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9" r:id="rId4"/>
    <p:sldId id="258" r:id="rId5"/>
    <p:sldId id="297" r:id="rId6"/>
    <p:sldId id="287" r:id="rId7"/>
    <p:sldId id="259" r:id="rId8"/>
    <p:sldId id="288" r:id="rId9"/>
    <p:sldId id="260" r:id="rId10"/>
    <p:sldId id="267" r:id="rId11"/>
    <p:sldId id="292" r:id="rId12"/>
    <p:sldId id="298" r:id="rId13"/>
    <p:sldId id="293" r:id="rId14"/>
    <p:sldId id="265" r:id="rId15"/>
    <p:sldId id="262" r:id="rId16"/>
    <p:sldId id="261" r:id="rId17"/>
    <p:sldId id="290" r:id="rId18"/>
    <p:sldId id="263" r:id="rId19"/>
    <p:sldId id="291" r:id="rId20"/>
    <p:sldId id="264" r:id="rId21"/>
    <p:sldId id="268" r:id="rId22"/>
    <p:sldId id="266" r:id="rId23"/>
    <p:sldId id="295" r:id="rId24"/>
    <p:sldId id="294" r:id="rId25"/>
    <p:sldId id="296" r:id="rId26"/>
    <p:sldId id="289" r:id="rId27"/>
    <p:sldId id="270" r:id="rId28"/>
    <p:sldId id="272" r:id="rId29"/>
    <p:sldId id="271" r:id="rId30"/>
    <p:sldId id="273" r:id="rId31"/>
    <p:sldId id="279" r:id="rId32"/>
    <p:sldId id="274" r:id="rId33"/>
    <p:sldId id="275" r:id="rId34"/>
    <p:sldId id="276" r:id="rId35"/>
    <p:sldId id="277" r:id="rId36"/>
    <p:sldId id="278" r:id="rId37"/>
    <p:sldId id="284" r:id="rId3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88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301B4C-54C4-456C-B5FB-96C5BBDC7A2B}" type="datetimeFigureOut">
              <a:rPr lang="fr-FR"/>
              <a:pPr>
                <a:defRPr/>
              </a:pPr>
              <a:t>23/12/2020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561F5C-8672-495A-A46E-37ED25623D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6D6796-3DC7-461D-9B43-BC84301C1767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F08046-F7D8-4CFB-B354-97A8BEAE19FC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7064EE-1FF5-4D28-A796-2D658D6D8758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7FE768-7390-42D2-A3F7-BBD54E1DE924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DC5A49-47D6-4366-9A2F-8B27BACC155C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442D2F-FDE9-4A21-93C9-DB5A4A4D0AA7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A7CB1E-3F2C-44BE-BF54-1C99B05BB59B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2FD089-635D-4C2B-A83D-D4D24F63A127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4168DE-2BDC-4709-A4EE-984F7C0DEF44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53A0FD-94AE-4149-AC96-ED689FA2A7DD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37D66B-C10E-4700-B17E-2A8F0B8FF0AE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6288C6-A19B-459E-9982-25E1E315DDB6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2E68F8-4A32-4B54-9460-67E44C27C884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9CB6CA-CDA9-41F8-9692-D52CB8803408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021B01-A1AB-4182-9D09-7E54FE29C422}" type="slidenum">
              <a:rPr lang="fr-FR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B90E-7632-4F89-82E4-17FCF599E9E0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AF90-C5D5-49E8-8273-0241AD2B9B3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37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D61A-1890-4F8B-B7C6-66AE5BE70539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D4894-B5B6-4719-A53C-CE88D2ECA5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47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F79F-F9DF-4F67-B6CB-227CAD8405AA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C531-E318-41DA-8F45-4B842EC603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9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D276F-1C97-4654-830C-6DB92331BE5F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2000-F14C-48BB-B206-B73C178A8DC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66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BB33-C054-4F1A-8389-7DF96970E443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E8BB-4510-4DEF-8BE9-A7302A1AA38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8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F9B0-6A62-4F80-BAC0-D2C7E4A270EA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30DE-24F8-4376-9F5A-9E6B095E765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65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93A7-B18A-44B0-9844-71547F7067C2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3B43-3561-4525-B2F2-0FE397357FE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20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C1B1-4487-4FD9-BE8C-EE646E7C13F4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61BD-308E-40CF-9EC4-C7826632F22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41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A861-5F8E-428A-A6CD-81A4DBD1EB41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DEEC-4C13-4768-A0EC-3D3FC48BD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4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10BD-7F26-4EFB-9B8E-A33D0F049ECD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A7D2-F1DB-4D62-821E-3422235D45A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6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F9167-07BD-4FE3-8701-61145FE1259E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1F8E-4E86-447F-A02A-0AF32F9A4F5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59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479CB-EF2A-4D2C-B19C-7FCFBE7A7055}" type="datetimeFigureOut">
              <a:rPr lang="fr-FR"/>
              <a:pPr>
                <a:defRPr/>
              </a:pPr>
              <a:t>23/12/2020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218C9D-7BF3-4FB6-8844-8188068A1D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8800" smtClean="0">
                <a:solidFill>
                  <a:srgbClr val="FFC000"/>
                </a:solidFill>
              </a:rPr>
              <a:t>Les Méningites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2555875" y="4149725"/>
            <a:ext cx="6400800" cy="1752600"/>
          </a:xfrm>
        </p:spPr>
        <p:txBody>
          <a:bodyPr/>
          <a:lstStyle/>
          <a:p>
            <a:pPr algn="r"/>
            <a:r>
              <a:rPr lang="fr-FR" altLang="fr-FR" smtClean="0">
                <a:solidFill>
                  <a:srgbClr val="FFC000"/>
                </a:solidFill>
              </a:rPr>
              <a:t>Pr. M. Messast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IV. Diagnostic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méningé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infectieux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neurologique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liquidien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La ponction lombaire (PL)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Indications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Céphalées fébriles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Avec ou sans signes neurologiques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Contre-indications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Signes de localisation neurologique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Score de Glasgow ≤ 11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Crises convulsives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>
                <a:solidFill>
                  <a:srgbClr val="FFC000"/>
                </a:solidFill>
              </a:rPr>
              <a:t>	Pratiquer une TDM ou une IRM avant PL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Liquide Céphalo-Spinal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Trouble ou purulent : méningites purulentes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Clair : méningites à liquide clair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Ponction lombaire</a:t>
            </a:r>
            <a:endParaRPr lang="fr-FR" dirty="0">
              <a:solidFill>
                <a:srgbClr val="FFC0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525963" cy="452596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86868"/>
            <a:ext cx="36290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3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Méningites purulentes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Ponction lombaire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Pratiquée en urgence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Liquide Céphalo-Spinal (LCS) est trouble ou purulent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Cytologie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Hypercytose</a:t>
            </a:r>
            <a:r>
              <a:rPr lang="fr-FR" dirty="0" smtClean="0">
                <a:solidFill>
                  <a:srgbClr val="FFC000"/>
                </a:solidFill>
              </a:rPr>
              <a:t> : &gt; 500 éléments/mm</a:t>
            </a:r>
            <a:r>
              <a:rPr lang="fr-FR" baseline="30000" dirty="0" smtClean="0">
                <a:solidFill>
                  <a:srgbClr val="FFC000"/>
                </a:solidFill>
              </a:rPr>
              <a:t>3</a:t>
            </a:r>
            <a:r>
              <a:rPr lang="fr-FR" dirty="0" smtClean="0">
                <a:solidFill>
                  <a:srgbClr val="FFC000"/>
                </a:solidFill>
              </a:rPr>
              <a:t> (&lt; 5 éléments/mm</a:t>
            </a:r>
            <a:r>
              <a:rPr lang="fr-FR" baseline="30000" dirty="0" smtClean="0">
                <a:solidFill>
                  <a:srgbClr val="FFC000"/>
                </a:solidFill>
              </a:rPr>
              <a:t>3 </a:t>
            </a:r>
            <a:r>
              <a:rPr lang="fr-FR" dirty="0" smtClean="0">
                <a:solidFill>
                  <a:srgbClr val="FFC000"/>
                </a:solidFill>
              </a:rPr>
              <a:t>lymphocytes)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Polynucléaires altérés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Chimie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Hyperalbuminorachie</a:t>
            </a:r>
            <a:r>
              <a:rPr lang="fr-FR" dirty="0" smtClean="0">
                <a:solidFill>
                  <a:srgbClr val="FFC000"/>
                </a:solidFill>
              </a:rPr>
              <a:t> : &gt; 1 g/l (normales : 0,20-0,40 g/l)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Hypoglycorachie : normale égale à la ¾ glycémie concomitante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Bactériologie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Coloration de Gram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Cocci</a:t>
            </a:r>
            <a:r>
              <a:rPr lang="fr-FR" dirty="0" smtClean="0">
                <a:solidFill>
                  <a:srgbClr val="FFC000"/>
                </a:solidFill>
              </a:rPr>
              <a:t> à Gram négatif : Méningocoques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Cocci</a:t>
            </a:r>
            <a:r>
              <a:rPr lang="fr-FR" dirty="0" smtClean="0">
                <a:solidFill>
                  <a:srgbClr val="FFC000"/>
                </a:solidFill>
              </a:rPr>
              <a:t> à Gram positif : Pneumocoques (streptocoques, staphylocoques)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Bacilles à Gram positif : Listeria </a:t>
            </a:r>
            <a:r>
              <a:rPr lang="fr-FR" dirty="0" err="1" smtClean="0">
                <a:solidFill>
                  <a:srgbClr val="FFC000"/>
                </a:solidFill>
              </a:rPr>
              <a:t>monocytogenes</a:t>
            </a:r>
            <a:endParaRPr lang="fr-FR" dirty="0" smtClean="0">
              <a:solidFill>
                <a:srgbClr val="FFC000"/>
              </a:solidFill>
            </a:endParaRP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Bacilles à Gram négatifs : </a:t>
            </a:r>
            <a:r>
              <a:rPr lang="fr-FR" dirty="0" err="1" smtClean="0">
                <a:solidFill>
                  <a:srgbClr val="FFC000"/>
                </a:solidFill>
              </a:rPr>
              <a:t>Haemophilus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err="1" smtClean="0">
                <a:solidFill>
                  <a:srgbClr val="FFC000"/>
                </a:solidFill>
              </a:rPr>
              <a:t>influenzae</a:t>
            </a:r>
            <a:r>
              <a:rPr lang="fr-FR" dirty="0" smtClean="0">
                <a:solidFill>
                  <a:srgbClr val="FFC000"/>
                </a:solidFill>
              </a:rPr>
              <a:t> (E. coli…)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Culture systématique avec antibiogramme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Recherche d’antigènes solubles (méningocoque, pneumocoque et </a:t>
            </a:r>
            <a:r>
              <a:rPr lang="fr-FR" dirty="0" err="1" smtClean="0">
                <a:solidFill>
                  <a:srgbClr val="FFC000"/>
                </a:solidFill>
              </a:rPr>
              <a:t>haemophilus</a:t>
            </a:r>
            <a:r>
              <a:rPr lang="fr-FR" dirty="0" smtClean="0">
                <a:solidFill>
                  <a:srgbClr val="FFC000"/>
                </a:solidFill>
              </a:rPr>
              <a:t>)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III. Formes cliniques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Méningocoques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Pneumocoques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Autres germes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0000"/>
                </a:solidFill>
              </a:rPr>
              <a:t>Méningite à méningocoques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méningite cérébro-spinale (MCS)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Circonstances de survenue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Grand enfant et adulte jeune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Cas sporadiques ou petites épidémies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Particularités cliniques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méningé net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Troubles neurologiques absents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infectieux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Arthralgies fugaces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Herpès </a:t>
            </a:r>
            <a:r>
              <a:rPr lang="fr-FR" dirty="0" err="1" smtClean="0">
                <a:solidFill>
                  <a:srgbClr val="FFC000"/>
                </a:solidFill>
              </a:rPr>
              <a:t>naso</a:t>
            </a:r>
            <a:r>
              <a:rPr lang="fr-FR" dirty="0" smtClean="0">
                <a:solidFill>
                  <a:srgbClr val="FFC000"/>
                </a:solidFill>
              </a:rPr>
              <a:t>-labial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Purpura pétéchial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Évolution sous traitement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Guérison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Mortalité : 5-15%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III. Formes cliniques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Méningocoques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Pneumocoques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Autres germes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 à pneumocoques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Circonstances de survenue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Les deux extrêmes de la vie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Porte d’entrée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ORL : otite, sinusite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Traumatisme crânien, brèche ostéoméningée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Splénectomisé, drépanocytaire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Particularités cliniques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méningé : contracture méningée intense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Troubles neurologiques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Coma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Convulsions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Paralysies paires crâniennes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infectieux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Évolution sous traitement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rechutes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Mortalité : 20-50%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III. Formes cliniques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Méningocoques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Pneumocoques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Autres germes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I. Généralités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Urgence médicale :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Diagnostique : Ponction lombaire</a:t>
            </a:r>
          </a:p>
          <a:p>
            <a:pPr lvl="2"/>
            <a:r>
              <a:rPr lang="fr-FR" altLang="fr-FR" smtClean="0">
                <a:solidFill>
                  <a:srgbClr val="FFC000"/>
                </a:solidFill>
              </a:rPr>
              <a:t>Diagnostic positif : éléments cellulaires dans le LCS</a:t>
            </a:r>
          </a:p>
          <a:p>
            <a:pPr lvl="3"/>
            <a:r>
              <a:rPr lang="fr-FR" altLang="fr-FR" smtClean="0">
                <a:solidFill>
                  <a:srgbClr val="FFC000"/>
                </a:solidFill>
              </a:rPr>
              <a:t>Polynucléaires : méningite purulente</a:t>
            </a:r>
          </a:p>
          <a:p>
            <a:pPr lvl="3"/>
            <a:r>
              <a:rPr lang="fr-FR" altLang="fr-FR" smtClean="0">
                <a:solidFill>
                  <a:srgbClr val="FFC000"/>
                </a:solidFill>
              </a:rPr>
              <a:t>Lymphocytes : méningite à LCS clair</a:t>
            </a:r>
          </a:p>
          <a:p>
            <a:pPr lvl="2"/>
            <a:r>
              <a:rPr lang="fr-FR" altLang="fr-FR" smtClean="0">
                <a:solidFill>
                  <a:srgbClr val="FFC000"/>
                </a:solidFill>
              </a:rPr>
              <a:t>Diagnostic étiologique : isolement du germe dans le LCS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Thérapeutique : antibiothérapie précoce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Pronostic sévère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Mortalité de 10-50%</a:t>
            </a:r>
          </a:p>
          <a:p>
            <a:endParaRPr lang="fr-FR" altLang="fr-FR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Autres méningites purulentes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err="1" smtClean="0">
                <a:solidFill>
                  <a:srgbClr val="FFC000"/>
                </a:solidFill>
              </a:rPr>
              <a:t>Haemophilus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influenzae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Avant l’âge de 5 ans et après 65 ans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immunodéprimé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Listéria </a:t>
            </a:r>
            <a:r>
              <a:rPr lang="fr-FR" b="1" dirty="0" err="1" smtClean="0">
                <a:solidFill>
                  <a:srgbClr val="FFC000"/>
                </a:solidFill>
              </a:rPr>
              <a:t>monocytogenes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Immunodéprimé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cérébelleux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Streptocoques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Complique une </a:t>
            </a:r>
            <a:r>
              <a:rPr lang="fr-FR" dirty="0" err="1" smtClean="0">
                <a:solidFill>
                  <a:srgbClr val="FFC000"/>
                </a:solidFill>
              </a:rPr>
              <a:t>oto</a:t>
            </a:r>
            <a:r>
              <a:rPr lang="fr-FR" dirty="0" smtClean="0">
                <a:solidFill>
                  <a:srgbClr val="FFC000"/>
                </a:solidFill>
              </a:rPr>
              <a:t>-mastoïdite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Évolution favorable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Staphylocoques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Iatrogène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Pronostic sévère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Bacilles à Gram négatif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Graves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V. Traitement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836613"/>
            <a:ext cx="8569325" cy="52895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Urgence thérapeutique absolue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Pronostic dépend de la précocité du traitement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Méningocoques : 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Céfotaxime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>
                <a:solidFill>
                  <a:srgbClr val="FFC000"/>
                </a:solidFill>
              </a:rPr>
              <a:t>: </a:t>
            </a:r>
            <a:r>
              <a:rPr lang="fr-FR" dirty="0" smtClean="0">
                <a:solidFill>
                  <a:srgbClr val="FFC000"/>
                </a:solidFill>
              </a:rPr>
              <a:t>200 </a:t>
            </a:r>
            <a:r>
              <a:rPr lang="fr-FR" dirty="0">
                <a:solidFill>
                  <a:srgbClr val="FFC000"/>
                </a:solidFill>
              </a:rPr>
              <a:t>mg/kg/j en 4 </a:t>
            </a:r>
            <a:r>
              <a:rPr lang="fr-FR" dirty="0" smtClean="0">
                <a:solidFill>
                  <a:srgbClr val="FFC000"/>
                </a:solidFill>
              </a:rPr>
              <a:t>perfusions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Ou </a:t>
            </a:r>
            <a:r>
              <a:rPr lang="fr-FR" dirty="0" err="1" smtClean="0">
                <a:solidFill>
                  <a:srgbClr val="FFC000"/>
                </a:solidFill>
              </a:rPr>
              <a:t>Ceftriaxone</a:t>
            </a:r>
            <a:r>
              <a:rPr lang="fr-FR" dirty="0" smtClean="0">
                <a:solidFill>
                  <a:srgbClr val="FFC000"/>
                </a:solidFill>
              </a:rPr>
              <a:t> : 75 mg/kg/j en perfusion</a:t>
            </a: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pendant 5 à 7 jours</a:t>
            </a:r>
            <a:endParaRPr lang="fr-FR" dirty="0">
              <a:solidFill>
                <a:srgbClr val="FFC000"/>
              </a:solidFill>
            </a:endParaRP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Pneumocoques : 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Céfotaxime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>
                <a:solidFill>
                  <a:srgbClr val="FFC000"/>
                </a:solidFill>
              </a:rPr>
              <a:t>300 mg/kg/j en 4 perfusions </a:t>
            </a:r>
            <a:endParaRPr lang="fr-FR" dirty="0" smtClean="0">
              <a:solidFill>
                <a:srgbClr val="FFC000"/>
              </a:solidFill>
            </a:endParaRP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rgbClr val="FFC000"/>
                </a:solidFill>
              </a:rPr>
              <a:t>Ou </a:t>
            </a:r>
            <a:r>
              <a:rPr lang="fr-FR" dirty="0" err="1">
                <a:solidFill>
                  <a:srgbClr val="FFC000"/>
                </a:solidFill>
              </a:rPr>
              <a:t>Ceftriaxone</a:t>
            </a:r>
            <a:r>
              <a:rPr lang="fr-FR" dirty="0">
                <a:solidFill>
                  <a:srgbClr val="FFC000"/>
                </a:solidFill>
              </a:rPr>
              <a:t> : </a:t>
            </a:r>
            <a:r>
              <a:rPr lang="fr-FR" dirty="0" smtClean="0">
                <a:solidFill>
                  <a:srgbClr val="FFC000"/>
                </a:solidFill>
              </a:rPr>
              <a:t>100 </a:t>
            </a:r>
            <a:r>
              <a:rPr lang="fr-FR" dirty="0">
                <a:solidFill>
                  <a:srgbClr val="FFC000"/>
                </a:solidFill>
              </a:rPr>
              <a:t>mg/kg/j en </a:t>
            </a:r>
            <a:r>
              <a:rPr lang="fr-FR" dirty="0" smtClean="0">
                <a:solidFill>
                  <a:srgbClr val="FFC000"/>
                </a:solidFill>
              </a:rPr>
              <a:t>perfusion</a:t>
            </a: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rgbClr val="FFC000"/>
                </a:solidFill>
              </a:rPr>
              <a:t>pendant 10 jours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Dexaméthasone</a:t>
            </a:r>
            <a:r>
              <a:rPr lang="fr-FR" dirty="0" smtClean="0">
                <a:solidFill>
                  <a:srgbClr val="FFC000"/>
                </a:solidFill>
              </a:rPr>
              <a:t> : 10 mg IV toutes les 4 heures </a:t>
            </a:r>
            <a:endParaRPr lang="fr-FR" dirty="0">
              <a:solidFill>
                <a:srgbClr val="FFC000"/>
              </a:solidFill>
            </a:endParaRP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pendant 4 jours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Germe indéterminé : comme pneumocoque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VI. Prophylaxie 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Méningocoque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Sujet contact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Personnel soignant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Personnes vivant sous le même toit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Personne en face-à-face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Rifampicine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600 mg per os 2 fois par jour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Pendant 2 jours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Vaccination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Pneumocoque</a:t>
            </a:r>
            <a:r>
              <a:rPr lang="fr-FR" altLang="fr-FR" smtClean="0"/>
              <a:t> </a:t>
            </a:r>
          </a:p>
        </p:txBody>
      </p:sp>
      <p:sp>
        <p:nvSpPr>
          <p:cNvPr id="32771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Vaccination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Méningites récidivantes 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Obligatoire chez le nouveau-né</a:t>
            </a:r>
          </a:p>
          <a:p>
            <a:pPr lvl="2"/>
            <a:r>
              <a:rPr lang="fr-FR" altLang="fr-FR" smtClean="0">
                <a:solidFill>
                  <a:srgbClr val="FFC000"/>
                </a:solidFill>
              </a:rPr>
              <a:t>2, 4 et 12 mois</a:t>
            </a:r>
          </a:p>
          <a:p>
            <a:pPr lvl="1"/>
            <a:endParaRPr lang="fr-FR" altLang="fr-FR" smtClean="0">
              <a:solidFill>
                <a:srgbClr val="FFC000"/>
              </a:solidFill>
            </a:endParaRPr>
          </a:p>
          <a:p>
            <a:r>
              <a:rPr lang="fr-FR" altLang="fr-FR" smtClean="0">
                <a:solidFill>
                  <a:srgbClr val="FF0000"/>
                </a:solidFill>
              </a:rPr>
              <a:t>Haemophilus influenzae B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Vaccination obligatoire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2, 4 et 12 mois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Méningites à LCS clair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Généralités</a:t>
            </a:r>
          </a:p>
        </p:txBody>
      </p:sp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Posent un problème diagnostic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Méningites virales : bénignes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Méningite tuberculeuse : grave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Méningite listérienne : grave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Ponction lombaire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Pratiquée en urgence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Liquide est clair « eau de roche »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Cytologie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Hypercytose</a:t>
            </a:r>
            <a:r>
              <a:rPr lang="fr-FR" dirty="0" smtClean="0">
                <a:solidFill>
                  <a:srgbClr val="FFC000"/>
                </a:solidFill>
              </a:rPr>
              <a:t> : &gt; 5 éléments/mm</a:t>
            </a:r>
            <a:r>
              <a:rPr lang="fr-FR" baseline="30000" dirty="0" smtClean="0">
                <a:solidFill>
                  <a:srgbClr val="FFC000"/>
                </a:solidFill>
              </a:rPr>
              <a:t>3</a:t>
            </a:r>
            <a:endParaRPr lang="fr-FR" dirty="0" smtClean="0">
              <a:solidFill>
                <a:srgbClr val="FFC000"/>
              </a:solidFill>
            </a:endParaRP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Lymphocytes ou mixte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Chimie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Hyperalbuminorachie</a:t>
            </a:r>
            <a:r>
              <a:rPr lang="fr-FR" dirty="0" smtClean="0">
                <a:solidFill>
                  <a:srgbClr val="FFC000"/>
                </a:solidFill>
              </a:rPr>
              <a:t> : &gt; 1 g/l (normales : 0,20-0,40 g/l)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Hypo ou normo-</a:t>
            </a:r>
            <a:r>
              <a:rPr lang="fr-FR" dirty="0" err="1" smtClean="0">
                <a:solidFill>
                  <a:srgbClr val="FFC000"/>
                </a:solidFill>
              </a:rPr>
              <a:t>glycorachie</a:t>
            </a:r>
            <a:r>
              <a:rPr lang="fr-FR" dirty="0" smtClean="0">
                <a:solidFill>
                  <a:srgbClr val="FFC000"/>
                </a:solidFill>
              </a:rPr>
              <a:t> (normale égale à la ½ glycémie)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Bactériologie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Coloration de Gram et de </a:t>
            </a:r>
            <a:r>
              <a:rPr lang="fr-FR" dirty="0" err="1" smtClean="0">
                <a:solidFill>
                  <a:srgbClr val="FFC000"/>
                </a:solidFill>
              </a:rPr>
              <a:t>Ziehl</a:t>
            </a:r>
            <a:r>
              <a:rPr lang="fr-FR" dirty="0" smtClean="0">
                <a:solidFill>
                  <a:srgbClr val="FFC000"/>
                </a:solidFill>
              </a:rPr>
              <a:t> (BAAR)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Culture systématique avec antibiogramme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Culture sur </a:t>
            </a:r>
            <a:r>
              <a:rPr lang="fr-FR" dirty="0" err="1" smtClean="0">
                <a:solidFill>
                  <a:srgbClr val="FFC000"/>
                </a:solidFill>
              </a:rPr>
              <a:t>löwenstein</a:t>
            </a:r>
            <a:r>
              <a:rPr lang="fr-FR" dirty="0" smtClean="0">
                <a:solidFill>
                  <a:srgbClr val="FFC000"/>
                </a:solidFill>
              </a:rPr>
              <a:t> systématique (BK)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méningé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infectieux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neurologique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liquidien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Diagnostic étiologique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Méningites virales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Méningite tuberculeuse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Méningite listérienne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Autres causes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Méningites virales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Surtout enfant et adulte jeune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Clinique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Début brutal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méningé franc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Céphalées intense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État général conservé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Pas de signes neurologiques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Ponction Lombaire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LCS hypertendu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 &lt; 500 lymphocytes/mm</a:t>
            </a:r>
            <a:r>
              <a:rPr lang="fr-FR" baseline="30000" dirty="0" smtClean="0">
                <a:solidFill>
                  <a:srgbClr val="FFC000"/>
                </a:solidFill>
              </a:rPr>
              <a:t>3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Protéïnorachie</a:t>
            </a:r>
            <a:r>
              <a:rPr lang="fr-FR" dirty="0" smtClean="0">
                <a:solidFill>
                  <a:srgbClr val="FFC000"/>
                </a:solidFill>
              </a:rPr>
              <a:t> 0,5 - 1 g/l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C000"/>
                </a:solidFill>
              </a:rPr>
              <a:t>Glycorachie</a:t>
            </a:r>
            <a:r>
              <a:rPr lang="fr-FR" b="1" dirty="0" smtClean="0">
                <a:solidFill>
                  <a:srgbClr val="FFC000"/>
                </a:solidFill>
              </a:rPr>
              <a:t> normale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Étiologie : VIH, oreillons, </a:t>
            </a:r>
            <a:r>
              <a:rPr lang="fr-FR" dirty="0" err="1" smtClean="0">
                <a:solidFill>
                  <a:srgbClr val="FFC000"/>
                </a:solidFill>
              </a:rPr>
              <a:t>ECHOvirus</a:t>
            </a:r>
            <a:r>
              <a:rPr lang="fr-FR" dirty="0" smtClean="0">
                <a:solidFill>
                  <a:srgbClr val="FFC000"/>
                </a:solidFill>
              </a:rPr>
              <a:t>, </a:t>
            </a:r>
            <a:r>
              <a:rPr lang="fr-FR" dirty="0" err="1" smtClean="0">
                <a:solidFill>
                  <a:srgbClr val="FFC000"/>
                </a:solidFill>
              </a:rPr>
              <a:t>Coxsakie</a:t>
            </a:r>
            <a:r>
              <a:rPr lang="fr-FR" dirty="0" smtClean="0">
                <a:solidFill>
                  <a:srgbClr val="FFC000"/>
                </a:solidFill>
              </a:rPr>
              <a:t>, poliovirus, herpès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 tuberculeuse </a:t>
            </a:r>
            <a:r>
              <a:rPr lang="fr-FR" altLang="fr-FR" sz="200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Début progressif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Fièvre vespérale, sueurs nocturnes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Altération de l’état général, amaigrissement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Asthénie, anorexie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Troubles de l’humeur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Particularités cliniques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méningé fruste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Troubles neurologiques : méningite basilaire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Coma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Convulsions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Paralysies des paires crâniennes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infectieux modéré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 tuberculeuse </a:t>
            </a:r>
            <a:r>
              <a:rPr lang="fr-FR" altLang="fr-FR" sz="2000" smtClean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Ponction Lombaire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100-300 lymphocytes/mm</a:t>
            </a:r>
            <a:r>
              <a:rPr lang="fr-FR" baseline="30000" dirty="0" smtClean="0">
                <a:solidFill>
                  <a:srgbClr val="FFC000"/>
                </a:solidFill>
              </a:rPr>
              <a:t>3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Parfois panachée polynucléaires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Hyperprotéïnorachie</a:t>
            </a:r>
            <a:r>
              <a:rPr lang="fr-FR" dirty="0" smtClean="0">
                <a:solidFill>
                  <a:srgbClr val="FFC000"/>
                </a:solidFill>
              </a:rPr>
              <a:t> 0,5 – 2 g/l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b="1" dirty="0" err="1" smtClean="0">
                <a:solidFill>
                  <a:srgbClr val="FFC000"/>
                </a:solidFill>
              </a:rPr>
              <a:t>Hypoglycorachie</a:t>
            </a:r>
            <a:r>
              <a:rPr lang="fr-FR" b="1" dirty="0" smtClean="0">
                <a:solidFill>
                  <a:srgbClr val="FFC000"/>
                </a:solidFill>
              </a:rPr>
              <a:t> &lt; ½ glycémie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Coloration de </a:t>
            </a:r>
            <a:r>
              <a:rPr lang="fr-FR" dirty="0" err="1" smtClean="0">
                <a:solidFill>
                  <a:srgbClr val="FFC000"/>
                </a:solidFill>
              </a:rPr>
              <a:t>Ziehl</a:t>
            </a:r>
            <a:r>
              <a:rPr lang="fr-FR" dirty="0" smtClean="0">
                <a:solidFill>
                  <a:srgbClr val="FFC000"/>
                </a:solidFill>
              </a:rPr>
              <a:t> et culture sur </a:t>
            </a:r>
            <a:r>
              <a:rPr lang="fr-FR" dirty="0" err="1" smtClean="0">
                <a:solidFill>
                  <a:srgbClr val="FFC000"/>
                </a:solidFill>
              </a:rPr>
              <a:t>Löwenstein</a:t>
            </a:r>
            <a:endParaRPr lang="fr-FR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Rechercher une tuberculose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Notion de contage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Clinique, radiologie et IDR, BK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hyponatrémie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 tuberculeuse </a:t>
            </a:r>
            <a:r>
              <a:rPr lang="fr-FR" altLang="fr-FR" sz="2000" smtClean="0">
                <a:solidFill>
                  <a:srgbClr val="FF0000"/>
                </a:solidFill>
              </a:rPr>
              <a:t>(3)</a:t>
            </a:r>
            <a:endParaRPr lang="fr-FR" altLang="fr-FR" smtClean="0">
              <a:solidFill>
                <a:srgbClr val="FF0000"/>
              </a:solidFill>
            </a:endParaRPr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Urgence thérapeutique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Antibiothérapie spécifique immédiate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Rifampicine + Isoniazide + pyrazinamide + éthambutol (RHZE)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Dexaméthasone : 10 mg IV toutes les 4 heures</a:t>
            </a:r>
          </a:p>
          <a:p>
            <a:pPr lvl="2"/>
            <a:r>
              <a:rPr lang="fr-FR" altLang="fr-FR" smtClean="0">
                <a:solidFill>
                  <a:srgbClr val="FFC000"/>
                </a:solidFill>
              </a:rPr>
              <a:t>pendant 2- 4 semaines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Évolution sous traitement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Mortalité : 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Méningite listérienne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Tableau comme tuberculose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Ponction lombaire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Formule panachée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hyperprotéïnorachie</a:t>
            </a:r>
            <a:endParaRPr lang="fr-FR" dirty="0" smtClean="0">
              <a:solidFill>
                <a:srgbClr val="FFC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Hypoglycorachie</a:t>
            </a:r>
            <a:r>
              <a:rPr lang="fr-FR" dirty="0" smtClean="0">
                <a:solidFill>
                  <a:srgbClr val="FFC000"/>
                </a:solidFill>
              </a:rPr>
              <a:t> modérée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Traitement en urgence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Amoxicilline</a:t>
            </a:r>
            <a:r>
              <a:rPr lang="fr-FR" dirty="0" smtClean="0">
                <a:solidFill>
                  <a:srgbClr val="FFC000"/>
                </a:solidFill>
              </a:rPr>
              <a:t> 200 mg/kg/j en 6 IVD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Associée Gentamycine 2-3 mg/kg/j en 1 perfusion lente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Durée : 3 semaines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Autres causes</a:t>
            </a:r>
          </a:p>
        </p:txBody>
      </p:sp>
      <p:sp>
        <p:nvSpPr>
          <p:cNvPr id="512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C000"/>
                </a:solidFill>
              </a:rPr>
              <a:t>Leptospirose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Brucellose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Paludisme grave (Neuropaludisme)</a:t>
            </a:r>
          </a:p>
          <a:p>
            <a:r>
              <a:rPr lang="fr-FR" altLang="fr-FR" smtClean="0">
                <a:solidFill>
                  <a:srgbClr val="FFC000"/>
                </a:solidFill>
              </a:rPr>
              <a:t>Mycosiques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Cryptocoque</a:t>
            </a:r>
          </a:p>
          <a:p>
            <a:pPr lvl="1"/>
            <a:r>
              <a:rPr lang="fr-FR" altLang="fr-FR" smtClean="0">
                <a:solidFill>
                  <a:srgbClr val="FFC000"/>
                </a:solidFill>
              </a:rPr>
              <a:t>candida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LCS normal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Méningisme</a:t>
            </a:r>
            <a:endParaRPr lang="fr-FR" dirty="0" smtClean="0">
              <a:solidFill>
                <a:srgbClr val="FFC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LCS normal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&lt; 5 éléments/mm3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Protéïnorachie</a:t>
            </a:r>
            <a:r>
              <a:rPr lang="fr-FR" dirty="0" smtClean="0">
                <a:solidFill>
                  <a:srgbClr val="FFC000"/>
                </a:solidFill>
              </a:rPr>
              <a:t> : 0,20-0,40 g/l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err="1" smtClean="0">
                <a:solidFill>
                  <a:srgbClr val="FFC000"/>
                </a:solidFill>
              </a:rPr>
              <a:t>Glycorachie</a:t>
            </a:r>
            <a:r>
              <a:rPr lang="fr-FR" dirty="0" smtClean="0">
                <a:solidFill>
                  <a:srgbClr val="FFC000"/>
                </a:solidFill>
              </a:rPr>
              <a:t> : = ½ glycémie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Surtout chez l’enfant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Angine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Pneumopathie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virose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  <a:r>
              <a:rPr lang="fr-FR" altLang="fr-FR" sz="200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113" y="1600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Trépied fonctionnel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Céphalées</a:t>
            </a:r>
            <a:r>
              <a:rPr lang="fr-FR" dirty="0" smtClean="0">
                <a:solidFill>
                  <a:srgbClr val="FFC000"/>
                </a:solidFill>
              </a:rPr>
              <a:t> : en casque, intenses, rebelles, génératrices d’insomnie et de photophobie, diffuses, continues avec des paroxysmes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Vomissements : faciles en jet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Constipation : rare (remplacée par des diarrhées)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Signes physiques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Contracture méningée</a:t>
            </a: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Couché en chien de fusil, dos tourné à la lumière</a:t>
            </a: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Raideur de la nuque</a:t>
            </a: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Signe de </a:t>
            </a:r>
            <a:r>
              <a:rPr lang="fr-FR" b="1" dirty="0" err="1" smtClean="0">
                <a:solidFill>
                  <a:srgbClr val="FFC000"/>
                </a:solidFill>
              </a:rPr>
              <a:t>Kernig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1771650" lvl="3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FFC000"/>
                </a:solidFill>
              </a:rPr>
              <a:t>Signe de </a:t>
            </a:r>
            <a:r>
              <a:rPr lang="fr-FR" b="1" dirty="0" err="1" smtClean="0">
                <a:solidFill>
                  <a:srgbClr val="FFC000"/>
                </a:solidFill>
              </a:rPr>
              <a:t>Brudzinsky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Hyperesthésie cutanée</a:t>
            </a:r>
          </a:p>
          <a:p>
            <a:pPr marL="131445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FFC000"/>
                </a:solidFill>
              </a:rPr>
              <a:t>Raie méningitique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Contracture méningée</a:t>
            </a:r>
            <a:endParaRPr lang="fr-FR" dirty="0">
              <a:solidFill>
                <a:srgbClr val="FFC0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0" y="3809373"/>
            <a:ext cx="4347356" cy="1886829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41" y="3809374"/>
            <a:ext cx="4347356" cy="1886829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2" y="1655449"/>
            <a:ext cx="255587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 flipH="1">
            <a:off x="7812088" y="4724400"/>
            <a:ext cx="73025" cy="4333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7964488" y="4876800"/>
            <a:ext cx="73025" cy="4333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44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méningé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infectieux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neurologique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liquidien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  <a:r>
              <a:rPr lang="fr-FR" altLang="fr-FR" sz="2000" smtClean="0">
                <a:solidFill>
                  <a:srgbClr val="FF0000"/>
                </a:solidFill>
              </a:rPr>
              <a:t>(2)</a:t>
            </a:r>
            <a:endParaRPr lang="fr-FR" altLang="fr-FR" smtClean="0">
              <a:solidFill>
                <a:srgbClr val="FF0000"/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Frissons  intense inaugural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b="1" smtClean="0">
                <a:solidFill>
                  <a:srgbClr val="FFC000"/>
                </a:solidFill>
              </a:rPr>
              <a:t>Température à 39-40°C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Troubles digestifs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Splénomégalie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Purpura (pétéchies)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Arthralgies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fr-FR" altLang="fr-FR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méningé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infectieux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FFC000"/>
                </a:solidFill>
              </a:rPr>
              <a:t>Syndrome neurologique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Syndrome liquidien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FF0000"/>
                </a:solidFill>
              </a:rPr>
              <a:t>II. Clinique </a:t>
            </a:r>
            <a:r>
              <a:rPr lang="fr-FR" altLang="fr-FR" sz="2000" smtClean="0">
                <a:solidFill>
                  <a:srgbClr val="FF0000"/>
                </a:solidFill>
              </a:rPr>
              <a:t>(3)</a:t>
            </a:r>
            <a:endParaRPr lang="fr-FR" altLang="fr-FR" smtClean="0">
              <a:solidFill>
                <a:srgbClr val="FF0000"/>
              </a:solidFill>
            </a:endParaRP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convulsions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Troubles de la conscience</a:t>
            </a:r>
          </a:p>
          <a:p>
            <a:pPr marL="1314450" lvl="2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Obnubilation</a:t>
            </a:r>
          </a:p>
          <a:p>
            <a:pPr marL="1314450" lvl="2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Coma</a:t>
            </a:r>
          </a:p>
          <a:p>
            <a:pPr marL="914400" lvl="1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Paralysies</a:t>
            </a:r>
          </a:p>
          <a:p>
            <a:pPr marL="1314450" lvl="2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Paires crâniennes</a:t>
            </a:r>
          </a:p>
          <a:p>
            <a:pPr marL="1314450" lvl="2" indent="-514350">
              <a:buFont typeface="Calibri" panose="020F0502020204030204" pitchFamily="34" charset="0"/>
              <a:buAutoNum type="arabicPeriod"/>
            </a:pPr>
            <a:r>
              <a:rPr lang="fr-FR" altLang="fr-FR" smtClean="0">
                <a:solidFill>
                  <a:srgbClr val="FFC000"/>
                </a:solidFill>
              </a:rPr>
              <a:t>Des membres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401</TotalTime>
  <Words>1003</Words>
  <Application>Microsoft Office PowerPoint</Application>
  <PresentationFormat>Affichage à l'écran (4:3)</PresentationFormat>
  <Paragraphs>295</Paragraphs>
  <Slides>37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0" baseType="lpstr">
      <vt:lpstr>Calibri</vt:lpstr>
      <vt:lpstr>Arial</vt:lpstr>
      <vt:lpstr>Thème Office</vt:lpstr>
      <vt:lpstr>Les Méningites</vt:lpstr>
      <vt:lpstr>I. Généralités </vt:lpstr>
      <vt:lpstr>II. Clinique </vt:lpstr>
      <vt:lpstr>II. Clinique (1)</vt:lpstr>
      <vt:lpstr>Contracture méningée</vt:lpstr>
      <vt:lpstr>II. Clinique </vt:lpstr>
      <vt:lpstr>II. Clinique (2)</vt:lpstr>
      <vt:lpstr>II. Clinique </vt:lpstr>
      <vt:lpstr>II. Clinique (3)</vt:lpstr>
      <vt:lpstr>IV. Diagnostic </vt:lpstr>
      <vt:lpstr>La ponction lombaire (PL)</vt:lpstr>
      <vt:lpstr>Ponction lombaire</vt:lpstr>
      <vt:lpstr>Méningites purulentes</vt:lpstr>
      <vt:lpstr>Ponction lombaire</vt:lpstr>
      <vt:lpstr>III. Formes cliniques</vt:lpstr>
      <vt:lpstr>Méningite à méningocoques méningite cérébro-spinale (MCS)</vt:lpstr>
      <vt:lpstr>III. Formes cliniques</vt:lpstr>
      <vt:lpstr>Méningite à pneumocoques</vt:lpstr>
      <vt:lpstr>III. Formes cliniques</vt:lpstr>
      <vt:lpstr>Autres méningites purulentes</vt:lpstr>
      <vt:lpstr>V. Traitement </vt:lpstr>
      <vt:lpstr>Présentation PowerPoint</vt:lpstr>
      <vt:lpstr>VI. Prophylaxie </vt:lpstr>
      <vt:lpstr>Méningocoque</vt:lpstr>
      <vt:lpstr>Pneumocoque </vt:lpstr>
      <vt:lpstr>Présentation PowerPoint</vt:lpstr>
      <vt:lpstr>Méningites à LCS clair</vt:lpstr>
      <vt:lpstr>Généralités</vt:lpstr>
      <vt:lpstr>Ponction lombaire</vt:lpstr>
      <vt:lpstr>Diagnostic étiologique</vt:lpstr>
      <vt:lpstr>Méningites virales</vt:lpstr>
      <vt:lpstr>Méningite tuberculeuse (1)</vt:lpstr>
      <vt:lpstr>Méningite tuberculeuse (2)</vt:lpstr>
      <vt:lpstr>Méningite tuberculeuse (3)</vt:lpstr>
      <vt:lpstr>Méningite listérienne</vt:lpstr>
      <vt:lpstr>Autres causes</vt:lpstr>
      <vt:lpstr>LCS normal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Méningites purulentes</dc:title>
  <dc:creator>Mokhtar</dc:creator>
  <cp:lastModifiedBy>Messast</cp:lastModifiedBy>
  <cp:revision>59</cp:revision>
  <dcterms:created xsi:type="dcterms:W3CDTF">2010-11-07T21:51:27Z</dcterms:created>
  <dcterms:modified xsi:type="dcterms:W3CDTF">2020-12-23T09:48:39Z</dcterms:modified>
</cp:coreProperties>
</file>