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3021-2774-453E-9B4B-73A4D1C1200C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D63D-78A1-43F8-AD62-D91F85EE6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15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3021-2774-453E-9B4B-73A4D1C1200C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D63D-78A1-43F8-AD62-D91F85EE6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17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3021-2774-453E-9B4B-73A4D1C1200C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D63D-78A1-43F8-AD62-D91F85EE6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01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3021-2774-453E-9B4B-73A4D1C1200C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D63D-78A1-43F8-AD62-D91F85EE6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25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3021-2774-453E-9B4B-73A4D1C1200C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D63D-78A1-43F8-AD62-D91F85EE6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43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3021-2774-453E-9B4B-73A4D1C1200C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D63D-78A1-43F8-AD62-D91F85EE6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12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3021-2774-453E-9B4B-73A4D1C1200C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D63D-78A1-43F8-AD62-D91F85EE6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21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3021-2774-453E-9B4B-73A4D1C1200C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D63D-78A1-43F8-AD62-D91F85EE6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362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3021-2774-453E-9B4B-73A4D1C1200C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D63D-78A1-43F8-AD62-D91F85EE6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6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3021-2774-453E-9B4B-73A4D1C1200C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D63D-78A1-43F8-AD62-D91F85EE6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479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3021-2774-453E-9B4B-73A4D1C1200C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D63D-78A1-43F8-AD62-D91F85EE6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64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23021-2774-453E-9B4B-73A4D1C1200C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9D63D-78A1-43F8-AD62-D91F85EE6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15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LEPTOSPIROSE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08536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 POSITIF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/>
              <a:t>Argument épidémiologique 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Argument clinique 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Argument biologique: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000" dirty="0" smtClean="0"/>
              <a:t>   -</a:t>
            </a:r>
            <a:r>
              <a:rPr lang="fr-FR" sz="2000" b="1" dirty="0" smtClean="0"/>
              <a:t>d’orientation:</a:t>
            </a:r>
            <a:r>
              <a:rPr lang="fr-FR" sz="2000" dirty="0" smtClean="0"/>
              <a:t> hyperleucocytose à </a:t>
            </a:r>
            <a:r>
              <a:rPr lang="fr-FR" sz="2000" dirty="0" err="1" smtClean="0"/>
              <a:t>polynucléose</a:t>
            </a:r>
            <a:r>
              <a:rPr lang="fr-FR" sz="2000" dirty="0" smtClean="0"/>
              <a:t> ; </a:t>
            </a:r>
            <a:r>
              <a:rPr lang="fr-FR" sz="2000" dirty="0" smtClean="0"/>
              <a:t>thrombopénie </a:t>
            </a:r>
            <a:r>
              <a:rPr lang="fr-FR" sz="2000" dirty="0" smtClean="0"/>
              <a:t>;TP peu perturbé Cytolyse modéré </a:t>
            </a:r>
            <a:r>
              <a:rPr lang="fr-FR" sz="2000" dirty="0" smtClean="0"/>
              <a:t>bilirubine </a:t>
            </a:r>
            <a:r>
              <a:rPr lang="fr-FR" sz="2000" dirty="0" smtClean="0"/>
              <a:t>élevé </a:t>
            </a:r>
            <a:r>
              <a:rPr lang="fr-FR" sz="2000" dirty="0" smtClean="0"/>
              <a:t>créatinine élevé </a:t>
            </a:r>
            <a:r>
              <a:rPr lang="fr-FR" sz="20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000" dirty="0" smtClean="0"/>
              <a:t>Urine : protéinurie , </a:t>
            </a:r>
            <a:r>
              <a:rPr lang="fr-FR" sz="2000" dirty="0" err="1" smtClean="0"/>
              <a:t>leucocyturie</a:t>
            </a:r>
            <a:r>
              <a:rPr lang="fr-FR" sz="2000" dirty="0" smtClean="0"/>
              <a:t>, hématurie microscopique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000" dirty="0" smtClean="0"/>
              <a:t>LCR: </a:t>
            </a:r>
            <a:r>
              <a:rPr lang="fr-FR" sz="2000" dirty="0" err="1" smtClean="0"/>
              <a:t>pleicocytose</a:t>
            </a:r>
            <a:r>
              <a:rPr lang="fr-FR" sz="2000" dirty="0" smtClean="0"/>
              <a:t> lymphocytaire , </a:t>
            </a:r>
            <a:r>
              <a:rPr lang="fr-FR" sz="2000" dirty="0" err="1" smtClean="0"/>
              <a:t>hyperproteinorrachie</a:t>
            </a:r>
            <a:r>
              <a:rPr lang="fr-FR" sz="2000" dirty="0" smtClean="0"/>
              <a:t> , </a:t>
            </a:r>
            <a:r>
              <a:rPr lang="fr-FR" sz="2000" dirty="0" err="1" smtClean="0"/>
              <a:t>normoglycorrachie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16341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Certitude 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 smtClean="0"/>
              <a:t>-</a:t>
            </a:r>
            <a:r>
              <a:rPr lang="fr-FR" sz="2000" dirty="0" smtClean="0"/>
              <a:t>diagnostic bactériologique :mise en évidence de leptospire: dans le sang et le LCS:5 à 6 jours 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000" dirty="0" smtClean="0"/>
              <a:t>De 6 à 12 jours : phase muette de laboratoire 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000" dirty="0" smtClean="0"/>
              <a:t>À partir de 12 jours dans les urines 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000" dirty="0" smtClean="0"/>
              <a:t>Culture : sang et LCR sur milieu enrichi de sang de lapin lente</a:t>
            </a:r>
            <a:r>
              <a:rPr lang="fr-FR" dirty="0" smtClean="0"/>
              <a:t> </a:t>
            </a:r>
            <a:r>
              <a:rPr lang="fr-FR" sz="2000" dirty="0" smtClean="0"/>
              <a:t>et difficile.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83776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fr-FR" sz="2000" dirty="0" smtClean="0"/>
              <a:t>Diagnostic sérologique: à partir de 12</a:t>
            </a:r>
            <a:r>
              <a:rPr lang="fr-FR" sz="2000" baseline="30000" dirty="0" smtClean="0"/>
              <a:t> </a:t>
            </a:r>
            <a:r>
              <a:rPr lang="fr-FR" sz="2000" baseline="30000" dirty="0" err="1" smtClean="0"/>
              <a:t>eme</a:t>
            </a:r>
            <a:r>
              <a:rPr lang="fr-FR" sz="2000" baseline="30000" dirty="0" smtClean="0"/>
              <a:t> </a:t>
            </a:r>
            <a:r>
              <a:rPr lang="fr-FR" sz="2000" dirty="0" smtClean="0"/>
              <a:t>jour 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sz="2000" dirty="0" smtClean="0"/>
              <a:t>             - test ELIZA seuil de positivités </a:t>
            </a:r>
            <a:r>
              <a:rPr lang="fr-FR" sz="2000" dirty="0" smtClean="0">
                <a:latin typeface="Times New Roman"/>
                <a:cs typeface="Times New Roman"/>
              </a:rPr>
              <a:t>&gt;400</a:t>
            </a:r>
            <a:endParaRPr lang="fr-FR" sz="20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     - </a:t>
            </a:r>
            <a:r>
              <a:rPr lang="fr-FR" sz="2000" dirty="0" err="1" smtClean="0"/>
              <a:t>Serogglutination</a:t>
            </a:r>
            <a:r>
              <a:rPr lang="fr-FR" sz="2000" dirty="0" smtClean="0"/>
              <a:t> de martin et petit de confirmation&gt;100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sz="2000" dirty="0" smtClean="0"/>
              <a:t>             - Test rapide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sz="2000" dirty="0" smtClean="0"/>
              <a:t>-Amplification génique :au but de 48 heures.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28439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 DIFFERENTIEL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r-FR" sz="2000" dirty="0" smtClean="0"/>
              <a:t>Forme ictérique sans atteinte rénale : hépatites virale ; hépatite médicamenteuse </a:t>
            </a:r>
          </a:p>
          <a:p>
            <a:pPr>
              <a:lnSpc>
                <a:spcPct val="200000"/>
              </a:lnSpc>
            </a:pPr>
            <a:r>
              <a:rPr lang="fr-FR" sz="2000" dirty="0" smtClean="0"/>
              <a:t>Forme ictérique avec atteinte rénale : angiocholite ;fièvre bilieuse </a:t>
            </a:r>
            <a:r>
              <a:rPr lang="fr-FR" sz="2000" dirty="0" err="1" smtClean="0"/>
              <a:t>hemoglobinurique</a:t>
            </a:r>
            <a:r>
              <a:rPr lang="fr-FR" sz="2000" dirty="0" smtClean="0"/>
              <a:t>; </a:t>
            </a:r>
            <a:r>
              <a:rPr lang="fr-FR" sz="2000" dirty="0" smtClean="0"/>
              <a:t>fièvre </a:t>
            </a:r>
            <a:r>
              <a:rPr lang="fr-FR" sz="2000" dirty="0" smtClean="0"/>
              <a:t>jaune .</a:t>
            </a:r>
          </a:p>
          <a:p>
            <a:pPr>
              <a:lnSpc>
                <a:spcPct val="200000"/>
              </a:lnSpc>
            </a:pPr>
            <a:r>
              <a:rPr lang="fr-FR" sz="2000" dirty="0" smtClean="0"/>
              <a:t>Fièvre dissociés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sz="2000" dirty="0" smtClean="0"/>
              <a:t>                    Formes méningés :autres </a:t>
            </a:r>
            <a:r>
              <a:rPr lang="fr-FR" sz="2000" dirty="0" err="1" smtClean="0"/>
              <a:t>meningite</a:t>
            </a:r>
            <a:r>
              <a:rPr lang="fr-FR" sz="2000" dirty="0" smtClean="0"/>
              <a:t> à liquide claire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6195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r-FR" sz="2000" dirty="0" smtClean="0"/>
              <a:t>TRAITEMENT ETIOLOGIQUE: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sz="2000" dirty="0"/>
              <a:t> </a:t>
            </a:r>
            <a:r>
              <a:rPr lang="fr-FR" sz="2000" dirty="0" err="1" smtClean="0"/>
              <a:t>Betalactamine</a:t>
            </a:r>
            <a:r>
              <a:rPr lang="fr-FR" sz="2000" dirty="0" smtClean="0"/>
              <a:t> :</a:t>
            </a:r>
            <a:r>
              <a:rPr lang="fr-FR" sz="2000" dirty="0" err="1" smtClean="0"/>
              <a:t>penicilline</a:t>
            </a:r>
            <a:r>
              <a:rPr lang="fr-FR" sz="2000" dirty="0" smtClean="0"/>
              <a:t> G 6000000mui/j pendant 7-8 jours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                     </a:t>
            </a:r>
            <a:r>
              <a:rPr lang="fr-FR" sz="2000" dirty="0" err="1" smtClean="0"/>
              <a:t>ampicillie</a:t>
            </a:r>
            <a:r>
              <a:rPr lang="fr-FR" sz="2000" dirty="0" smtClean="0"/>
              <a:t> 	1g *3/j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                     macrolide 2g/j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                     </a:t>
            </a:r>
            <a:r>
              <a:rPr lang="fr-FR" sz="2000" dirty="0" err="1" smtClean="0"/>
              <a:t>doxycycline</a:t>
            </a:r>
            <a:r>
              <a:rPr lang="fr-FR" sz="2000" dirty="0" smtClean="0"/>
              <a:t>  200mg/j pendant 7 jours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                     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61513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dirty="0" smtClean="0"/>
              <a:t>TRAITEMENT DES COMPLICATION:</a:t>
            </a:r>
          </a:p>
          <a:p>
            <a:pPr lvl="1">
              <a:lnSpc>
                <a:spcPct val="150000"/>
              </a:lnSpc>
            </a:pPr>
            <a:r>
              <a:rPr lang="fr-FR" sz="2000" dirty="0" smtClean="0"/>
              <a:t>Epuration extra rénal: IR –</a:t>
            </a:r>
            <a:r>
              <a:rPr lang="fr-FR" sz="2000" dirty="0" err="1" smtClean="0"/>
              <a:t>rabdomyolyse</a:t>
            </a:r>
            <a:endParaRPr lang="fr-FR" sz="2000" dirty="0" smtClean="0"/>
          </a:p>
          <a:p>
            <a:pPr lvl="1">
              <a:lnSpc>
                <a:spcPct val="150000"/>
              </a:lnSpc>
            </a:pPr>
            <a:r>
              <a:rPr lang="fr-FR" sz="2000" dirty="0" smtClean="0"/>
              <a:t>Ventilation mécanique :SDRA</a:t>
            </a:r>
          </a:p>
          <a:p>
            <a:pPr lvl="1">
              <a:lnSpc>
                <a:spcPct val="150000"/>
              </a:lnSpc>
            </a:pPr>
            <a:r>
              <a:rPr lang="fr-FR" sz="2000" dirty="0" smtClean="0"/>
              <a:t>Transfusion sanguine si syndrome hémorragique massive </a:t>
            </a:r>
          </a:p>
          <a:p>
            <a:pPr lvl="1">
              <a:lnSpc>
                <a:spcPct val="150000"/>
              </a:lnSpc>
            </a:pPr>
            <a:r>
              <a:rPr lang="fr-FR" sz="2000" dirty="0" smtClean="0"/>
              <a:t>Drogue </a:t>
            </a:r>
            <a:r>
              <a:rPr lang="fr-FR" sz="2000" dirty="0" err="1" smtClean="0"/>
              <a:t>vasoactive</a:t>
            </a:r>
            <a:r>
              <a:rPr lang="fr-FR" sz="2000" dirty="0" smtClean="0"/>
              <a:t> : choc cardiogénique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80240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fr-FR" sz="2000" dirty="0" smtClean="0"/>
              <a:t>Traitement prophylactique :</a:t>
            </a:r>
          </a:p>
          <a:p>
            <a:pPr>
              <a:lnSpc>
                <a:spcPct val="200000"/>
              </a:lnSpc>
            </a:pPr>
            <a:r>
              <a:rPr lang="fr-FR" sz="2000" dirty="0" smtClean="0"/>
              <a:t>Déclaration obligatoire </a:t>
            </a:r>
          </a:p>
          <a:p>
            <a:pPr>
              <a:lnSpc>
                <a:spcPct val="200000"/>
              </a:lnSpc>
            </a:pPr>
            <a:r>
              <a:rPr lang="fr-FR" sz="2000" dirty="0" smtClean="0"/>
              <a:t>Eviter le baignade en eau douce  et les zones riche en rongeur</a:t>
            </a:r>
          </a:p>
          <a:p>
            <a:pPr>
              <a:lnSpc>
                <a:spcPct val="200000"/>
              </a:lnSpc>
            </a:pPr>
            <a:r>
              <a:rPr lang="fr-FR" sz="2000" dirty="0" smtClean="0"/>
              <a:t>Dératisation</a:t>
            </a:r>
          </a:p>
          <a:p>
            <a:pPr>
              <a:lnSpc>
                <a:spcPct val="200000"/>
              </a:lnSpc>
            </a:pPr>
            <a:r>
              <a:rPr lang="fr-FR" sz="2000" dirty="0" smtClean="0"/>
              <a:t>Vaccination des animaux domestiques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52136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dirty="0" smtClean="0"/>
              <a:t>Prophylaxie individuel: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Protection par bottes lunette gants 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Vaccination spécifique dirigé contre </a:t>
            </a:r>
            <a:r>
              <a:rPr lang="fr-FR" sz="2000" dirty="0" err="1" smtClean="0"/>
              <a:t>leptospira</a:t>
            </a:r>
            <a:r>
              <a:rPr lang="fr-FR" sz="2000" dirty="0" smtClean="0"/>
              <a:t> </a:t>
            </a:r>
            <a:r>
              <a:rPr lang="fr-FR" sz="2000" dirty="0" err="1" smtClean="0"/>
              <a:t>icterohemorragique</a:t>
            </a:r>
            <a:r>
              <a:rPr lang="fr-FR" sz="20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Vaccin constitué de bactérie entière inactivé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Une antibioprophylaxie à base de </a:t>
            </a:r>
            <a:r>
              <a:rPr lang="fr-FR" sz="2000" dirty="0" err="1" smtClean="0"/>
              <a:t>doxYcycline</a:t>
            </a:r>
            <a:r>
              <a:rPr lang="fr-FR" sz="2000" dirty="0" smtClean="0"/>
              <a:t> 200mg/semaine est efficace à 98 %</a:t>
            </a:r>
          </a:p>
          <a:p>
            <a:pPr>
              <a:lnSpc>
                <a:spcPct val="150000"/>
              </a:lnSpc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81033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000" dirty="0" err="1" smtClean="0"/>
              <a:t>Anthropozonose</a:t>
            </a:r>
            <a:r>
              <a:rPr lang="fr-FR" sz="2000" dirty="0" smtClean="0"/>
              <a:t> de déclaration obligatoire, il peut se présenté sous diffèrent formes clinique ,bénigne le plus souvent, elle peut nous surprendre par de formes sévère où le pronostic vital est mis en jeu.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0932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5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Plan de cours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INTRODUCTION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EPIDEMIOLOGIE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ETUDE CLINIQUE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EVOLUTION 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DIAGNOSTIC POSITIF 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DIAGNOSTIC DIFFERENTIEL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TRATEMENT 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CONCLUSION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6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163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uFill>
                  <a:solidFill>
                    <a:srgbClr val="C00000"/>
                  </a:solidFill>
                </a:uFill>
              </a:rPr>
              <a:t>INTRODUCTION </a:t>
            </a:r>
            <a:endParaRPr lang="fr-FR" u="sng" dirty="0">
              <a:uFill>
                <a:solidFill>
                  <a:srgbClr val="C00000"/>
                </a:solidFill>
              </a:u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sz="2000" dirty="0" err="1" smtClean="0"/>
              <a:t>Anthropozoonose</a:t>
            </a:r>
            <a:r>
              <a:rPr lang="fr-FR" dirty="0" smtClean="0"/>
              <a:t> </a:t>
            </a:r>
            <a:r>
              <a:rPr lang="fr-FR" sz="2000" dirty="0" smtClean="0"/>
              <a:t>à déclaration obligatoire 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Bactérie de genre </a:t>
            </a:r>
            <a:r>
              <a:rPr lang="fr-FR" sz="2000" dirty="0" smtClean="0"/>
              <a:t>spirochète </a:t>
            </a:r>
            <a:r>
              <a:rPr lang="fr-FR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L’homme est un </a:t>
            </a:r>
            <a:r>
              <a:rPr lang="fr-FR" sz="2000" dirty="0" smtClean="0"/>
              <a:t>hôte </a:t>
            </a:r>
            <a:r>
              <a:rPr lang="fr-FR" sz="2000" dirty="0" smtClean="0"/>
              <a:t>accidentel .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Maladies à </a:t>
            </a:r>
            <a:r>
              <a:rPr lang="fr-FR" sz="2000" dirty="0" smtClean="0"/>
              <a:t>caractère </a:t>
            </a:r>
            <a:r>
              <a:rPr lang="fr-FR" sz="2000" dirty="0" smtClean="0"/>
              <a:t>professionnel.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Tableau clinque polymorphe avec tropisme pour plusieurs organe 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Maladie souvent </a:t>
            </a:r>
            <a:r>
              <a:rPr lang="fr-FR" sz="2000" dirty="0" smtClean="0"/>
              <a:t>bénigne </a:t>
            </a:r>
            <a:r>
              <a:rPr lang="fr-FR" sz="2000" dirty="0" smtClean="0"/>
              <a:t>mais le pronostic vital peut </a:t>
            </a:r>
            <a:r>
              <a:rPr lang="fr-FR" sz="2000" dirty="0" smtClean="0"/>
              <a:t>être </a:t>
            </a:r>
            <a:r>
              <a:rPr lang="fr-FR" sz="2000" dirty="0" smtClean="0"/>
              <a:t>mis en jeu .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Intérêt </a:t>
            </a:r>
            <a:r>
              <a:rPr lang="fr-FR" sz="2000" dirty="0" smtClean="0"/>
              <a:t>des mesures </a:t>
            </a:r>
            <a:r>
              <a:rPr lang="fr-FR" sz="2000" dirty="0" smtClean="0"/>
              <a:t>préventifs </a:t>
            </a:r>
            <a:r>
              <a:rPr lang="fr-FR" sz="2000" dirty="0" smtClean="0"/>
              <a:t>et de la vaccination chez les sujets exposés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8033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EPIDMIOLOGIE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lnSpc>
                <a:spcPct val="150000"/>
              </a:lnSpc>
              <a:buAutoNum type="alphaLcParenR"/>
            </a:pPr>
            <a:r>
              <a:rPr lang="fr-FR" sz="2000" b="1" dirty="0" smtClean="0"/>
              <a:t>Agent causal : </a:t>
            </a:r>
            <a:r>
              <a:rPr lang="fr-FR" sz="2000" dirty="0" smtClean="0"/>
              <a:t>bactérie extracellulaire genre </a:t>
            </a:r>
            <a:r>
              <a:rPr lang="fr-FR" sz="2000" dirty="0" err="1" smtClean="0"/>
              <a:t>leptospira</a:t>
            </a:r>
            <a:r>
              <a:rPr lang="fr-FR" sz="2000" dirty="0" smtClean="0"/>
              <a:t> de la famille des </a:t>
            </a:r>
            <a:r>
              <a:rPr lang="fr-FR" sz="2000" dirty="0" err="1" smtClean="0"/>
              <a:t>spirochetacae</a:t>
            </a:r>
            <a:r>
              <a:rPr lang="fr-FR" sz="2000" dirty="0" smtClean="0"/>
              <a:t>; gram (-) mobile hélicoïdale .</a:t>
            </a:r>
          </a:p>
          <a:p>
            <a:pPr marL="457200" indent="-457200">
              <a:lnSpc>
                <a:spcPct val="150000"/>
              </a:lnSpc>
              <a:buAutoNum type="alphaLcParenR"/>
            </a:pPr>
            <a:r>
              <a:rPr lang="fr-FR" sz="2000" b="1" dirty="0" smtClean="0"/>
              <a:t>Réservoir:</a:t>
            </a:r>
            <a:r>
              <a:rPr lang="fr-FR" sz="2000" dirty="0" smtClean="0"/>
              <a:t> </a:t>
            </a:r>
            <a:r>
              <a:rPr lang="fr-FR" sz="2000" dirty="0" smtClean="0"/>
              <a:t>rongeur***+ </a:t>
            </a:r>
            <a:r>
              <a:rPr lang="fr-FR" sz="2000" dirty="0" smtClean="0"/>
              <a:t>mammifère </a:t>
            </a:r>
            <a:r>
              <a:rPr lang="fr-FR" sz="2000" dirty="0" smtClean="0"/>
              <a:t>sauvage et domestique .</a:t>
            </a:r>
          </a:p>
          <a:p>
            <a:pPr marL="457200" indent="-457200">
              <a:lnSpc>
                <a:spcPct val="150000"/>
              </a:lnSpc>
              <a:buAutoNum type="alphaLcParenR"/>
            </a:pPr>
            <a:r>
              <a:rPr lang="fr-FR" sz="2000" b="1" dirty="0"/>
              <a:t>Mode de </a:t>
            </a:r>
            <a:r>
              <a:rPr lang="fr-FR" sz="2000" b="1" dirty="0" smtClean="0"/>
              <a:t>transmission</a:t>
            </a:r>
            <a:r>
              <a:rPr lang="fr-FR" sz="2000" dirty="0" smtClean="0"/>
              <a:t> : les eaux et les </a:t>
            </a:r>
            <a:r>
              <a:rPr lang="fr-FR" sz="2000" dirty="0" smtClean="0"/>
              <a:t>surfaces souillé </a:t>
            </a:r>
            <a:r>
              <a:rPr lang="fr-FR" sz="2000" dirty="0" smtClean="0"/>
              <a:t>par les urines d’animaux infectés.</a:t>
            </a:r>
          </a:p>
          <a:p>
            <a:pPr marL="442913" indent="0">
              <a:lnSpc>
                <a:spcPct val="150000"/>
              </a:lnSpc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 transmission direct par voie </a:t>
            </a:r>
            <a:r>
              <a:rPr lang="fr-FR" sz="2000" dirty="0" smtClean="0"/>
              <a:t>transcutanée </a:t>
            </a:r>
            <a:r>
              <a:rPr lang="fr-FR" sz="2000" dirty="0" smtClean="0"/>
              <a:t>plus </a:t>
            </a:r>
            <a:r>
              <a:rPr lang="fr-FR" sz="2000" dirty="0" smtClean="0"/>
              <a:t>rarement par </a:t>
            </a:r>
            <a:r>
              <a:rPr lang="fr-FR" sz="2000" dirty="0" smtClean="0"/>
              <a:t>voie conjonctival, pharyngé ,digestive , inhalation ou morsure par un rat.</a:t>
            </a:r>
          </a:p>
          <a:p>
            <a:pPr marL="442913" indent="0">
              <a:lnSpc>
                <a:spcPct val="150000"/>
              </a:lnSpc>
              <a:buNone/>
            </a:pPr>
            <a:r>
              <a:rPr lang="fr-FR" sz="2000" dirty="0" smtClean="0"/>
              <a:t>Les activités à risque : loisirs :chasse </a:t>
            </a:r>
            <a:r>
              <a:rPr lang="fr-FR" sz="2000" dirty="0" smtClean="0"/>
              <a:t>pèche </a:t>
            </a:r>
            <a:r>
              <a:rPr lang="fr-FR" sz="2000" dirty="0" smtClean="0"/>
              <a:t>baignade sport nautique.</a:t>
            </a:r>
          </a:p>
          <a:p>
            <a:pPr marL="442913" indent="0">
              <a:lnSpc>
                <a:spcPct val="150000"/>
              </a:lnSpc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                           profession: </a:t>
            </a:r>
            <a:r>
              <a:rPr lang="fr-FR" sz="2000" dirty="0" smtClean="0"/>
              <a:t>éboueur ,égoutier , agriculture , caresseur….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98176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PHYSIOPATHOLOGIE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fr-FR" sz="2000" dirty="0" smtClean="0"/>
              <a:t>             Passage transcutanée ou muqueux des leptospires qui gagnent la circulation sanguine et lymphatique qui va déterminé en second temps une bactériémie en 5-6 jours et gagne les différents organes notamment les </a:t>
            </a:r>
            <a:r>
              <a:rPr lang="fr-FR" sz="2000" dirty="0" smtClean="0"/>
              <a:t>méninges.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74123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fr-FR" sz="2000" b="1" dirty="0" smtClean="0"/>
              <a:t>TDD: </a:t>
            </a:r>
            <a:r>
              <a:rPr lang="fr-FR" sz="2000" dirty="0" smtClean="0"/>
              <a:t>leptospirose </a:t>
            </a:r>
            <a:r>
              <a:rPr lang="fr-FR" sz="2000" dirty="0" err="1" smtClean="0"/>
              <a:t>ictéro</a:t>
            </a:r>
            <a:r>
              <a:rPr lang="fr-FR" sz="2000" dirty="0" smtClean="0"/>
              <a:t> </a:t>
            </a:r>
            <a:r>
              <a:rPr lang="fr-FR" sz="2000" dirty="0" err="1" smtClean="0"/>
              <a:t>hemorragique</a:t>
            </a:r>
            <a:r>
              <a:rPr lang="fr-FR" sz="2000" dirty="0" smtClean="0"/>
              <a:t>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r-FR" sz="2000" b="1" dirty="0" smtClean="0"/>
              <a:t>a)Incubation :</a:t>
            </a:r>
            <a:r>
              <a:rPr lang="fr-FR" sz="2000" dirty="0" smtClean="0"/>
              <a:t>silencieuse 5-14 </a:t>
            </a:r>
            <a:r>
              <a:rPr lang="fr-FR" sz="2000" dirty="0" smtClean="0"/>
              <a:t>jrs (</a:t>
            </a:r>
            <a:r>
              <a:rPr lang="fr-FR" sz="2000" dirty="0" smtClean="0"/>
              <a:t>2 à 30jrs)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r-FR" sz="2000" b="1" dirty="0"/>
              <a:t>b)</a:t>
            </a:r>
            <a:r>
              <a:rPr lang="fr-FR" sz="2000" dirty="0"/>
              <a:t> </a:t>
            </a:r>
            <a:r>
              <a:rPr lang="fr-FR" sz="2000" b="1" dirty="0"/>
              <a:t>Phase pré ictérique :</a:t>
            </a:r>
            <a:r>
              <a:rPr lang="fr-FR" sz="2000" dirty="0" smtClean="0"/>
              <a:t> brutal </a:t>
            </a:r>
            <a:r>
              <a:rPr lang="fr-FR" sz="2000" dirty="0"/>
              <a:t>dure 4-5 jours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r-FR" sz="2000" b="1" dirty="0" smtClean="0"/>
              <a:t>Signes généraux :</a:t>
            </a:r>
            <a:r>
              <a:rPr lang="fr-FR" sz="2000" dirty="0" smtClean="0"/>
              <a:t>fièvre tachycardie abattement prostration frisson</a:t>
            </a:r>
          </a:p>
          <a:p>
            <a:pPr marL="623888" indent="0">
              <a:lnSpc>
                <a:spcPct val="170000"/>
              </a:lnSpc>
              <a:buNone/>
            </a:pPr>
            <a:r>
              <a:rPr lang="fr-FR" sz="2000" dirty="0" smtClean="0"/>
              <a:t>Signes fonctionnelles :syndrome algique :myalgie pénible spontané ou provoqué.</a:t>
            </a:r>
          </a:p>
          <a:p>
            <a:pPr marL="623888" indent="0">
              <a:lnSpc>
                <a:spcPct val="170000"/>
              </a:lnSpc>
              <a:buNone/>
            </a:pPr>
            <a:r>
              <a:rPr lang="fr-FR" sz="2000" dirty="0" smtClean="0"/>
              <a:t>Epistaxis unique ou multiple </a:t>
            </a:r>
          </a:p>
          <a:p>
            <a:pPr marL="623888" indent="0">
              <a:lnSpc>
                <a:spcPct val="170000"/>
              </a:lnSpc>
              <a:buNone/>
            </a:pPr>
            <a:r>
              <a:rPr lang="fr-FR" sz="2000" dirty="0" smtClean="0"/>
              <a:t>Syndrome cutaneomuqueux :rash scarlatiniforme ou </a:t>
            </a:r>
            <a:r>
              <a:rPr lang="fr-FR" sz="2000" dirty="0" err="1" smtClean="0"/>
              <a:t>morbiliforme</a:t>
            </a:r>
            <a:r>
              <a:rPr lang="fr-FR" sz="2000" dirty="0" smtClean="0"/>
              <a:t> , injection </a:t>
            </a:r>
            <a:r>
              <a:rPr lang="fr-FR" sz="2000" dirty="0" smtClean="0"/>
              <a:t>ou suffusion conjonctivale bilatérale et rougeur des </a:t>
            </a:r>
            <a:r>
              <a:rPr lang="fr-FR" sz="2000" dirty="0" smtClean="0"/>
              <a:t>pommettes </a:t>
            </a:r>
            <a:endParaRPr lang="fr-FR" sz="2000" dirty="0" smtClean="0"/>
          </a:p>
          <a:p>
            <a:pPr marL="623888" indent="0">
              <a:lnSpc>
                <a:spcPct val="170000"/>
              </a:lnSpc>
              <a:buNone/>
            </a:pPr>
            <a:r>
              <a:rPr lang="fr-FR" sz="2000" dirty="0" smtClean="0"/>
              <a:t>Syndrome méningé discret</a:t>
            </a:r>
            <a:endParaRPr lang="fr-FR" sz="2000" dirty="0" smtClean="0"/>
          </a:p>
          <a:p>
            <a:pPr marL="623888" indent="0">
              <a:lnSpc>
                <a:spcPct val="170000"/>
              </a:lnSpc>
              <a:buNone/>
            </a:pPr>
            <a:r>
              <a:rPr lang="fr-FR" sz="2000" dirty="0" smtClean="0"/>
              <a:t>SPM stade 1; HPM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06674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fr-FR" sz="2000" b="1" dirty="0" smtClean="0"/>
              <a:t>c) Phase ictérique</a:t>
            </a:r>
            <a:r>
              <a:rPr lang="fr-FR" sz="2000" dirty="0" smtClean="0"/>
              <a:t>=phase d’</a:t>
            </a:r>
            <a:r>
              <a:rPr lang="fr-FR" sz="2000" dirty="0" err="1" smtClean="0"/>
              <a:t>etat</a:t>
            </a:r>
            <a:r>
              <a:rPr lang="fr-FR" sz="2000" dirty="0" smtClean="0"/>
              <a:t> : association de 5 syndromes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sz="2000" dirty="0"/>
              <a:t> </a:t>
            </a:r>
            <a:r>
              <a:rPr lang="fr-FR" sz="2000" dirty="0" smtClean="0"/>
              <a:t>   syndrome infectieux : persiste puis s’attenue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sz="2000" dirty="0"/>
              <a:t> </a:t>
            </a:r>
            <a:r>
              <a:rPr lang="fr-FR" sz="2000" dirty="0" smtClean="0"/>
              <a:t>   syndrome hépatique : au 4 </a:t>
            </a:r>
            <a:r>
              <a:rPr lang="fr-FR" sz="2000" dirty="0" err="1" smtClean="0"/>
              <a:t>éme</a:t>
            </a:r>
            <a:r>
              <a:rPr lang="fr-FR" sz="2000" dirty="0" smtClean="0"/>
              <a:t> au 6 </a:t>
            </a:r>
            <a:r>
              <a:rPr lang="fr-FR" sz="2000" dirty="0" err="1" smtClean="0"/>
              <a:t>éme</a:t>
            </a:r>
            <a:r>
              <a:rPr lang="fr-FR" sz="2000" dirty="0" smtClean="0"/>
              <a:t> jour de la maladie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sz="2000" dirty="0"/>
              <a:t> </a:t>
            </a:r>
            <a:r>
              <a:rPr lang="fr-FR" sz="2000" dirty="0" smtClean="0"/>
              <a:t>   syndrome hémorragique : fréquent (digestive , respiratoire , rénale….)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sz="2000" dirty="0"/>
              <a:t> </a:t>
            </a:r>
            <a:r>
              <a:rPr lang="fr-FR" sz="2000" dirty="0" smtClean="0"/>
              <a:t>   syndrome méningé :méningite à liquide claire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sz="2000" dirty="0"/>
              <a:t> </a:t>
            </a:r>
            <a:r>
              <a:rPr lang="fr-FR" sz="2000" dirty="0" smtClean="0"/>
              <a:t>   syndrome rénal :protéinurie et </a:t>
            </a:r>
            <a:r>
              <a:rPr lang="fr-FR" sz="2000" dirty="0" err="1" smtClean="0"/>
              <a:t>leucocyturie</a:t>
            </a:r>
            <a:r>
              <a:rPr lang="fr-FR" sz="2000" dirty="0" smtClean="0"/>
              <a:t> sans ou avec hématurie</a:t>
            </a:r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60054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EVOLUTION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/>
              <a:t>Phase ictérique </a:t>
            </a:r>
            <a:r>
              <a:rPr lang="fr-FR" sz="2000" dirty="0" smtClean="0"/>
              <a:t>au 5 </a:t>
            </a:r>
            <a:r>
              <a:rPr lang="fr-FR" sz="2000" baseline="30000" dirty="0" err="1" smtClean="0"/>
              <a:t>éme</a:t>
            </a:r>
            <a:r>
              <a:rPr lang="fr-FR" sz="2000" dirty="0" smtClean="0"/>
              <a:t> jour et dure moyennement 5 jours 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Au 10 jours début de la phase d’apyrexie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Au 15 </a:t>
            </a:r>
            <a:r>
              <a:rPr lang="fr-FR" sz="2000" baseline="30000" dirty="0" err="1" smtClean="0"/>
              <a:t>eme</a:t>
            </a:r>
            <a:r>
              <a:rPr lang="fr-FR" sz="2000" dirty="0" smtClean="0"/>
              <a:t> jours recrudescence de la température puis chute de la température au 20 jours.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Eléments de mauvais pronostic: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thrombopénie </a:t>
            </a:r>
            <a:r>
              <a:rPr lang="fr-FR" sz="2000" dirty="0" err="1" smtClean="0"/>
              <a:t>inf</a:t>
            </a:r>
            <a:r>
              <a:rPr lang="fr-FR" sz="2000" dirty="0" smtClean="0"/>
              <a:t> à 50000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TP INF à 50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hyperleucocytose sup 30000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Myocardite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000" dirty="0" smtClean="0"/>
              <a:t>        Disparition de la fièvre des l’apparition de la l’ </a:t>
            </a:r>
            <a:r>
              <a:rPr lang="fr-FR" sz="2000" dirty="0" err="1" smtClean="0"/>
              <a:t>ictére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16738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FORME CLINIQUE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r-FR" sz="2000" dirty="0" smtClean="0"/>
              <a:t>Forme inapparente découverte lors d’une enquête épidémiologique.</a:t>
            </a:r>
          </a:p>
          <a:p>
            <a:pPr>
              <a:lnSpc>
                <a:spcPct val="200000"/>
              </a:lnSpc>
            </a:pPr>
            <a:r>
              <a:rPr lang="fr-FR" sz="2000" dirty="0" smtClean="0"/>
              <a:t>Forme fébrile pure pseudo grippale</a:t>
            </a:r>
          </a:p>
          <a:p>
            <a:pPr>
              <a:lnSpc>
                <a:spcPct val="200000"/>
              </a:lnSpc>
            </a:pPr>
            <a:r>
              <a:rPr lang="fr-FR" sz="2000" dirty="0" smtClean="0"/>
              <a:t>Forme grave avec atteinte multi viscérale </a:t>
            </a:r>
            <a:r>
              <a:rPr lang="fr-FR" sz="2000" dirty="0" smtClean="0">
                <a:latin typeface="Times New Roman"/>
                <a:cs typeface="Times New Roman"/>
              </a:rPr>
              <a:t>► pc vital</a:t>
            </a:r>
            <a:r>
              <a:rPr lang="fr-FR" sz="2000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fr-FR" sz="2000" dirty="0" smtClean="0"/>
              <a:t>Formes compliquées: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45151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746</Words>
  <Application>Microsoft Office PowerPoint</Application>
  <PresentationFormat>Affichage à l'écran (4:3)</PresentationFormat>
  <Paragraphs>110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LEPTOSPIROSE</vt:lpstr>
      <vt:lpstr>Plan de cours </vt:lpstr>
      <vt:lpstr>INTRODUCTION </vt:lpstr>
      <vt:lpstr>EPIDMIOLOGIE</vt:lpstr>
      <vt:lpstr>PHYSIOPATHOLOGIE </vt:lpstr>
      <vt:lpstr>CLINIQUE</vt:lpstr>
      <vt:lpstr>Présentation PowerPoint</vt:lpstr>
      <vt:lpstr>EVOLUTION</vt:lpstr>
      <vt:lpstr>FORME CLINIQUE </vt:lpstr>
      <vt:lpstr>DIAGNOSTIC POSITIF</vt:lpstr>
      <vt:lpstr>Présentation PowerPoint</vt:lpstr>
      <vt:lpstr>Présentation PowerPoint</vt:lpstr>
      <vt:lpstr>DIAGNOSTIC DIFFERENTIEL </vt:lpstr>
      <vt:lpstr>TRAITEMENT</vt:lpstr>
      <vt:lpstr>Présentation PowerPoint</vt:lpstr>
      <vt:lpstr>Présentation PowerPoint</vt:lpstr>
      <vt:lpstr>Présentation PowerPoint</vt:lpstr>
      <vt:lpstr>conclusion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LEPTOSPIROSE</dc:title>
  <dc:creator>ABDELOUAHAB</dc:creator>
  <cp:lastModifiedBy>ABDELOUAHAB</cp:lastModifiedBy>
  <cp:revision>22</cp:revision>
  <dcterms:created xsi:type="dcterms:W3CDTF">2021-01-14T08:02:56Z</dcterms:created>
  <dcterms:modified xsi:type="dcterms:W3CDTF">2021-12-08T10:11:20Z</dcterms:modified>
</cp:coreProperties>
</file>