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91" r:id="rId8"/>
    <p:sldId id="292" r:id="rId9"/>
    <p:sldId id="293" r:id="rId10"/>
    <p:sldId id="270" r:id="rId11"/>
    <p:sldId id="272" r:id="rId12"/>
    <p:sldId id="274" r:id="rId13"/>
    <p:sldId id="287" r:id="rId14"/>
    <p:sldId id="288" r:id="rId15"/>
    <p:sldId id="289" r:id="rId16"/>
    <p:sldId id="294" r:id="rId17"/>
    <p:sldId id="280" r:id="rId18"/>
    <p:sldId id="282" r:id="rId19"/>
    <p:sldId id="284" r:id="rId20"/>
    <p:sldId id="296" r:id="rId21"/>
    <p:sldId id="29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4" d="100"/>
        <a:sy n="1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BEA28-E10A-40C1-B9F8-F54BB9DC7450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73C5-9F15-4FC8-AE54-854CA97082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32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73C5-9F15-4FC8-AE54-854CA970829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72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15B395-31A3-430C-BB2F-79BB7C4B1DBF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49A0EA-BDAC-452E-8F57-B9AF0A6011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Infection hiv/sida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mtClean="0"/>
              <a:t>  </a:t>
            </a:r>
            <a:r>
              <a:rPr lang="fr-FR" dirty="0" smtClean="0"/>
              <a:t>Dr </a:t>
            </a:r>
            <a:r>
              <a:rPr lang="fr-FR" dirty="0" err="1" smtClean="0"/>
              <a:t>A.dehimi</a:t>
            </a:r>
            <a:r>
              <a:rPr lang="fr-FR" dirty="0" smtClean="0"/>
              <a:t>   PR.N.BOULEKHAL </a:t>
            </a:r>
          </a:p>
          <a:p>
            <a:r>
              <a:rPr lang="fr-FR" dirty="0" smtClean="0"/>
              <a:t>   Service des maladies infectieuses          </a:t>
            </a:r>
          </a:p>
          <a:p>
            <a:r>
              <a:rPr lang="fr-FR" dirty="0" smtClean="0"/>
              <a:t>CHUC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251520" y="188640"/>
            <a:ext cx="5897880" cy="1440160"/>
          </a:xfrm>
        </p:spPr>
        <p:txBody>
          <a:bodyPr>
            <a:normAutofit lnSpcReduction="10000"/>
          </a:bodyPr>
          <a:lstStyle/>
          <a:p>
            <a:r>
              <a:rPr lang="fr-FR" sz="3200" b="1" cap="small" dirty="0" smtClean="0"/>
              <a:t>3.sida:</a:t>
            </a:r>
          </a:p>
          <a:p>
            <a:endParaRPr lang="fr-FR" sz="2400" cap="small" dirty="0" smtClean="0"/>
          </a:p>
          <a:p>
            <a:r>
              <a:rPr lang="fr-FR" sz="2400" cap="small" dirty="0" smtClean="0"/>
              <a:t> </a:t>
            </a:r>
            <a:r>
              <a:rPr lang="fr-FR" sz="2000" cap="small" dirty="0" smtClean="0"/>
              <a:t>- </a:t>
            </a:r>
            <a:r>
              <a:rPr lang="fr-FR" sz="2000" dirty="0" smtClean="0"/>
              <a:t>Forme ultime de l infection VIH</a:t>
            </a:r>
          </a:p>
          <a:p>
            <a:r>
              <a:rPr lang="fr-FR" sz="2000" dirty="0" smtClean="0"/>
              <a:t> - Baisse profonde de l immunité cellulaire</a:t>
            </a:r>
          </a:p>
          <a:p>
            <a:endParaRPr lang="fr-FR" sz="2400" cap="small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7848872" cy="530120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endParaRPr lang="fr-FR" sz="3300" dirty="0" smtClean="0"/>
          </a:p>
          <a:p>
            <a:pPr>
              <a:buFont typeface="Wingdings" pitchFamily="2" charset="2"/>
              <a:buChar char="v"/>
            </a:pPr>
            <a:r>
              <a:rPr lang="fr-FR" sz="3300" dirty="0" smtClean="0"/>
              <a:t>3-1 infections opportunistes : </a:t>
            </a:r>
            <a:r>
              <a:rPr lang="fr-FR" sz="3300" cap="small" dirty="0" smtClean="0"/>
              <a:t>lymphocytes CD4 &lt;200 /MM3 </a:t>
            </a:r>
          </a:p>
          <a:p>
            <a:pPr>
              <a:buNone/>
            </a:pPr>
            <a:endParaRPr lang="fr-FR" sz="3300" dirty="0" smtClean="0"/>
          </a:p>
          <a:p>
            <a:pPr>
              <a:buFont typeface="Wingdings" pitchFamily="2" charset="2"/>
              <a:buChar char="Ø"/>
            </a:pPr>
            <a:r>
              <a:rPr lang="fr-FR" sz="2900" cap="small" dirty="0" smtClean="0"/>
              <a:t>BACTERIES </a:t>
            </a:r>
            <a:r>
              <a:rPr lang="fr-FR" sz="3300" cap="small" dirty="0" smtClean="0"/>
              <a:t>:</a:t>
            </a:r>
          </a:p>
          <a:p>
            <a:pPr>
              <a:buNone/>
            </a:pPr>
            <a:r>
              <a:rPr lang="fr-FR" sz="3300" cap="small" dirty="0" smtClean="0"/>
              <a:t>                - tuberculose+++</a:t>
            </a:r>
          </a:p>
          <a:p>
            <a:pPr>
              <a:buNone/>
            </a:pPr>
            <a:r>
              <a:rPr lang="fr-FR" sz="3300" cap="small" dirty="0" smtClean="0"/>
              <a:t>                - pneumocoques</a:t>
            </a:r>
          </a:p>
          <a:p>
            <a:pPr>
              <a:buFont typeface="Wingdings" pitchFamily="2" charset="2"/>
              <a:buChar char="Ø"/>
            </a:pPr>
            <a:r>
              <a:rPr lang="fr-FR" sz="3300" cap="small" dirty="0" smtClean="0"/>
              <a:t>parasites : </a:t>
            </a:r>
          </a:p>
          <a:p>
            <a:pPr>
              <a:buNone/>
            </a:pPr>
            <a:r>
              <a:rPr lang="fr-FR" sz="3300" cap="small" dirty="0" smtClean="0"/>
              <a:t>               -  toxoplasmose </a:t>
            </a:r>
          </a:p>
          <a:p>
            <a:pPr>
              <a:buFont typeface="Wingdings" pitchFamily="2" charset="2"/>
              <a:buChar char="Ø"/>
            </a:pPr>
            <a:r>
              <a:rPr lang="fr-FR" sz="3300" cap="small" dirty="0" smtClean="0"/>
              <a:t>virus : </a:t>
            </a:r>
          </a:p>
          <a:p>
            <a:pPr>
              <a:buNone/>
            </a:pPr>
            <a:r>
              <a:rPr lang="fr-FR" sz="3300" cap="small" dirty="0" smtClean="0"/>
              <a:t>               -  </a:t>
            </a:r>
            <a:r>
              <a:rPr lang="fr-FR" sz="3300" cap="small" dirty="0" err="1" smtClean="0"/>
              <a:t>cmv</a:t>
            </a:r>
            <a:r>
              <a:rPr lang="fr-FR" sz="3300" cap="small" dirty="0" smtClean="0"/>
              <a:t>  </a:t>
            </a:r>
          </a:p>
          <a:p>
            <a:pPr>
              <a:buNone/>
            </a:pPr>
            <a:r>
              <a:rPr lang="fr-FR" sz="3300" cap="small" dirty="0" smtClean="0"/>
              <a:t>               - herpes</a:t>
            </a:r>
          </a:p>
          <a:p>
            <a:pPr>
              <a:buNone/>
            </a:pPr>
            <a:r>
              <a:rPr lang="fr-FR" sz="3300" cap="small" dirty="0" smtClean="0"/>
              <a:t>               - zona, varicelle </a:t>
            </a:r>
          </a:p>
          <a:p>
            <a:pPr>
              <a:buFont typeface="Wingdings" pitchFamily="2" charset="2"/>
              <a:buChar char="Ø"/>
            </a:pPr>
            <a:r>
              <a:rPr lang="fr-FR" sz="3300" cap="small" dirty="0" smtClean="0"/>
              <a:t>champignons :</a:t>
            </a:r>
          </a:p>
          <a:p>
            <a:pPr>
              <a:buNone/>
            </a:pPr>
            <a:r>
              <a:rPr lang="fr-FR" sz="3300" cap="small" dirty="0" smtClean="0"/>
              <a:t>               - candidoses +++     - Pneumocystose</a:t>
            </a:r>
          </a:p>
          <a:p>
            <a:pPr>
              <a:buNone/>
            </a:pPr>
            <a:endParaRPr lang="fr-FR" sz="2400" b="1" cap="small" dirty="0" smtClean="0"/>
          </a:p>
          <a:p>
            <a:pPr>
              <a:buFont typeface="Wingdings" pitchFamily="2" charset="2"/>
              <a:buChar char="Ø"/>
            </a:pPr>
            <a:endParaRPr lang="fr-FR" sz="24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7516688" cy="62447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3.2 CANCERS :</a:t>
            </a:r>
          </a:p>
          <a:p>
            <a:pPr>
              <a:buNone/>
            </a:pPr>
            <a:endParaRPr lang="fr-FR" sz="2400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2400" dirty="0" smtClean="0"/>
              <a:t>Maladie de kaposi;</a:t>
            </a:r>
          </a:p>
          <a:p>
            <a:pPr>
              <a:buClr>
                <a:schemeClr val="tx1"/>
              </a:buClr>
              <a:buNone/>
            </a:pPr>
            <a:endParaRPr lang="fr-FR" sz="2400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2400" dirty="0" smtClean="0"/>
              <a:t>Lymphomes;</a:t>
            </a:r>
          </a:p>
          <a:p>
            <a:pPr>
              <a:buClr>
                <a:schemeClr val="tx1"/>
              </a:buClr>
              <a:buNone/>
            </a:pPr>
            <a:endParaRPr lang="fr-FR" sz="2400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2400" dirty="0" smtClean="0"/>
              <a:t>Autres : </a:t>
            </a:r>
          </a:p>
          <a:p>
            <a:pPr>
              <a:buClr>
                <a:schemeClr val="tx1"/>
              </a:buClr>
              <a:buNone/>
            </a:pPr>
            <a:endParaRPr lang="fr-FR" sz="2400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fr-FR" sz="2400" dirty="0" smtClean="0"/>
              <a:t> Cancer </a:t>
            </a:r>
            <a:r>
              <a:rPr lang="fr-FR" sz="2400" dirty="0" err="1" smtClean="0"/>
              <a:t>ano</a:t>
            </a:r>
            <a:r>
              <a:rPr lang="fr-FR" sz="2400" dirty="0" smtClean="0"/>
              <a:t>-rectal;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fr-FR" sz="2400" cap="small" dirty="0" smtClean="0"/>
              <a:t> Cancer  du col.</a:t>
            </a:r>
          </a:p>
          <a:p>
            <a:pPr>
              <a:buClr>
                <a:srgbClr val="C00000"/>
              </a:buClr>
              <a:buNone/>
            </a:pPr>
            <a:endParaRPr lang="fr-FR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7444680" cy="62447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3.3 MANIFESTATIONS NEUROLOGIQUES DU VIH:</a:t>
            </a:r>
          </a:p>
          <a:p>
            <a:pPr>
              <a:buNone/>
            </a:pPr>
            <a:endParaRPr lang="fr-FR" sz="2400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fr-FR" sz="2400" dirty="0" smtClean="0"/>
              <a:t>Encéphalite à VIH;</a:t>
            </a:r>
          </a:p>
          <a:p>
            <a:pPr>
              <a:buClrTx/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fr-FR" sz="2400" dirty="0" smtClean="0"/>
              <a:t>Neuropathies périphériques.</a:t>
            </a:r>
            <a:endParaRPr lang="fr-FR" sz="24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Définitions du sida</a:t>
            </a:r>
            <a:br>
              <a:rPr lang="fr-FR" dirty="0" smtClean="0"/>
            </a:br>
            <a:r>
              <a:rPr lang="fr-FR" dirty="0" smtClean="0"/>
              <a:t>          catégories cliniques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7239000" cy="42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4984"/>
                <a:gridCol w="1814516"/>
                <a:gridCol w="1809750"/>
              </a:tblGrid>
              <a:tr h="2727251">
                <a:tc>
                  <a:txBody>
                    <a:bodyPr/>
                    <a:lstStyle/>
                    <a:p>
                      <a:r>
                        <a:rPr lang="fr-FR" dirty="0" smtClean="0"/>
                        <a:t>Nombres de lymphocytes CD4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(A)</a:t>
                      </a:r>
                    </a:p>
                    <a:p>
                      <a:r>
                        <a:rPr lang="fr-FR" dirty="0" err="1" smtClean="0"/>
                        <a:t>Asymptomatiq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Primo-infection</a:t>
                      </a:r>
                    </a:p>
                    <a:p>
                      <a:r>
                        <a:rPr lang="fr-FR" dirty="0" smtClean="0"/>
                        <a:t>Ou ADP diffuses</a:t>
                      </a:r>
                      <a:r>
                        <a:rPr lang="fr-FR" baseline="0" dirty="0" smtClean="0"/>
                        <a:t> chroniques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(B)</a:t>
                      </a:r>
                    </a:p>
                    <a:p>
                      <a:r>
                        <a:rPr lang="fr-FR" dirty="0" err="1" smtClean="0"/>
                        <a:t>Asymptomatiq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Sans </a:t>
                      </a:r>
                      <a:r>
                        <a:rPr lang="fr-FR" dirty="0" err="1" smtClean="0"/>
                        <a:t>criteres</a:t>
                      </a:r>
                      <a:r>
                        <a:rPr lang="fr-FR" dirty="0" smtClean="0"/>
                        <a:t> (A) ou (C)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</a:t>
                      </a:r>
                      <a:r>
                        <a:rPr lang="fr-FR" baseline="0" dirty="0" smtClean="0"/>
                        <a:t> (C)</a:t>
                      </a:r>
                    </a:p>
                    <a:p>
                      <a:r>
                        <a:rPr lang="fr-FR" baseline="0" dirty="0" smtClean="0"/>
                        <a:t>        SIDA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495863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Georgia"/>
                        </a:rPr>
                        <a:t>≥ 500/MM3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         C1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863">
                <a:tc>
                  <a:txBody>
                    <a:bodyPr/>
                    <a:lstStyle/>
                    <a:p>
                      <a:r>
                        <a:rPr lang="fr-FR" dirty="0" smtClean="0"/>
                        <a:t>200-499/MM3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         C2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863"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Symbol"/>
                        </a:rPr>
                        <a:t> 200/MM3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u="none" dirty="0" smtClean="0">
                          <a:solidFill>
                            <a:srgbClr val="FF0000"/>
                          </a:solidFill>
                        </a:rPr>
                        <a:t>         A3</a:t>
                      </a:r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u="none" dirty="0" smtClean="0">
                          <a:solidFill>
                            <a:srgbClr val="FF0000"/>
                          </a:solidFill>
                        </a:rPr>
                        <a:t>           B3</a:t>
                      </a:r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u="none" dirty="0" smtClean="0">
                          <a:solidFill>
                            <a:srgbClr val="FF0000"/>
                          </a:solidFill>
                        </a:rPr>
                        <a:t>         C3</a:t>
                      </a:r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positif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>
            <a:normAutofit fontScale="55000" lnSpcReduction="20000"/>
          </a:bodyPr>
          <a:lstStyle/>
          <a:p>
            <a:endParaRPr lang="fr-FR" dirty="0" smtClean="0"/>
          </a:p>
          <a:p>
            <a:r>
              <a:rPr lang="fr-FR" u="sng" dirty="0" smtClean="0">
                <a:solidFill>
                  <a:srgbClr val="FF0000"/>
                </a:solidFill>
              </a:rPr>
              <a:t>Tests de dépistage </a:t>
            </a:r>
            <a:r>
              <a:rPr lang="fr-FR" dirty="0" smtClean="0"/>
              <a:t>: ELISA 3eme et 4eme génération (</a:t>
            </a:r>
            <a:r>
              <a:rPr lang="fr-FR" dirty="0" err="1" smtClean="0"/>
              <a:t>IgM</a:t>
            </a:r>
            <a:r>
              <a:rPr lang="fr-FR" dirty="0" smtClean="0"/>
              <a:t> et </a:t>
            </a:r>
            <a:r>
              <a:rPr lang="fr-FR" dirty="0" err="1" smtClean="0"/>
              <a:t>IgG</a:t>
            </a:r>
            <a:r>
              <a:rPr lang="fr-FR" dirty="0" smtClean="0"/>
              <a:t> anti VIH1 et anti VIH2 ) et les tests rapides (TROD) </a:t>
            </a:r>
          </a:p>
          <a:p>
            <a:pPr>
              <a:buNone/>
            </a:pPr>
            <a:r>
              <a:rPr lang="fr-FR" dirty="0" smtClean="0"/>
              <a:t>     positive 20 jours /contamination </a:t>
            </a:r>
          </a:p>
          <a:p>
            <a:pPr>
              <a:buNone/>
            </a:pPr>
            <a:endParaRPr lang="fr-FR" dirty="0" smtClean="0"/>
          </a:p>
          <a:p>
            <a:r>
              <a:rPr lang="fr-FR" u="sng" dirty="0" smtClean="0">
                <a:solidFill>
                  <a:srgbClr val="FF0000"/>
                </a:solidFill>
              </a:rPr>
              <a:t>Tests de confirmation </a:t>
            </a:r>
            <a:r>
              <a:rPr lang="fr-FR" dirty="0" smtClean="0"/>
              <a:t>: western blot (Anticorps dirigés contre les </a:t>
            </a:r>
            <a:r>
              <a:rPr lang="fr-FR" dirty="0" err="1" smtClean="0"/>
              <a:t>proteines</a:t>
            </a:r>
            <a:r>
              <a:rPr lang="fr-FR" dirty="0" smtClean="0"/>
              <a:t> du virus )</a:t>
            </a:r>
          </a:p>
          <a:p>
            <a:pPr>
              <a:buNone/>
            </a:pPr>
            <a:endParaRPr lang="fr-FR" dirty="0" smtClean="0"/>
          </a:p>
          <a:p>
            <a:r>
              <a:rPr lang="fr-FR" u="sng" dirty="0" smtClean="0">
                <a:solidFill>
                  <a:srgbClr val="FF0000"/>
                </a:solidFill>
              </a:rPr>
              <a:t>Quantification du virus </a:t>
            </a:r>
            <a:r>
              <a:rPr lang="fr-FR" dirty="0" smtClean="0"/>
              <a:t>:charge virale plasmatique /PCR / ARN viral plasmatique positif 10/contamination</a:t>
            </a:r>
          </a:p>
          <a:p>
            <a:pPr>
              <a:buNone/>
            </a:pPr>
            <a:endParaRPr lang="fr-FR" dirty="0" smtClean="0"/>
          </a:p>
          <a:p>
            <a:r>
              <a:rPr lang="fr-FR" u="sng" dirty="0" smtClean="0">
                <a:solidFill>
                  <a:srgbClr val="FF0000"/>
                </a:solidFill>
              </a:rPr>
              <a:t>En pratique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 - si  2 tests de dépistage doublement négatifs </a:t>
            </a:r>
            <a:r>
              <a:rPr lang="fr-FR" dirty="0" smtClean="0">
                <a:sym typeface="Symbol"/>
              </a:rPr>
              <a:t> absence HIV sauf infection très récente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-si résultats dissociés ou doublement positifs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 western blot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 charge virale plasmatique </a:t>
            </a:r>
          </a:p>
          <a:p>
            <a:pPr>
              <a:buSzPct val="71000"/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Principes généraux 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Réduction maximale de la charge virale avec comme objectif charge virale indétectable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smtClean="0">
                <a:sym typeface="Symbol"/>
              </a:rPr>
              <a:t></a:t>
            </a:r>
            <a:r>
              <a:rPr lang="fr-FR" dirty="0" smtClean="0"/>
              <a:t> inferieur a 50 copies/ml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Restauration immunitaire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Réduction de l’inflammation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Absence de l’</a:t>
            </a:r>
            <a:r>
              <a:rPr lang="fr-FR" dirty="0" err="1" smtClean="0"/>
              <a:t>emergence</a:t>
            </a:r>
            <a:r>
              <a:rPr lang="fr-FR" dirty="0" smtClean="0"/>
              <a:t> de résistance virale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Pérennité de l’activité antivirale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Réduction de la transmission interhumaine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Traitement à vie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Aucun </a:t>
            </a:r>
            <a:r>
              <a:rPr lang="fr-FR" dirty="0" err="1" smtClean="0"/>
              <a:t>trt</a:t>
            </a:r>
            <a:r>
              <a:rPr lang="fr-FR" dirty="0" smtClean="0"/>
              <a:t> ne permet l’</a:t>
            </a:r>
            <a:r>
              <a:rPr lang="fr-FR" dirty="0" err="1" smtClean="0"/>
              <a:t>eradication</a:t>
            </a:r>
            <a:r>
              <a:rPr lang="fr-FR" dirty="0" smtClean="0"/>
              <a:t> du virus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Indications du traitement </a:t>
            </a:r>
            <a:r>
              <a:rPr lang="fr-FR" dirty="0" err="1" smtClean="0"/>
              <a:t>antiretroviral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patients symptomatiques ;;</a:t>
            </a:r>
          </a:p>
          <a:p>
            <a:r>
              <a:rPr lang="fr-FR" dirty="0" smtClean="0"/>
              <a:t>CD4 </a:t>
            </a:r>
            <a:r>
              <a:rPr lang="fr-FR" dirty="0" smtClean="0">
                <a:sym typeface="Symbol"/>
              </a:rPr>
              <a:t> 500/mm3</a:t>
            </a:r>
          </a:p>
          <a:p>
            <a:r>
              <a:rPr lang="fr-FR" dirty="0" smtClean="0">
                <a:sym typeface="Symbol"/>
              </a:rPr>
              <a:t>Charge virale  100 000 copies/ml</a:t>
            </a:r>
          </a:p>
          <a:p>
            <a:r>
              <a:rPr lang="fr-FR" dirty="0" smtClean="0">
                <a:sym typeface="Symbol"/>
              </a:rPr>
              <a:t> femme enceinte et nouveau né de </a:t>
            </a:r>
            <a:r>
              <a:rPr lang="fr-FR" dirty="0" err="1" smtClean="0">
                <a:sym typeface="Symbol"/>
              </a:rPr>
              <a:t>mére</a:t>
            </a:r>
            <a:r>
              <a:rPr lang="fr-FR" dirty="0" smtClean="0">
                <a:sym typeface="Symbol"/>
              </a:rPr>
              <a:t> hiv+</a:t>
            </a:r>
          </a:p>
          <a:p>
            <a:r>
              <a:rPr lang="fr-FR" dirty="0" smtClean="0">
                <a:sym typeface="Symbol"/>
              </a:rPr>
              <a:t>Couples discordants </a:t>
            </a:r>
          </a:p>
          <a:p>
            <a:r>
              <a:rPr lang="fr-FR" dirty="0" smtClean="0">
                <a:sym typeface="Symbol"/>
              </a:rPr>
              <a:t>Apres accident d’exposition au sang  </a:t>
            </a:r>
            <a:r>
              <a:rPr lang="fr-FR" dirty="0" smtClean="0">
                <a:latin typeface="Century Gothic" panose="020B0502020202020204" pitchFamily="34" charset="0"/>
                <a:sym typeface="Symbol"/>
              </a:rPr>
              <a:t>↓</a:t>
            </a: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  <a:sym typeface="Symbol"/>
              </a:rPr>
              <a:t>                                        </a:t>
            </a:r>
            <a:r>
              <a:rPr lang="fr-FR" dirty="0" smtClean="0">
                <a:solidFill>
                  <a:srgbClr val="FF0000"/>
                </a:solidFill>
                <a:latin typeface="Century Gothic" panose="020B0502020202020204" pitchFamily="34" charset="0"/>
                <a:sym typeface="Symbol"/>
              </a:rPr>
              <a:t>test and treat actuellement </a:t>
            </a:r>
            <a:endParaRPr lang="fr-FR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 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endParaRPr lang="fr-FR" dirty="0" smtClean="0">
              <a:sym typeface="Symbol"/>
            </a:endParaRPr>
          </a:p>
          <a:p>
            <a:endParaRPr lang="fr-FR" dirty="0" smtClean="0">
              <a:sym typeface="Symbol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83152" cy="1402080"/>
          </a:xfrm>
        </p:spPr>
        <p:txBody>
          <a:bodyPr>
            <a:normAutofit fontScale="90000"/>
          </a:bodyPr>
          <a:lstStyle/>
          <a:p>
            <a:r>
              <a:rPr lang="fr-FR" cap="small" dirty="0"/>
              <a:t/>
            </a:r>
            <a:br>
              <a:rPr lang="fr-FR" cap="small" dirty="0"/>
            </a:br>
            <a:r>
              <a:rPr lang="fr-FR" cap="small" dirty="0"/>
              <a:t/>
            </a:r>
            <a:br>
              <a:rPr lang="fr-FR" cap="small" dirty="0"/>
            </a:br>
            <a:r>
              <a:rPr lang="fr-FR" cap="small" dirty="0"/>
              <a:t/>
            </a:r>
            <a:br>
              <a:rPr lang="fr-FR" cap="small" dirty="0"/>
            </a:br>
            <a:r>
              <a:rPr lang="fr-FR" cap="small" dirty="0"/>
              <a:t> </a:t>
            </a:r>
            <a:r>
              <a:rPr lang="fr-FR" sz="2700" cap="small" dirty="0"/>
              <a:t>schéma thérapeutique de référence recommande </a:t>
            </a:r>
            <a:r>
              <a:rPr lang="fr-FR" sz="3100" cap="small" dirty="0"/>
              <a:t>l’association</a:t>
            </a:r>
            <a:r>
              <a:rPr lang="fr-FR" sz="2700" cap="small" dirty="0"/>
              <a:t> de : </a:t>
            </a:r>
            <a:r>
              <a:rPr lang="fr-FR" cap="small" dirty="0"/>
              <a:t/>
            </a:r>
            <a:br>
              <a:rPr lang="fr-FR" cap="small" dirty="0"/>
            </a:br>
            <a:r>
              <a:rPr lang="fr-FR" cap="small" dirty="0"/>
              <a:t/>
            </a:r>
            <a:br>
              <a:rPr lang="fr-FR" cap="small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7239000" cy="43717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400" cap="small" dirty="0" smtClean="0"/>
              <a:t>deux inhibiteurs nucléosiques de la transcriptase inverse et un inhibiteur non </a:t>
            </a:r>
            <a:r>
              <a:rPr lang="fr-FR" sz="2400" cap="small" dirty="0" err="1" smtClean="0"/>
              <a:t>nucléosique</a:t>
            </a:r>
            <a:r>
              <a:rPr lang="fr-FR" sz="2400" cap="small" dirty="0" smtClean="0"/>
              <a:t> de la transcriptase reverse (traitement plus simple d’utilisation)</a:t>
            </a:r>
          </a:p>
          <a:p>
            <a:pPr>
              <a:buFontTx/>
              <a:buChar char="-"/>
            </a:pPr>
            <a:endParaRPr lang="fr-FR" sz="2400" cap="small" dirty="0" smtClean="0"/>
          </a:p>
          <a:p>
            <a:pPr>
              <a:buFontTx/>
              <a:buChar char="-"/>
            </a:pPr>
            <a:r>
              <a:rPr lang="fr-FR" sz="2400" cap="small" dirty="0" smtClean="0"/>
              <a:t>Ou</a:t>
            </a:r>
          </a:p>
          <a:p>
            <a:pPr>
              <a:buFontTx/>
              <a:buChar char="-"/>
            </a:pPr>
            <a:endParaRPr lang="fr-FR" sz="2400" cap="small" dirty="0" smtClean="0"/>
          </a:p>
          <a:p>
            <a:pPr>
              <a:buFontTx/>
              <a:buChar char="-"/>
            </a:pPr>
            <a:r>
              <a:rPr lang="fr-FR" sz="2400" cap="small" dirty="0" smtClean="0"/>
              <a:t>deux inhibiteurs nucléosiques de la transcriptase inverse et un inhibiteur de protéase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 des infections opportunistes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b="1" cap="small" dirty="0" smtClean="0"/>
              <a:t>- essentiellement :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sz="2400" b="1" cap="small" dirty="0" smtClean="0"/>
              <a:t>  tuberculose;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sz="2400" b="1" cap="small" dirty="0" smtClean="0"/>
              <a:t>  pneumocystose;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sz="2400" b="1" cap="small" dirty="0" smtClean="0"/>
              <a:t>  toxoplasmose.</a:t>
            </a:r>
          </a:p>
          <a:p>
            <a:pPr>
              <a:buClr>
                <a:srgbClr val="002060"/>
              </a:buClr>
              <a:buNone/>
            </a:pPr>
            <a:r>
              <a:rPr lang="fr-FR" sz="2400" b="1" cap="small" dirty="0" smtClean="0"/>
              <a:t>                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131024" cy="1173480"/>
          </a:xfrm>
        </p:spPr>
        <p:txBody>
          <a:bodyPr>
            <a:normAutofit/>
          </a:bodyPr>
          <a:lstStyle/>
          <a:p>
            <a:r>
              <a:rPr lang="fr-FR" sz="2800" cap="small" dirty="0"/>
              <a:t>suivi </a:t>
            </a:r>
            <a:r>
              <a:rPr lang="fr-FR" sz="2800" cap="small" dirty="0" smtClean="0"/>
              <a:t>médical </a:t>
            </a:r>
            <a:r>
              <a:rPr lang="fr-FR" sz="2800" cap="small" dirty="0"/>
              <a:t>de l infection par le </a:t>
            </a:r>
            <a:r>
              <a:rPr lang="fr-FR" sz="2800" cap="small" dirty="0" err="1" smtClean="0"/>
              <a:t>vih</a:t>
            </a:r>
            <a:r>
              <a:rPr lang="fr-FR" sz="2800" cap="small" dirty="0" smtClean="0"/>
              <a:t>:</a:t>
            </a:r>
            <a:r>
              <a:rPr lang="fr-FR" cap="small" dirty="0"/>
              <a:t/>
            </a:r>
            <a:br>
              <a:rPr lang="fr-FR" cap="small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7239000" cy="5092576"/>
          </a:xfrm>
        </p:spPr>
        <p:txBody>
          <a:bodyPr>
            <a:normAutofit/>
          </a:bodyPr>
          <a:lstStyle/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fr-FR" sz="2400" dirty="0" smtClean="0"/>
              <a:t>Suivi régulier  par  son médecin traitant ;</a:t>
            </a:r>
          </a:p>
          <a:p>
            <a:pPr lvl="0">
              <a:buClr>
                <a:srgbClr val="00B0F0"/>
              </a:buClr>
              <a:buNone/>
            </a:pPr>
            <a:endParaRPr lang="fr-FR" sz="2400" dirty="0" smtClean="0"/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fr-FR" sz="2400" dirty="0" smtClean="0"/>
              <a:t>Prendre son traitement régulièrement pour garder une charge virale indétectable et éviter la survenue de résistance du virus ;</a:t>
            </a:r>
          </a:p>
          <a:p>
            <a:pPr lvl="0">
              <a:buClr>
                <a:srgbClr val="00B0F0"/>
              </a:buClr>
              <a:buNone/>
            </a:pPr>
            <a:endParaRPr lang="fr-FR" sz="2400" dirty="0" smtClean="0"/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fr-FR" sz="2400" dirty="0" smtClean="0"/>
              <a:t>Faire des analyses régulières pour contrôler l'efficacité et la tolérance au traitement;</a:t>
            </a:r>
          </a:p>
          <a:p>
            <a:pPr lvl="0">
              <a:buClr>
                <a:srgbClr val="00B0F0"/>
              </a:buClr>
              <a:buNone/>
            </a:pPr>
            <a:endParaRPr lang="fr-FR" sz="2400" dirty="0" smtClean="0"/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fr-FR" sz="2400" dirty="0" smtClean="0"/>
              <a:t>Une bonne hygiène de vie.</a:t>
            </a:r>
          </a:p>
          <a:p>
            <a:pPr>
              <a:buClr>
                <a:srgbClr val="00B0F0"/>
              </a:buClr>
              <a:buNone/>
            </a:pPr>
            <a:endParaRPr lang="fr-FR" sz="2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Problème majeur de santé publique </a:t>
            </a:r>
          </a:p>
          <a:p>
            <a:r>
              <a:rPr lang="fr-FR" dirty="0" smtClean="0"/>
              <a:t>40 millions de personnes infectées dans le monde /25 millions en Afrique subsaharienne </a:t>
            </a:r>
          </a:p>
          <a:p>
            <a:r>
              <a:rPr lang="fr-FR" dirty="0" smtClean="0"/>
              <a:t>Autrefois maladie constamment létale</a:t>
            </a:r>
          </a:p>
          <a:p>
            <a:r>
              <a:rPr lang="fr-FR" dirty="0" smtClean="0"/>
              <a:t>Actuellement </a:t>
            </a:r>
            <a:r>
              <a:rPr lang="fr-FR" dirty="0" smtClean="0">
                <a:solidFill>
                  <a:srgbClr val="FF0000"/>
                </a:solidFill>
              </a:rPr>
              <a:t>maladie chronique persistante</a:t>
            </a:r>
          </a:p>
          <a:p>
            <a:r>
              <a:rPr lang="fr-FR" dirty="0" smtClean="0"/>
              <a:t>Progrès thérapeutiques/</a:t>
            </a:r>
            <a:r>
              <a:rPr lang="fr-FR" dirty="0" err="1" smtClean="0">
                <a:solidFill>
                  <a:srgbClr val="FF0000"/>
                </a:solidFill>
              </a:rPr>
              <a:t>antiretroviraux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 </a:t>
            </a:r>
          </a:p>
          <a:p>
            <a:r>
              <a:rPr lang="fr-FR" dirty="0" smtClean="0">
                <a:sym typeface="Symbol"/>
              </a:rPr>
              <a:t> absence d’évolution vers le stade SIDA</a:t>
            </a:r>
          </a:p>
          <a:p>
            <a:r>
              <a:rPr lang="fr-FR" dirty="0" smtClean="0">
                <a:sym typeface="Symbol"/>
              </a:rPr>
              <a:t> diminuent le risque de transmission  interhumaine</a:t>
            </a:r>
          </a:p>
          <a:p>
            <a:r>
              <a:rPr lang="fr-FR" dirty="0" smtClean="0">
                <a:sym typeface="Symbol"/>
              </a:rPr>
              <a:t>Prophylaxie et dépistage +++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Déclaration obligatoire anonyme </a:t>
            </a:r>
          </a:p>
          <a:p>
            <a:r>
              <a:rPr lang="fr-FR" dirty="0" smtClean="0"/>
              <a:t>Dépistage  devant chaque situation épidémiologique à risque +++</a:t>
            </a:r>
          </a:p>
          <a:p>
            <a:r>
              <a:rPr lang="fr-FR" dirty="0" smtClean="0"/>
              <a:t>Dépistage chez le ou les partenaires sexuels du patient </a:t>
            </a:r>
          </a:p>
          <a:p>
            <a:r>
              <a:rPr lang="fr-FR" dirty="0" smtClean="0"/>
              <a:t>Utilisation de préservatifs </a:t>
            </a:r>
          </a:p>
          <a:p>
            <a:r>
              <a:rPr lang="fr-FR" dirty="0" smtClean="0"/>
              <a:t>Promotion du matériel médical a usage unique /stérilisation adaptée </a:t>
            </a:r>
          </a:p>
          <a:p>
            <a:r>
              <a:rPr lang="fr-FR" dirty="0" smtClean="0"/>
              <a:t>Prise en charge des toxicomanes </a:t>
            </a:r>
          </a:p>
          <a:p>
            <a:r>
              <a:rPr lang="fr-FR" dirty="0" smtClean="0"/>
              <a:t>Dépistage systématique dans les dons de sang et organes et inactivation des dérivés sanguins</a:t>
            </a:r>
          </a:p>
          <a:p>
            <a:r>
              <a:rPr lang="fr-FR" dirty="0" smtClean="0"/>
              <a:t>Mise en place des mesures </a:t>
            </a:r>
            <a:r>
              <a:rPr lang="fr-FR" smtClean="0"/>
              <a:t>de précaution  </a:t>
            </a:r>
            <a:r>
              <a:rPr lang="fr-FR" dirty="0" smtClean="0"/>
              <a:t>standards vis-à-vis du risque d’exposition au sang et aux liquides biologiques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712" y="2636912"/>
            <a:ext cx="5716488" cy="3818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9600" dirty="0" smtClean="0"/>
              <a:t>merci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7874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Agent causal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</a:t>
            </a:r>
            <a:r>
              <a:rPr lang="fr-FR" dirty="0" smtClean="0">
                <a:solidFill>
                  <a:srgbClr val="FF0000"/>
                </a:solidFill>
              </a:rPr>
              <a:t> RETROVIRUS :</a:t>
            </a:r>
            <a:r>
              <a:rPr lang="fr-FR" dirty="0" smtClean="0"/>
              <a:t>VIH </a:t>
            </a:r>
            <a:r>
              <a:rPr lang="fr-FR" dirty="0" smtClean="0">
                <a:sym typeface="Symbol"/>
              </a:rPr>
              <a:t> HTLV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VIH1+++ 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  </a:t>
            </a:r>
            <a:r>
              <a:rPr lang="fr-FR" dirty="0" smtClean="0">
                <a:sym typeface="Symbol"/>
              </a:rPr>
              <a:t>VIH 2</a:t>
            </a:r>
          </a:p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  <a:sym typeface="Symbol"/>
              </a:rPr>
              <a:t>Cycle de réplication du VIH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 : 4 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etapes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sym typeface="Symbol"/>
              </a:rPr>
              <a:t>1-fusion: </a:t>
            </a:r>
            <a:r>
              <a:rPr lang="fr-FR" dirty="0" smtClean="0">
                <a:sym typeface="Symbol"/>
              </a:rPr>
              <a:t>pénétration </a:t>
            </a:r>
            <a:r>
              <a:rPr lang="fr-FR" dirty="0" err="1" smtClean="0">
                <a:sym typeface="Symbol"/>
              </a:rPr>
              <a:t>ds</a:t>
            </a:r>
            <a:r>
              <a:rPr lang="fr-FR" dirty="0" smtClean="0">
                <a:sym typeface="Symbol"/>
              </a:rPr>
              <a:t> la cellule hôte 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(inhibiteurs de la fusion)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sym typeface="Symbol"/>
              </a:rPr>
              <a:t>2-retranscription ARN en ADN 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proviral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 smtClean="0">
                <a:sym typeface="Symbol"/>
              </a:rPr>
              <a:t>par :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sym typeface="Symbol"/>
              </a:rPr>
              <a:t>              transcriptase inverse du 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vih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 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sym typeface="Symbol"/>
              </a:rPr>
              <a:t>              </a:t>
            </a:r>
            <a:r>
              <a:rPr lang="fr-FR" dirty="0" smtClean="0">
                <a:sym typeface="Symbol"/>
              </a:rPr>
              <a:t>(inhibiteurs de transcriptase)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sym typeface="Symbol"/>
              </a:rPr>
              <a:t>3-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integration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 de l’ADN viral 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ds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 le génome de la cellule hôte :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sym typeface="Symbol"/>
              </a:rPr>
              <a:t>  l’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integrase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 smtClean="0">
                <a:sym typeface="Symbol"/>
              </a:rPr>
              <a:t>(inhibiteurs de l </a:t>
            </a:r>
            <a:r>
              <a:rPr lang="fr-FR" dirty="0" err="1" smtClean="0">
                <a:sym typeface="Symbol"/>
              </a:rPr>
              <a:t>integrase</a:t>
            </a:r>
            <a:r>
              <a:rPr lang="fr-FR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sym typeface="Symbol"/>
              </a:rPr>
              <a:t>4-production de nouvelles particules virales 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ADN viral  ARN /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ARN polymérase de la cellule 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hote</a:t>
            </a:r>
            <a:endParaRPr lang="fr-FR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ARN VIRAL MESSAGERS traduits protéines virales 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Protéines virales  nouvelles particules virales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/ protéases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(inhibiteurs des protéases)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643050"/>
            <a:ext cx="7239000" cy="48463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Transmission du VIH :</a:t>
            </a:r>
            <a:r>
              <a:rPr lang="fr-FR" dirty="0" smtClean="0">
                <a:solidFill>
                  <a:srgbClr val="FF0000"/>
                </a:solidFill>
              </a:rPr>
              <a:t> proportionnelle /concentration virale</a:t>
            </a:r>
            <a:endParaRPr lang="fr-FR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u="sng" dirty="0" smtClean="0"/>
              <a:t>1- sexuelle </a:t>
            </a:r>
            <a:r>
              <a:rPr lang="fr-FR" dirty="0" smtClean="0"/>
              <a:t>: +++ 98% (sperme/</a:t>
            </a:r>
            <a:r>
              <a:rPr lang="fr-FR" dirty="0" err="1" smtClean="0"/>
              <a:t>secretions</a:t>
            </a:r>
            <a:r>
              <a:rPr lang="fr-FR" dirty="0" smtClean="0"/>
              <a:t> vaginales)</a:t>
            </a:r>
          </a:p>
          <a:p>
            <a:pPr>
              <a:buNone/>
            </a:pPr>
            <a:r>
              <a:rPr lang="fr-FR" dirty="0" smtClean="0"/>
              <a:t>    1 seul contact peut suffire</a:t>
            </a:r>
          </a:p>
          <a:p>
            <a:pPr>
              <a:buNone/>
            </a:pPr>
            <a:r>
              <a:rPr lang="fr-FR" dirty="0" smtClean="0"/>
              <a:t>    risque </a:t>
            </a:r>
            <a:r>
              <a:rPr lang="fr-FR" dirty="0" smtClean="0">
                <a:sym typeface="Symbol"/>
              </a:rPr>
              <a:t> si rapport anal, lésion génitale, </a:t>
            </a:r>
            <a:r>
              <a:rPr lang="fr-FR" dirty="0">
                <a:sym typeface="Symbol"/>
              </a:rPr>
              <a:t>I</a:t>
            </a:r>
            <a:r>
              <a:rPr lang="fr-FR" dirty="0" smtClean="0">
                <a:sym typeface="Symbol"/>
              </a:rPr>
              <a:t>ST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rapports oro-genitaux +/-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   </a:t>
            </a:r>
            <a:r>
              <a:rPr lang="fr-FR" u="sng" dirty="0" smtClean="0">
                <a:sym typeface="Symbol"/>
              </a:rPr>
              <a:t>2-sang et dérivés </a:t>
            </a:r>
            <a:r>
              <a:rPr lang="fr-FR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dons de sang et organes /contrôlés +++ donc risque 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partage de matériel d’injection contaminés (usagers de drogue ou iatrogène )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   </a:t>
            </a:r>
            <a:r>
              <a:rPr lang="fr-FR" u="sng" dirty="0" smtClean="0">
                <a:sym typeface="Symbol"/>
              </a:rPr>
              <a:t>3-transmission mère-enfant TME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périnatale +++ 3</a:t>
            </a:r>
            <a:r>
              <a:rPr lang="fr-FR" baseline="30000" dirty="0" smtClean="0">
                <a:sym typeface="Symbol"/>
              </a:rPr>
              <a:t>e</a:t>
            </a:r>
            <a:r>
              <a:rPr lang="fr-FR" dirty="0" smtClean="0">
                <a:sym typeface="Symbol"/>
              </a:rPr>
              <a:t> trimestre (5%) ,accouchement (15%) et allaitement (15%)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antirétroviraux  réduire</a:t>
            </a:r>
            <a:r>
              <a:rPr lang="fr-FR" dirty="0" smtClean="0"/>
              <a:t> le risque de TME +++ (1,1%)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Fréquence et groupes à risque  :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40 millions </a:t>
            </a:r>
            <a:r>
              <a:rPr lang="fr-FR" dirty="0" smtClean="0"/>
              <a:t>dans le monde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25 millions </a:t>
            </a:r>
            <a:r>
              <a:rPr lang="fr-FR" dirty="0" smtClean="0"/>
              <a:t>en Afrique subsaharienne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Algérie :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chiffres officiels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Facteurs de risque :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comportements sexuels a risque </a:t>
            </a:r>
            <a:r>
              <a:rPr lang="fr-FR" dirty="0" smtClean="0"/>
              <a:t>: homosexualité , partenaires sexuels multiples ,IST,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toxicomanie IV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matériel médical contaminé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sous développement des structures sanitaires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43758" cy="968152"/>
          </a:xfrm>
        </p:spPr>
        <p:txBody>
          <a:bodyPr>
            <a:normAutofit fontScale="90000"/>
          </a:bodyPr>
          <a:lstStyle/>
          <a:p>
            <a:r>
              <a:rPr lang="fr-FR" cap="small" dirty="0" smtClean="0"/>
              <a:t>Histoire naturelle de l’infection par le </a:t>
            </a:r>
            <a:r>
              <a:rPr lang="fr-FR" cap="small" dirty="0" err="1" smtClean="0"/>
              <a:t>vih</a:t>
            </a:r>
            <a:r>
              <a:rPr lang="fr-FR" cap="small" dirty="0" smtClean="0"/>
              <a:t/>
            </a:r>
            <a:br>
              <a:rPr lang="fr-FR" cap="small" dirty="0" smtClean="0"/>
            </a:br>
            <a:r>
              <a:rPr lang="fr-FR" cap="small" dirty="0" smtClean="0"/>
              <a:t>(en l’absence de traitement )     </a:t>
            </a:r>
            <a:r>
              <a:rPr lang="fr-FR" cap="small" dirty="0"/>
              <a:t/>
            </a:r>
            <a:br>
              <a:rPr lang="fr-FR" cap="small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7444680" cy="5524624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Char char="Ø"/>
            </a:pPr>
            <a:endParaRPr lang="fr-FR" sz="2400" cap="small" dirty="0" smtClean="0"/>
          </a:p>
          <a:p>
            <a:pPr algn="ctr">
              <a:buNone/>
            </a:pPr>
            <a:r>
              <a:rPr lang="fr-FR" sz="2400" cap="small" dirty="0" smtClean="0"/>
              <a:t>                                       VIH            lymphocytes cd4 </a:t>
            </a:r>
            <a:r>
              <a:rPr lang="fr-FR" sz="2400" cap="small" dirty="0" smtClean="0">
                <a:sym typeface="Symbol"/>
              </a:rPr>
              <a:t>(50-100/an)</a:t>
            </a:r>
            <a:endParaRPr lang="fr-FR" sz="2400" cap="small" dirty="0" smtClean="0"/>
          </a:p>
          <a:p>
            <a:pPr algn="ctr">
              <a:buNone/>
            </a:pPr>
            <a:r>
              <a:rPr lang="fr-FR" sz="2400" cap="small" dirty="0" smtClean="0"/>
              <a:t>     charge virale </a:t>
            </a:r>
            <a:r>
              <a:rPr lang="fr-FR" sz="2400" cap="small" dirty="0" smtClean="0">
                <a:sym typeface="Symbol"/>
              </a:rPr>
              <a:t> lymphocytes cd4</a:t>
            </a:r>
            <a:endParaRPr lang="fr-FR" sz="2400" cap="small" dirty="0" smtClean="0"/>
          </a:p>
          <a:p>
            <a:pPr>
              <a:buNone/>
            </a:pPr>
            <a:endParaRPr lang="fr-FR" sz="2400" cap="small" dirty="0" smtClean="0"/>
          </a:p>
          <a:p>
            <a:pPr>
              <a:buNone/>
            </a:pPr>
            <a:endParaRPr lang="fr-FR" sz="2400" cap="small" dirty="0" smtClean="0"/>
          </a:p>
          <a:p>
            <a:pPr algn="ctr">
              <a:buNone/>
            </a:pPr>
            <a:r>
              <a:rPr lang="fr-FR" sz="2400" cap="small" dirty="0" smtClean="0"/>
              <a:t>affaiblissement du système immunitaire  </a:t>
            </a:r>
          </a:p>
          <a:p>
            <a:pPr algn="ctr">
              <a:buNone/>
            </a:pPr>
            <a:endParaRPr lang="fr-FR" sz="2400" cap="smal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fr-FR" sz="2400" cap="small" dirty="0" smtClean="0"/>
          </a:p>
          <a:p>
            <a:pPr algn="ctr">
              <a:buNone/>
            </a:pPr>
            <a:endParaRPr lang="fr-FR" sz="2400" cap="small" dirty="0" smtClean="0"/>
          </a:p>
          <a:p>
            <a:pPr algn="ctr">
              <a:buNone/>
            </a:pPr>
            <a:r>
              <a:rPr lang="fr-FR" sz="2400" cap="small" dirty="0" smtClean="0"/>
              <a:t>infections +++</a:t>
            </a:r>
          </a:p>
          <a:p>
            <a:pPr algn="ctr">
              <a:buNone/>
            </a:pPr>
            <a:r>
              <a:rPr lang="fr-FR" sz="2400" cap="small" dirty="0" smtClean="0"/>
              <a:t>        Opportunistes mineures (</a:t>
            </a:r>
            <a:r>
              <a:rPr lang="fr-FR" sz="2400" cap="small" dirty="0" err="1" smtClean="0"/>
              <a:t>exp:candidoses</a:t>
            </a:r>
            <a:r>
              <a:rPr lang="fr-FR" sz="2400" cap="small" dirty="0" smtClean="0"/>
              <a:t> orales)</a:t>
            </a:r>
          </a:p>
          <a:p>
            <a:pPr>
              <a:buNone/>
            </a:pPr>
            <a:r>
              <a:rPr lang="fr-FR" sz="2400" cap="small" dirty="0" smtClean="0"/>
              <a:t> </a:t>
            </a:r>
          </a:p>
          <a:p>
            <a:pPr>
              <a:buNone/>
            </a:pPr>
            <a:endParaRPr lang="fr-FR" sz="2400" cap="small" dirty="0" smtClean="0"/>
          </a:p>
          <a:p>
            <a:pPr>
              <a:buNone/>
            </a:pPr>
            <a:endParaRPr lang="fr-FR" sz="2400" cap="small" dirty="0" smtClean="0"/>
          </a:p>
          <a:p>
            <a:pPr algn="ctr">
              <a:buNone/>
            </a:pPr>
            <a:r>
              <a:rPr lang="fr-FR" sz="2400" cap="small" dirty="0" smtClean="0"/>
              <a:t>       effondrement du système immunitaire </a:t>
            </a:r>
            <a:r>
              <a:rPr lang="fr-FR" sz="2400" cap="small" dirty="0" smtClean="0">
                <a:solidFill>
                  <a:srgbClr val="FF0000"/>
                </a:solidFill>
              </a:rPr>
              <a:t>(cd4 </a:t>
            </a:r>
            <a:r>
              <a:rPr lang="fr-FR" sz="2400" cap="small" dirty="0" smtClean="0">
                <a:solidFill>
                  <a:srgbClr val="FF0000"/>
                </a:solidFill>
                <a:sym typeface="Symbol"/>
              </a:rPr>
              <a:t> 200/mm3)</a:t>
            </a:r>
            <a:endParaRPr lang="fr-FR" sz="2400" cap="smal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2400" cap="small" dirty="0" smtClean="0"/>
              <a:t>  </a:t>
            </a:r>
          </a:p>
          <a:p>
            <a:pPr algn="ctr">
              <a:buNone/>
            </a:pPr>
            <a:endParaRPr lang="fr-FR" sz="2400" cap="small" dirty="0" smtClean="0"/>
          </a:p>
          <a:p>
            <a:pPr algn="ctr">
              <a:buNone/>
            </a:pPr>
            <a:r>
              <a:rPr lang="fr-FR" sz="2400" cap="small" dirty="0" smtClean="0">
                <a:solidFill>
                  <a:srgbClr val="FF0000"/>
                </a:solidFill>
              </a:rPr>
              <a:t>                                         SIDA (stade ultime de la maladie)</a:t>
            </a:r>
          </a:p>
          <a:p>
            <a:pPr algn="ctr">
              <a:buNone/>
            </a:pPr>
            <a:r>
              <a:rPr lang="fr-FR" sz="2400" cap="small" dirty="0" smtClean="0"/>
              <a:t>  infections opportunistes majeures /cancers </a:t>
            </a:r>
            <a:endParaRPr lang="fr-FR" sz="1800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3995936" y="400506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995936" y="19168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995936" y="29969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995936" y="52292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786182" y="1428736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11430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Aspects cliniques :</a:t>
            </a:r>
            <a:br>
              <a:rPr lang="fr-FR" sz="2400" dirty="0" smtClean="0"/>
            </a:br>
            <a:r>
              <a:rPr lang="fr-FR" sz="2400" dirty="0" smtClean="0"/>
              <a:t>             1-primo-infection :asymptomatique 50 % des cas , contagiosité +++ </a:t>
            </a:r>
            <a:endParaRPr lang="fr-FR" sz="2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Signes cliniques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Sd</a:t>
                      </a:r>
                      <a:r>
                        <a:rPr lang="fr-FR" dirty="0" smtClean="0"/>
                        <a:t> pseudo-grippal</a:t>
                      </a:r>
                      <a:r>
                        <a:rPr lang="fr-FR" dirty="0" smtClean="0">
                          <a:sym typeface="Symbol"/>
                        </a:rPr>
                        <a:t> 7 jours </a:t>
                      </a:r>
                    </a:p>
                    <a:p>
                      <a:r>
                        <a:rPr lang="fr-FR" dirty="0" smtClean="0">
                          <a:sym typeface="Symbol"/>
                        </a:rPr>
                        <a:t>Eruption papulo-maculeuse +/- généralisée</a:t>
                      </a:r>
                    </a:p>
                    <a:p>
                      <a:r>
                        <a:rPr lang="fr-FR" dirty="0" smtClean="0">
                          <a:sym typeface="Symbol"/>
                        </a:rPr>
                        <a:t>Pharyngite</a:t>
                      </a:r>
                    </a:p>
                    <a:p>
                      <a:r>
                        <a:rPr lang="fr-FR" dirty="0" smtClean="0">
                          <a:sym typeface="Symbol"/>
                        </a:rPr>
                        <a:t>Poly-</a:t>
                      </a:r>
                      <a:r>
                        <a:rPr lang="fr-FR" dirty="0" err="1" smtClean="0">
                          <a:sym typeface="Symbol"/>
                        </a:rPr>
                        <a:t>adenopathies</a:t>
                      </a:r>
                      <a:endParaRPr lang="fr-FR" dirty="0" smtClean="0">
                        <a:sym typeface="Symbol"/>
                      </a:endParaRPr>
                    </a:p>
                    <a:p>
                      <a:r>
                        <a:rPr lang="fr-FR" dirty="0" smtClean="0">
                          <a:sym typeface="Symbol"/>
                        </a:rPr>
                        <a:t>Dlrs</a:t>
                      </a:r>
                      <a:r>
                        <a:rPr lang="fr-FR" baseline="0" dirty="0" smtClean="0">
                          <a:sym typeface="Symbol"/>
                        </a:rPr>
                        <a:t> abdominales/diarrhées</a:t>
                      </a:r>
                    </a:p>
                    <a:p>
                      <a:r>
                        <a:rPr lang="fr-FR" baseline="0" dirty="0" err="1" smtClean="0">
                          <a:sym typeface="Symbol"/>
                        </a:rPr>
                        <a:t>Meningite</a:t>
                      </a:r>
                      <a:endParaRPr lang="fr-FR" baseline="0" dirty="0" smtClean="0">
                        <a:sym typeface="Symbol"/>
                      </a:endParaRPr>
                    </a:p>
                    <a:p>
                      <a:r>
                        <a:rPr lang="fr-FR" baseline="0" dirty="0" smtClean="0">
                          <a:sym typeface="Symbol"/>
                        </a:rPr>
                        <a:t>Mono ou </a:t>
                      </a:r>
                      <a:r>
                        <a:rPr lang="fr-FR" baseline="0" dirty="0" err="1" smtClean="0">
                          <a:sym typeface="Symbol"/>
                        </a:rPr>
                        <a:t>poly-radiculonevrite</a:t>
                      </a:r>
                      <a:r>
                        <a:rPr lang="fr-FR" baseline="0" dirty="0" smtClean="0">
                          <a:sym typeface="Symbol"/>
                        </a:rPr>
                        <a:t> </a:t>
                      </a:r>
                    </a:p>
                    <a:p>
                      <a:r>
                        <a:rPr lang="fr-FR" baseline="0" dirty="0" smtClean="0">
                          <a:sym typeface="Symbol"/>
                        </a:rPr>
                        <a:t>Infection opportuniste(candidose orale)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Signes biologiques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Leuco neutropénie/</a:t>
                      </a:r>
                      <a:r>
                        <a:rPr lang="fr-FR" dirty="0" err="1" smtClean="0"/>
                        <a:t>lymphopenie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Thrombopénie</a:t>
                      </a:r>
                    </a:p>
                    <a:p>
                      <a:r>
                        <a:rPr lang="fr-FR" dirty="0" smtClean="0"/>
                        <a:t>Cytolyse hépatique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Diagnostic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anti-</a:t>
                      </a:r>
                      <a:r>
                        <a:rPr lang="fr-FR" dirty="0" err="1" smtClean="0"/>
                        <a:t>vih</a:t>
                      </a:r>
                      <a:r>
                        <a:rPr lang="fr-FR" dirty="0" smtClean="0"/>
                        <a:t> :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20js / contage</a:t>
                      </a:r>
                    </a:p>
                    <a:p>
                      <a:r>
                        <a:rPr lang="fr-FR" dirty="0" smtClean="0"/>
                        <a:t>Ag P24 :15 </a:t>
                      </a:r>
                      <a:r>
                        <a:rPr lang="fr-FR" dirty="0" err="1" smtClean="0"/>
                        <a:t>js</a:t>
                      </a:r>
                      <a:r>
                        <a:rPr lang="fr-FR" dirty="0" smtClean="0"/>
                        <a:t>/ contage(+)pdt1-2s</a:t>
                      </a:r>
                    </a:p>
                    <a:p>
                      <a:r>
                        <a:rPr lang="fr-FR" dirty="0" smtClean="0"/>
                        <a:t>Charge</a:t>
                      </a:r>
                      <a:r>
                        <a:rPr lang="fr-FR" baseline="0" dirty="0" smtClean="0"/>
                        <a:t> virale : ARN 10 </a:t>
                      </a:r>
                      <a:r>
                        <a:rPr lang="fr-FR" baseline="0" dirty="0" err="1" smtClean="0"/>
                        <a:t>js</a:t>
                      </a:r>
                      <a:r>
                        <a:rPr lang="fr-FR" baseline="0" dirty="0" smtClean="0"/>
                        <a:t>/contage +++ au </a:t>
                      </a:r>
                      <a:r>
                        <a:rPr lang="fr-FR" baseline="0" dirty="0" err="1" smtClean="0"/>
                        <a:t>debut</a:t>
                      </a:r>
                      <a:r>
                        <a:rPr lang="fr-FR" baseline="0" dirty="0" smtClean="0"/>
                        <a:t> puis </a:t>
                      </a:r>
                      <a:r>
                        <a:rPr lang="fr-FR" baseline="0" dirty="0" smtClean="0">
                          <a:sym typeface="Symbol"/>
                        </a:rPr>
                        <a:t> en plateau en 3/6 mois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 phase chronique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phase la plus longue </a:t>
            </a:r>
          </a:p>
          <a:p>
            <a:r>
              <a:rPr lang="fr-FR" dirty="0" smtClean="0"/>
              <a:t>Cliniquement latente /biologiquement active</a:t>
            </a:r>
          </a:p>
          <a:p>
            <a:r>
              <a:rPr lang="fr-FR" dirty="0" smtClean="0"/>
              <a:t>Réplication virale constante</a:t>
            </a:r>
          </a:p>
          <a:p>
            <a:r>
              <a:rPr lang="fr-FR" dirty="0" smtClean="0"/>
              <a:t>Peut être asymptomatique</a:t>
            </a:r>
          </a:p>
          <a:p>
            <a:r>
              <a:rPr lang="fr-FR" dirty="0" smtClean="0"/>
              <a:t>Parfois des  manifestations cliniques peuvent s’observer avant le stade SIDA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Phase chronique </a:t>
            </a:r>
            <a:br>
              <a:rPr lang="fr-FR" dirty="0" smtClean="0"/>
            </a:br>
            <a:r>
              <a:rPr lang="fr-FR" dirty="0" smtClean="0"/>
              <a:t>manifestations cliniques </a:t>
            </a:r>
            <a:r>
              <a:rPr lang="fr-FR" dirty="0" err="1" smtClean="0"/>
              <a:t>precedant</a:t>
            </a:r>
            <a:r>
              <a:rPr lang="fr-FR" dirty="0" smtClean="0"/>
              <a:t> le sida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ADP généralisées +/- signes fonctionnels </a:t>
            </a:r>
          </a:p>
          <a:p>
            <a:r>
              <a:rPr lang="fr-FR" dirty="0" smtClean="0"/>
              <a:t>Dermite séborrhéique :face, cuir chevelu</a:t>
            </a:r>
          </a:p>
          <a:p>
            <a:r>
              <a:rPr lang="fr-FR" dirty="0" smtClean="0"/>
              <a:t>Verrues, condylomes, folliculite</a:t>
            </a:r>
          </a:p>
          <a:p>
            <a:r>
              <a:rPr lang="fr-FR" dirty="0" smtClean="0"/>
              <a:t>Candidose oropharyngée,vaginale </a:t>
            </a:r>
          </a:p>
          <a:p>
            <a:r>
              <a:rPr lang="fr-FR" dirty="0" smtClean="0"/>
              <a:t>Dysplasie du col </a:t>
            </a:r>
          </a:p>
          <a:p>
            <a:r>
              <a:rPr lang="fr-FR" dirty="0" smtClean="0"/>
              <a:t>Leucoplasie chevelue de la langue</a:t>
            </a:r>
          </a:p>
          <a:p>
            <a:r>
              <a:rPr lang="fr-FR" dirty="0" smtClean="0"/>
              <a:t>Zona récurrent</a:t>
            </a:r>
          </a:p>
          <a:p>
            <a:r>
              <a:rPr lang="fr-FR" dirty="0" smtClean="0"/>
              <a:t>Psoriasis extensif</a:t>
            </a:r>
          </a:p>
          <a:p>
            <a:r>
              <a:rPr lang="fr-FR" dirty="0" smtClean="0"/>
              <a:t>Altération de l’</a:t>
            </a:r>
            <a:r>
              <a:rPr lang="fr-FR" dirty="0" err="1" smtClean="0"/>
              <a:t>etat</a:t>
            </a:r>
            <a:r>
              <a:rPr lang="fr-FR" dirty="0" smtClean="0"/>
              <a:t> general:fievre modérée , amaigrissement , sueurs nocturnes ,diarrhées chroniques </a:t>
            </a:r>
            <a:r>
              <a:rPr lang="fr-FR" dirty="0" smtClean="0">
                <a:sym typeface="Symbol"/>
              </a:rPr>
              <a:t> 1 mois.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1364</TotalTime>
  <Words>956</Words>
  <Application>Microsoft Office PowerPoint</Application>
  <PresentationFormat>Affichage à l'écran (4:3)</PresentationFormat>
  <Paragraphs>237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Calibri</vt:lpstr>
      <vt:lpstr>Century Gothic</vt:lpstr>
      <vt:lpstr>Georgia</vt:lpstr>
      <vt:lpstr>Symbol</vt:lpstr>
      <vt:lpstr>Trebuchet MS</vt:lpstr>
      <vt:lpstr>Wingdings</vt:lpstr>
      <vt:lpstr>Wingdings 2</vt:lpstr>
      <vt:lpstr>Opulent</vt:lpstr>
      <vt:lpstr>Infection hiv/sida</vt:lpstr>
      <vt:lpstr>Introduction </vt:lpstr>
      <vt:lpstr>Epidémiologie </vt:lpstr>
      <vt:lpstr>Epidémiologie </vt:lpstr>
      <vt:lpstr>Epidémiologie </vt:lpstr>
      <vt:lpstr>Histoire naturelle de l’infection par le vih (en l’absence de traitement )      </vt:lpstr>
      <vt:lpstr>Aspects cliniques :              1-primo-infection :asymptomatique 50 % des cas , contagiosité +++ </vt:lpstr>
      <vt:lpstr>2- phase chronique </vt:lpstr>
      <vt:lpstr>Phase chronique  manifestations cliniques precedant le sida</vt:lpstr>
      <vt:lpstr>Présentation PowerPoint</vt:lpstr>
      <vt:lpstr>Présentation PowerPoint</vt:lpstr>
      <vt:lpstr>Présentation PowerPoint</vt:lpstr>
      <vt:lpstr>Définitions du sida           catégories cliniques  </vt:lpstr>
      <vt:lpstr>Diagnostic positif </vt:lpstr>
      <vt:lpstr>Traitement </vt:lpstr>
      <vt:lpstr>Indications du traitement antiretroviral</vt:lpstr>
      <vt:lpstr>    schéma thérapeutique de référence recommande l’association de :   </vt:lpstr>
      <vt:lpstr>traitement des infections opportunistes</vt:lpstr>
      <vt:lpstr>suivi médical de l infection par le vih: </vt:lpstr>
      <vt:lpstr>Prévention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 hiv/sida</dc:title>
  <dc:creator>Sam</dc:creator>
  <cp:lastModifiedBy>Utilisateur Windows</cp:lastModifiedBy>
  <cp:revision>132</cp:revision>
  <dcterms:created xsi:type="dcterms:W3CDTF">2015-03-11T07:46:54Z</dcterms:created>
  <dcterms:modified xsi:type="dcterms:W3CDTF">2022-04-12T12:21:32Z</dcterms:modified>
</cp:coreProperties>
</file>