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57" r:id="rId3"/>
    <p:sldId id="309" r:id="rId4"/>
    <p:sldId id="262" r:id="rId5"/>
    <p:sldId id="27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98" r:id="rId14"/>
    <p:sldId id="270" r:id="rId15"/>
    <p:sldId id="276" r:id="rId16"/>
    <p:sldId id="271" r:id="rId17"/>
    <p:sldId id="272" r:id="rId18"/>
    <p:sldId id="307" r:id="rId19"/>
    <p:sldId id="293" r:id="rId20"/>
    <p:sldId id="294" r:id="rId21"/>
    <p:sldId id="305" r:id="rId22"/>
    <p:sldId id="274" r:id="rId23"/>
    <p:sldId id="278" r:id="rId24"/>
    <p:sldId id="279" r:id="rId25"/>
    <p:sldId id="280" r:id="rId26"/>
    <p:sldId id="281" r:id="rId27"/>
    <p:sldId id="286" r:id="rId28"/>
    <p:sldId id="283" r:id="rId29"/>
    <p:sldId id="285" r:id="rId30"/>
    <p:sldId id="287" r:id="rId31"/>
    <p:sldId id="288" r:id="rId32"/>
    <p:sldId id="291" r:id="rId33"/>
    <p:sldId id="308" r:id="rId34"/>
    <p:sldId id="296" r:id="rId35"/>
    <p:sldId id="295" r:id="rId36"/>
    <p:sldId id="299" r:id="rId37"/>
    <p:sldId id="300" r:id="rId38"/>
    <p:sldId id="301" r:id="rId39"/>
    <p:sldId id="303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E44CC-D0A1-471D-AE99-D1FE50371AFF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4EC0A-7D97-4946-872B-929071D287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77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EC0A-7D97-4946-872B-929071D287AB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EBCDA1-9A15-4286-9F6A-C7D093B29A87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A4602E-6A2A-4A0D-9458-D5FE2877A4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CDA1-9A15-4286-9F6A-C7D093B29A87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602E-6A2A-4A0D-9458-D5FE2877A4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CDA1-9A15-4286-9F6A-C7D093B29A87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602E-6A2A-4A0D-9458-D5FE2877A4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EBCDA1-9A15-4286-9F6A-C7D093B29A87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A4602E-6A2A-4A0D-9458-D5FE2877A4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EBCDA1-9A15-4286-9F6A-C7D093B29A87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A4602E-6A2A-4A0D-9458-D5FE2877A4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CDA1-9A15-4286-9F6A-C7D093B29A87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602E-6A2A-4A0D-9458-D5FE2877A4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CDA1-9A15-4286-9F6A-C7D093B29A87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602E-6A2A-4A0D-9458-D5FE2877A4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EBCDA1-9A15-4286-9F6A-C7D093B29A87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A4602E-6A2A-4A0D-9458-D5FE2877A4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CDA1-9A15-4286-9F6A-C7D093B29A87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602E-6A2A-4A0D-9458-D5FE2877A4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EBCDA1-9A15-4286-9F6A-C7D093B29A87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A4602E-6A2A-4A0D-9458-D5FE2877A4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EBCDA1-9A15-4286-9F6A-C7D093B29A87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A4602E-6A2A-4A0D-9458-D5FE2877A4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EBCDA1-9A15-4286-9F6A-C7D093B29A87}" type="datetimeFigureOut">
              <a:rPr lang="fr-FR" smtClean="0"/>
              <a:pPr/>
              <a:t>17/11/2018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A4602E-6A2A-4A0D-9458-D5FE2877A4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HEPATITES VIRALES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</a:t>
            </a:r>
            <a:r>
              <a:rPr lang="fr-FR" dirty="0"/>
              <a:t>C</a:t>
            </a:r>
            <a:r>
              <a:rPr lang="fr-FR" dirty="0" smtClean="0"/>
              <a:t>haraoui	 </a:t>
            </a:r>
            <a:endParaRPr lang="fr-FR" dirty="0" smtClean="0"/>
          </a:p>
          <a:p>
            <a:r>
              <a:rPr lang="fr-FR" dirty="0" smtClean="0"/>
              <a:t>Faculté de médecine </a:t>
            </a:r>
          </a:p>
          <a:p>
            <a:r>
              <a:rPr lang="fr-FR" dirty="0" smtClean="0"/>
              <a:t>Université Constantine 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A </a:t>
            </a:r>
            <a:r>
              <a:rPr lang="fr-FR" dirty="0" smtClean="0"/>
              <a:t>/ prophylaxie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HYGIENE ++++++</a:t>
            </a:r>
          </a:p>
          <a:p>
            <a:pPr>
              <a:buFontTx/>
              <a:buChar char="-"/>
            </a:pPr>
            <a:r>
              <a:rPr lang="fr-FR" dirty="0" smtClean="0"/>
              <a:t>Lutte contre le </a:t>
            </a:r>
            <a:r>
              <a:rPr lang="fr-FR" dirty="0" err="1" smtClean="0"/>
              <a:t>peril</a:t>
            </a:r>
            <a:r>
              <a:rPr lang="fr-FR" dirty="0" smtClean="0"/>
              <a:t> </a:t>
            </a:r>
            <a:r>
              <a:rPr lang="fr-FR" dirty="0" err="1" smtClean="0"/>
              <a:t>fecal</a:t>
            </a:r>
            <a:r>
              <a:rPr lang="fr-FR" dirty="0" smtClean="0"/>
              <a:t> par l’hygiène fécale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Lavage des mains </a:t>
            </a:r>
          </a:p>
          <a:p>
            <a:pPr>
              <a:buFontTx/>
              <a:buChar char="-"/>
            </a:pPr>
            <a:r>
              <a:rPr lang="fr-FR" dirty="0" smtClean="0"/>
              <a:t>Lavage des </a:t>
            </a:r>
            <a:r>
              <a:rPr lang="fr-FR" dirty="0" smtClean="0"/>
              <a:t>aliments et hygiène lors de leur préparation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</a:t>
            </a:r>
            <a:r>
              <a:rPr lang="fr-FR" dirty="0" smtClean="0"/>
              <a:t> Purification </a:t>
            </a:r>
            <a:r>
              <a:rPr lang="fr-FR" dirty="0" smtClean="0"/>
              <a:t>de l’eau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vaccination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 </a:t>
            </a:r>
            <a:r>
              <a:rPr lang="fr-FR" dirty="0" smtClean="0">
                <a:latin typeface="Calibri"/>
              </a:rPr>
              <a:t>→</a:t>
            </a:r>
            <a:r>
              <a:rPr lang="fr-FR" dirty="0" smtClean="0"/>
              <a:t>La </a:t>
            </a:r>
            <a:r>
              <a:rPr lang="fr-FR" dirty="0" smtClean="0"/>
              <a:t>vaccination: vaccin viral inactivé selon un </a:t>
            </a:r>
            <a:r>
              <a:rPr lang="fr-FR" dirty="0" err="1" smtClean="0"/>
              <a:t>shéma</a:t>
            </a:r>
            <a:r>
              <a:rPr lang="fr-FR" dirty="0" smtClean="0"/>
              <a:t> de deux injections a 6-12 mois  d’intervalle assure une  protection vaccinale de 10 ans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 elle </a:t>
            </a:r>
            <a:r>
              <a:rPr lang="fr-FR" dirty="0" smtClean="0"/>
              <a:t> </a:t>
            </a:r>
            <a:r>
              <a:rPr lang="fr-FR" dirty="0" smtClean="0"/>
              <a:t>est inutile en zone de forte  prevalence car l’infection precoce des enfants est benigne et assure une immunite definitive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dirty="0" smtClean="0">
                <a:latin typeface="Calibri"/>
              </a:rPr>
              <a:t>→ pays de faible prevalence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hepatopathies chroniques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voyageurs se rendant ds les pays de forte endemicité du VHA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    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 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EPIDEMIOLOGIE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-</a:t>
            </a:r>
            <a:r>
              <a:rPr lang="fr-FR" dirty="0" smtClean="0"/>
              <a:t>virus de l’hepatite B </a:t>
            </a:r>
            <a:r>
              <a:rPr lang="fr-FR" dirty="0" smtClean="0">
                <a:latin typeface="Calibri"/>
              </a:rPr>
              <a:t>→ VHB , hepadnaviridae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-virus à ADN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-virion complet infectant </a:t>
            </a:r>
            <a:r>
              <a:rPr lang="fr-FR" dirty="0" smtClean="0">
                <a:solidFill>
                  <a:schemeClr val="accent1"/>
                </a:solidFill>
                <a:latin typeface="Calibri"/>
              </a:rPr>
              <a:t>→ particule de DANE 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  <a:latin typeface="Calibri"/>
              </a:rPr>
              <a:t>-</a:t>
            </a:r>
            <a:r>
              <a:rPr lang="fr-FR" dirty="0" smtClean="0">
                <a:latin typeface="Calibri"/>
              </a:rPr>
              <a:t>virus ubiquitaire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-</a:t>
            </a:r>
            <a:r>
              <a:rPr lang="fr-FR" dirty="0" err="1" smtClean="0">
                <a:latin typeface="Calibri"/>
              </a:rPr>
              <a:t>viremie</a:t>
            </a:r>
            <a:r>
              <a:rPr lang="fr-FR" dirty="0" smtClean="0">
                <a:latin typeface="Calibri"/>
              </a:rPr>
              <a:t> +++ et prolongée → contagiosité +++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-transmission → 3 modes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Calibri"/>
              </a:rPr>
              <a:t>        1-parenterale : </a:t>
            </a:r>
            <a:r>
              <a:rPr lang="fr-FR" dirty="0" smtClean="0">
                <a:latin typeface="Calibri"/>
              </a:rPr>
              <a:t>transfusions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explorations endoscopiques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injections ,soins dentaires, chirurgie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acupuncture, tatouage , piercing, partage /objets de toilette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→ populations a risque : polytransfusés,hemodialysés hemophiles,personnel soignant,toxicomanes IV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 b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2- transmission sexuelle </a:t>
            </a:r>
            <a:r>
              <a:rPr lang="fr-FR" dirty="0" smtClean="0">
                <a:latin typeface="Calibri"/>
              </a:rPr>
              <a:t>→ MST ou maladie sexuellement transmissible /sperme et secretions vaginales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3-transmission mere – enfant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→hepatite aigue / grossesse au 3eme trimestre ou periode neonatale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→grossesse  /femme qui a une hepatite B chronique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→si ↓viremie  → risque faible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→si AgHbe +→ risque est de 90%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→si serovaccination a la naissance → risque↓↓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→si mere traitée → risque nul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Particule de dane </a:t>
            </a:r>
            <a:endParaRPr lang="fr-FR" dirty="0"/>
          </a:p>
        </p:txBody>
      </p:sp>
      <p:pic>
        <p:nvPicPr>
          <p:cNvPr id="4" name="Espace réservé du contenu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8358246" cy="4786346"/>
          </a:xfrm>
        </p:spPr>
      </p:pic>
    </p:spTree>
    <p:extLst>
      <p:ext uri="{BB962C8B-B14F-4D97-AF65-F5344CB8AC3E}">
        <p14:creationId xmlns:p14="http://schemas.microsoft.com/office/powerpoint/2010/main" val="23947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b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Repartition geographique  3 zones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1- zone de basse endemie  (moins 2%)</a:t>
            </a:r>
          </a:p>
          <a:p>
            <a:pPr>
              <a:buNone/>
            </a:pPr>
            <a:r>
              <a:rPr lang="fr-FR" dirty="0" smtClean="0"/>
              <a:t>        europe,amerique du nord,australie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2-zone de moyenne endemie (2- 8%)</a:t>
            </a:r>
          </a:p>
          <a:p>
            <a:pPr>
              <a:buNone/>
            </a:pPr>
            <a:r>
              <a:rPr lang="fr-FR" dirty="0" smtClean="0"/>
              <a:t>         bassin mediteraneen,moy orient,amerique du sudet europe de l est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3-zone de haute endemicité (superieur 8%)</a:t>
            </a:r>
          </a:p>
          <a:p>
            <a:pPr>
              <a:buNone/>
            </a:pPr>
            <a:r>
              <a:rPr lang="fr-FR" dirty="0" smtClean="0"/>
              <a:t>         asie sudest,chine et afrique subsaharienne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Zones a risque modere a eleve d infection a vhb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28511"/>
            <a:ext cx="7467600" cy="401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b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QUELQUES CHIFFRES 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  2 milliards de personnes infectées / VHB(</a:t>
            </a:r>
            <a:r>
              <a:rPr lang="fr-FR" dirty="0" err="1" smtClean="0"/>
              <a:t>resolues</a:t>
            </a:r>
            <a:r>
              <a:rPr lang="fr-FR" dirty="0" smtClean="0"/>
              <a:t> ou non)</a:t>
            </a:r>
          </a:p>
          <a:p>
            <a:pPr>
              <a:buNone/>
            </a:pPr>
            <a:r>
              <a:rPr lang="fr-FR" dirty="0" smtClean="0"/>
              <a:t>  400 millions porteurs chroniques d’AgHBs</a:t>
            </a:r>
          </a:p>
          <a:p>
            <a:pPr>
              <a:buNone/>
            </a:pPr>
            <a:r>
              <a:rPr lang="fr-FR" dirty="0" smtClean="0"/>
              <a:t>  plus d un million de </a:t>
            </a:r>
            <a:r>
              <a:rPr lang="fr-FR" dirty="0" err="1" smtClean="0"/>
              <a:t>deces</a:t>
            </a:r>
            <a:r>
              <a:rPr lang="fr-FR" dirty="0" smtClean="0"/>
              <a:t> /an </a:t>
            </a:r>
          </a:p>
          <a:p>
            <a:pPr>
              <a:buNone/>
            </a:pPr>
            <a:r>
              <a:rPr lang="fr-FR" dirty="0" smtClean="0"/>
              <a:t>  1ere cause de mortalité par carcinome </a:t>
            </a:r>
            <a:r>
              <a:rPr lang="fr-FR" dirty="0" err="1" smtClean="0"/>
              <a:t>hepatocellulaire</a:t>
            </a:r>
            <a:r>
              <a:rPr lang="fr-FR" dirty="0" smtClean="0"/>
              <a:t> (75% des CHC)</a:t>
            </a:r>
          </a:p>
          <a:p>
            <a:pPr>
              <a:buNone/>
            </a:pPr>
            <a:r>
              <a:rPr lang="fr-FR" dirty="0" smtClean="0"/>
              <a:t>   5 – 10 % des causes des transplantations hepatiques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b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PHYSIOPATHOLOGIE</a:t>
            </a:r>
          </a:p>
          <a:p>
            <a:pPr>
              <a:buNone/>
            </a:pPr>
            <a:r>
              <a:rPr lang="fr-FR" dirty="0" smtClean="0"/>
              <a:t>La reaction de l’hote à l’infection est variable d’une personne à une autre </a:t>
            </a:r>
            <a:r>
              <a:rPr lang="fr-FR" dirty="0" smtClean="0">
                <a:latin typeface="Calibri"/>
              </a:rPr>
              <a:t>→ polymorphisme clinique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4 types de reaction :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1- reaction immune forte → hepatite aigue ou suraigue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2- reaction immune faible et adaptée → infection asympt avec guerison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alibri"/>
              </a:rPr>
              <a:t>3-reaction immune faible et inadequate → hepatite chronique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4- reaction nulle → portage chronique asymptomatique de l’AgHBs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apture hvb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 b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Histoire naturelle de l’infection chronique  : 5 phases </a:t>
            </a:r>
          </a:p>
          <a:p>
            <a:pPr>
              <a:buNone/>
            </a:pPr>
            <a:r>
              <a:rPr lang="fr-FR" dirty="0" smtClean="0"/>
              <a:t>  1- </a:t>
            </a:r>
            <a:r>
              <a:rPr lang="fr-FR" b="1" dirty="0" smtClean="0"/>
              <a:t>Phase d’immunotolérance</a:t>
            </a:r>
          </a:p>
          <a:p>
            <a:pPr>
              <a:buNone/>
            </a:pPr>
            <a:r>
              <a:rPr lang="fr-FR" b="1" dirty="0" smtClean="0"/>
              <a:t>         </a:t>
            </a:r>
            <a:r>
              <a:rPr lang="fr-FR" dirty="0" smtClean="0"/>
              <a:t> Ag Hbe +, </a:t>
            </a:r>
          </a:p>
          <a:p>
            <a:pPr>
              <a:buNone/>
            </a:pPr>
            <a:r>
              <a:rPr lang="fr-FR" dirty="0" smtClean="0"/>
              <a:t>         réplication virale </a:t>
            </a:r>
            <a:r>
              <a:rPr lang="fr-FR" dirty="0" smtClean="0">
                <a:latin typeface="Calibri"/>
              </a:rPr>
              <a:t>↑↑ :</a:t>
            </a:r>
            <a:r>
              <a:rPr lang="fr-FR" dirty="0" smtClean="0"/>
              <a:t> charge virale</a:t>
            </a:r>
          </a:p>
          <a:p>
            <a:pPr>
              <a:buNone/>
            </a:pPr>
            <a:r>
              <a:rPr lang="fr-FR" dirty="0" smtClean="0"/>
              <a:t>         plus fréquente et plus prolongée chez des sujets infectés</a:t>
            </a:r>
          </a:p>
          <a:p>
            <a:pPr>
              <a:buNone/>
            </a:pPr>
            <a:r>
              <a:rPr lang="fr-FR" dirty="0" smtClean="0"/>
              <a:t>         durant la période néonatale ou dans les premières années</a:t>
            </a:r>
          </a:p>
          <a:p>
            <a:pPr>
              <a:buNone/>
            </a:pPr>
            <a:r>
              <a:rPr lang="fr-FR" dirty="0" smtClean="0"/>
              <a:t>         de la vie.</a:t>
            </a:r>
            <a:r>
              <a:rPr lang="fr-FR" dirty="0" smtClean="0">
                <a:latin typeface="Calibri"/>
              </a:rPr>
              <a:t>↑</a:t>
            </a:r>
            <a:r>
              <a:rPr lang="fr-FR" dirty="0" smtClean="0"/>
              <a:t>,</a:t>
            </a:r>
          </a:p>
          <a:p>
            <a:pPr>
              <a:buNone/>
            </a:pPr>
            <a:r>
              <a:rPr lang="fr-FR" dirty="0" smtClean="0"/>
              <a:t>         transaminases normales pas de fibrose</a:t>
            </a:r>
          </a:p>
          <a:p>
            <a:pPr>
              <a:buNone/>
            </a:pPr>
            <a:r>
              <a:rPr lang="fr-FR" dirty="0" smtClean="0"/>
              <a:t>         </a:t>
            </a:r>
          </a:p>
          <a:p>
            <a:pPr>
              <a:buNone/>
            </a:pPr>
            <a:r>
              <a:rPr lang="fr-FR" dirty="0" smtClean="0"/>
              <a:t>  2-</a:t>
            </a:r>
            <a:r>
              <a:rPr lang="fr-FR" b="1" dirty="0" smtClean="0"/>
              <a:t>Phase de réactivité immune</a:t>
            </a:r>
          </a:p>
          <a:p>
            <a:pPr>
              <a:buNone/>
            </a:pPr>
            <a:r>
              <a:rPr lang="fr-FR" dirty="0" smtClean="0"/>
              <a:t>         AgHbe+</a:t>
            </a:r>
          </a:p>
          <a:p>
            <a:pPr>
              <a:buNone/>
            </a:pPr>
            <a:r>
              <a:rPr lang="fr-FR" dirty="0" smtClean="0"/>
              <a:t>        réplication virale </a:t>
            </a:r>
            <a:r>
              <a:rPr lang="fr-FR" dirty="0" smtClean="0">
                <a:latin typeface="Calibri"/>
              </a:rPr>
              <a:t>↑</a:t>
            </a:r>
            <a:r>
              <a:rPr lang="fr-FR" dirty="0" smtClean="0"/>
              <a:t> une charge virale plus basse  </a:t>
            </a:r>
          </a:p>
          <a:p>
            <a:pPr>
              <a:buNone/>
            </a:pPr>
            <a:r>
              <a:rPr lang="fr-FR" dirty="0" smtClean="0"/>
              <a:t>        transaminases augmentée ou fluctuante</a:t>
            </a:r>
          </a:p>
          <a:p>
            <a:pPr>
              <a:buNone/>
            </a:pPr>
            <a:r>
              <a:rPr lang="fr-FR" dirty="0" smtClean="0"/>
              <a:t>        activité nécrotico-inflammatoire hépatique modérée à     sévère </a:t>
            </a:r>
          </a:p>
          <a:p>
            <a:pPr>
              <a:buNone/>
            </a:pPr>
            <a:r>
              <a:rPr lang="fr-FR" dirty="0" smtClean="0"/>
              <a:t>        progression plus rapide de la fibrose hépatique</a:t>
            </a:r>
          </a:p>
          <a:p>
            <a:pPr>
              <a:buNone/>
            </a:pPr>
            <a:r>
              <a:rPr lang="fr-FR" dirty="0" smtClean="0"/>
              <a:t>       après plusieurs années d’immunotolérance </a:t>
            </a:r>
          </a:p>
          <a:p>
            <a:pPr>
              <a:buNone/>
            </a:pPr>
            <a:r>
              <a:rPr lang="fr-FR" dirty="0" smtClean="0"/>
              <a:t>       plus fréquemment chez les sujets infectés à l’âge adulte.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Infections systemiques atteignant preferentiellement le foie </a:t>
            </a:r>
          </a:p>
          <a:p>
            <a:endParaRPr lang="fr-FR" dirty="0" smtClean="0"/>
          </a:p>
          <a:p>
            <a:r>
              <a:rPr lang="fr-FR" dirty="0" smtClean="0"/>
              <a:t>Lesions inflammatoires et alterations hepatocytaires</a:t>
            </a:r>
          </a:p>
          <a:p>
            <a:endParaRPr lang="fr-FR" dirty="0" smtClean="0"/>
          </a:p>
          <a:p>
            <a:r>
              <a:rPr lang="fr-FR" dirty="0" smtClean="0"/>
              <a:t>5 virus responsables : virus A, virus B, virus C, virus D(delta) et virus E</a:t>
            </a:r>
          </a:p>
          <a:p>
            <a:endParaRPr lang="fr-FR" dirty="0" smtClean="0"/>
          </a:p>
          <a:p>
            <a:r>
              <a:rPr lang="fr-FR" dirty="0" smtClean="0"/>
              <a:t>Autres virus potentiellement hepatotropes : herpesvirus et arbovirus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Seuls les virus B et C peuvent provoquer une hepatite chronique → cirrhose → CHC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3-</a:t>
            </a:r>
            <a:r>
              <a:rPr lang="fr-FR" b="1" dirty="0" smtClean="0"/>
              <a:t>Phase de portage inactif du VHB</a:t>
            </a:r>
          </a:p>
          <a:p>
            <a:pPr>
              <a:buNone/>
            </a:pPr>
            <a:r>
              <a:rPr lang="fr-FR" dirty="0" smtClean="0"/>
              <a:t>     peut suivre une séroconversion AgHBe —AcHBe.</a:t>
            </a:r>
          </a:p>
          <a:p>
            <a:pPr>
              <a:buNone/>
            </a:pPr>
            <a:r>
              <a:rPr lang="fr-FR" dirty="0" smtClean="0"/>
              <a:t>     charge virale très basse ou indétectable </a:t>
            </a:r>
          </a:p>
          <a:p>
            <a:pPr>
              <a:buNone/>
            </a:pPr>
            <a:r>
              <a:rPr lang="fr-FR" dirty="0" smtClean="0"/>
              <a:t>     transaminases  normales</a:t>
            </a:r>
          </a:p>
          <a:p>
            <a:pPr>
              <a:buNone/>
            </a:pPr>
            <a:r>
              <a:rPr lang="fr-FR" dirty="0" smtClean="0"/>
              <a:t>   4-</a:t>
            </a:r>
            <a:r>
              <a:rPr lang="fr-FR" b="1" dirty="0" smtClean="0"/>
              <a:t>Hépatite chronique B antigène HBe négatif</a:t>
            </a:r>
          </a:p>
          <a:p>
            <a:pPr>
              <a:buNone/>
            </a:pPr>
            <a:r>
              <a:rPr lang="fr-FR" b="1" dirty="0" smtClean="0"/>
              <a:t>   5-p  Phase antigène HBs négatif</a:t>
            </a:r>
          </a:p>
          <a:p>
            <a:pPr>
              <a:buNone/>
            </a:pPr>
            <a:r>
              <a:rPr lang="fr-FR" b="1" dirty="0" smtClean="0"/>
              <a:t>  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vhb 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b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CLINIQUE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1-formes aigues 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incubation silencieuse  4 – 28 semaines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a-formes asympt +++ 90 %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b-forme aigue commune </a:t>
            </a:r>
            <a:r>
              <a:rPr lang="fr-FR" dirty="0" smtClean="0"/>
              <a:t>avec phase preicterique de qq jours et phase icterique de 2-3 semaines </a:t>
            </a:r>
          </a:p>
          <a:p>
            <a:pPr>
              <a:buNone/>
            </a:pPr>
            <a:r>
              <a:rPr lang="fr-FR" dirty="0" smtClean="0"/>
              <a:t>   l’ evolution :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dirty="0" smtClean="0">
                <a:latin typeface="Calibri"/>
              </a:rPr>
              <a:t>→</a:t>
            </a:r>
            <a:r>
              <a:rPr lang="fr-FR" dirty="0" smtClean="0"/>
              <a:t> guerison avec disparition des signes cliniques et apparitions des anticorps antihbs 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dirty="0" smtClean="0">
                <a:latin typeface="Calibri"/>
              </a:rPr>
              <a:t>→ chronicité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c-autres formes aigues :</a:t>
            </a:r>
          </a:p>
          <a:p>
            <a:pPr>
              <a:buNone/>
            </a:pPr>
            <a:r>
              <a:rPr lang="fr-FR" dirty="0" smtClean="0"/>
              <a:t>                 </a:t>
            </a:r>
            <a:r>
              <a:rPr lang="fr-FR" dirty="0" err="1" smtClean="0">
                <a:solidFill>
                  <a:srgbClr val="FF0000"/>
                </a:solidFill>
              </a:rPr>
              <a:t>cholestatiques</a:t>
            </a:r>
            <a:r>
              <a:rPr lang="fr-FR" dirty="0" smtClean="0">
                <a:solidFill>
                  <a:srgbClr val="FF0000"/>
                </a:solidFill>
              </a:rPr>
              <a:t> prolongées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            forme à rechutes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            forme aigue severe TP inf 50%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            forme fulminante 1% des formes aigues</a:t>
            </a:r>
          </a:p>
          <a:p>
            <a:pPr>
              <a:buNone/>
            </a:pPr>
            <a:r>
              <a:rPr lang="fr-FR" dirty="0" smtClean="0"/>
              <a:t>                       grave +++ </a:t>
            </a:r>
          </a:p>
          <a:p>
            <a:pPr>
              <a:buNone/>
            </a:pPr>
            <a:r>
              <a:rPr lang="fr-FR" dirty="0" smtClean="0"/>
              <a:t>                       TP inf 30 %  avec   encephalopathie </a:t>
            </a:r>
          </a:p>
          <a:p>
            <a:pPr>
              <a:buNone/>
            </a:pPr>
            <a:r>
              <a:rPr lang="fr-FR" dirty="0" smtClean="0"/>
              <a:t>                       coma,hemorragies,hypoglycemie,cytolyse +++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b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2- formes chroniques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</a:t>
            </a:r>
            <a:r>
              <a:rPr lang="fr-FR" dirty="0" smtClean="0">
                <a:solidFill>
                  <a:srgbClr val="FF0000"/>
                </a:solidFill>
              </a:rPr>
              <a:t>definition:persistance de l’AgHBs pendant plus de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6 mois apres l’infection aigue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touche 10% adultes immunocompetents 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    1-portage asymptomatique de l’AgHBs :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   </a:t>
            </a:r>
            <a:r>
              <a:rPr lang="fr-FR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dirty="0" smtClean="0">
                <a:latin typeface="Calibri"/>
              </a:rPr>
              <a:t>30% des porteurs chroniques 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     </a:t>
            </a:r>
            <a:r>
              <a:rPr lang="fr-FR" dirty="0" smtClean="0">
                <a:solidFill>
                  <a:srgbClr val="FF0000"/>
                </a:solidFill>
                <a:latin typeface="Calibri"/>
              </a:rPr>
              <a:t>→ transaminases normales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→ AgHBe negatif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→ ADN viral  negatif </a:t>
            </a:r>
          </a:p>
          <a:p>
            <a:pPr>
              <a:buNone/>
            </a:pPr>
            <a:endParaRPr lang="fr-FR" dirty="0" smtClean="0">
              <a:latin typeface="Calibri"/>
            </a:endParaRPr>
          </a:p>
          <a:p>
            <a:pPr>
              <a:buNone/>
            </a:pPr>
            <a:r>
              <a:rPr lang="fr-FR" dirty="0" smtClean="0">
                <a:latin typeface="Calibri"/>
              </a:rPr>
              <a:t> LA REACTIVATION DE L’HEPATITE RESTE POSSIBLE → SURVEILLANCE REGULIRE +++ SURTOUT SI IMMUNODEPRESSION   </a:t>
            </a:r>
          </a:p>
          <a:p>
            <a:pPr>
              <a:buNone/>
            </a:pPr>
            <a:endParaRPr lang="fr-FR" dirty="0" smtClean="0">
              <a:latin typeface="Calibri"/>
            </a:endParaRPr>
          </a:p>
          <a:p>
            <a:pPr>
              <a:buNone/>
            </a:pPr>
            <a:r>
              <a:rPr lang="fr-FR" dirty="0" smtClean="0">
                <a:latin typeface="Calibri"/>
              </a:rPr>
              <a:t>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 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2- hepatites chroniques </a:t>
            </a:r>
          </a:p>
          <a:p>
            <a:pPr>
              <a:buNone/>
            </a:pPr>
            <a:r>
              <a:rPr lang="fr-FR" dirty="0" smtClean="0"/>
              <a:t>  definition : persistance de l’AgHBs pendant plus de 6 mois </a:t>
            </a:r>
            <a:r>
              <a:rPr lang="fr-FR" dirty="0" smtClean="0">
                <a:solidFill>
                  <a:srgbClr val="FF0000"/>
                </a:solidFill>
              </a:rPr>
              <a:t>avec elevation des transaminases </a:t>
            </a:r>
          </a:p>
          <a:p>
            <a:pPr>
              <a:buNone/>
            </a:pPr>
            <a:r>
              <a:rPr lang="fr-FR" dirty="0" smtClean="0"/>
              <a:t>   </a:t>
            </a:r>
            <a:r>
              <a:rPr lang="fr-FR" dirty="0" smtClean="0">
                <a:latin typeface="Calibri"/>
              </a:rPr>
              <a:t>→</a:t>
            </a:r>
            <a:r>
              <a:rPr lang="fr-FR" dirty="0" smtClean="0"/>
              <a:t> souvent asymptomatiques</a:t>
            </a:r>
          </a:p>
          <a:p>
            <a:pPr>
              <a:buNone/>
            </a:pPr>
            <a:r>
              <a:rPr lang="fr-FR" dirty="0" smtClean="0"/>
              <a:t>   </a:t>
            </a:r>
            <a:r>
              <a:rPr lang="fr-FR" dirty="0" smtClean="0">
                <a:latin typeface="Calibri"/>
              </a:rPr>
              <a:t>→ parfois : asthenie et/ou douleur de l’hpc droit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→ manifestations extrahepatiques  : articulaires , glomerulonephrite ou periarterite noueuse ds les hepatites actives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→ transaminases moderement elevees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→ evaluation de la fibrose → score de metavir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par la ponction biopsie hepatique ou les methodes non invasives  ( marqueurs seriques  ou elastometrie pulsionnelle)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b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 3- evolution des hepatites chroniques </a:t>
            </a:r>
            <a:r>
              <a:rPr lang="fr-FR" dirty="0" smtClean="0">
                <a:latin typeface="Calibri"/>
              </a:rPr>
              <a:t>→ 3 phases</a:t>
            </a:r>
          </a:p>
          <a:p>
            <a:pPr>
              <a:buNone/>
            </a:pPr>
            <a:endParaRPr lang="fr-FR" dirty="0" smtClean="0">
              <a:latin typeface="Calibri"/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Calibri"/>
              </a:rPr>
              <a:t>       phase 1 </a:t>
            </a:r>
            <a:r>
              <a:rPr lang="fr-FR" dirty="0" smtClean="0">
                <a:latin typeface="Calibri"/>
              </a:rPr>
              <a:t>→ replication virale active + faible reponse immune   (ADN VHB ↑ transaminase ↓)</a:t>
            </a:r>
          </a:p>
          <a:p>
            <a:pPr>
              <a:buNone/>
            </a:pPr>
            <a:endParaRPr lang="fr-FR" dirty="0" smtClean="0">
              <a:latin typeface="Calibri"/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Calibri"/>
              </a:rPr>
              <a:t>       phase 2 </a:t>
            </a:r>
            <a:r>
              <a:rPr lang="fr-FR" dirty="0" smtClean="0">
                <a:latin typeface="Calibri"/>
              </a:rPr>
              <a:t>→ rejet immunitaire  (ADN VHB ↓ , transaminases ↑ )  → fibrose </a:t>
            </a:r>
          </a:p>
          <a:p>
            <a:pPr>
              <a:buNone/>
            </a:pPr>
            <a:endParaRPr lang="fr-FR" dirty="0" smtClean="0">
              <a:latin typeface="Calibri"/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Calibri"/>
              </a:rPr>
              <a:t>       phase 3 </a:t>
            </a:r>
            <a:r>
              <a:rPr lang="fr-FR" dirty="0" smtClean="0">
                <a:latin typeface="Calibri"/>
              </a:rPr>
              <a:t>→ ADN VHB negatif 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l’evolution :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    → soit reactivation de l’hepatite  avec risque de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         cirrhose et CHC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    → soit disparition de l’AgHBs et apparition des anticorps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         anti HBs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 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Biologie </a:t>
            </a:r>
          </a:p>
          <a:p>
            <a:pPr>
              <a:buNone/>
            </a:pPr>
            <a:r>
              <a:rPr lang="fr-FR" dirty="0" smtClean="0"/>
              <a:t>Bilan hepatique : cytolyse   ALAT</a:t>
            </a:r>
            <a:r>
              <a:rPr lang="fr-FR" dirty="0" smtClean="0">
                <a:latin typeface="Calibri"/>
              </a:rPr>
              <a:t>↑ ASAT↑  5 -20 x N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                              </a:t>
            </a:r>
            <a:r>
              <a:rPr lang="fr-FR" dirty="0" smtClean="0"/>
              <a:t> ALAT </a:t>
            </a:r>
            <a:r>
              <a:rPr lang="fr-FR" dirty="0" smtClean="0">
                <a:latin typeface="Calibri"/>
              </a:rPr>
              <a:t>&gt; ASAT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           Sd de cholestase : bilirubine ↑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                                             PAL  ,GGT ↑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            TP reste &gt; 60%  en dehors des formes severes et fulminantes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                               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 b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28667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 b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600200"/>
            <a:ext cx="814393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 b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6870" y="1600200"/>
            <a:ext cx="608825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a / 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Affection relativement bénigne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Les formes sévères sont rares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il n’existe pas de passage à la chronicité de l’hépatite A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Transmission </a:t>
            </a:r>
            <a:r>
              <a:rPr lang="fr-FR" dirty="0" err="1" smtClean="0"/>
              <a:t>féco</a:t>
            </a:r>
            <a:r>
              <a:rPr lang="fr-FR" dirty="0" smtClean="0"/>
              <a:t>-orale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Pays à faible niveau d’hygiène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Maladies à déclaration obligatoire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392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  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Traitement </a:t>
            </a:r>
          </a:p>
          <a:p>
            <a:pPr>
              <a:buNone/>
            </a:pPr>
            <a:r>
              <a:rPr lang="fr-FR" dirty="0" smtClean="0"/>
              <a:t>                             1- traitement cratif :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>
                <a:latin typeface="Calibri"/>
              </a:rPr>
              <a:t>→ forme aigue commune 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pas de trt antiviral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pas de mesures dietetiques particulieres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abstention de tte consommation d’alcool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corticoides contre indiques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eviter tte prise de mdct hepatotoxique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→ forme fulminante </a:t>
            </a:r>
            <a:r>
              <a:rPr lang="fr-FR" dirty="0" smtClean="0"/>
              <a:t>  traitement antiviral (</a:t>
            </a:r>
            <a:r>
              <a:rPr lang="fr-FR" dirty="0" err="1" smtClean="0"/>
              <a:t>entécavir</a:t>
            </a:r>
            <a:r>
              <a:rPr lang="fr-FR" dirty="0" smtClean="0"/>
              <a:t>, </a:t>
            </a:r>
            <a:r>
              <a:rPr lang="fr-FR" dirty="0" err="1" smtClean="0"/>
              <a:t>ténofovir</a:t>
            </a:r>
            <a:r>
              <a:rPr lang="fr-FR" dirty="0" smtClean="0"/>
              <a:t>).?</a:t>
            </a:r>
            <a:endParaRPr lang="fr-FR" dirty="0" smtClean="0">
              <a:latin typeface="Calibri"/>
            </a:endParaRPr>
          </a:p>
          <a:p>
            <a:pPr>
              <a:buNone/>
            </a:pPr>
            <a:r>
              <a:rPr lang="fr-FR" dirty="0" smtClean="0">
                <a:latin typeface="Calibri"/>
              </a:rPr>
              <a:t>     traitement symptomatique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transplantation hepatique 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→formes chroniques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traitement antiviral  dans les hepatites chroniques actives histologiquement avec ADN VHB positif ds le serum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molecules : trt immunomodulateur → interferon alpha-2a pegylé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    antiviraux : lamivudine ,  </a:t>
            </a:r>
            <a:r>
              <a:rPr lang="fr-FR" dirty="0" err="1" smtClean="0">
                <a:latin typeface="Calibri"/>
              </a:rPr>
              <a:t>entecavir</a:t>
            </a:r>
            <a:r>
              <a:rPr lang="fr-FR" dirty="0" smtClean="0">
                <a:latin typeface="Calibri"/>
              </a:rPr>
              <a:t> , </a:t>
            </a:r>
            <a:r>
              <a:rPr lang="fr-FR" dirty="0" err="1" smtClean="0">
                <a:latin typeface="Calibri"/>
              </a:rPr>
              <a:t>tenofovir</a:t>
            </a:r>
            <a:r>
              <a:rPr lang="fr-FR" dirty="0" smtClean="0">
                <a:latin typeface="Calibri"/>
              </a:rPr>
              <a:t>      </a:t>
            </a:r>
            <a:endParaRPr lang="fr-F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b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                       2- prevention  +++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Calibri"/>
              </a:rPr>
              <a:t>  →maladie à declaration obligatoire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</a:t>
            </a:r>
            <a:r>
              <a:rPr lang="fr-FR" dirty="0" smtClean="0">
                <a:solidFill>
                  <a:srgbClr val="FF0000"/>
                </a:solidFill>
                <a:latin typeface="Calibri"/>
              </a:rPr>
              <a:t>→ VACCINATION +++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-Depuis 2001 /a la naissance  avec rappel un mois et 6mois </a:t>
            </a:r>
            <a:r>
              <a:rPr lang="fr-FR" dirty="0" err="1" smtClean="0">
                <a:latin typeface="Calibri"/>
              </a:rPr>
              <a:t>apres</a:t>
            </a:r>
            <a:r>
              <a:rPr lang="fr-FR" dirty="0" smtClean="0">
                <a:latin typeface="Calibri"/>
              </a:rPr>
              <a:t> ,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-Vaccination des populations à risque : personnel soignant ,de laboratoire ,hemodialysés,hemophiles , entourage familial d’un porteur de VHB , partenaire sexuel de sujet porteur de VHB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alibri"/>
              </a:rPr>
              <a:t>→ serotherapie : immunoglobulines anti-HBs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-exposition accidentelle du personnel soignant non vacciné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-hemodialysés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- nouveau né de mere porteuse d AgHBs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→</a:t>
            </a:r>
            <a:r>
              <a:rPr lang="fr-FR" dirty="0" smtClean="0">
                <a:solidFill>
                  <a:srgbClr val="FF0000"/>
                </a:solidFill>
                <a:latin typeface="Calibri"/>
              </a:rPr>
              <a:t>limitation des actes  à risque de transmission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- respest des precautions standards → personnel soignant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- rapports sexuels protégés si partenaires multiples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</a:t>
            </a:r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8802"/>
            <a:ext cx="7467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 en cas d’accident d’exposition au sang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Blessure accidentelle d’un sujet non vacciné contre HVB avec le sang d’un sujet </a:t>
            </a:r>
            <a:r>
              <a:rPr lang="fr-FR" dirty="0" err="1" smtClean="0"/>
              <a:t>AgHBs</a:t>
            </a:r>
            <a:r>
              <a:rPr lang="fr-FR" dirty="0" smtClean="0"/>
              <a:t> + ou avec un objet susceptible d’ être contaminé:</a:t>
            </a:r>
          </a:p>
          <a:p>
            <a:r>
              <a:rPr lang="fr-FR" dirty="0" smtClean="0"/>
              <a:t>Sérologie du blessé +++</a:t>
            </a:r>
          </a:p>
          <a:p>
            <a:r>
              <a:rPr lang="fr-FR" dirty="0" smtClean="0"/>
              <a:t>Sérovaccination qui sera poursuivie selon les résultats de la sérologie du blessé</a:t>
            </a:r>
          </a:p>
          <a:p>
            <a:r>
              <a:rPr lang="fr-FR" dirty="0" smtClean="0"/>
              <a:t>Ag </a:t>
            </a:r>
            <a:r>
              <a:rPr lang="fr-FR" dirty="0" err="1" smtClean="0"/>
              <a:t>Hbs</a:t>
            </a:r>
            <a:r>
              <a:rPr lang="fr-FR" dirty="0" smtClean="0"/>
              <a:t> - /Anticorps </a:t>
            </a:r>
            <a:r>
              <a:rPr lang="fr-FR" dirty="0" err="1" smtClean="0"/>
              <a:t>antiHbc</a:t>
            </a:r>
            <a:r>
              <a:rPr lang="fr-FR" dirty="0" smtClean="0"/>
              <a:t>- : poursuivre </a:t>
            </a:r>
          </a:p>
          <a:p>
            <a:r>
              <a:rPr lang="fr-FR" dirty="0" smtClean="0"/>
              <a:t>Ag </a:t>
            </a:r>
            <a:r>
              <a:rPr lang="fr-FR" dirty="0" err="1" smtClean="0"/>
              <a:t>Hbs</a:t>
            </a:r>
            <a:r>
              <a:rPr lang="fr-FR" dirty="0" smtClean="0"/>
              <a:t> + : on arrête la vaccination </a:t>
            </a:r>
          </a:p>
          <a:p>
            <a:r>
              <a:rPr lang="fr-FR" dirty="0" smtClean="0"/>
              <a:t>Anticorps anti </a:t>
            </a:r>
            <a:r>
              <a:rPr lang="fr-FR" dirty="0" err="1" smtClean="0"/>
              <a:t>Hbs</a:t>
            </a:r>
            <a:r>
              <a:rPr lang="fr-FR" dirty="0" smtClean="0"/>
              <a:t> + : on arrête la vaccination</a:t>
            </a:r>
          </a:p>
          <a:p>
            <a:r>
              <a:rPr lang="fr-FR" dirty="0" smtClean="0"/>
              <a:t>Ag </a:t>
            </a:r>
            <a:r>
              <a:rPr lang="fr-FR" dirty="0" err="1" smtClean="0"/>
              <a:t>Hbs</a:t>
            </a:r>
            <a:r>
              <a:rPr lang="fr-FR" dirty="0" smtClean="0"/>
              <a:t>- et Anticorps </a:t>
            </a:r>
            <a:r>
              <a:rPr lang="fr-FR" dirty="0" err="1" smtClean="0"/>
              <a:t>antiHbc</a:t>
            </a:r>
            <a:r>
              <a:rPr lang="fr-FR" dirty="0" smtClean="0"/>
              <a:t> +: vaccination conseillée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 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Epidemiologie :</a:t>
            </a:r>
          </a:p>
          <a:p>
            <a:r>
              <a:rPr lang="fr-FR" dirty="0" smtClean="0"/>
              <a:t>Virus de l’hepatite c </a:t>
            </a:r>
            <a:r>
              <a:rPr lang="fr-FR" dirty="0" smtClean="0">
                <a:latin typeface="Calibri"/>
              </a:rPr>
              <a:t>→ VHC → flaviviridae</a:t>
            </a:r>
          </a:p>
          <a:p>
            <a:r>
              <a:rPr lang="fr-FR" dirty="0" smtClean="0">
                <a:latin typeface="Calibri"/>
              </a:rPr>
              <a:t>Virus à ARN</a:t>
            </a:r>
          </a:p>
          <a:p>
            <a:r>
              <a:rPr lang="fr-FR" dirty="0" smtClean="0">
                <a:solidFill>
                  <a:srgbClr val="FF0000"/>
                </a:solidFill>
                <a:latin typeface="Calibri"/>
              </a:rPr>
              <a:t>Transmission parentérale +++ transfusion ,toxicomanie et matériel souillé (médical ou non médical)</a:t>
            </a:r>
          </a:p>
          <a:p>
            <a:r>
              <a:rPr lang="fr-FR" dirty="0" smtClean="0">
                <a:latin typeface="Calibri"/>
              </a:rPr>
              <a:t>Transmission mere enft 5%  mais si coinfection HIV le risque est de 20%</a:t>
            </a:r>
          </a:p>
          <a:p>
            <a:r>
              <a:rPr lang="fr-FR" dirty="0" smtClean="0">
                <a:latin typeface="Calibri"/>
              </a:rPr>
              <a:t>Transmission sexuelle très faible  chez les hétérosexuelles</a:t>
            </a:r>
          </a:p>
          <a:p>
            <a:endParaRPr lang="fr-FR" dirty="0" smtClean="0">
              <a:latin typeface="Calibri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 c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8271" y="1600200"/>
            <a:ext cx="456545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Clinique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incubation :10-90js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</a:t>
            </a:r>
            <a:r>
              <a:rPr lang="fr-FR" dirty="0" smtClean="0">
                <a:solidFill>
                  <a:srgbClr val="FF0000"/>
                </a:solidFill>
              </a:rPr>
              <a:t>hépatite c aigue  </a:t>
            </a:r>
            <a:r>
              <a:rPr lang="fr-FR" dirty="0" smtClean="0"/>
              <a:t>souvent </a:t>
            </a:r>
            <a:r>
              <a:rPr lang="fr-FR" dirty="0" err="1" smtClean="0"/>
              <a:t>asympt</a:t>
            </a:r>
            <a:r>
              <a:rPr lang="fr-FR" dirty="0" smtClean="0"/>
              <a:t> +++</a:t>
            </a:r>
          </a:p>
          <a:p>
            <a:pPr marL="0" indent="0">
              <a:buNone/>
            </a:pPr>
            <a:r>
              <a:rPr lang="fr-FR" dirty="0" smtClean="0"/>
              <a:t>    </a:t>
            </a:r>
            <a:r>
              <a:rPr lang="fr-FR" dirty="0" smtClean="0">
                <a:solidFill>
                  <a:srgbClr val="FF0000"/>
                </a:solidFill>
              </a:rPr>
              <a:t>hépatite c chronique +++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  le dg d’une infection à VHC est svt fait au stade de la chronicité +++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découverte fortuite lors d’un bilan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exploration d’une asthénie ou d’autres manifestations extra hépatiques ou lors d’un dépistage (diabétique ou polytransfusé )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exploration d’une cirrhose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exploration d’une cytolyse isolée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8463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Diagnostic :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sérologie : test ELISA 3eme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       génération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si positif il faut confirmer par un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autre test ELISA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si positif </a:t>
            </a:r>
            <a:r>
              <a:rPr lang="fr-FR" dirty="0" smtClean="0">
                <a:latin typeface="Lucida Sans Unicode"/>
                <a:cs typeface="Lucida Sans Unicode"/>
              </a:rPr>
              <a:t>→ PCR +++ pour confirmer une infection chronique</a:t>
            </a:r>
          </a:p>
          <a:p>
            <a:pPr marL="0" indent="0">
              <a:buNone/>
            </a:pPr>
            <a:r>
              <a:rPr lang="fr-FR" dirty="0">
                <a:latin typeface="Lucida Sans Unicode"/>
                <a:cs typeface="Lucida Sans Unicode"/>
              </a:rPr>
              <a:t> </a:t>
            </a:r>
            <a:r>
              <a:rPr lang="fr-FR" dirty="0" smtClean="0">
                <a:latin typeface="Lucida Sans Unicode"/>
                <a:cs typeface="Lucida Sans Unicode"/>
              </a:rPr>
              <a:t>                  si PCR détecte le virus il faut quantifier la charge virale et faire un génotype </a:t>
            </a:r>
          </a:p>
          <a:p>
            <a:pPr marL="0" indent="0">
              <a:buNone/>
            </a:pPr>
            <a:r>
              <a:rPr lang="fr-FR" dirty="0" smtClean="0">
                <a:latin typeface="Lucida Sans Unicode"/>
                <a:cs typeface="Lucida Sans Unicode"/>
              </a:rPr>
              <a:t>Il existe 6 génotypes ,en Algérie les génotypes 1est plus fréquent suivi par le 2 et 3 </a:t>
            </a:r>
          </a:p>
          <a:p>
            <a:pPr marL="0" indent="0">
              <a:buNone/>
            </a:pPr>
            <a:r>
              <a:rPr lang="fr-FR" dirty="0" smtClean="0">
                <a:latin typeface="Lucida Sans Unicode"/>
                <a:cs typeface="Lucida Sans Unicode"/>
              </a:rPr>
              <a:t>Les génotypes 1 et 4 st associés à une moins bonne réponse au trt anti viral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214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Traitement </a:t>
            </a:r>
          </a:p>
          <a:p>
            <a:pPr>
              <a:buNone/>
            </a:pPr>
            <a:r>
              <a:rPr lang="fr-FR" dirty="0" smtClean="0"/>
              <a:t>    depuis 2001</a:t>
            </a:r>
          </a:p>
          <a:p>
            <a:pPr>
              <a:buNone/>
            </a:pPr>
            <a:r>
              <a:rPr lang="fr-FR" dirty="0" smtClean="0"/>
              <a:t>    monothérapie avec </a:t>
            </a:r>
            <a:r>
              <a:rPr lang="fr-FR" dirty="0" err="1" smtClean="0"/>
              <a:t>interferon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bithérapie :interféron pegylé  + ribavirine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trithérapie: interféron pegylé +ribavirine +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anti protéases </a:t>
            </a:r>
          </a:p>
          <a:p>
            <a:pPr marL="0" indent="0">
              <a:buNone/>
            </a:pPr>
            <a:r>
              <a:rPr lang="fr-FR" dirty="0" smtClean="0"/>
              <a:t>    antiviraux directs: </a:t>
            </a:r>
            <a:r>
              <a:rPr lang="fr-FR" dirty="0" err="1" smtClean="0"/>
              <a:t>sofusbuvir</a:t>
            </a:r>
            <a:r>
              <a:rPr lang="fr-FR" dirty="0" smtClean="0"/>
              <a:t>  disponible en </a:t>
            </a:r>
            <a:r>
              <a:rPr lang="fr-FR" dirty="0" err="1" smtClean="0"/>
              <a:t>Algerie</a:t>
            </a:r>
            <a:r>
              <a:rPr lang="fr-FR" dirty="0" smtClean="0"/>
              <a:t> 2016</a:t>
            </a:r>
          </a:p>
          <a:p>
            <a:pPr marL="0" indent="0">
              <a:buNone/>
            </a:pPr>
            <a:r>
              <a:rPr lang="fr-FR" dirty="0" smtClean="0"/>
              <a:t>     </a:t>
            </a:r>
            <a:r>
              <a:rPr lang="fr-FR" dirty="0" err="1" smtClean="0"/>
              <a:t>schema</a:t>
            </a:r>
            <a:r>
              <a:rPr lang="fr-FR" dirty="0" smtClean="0"/>
              <a:t> actuel adopté en Algérie : </a:t>
            </a:r>
            <a:r>
              <a:rPr lang="fr-FR" dirty="0" err="1" smtClean="0">
                <a:solidFill>
                  <a:srgbClr val="FF0000"/>
                </a:solidFill>
              </a:rPr>
              <a:t>sofosbuvir</a:t>
            </a:r>
            <a:r>
              <a:rPr lang="fr-FR" dirty="0" smtClean="0">
                <a:solidFill>
                  <a:srgbClr val="FF0000"/>
                </a:solidFill>
              </a:rPr>
              <a:t> + </a:t>
            </a:r>
            <a:r>
              <a:rPr lang="fr-FR" dirty="0" err="1" smtClean="0">
                <a:solidFill>
                  <a:srgbClr val="FF0000"/>
                </a:solidFill>
              </a:rPr>
              <a:t>ledipasvir</a:t>
            </a:r>
            <a:r>
              <a:rPr lang="fr-FR" dirty="0" smtClean="0">
                <a:solidFill>
                  <a:srgbClr val="FF0000"/>
                </a:solidFill>
              </a:rPr>
              <a:t>  (</a:t>
            </a:r>
            <a:r>
              <a:rPr lang="fr-FR" dirty="0" err="1" smtClean="0">
                <a:solidFill>
                  <a:srgbClr val="FF0000"/>
                </a:solidFill>
              </a:rPr>
              <a:t>sofosled</a:t>
            </a:r>
            <a:r>
              <a:rPr lang="fr-FR" dirty="0" smtClean="0">
                <a:solidFill>
                  <a:srgbClr val="FF0000"/>
                </a:solidFill>
              </a:rPr>
              <a:t>)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prophylaxie +++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dépistage des dons de sang et d’organe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éviter le partage d’objet de toilette (brosse à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dent ,rasoir ,coupe ongle )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sevrage ou seringues à usage unique pour les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toxicomanes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rapport sexuel protégé si partenaires multiples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désinfection du matériel médical                         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 </a:t>
            </a:r>
            <a:r>
              <a:rPr lang="fr-FR" dirty="0" smtClean="0">
                <a:solidFill>
                  <a:srgbClr val="FF0000"/>
                </a:solidFill>
              </a:rPr>
              <a:t>    pas de vaccin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2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delta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Virus défectif à ARN utilisant l’enveloppe du virus de l’</a:t>
            </a:r>
            <a:r>
              <a:rPr lang="fr-FR" dirty="0" err="1" smtClean="0"/>
              <a:t>hepatite</a:t>
            </a:r>
            <a:r>
              <a:rPr lang="fr-FR" dirty="0" smtClean="0"/>
              <a:t> B il est symbiotique d’un autre virus </a:t>
            </a:r>
            <a:r>
              <a:rPr lang="fr-FR" dirty="0" err="1" smtClean="0"/>
              <a:t>hepatotrope</a:t>
            </a:r>
            <a:endParaRPr lang="fr-FR" dirty="0" smtClean="0"/>
          </a:p>
          <a:p>
            <a:r>
              <a:rPr lang="fr-FR" dirty="0" smtClean="0"/>
              <a:t>Largement répandue ds le monde :bassin méditerranéen , Europe de l’est ,certains pays de l'Afrique et de l’</a:t>
            </a:r>
            <a:r>
              <a:rPr lang="fr-FR" dirty="0" err="1"/>
              <a:t>A</a:t>
            </a:r>
            <a:r>
              <a:rPr lang="fr-FR" dirty="0" err="1" smtClean="0"/>
              <a:t>merique</a:t>
            </a:r>
            <a:r>
              <a:rPr lang="fr-FR" dirty="0" smtClean="0"/>
              <a:t> latine </a:t>
            </a:r>
          </a:p>
          <a:p>
            <a:r>
              <a:rPr lang="fr-FR" dirty="0" smtClean="0"/>
              <a:t>Toxicomanes et leurs partenaires sexuels +++</a:t>
            </a:r>
          </a:p>
          <a:p>
            <a:r>
              <a:rPr lang="fr-FR" dirty="0" smtClean="0"/>
              <a:t>Infection simultanée du VHB/VHD: hépatite B classique mais risque d’</a:t>
            </a:r>
            <a:r>
              <a:rPr lang="fr-FR" dirty="0" err="1" smtClean="0"/>
              <a:t>hepatite</a:t>
            </a:r>
            <a:r>
              <a:rPr lang="fr-FR" dirty="0" smtClean="0"/>
              <a:t> fulminante</a:t>
            </a:r>
          </a:p>
          <a:p>
            <a:r>
              <a:rPr lang="fr-FR" dirty="0" smtClean="0"/>
              <a:t>Surinfection /VHD d’une hépatite B chronique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avec risque plus élevé de cirrhose </a:t>
            </a:r>
          </a:p>
          <a:p>
            <a:r>
              <a:rPr lang="fr-FR" dirty="0" smtClean="0"/>
              <a:t>La prophylaxie est celle du VHB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832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a </a:t>
            </a:r>
            <a:r>
              <a:rPr lang="fr-FR" dirty="0" smtClean="0"/>
              <a:t> / Epidémiologie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Virus </a:t>
            </a:r>
            <a:r>
              <a:rPr lang="fr-FR" dirty="0" smtClean="0"/>
              <a:t>de l’hepatite A</a:t>
            </a:r>
            <a:r>
              <a:rPr lang="fr-FR" dirty="0" smtClean="0">
                <a:latin typeface="Calibri"/>
              </a:rPr>
              <a:t>→ VHA </a:t>
            </a:r>
            <a:endParaRPr lang="fr-FR" dirty="0" smtClean="0">
              <a:latin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alibri"/>
              </a:rPr>
              <a:t>Virus </a:t>
            </a:r>
            <a:r>
              <a:rPr lang="fr-FR" dirty="0" smtClean="0">
                <a:latin typeface="Calibri"/>
              </a:rPr>
              <a:t>à ARN </a:t>
            </a:r>
            <a:r>
              <a:rPr lang="fr-FR" dirty="0" smtClean="0">
                <a:latin typeface="Calibri"/>
              </a:rPr>
              <a:t> non enveloppé, famille </a:t>
            </a:r>
            <a:r>
              <a:rPr lang="fr-FR" dirty="0">
                <a:latin typeface="Calibri"/>
              </a:rPr>
              <a:t>P</a:t>
            </a:r>
            <a:r>
              <a:rPr lang="fr-FR" dirty="0" smtClean="0">
                <a:latin typeface="Calibri"/>
              </a:rPr>
              <a:t>icornaviridae, genre </a:t>
            </a:r>
            <a:r>
              <a:rPr lang="fr-FR" dirty="0">
                <a:latin typeface="Calibri"/>
              </a:rPr>
              <a:t>H</a:t>
            </a:r>
            <a:r>
              <a:rPr lang="fr-FR" dirty="0" smtClean="0">
                <a:latin typeface="Calibri"/>
              </a:rPr>
              <a:t>epatovirus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alibri"/>
              </a:rPr>
              <a:t>La virémie débute 2 semaines avant le début clinique</a:t>
            </a:r>
            <a:endParaRPr lang="fr-FR" dirty="0">
              <a:latin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alibri"/>
              </a:rPr>
              <a:t>Excrétion fécale</a:t>
            </a:r>
            <a:r>
              <a:rPr lang="fr-FR" dirty="0" smtClean="0">
                <a:latin typeface="Calibri"/>
              </a:rPr>
              <a:t> débute</a:t>
            </a:r>
            <a:r>
              <a:rPr lang="fr-FR" dirty="0" smtClean="0">
                <a:latin typeface="Calibri"/>
              </a:rPr>
              <a:t> </a:t>
            </a:r>
            <a:r>
              <a:rPr lang="fr-FR" dirty="0" smtClean="0">
                <a:latin typeface="Calibri"/>
              </a:rPr>
              <a:t>qq jours avt les signes cliniques et disparait 10 j apres l apparition de </a:t>
            </a:r>
            <a:r>
              <a:rPr lang="fr-FR" dirty="0" smtClean="0">
                <a:latin typeface="Calibri"/>
              </a:rPr>
              <a:t>l’ictère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alibri"/>
              </a:rPr>
              <a:t>Excrétion virale est intense→ C</a:t>
            </a:r>
            <a:r>
              <a:rPr lang="fr-FR" dirty="0" smtClean="0">
                <a:latin typeface="Calibri"/>
              </a:rPr>
              <a:t>ontagiosité +++ surtout à la phase </a:t>
            </a:r>
            <a:r>
              <a:rPr lang="fr-FR" dirty="0" err="1" smtClean="0">
                <a:latin typeface="Calibri"/>
              </a:rPr>
              <a:t>préictérique</a:t>
            </a:r>
            <a:endParaRPr lang="fr-FR" dirty="0">
              <a:latin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alibri"/>
              </a:rPr>
              <a:t>Réservoir → Homme </a:t>
            </a:r>
          </a:p>
          <a:p>
            <a:pPr>
              <a:buFont typeface="Wingdings" pitchFamily="2" charset="2"/>
              <a:buChar char="Ø"/>
            </a:pPr>
            <a:r>
              <a:rPr lang="fr-FR" dirty="0">
                <a:latin typeface="Calibri"/>
              </a:rPr>
              <a:t>T</a:t>
            </a:r>
            <a:r>
              <a:rPr lang="fr-FR" dirty="0" smtClean="0">
                <a:latin typeface="Calibri"/>
              </a:rPr>
              <a:t>ransmission    digestive </a:t>
            </a:r>
            <a:r>
              <a:rPr lang="fr-FR" dirty="0" err="1" smtClean="0">
                <a:latin typeface="Calibri"/>
              </a:rPr>
              <a:t>feco</a:t>
            </a:r>
            <a:r>
              <a:rPr lang="fr-FR" dirty="0" smtClean="0">
                <a:latin typeface="Calibri"/>
              </a:rPr>
              <a:t>-orale +++</a:t>
            </a:r>
          </a:p>
          <a:p>
            <a:pPr marL="0" indent="0">
              <a:buNone/>
            </a:pPr>
            <a:r>
              <a:rPr lang="fr-FR" dirty="0">
                <a:latin typeface="Calibri"/>
              </a:rPr>
              <a:t> </a:t>
            </a:r>
            <a:r>
              <a:rPr lang="fr-FR" dirty="0" smtClean="0">
                <a:latin typeface="Calibri"/>
              </a:rPr>
              <a:t>                               </a:t>
            </a:r>
            <a:r>
              <a:rPr lang="fr-FR" dirty="0" smtClean="0">
                <a:latin typeface="Calibri"/>
              </a:rPr>
              <a:t> - MANUPORTAGE de personne </a:t>
            </a:r>
            <a:r>
              <a:rPr lang="fr-FR" dirty="0" smtClean="0">
                <a:latin typeface="Calibri"/>
              </a:rPr>
              <a:t>à personne </a:t>
            </a:r>
            <a:r>
              <a:rPr lang="fr-FR" dirty="0" smtClean="0">
                <a:latin typeface="Calibri"/>
              </a:rPr>
              <a:t>lors d’un contact avec</a:t>
            </a:r>
          </a:p>
          <a:p>
            <a:pPr marL="0" indent="0">
              <a:buNone/>
            </a:pPr>
            <a:r>
              <a:rPr lang="fr-FR" dirty="0">
                <a:latin typeface="Calibri"/>
              </a:rPr>
              <a:t> </a:t>
            </a:r>
            <a:r>
              <a:rPr lang="fr-FR" dirty="0" smtClean="0">
                <a:latin typeface="Calibri"/>
              </a:rPr>
              <a:t>                            </a:t>
            </a:r>
            <a:r>
              <a:rPr lang="fr-FR" dirty="0" smtClean="0">
                <a:latin typeface="Calibri"/>
              </a:rPr>
              <a:t>    un sujet infecté </a:t>
            </a:r>
          </a:p>
          <a:p>
            <a:pPr marL="0" indent="0">
              <a:buNone/>
            </a:pPr>
            <a:r>
              <a:rPr lang="fr-FR" dirty="0">
                <a:latin typeface="Calibri"/>
              </a:rPr>
              <a:t> </a:t>
            </a:r>
            <a:r>
              <a:rPr lang="fr-FR" dirty="0" smtClean="0">
                <a:latin typeface="Calibri"/>
              </a:rPr>
              <a:t>                              </a:t>
            </a:r>
            <a:r>
              <a:rPr lang="fr-FR" dirty="0" smtClean="0">
                <a:latin typeface="Calibri"/>
              </a:rPr>
              <a:t>  - eau </a:t>
            </a:r>
            <a:r>
              <a:rPr lang="fr-FR" dirty="0" smtClean="0">
                <a:latin typeface="Calibri"/>
              </a:rPr>
              <a:t>et aliments </a:t>
            </a:r>
            <a:r>
              <a:rPr lang="fr-FR" dirty="0" smtClean="0">
                <a:latin typeface="Calibri"/>
              </a:rPr>
              <a:t>contaminés par le virus</a:t>
            </a:r>
          </a:p>
          <a:p>
            <a:pPr marL="0" indent="0">
              <a:buNone/>
            </a:pPr>
            <a:r>
              <a:rPr lang="fr-FR" dirty="0">
                <a:latin typeface="Calibri"/>
              </a:rPr>
              <a:t> </a:t>
            </a:r>
            <a:r>
              <a:rPr lang="fr-FR" dirty="0" smtClean="0">
                <a:latin typeface="Calibri"/>
              </a:rPr>
              <a:t>                                - pratiques sexuelles </a:t>
            </a:r>
            <a:r>
              <a:rPr lang="fr-FR" dirty="0" err="1" smtClean="0">
                <a:latin typeface="Calibri"/>
              </a:rPr>
              <a:t>digito</a:t>
            </a:r>
            <a:r>
              <a:rPr lang="fr-FR" dirty="0" smtClean="0">
                <a:latin typeface="Calibri"/>
              </a:rPr>
              <a:t>-anales ou </a:t>
            </a:r>
            <a:r>
              <a:rPr lang="fr-FR" dirty="0" err="1" smtClean="0">
                <a:latin typeface="Calibri"/>
              </a:rPr>
              <a:t>oro</a:t>
            </a:r>
            <a:r>
              <a:rPr lang="fr-FR" dirty="0" smtClean="0">
                <a:latin typeface="Calibri"/>
              </a:rPr>
              <a:t>-anales</a:t>
            </a:r>
          </a:p>
          <a:p>
            <a:pPr marL="0" indent="0">
              <a:buNone/>
            </a:pPr>
            <a:r>
              <a:rPr lang="fr-FR" dirty="0">
                <a:latin typeface="Calibri"/>
              </a:rPr>
              <a:t> </a:t>
            </a:r>
            <a:r>
              <a:rPr lang="fr-FR" dirty="0" smtClean="0">
                <a:latin typeface="Calibri"/>
              </a:rPr>
              <a:t>                                - salive et sang ?</a:t>
            </a:r>
          </a:p>
          <a:p>
            <a:pPr>
              <a:buFont typeface="Wingdings" pitchFamily="2" charset="2"/>
              <a:buChar char="Ø"/>
            </a:pPr>
            <a:r>
              <a:rPr lang="fr-FR" dirty="0">
                <a:latin typeface="Calibri"/>
              </a:rPr>
              <a:t> </a:t>
            </a:r>
            <a:r>
              <a:rPr lang="fr-FR" dirty="0" smtClean="0">
                <a:latin typeface="Calibri"/>
              </a:rPr>
              <a:t>endemo-epidémique </a:t>
            </a:r>
            <a:r>
              <a:rPr lang="fr-FR" dirty="0" smtClean="0">
                <a:latin typeface="Calibri"/>
              </a:rPr>
              <a:t>→ pays </a:t>
            </a:r>
            <a:r>
              <a:rPr lang="fr-FR" dirty="0" smtClean="0">
                <a:latin typeface="Calibri"/>
              </a:rPr>
              <a:t>sous développés→  </a:t>
            </a:r>
            <a:r>
              <a:rPr lang="fr-FR" dirty="0" smtClean="0">
                <a:latin typeface="Calibri"/>
              </a:rPr>
              <a:t>HYGIENE </a:t>
            </a:r>
            <a:r>
              <a:rPr lang="fr-FR" dirty="0" smtClean="0">
                <a:latin typeface="Calibri"/>
              </a:rPr>
              <a:t>↓ tous les enfants sont contaminés avant l'âge de  ans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alibri"/>
              </a:rPr>
              <a:t>I</a:t>
            </a:r>
            <a:r>
              <a:rPr lang="fr-FR" dirty="0" smtClean="0">
                <a:latin typeface="Calibri"/>
              </a:rPr>
              <a:t>mmunité  </a:t>
            </a:r>
            <a:r>
              <a:rPr lang="fr-FR" dirty="0" smtClean="0">
                <a:latin typeface="Calibri"/>
              </a:rPr>
              <a:t>naturelle ,definitive,solide, d’autant plus </a:t>
            </a:r>
            <a:r>
              <a:rPr lang="fr-FR" dirty="0" smtClean="0">
                <a:latin typeface="Calibri"/>
              </a:rPr>
              <a:t>précoce que </a:t>
            </a:r>
            <a:r>
              <a:rPr lang="fr-FR" dirty="0" smtClean="0">
                <a:latin typeface="Calibri"/>
              </a:rPr>
              <a:t>les conditions d’hygiene st précaires  </a:t>
            </a:r>
            <a:endParaRPr lang="fr-FR" dirty="0" smtClean="0">
              <a:latin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alibri"/>
              </a:rPr>
              <a:t>D</a:t>
            </a:r>
            <a:r>
              <a:rPr lang="fr-FR" dirty="0" smtClean="0">
                <a:latin typeface="Calibri"/>
              </a:rPr>
              <a:t>éclaration  </a:t>
            </a:r>
            <a:r>
              <a:rPr lang="fr-FR" dirty="0" smtClean="0">
                <a:latin typeface="Calibri"/>
              </a:rPr>
              <a:t>obligatoire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e /  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Affection bénigne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Des  formes graves peuvent se voir chez les femmes enceintes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La transmission est </a:t>
            </a:r>
            <a:r>
              <a:rPr lang="fr-FR" dirty="0" err="1" smtClean="0"/>
              <a:t>féco</a:t>
            </a:r>
            <a:r>
              <a:rPr lang="fr-FR" dirty="0" smtClean="0"/>
              <a:t>-orale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Des cas d’infection chronique ont été décrits chez les immunodéprimés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Le traitement anti viral est réservé aux formes sévères ou chroniques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526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e / épidémiologie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Agent causal : virus de l’hépatite E ou VHE</a:t>
            </a:r>
          </a:p>
          <a:p>
            <a:r>
              <a:rPr lang="fr-FR" dirty="0" smtClean="0"/>
              <a:t>Virus à ARN non enveloppé, famille des </a:t>
            </a:r>
            <a:r>
              <a:rPr lang="fr-FR" dirty="0" err="1" smtClean="0"/>
              <a:t>hepevirus</a:t>
            </a:r>
            <a:endParaRPr lang="fr-FR" dirty="0" smtClean="0"/>
          </a:p>
          <a:p>
            <a:r>
              <a:rPr lang="fr-FR" dirty="0" smtClean="0"/>
              <a:t>Virus </a:t>
            </a:r>
            <a:r>
              <a:rPr lang="fr-FR" dirty="0" err="1" smtClean="0"/>
              <a:t>hépatotrope</a:t>
            </a:r>
            <a:endParaRPr lang="fr-FR" dirty="0" smtClean="0"/>
          </a:p>
          <a:p>
            <a:r>
              <a:rPr lang="fr-FR" dirty="0" smtClean="0"/>
              <a:t>Excrété dans les selles</a:t>
            </a:r>
          </a:p>
          <a:p>
            <a:r>
              <a:rPr lang="fr-FR" dirty="0" smtClean="0"/>
              <a:t>Quatre génotypes 1 à 4</a:t>
            </a:r>
          </a:p>
          <a:p>
            <a:r>
              <a:rPr lang="fr-FR" dirty="0" smtClean="0"/>
              <a:t>Transmission : </a:t>
            </a:r>
            <a:r>
              <a:rPr lang="fr-FR" dirty="0" err="1" smtClean="0"/>
              <a:t>oro</a:t>
            </a:r>
            <a:r>
              <a:rPr lang="fr-FR" dirty="0" smtClean="0"/>
              <a:t>-fécale par ingestion d’eau contaminée → génotype 1 et 2</a:t>
            </a:r>
          </a:p>
          <a:p>
            <a:r>
              <a:rPr lang="fr-FR" dirty="0" smtClean="0"/>
              <a:t>Transmission alimentaire par ingestion de viande mal cuite (porc) → génotype 3 et 4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171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e / épidémiologie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Génotype 1 et 2 → grandes épidémies dans les régions a faible niveau d’hygiène( Asie, Afrique, Mexique)</a:t>
            </a:r>
          </a:p>
          <a:p>
            <a:r>
              <a:rPr lang="fr-FR" dirty="0" smtClean="0"/>
              <a:t>Génotypes 3 et 4 → cas sporadiques</a:t>
            </a:r>
          </a:p>
          <a:p>
            <a:r>
              <a:rPr lang="fr-FR" dirty="0" smtClean="0"/>
              <a:t>Rarement des transmissions de personne à personne ou transmission verticale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907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e /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Incubation : 2à 6 semaines </a:t>
            </a:r>
          </a:p>
          <a:p>
            <a:r>
              <a:rPr lang="fr-FR" dirty="0" smtClean="0"/>
              <a:t>Formes asymptomatiques</a:t>
            </a:r>
          </a:p>
          <a:p>
            <a:r>
              <a:rPr lang="fr-FR" dirty="0" smtClean="0"/>
              <a:t>Hépatites aigues bénignes</a:t>
            </a:r>
          </a:p>
          <a:p>
            <a:r>
              <a:rPr lang="fr-FR" dirty="0" smtClean="0"/>
              <a:t>Formes fulminantes </a:t>
            </a:r>
          </a:p>
          <a:p>
            <a:r>
              <a:rPr lang="fr-FR" dirty="0" smtClean="0"/>
              <a:t>Forme classique : le tableau débute par une fièvre avec asthénie</a:t>
            </a:r>
            <a:r>
              <a:rPr lang="fr-FR" dirty="0"/>
              <a:t> </a:t>
            </a:r>
            <a:r>
              <a:rPr lang="fr-FR" dirty="0" smtClean="0"/>
              <a:t>et myalgies puis survient un ictère avec HPM et douleurs abdominales</a:t>
            </a:r>
          </a:p>
          <a:p>
            <a:r>
              <a:rPr lang="fr-FR" dirty="0" smtClean="0"/>
              <a:t>Manifestations extra-hépatiques: surtout neurologiques syndrome de Guillain Barré et </a:t>
            </a:r>
            <a:r>
              <a:rPr lang="fr-FR" dirty="0" err="1" smtClean="0"/>
              <a:t>polyradiculonevrites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282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e / biologie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Diagnostic direct par PCR → génome viral dans les selles ou le sang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Diagnostic sérologique : </a:t>
            </a:r>
            <a:r>
              <a:rPr lang="fr-FR" dirty="0" err="1" smtClean="0"/>
              <a:t>IgM</a:t>
            </a:r>
            <a:r>
              <a:rPr lang="fr-FR" dirty="0" smtClean="0"/>
              <a:t> et </a:t>
            </a:r>
            <a:r>
              <a:rPr lang="fr-FR" dirty="0" err="1" smtClean="0"/>
              <a:t>IgG</a:t>
            </a:r>
            <a:r>
              <a:rPr lang="fr-FR" dirty="0" smtClean="0"/>
              <a:t> apparaissent 2à6 semaines </a:t>
            </a:r>
            <a:r>
              <a:rPr lang="fr-FR" dirty="0" err="1" smtClean="0"/>
              <a:t>aprés</a:t>
            </a:r>
            <a:r>
              <a:rPr lang="fr-FR" dirty="0" smtClean="0"/>
              <a:t> la contamination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La PCR est positive plutôt mais n est pas disponible en routine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267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e/ évolution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En règle bénigne avec guérison spontanée </a:t>
            </a:r>
          </a:p>
          <a:p>
            <a:r>
              <a:rPr lang="fr-FR" dirty="0" smtClean="0"/>
              <a:t>Il a été décrit un passage à la chronicité chez des patients immunodéprimés notamment après transplantation d’organes et traitement immunosuppresseur</a:t>
            </a:r>
          </a:p>
          <a:p>
            <a:r>
              <a:rPr lang="fr-FR" dirty="0" smtClean="0"/>
              <a:t>Les formes aigues graves dont la mortalité est élevée (20à40%) se voient presque exclusivement chez les femmes enceintes surtout si l’infection survient au dernier trimestre de la grossesse ou chez les patients avec hépatopathies sous jacentes </a:t>
            </a:r>
          </a:p>
          <a:p>
            <a:r>
              <a:rPr lang="fr-FR" dirty="0" smtClean="0"/>
              <a:t>Le risque fœtal n’existe que dans les formes graves </a:t>
            </a:r>
          </a:p>
        </p:txBody>
      </p:sp>
    </p:spTree>
    <p:extLst>
      <p:ext uri="{BB962C8B-B14F-4D97-AF65-F5344CB8AC3E}">
        <p14:creationId xmlns:p14="http://schemas.microsoft.com/office/powerpoint/2010/main" val="2458614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e / traitement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Les formes bénignes ne nécessitent pas de traitement spécifique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Chez les patients immunodéprimés il faut réduire l’immunosuppression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Dans les forme sévères, chroniques ou de mauvais pronostic car survenant chez des patients atteints de maladies sous jacentes,  l’administration de la ribavirine pendant trois mois a un intérêt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1743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e / prophylaxie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Amélioration du niveau d’hygiène</a:t>
            </a:r>
          </a:p>
          <a:p>
            <a:r>
              <a:rPr lang="fr-FR" dirty="0" smtClean="0"/>
              <a:t>Lutte contre le péril fécal </a:t>
            </a:r>
          </a:p>
          <a:p>
            <a:r>
              <a:rPr lang="fr-FR" dirty="0" smtClean="0"/>
              <a:t>Consommation de viande bien cuite </a:t>
            </a:r>
          </a:p>
          <a:p>
            <a:r>
              <a:rPr lang="fr-FR" dirty="0" smtClean="0"/>
              <a:t>Les femmes enceintes voyageant en zone d’endémie doivent être informées de la nécessité de respecter scrupuleusement les règles d’hygiène</a:t>
            </a:r>
          </a:p>
          <a:p>
            <a:r>
              <a:rPr lang="fr-FR" dirty="0" smtClean="0"/>
              <a:t>Un vaccin spécifique ayant une efficacité de 94à 100 % et une bonne tolérance clinique a été commercialisé en Chine pour les patients à haut risque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59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Zones a risque d infection par le vha </a:t>
            </a:r>
            <a:br>
              <a:rPr lang="fr-FR" dirty="0" smtClean="0"/>
            </a:br>
            <a:r>
              <a:rPr lang="fr-FR" dirty="0" smtClean="0"/>
              <a:t>oms 2009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1268760"/>
            <a:ext cx="7467600" cy="401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a </a:t>
            </a:r>
            <a:r>
              <a:rPr lang="fr-FR" dirty="0" smtClean="0"/>
              <a:t>/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</a:t>
            </a:r>
            <a:r>
              <a:rPr lang="fr-FR" dirty="0" smtClean="0"/>
              <a:t>F</a:t>
            </a:r>
            <a:r>
              <a:rPr lang="fr-FR" dirty="0" smtClean="0"/>
              <a:t>ormes asympt</a:t>
            </a:r>
            <a:r>
              <a:rPr lang="fr-FR" dirty="0" smtClean="0"/>
              <a:t>omatiques plus fréquentes chez l’</a:t>
            </a:r>
            <a:r>
              <a:rPr lang="fr-FR" dirty="0" smtClean="0"/>
              <a:t>enfant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smtClean="0"/>
              <a:t>Formes symptomatiques plus fréquentes chez l’ adulte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La gravité augmente avec l'âge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1- FORME ICTERIQUE COMMUNE </a:t>
            </a:r>
          </a:p>
          <a:p>
            <a:pPr>
              <a:buFont typeface="Wingdings" pitchFamily="2" charset="2"/>
              <a:buChar char="Ø"/>
            </a:pPr>
            <a:r>
              <a:rPr lang="fr-FR" b="1" dirty="0"/>
              <a:t>I</a:t>
            </a:r>
            <a:r>
              <a:rPr lang="fr-FR" b="1" dirty="0" smtClean="0"/>
              <a:t>ncubation </a:t>
            </a:r>
            <a:r>
              <a:rPr lang="fr-FR" dirty="0" smtClean="0"/>
              <a:t>: silencieuse </a:t>
            </a:r>
            <a:r>
              <a:rPr lang="fr-FR" dirty="0" smtClean="0"/>
              <a:t>10 j </a:t>
            </a:r>
            <a:r>
              <a:rPr lang="fr-FR" dirty="0" smtClean="0"/>
              <a:t>à 6 semaines 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/>
              <a:t>P</a:t>
            </a:r>
            <a:r>
              <a:rPr lang="fr-FR" b="1" dirty="0" smtClean="0"/>
              <a:t>hase </a:t>
            </a:r>
            <a:r>
              <a:rPr lang="fr-FR" b="1" dirty="0" smtClean="0"/>
              <a:t>preicterique </a:t>
            </a:r>
            <a:r>
              <a:rPr lang="fr-FR" dirty="0" smtClean="0"/>
              <a:t>:   </a:t>
            </a:r>
            <a:r>
              <a:rPr lang="fr-FR" dirty="0" smtClean="0"/>
              <a:t> 1 à  3 semaines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Asthénie, anorexie, nausées, douleurs intermittentes de l’hypochondre droit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parfois un syndrome pseudo-grippal</a:t>
            </a:r>
          </a:p>
          <a:p>
            <a:pPr marL="0" indent="0">
              <a:buNone/>
            </a:pPr>
            <a:r>
              <a:rPr lang="fr-FR" dirty="0"/>
              <a:t>  </a:t>
            </a:r>
            <a:r>
              <a:rPr lang="fr-FR" dirty="0" smtClean="0"/>
              <a:t>   parfois une éruption </a:t>
            </a:r>
            <a:r>
              <a:rPr lang="fr-FR" dirty="0" err="1" smtClean="0"/>
              <a:t>urticarienne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douleurs abdominales parfois pseudo-chirurgicales surtout chez l’enfant</a:t>
            </a:r>
          </a:p>
          <a:p>
            <a:pPr>
              <a:buFont typeface="Wingdings" pitchFamily="2" charset="2"/>
              <a:buChar char="Ø"/>
            </a:pPr>
            <a:r>
              <a:rPr lang="fr-FR" b="1" dirty="0"/>
              <a:t>P</a:t>
            </a:r>
            <a:r>
              <a:rPr lang="fr-FR" b="1" dirty="0" smtClean="0"/>
              <a:t>hase </a:t>
            </a:r>
            <a:r>
              <a:rPr lang="fr-FR" b="1" dirty="0" smtClean="0"/>
              <a:t>icterique   </a:t>
            </a:r>
            <a:r>
              <a:rPr lang="fr-FR" dirty="0" smtClean="0"/>
              <a:t>:  </a:t>
            </a:r>
            <a:r>
              <a:rPr lang="fr-FR" dirty="0" smtClean="0"/>
              <a:t>10 à 15 jours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</a:t>
            </a:r>
            <a:r>
              <a:rPr lang="fr-FR" dirty="0" err="1"/>
              <a:t>I</a:t>
            </a:r>
            <a:r>
              <a:rPr lang="fr-FR" dirty="0" err="1" smtClean="0"/>
              <a:t>ctere</a:t>
            </a:r>
            <a:r>
              <a:rPr lang="fr-FR" dirty="0" smtClean="0"/>
              <a:t> </a:t>
            </a:r>
            <a:r>
              <a:rPr lang="fr-FR" dirty="0" smtClean="0"/>
              <a:t>+/- </a:t>
            </a:r>
            <a:r>
              <a:rPr lang="fr-FR" dirty="0" smtClean="0"/>
              <a:t>intense, selles </a:t>
            </a:r>
            <a:r>
              <a:rPr lang="fr-FR" dirty="0" err="1" smtClean="0"/>
              <a:t>decolorées</a:t>
            </a:r>
            <a:r>
              <a:rPr lang="fr-FR" dirty="0" smtClean="0"/>
              <a:t>, </a:t>
            </a:r>
            <a:r>
              <a:rPr lang="fr-FR" dirty="0" smtClean="0"/>
              <a:t>urines </a:t>
            </a:r>
            <a:r>
              <a:rPr lang="fr-FR" dirty="0" err="1" smtClean="0"/>
              <a:t>foncees</a:t>
            </a:r>
            <a:r>
              <a:rPr lang="fr-FR" dirty="0" smtClean="0"/>
              <a:t>, prurit </a:t>
            </a:r>
            <a:r>
              <a:rPr lang="fr-FR" dirty="0" smtClean="0"/>
              <a:t>+/-</a:t>
            </a:r>
          </a:p>
          <a:p>
            <a:pPr>
              <a:buNone/>
            </a:pPr>
            <a:r>
              <a:rPr lang="fr-FR" dirty="0" smtClean="0"/>
              <a:t>       </a:t>
            </a: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 smtClean="0"/>
              <a:t>sympt de la phase preicterique </a:t>
            </a:r>
            <a:r>
              <a:rPr lang="fr-FR" dirty="0" smtClean="0">
                <a:latin typeface="Calibri"/>
              </a:rPr>
              <a:t>↓</a:t>
            </a:r>
            <a:r>
              <a:rPr lang="fr-FR" dirty="0" smtClean="0"/>
              <a:t> </a:t>
            </a:r>
            <a:r>
              <a:rPr lang="fr-FR" dirty="0" smtClean="0"/>
              <a:t>puis disparaissent après l’apparition de l’ictère. L’examen clinique normal parfois: </a:t>
            </a:r>
            <a:r>
              <a:rPr lang="fr-FR" dirty="0" smtClean="0"/>
              <a:t>HPM +/- </a:t>
            </a:r>
            <a:r>
              <a:rPr lang="fr-FR" dirty="0" smtClean="0"/>
              <a:t>SPM</a:t>
            </a:r>
          </a:p>
          <a:p>
            <a:pPr>
              <a:buFont typeface="Wingdings" pitchFamily="2" charset="2"/>
              <a:buChar char="Ø"/>
            </a:pPr>
            <a:r>
              <a:rPr lang="fr-FR" b="1" dirty="0"/>
              <a:t>E</a:t>
            </a:r>
            <a:r>
              <a:rPr lang="fr-FR" b="1" dirty="0" smtClean="0"/>
              <a:t>volution  </a:t>
            </a:r>
            <a:r>
              <a:rPr lang="fr-FR" dirty="0" smtClean="0"/>
              <a:t>favorable </a:t>
            </a:r>
            <a:r>
              <a:rPr lang="fr-FR" dirty="0" smtClean="0"/>
              <a:t>10-15 </a:t>
            </a:r>
            <a:r>
              <a:rPr lang="fr-FR" dirty="0" err="1" smtClean="0"/>
              <a:t>js</a:t>
            </a:r>
            <a:r>
              <a:rPr lang="fr-FR" dirty="0" smtClean="0"/>
              <a:t>: urines claires , selles colorées et l’ictère régresse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L’</a:t>
            </a:r>
            <a:r>
              <a:rPr lang="fr-FR" dirty="0" err="1" smtClean="0"/>
              <a:t>ashténie</a:t>
            </a:r>
            <a:r>
              <a:rPr lang="fr-FR" dirty="0" smtClean="0"/>
              <a:t> peut persister plusieurs semaines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dirty="0" smtClean="0">
                <a:solidFill>
                  <a:srgbClr val="FF0000"/>
                </a:solidFill>
              </a:rPr>
              <a:t>PAS DE FORME CHRONIQUE +++</a:t>
            </a:r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</a:t>
            </a:r>
            <a:r>
              <a:rPr lang="fr-FR" dirty="0" smtClean="0"/>
              <a:t>A / Clinique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             AUTRES </a:t>
            </a:r>
            <a:r>
              <a:rPr lang="fr-FR" dirty="0" smtClean="0">
                <a:solidFill>
                  <a:srgbClr val="FF0000"/>
                </a:solidFill>
              </a:rPr>
              <a:t>FORMES CLINIQUES 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err="1" smtClean="0"/>
              <a:t>A</a:t>
            </a:r>
            <a:r>
              <a:rPr lang="fr-FR" b="1" dirty="0" err="1" smtClean="0"/>
              <a:t>nictériques</a:t>
            </a:r>
            <a:r>
              <a:rPr lang="fr-FR" b="1" dirty="0" smtClean="0"/>
              <a:t> </a:t>
            </a:r>
            <a:r>
              <a:rPr lang="fr-FR" dirty="0" smtClean="0"/>
              <a:t>+/- signes extrahepatiques</a:t>
            </a:r>
            <a:r>
              <a:rPr lang="fr-FR" dirty="0" smtClean="0">
                <a:latin typeface="Calibri"/>
              </a:rPr>
              <a:t>→ </a:t>
            </a:r>
            <a:r>
              <a:rPr lang="fr-FR" dirty="0" smtClean="0">
                <a:latin typeface="Calibri"/>
              </a:rPr>
              <a:t>cytolyse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latin typeface="Calibri"/>
              </a:rPr>
              <a:t>Prolongées </a:t>
            </a:r>
            <a:r>
              <a:rPr lang="fr-FR" dirty="0" smtClean="0">
                <a:latin typeface="Calibri"/>
              </a:rPr>
              <a:t>→ </a:t>
            </a:r>
            <a:r>
              <a:rPr lang="fr-FR" dirty="0" smtClean="0">
                <a:latin typeface="Calibri"/>
              </a:rPr>
              <a:t>persistance des signes cliniques ( asthénie) et/ou biologiques pendant plusieurs </a:t>
            </a:r>
            <a:r>
              <a:rPr lang="fr-FR" dirty="0" smtClean="0">
                <a:latin typeface="Calibri"/>
              </a:rPr>
              <a:t>semaines ou </a:t>
            </a:r>
            <a:r>
              <a:rPr lang="fr-FR" dirty="0" smtClean="0">
                <a:latin typeface="Calibri"/>
              </a:rPr>
              <a:t>mois mais pas de passage à la chronicité</a:t>
            </a:r>
          </a:p>
          <a:p>
            <a:pPr>
              <a:buFont typeface="Wingdings" pitchFamily="2" charset="2"/>
              <a:buChar char="Ø"/>
            </a:pPr>
            <a:r>
              <a:rPr lang="fr-FR" b="1" dirty="0">
                <a:latin typeface="Calibri"/>
              </a:rPr>
              <a:t>C</a:t>
            </a:r>
            <a:r>
              <a:rPr lang="fr-FR" b="1" dirty="0" smtClean="0">
                <a:latin typeface="Calibri"/>
              </a:rPr>
              <a:t>holestatiques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smtClean="0">
                <a:latin typeface="Calibri"/>
              </a:rPr>
              <a:t>→ </a:t>
            </a:r>
            <a:r>
              <a:rPr lang="fr-FR" dirty="0" err="1" smtClean="0">
                <a:latin typeface="Calibri"/>
              </a:rPr>
              <a:t>pseudochirurgicales</a:t>
            </a:r>
            <a:r>
              <a:rPr lang="fr-FR" dirty="0" smtClean="0">
                <a:latin typeface="Calibri"/>
              </a:rPr>
              <a:t> </a:t>
            </a:r>
            <a:endParaRPr lang="fr-FR" dirty="0" smtClean="0">
              <a:latin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latin typeface="Calibri"/>
              </a:rPr>
              <a:t>Formes  </a:t>
            </a:r>
            <a:r>
              <a:rPr lang="fr-FR" b="1" dirty="0" smtClean="0">
                <a:latin typeface="Calibri"/>
              </a:rPr>
              <a:t>avec rechutes uniques ou multiples </a:t>
            </a:r>
            <a:r>
              <a:rPr lang="fr-FR" dirty="0" smtClean="0">
                <a:latin typeface="Calibri"/>
              </a:rPr>
              <a:t>→ moins d’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1 MOIS apres la </a:t>
            </a:r>
            <a:r>
              <a:rPr lang="fr-FR" dirty="0" smtClean="0">
                <a:latin typeface="Calibri"/>
              </a:rPr>
              <a:t>guérison apparente le pronostic est excellent</a:t>
            </a:r>
          </a:p>
          <a:p>
            <a:pPr>
              <a:buFont typeface="Wingdings" pitchFamily="2" charset="2"/>
              <a:buChar char="Ø"/>
            </a:pPr>
            <a:r>
              <a:rPr lang="fr-FR" b="1" dirty="0">
                <a:latin typeface="Calibri"/>
              </a:rPr>
              <a:t>F</a:t>
            </a:r>
            <a:r>
              <a:rPr lang="fr-FR" b="1" dirty="0" smtClean="0">
                <a:latin typeface="Calibri"/>
              </a:rPr>
              <a:t>ormes </a:t>
            </a:r>
            <a:r>
              <a:rPr lang="fr-FR" b="1" dirty="0" smtClean="0">
                <a:latin typeface="Calibri"/>
              </a:rPr>
              <a:t>fulminantes  </a:t>
            </a:r>
            <a:r>
              <a:rPr lang="fr-FR" dirty="0" smtClean="0">
                <a:latin typeface="Calibri"/>
              </a:rPr>
              <a:t>1/10000  </a:t>
            </a:r>
            <a:r>
              <a:rPr lang="fr-FR" dirty="0" smtClean="0">
                <a:latin typeface="Calibri"/>
              </a:rPr>
              <a:t>plus fréquentes chez l’adulte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alibri"/>
              </a:rPr>
              <a:t>La gravite de l’atteinte hépatique peut plus fréquemment conduire au décès chez les sujets atteints d’</a:t>
            </a:r>
            <a:r>
              <a:rPr lang="fr-FR" dirty="0" err="1" smtClean="0">
                <a:latin typeface="Calibri"/>
              </a:rPr>
              <a:t>hépathopathies</a:t>
            </a:r>
            <a:r>
              <a:rPr lang="fr-FR" dirty="0" smtClean="0">
                <a:latin typeface="Calibri"/>
              </a:rPr>
              <a:t> chroniques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HEPATITE A </a:t>
            </a:r>
            <a:r>
              <a:rPr lang="fr-FR" dirty="0" smtClean="0"/>
              <a:t>/ biologie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 1- bilan hepatique : </a:t>
            </a:r>
            <a:endParaRPr lang="fr-FR" dirty="0" smtClean="0"/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C</a:t>
            </a:r>
            <a:r>
              <a:rPr lang="fr-FR" dirty="0" smtClean="0"/>
              <a:t>ytolyse hépatique : ALAT et ASAT  </a:t>
            </a:r>
            <a:r>
              <a:rPr lang="fr-FR" dirty="0" smtClean="0"/>
              <a:t>20-40 XN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 smtClean="0"/>
              <a:t>Syndrome de rétentio</a:t>
            </a:r>
            <a:r>
              <a:rPr lang="fr-FR" dirty="0" smtClean="0"/>
              <a:t>n biliaire (cholestase)</a:t>
            </a:r>
            <a:r>
              <a:rPr lang="fr-FR" dirty="0" smtClean="0"/>
              <a:t>: élévation de la </a:t>
            </a:r>
            <a:r>
              <a:rPr lang="fr-FR" dirty="0" err="1" smtClean="0"/>
              <a:t>bilirubinemie</a:t>
            </a:r>
            <a:r>
              <a:rPr lang="fr-FR" dirty="0" smtClean="0"/>
              <a:t> avec prédominance de la bilirubine conjuguée ou directe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smtClean="0"/>
              <a:t> Le taux de prothrombine doit être mesuré systématiquement  un TP  </a:t>
            </a:r>
            <a:r>
              <a:rPr lang="fr-FR" dirty="0" smtClean="0"/>
              <a:t>inf à 50 %</a:t>
            </a:r>
            <a:r>
              <a:rPr lang="fr-FR" dirty="0" smtClean="0">
                <a:latin typeface="Calibri"/>
              </a:rPr>
              <a:t>→ signe de </a:t>
            </a:r>
            <a:r>
              <a:rPr lang="fr-FR" dirty="0" smtClean="0">
                <a:latin typeface="Calibri"/>
              </a:rPr>
              <a:t>gravité </a:t>
            </a:r>
            <a:r>
              <a:rPr lang="fr-FR" dirty="0" smtClean="0">
                <a:latin typeface="Calibri"/>
              </a:rPr>
              <a:t>car risque d’hépatite fulminante +++</a:t>
            </a:r>
            <a:endParaRPr lang="fr-FR" dirty="0" smtClean="0">
              <a:latin typeface="Calibri"/>
            </a:endParaRPr>
          </a:p>
          <a:p>
            <a:pPr>
              <a:buNone/>
            </a:pPr>
            <a:endParaRPr lang="fr-FR" dirty="0" smtClean="0">
              <a:latin typeface="Calibri"/>
            </a:endParaRPr>
          </a:p>
          <a:p>
            <a:pPr>
              <a:buNone/>
            </a:pPr>
            <a:r>
              <a:rPr lang="fr-FR" dirty="0" smtClean="0">
                <a:latin typeface="Calibri"/>
              </a:rPr>
              <a:t>  2-Virologie  → dg de certitude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→</a:t>
            </a:r>
            <a:r>
              <a:rPr lang="fr-FR" dirty="0" smtClean="0">
                <a:solidFill>
                  <a:srgbClr val="FF0000"/>
                </a:solidFill>
                <a:latin typeface="Calibri"/>
              </a:rPr>
              <a:t>Ac Anti VHA IgM +++ </a:t>
            </a:r>
            <a:r>
              <a:rPr lang="fr-FR" dirty="0" smtClean="0">
                <a:latin typeface="Calibri"/>
              </a:rPr>
              <a:t>PUIS </a:t>
            </a:r>
            <a:r>
              <a:rPr lang="fr-FR" dirty="0" err="1" smtClean="0">
                <a:latin typeface="Calibri"/>
              </a:rPr>
              <a:t>IgG</a:t>
            </a:r>
            <a:endParaRPr lang="fr-FR" dirty="0" smtClean="0">
              <a:latin typeface="Calibri"/>
            </a:endParaRPr>
          </a:p>
          <a:p>
            <a:pPr>
              <a:buNone/>
            </a:pPr>
            <a:r>
              <a:rPr lang="fr-FR" dirty="0">
                <a:latin typeface="Calibri"/>
              </a:rPr>
              <a:t> </a:t>
            </a:r>
            <a:r>
              <a:rPr lang="fr-FR" dirty="0" smtClean="0">
                <a:latin typeface="Calibri"/>
              </a:rPr>
              <a:t>                         présents dés les premiers signes cliniques</a:t>
            </a:r>
          </a:p>
          <a:p>
            <a:pPr>
              <a:buNone/>
            </a:pPr>
            <a:r>
              <a:rPr lang="fr-FR" dirty="0">
                <a:latin typeface="Calibri"/>
              </a:rPr>
              <a:t> </a:t>
            </a:r>
            <a:r>
              <a:rPr lang="fr-FR" dirty="0" smtClean="0">
                <a:latin typeface="Calibri"/>
              </a:rPr>
              <a:t>                          Max vers 60-90 jours après le contage</a:t>
            </a:r>
          </a:p>
          <a:p>
            <a:pPr>
              <a:buNone/>
            </a:pPr>
            <a:r>
              <a:rPr lang="fr-FR" dirty="0">
                <a:latin typeface="Calibri"/>
              </a:rPr>
              <a:t> </a:t>
            </a:r>
            <a:r>
              <a:rPr lang="fr-FR" dirty="0" smtClean="0">
                <a:latin typeface="Calibri"/>
              </a:rPr>
              <a:t>                          les </a:t>
            </a:r>
            <a:r>
              <a:rPr lang="fr-FR" dirty="0" err="1" smtClean="0">
                <a:latin typeface="Calibri"/>
              </a:rPr>
              <a:t>IgM</a:t>
            </a:r>
            <a:r>
              <a:rPr lang="fr-FR" dirty="0" smtClean="0">
                <a:latin typeface="Calibri"/>
              </a:rPr>
              <a:t> diminuent ensuite  et les </a:t>
            </a:r>
            <a:r>
              <a:rPr lang="fr-FR" dirty="0" err="1" smtClean="0">
                <a:latin typeface="Calibri"/>
              </a:rPr>
              <a:t>IgG</a:t>
            </a:r>
            <a:r>
              <a:rPr lang="fr-FR" dirty="0" smtClean="0">
                <a:latin typeface="Calibri"/>
              </a:rPr>
              <a:t> persistent pendant de longues </a:t>
            </a:r>
          </a:p>
          <a:p>
            <a:pPr>
              <a:buNone/>
            </a:pPr>
            <a:r>
              <a:rPr lang="fr-FR" dirty="0">
                <a:latin typeface="Calibri"/>
              </a:rPr>
              <a:t> </a:t>
            </a:r>
            <a:r>
              <a:rPr lang="fr-FR" dirty="0" smtClean="0">
                <a:latin typeface="Calibri"/>
              </a:rPr>
              <a:t>                          années</a:t>
            </a:r>
            <a:endParaRPr lang="fr-FR" dirty="0" smtClean="0">
              <a:latin typeface="Calibri"/>
            </a:endParaRPr>
          </a:p>
          <a:p>
            <a:pPr>
              <a:buNone/>
            </a:pPr>
            <a:r>
              <a:rPr lang="fr-FR" dirty="0" smtClean="0">
                <a:latin typeface="Calibri"/>
              </a:rPr>
              <a:t>                       →immunité solide, durable et definitive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Hepatite</a:t>
            </a:r>
            <a:r>
              <a:rPr lang="fr-FR" dirty="0" smtClean="0"/>
              <a:t> </a:t>
            </a:r>
            <a:r>
              <a:rPr lang="fr-FR" dirty="0" smtClean="0"/>
              <a:t>a / biologie 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5495"/>
            <a:ext cx="7467600" cy="456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11234</TotalTime>
  <Words>2668</Words>
  <Application>Microsoft Office PowerPoint</Application>
  <PresentationFormat>Affichage à l'écran (4:3)</PresentationFormat>
  <Paragraphs>401</Paragraphs>
  <Slides>47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Oriel</vt:lpstr>
      <vt:lpstr>HEPATITES VIRALES </vt:lpstr>
      <vt:lpstr>Introduction </vt:lpstr>
      <vt:lpstr>Hépatite a / introduction </vt:lpstr>
      <vt:lpstr>Hepatite a  / Epidémiologie </vt:lpstr>
      <vt:lpstr>Zones a risque d infection par le vha  oms 2009</vt:lpstr>
      <vt:lpstr>Hepatite a / Clinique</vt:lpstr>
      <vt:lpstr>HEPATITE A / Clinique </vt:lpstr>
      <vt:lpstr>HEPATITE A / biologie</vt:lpstr>
      <vt:lpstr>Hepatite a / biologie  </vt:lpstr>
      <vt:lpstr>HEPATITE A / prophylaxie</vt:lpstr>
      <vt:lpstr>Hepatite  b</vt:lpstr>
      <vt:lpstr>Hepatite  b </vt:lpstr>
      <vt:lpstr>Particule de dane </vt:lpstr>
      <vt:lpstr>Hepatite b  </vt:lpstr>
      <vt:lpstr>Zones a risque modere a eleve d infection a vhb</vt:lpstr>
      <vt:lpstr>Hepatite b  </vt:lpstr>
      <vt:lpstr>Hepatite b </vt:lpstr>
      <vt:lpstr>Présentation PowerPoint</vt:lpstr>
      <vt:lpstr>Hepatite  b </vt:lpstr>
      <vt:lpstr>Présentation PowerPoint</vt:lpstr>
      <vt:lpstr>Présentation PowerPoint</vt:lpstr>
      <vt:lpstr>Hepatite b </vt:lpstr>
      <vt:lpstr>Hepatite b </vt:lpstr>
      <vt:lpstr>Hepatite  b</vt:lpstr>
      <vt:lpstr>Hepatite b </vt:lpstr>
      <vt:lpstr>Hepatite  b</vt:lpstr>
      <vt:lpstr>Hepatite  b</vt:lpstr>
      <vt:lpstr>Hepatite  b</vt:lpstr>
      <vt:lpstr>Hepatite  b</vt:lpstr>
      <vt:lpstr>Hepatite   b</vt:lpstr>
      <vt:lpstr>Hepatite b </vt:lpstr>
      <vt:lpstr>Présentation PowerPoint</vt:lpstr>
      <vt:lpstr>CAT en cas d’accident d’exposition au sang </vt:lpstr>
      <vt:lpstr>Hepatite  c </vt:lpstr>
      <vt:lpstr>Hepatite  c </vt:lpstr>
      <vt:lpstr>Hépatite C </vt:lpstr>
      <vt:lpstr>Hépatite c </vt:lpstr>
      <vt:lpstr>Hépatite c </vt:lpstr>
      <vt:lpstr>Hépatite delta</vt:lpstr>
      <vt:lpstr>Hépatite e /  introduction </vt:lpstr>
      <vt:lpstr>Hépatite e / épidémiologie </vt:lpstr>
      <vt:lpstr>Hépatite e / épidémiologie </vt:lpstr>
      <vt:lpstr>Hépatite e / clinique</vt:lpstr>
      <vt:lpstr>Hépatite e / biologie </vt:lpstr>
      <vt:lpstr>Hépatite e/ évolution </vt:lpstr>
      <vt:lpstr>Hépatite e / traitement </vt:lpstr>
      <vt:lpstr>Hépatite e / prophylaxie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HEPATITES VIRALES</dc:title>
  <dc:creator>hanen</dc:creator>
  <cp:lastModifiedBy>LENOVO-PC</cp:lastModifiedBy>
  <cp:revision>362</cp:revision>
  <dcterms:created xsi:type="dcterms:W3CDTF">2013-01-26T15:55:15Z</dcterms:created>
  <dcterms:modified xsi:type="dcterms:W3CDTF">2018-11-17T20:17:44Z</dcterms:modified>
</cp:coreProperties>
</file>