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99" r:id="rId2"/>
    <p:sldId id="256" r:id="rId3"/>
    <p:sldId id="307" r:id="rId4"/>
    <p:sldId id="308" r:id="rId5"/>
    <p:sldId id="309" r:id="rId6"/>
    <p:sldId id="310" r:id="rId7"/>
    <p:sldId id="311" r:id="rId8"/>
    <p:sldId id="312" r:id="rId9"/>
    <p:sldId id="313" r:id="rId10"/>
    <p:sldId id="260" r:id="rId11"/>
    <p:sldId id="301" r:id="rId12"/>
    <p:sldId id="274" r:id="rId13"/>
    <p:sldId id="276" r:id="rId14"/>
    <p:sldId id="303" r:id="rId15"/>
    <p:sldId id="302" r:id="rId16"/>
    <p:sldId id="262" r:id="rId17"/>
    <p:sldId id="277" r:id="rId18"/>
    <p:sldId id="296" r:id="rId19"/>
    <p:sldId id="263" r:id="rId20"/>
    <p:sldId id="278" r:id="rId21"/>
    <p:sldId id="305" r:id="rId22"/>
    <p:sldId id="294" r:id="rId23"/>
    <p:sldId id="264" r:id="rId24"/>
    <p:sldId id="265" r:id="rId25"/>
    <p:sldId id="266" r:id="rId26"/>
    <p:sldId id="297" r:id="rId27"/>
    <p:sldId id="283" r:id="rId28"/>
    <p:sldId id="282" r:id="rId29"/>
    <p:sldId id="267" r:id="rId30"/>
    <p:sldId id="268" r:id="rId31"/>
    <p:sldId id="314" r:id="rId32"/>
    <p:sldId id="315" r:id="rId33"/>
    <p:sldId id="316" r:id="rId34"/>
    <p:sldId id="317" r:id="rId35"/>
    <p:sldId id="318" r:id="rId36"/>
    <p:sldId id="306" r:id="rId37"/>
  </p:sldIdLst>
  <p:sldSz cx="9144000" cy="6858000" type="overhead"/>
  <p:notesSz cx="6858000" cy="9144000"/>
  <p:defaultTex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9" autoAdjust="0"/>
    <p:restoredTop sz="65897" autoAdjust="0"/>
  </p:normalViewPr>
  <p:slideViewPr>
    <p:cSldViewPr>
      <p:cViewPr varScale="1">
        <p:scale>
          <a:sx n="73" d="100"/>
          <a:sy n="73" d="100"/>
        </p:scale>
        <p:origin x="129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fr-FR"/>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383DD5A-A7A1-4557-B037-CC14188ABC40}" type="slidenum">
              <a:rPr lang="fr-FR"/>
              <a:pPr/>
              <a:t>‹N°›</a:t>
            </a:fld>
            <a:endParaRPr lang="fr-FR"/>
          </a:p>
        </p:txBody>
      </p:sp>
    </p:spTree>
    <p:extLst>
      <p:ext uri="{BB962C8B-B14F-4D97-AF65-F5344CB8AC3E}">
        <p14:creationId xmlns:p14="http://schemas.microsoft.com/office/powerpoint/2010/main" val="4538683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594D041F-E61D-48D6-A624-4524951D9434}" type="slidenum">
              <a:rPr lang="fr-FR"/>
              <a:pPr/>
              <a:t>5</a:t>
            </a:fld>
            <a:endParaRPr lang="fr-FR"/>
          </a:p>
        </p:txBody>
      </p:sp>
      <p:sp>
        <p:nvSpPr>
          <p:cNvPr id="24578" name="Rectangle 2"/>
          <p:cNvSpPr>
            <a:spLocks noChangeArrowheads="1"/>
          </p:cNvSpPr>
          <p:nvPr/>
        </p:nvSpPr>
        <p:spPr bwMode="auto">
          <a:xfrm>
            <a:off x="3886200" y="0"/>
            <a:ext cx="2971800" cy="455613"/>
          </a:xfrm>
          <a:prstGeom prst="rect">
            <a:avLst/>
          </a:prstGeom>
          <a:noFill/>
          <a:ln w="12700">
            <a:noFill/>
            <a:miter lim="800000"/>
            <a:headEnd/>
            <a:tailEnd/>
          </a:ln>
          <a:effectLst/>
        </p:spPr>
        <p:txBody>
          <a:bodyPr wrap="none" anchor="ctr"/>
          <a:lstStyle/>
          <a:p>
            <a:endParaRPr lang="fr-FR"/>
          </a:p>
        </p:txBody>
      </p:sp>
      <p:sp>
        <p:nvSpPr>
          <p:cNvPr id="24579" name="Rectangle 3"/>
          <p:cNvSpPr>
            <a:spLocks noChangeArrowheads="1"/>
          </p:cNvSpPr>
          <p:nvPr/>
        </p:nvSpPr>
        <p:spPr bwMode="auto">
          <a:xfrm>
            <a:off x="0" y="8688388"/>
            <a:ext cx="2971800" cy="455612"/>
          </a:xfrm>
          <a:prstGeom prst="rect">
            <a:avLst/>
          </a:prstGeom>
          <a:noFill/>
          <a:ln w="12700">
            <a:noFill/>
            <a:miter lim="800000"/>
            <a:headEnd/>
            <a:tailEnd/>
          </a:ln>
          <a:effectLst/>
        </p:spPr>
        <p:txBody>
          <a:bodyPr wrap="none" anchor="ctr"/>
          <a:lstStyle/>
          <a:p>
            <a:endParaRPr lang="fr-FR"/>
          </a:p>
        </p:txBody>
      </p:sp>
      <p:sp>
        <p:nvSpPr>
          <p:cNvPr id="24580" name="Rectangle 4"/>
          <p:cNvSpPr>
            <a:spLocks noChangeArrowheads="1"/>
          </p:cNvSpPr>
          <p:nvPr/>
        </p:nvSpPr>
        <p:spPr bwMode="auto">
          <a:xfrm>
            <a:off x="0" y="0"/>
            <a:ext cx="2971800" cy="455613"/>
          </a:xfrm>
          <a:prstGeom prst="rect">
            <a:avLst/>
          </a:prstGeom>
          <a:noFill/>
          <a:ln w="12700">
            <a:noFill/>
            <a:miter lim="800000"/>
            <a:headEnd/>
            <a:tailEnd/>
          </a:ln>
          <a:effectLst/>
        </p:spPr>
        <p:txBody>
          <a:bodyPr wrap="none" anchor="ctr"/>
          <a:lstStyle/>
          <a:p>
            <a:endParaRPr lang="fr-FR"/>
          </a:p>
        </p:txBody>
      </p:sp>
      <p:sp>
        <p:nvSpPr>
          <p:cNvPr id="24581" name="Rectangle 5"/>
          <p:cNvSpPr>
            <a:spLocks noGrp="1" noRot="1" noChangeAspect="1" noChangeArrowheads="1" noTextEdit="1"/>
          </p:cNvSpPr>
          <p:nvPr>
            <p:ph type="sldImg"/>
          </p:nvPr>
        </p:nvSpPr>
        <p:spPr>
          <a:xfrm>
            <a:off x="1155700" y="692150"/>
            <a:ext cx="4551363" cy="3414713"/>
          </a:xfrm>
          <a:ln w="12700" cap="flat">
            <a:solidFill>
              <a:schemeClr val="tx1"/>
            </a:solidFill>
          </a:ln>
        </p:spPr>
      </p:sp>
      <p:sp>
        <p:nvSpPr>
          <p:cNvPr id="24582" name="Rectangle 6"/>
          <p:cNvSpPr>
            <a:spLocks noGrp="1" noChangeArrowheads="1"/>
          </p:cNvSpPr>
          <p:nvPr>
            <p:ph type="body" idx="1"/>
          </p:nvPr>
        </p:nvSpPr>
        <p:spPr>
          <a:xfrm>
            <a:off x="912813" y="4341813"/>
            <a:ext cx="5032375" cy="4114800"/>
          </a:xfrm>
          <a:noFill/>
          <a:ln/>
        </p:spPr>
        <p:txBody>
          <a:bodyPr lIns="92060" tIns="45222" rIns="92060" bIns="45222"/>
          <a:lstStyle/>
          <a:p>
            <a:r>
              <a:rPr lang="en-US" b="1" dirty="0">
                <a:solidFill>
                  <a:srgbClr val="000000"/>
                </a:solidFill>
              </a:rPr>
              <a:t>[SLIDE 17, SLIDE 18] Global Patterns of Hepatitis A Virus Transmission, Geographic Distribution of HAV Infection</a:t>
            </a:r>
            <a:r>
              <a:rPr lang="en-US" dirty="0">
                <a:solidFill>
                  <a:srgbClr val="000000"/>
                </a:solidFill>
              </a:rPr>
              <a:t>*</a:t>
            </a:r>
          </a:p>
          <a:p>
            <a:endParaRPr lang="en-US" dirty="0">
              <a:solidFill>
                <a:srgbClr val="000000"/>
              </a:solidFill>
            </a:endParaRPr>
          </a:p>
          <a:p>
            <a:r>
              <a:rPr lang="en-US" dirty="0">
                <a:solidFill>
                  <a:srgbClr val="000000"/>
                </a:solidFill>
              </a:rPr>
              <a:t>Worldwide, four different patterns of HAV transmission can be defined on the basis of age-specific </a:t>
            </a:r>
            <a:r>
              <a:rPr lang="en-US" dirty="0" err="1">
                <a:solidFill>
                  <a:srgbClr val="000000"/>
                </a:solidFill>
              </a:rPr>
              <a:t>seroprevalence</a:t>
            </a:r>
            <a:r>
              <a:rPr lang="en-US" dirty="0">
                <a:solidFill>
                  <a:srgbClr val="000000"/>
                </a:solidFill>
              </a:rPr>
              <a:t> data.  In general, these transmission patterns correlate with socioeconomic and hygienic conditions.  In many developing countries where environmental sanitation generally is poor, nearly all children &lt;9 years of age have evidence of prior HAV infection.  In these areas, distinct outbreaks rarely occur and clinical disease related to HAV infection is uncommon.  As hygienic conditions improve, transmission shifts to older age groups and the incidence of clinically evident disease increases.  In most industrialized countries, low levels of endemic HAV transmission occur.  The relatively high prevalence of prior HAV infection among older age groups in these areas is likely to be related to the presence of lower socioeconomic and hygienic conditions in the past.  Because most of the population is susceptible to HAV infection, disease outbreaks are relatively common in most of these countries.  However, in a few industrialized countries hepatitis A outbreaks are uncommon, and nearly all HAV transmission occurs among drug users and travelers to high endemic areas.  </a:t>
            </a:r>
          </a:p>
          <a:p>
            <a:endParaRPr lang="en-US" dirty="0">
              <a:solidFill>
                <a:srgbClr val="000000"/>
              </a:solidFill>
            </a:endParaRPr>
          </a:p>
          <a:p>
            <a:r>
              <a:rPr lang="en-US" dirty="0">
                <a:solidFill>
                  <a:srgbClr val="000000"/>
                </a:solidFill>
              </a:rPr>
              <a:t>*(Note: The map of anti-HAV prevalence generalizes available data and patterns may vary within countries.)  </a:t>
            </a:r>
          </a:p>
          <a:p>
            <a:endParaRPr lang="en-US" dirty="0"/>
          </a:p>
        </p:txBody>
      </p:sp>
    </p:spTree>
    <p:extLst>
      <p:ext uri="{BB962C8B-B14F-4D97-AF65-F5344CB8AC3E}">
        <p14:creationId xmlns:p14="http://schemas.microsoft.com/office/powerpoint/2010/main" val="1423493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21B484ED-99E0-4AA8-BECE-66507E1FE5E9}" type="slidenum">
              <a:rPr lang="fr-FR"/>
              <a:pPr/>
              <a:t>13</a:t>
            </a:fld>
            <a:endParaRPr lang="fr-FR"/>
          </a:p>
        </p:txBody>
      </p:sp>
      <p:sp>
        <p:nvSpPr>
          <p:cNvPr id="30722" name="Rectangle 2"/>
          <p:cNvSpPr>
            <a:spLocks noChangeArrowheads="1"/>
          </p:cNvSpPr>
          <p:nvPr/>
        </p:nvSpPr>
        <p:spPr bwMode="auto">
          <a:xfrm>
            <a:off x="3886200" y="0"/>
            <a:ext cx="2971800" cy="455613"/>
          </a:xfrm>
          <a:prstGeom prst="rect">
            <a:avLst/>
          </a:prstGeom>
          <a:noFill/>
          <a:ln w="12700">
            <a:noFill/>
            <a:miter lim="800000"/>
            <a:headEnd/>
            <a:tailEnd/>
          </a:ln>
          <a:effectLst/>
        </p:spPr>
        <p:txBody>
          <a:bodyPr wrap="none" anchor="ctr"/>
          <a:lstStyle/>
          <a:p>
            <a:endParaRPr lang="fr-FR"/>
          </a:p>
        </p:txBody>
      </p:sp>
      <p:sp>
        <p:nvSpPr>
          <p:cNvPr id="30723" name="Rectangle 3"/>
          <p:cNvSpPr>
            <a:spLocks noChangeArrowheads="1"/>
          </p:cNvSpPr>
          <p:nvPr/>
        </p:nvSpPr>
        <p:spPr bwMode="auto">
          <a:xfrm>
            <a:off x="0" y="8688388"/>
            <a:ext cx="2971800" cy="455612"/>
          </a:xfrm>
          <a:prstGeom prst="rect">
            <a:avLst/>
          </a:prstGeom>
          <a:noFill/>
          <a:ln w="12700">
            <a:noFill/>
            <a:miter lim="800000"/>
            <a:headEnd/>
            <a:tailEnd/>
          </a:ln>
          <a:effectLst/>
        </p:spPr>
        <p:txBody>
          <a:bodyPr wrap="none" anchor="ctr"/>
          <a:lstStyle/>
          <a:p>
            <a:endParaRPr lang="fr-FR"/>
          </a:p>
        </p:txBody>
      </p:sp>
      <p:sp>
        <p:nvSpPr>
          <p:cNvPr id="30724" name="Rectangle 4"/>
          <p:cNvSpPr>
            <a:spLocks noChangeArrowheads="1"/>
          </p:cNvSpPr>
          <p:nvPr/>
        </p:nvSpPr>
        <p:spPr bwMode="auto">
          <a:xfrm>
            <a:off x="0" y="0"/>
            <a:ext cx="2971800" cy="455613"/>
          </a:xfrm>
          <a:prstGeom prst="rect">
            <a:avLst/>
          </a:prstGeom>
          <a:noFill/>
          <a:ln w="12700">
            <a:noFill/>
            <a:miter lim="800000"/>
            <a:headEnd/>
            <a:tailEnd/>
          </a:ln>
          <a:effectLst/>
        </p:spPr>
        <p:txBody>
          <a:bodyPr wrap="none" anchor="ctr"/>
          <a:lstStyle/>
          <a:p>
            <a:endParaRPr lang="fr-FR"/>
          </a:p>
        </p:txBody>
      </p:sp>
      <p:sp>
        <p:nvSpPr>
          <p:cNvPr id="30725" name="Rectangle 5"/>
          <p:cNvSpPr>
            <a:spLocks noGrp="1" noRot="1" noChangeAspect="1" noChangeArrowheads="1" noTextEdit="1"/>
          </p:cNvSpPr>
          <p:nvPr>
            <p:ph type="sldImg"/>
          </p:nvPr>
        </p:nvSpPr>
        <p:spPr>
          <a:xfrm>
            <a:off x="1155700" y="692150"/>
            <a:ext cx="4551363" cy="3414713"/>
          </a:xfrm>
          <a:ln w="12700" cap="flat">
            <a:solidFill>
              <a:schemeClr val="tx1"/>
            </a:solidFill>
          </a:ln>
        </p:spPr>
      </p:sp>
      <p:sp>
        <p:nvSpPr>
          <p:cNvPr id="30726" name="Rectangle 6"/>
          <p:cNvSpPr>
            <a:spLocks noGrp="1" noChangeArrowheads="1"/>
          </p:cNvSpPr>
          <p:nvPr>
            <p:ph type="body" idx="1"/>
          </p:nvPr>
        </p:nvSpPr>
        <p:spPr>
          <a:xfrm>
            <a:off x="912813" y="4341813"/>
            <a:ext cx="5032375" cy="4114800"/>
          </a:xfrm>
          <a:noFill/>
          <a:ln/>
        </p:spPr>
        <p:txBody>
          <a:bodyPr lIns="92060" tIns="45222" rIns="92060" bIns="45222"/>
          <a:lstStyle/>
          <a:p>
            <a:pPr algn="just"/>
            <a:r>
              <a:rPr lang="en-US" b="1">
                <a:solidFill>
                  <a:srgbClr val="000000"/>
                </a:solidFill>
                <a:cs typeface="Times New Roman" pitchFamily="18" charset="0"/>
              </a:rPr>
              <a:t>[SLIDE 41, SLIDE 42] Global Patterns of Chronic HBV Infection, Geographic Distribution of Chronic HBV infection*</a:t>
            </a:r>
            <a:r>
              <a:rPr lang="en-US">
                <a:solidFill>
                  <a:srgbClr val="000000"/>
                </a:solidFill>
                <a:cs typeface="Times New Roman" pitchFamily="18" charset="0"/>
              </a:rPr>
              <a:t> </a:t>
            </a:r>
          </a:p>
          <a:p>
            <a:pPr algn="just"/>
            <a:endParaRPr lang="en-US">
              <a:cs typeface="Times New Roman" pitchFamily="18" charset="0"/>
            </a:endParaRPr>
          </a:p>
          <a:p>
            <a:pPr algn="just"/>
            <a:r>
              <a:rPr lang="en-US">
                <a:solidFill>
                  <a:srgbClr val="000000"/>
                </a:solidFill>
                <a:cs typeface="Times New Roman" pitchFamily="18" charset="0"/>
              </a:rPr>
              <a:t>Approximately 45% of the global population live in areas with a high prevalence of chronic HBV infection (</a:t>
            </a:r>
            <a:r>
              <a:rPr lang="en-US" u="sng">
                <a:solidFill>
                  <a:srgbClr val="000000"/>
                </a:solidFill>
                <a:cs typeface="Times New Roman" pitchFamily="18" charset="0"/>
              </a:rPr>
              <a:t>&gt;</a:t>
            </a:r>
            <a:r>
              <a:rPr lang="en-US">
                <a:solidFill>
                  <a:srgbClr val="000000"/>
                </a:solidFill>
                <a:cs typeface="Times New Roman" pitchFamily="18" charset="0"/>
              </a:rPr>
              <a:t> 8% of the population is HBsAg‑positive); 43% in areas with a moderate prevalence (2%‑7% of the population is HBsAg‑positive); and 12% in areas with a low prevalence (&lt; 2% of the population is HBsAg‑positive).  In high prevalence areas, the lifetime risk of HBV infection is &gt;60%, and most infections are acquired at birth or during early childhood when the risk of developing chronic infection is greatest.  In these areas, because most infections in children are asymptomatic, very little acute disease related to HBV occurs, but rates of chronic liver disease and liver cancer in adults are very high.  In moderate prevalence areas, the lifetime risk of being infected is 20%‑60% and infections occur in all age groups.  Acute disease related to HBV is common in these areas because many infections occur in adolescents and adults; however, the high rates of chronic infection are maintained mostly by infections occurring in infants and children.  In low prevalence areas, the lifetime risk of infection is &lt;20%.  Most HBV infections in these areas occur in adults in relatively well defined risk groups.  </a:t>
            </a:r>
            <a:endParaRPr lang="en-US">
              <a:cs typeface="Times New Roman" pitchFamily="18" charset="0"/>
            </a:endParaRPr>
          </a:p>
          <a:p>
            <a:pPr algn="just"/>
            <a:r>
              <a:rPr lang="en-US">
                <a:solidFill>
                  <a:srgbClr val="000000"/>
                </a:solidFill>
                <a:cs typeface="Times New Roman" pitchFamily="18" charset="0"/>
              </a:rPr>
              <a:t> *(Note: The map of HBsAg prevalence generalizes available data and patterns may vary within countries.)  </a:t>
            </a:r>
            <a:endParaRPr lang="en-US">
              <a:cs typeface="Times New Roman" pitchFamily="18" charset="0"/>
            </a:endParaRP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566BA1D9-3C41-41FB-A53C-DD1E6410930F}" type="slidenum">
              <a:rPr lang="fr-FR"/>
              <a:pPr/>
              <a:t>17</a:t>
            </a:fld>
            <a:endParaRPr lang="fr-FR"/>
          </a:p>
        </p:txBody>
      </p:sp>
      <p:sp>
        <p:nvSpPr>
          <p:cNvPr id="32770" name="Rectangle 2"/>
          <p:cNvSpPr>
            <a:spLocks noChangeArrowheads="1"/>
          </p:cNvSpPr>
          <p:nvPr/>
        </p:nvSpPr>
        <p:spPr bwMode="auto">
          <a:xfrm>
            <a:off x="3886200" y="0"/>
            <a:ext cx="2971800" cy="455613"/>
          </a:xfrm>
          <a:prstGeom prst="rect">
            <a:avLst/>
          </a:prstGeom>
          <a:noFill/>
          <a:ln w="12700">
            <a:noFill/>
            <a:miter lim="800000"/>
            <a:headEnd/>
            <a:tailEnd/>
          </a:ln>
          <a:effectLst/>
        </p:spPr>
        <p:txBody>
          <a:bodyPr wrap="none" anchor="ctr"/>
          <a:lstStyle/>
          <a:p>
            <a:endParaRPr lang="fr-FR"/>
          </a:p>
        </p:txBody>
      </p:sp>
      <p:sp>
        <p:nvSpPr>
          <p:cNvPr id="32771" name="Rectangle 3"/>
          <p:cNvSpPr>
            <a:spLocks noChangeArrowheads="1"/>
          </p:cNvSpPr>
          <p:nvPr/>
        </p:nvSpPr>
        <p:spPr bwMode="auto">
          <a:xfrm>
            <a:off x="0" y="8688388"/>
            <a:ext cx="2971800" cy="455612"/>
          </a:xfrm>
          <a:prstGeom prst="rect">
            <a:avLst/>
          </a:prstGeom>
          <a:noFill/>
          <a:ln w="12700">
            <a:noFill/>
            <a:miter lim="800000"/>
            <a:headEnd/>
            <a:tailEnd/>
          </a:ln>
          <a:effectLst/>
        </p:spPr>
        <p:txBody>
          <a:bodyPr wrap="none" anchor="ctr"/>
          <a:lstStyle/>
          <a:p>
            <a:endParaRPr lang="fr-FR"/>
          </a:p>
        </p:txBody>
      </p:sp>
      <p:sp>
        <p:nvSpPr>
          <p:cNvPr id="32772" name="Rectangle 4"/>
          <p:cNvSpPr>
            <a:spLocks noChangeArrowheads="1"/>
          </p:cNvSpPr>
          <p:nvPr/>
        </p:nvSpPr>
        <p:spPr bwMode="auto">
          <a:xfrm>
            <a:off x="0" y="0"/>
            <a:ext cx="2971800" cy="455613"/>
          </a:xfrm>
          <a:prstGeom prst="rect">
            <a:avLst/>
          </a:prstGeom>
          <a:noFill/>
          <a:ln w="12700">
            <a:noFill/>
            <a:miter lim="800000"/>
            <a:headEnd/>
            <a:tailEnd/>
          </a:ln>
          <a:effectLst/>
        </p:spPr>
        <p:txBody>
          <a:bodyPr wrap="none" anchor="ctr"/>
          <a:lstStyle/>
          <a:p>
            <a:endParaRPr lang="fr-FR"/>
          </a:p>
        </p:txBody>
      </p:sp>
      <p:sp>
        <p:nvSpPr>
          <p:cNvPr id="32773" name="Rectangle 5"/>
          <p:cNvSpPr>
            <a:spLocks noGrp="1" noRot="1" noChangeAspect="1" noChangeArrowheads="1" noTextEdit="1"/>
          </p:cNvSpPr>
          <p:nvPr>
            <p:ph type="sldImg"/>
          </p:nvPr>
        </p:nvSpPr>
        <p:spPr>
          <a:xfrm>
            <a:off x="1155700" y="692150"/>
            <a:ext cx="4551363" cy="3414713"/>
          </a:xfrm>
          <a:ln w="12700" cap="flat">
            <a:solidFill>
              <a:schemeClr val="tx1"/>
            </a:solidFill>
          </a:ln>
        </p:spPr>
      </p:sp>
      <p:sp>
        <p:nvSpPr>
          <p:cNvPr id="32774" name="Rectangle 6"/>
          <p:cNvSpPr>
            <a:spLocks noGrp="1" noChangeArrowheads="1"/>
          </p:cNvSpPr>
          <p:nvPr>
            <p:ph type="body" idx="1"/>
          </p:nvPr>
        </p:nvSpPr>
        <p:spPr>
          <a:xfrm>
            <a:off x="912813" y="4341813"/>
            <a:ext cx="5032375" cy="4114800"/>
          </a:xfrm>
          <a:noFill/>
          <a:ln/>
        </p:spPr>
        <p:txBody>
          <a:bodyPr lIns="92060" tIns="45222" rIns="92060" bIns="45222"/>
          <a:lstStyle/>
          <a:p>
            <a:pPr algn="just"/>
            <a:r>
              <a:rPr lang="en-US" b="1">
                <a:solidFill>
                  <a:srgbClr val="000000"/>
                </a:solidFill>
                <a:cs typeface="Times New Roman" pitchFamily="18" charset="0"/>
              </a:rPr>
              <a:t>[SLIDE 34] Acute Hepatitis B Virus Infection with Recovery: Typical Serologic Course</a:t>
            </a:r>
            <a:endParaRPr lang="en-US">
              <a:cs typeface="Times New Roman" pitchFamily="18" charset="0"/>
            </a:endParaRPr>
          </a:p>
          <a:p>
            <a:pPr algn="just"/>
            <a:endParaRPr lang="en-US">
              <a:solidFill>
                <a:srgbClr val="000000"/>
              </a:solidFill>
              <a:cs typeface="Times New Roman" pitchFamily="18" charset="0"/>
            </a:endParaRPr>
          </a:p>
          <a:p>
            <a:pPr algn="just"/>
            <a:r>
              <a:rPr lang="en-US">
                <a:solidFill>
                  <a:srgbClr val="000000"/>
                </a:solidFill>
                <a:cs typeface="Times New Roman" pitchFamily="18" charset="0"/>
              </a:rPr>
              <a:t>Serologic markers of HBV infection vary depending on whether the infection is acute or chronic.</a:t>
            </a:r>
            <a:endParaRPr lang="en-US">
              <a:cs typeface="Times New Roman" pitchFamily="18" charset="0"/>
            </a:endParaRPr>
          </a:p>
          <a:p>
            <a:pPr algn="just"/>
            <a:endParaRPr lang="en-US">
              <a:solidFill>
                <a:srgbClr val="000000"/>
              </a:solidFill>
              <a:cs typeface="Times New Roman" pitchFamily="18" charset="0"/>
            </a:endParaRPr>
          </a:p>
          <a:p>
            <a:pPr algn="just"/>
            <a:r>
              <a:rPr lang="en-US">
                <a:solidFill>
                  <a:srgbClr val="000000"/>
                </a:solidFill>
                <a:cs typeface="Times New Roman" pitchFamily="18" charset="0"/>
              </a:rPr>
              <a:t>The first serologic marker to appear following acute infection is HBsAg, which can be detected as early as 1 or 2 weeks and as late as 11 or 12 weeks (mode, 30‑60 days) after exposure to HBV.  In persons who recover, HBsAg is no longer detectable in serum after an average period of about 3 months.  HBeAg is generally detectable in patients with acute infection; the presence of HBeAg in serum correlates with higher titers of HBV and greater infectivity.  A diagnosis of acute HBV infection can be made on the basis of the detection of IgM class antibody to hepatitis B core antigen (IgM anti‑HBc) in serum; IgM anti‑HBc is generally detectable at the time of clinical onset and declines to subdetectable levels within 6 months.  IgG anti‑HBc persists indefinitely as a marker of past infection.  Anti‑HBs becomes detectable during convalescence after the disappearance of HBsAg in patients who do not progress to chronic infection.   The presence of anti‑HBs following acute infection generally indicates recovery and immunity from reinfection.  </a:t>
            </a:r>
            <a:endParaRPr lang="en-US">
              <a:cs typeface="Times New Roman" pitchFamily="18" charset="0"/>
            </a:endParaRP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57B92F45-E7B2-4214-A1C9-FEFE0027459B}" type="slidenum">
              <a:rPr lang="fr-FR"/>
              <a:pPr/>
              <a:t>20</a:t>
            </a:fld>
            <a:endParaRPr lang="fr-FR"/>
          </a:p>
        </p:txBody>
      </p:sp>
      <p:sp>
        <p:nvSpPr>
          <p:cNvPr id="34818" name="Rectangle 2"/>
          <p:cNvSpPr>
            <a:spLocks noChangeArrowheads="1"/>
          </p:cNvSpPr>
          <p:nvPr/>
        </p:nvSpPr>
        <p:spPr bwMode="auto">
          <a:xfrm>
            <a:off x="3886200" y="0"/>
            <a:ext cx="2971800" cy="455613"/>
          </a:xfrm>
          <a:prstGeom prst="rect">
            <a:avLst/>
          </a:prstGeom>
          <a:noFill/>
          <a:ln w="12700">
            <a:noFill/>
            <a:miter lim="800000"/>
            <a:headEnd/>
            <a:tailEnd/>
          </a:ln>
          <a:effectLst/>
        </p:spPr>
        <p:txBody>
          <a:bodyPr wrap="none" anchor="ctr"/>
          <a:lstStyle/>
          <a:p>
            <a:endParaRPr lang="fr-FR"/>
          </a:p>
        </p:txBody>
      </p:sp>
      <p:sp>
        <p:nvSpPr>
          <p:cNvPr id="34819" name="Rectangle 3"/>
          <p:cNvSpPr>
            <a:spLocks noChangeArrowheads="1"/>
          </p:cNvSpPr>
          <p:nvPr/>
        </p:nvSpPr>
        <p:spPr bwMode="auto">
          <a:xfrm>
            <a:off x="0" y="8688388"/>
            <a:ext cx="2971800" cy="455612"/>
          </a:xfrm>
          <a:prstGeom prst="rect">
            <a:avLst/>
          </a:prstGeom>
          <a:noFill/>
          <a:ln w="12700">
            <a:noFill/>
            <a:miter lim="800000"/>
            <a:headEnd/>
            <a:tailEnd/>
          </a:ln>
          <a:effectLst/>
        </p:spPr>
        <p:txBody>
          <a:bodyPr wrap="none" anchor="ctr"/>
          <a:lstStyle/>
          <a:p>
            <a:endParaRPr lang="fr-FR"/>
          </a:p>
        </p:txBody>
      </p:sp>
      <p:sp>
        <p:nvSpPr>
          <p:cNvPr id="34820" name="Rectangle 4"/>
          <p:cNvSpPr>
            <a:spLocks noChangeArrowheads="1"/>
          </p:cNvSpPr>
          <p:nvPr/>
        </p:nvSpPr>
        <p:spPr bwMode="auto">
          <a:xfrm>
            <a:off x="0" y="0"/>
            <a:ext cx="2971800" cy="455613"/>
          </a:xfrm>
          <a:prstGeom prst="rect">
            <a:avLst/>
          </a:prstGeom>
          <a:noFill/>
          <a:ln w="12700">
            <a:noFill/>
            <a:miter lim="800000"/>
            <a:headEnd/>
            <a:tailEnd/>
          </a:ln>
          <a:effectLst/>
        </p:spPr>
        <p:txBody>
          <a:bodyPr wrap="none" anchor="ctr"/>
          <a:lstStyle/>
          <a:p>
            <a:endParaRPr lang="fr-FR"/>
          </a:p>
        </p:txBody>
      </p:sp>
      <p:sp>
        <p:nvSpPr>
          <p:cNvPr id="34821" name="Rectangle 5"/>
          <p:cNvSpPr>
            <a:spLocks noGrp="1" noRot="1" noChangeAspect="1" noChangeArrowheads="1" noTextEdit="1"/>
          </p:cNvSpPr>
          <p:nvPr>
            <p:ph type="sldImg"/>
          </p:nvPr>
        </p:nvSpPr>
        <p:spPr>
          <a:xfrm>
            <a:off x="1155700" y="692150"/>
            <a:ext cx="4551363" cy="3414713"/>
          </a:xfrm>
          <a:ln w="12700" cap="flat">
            <a:solidFill>
              <a:schemeClr val="tx1"/>
            </a:solidFill>
          </a:ln>
        </p:spPr>
      </p:sp>
      <p:sp>
        <p:nvSpPr>
          <p:cNvPr id="34822" name="Rectangle 6"/>
          <p:cNvSpPr>
            <a:spLocks noGrp="1" noChangeArrowheads="1"/>
          </p:cNvSpPr>
          <p:nvPr>
            <p:ph type="body" idx="1"/>
          </p:nvPr>
        </p:nvSpPr>
        <p:spPr>
          <a:xfrm>
            <a:off x="912813" y="4341813"/>
            <a:ext cx="5032375" cy="4114800"/>
          </a:xfrm>
          <a:noFill/>
          <a:ln/>
        </p:spPr>
        <p:txBody>
          <a:bodyPr lIns="92060" tIns="45222" rIns="92060" bIns="45222"/>
          <a:lstStyle/>
          <a:p>
            <a:pPr algn="just"/>
            <a:r>
              <a:rPr lang="en-US" b="1">
                <a:solidFill>
                  <a:srgbClr val="000000"/>
                </a:solidFill>
                <a:cs typeface="Times New Roman" pitchFamily="18" charset="0"/>
              </a:rPr>
              <a:t>[SLIDE 35] Progression to Chronic Hepatitis B Virus Infection: Typical Serologic Course</a:t>
            </a:r>
            <a:endParaRPr lang="en-US">
              <a:cs typeface="Times New Roman" pitchFamily="18" charset="0"/>
            </a:endParaRPr>
          </a:p>
          <a:p>
            <a:endParaRPr lang="en-US">
              <a:solidFill>
                <a:srgbClr val="000000"/>
              </a:solidFill>
              <a:cs typeface="Times New Roman" pitchFamily="18" charset="0"/>
            </a:endParaRPr>
          </a:p>
          <a:p>
            <a:r>
              <a:rPr lang="en-US">
                <a:solidFill>
                  <a:srgbClr val="000000"/>
                </a:solidFill>
                <a:cs typeface="Times New Roman" pitchFamily="18" charset="0"/>
              </a:rPr>
              <a:t>In patients with chronic HBV infection, both HBsAg and IgG anti‑HBc remain persistently detectable, generally for life.  HBeAg is variably present in these patients.  The presence of HBsAg for 6 months or more is generally indicative of chronic infection.  In addition, a negative test for IgM anti‑HBc together with a positive test for HBsAg in a single serum specimen usually indicates that an individual has chronic HBV infection.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ln>
            <a:miter lim="800000"/>
            <a:headEnd/>
            <a:tailEnd/>
          </a:ln>
        </p:spPr>
        <p:txBody>
          <a:bodyPr/>
          <a:lstStyle/>
          <a:p>
            <a:fld id="{6C807810-62C5-46DE-8D8E-EB9C56F85FAD}" type="slidenum">
              <a:rPr lang="en-US" smtClean="0">
                <a:latin typeface="Arial" pitchFamily="34" charset="0"/>
                <a:cs typeface="Arial" pitchFamily="34" charset="0"/>
              </a:rPr>
              <a:pPr/>
              <a:t>21</a:t>
            </a:fld>
            <a:endParaRPr lang="en-US" smtClean="0">
              <a:latin typeface="Arial" pitchFamily="34" charset="0"/>
              <a:cs typeface="Arial" pitchFamily="34" charset="0"/>
            </a:endParaRPr>
          </a:p>
        </p:txBody>
      </p:sp>
      <p:sp>
        <p:nvSpPr>
          <p:cNvPr id="71683" name="Rectangle 2"/>
          <p:cNvSpPr>
            <a:spLocks noGrp="1" noRot="1" noChangeAspect="1" noChangeArrowheads="1" noTextEdit="1"/>
          </p:cNvSpPr>
          <p:nvPr>
            <p:ph type="sldImg"/>
          </p:nvPr>
        </p:nvSpPr>
        <p:spPr bwMode="auto">
          <a:xfrm>
            <a:off x="1143000" y="685800"/>
            <a:ext cx="4573588" cy="3430588"/>
          </a:xfrm>
          <a:noFill/>
          <a:ln>
            <a:solidFill>
              <a:srgbClr val="000000"/>
            </a:solidFill>
            <a:miter lim="800000"/>
            <a:headEnd/>
            <a:tailEnd/>
          </a:ln>
        </p:spPr>
      </p:sp>
      <p:sp>
        <p:nvSpPr>
          <p:cNvPr id="71684" name="Rectangle 3"/>
          <p:cNvSpPr>
            <a:spLocks noGrp="1" noChangeArrowheads="1"/>
          </p:cNvSpPr>
          <p:nvPr>
            <p:ph type="body" idx="1"/>
          </p:nvPr>
        </p:nvSpPr>
        <p:spPr bwMode="auto">
          <a:xfrm>
            <a:off x="686098" y="4345215"/>
            <a:ext cx="5485805" cy="4491870"/>
          </a:xfrm>
          <a:noFill/>
        </p:spPr>
        <p:txBody>
          <a:bodyPr wrap="square" numCol="1" anchor="t" anchorCtr="0" compatLnSpc="1">
            <a:prstTxWarp prst="textNoShape">
              <a:avLst/>
            </a:prstTxWarp>
          </a:bodyPr>
          <a:lstStyle/>
          <a:p>
            <a:r>
              <a:rPr lang="en-US" i="1" smtClean="0"/>
              <a:t>ALT, alanine aminotransferase; HBeAg, hepatitis B e antigen; HBV, hepatitis B virus.</a:t>
            </a:r>
            <a:endParaRPr lang="en-US" smtClean="0"/>
          </a:p>
          <a:p>
            <a:r>
              <a:rPr lang="en-US" i="1" smtClean="0"/>
              <a:t> </a:t>
            </a:r>
            <a:endParaRPr lang="en-US" smtClean="0"/>
          </a:p>
          <a:p>
            <a:r>
              <a:rPr lang="en-US" smtClean="0"/>
              <a:t>This slide reviews the different phases of HBV infection. Of course, not all HBV carriers will move through these 4 phases uniformly. The first phase of infection is the immune-tolerance phase where the level of HBV DNA is very high because it is the phase when the virus replicates very rapidly and significantly, although the alanine aminotransferase (ALT) is quite normal. Typically, these patients will not complain of any symptoms and will have normal liver function tests.</a:t>
            </a:r>
          </a:p>
          <a:p>
            <a:r>
              <a:rPr lang="en-US" smtClean="0"/>
              <a:t> </a:t>
            </a:r>
          </a:p>
          <a:p>
            <a:r>
              <a:rPr lang="en-US" smtClean="0"/>
              <a:t>This can be followed by an immune-clearance phase. In this phase of the infection, the virus and the host immune system are at odds, resulting in the ALT fluctuating up and down or remaining high, and the HBV DNA can also fluctuate, but at a fairly high level. </a:t>
            </a:r>
          </a:p>
          <a:p>
            <a:r>
              <a:rPr lang="en-US" smtClean="0"/>
              <a:t> </a:t>
            </a:r>
          </a:p>
          <a:p>
            <a:r>
              <a:rPr lang="en-US" smtClean="0"/>
              <a:t>This can be followed by an inactive carrier state in which both HBV DNA levels and ALT levels come down to near-normal levels. If a liver biopsy were performed, in this phase, the liver could either be normal or there may be minimal inflammation and fibrosis. These individuals can then experience HBV reactivation, when the HBV DNA and ALT levels again rise, and the patient can be quite symptomatic. </a:t>
            </a:r>
          </a:p>
          <a:p>
            <a:r>
              <a:rPr lang="en-US" smtClean="0"/>
              <a:t> </a:t>
            </a:r>
          </a:p>
          <a:p>
            <a:r>
              <a:rPr lang="en-US" smtClean="0"/>
              <a:t>The ideal times for treatment or intervention with antiviral drugs are during the phases of high HBV DNA and ALT levels when active inflammation is occurring. </a:t>
            </a:r>
          </a:p>
          <a:p>
            <a:r>
              <a:rPr lang="en-US" smtClean="0"/>
              <a:t> </a:t>
            </a:r>
          </a:p>
          <a:p>
            <a:pPr eaLnBrk="1" hangingPunct="1">
              <a:spcBef>
                <a:spcPct val="0"/>
              </a:spcBef>
            </a:pPr>
            <a:endParaRPr lang="en-US"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D7ACE3-090F-4CF3-8EFD-CC31709350C7}" type="slidenum">
              <a:rPr lang="fr-FR"/>
              <a:pPr/>
              <a:t>27</a:t>
            </a:fld>
            <a:endParaRPr lang="fr-FR"/>
          </a:p>
        </p:txBody>
      </p:sp>
      <p:sp>
        <p:nvSpPr>
          <p:cNvPr id="43010" name="Rectangle 2"/>
          <p:cNvSpPr>
            <a:spLocks noGrp="1" noRot="1" noChangeAspect="1" noChangeArrowheads="1" noTextEdit="1"/>
          </p:cNvSpPr>
          <p:nvPr>
            <p:ph type="sldImg"/>
          </p:nvPr>
        </p:nvSpPr>
        <p:spPr>
          <a:xfrm>
            <a:off x="1146175" y="688975"/>
            <a:ext cx="4564063" cy="3424238"/>
          </a:xfrm>
          <a:ln/>
        </p:spPr>
      </p:sp>
      <p:sp>
        <p:nvSpPr>
          <p:cNvPr id="43011" name="Rectangle 3"/>
          <p:cNvSpPr>
            <a:spLocks noGrp="1" noChangeArrowheads="1"/>
          </p:cNvSpPr>
          <p:nvPr>
            <p:ph type="body" idx="1"/>
          </p:nvPr>
        </p:nvSpPr>
        <p:spPr>
          <a:xfrm>
            <a:off x="911225" y="4341813"/>
            <a:ext cx="5033963" cy="4117975"/>
          </a:xfrm>
        </p:spPr>
        <p:txBody>
          <a:bodyPr lIns="93027" tIns="46514" rIns="93027" bIns="46514"/>
          <a:lstStyle/>
          <a:p>
            <a:r>
              <a:rPr lang="en-US" b="1"/>
              <a:t>[SLIDE 52] Acute HCV Infections with Recovery:  Typical Serologic Course</a:t>
            </a:r>
          </a:p>
          <a:p>
            <a:r>
              <a:rPr lang="en-US"/>
              <a:t>The incubation period for acute hepatitis C has been reported to average 6 – 7 weeks, but may range 2 – 26 weeks.  Children and adults with acute hepatitis C are typically either asymptomatic or exhibit mild clinical illness.  In adults with acute HCV infection, studies have shown up to 40% had some symptomatic illness and 15 –30% had jaundice.</a:t>
            </a:r>
          </a:p>
          <a:p>
            <a:r>
              <a:rPr lang="en-US"/>
              <a:t>The course of acute hepatitis C is variable, although its most characteristic feature is fluctuating alanine aminotransferase (ALT) patterns.  Normalization of ALT may occur and suggest full recovery although symptomless ALT elevations can follow, indicating chronic infection. Fulminant hepatic failure following acute hepatitis C is rare.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D3874E-E1F8-475E-BEC0-957A329220FB}" type="slidenum">
              <a:rPr lang="fr-FR"/>
              <a:pPr/>
              <a:t>28</a:t>
            </a:fld>
            <a:endParaRPr lang="fr-FR"/>
          </a:p>
        </p:txBody>
      </p:sp>
      <p:sp>
        <p:nvSpPr>
          <p:cNvPr id="40962" name="Rectangle 2"/>
          <p:cNvSpPr>
            <a:spLocks noGrp="1" noRot="1" noChangeAspect="1" noChangeArrowheads="1" noTextEdit="1"/>
          </p:cNvSpPr>
          <p:nvPr>
            <p:ph type="sldImg"/>
          </p:nvPr>
        </p:nvSpPr>
        <p:spPr>
          <a:xfrm>
            <a:off x="1146175" y="688975"/>
            <a:ext cx="4564063" cy="3424238"/>
          </a:xfrm>
          <a:ln/>
        </p:spPr>
      </p:sp>
      <p:sp>
        <p:nvSpPr>
          <p:cNvPr id="40963" name="Rectangle 3"/>
          <p:cNvSpPr>
            <a:spLocks noGrp="1" noChangeArrowheads="1"/>
          </p:cNvSpPr>
          <p:nvPr>
            <p:ph type="body" idx="1"/>
          </p:nvPr>
        </p:nvSpPr>
        <p:spPr>
          <a:xfrm>
            <a:off x="911225" y="4341813"/>
            <a:ext cx="5033963" cy="4117975"/>
          </a:xfrm>
        </p:spPr>
        <p:txBody>
          <a:bodyPr lIns="93027" tIns="46514" rIns="93027" bIns="46514"/>
          <a:lstStyle/>
          <a:p>
            <a:r>
              <a:rPr lang="en-US" b="1"/>
              <a:t>[SLIDE 53] Progression to Chronic HCV Infection:  Typical Serologic Course</a:t>
            </a:r>
          </a:p>
          <a:p>
            <a:r>
              <a:rPr lang="en-US"/>
              <a:t>Persistent HCV infection develops after the onset of acute hepatitis C in most persons (&gt;85%).  Chronic hepatitis C develops in 60 – 70% of HCV-infected persons, and 10 – 20% of these individuals may develop cirrhosis over the course of 20 – 30 years.  Chronic hepatitis C progresses at a slow rate without symptoms in the majority of patients during the first  two decades subsequent to infection.  Usually chronic hepatitis C is not diagnosed until symptoms, such as fatigue appear with advanced liver disease.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7"/>
          <p:cNvSpPr>
            <a:spLocks noGrp="1" noChangeArrowheads="1"/>
          </p:cNvSpPr>
          <p:nvPr>
            <p:ph type="sldNum" sz="quarter" idx="5"/>
          </p:nvPr>
        </p:nvSpPr>
        <p:spPr>
          <a:ln/>
        </p:spPr>
        <p:txBody>
          <a:bodyPr/>
          <a:lstStyle/>
          <a:p>
            <a:fld id="{EF3D6101-056F-4F43-837E-059823F33088}" type="slidenum">
              <a:rPr lang="fr-FR"/>
              <a:pPr/>
              <a:t>32</a:t>
            </a:fld>
            <a:endParaRPr lang="fr-FR"/>
          </a:p>
        </p:txBody>
      </p:sp>
      <p:sp>
        <p:nvSpPr>
          <p:cNvPr id="48130" name="Rectangle 2"/>
          <p:cNvSpPr>
            <a:spLocks noChangeArrowheads="1"/>
          </p:cNvSpPr>
          <p:nvPr/>
        </p:nvSpPr>
        <p:spPr bwMode="auto">
          <a:xfrm>
            <a:off x="3886200" y="0"/>
            <a:ext cx="2971800" cy="455613"/>
          </a:xfrm>
          <a:prstGeom prst="rect">
            <a:avLst/>
          </a:prstGeom>
          <a:noFill/>
          <a:ln w="12700">
            <a:noFill/>
            <a:miter lim="800000"/>
            <a:headEnd/>
            <a:tailEnd/>
          </a:ln>
          <a:effectLst/>
        </p:spPr>
        <p:txBody>
          <a:bodyPr wrap="none" anchor="ctr"/>
          <a:lstStyle/>
          <a:p>
            <a:endParaRPr lang="fr-FR"/>
          </a:p>
        </p:txBody>
      </p:sp>
      <p:sp>
        <p:nvSpPr>
          <p:cNvPr id="48131" name="Rectangle 3"/>
          <p:cNvSpPr>
            <a:spLocks noChangeArrowheads="1"/>
          </p:cNvSpPr>
          <p:nvPr/>
        </p:nvSpPr>
        <p:spPr bwMode="auto">
          <a:xfrm>
            <a:off x="0" y="8688388"/>
            <a:ext cx="2971800" cy="455612"/>
          </a:xfrm>
          <a:prstGeom prst="rect">
            <a:avLst/>
          </a:prstGeom>
          <a:noFill/>
          <a:ln w="12700">
            <a:noFill/>
            <a:miter lim="800000"/>
            <a:headEnd/>
            <a:tailEnd/>
          </a:ln>
          <a:effectLst/>
        </p:spPr>
        <p:txBody>
          <a:bodyPr wrap="none" anchor="ctr"/>
          <a:lstStyle/>
          <a:p>
            <a:endParaRPr lang="fr-FR"/>
          </a:p>
        </p:txBody>
      </p:sp>
      <p:sp>
        <p:nvSpPr>
          <p:cNvPr id="48132" name="Rectangle 4"/>
          <p:cNvSpPr>
            <a:spLocks noChangeArrowheads="1"/>
          </p:cNvSpPr>
          <p:nvPr/>
        </p:nvSpPr>
        <p:spPr bwMode="auto">
          <a:xfrm>
            <a:off x="0" y="0"/>
            <a:ext cx="2971800" cy="455613"/>
          </a:xfrm>
          <a:prstGeom prst="rect">
            <a:avLst/>
          </a:prstGeom>
          <a:noFill/>
          <a:ln w="12700">
            <a:noFill/>
            <a:miter lim="800000"/>
            <a:headEnd/>
            <a:tailEnd/>
          </a:ln>
          <a:effectLst/>
        </p:spPr>
        <p:txBody>
          <a:bodyPr wrap="none" anchor="ctr"/>
          <a:lstStyle/>
          <a:p>
            <a:endParaRPr lang="fr-FR"/>
          </a:p>
        </p:txBody>
      </p:sp>
      <p:sp>
        <p:nvSpPr>
          <p:cNvPr id="48133" name="Rectangle 5"/>
          <p:cNvSpPr>
            <a:spLocks noChangeArrowheads="1"/>
          </p:cNvSpPr>
          <p:nvPr/>
        </p:nvSpPr>
        <p:spPr bwMode="auto">
          <a:xfrm>
            <a:off x="3886200" y="0"/>
            <a:ext cx="2971800" cy="455613"/>
          </a:xfrm>
          <a:prstGeom prst="rect">
            <a:avLst/>
          </a:prstGeom>
          <a:noFill/>
          <a:ln w="12700">
            <a:noFill/>
            <a:miter lim="800000"/>
            <a:headEnd/>
            <a:tailEnd/>
          </a:ln>
          <a:effectLst/>
        </p:spPr>
        <p:txBody>
          <a:bodyPr wrap="none" anchor="ctr"/>
          <a:lstStyle/>
          <a:p>
            <a:endParaRPr lang="fr-FR"/>
          </a:p>
        </p:txBody>
      </p:sp>
      <p:sp>
        <p:nvSpPr>
          <p:cNvPr id="48134" name="Rectangle 6"/>
          <p:cNvSpPr>
            <a:spLocks noChangeArrowheads="1"/>
          </p:cNvSpPr>
          <p:nvPr/>
        </p:nvSpPr>
        <p:spPr bwMode="auto">
          <a:xfrm>
            <a:off x="0" y="8688388"/>
            <a:ext cx="2971800" cy="455612"/>
          </a:xfrm>
          <a:prstGeom prst="rect">
            <a:avLst/>
          </a:prstGeom>
          <a:noFill/>
          <a:ln w="12700">
            <a:noFill/>
            <a:miter lim="800000"/>
            <a:headEnd/>
            <a:tailEnd/>
          </a:ln>
          <a:effectLst/>
        </p:spPr>
        <p:txBody>
          <a:bodyPr wrap="none" anchor="ctr"/>
          <a:lstStyle/>
          <a:p>
            <a:endParaRPr lang="fr-FR"/>
          </a:p>
        </p:txBody>
      </p:sp>
      <p:sp>
        <p:nvSpPr>
          <p:cNvPr id="48135" name="Rectangle 7"/>
          <p:cNvSpPr>
            <a:spLocks noChangeArrowheads="1"/>
          </p:cNvSpPr>
          <p:nvPr/>
        </p:nvSpPr>
        <p:spPr bwMode="auto">
          <a:xfrm>
            <a:off x="0" y="0"/>
            <a:ext cx="2971800" cy="455613"/>
          </a:xfrm>
          <a:prstGeom prst="rect">
            <a:avLst/>
          </a:prstGeom>
          <a:noFill/>
          <a:ln w="12700">
            <a:noFill/>
            <a:miter lim="800000"/>
            <a:headEnd/>
            <a:tailEnd/>
          </a:ln>
          <a:effectLst/>
        </p:spPr>
        <p:txBody>
          <a:bodyPr wrap="none" anchor="ctr"/>
          <a:lstStyle/>
          <a:p>
            <a:endParaRPr lang="fr-FR"/>
          </a:p>
        </p:txBody>
      </p:sp>
      <p:sp>
        <p:nvSpPr>
          <p:cNvPr id="48136" name="Rectangle 8"/>
          <p:cNvSpPr>
            <a:spLocks noChangeArrowheads="1"/>
          </p:cNvSpPr>
          <p:nvPr/>
        </p:nvSpPr>
        <p:spPr bwMode="auto">
          <a:xfrm>
            <a:off x="3886200" y="0"/>
            <a:ext cx="2971800" cy="455613"/>
          </a:xfrm>
          <a:prstGeom prst="rect">
            <a:avLst/>
          </a:prstGeom>
          <a:noFill/>
          <a:ln w="12700">
            <a:noFill/>
            <a:miter lim="800000"/>
            <a:headEnd/>
            <a:tailEnd/>
          </a:ln>
          <a:effectLst/>
        </p:spPr>
        <p:txBody>
          <a:bodyPr wrap="none" anchor="ctr"/>
          <a:lstStyle/>
          <a:p>
            <a:endParaRPr lang="fr-FR"/>
          </a:p>
        </p:txBody>
      </p:sp>
      <p:sp>
        <p:nvSpPr>
          <p:cNvPr id="48137" name="Rectangle 9"/>
          <p:cNvSpPr>
            <a:spLocks noChangeArrowheads="1"/>
          </p:cNvSpPr>
          <p:nvPr/>
        </p:nvSpPr>
        <p:spPr bwMode="auto">
          <a:xfrm>
            <a:off x="0" y="8688388"/>
            <a:ext cx="2971800" cy="455612"/>
          </a:xfrm>
          <a:prstGeom prst="rect">
            <a:avLst/>
          </a:prstGeom>
          <a:noFill/>
          <a:ln w="12700">
            <a:noFill/>
            <a:miter lim="800000"/>
            <a:headEnd/>
            <a:tailEnd/>
          </a:ln>
          <a:effectLst/>
        </p:spPr>
        <p:txBody>
          <a:bodyPr wrap="none" anchor="ctr"/>
          <a:lstStyle/>
          <a:p>
            <a:endParaRPr lang="fr-FR"/>
          </a:p>
        </p:txBody>
      </p:sp>
      <p:sp>
        <p:nvSpPr>
          <p:cNvPr id="48138" name="Rectangle 10"/>
          <p:cNvSpPr>
            <a:spLocks noChangeArrowheads="1"/>
          </p:cNvSpPr>
          <p:nvPr/>
        </p:nvSpPr>
        <p:spPr bwMode="auto">
          <a:xfrm>
            <a:off x="0" y="0"/>
            <a:ext cx="2971800" cy="455613"/>
          </a:xfrm>
          <a:prstGeom prst="rect">
            <a:avLst/>
          </a:prstGeom>
          <a:noFill/>
          <a:ln w="12700">
            <a:noFill/>
            <a:miter lim="800000"/>
            <a:headEnd/>
            <a:tailEnd/>
          </a:ln>
          <a:effectLst/>
        </p:spPr>
        <p:txBody>
          <a:bodyPr wrap="none" anchor="ctr"/>
          <a:lstStyle/>
          <a:p>
            <a:endParaRPr lang="fr-FR"/>
          </a:p>
        </p:txBody>
      </p:sp>
      <p:sp>
        <p:nvSpPr>
          <p:cNvPr id="48139" name="Rectangle 11"/>
          <p:cNvSpPr>
            <a:spLocks noGrp="1" noRot="1" noChangeAspect="1" noChangeArrowheads="1" noTextEdit="1"/>
          </p:cNvSpPr>
          <p:nvPr>
            <p:ph type="sldImg"/>
          </p:nvPr>
        </p:nvSpPr>
        <p:spPr>
          <a:xfrm>
            <a:off x="1155700" y="692150"/>
            <a:ext cx="4551363" cy="3414713"/>
          </a:xfrm>
          <a:ln w="12700" cap="flat">
            <a:solidFill>
              <a:schemeClr val="tx1"/>
            </a:solidFill>
          </a:ln>
        </p:spPr>
      </p:sp>
      <p:sp>
        <p:nvSpPr>
          <p:cNvPr id="48140" name="Rectangle 12"/>
          <p:cNvSpPr>
            <a:spLocks noGrp="1" noChangeArrowheads="1"/>
          </p:cNvSpPr>
          <p:nvPr>
            <p:ph type="body" idx="1"/>
          </p:nvPr>
        </p:nvSpPr>
        <p:spPr>
          <a:xfrm>
            <a:off x="912813" y="4341813"/>
            <a:ext cx="5032375" cy="4114800"/>
          </a:xfrm>
          <a:noFill/>
          <a:ln/>
        </p:spPr>
        <p:txBody>
          <a:bodyPr lIns="92060" tIns="45222" rIns="92060" bIns="45222"/>
          <a:lstStyle/>
          <a:p>
            <a:pPr algn="just"/>
            <a:r>
              <a:rPr lang="en-US" b="1">
                <a:solidFill>
                  <a:srgbClr val="000000"/>
                </a:solidFill>
                <a:cs typeface="Times New Roman" pitchFamily="18" charset="0"/>
              </a:rPr>
              <a:t>[SLIDE 76] Geographic Distribution of Hepatitis E</a:t>
            </a:r>
            <a:r>
              <a:rPr lang="en-US">
                <a:solidFill>
                  <a:srgbClr val="000000"/>
                </a:solidFill>
                <a:cs typeface="Times New Roman" pitchFamily="18" charset="0"/>
              </a:rPr>
              <a:t>*</a:t>
            </a:r>
            <a:endParaRPr lang="en-US">
              <a:cs typeface="Times New Roman" pitchFamily="18" charset="0"/>
            </a:endParaRPr>
          </a:p>
          <a:p>
            <a:pPr algn="just"/>
            <a:endParaRPr lang="en-US">
              <a:solidFill>
                <a:srgbClr val="000000"/>
              </a:solidFill>
              <a:cs typeface="Times New Roman" pitchFamily="18" charset="0"/>
            </a:endParaRPr>
          </a:p>
          <a:p>
            <a:pPr algn="just"/>
            <a:r>
              <a:rPr lang="en-US">
                <a:solidFill>
                  <a:srgbClr val="000000"/>
                </a:solidFill>
                <a:cs typeface="Times New Roman" pitchFamily="18" charset="0"/>
              </a:rPr>
              <a:t>Outbreaks of hepatitis E have occurred over a wide geographic area, primarily in developing countries with inadequate environmental sanitation.  The reservoir of HEV in these areas is unknown.  The occurrence of sporadic HEV infections in humans may maintain transmission during interepidemic periods, but a nonhuman reservoir for HEV is also possible.  In the United States and other nonendemic areas, where outbreaks of hepatitis E have not been documented to occur, a low </a:t>
            </a:r>
            <a:endParaRPr lang="en-US">
              <a:cs typeface="Times New Roman" pitchFamily="18" charset="0"/>
            </a:endParaRPr>
          </a:p>
          <a:p>
            <a:pPr algn="just"/>
            <a:r>
              <a:rPr lang="en-US">
                <a:solidFill>
                  <a:srgbClr val="000000"/>
                </a:solidFill>
                <a:cs typeface="Times New Roman" pitchFamily="18" charset="0"/>
              </a:rPr>
              <a:t>prevalence of anti‑HEV (&lt;2%) has been found in healthy populations.  The source of infection for these persons is unknown.  </a:t>
            </a:r>
            <a:endParaRPr lang="en-US">
              <a:cs typeface="Times New Roman" pitchFamily="18" charset="0"/>
            </a:endParaRPr>
          </a:p>
          <a:p>
            <a:pPr algn="just"/>
            <a:endParaRPr lang="en-US">
              <a:solidFill>
                <a:srgbClr val="000000"/>
              </a:solidFill>
              <a:cs typeface="Times New Roman" pitchFamily="18" charset="0"/>
            </a:endParaRPr>
          </a:p>
          <a:p>
            <a:pPr algn="just"/>
            <a:endParaRPr lang="en-US">
              <a:solidFill>
                <a:srgbClr val="000000"/>
              </a:solidFill>
              <a:cs typeface="Times New Roman" pitchFamily="18" charset="0"/>
            </a:endParaRPr>
          </a:p>
          <a:p>
            <a:pPr algn="just"/>
            <a:r>
              <a:rPr lang="en-US">
                <a:solidFill>
                  <a:srgbClr val="000000"/>
                </a:solidFill>
                <a:cs typeface="Times New Roman" pitchFamily="18" charset="0"/>
              </a:rPr>
              <a:t>* (Note: The map of HEV infection generalizes available data and patterns may vary within countries.)  </a:t>
            </a:r>
            <a:endParaRPr lang="en-US">
              <a:cs typeface="Times New Roman" pitchFamily="18" charset="0"/>
            </a:endParaRPr>
          </a:p>
          <a:p>
            <a:endParaRPr lang="en-US"/>
          </a:p>
        </p:txBody>
      </p:sp>
    </p:spTree>
    <p:extLst>
      <p:ext uri="{BB962C8B-B14F-4D97-AF65-F5344CB8AC3E}">
        <p14:creationId xmlns:p14="http://schemas.microsoft.com/office/powerpoint/2010/main" val="471004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7"/>
          <p:cNvSpPr>
            <a:spLocks noGrp="1" noChangeArrowheads="1"/>
          </p:cNvSpPr>
          <p:nvPr>
            <p:ph type="sldNum" sz="quarter" idx="5"/>
          </p:nvPr>
        </p:nvSpPr>
        <p:spPr>
          <a:ln/>
        </p:spPr>
        <p:txBody>
          <a:bodyPr/>
          <a:lstStyle/>
          <a:p>
            <a:fld id="{38AEDD44-BB03-4739-A6F1-5B3665F441D0}" type="slidenum">
              <a:rPr lang="fr-FR"/>
              <a:pPr/>
              <a:t>34</a:t>
            </a:fld>
            <a:endParaRPr lang="fr-FR"/>
          </a:p>
        </p:txBody>
      </p:sp>
      <p:sp>
        <p:nvSpPr>
          <p:cNvPr id="50178" name="Rectangle 2"/>
          <p:cNvSpPr>
            <a:spLocks noChangeArrowheads="1"/>
          </p:cNvSpPr>
          <p:nvPr/>
        </p:nvSpPr>
        <p:spPr bwMode="auto">
          <a:xfrm>
            <a:off x="3886200" y="0"/>
            <a:ext cx="2971800" cy="455613"/>
          </a:xfrm>
          <a:prstGeom prst="rect">
            <a:avLst/>
          </a:prstGeom>
          <a:noFill/>
          <a:ln w="12700">
            <a:noFill/>
            <a:miter lim="800000"/>
            <a:headEnd/>
            <a:tailEnd/>
          </a:ln>
          <a:effectLst/>
        </p:spPr>
        <p:txBody>
          <a:bodyPr wrap="none" anchor="ctr"/>
          <a:lstStyle/>
          <a:p>
            <a:endParaRPr lang="fr-FR"/>
          </a:p>
        </p:txBody>
      </p:sp>
      <p:sp>
        <p:nvSpPr>
          <p:cNvPr id="50179" name="Rectangle 3"/>
          <p:cNvSpPr>
            <a:spLocks noChangeArrowheads="1"/>
          </p:cNvSpPr>
          <p:nvPr/>
        </p:nvSpPr>
        <p:spPr bwMode="auto">
          <a:xfrm>
            <a:off x="0" y="8688388"/>
            <a:ext cx="2971800" cy="455612"/>
          </a:xfrm>
          <a:prstGeom prst="rect">
            <a:avLst/>
          </a:prstGeom>
          <a:noFill/>
          <a:ln w="12700">
            <a:noFill/>
            <a:miter lim="800000"/>
            <a:headEnd/>
            <a:tailEnd/>
          </a:ln>
          <a:effectLst/>
        </p:spPr>
        <p:txBody>
          <a:bodyPr wrap="none" anchor="ctr"/>
          <a:lstStyle/>
          <a:p>
            <a:endParaRPr lang="fr-FR"/>
          </a:p>
        </p:txBody>
      </p:sp>
      <p:sp>
        <p:nvSpPr>
          <p:cNvPr id="50180" name="Rectangle 4"/>
          <p:cNvSpPr>
            <a:spLocks noChangeArrowheads="1"/>
          </p:cNvSpPr>
          <p:nvPr/>
        </p:nvSpPr>
        <p:spPr bwMode="auto">
          <a:xfrm>
            <a:off x="0" y="0"/>
            <a:ext cx="2971800" cy="455613"/>
          </a:xfrm>
          <a:prstGeom prst="rect">
            <a:avLst/>
          </a:prstGeom>
          <a:noFill/>
          <a:ln w="12700">
            <a:noFill/>
            <a:miter lim="800000"/>
            <a:headEnd/>
            <a:tailEnd/>
          </a:ln>
          <a:effectLst/>
        </p:spPr>
        <p:txBody>
          <a:bodyPr wrap="none" anchor="ctr"/>
          <a:lstStyle/>
          <a:p>
            <a:endParaRPr lang="fr-FR"/>
          </a:p>
        </p:txBody>
      </p:sp>
      <p:sp>
        <p:nvSpPr>
          <p:cNvPr id="50181" name="Rectangle 5"/>
          <p:cNvSpPr>
            <a:spLocks noChangeArrowheads="1"/>
          </p:cNvSpPr>
          <p:nvPr/>
        </p:nvSpPr>
        <p:spPr bwMode="auto">
          <a:xfrm>
            <a:off x="3886200" y="0"/>
            <a:ext cx="2971800" cy="455613"/>
          </a:xfrm>
          <a:prstGeom prst="rect">
            <a:avLst/>
          </a:prstGeom>
          <a:noFill/>
          <a:ln w="12700">
            <a:noFill/>
            <a:miter lim="800000"/>
            <a:headEnd/>
            <a:tailEnd/>
          </a:ln>
          <a:effectLst/>
        </p:spPr>
        <p:txBody>
          <a:bodyPr wrap="none" anchor="ctr"/>
          <a:lstStyle/>
          <a:p>
            <a:endParaRPr lang="fr-FR"/>
          </a:p>
        </p:txBody>
      </p:sp>
      <p:sp>
        <p:nvSpPr>
          <p:cNvPr id="50182" name="Rectangle 6"/>
          <p:cNvSpPr>
            <a:spLocks noChangeArrowheads="1"/>
          </p:cNvSpPr>
          <p:nvPr/>
        </p:nvSpPr>
        <p:spPr bwMode="auto">
          <a:xfrm>
            <a:off x="0" y="8688388"/>
            <a:ext cx="2971800" cy="455612"/>
          </a:xfrm>
          <a:prstGeom prst="rect">
            <a:avLst/>
          </a:prstGeom>
          <a:noFill/>
          <a:ln w="12700">
            <a:noFill/>
            <a:miter lim="800000"/>
            <a:headEnd/>
            <a:tailEnd/>
          </a:ln>
          <a:effectLst/>
        </p:spPr>
        <p:txBody>
          <a:bodyPr wrap="none" anchor="ctr"/>
          <a:lstStyle/>
          <a:p>
            <a:endParaRPr lang="fr-FR"/>
          </a:p>
        </p:txBody>
      </p:sp>
      <p:sp>
        <p:nvSpPr>
          <p:cNvPr id="50183" name="Rectangle 7"/>
          <p:cNvSpPr>
            <a:spLocks noChangeArrowheads="1"/>
          </p:cNvSpPr>
          <p:nvPr/>
        </p:nvSpPr>
        <p:spPr bwMode="auto">
          <a:xfrm>
            <a:off x="0" y="0"/>
            <a:ext cx="2971800" cy="455613"/>
          </a:xfrm>
          <a:prstGeom prst="rect">
            <a:avLst/>
          </a:prstGeom>
          <a:noFill/>
          <a:ln w="12700">
            <a:noFill/>
            <a:miter lim="800000"/>
            <a:headEnd/>
            <a:tailEnd/>
          </a:ln>
          <a:effectLst/>
        </p:spPr>
        <p:txBody>
          <a:bodyPr wrap="none" anchor="ctr"/>
          <a:lstStyle/>
          <a:p>
            <a:endParaRPr lang="fr-FR"/>
          </a:p>
        </p:txBody>
      </p:sp>
      <p:sp>
        <p:nvSpPr>
          <p:cNvPr id="50184" name="Rectangle 8"/>
          <p:cNvSpPr>
            <a:spLocks noChangeArrowheads="1"/>
          </p:cNvSpPr>
          <p:nvPr/>
        </p:nvSpPr>
        <p:spPr bwMode="auto">
          <a:xfrm>
            <a:off x="3886200" y="0"/>
            <a:ext cx="2971800" cy="455613"/>
          </a:xfrm>
          <a:prstGeom prst="rect">
            <a:avLst/>
          </a:prstGeom>
          <a:noFill/>
          <a:ln w="12700">
            <a:noFill/>
            <a:miter lim="800000"/>
            <a:headEnd/>
            <a:tailEnd/>
          </a:ln>
          <a:effectLst/>
        </p:spPr>
        <p:txBody>
          <a:bodyPr wrap="none" anchor="ctr"/>
          <a:lstStyle/>
          <a:p>
            <a:endParaRPr lang="fr-FR"/>
          </a:p>
        </p:txBody>
      </p:sp>
      <p:sp>
        <p:nvSpPr>
          <p:cNvPr id="50185" name="Rectangle 9"/>
          <p:cNvSpPr>
            <a:spLocks noChangeArrowheads="1"/>
          </p:cNvSpPr>
          <p:nvPr/>
        </p:nvSpPr>
        <p:spPr bwMode="auto">
          <a:xfrm>
            <a:off x="0" y="8688388"/>
            <a:ext cx="2971800" cy="455612"/>
          </a:xfrm>
          <a:prstGeom prst="rect">
            <a:avLst/>
          </a:prstGeom>
          <a:noFill/>
          <a:ln w="12700">
            <a:noFill/>
            <a:miter lim="800000"/>
            <a:headEnd/>
            <a:tailEnd/>
          </a:ln>
          <a:effectLst/>
        </p:spPr>
        <p:txBody>
          <a:bodyPr wrap="none" anchor="ctr"/>
          <a:lstStyle/>
          <a:p>
            <a:endParaRPr lang="fr-FR"/>
          </a:p>
        </p:txBody>
      </p:sp>
      <p:sp>
        <p:nvSpPr>
          <p:cNvPr id="50186" name="Rectangle 10"/>
          <p:cNvSpPr>
            <a:spLocks noChangeArrowheads="1"/>
          </p:cNvSpPr>
          <p:nvPr/>
        </p:nvSpPr>
        <p:spPr bwMode="auto">
          <a:xfrm>
            <a:off x="0" y="0"/>
            <a:ext cx="2971800" cy="455613"/>
          </a:xfrm>
          <a:prstGeom prst="rect">
            <a:avLst/>
          </a:prstGeom>
          <a:noFill/>
          <a:ln w="12700">
            <a:noFill/>
            <a:miter lim="800000"/>
            <a:headEnd/>
            <a:tailEnd/>
          </a:ln>
          <a:effectLst/>
        </p:spPr>
        <p:txBody>
          <a:bodyPr wrap="none" anchor="ctr"/>
          <a:lstStyle/>
          <a:p>
            <a:endParaRPr lang="fr-FR"/>
          </a:p>
        </p:txBody>
      </p:sp>
      <p:sp>
        <p:nvSpPr>
          <p:cNvPr id="50187" name="Rectangle 11"/>
          <p:cNvSpPr>
            <a:spLocks noGrp="1" noRot="1" noChangeAspect="1" noChangeArrowheads="1" noTextEdit="1"/>
          </p:cNvSpPr>
          <p:nvPr>
            <p:ph type="sldImg"/>
          </p:nvPr>
        </p:nvSpPr>
        <p:spPr>
          <a:xfrm>
            <a:off x="1155700" y="692150"/>
            <a:ext cx="4551363" cy="3414713"/>
          </a:xfrm>
          <a:ln w="12700" cap="flat">
            <a:solidFill>
              <a:schemeClr val="tx1"/>
            </a:solidFill>
          </a:ln>
        </p:spPr>
      </p:sp>
      <p:sp>
        <p:nvSpPr>
          <p:cNvPr id="50188" name="Rectangle 12"/>
          <p:cNvSpPr>
            <a:spLocks noGrp="1" noChangeArrowheads="1"/>
          </p:cNvSpPr>
          <p:nvPr>
            <p:ph type="body" idx="1"/>
          </p:nvPr>
        </p:nvSpPr>
        <p:spPr>
          <a:xfrm>
            <a:off x="912813" y="4341813"/>
            <a:ext cx="5032375" cy="4114800"/>
          </a:xfrm>
          <a:noFill/>
          <a:ln/>
        </p:spPr>
        <p:txBody>
          <a:bodyPr lIns="92060" tIns="45222" rIns="92060" bIns="45222"/>
          <a:lstStyle/>
          <a:p>
            <a:pPr algn="just"/>
            <a:r>
              <a:rPr lang="en-US" b="1">
                <a:solidFill>
                  <a:srgbClr val="000000"/>
                </a:solidFill>
                <a:cs typeface="Times New Roman" pitchFamily="18" charset="0"/>
              </a:rPr>
              <a:t>[SLIDE 74] Hepatitis E Virus Infection: Typical Serologic Course</a:t>
            </a:r>
            <a:endParaRPr lang="en-US">
              <a:cs typeface="Times New Roman" pitchFamily="18" charset="0"/>
            </a:endParaRPr>
          </a:p>
          <a:p>
            <a:pPr algn="just"/>
            <a:endParaRPr lang="en-US">
              <a:solidFill>
                <a:srgbClr val="000000"/>
              </a:solidFill>
              <a:cs typeface="Times New Roman" pitchFamily="18" charset="0"/>
            </a:endParaRPr>
          </a:p>
          <a:p>
            <a:pPr algn="just"/>
            <a:r>
              <a:rPr lang="en-US">
                <a:solidFill>
                  <a:srgbClr val="000000"/>
                </a:solidFill>
                <a:cs typeface="Times New Roman" pitchFamily="18" charset="0"/>
              </a:rPr>
              <a:t>The typical serologic course following HEV infection has been characterized using experimental models of infection in nonhuman primates and human volunteer studies.  In two human volunteer studies, liver enzyme elevations occurred 4‑5 weeks after oral ingestion and persisted for 20‑90 days.  Virus excretion in stools occurred approximately 4 weeks after oral ingestion and persisted for about 2 weeks.   Both IgM and IgG antibody to HEV (anti‑HEV) are elicited following HEV infection.  The titer of IgM anti‑HEV declines rapidly during early convalescence; IgG anti‑HEV persists and appears to provide at least short‑term protection against disease.  No serologic tests to diagnose HEV infection are commercially available in the United States.  However, several diagnostic tests are available in research laboratories, including enzyme immunoassays and Western blot assays to detect IgM and IgG anti‑HEV in serum, polymerase chain reaction tests to detect HEV RNA in serum and stool, and immunofluorescent antibody blocking assays to detect antibody to HEV antigen in serum and liver. </a:t>
            </a:r>
            <a:endParaRPr lang="en-US">
              <a:cs typeface="Times New Roman" pitchFamily="18" charset="0"/>
            </a:endParaRPr>
          </a:p>
          <a:p>
            <a:endParaRPr lang="en-US"/>
          </a:p>
        </p:txBody>
      </p:sp>
    </p:spTree>
    <p:extLst>
      <p:ext uri="{BB962C8B-B14F-4D97-AF65-F5344CB8AC3E}">
        <p14:creationId xmlns:p14="http://schemas.microsoft.com/office/powerpoint/2010/main" val="2194907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8B8BC6F5-47E5-428A-903C-84B680DB3111}" type="slidenum">
              <a:rPr lang="fr-F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806B14B0-3BA4-4D5D-9180-1756F853BE99}" type="slidenum">
              <a:rPr lang="fr-F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69C560D3-FECA-489E-B200-6555FC0872BB}" type="slidenum">
              <a:rPr lang="fr-F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Espace réservé de la date 2"/>
          <p:cNvSpPr>
            <a:spLocks noGrp="1"/>
          </p:cNvSpPr>
          <p:nvPr>
            <p:ph type="dt" sz="half" idx="10"/>
          </p:nvPr>
        </p:nvSpPr>
        <p:spPr>
          <a:xfrm>
            <a:off x="457200" y="6245225"/>
            <a:ext cx="2133600" cy="476250"/>
          </a:xfrm>
        </p:spPr>
        <p:txBody>
          <a:bodyPr/>
          <a:lstStyle>
            <a:lvl1pPr>
              <a:defRPr/>
            </a:lvl1pPr>
          </a:lstStyle>
          <a:p>
            <a:endParaRPr lang="fr-FR"/>
          </a:p>
        </p:txBody>
      </p:sp>
      <p:sp>
        <p:nvSpPr>
          <p:cNvPr id="4" name="Espace réservé du pied de page 3"/>
          <p:cNvSpPr>
            <a:spLocks noGrp="1"/>
          </p:cNvSpPr>
          <p:nvPr>
            <p:ph type="ftr" sz="quarter" idx="11"/>
          </p:nvPr>
        </p:nvSpPr>
        <p:spPr>
          <a:xfrm>
            <a:off x="3124200" y="6245225"/>
            <a:ext cx="2895600" cy="476250"/>
          </a:xfrm>
        </p:spPr>
        <p:txBody>
          <a:bodyPr/>
          <a:lstStyle>
            <a:lvl1pPr>
              <a:defRPr/>
            </a:lvl1pPr>
          </a:lstStyle>
          <a:p>
            <a:endParaRPr lang="fr-FR"/>
          </a:p>
        </p:txBody>
      </p:sp>
      <p:sp>
        <p:nvSpPr>
          <p:cNvPr id="5" name="Espace réservé du numéro de diapositive 4"/>
          <p:cNvSpPr>
            <a:spLocks noGrp="1"/>
          </p:cNvSpPr>
          <p:nvPr>
            <p:ph type="sldNum" sz="quarter" idx="12"/>
          </p:nvPr>
        </p:nvSpPr>
        <p:spPr>
          <a:xfrm>
            <a:off x="6553200" y="6245225"/>
            <a:ext cx="2133600" cy="476250"/>
          </a:xfrm>
        </p:spPr>
        <p:txBody>
          <a:bodyPr/>
          <a:lstStyle>
            <a:lvl1pPr>
              <a:defRPr/>
            </a:lvl1pPr>
          </a:lstStyle>
          <a:p>
            <a:fld id="{F7D734E2-57CF-4556-BAAD-2F9253303CE8}" type="slidenum">
              <a:rPr lang="fr-F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108F9F9F-D1C3-485F-B7E9-A197679B7A5C}" type="slidenum">
              <a:rPr lang="fr-F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180CA38F-DFF4-473F-B90C-1C8DE714A0CF}" type="slidenum">
              <a:rPr lang="fr-F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7E339568-DAD6-4038-B31E-01AC38592C59}" type="slidenum">
              <a:rPr lang="fr-F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fr-FR"/>
          </a:p>
        </p:txBody>
      </p:sp>
      <p:sp>
        <p:nvSpPr>
          <p:cNvPr id="8" name="Espace réservé du pied de page 7"/>
          <p:cNvSpPr>
            <a:spLocks noGrp="1"/>
          </p:cNvSpPr>
          <p:nvPr>
            <p:ph type="ftr" sz="quarter" idx="11"/>
          </p:nvPr>
        </p:nvSpPr>
        <p:spPr/>
        <p:txBody>
          <a:bodyPr/>
          <a:lstStyle>
            <a:lvl1pPr>
              <a:defRPr/>
            </a:lvl1pPr>
          </a:lstStyle>
          <a:p>
            <a:endParaRPr lang="fr-FR"/>
          </a:p>
        </p:txBody>
      </p:sp>
      <p:sp>
        <p:nvSpPr>
          <p:cNvPr id="9" name="Espace réservé du numéro de diapositive 8"/>
          <p:cNvSpPr>
            <a:spLocks noGrp="1"/>
          </p:cNvSpPr>
          <p:nvPr>
            <p:ph type="sldNum" sz="quarter" idx="12"/>
          </p:nvPr>
        </p:nvSpPr>
        <p:spPr/>
        <p:txBody>
          <a:bodyPr/>
          <a:lstStyle>
            <a:lvl1pPr>
              <a:defRPr/>
            </a:lvl1pPr>
          </a:lstStyle>
          <a:p>
            <a:fld id="{19B71548-ACF0-401A-B081-62C48F4353F3}" type="slidenum">
              <a:rPr lang="fr-F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lvl1pPr>
              <a:defRPr/>
            </a:lvl1pPr>
          </a:lstStyle>
          <a:p>
            <a:endParaRPr lang="fr-FR"/>
          </a:p>
        </p:txBody>
      </p:sp>
      <p:sp>
        <p:nvSpPr>
          <p:cNvPr id="4" name="Espace réservé du pied de page 3"/>
          <p:cNvSpPr>
            <a:spLocks noGrp="1"/>
          </p:cNvSpPr>
          <p:nvPr>
            <p:ph type="ftr" sz="quarter" idx="11"/>
          </p:nvPr>
        </p:nvSpPr>
        <p:spPr/>
        <p:txBody>
          <a:bodyPr/>
          <a:lstStyle>
            <a:lvl1pPr>
              <a:defRPr/>
            </a:lvl1pPr>
          </a:lstStyle>
          <a:p>
            <a:endParaRPr lang="fr-FR"/>
          </a:p>
        </p:txBody>
      </p:sp>
      <p:sp>
        <p:nvSpPr>
          <p:cNvPr id="5" name="Espace réservé du numéro de diapositive 4"/>
          <p:cNvSpPr>
            <a:spLocks noGrp="1"/>
          </p:cNvSpPr>
          <p:nvPr>
            <p:ph type="sldNum" sz="quarter" idx="12"/>
          </p:nvPr>
        </p:nvSpPr>
        <p:spPr/>
        <p:txBody>
          <a:bodyPr/>
          <a:lstStyle>
            <a:lvl1pPr>
              <a:defRPr/>
            </a:lvl1pPr>
          </a:lstStyle>
          <a:p>
            <a:fld id="{19C610A2-EAF4-476E-8C8D-A9A8F1D82A08}" type="slidenum">
              <a:rPr lang="fr-F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p>
        </p:txBody>
      </p:sp>
      <p:sp>
        <p:nvSpPr>
          <p:cNvPr id="3" name="Espace réservé du pied de page 2"/>
          <p:cNvSpPr>
            <a:spLocks noGrp="1"/>
          </p:cNvSpPr>
          <p:nvPr>
            <p:ph type="ftr" sz="quarter" idx="11"/>
          </p:nvPr>
        </p:nvSpPr>
        <p:spPr/>
        <p:txBody>
          <a:bodyPr/>
          <a:lstStyle>
            <a:lvl1pPr>
              <a:defRPr/>
            </a:lvl1pPr>
          </a:lstStyle>
          <a:p>
            <a:endParaRPr lang="fr-FR"/>
          </a:p>
        </p:txBody>
      </p:sp>
      <p:sp>
        <p:nvSpPr>
          <p:cNvPr id="4" name="Espace réservé du numéro de diapositive 3"/>
          <p:cNvSpPr>
            <a:spLocks noGrp="1"/>
          </p:cNvSpPr>
          <p:nvPr>
            <p:ph type="sldNum" sz="quarter" idx="12"/>
          </p:nvPr>
        </p:nvSpPr>
        <p:spPr/>
        <p:txBody>
          <a:bodyPr/>
          <a:lstStyle>
            <a:lvl1pPr>
              <a:defRPr/>
            </a:lvl1pPr>
          </a:lstStyle>
          <a:p>
            <a:fld id="{9DADAF5F-34F8-4A26-A216-905D057A0AC5}" type="slidenum">
              <a:rPr lang="fr-F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8EDEF10E-527A-4D91-9921-8D126B8B864B}" type="slidenum">
              <a:rPr lang="fr-F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12CE886C-3FFE-418F-B251-E5052BF63780}" type="slidenum">
              <a:rPr lang="fr-F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5D4F532-D222-44C0-98B1-8E1708AE1DEA}"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8.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6.wmf"/><Relationship Id="rId4" Type="http://schemas.openxmlformats.org/officeDocument/2006/relationships/oleObject" Target="../embeddings/oleObject6.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1520" y="2130425"/>
            <a:ext cx="8640960" cy="1470025"/>
          </a:xfrm>
        </p:spPr>
        <p:txBody>
          <a:bodyPr/>
          <a:lstStyle/>
          <a:p>
            <a:r>
              <a:rPr lang="fr-FR" sz="6000" dirty="0" smtClean="0">
                <a:solidFill>
                  <a:srgbClr val="FFFF00"/>
                </a:solidFill>
              </a:rPr>
              <a:t>Hépatites virales</a:t>
            </a:r>
            <a:endParaRPr lang="fr-FR" sz="6000" dirty="0"/>
          </a:p>
        </p:txBody>
      </p:sp>
      <p:sp>
        <p:nvSpPr>
          <p:cNvPr id="3" name="Sous-titre 2"/>
          <p:cNvSpPr>
            <a:spLocks noGrp="1"/>
          </p:cNvSpPr>
          <p:nvPr>
            <p:ph type="subTitle" idx="1"/>
          </p:nvPr>
        </p:nvSpPr>
        <p:spPr>
          <a:xfrm>
            <a:off x="2214546" y="4500570"/>
            <a:ext cx="6400800" cy="1752600"/>
          </a:xfrm>
        </p:spPr>
        <p:txBody>
          <a:bodyPr/>
          <a:lstStyle/>
          <a:p>
            <a:pPr algn="r"/>
            <a:r>
              <a:rPr lang="fr-FR" dirty="0" smtClean="0">
                <a:solidFill>
                  <a:srgbClr val="FFFF00"/>
                </a:solidFill>
              </a:rPr>
              <a:t>Pr. M. </a:t>
            </a:r>
            <a:r>
              <a:rPr lang="fr-FR" dirty="0" err="1" smtClean="0">
                <a:solidFill>
                  <a:srgbClr val="FFFF00"/>
                </a:solidFill>
              </a:rPr>
              <a:t>Messast</a:t>
            </a:r>
            <a:endParaRPr lang="fr-FR"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615950"/>
          </a:xfrm>
        </p:spPr>
        <p:txBody>
          <a:bodyPr/>
          <a:lstStyle/>
          <a:p>
            <a:r>
              <a:rPr lang="fr-FR" dirty="0">
                <a:solidFill>
                  <a:srgbClr val="FFFF00"/>
                </a:solidFill>
              </a:rPr>
              <a:t>Hépatite virale B</a:t>
            </a:r>
          </a:p>
        </p:txBody>
      </p:sp>
      <p:sp>
        <p:nvSpPr>
          <p:cNvPr id="9219" name="Rectangle 3"/>
          <p:cNvSpPr>
            <a:spLocks noGrp="1" noChangeArrowheads="1"/>
          </p:cNvSpPr>
          <p:nvPr>
            <p:ph idx="1"/>
          </p:nvPr>
        </p:nvSpPr>
        <p:spPr>
          <a:xfrm>
            <a:off x="457200" y="944563"/>
            <a:ext cx="8229600" cy="5181600"/>
          </a:xfrm>
        </p:spPr>
        <p:txBody>
          <a:bodyPr/>
          <a:lstStyle/>
          <a:p>
            <a:r>
              <a:rPr lang="fr-FR" sz="2400" dirty="0">
                <a:solidFill>
                  <a:srgbClr val="FFFF00"/>
                </a:solidFill>
              </a:rPr>
              <a:t>I. Epidémiologie</a:t>
            </a:r>
          </a:p>
          <a:p>
            <a:r>
              <a:rPr lang="fr-FR" sz="2400" dirty="0">
                <a:solidFill>
                  <a:srgbClr val="FFFF00"/>
                </a:solidFill>
              </a:rPr>
              <a:t>1) Agent : VHB</a:t>
            </a:r>
          </a:p>
          <a:p>
            <a:pPr lvl="1"/>
            <a:r>
              <a:rPr lang="fr-FR" sz="2400" dirty="0" err="1">
                <a:solidFill>
                  <a:srgbClr val="FFFF00"/>
                </a:solidFill>
              </a:rPr>
              <a:t>Hepadnaviridae</a:t>
            </a:r>
            <a:r>
              <a:rPr lang="fr-FR" sz="2400" dirty="0">
                <a:solidFill>
                  <a:srgbClr val="FFFF00"/>
                </a:solidFill>
              </a:rPr>
              <a:t>, </a:t>
            </a:r>
            <a:r>
              <a:rPr lang="fr-FR" sz="2400" dirty="0" smtClean="0">
                <a:solidFill>
                  <a:srgbClr val="FFFF00"/>
                </a:solidFill>
              </a:rPr>
              <a:t>ADN (intranucléaire)</a:t>
            </a:r>
          </a:p>
          <a:p>
            <a:pPr lvl="1"/>
            <a:r>
              <a:rPr lang="fr-FR" sz="2400" dirty="0" smtClean="0">
                <a:solidFill>
                  <a:srgbClr val="FFFF00"/>
                </a:solidFill>
              </a:rPr>
              <a:t>Particule de </a:t>
            </a:r>
            <a:r>
              <a:rPr lang="fr-FR" sz="2400" dirty="0" err="1" smtClean="0">
                <a:solidFill>
                  <a:srgbClr val="FFFF00"/>
                </a:solidFill>
              </a:rPr>
              <a:t>Dane</a:t>
            </a:r>
            <a:endParaRPr lang="fr-FR" sz="2400" dirty="0">
              <a:solidFill>
                <a:srgbClr val="FFFF00"/>
              </a:solidFill>
            </a:endParaRPr>
          </a:p>
          <a:p>
            <a:pPr lvl="2"/>
            <a:r>
              <a:rPr lang="fr-FR" sz="2000" dirty="0">
                <a:solidFill>
                  <a:srgbClr val="FFFF00"/>
                </a:solidFill>
              </a:rPr>
              <a:t>Capside : Ag </a:t>
            </a:r>
            <a:r>
              <a:rPr lang="fr-FR" sz="2000" dirty="0" err="1">
                <a:solidFill>
                  <a:srgbClr val="FFFF00"/>
                </a:solidFill>
              </a:rPr>
              <a:t>HBc</a:t>
            </a:r>
            <a:r>
              <a:rPr lang="fr-FR" sz="2000" dirty="0">
                <a:solidFill>
                  <a:srgbClr val="FFFF00"/>
                </a:solidFill>
              </a:rPr>
              <a:t>, Ag </a:t>
            </a:r>
            <a:r>
              <a:rPr lang="fr-FR" sz="2000" dirty="0" err="1">
                <a:solidFill>
                  <a:srgbClr val="FFFF00"/>
                </a:solidFill>
              </a:rPr>
              <a:t>HBe</a:t>
            </a:r>
            <a:endParaRPr lang="fr-FR" sz="2000" dirty="0">
              <a:solidFill>
                <a:srgbClr val="FFFF00"/>
              </a:solidFill>
            </a:endParaRPr>
          </a:p>
          <a:p>
            <a:pPr lvl="2"/>
            <a:r>
              <a:rPr lang="fr-FR" sz="2000" dirty="0">
                <a:solidFill>
                  <a:srgbClr val="FFFF00"/>
                </a:solidFill>
              </a:rPr>
              <a:t>Enveloppe : Ag </a:t>
            </a:r>
            <a:r>
              <a:rPr lang="fr-FR" sz="2000" dirty="0" err="1" smtClean="0">
                <a:solidFill>
                  <a:srgbClr val="FFFF00"/>
                </a:solidFill>
              </a:rPr>
              <a:t>HBs</a:t>
            </a:r>
            <a:endParaRPr lang="fr-FR" sz="2000" dirty="0" smtClean="0">
              <a:solidFill>
                <a:srgbClr val="FFFF00"/>
              </a:solidFill>
            </a:endParaRPr>
          </a:p>
          <a:p>
            <a:pPr lvl="1"/>
            <a:r>
              <a:rPr lang="fr-FR" dirty="0" smtClean="0">
                <a:solidFill>
                  <a:srgbClr val="FFFF00"/>
                </a:solidFill>
              </a:rPr>
              <a:t>Huit génotypes : A à H</a:t>
            </a:r>
          </a:p>
          <a:p>
            <a:pPr lvl="2"/>
            <a:r>
              <a:rPr lang="fr-FR" dirty="0" smtClean="0">
                <a:solidFill>
                  <a:srgbClr val="FFFF00"/>
                </a:solidFill>
              </a:rPr>
              <a:t>Algérie : D</a:t>
            </a:r>
            <a:endParaRPr lang="fr-FR" dirty="0">
              <a:solidFill>
                <a:srgbClr val="FFFF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p:cNvGrpSpPr>
          <p:nvPr/>
        </p:nvGrpSpPr>
        <p:grpSpPr bwMode="auto">
          <a:xfrm>
            <a:off x="801127" y="404664"/>
            <a:ext cx="7109697" cy="6120680"/>
            <a:chOff x="-1004" y="-327"/>
            <a:chExt cx="4446" cy="2953"/>
          </a:xfrm>
        </p:grpSpPr>
        <p:sp>
          <p:nvSpPr>
            <p:cNvPr id="5" name="Rectangle 5"/>
            <p:cNvSpPr>
              <a:spLocks noChangeArrowheads="1"/>
            </p:cNvSpPr>
            <p:nvPr/>
          </p:nvSpPr>
          <p:spPr bwMode="auto">
            <a:xfrm>
              <a:off x="-977" y="-327"/>
              <a:ext cx="4413" cy="2953"/>
            </a:xfrm>
            <a:prstGeom prst="rect">
              <a:avLst/>
            </a:prstGeom>
            <a:solidFill>
              <a:schemeClr val="hlink"/>
            </a:solidFill>
            <a:ln w="12700">
              <a:noFill/>
              <a:miter lim="800000"/>
              <a:headEnd/>
              <a:tailEnd/>
            </a:ln>
            <a:effectLst/>
          </p:spPr>
          <p:txBody>
            <a:bodyPr wrap="none" anchor="ctr"/>
            <a:lstStyle/>
            <a:p>
              <a:endParaRPr lang="fr-FR"/>
            </a:p>
          </p:txBody>
        </p:sp>
        <p:graphicFrame>
          <p:nvGraphicFramePr>
            <p:cNvPr id="6" name="Object 6">
              <a:hlinkClick r:id="" action="ppaction://ole?verb=0"/>
            </p:cNvPr>
            <p:cNvGraphicFramePr>
              <a:graphicFrameLocks/>
            </p:cNvGraphicFramePr>
            <p:nvPr>
              <p:extLst>
                <p:ext uri="{D42A27DB-BD31-4B8C-83A1-F6EECF244321}">
                  <p14:modId xmlns:p14="http://schemas.microsoft.com/office/powerpoint/2010/main" val="2715378724"/>
                </p:ext>
              </p:extLst>
            </p:nvPr>
          </p:nvGraphicFramePr>
          <p:xfrm>
            <a:off x="-1004" y="-327"/>
            <a:ext cx="4446" cy="2935"/>
          </p:xfrm>
          <a:graphic>
            <a:graphicData uri="http://schemas.openxmlformats.org/presentationml/2006/ole">
              <mc:AlternateContent xmlns:mc="http://schemas.openxmlformats.org/markup-compatibility/2006">
                <mc:Choice xmlns:v="urn:schemas-microsoft-com:vml" Requires="v">
                  <p:oleObj spid="_x0000_s52245" r:id="rId3" imgW="7835760" imgH="5178240" progId="">
                    <p:embed/>
                  </p:oleObj>
                </mc:Choice>
                <mc:Fallback>
                  <p:oleObj r:id="rId3" imgW="7835760" imgH="5178240" progId="">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 y="-327"/>
                          <a:ext cx="4446" cy="2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cxnSp>
        <p:nvCxnSpPr>
          <p:cNvPr id="3" name="Connecteur droit avec flèche 2"/>
          <p:cNvCxnSpPr/>
          <p:nvPr/>
        </p:nvCxnSpPr>
        <p:spPr>
          <a:xfrm>
            <a:off x="3923927" y="3429000"/>
            <a:ext cx="1008112" cy="72008"/>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7" name="ZoneTexte 6"/>
          <p:cNvSpPr txBox="1"/>
          <p:nvPr/>
        </p:nvSpPr>
        <p:spPr>
          <a:xfrm flipH="1">
            <a:off x="2843808" y="2770332"/>
            <a:ext cx="2304256" cy="369332"/>
          </a:xfrm>
          <a:prstGeom prst="rect">
            <a:avLst/>
          </a:prstGeom>
          <a:solidFill>
            <a:schemeClr val="bg1"/>
          </a:solidFill>
        </p:spPr>
        <p:txBody>
          <a:bodyPr wrap="square" rtlCol="0">
            <a:spAutoFit/>
          </a:bodyPr>
          <a:lstStyle/>
          <a:p>
            <a:r>
              <a:rPr lang="fr-FR" dirty="0" smtClean="0">
                <a:solidFill>
                  <a:srgbClr val="002060"/>
                </a:solidFill>
              </a:rPr>
              <a:t>Particule de </a:t>
            </a:r>
            <a:r>
              <a:rPr lang="fr-FR" dirty="0" err="1" smtClean="0">
                <a:solidFill>
                  <a:srgbClr val="002060"/>
                </a:solidFill>
              </a:rPr>
              <a:t>Dane</a:t>
            </a:r>
            <a:endParaRPr lang="fr-FR" dirty="0">
              <a:solidFill>
                <a:srgbClr val="002060"/>
              </a:solidFill>
            </a:endParaRPr>
          </a:p>
        </p:txBody>
      </p:sp>
      <p:cxnSp>
        <p:nvCxnSpPr>
          <p:cNvPr id="9" name="Connecteur droit avec flèche 8"/>
          <p:cNvCxnSpPr/>
          <p:nvPr/>
        </p:nvCxnSpPr>
        <p:spPr>
          <a:xfrm>
            <a:off x="4355976" y="4005064"/>
            <a:ext cx="76563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H="1">
            <a:off x="3995936" y="4005064"/>
            <a:ext cx="360040" cy="7200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flipV="1">
            <a:off x="2843808" y="3355687"/>
            <a:ext cx="1512167" cy="6493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4175956" y="4437112"/>
            <a:ext cx="1116124" cy="369332"/>
          </a:xfrm>
          <a:prstGeom prst="rect">
            <a:avLst/>
          </a:prstGeom>
          <a:solidFill>
            <a:schemeClr val="bg1"/>
          </a:solidFill>
        </p:spPr>
        <p:txBody>
          <a:bodyPr wrap="square" rtlCol="0">
            <a:spAutoFit/>
          </a:bodyPr>
          <a:lstStyle/>
          <a:p>
            <a:r>
              <a:rPr lang="fr-FR" dirty="0" smtClean="0">
                <a:solidFill>
                  <a:srgbClr val="00B0F0"/>
                </a:solidFill>
              </a:rPr>
              <a:t>Ag </a:t>
            </a:r>
            <a:r>
              <a:rPr lang="fr-FR" dirty="0" err="1" smtClean="0">
                <a:solidFill>
                  <a:srgbClr val="00B0F0"/>
                </a:solidFill>
              </a:rPr>
              <a:t>HBs</a:t>
            </a:r>
            <a:endParaRPr lang="fr-FR" dirty="0">
              <a:solidFill>
                <a:srgbClr val="00B0F0"/>
              </a:solidFill>
            </a:endParaRPr>
          </a:p>
        </p:txBody>
      </p:sp>
    </p:spTree>
    <p:extLst>
      <p:ext uri="{BB962C8B-B14F-4D97-AF65-F5344CB8AC3E}">
        <p14:creationId xmlns:p14="http://schemas.microsoft.com/office/powerpoint/2010/main" val="2452816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446088" y="1196975"/>
            <a:ext cx="8229600" cy="4525963"/>
          </a:xfrm>
        </p:spPr>
        <p:txBody>
          <a:bodyPr/>
          <a:lstStyle/>
          <a:p>
            <a:pPr lvl="1"/>
            <a:r>
              <a:rPr lang="fr-FR" sz="3200" dirty="0">
                <a:solidFill>
                  <a:srgbClr val="FFFF00"/>
                </a:solidFill>
              </a:rPr>
              <a:t>2) Réservoir : Homme</a:t>
            </a:r>
          </a:p>
          <a:p>
            <a:pPr lvl="1"/>
            <a:r>
              <a:rPr lang="fr-FR" sz="3200" dirty="0">
                <a:solidFill>
                  <a:srgbClr val="FFFF00"/>
                </a:solidFill>
              </a:rPr>
              <a:t>3) Transmission</a:t>
            </a:r>
          </a:p>
          <a:p>
            <a:pPr lvl="2"/>
            <a:r>
              <a:rPr lang="fr-FR" sz="3200" dirty="0">
                <a:solidFill>
                  <a:srgbClr val="FFFF00"/>
                </a:solidFill>
              </a:rPr>
              <a:t>Parentérale : sang et dérivés, injections</a:t>
            </a:r>
          </a:p>
          <a:p>
            <a:pPr lvl="2"/>
            <a:r>
              <a:rPr lang="fr-FR" sz="3200" dirty="0">
                <a:solidFill>
                  <a:srgbClr val="FFFF00"/>
                </a:solidFill>
              </a:rPr>
              <a:t>Sexuelle et salivaire</a:t>
            </a:r>
          </a:p>
          <a:p>
            <a:pPr lvl="2"/>
            <a:r>
              <a:rPr lang="fr-FR" sz="3200" dirty="0">
                <a:solidFill>
                  <a:srgbClr val="FFFF00"/>
                </a:solidFill>
              </a:rPr>
              <a:t>Mère-enfant</a:t>
            </a:r>
          </a:p>
          <a:p>
            <a:pPr lvl="1"/>
            <a:r>
              <a:rPr lang="fr-FR" sz="3200" dirty="0">
                <a:solidFill>
                  <a:srgbClr val="FFFF00"/>
                </a:solidFill>
              </a:rPr>
              <a:t>4) Modalités</a:t>
            </a:r>
          </a:p>
          <a:p>
            <a:pPr lvl="2"/>
            <a:r>
              <a:rPr lang="fr-FR" sz="3200" dirty="0">
                <a:solidFill>
                  <a:srgbClr val="FFFF00"/>
                </a:solidFill>
              </a:rPr>
              <a:t>Zones basse, moyenne et haute endémie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2"/>
          <p:cNvGrpSpPr>
            <a:grpSpLocks/>
          </p:cNvGrpSpPr>
          <p:nvPr/>
        </p:nvGrpSpPr>
        <p:grpSpPr bwMode="auto">
          <a:xfrm>
            <a:off x="609600" y="1066800"/>
            <a:ext cx="8229600" cy="4878388"/>
            <a:chOff x="579" y="891"/>
            <a:chExt cx="4695" cy="2591"/>
          </a:xfrm>
        </p:grpSpPr>
        <p:sp>
          <p:nvSpPr>
            <p:cNvPr id="29699" name="Freeform 3"/>
            <p:cNvSpPr>
              <a:spLocks/>
            </p:cNvSpPr>
            <p:nvPr/>
          </p:nvSpPr>
          <p:spPr bwMode="auto">
            <a:xfrm>
              <a:off x="3567" y="1960"/>
              <a:ext cx="181" cy="147"/>
            </a:xfrm>
            <a:custGeom>
              <a:avLst/>
              <a:gdLst/>
              <a:ahLst/>
              <a:cxnLst>
                <a:cxn ang="0">
                  <a:pos x="0" y="71"/>
                </a:cxn>
                <a:cxn ang="0">
                  <a:pos x="5" y="109"/>
                </a:cxn>
                <a:cxn ang="0">
                  <a:pos x="17" y="121"/>
                </a:cxn>
                <a:cxn ang="0">
                  <a:pos x="5" y="138"/>
                </a:cxn>
                <a:cxn ang="0">
                  <a:pos x="30" y="146"/>
                </a:cxn>
                <a:cxn ang="0">
                  <a:pos x="82" y="138"/>
                </a:cxn>
                <a:cxn ang="0">
                  <a:pos x="88" y="116"/>
                </a:cxn>
                <a:cxn ang="0">
                  <a:pos x="124" y="106"/>
                </a:cxn>
                <a:cxn ang="0">
                  <a:pos x="129" y="88"/>
                </a:cxn>
                <a:cxn ang="0">
                  <a:pos x="142" y="85"/>
                </a:cxn>
                <a:cxn ang="0">
                  <a:pos x="134" y="73"/>
                </a:cxn>
                <a:cxn ang="0">
                  <a:pos x="151" y="73"/>
                </a:cxn>
                <a:cxn ang="0">
                  <a:pos x="160" y="55"/>
                </a:cxn>
                <a:cxn ang="0">
                  <a:pos x="155" y="38"/>
                </a:cxn>
                <a:cxn ang="0">
                  <a:pos x="201" y="25"/>
                </a:cxn>
                <a:cxn ang="0">
                  <a:pos x="203" y="22"/>
                </a:cxn>
                <a:cxn ang="0">
                  <a:pos x="186" y="17"/>
                </a:cxn>
                <a:cxn ang="0">
                  <a:pos x="160" y="31"/>
                </a:cxn>
                <a:cxn ang="0">
                  <a:pos x="151" y="0"/>
                </a:cxn>
                <a:cxn ang="0">
                  <a:pos x="127" y="22"/>
                </a:cxn>
                <a:cxn ang="0">
                  <a:pos x="63" y="22"/>
                </a:cxn>
                <a:cxn ang="0">
                  <a:pos x="33" y="55"/>
                </a:cxn>
                <a:cxn ang="0">
                  <a:pos x="13" y="45"/>
                </a:cxn>
                <a:cxn ang="0">
                  <a:pos x="0" y="71"/>
                </a:cxn>
              </a:cxnLst>
              <a:rect l="0" t="0" r="r" b="b"/>
              <a:pathLst>
                <a:path w="204" h="147">
                  <a:moveTo>
                    <a:pt x="0" y="71"/>
                  </a:moveTo>
                  <a:lnTo>
                    <a:pt x="5" y="109"/>
                  </a:lnTo>
                  <a:lnTo>
                    <a:pt x="17" y="121"/>
                  </a:lnTo>
                  <a:lnTo>
                    <a:pt x="5" y="138"/>
                  </a:lnTo>
                  <a:lnTo>
                    <a:pt x="30" y="146"/>
                  </a:lnTo>
                  <a:lnTo>
                    <a:pt x="82" y="138"/>
                  </a:lnTo>
                  <a:lnTo>
                    <a:pt x="88" y="116"/>
                  </a:lnTo>
                  <a:lnTo>
                    <a:pt x="124" y="106"/>
                  </a:lnTo>
                  <a:lnTo>
                    <a:pt x="129" y="88"/>
                  </a:lnTo>
                  <a:lnTo>
                    <a:pt x="142" y="85"/>
                  </a:lnTo>
                  <a:lnTo>
                    <a:pt x="134" y="73"/>
                  </a:lnTo>
                  <a:lnTo>
                    <a:pt x="151" y="73"/>
                  </a:lnTo>
                  <a:lnTo>
                    <a:pt x="160" y="55"/>
                  </a:lnTo>
                  <a:lnTo>
                    <a:pt x="155" y="38"/>
                  </a:lnTo>
                  <a:lnTo>
                    <a:pt x="201" y="25"/>
                  </a:lnTo>
                  <a:lnTo>
                    <a:pt x="203" y="22"/>
                  </a:lnTo>
                  <a:lnTo>
                    <a:pt x="186" y="17"/>
                  </a:lnTo>
                  <a:lnTo>
                    <a:pt x="160" y="31"/>
                  </a:lnTo>
                  <a:lnTo>
                    <a:pt x="151" y="0"/>
                  </a:lnTo>
                  <a:lnTo>
                    <a:pt x="127" y="22"/>
                  </a:lnTo>
                  <a:lnTo>
                    <a:pt x="63" y="22"/>
                  </a:lnTo>
                  <a:lnTo>
                    <a:pt x="33" y="55"/>
                  </a:lnTo>
                  <a:lnTo>
                    <a:pt x="13" y="45"/>
                  </a:lnTo>
                  <a:lnTo>
                    <a:pt x="0" y="71"/>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29700" name="Freeform 4"/>
            <p:cNvSpPr>
              <a:spLocks/>
            </p:cNvSpPr>
            <p:nvPr/>
          </p:nvSpPr>
          <p:spPr bwMode="auto">
            <a:xfrm>
              <a:off x="3567" y="1960"/>
              <a:ext cx="187" cy="153"/>
            </a:xfrm>
            <a:custGeom>
              <a:avLst/>
              <a:gdLst/>
              <a:ahLst/>
              <a:cxnLst>
                <a:cxn ang="0">
                  <a:pos x="0" y="74"/>
                </a:cxn>
                <a:cxn ang="0">
                  <a:pos x="5" y="113"/>
                </a:cxn>
                <a:cxn ang="0">
                  <a:pos x="18" y="126"/>
                </a:cxn>
                <a:cxn ang="0">
                  <a:pos x="5" y="144"/>
                </a:cxn>
                <a:cxn ang="0">
                  <a:pos x="31" y="152"/>
                </a:cxn>
                <a:cxn ang="0">
                  <a:pos x="84" y="144"/>
                </a:cxn>
                <a:cxn ang="0">
                  <a:pos x="91" y="121"/>
                </a:cxn>
                <a:cxn ang="0">
                  <a:pos x="128" y="110"/>
                </a:cxn>
                <a:cxn ang="0">
                  <a:pos x="133" y="92"/>
                </a:cxn>
                <a:cxn ang="0">
                  <a:pos x="146" y="89"/>
                </a:cxn>
                <a:cxn ang="0">
                  <a:pos x="138" y="76"/>
                </a:cxn>
                <a:cxn ang="0">
                  <a:pos x="155" y="76"/>
                </a:cxn>
                <a:cxn ang="0">
                  <a:pos x="165" y="57"/>
                </a:cxn>
                <a:cxn ang="0">
                  <a:pos x="160" y="40"/>
                </a:cxn>
                <a:cxn ang="0">
                  <a:pos x="207" y="26"/>
                </a:cxn>
                <a:cxn ang="0">
                  <a:pos x="209" y="23"/>
                </a:cxn>
                <a:cxn ang="0">
                  <a:pos x="191" y="18"/>
                </a:cxn>
                <a:cxn ang="0">
                  <a:pos x="165" y="32"/>
                </a:cxn>
                <a:cxn ang="0">
                  <a:pos x="155" y="0"/>
                </a:cxn>
                <a:cxn ang="0">
                  <a:pos x="131" y="23"/>
                </a:cxn>
                <a:cxn ang="0">
                  <a:pos x="65" y="23"/>
                </a:cxn>
                <a:cxn ang="0">
                  <a:pos x="34" y="57"/>
                </a:cxn>
                <a:cxn ang="0">
                  <a:pos x="13" y="47"/>
                </a:cxn>
                <a:cxn ang="0">
                  <a:pos x="0" y="74"/>
                </a:cxn>
              </a:cxnLst>
              <a:rect l="0" t="0" r="r" b="b"/>
              <a:pathLst>
                <a:path w="210" h="153">
                  <a:moveTo>
                    <a:pt x="0" y="74"/>
                  </a:moveTo>
                  <a:lnTo>
                    <a:pt x="5" y="113"/>
                  </a:lnTo>
                  <a:lnTo>
                    <a:pt x="18" y="126"/>
                  </a:lnTo>
                  <a:lnTo>
                    <a:pt x="5" y="144"/>
                  </a:lnTo>
                  <a:lnTo>
                    <a:pt x="31" y="152"/>
                  </a:lnTo>
                  <a:lnTo>
                    <a:pt x="84" y="144"/>
                  </a:lnTo>
                  <a:lnTo>
                    <a:pt x="91" y="121"/>
                  </a:lnTo>
                  <a:lnTo>
                    <a:pt x="128" y="110"/>
                  </a:lnTo>
                  <a:lnTo>
                    <a:pt x="133" y="92"/>
                  </a:lnTo>
                  <a:lnTo>
                    <a:pt x="146" y="89"/>
                  </a:lnTo>
                  <a:lnTo>
                    <a:pt x="138" y="76"/>
                  </a:lnTo>
                  <a:lnTo>
                    <a:pt x="155" y="76"/>
                  </a:lnTo>
                  <a:lnTo>
                    <a:pt x="165" y="57"/>
                  </a:lnTo>
                  <a:lnTo>
                    <a:pt x="160" y="40"/>
                  </a:lnTo>
                  <a:lnTo>
                    <a:pt x="207" y="26"/>
                  </a:lnTo>
                  <a:lnTo>
                    <a:pt x="209" y="23"/>
                  </a:lnTo>
                  <a:lnTo>
                    <a:pt x="191" y="18"/>
                  </a:lnTo>
                  <a:lnTo>
                    <a:pt x="165" y="32"/>
                  </a:lnTo>
                  <a:lnTo>
                    <a:pt x="155" y="0"/>
                  </a:lnTo>
                  <a:lnTo>
                    <a:pt x="131" y="23"/>
                  </a:lnTo>
                  <a:lnTo>
                    <a:pt x="65" y="23"/>
                  </a:lnTo>
                  <a:lnTo>
                    <a:pt x="34" y="57"/>
                  </a:lnTo>
                  <a:lnTo>
                    <a:pt x="13" y="47"/>
                  </a:lnTo>
                  <a:lnTo>
                    <a:pt x="0" y="74"/>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701" name="Freeform 5"/>
            <p:cNvSpPr>
              <a:spLocks/>
            </p:cNvSpPr>
            <p:nvPr/>
          </p:nvSpPr>
          <p:spPr bwMode="auto">
            <a:xfrm>
              <a:off x="3028" y="1892"/>
              <a:ext cx="19" cy="44"/>
            </a:xfrm>
            <a:custGeom>
              <a:avLst/>
              <a:gdLst/>
              <a:ahLst/>
              <a:cxnLst>
                <a:cxn ang="0">
                  <a:pos x="0" y="32"/>
                </a:cxn>
                <a:cxn ang="0">
                  <a:pos x="0" y="9"/>
                </a:cxn>
                <a:cxn ang="0">
                  <a:pos x="10" y="0"/>
                </a:cxn>
                <a:cxn ang="0">
                  <a:pos x="20" y="25"/>
                </a:cxn>
                <a:cxn ang="0">
                  <a:pos x="12" y="43"/>
                </a:cxn>
                <a:cxn ang="0">
                  <a:pos x="0" y="32"/>
                </a:cxn>
              </a:cxnLst>
              <a:rect l="0" t="0" r="r" b="b"/>
              <a:pathLst>
                <a:path w="21" h="44">
                  <a:moveTo>
                    <a:pt x="0" y="32"/>
                  </a:moveTo>
                  <a:lnTo>
                    <a:pt x="0" y="9"/>
                  </a:lnTo>
                  <a:lnTo>
                    <a:pt x="10" y="0"/>
                  </a:lnTo>
                  <a:lnTo>
                    <a:pt x="20" y="25"/>
                  </a:lnTo>
                  <a:lnTo>
                    <a:pt x="12" y="43"/>
                  </a:lnTo>
                  <a:lnTo>
                    <a:pt x="0" y="32"/>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29702" name="Freeform 6"/>
            <p:cNvSpPr>
              <a:spLocks/>
            </p:cNvSpPr>
            <p:nvPr/>
          </p:nvSpPr>
          <p:spPr bwMode="auto">
            <a:xfrm>
              <a:off x="3028" y="1892"/>
              <a:ext cx="24" cy="50"/>
            </a:xfrm>
            <a:custGeom>
              <a:avLst/>
              <a:gdLst/>
              <a:ahLst/>
              <a:cxnLst>
                <a:cxn ang="0">
                  <a:pos x="0" y="37"/>
                </a:cxn>
                <a:cxn ang="0">
                  <a:pos x="0" y="10"/>
                </a:cxn>
                <a:cxn ang="0">
                  <a:pos x="13" y="0"/>
                </a:cxn>
                <a:cxn ang="0">
                  <a:pos x="26" y="29"/>
                </a:cxn>
                <a:cxn ang="0">
                  <a:pos x="16" y="49"/>
                </a:cxn>
                <a:cxn ang="0">
                  <a:pos x="0" y="37"/>
                </a:cxn>
              </a:cxnLst>
              <a:rect l="0" t="0" r="r" b="b"/>
              <a:pathLst>
                <a:path w="27" h="50">
                  <a:moveTo>
                    <a:pt x="0" y="37"/>
                  </a:moveTo>
                  <a:lnTo>
                    <a:pt x="0" y="10"/>
                  </a:lnTo>
                  <a:lnTo>
                    <a:pt x="13" y="0"/>
                  </a:lnTo>
                  <a:lnTo>
                    <a:pt x="26" y="29"/>
                  </a:lnTo>
                  <a:lnTo>
                    <a:pt x="16" y="49"/>
                  </a:lnTo>
                  <a:lnTo>
                    <a:pt x="0" y="37"/>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703" name="Freeform 7"/>
            <p:cNvSpPr>
              <a:spLocks/>
            </p:cNvSpPr>
            <p:nvPr/>
          </p:nvSpPr>
          <p:spPr bwMode="auto">
            <a:xfrm>
              <a:off x="2665" y="1989"/>
              <a:ext cx="261" cy="281"/>
            </a:xfrm>
            <a:custGeom>
              <a:avLst/>
              <a:gdLst/>
              <a:ahLst/>
              <a:cxnLst>
                <a:cxn ang="0">
                  <a:pos x="0" y="146"/>
                </a:cxn>
                <a:cxn ang="0">
                  <a:pos x="0" y="154"/>
                </a:cxn>
                <a:cxn ang="0">
                  <a:pos x="51" y="190"/>
                </a:cxn>
                <a:cxn ang="0">
                  <a:pos x="170" y="267"/>
                </a:cxn>
                <a:cxn ang="0">
                  <a:pos x="170" y="280"/>
                </a:cxn>
                <a:cxn ang="0">
                  <a:pos x="185" y="275"/>
                </a:cxn>
                <a:cxn ang="0">
                  <a:pos x="203" y="272"/>
                </a:cxn>
                <a:cxn ang="0">
                  <a:pos x="293" y="212"/>
                </a:cxn>
                <a:cxn ang="0">
                  <a:pos x="257" y="171"/>
                </a:cxn>
                <a:cxn ang="0">
                  <a:pos x="260" y="108"/>
                </a:cxn>
                <a:cxn ang="0">
                  <a:pos x="255" y="77"/>
                </a:cxn>
                <a:cxn ang="0">
                  <a:pos x="228" y="46"/>
                </a:cxn>
                <a:cxn ang="0">
                  <a:pos x="241" y="38"/>
                </a:cxn>
                <a:cxn ang="0">
                  <a:pos x="249" y="0"/>
                </a:cxn>
                <a:cxn ang="0">
                  <a:pos x="146" y="5"/>
                </a:cxn>
                <a:cxn ang="0">
                  <a:pos x="92" y="30"/>
                </a:cxn>
                <a:cxn ang="0">
                  <a:pos x="108" y="77"/>
                </a:cxn>
                <a:cxn ang="0">
                  <a:pos x="82" y="77"/>
                </a:cxn>
                <a:cxn ang="0">
                  <a:pos x="70" y="82"/>
                </a:cxn>
                <a:cxn ang="0">
                  <a:pos x="72" y="97"/>
                </a:cxn>
                <a:cxn ang="0">
                  <a:pos x="5" y="123"/>
                </a:cxn>
                <a:cxn ang="0">
                  <a:pos x="0" y="146"/>
                </a:cxn>
              </a:cxnLst>
              <a:rect l="0" t="0" r="r" b="b"/>
              <a:pathLst>
                <a:path w="294" h="281">
                  <a:moveTo>
                    <a:pt x="0" y="146"/>
                  </a:moveTo>
                  <a:lnTo>
                    <a:pt x="0" y="154"/>
                  </a:lnTo>
                  <a:lnTo>
                    <a:pt x="51" y="190"/>
                  </a:lnTo>
                  <a:lnTo>
                    <a:pt x="170" y="267"/>
                  </a:lnTo>
                  <a:lnTo>
                    <a:pt x="170" y="280"/>
                  </a:lnTo>
                  <a:lnTo>
                    <a:pt x="185" y="275"/>
                  </a:lnTo>
                  <a:lnTo>
                    <a:pt x="203" y="272"/>
                  </a:lnTo>
                  <a:lnTo>
                    <a:pt x="293" y="212"/>
                  </a:lnTo>
                  <a:lnTo>
                    <a:pt x="257" y="171"/>
                  </a:lnTo>
                  <a:lnTo>
                    <a:pt x="260" y="108"/>
                  </a:lnTo>
                  <a:lnTo>
                    <a:pt x="255" y="77"/>
                  </a:lnTo>
                  <a:lnTo>
                    <a:pt x="228" y="46"/>
                  </a:lnTo>
                  <a:lnTo>
                    <a:pt x="241" y="38"/>
                  </a:lnTo>
                  <a:lnTo>
                    <a:pt x="249" y="0"/>
                  </a:lnTo>
                  <a:lnTo>
                    <a:pt x="146" y="5"/>
                  </a:lnTo>
                  <a:lnTo>
                    <a:pt x="92" y="30"/>
                  </a:lnTo>
                  <a:lnTo>
                    <a:pt x="108" y="77"/>
                  </a:lnTo>
                  <a:lnTo>
                    <a:pt x="82" y="77"/>
                  </a:lnTo>
                  <a:lnTo>
                    <a:pt x="70" y="82"/>
                  </a:lnTo>
                  <a:lnTo>
                    <a:pt x="72" y="97"/>
                  </a:lnTo>
                  <a:lnTo>
                    <a:pt x="5" y="123"/>
                  </a:lnTo>
                  <a:lnTo>
                    <a:pt x="0" y="146"/>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29704" name="Freeform 8"/>
            <p:cNvSpPr>
              <a:spLocks/>
            </p:cNvSpPr>
            <p:nvPr/>
          </p:nvSpPr>
          <p:spPr bwMode="auto">
            <a:xfrm>
              <a:off x="2665" y="1989"/>
              <a:ext cx="267" cy="287"/>
            </a:xfrm>
            <a:custGeom>
              <a:avLst/>
              <a:gdLst/>
              <a:ahLst/>
              <a:cxnLst>
                <a:cxn ang="0">
                  <a:pos x="0" y="149"/>
                </a:cxn>
                <a:cxn ang="0">
                  <a:pos x="0" y="157"/>
                </a:cxn>
                <a:cxn ang="0">
                  <a:pos x="52" y="194"/>
                </a:cxn>
                <a:cxn ang="0">
                  <a:pos x="173" y="273"/>
                </a:cxn>
                <a:cxn ang="0">
                  <a:pos x="173" y="286"/>
                </a:cxn>
                <a:cxn ang="0">
                  <a:pos x="189" y="281"/>
                </a:cxn>
                <a:cxn ang="0">
                  <a:pos x="207" y="278"/>
                </a:cxn>
                <a:cxn ang="0">
                  <a:pos x="299" y="217"/>
                </a:cxn>
                <a:cxn ang="0">
                  <a:pos x="262" y="175"/>
                </a:cxn>
                <a:cxn ang="0">
                  <a:pos x="265" y="110"/>
                </a:cxn>
                <a:cxn ang="0">
                  <a:pos x="260" y="79"/>
                </a:cxn>
                <a:cxn ang="0">
                  <a:pos x="233" y="47"/>
                </a:cxn>
                <a:cxn ang="0">
                  <a:pos x="246" y="39"/>
                </a:cxn>
                <a:cxn ang="0">
                  <a:pos x="254" y="0"/>
                </a:cxn>
                <a:cxn ang="0">
                  <a:pos x="149" y="5"/>
                </a:cxn>
                <a:cxn ang="0">
                  <a:pos x="94" y="31"/>
                </a:cxn>
                <a:cxn ang="0">
                  <a:pos x="110" y="79"/>
                </a:cxn>
                <a:cxn ang="0">
                  <a:pos x="84" y="79"/>
                </a:cxn>
                <a:cxn ang="0">
                  <a:pos x="71" y="84"/>
                </a:cxn>
                <a:cxn ang="0">
                  <a:pos x="73" y="99"/>
                </a:cxn>
                <a:cxn ang="0">
                  <a:pos x="5" y="126"/>
                </a:cxn>
                <a:cxn ang="0">
                  <a:pos x="0" y="149"/>
                </a:cxn>
              </a:cxnLst>
              <a:rect l="0" t="0" r="r" b="b"/>
              <a:pathLst>
                <a:path w="300" h="287">
                  <a:moveTo>
                    <a:pt x="0" y="149"/>
                  </a:moveTo>
                  <a:lnTo>
                    <a:pt x="0" y="157"/>
                  </a:lnTo>
                  <a:lnTo>
                    <a:pt x="52" y="194"/>
                  </a:lnTo>
                  <a:lnTo>
                    <a:pt x="173" y="273"/>
                  </a:lnTo>
                  <a:lnTo>
                    <a:pt x="173" y="286"/>
                  </a:lnTo>
                  <a:lnTo>
                    <a:pt x="189" y="281"/>
                  </a:lnTo>
                  <a:lnTo>
                    <a:pt x="207" y="278"/>
                  </a:lnTo>
                  <a:lnTo>
                    <a:pt x="299" y="217"/>
                  </a:lnTo>
                  <a:lnTo>
                    <a:pt x="262" y="175"/>
                  </a:lnTo>
                  <a:lnTo>
                    <a:pt x="265" y="110"/>
                  </a:lnTo>
                  <a:lnTo>
                    <a:pt x="260" y="79"/>
                  </a:lnTo>
                  <a:lnTo>
                    <a:pt x="233" y="47"/>
                  </a:lnTo>
                  <a:lnTo>
                    <a:pt x="246" y="39"/>
                  </a:lnTo>
                  <a:lnTo>
                    <a:pt x="254" y="0"/>
                  </a:lnTo>
                  <a:lnTo>
                    <a:pt x="149" y="5"/>
                  </a:lnTo>
                  <a:lnTo>
                    <a:pt x="94" y="31"/>
                  </a:lnTo>
                  <a:lnTo>
                    <a:pt x="110" y="79"/>
                  </a:lnTo>
                  <a:lnTo>
                    <a:pt x="84" y="79"/>
                  </a:lnTo>
                  <a:lnTo>
                    <a:pt x="71" y="84"/>
                  </a:lnTo>
                  <a:lnTo>
                    <a:pt x="73" y="99"/>
                  </a:lnTo>
                  <a:lnTo>
                    <a:pt x="5" y="126"/>
                  </a:lnTo>
                  <a:lnTo>
                    <a:pt x="0" y="149"/>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705" name="Freeform 9"/>
            <p:cNvSpPr>
              <a:spLocks/>
            </p:cNvSpPr>
            <p:nvPr/>
          </p:nvSpPr>
          <p:spPr bwMode="auto">
            <a:xfrm>
              <a:off x="2931" y="2642"/>
              <a:ext cx="156" cy="178"/>
            </a:xfrm>
            <a:custGeom>
              <a:avLst/>
              <a:gdLst/>
              <a:ahLst/>
              <a:cxnLst>
                <a:cxn ang="0">
                  <a:pos x="0" y="167"/>
                </a:cxn>
                <a:cxn ang="0">
                  <a:pos x="17" y="160"/>
                </a:cxn>
                <a:cxn ang="0">
                  <a:pos x="136" y="177"/>
                </a:cxn>
                <a:cxn ang="0">
                  <a:pos x="161" y="169"/>
                </a:cxn>
                <a:cxn ang="0">
                  <a:pos x="144" y="157"/>
                </a:cxn>
                <a:cxn ang="0">
                  <a:pos x="144" y="101"/>
                </a:cxn>
                <a:cxn ang="0">
                  <a:pos x="175" y="101"/>
                </a:cxn>
                <a:cxn ang="0">
                  <a:pos x="175" y="74"/>
                </a:cxn>
                <a:cxn ang="0">
                  <a:pos x="144" y="75"/>
                </a:cxn>
                <a:cxn ang="0">
                  <a:pos x="142" y="22"/>
                </a:cxn>
                <a:cxn ang="0">
                  <a:pos x="129" y="15"/>
                </a:cxn>
                <a:cxn ang="0">
                  <a:pos x="109" y="17"/>
                </a:cxn>
                <a:cxn ang="0">
                  <a:pos x="106" y="33"/>
                </a:cxn>
                <a:cxn ang="0">
                  <a:pos x="86" y="35"/>
                </a:cxn>
                <a:cxn ang="0">
                  <a:pos x="63" y="0"/>
                </a:cxn>
                <a:cxn ang="0">
                  <a:pos x="8" y="8"/>
                </a:cxn>
                <a:cxn ang="0">
                  <a:pos x="27" y="74"/>
                </a:cxn>
                <a:cxn ang="0">
                  <a:pos x="0" y="167"/>
                </a:cxn>
              </a:cxnLst>
              <a:rect l="0" t="0" r="r" b="b"/>
              <a:pathLst>
                <a:path w="176" h="178">
                  <a:moveTo>
                    <a:pt x="0" y="167"/>
                  </a:moveTo>
                  <a:lnTo>
                    <a:pt x="17" y="160"/>
                  </a:lnTo>
                  <a:lnTo>
                    <a:pt x="136" y="177"/>
                  </a:lnTo>
                  <a:lnTo>
                    <a:pt x="161" y="169"/>
                  </a:lnTo>
                  <a:lnTo>
                    <a:pt x="144" y="157"/>
                  </a:lnTo>
                  <a:lnTo>
                    <a:pt x="144" y="101"/>
                  </a:lnTo>
                  <a:lnTo>
                    <a:pt x="175" y="101"/>
                  </a:lnTo>
                  <a:lnTo>
                    <a:pt x="175" y="74"/>
                  </a:lnTo>
                  <a:lnTo>
                    <a:pt x="144" y="75"/>
                  </a:lnTo>
                  <a:lnTo>
                    <a:pt x="142" y="22"/>
                  </a:lnTo>
                  <a:lnTo>
                    <a:pt x="129" y="15"/>
                  </a:lnTo>
                  <a:lnTo>
                    <a:pt x="109" y="17"/>
                  </a:lnTo>
                  <a:lnTo>
                    <a:pt x="106" y="33"/>
                  </a:lnTo>
                  <a:lnTo>
                    <a:pt x="86" y="35"/>
                  </a:lnTo>
                  <a:lnTo>
                    <a:pt x="63" y="0"/>
                  </a:lnTo>
                  <a:lnTo>
                    <a:pt x="8" y="8"/>
                  </a:lnTo>
                  <a:lnTo>
                    <a:pt x="27" y="74"/>
                  </a:lnTo>
                  <a:lnTo>
                    <a:pt x="0" y="167"/>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706" name="Freeform 10"/>
            <p:cNvSpPr>
              <a:spLocks/>
            </p:cNvSpPr>
            <p:nvPr/>
          </p:nvSpPr>
          <p:spPr bwMode="auto">
            <a:xfrm>
              <a:off x="2931" y="2642"/>
              <a:ext cx="161" cy="184"/>
            </a:xfrm>
            <a:custGeom>
              <a:avLst/>
              <a:gdLst/>
              <a:ahLst/>
              <a:cxnLst>
                <a:cxn ang="0">
                  <a:pos x="0" y="173"/>
                </a:cxn>
                <a:cxn ang="0">
                  <a:pos x="18" y="165"/>
                </a:cxn>
                <a:cxn ang="0">
                  <a:pos x="141" y="183"/>
                </a:cxn>
                <a:cxn ang="0">
                  <a:pos x="167" y="175"/>
                </a:cxn>
                <a:cxn ang="0">
                  <a:pos x="149" y="162"/>
                </a:cxn>
                <a:cxn ang="0">
                  <a:pos x="149" y="104"/>
                </a:cxn>
                <a:cxn ang="0">
                  <a:pos x="181" y="104"/>
                </a:cxn>
                <a:cxn ang="0">
                  <a:pos x="181" y="76"/>
                </a:cxn>
                <a:cxn ang="0">
                  <a:pos x="149" y="78"/>
                </a:cxn>
                <a:cxn ang="0">
                  <a:pos x="147" y="23"/>
                </a:cxn>
                <a:cxn ang="0">
                  <a:pos x="133" y="15"/>
                </a:cxn>
                <a:cxn ang="0">
                  <a:pos x="113" y="18"/>
                </a:cxn>
                <a:cxn ang="0">
                  <a:pos x="110" y="34"/>
                </a:cxn>
                <a:cxn ang="0">
                  <a:pos x="89" y="36"/>
                </a:cxn>
                <a:cxn ang="0">
                  <a:pos x="65" y="0"/>
                </a:cxn>
                <a:cxn ang="0">
                  <a:pos x="8" y="8"/>
                </a:cxn>
                <a:cxn ang="0">
                  <a:pos x="28" y="76"/>
                </a:cxn>
                <a:cxn ang="0">
                  <a:pos x="0" y="173"/>
                </a:cxn>
              </a:cxnLst>
              <a:rect l="0" t="0" r="r" b="b"/>
              <a:pathLst>
                <a:path w="182" h="184">
                  <a:moveTo>
                    <a:pt x="0" y="173"/>
                  </a:moveTo>
                  <a:lnTo>
                    <a:pt x="18" y="165"/>
                  </a:lnTo>
                  <a:lnTo>
                    <a:pt x="141" y="183"/>
                  </a:lnTo>
                  <a:lnTo>
                    <a:pt x="167" y="175"/>
                  </a:lnTo>
                  <a:lnTo>
                    <a:pt x="149" y="162"/>
                  </a:lnTo>
                  <a:lnTo>
                    <a:pt x="149" y="104"/>
                  </a:lnTo>
                  <a:lnTo>
                    <a:pt x="181" y="104"/>
                  </a:lnTo>
                  <a:lnTo>
                    <a:pt x="181" y="76"/>
                  </a:lnTo>
                  <a:lnTo>
                    <a:pt x="149" y="78"/>
                  </a:lnTo>
                  <a:lnTo>
                    <a:pt x="147" y="23"/>
                  </a:lnTo>
                  <a:lnTo>
                    <a:pt x="133" y="15"/>
                  </a:lnTo>
                  <a:lnTo>
                    <a:pt x="113" y="18"/>
                  </a:lnTo>
                  <a:lnTo>
                    <a:pt x="110" y="34"/>
                  </a:lnTo>
                  <a:lnTo>
                    <a:pt x="89" y="36"/>
                  </a:lnTo>
                  <a:lnTo>
                    <a:pt x="65" y="0"/>
                  </a:lnTo>
                  <a:lnTo>
                    <a:pt x="8" y="8"/>
                  </a:lnTo>
                  <a:lnTo>
                    <a:pt x="28" y="76"/>
                  </a:lnTo>
                  <a:lnTo>
                    <a:pt x="0" y="17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707" name="Freeform 11"/>
            <p:cNvSpPr>
              <a:spLocks/>
            </p:cNvSpPr>
            <p:nvPr/>
          </p:nvSpPr>
          <p:spPr bwMode="auto">
            <a:xfrm>
              <a:off x="2935" y="2626"/>
              <a:ext cx="15" cy="17"/>
            </a:xfrm>
            <a:custGeom>
              <a:avLst/>
              <a:gdLst/>
              <a:ahLst/>
              <a:cxnLst>
                <a:cxn ang="0">
                  <a:pos x="0" y="1"/>
                </a:cxn>
                <a:cxn ang="0">
                  <a:pos x="4" y="16"/>
                </a:cxn>
                <a:cxn ang="0">
                  <a:pos x="16" y="0"/>
                </a:cxn>
                <a:cxn ang="0">
                  <a:pos x="0" y="1"/>
                </a:cxn>
              </a:cxnLst>
              <a:rect l="0" t="0" r="r" b="b"/>
              <a:pathLst>
                <a:path w="17" h="17">
                  <a:moveTo>
                    <a:pt x="0" y="1"/>
                  </a:moveTo>
                  <a:lnTo>
                    <a:pt x="4" y="16"/>
                  </a:lnTo>
                  <a:lnTo>
                    <a:pt x="16" y="0"/>
                  </a:lnTo>
                  <a:lnTo>
                    <a:pt x="0" y="1"/>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708" name="Freeform 12"/>
            <p:cNvSpPr>
              <a:spLocks/>
            </p:cNvSpPr>
            <p:nvPr/>
          </p:nvSpPr>
          <p:spPr bwMode="auto">
            <a:xfrm>
              <a:off x="2935" y="2626"/>
              <a:ext cx="15" cy="19"/>
            </a:xfrm>
            <a:custGeom>
              <a:avLst/>
              <a:gdLst/>
              <a:ahLst/>
              <a:cxnLst>
                <a:cxn ang="0">
                  <a:pos x="0" y="2"/>
                </a:cxn>
                <a:cxn ang="0">
                  <a:pos x="3" y="18"/>
                </a:cxn>
                <a:cxn ang="0">
                  <a:pos x="16" y="0"/>
                </a:cxn>
                <a:cxn ang="0">
                  <a:pos x="0" y="2"/>
                </a:cxn>
              </a:cxnLst>
              <a:rect l="0" t="0" r="r" b="b"/>
              <a:pathLst>
                <a:path w="17" h="19">
                  <a:moveTo>
                    <a:pt x="0" y="2"/>
                  </a:moveTo>
                  <a:lnTo>
                    <a:pt x="3" y="18"/>
                  </a:lnTo>
                  <a:lnTo>
                    <a:pt x="16" y="0"/>
                  </a:lnTo>
                  <a:lnTo>
                    <a:pt x="0" y="2"/>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709" name="Freeform 13"/>
            <p:cNvSpPr>
              <a:spLocks/>
            </p:cNvSpPr>
            <p:nvPr/>
          </p:nvSpPr>
          <p:spPr bwMode="auto">
            <a:xfrm>
              <a:off x="1819" y="2883"/>
              <a:ext cx="251" cy="517"/>
            </a:xfrm>
            <a:custGeom>
              <a:avLst/>
              <a:gdLst/>
              <a:ahLst/>
              <a:cxnLst>
                <a:cxn ang="0">
                  <a:pos x="0" y="473"/>
                </a:cxn>
                <a:cxn ang="0">
                  <a:pos x="3" y="487"/>
                </a:cxn>
                <a:cxn ang="0">
                  <a:pos x="13" y="484"/>
                </a:cxn>
                <a:cxn ang="0">
                  <a:pos x="18" y="510"/>
                </a:cxn>
                <a:cxn ang="0">
                  <a:pos x="70" y="516"/>
                </a:cxn>
                <a:cxn ang="0">
                  <a:pos x="56" y="502"/>
                </a:cxn>
                <a:cxn ang="0">
                  <a:pos x="67" y="467"/>
                </a:cxn>
                <a:cxn ang="0">
                  <a:pos x="77" y="472"/>
                </a:cxn>
                <a:cxn ang="0">
                  <a:pos x="108" y="425"/>
                </a:cxn>
                <a:cxn ang="0">
                  <a:pos x="84" y="396"/>
                </a:cxn>
                <a:cxn ang="0">
                  <a:pos x="113" y="381"/>
                </a:cxn>
                <a:cxn ang="0">
                  <a:pos x="118" y="355"/>
                </a:cxn>
                <a:cxn ang="0">
                  <a:pos x="130" y="345"/>
                </a:cxn>
                <a:cxn ang="0">
                  <a:pos x="120" y="339"/>
                </a:cxn>
                <a:cxn ang="0">
                  <a:pos x="138" y="339"/>
                </a:cxn>
                <a:cxn ang="0">
                  <a:pos x="135" y="326"/>
                </a:cxn>
                <a:cxn ang="0">
                  <a:pos x="128" y="337"/>
                </a:cxn>
                <a:cxn ang="0">
                  <a:pos x="120" y="326"/>
                </a:cxn>
                <a:cxn ang="0">
                  <a:pos x="118" y="308"/>
                </a:cxn>
                <a:cxn ang="0">
                  <a:pos x="157" y="308"/>
                </a:cxn>
                <a:cxn ang="0">
                  <a:pos x="159" y="272"/>
                </a:cxn>
                <a:cxn ang="0">
                  <a:pos x="218" y="267"/>
                </a:cxn>
                <a:cxn ang="0">
                  <a:pos x="239" y="238"/>
                </a:cxn>
                <a:cxn ang="0">
                  <a:pos x="212" y="192"/>
                </a:cxn>
                <a:cxn ang="0">
                  <a:pos x="223" y="129"/>
                </a:cxn>
                <a:cxn ang="0">
                  <a:pos x="282" y="80"/>
                </a:cxn>
                <a:cxn ang="0">
                  <a:pos x="279" y="56"/>
                </a:cxn>
                <a:cxn ang="0">
                  <a:pos x="272" y="56"/>
                </a:cxn>
                <a:cxn ang="0">
                  <a:pos x="254" y="85"/>
                </a:cxn>
                <a:cxn ang="0">
                  <a:pos x="212" y="83"/>
                </a:cxn>
                <a:cxn ang="0">
                  <a:pos x="220" y="51"/>
                </a:cxn>
                <a:cxn ang="0">
                  <a:pos x="154" y="8"/>
                </a:cxn>
                <a:cxn ang="0">
                  <a:pos x="133" y="2"/>
                </a:cxn>
                <a:cxn ang="0">
                  <a:pos x="128" y="13"/>
                </a:cxn>
                <a:cxn ang="0">
                  <a:pos x="102" y="0"/>
                </a:cxn>
                <a:cxn ang="0">
                  <a:pos x="87" y="15"/>
                </a:cxn>
                <a:cxn ang="0">
                  <a:pos x="87" y="34"/>
                </a:cxn>
                <a:cxn ang="0">
                  <a:pos x="70" y="42"/>
                </a:cxn>
                <a:cxn ang="0">
                  <a:pos x="70" y="78"/>
                </a:cxn>
                <a:cxn ang="0">
                  <a:pos x="54" y="96"/>
                </a:cxn>
                <a:cxn ang="0">
                  <a:pos x="41" y="147"/>
                </a:cxn>
                <a:cxn ang="0">
                  <a:pos x="49" y="194"/>
                </a:cxn>
                <a:cxn ang="0">
                  <a:pos x="30" y="235"/>
                </a:cxn>
                <a:cxn ang="0">
                  <a:pos x="18" y="337"/>
                </a:cxn>
                <a:cxn ang="0">
                  <a:pos x="27" y="376"/>
                </a:cxn>
                <a:cxn ang="0">
                  <a:pos x="18" y="379"/>
                </a:cxn>
                <a:cxn ang="0">
                  <a:pos x="23" y="409"/>
                </a:cxn>
                <a:cxn ang="0">
                  <a:pos x="0" y="473"/>
                </a:cxn>
              </a:cxnLst>
              <a:rect l="0" t="0" r="r" b="b"/>
              <a:pathLst>
                <a:path w="283" h="517">
                  <a:moveTo>
                    <a:pt x="0" y="473"/>
                  </a:moveTo>
                  <a:lnTo>
                    <a:pt x="3" y="487"/>
                  </a:lnTo>
                  <a:lnTo>
                    <a:pt x="13" y="484"/>
                  </a:lnTo>
                  <a:lnTo>
                    <a:pt x="18" y="510"/>
                  </a:lnTo>
                  <a:lnTo>
                    <a:pt x="70" y="516"/>
                  </a:lnTo>
                  <a:lnTo>
                    <a:pt x="56" y="502"/>
                  </a:lnTo>
                  <a:lnTo>
                    <a:pt x="67" y="467"/>
                  </a:lnTo>
                  <a:lnTo>
                    <a:pt x="77" y="472"/>
                  </a:lnTo>
                  <a:lnTo>
                    <a:pt x="108" y="425"/>
                  </a:lnTo>
                  <a:lnTo>
                    <a:pt x="84" y="396"/>
                  </a:lnTo>
                  <a:lnTo>
                    <a:pt x="113" y="381"/>
                  </a:lnTo>
                  <a:lnTo>
                    <a:pt x="118" y="355"/>
                  </a:lnTo>
                  <a:lnTo>
                    <a:pt x="130" y="345"/>
                  </a:lnTo>
                  <a:lnTo>
                    <a:pt x="120" y="339"/>
                  </a:lnTo>
                  <a:lnTo>
                    <a:pt x="138" y="339"/>
                  </a:lnTo>
                  <a:lnTo>
                    <a:pt x="135" y="326"/>
                  </a:lnTo>
                  <a:lnTo>
                    <a:pt x="128" y="337"/>
                  </a:lnTo>
                  <a:lnTo>
                    <a:pt x="120" y="326"/>
                  </a:lnTo>
                  <a:lnTo>
                    <a:pt x="118" y="308"/>
                  </a:lnTo>
                  <a:lnTo>
                    <a:pt x="157" y="308"/>
                  </a:lnTo>
                  <a:lnTo>
                    <a:pt x="159" y="272"/>
                  </a:lnTo>
                  <a:lnTo>
                    <a:pt x="218" y="267"/>
                  </a:lnTo>
                  <a:lnTo>
                    <a:pt x="239" y="238"/>
                  </a:lnTo>
                  <a:lnTo>
                    <a:pt x="212" y="192"/>
                  </a:lnTo>
                  <a:lnTo>
                    <a:pt x="223" y="129"/>
                  </a:lnTo>
                  <a:lnTo>
                    <a:pt x="282" y="80"/>
                  </a:lnTo>
                  <a:lnTo>
                    <a:pt x="279" y="56"/>
                  </a:lnTo>
                  <a:lnTo>
                    <a:pt x="272" y="56"/>
                  </a:lnTo>
                  <a:lnTo>
                    <a:pt x="254" y="85"/>
                  </a:lnTo>
                  <a:lnTo>
                    <a:pt x="212" y="83"/>
                  </a:lnTo>
                  <a:lnTo>
                    <a:pt x="220" y="51"/>
                  </a:lnTo>
                  <a:lnTo>
                    <a:pt x="154" y="8"/>
                  </a:lnTo>
                  <a:lnTo>
                    <a:pt x="133" y="2"/>
                  </a:lnTo>
                  <a:lnTo>
                    <a:pt x="128" y="13"/>
                  </a:lnTo>
                  <a:lnTo>
                    <a:pt x="102" y="0"/>
                  </a:lnTo>
                  <a:lnTo>
                    <a:pt x="87" y="15"/>
                  </a:lnTo>
                  <a:lnTo>
                    <a:pt x="87" y="34"/>
                  </a:lnTo>
                  <a:lnTo>
                    <a:pt x="70" y="42"/>
                  </a:lnTo>
                  <a:lnTo>
                    <a:pt x="70" y="78"/>
                  </a:lnTo>
                  <a:lnTo>
                    <a:pt x="54" y="96"/>
                  </a:lnTo>
                  <a:lnTo>
                    <a:pt x="41" y="147"/>
                  </a:lnTo>
                  <a:lnTo>
                    <a:pt x="49" y="194"/>
                  </a:lnTo>
                  <a:lnTo>
                    <a:pt x="30" y="235"/>
                  </a:lnTo>
                  <a:lnTo>
                    <a:pt x="18" y="337"/>
                  </a:lnTo>
                  <a:lnTo>
                    <a:pt x="27" y="376"/>
                  </a:lnTo>
                  <a:lnTo>
                    <a:pt x="18" y="379"/>
                  </a:lnTo>
                  <a:lnTo>
                    <a:pt x="23" y="409"/>
                  </a:lnTo>
                  <a:lnTo>
                    <a:pt x="0" y="473"/>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710" name="Freeform 14"/>
            <p:cNvSpPr>
              <a:spLocks/>
            </p:cNvSpPr>
            <p:nvPr/>
          </p:nvSpPr>
          <p:spPr bwMode="auto">
            <a:xfrm>
              <a:off x="1819" y="2883"/>
              <a:ext cx="257" cy="523"/>
            </a:xfrm>
            <a:custGeom>
              <a:avLst/>
              <a:gdLst/>
              <a:ahLst/>
              <a:cxnLst>
                <a:cxn ang="0">
                  <a:pos x="0" y="479"/>
                </a:cxn>
                <a:cxn ang="0">
                  <a:pos x="3" y="493"/>
                </a:cxn>
                <a:cxn ang="0">
                  <a:pos x="13" y="490"/>
                </a:cxn>
                <a:cxn ang="0">
                  <a:pos x="18" y="516"/>
                </a:cxn>
                <a:cxn ang="0">
                  <a:pos x="71" y="522"/>
                </a:cxn>
                <a:cxn ang="0">
                  <a:pos x="57" y="508"/>
                </a:cxn>
                <a:cxn ang="0">
                  <a:pos x="68" y="472"/>
                </a:cxn>
                <a:cxn ang="0">
                  <a:pos x="79" y="477"/>
                </a:cxn>
                <a:cxn ang="0">
                  <a:pos x="110" y="430"/>
                </a:cxn>
                <a:cxn ang="0">
                  <a:pos x="86" y="401"/>
                </a:cxn>
                <a:cxn ang="0">
                  <a:pos x="115" y="385"/>
                </a:cxn>
                <a:cxn ang="0">
                  <a:pos x="121" y="359"/>
                </a:cxn>
                <a:cxn ang="0">
                  <a:pos x="133" y="349"/>
                </a:cxn>
                <a:cxn ang="0">
                  <a:pos x="123" y="343"/>
                </a:cxn>
                <a:cxn ang="0">
                  <a:pos x="141" y="343"/>
                </a:cxn>
                <a:cxn ang="0">
                  <a:pos x="138" y="330"/>
                </a:cxn>
                <a:cxn ang="0">
                  <a:pos x="131" y="341"/>
                </a:cxn>
                <a:cxn ang="0">
                  <a:pos x="123" y="330"/>
                </a:cxn>
                <a:cxn ang="0">
                  <a:pos x="121" y="312"/>
                </a:cxn>
                <a:cxn ang="0">
                  <a:pos x="160" y="312"/>
                </a:cxn>
                <a:cxn ang="0">
                  <a:pos x="162" y="275"/>
                </a:cxn>
                <a:cxn ang="0">
                  <a:pos x="223" y="270"/>
                </a:cxn>
                <a:cxn ang="0">
                  <a:pos x="244" y="241"/>
                </a:cxn>
                <a:cxn ang="0">
                  <a:pos x="217" y="194"/>
                </a:cxn>
                <a:cxn ang="0">
                  <a:pos x="228" y="131"/>
                </a:cxn>
                <a:cxn ang="0">
                  <a:pos x="288" y="81"/>
                </a:cxn>
                <a:cxn ang="0">
                  <a:pos x="285" y="57"/>
                </a:cxn>
                <a:cxn ang="0">
                  <a:pos x="278" y="57"/>
                </a:cxn>
                <a:cxn ang="0">
                  <a:pos x="259" y="86"/>
                </a:cxn>
                <a:cxn ang="0">
                  <a:pos x="217" y="84"/>
                </a:cxn>
                <a:cxn ang="0">
                  <a:pos x="225" y="52"/>
                </a:cxn>
                <a:cxn ang="0">
                  <a:pos x="157" y="8"/>
                </a:cxn>
                <a:cxn ang="0">
                  <a:pos x="136" y="2"/>
                </a:cxn>
                <a:cxn ang="0">
                  <a:pos x="131" y="13"/>
                </a:cxn>
                <a:cxn ang="0">
                  <a:pos x="104" y="0"/>
                </a:cxn>
                <a:cxn ang="0">
                  <a:pos x="89" y="15"/>
                </a:cxn>
                <a:cxn ang="0">
                  <a:pos x="89" y="34"/>
                </a:cxn>
                <a:cxn ang="0">
                  <a:pos x="71" y="42"/>
                </a:cxn>
                <a:cxn ang="0">
                  <a:pos x="71" y="79"/>
                </a:cxn>
                <a:cxn ang="0">
                  <a:pos x="55" y="97"/>
                </a:cxn>
                <a:cxn ang="0">
                  <a:pos x="42" y="149"/>
                </a:cxn>
                <a:cxn ang="0">
                  <a:pos x="50" y="196"/>
                </a:cxn>
                <a:cxn ang="0">
                  <a:pos x="31" y="238"/>
                </a:cxn>
                <a:cxn ang="0">
                  <a:pos x="18" y="341"/>
                </a:cxn>
                <a:cxn ang="0">
                  <a:pos x="28" y="380"/>
                </a:cxn>
                <a:cxn ang="0">
                  <a:pos x="18" y="383"/>
                </a:cxn>
                <a:cxn ang="0">
                  <a:pos x="23" y="414"/>
                </a:cxn>
                <a:cxn ang="0">
                  <a:pos x="0" y="479"/>
                </a:cxn>
              </a:cxnLst>
              <a:rect l="0" t="0" r="r" b="b"/>
              <a:pathLst>
                <a:path w="289" h="523">
                  <a:moveTo>
                    <a:pt x="0" y="479"/>
                  </a:moveTo>
                  <a:lnTo>
                    <a:pt x="3" y="493"/>
                  </a:lnTo>
                  <a:lnTo>
                    <a:pt x="13" y="490"/>
                  </a:lnTo>
                  <a:lnTo>
                    <a:pt x="18" y="516"/>
                  </a:lnTo>
                  <a:lnTo>
                    <a:pt x="71" y="522"/>
                  </a:lnTo>
                  <a:lnTo>
                    <a:pt x="57" y="508"/>
                  </a:lnTo>
                  <a:lnTo>
                    <a:pt x="68" y="472"/>
                  </a:lnTo>
                  <a:lnTo>
                    <a:pt x="79" y="477"/>
                  </a:lnTo>
                  <a:lnTo>
                    <a:pt x="110" y="430"/>
                  </a:lnTo>
                  <a:lnTo>
                    <a:pt x="86" y="401"/>
                  </a:lnTo>
                  <a:lnTo>
                    <a:pt x="115" y="385"/>
                  </a:lnTo>
                  <a:lnTo>
                    <a:pt x="121" y="359"/>
                  </a:lnTo>
                  <a:lnTo>
                    <a:pt x="133" y="349"/>
                  </a:lnTo>
                  <a:lnTo>
                    <a:pt x="123" y="343"/>
                  </a:lnTo>
                  <a:lnTo>
                    <a:pt x="141" y="343"/>
                  </a:lnTo>
                  <a:lnTo>
                    <a:pt x="138" y="330"/>
                  </a:lnTo>
                  <a:lnTo>
                    <a:pt x="131" y="341"/>
                  </a:lnTo>
                  <a:lnTo>
                    <a:pt x="123" y="330"/>
                  </a:lnTo>
                  <a:lnTo>
                    <a:pt x="121" y="312"/>
                  </a:lnTo>
                  <a:lnTo>
                    <a:pt x="160" y="312"/>
                  </a:lnTo>
                  <a:lnTo>
                    <a:pt x="162" y="275"/>
                  </a:lnTo>
                  <a:lnTo>
                    <a:pt x="223" y="270"/>
                  </a:lnTo>
                  <a:lnTo>
                    <a:pt x="244" y="241"/>
                  </a:lnTo>
                  <a:lnTo>
                    <a:pt x="217" y="194"/>
                  </a:lnTo>
                  <a:lnTo>
                    <a:pt x="228" y="131"/>
                  </a:lnTo>
                  <a:lnTo>
                    <a:pt x="288" y="81"/>
                  </a:lnTo>
                  <a:lnTo>
                    <a:pt x="285" y="57"/>
                  </a:lnTo>
                  <a:lnTo>
                    <a:pt x="278" y="57"/>
                  </a:lnTo>
                  <a:lnTo>
                    <a:pt x="259" y="86"/>
                  </a:lnTo>
                  <a:lnTo>
                    <a:pt x="217" y="84"/>
                  </a:lnTo>
                  <a:lnTo>
                    <a:pt x="225" y="52"/>
                  </a:lnTo>
                  <a:lnTo>
                    <a:pt x="157" y="8"/>
                  </a:lnTo>
                  <a:lnTo>
                    <a:pt x="136" y="2"/>
                  </a:lnTo>
                  <a:lnTo>
                    <a:pt x="131" y="13"/>
                  </a:lnTo>
                  <a:lnTo>
                    <a:pt x="104" y="0"/>
                  </a:lnTo>
                  <a:lnTo>
                    <a:pt x="89" y="15"/>
                  </a:lnTo>
                  <a:lnTo>
                    <a:pt x="89" y="34"/>
                  </a:lnTo>
                  <a:lnTo>
                    <a:pt x="71" y="42"/>
                  </a:lnTo>
                  <a:lnTo>
                    <a:pt x="71" y="79"/>
                  </a:lnTo>
                  <a:lnTo>
                    <a:pt x="55" y="97"/>
                  </a:lnTo>
                  <a:lnTo>
                    <a:pt x="42" y="149"/>
                  </a:lnTo>
                  <a:lnTo>
                    <a:pt x="50" y="196"/>
                  </a:lnTo>
                  <a:lnTo>
                    <a:pt x="31" y="238"/>
                  </a:lnTo>
                  <a:lnTo>
                    <a:pt x="18" y="341"/>
                  </a:lnTo>
                  <a:lnTo>
                    <a:pt x="28" y="380"/>
                  </a:lnTo>
                  <a:lnTo>
                    <a:pt x="18" y="383"/>
                  </a:lnTo>
                  <a:lnTo>
                    <a:pt x="23" y="414"/>
                  </a:lnTo>
                  <a:lnTo>
                    <a:pt x="0" y="479"/>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711" name="Freeform 15"/>
            <p:cNvSpPr>
              <a:spLocks/>
            </p:cNvSpPr>
            <p:nvPr/>
          </p:nvSpPr>
          <p:spPr bwMode="auto">
            <a:xfrm>
              <a:off x="1879" y="3410"/>
              <a:ext cx="43" cy="40"/>
            </a:xfrm>
            <a:custGeom>
              <a:avLst/>
              <a:gdLst/>
              <a:ahLst/>
              <a:cxnLst>
                <a:cxn ang="0">
                  <a:pos x="0" y="0"/>
                </a:cxn>
                <a:cxn ang="0">
                  <a:pos x="0" y="39"/>
                </a:cxn>
                <a:cxn ang="0">
                  <a:pos x="47" y="36"/>
                </a:cxn>
                <a:cxn ang="0">
                  <a:pos x="12" y="20"/>
                </a:cxn>
                <a:cxn ang="0">
                  <a:pos x="0" y="0"/>
                </a:cxn>
              </a:cxnLst>
              <a:rect l="0" t="0" r="r" b="b"/>
              <a:pathLst>
                <a:path w="48" h="40">
                  <a:moveTo>
                    <a:pt x="0" y="0"/>
                  </a:moveTo>
                  <a:lnTo>
                    <a:pt x="0" y="39"/>
                  </a:lnTo>
                  <a:lnTo>
                    <a:pt x="47" y="36"/>
                  </a:lnTo>
                  <a:lnTo>
                    <a:pt x="12" y="20"/>
                  </a:lnTo>
                  <a:lnTo>
                    <a:pt x="0" y="0"/>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712" name="Freeform 16"/>
            <p:cNvSpPr>
              <a:spLocks/>
            </p:cNvSpPr>
            <p:nvPr/>
          </p:nvSpPr>
          <p:spPr bwMode="auto">
            <a:xfrm>
              <a:off x="1879" y="3410"/>
              <a:ext cx="48" cy="46"/>
            </a:xfrm>
            <a:custGeom>
              <a:avLst/>
              <a:gdLst/>
              <a:ahLst/>
              <a:cxnLst>
                <a:cxn ang="0">
                  <a:pos x="0" y="0"/>
                </a:cxn>
                <a:cxn ang="0">
                  <a:pos x="0" y="45"/>
                </a:cxn>
                <a:cxn ang="0">
                  <a:pos x="53" y="42"/>
                </a:cxn>
                <a:cxn ang="0">
                  <a:pos x="13" y="23"/>
                </a:cxn>
                <a:cxn ang="0">
                  <a:pos x="0" y="0"/>
                </a:cxn>
              </a:cxnLst>
              <a:rect l="0" t="0" r="r" b="b"/>
              <a:pathLst>
                <a:path w="54" h="46">
                  <a:moveTo>
                    <a:pt x="0" y="0"/>
                  </a:moveTo>
                  <a:lnTo>
                    <a:pt x="0" y="45"/>
                  </a:lnTo>
                  <a:lnTo>
                    <a:pt x="53" y="42"/>
                  </a:lnTo>
                  <a:lnTo>
                    <a:pt x="13" y="23"/>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713" name="Freeform 17"/>
            <p:cNvSpPr>
              <a:spLocks/>
            </p:cNvSpPr>
            <p:nvPr/>
          </p:nvSpPr>
          <p:spPr bwMode="auto">
            <a:xfrm>
              <a:off x="4257" y="2718"/>
              <a:ext cx="523" cy="440"/>
            </a:xfrm>
            <a:custGeom>
              <a:avLst/>
              <a:gdLst/>
              <a:ahLst/>
              <a:cxnLst>
                <a:cxn ang="0">
                  <a:pos x="8" y="235"/>
                </a:cxn>
                <a:cxn ang="0">
                  <a:pos x="13" y="227"/>
                </a:cxn>
                <a:cxn ang="0">
                  <a:pos x="8" y="165"/>
                </a:cxn>
                <a:cxn ang="0">
                  <a:pos x="49" y="142"/>
                </a:cxn>
                <a:cxn ang="0">
                  <a:pos x="130" y="106"/>
                </a:cxn>
                <a:cxn ang="0">
                  <a:pos x="138" y="83"/>
                </a:cxn>
                <a:cxn ang="0">
                  <a:pos x="147" y="80"/>
                </a:cxn>
                <a:cxn ang="0">
                  <a:pos x="163" y="67"/>
                </a:cxn>
                <a:cxn ang="0">
                  <a:pos x="208" y="49"/>
                </a:cxn>
                <a:cxn ang="0">
                  <a:pos x="221" y="56"/>
                </a:cxn>
                <a:cxn ang="0">
                  <a:pos x="234" y="51"/>
                </a:cxn>
                <a:cxn ang="0">
                  <a:pos x="280" y="18"/>
                </a:cxn>
                <a:cxn ang="0">
                  <a:pos x="338" y="21"/>
                </a:cxn>
                <a:cxn ang="0">
                  <a:pos x="392" y="101"/>
                </a:cxn>
                <a:cxn ang="0">
                  <a:pos x="413" y="18"/>
                </a:cxn>
                <a:cxn ang="0">
                  <a:pos x="443" y="49"/>
                </a:cxn>
                <a:cxn ang="0">
                  <a:pos x="483" y="121"/>
                </a:cxn>
                <a:cxn ang="0">
                  <a:pos x="530" y="173"/>
                </a:cxn>
                <a:cxn ang="0">
                  <a:pos x="547" y="191"/>
                </a:cxn>
                <a:cxn ang="0">
                  <a:pos x="587" y="260"/>
                </a:cxn>
                <a:cxn ang="0">
                  <a:pos x="553" y="349"/>
                </a:cxn>
                <a:cxn ang="0">
                  <a:pos x="504" y="421"/>
                </a:cxn>
                <a:cxn ang="0">
                  <a:pos x="483" y="439"/>
                </a:cxn>
                <a:cxn ang="0">
                  <a:pos x="439" y="434"/>
                </a:cxn>
                <a:cxn ang="0">
                  <a:pos x="389" y="410"/>
                </a:cxn>
                <a:cxn ang="0">
                  <a:pos x="363" y="383"/>
                </a:cxn>
                <a:cxn ang="0">
                  <a:pos x="355" y="372"/>
                </a:cxn>
                <a:cxn ang="0">
                  <a:pos x="358" y="328"/>
                </a:cxn>
                <a:cxn ang="0">
                  <a:pos x="320" y="364"/>
                </a:cxn>
                <a:cxn ang="0">
                  <a:pos x="262" y="316"/>
                </a:cxn>
                <a:cxn ang="0">
                  <a:pos x="150" y="351"/>
                </a:cxn>
                <a:cxn ang="0">
                  <a:pos x="65" y="369"/>
                </a:cxn>
                <a:cxn ang="0">
                  <a:pos x="34" y="316"/>
                </a:cxn>
              </a:cxnLst>
              <a:rect l="0" t="0" r="r" b="b"/>
              <a:pathLst>
                <a:path w="588" h="440">
                  <a:moveTo>
                    <a:pt x="0" y="233"/>
                  </a:moveTo>
                  <a:lnTo>
                    <a:pt x="8" y="235"/>
                  </a:lnTo>
                  <a:lnTo>
                    <a:pt x="2" y="219"/>
                  </a:lnTo>
                  <a:lnTo>
                    <a:pt x="13" y="227"/>
                  </a:lnTo>
                  <a:lnTo>
                    <a:pt x="0" y="204"/>
                  </a:lnTo>
                  <a:lnTo>
                    <a:pt x="8" y="165"/>
                  </a:lnTo>
                  <a:lnTo>
                    <a:pt x="10" y="173"/>
                  </a:lnTo>
                  <a:lnTo>
                    <a:pt x="49" y="142"/>
                  </a:lnTo>
                  <a:lnTo>
                    <a:pt x="109" y="129"/>
                  </a:lnTo>
                  <a:lnTo>
                    <a:pt x="130" y="106"/>
                  </a:lnTo>
                  <a:lnTo>
                    <a:pt x="130" y="90"/>
                  </a:lnTo>
                  <a:lnTo>
                    <a:pt x="138" y="83"/>
                  </a:lnTo>
                  <a:lnTo>
                    <a:pt x="146" y="98"/>
                  </a:lnTo>
                  <a:lnTo>
                    <a:pt x="147" y="80"/>
                  </a:lnTo>
                  <a:lnTo>
                    <a:pt x="163" y="83"/>
                  </a:lnTo>
                  <a:lnTo>
                    <a:pt x="163" y="67"/>
                  </a:lnTo>
                  <a:lnTo>
                    <a:pt x="184" y="46"/>
                  </a:lnTo>
                  <a:lnTo>
                    <a:pt x="208" y="49"/>
                  </a:lnTo>
                  <a:lnTo>
                    <a:pt x="213" y="72"/>
                  </a:lnTo>
                  <a:lnTo>
                    <a:pt x="221" y="56"/>
                  </a:lnTo>
                  <a:lnTo>
                    <a:pt x="239" y="61"/>
                  </a:lnTo>
                  <a:lnTo>
                    <a:pt x="234" y="51"/>
                  </a:lnTo>
                  <a:lnTo>
                    <a:pt x="246" y="26"/>
                  </a:lnTo>
                  <a:lnTo>
                    <a:pt x="280" y="18"/>
                  </a:lnTo>
                  <a:lnTo>
                    <a:pt x="272" y="5"/>
                  </a:lnTo>
                  <a:lnTo>
                    <a:pt x="338" y="21"/>
                  </a:lnTo>
                  <a:lnTo>
                    <a:pt x="325" y="59"/>
                  </a:lnTo>
                  <a:lnTo>
                    <a:pt x="392" y="101"/>
                  </a:lnTo>
                  <a:lnTo>
                    <a:pt x="405" y="85"/>
                  </a:lnTo>
                  <a:lnTo>
                    <a:pt x="413" y="18"/>
                  </a:lnTo>
                  <a:lnTo>
                    <a:pt x="431" y="0"/>
                  </a:lnTo>
                  <a:lnTo>
                    <a:pt x="443" y="49"/>
                  </a:lnTo>
                  <a:lnTo>
                    <a:pt x="467" y="59"/>
                  </a:lnTo>
                  <a:lnTo>
                    <a:pt x="483" y="121"/>
                  </a:lnTo>
                  <a:lnTo>
                    <a:pt x="517" y="139"/>
                  </a:lnTo>
                  <a:lnTo>
                    <a:pt x="530" y="173"/>
                  </a:lnTo>
                  <a:lnTo>
                    <a:pt x="545" y="171"/>
                  </a:lnTo>
                  <a:lnTo>
                    <a:pt x="547" y="191"/>
                  </a:lnTo>
                  <a:lnTo>
                    <a:pt x="573" y="214"/>
                  </a:lnTo>
                  <a:lnTo>
                    <a:pt x="587" y="260"/>
                  </a:lnTo>
                  <a:lnTo>
                    <a:pt x="582" y="308"/>
                  </a:lnTo>
                  <a:lnTo>
                    <a:pt x="553" y="349"/>
                  </a:lnTo>
                  <a:lnTo>
                    <a:pt x="535" y="410"/>
                  </a:lnTo>
                  <a:lnTo>
                    <a:pt x="504" y="421"/>
                  </a:lnTo>
                  <a:lnTo>
                    <a:pt x="480" y="431"/>
                  </a:lnTo>
                  <a:lnTo>
                    <a:pt x="483" y="439"/>
                  </a:lnTo>
                  <a:lnTo>
                    <a:pt x="459" y="416"/>
                  </a:lnTo>
                  <a:lnTo>
                    <a:pt x="439" y="434"/>
                  </a:lnTo>
                  <a:lnTo>
                    <a:pt x="410" y="426"/>
                  </a:lnTo>
                  <a:lnTo>
                    <a:pt x="389" y="410"/>
                  </a:lnTo>
                  <a:lnTo>
                    <a:pt x="378" y="375"/>
                  </a:lnTo>
                  <a:lnTo>
                    <a:pt x="363" y="383"/>
                  </a:lnTo>
                  <a:lnTo>
                    <a:pt x="361" y="356"/>
                  </a:lnTo>
                  <a:lnTo>
                    <a:pt x="355" y="372"/>
                  </a:lnTo>
                  <a:lnTo>
                    <a:pt x="342" y="372"/>
                  </a:lnTo>
                  <a:lnTo>
                    <a:pt x="358" y="328"/>
                  </a:lnTo>
                  <a:lnTo>
                    <a:pt x="330" y="369"/>
                  </a:lnTo>
                  <a:lnTo>
                    <a:pt x="320" y="364"/>
                  </a:lnTo>
                  <a:lnTo>
                    <a:pt x="303" y="330"/>
                  </a:lnTo>
                  <a:lnTo>
                    <a:pt x="262" y="316"/>
                  </a:lnTo>
                  <a:lnTo>
                    <a:pt x="181" y="326"/>
                  </a:lnTo>
                  <a:lnTo>
                    <a:pt x="150" y="351"/>
                  </a:lnTo>
                  <a:lnTo>
                    <a:pt x="99" y="351"/>
                  </a:lnTo>
                  <a:lnTo>
                    <a:pt x="65" y="369"/>
                  </a:lnTo>
                  <a:lnTo>
                    <a:pt x="26" y="356"/>
                  </a:lnTo>
                  <a:lnTo>
                    <a:pt x="34" y="316"/>
                  </a:lnTo>
                  <a:lnTo>
                    <a:pt x="0" y="233"/>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714" name="Freeform 18"/>
            <p:cNvSpPr>
              <a:spLocks/>
            </p:cNvSpPr>
            <p:nvPr/>
          </p:nvSpPr>
          <p:spPr bwMode="auto">
            <a:xfrm>
              <a:off x="4257" y="2718"/>
              <a:ext cx="528" cy="446"/>
            </a:xfrm>
            <a:custGeom>
              <a:avLst/>
              <a:gdLst/>
              <a:ahLst/>
              <a:cxnLst>
                <a:cxn ang="0">
                  <a:pos x="8" y="238"/>
                </a:cxn>
                <a:cxn ang="0">
                  <a:pos x="13" y="230"/>
                </a:cxn>
                <a:cxn ang="0">
                  <a:pos x="8" y="167"/>
                </a:cxn>
                <a:cxn ang="0">
                  <a:pos x="50" y="144"/>
                </a:cxn>
                <a:cxn ang="0">
                  <a:pos x="131" y="107"/>
                </a:cxn>
                <a:cxn ang="0">
                  <a:pos x="139" y="84"/>
                </a:cxn>
                <a:cxn ang="0">
                  <a:pos x="149" y="81"/>
                </a:cxn>
                <a:cxn ang="0">
                  <a:pos x="165" y="68"/>
                </a:cxn>
                <a:cxn ang="0">
                  <a:pos x="210" y="50"/>
                </a:cxn>
                <a:cxn ang="0">
                  <a:pos x="223" y="57"/>
                </a:cxn>
                <a:cxn ang="0">
                  <a:pos x="236" y="52"/>
                </a:cxn>
                <a:cxn ang="0">
                  <a:pos x="283" y="18"/>
                </a:cxn>
                <a:cxn ang="0">
                  <a:pos x="341" y="21"/>
                </a:cxn>
                <a:cxn ang="0">
                  <a:pos x="396" y="102"/>
                </a:cxn>
                <a:cxn ang="0">
                  <a:pos x="417" y="18"/>
                </a:cxn>
                <a:cxn ang="0">
                  <a:pos x="448" y="50"/>
                </a:cxn>
                <a:cxn ang="0">
                  <a:pos x="488" y="123"/>
                </a:cxn>
                <a:cxn ang="0">
                  <a:pos x="535" y="175"/>
                </a:cxn>
                <a:cxn ang="0">
                  <a:pos x="553" y="194"/>
                </a:cxn>
                <a:cxn ang="0">
                  <a:pos x="593" y="264"/>
                </a:cxn>
                <a:cxn ang="0">
                  <a:pos x="559" y="354"/>
                </a:cxn>
                <a:cxn ang="0">
                  <a:pos x="509" y="427"/>
                </a:cxn>
                <a:cxn ang="0">
                  <a:pos x="488" y="445"/>
                </a:cxn>
                <a:cxn ang="0">
                  <a:pos x="443" y="440"/>
                </a:cxn>
                <a:cxn ang="0">
                  <a:pos x="393" y="416"/>
                </a:cxn>
                <a:cxn ang="0">
                  <a:pos x="367" y="388"/>
                </a:cxn>
                <a:cxn ang="0">
                  <a:pos x="359" y="377"/>
                </a:cxn>
                <a:cxn ang="0">
                  <a:pos x="362" y="332"/>
                </a:cxn>
                <a:cxn ang="0">
                  <a:pos x="323" y="369"/>
                </a:cxn>
                <a:cxn ang="0">
                  <a:pos x="265" y="320"/>
                </a:cxn>
                <a:cxn ang="0">
                  <a:pos x="152" y="356"/>
                </a:cxn>
                <a:cxn ang="0">
                  <a:pos x="66" y="374"/>
                </a:cxn>
                <a:cxn ang="0">
                  <a:pos x="34" y="320"/>
                </a:cxn>
              </a:cxnLst>
              <a:rect l="0" t="0" r="r" b="b"/>
              <a:pathLst>
                <a:path w="594" h="446">
                  <a:moveTo>
                    <a:pt x="0" y="236"/>
                  </a:moveTo>
                  <a:lnTo>
                    <a:pt x="8" y="238"/>
                  </a:lnTo>
                  <a:lnTo>
                    <a:pt x="2" y="222"/>
                  </a:lnTo>
                  <a:lnTo>
                    <a:pt x="13" y="230"/>
                  </a:lnTo>
                  <a:lnTo>
                    <a:pt x="0" y="207"/>
                  </a:lnTo>
                  <a:lnTo>
                    <a:pt x="8" y="167"/>
                  </a:lnTo>
                  <a:lnTo>
                    <a:pt x="10" y="175"/>
                  </a:lnTo>
                  <a:lnTo>
                    <a:pt x="50" y="144"/>
                  </a:lnTo>
                  <a:lnTo>
                    <a:pt x="110" y="131"/>
                  </a:lnTo>
                  <a:lnTo>
                    <a:pt x="131" y="107"/>
                  </a:lnTo>
                  <a:lnTo>
                    <a:pt x="131" y="91"/>
                  </a:lnTo>
                  <a:lnTo>
                    <a:pt x="139" y="84"/>
                  </a:lnTo>
                  <a:lnTo>
                    <a:pt x="147" y="99"/>
                  </a:lnTo>
                  <a:lnTo>
                    <a:pt x="149" y="81"/>
                  </a:lnTo>
                  <a:lnTo>
                    <a:pt x="165" y="84"/>
                  </a:lnTo>
                  <a:lnTo>
                    <a:pt x="165" y="68"/>
                  </a:lnTo>
                  <a:lnTo>
                    <a:pt x="186" y="47"/>
                  </a:lnTo>
                  <a:lnTo>
                    <a:pt x="210" y="50"/>
                  </a:lnTo>
                  <a:lnTo>
                    <a:pt x="215" y="73"/>
                  </a:lnTo>
                  <a:lnTo>
                    <a:pt x="223" y="57"/>
                  </a:lnTo>
                  <a:lnTo>
                    <a:pt x="241" y="62"/>
                  </a:lnTo>
                  <a:lnTo>
                    <a:pt x="236" y="52"/>
                  </a:lnTo>
                  <a:lnTo>
                    <a:pt x="249" y="26"/>
                  </a:lnTo>
                  <a:lnTo>
                    <a:pt x="283" y="18"/>
                  </a:lnTo>
                  <a:lnTo>
                    <a:pt x="275" y="5"/>
                  </a:lnTo>
                  <a:lnTo>
                    <a:pt x="341" y="21"/>
                  </a:lnTo>
                  <a:lnTo>
                    <a:pt x="328" y="60"/>
                  </a:lnTo>
                  <a:lnTo>
                    <a:pt x="396" y="102"/>
                  </a:lnTo>
                  <a:lnTo>
                    <a:pt x="409" y="86"/>
                  </a:lnTo>
                  <a:lnTo>
                    <a:pt x="417" y="18"/>
                  </a:lnTo>
                  <a:lnTo>
                    <a:pt x="435" y="0"/>
                  </a:lnTo>
                  <a:lnTo>
                    <a:pt x="448" y="50"/>
                  </a:lnTo>
                  <a:lnTo>
                    <a:pt x="472" y="60"/>
                  </a:lnTo>
                  <a:lnTo>
                    <a:pt x="488" y="123"/>
                  </a:lnTo>
                  <a:lnTo>
                    <a:pt x="522" y="141"/>
                  </a:lnTo>
                  <a:lnTo>
                    <a:pt x="535" y="175"/>
                  </a:lnTo>
                  <a:lnTo>
                    <a:pt x="551" y="173"/>
                  </a:lnTo>
                  <a:lnTo>
                    <a:pt x="553" y="194"/>
                  </a:lnTo>
                  <a:lnTo>
                    <a:pt x="579" y="217"/>
                  </a:lnTo>
                  <a:lnTo>
                    <a:pt x="593" y="264"/>
                  </a:lnTo>
                  <a:lnTo>
                    <a:pt x="588" y="312"/>
                  </a:lnTo>
                  <a:lnTo>
                    <a:pt x="559" y="354"/>
                  </a:lnTo>
                  <a:lnTo>
                    <a:pt x="540" y="416"/>
                  </a:lnTo>
                  <a:lnTo>
                    <a:pt x="509" y="427"/>
                  </a:lnTo>
                  <a:lnTo>
                    <a:pt x="485" y="437"/>
                  </a:lnTo>
                  <a:lnTo>
                    <a:pt x="488" y="445"/>
                  </a:lnTo>
                  <a:lnTo>
                    <a:pt x="464" y="422"/>
                  </a:lnTo>
                  <a:lnTo>
                    <a:pt x="443" y="440"/>
                  </a:lnTo>
                  <a:lnTo>
                    <a:pt x="414" y="432"/>
                  </a:lnTo>
                  <a:lnTo>
                    <a:pt x="393" y="416"/>
                  </a:lnTo>
                  <a:lnTo>
                    <a:pt x="382" y="380"/>
                  </a:lnTo>
                  <a:lnTo>
                    <a:pt x="367" y="388"/>
                  </a:lnTo>
                  <a:lnTo>
                    <a:pt x="365" y="361"/>
                  </a:lnTo>
                  <a:lnTo>
                    <a:pt x="359" y="377"/>
                  </a:lnTo>
                  <a:lnTo>
                    <a:pt x="346" y="377"/>
                  </a:lnTo>
                  <a:lnTo>
                    <a:pt x="362" y="332"/>
                  </a:lnTo>
                  <a:lnTo>
                    <a:pt x="333" y="374"/>
                  </a:lnTo>
                  <a:lnTo>
                    <a:pt x="323" y="369"/>
                  </a:lnTo>
                  <a:lnTo>
                    <a:pt x="306" y="335"/>
                  </a:lnTo>
                  <a:lnTo>
                    <a:pt x="265" y="320"/>
                  </a:lnTo>
                  <a:lnTo>
                    <a:pt x="183" y="330"/>
                  </a:lnTo>
                  <a:lnTo>
                    <a:pt x="152" y="356"/>
                  </a:lnTo>
                  <a:lnTo>
                    <a:pt x="100" y="356"/>
                  </a:lnTo>
                  <a:lnTo>
                    <a:pt x="66" y="374"/>
                  </a:lnTo>
                  <a:lnTo>
                    <a:pt x="26" y="361"/>
                  </a:lnTo>
                  <a:lnTo>
                    <a:pt x="34" y="320"/>
                  </a:lnTo>
                  <a:lnTo>
                    <a:pt x="0" y="236"/>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715" name="Freeform 19"/>
            <p:cNvSpPr>
              <a:spLocks/>
            </p:cNvSpPr>
            <p:nvPr/>
          </p:nvSpPr>
          <p:spPr bwMode="auto">
            <a:xfrm>
              <a:off x="4667" y="3190"/>
              <a:ext cx="45" cy="47"/>
            </a:xfrm>
            <a:custGeom>
              <a:avLst/>
              <a:gdLst/>
              <a:ahLst/>
              <a:cxnLst>
                <a:cxn ang="0">
                  <a:pos x="0" y="9"/>
                </a:cxn>
                <a:cxn ang="0">
                  <a:pos x="0" y="0"/>
                </a:cxn>
                <a:cxn ang="0">
                  <a:pos x="26" y="6"/>
                </a:cxn>
                <a:cxn ang="0">
                  <a:pos x="46" y="2"/>
                </a:cxn>
                <a:cxn ang="0">
                  <a:pos x="50" y="11"/>
                </a:cxn>
                <a:cxn ang="0">
                  <a:pos x="50" y="26"/>
                </a:cxn>
                <a:cxn ang="0">
                  <a:pos x="29" y="46"/>
                </a:cxn>
                <a:cxn ang="0">
                  <a:pos x="19" y="43"/>
                </a:cxn>
                <a:cxn ang="0">
                  <a:pos x="0" y="9"/>
                </a:cxn>
              </a:cxnLst>
              <a:rect l="0" t="0" r="r" b="b"/>
              <a:pathLst>
                <a:path w="51" h="47">
                  <a:moveTo>
                    <a:pt x="0" y="9"/>
                  </a:moveTo>
                  <a:lnTo>
                    <a:pt x="0" y="0"/>
                  </a:lnTo>
                  <a:lnTo>
                    <a:pt x="26" y="6"/>
                  </a:lnTo>
                  <a:lnTo>
                    <a:pt x="46" y="2"/>
                  </a:lnTo>
                  <a:lnTo>
                    <a:pt x="50" y="11"/>
                  </a:lnTo>
                  <a:lnTo>
                    <a:pt x="50" y="26"/>
                  </a:lnTo>
                  <a:lnTo>
                    <a:pt x="29" y="46"/>
                  </a:lnTo>
                  <a:lnTo>
                    <a:pt x="19" y="43"/>
                  </a:lnTo>
                  <a:lnTo>
                    <a:pt x="0" y="9"/>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716" name="Freeform 20"/>
            <p:cNvSpPr>
              <a:spLocks/>
            </p:cNvSpPr>
            <p:nvPr/>
          </p:nvSpPr>
          <p:spPr bwMode="auto">
            <a:xfrm>
              <a:off x="4667" y="3190"/>
              <a:ext cx="50" cy="53"/>
            </a:xfrm>
            <a:custGeom>
              <a:avLst/>
              <a:gdLst/>
              <a:ahLst/>
              <a:cxnLst>
                <a:cxn ang="0">
                  <a:pos x="0" y="10"/>
                </a:cxn>
                <a:cxn ang="0">
                  <a:pos x="0" y="0"/>
                </a:cxn>
                <a:cxn ang="0">
                  <a:pos x="29" y="7"/>
                </a:cxn>
                <a:cxn ang="0">
                  <a:pos x="51" y="2"/>
                </a:cxn>
                <a:cxn ang="0">
                  <a:pos x="56" y="12"/>
                </a:cxn>
                <a:cxn ang="0">
                  <a:pos x="56" y="29"/>
                </a:cxn>
                <a:cxn ang="0">
                  <a:pos x="32" y="52"/>
                </a:cxn>
                <a:cxn ang="0">
                  <a:pos x="21" y="49"/>
                </a:cxn>
                <a:cxn ang="0">
                  <a:pos x="0" y="10"/>
                </a:cxn>
              </a:cxnLst>
              <a:rect l="0" t="0" r="r" b="b"/>
              <a:pathLst>
                <a:path w="57" h="53">
                  <a:moveTo>
                    <a:pt x="0" y="10"/>
                  </a:moveTo>
                  <a:lnTo>
                    <a:pt x="0" y="0"/>
                  </a:lnTo>
                  <a:lnTo>
                    <a:pt x="29" y="7"/>
                  </a:lnTo>
                  <a:lnTo>
                    <a:pt x="51" y="2"/>
                  </a:lnTo>
                  <a:lnTo>
                    <a:pt x="56" y="12"/>
                  </a:lnTo>
                  <a:lnTo>
                    <a:pt x="56" y="29"/>
                  </a:lnTo>
                  <a:lnTo>
                    <a:pt x="32" y="52"/>
                  </a:lnTo>
                  <a:lnTo>
                    <a:pt x="21" y="49"/>
                  </a:lnTo>
                  <a:lnTo>
                    <a:pt x="0" y="1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717" name="Freeform 21"/>
            <p:cNvSpPr>
              <a:spLocks/>
            </p:cNvSpPr>
            <p:nvPr/>
          </p:nvSpPr>
          <p:spPr bwMode="auto">
            <a:xfrm>
              <a:off x="2900" y="1777"/>
              <a:ext cx="96" cy="39"/>
            </a:xfrm>
            <a:custGeom>
              <a:avLst/>
              <a:gdLst/>
              <a:ahLst/>
              <a:cxnLst>
                <a:cxn ang="0">
                  <a:pos x="0" y="20"/>
                </a:cxn>
                <a:cxn ang="0">
                  <a:pos x="2" y="22"/>
                </a:cxn>
                <a:cxn ang="0">
                  <a:pos x="2" y="29"/>
                </a:cxn>
                <a:cxn ang="0">
                  <a:pos x="12" y="31"/>
                </a:cxn>
                <a:cxn ang="0">
                  <a:pos x="37" y="29"/>
                </a:cxn>
                <a:cxn ang="0">
                  <a:pos x="57" y="38"/>
                </a:cxn>
                <a:cxn ang="0">
                  <a:pos x="91" y="31"/>
                </a:cxn>
                <a:cxn ang="0">
                  <a:pos x="107" y="10"/>
                </a:cxn>
                <a:cxn ang="0">
                  <a:pos x="99" y="0"/>
                </a:cxn>
                <a:cxn ang="0">
                  <a:pos x="59" y="2"/>
                </a:cxn>
                <a:cxn ang="0">
                  <a:pos x="46" y="20"/>
                </a:cxn>
                <a:cxn ang="0">
                  <a:pos x="0" y="20"/>
                </a:cxn>
              </a:cxnLst>
              <a:rect l="0" t="0" r="r" b="b"/>
              <a:pathLst>
                <a:path w="108" h="39">
                  <a:moveTo>
                    <a:pt x="0" y="20"/>
                  </a:moveTo>
                  <a:lnTo>
                    <a:pt x="2" y="22"/>
                  </a:lnTo>
                  <a:lnTo>
                    <a:pt x="2" y="29"/>
                  </a:lnTo>
                  <a:lnTo>
                    <a:pt x="12" y="31"/>
                  </a:lnTo>
                  <a:lnTo>
                    <a:pt x="37" y="29"/>
                  </a:lnTo>
                  <a:lnTo>
                    <a:pt x="57" y="38"/>
                  </a:lnTo>
                  <a:lnTo>
                    <a:pt x="91" y="31"/>
                  </a:lnTo>
                  <a:lnTo>
                    <a:pt x="107" y="10"/>
                  </a:lnTo>
                  <a:lnTo>
                    <a:pt x="99" y="0"/>
                  </a:lnTo>
                  <a:lnTo>
                    <a:pt x="59" y="2"/>
                  </a:lnTo>
                  <a:lnTo>
                    <a:pt x="46" y="20"/>
                  </a:lnTo>
                  <a:lnTo>
                    <a:pt x="0" y="20"/>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718" name="Freeform 22"/>
            <p:cNvSpPr>
              <a:spLocks/>
            </p:cNvSpPr>
            <p:nvPr/>
          </p:nvSpPr>
          <p:spPr bwMode="auto">
            <a:xfrm>
              <a:off x="2900" y="1777"/>
              <a:ext cx="102" cy="45"/>
            </a:xfrm>
            <a:custGeom>
              <a:avLst/>
              <a:gdLst/>
              <a:ahLst/>
              <a:cxnLst>
                <a:cxn ang="0">
                  <a:pos x="0" y="23"/>
                </a:cxn>
                <a:cxn ang="0">
                  <a:pos x="2" y="26"/>
                </a:cxn>
                <a:cxn ang="0">
                  <a:pos x="2" y="34"/>
                </a:cxn>
                <a:cxn ang="0">
                  <a:pos x="13" y="36"/>
                </a:cxn>
                <a:cxn ang="0">
                  <a:pos x="39" y="34"/>
                </a:cxn>
                <a:cxn ang="0">
                  <a:pos x="60" y="44"/>
                </a:cxn>
                <a:cxn ang="0">
                  <a:pos x="96" y="36"/>
                </a:cxn>
                <a:cxn ang="0">
                  <a:pos x="113" y="12"/>
                </a:cxn>
                <a:cxn ang="0">
                  <a:pos x="105" y="0"/>
                </a:cxn>
                <a:cxn ang="0">
                  <a:pos x="62" y="2"/>
                </a:cxn>
                <a:cxn ang="0">
                  <a:pos x="49" y="23"/>
                </a:cxn>
                <a:cxn ang="0">
                  <a:pos x="0" y="23"/>
                </a:cxn>
              </a:cxnLst>
              <a:rect l="0" t="0" r="r" b="b"/>
              <a:pathLst>
                <a:path w="114" h="45">
                  <a:moveTo>
                    <a:pt x="0" y="23"/>
                  </a:moveTo>
                  <a:lnTo>
                    <a:pt x="2" y="26"/>
                  </a:lnTo>
                  <a:lnTo>
                    <a:pt x="2" y="34"/>
                  </a:lnTo>
                  <a:lnTo>
                    <a:pt x="13" y="36"/>
                  </a:lnTo>
                  <a:lnTo>
                    <a:pt x="39" y="34"/>
                  </a:lnTo>
                  <a:lnTo>
                    <a:pt x="60" y="44"/>
                  </a:lnTo>
                  <a:lnTo>
                    <a:pt x="96" y="36"/>
                  </a:lnTo>
                  <a:lnTo>
                    <a:pt x="113" y="12"/>
                  </a:lnTo>
                  <a:lnTo>
                    <a:pt x="105" y="0"/>
                  </a:lnTo>
                  <a:lnTo>
                    <a:pt x="62" y="2"/>
                  </a:lnTo>
                  <a:lnTo>
                    <a:pt x="49" y="23"/>
                  </a:lnTo>
                  <a:lnTo>
                    <a:pt x="0" y="2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719" name="Freeform 23"/>
            <p:cNvSpPr>
              <a:spLocks/>
            </p:cNvSpPr>
            <p:nvPr/>
          </p:nvSpPr>
          <p:spPr bwMode="auto">
            <a:xfrm>
              <a:off x="3924" y="2157"/>
              <a:ext cx="58" cy="84"/>
            </a:xfrm>
            <a:custGeom>
              <a:avLst/>
              <a:gdLst/>
              <a:ahLst/>
              <a:cxnLst>
                <a:cxn ang="0">
                  <a:pos x="0" y="27"/>
                </a:cxn>
                <a:cxn ang="0">
                  <a:pos x="9" y="32"/>
                </a:cxn>
                <a:cxn ang="0">
                  <a:pos x="15" y="71"/>
                </a:cxn>
                <a:cxn ang="0">
                  <a:pos x="33" y="68"/>
                </a:cxn>
                <a:cxn ang="0">
                  <a:pos x="40" y="53"/>
                </a:cxn>
                <a:cxn ang="0">
                  <a:pos x="50" y="56"/>
                </a:cxn>
                <a:cxn ang="0">
                  <a:pos x="62" y="83"/>
                </a:cxn>
                <a:cxn ang="0">
                  <a:pos x="65" y="68"/>
                </a:cxn>
                <a:cxn ang="0">
                  <a:pos x="60" y="39"/>
                </a:cxn>
                <a:cxn ang="0">
                  <a:pos x="50" y="50"/>
                </a:cxn>
                <a:cxn ang="0">
                  <a:pos x="43" y="39"/>
                </a:cxn>
                <a:cxn ang="0">
                  <a:pos x="60" y="21"/>
                </a:cxn>
                <a:cxn ang="0">
                  <a:pos x="31" y="20"/>
                </a:cxn>
                <a:cxn ang="0">
                  <a:pos x="9" y="0"/>
                </a:cxn>
                <a:cxn ang="0">
                  <a:pos x="2" y="11"/>
                </a:cxn>
                <a:cxn ang="0">
                  <a:pos x="9" y="20"/>
                </a:cxn>
                <a:cxn ang="0">
                  <a:pos x="0" y="27"/>
                </a:cxn>
              </a:cxnLst>
              <a:rect l="0" t="0" r="r" b="b"/>
              <a:pathLst>
                <a:path w="66" h="84">
                  <a:moveTo>
                    <a:pt x="0" y="27"/>
                  </a:moveTo>
                  <a:lnTo>
                    <a:pt x="9" y="32"/>
                  </a:lnTo>
                  <a:lnTo>
                    <a:pt x="15" y="71"/>
                  </a:lnTo>
                  <a:lnTo>
                    <a:pt x="33" y="68"/>
                  </a:lnTo>
                  <a:lnTo>
                    <a:pt x="40" y="53"/>
                  </a:lnTo>
                  <a:lnTo>
                    <a:pt x="50" y="56"/>
                  </a:lnTo>
                  <a:lnTo>
                    <a:pt x="62" y="83"/>
                  </a:lnTo>
                  <a:lnTo>
                    <a:pt x="65" y="68"/>
                  </a:lnTo>
                  <a:lnTo>
                    <a:pt x="60" y="39"/>
                  </a:lnTo>
                  <a:lnTo>
                    <a:pt x="50" y="50"/>
                  </a:lnTo>
                  <a:lnTo>
                    <a:pt x="43" y="39"/>
                  </a:lnTo>
                  <a:lnTo>
                    <a:pt x="60" y="21"/>
                  </a:lnTo>
                  <a:lnTo>
                    <a:pt x="31" y="20"/>
                  </a:lnTo>
                  <a:lnTo>
                    <a:pt x="9" y="0"/>
                  </a:lnTo>
                  <a:lnTo>
                    <a:pt x="2" y="11"/>
                  </a:lnTo>
                  <a:lnTo>
                    <a:pt x="9" y="20"/>
                  </a:lnTo>
                  <a:lnTo>
                    <a:pt x="0" y="27"/>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29720" name="Freeform 24"/>
            <p:cNvSpPr>
              <a:spLocks/>
            </p:cNvSpPr>
            <p:nvPr/>
          </p:nvSpPr>
          <p:spPr bwMode="auto">
            <a:xfrm>
              <a:off x="3924" y="2157"/>
              <a:ext cx="64" cy="90"/>
            </a:xfrm>
            <a:custGeom>
              <a:avLst/>
              <a:gdLst/>
              <a:ahLst/>
              <a:cxnLst>
                <a:cxn ang="0">
                  <a:pos x="0" y="29"/>
                </a:cxn>
                <a:cxn ang="0">
                  <a:pos x="10" y="34"/>
                </a:cxn>
                <a:cxn ang="0">
                  <a:pos x="16" y="76"/>
                </a:cxn>
                <a:cxn ang="0">
                  <a:pos x="36" y="73"/>
                </a:cxn>
                <a:cxn ang="0">
                  <a:pos x="44" y="57"/>
                </a:cxn>
                <a:cxn ang="0">
                  <a:pos x="55" y="60"/>
                </a:cxn>
                <a:cxn ang="0">
                  <a:pos x="68" y="89"/>
                </a:cxn>
                <a:cxn ang="0">
                  <a:pos x="71" y="73"/>
                </a:cxn>
                <a:cxn ang="0">
                  <a:pos x="65" y="42"/>
                </a:cxn>
                <a:cxn ang="0">
                  <a:pos x="55" y="54"/>
                </a:cxn>
                <a:cxn ang="0">
                  <a:pos x="47" y="42"/>
                </a:cxn>
                <a:cxn ang="0">
                  <a:pos x="65" y="23"/>
                </a:cxn>
                <a:cxn ang="0">
                  <a:pos x="34" y="21"/>
                </a:cxn>
                <a:cxn ang="0">
                  <a:pos x="10" y="0"/>
                </a:cxn>
                <a:cxn ang="0">
                  <a:pos x="2" y="12"/>
                </a:cxn>
                <a:cxn ang="0">
                  <a:pos x="10" y="21"/>
                </a:cxn>
                <a:cxn ang="0">
                  <a:pos x="0" y="29"/>
                </a:cxn>
              </a:cxnLst>
              <a:rect l="0" t="0" r="r" b="b"/>
              <a:pathLst>
                <a:path w="72" h="90">
                  <a:moveTo>
                    <a:pt x="0" y="29"/>
                  </a:moveTo>
                  <a:lnTo>
                    <a:pt x="10" y="34"/>
                  </a:lnTo>
                  <a:lnTo>
                    <a:pt x="16" y="76"/>
                  </a:lnTo>
                  <a:lnTo>
                    <a:pt x="36" y="73"/>
                  </a:lnTo>
                  <a:lnTo>
                    <a:pt x="44" y="57"/>
                  </a:lnTo>
                  <a:lnTo>
                    <a:pt x="55" y="60"/>
                  </a:lnTo>
                  <a:lnTo>
                    <a:pt x="68" y="89"/>
                  </a:lnTo>
                  <a:lnTo>
                    <a:pt x="71" y="73"/>
                  </a:lnTo>
                  <a:lnTo>
                    <a:pt x="65" y="42"/>
                  </a:lnTo>
                  <a:lnTo>
                    <a:pt x="55" y="54"/>
                  </a:lnTo>
                  <a:lnTo>
                    <a:pt x="47" y="42"/>
                  </a:lnTo>
                  <a:lnTo>
                    <a:pt x="65" y="23"/>
                  </a:lnTo>
                  <a:lnTo>
                    <a:pt x="34" y="21"/>
                  </a:lnTo>
                  <a:lnTo>
                    <a:pt x="10" y="0"/>
                  </a:lnTo>
                  <a:lnTo>
                    <a:pt x="2" y="12"/>
                  </a:lnTo>
                  <a:lnTo>
                    <a:pt x="10" y="21"/>
                  </a:lnTo>
                  <a:lnTo>
                    <a:pt x="0" y="29"/>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721" name="Freeform 25"/>
            <p:cNvSpPr>
              <a:spLocks/>
            </p:cNvSpPr>
            <p:nvPr/>
          </p:nvSpPr>
          <p:spPr bwMode="auto">
            <a:xfrm>
              <a:off x="2813" y="1724"/>
              <a:ext cx="39" cy="32"/>
            </a:xfrm>
            <a:custGeom>
              <a:avLst/>
              <a:gdLst/>
              <a:ahLst/>
              <a:cxnLst>
                <a:cxn ang="0">
                  <a:pos x="0" y="9"/>
                </a:cxn>
                <a:cxn ang="0">
                  <a:pos x="7" y="3"/>
                </a:cxn>
                <a:cxn ang="0">
                  <a:pos x="28" y="0"/>
                </a:cxn>
                <a:cxn ang="0">
                  <a:pos x="39" y="13"/>
                </a:cxn>
                <a:cxn ang="0">
                  <a:pos x="42" y="22"/>
                </a:cxn>
                <a:cxn ang="0">
                  <a:pos x="37" y="31"/>
                </a:cxn>
                <a:cxn ang="0">
                  <a:pos x="0" y="9"/>
                </a:cxn>
              </a:cxnLst>
              <a:rect l="0" t="0" r="r" b="b"/>
              <a:pathLst>
                <a:path w="43" h="32">
                  <a:moveTo>
                    <a:pt x="0" y="9"/>
                  </a:moveTo>
                  <a:lnTo>
                    <a:pt x="7" y="3"/>
                  </a:lnTo>
                  <a:lnTo>
                    <a:pt x="28" y="0"/>
                  </a:lnTo>
                  <a:lnTo>
                    <a:pt x="39" y="13"/>
                  </a:lnTo>
                  <a:lnTo>
                    <a:pt x="42" y="22"/>
                  </a:lnTo>
                  <a:lnTo>
                    <a:pt x="37" y="31"/>
                  </a:lnTo>
                  <a:lnTo>
                    <a:pt x="0" y="9"/>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722" name="Freeform 26"/>
            <p:cNvSpPr>
              <a:spLocks/>
            </p:cNvSpPr>
            <p:nvPr/>
          </p:nvSpPr>
          <p:spPr bwMode="auto">
            <a:xfrm>
              <a:off x="2813" y="1724"/>
              <a:ext cx="44" cy="38"/>
            </a:xfrm>
            <a:custGeom>
              <a:avLst/>
              <a:gdLst/>
              <a:ahLst/>
              <a:cxnLst>
                <a:cxn ang="0">
                  <a:pos x="0" y="11"/>
                </a:cxn>
                <a:cxn ang="0">
                  <a:pos x="8" y="3"/>
                </a:cxn>
                <a:cxn ang="0">
                  <a:pos x="32" y="0"/>
                </a:cxn>
                <a:cxn ang="0">
                  <a:pos x="45" y="16"/>
                </a:cxn>
                <a:cxn ang="0">
                  <a:pos x="48" y="26"/>
                </a:cxn>
                <a:cxn ang="0">
                  <a:pos x="42" y="37"/>
                </a:cxn>
                <a:cxn ang="0">
                  <a:pos x="0" y="11"/>
                </a:cxn>
              </a:cxnLst>
              <a:rect l="0" t="0" r="r" b="b"/>
              <a:pathLst>
                <a:path w="49" h="38">
                  <a:moveTo>
                    <a:pt x="0" y="11"/>
                  </a:moveTo>
                  <a:lnTo>
                    <a:pt x="8" y="3"/>
                  </a:lnTo>
                  <a:lnTo>
                    <a:pt x="32" y="0"/>
                  </a:lnTo>
                  <a:lnTo>
                    <a:pt x="45" y="16"/>
                  </a:lnTo>
                  <a:lnTo>
                    <a:pt x="48" y="26"/>
                  </a:lnTo>
                  <a:lnTo>
                    <a:pt x="42" y="37"/>
                  </a:lnTo>
                  <a:lnTo>
                    <a:pt x="0" y="11"/>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723" name="Freeform 27"/>
            <p:cNvSpPr>
              <a:spLocks/>
            </p:cNvSpPr>
            <p:nvPr/>
          </p:nvSpPr>
          <p:spPr bwMode="auto">
            <a:xfrm>
              <a:off x="3938" y="2130"/>
              <a:ext cx="37" cy="19"/>
            </a:xfrm>
            <a:custGeom>
              <a:avLst/>
              <a:gdLst/>
              <a:ahLst/>
              <a:cxnLst>
                <a:cxn ang="0">
                  <a:pos x="0" y="12"/>
                </a:cxn>
                <a:cxn ang="0">
                  <a:pos x="7" y="18"/>
                </a:cxn>
                <a:cxn ang="0">
                  <a:pos x="41" y="17"/>
                </a:cxn>
                <a:cxn ang="0">
                  <a:pos x="38" y="6"/>
                </a:cxn>
                <a:cxn ang="0">
                  <a:pos x="13" y="0"/>
                </a:cxn>
                <a:cxn ang="0">
                  <a:pos x="0" y="12"/>
                </a:cxn>
              </a:cxnLst>
              <a:rect l="0" t="0" r="r" b="b"/>
              <a:pathLst>
                <a:path w="42" h="19">
                  <a:moveTo>
                    <a:pt x="0" y="12"/>
                  </a:moveTo>
                  <a:lnTo>
                    <a:pt x="7" y="18"/>
                  </a:lnTo>
                  <a:lnTo>
                    <a:pt x="41" y="17"/>
                  </a:lnTo>
                  <a:lnTo>
                    <a:pt x="38" y="6"/>
                  </a:lnTo>
                  <a:lnTo>
                    <a:pt x="13" y="0"/>
                  </a:lnTo>
                  <a:lnTo>
                    <a:pt x="0" y="12"/>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29724" name="Freeform 28"/>
            <p:cNvSpPr>
              <a:spLocks/>
            </p:cNvSpPr>
            <p:nvPr/>
          </p:nvSpPr>
          <p:spPr bwMode="auto">
            <a:xfrm>
              <a:off x="3938" y="2130"/>
              <a:ext cx="42" cy="25"/>
            </a:xfrm>
            <a:custGeom>
              <a:avLst/>
              <a:gdLst/>
              <a:ahLst/>
              <a:cxnLst>
                <a:cxn ang="0">
                  <a:pos x="0" y="16"/>
                </a:cxn>
                <a:cxn ang="0">
                  <a:pos x="8" y="24"/>
                </a:cxn>
                <a:cxn ang="0">
                  <a:pos x="47" y="22"/>
                </a:cxn>
                <a:cxn ang="0">
                  <a:pos x="44" y="8"/>
                </a:cxn>
                <a:cxn ang="0">
                  <a:pos x="15" y="0"/>
                </a:cxn>
                <a:cxn ang="0">
                  <a:pos x="0" y="16"/>
                </a:cxn>
              </a:cxnLst>
              <a:rect l="0" t="0" r="r" b="b"/>
              <a:pathLst>
                <a:path w="48" h="25">
                  <a:moveTo>
                    <a:pt x="0" y="16"/>
                  </a:moveTo>
                  <a:lnTo>
                    <a:pt x="8" y="24"/>
                  </a:lnTo>
                  <a:lnTo>
                    <a:pt x="47" y="22"/>
                  </a:lnTo>
                  <a:lnTo>
                    <a:pt x="44" y="8"/>
                  </a:lnTo>
                  <a:lnTo>
                    <a:pt x="15" y="0"/>
                  </a:lnTo>
                  <a:lnTo>
                    <a:pt x="0" y="16"/>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725" name="Freeform 29"/>
            <p:cNvSpPr>
              <a:spLocks/>
            </p:cNvSpPr>
            <p:nvPr/>
          </p:nvSpPr>
          <p:spPr bwMode="auto">
            <a:xfrm>
              <a:off x="1865" y="2699"/>
              <a:ext cx="152" cy="194"/>
            </a:xfrm>
            <a:custGeom>
              <a:avLst/>
              <a:gdLst/>
              <a:ahLst/>
              <a:cxnLst>
                <a:cxn ang="0">
                  <a:pos x="0" y="18"/>
                </a:cxn>
                <a:cxn ang="0">
                  <a:pos x="13" y="39"/>
                </a:cxn>
                <a:cxn ang="0">
                  <a:pos x="5" y="84"/>
                </a:cxn>
                <a:cxn ang="0">
                  <a:pos x="13" y="89"/>
                </a:cxn>
                <a:cxn ang="0">
                  <a:pos x="8" y="94"/>
                </a:cxn>
                <a:cxn ang="0">
                  <a:pos x="3" y="114"/>
                </a:cxn>
                <a:cxn ang="0">
                  <a:pos x="15" y="141"/>
                </a:cxn>
                <a:cxn ang="0">
                  <a:pos x="26" y="193"/>
                </a:cxn>
                <a:cxn ang="0">
                  <a:pos x="36" y="193"/>
                </a:cxn>
                <a:cxn ang="0">
                  <a:pos x="50" y="178"/>
                </a:cxn>
                <a:cxn ang="0">
                  <a:pos x="76" y="191"/>
                </a:cxn>
                <a:cxn ang="0">
                  <a:pos x="81" y="180"/>
                </a:cxn>
                <a:cxn ang="0">
                  <a:pos x="101" y="186"/>
                </a:cxn>
                <a:cxn ang="0">
                  <a:pos x="112" y="147"/>
                </a:cxn>
                <a:cxn ang="0">
                  <a:pos x="152" y="141"/>
                </a:cxn>
                <a:cxn ang="0">
                  <a:pos x="165" y="152"/>
                </a:cxn>
                <a:cxn ang="0">
                  <a:pos x="170" y="122"/>
                </a:cxn>
                <a:cxn ang="0">
                  <a:pos x="159" y="100"/>
                </a:cxn>
                <a:cxn ang="0">
                  <a:pos x="137" y="97"/>
                </a:cxn>
                <a:cxn ang="0">
                  <a:pos x="127" y="59"/>
                </a:cxn>
                <a:cxn ang="0">
                  <a:pos x="67" y="33"/>
                </a:cxn>
                <a:cxn ang="0">
                  <a:pos x="61" y="0"/>
                </a:cxn>
                <a:cxn ang="0">
                  <a:pos x="18" y="20"/>
                </a:cxn>
                <a:cxn ang="0">
                  <a:pos x="0" y="18"/>
                </a:cxn>
              </a:cxnLst>
              <a:rect l="0" t="0" r="r" b="b"/>
              <a:pathLst>
                <a:path w="171" h="194">
                  <a:moveTo>
                    <a:pt x="0" y="18"/>
                  </a:moveTo>
                  <a:lnTo>
                    <a:pt x="13" y="39"/>
                  </a:lnTo>
                  <a:lnTo>
                    <a:pt x="5" y="84"/>
                  </a:lnTo>
                  <a:lnTo>
                    <a:pt x="13" y="89"/>
                  </a:lnTo>
                  <a:lnTo>
                    <a:pt x="8" y="94"/>
                  </a:lnTo>
                  <a:lnTo>
                    <a:pt x="3" y="114"/>
                  </a:lnTo>
                  <a:lnTo>
                    <a:pt x="15" y="141"/>
                  </a:lnTo>
                  <a:lnTo>
                    <a:pt x="26" y="193"/>
                  </a:lnTo>
                  <a:lnTo>
                    <a:pt x="36" y="193"/>
                  </a:lnTo>
                  <a:lnTo>
                    <a:pt x="50" y="178"/>
                  </a:lnTo>
                  <a:lnTo>
                    <a:pt x="76" y="191"/>
                  </a:lnTo>
                  <a:lnTo>
                    <a:pt x="81" y="180"/>
                  </a:lnTo>
                  <a:lnTo>
                    <a:pt x="101" y="186"/>
                  </a:lnTo>
                  <a:lnTo>
                    <a:pt x="112" y="147"/>
                  </a:lnTo>
                  <a:lnTo>
                    <a:pt x="152" y="141"/>
                  </a:lnTo>
                  <a:lnTo>
                    <a:pt x="165" y="152"/>
                  </a:lnTo>
                  <a:lnTo>
                    <a:pt x="170" y="122"/>
                  </a:lnTo>
                  <a:lnTo>
                    <a:pt x="159" y="100"/>
                  </a:lnTo>
                  <a:lnTo>
                    <a:pt x="137" y="97"/>
                  </a:lnTo>
                  <a:lnTo>
                    <a:pt x="127" y="59"/>
                  </a:lnTo>
                  <a:lnTo>
                    <a:pt x="67" y="33"/>
                  </a:lnTo>
                  <a:lnTo>
                    <a:pt x="61" y="0"/>
                  </a:lnTo>
                  <a:lnTo>
                    <a:pt x="18" y="20"/>
                  </a:lnTo>
                  <a:lnTo>
                    <a:pt x="0" y="18"/>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726" name="Freeform 30"/>
            <p:cNvSpPr>
              <a:spLocks/>
            </p:cNvSpPr>
            <p:nvPr/>
          </p:nvSpPr>
          <p:spPr bwMode="auto">
            <a:xfrm>
              <a:off x="1865" y="2699"/>
              <a:ext cx="157" cy="200"/>
            </a:xfrm>
            <a:custGeom>
              <a:avLst/>
              <a:gdLst/>
              <a:ahLst/>
              <a:cxnLst>
                <a:cxn ang="0">
                  <a:pos x="0" y="19"/>
                </a:cxn>
                <a:cxn ang="0">
                  <a:pos x="13" y="40"/>
                </a:cxn>
                <a:cxn ang="0">
                  <a:pos x="5" y="87"/>
                </a:cxn>
                <a:cxn ang="0">
                  <a:pos x="13" y="92"/>
                </a:cxn>
                <a:cxn ang="0">
                  <a:pos x="8" y="97"/>
                </a:cxn>
                <a:cxn ang="0">
                  <a:pos x="3" y="118"/>
                </a:cxn>
                <a:cxn ang="0">
                  <a:pos x="16" y="145"/>
                </a:cxn>
                <a:cxn ang="0">
                  <a:pos x="27" y="199"/>
                </a:cxn>
                <a:cxn ang="0">
                  <a:pos x="37" y="199"/>
                </a:cxn>
                <a:cxn ang="0">
                  <a:pos x="52" y="184"/>
                </a:cxn>
                <a:cxn ang="0">
                  <a:pos x="79" y="197"/>
                </a:cxn>
                <a:cxn ang="0">
                  <a:pos x="84" y="186"/>
                </a:cxn>
                <a:cxn ang="0">
                  <a:pos x="105" y="192"/>
                </a:cxn>
                <a:cxn ang="0">
                  <a:pos x="116" y="152"/>
                </a:cxn>
                <a:cxn ang="0">
                  <a:pos x="157" y="145"/>
                </a:cxn>
                <a:cxn ang="0">
                  <a:pos x="171" y="157"/>
                </a:cxn>
                <a:cxn ang="0">
                  <a:pos x="176" y="126"/>
                </a:cxn>
                <a:cxn ang="0">
                  <a:pos x="165" y="103"/>
                </a:cxn>
                <a:cxn ang="0">
                  <a:pos x="142" y="100"/>
                </a:cxn>
                <a:cxn ang="0">
                  <a:pos x="131" y="61"/>
                </a:cxn>
                <a:cxn ang="0">
                  <a:pos x="69" y="34"/>
                </a:cxn>
                <a:cxn ang="0">
                  <a:pos x="63" y="0"/>
                </a:cxn>
                <a:cxn ang="0">
                  <a:pos x="19" y="21"/>
                </a:cxn>
                <a:cxn ang="0">
                  <a:pos x="0" y="19"/>
                </a:cxn>
              </a:cxnLst>
              <a:rect l="0" t="0" r="r" b="b"/>
              <a:pathLst>
                <a:path w="177" h="200">
                  <a:moveTo>
                    <a:pt x="0" y="19"/>
                  </a:moveTo>
                  <a:lnTo>
                    <a:pt x="13" y="40"/>
                  </a:lnTo>
                  <a:lnTo>
                    <a:pt x="5" y="87"/>
                  </a:lnTo>
                  <a:lnTo>
                    <a:pt x="13" y="92"/>
                  </a:lnTo>
                  <a:lnTo>
                    <a:pt x="8" y="97"/>
                  </a:lnTo>
                  <a:lnTo>
                    <a:pt x="3" y="118"/>
                  </a:lnTo>
                  <a:lnTo>
                    <a:pt x="16" y="145"/>
                  </a:lnTo>
                  <a:lnTo>
                    <a:pt x="27" y="199"/>
                  </a:lnTo>
                  <a:lnTo>
                    <a:pt x="37" y="199"/>
                  </a:lnTo>
                  <a:lnTo>
                    <a:pt x="52" y="184"/>
                  </a:lnTo>
                  <a:lnTo>
                    <a:pt x="79" y="197"/>
                  </a:lnTo>
                  <a:lnTo>
                    <a:pt x="84" y="186"/>
                  </a:lnTo>
                  <a:lnTo>
                    <a:pt x="105" y="192"/>
                  </a:lnTo>
                  <a:lnTo>
                    <a:pt x="116" y="152"/>
                  </a:lnTo>
                  <a:lnTo>
                    <a:pt x="157" y="145"/>
                  </a:lnTo>
                  <a:lnTo>
                    <a:pt x="171" y="157"/>
                  </a:lnTo>
                  <a:lnTo>
                    <a:pt x="176" y="126"/>
                  </a:lnTo>
                  <a:lnTo>
                    <a:pt x="165" y="103"/>
                  </a:lnTo>
                  <a:lnTo>
                    <a:pt x="142" y="100"/>
                  </a:lnTo>
                  <a:lnTo>
                    <a:pt x="131" y="61"/>
                  </a:lnTo>
                  <a:lnTo>
                    <a:pt x="69" y="34"/>
                  </a:lnTo>
                  <a:lnTo>
                    <a:pt x="63" y="0"/>
                  </a:lnTo>
                  <a:lnTo>
                    <a:pt x="19" y="21"/>
                  </a:lnTo>
                  <a:lnTo>
                    <a:pt x="0" y="19"/>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727" name="Freeform 31"/>
            <p:cNvSpPr>
              <a:spLocks/>
            </p:cNvSpPr>
            <p:nvPr/>
          </p:nvSpPr>
          <p:spPr bwMode="auto">
            <a:xfrm>
              <a:off x="3037" y="2820"/>
              <a:ext cx="118" cy="134"/>
            </a:xfrm>
            <a:custGeom>
              <a:avLst/>
              <a:gdLst/>
              <a:ahLst/>
              <a:cxnLst>
                <a:cxn ang="0">
                  <a:pos x="0" y="102"/>
                </a:cxn>
                <a:cxn ang="0">
                  <a:pos x="0" y="62"/>
                </a:cxn>
                <a:cxn ang="0">
                  <a:pos x="12" y="62"/>
                </a:cxn>
                <a:cxn ang="0">
                  <a:pos x="12" y="12"/>
                </a:cxn>
                <a:cxn ang="0">
                  <a:pos x="40" y="5"/>
                </a:cxn>
                <a:cxn ang="0">
                  <a:pos x="50" y="15"/>
                </a:cxn>
                <a:cxn ang="0">
                  <a:pos x="73" y="0"/>
                </a:cxn>
                <a:cxn ang="0">
                  <a:pos x="113" y="55"/>
                </a:cxn>
                <a:cxn ang="0">
                  <a:pos x="131" y="65"/>
                </a:cxn>
                <a:cxn ang="0">
                  <a:pos x="78" y="113"/>
                </a:cxn>
                <a:cxn ang="0">
                  <a:pos x="48" y="113"/>
                </a:cxn>
                <a:cxn ang="0">
                  <a:pos x="31" y="133"/>
                </a:cxn>
                <a:cxn ang="0">
                  <a:pos x="11" y="133"/>
                </a:cxn>
                <a:cxn ang="0">
                  <a:pos x="11" y="115"/>
                </a:cxn>
                <a:cxn ang="0">
                  <a:pos x="0" y="102"/>
                </a:cxn>
              </a:cxnLst>
              <a:rect l="0" t="0" r="r" b="b"/>
              <a:pathLst>
                <a:path w="132" h="134">
                  <a:moveTo>
                    <a:pt x="0" y="102"/>
                  </a:moveTo>
                  <a:lnTo>
                    <a:pt x="0" y="62"/>
                  </a:lnTo>
                  <a:lnTo>
                    <a:pt x="12" y="62"/>
                  </a:lnTo>
                  <a:lnTo>
                    <a:pt x="12" y="12"/>
                  </a:lnTo>
                  <a:lnTo>
                    <a:pt x="40" y="5"/>
                  </a:lnTo>
                  <a:lnTo>
                    <a:pt x="50" y="15"/>
                  </a:lnTo>
                  <a:lnTo>
                    <a:pt x="73" y="0"/>
                  </a:lnTo>
                  <a:lnTo>
                    <a:pt x="113" y="55"/>
                  </a:lnTo>
                  <a:lnTo>
                    <a:pt x="131" y="65"/>
                  </a:lnTo>
                  <a:lnTo>
                    <a:pt x="78" y="113"/>
                  </a:lnTo>
                  <a:lnTo>
                    <a:pt x="48" y="113"/>
                  </a:lnTo>
                  <a:lnTo>
                    <a:pt x="31" y="133"/>
                  </a:lnTo>
                  <a:lnTo>
                    <a:pt x="11" y="133"/>
                  </a:lnTo>
                  <a:lnTo>
                    <a:pt x="11" y="115"/>
                  </a:lnTo>
                  <a:lnTo>
                    <a:pt x="0" y="102"/>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728" name="Freeform 32"/>
            <p:cNvSpPr>
              <a:spLocks/>
            </p:cNvSpPr>
            <p:nvPr/>
          </p:nvSpPr>
          <p:spPr bwMode="auto">
            <a:xfrm>
              <a:off x="3037" y="2820"/>
              <a:ext cx="123" cy="140"/>
            </a:xfrm>
            <a:custGeom>
              <a:avLst/>
              <a:gdLst/>
              <a:ahLst/>
              <a:cxnLst>
                <a:cxn ang="0">
                  <a:pos x="0" y="107"/>
                </a:cxn>
                <a:cxn ang="0">
                  <a:pos x="0" y="65"/>
                </a:cxn>
                <a:cxn ang="0">
                  <a:pos x="13" y="65"/>
                </a:cxn>
                <a:cxn ang="0">
                  <a:pos x="13" y="13"/>
                </a:cxn>
                <a:cxn ang="0">
                  <a:pos x="42" y="5"/>
                </a:cxn>
                <a:cxn ang="0">
                  <a:pos x="52" y="16"/>
                </a:cxn>
                <a:cxn ang="0">
                  <a:pos x="76" y="0"/>
                </a:cxn>
                <a:cxn ang="0">
                  <a:pos x="118" y="58"/>
                </a:cxn>
                <a:cxn ang="0">
                  <a:pos x="137" y="68"/>
                </a:cxn>
                <a:cxn ang="0">
                  <a:pos x="82" y="118"/>
                </a:cxn>
                <a:cxn ang="0">
                  <a:pos x="50" y="118"/>
                </a:cxn>
                <a:cxn ang="0">
                  <a:pos x="32" y="139"/>
                </a:cxn>
                <a:cxn ang="0">
                  <a:pos x="11" y="139"/>
                </a:cxn>
                <a:cxn ang="0">
                  <a:pos x="11" y="120"/>
                </a:cxn>
                <a:cxn ang="0">
                  <a:pos x="0" y="107"/>
                </a:cxn>
              </a:cxnLst>
              <a:rect l="0" t="0" r="r" b="b"/>
              <a:pathLst>
                <a:path w="138" h="140">
                  <a:moveTo>
                    <a:pt x="0" y="107"/>
                  </a:moveTo>
                  <a:lnTo>
                    <a:pt x="0" y="65"/>
                  </a:lnTo>
                  <a:lnTo>
                    <a:pt x="13" y="65"/>
                  </a:lnTo>
                  <a:lnTo>
                    <a:pt x="13" y="13"/>
                  </a:lnTo>
                  <a:lnTo>
                    <a:pt x="42" y="5"/>
                  </a:lnTo>
                  <a:lnTo>
                    <a:pt x="52" y="16"/>
                  </a:lnTo>
                  <a:lnTo>
                    <a:pt x="76" y="0"/>
                  </a:lnTo>
                  <a:lnTo>
                    <a:pt x="118" y="58"/>
                  </a:lnTo>
                  <a:lnTo>
                    <a:pt x="137" y="68"/>
                  </a:lnTo>
                  <a:lnTo>
                    <a:pt x="82" y="118"/>
                  </a:lnTo>
                  <a:lnTo>
                    <a:pt x="50" y="118"/>
                  </a:lnTo>
                  <a:lnTo>
                    <a:pt x="32" y="139"/>
                  </a:lnTo>
                  <a:lnTo>
                    <a:pt x="11" y="139"/>
                  </a:lnTo>
                  <a:lnTo>
                    <a:pt x="11" y="120"/>
                  </a:lnTo>
                  <a:lnTo>
                    <a:pt x="0" y="107"/>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729" name="Freeform 33"/>
            <p:cNvSpPr>
              <a:spLocks/>
            </p:cNvSpPr>
            <p:nvPr/>
          </p:nvSpPr>
          <p:spPr bwMode="auto">
            <a:xfrm>
              <a:off x="1812" y="2482"/>
              <a:ext cx="504" cy="587"/>
            </a:xfrm>
            <a:custGeom>
              <a:avLst/>
              <a:gdLst/>
              <a:ahLst/>
              <a:cxnLst>
                <a:cxn ang="0">
                  <a:pos x="13" y="210"/>
                </a:cxn>
                <a:cxn ang="0">
                  <a:pos x="49" y="210"/>
                </a:cxn>
                <a:cxn ang="0">
                  <a:pos x="59" y="234"/>
                </a:cxn>
                <a:cxn ang="0">
                  <a:pos x="122" y="215"/>
                </a:cxn>
                <a:cxn ang="0">
                  <a:pos x="189" y="275"/>
                </a:cxn>
                <a:cxn ang="0">
                  <a:pos x="223" y="317"/>
                </a:cxn>
                <a:cxn ang="0">
                  <a:pos x="229" y="370"/>
                </a:cxn>
                <a:cxn ang="0">
                  <a:pos x="262" y="405"/>
                </a:cxn>
                <a:cxn ang="0">
                  <a:pos x="283" y="431"/>
                </a:cxn>
                <a:cxn ang="0">
                  <a:pos x="290" y="453"/>
                </a:cxn>
                <a:cxn ang="0">
                  <a:pos x="234" y="527"/>
                </a:cxn>
                <a:cxn ang="0">
                  <a:pos x="290" y="555"/>
                </a:cxn>
                <a:cxn ang="0">
                  <a:pos x="296" y="586"/>
                </a:cxn>
                <a:cxn ang="0">
                  <a:pos x="371" y="451"/>
                </a:cxn>
                <a:cxn ang="0">
                  <a:pos x="459" y="412"/>
                </a:cxn>
                <a:cxn ang="0">
                  <a:pos x="501" y="332"/>
                </a:cxn>
                <a:cxn ang="0">
                  <a:pos x="560" y="205"/>
                </a:cxn>
                <a:cxn ang="0">
                  <a:pos x="557" y="152"/>
                </a:cxn>
                <a:cxn ang="0">
                  <a:pos x="499" y="119"/>
                </a:cxn>
                <a:cxn ang="0">
                  <a:pos x="421" y="96"/>
                </a:cxn>
                <a:cxn ang="0">
                  <a:pos x="376" y="85"/>
                </a:cxn>
                <a:cxn ang="0">
                  <a:pos x="358" y="101"/>
                </a:cxn>
                <a:cxn ang="0">
                  <a:pos x="337" y="98"/>
                </a:cxn>
                <a:cxn ang="0">
                  <a:pos x="348" y="51"/>
                </a:cxn>
                <a:cxn ang="0">
                  <a:pos x="304" y="44"/>
                </a:cxn>
                <a:cxn ang="0">
                  <a:pos x="254" y="47"/>
                </a:cxn>
                <a:cxn ang="0">
                  <a:pos x="205" y="39"/>
                </a:cxn>
                <a:cxn ang="0">
                  <a:pos x="192" y="0"/>
                </a:cxn>
                <a:cxn ang="0">
                  <a:pos x="133" y="13"/>
                </a:cxn>
                <a:cxn ang="0">
                  <a:pos x="150" y="44"/>
                </a:cxn>
                <a:cxn ang="0">
                  <a:pos x="101" y="54"/>
                </a:cxn>
                <a:cxn ang="0">
                  <a:pos x="57" y="49"/>
                </a:cxn>
                <a:cxn ang="0">
                  <a:pos x="54" y="67"/>
                </a:cxn>
                <a:cxn ang="0">
                  <a:pos x="57" y="135"/>
                </a:cxn>
                <a:cxn ang="0">
                  <a:pos x="0" y="184"/>
                </a:cxn>
              </a:cxnLst>
              <a:rect l="0" t="0" r="r" b="b"/>
              <a:pathLst>
                <a:path w="567" h="587">
                  <a:moveTo>
                    <a:pt x="0" y="184"/>
                  </a:moveTo>
                  <a:lnTo>
                    <a:pt x="13" y="210"/>
                  </a:lnTo>
                  <a:lnTo>
                    <a:pt x="31" y="220"/>
                  </a:lnTo>
                  <a:lnTo>
                    <a:pt x="49" y="210"/>
                  </a:lnTo>
                  <a:lnTo>
                    <a:pt x="49" y="234"/>
                  </a:lnTo>
                  <a:lnTo>
                    <a:pt x="59" y="234"/>
                  </a:lnTo>
                  <a:lnTo>
                    <a:pt x="78" y="236"/>
                  </a:lnTo>
                  <a:lnTo>
                    <a:pt x="122" y="215"/>
                  </a:lnTo>
                  <a:lnTo>
                    <a:pt x="128" y="248"/>
                  </a:lnTo>
                  <a:lnTo>
                    <a:pt x="189" y="275"/>
                  </a:lnTo>
                  <a:lnTo>
                    <a:pt x="200" y="314"/>
                  </a:lnTo>
                  <a:lnTo>
                    <a:pt x="223" y="317"/>
                  </a:lnTo>
                  <a:lnTo>
                    <a:pt x="234" y="340"/>
                  </a:lnTo>
                  <a:lnTo>
                    <a:pt x="229" y="370"/>
                  </a:lnTo>
                  <a:lnTo>
                    <a:pt x="231" y="399"/>
                  </a:lnTo>
                  <a:lnTo>
                    <a:pt x="262" y="405"/>
                  </a:lnTo>
                  <a:lnTo>
                    <a:pt x="267" y="429"/>
                  </a:lnTo>
                  <a:lnTo>
                    <a:pt x="283" y="431"/>
                  </a:lnTo>
                  <a:lnTo>
                    <a:pt x="283" y="453"/>
                  </a:lnTo>
                  <a:lnTo>
                    <a:pt x="290" y="453"/>
                  </a:lnTo>
                  <a:lnTo>
                    <a:pt x="293" y="477"/>
                  </a:lnTo>
                  <a:lnTo>
                    <a:pt x="234" y="527"/>
                  </a:lnTo>
                  <a:lnTo>
                    <a:pt x="246" y="524"/>
                  </a:lnTo>
                  <a:lnTo>
                    <a:pt x="290" y="555"/>
                  </a:lnTo>
                  <a:lnTo>
                    <a:pt x="301" y="568"/>
                  </a:lnTo>
                  <a:lnTo>
                    <a:pt x="296" y="586"/>
                  </a:lnTo>
                  <a:lnTo>
                    <a:pt x="365" y="495"/>
                  </a:lnTo>
                  <a:lnTo>
                    <a:pt x="371" y="451"/>
                  </a:lnTo>
                  <a:lnTo>
                    <a:pt x="425" y="412"/>
                  </a:lnTo>
                  <a:lnTo>
                    <a:pt x="459" y="412"/>
                  </a:lnTo>
                  <a:lnTo>
                    <a:pt x="475" y="399"/>
                  </a:lnTo>
                  <a:lnTo>
                    <a:pt x="501" y="332"/>
                  </a:lnTo>
                  <a:lnTo>
                    <a:pt x="509" y="267"/>
                  </a:lnTo>
                  <a:lnTo>
                    <a:pt x="560" y="205"/>
                  </a:lnTo>
                  <a:lnTo>
                    <a:pt x="566" y="176"/>
                  </a:lnTo>
                  <a:lnTo>
                    <a:pt x="557" y="152"/>
                  </a:lnTo>
                  <a:lnTo>
                    <a:pt x="534" y="145"/>
                  </a:lnTo>
                  <a:lnTo>
                    <a:pt x="499" y="119"/>
                  </a:lnTo>
                  <a:lnTo>
                    <a:pt x="430" y="114"/>
                  </a:lnTo>
                  <a:lnTo>
                    <a:pt x="421" y="96"/>
                  </a:lnTo>
                  <a:lnTo>
                    <a:pt x="392" y="85"/>
                  </a:lnTo>
                  <a:lnTo>
                    <a:pt x="376" y="85"/>
                  </a:lnTo>
                  <a:lnTo>
                    <a:pt x="358" y="109"/>
                  </a:lnTo>
                  <a:lnTo>
                    <a:pt x="358" y="101"/>
                  </a:lnTo>
                  <a:lnTo>
                    <a:pt x="327" y="103"/>
                  </a:lnTo>
                  <a:lnTo>
                    <a:pt x="337" y="98"/>
                  </a:lnTo>
                  <a:lnTo>
                    <a:pt x="327" y="83"/>
                  </a:lnTo>
                  <a:lnTo>
                    <a:pt x="348" y="51"/>
                  </a:lnTo>
                  <a:lnTo>
                    <a:pt x="325" y="16"/>
                  </a:lnTo>
                  <a:lnTo>
                    <a:pt x="304" y="44"/>
                  </a:lnTo>
                  <a:lnTo>
                    <a:pt x="283" y="42"/>
                  </a:lnTo>
                  <a:lnTo>
                    <a:pt x="254" y="47"/>
                  </a:lnTo>
                  <a:lnTo>
                    <a:pt x="213" y="51"/>
                  </a:lnTo>
                  <a:lnTo>
                    <a:pt x="205" y="39"/>
                  </a:lnTo>
                  <a:lnTo>
                    <a:pt x="208" y="10"/>
                  </a:lnTo>
                  <a:lnTo>
                    <a:pt x="192" y="0"/>
                  </a:lnTo>
                  <a:lnTo>
                    <a:pt x="155" y="18"/>
                  </a:lnTo>
                  <a:lnTo>
                    <a:pt x="133" y="13"/>
                  </a:lnTo>
                  <a:lnTo>
                    <a:pt x="140" y="42"/>
                  </a:lnTo>
                  <a:lnTo>
                    <a:pt x="150" y="44"/>
                  </a:lnTo>
                  <a:lnTo>
                    <a:pt x="117" y="62"/>
                  </a:lnTo>
                  <a:lnTo>
                    <a:pt x="101" y="54"/>
                  </a:lnTo>
                  <a:lnTo>
                    <a:pt x="93" y="47"/>
                  </a:lnTo>
                  <a:lnTo>
                    <a:pt x="57" y="49"/>
                  </a:lnTo>
                  <a:lnTo>
                    <a:pt x="67" y="64"/>
                  </a:lnTo>
                  <a:lnTo>
                    <a:pt x="54" y="67"/>
                  </a:lnTo>
                  <a:lnTo>
                    <a:pt x="64" y="93"/>
                  </a:lnTo>
                  <a:lnTo>
                    <a:pt x="57" y="135"/>
                  </a:lnTo>
                  <a:lnTo>
                    <a:pt x="21" y="150"/>
                  </a:lnTo>
                  <a:lnTo>
                    <a:pt x="0" y="184"/>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29730" name="Freeform 34"/>
            <p:cNvSpPr>
              <a:spLocks/>
            </p:cNvSpPr>
            <p:nvPr/>
          </p:nvSpPr>
          <p:spPr bwMode="auto">
            <a:xfrm>
              <a:off x="1812" y="2482"/>
              <a:ext cx="509" cy="593"/>
            </a:xfrm>
            <a:custGeom>
              <a:avLst/>
              <a:gdLst/>
              <a:ahLst/>
              <a:cxnLst>
                <a:cxn ang="0">
                  <a:pos x="13" y="212"/>
                </a:cxn>
                <a:cxn ang="0">
                  <a:pos x="50" y="212"/>
                </a:cxn>
                <a:cxn ang="0">
                  <a:pos x="60" y="236"/>
                </a:cxn>
                <a:cxn ang="0">
                  <a:pos x="123" y="217"/>
                </a:cxn>
                <a:cxn ang="0">
                  <a:pos x="191" y="278"/>
                </a:cxn>
                <a:cxn ang="0">
                  <a:pos x="225" y="320"/>
                </a:cxn>
                <a:cxn ang="0">
                  <a:pos x="231" y="374"/>
                </a:cxn>
                <a:cxn ang="0">
                  <a:pos x="265" y="409"/>
                </a:cxn>
                <a:cxn ang="0">
                  <a:pos x="286" y="435"/>
                </a:cxn>
                <a:cxn ang="0">
                  <a:pos x="293" y="458"/>
                </a:cxn>
                <a:cxn ang="0">
                  <a:pos x="236" y="532"/>
                </a:cxn>
                <a:cxn ang="0">
                  <a:pos x="293" y="561"/>
                </a:cxn>
                <a:cxn ang="0">
                  <a:pos x="299" y="592"/>
                </a:cxn>
                <a:cxn ang="0">
                  <a:pos x="375" y="456"/>
                </a:cxn>
                <a:cxn ang="0">
                  <a:pos x="464" y="416"/>
                </a:cxn>
                <a:cxn ang="0">
                  <a:pos x="506" y="335"/>
                </a:cxn>
                <a:cxn ang="0">
                  <a:pos x="566" y="207"/>
                </a:cxn>
                <a:cxn ang="0">
                  <a:pos x="563" y="154"/>
                </a:cxn>
                <a:cxn ang="0">
                  <a:pos x="504" y="120"/>
                </a:cxn>
                <a:cxn ang="0">
                  <a:pos x="425" y="97"/>
                </a:cxn>
                <a:cxn ang="0">
                  <a:pos x="380" y="86"/>
                </a:cxn>
                <a:cxn ang="0">
                  <a:pos x="362" y="102"/>
                </a:cxn>
                <a:cxn ang="0">
                  <a:pos x="341" y="99"/>
                </a:cxn>
                <a:cxn ang="0">
                  <a:pos x="352" y="52"/>
                </a:cxn>
                <a:cxn ang="0">
                  <a:pos x="307" y="44"/>
                </a:cxn>
                <a:cxn ang="0">
                  <a:pos x="257" y="47"/>
                </a:cxn>
                <a:cxn ang="0">
                  <a:pos x="207" y="39"/>
                </a:cxn>
                <a:cxn ang="0">
                  <a:pos x="194" y="0"/>
                </a:cxn>
                <a:cxn ang="0">
                  <a:pos x="134" y="13"/>
                </a:cxn>
                <a:cxn ang="0">
                  <a:pos x="152" y="44"/>
                </a:cxn>
                <a:cxn ang="0">
                  <a:pos x="102" y="55"/>
                </a:cxn>
                <a:cxn ang="0">
                  <a:pos x="58" y="50"/>
                </a:cxn>
                <a:cxn ang="0">
                  <a:pos x="55" y="68"/>
                </a:cxn>
                <a:cxn ang="0">
                  <a:pos x="58" y="136"/>
                </a:cxn>
                <a:cxn ang="0">
                  <a:pos x="0" y="186"/>
                </a:cxn>
              </a:cxnLst>
              <a:rect l="0" t="0" r="r" b="b"/>
              <a:pathLst>
                <a:path w="573" h="593">
                  <a:moveTo>
                    <a:pt x="0" y="186"/>
                  </a:moveTo>
                  <a:lnTo>
                    <a:pt x="13" y="212"/>
                  </a:lnTo>
                  <a:lnTo>
                    <a:pt x="31" y="222"/>
                  </a:lnTo>
                  <a:lnTo>
                    <a:pt x="50" y="212"/>
                  </a:lnTo>
                  <a:lnTo>
                    <a:pt x="50" y="236"/>
                  </a:lnTo>
                  <a:lnTo>
                    <a:pt x="60" y="236"/>
                  </a:lnTo>
                  <a:lnTo>
                    <a:pt x="79" y="238"/>
                  </a:lnTo>
                  <a:lnTo>
                    <a:pt x="123" y="217"/>
                  </a:lnTo>
                  <a:lnTo>
                    <a:pt x="129" y="251"/>
                  </a:lnTo>
                  <a:lnTo>
                    <a:pt x="191" y="278"/>
                  </a:lnTo>
                  <a:lnTo>
                    <a:pt x="202" y="317"/>
                  </a:lnTo>
                  <a:lnTo>
                    <a:pt x="225" y="320"/>
                  </a:lnTo>
                  <a:lnTo>
                    <a:pt x="236" y="343"/>
                  </a:lnTo>
                  <a:lnTo>
                    <a:pt x="231" y="374"/>
                  </a:lnTo>
                  <a:lnTo>
                    <a:pt x="233" y="403"/>
                  </a:lnTo>
                  <a:lnTo>
                    <a:pt x="265" y="409"/>
                  </a:lnTo>
                  <a:lnTo>
                    <a:pt x="270" y="433"/>
                  </a:lnTo>
                  <a:lnTo>
                    <a:pt x="286" y="435"/>
                  </a:lnTo>
                  <a:lnTo>
                    <a:pt x="286" y="458"/>
                  </a:lnTo>
                  <a:lnTo>
                    <a:pt x="293" y="458"/>
                  </a:lnTo>
                  <a:lnTo>
                    <a:pt x="296" y="482"/>
                  </a:lnTo>
                  <a:lnTo>
                    <a:pt x="236" y="532"/>
                  </a:lnTo>
                  <a:lnTo>
                    <a:pt x="249" y="529"/>
                  </a:lnTo>
                  <a:lnTo>
                    <a:pt x="293" y="561"/>
                  </a:lnTo>
                  <a:lnTo>
                    <a:pt x="304" y="574"/>
                  </a:lnTo>
                  <a:lnTo>
                    <a:pt x="299" y="592"/>
                  </a:lnTo>
                  <a:lnTo>
                    <a:pt x="369" y="500"/>
                  </a:lnTo>
                  <a:lnTo>
                    <a:pt x="375" y="456"/>
                  </a:lnTo>
                  <a:lnTo>
                    <a:pt x="430" y="416"/>
                  </a:lnTo>
                  <a:lnTo>
                    <a:pt x="464" y="416"/>
                  </a:lnTo>
                  <a:lnTo>
                    <a:pt x="480" y="403"/>
                  </a:lnTo>
                  <a:lnTo>
                    <a:pt x="506" y="335"/>
                  </a:lnTo>
                  <a:lnTo>
                    <a:pt x="514" y="270"/>
                  </a:lnTo>
                  <a:lnTo>
                    <a:pt x="566" y="207"/>
                  </a:lnTo>
                  <a:lnTo>
                    <a:pt x="572" y="178"/>
                  </a:lnTo>
                  <a:lnTo>
                    <a:pt x="563" y="154"/>
                  </a:lnTo>
                  <a:lnTo>
                    <a:pt x="540" y="146"/>
                  </a:lnTo>
                  <a:lnTo>
                    <a:pt x="504" y="120"/>
                  </a:lnTo>
                  <a:lnTo>
                    <a:pt x="435" y="115"/>
                  </a:lnTo>
                  <a:lnTo>
                    <a:pt x="425" y="97"/>
                  </a:lnTo>
                  <a:lnTo>
                    <a:pt x="396" y="86"/>
                  </a:lnTo>
                  <a:lnTo>
                    <a:pt x="380" y="86"/>
                  </a:lnTo>
                  <a:lnTo>
                    <a:pt x="362" y="110"/>
                  </a:lnTo>
                  <a:lnTo>
                    <a:pt x="362" y="102"/>
                  </a:lnTo>
                  <a:lnTo>
                    <a:pt x="330" y="104"/>
                  </a:lnTo>
                  <a:lnTo>
                    <a:pt x="341" y="99"/>
                  </a:lnTo>
                  <a:lnTo>
                    <a:pt x="330" y="84"/>
                  </a:lnTo>
                  <a:lnTo>
                    <a:pt x="352" y="52"/>
                  </a:lnTo>
                  <a:lnTo>
                    <a:pt x="328" y="16"/>
                  </a:lnTo>
                  <a:lnTo>
                    <a:pt x="307" y="44"/>
                  </a:lnTo>
                  <a:lnTo>
                    <a:pt x="286" y="42"/>
                  </a:lnTo>
                  <a:lnTo>
                    <a:pt x="257" y="47"/>
                  </a:lnTo>
                  <a:lnTo>
                    <a:pt x="215" y="52"/>
                  </a:lnTo>
                  <a:lnTo>
                    <a:pt x="207" y="39"/>
                  </a:lnTo>
                  <a:lnTo>
                    <a:pt x="210" y="10"/>
                  </a:lnTo>
                  <a:lnTo>
                    <a:pt x="194" y="0"/>
                  </a:lnTo>
                  <a:lnTo>
                    <a:pt x="157" y="18"/>
                  </a:lnTo>
                  <a:lnTo>
                    <a:pt x="134" y="13"/>
                  </a:lnTo>
                  <a:lnTo>
                    <a:pt x="141" y="42"/>
                  </a:lnTo>
                  <a:lnTo>
                    <a:pt x="152" y="44"/>
                  </a:lnTo>
                  <a:lnTo>
                    <a:pt x="118" y="63"/>
                  </a:lnTo>
                  <a:lnTo>
                    <a:pt x="102" y="55"/>
                  </a:lnTo>
                  <a:lnTo>
                    <a:pt x="94" y="47"/>
                  </a:lnTo>
                  <a:lnTo>
                    <a:pt x="58" y="50"/>
                  </a:lnTo>
                  <a:lnTo>
                    <a:pt x="68" y="65"/>
                  </a:lnTo>
                  <a:lnTo>
                    <a:pt x="55" y="68"/>
                  </a:lnTo>
                  <a:lnTo>
                    <a:pt x="65" y="94"/>
                  </a:lnTo>
                  <a:lnTo>
                    <a:pt x="58" y="136"/>
                  </a:lnTo>
                  <a:lnTo>
                    <a:pt x="21" y="152"/>
                  </a:lnTo>
                  <a:lnTo>
                    <a:pt x="0" y="186"/>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731" name="Freeform 35"/>
            <p:cNvSpPr>
              <a:spLocks/>
            </p:cNvSpPr>
            <p:nvPr/>
          </p:nvSpPr>
          <p:spPr bwMode="auto">
            <a:xfrm>
              <a:off x="1611" y="2282"/>
              <a:ext cx="15" cy="35"/>
            </a:xfrm>
            <a:custGeom>
              <a:avLst/>
              <a:gdLst/>
              <a:ahLst/>
              <a:cxnLst>
                <a:cxn ang="0">
                  <a:pos x="0" y="9"/>
                </a:cxn>
                <a:cxn ang="0">
                  <a:pos x="9" y="34"/>
                </a:cxn>
                <a:cxn ang="0">
                  <a:pos x="16" y="0"/>
                </a:cxn>
                <a:cxn ang="0">
                  <a:pos x="0" y="9"/>
                </a:cxn>
              </a:cxnLst>
              <a:rect l="0" t="0" r="r" b="b"/>
              <a:pathLst>
                <a:path w="17" h="35">
                  <a:moveTo>
                    <a:pt x="0" y="9"/>
                  </a:moveTo>
                  <a:lnTo>
                    <a:pt x="9" y="34"/>
                  </a:lnTo>
                  <a:lnTo>
                    <a:pt x="16" y="0"/>
                  </a:lnTo>
                  <a:lnTo>
                    <a:pt x="0" y="9"/>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732" name="Freeform 36"/>
            <p:cNvSpPr>
              <a:spLocks/>
            </p:cNvSpPr>
            <p:nvPr/>
          </p:nvSpPr>
          <p:spPr bwMode="auto">
            <a:xfrm>
              <a:off x="1611" y="2282"/>
              <a:ext cx="15" cy="41"/>
            </a:xfrm>
            <a:custGeom>
              <a:avLst/>
              <a:gdLst/>
              <a:ahLst/>
              <a:cxnLst>
                <a:cxn ang="0">
                  <a:pos x="0" y="11"/>
                </a:cxn>
                <a:cxn ang="0">
                  <a:pos x="8" y="40"/>
                </a:cxn>
                <a:cxn ang="0">
                  <a:pos x="16" y="0"/>
                </a:cxn>
                <a:cxn ang="0">
                  <a:pos x="0" y="11"/>
                </a:cxn>
              </a:cxnLst>
              <a:rect l="0" t="0" r="r" b="b"/>
              <a:pathLst>
                <a:path w="17" h="41">
                  <a:moveTo>
                    <a:pt x="0" y="11"/>
                  </a:moveTo>
                  <a:lnTo>
                    <a:pt x="8" y="40"/>
                  </a:lnTo>
                  <a:lnTo>
                    <a:pt x="16" y="0"/>
                  </a:lnTo>
                  <a:lnTo>
                    <a:pt x="0" y="11"/>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733" name="Freeform 37"/>
            <p:cNvSpPr>
              <a:spLocks/>
            </p:cNvSpPr>
            <p:nvPr/>
          </p:nvSpPr>
          <p:spPr bwMode="auto">
            <a:xfrm>
              <a:off x="4266" y="2484"/>
              <a:ext cx="15" cy="17"/>
            </a:xfrm>
            <a:custGeom>
              <a:avLst/>
              <a:gdLst/>
              <a:ahLst/>
              <a:cxnLst>
                <a:cxn ang="0">
                  <a:pos x="0" y="6"/>
                </a:cxn>
                <a:cxn ang="0">
                  <a:pos x="9" y="16"/>
                </a:cxn>
                <a:cxn ang="0">
                  <a:pos x="16" y="0"/>
                </a:cxn>
                <a:cxn ang="0">
                  <a:pos x="0" y="6"/>
                </a:cxn>
              </a:cxnLst>
              <a:rect l="0" t="0" r="r" b="b"/>
              <a:pathLst>
                <a:path w="17" h="17">
                  <a:moveTo>
                    <a:pt x="0" y="6"/>
                  </a:moveTo>
                  <a:lnTo>
                    <a:pt x="9" y="16"/>
                  </a:lnTo>
                  <a:lnTo>
                    <a:pt x="16" y="0"/>
                  </a:lnTo>
                  <a:lnTo>
                    <a:pt x="0" y="6"/>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734" name="Freeform 38"/>
            <p:cNvSpPr>
              <a:spLocks/>
            </p:cNvSpPr>
            <p:nvPr/>
          </p:nvSpPr>
          <p:spPr bwMode="auto">
            <a:xfrm>
              <a:off x="4266" y="2484"/>
              <a:ext cx="18" cy="17"/>
            </a:xfrm>
            <a:custGeom>
              <a:avLst/>
              <a:gdLst/>
              <a:ahLst/>
              <a:cxnLst>
                <a:cxn ang="0">
                  <a:pos x="0" y="6"/>
                </a:cxn>
                <a:cxn ang="0">
                  <a:pos x="11" y="16"/>
                </a:cxn>
                <a:cxn ang="0">
                  <a:pos x="19" y="0"/>
                </a:cxn>
                <a:cxn ang="0">
                  <a:pos x="0" y="6"/>
                </a:cxn>
              </a:cxnLst>
              <a:rect l="0" t="0" r="r" b="b"/>
              <a:pathLst>
                <a:path w="20" h="17">
                  <a:moveTo>
                    <a:pt x="0" y="6"/>
                  </a:moveTo>
                  <a:lnTo>
                    <a:pt x="11" y="16"/>
                  </a:lnTo>
                  <a:lnTo>
                    <a:pt x="19" y="0"/>
                  </a:lnTo>
                  <a:lnTo>
                    <a:pt x="0" y="6"/>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735" name="Freeform 39"/>
            <p:cNvSpPr>
              <a:spLocks/>
            </p:cNvSpPr>
            <p:nvPr/>
          </p:nvSpPr>
          <p:spPr bwMode="auto">
            <a:xfrm>
              <a:off x="3070" y="1863"/>
              <a:ext cx="78" cy="45"/>
            </a:xfrm>
            <a:custGeom>
              <a:avLst/>
              <a:gdLst/>
              <a:ahLst/>
              <a:cxnLst>
                <a:cxn ang="0">
                  <a:pos x="0" y="30"/>
                </a:cxn>
                <a:cxn ang="0">
                  <a:pos x="5" y="0"/>
                </a:cxn>
                <a:cxn ang="0">
                  <a:pos x="86" y="4"/>
                </a:cxn>
                <a:cxn ang="0">
                  <a:pos x="69" y="26"/>
                </a:cxn>
                <a:cxn ang="0">
                  <a:pos x="76" y="34"/>
                </a:cxn>
                <a:cxn ang="0">
                  <a:pos x="54" y="37"/>
                </a:cxn>
                <a:cxn ang="0">
                  <a:pos x="42" y="44"/>
                </a:cxn>
                <a:cxn ang="0">
                  <a:pos x="7" y="41"/>
                </a:cxn>
                <a:cxn ang="0">
                  <a:pos x="0" y="30"/>
                </a:cxn>
              </a:cxnLst>
              <a:rect l="0" t="0" r="r" b="b"/>
              <a:pathLst>
                <a:path w="87" h="45">
                  <a:moveTo>
                    <a:pt x="0" y="30"/>
                  </a:moveTo>
                  <a:lnTo>
                    <a:pt x="5" y="0"/>
                  </a:lnTo>
                  <a:lnTo>
                    <a:pt x="86" y="4"/>
                  </a:lnTo>
                  <a:lnTo>
                    <a:pt x="69" y="26"/>
                  </a:lnTo>
                  <a:lnTo>
                    <a:pt x="76" y="34"/>
                  </a:lnTo>
                  <a:lnTo>
                    <a:pt x="54" y="37"/>
                  </a:lnTo>
                  <a:lnTo>
                    <a:pt x="42" y="44"/>
                  </a:lnTo>
                  <a:lnTo>
                    <a:pt x="7" y="41"/>
                  </a:lnTo>
                  <a:lnTo>
                    <a:pt x="0" y="30"/>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736" name="Freeform 40"/>
            <p:cNvSpPr>
              <a:spLocks/>
            </p:cNvSpPr>
            <p:nvPr/>
          </p:nvSpPr>
          <p:spPr bwMode="auto">
            <a:xfrm>
              <a:off x="3070" y="1863"/>
              <a:ext cx="83" cy="51"/>
            </a:xfrm>
            <a:custGeom>
              <a:avLst/>
              <a:gdLst/>
              <a:ahLst/>
              <a:cxnLst>
                <a:cxn ang="0">
                  <a:pos x="0" y="34"/>
                </a:cxn>
                <a:cxn ang="0">
                  <a:pos x="5" y="0"/>
                </a:cxn>
                <a:cxn ang="0">
                  <a:pos x="92" y="5"/>
                </a:cxn>
                <a:cxn ang="0">
                  <a:pos x="74" y="29"/>
                </a:cxn>
                <a:cxn ang="0">
                  <a:pos x="81" y="39"/>
                </a:cxn>
                <a:cxn ang="0">
                  <a:pos x="58" y="42"/>
                </a:cxn>
                <a:cxn ang="0">
                  <a:pos x="45" y="50"/>
                </a:cxn>
                <a:cxn ang="0">
                  <a:pos x="8" y="47"/>
                </a:cxn>
                <a:cxn ang="0">
                  <a:pos x="0" y="34"/>
                </a:cxn>
              </a:cxnLst>
              <a:rect l="0" t="0" r="r" b="b"/>
              <a:pathLst>
                <a:path w="93" h="51">
                  <a:moveTo>
                    <a:pt x="0" y="34"/>
                  </a:moveTo>
                  <a:lnTo>
                    <a:pt x="5" y="0"/>
                  </a:lnTo>
                  <a:lnTo>
                    <a:pt x="92" y="5"/>
                  </a:lnTo>
                  <a:lnTo>
                    <a:pt x="74" y="29"/>
                  </a:lnTo>
                  <a:lnTo>
                    <a:pt x="81" y="39"/>
                  </a:lnTo>
                  <a:lnTo>
                    <a:pt x="58" y="42"/>
                  </a:lnTo>
                  <a:lnTo>
                    <a:pt x="45" y="50"/>
                  </a:lnTo>
                  <a:lnTo>
                    <a:pt x="8" y="47"/>
                  </a:lnTo>
                  <a:lnTo>
                    <a:pt x="0" y="34"/>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737" name="Freeform 41"/>
            <p:cNvSpPr>
              <a:spLocks/>
            </p:cNvSpPr>
            <p:nvPr/>
          </p:nvSpPr>
          <p:spPr bwMode="auto">
            <a:xfrm>
              <a:off x="3984" y="2133"/>
              <a:ext cx="109" cy="270"/>
            </a:xfrm>
            <a:custGeom>
              <a:avLst/>
              <a:gdLst/>
              <a:ahLst/>
              <a:cxnLst>
                <a:cxn ang="0">
                  <a:pos x="0" y="111"/>
                </a:cxn>
                <a:cxn ang="0">
                  <a:pos x="3" y="95"/>
                </a:cxn>
                <a:cxn ang="0">
                  <a:pos x="40" y="23"/>
                </a:cxn>
                <a:cxn ang="0">
                  <a:pos x="63" y="13"/>
                </a:cxn>
                <a:cxn ang="0">
                  <a:pos x="72" y="0"/>
                </a:cxn>
                <a:cxn ang="0">
                  <a:pos x="88" y="8"/>
                </a:cxn>
                <a:cxn ang="0">
                  <a:pos x="88" y="21"/>
                </a:cxn>
                <a:cxn ang="0">
                  <a:pos x="75" y="65"/>
                </a:cxn>
                <a:cxn ang="0">
                  <a:pos x="91" y="62"/>
                </a:cxn>
                <a:cxn ang="0">
                  <a:pos x="98" y="90"/>
                </a:cxn>
                <a:cxn ang="0">
                  <a:pos x="122" y="98"/>
                </a:cxn>
                <a:cxn ang="0">
                  <a:pos x="110" y="112"/>
                </a:cxn>
                <a:cxn ang="0">
                  <a:pos x="80" y="128"/>
                </a:cxn>
                <a:cxn ang="0">
                  <a:pos x="75" y="149"/>
                </a:cxn>
                <a:cxn ang="0">
                  <a:pos x="91" y="179"/>
                </a:cxn>
                <a:cxn ang="0">
                  <a:pos x="82" y="201"/>
                </a:cxn>
                <a:cxn ang="0">
                  <a:pos x="100" y="244"/>
                </a:cxn>
                <a:cxn ang="0">
                  <a:pos x="88" y="269"/>
                </a:cxn>
                <a:cxn ang="0">
                  <a:pos x="75" y="174"/>
                </a:cxn>
                <a:cxn ang="0">
                  <a:pos x="60" y="161"/>
                </a:cxn>
                <a:cxn ang="0">
                  <a:pos x="42" y="187"/>
                </a:cxn>
                <a:cxn ang="0">
                  <a:pos x="26" y="179"/>
                </a:cxn>
                <a:cxn ang="0">
                  <a:pos x="31" y="149"/>
                </a:cxn>
                <a:cxn ang="0">
                  <a:pos x="0" y="111"/>
                </a:cxn>
              </a:cxnLst>
              <a:rect l="0" t="0" r="r" b="b"/>
              <a:pathLst>
                <a:path w="123" h="270">
                  <a:moveTo>
                    <a:pt x="0" y="111"/>
                  </a:moveTo>
                  <a:lnTo>
                    <a:pt x="3" y="95"/>
                  </a:lnTo>
                  <a:lnTo>
                    <a:pt x="40" y="23"/>
                  </a:lnTo>
                  <a:lnTo>
                    <a:pt x="63" y="13"/>
                  </a:lnTo>
                  <a:lnTo>
                    <a:pt x="72" y="0"/>
                  </a:lnTo>
                  <a:lnTo>
                    <a:pt x="88" y="8"/>
                  </a:lnTo>
                  <a:lnTo>
                    <a:pt x="88" y="21"/>
                  </a:lnTo>
                  <a:lnTo>
                    <a:pt x="75" y="65"/>
                  </a:lnTo>
                  <a:lnTo>
                    <a:pt x="91" y="62"/>
                  </a:lnTo>
                  <a:lnTo>
                    <a:pt x="98" y="90"/>
                  </a:lnTo>
                  <a:lnTo>
                    <a:pt x="122" y="98"/>
                  </a:lnTo>
                  <a:lnTo>
                    <a:pt x="110" y="112"/>
                  </a:lnTo>
                  <a:lnTo>
                    <a:pt x="80" y="128"/>
                  </a:lnTo>
                  <a:lnTo>
                    <a:pt x="75" y="149"/>
                  </a:lnTo>
                  <a:lnTo>
                    <a:pt x="91" y="179"/>
                  </a:lnTo>
                  <a:lnTo>
                    <a:pt x="82" y="201"/>
                  </a:lnTo>
                  <a:lnTo>
                    <a:pt x="100" y="244"/>
                  </a:lnTo>
                  <a:lnTo>
                    <a:pt x="88" y="269"/>
                  </a:lnTo>
                  <a:lnTo>
                    <a:pt x="75" y="174"/>
                  </a:lnTo>
                  <a:lnTo>
                    <a:pt x="60" y="161"/>
                  </a:lnTo>
                  <a:lnTo>
                    <a:pt x="42" y="187"/>
                  </a:lnTo>
                  <a:lnTo>
                    <a:pt x="26" y="179"/>
                  </a:lnTo>
                  <a:lnTo>
                    <a:pt x="31" y="149"/>
                  </a:lnTo>
                  <a:lnTo>
                    <a:pt x="0" y="111"/>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738" name="Freeform 42"/>
            <p:cNvSpPr>
              <a:spLocks/>
            </p:cNvSpPr>
            <p:nvPr/>
          </p:nvSpPr>
          <p:spPr bwMode="auto">
            <a:xfrm>
              <a:off x="3984" y="2133"/>
              <a:ext cx="115" cy="276"/>
            </a:xfrm>
            <a:custGeom>
              <a:avLst/>
              <a:gdLst/>
              <a:ahLst/>
              <a:cxnLst>
                <a:cxn ang="0">
                  <a:pos x="0" y="113"/>
                </a:cxn>
                <a:cxn ang="0">
                  <a:pos x="3" y="97"/>
                </a:cxn>
                <a:cxn ang="0">
                  <a:pos x="42" y="24"/>
                </a:cxn>
                <a:cxn ang="0">
                  <a:pos x="66" y="13"/>
                </a:cxn>
                <a:cxn ang="0">
                  <a:pos x="76" y="0"/>
                </a:cxn>
                <a:cxn ang="0">
                  <a:pos x="92" y="8"/>
                </a:cxn>
                <a:cxn ang="0">
                  <a:pos x="92" y="21"/>
                </a:cxn>
                <a:cxn ang="0">
                  <a:pos x="79" y="66"/>
                </a:cxn>
                <a:cxn ang="0">
                  <a:pos x="95" y="63"/>
                </a:cxn>
                <a:cxn ang="0">
                  <a:pos x="103" y="92"/>
                </a:cxn>
                <a:cxn ang="0">
                  <a:pos x="128" y="100"/>
                </a:cxn>
                <a:cxn ang="0">
                  <a:pos x="115" y="115"/>
                </a:cxn>
                <a:cxn ang="0">
                  <a:pos x="84" y="131"/>
                </a:cxn>
                <a:cxn ang="0">
                  <a:pos x="79" y="152"/>
                </a:cxn>
                <a:cxn ang="0">
                  <a:pos x="95" y="183"/>
                </a:cxn>
                <a:cxn ang="0">
                  <a:pos x="86" y="205"/>
                </a:cxn>
                <a:cxn ang="0">
                  <a:pos x="105" y="249"/>
                </a:cxn>
                <a:cxn ang="0">
                  <a:pos x="92" y="275"/>
                </a:cxn>
                <a:cxn ang="0">
                  <a:pos x="79" y="178"/>
                </a:cxn>
                <a:cxn ang="0">
                  <a:pos x="63" y="165"/>
                </a:cxn>
                <a:cxn ang="0">
                  <a:pos x="44" y="191"/>
                </a:cxn>
                <a:cxn ang="0">
                  <a:pos x="27" y="183"/>
                </a:cxn>
                <a:cxn ang="0">
                  <a:pos x="32" y="152"/>
                </a:cxn>
                <a:cxn ang="0">
                  <a:pos x="0" y="113"/>
                </a:cxn>
              </a:cxnLst>
              <a:rect l="0" t="0" r="r" b="b"/>
              <a:pathLst>
                <a:path w="129" h="276">
                  <a:moveTo>
                    <a:pt x="0" y="113"/>
                  </a:moveTo>
                  <a:lnTo>
                    <a:pt x="3" y="97"/>
                  </a:lnTo>
                  <a:lnTo>
                    <a:pt x="42" y="24"/>
                  </a:lnTo>
                  <a:lnTo>
                    <a:pt x="66" y="13"/>
                  </a:lnTo>
                  <a:lnTo>
                    <a:pt x="76" y="0"/>
                  </a:lnTo>
                  <a:lnTo>
                    <a:pt x="92" y="8"/>
                  </a:lnTo>
                  <a:lnTo>
                    <a:pt x="92" y="21"/>
                  </a:lnTo>
                  <a:lnTo>
                    <a:pt x="79" y="66"/>
                  </a:lnTo>
                  <a:lnTo>
                    <a:pt x="95" y="63"/>
                  </a:lnTo>
                  <a:lnTo>
                    <a:pt x="103" y="92"/>
                  </a:lnTo>
                  <a:lnTo>
                    <a:pt x="128" y="100"/>
                  </a:lnTo>
                  <a:lnTo>
                    <a:pt x="115" y="115"/>
                  </a:lnTo>
                  <a:lnTo>
                    <a:pt x="84" y="131"/>
                  </a:lnTo>
                  <a:lnTo>
                    <a:pt x="79" y="152"/>
                  </a:lnTo>
                  <a:lnTo>
                    <a:pt x="95" y="183"/>
                  </a:lnTo>
                  <a:lnTo>
                    <a:pt x="86" y="205"/>
                  </a:lnTo>
                  <a:lnTo>
                    <a:pt x="105" y="249"/>
                  </a:lnTo>
                  <a:lnTo>
                    <a:pt x="92" y="275"/>
                  </a:lnTo>
                  <a:lnTo>
                    <a:pt x="79" y="178"/>
                  </a:lnTo>
                  <a:lnTo>
                    <a:pt x="63" y="165"/>
                  </a:lnTo>
                  <a:lnTo>
                    <a:pt x="44" y="191"/>
                  </a:lnTo>
                  <a:lnTo>
                    <a:pt x="27" y="183"/>
                  </a:lnTo>
                  <a:lnTo>
                    <a:pt x="32" y="152"/>
                  </a:lnTo>
                  <a:lnTo>
                    <a:pt x="0" y="1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739" name="Freeform 43"/>
            <p:cNvSpPr>
              <a:spLocks/>
            </p:cNvSpPr>
            <p:nvPr/>
          </p:nvSpPr>
          <p:spPr bwMode="auto">
            <a:xfrm>
              <a:off x="3156" y="2592"/>
              <a:ext cx="19" cy="24"/>
            </a:xfrm>
            <a:custGeom>
              <a:avLst/>
              <a:gdLst/>
              <a:ahLst/>
              <a:cxnLst>
                <a:cxn ang="0">
                  <a:pos x="0" y="4"/>
                </a:cxn>
                <a:cxn ang="0">
                  <a:pos x="4" y="13"/>
                </a:cxn>
                <a:cxn ang="0">
                  <a:pos x="6" y="23"/>
                </a:cxn>
                <a:cxn ang="0">
                  <a:pos x="20" y="10"/>
                </a:cxn>
                <a:cxn ang="0">
                  <a:pos x="18" y="0"/>
                </a:cxn>
                <a:cxn ang="0">
                  <a:pos x="0" y="4"/>
                </a:cxn>
              </a:cxnLst>
              <a:rect l="0" t="0" r="r" b="b"/>
              <a:pathLst>
                <a:path w="21" h="24">
                  <a:moveTo>
                    <a:pt x="0" y="4"/>
                  </a:moveTo>
                  <a:lnTo>
                    <a:pt x="4" y="13"/>
                  </a:lnTo>
                  <a:lnTo>
                    <a:pt x="6" y="23"/>
                  </a:lnTo>
                  <a:lnTo>
                    <a:pt x="20" y="10"/>
                  </a:lnTo>
                  <a:lnTo>
                    <a:pt x="18" y="0"/>
                  </a:lnTo>
                  <a:lnTo>
                    <a:pt x="0" y="4"/>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740" name="Freeform 44"/>
            <p:cNvSpPr>
              <a:spLocks/>
            </p:cNvSpPr>
            <p:nvPr/>
          </p:nvSpPr>
          <p:spPr bwMode="auto">
            <a:xfrm>
              <a:off x="3156" y="2592"/>
              <a:ext cx="24" cy="30"/>
            </a:xfrm>
            <a:custGeom>
              <a:avLst/>
              <a:gdLst/>
              <a:ahLst/>
              <a:cxnLst>
                <a:cxn ang="0">
                  <a:pos x="0" y="5"/>
                </a:cxn>
                <a:cxn ang="0">
                  <a:pos x="5" y="16"/>
                </a:cxn>
                <a:cxn ang="0">
                  <a:pos x="8" y="29"/>
                </a:cxn>
                <a:cxn ang="0">
                  <a:pos x="26" y="13"/>
                </a:cxn>
                <a:cxn ang="0">
                  <a:pos x="24" y="0"/>
                </a:cxn>
                <a:cxn ang="0">
                  <a:pos x="0" y="5"/>
                </a:cxn>
              </a:cxnLst>
              <a:rect l="0" t="0" r="r" b="b"/>
              <a:pathLst>
                <a:path w="27" h="30">
                  <a:moveTo>
                    <a:pt x="0" y="5"/>
                  </a:moveTo>
                  <a:lnTo>
                    <a:pt x="5" y="16"/>
                  </a:lnTo>
                  <a:lnTo>
                    <a:pt x="8" y="29"/>
                  </a:lnTo>
                  <a:lnTo>
                    <a:pt x="26" y="13"/>
                  </a:lnTo>
                  <a:lnTo>
                    <a:pt x="24" y="0"/>
                  </a:lnTo>
                  <a:lnTo>
                    <a:pt x="0" y="5"/>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741" name="Freeform 45"/>
            <p:cNvSpPr>
              <a:spLocks/>
            </p:cNvSpPr>
            <p:nvPr/>
          </p:nvSpPr>
          <p:spPr bwMode="auto">
            <a:xfrm>
              <a:off x="4119" y="2340"/>
              <a:ext cx="56" cy="58"/>
            </a:xfrm>
            <a:custGeom>
              <a:avLst/>
              <a:gdLst/>
              <a:ahLst/>
              <a:cxnLst>
                <a:cxn ang="0">
                  <a:pos x="0" y="10"/>
                </a:cxn>
                <a:cxn ang="0">
                  <a:pos x="3" y="41"/>
                </a:cxn>
                <a:cxn ang="0">
                  <a:pos x="12" y="57"/>
                </a:cxn>
                <a:cxn ang="0">
                  <a:pos x="25" y="57"/>
                </a:cxn>
                <a:cxn ang="0">
                  <a:pos x="62" y="31"/>
                </a:cxn>
                <a:cxn ang="0">
                  <a:pos x="62" y="0"/>
                </a:cxn>
                <a:cxn ang="0">
                  <a:pos x="34" y="5"/>
                </a:cxn>
                <a:cxn ang="0">
                  <a:pos x="7" y="3"/>
                </a:cxn>
                <a:cxn ang="0">
                  <a:pos x="0" y="10"/>
                </a:cxn>
              </a:cxnLst>
              <a:rect l="0" t="0" r="r" b="b"/>
              <a:pathLst>
                <a:path w="63" h="58">
                  <a:moveTo>
                    <a:pt x="0" y="10"/>
                  </a:moveTo>
                  <a:lnTo>
                    <a:pt x="3" y="41"/>
                  </a:lnTo>
                  <a:lnTo>
                    <a:pt x="12" y="57"/>
                  </a:lnTo>
                  <a:lnTo>
                    <a:pt x="25" y="57"/>
                  </a:lnTo>
                  <a:lnTo>
                    <a:pt x="62" y="31"/>
                  </a:lnTo>
                  <a:lnTo>
                    <a:pt x="62" y="0"/>
                  </a:lnTo>
                  <a:lnTo>
                    <a:pt x="34" y="5"/>
                  </a:lnTo>
                  <a:lnTo>
                    <a:pt x="7" y="3"/>
                  </a:lnTo>
                  <a:lnTo>
                    <a:pt x="0" y="10"/>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742" name="Freeform 46"/>
            <p:cNvSpPr>
              <a:spLocks/>
            </p:cNvSpPr>
            <p:nvPr/>
          </p:nvSpPr>
          <p:spPr bwMode="auto">
            <a:xfrm>
              <a:off x="4119" y="2340"/>
              <a:ext cx="61" cy="64"/>
            </a:xfrm>
            <a:custGeom>
              <a:avLst/>
              <a:gdLst/>
              <a:ahLst/>
              <a:cxnLst>
                <a:cxn ang="0">
                  <a:pos x="0" y="11"/>
                </a:cxn>
                <a:cxn ang="0">
                  <a:pos x="3" y="45"/>
                </a:cxn>
                <a:cxn ang="0">
                  <a:pos x="13" y="63"/>
                </a:cxn>
                <a:cxn ang="0">
                  <a:pos x="27" y="63"/>
                </a:cxn>
                <a:cxn ang="0">
                  <a:pos x="68" y="34"/>
                </a:cxn>
                <a:cxn ang="0">
                  <a:pos x="68" y="0"/>
                </a:cxn>
                <a:cxn ang="0">
                  <a:pos x="37" y="6"/>
                </a:cxn>
                <a:cxn ang="0">
                  <a:pos x="8" y="3"/>
                </a:cxn>
                <a:cxn ang="0">
                  <a:pos x="0" y="11"/>
                </a:cxn>
              </a:cxnLst>
              <a:rect l="0" t="0" r="r" b="b"/>
              <a:pathLst>
                <a:path w="69" h="64">
                  <a:moveTo>
                    <a:pt x="0" y="11"/>
                  </a:moveTo>
                  <a:lnTo>
                    <a:pt x="3" y="45"/>
                  </a:lnTo>
                  <a:lnTo>
                    <a:pt x="13" y="63"/>
                  </a:lnTo>
                  <a:lnTo>
                    <a:pt x="27" y="63"/>
                  </a:lnTo>
                  <a:lnTo>
                    <a:pt x="68" y="34"/>
                  </a:lnTo>
                  <a:lnTo>
                    <a:pt x="68" y="0"/>
                  </a:lnTo>
                  <a:lnTo>
                    <a:pt x="37" y="6"/>
                  </a:lnTo>
                  <a:lnTo>
                    <a:pt x="8" y="3"/>
                  </a:lnTo>
                  <a:lnTo>
                    <a:pt x="0" y="11"/>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743" name="Freeform 47"/>
            <p:cNvSpPr>
              <a:spLocks/>
            </p:cNvSpPr>
            <p:nvPr/>
          </p:nvSpPr>
          <p:spPr bwMode="auto">
            <a:xfrm>
              <a:off x="2886" y="2369"/>
              <a:ext cx="95" cy="160"/>
            </a:xfrm>
            <a:custGeom>
              <a:avLst/>
              <a:gdLst/>
              <a:ahLst/>
              <a:cxnLst>
                <a:cxn ang="0">
                  <a:pos x="0" y="114"/>
                </a:cxn>
                <a:cxn ang="0">
                  <a:pos x="17" y="84"/>
                </a:cxn>
                <a:cxn ang="0">
                  <a:pos x="40" y="89"/>
                </a:cxn>
                <a:cxn ang="0">
                  <a:pos x="69" y="23"/>
                </a:cxn>
                <a:cxn ang="0">
                  <a:pos x="84" y="15"/>
                </a:cxn>
                <a:cxn ang="0">
                  <a:pos x="77" y="3"/>
                </a:cxn>
                <a:cxn ang="0">
                  <a:pos x="87" y="0"/>
                </a:cxn>
                <a:cxn ang="0">
                  <a:pos x="97" y="38"/>
                </a:cxn>
                <a:cxn ang="0">
                  <a:pos x="77" y="45"/>
                </a:cxn>
                <a:cxn ang="0">
                  <a:pos x="97" y="76"/>
                </a:cxn>
                <a:cxn ang="0">
                  <a:pos x="87" y="114"/>
                </a:cxn>
                <a:cxn ang="0">
                  <a:pos x="106" y="139"/>
                </a:cxn>
                <a:cxn ang="0">
                  <a:pos x="104" y="159"/>
                </a:cxn>
                <a:cxn ang="0">
                  <a:pos x="66" y="151"/>
                </a:cxn>
                <a:cxn ang="0">
                  <a:pos x="40" y="149"/>
                </a:cxn>
                <a:cxn ang="0">
                  <a:pos x="20" y="151"/>
                </a:cxn>
                <a:cxn ang="0">
                  <a:pos x="17" y="124"/>
                </a:cxn>
                <a:cxn ang="0">
                  <a:pos x="0" y="114"/>
                </a:cxn>
              </a:cxnLst>
              <a:rect l="0" t="0" r="r" b="b"/>
              <a:pathLst>
                <a:path w="107" h="160">
                  <a:moveTo>
                    <a:pt x="0" y="114"/>
                  </a:moveTo>
                  <a:lnTo>
                    <a:pt x="17" y="84"/>
                  </a:lnTo>
                  <a:lnTo>
                    <a:pt x="40" y="89"/>
                  </a:lnTo>
                  <a:lnTo>
                    <a:pt x="69" y="23"/>
                  </a:lnTo>
                  <a:lnTo>
                    <a:pt x="84" y="15"/>
                  </a:lnTo>
                  <a:lnTo>
                    <a:pt x="77" y="3"/>
                  </a:lnTo>
                  <a:lnTo>
                    <a:pt x="87" y="0"/>
                  </a:lnTo>
                  <a:lnTo>
                    <a:pt x="97" y="38"/>
                  </a:lnTo>
                  <a:lnTo>
                    <a:pt x="77" y="45"/>
                  </a:lnTo>
                  <a:lnTo>
                    <a:pt x="97" y="76"/>
                  </a:lnTo>
                  <a:lnTo>
                    <a:pt x="87" y="114"/>
                  </a:lnTo>
                  <a:lnTo>
                    <a:pt x="106" y="139"/>
                  </a:lnTo>
                  <a:lnTo>
                    <a:pt x="104" y="159"/>
                  </a:lnTo>
                  <a:lnTo>
                    <a:pt x="66" y="151"/>
                  </a:lnTo>
                  <a:lnTo>
                    <a:pt x="40" y="149"/>
                  </a:lnTo>
                  <a:lnTo>
                    <a:pt x="20" y="151"/>
                  </a:lnTo>
                  <a:lnTo>
                    <a:pt x="17" y="124"/>
                  </a:lnTo>
                  <a:lnTo>
                    <a:pt x="0" y="114"/>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744" name="Freeform 48"/>
            <p:cNvSpPr>
              <a:spLocks/>
            </p:cNvSpPr>
            <p:nvPr/>
          </p:nvSpPr>
          <p:spPr bwMode="auto">
            <a:xfrm>
              <a:off x="2886" y="2369"/>
              <a:ext cx="101" cy="166"/>
            </a:xfrm>
            <a:custGeom>
              <a:avLst/>
              <a:gdLst/>
              <a:ahLst/>
              <a:cxnLst>
                <a:cxn ang="0">
                  <a:pos x="0" y="118"/>
                </a:cxn>
                <a:cxn ang="0">
                  <a:pos x="18" y="87"/>
                </a:cxn>
                <a:cxn ang="0">
                  <a:pos x="42" y="92"/>
                </a:cxn>
                <a:cxn ang="0">
                  <a:pos x="73" y="24"/>
                </a:cxn>
                <a:cxn ang="0">
                  <a:pos x="89" y="16"/>
                </a:cxn>
                <a:cxn ang="0">
                  <a:pos x="81" y="3"/>
                </a:cxn>
                <a:cxn ang="0">
                  <a:pos x="92" y="0"/>
                </a:cxn>
                <a:cxn ang="0">
                  <a:pos x="102" y="39"/>
                </a:cxn>
                <a:cxn ang="0">
                  <a:pos x="81" y="47"/>
                </a:cxn>
                <a:cxn ang="0">
                  <a:pos x="102" y="79"/>
                </a:cxn>
                <a:cxn ang="0">
                  <a:pos x="92" y="118"/>
                </a:cxn>
                <a:cxn ang="0">
                  <a:pos x="112" y="144"/>
                </a:cxn>
                <a:cxn ang="0">
                  <a:pos x="110" y="165"/>
                </a:cxn>
                <a:cxn ang="0">
                  <a:pos x="70" y="157"/>
                </a:cxn>
                <a:cxn ang="0">
                  <a:pos x="42" y="155"/>
                </a:cxn>
                <a:cxn ang="0">
                  <a:pos x="21" y="157"/>
                </a:cxn>
                <a:cxn ang="0">
                  <a:pos x="18" y="129"/>
                </a:cxn>
                <a:cxn ang="0">
                  <a:pos x="0" y="118"/>
                </a:cxn>
              </a:cxnLst>
              <a:rect l="0" t="0" r="r" b="b"/>
              <a:pathLst>
                <a:path w="113" h="166">
                  <a:moveTo>
                    <a:pt x="0" y="118"/>
                  </a:moveTo>
                  <a:lnTo>
                    <a:pt x="18" y="87"/>
                  </a:lnTo>
                  <a:lnTo>
                    <a:pt x="42" y="92"/>
                  </a:lnTo>
                  <a:lnTo>
                    <a:pt x="73" y="24"/>
                  </a:lnTo>
                  <a:lnTo>
                    <a:pt x="89" y="16"/>
                  </a:lnTo>
                  <a:lnTo>
                    <a:pt x="81" y="3"/>
                  </a:lnTo>
                  <a:lnTo>
                    <a:pt x="92" y="0"/>
                  </a:lnTo>
                  <a:lnTo>
                    <a:pt x="102" y="39"/>
                  </a:lnTo>
                  <a:lnTo>
                    <a:pt x="81" y="47"/>
                  </a:lnTo>
                  <a:lnTo>
                    <a:pt x="102" y="79"/>
                  </a:lnTo>
                  <a:lnTo>
                    <a:pt x="92" y="118"/>
                  </a:lnTo>
                  <a:lnTo>
                    <a:pt x="112" y="144"/>
                  </a:lnTo>
                  <a:lnTo>
                    <a:pt x="110" y="165"/>
                  </a:lnTo>
                  <a:lnTo>
                    <a:pt x="70" y="157"/>
                  </a:lnTo>
                  <a:lnTo>
                    <a:pt x="42" y="155"/>
                  </a:lnTo>
                  <a:lnTo>
                    <a:pt x="21" y="157"/>
                  </a:lnTo>
                  <a:lnTo>
                    <a:pt x="18" y="129"/>
                  </a:lnTo>
                  <a:lnTo>
                    <a:pt x="0" y="118"/>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745" name="Freeform 49"/>
            <p:cNvSpPr>
              <a:spLocks/>
            </p:cNvSpPr>
            <p:nvPr/>
          </p:nvSpPr>
          <p:spPr bwMode="auto">
            <a:xfrm>
              <a:off x="932" y="1255"/>
              <a:ext cx="1112" cy="642"/>
            </a:xfrm>
            <a:custGeom>
              <a:avLst/>
              <a:gdLst/>
              <a:ahLst/>
              <a:cxnLst>
                <a:cxn ang="0">
                  <a:pos x="97" y="77"/>
                </a:cxn>
                <a:cxn ang="0">
                  <a:pos x="146" y="67"/>
                </a:cxn>
                <a:cxn ang="0">
                  <a:pos x="222" y="69"/>
                </a:cxn>
                <a:cxn ang="0">
                  <a:pos x="341" y="80"/>
                </a:cxn>
                <a:cxn ang="0">
                  <a:pos x="386" y="109"/>
                </a:cxn>
                <a:cxn ang="0">
                  <a:pos x="496" y="128"/>
                </a:cxn>
                <a:cxn ang="0">
                  <a:pos x="473" y="96"/>
                </a:cxn>
                <a:cxn ang="0">
                  <a:pos x="566" y="111"/>
                </a:cxn>
                <a:cxn ang="0">
                  <a:pos x="642" y="106"/>
                </a:cxn>
                <a:cxn ang="0">
                  <a:pos x="650" y="104"/>
                </a:cxn>
                <a:cxn ang="0">
                  <a:pos x="666" y="104"/>
                </a:cxn>
                <a:cxn ang="0">
                  <a:pos x="695" y="67"/>
                </a:cxn>
                <a:cxn ang="0">
                  <a:pos x="671" y="0"/>
                </a:cxn>
                <a:cxn ang="0">
                  <a:pos x="710" y="53"/>
                </a:cxn>
                <a:cxn ang="0">
                  <a:pos x="729" y="69"/>
                </a:cxn>
                <a:cxn ang="0">
                  <a:pos x="778" y="98"/>
                </a:cxn>
                <a:cxn ang="0">
                  <a:pos x="809" y="91"/>
                </a:cxn>
                <a:cxn ang="0">
                  <a:pos x="875" y="75"/>
                </a:cxn>
                <a:cxn ang="0">
                  <a:pos x="875" y="130"/>
                </a:cxn>
                <a:cxn ang="0">
                  <a:pos x="799" y="140"/>
                </a:cxn>
                <a:cxn ang="0">
                  <a:pos x="762" y="171"/>
                </a:cxn>
                <a:cxn ang="0">
                  <a:pos x="738" y="213"/>
                </a:cxn>
                <a:cxn ang="0">
                  <a:pos x="710" y="228"/>
                </a:cxn>
                <a:cxn ang="0">
                  <a:pos x="681" y="260"/>
                </a:cxn>
                <a:cxn ang="0">
                  <a:pos x="708" y="359"/>
                </a:cxn>
                <a:cxn ang="0">
                  <a:pos x="812" y="400"/>
                </a:cxn>
                <a:cxn ang="0">
                  <a:pos x="875" y="449"/>
                </a:cxn>
                <a:cxn ang="0">
                  <a:pos x="898" y="476"/>
                </a:cxn>
                <a:cxn ang="0">
                  <a:pos x="950" y="372"/>
                </a:cxn>
                <a:cxn ang="0">
                  <a:pos x="937" y="298"/>
                </a:cxn>
                <a:cxn ang="0">
                  <a:pos x="930" y="257"/>
                </a:cxn>
                <a:cxn ang="0">
                  <a:pos x="981" y="236"/>
                </a:cxn>
                <a:cxn ang="0">
                  <a:pos x="1049" y="290"/>
                </a:cxn>
                <a:cxn ang="0">
                  <a:pos x="1029" y="325"/>
                </a:cxn>
                <a:cxn ang="0">
                  <a:pos x="1073" y="322"/>
                </a:cxn>
                <a:cxn ang="0">
                  <a:pos x="1113" y="301"/>
                </a:cxn>
                <a:cxn ang="0">
                  <a:pos x="1125" y="311"/>
                </a:cxn>
                <a:cxn ang="0">
                  <a:pos x="1151" y="327"/>
                </a:cxn>
                <a:cxn ang="0">
                  <a:pos x="1151" y="345"/>
                </a:cxn>
                <a:cxn ang="0">
                  <a:pos x="1159" y="372"/>
                </a:cxn>
                <a:cxn ang="0">
                  <a:pos x="1227" y="405"/>
                </a:cxn>
                <a:cxn ang="0">
                  <a:pos x="1227" y="429"/>
                </a:cxn>
                <a:cxn ang="0">
                  <a:pos x="1250" y="452"/>
                </a:cxn>
                <a:cxn ang="0">
                  <a:pos x="1023" y="553"/>
                </a:cxn>
                <a:cxn ang="0">
                  <a:pos x="1091" y="529"/>
                </a:cxn>
                <a:cxn ang="0">
                  <a:pos x="1169" y="577"/>
                </a:cxn>
                <a:cxn ang="0">
                  <a:pos x="1169" y="582"/>
                </a:cxn>
                <a:cxn ang="0">
                  <a:pos x="1139" y="580"/>
                </a:cxn>
                <a:cxn ang="0">
                  <a:pos x="1073" y="574"/>
                </a:cxn>
                <a:cxn ang="0">
                  <a:pos x="958" y="597"/>
                </a:cxn>
                <a:cxn ang="0">
                  <a:pos x="911" y="623"/>
                </a:cxn>
                <a:cxn ang="0">
                  <a:pos x="859" y="621"/>
                </a:cxn>
                <a:cxn ang="0">
                  <a:pos x="898" y="592"/>
                </a:cxn>
                <a:cxn ang="0">
                  <a:pos x="809" y="532"/>
                </a:cxn>
                <a:cxn ang="0">
                  <a:pos x="775" y="514"/>
                </a:cxn>
                <a:cxn ang="0">
                  <a:pos x="671" y="514"/>
                </a:cxn>
                <a:cxn ang="0">
                  <a:pos x="241" y="485"/>
                </a:cxn>
                <a:cxn ang="0">
                  <a:pos x="180" y="447"/>
                </a:cxn>
                <a:cxn ang="0">
                  <a:pos x="136" y="364"/>
                </a:cxn>
                <a:cxn ang="0">
                  <a:pos x="29" y="285"/>
                </a:cxn>
              </a:cxnLst>
              <a:rect l="0" t="0" r="r" b="b"/>
              <a:pathLst>
                <a:path w="1251" h="642">
                  <a:moveTo>
                    <a:pt x="0" y="285"/>
                  </a:moveTo>
                  <a:lnTo>
                    <a:pt x="0" y="62"/>
                  </a:lnTo>
                  <a:lnTo>
                    <a:pt x="102" y="91"/>
                  </a:lnTo>
                  <a:lnTo>
                    <a:pt x="97" y="77"/>
                  </a:lnTo>
                  <a:lnTo>
                    <a:pt x="104" y="69"/>
                  </a:lnTo>
                  <a:lnTo>
                    <a:pt x="165" y="50"/>
                  </a:lnTo>
                  <a:lnTo>
                    <a:pt x="117" y="75"/>
                  </a:lnTo>
                  <a:lnTo>
                    <a:pt x="146" y="67"/>
                  </a:lnTo>
                  <a:lnTo>
                    <a:pt x="146" y="75"/>
                  </a:lnTo>
                  <a:lnTo>
                    <a:pt x="196" y="50"/>
                  </a:lnTo>
                  <a:lnTo>
                    <a:pt x="190" y="39"/>
                  </a:lnTo>
                  <a:lnTo>
                    <a:pt x="222" y="69"/>
                  </a:lnTo>
                  <a:lnTo>
                    <a:pt x="243" y="53"/>
                  </a:lnTo>
                  <a:lnTo>
                    <a:pt x="241" y="69"/>
                  </a:lnTo>
                  <a:lnTo>
                    <a:pt x="269" y="57"/>
                  </a:lnTo>
                  <a:lnTo>
                    <a:pt x="341" y="80"/>
                  </a:lnTo>
                  <a:lnTo>
                    <a:pt x="378" y="80"/>
                  </a:lnTo>
                  <a:lnTo>
                    <a:pt x="394" y="93"/>
                  </a:lnTo>
                  <a:lnTo>
                    <a:pt x="373" y="106"/>
                  </a:lnTo>
                  <a:lnTo>
                    <a:pt x="386" y="109"/>
                  </a:lnTo>
                  <a:lnTo>
                    <a:pt x="454" y="104"/>
                  </a:lnTo>
                  <a:lnTo>
                    <a:pt x="483" y="119"/>
                  </a:lnTo>
                  <a:lnTo>
                    <a:pt x="488" y="135"/>
                  </a:lnTo>
                  <a:lnTo>
                    <a:pt x="496" y="128"/>
                  </a:lnTo>
                  <a:lnTo>
                    <a:pt x="483" y="109"/>
                  </a:lnTo>
                  <a:lnTo>
                    <a:pt x="515" y="88"/>
                  </a:lnTo>
                  <a:lnTo>
                    <a:pt x="486" y="101"/>
                  </a:lnTo>
                  <a:lnTo>
                    <a:pt x="473" y="96"/>
                  </a:lnTo>
                  <a:lnTo>
                    <a:pt x="510" y="77"/>
                  </a:lnTo>
                  <a:lnTo>
                    <a:pt x="532" y="101"/>
                  </a:lnTo>
                  <a:lnTo>
                    <a:pt x="551" y="101"/>
                  </a:lnTo>
                  <a:lnTo>
                    <a:pt x="566" y="111"/>
                  </a:lnTo>
                  <a:lnTo>
                    <a:pt x="624" y="109"/>
                  </a:lnTo>
                  <a:lnTo>
                    <a:pt x="622" y="104"/>
                  </a:lnTo>
                  <a:lnTo>
                    <a:pt x="642" y="114"/>
                  </a:lnTo>
                  <a:lnTo>
                    <a:pt x="642" y="106"/>
                  </a:lnTo>
                  <a:lnTo>
                    <a:pt x="629" y="109"/>
                  </a:lnTo>
                  <a:lnTo>
                    <a:pt x="619" y="96"/>
                  </a:lnTo>
                  <a:lnTo>
                    <a:pt x="642" y="93"/>
                  </a:lnTo>
                  <a:lnTo>
                    <a:pt x="650" y="104"/>
                  </a:lnTo>
                  <a:lnTo>
                    <a:pt x="658" y="98"/>
                  </a:lnTo>
                  <a:lnTo>
                    <a:pt x="656" y="114"/>
                  </a:lnTo>
                  <a:lnTo>
                    <a:pt x="669" y="125"/>
                  </a:lnTo>
                  <a:lnTo>
                    <a:pt x="666" y="104"/>
                  </a:lnTo>
                  <a:lnTo>
                    <a:pt x="695" y="91"/>
                  </a:lnTo>
                  <a:lnTo>
                    <a:pt x="690" y="77"/>
                  </a:lnTo>
                  <a:lnTo>
                    <a:pt x="679" y="88"/>
                  </a:lnTo>
                  <a:lnTo>
                    <a:pt x="695" y="67"/>
                  </a:lnTo>
                  <a:lnTo>
                    <a:pt x="653" y="53"/>
                  </a:lnTo>
                  <a:lnTo>
                    <a:pt x="656" y="21"/>
                  </a:lnTo>
                  <a:lnTo>
                    <a:pt x="666" y="21"/>
                  </a:lnTo>
                  <a:lnTo>
                    <a:pt x="671" y="0"/>
                  </a:lnTo>
                  <a:lnTo>
                    <a:pt x="703" y="21"/>
                  </a:lnTo>
                  <a:lnTo>
                    <a:pt x="703" y="34"/>
                  </a:lnTo>
                  <a:lnTo>
                    <a:pt x="726" y="53"/>
                  </a:lnTo>
                  <a:lnTo>
                    <a:pt x="710" y="53"/>
                  </a:lnTo>
                  <a:lnTo>
                    <a:pt x="721" y="54"/>
                  </a:lnTo>
                  <a:lnTo>
                    <a:pt x="708" y="62"/>
                  </a:lnTo>
                  <a:lnTo>
                    <a:pt x="733" y="67"/>
                  </a:lnTo>
                  <a:lnTo>
                    <a:pt x="729" y="69"/>
                  </a:lnTo>
                  <a:lnTo>
                    <a:pt x="741" y="98"/>
                  </a:lnTo>
                  <a:lnTo>
                    <a:pt x="757" y="72"/>
                  </a:lnTo>
                  <a:lnTo>
                    <a:pt x="773" y="80"/>
                  </a:lnTo>
                  <a:lnTo>
                    <a:pt x="778" y="98"/>
                  </a:lnTo>
                  <a:lnTo>
                    <a:pt x="770" y="106"/>
                  </a:lnTo>
                  <a:lnTo>
                    <a:pt x="785" y="125"/>
                  </a:lnTo>
                  <a:lnTo>
                    <a:pt x="799" y="119"/>
                  </a:lnTo>
                  <a:lnTo>
                    <a:pt x="809" y="91"/>
                  </a:lnTo>
                  <a:lnTo>
                    <a:pt x="825" y="88"/>
                  </a:lnTo>
                  <a:lnTo>
                    <a:pt x="814" y="59"/>
                  </a:lnTo>
                  <a:lnTo>
                    <a:pt x="856" y="62"/>
                  </a:lnTo>
                  <a:lnTo>
                    <a:pt x="875" y="75"/>
                  </a:lnTo>
                  <a:lnTo>
                    <a:pt x="864" y="85"/>
                  </a:lnTo>
                  <a:lnTo>
                    <a:pt x="877" y="91"/>
                  </a:lnTo>
                  <a:lnTo>
                    <a:pt x="856" y="93"/>
                  </a:lnTo>
                  <a:lnTo>
                    <a:pt x="875" y="130"/>
                  </a:lnTo>
                  <a:lnTo>
                    <a:pt x="846" y="145"/>
                  </a:lnTo>
                  <a:lnTo>
                    <a:pt x="835" y="138"/>
                  </a:lnTo>
                  <a:lnTo>
                    <a:pt x="841" y="148"/>
                  </a:lnTo>
                  <a:lnTo>
                    <a:pt x="799" y="140"/>
                  </a:lnTo>
                  <a:lnTo>
                    <a:pt x="807" y="151"/>
                  </a:lnTo>
                  <a:lnTo>
                    <a:pt x="788" y="168"/>
                  </a:lnTo>
                  <a:lnTo>
                    <a:pt x="746" y="156"/>
                  </a:lnTo>
                  <a:lnTo>
                    <a:pt x="762" y="171"/>
                  </a:lnTo>
                  <a:lnTo>
                    <a:pt x="793" y="174"/>
                  </a:lnTo>
                  <a:lnTo>
                    <a:pt x="773" y="197"/>
                  </a:lnTo>
                  <a:lnTo>
                    <a:pt x="749" y="197"/>
                  </a:lnTo>
                  <a:lnTo>
                    <a:pt x="738" y="213"/>
                  </a:lnTo>
                  <a:lnTo>
                    <a:pt x="698" y="203"/>
                  </a:lnTo>
                  <a:lnTo>
                    <a:pt x="733" y="213"/>
                  </a:lnTo>
                  <a:lnTo>
                    <a:pt x="738" y="223"/>
                  </a:lnTo>
                  <a:lnTo>
                    <a:pt x="710" y="228"/>
                  </a:lnTo>
                  <a:lnTo>
                    <a:pt x="721" y="234"/>
                  </a:lnTo>
                  <a:lnTo>
                    <a:pt x="708" y="234"/>
                  </a:lnTo>
                  <a:lnTo>
                    <a:pt x="708" y="247"/>
                  </a:lnTo>
                  <a:lnTo>
                    <a:pt x="681" y="260"/>
                  </a:lnTo>
                  <a:lnTo>
                    <a:pt x="676" y="311"/>
                  </a:lnTo>
                  <a:lnTo>
                    <a:pt x="684" y="325"/>
                  </a:lnTo>
                  <a:lnTo>
                    <a:pt x="700" y="319"/>
                  </a:lnTo>
                  <a:lnTo>
                    <a:pt x="708" y="359"/>
                  </a:lnTo>
                  <a:lnTo>
                    <a:pt x="731" y="348"/>
                  </a:lnTo>
                  <a:lnTo>
                    <a:pt x="759" y="361"/>
                  </a:lnTo>
                  <a:lnTo>
                    <a:pt x="814" y="386"/>
                  </a:lnTo>
                  <a:lnTo>
                    <a:pt x="812" y="400"/>
                  </a:lnTo>
                  <a:lnTo>
                    <a:pt x="817" y="389"/>
                  </a:lnTo>
                  <a:lnTo>
                    <a:pt x="859" y="392"/>
                  </a:lnTo>
                  <a:lnTo>
                    <a:pt x="859" y="436"/>
                  </a:lnTo>
                  <a:lnTo>
                    <a:pt x="875" y="449"/>
                  </a:lnTo>
                  <a:lnTo>
                    <a:pt x="861" y="454"/>
                  </a:lnTo>
                  <a:lnTo>
                    <a:pt x="885" y="460"/>
                  </a:lnTo>
                  <a:lnTo>
                    <a:pt x="877" y="476"/>
                  </a:lnTo>
                  <a:lnTo>
                    <a:pt x="898" y="476"/>
                  </a:lnTo>
                  <a:lnTo>
                    <a:pt x="925" y="452"/>
                  </a:lnTo>
                  <a:lnTo>
                    <a:pt x="914" y="447"/>
                  </a:lnTo>
                  <a:lnTo>
                    <a:pt x="898" y="405"/>
                  </a:lnTo>
                  <a:lnTo>
                    <a:pt x="950" y="372"/>
                  </a:lnTo>
                  <a:lnTo>
                    <a:pt x="939" y="369"/>
                  </a:lnTo>
                  <a:lnTo>
                    <a:pt x="930" y="330"/>
                  </a:lnTo>
                  <a:lnTo>
                    <a:pt x="914" y="319"/>
                  </a:lnTo>
                  <a:lnTo>
                    <a:pt x="937" y="298"/>
                  </a:lnTo>
                  <a:lnTo>
                    <a:pt x="927" y="293"/>
                  </a:lnTo>
                  <a:lnTo>
                    <a:pt x="930" y="275"/>
                  </a:lnTo>
                  <a:lnTo>
                    <a:pt x="922" y="272"/>
                  </a:lnTo>
                  <a:lnTo>
                    <a:pt x="930" y="257"/>
                  </a:lnTo>
                  <a:lnTo>
                    <a:pt x="920" y="250"/>
                  </a:lnTo>
                  <a:lnTo>
                    <a:pt x="927" y="236"/>
                  </a:lnTo>
                  <a:lnTo>
                    <a:pt x="966" y="244"/>
                  </a:lnTo>
                  <a:lnTo>
                    <a:pt x="981" y="236"/>
                  </a:lnTo>
                  <a:lnTo>
                    <a:pt x="1015" y="257"/>
                  </a:lnTo>
                  <a:lnTo>
                    <a:pt x="1015" y="265"/>
                  </a:lnTo>
                  <a:lnTo>
                    <a:pt x="1047" y="267"/>
                  </a:lnTo>
                  <a:lnTo>
                    <a:pt x="1049" y="290"/>
                  </a:lnTo>
                  <a:lnTo>
                    <a:pt x="1020" y="290"/>
                  </a:lnTo>
                  <a:lnTo>
                    <a:pt x="1044" y="293"/>
                  </a:lnTo>
                  <a:lnTo>
                    <a:pt x="1052" y="306"/>
                  </a:lnTo>
                  <a:lnTo>
                    <a:pt x="1029" y="325"/>
                  </a:lnTo>
                  <a:lnTo>
                    <a:pt x="1063" y="314"/>
                  </a:lnTo>
                  <a:lnTo>
                    <a:pt x="1068" y="330"/>
                  </a:lnTo>
                  <a:lnTo>
                    <a:pt x="1049" y="337"/>
                  </a:lnTo>
                  <a:lnTo>
                    <a:pt x="1073" y="322"/>
                  </a:lnTo>
                  <a:lnTo>
                    <a:pt x="1076" y="332"/>
                  </a:lnTo>
                  <a:lnTo>
                    <a:pt x="1091" y="314"/>
                  </a:lnTo>
                  <a:lnTo>
                    <a:pt x="1096" y="325"/>
                  </a:lnTo>
                  <a:lnTo>
                    <a:pt x="1113" y="301"/>
                  </a:lnTo>
                  <a:lnTo>
                    <a:pt x="1107" y="296"/>
                  </a:lnTo>
                  <a:lnTo>
                    <a:pt x="1120" y="285"/>
                  </a:lnTo>
                  <a:lnTo>
                    <a:pt x="1136" y="306"/>
                  </a:lnTo>
                  <a:lnTo>
                    <a:pt x="1125" y="311"/>
                  </a:lnTo>
                  <a:lnTo>
                    <a:pt x="1139" y="311"/>
                  </a:lnTo>
                  <a:lnTo>
                    <a:pt x="1146" y="322"/>
                  </a:lnTo>
                  <a:lnTo>
                    <a:pt x="1136" y="325"/>
                  </a:lnTo>
                  <a:lnTo>
                    <a:pt x="1151" y="327"/>
                  </a:lnTo>
                  <a:lnTo>
                    <a:pt x="1139" y="332"/>
                  </a:lnTo>
                  <a:lnTo>
                    <a:pt x="1151" y="330"/>
                  </a:lnTo>
                  <a:lnTo>
                    <a:pt x="1159" y="340"/>
                  </a:lnTo>
                  <a:lnTo>
                    <a:pt x="1151" y="345"/>
                  </a:lnTo>
                  <a:lnTo>
                    <a:pt x="1166" y="354"/>
                  </a:lnTo>
                  <a:lnTo>
                    <a:pt x="1146" y="364"/>
                  </a:lnTo>
                  <a:lnTo>
                    <a:pt x="1161" y="364"/>
                  </a:lnTo>
                  <a:lnTo>
                    <a:pt x="1159" y="372"/>
                  </a:lnTo>
                  <a:lnTo>
                    <a:pt x="1185" y="378"/>
                  </a:lnTo>
                  <a:lnTo>
                    <a:pt x="1193" y="400"/>
                  </a:lnTo>
                  <a:lnTo>
                    <a:pt x="1200" y="389"/>
                  </a:lnTo>
                  <a:lnTo>
                    <a:pt x="1227" y="405"/>
                  </a:lnTo>
                  <a:lnTo>
                    <a:pt x="1172" y="420"/>
                  </a:lnTo>
                  <a:lnTo>
                    <a:pt x="1185" y="429"/>
                  </a:lnTo>
                  <a:lnTo>
                    <a:pt x="1227" y="412"/>
                  </a:lnTo>
                  <a:lnTo>
                    <a:pt x="1227" y="429"/>
                  </a:lnTo>
                  <a:lnTo>
                    <a:pt x="1245" y="423"/>
                  </a:lnTo>
                  <a:lnTo>
                    <a:pt x="1250" y="431"/>
                  </a:lnTo>
                  <a:lnTo>
                    <a:pt x="1240" y="431"/>
                  </a:lnTo>
                  <a:lnTo>
                    <a:pt x="1250" y="452"/>
                  </a:lnTo>
                  <a:lnTo>
                    <a:pt x="1188" y="487"/>
                  </a:lnTo>
                  <a:lnTo>
                    <a:pt x="1094" y="487"/>
                  </a:lnTo>
                  <a:lnTo>
                    <a:pt x="1057" y="517"/>
                  </a:lnTo>
                  <a:lnTo>
                    <a:pt x="1023" y="553"/>
                  </a:lnTo>
                  <a:lnTo>
                    <a:pt x="1057" y="524"/>
                  </a:lnTo>
                  <a:lnTo>
                    <a:pt x="1107" y="506"/>
                  </a:lnTo>
                  <a:lnTo>
                    <a:pt x="1125" y="522"/>
                  </a:lnTo>
                  <a:lnTo>
                    <a:pt x="1091" y="529"/>
                  </a:lnTo>
                  <a:lnTo>
                    <a:pt x="1118" y="535"/>
                  </a:lnTo>
                  <a:lnTo>
                    <a:pt x="1113" y="551"/>
                  </a:lnTo>
                  <a:lnTo>
                    <a:pt x="1130" y="569"/>
                  </a:lnTo>
                  <a:lnTo>
                    <a:pt x="1169" y="577"/>
                  </a:lnTo>
                  <a:lnTo>
                    <a:pt x="1177" y="551"/>
                  </a:lnTo>
                  <a:lnTo>
                    <a:pt x="1177" y="566"/>
                  </a:lnTo>
                  <a:lnTo>
                    <a:pt x="1190" y="566"/>
                  </a:lnTo>
                  <a:lnTo>
                    <a:pt x="1169" y="582"/>
                  </a:lnTo>
                  <a:lnTo>
                    <a:pt x="1128" y="594"/>
                  </a:lnTo>
                  <a:lnTo>
                    <a:pt x="1110" y="613"/>
                  </a:lnTo>
                  <a:lnTo>
                    <a:pt x="1096" y="594"/>
                  </a:lnTo>
                  <a:lnTo>
                    <a:pt x="1139" y="580"/>
                  </a:lnTo>
                  <a:lnTo>
                    <a:pt x="1118" y="580"/>
                  </a:lnTo>
                  <a:lnTo>
                    <a:pt x="1120" y="569"/>
                  </a:lnTo>
                  <a:lnTo>
                    <a:pt x="1083" y="582"/>
                  </a:lnTo>
                  <a:lnTo>
                    <a:pt x="1073" y="574"/>
                  </a:lnTo>
                  <a:lnTo>
                    <a:pt x="1073" y="551"/>
                  </a:lnTo>
                  <a:lnTo>
                    <a:pt x="1049" y="543"/>
                  </a:lnTo>
                  <a:lnTo>
                    <a:pt x="1034" y="580"/>
                  </a:lnTo>
                  <a:lnTo>
                    <a:pt x="958" y="597"/>
                  </a:lnTo>
                  <a:lnTo>
                    <a:pt x="906" y="607"/>
                  </a:lnTo>
                  <a:lnTo>
                    <a:pt x="896" y="618"/>
                  </a:lnTo>
                  <a:lnTo>
                    <a:pt x="906" y="618"/>
                  </a:lnTo>
                  <a:lnTo>
                    <a:pt x="911" y="623"/>
                  </a:lnTo>
                  <a:lnTo>
                    <a:pt x="849" y="641"/>
                  </a:lnTo>
                  <a:lnTo>
                    <a:pt x="851" y="633"/>
                  </a:lnTo>
                  <a:lnTo>
                    <a:pt x="856" y="631"/>
                  </a:lnTo>
                  <a:lnTo>
                    <a:pt x="859" y="621"/>
                  </a:lnTo>
                  <a:lnTo>
                    <a:pt x="867" y="615"/>
                  </a:lnTo>
                  <a:lnTo>
                    <a:pt x="872" y="582"/>
                  </a:lnTo>
                  <a:lnTo>
                    <a:pt x="883" y="594"/>
                  </a:lnTo>
                  <a:lnTo>
                    <a:pt x="898" y="592"/>
                  </a:lnTo>
                  <a:lnTo>
                    <a:pt x="883" y="569"/>
                  </a:lnTo>
                  <a:lnTo>
                    <a:pt x="827" y="561"/>
                  </a:lnTo>
                  <a:lnTo>
                    <a:pt x="822" y="532"/>
                  </a:lnTo>
                  <a:lnTo>
                    <a:pt x="809" y="532"/>
                  </a:lnTo>
                  <a:lnTo>
                    <a:pt x="801" y="519"/>
                  </a:lnTo>
                  <a:lnTo>
                    <a:pt x="788" y="517"/>
                  </a:lnTo>
                  <a:lnTo>
                    <a:pt x="788" y="527"/>
                  </a:lnTo>
                  <a:lnTo>
                    <a:pt x="775" y="514"/>
                  </a:lnTo>
                  <a:lnTo>
                    <a:pt x="749" y="532"/>
                  </a:lnTo>
                  <a:lnTo>
                    <a:pt x="681" y="519"/>
                  </a:lnTo>
                  <a:lnTo>
                    <a:pt x="671" y="504"/>
                  </a:lnTo>
                  <a:lnTo>
                    <a:pt x="671" y="514"/>
                  </a:lnTo>
                  <a:lnTo>
                    <a:pt x="269" y="514"/>
                  </a:lnTo>
                  <a:lnTo>
                    <a:pt x="264" y="498"/>
                  </a:lnTo>
                  <a:lnTo>
                    <a:pt x="241" y="495"/>
                  </a:lnTo>
                  <a:lnTo>
                    <a:pt x="241" y="485"/>
                  </a:lnTo>
                  <a:lnTo>
                    <a:pt x="196" y="471"/>
                  </a:lnTo>
                  <a:lnTo>
                    <a:pt x="201" y="465"/>
                  </a:lnTo>
                  <a:lnTo>
                    <a:pt x="193" y="447"/>
                  </a:lnTo>
                  <a:lnTo>
                    <a:pt x="180" y="447"/>
                  </a:lnTo>
                  <a:lnTo>
                    <a:pt x="156" y="407"/>
                  </a:lnTo>
                  <a:lnTo>
                    <a:pt x="159" y="397"/>
                  </a:lnTo>
                  <a:lnTo>
                    <a:pt x="162" y="376"/>
                  </a:lnTo>
                  <a:lnTo>
                    <a:pt x="136" y="364"/>
                  </a:lnTo>
                  <a:lnTo>
                    <a:pt x="81" y="296"/>
                  </a:lnTo>
                  <a:lnTo>
                    <a:pt x="53" y="314"/>
                  </a:lnTo>
                  <a:lnTo>
                    <a:pt x="42" y="303"/>
                  </a:lnTo>
                  <a:lnTo>
                    <a:pt x="29" y="285"/>
                  </a:lnTo>
                  <a:lnTo>
                    <a:pt x="0" y="285"/>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746" name="Freeform 50"/>
            <p:cNvSpPr>
              <a:spLocks/>
            </p:cNvSpPr>
            <p:nvPr/>
          </p:nvSpPr>
          <p:spPr bwMode="auto">
            <a:xfrm>
              <a:off x="932" y="1255"/>
              <a:ext cx="1118" cy="648"/>
            </a:xfrm>
            <a:custGeom>
              <a:avLst/>
              <a:gdLst/>
              <a:ahLst/>
              <a:cxnLst>
                <a:cxn ang="0">
                  <a:pos x="97" y="78"/>
                </a:cxn>
                <a:cxn ang="0">
                  <a:pos x="147" y="68"/>
                </a:cxn>
                <a:cxn ang="0">
                  <a:pos x="223" y="70"/>
                </a:cxn>
                <a:cxn ang="0">
                  <a:pos x="343" y="81"/>
                </a:cxn>
                <a:cxn ang="0">
                  <a:pos x="388" y="110"/>
                </a:cxn>
                <a:cxn ang="0">
                  <a:pos x="498" y="129"/>
                </a:cxn>
                <a:cxn ang="0">
                  <a:pos x="475" y="97"/>
                </a:cxn>
                <a:cxn ang="0">
                  <a:pos x="569" y="112"/>
                </a:cxn>
                <a:cxn ang="0">
                  <a:pos x="645" y="107"/>
                </a:cxn>
                <a:cxn ang="0">
                  <a:pos x="653" y="105"/>
                </a:cxn>
                <a:cxn ang="0">
                  <a:pos x="669" y="105"/>
                </a:cxn>
                <a:cxn ang="0">
                  <a:pos x="698" y="68"/>
                </a:cxn>
                <a:cxn ang="0">
                  <a:pos x="674" y="0"/>
                </a:cxn>
                <a:cxn ang="0">
                  <a:pos x="713" y="53"/>
                </a:cxn>
                <a:cxn ang="0">
                  <a:pos x="732" y="70"/>
                </a:cxn>
                <a:cxn ang="0">
                  <a:pos x="782" y="99"/>
                </a:cxn>
                <a:cxn ang="0">
                  <a:pos x="813" y="92"/>
                </a:cxn>
                <a:cxn ang="0">
                  <a:pos x="879" y="76"/>
                </a:cxn>
                <a:cxn ang="0">
                  <a:pos x="879" y="131"/>
                </a:cxn>
                <a:cxn ang="0">
                  <a:pos x="803" y="141"/>
                </a:cxn>
                <a:cxn ang="0">
                  <a:pos x="766" y="173"/>
                </a:cxn>
                <a:cxn ang="0">
                  <a:pos x="742" y="215"/>
                </a:cxn>
                <a:cxn ang="0">
                  <a:pos x="713" y="230"/>
                </a:cxn>
                <a:cxn ang="0">
                  <a:pos x="684" y="262"/>
                </a:cxn>
                <a:cxn ang="0">
                  <a:pos x="711" y="362"/>
                </a:cxn>
                <a:cxn ang="0">
                  <a:pos x="816" y="404"/>
                </a:cxn>
                <a:cxn ang="0">
                  <a:pos x="879" y="453"/>
                </a:cxn>
                <a:cxn ang="0">
                  <a:pos x="902" y="480"/>
                </a:cxn>
                <a:cxn ang="0">
                  <a:pos x="955" y="375"/>
                </a:cxn>
                <a:cxn ang="0">
                  <a:pos x="941" y="301"/>
                </a:cxn>
                <a:cxn ang="0">
                  <a:pos x="934" y="259"/>
                </a:cxn>
                <a:cxn ang="0">
                  <a:pos x="986" y="238"/>
                </a:cxn>
                <a:cxn ang="0">
                  <a:pos x="1054" y="293"/>
                </a:cxn>
                <a:cxn ang="0">
                  <a:pos x="1034" y="328"/>
                </a:cxn>
                <a:cxn ang="0">
                  <a:pos x="1078" y="325"/>
                </a:cxn>
                <a:cxn ang="0">
                  <a:pos x="1118" y="304"/>
                </a:cxn>
                <a:cxn ang="0">
                  <a:pos x="1130" y="314"/>
                </a:cxn>
                <a:cxn ang="0">
                  <a:pos x="1157" y="330"/>
                </a:cxn>
                <a:cxn ang="0">
                  <a:pos x="1157" y="348"/>
                </a:cxn>
                <a:cxn ang="0">
                  <a:pos x="1165" y="375"/>
                </a:cxn>
                <a:cxn ang="0">
                  <a:pos x="1233" y="409"/>
                </a:cxn>
                <a:cxn ang="0">
                  <a:pos x="1233" y="433"/>
                </a:cxn>
                <a:cxn ang="0">
                  <a:pos x="1256" y="456"/>
                </a:cxn>
                <a:cxn ang="0">
                  <a:pos x="1028" y="558"/>
                </a:cxn>
                <a:cxn ang="0">
                  <a:pos x="1096" y="534"/>
                </a:cxn>
                <a:cxn ang="0">
                  <a:pos x="1175" y="582"/>
                </a:cxn>
                <a:cxn ang="0">
                  <a:pos x="1175" y="587"/>
                </a:cxn>
                <a:cxn ang="0">
                  <a:pos x="1144" y="585"/>
                </a:cxn>
                <a:cxn ang="0">
                  <a:pos x="1078" y="579"/>
                </a:cxn>
                <a:cxn ang="0">
                  <a:pos x="963" y="603"/>
                </a:cxn>
                <a:cxn ang="0">
                  <a:pos x="915" y="629"/>
                </a:cxn>
                <a:cxn ang="0">
                  <a:pos x="863" y="627"/>
                </a:cxn>
                <a:cxn ang="0">
                  <a:pos x="902" y="598"/>
                </a:cxn>
                <a:cxn ang="0">
                  <a:pos x="813" y="537"/>
                </a:cxn>
                <a:cxn ang="0">
                  <a:pos x="779" y="519"/>
                </a:cxn>
                <a:cxn ang="0">
                  <a:pos x="674" y="519"/>
                </a:cxn>
                <a:cxn ang="0">
                  <a:pos x="242" y="490"/>
                </a:cxn>
                <a:cxn ang="0">
                  <a:pos x="181" y="451"/>
                </a:cxn>
                <a:cxn ang="0">
                  <a:pos x="137" y="367"/>
                </a:cxn>
                <a:cxn ang="0">
                  <a:pos x="29" y="288"/>
                </a:cxn>
              </a:cxnLst>
              <a:rect l="0" t="0" r="r" b="b"/>
              <a:pathLst>
                <a:path w="1257" h="648">
                  <a:moveTo>
                    <a:pt x="0" y="288"/>
                  </a:moveTo>
                  <a:lnTo>
                    <a:pt x="0" y="63"/>
                  </a:lnTo>
                  <a:lnTo>
                    <a:pt x="102" y="92"/>
                  </a:lnTo>
                  <a:lnTo>
                    <a:pt x="97" y="78"/>
                  </a:lnTo>
                  <a:lnTo>
                    <a:pt x="105" y="70"/>
                  </a:lnTo>
                  <a:lnTo>
                    <a:pt x="166" y="50"/>
                  </a:lnTo>
                  <a:lnTo>
                    <a:pt x="118" y="76"/>
                  </a:lnTo>
                  <a:lnTo>
                    <a:pt x="147" y="68"/>
                  </a:lnTo>
                  <a:lnTo>
                    <a:pt x="147" y="76"/>
                  </a:lnTo>
                  <a:lnTo>
                    <a:pt x="197" y="50"/>
                  </a:lnTo>
                  <a:lnTo>
                    <a:pt x="191" y="39"/>
                  </a:lnTo>
                  <a:lnTo>
                    <a:pt x="223" y="70"/>
                  </a:lnTo>
                  <a:lnTo>
                    <a:pt x="244" y="53"/>
                  </a:lnTo>
                  <a:lnTo>
                    <a:pt x="242" y="70"/>
                  </a:lnTo>
                  <a:lnTo>
                    <a:pt x="270" y="58"/>
                  </a:lnTo>
                  <a:lnTo>
                    <a:pt x="343" y="81"/>
                  </a:lnTo>
                  <a:lnTo>
                    <a:pt x="380" y="81"/>
                  </a:lnTo>
                  <a:lnTo>
                    <a:pt x="396" y="94"/>
                  </a:lnTo>
                  <a:lnTo>
                    <a:pt x="375" y="107"/>
                  </a:lnTo>
                  <a:lnTo>
                    <a:pt x="388" y="110"/>
                  </a:lnTo>
                  <a:lnTo>
                    <a:pt x="456" y="105"/>
                  </a:lnTo>
                  <a:lnTo>
                    <a:pt x="485" y="120"/>
                  </a:lnTo>
                  <a:lnTo>
                    <a:pt x="490" y="136"/>
                  </a:lnTo>
                  <a:lnTo>
                    <a:pt x="498" y="129"/>
                  </a:lnTo>
                  <a:lnTo>
                    <a:pt x="485" y="110"/>
                  </a:lnTo>
                  <a:lnTo>
                    <a:pt x="517" y="89"/>
                  </a:lnTo>
                  <a:lnTo>
                    <a:pt x="488" y="102"/>
                  </a:lnTo>
                  <a:lnTo>
                    <a:pt x="475" y="97"/>
                  </a:lnTo>
                  <a:lnTo>
                    <a:pt x="512" y="78"/>
                  </a:lnTo>
                  <a:lnTo>
                    <a:pt x="535" y="102"/>
                  </a:lnTo>
                  <a:lnTo>
                    <a:pt x="554" y="102"/>
                  </a:lnTo>
                  <a:lnTo>
                    <a:pt x="569" y="112"/>
                  </a:lnTo>
                  <a:lnTo>
                    <a:pt x="627" y="110"/>
                  </a:lnTo>
                  <a:lnTo>
                    <a:pt x="625" y="105"/>
                  </a:lnTo>
                  <a:lnTo>
                    <a:pt x="645" y="115"/>
                  </a:lnTo>
                  <a:lnTo>
                    <a:pt x="645" y="107"/>
                  </a:lnTo>
                  <a:lnTo>
                    <a:pt x="632" y="110"/>
                  </a:lnTo>
                  <a:lnTo>
                    <a:pt x="622" y="97"/>
                  </a:lnTo>
                  <a:lnTo>
                    <a:pt x="645" y="94"/>
                  </a:lnTo>
                  <a:lnTo>
                    <a:pt x="653" y="105"/>
                  </a:lnTo>
                  <a:lnTo>
                    <a:pt x="661" y="99"/>
                  </a:lnTo>
                  <a:lnTo>
                    <a:pt x="659" y="115"/>
                  </a:lnTo>
                  <a:lnTo>
                    <a:pt x="672" y="126"/>
                  </a:lnTo>
                  <a:lnTo>
                    <a:pt x="669" y="105"/>
                  </a:lnTo>
                  <a:lnTo>
                    <a:pt x="698" y="92"/>
                  </a:lnTo>
                  <a:lnTo>
                    <a:pt x="693" y="78"/>
                  </a:lnTo>
                  <a:lnTo>
                    <a:pt x="682" y="89"/>
                  </a:lnTo>
                  <a:lnTo>
                    <a:pt x="698" y="68"/>
                  </a:lnTo>
                  <a:lnTo>
                    <a:pt x="656" y="53"/>
                  </a:lnTo>
                  <a:lnTo>
                    <a:pt x="659" y="21"/>
                  </a:lnTo>
                  <a:lnTo>
                    <a:pt x="669" y="21"/>
                  </a:lnTo>
                  <a:lnTo>
                    <a:pt x="674" y="0"/>
                  </a:lnTo>
                  <a:lnTo>
                    <a:pt x="706" y="21"/>
                  </a:lnTo>
                  <a:lnTo>
                    <a:pt x="706" y="34"/>
                  </a:lnTo>
                  <a:lnTo>
                    <a:pt x="729" y="53"/>
                  </a:lnTo>
                  <a:lnTo>
                    <a:pt x="713" y="53"/>
                  </a:lnTo>
                  <a:lnTo>
                    <a:pt x="724" y="55"/>
                  </a:lnTo>
                  <a:lnTo>
                    <a:pt x="711" y="63"/>
                  </a:lnTo>
                  <a:lnTo>
                    <a:pt x="737" y="68"/>
                  </a:lnTo>
                  <a:lnTo>
                    <a:pt x="732" y="70"/>
                  </a:lnTo>
                  <a:lnTo>
                    <a:pt x="745" y="99"/>
                  </a:lnTo>
                  <a:lnTo>
                    <a:pt x="761" y="73"/>
                  </a:lnTo>
                  <a:lnTo>
                    <a:pt x="777" y="81"/>
                  </a:lnTo>
                  <a:lnTo>
                    <a:pt x="782" y="99"/>
                  </a:lnTo>
                  <a:lnTo>
                    <a:pt x="774" y="107"/>
                  </a:lnTo>
                  <a:lnTo>
                    <a:pt x="789" y="126"/>
                  </a:lnTo>
                  <a:lnTo>
                    <a:pt x="803" y="120"/>
                  </a:lnTo>
                  <a:lnTo>
                    <a:pt x="813" y="92"/>
                  </a:lnTo>
                  <a:lnTo>
                    <a:pt x="829" y="89"/>
                  </a:lnTo>
                  <a:lnTo>
                    <a:pt x="818" y="60"/>
                  </a:lnTo>
                  <a:lnTo>
                    <a:pt x="860" y="63"/>
                  </a:lnTo>
                  <a:lnTo>
                    <a:pt x="879" y="76"/>
                  </a:lnTo>
                  <a:lnTo>
                    <a:pt x="868" y="86"/>
                  </a:lnTo>
                  <a:lnTo>
                    <a:pt x="881" y="92"/>
                  </a:lnTo>
                  <a:lnTo>
                    <a:pt x="860" y="94"/>
                  </a:lnTo>
                  <a:lnTo>
                    <a:pt x="879" y="131"/>
                  </a:lnTo>
                  <a:lnTo>
                    <a:pt x="850" y="146"/>
                  </a:lnTo>
                  <a:lnTo>
                    <a:pt x="839" y="139"/>
                  </a:lnTo>
                  <a:lnTo>
                    <a:pt x="845" y="149"/>
                  </a:lnTo>
                  <a:lnTo>
                    <a:pt x="803" y="141"/>
                  </a:lnTo>
                  <a:lnTo>
                    <a:pt x="811" y="152"/>
                  </a:lnTo>
                  <a:lnTo>
                    <a:pt x="792" y="170"/>
                  </a:lnTo>
                  <a:lnTo>
                    <a:pt x="750" y="157"/>
                  </a:lnTo>
                  <a:lnTo>
                    <a:pt x="766" y="173"/>
                  </a:lnTo>
                  <a:lnTo>
                    <a:pt x="797" y="176"/>
                  </a:lnTo>
                  <a:lnTo>
                    <a:pt x="777" y="199"/>
                  </a:lnTo>
                  <a:lnTo>
                    <a:pt x="753" y="199"/>
                  </a:lnTo>
                  <a:lnTo>
                    <a:pt x="742" y="215"/>
                  </a:lnTo>
                  <a:lnTo>
                    <a:pt x="701" y="205"/>
                  </a:lnTo>
                  <a:lnTo>
                    <a:pt x="737" y="215"/>
                  </a:lnTo>
                  <a:lnTo>
                    <a:pt x="742" y="225"/>
                  </a:lnTo>
                  <a:lnTo>
                    <a:pt x="713" y="230"/>
                  </a:lnTo>
                  <a:lnTo>
                    <a:pt x="724" y="236"/>
                  </a:lnTo>
                  <a:lnTo>
                    <a:pt x="711" y="236"/>
                  </a:lnTo>
                  <a:lnTo>
                    <a:pt x="711" y="249"/>
                  </a:lnTo>
                  <a:lnTo>
                    <a:pt x="684" y="262"/>
                  </a:lnTo>
                  <a:lnTo>
                    <a:pt x="679" y="314"/>
                  </a:lnTo>
                  <a:lnTo>
                    <a:pt x="687" y="328"/>
                  </a:lnTo>
                  <a:lnTo>
                    <a:pt x="703" y="322"/>
                  </a:lnTo>
                  <a:lnTo>
                    <a:pt x="711" y="362"/>
                  </a:lnTo>
                  <a:lnTo>
                    <a:pt x="735" y="351"/>
                  </a:lnTo>
                  <a:lnTo>
                    <a:pt x="763" y="364"/>
                  </a:lnTo>
                  <a:lnTo>
                    <a:pt x="818" y="390"/>
                  </a:lnTo>
                  <a:lnTo>
                    <a:pt x="816" y="404"/>
                  </a:lnTo>
                  <a:lnTo>
                    <a:pt x="821" y="393"/>
                  </a:lnTo>
                  <a:lnTo>
                    <a:pt x="863" y="396"/>
                  </a:lnTo>
                  <a:lnTo>
                    <a:pt x="863" y="440"/>
                  </a:lnTo>
                  <a:lnTo>
                    <a:pt x="879" y="453"/>
                  </a:lnTo>
                  <a:lnTo>
                    <a:pt x="865" y="458"/>
                  </a:lnTo>
                  <a:lnTo>
                    <a:pt x="889" y="464"/>
                  </a:lnTo>
                  <a:lnTo>
                    <a:pt x="881" y="480"/>
                  </a:lnTo>
                  <a:lnTo>
                    <a:pt x="902" y="480"/>
                  </a:lnTo>
                  <a:lnTo>
                    <a:pt x="929" y="456"/>
                  </a:lnTo>
                  <a:lnTo>
                    <a:pt x="918" y="451"/>
                  </a:lnTo>
                  <a:lnTo>
                    <a:pt x="902" y="409"/>
                  </a:lnTo>
                  <a:lnTo>
                    <a:pt x="955" y="375"/>
                  </a:lnTo>
                  <a:lnTo>
                    <a:pt x="944" y="372"/>
                  </a:lnTo>
                  <a:lnTo>
                    <a:pt x="934" y="333"/>
                  </a:lnTo>
                  <a:lnTo>
                    <a:pt x="918" y="322"/>
                  </a:lnTo>
                  <a:lnTo>
                    <a:pt x="941" y="301"/>
                  </a:lnTo>
                  <a:lnTo>
                    <a:pt x="931" y="296"/>
                  </a:lnTo>
                  <a:lnTo>
                    <a:pt x="934" y="278"/>
                  </a:lnTo>
                  <a:lnTo>
                    <a:pt x="926" y="275"/>
                  </a:lnTo>
                  <a:lnTo>
                    <a:pt x="934" y="259"/>
                  </a:lnTo>
                  <a:lnTo>
                    <a:pt x="924" y="252"/>
                  </a:lnTo>
                  <a:lnTo>
                    <a:pt x="931" y="238"/>
                  </a:lnTo>
                  <a:lnTo>
                    <a:pt x="971" y="246"/>
                  </a:lnTo>
                  <a:lnTo>
                    <a:pt x="986" y="238"/>
                  </a:lnTo>
                  <a:lnTo>
                    <a:pt x="1020" y="259"/>
                  </a:lnTo>
                  <a:lnTo>
                    <a:pt x="1020" y="267"/>
                  </a:lnTo>
                  <a:lnTo>
                    <a:pt x="1052" y="270"/>
                  </a:lnTo>
                  <a:lnTo>
                    <a:pt x="1054" y="293"/>
                  </a:lnTo>
                  <a:lnTo>
                    <a:pt x="1025" y="293"/>
                  </a:lnTo>
                  <a:lnTo>
                    <a:pt x="1049" y="296"/>
                  </a:lnTo>
                  <a:lnTo>
                    <a:pt x="1057" y="309"/>
                  </a:lnTo>
                  <a:lnTo>
                    <a:pt x="1034" y="328"/>
                  </a:lnTo>
                  <a:lnTo>
                    <a:pt x="1068" y="317"/>
                  </a:lnTo>
                  <a:lnTo>
                    <a:pt x="1073" y="333"/>
                  </a:lnTo>
                  <a:lnTo>
                    <a:pt x="1054" y="340"/>
                  </a:lnTo>
                  <a:lnTo>
                    <a:pt x="1078" y="325"/>
                  </a:lnTo>
                  <a:lnTo>
                    <a:pt x="1081" y="335"/>
                  </a:lnTo>
                  <a:lnTo>
                    <a:pt x="1096" y="317"/>
                  </a:lnTo>
                  <a:lnTo>
                    <a:pt x="1101" y="328"/>
                  </a:lnTo>
                  <a:lnTo>
                    <a:pt x="1118" y="304"/>
                  </a:lnTo>
                  <a:lnTo>
                    <a:pt x="1112" y="299"/>
                  </a:lnTo>
                  <a:lnTo>
                    <a:pt x="1125" y="288"/>
                  </a:lnTo>
                  <a:lnTo>
                    <a:pt x="1141" y="309"/>
                  </a:lnTo>
                  <a:lnTo>
                    <a:pt x="1130" y="314"/>
                  </a:lnTo>
                  <a:lnTo>
                    <a:pt x="1144" y="314"/>
                  </a:lnTo>
                  <a:lnTo>
                    <a:pt x="1152" y="325"/>
                  </a:lnTo>
                  <a:lnTo>
                    <a:pt x="1141" y="328"/>
                  </a:lnTo>
                  <a:lnTo>
                    <a:pt x="1157" y="330"/>
                  </a:lnTo>
                  <a:lnTo>
                    <a:pt x="1144" y="335"/>
                  </a:lnTo>
                  <a:lnTo>
                    <a:pt x="1157" y="333"/>
                  </a:lnTo>
                  <a:lnTo>
                    <a:pt x="1165" y="343"/>
                  </a:lnTo>
                  <a:lnTo>
                    <a:pt x="1157" y="348"/>
                  </a:lnTo>
                  <a:lnTo>
                    <a:pt x="1172" y="357"/>
                  </a:lnTo>
                  <a:lnTo>
                    <a:pt x="1152" y="367"/>
                  </a:lnTo>
                  <a:lnTo>
                    <a:pt x="1167" y="367"/>
                  </a:lnTo>
                  <a:lnTo>
                    <a:pt x="1165" y="375"/>
                  </a:lnTo>
                  <a:lnTo>
                    <a:pt x="1191" y="382"/>
                  </a:lnTo>
                  <a:lnTo>
                    <a:pt x="1199" y="404"/>
                  </a:lnTo>
                  <a:lnTo>
                    <a:pt x="1206" y="393"/>
                  </a:lnTo>
                  <a:lnTo>
                    <a:pt x="1233" y="409"/>
                  </a:lnTo>
                  <a:lnTo>
                    <a:pt x="1178" y="424"/>
                  </a:lnTo>
                  <a:lnTo>
                    <a:pt x="1191" y="433"/>
                  </a:lnTo>
                  <a:lnTo>
                    <a:pt x="1233" y="416"/>
                  </a:lnTo>
                  <a:lnTo>
                    <a:pt x="1233" y="433"/>
                  </a:lnTo>
                  <a:lnTo>
                    <a:pt x="1251" y="427"/>
                  </a:lnTo>
                  <a:lnTo>
                    <a:pt x="1256" y="435"/>
                  </a:lnTo>
                  <a:lnTo>
                    <a:pt x="1246" y="435"/>
                  </a:lnTo>
                  <a:lnTo>
                    <a:pt x="1256" y="456"/>
                  </a:lnTo>
                  <a:lnTo>
                    <a:pt x="1194" y="492"/>
                  </a:lnTo>
                  <a:lnTo>
                    <a:pt x="1099" y="492"/>
                  </a:lnTo>
                  <a:lnTo>
                    <a:pt x="1062" y="522"/>
                  </a:lnTo>
                  <a:lnTo>
                    <a:pt x="1028" y="558"/>
                  </a:lnTo>
                  <a:lnTo>
                    <a:pt x="1062" y="529"/>
                  </a:lnTo>
                  <a:lnTo>
                    <a:pt x="1112" y="511"/>
                  </a:lnTo>
                  <a:lnTo>
                    <a:pt x="1130" y="527"/>
                  </a:lnTo>
                  <a:lnTo>
                    <a:pt x="1096" y="534"/>
                  </a:lnTo>
                  <a:lnTo>
                    <a:pt x="1123" y="540"/>
                  </a:lnTo>
                  <a:lnTo>
                    <a:pt x="1118" y="556"/>
                  </a:lnTo>
                  <a:lnTo>
                    <a:pt x="1135" y="574"/>
                  </a:lnTo>
                  <a:lnTo>
                    <a:pt x="1175" y="582"/>
                  </a:lnTo>
                  <a:lnTo>
                    <a:pt x="1183" y="556"/>
                  </a:lnTo>
                  <a:lnTo>
                    <a:pt x="1183" y="571"/>
                  </a:lnTo>
                  <a:lnTo>
                    <a:pt x="1196" y="571"/>
                  </a:lnTo>
                  <a:lnTo>
                    <a:pt x="1175" y="587"/>
                  </a:lnTo>
                  <a:lnTo>
                    <a:pt x="1133" y="600"/>
                  </a:lnTo>
                  <a:lnTo>
                    <a:pt x="1115" y="619"/>
                  </a:lnTo>
                  <a:lnTo>
                    <a:pt x="1101" y="600"/>
                  </a:lnTo>
                  <a:lnTo>
                    <a:pt x="1144" y="585"/>
                  </a:lnTo>
                  <a:lnTo>
                    <a:pt x="1123" y="585"/>
                  </a:lnTo>
                  <a:lnTo>
                    <a:pt x="1125" y="574"/>
                  </a:lnTo>
                  <a:lnTo>
                    <a:pt x="1088" y="587"/>
                  </a:lnTo>
                  <a:lnTo>
                    <a:pt x="1078" y="579"/>
                  </a:lnTo>
                  <a:lnTo>
                    <a:pt x="1078" y="556"/>
                  </a:lnTo>
                  <a:lnTo>
                    <a:pt x="1054" y="548"/>
                  </a:lnTo>
                  <a:lnTo>
                    <a:pt x="1039" y="585"/>
                  </a:lnTo>
                  <a:lnTo>
                    <a:pt x="963" y="603"/>
                  </a:lnTo>
                  <a:lnTo>
                    <a:pt x="910" y="613"/>
                  </a:lnTo>
                  <a:lnTo>
                    <a:pt x="900" y="624"/>
                  </a:lnTo>
                  <a:lnTo>
                    <a:pt x="910" y="624"/>
                  </a:lnTo>
                  <a:lnTo>
                    <a:pt x="915" y="629"/>
                  </a:lnTo>
                  <a:lnTo>
                    <a:pt x="853" y="647"/>
                  </a:lnTo>
                  <a:lnTo>
                    <a:pt x="855" y="639"/>
                  </a:lnTo>
                  <a:lnTo>
                    <a:pt x="860" y="637"/>
                  </a:lnTo>
                  <a:lnTo>
                    <a:pt x="863" y="627"/>
                  </a:lnTo>
                  <a:lnTo>
                    <a:pt x="871" y="621"/>
                  </a:lnTo>
                  <a:lnTo>
                    <a:pt x="876" y="587"/>
                  </a:lnTo>
                  <a:lnTo>
                    <a:pt x="887" y="600"/>
                  </a:lnTo>
                  <a:lnTo>
                    <a:pt x="902" y="598"/>
                  </a:lnTo>
                  <a:lnTo>
                    <a:pt x="887" y="574"/>
                  </a:lnTo>
                  <a:lnTo>
                    <a:pt x="831" y="566"/>
                  </a:lnTo>
                  <a:lnTo>
                    <a:pt x="826" y="537"/>
                  </a:lnTo>
                  <a:lnTo>
                    <a:pt x="813" y="537"/>
                  </a:lnTo>
                  <a:lnTo>
                    <a:pt x="805" y="524"/>
                  </a:lnTo>
                  <a:lnTo>
                    <a:pt x="792" y="522"/>
                  </a:lnTo>
                  <a:lnTo>
                    <a:pt x="792" y="532"/>
                  </a:lnTo>
                  <a:lnTo>
                    <a:pt x="779" y="519"/>
                  </a:lnTo>
                  <a:lnTo>
                    <a:pt x="753" y="537"/>
                  </a:lnTo>
                  <a:lnTo>
                    <a:pt x="684" y="524"/>
                  </a:lnTo>
                  <a:lnTo>
                    <a:pt x="674" y="509"/>
                  </a:lnTo>
                  <a:lnTo>
                    <a:pt x="674" y="519"/>
                  </a:lnTo>
                  <a:lnTo>
                    <a:pt x="270" y="519"/>
                  </a:lnTo>
                  <a:lnTo>
                    <a:pt x="265" y="503"/>
                  </a:lnTo>
                  <a:lnTo>
                    <a:pt x="242" y="500"/>
                  </a:lnTo>
                  <a:lnTo>
                    <a:pt x="242" y="490"/>
                  </a:lnTo>
                  <a:lnTo>
                    <a:pt x="197" y="475"/>
                  </a:lnTo>
                  <a:lnTo>
                    <a:pt x="202" y="469"/>
                  </a:lnTo>
                  <a:lnTo>
                    <a:pt x="194" y="451"/>
                  </a:lnTo>
                  <a:lnTo>
                    <a:pt x="181" y="451"/>
                  </a:lnTo>
                  <a:lnTo>
                    <a:pt x="157" y="411"/>
                  </a:lnTo>
                  <a:lnTo>
                    <a:pt x="160" y="401"/>
                  </a:lnTo>
                  <a:lnTo>
                    <a:pt x="163" y="380"/>
                  </a:lnTo>
                  <a:lnTo>
                    <a:pt x="137" y="367"/>
                  </a:lnTo>
                  <a:lnTo>
                    <a:pt x="81" y="299"/>
                  </a:lnTo>
                  <a:lnTo>
                    <a:pt x="53" y="317"/>
                  </a:lnTo>
                  <a:lnTo>
                    <a:pt x="42" y="306"/>
                  </a:lnTo>
                  <a:lnTo>
                    <a:pt x="29" y="288"/>
                  </a:lnTo>
                  <a:lnTo>
                    <a:pt x="0" y="288"/>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747" name="Freeform 51"/>
            <p:cNvSpPr>
              <a:spLocks/>
            </p:cNvSpPr>
            <p:nvPr/>
          </p:nvSpPr>
          <p:spPr bwMode="auto">
            <a:xfrm>
              <a:off x="1100" y="1740"/>
              <a:ext cx="61" cy="37"/>
            </a:xfrm>
            <a:custGeom>
              <a:avLst/>
              <a:gdLst/>
              <a:ahLst/>
              <a:cxnLst>
                <a:cxn ang="0">
                  <a:pos x="0" y="0"/>
                </a:cxn>
                <a:cxn ang="0">
                  <a:pos x="36" y="6"/>
                </a:cxn>
                <a:cxn ang="0">
                  <a:pos x="67" y="36"/>
                </a:cxn>
                <a:cxn ang="0">
                  <a:pos x="49" y="32"/>
                </a:cxn>
                <a:cxn ang="0">
                  <a:pos x="0" y="0"/>
                </a:cxn>
              </a:cxnLst>
              <a:rect l="0" t="0" r="r" b="b"/>
              <a:pathLst>
                <a:path w="68" h="37">
                  <a:moveTo>
                    <a:pt x="0" y="0"/>
                  </a:moveTo>
                  <a:lnTo>
                    <a:pt x="36" y="6"/>
                  </a:lnTo>
                  <a:lnTo>
                    <a:pt x="67" y="36"/>
                  </a:lnTo>
                  <a:lnTo>
                    <a:pt x="49" y="32"/>
                  </a:lnTo>
                  <a:lnTo>
                    <a:pt x="0" y="0"/>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748" name="Freeform 52"/>
            <p:cNvSpPr>
              <a:spLocks/>
            </p:cNvSpPr>
            <p:nvPr/>
          </p:nvSpPr>
          <p:spPr bwMode="auto">
            <a:xfrm>
              <a:off x="1100" y="1740"/>
              <a:ext cx="66" cy="43"/>
            </a:xfrm>
            <a:custGeom>
              <a:avLst/>
              <a:gdLst/>
              <a:ahLst/>
              <a:cxnLst>
                <a:cxn ang="0">
                  <a:pos x="0" y="0"/>
                </a:cxn>
                <a:cxn ang="0">
                  <a:pos x="39" y="7"/>
                </a:cxn>
                <a:cxn ang="0">
                  <a:pos x="73" y="42"/>
                </a:cxn>
                <a:cxn ang="0">
                  <a:pos x="53" y="37"/>
                </a:cxn>
                <a:cxn ang="0">
                  <a:pos x="0" y="0"/>
                </a:cxn>
              </a:cxnLst>
              <a:rect l="0" t="0" r="r" b="b"/>
              <a:pathLst>
                <a:path w="74" h="43">
                  <a:moveTo>
                    <a:pt x="0" y="0"/>
                  </a:moveTo>
                  <a:lnTo>
                    <a:pt x="39" y="7"/>
                  </a:lnTo>
                  <a:lnTo>
                    <a:pt x="73" y="42"/>
                  </a:lnTo>
                  <a:lnTo>
                    <a:pt x="53" y="37"/>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749" name="Freeform 53"/>
            <p:cNvSpPr>
              <a:spLocks/>
            </p:cNvSpPr>
            <p:nvPr/>
          </p:nvSpPr>
          <p:spPr bwMode="auto">
            <a:xfrm>
              <a:off x="1131" y="1184"/>
              <a:ext cx="133" cy="92"/>
            </a:xfrm>
            <a:custGeom>
              <a:avLst/>
              <a:gdLst/>
              <a:ahLst/>
              <a:cxnLst>
                <a:cxn ang="0">
                  <a:pos x="0" y="67"/>
                </a:cxn>
                <a:cxn ang="0">
                  <a:pos x="5" y="56"/>
                </a:cxn>
                <a:cxn ang="0">
                  <a:pos x="31" y="20"/>
                </a:cxn>
                <a:cxn ang="0">
                  <a:pos x="18" y="5"/>
                </a:cxn>
                <a:cxn ang="0">
                  <a:pos x="63" y="0"/>
                </a:cxn>
                <a:cxn ang="0">
                  <a:pos x="93" y="15"/>
                </a:cxn>
                <a:cxn ang="0">
                  <a:pos x="115" y="8"/>
                </a:cxn>
                <a:cxn ang="0">
                  <a:pos x="149" y="24"/>
                </a:cxn>
                <a:cxn ang="0">
                  <a:pos x="81" y="59"/>
                </a:cxn>
                <a:cxn ang="0">
                  <a:pos x="76" y="79"/>
                </a:cxn>
                <a:cxn ang="0">
                  <a:pos x="40" y="91"/>
                </a:cxn>
                <a:cxn ang="0">
                  <a:pos x="25" y="76"/>
                </a:cxn>
                <a:cxn ang="0">
                  <a:pos x="0" y="67"/>
                </a:cxn>
              </a:cxnLst>
              <a:rect l="0" t="0" r="r" b="b"/>
              <a:pathLst>
                <a:path w="150" h="92">
                  <a:moveTo>
                    <a:pt x="0" y="67"/>
                  </a:moveTo>
                  <a:lnTo>
                    <a:pt x="5" y="56"/>
                  </a:lnTo>
                  <a:lnTo>
                    <a:pt x="31" y="20"/>
                  </a:lnTo>
                  <a:lnTo>
                    <a:pt x="18" y="5"/>
                  </a:lnTo>
                  <a:lnTo>
                    <a:pt x="63" y="0"/>
                  </a:lnTo>
                  <a:lnTo>
                    <a:pt x="93" y="15"/>
                  </a:lnTo>
                  <a:lnTo>
                    <a:pt x="115" y="8"/>
                  </a:lnTo>
                  <a:lnTo>
                    <a:pt x="149" y="24"/>
                  </a:lnTo>
                  <a:lnTo>
                    <a:pt x="81" y="59"/>
                  </a:lnTo>
                  <a:lnTo>
                    <a:pt x="76" y="79"/>
                  </a:lnTo>
                  <a:lnTo>
                    <a:pt x="40" y="91"/>
                  </a:lnTo>
                  <a:lnTo>
                    <a:pt x="25" y="76"/>
                  </a:lnTo>
                  <a:lnTo>
                    <a:pt x="0" y="67"/>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750" name="Freeform 54"/>
            <p:cNvSpPr>
              <a:spLocks/>
            </p:cNvSpPr>
            <p:nvPr/>
          </p:nvSpPr>
          <p:spPr bwMode="auto">
            <a:xfrm>
              <a:off x="1131" y="1184"/>
              <a:ext cx="138" cy="98"/>
            </a:xfrm>
            <a:custGeom>
              <a:avLst/>
              <a:gdLst/>
              <a:ahLst/>
              <a:cxnLst>
                <a:cxn ang="0">
                  <a:pos x="0" y="71"/>
                </a:cxn>
                <a:cxn ang="0">
                  <a:pos x="5" y="60"/>
                </a:cxn>
                <a:cxn ang="0">
                  <a:pos x="32" y="21"/>
                </a:cxn>
                <a:cxn ang="0">
                  <a:pos x="19" y="5"/>
                </a:cxn>
                <a:cxn ang="0">
                  <a:pos x="66" y="0"/>
                </a:cxn>
                <a:cxn ang="0">
                  <a:pos x="97" y="16"/>
                </a:cxn>
                <a:cxn ang="0">
                  <a:pos x="120" y="8"/>
                </a:cxn>
                <a:cxn ang="0">
                  <a:pos x="155" y="26"/>
                </a:cxn>
                <a:cxn ang="0">
                  <a:pos x="84" y="63"/>
                </a:cxn>
                <a:cxn ang="0">
                  <a:pos x="79" y="84"/>
                </a:cxn>
                <a:cxn ang="0">
                  <a:pos x="42" y="97"/>
                </a:cxn>
                <a:cxn ang="0">
                  <a:pos x="26" y="81"/>
                </a:cxn>
                <a:cxn ang="0">
                  <a:pos x="0" y="71"/>
                </a:cxn>
              </a:cxnLst>
              <a:rect l="0" t="0" r="r" b="b"/>
              <a:pathLst>
                <a:path w="156" h="98">
                  <a:moveTo>
                    <a:pt x="0" y="71"/>
                  </a:moveTo>
                  <a:lnTo>
                    <a:pt x="5" y="60"/>
                  </a:lnTo>
                  <a:lnTo>
                    <a:pt x="32" y="21"/>
                  </a:lnTo>
                  <a:lnTo>
                    <a:pt x="19" y="5"/>
                  </a:lnTo>
                  <a:lnTo>
                    <a:pt x="66" y="0"/>
                  </a:lnTo>
                  <a:lnTo>
                    <a:pt x="97" y="16"/>
                  </a:lnTo>
                  <a:lnTo>
                    <a:pt x="120" y="8"/>
                  </a:lnTo>
                  <a:lnTo>
                    <a:pt x="155" y="26"/>
                  </a:lnTo>
                  <a:lnTo>
                    <a:pt x="84" y="63"/>
                  </a:lnTo>
                  <a:lnTo>
                    <a:pt x="79" y="84"/>
                  </a:lnTo>
                  <a:lnTo>
                    <a:pt x="42" y="97"/>
                  </a:lnTo>
                  <a:lnTo>
                    <a:pt x="26" y="81"/>
                  </a:lnTo>
                  <a:lnTo>
                    <a:pt x="0" y="71"/>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751" name="Freeform 55"/>
            <p:cNvSpPr>
              <a:spLocks/>
            </p:cNvSpPr>
            <p:nvPr/>
          </p:nvSpPr>
          <p:spPr bwMode="auto">
            <a:xfrm>
              <a:off x="1170" y="1092"/>
              <a:ext cx="91" cy="50"/>
            </a:xfrm>
            <a:custGeom>
              <a:avLst/>
              <a:gdLst/>
              <a:ahLst/>
              <a:cxnLst>
                <a:cxn ang="0">
                  <a:pos x="0" y="37"/>
                </a:cxn>
                <a:cxn ang="0">
                  <a:pos x="23" y="47"/>
                </a:cxn>
                <a:cxn ang="0">
                  <a:pos x="30" y="37"/>
                </a:cxn>
                <a:cxn ang="0">
                  <a:pos x="35" y="49"/>
                </a:cxn>
                <a:cxn ang="0">
                  <a:pos x="45" y="42"/>
                </a:cxn>
                <a:cxn ang="0">
                  <a:pos x="43" y="33"/>
                </a:cxn>
                <a:cxn ang="0">
                  <a:pos x="53" y="40"/>
                </a:cxn>
                <a:cxn ang="0">
                  <a:pos x="62" y="24"/>
                </a:cxn>
                <a:cxn ang="0">
                  <a:pos x="70" y="21"/>
                </a:cxn>
                <a:cxn ang="0">
                  <a:pos x="72" y="35"/>
                </a:cxn>
                <a:cxn ang="0">
                  <a:pos x="97" y="24"/>
                </a:cxn>
                <a:cxn ang="0">
                  <a:pos x="88" y="12"/>
                </a:cxn>
                <a:cxn ang="0">
                  <a:pos x="102" y="7"/>
                </a:cxn>
                <a:cxn ang="0">
                  <a:pos x="88" y="0"/>
                </a:cxn>
                <a:cxn ang="0">
                  <a:pos x="50" y="7"/>
                </a:cxn>
                <a:cxn ang="0">
                  <a:pos x="0" y="37"/>
                </a:cxn>
              </a:cxnLst>
              <a:rect l="0" t="0" r="r" b="b"/>
              <a:pathLst>
                <a:path w="103" h="50">
                  <a:moveTo>
                    <a:pt x="0" y="37"/>
                  </a:moveTo>
                  <a:lnTo>
                    <a:pt x="23" y="47"/>
                  </a:lnTo>
                  <a:lnTo>
                    <a:pt x="30" y="37"/>
                  </a:lnTo>
                  <a:lnTo>
                    <a:pt x="35" y="49"/>
                  </a:lnTo>
                  <a:lnTo>
                    <a:pt x="45" y="42"/>
                  </a:lnTo>
                  <a:lnTo>
                    <a:pt x="43" y="33"/>
                  </a:lnTo>
                  <a:lnTo>
                    <a:pt x="53" y="40"/>
                  </a:lnTo>
                  <a:lnTo>
                    <a:pt x="62" y="24"/>
                  </a:lnTo>
                  <a:lnTo>
                    <a:pt x="70" y="21"/>
                  </a:lnTo>
                  <a:lnTo>
                    <a:pt x="72" y="35"/>
                  </a:lnTo>
                  <a:lnTo>
                    <a:pt x="97" y="24"/>
                  </a:lnTo>
                  <a:lnTo>
                    <a:pt x="88" y="12"/>
                  </a:lnTo>
                  <a:lnTo>
                    <a:pt x="102" y="7"/>
                  </a:lnTo>
                  <a:lnTo>
                    <a:pt x="88" y="0"/>
                  </a:lnTo>
                  <a:lnTo>
                    <a:pt x="50" y="7"/>
                  </a:lnTo>
                  <a:lnTo>
                    <a:pt x="0" y="37"/>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752" name="Freeform 56"/>
            <p:cNvSpPr>
              <a:spLocks/>
            </p:cNvSpPr>
            <p:nvPr/>
          </p:nvSpPr>
          <p:spPr bwMode="auto">
            <a:xfrm>
              <a:off x="1170" y="1092"/>
              <a:ext cx="97" cy="56"/>
            </a:xfrm>
            <a:custGeom>
              <a:avLst/>
              <a:gdLst/>
              <a:ahLst/>
              <a:cxnLst>
                <a:cxn ang="0">
                  <a:pos x="0" y="42"/>
                </a:cxn>
                <a:cxn ang="0">
                  <a:pos x="24" y="53"/>
                </a:cxn>
                <a:cxn ang="0">
                  <a:pos x="32" y="42"/>
                </a:cxn>
                <a:cxn ang="0">
                  <a:pos x="37" y="55"/>
                </a:cxn>
                <a:cxn ang="0">
                  <a:pos x="48" y="47"/>
                </a:cxn>
                <a:cxn ang="0">
                  <a:pos x="45" y="37"/>
                </a:cxn>
                <a:cxn ang="0">
                  <a:pos x="56" y="45"/>
                </a:cxn>
                <a:cxn ang="0">
                  <a:pos x="66" y="27"/>
                </a:cxn>
                <a:cxn ang="0">
                  <a:pos x="74" y="24"/>
                </a:cxn>
                <a:cxn ang="0">
                  <a:pos x="76" y="39"/>
                </a:cxn>
                <a:cxn ang="0">
                  <a:pos x="103" y="27"/>
                </a:cxn>
                <a:cxn ang="0">
                  <a:pos x="93" y="13"/>
                </a:cxn>
                <a:cxn ang="0">
                  <a:pos x="108" y="8"/>
                </a:cxn>
                <a:cxn ang="0">
                  <a:pos x="93" y="0"/>
                </a:cxn>
                <a:cxn ang="0">
                  <a:pos x="53" y="8"/>
                </a:cxn>
                <a:cxn ang="0">
                  <a:pos x="0" y="42"/>
                </a:cxn>
              </a:cxnLst>
              <a:rect l="0" t="0" r="r" b="b"/>
              <a:pathLst>
                <a:path w="109" h="56">
                  <a:moveTo>
                    <a:pt x="0" y="42"/>
                  </a:moveTo>
                  <a:lnTo>
                    <a:pt x="24" y="53"/>
                  </a:lnTo>
                  <a:lnTo>
                    <a:pt x="32" y="42"/>
                  </a:lnTo>
                  <a:lnTo>
                    <a:pt x="37" y="55"/>
                  </a:lnTo>
                  <a:lnTo>
                    <a:pt x="48" y="47"/>
                  </a:lnTo>
                  <a:lnTo>
                    <a:pt x="45" y="37"/>
                  </a:lnTo>
                  <a:lnTo>
                    <a:pt x="56" y="45"/>
                  </a:lnTo>
                  <a:lnTo>
                    <a:pt x="66" y="27"/>
                  </a:lnTo>
                  <a:lnTo>
                    <a:pt x="74" y="24"/>
                  </a:lnTo>
                  <a:lnTo>
                    <a:pt x="76" y="39"/>
                  </a:lnTo>
                  <a:lnTo>
                    <a:pt x="103" y="27"/>
                  </a:lnTo>
                  <a:lnTo>
                    <a:pt x="93" y="13"/>
                  </a:lnTo>
                  <a:lnTo>
                    <a:pt x="108" y="8"/>
                  </a:lnTo>
                  <a:lnTo>
                    <a:pt x="93" y="0"/>
                  </a:lnTo>
                  <a:lnTo>
                    <a:pt x="53" y="8"/>
                  </a:lnTo>
                  <a:lnTo>
                    <a:pt x="0" y="42"/>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753" name="Freeform 57"/>
            <p:cNvSpPr>
              <a:spLocks/>
            </p:cNvSpPr>
            <p:nvPr/>
          </p:nvSpPr>
          <p:spPr bwMode="auto">
            <a:xfrm>
              <a:off x="1220" y="1218"/>
              <a:ext cx="232" cy="126"/>
            </a:xfrm>
            <a:custGeom>
              <a:avLst/>
              <a:gdLst/>
              <a:ahLst/>
              <a:cxnLst>
                <a:cxn ang="0">
                  <a:pos x="0" y="37"/>
                </a:cxn>
                <a:cxn ang="0">
                  <a:pos x="15" y="30"/>
                </a:cxn>
                <a:cxn ang="0">
                  <a:pos x="10" y="23"/>
                </a:cxn>
                <a:cxn ang="0">
                  <a:pos x="38" y="8"/>
                </a:cxn>
                <a:cxn ang="0">
                  <a:pos x="64" y="0"/>
                </a:cxn>
                <a:cxn ang="0">
                  <a:pos x="71" y="12"/>
                </a:cxn>
                <a:cxn ang="0">
                  <a:pos x="64" y="20"/>
                </a:cxn>
                <a:cxn ang="0">
                  <a:pos x="87" y="10"/>
                </a:cxn>
                <a:cxn ang="0">
                  <a:pos x="110" y="18"/>
                </a:cxn>
                <a:cxn ang="0">
                  <a:pos x="103" y="28"/>
                </a:cxn>
                <a:cxn ang="0">
                  <a:pos x="130" y="20"/>
                </a:cxn>
                <a:cxn ang="0">
                  <a:pos x="125" y="10"/>
                </a:cxn>
                <a:cxn ang="0">
                  <a:pos x="136" y="12"/>
                </a:cxn>
                <a:cxn ang="0">
                  <a:pos x="161" y="45"/>
                </a:cxn>
                <a:cxn ang="0">
                  <a:pos x="169" y="37"/>
                </a:cxn>
                <a:cxn ang="0">
                  <a:pos x="158" y="0"/>
                </a:cxn>
                <a:cxn ang="0">
                  <a:pos x="177" y="0"/>
                </a:cxn>
                <a:cxn ang="0">
                  <a:pos x="197" y="15"/>
                </a:cxn>
                <a:cxn ang="0">
                  <a:pos x="210" y="60"/>
                </a:cxn>
                <a:cxn ang="0">
                  <a:pos x="261" y="86"/>
                </a:cxn>
                <a:cxn ang="0">
                  <a:pos x="261" y="95"/>
                </a:cxn>
                <a:cxn ang="0">
                  <a:pos x="245" y="91"/>
                </a:cxn>
                <a:cxn ang="0">
                  <a:pos x="228" y="97"/>
                </a:cxn>
                <a:cxn ang="0">
                  <a:pos x="254" y="108"/>
                </a:cxn>
                <a:cxn ang="0">
                  <a:pos x="233" y="117"/>
                </a:cxn>
                <a:cxn ang="0">
                  <a:pos x="199" y="113"/>
                </a:cxn>
                <a:cxn ang="0">
                  <a:pos x="180" y="100"/>
                </a:cxn>
                <a:cxn ang="0">
                  <a:pos x="138" y="123"/>
                </a:cxn>
                <a:cxn ang="0">
                  <a:pos x="84" y="125"/>
                </a:cxn>
                <a:cxn ang="0">
                  <a:pos x="71" y="105"/>
                </a:cxn>
                <a:cxn ang="0">
                  <a:pos x="46" y="102"/>
                </a:cxn>
                <a:cxn ang="0">
                  <a:pos x="25" y="88"/>
                </a:cxn>
                <a:cxn ang="0">
                  <a:pos x="100" y="75"/>
                </a:cxn>
                <a:cxn ang="0">
                  <a:pos x="22" y="70"/>
                </a:cxn>
                <a:cxn ang="0">
                  <a:pos x="13" y="60"/>
                </a:cxn>
                <a:cxn ang="0">
                  <a:pos x="51" y="48"/>
                </a:cxn>
                <a:cxn ang="0">
                  <a:pos x="15" y="52"/>
                </a:cxn>
                <a:cxn ang="0">
                  <a:pos x="18" y="45"/>
                </a:cxn>
                <a:cxn ang="0">
                  <a:pos x="0" y="37"/>
                </a:cxn>
              </a:cxnLst>
              <a:rect l="0" t="0" r="r" b="b"/>
              <a:pathLst>
                <a:path w="262" h="126">
                  <a:moveTo>
                    <a:pt x="0" y="37"/>
                  </a:moveTo>
                  <a:lnTo>
                    <a:pt x="15" y="30"/>
                  </a:lnTo>
                  <a:lnTo>
                    <a:pt x="10" y="23"/>
                  </a:lnTo>
                  <a:lnTo>
                    <a:pt x="38" y="8"/>
                  </a:lnTo>
                  <a:lnTo>
                    <a:pt x="64" y="0"/>
                  </a:lnTo>
                  <a:lnTo>
                    <a:pt x="71" y="12"/>
                  </a:lnTo>
                  <a:lnTo>
                    <a:pt x="64" y="20"/>
                  </a:lnTo>
                  <a:lnTo>
                    <a:pt x="87" y="10"/>
                  </a:lnTo>
                  <a:lnTo>
                    <a:pt x="110" y="18"/>
                  </a:lnTo>
                  <a:lnTo>
                    <a:pt x="103" y="28"/>
                  </a:lnTo>
                  <a:lnTo>
                    <a:pt x="130" y="20"/>
                  </a:lnTo>
                  <a:lnTo>
                    <a:pt x="125" y="10"/>
                  </a:lnTo>
                  <a:lnTo>
                    <a:pt x="136" y="12"/>
                  </a:lnTo>
                  <a:lnTo>
                    <a:pt x="161" y="45"/>
                  </a:lnTo>
                  <a:lnTo>
                    <a:pt x="169" y="37"/>
                  </a:lnTo>
                  <a:lnTo>
                    <a:pt x="158" y="0"/>
                  </a:lnTo>
                  <a:lnTo>
                    <a:pt x="177" y="0"/>
                  </a:lnTo>
                  <a:lnTo>
                    <a:pt x="197" y="15"/>
                  </a:lnTo>
                  <a:lnTo>
                    <a:pt x="210" y="60"/>
                  </a:lnTo>
                  <a:lnTo>
                    <a:pt x="261" y="86"/>
                  </a:lnTo>
                  <a:lnTo>
                    <a:pt x="261" y="95"/>
                  </a:lnTo>
                  <a:lnTo>
                    <a:pt x="245" y="91"/>
                  </a:lnTo>
                  <a:lnTo>
                    <a:pt x="228" y="97"/>
                  </a:lnTo>
                  <a:lnTo>
                    <a:pt x="254" y="108"/>
                  </a:lnTo>
                  <a:lnTo>
                    <a:pt x="233" y="117"/>
                  </a:lnTo>
                  <a:lnTo>
                    <a:pt x="199" y="113"/>
                  </a:lnTo>
                  <a:lnTo>
                    <a:pt x="180" y="100"/>
                  </a:lnTo>
                  <a:lnTo>
                    <a:pt x="138" y="123"/>
                  </a:lnTo>
                  <a:lnTo>
                    <a:pt x="84" y="125"/>
                  </a:lnTo>
                  <a:lnTo>
                    <a:pt x="71" y="105"/>
                  </a:lnTo>
                  <a:lnTo>
                    <a:pt x="46" y="102"/>
                  </a:lnTo>
                  <a:lnTo>
                    <a:pt x="25" y="88"/>
                  </a:lnTo>
                  <a:lnTo>
                    <a:pt x="100" y="75"/>
                  </a:lnTo>
                  <a:lnTo>
                    <a:pt x="22" y="70"/>
                  </a:lnTo>
                  <a:lnTo>
                    <a:pt x="13" y="60"/>
                  </a:lnTo>
                  <a:lnTo>
                    <a:pt x="51" y="48"/>
                  </a:lnTo>
                  <a:lnTo>
                    <a:pt x="15" y="52"/>
                  </a:lnTo>
                  <a:lnTo>
                    <a:pt x="18" y="45"/>
                  </a:lnTo>
                  <a:lnTo>
                    <a:pt x="0" y="37"/>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754" name="Freeform 58"/>
            <p:cNvSpPr>
              <a:spLocks/>
            </p:cNvSpPr>
            <p:nvPr/>
          </p:nvSpPr>
          <p:spPr bwMode="auto">
            <a:xfrm>
              <a:off x="1220" y="1218"/>
              <a:ext cx="238" cy="132"/>
            </a:xfrm>
            <a:custGeom>
              <a:avLst/>
              <a:gdLst/>
              <a:ahLst/>
              <a:cxnLst>
                <a:cxn ang="0">
                  <a:pos x="0" y="39"/>
                </a:cxn>
                <a:cxn ang="0">
                  <a:pos x="15" y="31"/>
                </a:cxn>
                <a:cxn ang="0">
                  <a:pos x="10" y="24"/>
                </a:cxn>
                <a:cxn ang="0">
                  <a:pos x="39" y="8"/>
                </a:cxn>
                <a:cxn ang="0">
                  <a:pos x="65" y="0"/>
                </a:cxn>
                <a:cxn ang="0">
                  <a:pos x="73" y="13"/>
                </a:cxn>
                <a:cxn ang="0">
                  <a:pos x="65" y="21"/>
                </a:cxn>
                <a:cxn ang="0">
                  <a:pos x="89" y="11"/>
                </a:cxn>
                <a:cxn ang="0">
                  <a:pos x="113" y="19"/>
                </a:cxn>
                <a:cxn ang="0">
                  <a:pos x="105" y="29"/>
                </a:cxn>
                <a:cxn ang="0">
                  <a:pos x="133" y="21"/>
                </a:cxn>
                <a:cxn ang="0">
                  <a:pos x="128" y="11"/>
                </a:cxn>
                <a:cxn ang="0">
                  <a:pos x="139" y="13"/>
                </a:cxn>
                <a:cxn ang="0">
                  <a:pos x="165" y="47"/>
                </a:cxn>
                <a:cxn ang="0">
                  <a:pos x="173" y="39"/>
                </a:cxn>
                <a:cxn ang="0">
                  <a:pos x="162" y="0"/>
                </a:cxn>
                <a:cxn ang="0">
                  <a:pos x="181" y="0"/>
                </a:cxn>
                <a:cxn ang="0">
                  <a:pos x="202" y="16"/>
                </a:cxn>
                <a:cxn ang="0">
                  <a:pos x="215" y="63"/>
                </a:cxn>
                <a:cxn ang="0">
                  <a:pos x="267" y="90"/>
                </a:cxn>
                <a:cxn ang="0">
                  <a:pos x="267" y="100"/>
                </a:cxn>
                <a:cxn ang="0">
                  <a:pos x="251" y="95"/>
                </a:cxn>
                <a:cxn ang="0">
                  <a:pos x="233" y="102"/>
                </a:cxn>
                <a:cxn ang="0">
                  <a:pos x="260" y="113"/>
                </a:cxn>
                <a:cxn ang="0">
                  <a:pos x="238" y="123"/>
                </a:cxn>
                <a:cxn ang="0">
                  <a:pos x="204" y="118"/>
                </a:cxn>
                <a:cxn ang="0">
                  <a:pos x="184" y="105"/>
                </a:cxn>
                <a:cxn ang="0">
                  <a:pos x="141" y="129"/>
                </a:cxn>
                <a:cxn ang="0">
                  <a:pos x="86" y="131"/>
                </a:cxn>
                <a:cxn ang="0">
                  <a:pos x="73" y="110"/>
                </a:cxn>
                <a:cxn ang="0">
                  <a:pos x="47" y="107"/>
                </a:cxn>
                <a:cxn ang="0">
                  <a:pos x="26" y="92"/>
                </a:cxn>
                <a:cxn ang="0">
                  <a:pos x="102" y="79"/>
                </a:cxn>
                <a:cxn ang="0">
                  <a:pos x="23" y="73"/>
                </a:cxn>
                <a:cxn ang="0">
                  <a:pos x="13" y="63"/>
                </a:cxn>
                <a:cxn ang="0">
                  <a:pos x="52" y="50"/>
                </a:cxn>
                <a:cxn ang="0">
                  <a:pos x="15" y="55"/>
                </a:cxn>
                <a:cxn ang="0">
                  <a:pos x="18" y="47"/>
                </a:cxn>
                <a:cxn ang="0">
                  <a:pos x="0" y="39"/>
                </a:cxn>
              </a:cxnLst>
              <a:rect l="0" t="0" r="r" b="b"/>
              <a:pathLst>
                <a:path w="268" h="132">
                  <a:moveTo>
                    <a:pt x="0" y="39"/>
                  </a:moveTo>
                  <a:lnTo>
                    <a:pt x="15" y="31"/>
                  </a:lnTo>
                  <a:lnTo>
                    <a:pt x="10" y="24"/>
                  </a:lnTo>
                  <a:lnTo>
                    <a:pt x="39" y="8"/>
                  </a:lnTo>
                  <a:lnTo>
                    <a:pt x="65" y="0"/>
                  </a:lnTo>
                  <a:lnTo>
                    <a:pt x="73" y="13"/>
                  </a:lnTo>
                  <a:lnTo>
                    <a:pt x="65" y="21"/>
                  </a:lnTo>
                  <a:lnTo>
                    <a:pt x="89" y="11"/>
                  </a:lnTo>
                  <a:lnTo>
                    <a:pt x="113" y="19"/>
                  </a:lnTo>
                  <a:lnTo>
                    <a:pt x="105" y="29"/>
                  </a:lnTo>
                  <a:lnTo>
                    <a:pt x="133" y="21"/>
                  </a:lnTo>
                  <a:lnTo>
                    <a:pt x="128" y="11"/>
                  </a:lnTo>
                  <a:lnTo>
                    <a:pt x="139" y="13"/>
                  </a:lnTo>
                  <a:lnTo>
                    <a:pt x="165" y="47"/>
                  </a:lnTo>
                  <a:lnTo>
                    <a:pt x="173" y="39"/>
                  </a:lnTo>
                  <a:lnTo>
                    <a:pt x="162" y="0"/>
                  </a:lnTo>
                  <a:lnTo>
                    <a:pt x="181" y="0"/>
                  </a:lnTo>
                  <a:lnTo>
                    <a:pt x="202" y="16"/>
                  </a:lnTo>
                  <a:lnTo>
                    <a:pt x="215" y="63"/>
                  </a:lnTo>
                  <a:lnTo>
                    <a:pt x="267" y="90"/>
                  </a:lnTo>
                  <a:lnTo>
                    <a:pt x="267" y="100"/>
                  </a:lnTo>
                  <a:lnTo>
                    <a:pt x="251" y="95"/>
                  </a:lnTo>
                  <a:lnTo>
                    <a:pt x="233" y="102"/>
                  </a:lnTo>
                  <a:lnTo>
                    <a:pt x="260" y="113"/>
                  </a:lnTo>
                  <a:lnTo>
                    <a:pt x="238" y="123"/>
                  </a:lnTo>
                  <a:lnTo>
                    <a:pt x="204" y="118"/>
                  </a:lnTo>
                  <a:lnTo>
                    <a:pt x="184" y="105"/>
                  </a:lnTo>
                  <a:lnTo>
                    <a:pt x="141" y="129"/>
                  </a:lnTo>
                  <a:lnTo>
                    <a:pt x="86" y="131"/>
                  </a:lnTo>
                  <a:lnTo>
                    <a:pt x="73" y="110"/>
                  </a:lnTo>
                  <a:lnTo>
                    <a:pt x="47" y="107"/>
                  </a:lnTo>
                  <a:lnTo>
                    <a:pt x="26" y="92"/>
                  </a:lnTo>
                  <a:lnTo>
                    <a:pt x="102" y="79"/>
                  </a:lnTo>
                  <a:lnTo>
                    <a:pt x="23" y="73"/>
                  </a:lnTo>
                  <a:lnTo>
                    <a:pt x="13" y="63"/>
                  </a:lnTo>
                  <a:lnTo>
                    <a:pt x="52" y="50"/>
                  </a:lnTo>
                  <a:lnTo>
                    <a:pt x="15" y="55"/>
                  </a:lnTo>
                  <a:lnTo>
                    <a:pt x="18" y="47"/>
                  </a:lnTo>
                  <a:lnTo>
                    <a:pt x="0" y="39"/>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755" name="Freeform 59"/>
            <p:cNvSpPr>
              <a:spLocks/>
            </p:cNvSpPr>
            <p:nvPr/>
          </p:nvSpPr>
          <p:spPr bwMode="auto">
            <a:xfrm>
              <a:off x="1237" y="1116"/>
              <a:ext cx="158" cy="66"/>
            </a:xfrm>
            <a:custGeom>
              <a:avLst/>
              <a:gdLst/>
              <a:ahLst/>
              <a:cxnLst>
                <a:cxn ang="0">
                  <a:pos x="0" y="43"/>
                </a:cxn>
                <a:cxn ang="0">
                  <a:pos x="6" y="36"/>
                </a:cxn>
                <a:cxn ang="0">
                  <a:pos x="36" y="31"/>
                </a:cxn>
                <a:cxn ang="0">
                  <a:pos x="6" y="34"/>
                </a:cxn>
                <a:cxn ang="0">
                  <a:pos x="42" y="27"/>
                </a:cxn>
                <a:cxn ang="0">
                  <a:pos x="14" y="27"/>
                </a:cxn>
                <a:cxn ang="0">
                  <a:pos x="16" y="16"/>
                </a:cxn>
                <a:cxn ang="0">
                  <a:pos x="42" y="16"/>
                </a:cxn>
                <a:cxn ang="0">
                  <a:pos x="26" y="14"/>
                </a:cxn>
                <a:cxn ang="0">
                  <a:pos x="39" y="9"/>
                </a:cxn>
                <a:cxn ang="0">
                  <a:pos x="74" y="16"/>
                </a:cxn>
                <a:cxn ang="0">
                  <a:pos x="92" y="36"/>
                </a:cxn>
                <a:cxn ang="0">
                  <a:pos x="125" y="36"/>
                </a:cxn>
                <a:cxn ang="0">
                  <a:pos x="112" y="27"/>
                </a:cxn>
                <a:cxn ang="0">
                  <a:pos x="120" y="16"/>
                </a:cxn>
                <a:cxn ang="0">
                  <a:pos x="104" y="9"/>
                </a:cxn>
                <a:cxn ang="0">
                  <a:pos x="128" y="0"/>
                </a:cxn>
                <a:cxn ang="0">
                  <a:pos x="137" y="14"/>
                </a:cxn>
                <a:cxn ang="0">
                  <a:pos x="131" y="19"/>
                </a:cxn>
                <a:cxn ang="0">
                  <a:pos x="145" y="21"/>
                </a:cxn>
                <a:cxn ang="0">
                  <a:pos x="140" y="28"/>
                </a:cxn>
                <a:cxn ang="0">
                  <a:pos x="156" y="31"/>
                </a:cxn>
                <a:cxn ang="0">
                  <a:pos x="163" y="21"/>
                </a:cxn>
                <a:cxn ang="0">
                  <a:pos x="176" y="34"/>
                </a:cxn>
                <a:cxn ang="0">
                  <a:pos x="165" y="48"/>
                </a:cxn>
                <a:cxn ang="0">
                  <a:pos x="128" y="46"/>
                </a:cxn>
                <a:cxn ang="0">
                  <a:pos x="72" y="65"/>
                </a:cxn>
                <a:cxn ang="0">
                  <a:pos x="49" y="55"/>
                </a:cxn>
                <a:cxn ang="0">
                  <a:pos x="95" y="41"/>
                </a:cxn>
                <a:cxn ang="0">
                  <a:pos x="54" y="48"/>
                </a:cxn>
                <a:cxn ang="0">
                  <a:pos x="64" y="38"/>
                </a:cxn>
                <a:cxn ang="0">
                  <a:pos x="42" y="50"/>
                </a:cxn>
                <a:cxn ang="0">
                  <a:pos x="16" y="46"/>
                </a:cxn>
                <a:cxn ang="0">
                  <a:pos x="0" y="43"/>
                </a:cxn>
              </a:cxnLst>
              <a:rect l="0" t="0" r="r" b="b"/>
              <a:pathLst>
                <a:path w="177" h="66">
                  <a:moveTo>
                    <a:pt x="0" y="43"/>
                  </a:moveTo>
                  <a:lnTo>
                    <a:pt x="6" y="36"/>
                  </a:lnTo>
                  <a:lnTo>
                    <a:pt x="36" y="31"/>
                  </a:lnTo>
                  <a:lnTo>
                    <a:pt x="6" y="34"/>
                  </a:lnTo>
                  <a:lnTo>
                    <a:pt x="42" y="27"/>
                  </a:lnTo>
                  <a:lnTo>
                    <a:pt x="14" y="27"/>
                  </a:lnTo>
                  <a:lnTo>
                    <a:pt x="16" y="16"/>
                  </a:lnTo>
                  <a:lnTo>
                    <a:pt x="42" y="16"/>
                  </a:lnTo>
                  <a:lnTo>
                    <a:pt x="26" y="14"/>
                  </a:lnTo>
                  <a:lnTo>
                    <a:pt x="39" y="9"/>
                  </a:lnTo>
                  <a:lnTo>
                    <a:pt x="74" y="16"/>
                  </a:lnTo>
                  <a:lnTo>
                    <a:pt x="92" y="36"/>
                  </a:lnTo>
                  <a:lnTo>
                    <a:pt x="125" y="36"/>
                  </a:lnTo>
                  <a:lnTo>
                    <a:pt x="112" y="27"/>
                  </a:lnTo>
                  <a:lnTo>
                    <a:pt x="120" y="16"/>
                  </a:lnTo>
                  <a:lnTo>
                    <a:pt x="104" y="9"/>
                  </a:lnTo>
                  <a:lnTo>
                    <a:pt x="128" y="0"/>
                  </a:lnTo>
                  <a:lnTo>
                    <a:pt x="137" y="14"/>
                  </a:lnTo>
                  <a:lnTo>
                    <a:pt x="131" y="19"/>
                  </a:lnTo>
                  <a:lnTo>
                    <a:pt x="145" y="21"/>
                  </a:lnTo>
                  <a:lnTo>
                    <a:pt x="140" y="28"/>
                  </a:lnTo>
                  <a:lnTo>
                    <a:pt x="156" y="31"/>
                  </a:lnTo>
                  <a:lnTo>
                    <a:pt x="163" y="21"/>
                  </a:lnTo>
                  <a:lnTo>
                    <a:pt x="176" y="34"/>
                  </a:lnTo>
                  <a:lnTo>
                    <a:pt x="165" y="48"/>
                  </a:lnTo>
                  <a:lnTo>
                    <a:pt x="128" y="46"/>
                  </a:lnTo>
                  <a:lnTo>
                    <a:pt x="72" y="65"/>
                  </a:lnTo>
                  <a:lnTo>
                    <a:pt x="49" y="55"/>
                  </a:lnTo>
                  <a:lnTo>
                    <a:pt x="95" y="41"/>
                  </a:lnTo>
                  <a:lnTo>
                    <a:pt x="54" y="48"/>
                  </a:lnTo>
                  <a:lnTo>
                    <a:pt x="64" y="38"/>
                  </a:lnTo>
                  <a:lnTo>
                    <a:pt x="42" y="50"/>
                  </a:lnTo>
                  <a:lnTo>
                    <a:pt x="16" y="46"/>
                  </a:lnTo>
                  <a:lnTo>
                    <a:pt x="0" y="43"/>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756" name="Freeform 60"/>
            <p:cNvSpPr>
              <a:spLocks/>
            </p:cNvSpPr>
            <p:nvPr/>
          </p:nvSpPr>
          <p:spPr bwMode="auto">
            <a:xfrm>
              <a:off x="1237" y="1116"/>
              <a:ext cx="163" cy="72"/>
            </a:xfrm>
            <a:custGeom>
              <a:avLst/>
              <a:gdLst/>
              <a:ahLst/>
              <a:cxnLst>
                <a:cxn ang="0">
                  <a:pos x="0" y="47"/>
                </a:cxn>
                <a:cxn ang="0">
                  <a:pos x="6" y="39"/>
                </a:cxn>
                <a:cxn ang="0">
                  <a:pos x="37" y="34"/>
                </a:cxn>
                <a:cxn ang="0">
                  <a:pos x="6" y="37"/>
                </a:cxn>
                <a:cxn ang="0">
                  <a:pos x="43" y="29"/>
                </a:cxn>
                <a:cxn ang="0">
                  <a:pos x="14" y="29"/>
                </a:cxn>
                <a:cxn ang="0">
                  <a:pos x="17" y="18"/>
                </a:cxn>
                <a:cxn ang="0">
                  <a:pos x="43" y="18"/>
                </a:cxn>
                <a:cxn ang="0">
                  <a:pos x="27" y="15"/>
                </a:cxn>
                <a:cxn ang="0">
                  <a:pos x="40" y="10"/>
                </a:cxn>
                <a:cxn ang="0">
                  <a:pos x="77" y="18"/>
                </a:cxn>
                <a:cxn ang="0">
                  <a:pos x="95" y="39"/>
                </a:cxn>
                <a:cxn ang="0">
                  <a:pos x="129" y="39"/>
                </a:cxn>
                <a:cxn ang="0">
                  <a:pos x="116" y="29"/>
                </a:cxn>
                <a:cxn ang="0">
                  <a:pos x="124" y="18"/>
                </a:cxn>
                <a:cxn ang="0">
                  <a:pos x="108" y="10"/>
                </a:cxn>
                <a:cxn ang="0">
                  <a:pos x="132" y="0"/>
                </a:cxn>
                <a:cxn ang="0">
                  <a:pos x="142" y="15"/>
                </a:cxn>
                <a:cxn ang="0">
                  <a:pos x="135" y="21"/>
                </a:cxn>
                <a:cxn ang="0">
                  <a:pos x="150" y="23"/>
                </a:cxn>
                <a:cxn ang="0">
                  <a:pos x="145" y="31"/>
                </a:cxn>
                <a:cxn ang="0">
                  <a:pos x="161" y="34"/>
                </a:cxn>
                <a:cxn ang="0">
                  <a:pos x="169" y="23"/>
                </a:cxn>
                <a:cxn ang="0">
                  <a:pos x="182" y="37"/>
                </a:cxn>
                <a:cxn ang="0">
                  <a:pos x="171" y="52"/>
                </a:cxn>
                <a:cxn ang="0">
                  <a:pos x="132" y="50"/>
                </a:cxn>
                <a:cxn ang="0">
                  <a:pos x="74" y="71"/>
                </a:cxn>
                <a:cxn ang="0">
                  <a:pos x="51" y="60"/>
                </a:cxn>
                <a:cxn ang="0">
                  <a:pos x="98" y="45"/>
                </a:cxn>
                <a:cxn ang="0">
                  <a:pos x="56" y="52"/>
                </a:cxn>
                <a:cxn ang="0">
                  <a:pos x="66" y="42"/>
                </a:cxn>
                <a:cxn ang="0">
                  <a:pos x="43" y="55"/>
                </a:cxn>
                <a:cxn ang="0">
                  <a:pos x="17" y="50"/>
                </a:cxn>
                <a:cxn ang="0">
                  <a:pos x="0" y="47"/>
                </a:cxn>
              </a:cxnLst>
              <a:rect l="0" t="0" r="r" b="b"/>
              <a:pathLst>
                <a:path w="183" h="72">
                  <a:moveTo>
                    <a:pt x="0" y="47"/>
                  </a:moveTo>
                  <a:lnTo>
                    <a:pt x="6" y="39"/>
                  </a:lnTo>
                  <a:lnTo>
                    <a:pt x="37" y="34"/>
                  </a:lnTo>
                  <a:lnTo>
                    <a:pt x="6" y="37"/>
                  </a:lnTo>
                  <a:lnTo>
                    <a:pt x="43" y="29"/>
                  </a:lnTo>
                  <a:lnTo>
                    <a:pt x="14" y="29"/>
                  </a:lnTo>
                  <a:lnTo>
                    <a:pt x="17" y="18"/>
                  </a:lnTo>
                  <a:lnTo>
                    <a:pt x="43" y="18"/>
                  </a:lnTo>
                  <a:lnTo>
                    <a:pt x="27" y="15"/>
                  </a:lnTo>
                  <a:lnTo>
                    <a:pt x="40" y="10"/>
                  </a:lnTo>
                  <a:lnTo>
                    <a:pt x="77" y="18"/>
                  </a:lnTo>
                  <a:lnTo>
                    <a:pt x="95" y="39"/>
                  </a:lnTo>
                  <a:lnTo>
                    <a:pt x="129" y="39"/>
                  </a:lnTo>
                  <a:lnTo>
                    <a:pt x="116" y="29"/>
                  </a:lnTo>
                  <a:lnTo>
                    <a:pt x="124" y="18"/>
                  </a:lnTo>
                  <a:lnTo>
                    <a:pt x="108" y="10"/>
                  </a:lnTo>
                  <a:lnTo>
                    <a:pt x="132" y="0"/>
                  </a:lnTo>
                  <a:lnTo>
                    <a:pt x="142" y="15"/>
                  </a:lnTo>
                  <a:lnTo>
                    <a:pt x="135" y="21"/>
                  </a:lnTo>
                  <a:lnTo>
                    <a:pt x="150" y="23"/>
                  </a:lnTo>
                  <a:lnTo>
                    <a:pt x="145" y="31"/>
                  </a:lnTo>
                  <a:lnTo>
                    <a:pt x="161" y="34"/>
                  </a:lnTo>
                  <a:lnTo>
                    <a:pt x="169" y="23"/>
                  </a:lnTo>
                  <a:lnTo>
                    <a:pt x="182" y="37"/>
                  </a:lnTo>
                  <a:lnTo>
                    <a:pt x="171" y="52"/>
                  </a:lnTo>
                  <a:lnTo>
                    <a:pt x="132" y="50"/>
                  </a:lnTo>
                  <a:lnTo>
                    <a:pt x="74" y="71"/>
                  </a:lnTo>
                  <a:lnTo>
                    <a:pt x="51" y="60"/>
                  </a:lnTo>
                  <a:lnTo>
                    <a:pt x="98" y="45"/>
                  </a:lnTo>
                  <a:lnTo>
                    <a:pt x="56" y="52"/>
                  </a:lnTo>
                  <a:lnTo>
                    <a:pt x="66" y="42"/>
                  </a:lnTo>
                  <a:lnTo>
                    <a:pt x="43" y="55"/>
                  </a:lnTo>
                  <a:lnTo>
                    <a:pt x="17" y="50"/>
                  </a:lnTo>
                  <a:lnTo>
                    <a:pt x="0" y="47"/>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757" name="Freeform 61"/>
            <p:cNvSpPr>
              <a:spLocks/>
            </p:cNvSpPr>
            <p:nvPr/>
          </p:nvSpPr>
          <p:spPr bwMode="auto">
            <a:xfrm>
              <a:off x="1399" y="1037"/>
              <a:ext cx="77" cy="42"/>
            </a:xfrm>
            <a:custGeom>
              <a:avLst/>
              <a:gdLst/>
              <a:ahLst/>
              <a:cxnLst>
                <a:cxn ang="0">
                  <a:pos x="0" y="0"/>
                </a:cxn>
                <a:cxn ang="0">
                  <a:pos x="7" y="14"/>
                </a:cxn>
                <a:cxn ang="0">
                  <a:pos x="24" y="14"/>
                </a:cxn>
                <a:cxn ang="0">
                  <a:pos x="20" y="18"/>
                </a:cxn>
                <a:cxn ang="0">
                  <a:pos x="24" y="21"/>
                </a:cxn>
                <a:cxn ang="0">
                  <a:pos x="7" y="28"/>
                </a:cxn>
                <a:cxn ang="0">
                  <a:pos x="38" y="30"/>
                </a:cxn>
                <a:cxn ang="0">
                  <a:pos x="86" y="41"/>
                </a:cxn>
                <a:cxn ang="0">
                  <a:pos x="78" y="16"/>
                </a:cxn>
                <a:cxn ang="0">
                  <a:pos x="44" y="5"/>
                </a:cxn>
                <a:cxn ang="0">
                  <a:pos x="29" y="10"/>
                </a:cxn>
                <a:cxn ang="0">
                  <a:pos x="27" y="3"/>
                </a:cxn>
                <a:cxn ang="0">
                  <a:pos x="0" y="0"/>
                </a:cxn>
              </a:cxnLst>
              <a:rect l="0" t="0" r="r" b="b"/>
              <a:pathLst>
                <a:path w="87" h="42">
                  <a:moveTo>
                    <a:pt x="0" y="0"/>
                  </a:moveTo>
                  <a:lnTo>
                    <a:pt x="7" y="14"/>
                  </a:lnTo>
                  <a:lnTo>
                    <a:pt x="24" y="14"/>
                  </a:lnTo>
                  <a:lnTo>
                    <a:pt x="20" y="18"/>
                  </a:lnTo>
                  <a:lnTo>
                    <a:pt x="24" y="21"/>
                  </a:lnTo>
                  <a:lnTo>
                    <a:pt x="7" y="28"/>
                  </a:lnTo>
                  <a:lnTo>
                    <a:pt x="38" y="30"/>
                  </a:lnTo>
                  <a:lnTo>
                    <a:pt x="86" y="41"/>
                  </a:lnTo>
                  <a:lnTo>
                    <a:pt x="78" y="16"/>
                  </a:lnTo>
                  <a:lnTo>
                    <a:pt x="44" y="5"/>
                  </a:lnTo>
                  <a:lnTo>
                    <a:pt x="29" y="10"/>
                  </a:lnTo>
                  <a:lnTo>
                    <a:pt x="27" y="3"/>
                  </a:lnTo>
                  <a:lnTo>
                    <a:pt x="0" y="0"/>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758" name="Freeform 62"/>
            <p:cNvSpPr>
              <a:spLocks/>
            </p:cNvSpPr>
            <p:nvPr/>
          </p:nvSpPr>
          <p:spPr bwMode="auto">
            <a:xfrm>
              <a:off x="1399" y="1037"/>
              <a:ext cx="83" cy="48"/>
            </a:xfrm>
            <a:custGeom>
              <a:avLst/>
              <a:gdLst/>
              <a:ahLst/>
              <a:cxnLst>
                <a:cxn ang="0">
                  <a:pos x="0" y="0"/>
                </a:cxn>
                <a:cxn ang="0">
                  <a:pos x="7" y="16"/>
                </a:cxn>
                <a:cxn ang="0">
                  <a:pos x="26" y="16"/>
                </a:cxn>
                <a:cxn ang="0">
                  <a:pos x="21" y="21"/>
                </a:cxn>
                <a:cxn ang="0">
                  <a:pos x="26" y="24"/>
                </a:cxn>
                <a:cxn ang="0">
                  <a:pos x="7" y="32"/>
                </a:cxn>
                <a:cxn ang="0">
                  <a:pos x="41" y="34"/>
                </a:cxn>
                <a:cxn ang="0">
                  <a:pos x="92" y="47"/>
                </a:cxn>
                <a:cxn ang="0">
                  <a:pos x="83" y="18"/>
                </a:cxn>
                <a:cxn ang="0">
                  <a:pos x="47" y="6"/>
                </a:cxn>
                <a:cxn ang="0">
                  <a:pos x="31" y="11"/>
                </a:cxn>
                <a:cxn ang="0">
                  <a:pos x="29" y="3"/>
                </a:cxn>
                <a:cxn ang="0">
                  <a:pos x="0" y="0"/>
                </a:cxn>
              </a:cxnLst>
              <a:rect l="0" t="0" r="r" b="b"/>
              <a:pathLst>
                <a:path w="93" h="48">
                  <a:moveTo>
                    <a:pt x="0" y="0"/>
                  </a:moveTo>
                  <a:lnTo>
                    <a:pt x="7" y="16"/>
                  </a:lnTo>
                  <a:lnTo>
                    <a:pt x="26" y="16"/>
                  </a:lnTo>
                  <a:lnTo>
                    <a:pt x="21" y="21"/>
                  </a:lnTo>
                  <a:lnTo>
                    <a:pt x="26" y="24"/>
                  </a:lnTo>
                  <a:lnTo>
                    <a:pt x="7" y="32"/>
                  </a:lnTo>
                  <a:lnTo>
                    <a:pt x="41" y="34"/>
                  </a:lnTo>
                  <a:lnTo>
                    <a:pt x="92" y="47"/>
                  </a:lnTo>
                  <a:lnTo>
                    <a:pt x="83" y="18"/>
                  </a:lnTo>
                  <a:lnTo>
                    <a:pt x="47" y="6"/>
                  </a:lnTo>
                  <a:lnTo>
                    <a:pt x="31" y="11"/>
                  </a:lnTo>
                  <a:lnTo>
                    <a:pt x="29" y="3"/>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759" name="Freeform 63"/>
            <p:cNvSpPr>
              <a:spLocks/>
            </p:cNvSpPr>
            <p:nvPr/>
          </p:nvSpPr>
          <p:spPr bwMode="auto">
            <a:xfrm>
              <a:off x="1438" y="1124"/>
              <a:ext cx="61" cy="39"/>
            </a:xfrm>
            <a:custGeom>
              <a:avLst/>
              <a:gdLst/>
              <a:ahLst/>
              <a:cxnLst>
                <a:cxn ang="0">
                  <a:pos x="0" y="27"/>
                </a:cxn>
                <a:cxn ang="0">
                  <a:pos x="5" y="18"/>
                </a:cxn>
                <a:cxn ang="0">
                  <a:pos x="19" y="20"/>
                </a:cxn>
                <a:cxn ang="0">
                  <a:pos x="3" y="9"/>
                </a:cxn>
                <a:cxn ang="0">
                  <a:pos x="5" y="2"/>
                </a:cxn>
                <a:cxn ang="0">
                  <a:pos x="34" y="13"/>
                </a:cxn>
                <a:cxn ang="0">
                  <a:pos x="17" y="2"/>
                </a:cxn>
                <a:cxn ang="0">
                  <a:pos x="58" y="0"/>
                </a:cxn>
                <a:cxn ang="0">
                  <a:pos x="67" y="29"/>
                </a:cxn>
                <a:cxn ang="0">
                  <a:pos x="58" y="25"/>
                </a:cxn>
                <a:cxn ang="0">
                  <a:pos x="56" y="38"/>
                </a:cxn>
                <a:cxn ang="0">
                  <a:pos x="24" y="38"/>
                </a:cxn>
                <a:cxn ang="0">
                  <a:pos x="31" y="34"/>
                </a:cxn>
                <a:cxn ang="0">
                  <a:pos x="22" y="29"/>
                </a:cxn>
                <a:cxn ang="0">
                  <a:pos x="46" y="20"/>
                </a:cxn>
                <a:cxn ang="0">
                  <a:pos x="0" y="27"/>
                </a:cxn>
              </a:cxnLst>
              <a:rect l="0" t="0" r="r" b="b"/>
              <a:pathLst>
                <a:path w="68" h="39">
                  <a:moveTo>
                    <a:pt x="0" y="27"/>
                  </a:moveTo>
                  <a:lnTo>
                    <a:pt x="5" y="18"/>
                  </a:lnTo>
                  <a:lnTo>
                    <a:pt x="19" y="20"/>
                  </a:lnTo>
                  <a:lnTo>
                    <a:pt x="3" y="9"/>
                  </a:lnTo>
                  <a:lnTo>
                    <a:pt x="5" y="2"/>
                  </a:lnTo>
                  <a:lnTo>
                    <a:pt x="34" y="13"/>
                  </a:lnTo>
                  <a:lnTo>
                    <a:pt x="17" y="2"/>
                  </a:lnTo>
                  <a:lnTo>
                    <a:pt x="58" y="0"/>
                  </a:lnTo>
                  <a:lnTo>
                    <a:pt x="67" y="29"/>
                  </a:lnTo>
                  <a:lnTo>
                    <a:pt x="58" y="25"/>
                  </a:lnTo>
                  <a:lnTo>
                    <a:pt x="56" y="38"/>
                  </a:lnTo>
                  <a:lnTo>
                    <a:pt x="24" y="38"/>
                  </a:lnTo>
                  <a:lnTo>
                    <a:pt x="31" y="34"/>
                  </a:lnTo>
                  <a:lnTo>
                    <a:pt x="22" y="29"/>
                  </a:lnTo>
                  <a:lnTo>
                    <a:pt x="46" y="20"/>
                  </a:lnTo>
                  <a:lnTo>
                    <a:pt x="0" y="27"/>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760" name="Freeform 64"/>
            <p:cNvSpPr>
              <a:spLocks/>
            </p:cNvSpPr>
            <p:nvPr/>
          </p:nvSpPr>
          <p:spPr bwMode="auto">
            <a:xfrm>
              <a:off x="1438" y="1124"/>
              <a:ext cx="66" cy="45"/>
            </a:xfrm>
            <a:custGeom>
              <a:avLst/>
              <a:gdLst/>
              <a:ahLst/>
              <a:cxnLst>
                <a:cxn ang="0">
                  <a:pos x="0" y="31"/>
                </a:cxn>
                <a:cxn ang="0">
                  <a:pos x="5" y="21"/>
                </a:cxn>
                <a:cxn ang="0">
                  <a:pos x="21" y="23"/>
                </a:cxn>
                <a:cxn ang="0">
                  <a:pos x="3" y="10"/>
                </a:cxn>
                <a:cxn ang="0">
                  <a:pos x="5" y="2"/>
                </a:cxn>
                <a:cxn ang="0">
                  <a:pos x="37" y="15"/>
                </a:cxn>
                <a:cxn ang="0">
                  <a:pos x="19" y="2"/>
                </a:cxn>
                <a:cxn ang="0">
                  <a:pos x="63" y="0"/>
                </a:cxn>
                <a:cxn ang="0">
                  <a:pos x="73" y="34"/>
                </a:cxn>
                <a:cxn ang="0">
                  <a:pos x="63" y="29"/>
                </a:cxn>
                <a:cxn ang="0">
                  <a:pos x="61" y="44"/>
                </a:cxn>
                <a:cxn ang="0">
                  <a:pos x="26" y="44"/>
                </a:cxn>
                <a:cxn ang="0">
                  <a:pos x="34" y="39"/>
                </a:cxn>
                <a:cxn ang="0">
                  <a:pos x="24" y="34"/>
                </a:cxn>
                <a:cxn ang="0">
                  <a:pos x="50" y="23"/>
                </a:cxn>
                <a:cxn ang="0">
                  <a:pos x="0" y="31"/>
                </a:cxn>
              </a:cxnLst>
              <a:rect l="0" t="0" r="r" b="b"/>
              <a:pathLst>
                <a:path w="74" h="45">
                  <a:moveTo>
                    <a:pt x="0" y="31"/>
                  </a:moveTo>
                  <a:lnTo>
                    <a:pt x="5" y="21"/>
                  </a:lnTo>
                  <a:lnTo>
                    <a:pt x="21" y="23"/>
                  </a:lnTo>
                  <a:lnTo>
                    <a:pt x="3" y="10"/>
                  </a:lnTo>
                  <a:lnTo>
                    <a:pt x="5" y="2"/>
                  </a:lnTo>
                  <a:lnTo>
                    <a:pt x="37" y="15"/>
                  </a:lnTo>
                  <a:lnTo>
                    <a:pt x="19" y="2"/>
                  </a:lnTo>
                  <a:lnTo>
                    <a:pt x="63" y="0"/>
                  </a:lnTo>
                  <a:lnTo>
                    <a:pt x="73" y="34"/>
                  </a:lnTo>
                  <a:lnTo>
                    <a:pt x="63" y="29"/>
                  </a:lnTo>
                  <a:lnTo>
                    <a:pt x="61" y="44"/>
                  </a:lnTo>
                  <a:lnTo>
                    <a:pt x="26" y="44"/>
                  </a:lnTo>
                  <a:lnTo>
                    <a:pt x="34" y="39"/>
                  </a:lnTo>
                  <a:lnTo>
                    <a:pt x="24" y="34"/>
                  </a:lnTo>
                  <a:lnTo>
                    <a:pt x="50" y="23"/>
                  </a:lnTo>
                  <a:lnTo>
                    <a:pt x="0" y="31"/>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761" name="Freeform 65"/>
            <p:cNvSpPr>
              <a:spLocks/>
            </p:cNvSpPr>
            <p:nvPr/>
          </p:nvSpPr>
          <p:spPr bwMode="auto">
            <a:xfrm>
              <a:off x="1438" y="1202"/>
              <a:ext cx="73" cy="69"/>
            </a:xfrm>
            <a:custGeom>
              <a:avLst/>
              <a:gdLst/>
              <a:ahLst/>
              <a:cxnLst>
                <a:cxn ang="0">
                  <a:pos x="0" y="34"/>
                </a:cxn>
                <a:cxn ang="0">
                  <a:pos x="3" y="27"/>
                </a:cxn>
                <a:cxn ang="0">
                  <a:pos x="32" y="32"/>
                </a:cxn>
                <a:cxn ang="0">
                  <a:pos x="30" y="22"/>
                </a:cxn>
                <a:cxn ang="0">
                  <a:pos x="34" y="22"/>
                </a:cxn>
                <a:cxn ang="0">
                  <a:pos x="15" y="15"/>
                </a:cxn>
                <a:cxn ang="0">
                  <a:pos x="24" y="12"/>
                </a:cxn>
                <a:cxn ang="0">
                  <a:pos x="15" y="7"/>
                </a:cxn>
                <a:cxn ang="0">
                  <a:pos x="68" y="0"/>
                </a:cxn>
                <a:cxn ang="0">
                  <a:pos x="71" y="15"/>
                </a:cxn>
                <a:cxn ang="0">
                  <a:pos x="54" y="29"/>
                </a:cxn>
                <a:cxn ang="0">
                  <a:pos x="78" y="32"/>
                </a:cxn>
                <a:cxn ang="0">
                  <a:pos x="81" y="56"/>
                </a:cxn>
                <a:cxn ang="0">
                  <a:pos x="47" y="68"/>
                </a:cxn>
                <a:cxn ang="0">
                  <a:pos x="32" y="46"/>
                </a:cxn>
                <a:cxn ang="0">
                  <a:pos x="0" y="34"/>
                </a:cxn>
              </a:cxnLst>
              <a:rect l="0" t="0" r="r" b="b"/>
              <a:pathLst>
                <a:path w="82" h="69">
                  <a:moveTo>
                    <a:pt x="0" y="34"/>
                  </a:moveTo>
                  <a:lnTo>
                    <a:pt x="3" y="27"/>
                  </a:lnTo>
                  <a:lnTo>
                    <a:pt x="32" y="32"/>
                  </a:lnTo>
                  <a:lnTo>
                    <a:pt x="30" y="22"/>
                  </a:lnTo>
                  <a:lnTo>
                    <a:pt x="34" y="22"/>
                  </a:lnTo>
                  <a:lnTo>
                    <a:pt x="15" y="15"/>
                  </a:lnTo>
                  <a:lnTo>
                    <a:pt x="24" y="12"/>
                  </a:lnTo>
                  <a:lnTo>
                    <a:pt x="15" y="7"/>
                  </a:lnTo>
                  <a:lnTo>
                    <a:pt x="68" y="0"/>
                  </a:lnTo>
                  <a:lnTo>
                    <a:pt x="71" y="15"/>
                  </a:lnTo>
                  <a:lnTo>
                    <a:pt x="54" y="29"/>
                  </a:lnTo>
                  <a:lnTo>
                    <a:pt x="78" y="32"/>
                  </a:lnTo>
                  <a:lnTo>
                    <a:pt x="81" y="56"/>
                  </a:lnTo>
                  <a:lnTo>
                    <a:pt x="47" y="68"/>
                  </a:lnTo>
                  <a:lnTo>
                    <a:pt x="32" y="46"/>
                  </a:lnTo>
                  <a:lnTo>
                    <a:pt x="0" y="34"/>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762" name="Freeform 66"/>
            <p:cNvSpPr>
              <a:spLocks/>
            </p:cNvSpPr>
            <p:nvPr/>
          </p:nvSpPr>
          <p:spPr bwMode="auto">
            <a:xfrm>
              <a:off x="1438" y="1202"/>
              <a:ext cx="78" cy="75"/>
            </a:xfrm>
            <a:custGeom>
              <a:avLst/>
              <a:gdLst/>
              <a:ahLst/>
              <a:cxnLst>
                <a:cxn ang="0">
                  <a:pos x="0" y="37"/>
                </a:cxn>
                <a:cxn ang="0">
                  <a:pos x="3" y="29"/>
                </a:cxn>
                <a:cxn ang="0">
                  <a:pos x="34" y="35"/>
                </a:cxn>
                <a:cxn ang="0">
                  <a:pos x="32" y="24"/>
                </a:cxn>
                <a:cxn ang="0">
                  <a:pos x="37" y="24"/>
                </a:cxn>
                <a:cxn ang="0">
                  <a:pos x="16" y="16"/>
                </a:cxn>
                <a:cxn ang="0">
                  <a:pos x="26" y="13"/>
                </a:cxn>
                <a:cxn ang="0">
                  <a:pos x="16" y="8"/>
                </a:cxn>
                <a:cxn ang="0">
                  <a:pos x="73" y="0"/>
                </a:cxn>
                <a:cxn ang="0">
                  <a:pos x="76" y="16"/>
                </a:cxn>
                <a:cxn ang="0">
                  <a:pos x="58" y="32"/>
                </a:cxn>
                <a:cxn ang="0">
                  <a:pos x="84" y="35"/>
                </a:cxn>
                <a:cxn ang="0">
                  <a:pos x="87" y="61"/>
                </a:cxn>
                <a:cxn ang="0">
                  <a:pos x="50" y="74"/>
                </a:cxn>
                <a:cxn ang="0">
                  <a:pos x="34" y="50"/>
                </a:cxn>
                <a:cxn ang="0">
                  <a:pos x="0" y="37"/>
                </a:cxn>
              </a:cxnLst>
              <a:rect l="0" t="0" r="r" b="b"/>
              <a:pathLst>
                <a:path w="88" h="75">
                  <a:moveTo>
                    <a:pt x="0" y="37"/>
                  </a:moveTo>
                  <a:lnTo>
                    <a:pt x="3" y="29"/>
                  </a:lnTo>
                  <a:lnTo>
                    <a:pt x="34" y="35"/>
                  </a:lnTo>
                  <a:lnTo>
                    <a:pt x="32" y="24"/>
                  </a:lnTo>
                  <a:lnTo>
                    <a:pt x="37" y="24"/>
                  </a:lnTo>
                  <a:lnTo>
                    <a:pt x="16" y="16"/>
                  </a:lnTo>
                  <a:lnTo>
                    <a:pt x="26" y="13"/>
                  </a:lnTo>
                  <a:lnTo>
                    <a:pt x="16" y="8"/>
                  </a:lnTo>
                  <a:lnTo>
                    <a:pt x="73" y="0"/>
                  </a:lnTo>
                  <a:lnTo>
                    <a:pt x="76" y="16"/>
                  </a:lnTo>
                  <a:lnTo>
                    <a:pt x="58" y="32"/>
                  </a:lnTo>
                  <a:lnTo>
                    <a:pt x="84" y="35"/>
                  </a:lnTo>
                  <a:lnTo>
                    <a:pt x="87" y="61"/>
                  </a:lnTo>
                  <a:lnTo>
                    <a:pt x="50" y="74"/>
                  </a:lnTo>
                  <a:lnTo>
                    <a:pt x="34" y="50"/>
                  </a:lnTo>
                  <a:lnTo>
                    <a:pt x="0" y="37"/>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763" name="Freeform 67"/>
            <p:cNvSpPr>
              <a:spLocks/>
            </p:cNvSpPr>
            <p:nvPr/>
          </p:nvSpPr>
          <p:spPr bwMode="auto">
            <a:xfrm>
              <a:off x="1492" y="1050"/>
              <a:ext cx="42" cy="29"/>
            </a:xfrm>
            <a:custGeom>
              <a:avLst/>
              <a:gdLst/>
              <a:ahLst/>
              <a:cxnLst>
                <a:cxn ang="0">
                  <a:pos x="0" y="0"/>
                </a:cxn>
                <a:cxn ang="0">
                  <a:pos x="4" y="17"/>
                </a:cxn>
                <a:cxn ang="0">
                  <a:pos x="20" y="20"/>
                </a:cxn>
                <a:cxn ang="0">
                  <a:pos x="4" y="22"/>
                </a:cxn>
                <a:cxn ang="0">
                  <a:pos x="16" y="28"/>
                </a:cxn>
                <a:cxn ang="0">
                  <a:pos x="43" y="26"/>
                </a:cxn>
                <a:cxn ang="0">
                  <a:pos x="46" y="16"/>
                </a:cxn>
                <a:cxn ang="0">
                  <a:pos x="0" y="0"/>
                </a:cxn>
              </a:cxnLst>
              <a:rect l="0" t="0" r="r" b="b"/>
              <a:pathLst>
                <a:path w="47" h="29">
                  <a:moveTo>
                    <a:pt x="0" y="0"/>
                  </a:moveTo>
                  <a:lnTo>
                    <a:pt x="4" y="17"/>
                  </a:lnTo>
                  <a:lnTo>
                    <a:pt x="20" y="20"/>
                  </a:lnTo>
                  <a:lnTo>
                    <a:pt x="4" y="22"/>
                  </a:lnTo>
                  <a:lnTo>
                    <a:pt x="16" y="28"/>
                  </a:lnTo>
                  <a:lnTo>
                    <a:pt x="43" y="26"/>
                  </a:lnTo>
                  <a:lnTo>
                    <a:pt x="46" y="16"/>
                  </a:lnTo>
                  <a:lnTo>
                    <a:pt x="0" y="0"/>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764" name="Freeform 68"/>
            <p:cNvSpPr>
              <a:spLocks/>
            </p:cNvSpPr>
            <p:nvPr/>
          </p:nvSpPr>
          <p:spPr bwMode="auto">
            <a:xfrm>
              <a:off x="1492" y="1050"/>
              <a:ext cx="48" cy="35"/>
            </a:xfrm>
            <a:custGeom>
              <a:avLst/>
              <a:gdLst/>
              <a:ahLst/>
              <a:cxnLst>
                <a:cxn ang="0">
                  <a:pos x="0" y="0"/>
                </a:cxn>
                <a:cxn ang="0">
                  <a:pos x="5" y="21"/>
                </a:cxn>
                <a:cxn ang="0">
                  <a:pos x="23" y="24"/>
                </a:cxn>
                <a:cxn ang="0">
                  <a:pos x="5" y="27"/>
                </a:cxn>
                <a:cxn ang="0">
                  <a:pos x="18" y="34"/>
                </a:cxn>
                <a:cxn ang="0">
                  <a:pos x="49" y="32"/>
                </a:cxn>
                <a:cxn ang="0">
                  <a:pos x="52" y="19"/>
                </a:cxn>
                <a:cxn ang="0">
                  <a:pos x="0" y="0"/>
                </a:cxn>
              </a:cxnLst>
              <a:rect l="0" t="0" r="r" b="b"/>
              <a:pathLst>
                <a:path w="53" h="35">
                  <a:moveTo>
                    <a:pt x="0" y="0"/>
                  </a:moveTo>
                  <a:lnTo>
                    <a:pt x="5" y="21"/>
                  </a:lnTo>
                  <a:lnTo>
                    <a:pt x="23" y="24"/>
                  </a:lnTo>
                  <a:lnTo>
                    <a:pt x="5" y="27"/>
                  </a:lnTo>
                  <a:lnTo>
                    <a:pt x="18" y="34"/>
                  </a:lnTo>
                  <a:lnTo>
                    <a:pt x="49" y="32"/>
                  </a:lnTo>
                  <a:lnTo>
                    <a:pt x="52" y="19"/>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765" name="Freeform 69"/>
            <p:cNvSpPr>
              <a:spLocks/>
            </p:cNvSpPr>
            <p:nvPr/>
          </p:nvSpPr>
          <p:spPr bwMode="auto">
            <a:xfrm>
              <a:off x="1508" y="1108"/>
              <a:ext cx="222" cy="74"/>
            </a:xfrm>
            <a:custGeom>
              <a:avLst/>
              <a:gdLst/>
              <a:ahLst/>
              <a:cxnLst>
                <a:cxn ang="0">
                  <a:pos x="0" y="10"/>
                </a:cxn>
                <a:cxn ang="0">
                  <a:pos x="16" y="0"/>
                </a:cxn>
                <a:cxn ang="0">
                  <a:pos x="38" y="5"/>
                </a:cxn>
                <a:cxn ang="0">
                  <a:pos x="52" y="10"/>
                </a:cxn>
                <a:cxn ang="0">
                  <a:pos x="49" y="19"/>
                </a:cxn>
                <a:cxn ang="0">
                  <a:pos x="77" y="10"/>
                </a:cxn>
                <a:cxn ang="0">
                  <a:pos x="92" y="17"/>
                </a:cxn>
                <a:cxn ang="0">
                  <a:pos x="79" y="17"/>
                </a:cxn>
                <a:cxn ang="0">
                  <a:pos x="112" y="24"/>
                </a:cxn>
                <a:cxn ang="0">
                  <a:pos x="77" y="27"/>
                </a:cxn>
                <a:cxn ang="0">
                  <a:pos x="92" y="29"/>
                </a:cxn>
                <a:cxn ang="0">
                  <a:pos x="82" y="39"/>
                </a:cxn>
                <a:cxn ang="0">
                  <a:pos x="98" y="34"/>
                </a:cxn>
                <a:cxn ang="0">
                  <a:pos x="115" y="49"/>
                </a:cxn>
                <a:cxn ang="0">
                  <a:pos x="118" y="42"/>
                </a:cxn>
                <a:cxn ang="0">
                  <a:pos x="161" y="49"/>
                </a:cxn>
                <a:cxn ang="0">
                  <a:pos x="210" y="36"/>
                </a:cxn>
                <a:cxn ang="0">
                  <a:pos x="248" y="51"/>
                </a:cxn>
                <a:cxn ang="0">
                  <a:pos x="235" y="55"/>
                </a:cxn>
                <a:cxn ang="0">
                  <a:pos x="241" y="70"/>
                </a:cxn>
                <a:cxn ang="0">
                  <a:pos x="215" y="73"/>
                </a:cxn>
                <a:cxn ang="0">
                  <a:pos x="192" y="60"/>
                </a:cxn>
                <a:cxn ang="0">
                  <a:pos x="192" y="70"/>
                </a:cxn>
                <a:cxn ang="0">
                  <a:pos x="179" y="73"/>
                </a:cxn>
                <a:cxn ang="0">
                  <a:pos x="123" y="73"/>
                </a:cxn>
                <a:cxn ang="0">
                  <a:pos x="118" y="63"/>
                </a:cxn>
                <a:cxn ang="0">
                  <a:pos x="103" y="73"/>
                </a:cxn>
                <a:cxn ang="0">
                  <a:pos x="87" y="63"/>
                </a:cxn>
                <a:cxn ang="0">
                  <a:pos x="77" y="70"/>
                </a:cxn>
                <a:cxn ang="0">
                  <a:pos x="54" y="21"/>
                </a:cxn>
                <a:cxn ang="0">
                  <a:pos x="30" y="24"/>
                </a:cxn>
                <a:cxn ang="0">
                  <a:pos x="0" y="10"/>
                </a:cxn>
              </a:cxnLst>
              <a:rect l="0" t="0" r="r" b="b"/>
              <a:pathLst>
                <a:path w="249" h="74">
                  <a:moveTo>
                    <a:pt x="0" y="10"/>
                  </a:moveTo>
                  <a:lnTo>
                    <a:pt x="16" y="0"/>
                  </a:lnTo>
                  <a:lnTo>
                    <a:pt x="38" y="5"/>
                  </a:lnTo>
                  <a:lnTo>
                    <a:pt x="52" y="10"/>
                  </a:lnTo>
                  <a:lnTo>
                    <a:pt x="49" y="19"/>
                  </a:lnTo>
                  <a:lnTo>
                    <a:pt x="77" y="10"/>
                  </a:lnTo>
                  <a:lnTo>
                    <a:pt x="92" y="17"/>
                  </a:lnTo>
                  <a:lnTo>
                    <a:pt x="79" y="17"/>
                  </a:lnTo>
                  <a:lnTo>
                    <a:pt x="112" y="24"/>
                  </a:lnTo>
                  <a:lnTo>
                    <a:pt x="77" y="27"/>
                  </a:lnTo>
                  <a:lnTo>
                    <a:pt x="92" y="29"/>
                  </a:lnTo>
                  <a:lnTo>
                    <a:pt x="82" y="39"/>
                  </a:lnTo>
                  <a:lnTo>
                    <a:pt x="98" y="34"/>
                  </a:lnTo>
                  <a:lnTo>
                    <a:pt x="115" y="49"/>
                  </a:lnTo>
                  <a:lnTo>
                    <a:pt x="118" y="42"/>
                  </a:lnTo>
                  <a:lnTo>
                    <a:pt x="161" y="49"/>
                  </a:lnTo>
                  <a:lnTo>
                    <a:pt x="210" y="36"/>
                  </a:lnTo>
                  <a:lnTo>
                    <a:pt x="248" y="51"/>
                  </a:lnTo>
                  <a:lnTo>
                    <a:pt x="235" y="55"/>
                  </a:lnTo>
                  <a:lnTo>
                    <a:pt x="241" y="70"/>
                  </a:lnTo>
                  <a:lnTo>
                    <a:pt x="215" y="73"/>
                  </a:lnTo>
                  <a:lnTo>
                    <a:pt x="192" y="60"/>
                  </a:lnTo>
                  <a:lnTo>
                    <a:pt x="192" y="70"/>
                  </a:lnTo>
                  <a:lnTo>
                    <a:pt x="179" y="73"/>
                  </a:lnTo>
                  <a:lnTo>
                    <a:pt x="123" y="73"/>
                  </a:lnTo>
                  <a:lnTo>
                    <a:pt x="118" y="63"/>
                  </a:lnTo>
                  <a:lnTo>
                    <a:pt x="103" y="73"/>
                  </a:lnTo>
                  <a:lnTo>
                    <a:pt x="87" y="63"/>
                  </a:lnTo>
                  <a:lnTo>
                    <a:pt x="77" y="70"/>
                  </a:lnTo>
                  <a:lnTo>
                    <a:pt x="54" y="21"/>
                  </a:lnTo>
                  <a:lnTo>
                    <a:pt x="30" y="24"/>
                  </a:lnTo>
                  <a:lnTo>
                    <a:pt x="0" y="10"/>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766" name="Freeform 70"/>
            <p:cNvSpPr>
              <a:spLocks/>
            </p:cNvSpPr>
            <p:nvPr/>
          </p:nvSpPr>
          <p:spPr bwMode="auto">
            <a:xfrm>
              <a:off x="1508" y="1108"/>
              <a:ext cx="227" cy="80"/>
            </a:xfrm>
            <a:custGeom>
              <a:avLst/>
              <a:gdLst/>
              <a:ahLst/>
              <a:cxnLst>
                <a:cxn ang="0">
                  <a:pos x="0" y="11"/>
                </a:cxn>
                <a:cxn ang="0">
                  <a:pos x="16" y="0"/>
                </a:cxn>
                <a:cxn ang="0">
                  <a:pos x="39" y="5"/>
                </a:cxn>
                <a:cxn ang="0">
                  <a:pos x="53" y="11"/>
                </a:cxn>
                <a:cxn ang="0">
                  <a:pos x="50" y="21"/>
                </a:cxn>
                <a:cxn ang="0">
                  <a:pos x="79" y="11"/>
                </a:cxn>
                <a:cxn ang="0">
                  <a:pos x="94" y="18"/>
                </a:cxn>
                <a:cxn ang="0">
                  <a:pos x="81" y="18"/>
                </a:cxn>
                <a:cxn ang="0">
                  <a:pos x="115" y="26"/>
                </a:cxn>
                <a:cxn ang="0">
                  <a:pos x="79" y="29"/>
                </a:cxn>
                <a:cxn ang="0">
                  <a:pos x="94" y="31"/>
                </a:cxn>
                <a:cxn ang="0">
                  <a:pos x="84" y="42"/>
                </a:cxn>
                <a:cxn ang="0">
                  <a:pos x="100" y="37"/>
                </a:cxn>
                <a:cxn ang="0">
                  <a:pos x="118" y="53"/>
                </a:cxn>
                <a:cxn ang="0">
                  <a:pos x="121" y="45"/>
                </a:cxn>
                <a:cxn ang="0">
                  <a:pos x="165" y="53"/>
                </a:cxn>
                <a:cxn ang="0">
                  <a:pos x="215" y="39"/>
                </a:cxn>
                <a:cxn ang="0">
                  <a:pos x="254" y="55"/>
                </a:cxn>
                <a:cxn ang="0">
                  <a:pos x="241" y="60"/>
                </a:cxn>
                <a:cxn ang="0">
                  <a:pos x="247" y="76"/>
                </a:cxn>
                <a:cxn ang="0">
                  <a:pos x="220" y="79"/>
                </a:cxn>
                <a:cxn ang="0">
                  <a:pos x="197" y="65"/>
                </a:cxn>
                <a:cxn ang="0">
                  <a:pos x="197" y="76"/>
                </a:cxn>
                <a:cxn ang="0">
                  <a:pos x="183" y="79"/>
                </a:cxn>
                <a:cxn ang="0">
                  <a:pos x="126" y="79"/>
                </a:cxn>
                <a:cxn ang="0">
                  <a:pos x="121" y="68"/>
                </a:cxn>
                <a:cxn ang="0">
                  <a:pos x="105" y="79"/>
                </a:cxn>
                <a:cxn ang="0">
                  <a:pos x="89" y="68"/>
                </a:cxn>
                <a:cxn ang="0">
                  <a:pos x="79" y="76"/>
                </a:cxn>
                <a:cxn ang="0">
                  <a:pos x="55" y="23"/>
                </a:cxn>
                <a:cxn ang="0">
                  <a:pos x="31" y="26"/>
                </a:cxn>
                <a:cxn ang="0">
                  <a:pos x="0" y="11"/>
                </a:cxn>
              </a:cxnLst>
              <a:rect l="0" t="0" r="r" b="b"/>
              <a:pathLst>
                <a:path w="255" h="80">
                  <a:moveTo>
                    <a:pt x="0" y="11"/>
                  </a:moveTo>
                  <a:lnTo>
                    <a:pt x="16" y="0"/>
                  </a:lnTo>
                  <a:lnTo>
                    <a:pt x="39" y="5"/>
                  </a:lnTo>
                  <a:lnTo>
                    <a:pt x="53" y="11"/>
                  </a:lnTo>
                  <a:lnTo>
                    <a:pt x="50" y="21"/>
                  </a:lnTo>
                  <a:lnTo>
                    <a:pt x="79" y="11"/>
                  </a:lnTo>
                  <a:lnTo>
                    <a:pt x="94" y="18"/>
                  </a:lnTo>
                  <a:lnTo>
                    <a:pt x="81" y="18"/>
                  </a:lnTo>
                  <a:lnTo>
                    <a:pt x="115" y="26"/>
                  </a:lnTo>
                  <a:lnTo>
                    <a:pt x="79" y="29"/>
                  </a:lnTo>
                  <a:lnTo>
                    <a:pt x="94" y="31"/>
                  </a:lnTo>
                  <a:lnTo>
                    <a:pt x="84" y="42"/>
                  </a:lnTo>
                  <a:lnTo>
                    <a:pt x="100" y="37"/>
                  </a:lnTo>
                  <a:lnTo>
                    <a:pt x="118" y="53"/>
                  </a:lnTo>
                  <a:lnTo>
                    <a:pt x="121" y="45"/>
                  </a:lnTo>
                  <a:lnTo>
                    <a:pt x="165" y="53"/>
                  </a:lnTo>
                  <a:lnTo>
                    <a:pt x="215" y="39"/>
                  </a:lnTo>
                  <a:lnTo>
                    <a:pt x="254" y="55"/>
                  </a:lnTo>
                  <a:lnTo>
                    <a:pt x="241" y="60"/>
                  </a:lnTo>
                  <a:lnTo>
                    <a:pt x="247" y="76"/>
                  </a:lnTo>
                  <a:lnTo>
                    <a:pt x="220" y="79"/>
                  </a:lnTo>
                  <a:lnTo>
                    <a:pt x="197" y="65"/>
                  </a:lnTo>
                  <a:lnTo>
                    <a:pt x="197" y="76"/>
                  </a:lnTo>
                  <a:lnTo>
                    <a:pt x="183" y="79"/>
                  </a:lnTo>
                  <a:lnTo>
                    <a:pt x="126" y="79"/>
                  </a:lnTo>
                  <a:lnTo>
                    <a:pt x="121" y="68"/>
                  </a:lnTo>
                  <a:lnTo>
                    <a:pt x="105" y="79"/>
                  </a:lnTo>
                  <a:lnTo>
                    <a:pt x="89" y="68"/>
                  </a:lnTo>
                  <a:lnTo>
                    <a:pt x="79" y="76"/>
                  </a:lnTo>
                  <a:lnTo>
                    <a:pt x="55" y="23"/>
                  </a:lnTo>
                  <a:lnTo>
                    <a:pt x="31" y="26"/>
                  </a:lnTo>
                  <a:lnTo>
                    <a:pt x="0" y="11"/>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767" name="Freeform 71"/>
            <p:cNvSpPr>
              <a:spLocks/>
            </p:cNvSpPr>
            <p:nvPr/>
          </p:nvSpPr>
          <p:spPr bwMode="auto">
            <a:xfrm>
              <a:off x="1518" y="969"/>
              <a:ext cx="142" cy="103"/>
            </a:xfrm>
            <a:custGeom>
              <a:avLst/>
              <a:gdLst/>
              <a:ahLst/>
              <a:cxnLst>
                <a:cxn ang="0">
                  <a:pos x="0" y="32"/>
                </a:cxn>
                <a:cxn ang="0">
                  <a:pos x="38" y="27"/>
                </a:cxn>
                <a:cxn ang="0">
                  <a:pos x="19" y="9"/>
                </a:cxn>
                <a:cxn ang="0">
                  <a:pos x="50" y="5"/>
                </a:cxn>
                <a:cxn ang="0">
                  <a:pos x="24" y="0"/>
                </a:cxn>
                <a:cxn ang="0">
                  <a:pos x="67" y="8"/>
                </a:cxn>
                <a:cxn ang="0">
                  <a:pos x="78" y="27"/>
                </a:cxn>
                <a:cxn ang="0">
                  <a:pos x="103" y="27"/>
                </a:cxn>
                <a:cxn ang="0">
                  <a:pos x="111" y="40"/>
                </a:cxn>
                <a:cxn ang="0">
                  <a:pos x="111" y="30"/>
                </a:cxn>
                <a:cxn ang="0">
                  <a:pos x="123" y="32"/>
                </a:cxn>
                <a:cxn ang="0">
                  <a:pos x="119" y="40"/>
                </a:cxn>
                <a:cxn ang="0">
                  <a:pos x="133" y="44"/>
                </a:cxn>
                <a:cxn ang="0">
                  <a:pos x="123" y="57"/>
                </a:cxn>
                <a:cxn ang="0">
                  <a:pos x="148" y="57"/>
                </a:cxn>
                <a:cxn ang="0">
                  <a:pos x="159" y="67"/>
                </a:cxn>
                <a:cxn ang="0">
                  <a:pos x="128" y="72"/>
                </a:cxn>
                <a:cxn ang="0">
                  <a:pos x="120" y="84"/>
                </a:cxn>
                <a:cxn ang="0">
                  <a:pos x="116" y="72"/>
                </a:cxn>
                <a:cxn ang="0">
                  <a:pos x="108" y="102"/>
                </a:cxn>
                <a:cxn ang="0">
                  <a:pos x="88" y="87"/>
                </a:cxn>
                <a:cxn ang="0">
                  <a:pos x="98" y="102"/>
                </a:cxn>
                <a:cxn ang="0">
                  <a:pos x="63" y="99"/>
                </a:cxn>
                <a:cxn ang="0">
                  <a:pos x="47" y="92"/>
                </a:cxn>
                <a:cxn ang="0">
                  <a:pos x="66" y="87"/>
                </a:cxn>
                <a:cxn ang="0">
                  <a:pos x="47" y="87"/>
                </a:cxn>
                <a:cxn ang="0">
                  <a:pos x="42" y="81"/>
                </a:cxn>
                <a:cxn ang="0">
                  <a:pos x="50" y="81"/>
                </a:cxn>
                <a:cxn ang="0">
                  <a:pos x="35" y="75"/>
                </a:cxn>
                <a:cxn ang="0">
                  <a:pos x="86" y="67"/>
                </a:cxn>
                <a:cxn ang="0">
                  <a:pos x="24" y="67"/>
                </a:cxn>
                <a:cxn ang="0">
                  <a:pos x="13" y="60"/>
                </a:cxn>
                <a:cxn ang="0">
                  <a:pos x="35" y="55"/>
                </a:cxn>
                <a:cxn ang="0">
                  <a:pos x="2" y="44"/>
                </a:cxn>
                <a:cxn ang="0">
                  <a:pos x="10" y="44"/>
                </a:cxn>
                <a:cxn ang="0">
                  <a:pos x="2" y="37"/>
                </a:cxn>
                <a:cxn ang="0">
                  <a:pos x="38" y="37"/>
                </a:cxn>
                <a:cxn ang="0">
                  <a:pos x="0" y="32"/>
                </a:cxn>
              </a:cxnLst>
              <a:rect l="0" t="0" r="r" b="b"/>
              <a:pathLst>
                <a:path w="160" h="103">
                  <a:moveTo>
                    <a:pt x="0" y="32"/>
                  </a:moveTo>
                  <a:lnTo>
                    <a:pt x="38" y="27"/>
                  </a:lnTo>
                  <a:lnTo>
                    <a:pt x="19" y="9"/>
                  </a:lnTo>
                  <a:lnTo>
                    <a:pt x="50" y="5"/>
                  </a:lnTo>
                  <a:lnTo>
                    <a:pt x="24" y="0"/>
                  </a:lnTo>
                  <a:lnTo>
                    <a:pt x="67" y="8"/>
                  </a:lnTo>
                  <a:lnTo>
                    <a:pt x="78" y="27"/>
                  </a:lnTo>
                  <a:lnTo>
                    <a:pt x="103" y="27"/>
                  </a:lnTo>
                  <a:lnTo>
                    <a:pt x="111" y="40"/>
                  </a:lnTo>
                  <a:lnTo>
                    <a:pt x="111" y="30"/>
                  </a:lnTo>
                  <a:lnTo>
                    <a:pt x="123" y="32"/>
                  </a:lnTo>
                  <a:lnTo>
                    <a:pt x="119" y="40"/>
                  </a:lnTo>
                  <a:lnTo>
                    <a:pt x="133" y="44"/>
                  </a:lnTo>
                  <a:lnTo>
                    <a:pt x="123" y="57"/>
                  </a:lnTo>
                  <a:lnTo>
                    <a:pt x="148" y="57"/>
                  </a:lnTo>
                  <a:lnTo>
                    <a:pt x="159" y="67"/>
                  </a:lnTo>
                  <a:lnTo>
                    <a:pt x="128" y="72"/>
                  </a:lnTo>
                  <a:lnTo>
                    <a:pt x="120" y="84"/>
                  </a:lnTo>
                  <a:lnTo>
                    <a:pt x="116" y="72"/>
                  </a:lnTo>
                  <a:lnTo>
                    <a:pt x="108" y="102"/>
                  </a:lnTo>
                  <a:lnTo>
                    <a:pt x="88" y="87"/>
                  </a:lnTo>
                  <a:lnTo>
                    <a:pt x="98" y="102"/>
                  </a:lnTo>
                  <a:lnTo>
                    <a:pt x="63" y="99"/>
                  </a:lnTo>
                  <a:lnTo>
                    <a:pt x="47" y="92"/>
                  </a:lnTo>
                  <a:lnTo>
                    <a:pt x="66" y="87"/>
                  </a:lnTo>
                  <a:lnTo>
                    <a:pt x="47" y="87"/>
                  </a:lnTo>
                  <a:lnTo>
                    <a:pt x="42" y="81"/>
                  </a:lnTo>
                  <a:lnTo>
                    <a:pt x="50" y="81"/>
                  </a:lnTo>
                  <a:lnTo>
                    <a:pt x="35" y="75"/>
                  </a:lnTo>
                  <a:lnTo>
                    <a:pt x="86" y="67"/>
                  </a:lnTo>
                  <a:lnTo>
                    <a:pt x="24" y="67"/>
                  </a:lnTo>
                  <a:lnTo>
                    <a:pt x="13" y="60"/>
                  </a:lnTo>
                  <a:lnTo>
                    <a:pt x="35" y="55"/>
                  </a:lnTo>
                  <a:lnTo>
                    <a:pt x="2" y="44"/>
                  </a:lnTo>
                  <a:lnTo>
                    <a:pt x="10" y="44"/>
                  </a:lnTo>
                  <a:lnTo>
                    <a:pt x="2" y="37"/>
                  </a:lnTo>
                  <a:lnTo>
                    <a:pt x="38" y="37"/>
                  </a:lnTo>
                  <a:lnTo>
                    <a:pt x="0" y="32"/>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768" name="Freeform 72"/>
            <p:cNvSpPr>
              <a:spLocks/>
            </p:cNvSpPr>
            <p:nvPr/>
          </p:nvSpPr>
          <p:spPr bwMode="auto">
            <a:xfrm>
              <a:off x="1518" y="969"/>
              <a:ext cx="148" cy="109"/>
            </a:xfrm>
            <a:custGeom>
              <a:avLst/>
              <a:gdLst/>
              <a:ahLst/>
              <a:cxnLst>
                <a:cxn ang="0">
                  <a:pos x="0" y="34"/>
                </a:cxn>
                <a:cxn ang="0">
                  <a:pos x="39" y="29"/>
                </a:cxn>
                <a:cxn ang="0">
                  <a:pos x="20" y="10"/>
                </a:cxn>
                <a:cxn ang="0">
                  <a:pos x="52" y="5"/>
                </a:cxn>
                <a:cxn ang="0">
                  <a:pos x="25" y="0"/>
                </a:cxn>
                <a:cxn ang="0">
                  <a:pos x="70" y="8"/>
                </a:cxn>
                <a:cxn ang="0">
                  <a:pos x="81" y="29"/>
                </a:cxn>
                <a:cxn ang="0">
                  <a:pos x="107" y="29"/>
                </a:cxn>
                <a:cxn ang="0">
                  <a:pos x="115" y="42"/>
                </a:cxn>
                <a:cxn ang="0">
                  <a:pos x="115" y="32"/>
                </a:cxn>
                <a:cxn ang="0">
                  <a:pos x="128" y="34"/>
                </a:cxn>
                <a:cxn ang="0">
                  <a:pos x="123" y="42"/>
                </a:cxn>
                <a:cxn ang="0">
                  <a:pos x="138" y="47"/>
                </a:cxn>
                <a:cxn ang="0">
                  <a:pos x="128" y="60"/>
                </a:cxn>
                <a:cxn ang="0">
                  <a:pos x="154" y="60"/>
                </a:cxn>
                <a:cxn ang="0">
                  <a:pos x="165" y="71"/>
                </a:cxn>
                <a:cxn ang="0">
                  <a:pos x="133" y="76"/>
                </a:cxn>
                <a:cxn ang="0">
                  <a:pos x="125" y="89"/>
                </a:cxn>
                <a:cxn ang="0">
                  <a:pos x="120" y="76"/>
                </a:cxn>
                <a:cxn ang="0">
                  <a:pos x="112" y="108"/>
                </a:cxn>
                <a:cxn ang="0">
                  <a:pos x="91" y="92"/>
                </a:cxn>
                <a:cxn ang="0">
                  <a:pos x="102" y="108"/>
                </a:cxn>
                <a:cxn ang="0">
                  <a:pos x="65" y="105"/>
                </a:cxn>
                <a:cxn ang="0">
                  <a:pos x="49" y="97"/>
                </a:cxn>
                <a:cxn ang="0">
                  <a:pos x="68" y="92"/>
                </a:cxn>
                <a:cxn ang="0">
                  <a:pos x="49" y="92"/>
                </a:cxn>
                <a:cxn ang="0">
                  <a:pos x="44" y="86"/>
                </a:cxn>
                <a:cxn ang="0">
                  <a:pos x="52" y="86"/>
                </a:cxn>
                <a:cxn ang="0">
                  <a:pos x="36" y="79"/>
                </a:cxn>
                <a:cxn ang="0">
                  <a:pos x="89" y="71"/>
                </a:cxn>
                <a:cxn ang="0">
                  <a:pos x="25" y="71"/>
                </a:cxn>
                <a:cxn ang="0">
                  <a:pos x="13" y="63"/>
                </a:cxn>
                <a:cxn ang="0">
                  <a:pos x="36" y="58"/>
                </a:cxn>
                <a:cxn ang="0">
                  <a:pos x="2" y="47"/>
                </a:cxn>
                <a:cxn ang="0">
                  <a:pos x="10" y="47"/>
                </a:cxn>
                <a:cxn ang="0">
                  <a:pos x="2" y="39"/>
                </a:cxn>
                <a:cxn ang="0">
                  <a:pos x="39" y="39"/>
                </a:cxn>
                <a:cxn ang="0">
                  <a:pos x="0" y="34"/>
                </a:cxn>
              </a:cxnLst>
              <a:rect l="0" t="0" r="r" b="b"/>
              <a:pathLst>
                <a:path w="166" h="109">
                  <a:moveTo>
                    <a:pt x="0" y="34"/>
                  </a:moveTo>
                  <a:lnTo>
                    <a:pt x="39" y="29"/>
                  </a:lnTo>
                  <a:lnTo>
                    <a:pt x="20" y="10"/>
                  </a:lnTo>
                  <a:lnTo>
                    <a:pt x="52" y="5"/>
                  </a:lnTo>
                  <a:lnTo>
                    <a:pt x="25" y="0"/>
                  </a:lnTo>
                  <a:lnTo>
                    <a:pt x="70" y="8"/>
                  </a:lnTo>
                  <a:lnTo>
                    <a:pt x="81" y="29"/>
                  </a:lnTo>
                  <a:lnTo>
                    <a:pt x="107" y="29"/>
                  </a:lnTo>
                  <a:lnTo>
                    <a:pt x="115" y="42"/>
                  </a:lnTo>
                  <a:lnTo>
                    <a:pt x="115" y="32"/>
                  </a:lnTo>
                  <a:lnTo>
                    <a:pt x="128" y="34"/>
                  </a:lnTo>
                  <a:lnTo>
                    <a:pt x="123" y="42"/>
                  </a:lnTo>
                  <a:lnTo>
                    <a:pt x="138" y="47"/>
                  </a:lnTo>
                  <a:lnTo>
                    <a:pt x="128" y="60"/>
                  </a:lnTo>
                  <a:lnTo>
                    <a:pt x="154" y="60"/>
                  </a:lnTo>
                  <a:lnTo>
                    <a:pt x="165" y="71"/>
                  </a:lnTo>
                  <a:lnTo>
                    <a:pt x="133" y="76"/>
                  </a:lnTo>
                  <a:lnTo>
                    <a:pt x="125" y="89"/>
                  </a:lnTo>
                  <a:lnTo>
                    <a:pt x="120" y="76"/>
                  </a:lnTo>
                  <a:lnTo>
                    <a:pt x="112" y="108"/>
                  </a:lnTo>
                  <a:lnTo>
                    <a:pt x="91" y="92"/>
                  </a:lnTo>
                  <a:lnTo>
                    <a:pt x="102" y="108"/>
                  </a:lnTo>
                  <a:lnTo>
                    <a:pt x="65" y="105"/>
                  </a:lnTo>
                  <a:lnTo>
                    <a:pt x="49" y="97"/>
                  </a:lnTo>
                  <a:lnTo>
                    <a:pt x="68" y="92"/>
                  </a:lnTo>
                  <a:lnTo>
                    <a:pt x="49" y="92"/>
                  </a:lnTo>
                  <a:lnTo>
                    <a:pt x="44" y="86"/>
                  </a:lnTo>
                  <a:lnTo>
                    <a:pt x="52" y="86"/>
                  </a:lnTo>
                  <a:lnTo>
                    <a:pt x="36" y="79"/>
                  </a:lnTo>
                  <a:lnTo>
                    <a:pt x="89" y="71"/>
                  </a:lnTo>
                  <a:lnTo>
                    <a:pt x="25" y="71"/>
                  </a:lnTo>
                  <a:lnTo>
                    <a:pt x="13" y="63"/>
                  </a:lnTo>
                  <a:lnTo>
                    <a:pt x="36" y="58"/>
                  </a:lnTo>
                  <a:lnTo>
                    <a:pt x="2" y="47"/>
                  </a:lnTo>
                  <a:lnTo>
                    <a:pt x="10" y="47"/>
                  </a:lnTo>
                  <a:lnTo>
                    <a:pt x="2" y="39"/>
                  </a:lnTo>
                  <a:lnTo>
                    <a:pt x="39" y="39"/>
                  </a:lnTo>
                  <a:lnTo>
                    <a:pt x="0" y="34"/>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769" name="Freeform 73"/>
            <p:cNvSpPr>
              <a:spLocks/>
            </p:cNvSpPr>
            <p:nvPr/>
          </p:nvSpPr>
          <p:spPr bwMode="auto">
            <a:xfrm>
              <a:off x="1518" y="1155"/>
              <a:ext cx="30" cy="19"/>
            </a:xfrm>
            <a:custGeom>
              <a:avLst/>
              <a:gdLst/>
              <a:ahLst/>
              <a:cxnLst>
                <a:cxn ang="0">
                  <a:pos x="0" y="12"/>
                </a:cxn>
                <a:cxn ang="0">
                  <a:pos x="6" y="0"/>
                </a:cxn>
                <a:cxn ang="0">
                  <a:pos x="29" y="2"/>
                </a:cxn>
                <a:cxn ang="0">
                  <a:pos x="33" y="18"/>
                </a:cxn>
                <a:cxn ang="0">
                  <a:pos x="0" y="12"/>
                </a:cxn>
              </a:cxnLst>
              <a:rect l="0" t="0" r="r" b="b"/>
              <a:pathLst>
                <a:path w="34" h="19">
                  <a:moveTo>
                    <a:pt x="0" y="12"/>
                  </a:moveTo>
                  <a:lnTo>
                    <a:pt x="6" y="0"/>
                  </a:lnTo>
                  <a:lnTo>
                    <a:pt x="29" y="2"/>
                  </a:lnTo>
                  <a:lnTo>
                    <a:pt x="33" y="18"/>
                  </a:lnTo>
                  <a:lnTo>
                    <a:pt x="0" y="12"/>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770" name="Freeform 74"/>
            <p:cNvSpPr>
              <a:spLocks/>
            </p:cNvSpPr>
            <p:nvPr/>
          </p:nvSpPr>
          <p:spPr bwMode="auto">
            <a:xfrm>
              <a:off x="1518" y="1155"/>
              <a:ext cx="36" cy="25"/>
            </a:xfrm>
            <a:custGeom>
              <a:avLst/>
              <a:gdLst/>
              <a:ahLst/>
              <a:cxnLst>
                <a:cxn ang="0">
                  <a:pos x="0" y="16"/>
                </a:cxn>
                <a:cxn ang="0">
                  <a:pos x="7" y="0"/>
                </a:cxn>
                <a:cxn ang="0">
                  <a:pos x="34" y="3"/>
                </a:cxn>
                <a:cxn ang="0">
                  <a:pos x="39" y="24"/>
                </a:cxn>
                <a:cxn ang="0">
                  <a:pos x="0" y="16"/>
                </a:cxn>
              </a:cxnLst>
              <a:rect l="0" t="0" r="r" b="b"/>
              <a:pathLst>
                <a:path w="40" h="25">
                  <a:moveTo>
                    <a:pt x="0" y="16"/>
                  </a:moveTo>
                  <a:lnTo>
                    <a:pt x="7" y="0"/>
                  </a:lnTo>
                  <a:lnTo>
                    <a:pt x="34" y="3"/>
                  </a:lnTo>
                  <a:lnTo>
                    <a:pt x="39" y="24"/>
                  </a:lnTo>
                  <a:lnTo>
                    <a:pt x="0" y="16"/>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771" name="Freeform 75"/>
            <p:cNvSpPr>
              <a:spLocks/>
            </p:cNvSpPr>
            <p:nvPr/>
          </p:nvSpPr>
          <p:spPr bwMode="auto">
            <a:xfrm>
              <a:off x="1520" y="1084"/>
              <a:ext cx="33" cy="17"/>
            </a:xfrm>
            <a:custGeom>
              <a:avLst/>
              <a:gdLst/>
              <a:ahLst/>
              <a:cxnLst>
                <a:cxn ang="0">
                  <a:pos x="0" y="9"/>
                </a:cxn>
                <a:cxn ang="0">
                  <a:pos x="7" y="16"/>
                </a:cxn>
                <a:cxn ang="0">
                  <a:pos x="36" y="9"/>
                </a:cxn>
                <a:cxn ang="0">
                  <a:pos x="9" y="0"/>
                </a:cxn>
                <a:cxn ang="0">
                  <a:pos x="0" y="9"/>
                </a:cxn>
              </a:cxnLst>
              <a:rect l="0" t="0" r="r" b="b"/>
              <a:pathLst>
                <a:path w="37" h="17">
                  <a:moveTo>
                    <a:pt x="0" y="9"/>
                  </a:moveTo>
                  <a:lnTo>
                    <a:pt x="7" y="16"/>
                  </a:lnTo>
                  <a:lnTo>
                    <a:pt x="36" y="9"/>
                  </a:lnTo>
                  <a:lnTo>
                    <a:pt x="9" y="0"/>
                  </a:lnTo>
                  <a:lnTo>
                    <a:pt x="0" y="9"/>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772" name="Freeform 76"/>
            <p:cNvSpPr>
              <a:spLocks/>
            </p:cNvSpPr>
            <p:nvPr/>
          </p:nvSpPr>
          <p:spPr bwMode="auto">
            <a:xfrm>
              <a:off x="1520" y="1084"/>
              <a:ext cx="38" cy="17"/>
            </a:xfrm>
            <a:custGeom>
              <a:avLst/>
              <a:gdLst/>
              <a:ahLst/>
              <a:cxnLst>
                <a:cxn ang="0">
                  <a:pos x="0" y="8"/>
                </a:cxn>
                <a:cxn ang="0">
                  <a:pos x="8" y="16"/>
                </a:cxn>
                <a:cxn ang="0">
                  <a:pos x="42" y="8"/>
                </a:cxn>
                <a:cxn ang="0">
                  <a:pos x="11" y="0"/>
                </a:cxn>
                <a:cxn ang="0">
                  <a:pos x="0" y="8"/>
                </a:cxn>
              </a:cxnLst>
              <a:rect l="0" t="0" r="r" b="b"/>
              <a:pathLst>
                <a:path w="43" h="17">
                  <a:moveTo>
                    <a:pt x="0" y="8"/>
                  </a:moveTo>
                  <a:lnTo>
                    <a:pt x="8" y="16"/>
                  </a:lnTo>
                  <a:lnTo>
                    <a:pt x="42" y="8"/>
                  </a:lnTo>
                  <a:lnTo>
                    <a:pt x="11" y="0"/>
                  </a:lnTo>
                  <a:lnTo>
                    <a:pt x="0" y="8"/>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773" name="Freeform 77"/>
            <p:cNvSpPr>
              <a:spLocks/>
            </p:cNvSpPr>
            <p:nvPr/>
          </p:nvSpPr>
          <p:spPr bwMode="auto">
            <a:xfrm>
              <a:off x="1524" y="1200"/>
              <a:ext cx="66" cy="50"/>
            </a:xfrm>
            <a:custGeom>
              <a:avLst/>
              <a:gdLst/>
              <a:ahLst/>
              <a:cxnLst>
                <a:cxn ang="0">
                  <a:pos x="0" y="6"/>
                </a:cxn>
                <a:cxn ang="0">
                  <a:pos x="3" y="33"/>
                </a:cxn>
                <a:cxn ang="0">
                  <a:pos x="12" y="35"/>
                </a:cxn>
                <a:cxn ang="0">
                  <a:pos x="7" y="49"/>
                </a:cxn>
                <a:cxn ang="0">
                  <a:pos x="19" y="49"/>
                </a:cxn>
                <a:cxn ang="0">
                  <a:pos x="32" y="37"/>
                </a:cxn>
                <a:cxn ang="0">
                  <a:pos x="19" y="33"/>
                </a:cxn>
                <a:cxn ang="0">
                  <a:pos x="51" y="33"/>
                </a:cxn>
                <a:cxn ang="0">
                  <a:pos x="73" y="2"/>
                </a:cxn>
                <a:cxn ang="0">
                  <a:pos x="6" y="0"/>
                </a:cxn>
                <a:cxn ang="0">
                  <a:pos x="17" y="9"/>
                </a:cxn>
                <a:cxn ang="0">
                  <a:pos x="0" y="6"/>
                </a:cxn>
              </a:cxnLst>
              <a:rect l="0" t="0" r="r" b="b"/>
              <a:pathLst>
                <a:path w="74" h="50">
                  <a:moveTo>
                    <a:pt x="0" y="6"/>
                  </a:moveTo>
                  <a:lnTo>
                    <a:pt x="3" y="33"/>
                  </a:lnTo>
                  <a:lnTo>
                    <a:pt x="12" y="35"/>
                  </a:lnTo>
                  <a:lnTo>
                    <a:pt x="7" y="49"/>
                  </a:lnTo>
                  <a:lnTo>
                    <a:pt x="19" y="49"/>
                  </a:lnTo>
                  <a:lnTo>
                    <a:pt x="32" y="37"/>
                  </a:lnTo>
                  <a:lnTo>
                    <a:pt x="19" y="33"/>
                  </a:lnTo>
                  <a:lnTo>
                    <a:pt x="51" y="33"/>
                  </a:lnTo>
                  <a:lnTo>
                    <a:pt x="73" y="2"/>
                  </a:lnTo>
                  <a:lnTo>
                    <a:pt x="6" y="0"/>
                  </a:lnTo>
                  <a:lnTo>
                    <a:pt x="17" y="9"/>
                  </a:lnTo>
                  <a:lnTo>
                    <a:pt x="0" y="6"/>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774" name="Freeform 78"/>
            <p:cNvSpPr>
              <a:spLocks/>
            </p:cNvSpPr>
            <p:nvPr/>
          </p:nvSpPr>
          <p:spPr bwMode="auto">
            <a:xfrm>
              <a:off x="1524" y="1200"/>
              <a:ext cx="72" cy="56"/>
            </a:xfrm>
            <a:custGeom>
              <a:avLst/>
              <a:gdLst/>
              <a:ahLst/>
              <a:cxnLst>
                <a:cxn ang="0">
                  <a:pos x="0" y="7"/>
                </a:cxn>
                <a:cxn ang="0">
                  <a:pos x="3" y="37"/>
                </a:cxn>
                <a:cxn ang="0">
                  <a:pos x="13" y="39"/>
                </a:cxn>
                <a:cxn ang="0">
                  <a:pos x="8" y="55"/>
                </a:cxn>
                <a:cxn ang="0">
                  <a:pos x="21" y="55"/>
                </a:cxn>
                <a:cxn ang="0">
                  <a:pos x="35" y="42"/>
                </a:cxn>
                <a:cxn ang="0">
                  <a:pos x="21" y="37"/>
                </a:cxn>
                <a:cxn ang="0">
                  <a:pos x="55" y="37"/>
                </a:cxn>
                <a:cxn ang="0">
                  <a:pos x="79" y="2"/>
                </a:cxn>
                <a:cxn ang="0">
                  <a:pos x="6" y="0"/>
                </a:cxn>
                <a:cxn ang="0">
                  <a:pos x="18" y="10"/>
                </a:cxn>
                <a:cxn ang="0">
                  <a:pos x="0" y="7"/>
                </a:cxn>
              </a:cxnLst>
              <a:rect l="0" t="0" r="r" b="b"/>
              <a:pathLst>
                <a:path w="80" h="56">
                  <a:moveTo>
                    <a:pt x="0" y="7"/>
                  </a:moveTo>
                  <a:lnTo>
                    <a:pt x="3" y="37"/>
                  </a:lnTo>
                  <a:lnTo>
                    <a:pt x="13" y="39"/>
                  </a:lnTo>
                  <a:lnTo>
                    <a:pt x="8" y="55"/>
                  </a:lnTo>
                  <a:lnTo>
                    <a:pt x="21" y="55"/>
                  </a:lnTo>
                  <a:lnTo>
                    <a:pt x="35" y="42"/>
                  </a:lnTo>
                  <a:lnTo>
                    <a:pt x="21" y="37"/>
                  </a:lnTo>
                  <a:lnTo>
                    <a:pt x="55" y="37"/>
                  </a:lnTo>
                  <a:lnTo>
                    <a:pt x="79" y="2"/>
                  </a:lnTo>
                  <a:lnTo>
                    <a:pt x="6" y="0"/>
                  </a:lnTo>
                  <a:lnTo>
                    <a:pt x="18" y="10"/>
                  </a:lnTo>
                  <a:lnTo>
                    <a:pt x="0" y="7"/>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775" name="Freeform 79"/>
            <p:cNvSpPr>
              <a:spLocks/>
            </p:cNvSpPr>
            <p:nvPr/>
          </p:nvSpPr>
          <p:spPr bwMode="auto">
            <a:xfrm>
              <a:off x="1576" y="903"/>
              <a:ext cx="394" cy="229"/>
            </a:xfrm>
            <a:custGeom>
              <a:avLst/>
              <a:gdLst/>
              <a:ahLst/>
              <a:cxnLst>
                <a:cxn ang="0">
                  <a:pos x="24" y="64"/>
                </a:cxn>
                <a:cxn ang="0">
                  <a:pos x="44" y="67"/>
                </a:cxn>
                <a:cxn ang="0">
                  <a:pos x="106" y="67"/>
                </a:cxn>
                <a:cxn ang="0">
                  <a:pos x="93" y="74"/>
                </a:cxn>
                <a:cxn ang="0">
                  <a:pos x="80" y="90"/>
                </a:cxn>
                <a:cxn ang="0">
                  <a:pos x="121" y="90"/>
                </a:cxn>
                <a:cxn ang="0">
                  <a:pos x="169" y="69"/>
                </a:cxn>
                <a:cxn ang="0">
                  <a:pos x="236" y="74"/>
                </a:cxn>
                <a:cxn ang="0">
                  <a:pos x="171" y="121"/>
                </a:cxn>
                <a:cxn ang="0">
                  <a:pos x="78" y="97"/>
                </a:cxn>
                <a:cxn ang="0">
                  <a:pos x="78" y="113"/>
                </a:cxn>
                <a:cxn ang="0">
                  <a:pos x="150" y="141"/>
                </a:cxn>
                <a:cxn ang="0">
                  <a:pos x="96" y="143"/>
                </a:cxn>
                <a:cxn ang="0">
                  <a:pos x="86" y="162"/>
                </a:cxn>
                <a:cxn ang="0">
                  <a:pos x="104" y="154"/>
                </a:cxn>
                <a:cxn ang="0">
                  <a:pos x="88" y="174"/>
                </a:cxn>
                <a:cxn ang="0">
                  <a:pos x="101" y="187"/>
                </a:cxn>
                <a:cxn ang="0">
                  <a:pos x="106" y="192"/>
                </a:cxn>
                <a:cxn ang="0">
                  <a:pos x="72" y="200"/>
                </a:cxn>
                <a:cxn ang="0">
                  <a:pos x="46" y="210"/>
                </a:cxn>
                <a:cxn ang="0">
                  <a:pos x="93" y="225"/>
                </a:cxn>
                <a:cxn ang="0">
                  <a:pos x="124" y="220"/>
                </a:cxn>
                <a:cxn ang="0">
                  <a:pos x="137" y="217"/>
                </a:cxn>
                <a:cxn ang="0">
                  <a:pos x="155" y="228"/>
                </a:cxn>
                <a:cxn ang="0">
                  <a:pos x="184" y="208"/>
                </a:cxn>
                <a:cxn ang="0">
                  <a:pos x="197" y="192"/>
                </a:cxn>
                <a:cxn ang="0">
                  <a:pos x="230" y="174"/>
                </a:cxn>
                <a:cxn ang="0">
                  <a:pos x="244" y="164"/>
                </a:cxn>
                <a:cxn ang="0">
                  <a:pos x="246" y="146"/>
                </a:cxn>
                <a:cxn ang="0">
                  <a:pos x="202" y="136"/>
                </a:cxn>
                <a:cxn ang="0">
                  <a:pos x="202" y="131"/>
                </a:cxn>
                <a:cxn ang="0">
                  <a:pos x="290" y="121"/>
                </a:cxn>
                <a:cxn ang="0">
                  <a:pos x="314" y="102"/>
                </a:cxn>
                <a:cxn ang="0">
                  <a:pos x="396" y="62"/>
                </a:cxn>
                <a:cxn ang="0">
                  <a:pos x="329" y="59"/>
                </a:cxn>
                <a:cxn ang="0">
                  <a:pos x="442" y="34"/>
                </a:cxn>
                <a:cxn ang="0">
                  <a:pos x="405" y="11"/>
                </a:cxn>
                <a:cxn ang="0">
                  <a:pos x="261" y="0"/>
                </a:cxn>
                <a:cxn ang="0">
                  <a:pos x="244" y="5"/>
                </a:cxn>
                <a:cxn ang="0">
                  <a:pos x="217" y="26"/>
                </a:cxn>
                <a:cxn ang="0">
                  <a:pos x="169" y="19"/>
                </a:cxn>
                <a:cxn ang="0">
                  <a:pos x="129" y="19"/>
                </a:cxn>
                <a:cxn ang="0">
                  <a:pos x="155" y="44"/>
                </a:cxn>
                <a:cxn ang="0">
                  <a:pos x="93" y="44"/>
                </a:cxn>
              </a:cxnLst>
              <a:rect l="0" t="0" r="r" b="b"/>
              <a:pathLst>
                <a:path w="443" h="229">
                  <a:moveTo>
                    <a:pt x="0" y="55"/>
                  </a:moveTo>
                  <a:lnTo>
                    <a:pt x="37" y="55"/>
                  </a:lnTo>
                  <a:lnTo>
                    <a:pt x="24" y="64"/>
                  </a:lnTo>
                  <a:lnTo>
                    <a:pt x="80" y="59"/>
                  </a:lnTo>
                  <a:lnTo>
                    <a:pt x="29" y="64"/>
                  </a:lnTo>
                  <a:lnTo>
                    <a:pt x="44" y="67"/>
                  </a:lnTo>
                  <a:lnTo>
                    <a:pt x="29" y="69"/>
                  </a:lnTo>
                  <a:lnTo>
                    <a:pt x="37" y="74"/>
                  </a:lnTo>
                  <a:lnTo>
                    <a:pt x="106" y="67"/>
                  </a:lnTo>
                  <a:lnTo>
                    <a:pt x="37" y="77"/>
                  </a:lnTo>
                  <a:lnTo>
                    <a:pt x="64" y="90"/>
                  </a:lnTo>
                  <a:lnTo>
                    <a:pt x="93" y="74"/>
                  </a:lnTo>
                  <a:lnTo>
                    <a:pt x="139" y="72"/>
                  </a:lnTo>
                  <a:lnTo>
                    <a:pt x="93" y="77"/>
                  </a:lnTo>
                  <a:lnTo>
                    <a:pt x="80" y="90"/>
                  </a:lnTo>
                  <a:lnTo>
                    <a:pt x="111" y="93"/>
                  </a:lnTo>
                  <a:lnTo>
                    <a:pt x="139" y="77"/>
                  </a:lnTo>
                  <a:lnTo>
                    <a:pt x="121" y="90"/>
                  </a:lnTo>
                  <a:lnTo>
                    <a:pt x="139" y="90"/>
                  </a:lnTo>
                  <a:lnTo>
                    <a:pt x="174" y="82"/>
                  </a:lnTo>
                  <a:lnTo>
                    <a:pt x="169" y="69"/>
                  </a:lnTo>
                  <a:lnTo>
                    <a:pt x="204" y="59"/>
                  </a:lnTo>
                  <a:lnTo>
                    <a:pt x="179" y="82"/>
                  </a:lnTo>
                  <a:lnTo>
                    <a:pt x="236" y="74"/>
                  </a:lnTo>
                  <a:lnTo>
                    <a:pt x="124" y="97"/>
                  </a:lnTo>
                  <a:lnTo>
                    <a:pt x="150" y="121"/>
                  </a:lnTo>
                  <a:lnTo>
                    <a:pt x="171" y="121"/>
                  </a:lnTo>
                  <a:lnTo>
                    <a:pt x="161" y="126"/>
                  </a:lnTo>
                  <a:lnTo>
                    <a:pt x="113" y="100"/>
                  </a:lnTo>
                  <a:lnTo>
                    <a:pt x="78" y="97"/>
                  </a:lnTo>
                  <a:lnTo>
                    <a:pt x="78" y="108"/>
                  </a:lnTo>
                  <a:lnTo>
                    <a:pt x="93" y="110"/>
                  </a:lnTo>
                  <a:lnTo>
                    <a:pt x="78" y="113"/>
                  </a:lnTo>
                  <a:lnTo>
                    <a:pt x="124" y="138"/>
                  </a:lnTo>
                  <a:lnTo>
                    <a:pt x="101" y="141"/>
                  </a:lnTo>
                  <a:lnTo>
                    <a:pt x="150" y="141"/>
                  </a:lnTo>
                  <a:lnTo>
                    <a:pt x="124" y="146"/>
                  </a:lnTo>
                  <a:lnTo>
                    <a:pt x="137" y="154"/>
                  </a:lnTo>
                  <a:lnTo>
                    <a:pt x="96" y="143"/>
                  </a:lnTo>
                  <a:lnTo>
                    <a:pt x="72" y="148"/>
                  </a:lnTo>
                  <a:lnTo>
                    <a:pt x="62" y="170"/>
                  </a:lnTo>
                  <a:lnTo>
                    <a:pt x="86" y="162"/>
                  </a:lnTo>
                  <a:lnTo>
                    <a:pt x="83" y="170"/>
                  </a:lnTo>
                  <a:lnTo>
                    <a:pt x="91" y="170"/>
                  </a:lnTo>
                  <a:lnTo>
                    <a:pt x="104" y="154"/>
                  </a:lnTo>
                  <a:lnTo>
                    <a:pt x="99" y="167"/>
                  </a:lnTo>
                  <a:lnTo>
                    <a:pt x="113" y="170"/>
                  </a:lnTo>
                  <a:lnTo>
                    <a:pt x="88" y="174"/>
                  </a:lnTo>
                  <a:lnTo>
                    <a:pt x="101" y="174"/>
                  </a:lnTo>
                  <a:lnTo>
                    <a:pt x="91" y="176"/>
                  </a:lnTo>
                  <a:lnTo>
                    <a:pt x="101" y="187"/>
                  </a:lnTo>
                  <a:lnTo>
                    <a:pt x="121" y="184"/>
                  </a:lnTo>
                  <a:lnTo>
                    <a:pt x="137" y="171"/>
                  </a:lnTo>
                  <a:lnTo>
                    <a:pt x="106" y="192"/>
                  </a:lnTo>
                  <a:lnTo>
                    <a:pt x="78" y="176"/>
                  </a:lnTo>
                  <a:lnTo>
                    <a:pt x="49" y="179"/>
                  </a:lnTo>
                  <a:lnTo>
                    <a:pt x="72" y="200"/>
                  </a:lnTo>
                  <a:lnTo>
                    <a:pt x="37" y="208"/>
                  </a:lnTo>
                  <a:lnTo>
                    <a:pt x="38" y="220"/>
                  </a:lnTo>
                  <a:lnTo>
                    <a:pt x="46" y="210"/>
                  </a:lnTo>
                  <a:lnTo>
                    <a:pt x="46" y="220"/>
                  </a:lnTo>
                  <a:lnTo>
                    <a:pt x="75" y="215"/>
                  </a:lnTo>
                  <a:lnTo>
                    <a:pt x="93" y="225"/>
                  </a:lnTo>
                  <a:lnTo>
                    <a:pt x="104" y="222"/>
                  </a:lnTo>
                  <a:lnTo>
                    <a:pt x="96" y="215"/>
                  </a:lnTo>
                  <a:lnTo>
                    <a:pt x="124" y="220"/>
                  </a:lnTo>
                  <a:lnTo>
                    <a:pt x="121" y="210"/>
                  </a:lnTo>
                  <a:lnTo>
                    <a:pt x="129" y="220"/>
                  </a:lnTo>
                  <a:lnTo>
                    <a:pt x="137" y="217"/>
                  </a:lnTo>
                  <a:lnTo>
                    <a:pt x="134" y="212"/>
                  </a:lnTo>
                  <a:lnTo>
                    <a:pt x="155" y="217"/>
                  </a:lnTo>
                  <a:lnTo>
                    <a:pt x="155" y="228"/>
                  </a:lnTo>
                  <a:lnTo>
                    <a:pt x="194" y="217"/>
                  </a:lnTo>
                  <a:lnTo>
                    <a:pt x="199" y="208"/>
                  </a:lnTo>
                  <a:lnTo>
                    <a:pt x="184" y="208"/>
                  </a:lnTo>
                  <a:lnTo>
                    <a:pt x="181" y="197"/>
                  </a:lnTo>
                  <a:lnTo>
                    <a:pt x="139" y="197"/>
                  </a:lnTo>
                  <a:lnTo>
                    <a:pt x="197" y="192"/>
                  </a:lnTo>
                  <a:lnTo>
                    <a:pt x="204" y="184"/>
                  </a:lnTo>
                  <a:lnTo>
                    <a:pt x="197" y="174"/>
                  </a:lnTo>
                  <a:lnTo>
                    <a:pt x="230" y="174"/>
                  </a:lnTo>
                  <a:lnTo>
                    <a:pt x="236" y="170"/>
                  </a:lnTo>
                  <a:lnTo>
                    <a:pt x="214" y="167"/>
                  </a:lnTo>
                  <a:lnTo>
                    <a:pt x="244" y="164"/>
                  </a:lnTo>
                  <a:lnTo>
                    <a:pt x="222" y="159"/>
                  </a:lnTo>
                  <a:lnTo>
                    <a:pt x="249" y="151"/>
                  </a:lnTo>
                  <a:lnTo>
                    <a:pt x="246" y="146"/>
                  </a:lnTo>
                  <a:lnTo>
                    <a:pt x="204" y="143"/>
                  </a:lnTo>
                  <a:lnTo>
                    <a:pt x="228" y="138"/>
                  </a:lnTo>
                  <a:lnTo>
                    <a:pt x="202" y="136"/>
                  </a:lnTo>
                  <a:lnTo>
                    <a:pt x="249" y="141"/>
                  </a:lnTo>
                  <a:lnTo>
                    <a:pt x="249" y="133"/>
                  </a:lnTo>
                  <a:lnTo>
                    <a:pt x="202" y="131"/>
                  </a:lnTo>
                  <a:lnTo>
                    <a:pt x="261" y="126"/>
                  </a:lnTo>
                  <a:lnTo>
                    <a:pt x="249" y="113"/>
                  </a:lnTo>
                  <a:lnTo>
                    <a:pt x="290" y="121"/>
                  </a:lnTo>
                  <a:lnTo>
                    <a:pt x="306" y="108"/>
                  </a:lnTo>
                  <a:lnTo>
                    <a:pt x="282" y="105"/>
                  </a:lnTo>
                  <a:lnTo>
                    <a:pt x="314" y="102"/>
                  </a:lnTo>
                  <a:lnTo>
                    <a:pt x="308" y="95"/>
                  </a:lnTo>
                  <a:lnTo>
                    <a:pt x="321" y="97"/>
                  </a:lnTo>
                  <a:lnTo>
                    <a:pt x="396" y="62"/>
                  </a:lnTo>
                  <a:lnTo>
                    <a:pt x="314" y="72"/>
                  </a:lnTo>
                  <a:lnTo>
                    <a:pt x="359" y="59"/>
                  </a:lnTo>
                  <a:lnTo>
                    <a:pt x="329" y="59"/>
                  </a:lnTo>
                  <a:lnTo>
                    <a:pt x="326" y="52"/>
                  </a:lnTo>
                  <a:lnTo>
                    <a:pt x="375" y="55"/>
                  </a:lnTo>
                  <a:lnTo>
                    <a:pt x="442" y="34"/>
                  </a:lnTo>
                  <a:lnTo>
                    <a:pt x="442" y="26"/>
                  </a:lnTo>
                  <a:lnTo>
                    <a:pt x="411" y="26"/>
                  </a:lnTo>
                  <a:lnTo>
                    <a:pt x="405" y="11"/>
                  </a:lnTo>
                  <a:lnTo>
                    <a:pt x="329" y="21"/>
                  </a:lnTo>
                  <a:lnTo>
                    <a:pt x="365" y="8"/>
                  </a:lnTo>
                  <a:lnTo>
                    <a:pt x="261" y="0"/>
                  </a:lnTo>
                  <a:lnTo>
                    <a:pt x="254" y="8"/>
                  </a:lnTo>
                  <a:lnTo>
                    <a:pt x="261" y="16"/>
                  </a:lnTo>
                  <a:lnTo>
                    <a:pt x="244" y="5"/>
                  </a:lnTo>
                  <a:lnTo>
                    <a:pt x="197" y="5"/>
                  </a:lnTo>
                  <a:lnTo>
                    <a:pt x="230" y="21"/>
                  </a:lnTo>
                  <a:lnTo>
                    <a:pt x="217" y="26"/>
                  </a:lnTo>
                  <a:lnTo>
                    <a:pt x="202" y="11"/>
                  </a:lnTo>
                  <a:lnTo>
                    <a:pt x="161" y="8"/>
                  </a:lnTo>
                  <a:lnTo>
                    <a:pt x="169" y="19"/>
                  </a:lnTo>
                  <a:lnTo>
                    <a:pt x="137" y="16"/>
                  </a:lnTo>
                  <a:lnTo>
                    <a:pt x="155" y="23"/>
                  </a:lnTo>
                  <a:lnTo>
                    <a:pt x="129" y="19"/>
                  </a:lnTo>
                  <a:lnTo>
                    <a:pt x="134" y="23"/>
                  </a:lnTo>
                  <a:lnTo>
                    <a:pt x="121" y="26"/>
                  </a:lnTo>
                  <a:lnTo>
                    <a:pt x="155" y="44"/>
                  </a:lnTo>
                  <a:lnTo>
                    <a:pt x="83" y="26"/>
                  </a:lnTo>
                  <a:lnTo>
                    <a:pt x="64" y="34"/>
                  </a:lnTo>
                  <a:lnTo>
                    <a:pt x="93" y="44"/>
                  </a:lnTo>
                  <a:lnTo>
                    <a:pt x="46" y="36"/>
                  </a:lnTo>
                  <a:lnTo>
                    <a:pt x="0" y="55"/>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776" name="Freeform 80"/>
            <p:cNvSpPr>
              <a:spLocks/>
            </p:cNvSpPr>
            <p:nvPr/>
          </p:nvSpPr>
          <p:spPr bwMode="auto">
            <a:xfrm>
              <a:off x="1576" y="903"/>
              <a:ext cx="399" cy="235"/>
            </a:xfrm>
            <a:custGeom>
              <a:avLst/>
              <a:gdLst/>
              <a:ahLst/>
              <a:cxnLst>
                <a:cxn ang="0">
                  <a:pos x="24" y="66"/>
                </a:cxn>
                <a:cxn ang="0">
                  <a:pos x="45" y="69"/>
                </a:cxn>
                <a:cxn ang="0">
                  <a:pos x="107" y="69"/>
                </a:cxn>
                <a:cxn ang="0">
                  <a:pos x="94" y="76"/>
                </a:cxn>
                <a:cxn ang="0">
                  <a:pos x="81" y="92"/>
                </a:cxn>
                <a:cxn ang="0">
                  <a:pos x="123" y="92"/>
                </a:cxn>
                <a:cxn ang="0">
                  <a:pos x="171" y="71"/>
                </a:cxn>
                <a:cxn ang="0">
                  <a:pos x="239" y="76"/>
                </a:cxn>
                <a:cxn ang="0">
                  <a:pos x="173" y="124"/>
                </a:cxn>
                <a:cxn ang="0">
                  <a:pos x="79" y="100"/>
                </a:cxn>
                <a:cxn ang="0">
                  <a:pos x="79" y="116"/>
                </a:cxn>
                <a:cxn ang="0">
                  <a:pos x="152" y="145"/>
                </a:cxn>
                <a:cxn ang="0">
                  <a:pos x="97" y="147"/>
                </a:cxn>
                <a:cxn ang="0">
                  <a:pos x="87" y="166"/>
                </a:cxn>
                <a:cxn ang="0">
                  <a:pos x="105" y="158"/>
                </a:cxn>
                <a:cxn ang="0">
                  <a:pos x="89" y="179"/>
                </a:cxn>
                <a:cxn ang="0">
                  <a:pos x="102" y="192"/>
                </a:cxn>
                <a:cxn ang="0">
                  <a:pos x="107" y="197"/>
                </a:cxn>
                <a:cxn ang="0">
                  <a:pos x="73" y="205"/>
                </a:cxn>
                <a:cxn ang="0">
                  <a:pos x="47" y="216"/>
                </a:cxn>
                <a:cxn ang="0">
                  <a:pos x="94" y="231"/>
                </a:cxn>
                <a:cxn ang="0">
                  <a:pos x="126" y="226"/>
                </a:cxn>
                <a:cxn ang="0">
                  <a:pos x="139" y="223"/>
                </a:cxn>
                <a:cxn ang="0">
                  <a:pos x="157" y="234"/>
                </a:cxn>
                <a:cxn ang="0">
                  <a:pos x="186" y="213"/>
                </a:cxn>
                <a:cxn ang="0">
                  <a:pos x="200" y="197"/>
                </a:cxn>
                <a:cxn ang="0">
                  <a:pos x="233" y="179"/>
                </a:cxn>
                <a:cxn ang="0">
                  <a:pos x="247" y="168"/>
                </a:cxn>
                <a:cxn ang="0">
                  <a:pos x="249" y="150"/>
                </a:cxn>
                <a:cxn ang="0">
                  <a:pos x="205" y="140"/>
                </a:cxn>
                <a:cxn ang="0">
                  <a:pos x="205" y="134"/>
                </a:cxn>
                <a:cxn ang="0">
                  <a:pos x="294" y="124"/>
                </a:cxn>
                <a:cxn ang="0">
                  <a:pos x="318" y="105"/>
                </a:cxn>
                <a:cxn ang="0">
                  <a:pos x="401" y="64"/>
                </a:cxn>
                <a:cxn ang="0">
                  <a:pos x="333" y="61"/>
                </a:cxn>
                <a:cxn ang="0">
                  <a:pos x="448" y="35"/>
                </a:cxn>
                <a:cxn ang="0">
                  <a:pos x="411" y="11"/>
                </a:cxn>
                <a:cxn ang="0">
                  <a:pos x="265" y="0"/>
                </a:cxn>
                <a:cxn ang="0">
                  <a:pos x="247" y="5"/>
                </a:cxn>
                <a:cxn ang="0">
                  <a:pos x="220" y="27"/>
                </a:cxn>
                <a:cxn ang="0">
                  <a:pos x="171" y="19"/>
                </a:cxn>
                <a:cxn ang="0">
                  <a:pos x="131" y="19"/>
                </a:cxn>
                <a:cxn ang="0">
                  <a:pos x="157" y="45"/>
                </a:cxn>
                <a:cxn ang="0">
                  <a:pos x="94" y="45"/>
                </a:cxn>
              </a:cxnLst>
              <a:rect l="0" t="0" r="r" b="b"/>
              <a:pathLst>
                <a:path w="449" h="235">
                  <a:moveTo>
                    <a:pt x="0" y="56"/>
                  </a:moveTo>
                  <a:lnTo>
                    <a:pt x="37" y="56"/>
                  </a:lnTo>
                  <a:lnTo>
                    <a:pt x="24" y="66"/>
                  </a:lnTo>
                  <a:lnTo>
                    <a:pt x="81" y="61"/>
                  </a:lnTo>
                  <a:lnTo>
                    <a:pt x="29" y="66"/>
                  </a:lnTo>
                  <a:lnTo>
                    <a:pt x="45" y="69"/>
                  </a:lnTo>
                  <a:lnTo>
                    <a:pt x="29" y="71"/>
                  </a:lnTo>
                  <a:lnTo>
                    <a:pt x="37" y="76"/>
                  </a:lnTo>
                  <a:lnTo>
                    <a:pt x="107" y="69"/>
                  </a:lnTo>
                  <a:lnTo>
                    <a:pt x="37" y="79"/>
                  </a:lnTo>
                  <a:lnTo>
                    <a:pt x="65" y="92"/>
                  </a:lnTo>
                  <a:lnTo>
                    <a:pt x="94" y="76"/>
                  </a:lnTo>
                  <a:lnTo>
                    <a:pt x="141" y="74"/>
                  </a:lnTo>
                  <a:lnTo>
                    <a:pt x="94" y="79"/>
                  </a:lnTo>
                  <a:lnTo>
                    <a:pt x="81" y="92"/>
                  </a:lnTo>
                  <a:lnTo>
                    <a:pt x="113" y="95"/>
                  </a:lnTo>
                  <a:lnTo>
                    <a:pt x="141" y="79"/>
                  </a:lnTo>
                  <a:lnTo>
                    <a:pt x="123" y="92"/>
                  </a:lnTo>
                  <a:lnTo>
                    <a:pt x="141" y="92"/>
                  </a:lnTo>
                  <a:lnTo>
                    <a:pt x="176" y="84"/>
                  </a:lnTo>
                  <a:lnTo>
                    <a:pt x="171" y="71"/>
                  </a:lnTo>
                  <a:lnTo>
                    <a:pt x="207" y="61"/>
                  </a:lnTo>
                  <a:lnTo>
                    <a:pt x="181" y="84"/>
                  </a:lnTo>
                  <a:lnTo>
                    <a:pt x="239" y="76"/>
                  </a:lnTo>
                  <a:lnTo>
                    <a:pt x="126" y="100"/>
                  </a:lnTo>
                  <a:lnTo>
                    <a:pt x="152" y="124"/>
                  </a:lnTo>
                  <a:lnTo>
                    <a:pt x="173" y="124"/>
                  </a:lnTo>
                  <a:lnTo>
                    <a:pt x="163" y="129"/>
                  </a:lnTo>
                  <a:lnTo>
                    <a:pt x="115" y="103"/>
                  </a:lnTo>
                  <a:lnTo>
                    <a:pt x="79" y="100"/>
                  </a:lnTo>
                  <a:lnTo>
                    <a:pt x="79" y="111"/>
                  </a:lnTo>
                  <a:lnTo>
                    <a:pt x="94" y="113"/>
                  </a:lnTo>
                  <a:lnTo>
                    <a:pt x="79" y="116"/>
                  </a:lnTo>
                  <a:lnTo>
                    <a:pt x="126" y="142"/>
                  </a:lnTo>
                  <a:lnTo>
                    <a:pt x="102" y="145"/>
                  </a:lnTo>
                  <a:lnTo>
                    <a:pt x="152" y="145"/>
                  </a:lnTo>
                  <a:lnTo>
                    <a:pt x="126" y="150"/>
                  </a:lnTo>
                  <a:lnTo>
                    <a:pt x="139" y="158"/>
                  </a:lnTo>
                  <a:lnTo>
                    <a:pt x="97" y="147"/>
                  </a:lnTo>
                  <a:lnTo>
                    <a:pt x="73" y="152"/>
                  </a:lnTo>
                  <a:lnTo>
                    <a:pt x="63" y="174"/>
                  </a:lnTo>
                  <a:lnTo>
                    <a:pt x="87" y="166"/>
                  </a:lnTo>
                  <a:lnTo>
                    <a:pt x="84" y="174"/>
                  </a:lnTo>
                  <a:lnTo>
                    <a:pt x="92" y="174"/>
                  </a:lnTo>
                  <a:lnTo>
                    <a:pt x="105" y="158"/>
                  </a:lnTo>
                  <a:lnTo>
                    <a:pt x="100" y="171"/>
                  </a:lnTo>
                  <a:lnTo>
                    <a:pt x="115" y="174"/>
                  </a:lnTo>
                  <a:lnTo>
                    <a:pt x="89" y="179"/>
                  </a:lnTo>
                  <a:lnTo>
                    <a:pt x="102" y="179"/>
                  </a:lnTo>
                  <a:lnTo>
                    <a:pt x="92" y="181"/>
                  </a:lnTo>
                  <a:lnTo>
                    <a:pt x="102" y="192"/>
                  </a:lnTo>
                  <a:lnTo>
                    <a:pt x="123" y="189"/>
                  </a:lnTo>
                  <a:lnTo>
                    <a:pt x="139" y="176"/>
                  </a:lnTo>
                  <a:lnTo>
                    <a:pt x="107" y="197"/>
                  </a:lnTo>
                  <a:lnTo>
                    <a:pt x="79" y="181"/>
                  </a:lnTo>
                  <a:lnTo>
                    <a:pt x="50" y="184"/>
                  </a:lnTo>
                  <a:lnTo>
                    <a:pt x="73" y="205"/>
                  </a:lnTo>
                  <a:lnTo>
                    <a:pt x="37" y="213"/>
                  </a:lnTo>
                  <a:lnTo>
                    <a:pt x="39" y="226"/>
                  </a:lnTo>
                  <a:lnTo>
                    <a:pt x="47" y="216"/>
                  </a:lnTo>
                  <a:lnTo>
                    <a:pt x="47" y="226"/>
                  </a:lnTo>
                  <a:lnTo>
                    <a:pt x="76" y="221"/>
                  </a:lnTo>
                  <a:lnTo>
                    <a:pt x="94" y="231"/>
                  </a:lnTo>
                  <a:lnTo>
                    <a:pt x="105" y="228"/>
                  </a:lnTo>
                  <a:lnTo>
                    <a:pt x="97" y="221"/>
                  </a:lnTo>
                  <a:lnTo>
                    <a:pt x="126" y="226"/>
                  </a:lnTo>
                  <a:lnTo>
                    <a:pt x="123" y="216"/>
                  </a:lnTo>
                  <a:lnTo>
                    <a:pt x="131" y="226"/>
                  </a:lnTo>
                  <a:lnTo>
                    <a:pt x="139" y="223"/>
                  </a:lnTo>
                  <a:lnTo>
                    <a:pt x="136" y="218"/>
                  </a:lnTo>
                  <a:lnTo>
                    <a:pt x="157" y="223"/>
                  </a:lnTo>
                  <a:lnTo>
                    <a:pt x="157" y="234"/>
                  </a:lnTo>
                  <a:lnTo>
                    <a:pt x="197" y="223"/>
                  </a:lnTo>
                  <a:lnTo>
                    <a:pt x="202" y="213"/>
                  </a:lnTo>
                  <a:lnTo>
                    <a:pt x="186" y="213"/>
                  </a:lnTo>
                  <a:lnTo>
                    <a:pt x="183" y="202"/>
                  </a:lnTo>
                  <a:lnTo>
                    <a:pt x="141" y="202"/>
                  </a:lnTo>
                  <a:lnTo>
                    <a:pt x="200" y="197"/>
                  </a:lnTo>
                  <a:lnTo>
                    <a:pt x="207" y="189"/>
                  </a:lnTo>
                  <a:lnTo>
                    <a:pt x="200" y="179"/>
                  </a:lnTo>
                  <a:lnTo>
                    <a:pt x="233" y="179"/>
                  </a:lnTo>
                  <a:lnTo>
                    <a:pt x="239" y="174"/>
                  </a:lnTo>
                  <a:lnTo>
                    <a:pt x="217" y="171"/>
                  </a:lnTo>
                  <a:lnTo>
                    <a:pt x="247" y="168"/>
                  </a:lnTo>
                  <a:lnTo>
                    <a:pt x="225" y="163"/>
                  </a:lnTo>
                  <a:lnTo>
                    <a:pt x="252" y="155"/>
                  </a:lnTo>
                  <a:lnTo>
                    <a:pt x="249" y="150"/>
                  </a:lnTo>
                  <a:lnTo>
                    <a:pt x="207" y="147"/>
                  </a:lnTo>
                  <a:lnTo>
                    <a:pt x="231" y="142"/>
                  </a:lnTo>
                  <a:lnTo>
                    <a:pt x="205" y="140"/>
                  </a:lnTo>
                  <a:lnTo>
                    <a:pt x="252" y="145"/>
                  </a:lnTo>
                  <a:lnTo>
                    <a:pt x="252" y="137"/>
                  </a:lnTo>
                  <a:lnTo>
                    <a:pt x="205" y="134"/>
                  </a:lnTo>
                  <a:lnTo>
                    <a:pt x="265" y="129"/>
                  </a:lnTo>
                  <a:lnTo>
                    <a:pt x="252" y="116"/>
                  </a:lnTo>
                  <a:lnTo>
                    <a:pt x="294" y="124"/>
                  </a:lnTo>
                  <a:lnTo>
                    <a:pt x="310" y="111"/>
                  </a:lnTo>
                  <a:lnTo>
                    <a:pt x="286" y="108"/>
                  </a:lnTo>
                  <a:lnTo>
                    <a:pt x="318" y="105"/>
                  </a:lnTo>
                  <a:lnTo>
                    <a:pt x="312" y="98"/>
                  </a:lnTo>
                  <a:lnTo>
                    <a:pt x="325" y="100"/>
                  </a:lnTo>
                  <a:lnTo>
                    <a:pt x="401" y="64"/>
                  </a:lnTo>
                  <a:lnTo>
                    <a:pt x="318" y="74"/>
                  </a:lnTo>
                  <a:lnTo>
                    <a:pt x="364" y="61"/>
                  </a:lnTo>
                  <a:lnTo>
                    <a:pt x="333" y="61"/>
                  </a:lnTo>
                  <a:lnTo>
                    <a:pt x="330" y="53"/>
                  </a:lnTo>
                  <a:lnTo>
                    <a:pt x="380" y="56"/>
                  </a:lnTo>
                  <a:lnTo>
                    <a:pt x="448" y="35"/>
                  </a:lnTo>
                  <a:lnTo>
                    <a:pt x="448" y="27"/>
                  </a:lnTo>
                  <a:lnTo>
                    <a:pt x="417" y="27"/>
                  </a:lnTo>
                  <a:lnTo>
                    <a:pt x="411" y="11"/>
                  </a:lnTo>
                  <a:lnTo>
                    <a:pt x="333" y="22"/>
                  </a:lnTo>
                  <a:lnTo>
                    <a:pt x="370" y="8"/>
                  </a:lnTo>
                  <a:lnTo>
                    <a:pt x="265" y="0"/>
                  </a:lnTo>
                  <a:lnTo>
                    <a:pt x="257" y="8"/>
                  </a:lnTo>
                  <a:lnTo>
                    <a:pt x="265" y="16"/>
                  </a:lnTo>
                  <a:lnTo>
                    <a:pt x="247" y="5"/>
                  </a:lnTo>
                  <a:lnTo>
                    <a:pt x="200" y="5"/>
                  </a:lnTo>
                  <a:lnTo>
                    <a:pt x="233" y="22"/>
                  </a:lnTo>
                  <a:lnTo>
                    <a:pt x="220" y="27"/>
                  </a:lnTo>
                  <a:lnTo>
                    <a:pt x="205" y="11"/>
                  </a:lnTo>
                  <a:lnTo>
                    <a:pt x="163" y="8"/>
                  </a:lnTo>
                  <a:lnTo>
                    <a:pt x="171" y="19"/>
                  </a:lnTo>
                  <a:lnTo>
                    <a:pt x="139" y="16"/>
                  </a:lnTo>
                  <a:lnTo>
                    <a:pt x="157" y="24"/>
                  </a:lnTo>
                  <a:lnTo>
                    <a:pt x="131" y="19"/>
                  </a:lnTo>
                  <a:lnTo>
                    <a:pt x="136" y="24"/>
                  </a:lnTo>
                  <a:lnTo>
                    <a:pt x="123" y="27"/>
                  </a:lnTo>
                  <a:lnTo>
                    <a:pt x="157" y="45"/>
                  </a:lnTo>
                  <a:lnTo>
                    <a:pt x="84" y="27"/>
                  </a:lnTo>
                  <a:lnTo>
                    <a:pt x="65" y="35"/>
                  </a:lnTo>
                  <a:lnTo>
                    <a:pt x="94" y="45"/>
                  </a:lnTo>
                  <a:lnTo>
                    <a:pt x="47" y="37"/>
                  </a:lnTo>
                  <a:lnTo>
                    <a:pt x="0" y="56"/>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777" name="Freeform 81"/>
            <p:cNvSpPr>
              <a:spLocks/>
            </p:cNvSpPr>
            <p:nvPr/>
          </p:nvSpPr>
          <p:spPr bwMode="auto">
            <a:xfrm>
              <a:off x="1599" y="1205"/>
              <a:ext cx="369" cy="297"/>
            </a:xfrm>
            <a:custGeom>
              <a:avLst/>
              <a:gdLst/>
              <a:ahLst/>
              <a:cxnLst>
                <a:cxn ang="0">
                  <a:pos x="3" y="33"/>
                </a:cxn>
                <a:cxn ang="0">
                  <a:pos x="49" y="0"/>
                </a:cxn>
                <a:cxn ang="0">
                  <a:pos x="49" y="33"/>
                </a:cxn>
                <a:cxn ang="0">
                  <a:pos x="73" y="70"/>
                </a:cxn>
                <a:cxn ang="0">
                  <a:pos x="75" y="74"/>
                </a:cxn>
                <a:cxn ang="0">
                  <a:pos x="60" y="49"/>
                </a:cxn>
                <a:cxn ang="0">
                  <a:pos x="62" y="25"/>
                </a:cxn>
                <a:cxn ang="0">
                  <a:pos x="65" y="24"/>
                </a:cxn>
                <a:cxn ang="0">
                  <a:pos x="73" y="13"/>
                </a:cxn>
                <a:cxn ang="0">
                  <a:pos x="106" y="2"/>
                </a:cxn>
                <a:cxn ang="0">
                  <a:pos x="124" y="18"/>
                </a:cxn>
                <a:cxn ang="0">
                  <a:pos x="132" y="51"/>
                </a:cxn>
                <a:cxn ang="0">
                  <a:pos x="158" y="43"/>
                </a:cxn>
                <a:cxn ang="0">
                  <a:pos x="215" y="36"/>
                </a:cxn>
                <a:cxn ang="0">
                  <a:pos x="218" y="59"/>
                </a:cxn>
                <a:cxn ang="0">
                  <a:pos x="230" y="65"/>
                </a:cxn>
                <a:cxn ang="0">
                  <a:pos x="256" y="59"/>
                </a:cxn>
                <a:cxn ang="0">
                  <a:pos x="271" y="72"/>
                </a:cxn>
                <a:cxn ang="0">
                  <a:pos x="282" y="74"/>
                </a:cxn>
                <a:cxn ang="0">
                  <a:pos x="293" y="79"/>
                </a:cxn>
                <a:cxn ang="0">
                  <a:pos x="313" y="87"/>
                </a:cxn>
                <a:cxn ang="0">
                  <a:pos x="311" y="101"/>
                </a:cxn>
                <a:cxn ang="0">
                  <a:pos x="318" y="98"/>
                </a:cxn>
                <a:cxn ang="0">
                  <a:pos x="308" y="113"/>
                </a:cxn>
                <a:cxn ang="0">
                  <a:pos x="311" y="123"/>
                </a:cxn>
                <a:cxn ang="0">
                  <a:pos x="313" y="139"/>
                </a:cxn>
                <a:cxn ang="0">
                  <a:pos x="365" y="152"/>
                </a:cxn>
                <a:cxn ang="0">
                  <a:pos x="390" y="173"/>
                </a:cxn>
                <a:cxn ang="0">
                  <a:pos x="414" y="185"/>
                </a:cxn>
                <a:cxn ang="0">
                  <a:pos x="398" y="192"/>
                </a:cxn>
                <a:cxn ang="0">
                  <a:pos x="398" y="214"/>
                </a:cxn>
                <a:cxn ang="0">
                  <a:pos x="382" y="226"/>
                </a:cxn>
                <a:cxn ang="0">
                  <a:pos x="318" y="192"/>
                </a:cxn>
                <a:cxn ang="0">
                  <a:pos x="323" y="214"/>
                </a:cxn>
                <a:cxn ang="0">
                  <a:pos x="339" y="228"/>
                </a:cxn>
                <a:cxn ang="0">
                  <a:pos x="363" y="244"/>
                </a:cxn>
                <a:cxn ang="0">
                  <a:pos x="368" y="280"/>
                </a:cxn>
                <a:cxn ang="0">
                  <a:pos x="349" y="296"/>
                </a:cxn>
                <a:cxn ang="0">
                  <a:pos x="261" y="260"/>
                </a:cxn>
                <a:cxn ang="0">
                  <a:pos x="248" y="250"/>
                </a:cxn>
                <a:cxn ang="0">
                  <a:pos x="223" y="228"/>
                </a:cxn>
                <a:cxn ang="0">
                  <a:pos x="210" y="233"/>
                </a:cxn>
                <a:cxn ang="0">
                  <a:pos x="173" y="233"/>
                </a:cxn>
                <a:cxn ang="0">
                  <a:pos x="241" y="216"/>
                </a:cxn>
                <a:cxn ang="0">
                  <a:pos x="256" y="173"/>
                </a:cxn>
                <a:cxn ang="0">
                  <a:pos x="220" y="133"/>
                </a:cxn>
                <a:cxn ang="0">
                  <a:pos x="194" y="139"/>
                </a:cxn>
                <a:cxn ang="0">
                  <a:pos x="207" y="121"/>
                </a:cxn>
                <a:cxn ang="0">
                  <a:pos x="178" y="98"/>
                </a:cxn>
                <a:cxn ang="0">
                  <a:pos x="163" y="106"/>
                </a:cxn>
                <a:cxn ang="0">
                  <a:pos x="132" y="111"/>
                </a:cxn>
                <a:cxn ang="0">
                  <a:pos x="8" y="74"/>
                </a:cxn>
                <a:cxn ang="0">
                  <a:pos x="0" y="67"/>
                </a:cxn>
              </a:cxnLst>
              <a:rect l="0" t="0" r="r" b="b"/>
              <a:pathLst>
                <a:path w="415" h="297">
                  <a:moveTo>
                    <a:pt x="0" y="67"/>
                  </a:moveTo>
                  <a:lnTo>
                    <a:pt x="3" y="33"/>
                  </a:lnTo>
                  <a:lnTo>
                    <a:pt x="21" y="10"/>
                  </a:lnTo>
                  <a:lnTo>
                    <a:pt x="49" y="0"/>
                  </a:lnTo>
                  <a:lnTo>
                    <a:pt x="73" y="2"/>
                  </a:lnTo>
                  <a:lnTo>
                    <a:pt x="49" y="33"/>
                  </a:lnTo>
                  <a:lnTo>
                    <a:pt x="54" y="51"/>
                  </a:lnTo>
                  <a:lnTo>
                    <a:pt x="73" y="70"/>
                  </a:lnTo>
                  <a:lnTo>
                    <a:pt x="49" y="77"/>
                  </a:lnTo>
                  <a:lnTo>
                    <a:pt x="75" y="74"/>
                  </a:lnTo>
                  <a:lnTo>
                    <a:pt x="75" y="62"/>
                  </a:lnTo>
                  <a:lnTo>
                    <a:pt x="60" y="49"/>
                  </a:lnTo>
                  <a:lnTo>
                    <a:pt x="75" y="38"/>
                  </a:lnTo>
                  <a:lnTo>
                    <a:pt x="62" y="25"/>
                  </a:lnTo>
                  <a:lnTo>
                    <a:pt x="88" y="31"/>
                  </a:lnTo>
                  <a:lnTo>
                    <a:pt x="65" y="24"/>
                  </a:lnTo>
                  <a:lnTo>
                    <a:pt x="91" y="24"/>
                  </a:lnTo>
                  <a:lnTo>
                    <a:pt x="73" y="13"/>
                  </a:lnTo>
                  <a:lnTo>
                    <a:pt x="94" y="13"/>
                  </a:lnTo>
                  <a:lnTo>
                    <a:pt x="106" y="2"/>
                  </a:lnTo>
                  <a:lnTo>
                    <a:pt x="124" y="2"/>
                  </a:lnTo>
                  <a:lnTo>
                    <a:pt x="124" y="18"/>
                  </a:lnTo>
                  <a:lnTo>
                    <a:pt x="137" y="24"/>
                  </a:lnTo>
                  <a:lnTo>
                    <a:pt x="132" y="51"/>
                  </a:lnTo>
                  <a:lnTo>
                    <a:pt x="148" y="36"/>
                  </a:lnTo>
                  <a:lnTo>
                    <a:pt x="158" y="43"/>
                  </a:lnTo>
                  <a:lnTo>
                    <a:pt x="178" y="31"/>
                  </a:lnTo>
                  <a:lnTo>
                    <a:pt x="215" y="36"/>
                  </a:lnTo>
                  <a:lnTo>
                    <a:pt x="228" y="51"/>
                  </a:lnTo>
                  <a:lnTo>
                    <a:pt x="218" y="59"/>
                  </a:lnTo>
                  <a:lnTo>
                    <a:pt x="241" y="57"/>
                  </a:lnTo>
                  <a:lnTo>
                    <a:pt x="230" y="65"/>
                  </a:lnTo>
                  <a:lnTo>
                    <a:pt x="246" y="70"/>
                  </a:lnTo>
                  <a:lnTo>
                    <a:pt x="256" y="59"/>
                  </a:lnTo>
                  <a:lnTo>
                    <a:pt x="269" y="65"/>
                  </a:lnTo>
                  <a:lnTo>
                    <a:pt x="271" y="72"/>
                  </a:lnTo>
                  <a:lnTo>
                    <a:pt x="261" y="74"/>
                  </a:lnTo>
                  <a:lnTo>
                    <a:pt x="282" y="74"/>
                  </a:lnTo>
                  <a:lnTo>
                    <a:pt x="280" y="84"/>
                  </a:lnTo>
                  <a:lnTo>
                    <a:pt x="293" y="79"/>
                  </a:lnTo>
                  <a:lnTo>
                    <a:pt x="285" y="87"/>
                  </a:lnTo>
                  <a:lnTo>
                    <a:pt x="313" y="87"/>
                  </a:lnTo>
                  <a:lnTo>
                    <a:pt x="298" y="101"/>
                  </a:lnTo>
                  <a:lnTo>
                    <a:pt x="311" y="101"/>
                  </a:lnTo>
                  <a:lnTo>
                    <a:pt x="305" y="106"/>
                  </a:lnTo>
                  <a:lnTo>
                    <a:pt x="318" y="98"/>
                  </a:lnTo>
                  <a:lnTo>
                    <a:pt x="331" y="106"/>
                  </a:lnTo>
                  <a:lnTo>
                    <a:pt x="308" y="113"/>
                  </a:lnTo>
                  <a:lnTo>
                    <a:pt x="341" y="121"/>
                  </a:lnTo>
                  <a:lnTo>
                    <a:pt x="311" y="123"/>
                  </a:lnTo>
                  <a:lnTo>
                    <a:pt x="326" y="128"/>
                  </a:lnTo>
                  <a:lnTo>
                    <a:pt x="313" y="139"/>
                  </a:lnTo>
                  <a:lnTo>
                    <a:pt x="349" y="154"/>
                  </a:lnTo>
                  <a:lnTo>
                    <a:pt x="365" y="152"/>
                  </a:lnTo>
                  <a:lnTo>
                    <a:pt x="375" y="175"/>
                  </a:lnTo>
                  <a:lnTo>
                    <a:pt x="390" y="173"/>
                  </a:lnTo>
                  <a:lnTo>
                    <a:pt x="388" y="180"/>
                  </a:lnTo>
                  <a:lnTo>
                    <a:pt x="414" y="185"/>
                  </a:lnTo>
                  <a:lnTo>
                    <a:pt x="411" y="195"/>
                  </a:lnTo>
                  <a:lnTo>
                    <a:pt x="398" y="192"/>
                  </a:lnTo>
                  <a:lnTo>
                    <a:pt x="406" y="200"/>
                  </a:lnTo>
                  <a:lnTo>
                    <a:pt x="398" y="214"/>
                  </a:lnTo>
                  <a:lnTo>
                    <a:pt x="385" y="206"/>
                  </a:lnTo>
                  <a:lnTo>
                    <a:pt x="382" y="226"/>
                  </a:lnTo>
                  <a:lnTo>
                    <a:pt x="336" y="190"/>
                  </a:lnTo>
                  <a:lnTo>
                    <a:pt x="318" y="192"/>
                  </a:lnTo>
                  <a:lnTo>
                    <a:pt x="333" y="203"/>
                  </a:lnTo>
                  <a:lnTo>
                    <a:pt x="323" y="214"/>
                  </a:lnTo>
                  <a:lnTo>
                    <a:pt x="331" y="211"/>
                  </a:lnTo>
                  <a:lnTo>
                    <a:pt x="339" y="228"/>
                  </a:lnTo>
                  <a:lnTo>
                    <a:pt x="365" y="233"/>
                  </a:lnTo>
                  <a:lnTo>
                    <a:pt x="363" y="244"/>
                  </a:lnTo>
                  <a:lnTo>
                    <a:pt x="373" y="257"/>
                  </a:lnTo>
                  <a:lnTo>
                    <a:pt x="368" y="280"/>
                  </a:lnTo>
                  <a:lnTo>
                    <a:pt x="305" y="255"/>
                  </a:lnTo>
                  <a:lnTo>
                    <a:pt x="349" y="296"/>
                  </a:lnTo>
                  <a:lnTo>
                    <a:pt x="271" y="270"/>
                  </a:lnTo>
                  <a:lnTo>
                    <a:pt x="261" y="260"/>
                  </a:lnTo>
                  <a:lnTo>
                    <a:pt x="271" y="257"/>
                  </a:lnTo>
                  <a:lnTo>
                    <a:pt x="248" y="250"/>
                  </a:lnTo>
                  <a:lnTo>
                    <a:pt x="241" y="233"/>
                  </a:lnTo>
                  <a:lnTo>
                    <a:pt x="223" y="228"/>
                  </a:lnTo>
                  <a:lnTo>
                    <a:pt x="223" y="239"/>
                  </a:lnTo>
                  <a:lnTo>
                    <a:pt x="210" y="233"/>
                  </a:lnTo>
                  <a:lnTo>
                    <a:pt x="191" y="241"/>
                  </a:lnTo>
                  <a:lnTo>
                    <a:pt x="173" y="233"/>
                  </a:lnTo>
                  <a:lnTo>
                    <a:pt x="183" y="216"/>
                  </a:lnTo>
                  <a:lnTo>
                    <a:pt x="241" y="216"/>
                  </a:lnTo>
                  <a:lnTo>
                    <a:pt x="225" y="198"/>
                  </a:lnTo>
                  <a:lnTo>
                    <a:pt x="256" y="173"/>
                  </a:lnTo>
                  <a:lnTo>
                    <a:pt x="233" y="136"/>
                  </a:lnTo>
                  <a:lnTo>
                    <a:pt x="220" y="133"/>
                  </a:lnTo>
                  <a:lnTo>
                    <a:pt x="228" y="125"/>
                  </a:lnTo>
                  <a:lnTo>
                    <a:pt x="194" y="139"/>
                  </a:lnTo>
                  <a:lnTo>
                    <a:pt x="191" y="125"/>
                  </a:lnTo>
                  <a:lnTo>
                    <a:pt x="207" y="121"/>
                  </a:lnTo>
                  <a:lnTo>
                    <a:pt x="181" y="108"/>
                  </a:lnTo>
                  <a:lnTo>
                    <a:pt x="178" y="98"/>
                  </a:lnTo>
                  <a:lnTo>
                    <a:pt x="155" y="90"/>
                  </a:lnTo>
                  <a:lnTo>
                    <a:pt x="163" y="106"/>
                  </a:lnTo>
                  <a:lnTo>
                    <a:pt x="119" y="101"/>
                  </a:lnTo>
                  <a:lnTo>
                    <a:pt x="132" y="111"/>
                  </a:lnTo>
                  <a:lnTo>
                    <a:pt x="27" y="95"/>
                  </a:lnTo>
                  <a:lnTo>
                    <a:pt x="8" y="74"/>
                  </a:lnTo>
                  <a:lnTo>
                    <a:pt x="41" y="77"/>
                  </a:lnTo>
                  <a:lnTo>
                    <a:pt x="0" y="67"/>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778" name="Freeform 82"/>
            <p:cNvSpPr>
              <a:spLocks/>
            </p:cNvSpPr>
            <p:nvPr/>
          </p:nvSpPr>
          <p:spPr bwMode="auto">
            <a:xfrm>
              <a:off x="1599" y="1205"/>
              <a:ext cx="374" cy="303"/>
            </a:xfrm>
            <a:custGeom>
              <a:avLst/>
              <a:gdLst/>
              <a:ahLst/>
              <a:cxnLst>
                <a:cxn ang="0">
                  <a:pos x="3" y="34"/>
                </a:cxn>
                <a:cxn ang="0">
                  <a:pos x="50" y="0"/>
                </a:cxn>
                <a:cxn ang="0">
                  <a:pos x="50" y="34"/>
                </a:cxn>
                <a:cxn ang="0">
                  <a:pos x="74" y="71"/>
                </a:cxn>
                <a:cxn ang="0">
                  <a:pos x="76" y="76"/>
                </a:cxn>
                <a:cxn ang="0">
                  <a:pos x="61" y="50"/>
                </a:cxn>
                <a:cxn ang="0">
                  <a:pos x="63" y="26"/>
                </a:cxn>
                <a:cxn ang="0">
                  <a:pos x="66" y="24"/>
                </a:cxn>
                <a:cxn ang="0">
                  <a:pos x="74" y="13"/>
                </a:cxn>
                <a:cxn ang="0">
                  <a:pos x="108" y="2"/>
                </a:cxn>
                <a:cxn ang="0">
                  <a:pos x="126" y="18"/>
                </a:cxn>
                <a:cxn ang="0">
                  <a:pos x="134" y="52"/>
                </a:cxn>
                <a:cxn ang="0">
                  <a:pos x="160" y="44"/>
                </a:cxn>
                <a:cxn ang="0">
                  <a:pos x="218" y="37"/>
                </a:cxn>
                <a:cxn ang="0">
                  <a:pos x="221" y="60"/>
                </a:cxn>
                <a:cxn ang="0">
                  <a:pos x="233" y="66"/>
                </a:cxn>
                <a:cxn ang="0">
                  <a:pos x="260" y="60"/>
                </a:cxn>
                <a:cxn ang="0">
                  <a:pos x="275" y="73"/>
                </a:cxn>
                <a:cxn ang="0">
                  <a:pos x="286" y="76"/>
                </a:cxn>
                <a:cxn ang="0">
                  <a:pos x="297" y="81"/>
                </a:cxn>
                <a:cxn ang="0">
                  <a:pos x="318" y="89"/>
                </a:cxn>
                <a:cxn ang="0">
                  <a:pos x="315" y="103"/>
                </a:cxn>
                <a:cxn ang="0">
                  <a:pos x="323" y="100"/>
                </a:cxn>
                <a:cxn ang="0">
                  <a:pos x="312" y="115"/>
                </a:cxn>
                <a:cxn ang="0">
                  <a:pos x="315" y="126"/>
                </a:cxn>
                <a:cxn ang="0">
                  <a:pos x="318" y="142"/>
                </a:cxn>
                <a:cxn ang="0">
                  <a:pos x="370" y="155"/>
                </a:cxn>
                <a:cxn ang="0">
                  <a:pos x="396" y="176"/>
                </a:cxn>
                <a:cxn ang="0">
                  <a:pos x="420" y="189"/>
                </a:cxn>
                <a:cxn ang="0">
                  <a:pos x="404" y="196"/>
                </a:cxn>
                <a:cxn ang="0">
                  <a:pos x="404" y="218"/>
                </a:cxn>
                <a:cxn ang="0">
                  <a:pos x="388" y="231"/>
                </a:cxn>
                <a:cxn ang="0">
                  <a:pos x="323" y="196"/>
                </a:cxn>
                <a:cxn ang="0">
                  <a:pos x="328" y="218"/>
                </a:cxn>
                <a:cxn ang="0">
                  <a:pos x="344" y="233"/>
                </a:cxn>
                <a:cxn ang="0">
                  <a:pos x="368" y="249"/>
                </a:cxn>
                <a:cxn ang="0">
                  <a:pos x="373" y="286"/>
                </a:cxn>
                <a:cxn ang="0">
                  <a:pos x="354" y="302"/>
                </a:cxn>
                <a:cxn ang="0">
                  <a:pos x="265" y="265"/>
                </a:cxn>
                <a:cxn ang="0">
                  <a:pos x="252" y="255"/>
                </a:cxn>
                <a:cxn ang="0">
                  <a:pos x="226" y="233"/>
                </a:cxn>
                <a:cxn ang="0">
                  <a:pos x="213" y="238"/>
                </a:cxn>
                <a:cxn ang="0">
                  <a:pos x="176" y="238"/>
                </a:cxn>
                <a:cxn ang="0">
                  <a:pos x="244" y="220"/>
                </a:cxn>
                <a:cxn ang="0">
                  <a:pos x="260" y="176"/>
                </a:cxn>
                <a:cxn ang="0">
                  <a:pos x="223" y="136"/>
                </a:cxn>
                <a:cxn ang="0">
                  <a:pos x="197" y="142"/>
                </a:cxn>
                <a:cxn ang="0">
                  <a:pos x="210" y="123"/>
                </a:cxn>
                <a:cxn ang="0">
                  <a:pos x="181" y="100"/>
                </a:cxn>
                <a:cxn ang="0">
                  <a:pos x="165" y="108"/>
                </a:cxn>
                <a:cxn ang="0">
                  <a:pos x="134" y="113"/>
                </a:cxn>
                <a:cxn ang="0">
                  <a:pos x="8" y="76"/>
                </a:cxn>
                <a:cxn ang="0">
                  <a:pos x="0" y="68"/>
                </a:cxn>
              </a:cxnLst>
              <a:rect l="0" t="0" r="r" b="b"/>
              <a:pathLst>
                <a:path w="421" h="303">
                  <a:moveTo>
                    <a:pt x="0" y="68"/>
                  </a:moveTo>
                  <a:lnTo>
                    <a:pt x="3" y="34"/>
                  </a:lnTo>
                  <a:lnTo>
                    <a:pt x="21" y="10"/>
                  </a:lnTo>
                  <a:lnTo>
                    <a:pt x="50" y="0"/>
                  </a:lnTo>
                  <a:lnTo>
                    <a:pt x="74" y="2"/>
                  </a:lnTo>
                  <a:lnTo>
                    <a:pt x="50" y="34"/>
                  </a:lnTo>
                  <a:lnTo>
                    <a:pt x="55" y="52"/>
                  </a:lnTo>
                  <a:lnTo>
                    <a:pt x="74" y="71"/>
                  </a:lnTo>
                  <a:lnTo>
                    <a:pt x="50" y="79"/>
                  </a:lnTo>
                  <a:lnTo>
                    <a:pt x="76" y="76"/>
                  </a:lnTo>
                  <a:lnTo>
                    <a:pt x="76" y="63"/>
                  </a:lnTo>
                  <a:lnTo>
                    <a:pt x="61" y="50"/>
                  </a:lnTo>
                  <a:lnTo>
                    <a:pt x="76" y="39"/>
                  </a:lnTo>
                  <a:lnTo>
                    <a:pt x="63" y="26"/>
                  </a:lnTo>
                  <a:lnTo>
                    <a:pt x="89" y="32"/>
                  </a:lnTo>
                  <a:lnTo>
                    <a:pt x="66" y="24"/>
                  </a:lnTo>
                  <a:lnTo>
                    <a:pt x="92" y="24"/>
                  </a:lnTo>
                  <a:lnTo>
                    <a:pt x="74" y="13"/>
                  </a:lnTo>
                  <a:lnTo>
                    <a:pt x="95" y="13"/>
                  </a:lnTo>
                  <a:lnTo>
                    <a:pt x="108" y="2"/>
                  </a:lnTo>
                  <a:lnTo>
                    <a:pt x="126" y="2"/>
                  </a:lnTo>
                  <a:lnTo>
                    <a:pt x="126" y="18"/>
                  </a:lnTo>
                  <a:lnTo>
                    <a:pt x="139" y="24"/>
                  </a:lnTo>
                  <a:lnTo>
                    <a:pt x="134" y="52"/>
                  </a:lnTo>
                  <a:lnTo>
                    <a:pt x="150" y="37"/>
                  </a:lnTo>
                  <a:lnTo>
                    <a:pt x="160" y="44"/>
                  </a:lnTo>
                  <a:lnTo>
                    <a:pt x="181" y="32"/>
                  </a:lnTo>
                  <a:lnTo>
                    <a:pt x="218" y="37"/>
                  </a:lnTo>
                  <a:lnTo>
                    <a:pt x="231" y="52"/>
                  </a:lnTo>
                  <a:lnTo>
                    <a:pt x="221" y="60"/>
                  </a:lnTo>
                  <a:lnTo>
                    <a:pt x="244" y="58"/>
                  </a:lnTo>
                  <a:lnTo>
                    <a:pt x="233" y="66"/>
                  </a:lnTo>
                  <a:lnTo>
                    <a:pt x="250" y="71"/>
                  </a:lnTo>
                  <a:lnTo>
                    <a:pt x="260" y="60"/>
                  </a:lnTo>
                  <a:lnTo>
                    <a:pt x="273" y="66"/>
                  </a:lnTo>
                  <a:lnTo>
                    <a:pt x="275" y="73"/>
                  </a:lnTo>
                  <a:lnTo>
                    <a:pt x="265" y="76"/>
                  </a:lnTo>
                  <a:lnTo>
                    <a:pt x="286" y="76"/>
                  </a:lnTo>
                  <a:lnTo>
                    <a:pt x="284" y="86"/>
                  </a:lnTo>
                  <a:lnTo>
                    <a:pt x="297" y="81"/>
                  </a:lnTo>
                  <a:lnTo>
                    <a:pt x="289" y="89"/>
                  </a:lnTo>
                  <a:lnTo>
                    <a:pt x="318" y="89"/>
                  </a:lnTo>
                  <a:lnTo>
                    <a:pt x="302" y="103"/>
                  </a:lnTo>
                  <a:lnTo>
                    <a:pt x="315" y="103"/>
                  </a:lnTo>
                  <a:lnTo>
                    <a:pt x="309" y="108"/>
                  </a:lnTo>
                  <a:lnTo>
                    <a:pt x="323" y="100"/>
                  </a:lnTo>
                  <a:lnTo>
                    <a:pt x="336" y="108"/>
                  </a:lnTo>
                  <a:lnTo>
                    <a:pt x="312" y="115"/>
                  </a:lnTo>
                  <a:lnTo>
                    <a:pt x="346" y="123"/>
                  </a:lnTo>
                  <a:lnTo>
                    <a:pt x="315" y="126"/>
                  </a:lnTo>
                  <a:lnTo>
                    <a:pt x="331" y="131"/>
                  </a:lnTo>
                  <a:lnTo>
                    <a:pt x="318" y="142"/>
                  </a:lnTo>
                  <a:lnTo>
                    <a:pt x="354" y="157"/>
                  </a:lnTo>
                  <a:lnTo>
                    <a:pt x="370" y="155"/>
                  </a:lnTo>
                  <a:lnTo>
                    <a:pt x="380" y="179"/>
                  </a:lnTo>
                  <a:lnTo>
                    <a:pt x="396" y="176"/>
                  </a:lnTo>
                  <a:lnTo>
                    <a:pt x="394" y="184"/>
                  </a:lnTo>
                  <a:lnTo>
                    <a:pt x="420" y="189"/>
                  </a:lnTo>
                  <a:lnTo>
                    <a:pt x="417" y="199"/>
                  </a:lnTo>
                  <a:lnTo>
                    <a:pt x="404" y="196"/>
                  </a:lnTo>
                  <a:lnTo>
                    <a:pt x="412" y="204"/>
                  </a:lnTo>
                  <a:lnTo>
                    <a:pt x="404" y="218"/>
                  </a:lnTo>
                  <a:lnTo>
                    <a:pt x="391" y="210"/>
                  </a:lnTo>
                  <a:lnTo>
                    <a:pt x="388" y="231"/>
                  </a:lnTo>
                  <a:lnTo>
                    <a:pt x="341" y="194"/>
                  </a:lnTo>
                  <a:lnTo>
                    <a:pt x="323" y="196"/>
                  </a:lnTo>
                  <a:lnTo>
                    <a:pt x="338" y="207"/>
                  </a:lnTo>
                  <a:lnTo>
                    <a:pt x="328" y="218"/>
                  </a:lnTo>
                  <a:lnTo>
                    <a:pt x="336" y="215"/>
                  </a:lnTo>
                  <a:lnTo>
                    <a:pt x="344" y="233"/>
                  </a:lnTo>
                  <a:lnTo>
                    <a:pt x="370" y="238"/>
                  </a:lnTo>
                  <a:lnTo>
                    <a:pt x="368" y="249"/>
                  </a:lnTo>
                  <a:lnTo>
                    <a:pt x="378" y="262"/>
                  </a:lnTo>
                  <a:lnTo>
                    <a:pt x="373" y="286"/>
                  </a:lnTo>
                  <a:lnTo>
                    <a:pt x="309" y="260"/>
                  </a:lnTo>
                  <a:lnTo>
                    <a:pt x="354" y="302"/>
                  </a:lnTo>
                  <a:lnTo>
                    <a:pt x="275" y="275"/>
                  </a:lnTo>
                  <a:lnTo>
                    <a:pt x="265" y="265"/>
                  </a:lnTo>
                  <a:lnTo>
                    <a:pt x="275" y="262"/>
                  </a:lnTo>
                  <a:lnTo>
                    <a:pt x="252" y="255"/>
                  </a:lnTo>
                  <a:lnTo>
                    <a:pt x="244" y="238"/>
                  </a:lnTo>
                  <a:lnTo>
                    <a:pt x="226" y="233"/>
                  </a:lnTo>
                  <a:lnTo>
                    <a:pt x="226" y="244"/>
                  </a:lnTo>
                  <a:lnTo>
                    <a:pt x="213" y="238"/>
                  </a:lnTo>
                  <a:lnTo>
                    <a:pt x="194" y="246"/>
                  </a:lnTo>
                  <a:lnTo>
                    <a:pt x="176" y="238"/>
                  </a:lnTo>
                  <a:lnTo>
                    <a:pt x="186" y="220"/>
                  </a:lnTo>
                  <a:lnTo>
                    <a:pt x="244" y="220"/>
                  </a:lnTo>
                  <a:lnTo>
                    <a:pt x="228" y="202"/>
                  </a:lnTo>
                  <a:lnTo>
                    <a:pt x="260" y="176"/>
                  </a:lnTo>
                  <a:lnTo>
                    <a:pt x="236" y="139"/>
                  </a:lnTo>
                  <a:lnTo>
                    <a:pt x="223" y="136"/>
                  </a:lnTo>
                  <a:lnTo>
                    <a:pt x="231" y="128"/>
                  </a:lnTo>
                  <a:lnTo>
                    <a:pt x="197" y="142"/>
                  </a:lnTo>
                  <a:lnTo>
                    <a:pt x="194" y="128"/>
                  </a:lnTo>
                  <a:lnTo>
                    <a:pt x="210" y="123"/>
                  </a:lnTo>
                  <a:lnTo>
                    <a:pt x="184" y="110"/>
                  </a:lnTo>
                  <a:lnTo>
                    <a:pt x="181" y="100"/>
                  </a:lnTo>
                  <a:lnTo>
                    <a:pt x="157" y="92"/>
                  </a:lnTo>
                  <a:lnTo>
                    <a:pt x="165" y="108"/>
                  </a:lnTo>
                  <a:lnTo>
                    <a:pt x="121" y="103"/>
                  </a:lnTo>
                  <a:lnTo>
                    <a:pt x="134" y="113"/>
                  </a:lnTo>
                  <a:lnTo>
                    <a:pt x="27" y="97"/>
                  </a:lnTo>
                  <a:lnTo>
                    <a:pt x="8" y="76"/>
                  </a:lnTo>
                  <a:lnTo>
                    <a:pt x="42" y="79"/>
                  </a:lnTo>
                  <a:lnTo>
                    <a:pt x="0" y="68"/>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779" name="Freeform 83"/>
            <p:cNvSpPr>
              <a:spLocks/>
            </p:cNvSpPr>
            <p:nvPr/>
          </p:nvSpPr>
          <p:spPr bwMode="auto">
            <a:xfrm>
              <a:off x="1636" y="1412"/>
              <a:ext cx="82" cy="60"/>
            </a:xfrm>
            <a:custGeom>
              <a:avLst/>
              <a:gdLst/>
              <a:ahLst/>
              <a:cxnLst>
                <a:cxn ang="0">
                  <a:pos x="0" y="50"/>
                </a:cxn>
                <a:cxn ang="0">
                  <a:pos x="15" y="38"/>
                </a:cxn>
                <a:cxn ang="0">
                  <a:pos x="23" y="0"/>
                </a:cxn>
                <a:cxn ang="0">
                  <a:pos x="30" y="15"/>
                </a:cxn>
                <a:cxn ang="0">
                  <a:pos x="52" y="17"/>
                </a:cxn>
                <a:cxn ang="0">
                  <a:pos x="91" y="45"/>
                </a:cxn>
                <a:cxn ang="0">
                  <a:pos x="86" y="53"/>
                </a:cxn>
                <a:cxn ang="0">
                  <a:pos x="50" y="38"/>
                </a:cxn>
                <a:cxn ang="0">
                  <a:pos x="27" y="59"/>
                </a:cxn>
                <a:cxn ang="0">
                  <a:pos x="23" y="45"/>
                </a:cxn>
                <a:cxn ang="0">
                  <a:pos x="0" y="50"/>
                </a:cxn>
              </a:cxnLst>
              <a:rect l="0" t="0" r="r" b="b"/>
              <a:pathLst>
                <a:path w="92" h="60">
                  <a:moveTo>
                    <a:pt x="0" y="50"/>
                  </a:moveTo>
                  <a:lnTo>
                    <a:pt x="15" y="38"/>
                  </a:lnTo>
                  <a:lnTo>
                    <a:pt x="23" y="0"/>
                  </a:lnTo>
                  <a:lnTo>
                    <a:pt x="30" y="15"/>
                  </a:lnTo>
                  <a:lnTo>
                    <a:pt x="52" y="17"/>
                  </a:lnTo>
                  <a:lnTo>
                    <a:pt x="91" y="45"/>
                  </a:lnTo>
                  <a:lnTo>
                    <a:pt x="86" y="53"/>
                  </a:lnTo>
                  <a:lnTo>
                    <a:pt x="50" y="38"/>
                  </a:lnTo>
                  <a:lnTo>
                    <a:pt x="27" y="59"/>
                  </a:lnTo>
                  <a:lnTo>
                    <a:pt x="23" y="45"/>
                  </a:lnTo>
                  <a:lnTo>
                    <a:pt x="0" y="50"/>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780" name="Freeform 84"/>
            <p:cNvSpPr>
              <a:spLocks/>
            </p:cNvSpPr>
            <p:nvPr/>
          </p:nvSpPr>
          <p:spPr bwMode="auto">
            <a:xfrm>
              <a:off x="1636" y="1412"/>
              <a:ext cx="88" cy="66"/>
            </a:xfrm>
            <a:custGeom>
              <a:avLst/>
              <a:gdLst/>
              <a:ahLst/>
              <a:cxnLst>
                <a:cxn ang="0">
                  <a:pos x="0" y="55"/>
                </a:cxn>
                <a:cxn ang="0">
                  <a:pos x="16" y="42"/>
                </a:cxn>
                <a:cxn ang="0">
                  <a:pos x="24" y="0"/>
                </a:cxn>
                <a:cxn ang="0">
                  <a:pos x="32" y="16"/>
                </a:cxn>
                <a:cxn ang="0">
                  <a:pos x="55" y="19"/>
                </a:cxn>
                <a:cxn ang="0">
                  <a:pos x="97" y="50"/>
                </a:cxn>
                <a:cxn ang="0">
                  <a:pos x="92" y="58"/>
                </a:cxn>
                <a:cxn ang="0">
                  <a:pos x="53" y="42"/>
                </a:cxn>
                <a:cxn ang="0">
                  <a:pos x="29" y="65"/>
                </a:cxn>
                <a:cxn ang="0">
                  <a:pos x="24" y="50"/>
                </a:cxn>
                <a:cxn ang="0">
                  <a:pos x="0" y="55"/>
                </a:cxn>
              </a:cxnLst>
              <a:rect l="0" t="0" r="r" b="b"/>
              <a:pathLst>
                <a:path w="98" h="66">
                  <a:moveTo>
                    <a:pt x="0" y="55"/>
                  </a:moveTo>
                  <a:lnTo>
                    <a:pt x="16" y="42"/>
                  </a:lnTo>
                  <a:lnTo>
                    <a:pt x="24" y="0"/>
                  </a:lnTo>
                  <a:lnTo>
                    <a:pt x="32" y="16"/>
                  </a:lnTo>
                  <a:lnTo>
                    <a:pt x="55" y="19"/>
                  </a:lnTo>
                  <a:lnTo>
                    <a:pt x="97" y="50"/>
                  </a:lnTo>
                  <a:lnTo>
                    <a:pt x="92" y="58"/>
                  </a:lnTo>
                  <a:lnTo>
                    <a:pt x="53" y="42"/>
                  </a:lnTo>
                  <a:lnTo>
                    <a:pt x="29" y="65"/>
                  </a:lnTo>
                  <a:lnTo>
                    <a:pt x="24" y="50"/>
                  </a:lnTo>
                  <a:lnTo>
                    <a:pt x="0" y="55"/>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781" name="Freeform 85"/>
            <p:cNvSpPr>
              <a:spLocks/>
            </p:cNvSpPr>
            <p:nvPr/>
          </p:nvSpPr>
          <p:spPr bwMode="auto">
            <a:xfrm>
              <a:off x="2003" y="1721"/>
              <a:ext cx="79" cy="92"/>
            </a:xfrm>
            <a:custGeom>
              <a:avLst/>
              <a:gdLst/>
              <a:ahLst/>
              <a:cxnLst>
                <a:cxn ang="0">
                  <a:pos x="0" y="71"/>
                </a:cxn>
                <a:cxn ang="0">
                  <a:pos x="37" y="6"/>
                </a:cxn>
                <a:cxn ang="0">
                  <a:pos x="49" y="0"/>
                </a:cxn>
                <a:cxn ang="0">
                  <a:pos x="35" y="38"/>
                </a:cxn>
                <a:cxn ang="0">
                  <a:pos x="44" y="30"/>
                </a:cxn>
                <a:cxn ang="0">
                  <a:pos x="54" y="42"/>
                </a:cxn>
                <a:cxn ang="0">
                  <a:pos x="79" y="42"/>
                </a:cxn>
                <a:cxn ang="0">
                  <a:pos x="71" y="57"/>
                </a:cxn>
                <a:cxn ang="0">
                  <a:pos x="83" y="57"/>
                </a:cxn>
                <a:cxn ang="0">
                  <a:pos x="76" y="69"/>
                </a:cxn>
                <a:cxn ang="0">
                  <a:pos x="86" y="62"/>
                </a:cxn>
                <a:cxn ang="0">
                  <a:pos x="88" y="74"/>
                </a:cxn>
                <a:cxn ang="0">
                  <a:pos x="79" y="91"/>
                </a:cxn>
                <a:cxn ang="0">
                  <a:pos x="79" y="80"/>
                </a:cxn>
                <a:cxn ang="0">
                  <a:pos x="71" y="86"/>
                </a:cxn>
                <a:cxn ang="0">
                  <a:pos x="71" y="67"/>
                </a:cxn>
                <a:cxn ang="0">
                  <a:pos x="49" y="86"/>
                </a:cxn>
                <a:cxn ang="0">
                  <a:pos x="62" y="74"/>
                </a:cxn>
                <a:cxn ang="0">
                  <a:pos x="41" y="74"/>
                </a:cxn>
                <a:cxn ang="0">
                  <a:pos x="47" y="69"/>
                </a:cxn>
                <a:cxn ang="0">
                  <a:pos x="0" y="71"/>
                </a:cxn>
              </a:cxnLst>
              <a:rect l="0" t="0" r="r" b="b"/>
              <a:pathLst>
                <a:path w="89" h="92">
                  <a:moveTo>
                    <a:pt x="0" y="71"/>
                  </a:moveTo>
                  <a:lnTo>
                    <a:pt x="37" y="6"/>
                  </a:lnTo>
                  <a:lnTo>
                    <a:pt x="49" y="0"/>
                  </a:lnTo>
                  <a:lnTo>
                    <a:pt x="35" y="38"/>
                  </a:lnTo>
                  <a:lnTo>
                    <a:pt x="44" y="30"/>
                  </a:lnTo>
                  <a:lnTo>
                    <a:pt x="54" y="42"/>
                  </a:lnTo>
                  <a:lnTo>
                    <a:pt x="79" y="42"/>
                  </a:lnTo>
                  <a:lnTo>
                    <a:pt x="71" y="57"/>
                  </a:lnTo>
                  <a:lnTo>
                    <a:pt x="83" y="57"/>
                  </a:lnTo>
                  <a:lnTo>
                    <a:pt x="76" y="69"/>
                  </a:lnTo>
                  <a:lnTo>
                    <a:pt x="86" y="62"/>
                  </a:lnTo>
                  <a:lnTo>
                    <a:pt x="88" y="74"/>
                  </a:lnTo>
                  <a:lnTo>
                    <a:pt x="79" y="91"/>
                  </a:lnTo>
                  <a:lnTo>
                    <a:pt x="79" y="80"/>
                  </a:lnTo>
                  <a:lnTo>
                    <a:pt x="71" y="86"/>
                  </a:lnTo>
                  <a:lnTo>
                    <a:pt x="71" y="67"/>
                  </a:lnTo>
                  <a:lnTo>
                    <a:pt x="49" y="86"/>
                  </a:lnTo>
                  <a:lnTo>
                    <a:pt x="62" y="74"/>
                  </a:lnTo>
                  <a:lnTo>
                    <a:pt x="41" y="74"/>
                  </a:lnTo>
                  <a:lnTo>
                    <a:pt x="47" y="69"/>
                  </a:lnTo>
                  <a:lnTo>
                    <a:pt x="0" y="71"/>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782" name="Freeform 86"/>
            <p:cNvSpPr>
              <a:spLocks/>
            </p:cNvSpPr>
            <p:nvPr/>
          </p:nvSpPr>
          <p:spPr bwMode="auto">
            <a:xfrm>
              <a:off x="2003" y="1721"/>
              <a:ext cx="84" cy="98"/>
            </a:xfrm>
            <a:custGeom>
              <a:avLst/>
              <a:gdLst/>
              <a:ahLst/>
              <a:cxnLst>
                <a:cxn ang="0">
                  <a:pos x="0" y="76"/>
                </a:cxn>
                <a:cxn ang="0">
                  <a:pos x="39" y="6"/>
                </a:cxn>
                <a:cxn ang="0">
                  <a:pos x="52" y="0"/>
                </a:cxn>
                <a:cxn ang="0">
                  <a:pos x="37" y="40"/>
                </a:cxn>
                <a:cxn ang="0">
                  <a:pos x="47" y="32"/>
                </a:cxn>
                <a:cxn ang="0">
                  <a:pos x="58" y="45"/>
                </a:cxn>
                <a:cxn ang="0">
                  <a:pos x="84" y="45"/>
                </a:cxn>
                <a:cxn ang="0">
                  <a:pos x="76" y="61"/>
                </a:cxn>
                <a:cxn ang="0">
                  <a:pos x="89" y="61"/>
                </a:cxn>
                <a:cxn ang="0">
                  <a:pos x="81" y="74"/>
                </a:cxn>
                <a:cxn ang="0">
                  <a:pos x="92" y="66"/>
                </a:cxn>
                <a:cxn ang="0">
                  <a:pos x="94" y="79"/>
                </a:cxn>
                <a:cxn ang="0">
                  <a:pos x="84" y="97"/>
                </a:cxn>
                <a:cxn ang="0">
                  <a:pos x="84" y="85"/>
                </a:cxn>
                <a:cxn ang="0">
                  <a:pos x="76" y="92"/>
                </a:cxn>
                <a:cxn ang="0">
                  <a:pos x="76" y="71"/>
                </a:cxn>
                <a:cxn ang="0">
                  <a:pos x="52" y="92"/>
                </a:cxn>
                <a:cxn ang="0">
                  <a:pos x="66" y="79"/>
                </a:cxn>
                <a:cxn ang="0">
                  <a:pos x="44" y="79"/>
                </a:cxn>
                <a:cxn ang="0">
                  <a:pos x="50" y="74"/>
                </a:cxn>
                <a:cxn ang="0">
                  <a:pos x="0" y="76"/>
                </a:cxn>
              </a:cxnLst>
              <a:rect l="0" t="0" r="r" b="b"/>
              <a:pathLst>
                <a:path w="95" h="98">
                  <a:moveTo>
                    <a:pt x="0" y="76"/>
                  </a:moveTo>
                  <a:lnTo>
                    <a:pt x="39" y="6"/>
                  </a:lnTo>
                  <a:lnTo>
                    <a:pt x="52" y="0"/>
                  </a:lnTo>
                  <a:lnTo>
                    <a:pt x="37" y="40"/>
                  </a:lnTo>
                  <a:lnTo>
                    <a:pt x="47" y="32"/>
                  </a:lnTo>
                  <a:lnTo>
                    <a:pt x="58" y="45"/>
                  </a:lnTo>
                  <a:lnTo>
                    <a:pt x="84" y="45"/>
                  </a:lnTo>
                  <a:lnTo>
                    <a:pt x="76" y="61"/>
                  </a:lnTo>
                  <a:lnTo>
                    <a:pt x="89" y="61"/>
                  </a:lnTo>
                  <a:lnTo>
                    <a:pt x="81" y="74"/>
                  </a:lnTo>
                  <a:lnTo>
                    <a:pt x="92" y="66"/>
                  </a:lnTo>
                  <a:lnTo>
                    <a:pt x="94" y="79"/>
                  </a:lnTo>
                  <a:lnTo>
                    <a:pt x="84" y="97"/>
                  </a:lnTo>
                  <a:lnTo>
                    <a:pt x="84" y="85"/>
                  </a:lnTo>
                  <a:lnTo>
                    <a:pt x="76" y="92"/>
                  </a:lnTo>
                  <a:lnTo>
                    <a:pt x="76" y="71"/>
                  </a:lnTo>
                  <a:lnTo>
                    <a:pt x="52" y="92"/>
                  </a:lnTo>
                  <a:lnTo>
                    <a:pt x="66" y="79"/>
                  </a:lnTo>
                  <a:lnTo>
                    <a:pt x="44" y="79"/>
                  </a:lnTo>
                  <a:lnTo>
                    <a:pt x="50" y="74"/>
                  </a:lnTo>
                  <a:lnTo>
                    <a:pt x="0" y="76"/>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783" name="Freeform 87"/>
            <p:cNvSpPr>
              <a:spLocks/>
            </p:cNvSpPr>
            <p:nvPr/>
          </p:nvSpPr>
          <p:spPr bwMode="auto">
            <a:xfrm>
              <a:off x="2968" y="2393"/>
              <a:ext cx="164" cy="115"/>
            </a:xfrm>
            <a:custGeom>
              <a:avLst/>
              <a:gdLst/>
              <a:ahLst/>
              <a:cxnLst>
                <a:cxn ang="0">
                  <a:pos x="0" y="89"/>
                </a:cxn>
                <a:cxn ang="0">
                  <a:pos x="10" y="52"/>
                </a:cxn>
                <a:cxn ang="0">
                  <a:pos x="55" y="45"/>
                </a:cxn>
                <a:cxn ang="0">
                  <a:pos x="61" y="29"/>
                </a:cxn>
                <a:cxn ang="0">
                  <a:pos x="83" y="28"/>
                </a:cxn>
                <a:cxn ang="0">
                  <a:pos x="116" y="0"/>
                </a:cxn>
                <a:cxn ang="0">
                  <a:pos x="126" y="29"/>
                </a:cxn>
                <a:cxn ang="0">
                  <a:pos x="152" y="45"/>
                </a:cxn>
                <a:cxn ang="0">
                  <a:pos x="183" y="85"/>
                </a:cxn>
                <a:cxn ang="0">
                  <a:pos x="99" y="94"/>
                </a:cxn>
                <a:cxn ang="0">
                  <a:pos x="69" y="85"/>
                </a:cxn>
                <a:cxn ang="0">
                  <a:pos x="55" y="105"/>
                </a:cxn>
                <a:cxn ang="0">
                  <a:pos x="36" y="105"/>
                </a:cxn>
                <a:cxn ang="0">
                  <a:pos x="19" y="114"/>
                </a:cxn>
                <a:cxn ang="0">
                  <a:pos x="0" y="89"/>
                </a:cxn>
              </a:cxnLst>
              <a:rect l="0" t="0" r="r" b="b"/>
              <a:pathLst>
                <a:path w="184" h="115">
                  <a:moveTo>
                    <a:pt x="0" y="89"/>
                  </a:moveTo>
                  <a:lnTo>
                    <a:pt x="10" y="52"/>
                  </a:lnTo>
                  <a:lnTo>
                    <a:pt x="55" y="45"/>
                  </a:lnTo>
                  <a:lnTo>
                    <a:pt x="61" y="29"/>
                  </a:lnTo>
                  <a:lnTo>
                    <a:pt x="83" y="28"/>
                  </a:lnTo>
                  <a:lnTo>
                    <a:pt x="116" y="0"/>
                  </a:lnTo>
                  <a:lnTo>
                    <a:pt x="126" y="29"/>
                  </a:lnTo>
                  <a:lnTo>
                    <a:pt x="152" y="45"/>
                  </a:lnTo>
                  <a:lnTo>
                    <a:pt x="183" y="85"/>
                  </a:lnTo>
                  <a:lnTo>
                    <a:pt x="99" y="94"/>
                  </a:lnTo>
                  <a:lnTo>
                    <a:pt x="69" y="85"/>
                  </a:lnTo>
                  <a:lnTo>
                    <a:pt x="55" y="105"/>
                  </a:lnTo>
                  <a:lnTo>
                    <a:pt x="36" y="105"/>
                  </a:lnTo>
                  <a:lnTo>
                    <a:pt x="19" y="114"/>
                  </a:lnTo>
                  <a:lnTo>
                    <a:pt x="0" y="89"/>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784" name="Freeform 88"/>
            <p:cNvSpPr>
              <a:spLocks/>
            </p:cNvSpPr>
            <p:nvPr/>
          </p:nvSpPr>
          <p:spPr bwMode="auto">
            <a:xfrm>
              <a:off x="2968" y="2393"/>
              <a:ext cx="169" cy="121"/>
            </a:xfrm>
            <a:custGeom>
              <a:avLst/>
              <a:gdLst/>
              <a:ahLst/>
              <a:cxnLst>
                <a:cxn ang="0">
                  <a:pos x="0" y="94"/>
                </a:cxn>
                <a:cxn ang="0">
                  <a:pos x="10" y="55"/>
                </a:cxn>
                <a:cxn ang="0">
                  <a:pos x="57" y="47"/>
                </a:cxn>
                <a:cxn ang="0">
                  <a:pos x="63" y="31"/>
                </a:cxn>
                <a:cxn ang="0">
                  <a:pos x="86" y="29"/>
                </a:cxn>
                <a:cxn ang="0">
                  <a:pos x="120" y="0"/>
                </a:cxn>
                <a:cxn ang="0">
                  <a:pos x="130" y="31"/>
                </a:cxn>
                <a:cxn ang="0">
                  <a:pos x="157" y="47"/>
                </a:cxn>
                <a:cxn ang="0">
                  <a:pos x="189" y="89"/>
                </a:cxn>
                <a:cxn ang="0">
                  <a:pos x="102" y="99"/>
                </a:cxn>
                <a:cxn ang="0">
                  <a:pos x="71" y="89"/>
                </a:cxn>
                <a:cxn ang="0">
                  <a:pos x="57" y="110"/>
                </a:cxn>
                <a:cxn ang="0">
                  <a:pos x="37" y="110"/>
                </a:cxn>
                <a:cxn ang="0">
                  <a:pos x="20" y="120"/>
                </a:cxn>
                <a:cxn ang="0">
                  <a:pos x="0" y="94"/>
                </a:cxn>
              </a:cxnLst>
              <a:rect l="0" t="0" r="r" b="b"/>
              <a:pathLst>
                <a:path w="190" h="121">
                  <a:moveTo>
                    <a:pt x="0" y="94"/>
                  </a:moveTo>
                  <a:lnTo>
                    <a:pt x="10" y="55"/>
                  </a:lnTo>
                  <a:lnTo>
                    <a:pt x="57" y="47"/>
                  </a:lnTo>
                  <a:lnTo>
                    <a:pt x="63" y="31"/>
                  </a:lnTo>
                  <a:lnTo>
                    <a:pt x="86" y="29"/>
                  </a:lnTo>
                  <a:lnTo>
                    <a:pt x="120" y="0"/>
                  </a:lnTo>
                  <a:lnTo>
                    <a:pt x="130" y="31"/>
                  </a:lnTo>
                  <a:lnTo>
                    <a:pt x="157" y="47"/>
                  </a:lnTo>
                  <a:lnTo>
                    <a:pt x="189" y="89"/>
                  </a:lnTo>
                  <a:lnTo>
                    <a:pt x="102" y="99"/>
                  </a:lnTo>
                  <a:lnTo>
                    <a:pt x="71" y="89"/>
                  </a:lnTo>
                  <a:lnTo>
                    <a:pt x="57" y="110"/>
                  </a:lnTo>
                  <a:lnTo>
                    <a:pt x="37" y="110"/>
                  </a:lnTo>
                  <a:lnTo>
                    <a:pt x="20" y="120"/>
                  </a:lnTo>
                  <a:lnTo>
                    <a:pt x="0" y="94"/>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785" name="Freeform 89"/>
            <p:cNvSpPr>
              <a:spLocks/>
            </p:cNvSpPr>
            <p:nvPr/>
          </p:nvSpPr>
          <p:spPr bwMode="auto">
            <a:xfrm>
              <a:off x="3820" y="2414"/>
              <a:ext cx="20" cy="50"/>
            </a:xfrm>
            <a:custGeom>
              <a:avLst/>
              <a:gdLst/>
              <a:ahLst/>
              <a:cxnLst>
                <a:cxn ang="0">
                  <a:pos x="0" y="0"/>
                </a:cxn>
                <a:cxn ang="0">
                  <a:pos x="4" y="49"/>
                </a:cxn>
                <a:cxn ang="0">
                  <a:pos x="21" y="39"/>
                </a:cxn>
                <a:cxn ang="0">
                  <a:pos x="11" y="9"/>
                </a:cxn>
                <a:cxn ang="0">
                  <a:pos x="0" y="0"/>
                </a:cxn>
              </a:cxnLst>
              <a:rect l="0" t="0" r="r" b="b"/>
              <a:pathLst>
                <a:path w="22" h="50">
                  <a:moveTo>
                    <a:pt x="0" y="0"/>
                  </a:moveTo>
                  <a:lnTo>
                    <a:pt x="4" y="49"/>
                  </a:lnTo>
                  <a:lnTo>
                    <a:pt x="21" y="39"/>
                  </a:lnTo>
                  <a:lnTo>
                    <a:pt x="11" y="9"/>
                  </a:lnTo>
                  <a:lnTo>
                    <a:pt x="0" y="0"/>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29786" name="Freeform 90"/>
            <p:cNvSpPr>
              <a:spLocks/>
            </p:cNvSpPr>
            <p:nvPr/>
          </p:nvSpPr>
          <p:spPr bwMode="auto">
            <a:xfrm>
              <a:off x="3820" y="2414"/>
              <a:ext cx="25" cy="56"/>
            </a:xfrm>
            <a:custGeom>
              <a:avLst/>
              <a:gdLst/>
              <a:ahLst/>
              <a:cxnLst>
                <a:cxn ang="0">
                  <a:pos x="0" y="0"/>
                </a:cxn>
                <a:cxn ang="0">
                  <a:pos x="5" y="55"/>
                </a:cxn>
                <a:cxn ang="0">
                  <a:pos x="27" y="44"/>
                </a:cxn>
                <a:cxn ang="0">
                  <a:pos x="14" y="10"/>
                </a:cxn>
                <a:cxn ang="0">
                  <a:pos x="0" y="0"/>
                </a:cxn>
              </a:cxnLst>
              <a:rect l="0" t="0" r="r" b="b"/>
              <a:pathLst>
                <a:path w="28" h="56">
                  <a:moveTo>
                    <a:pt x="0" y="0"/>
                  </a:moveTo>
                  <a:lnTo>
                    <a:pt x="5" y="55"/>
                  </a:lnTo>
                  <a:lnTo>
                    <a:pt x="27" y="44"/>
                  </a:lnTo>
                  <a:lnTo>
                    <a:pt x="14" y="10"/>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787" name="Freeform 91"/>
            <p:cNvSpPr>
              <a:spLocks/>
            </p:cNvSpPr>
            <p:nvPr/>
          </p:nvSpPr>
          <p:spPr bwMode="auto">
            <a:xfrm>
              <a:off x="2951" y="2209"/>
              <a:ext cx="136" cy="234"/>
            </a:xfrm>
            <a:custGeom>
              <a:avLst/>
              <a:gdLst/>
              <a:ahLst/>
              <a:cxnLst>
                <a:cxn ang="0">
                  <a:pos x="0" y="134"/>
                </a:cxn>
                <a:cxn ang="0">
                  <a:pos x="23" y="143"/>
                </a:cxn>
                <a:cxn ang="0">
                  <a:pos x="18" y="156"/>
                </a:cxn>
                <a:cxn ang="0">
                  <a:pos x="28" y="194"/>
                </a:cxn>
                <a:cxn ang="0">
                  <a:pos x="8" y="202"/>
                </a:cxn>
                <a:cxn ang="0">
                  <a:pos x="28" y="233"/>
                </a:cxn>
                <a:cxn ang="0">
                  <a:pos x="73" y="225"/>
                </a:cxn>
                <a:cxn ang="0">
                  <a:pos x="79" y="210"/>
                </a:cxn>
                <a:cxn ang="0">
                  <a:pos x="101" y="208"/>
                </a:cxn>
                <a:cxn ang="0">
                  <a:pos x="134" y="179"/>
                </a:cxn>
                <a:cxn ang="0">
                  <a:pos x="121" y="153"/>
                </a:cxn>
                <a:cxn ang="0">
                  <a:pos x="137" y="112"/>
                </a:cxn>
                <a:cxn ang="0">
                  <a:pos x="152" y="112"/>
                </a:cxn>
                <a:cxn ang="0">
                  <a:pos x="152" y="57"/>
                </a:cxn>
                <a:cxn ang="0">
                  <a:pos x="38" y="0"/>
                </a:cxn>
                <a:cxn ang="0">
                  <a:pos x="23" y="2"/>
                </a:cxn>
                <a:cxn ang="0">
                  <a:pos x="23" y="25"/>
                </a:cxn>
                <a:cxn ang="0">
                  <a:pos x="38" y="44"/>
                </a:cxn>
                <a:cxn ang="0">
                  <a:pos x="28" y="95"/>
                </a:cxn>
                <a:cxn ang="0">
                  <a:pos x="0" y="134"/>
                </a:cxn>
              </a:cxnLst>
              <a:rect l="0" t="0" r="r" b="b"/>
              <a:pathLst>
                <a:path w="153" h="234">
                  <a:moveTo>
                    <a:pt x="0" y="134"/>
                  </a:moveTo>
                  <a:lnTo>
                    <a:pt x="23" y="143"/>
                  </a:lnTo>
                  <a:lnTo>
                    <a:pt x="18" y="156"/>
                  </a:lnTo>
                  <a:lnTo>
                    <a:pt x="28" y="194"/>
                  </a:lnTo>
                  <a:lnTo>
                    <a:pt x="8" y="202"/>
                  </a:lnTo>
                  <a:lnTo>
                    <a:pt x="28" y="233"/>
                  </a:lnTo>
                  <a:lnTo>
                    <a:pt x="73" y="225"/>
                  </a:lnTo>
                  <a:lnTo>
                    <a:pt x="79" y="210"/>
                  </a:lnTo>
                  <a:lnTo>
                    <a:pt x="101" y="208"/>
                  </a:lnTo>
                  <a:lnTo>
                    <a:pt x="134" y="179"/>
                  </a:lnTo>
                  <a:lnTo>
                    <a:pt x="121" y="153"/>
                  </a:lnTo>
                  <a:lnTo>
                    <a:pt x="137" y="112"/>
                  </a:lnTo>
                  <a:lnTo>
                    <a:pt x="152" y="112"/>
                  </a:lnTo>
                  <a:lnTo>
                    <a:pt x="152" y="57"/>
                  </a:lnTo>
                  <a:lnTo>
                    <a:pt x="38" y="0"/>
                  </a:lnTo>
                  <a:lnTo>
                    <a:pt x="23" y="2"/>
                  </a:lnTo>
                  <a:lnTo>
                    <a:pt x="23" y="25"/>
                  </a:lnTo>
                  <a:lnTo>
                    <a:pt x="38" y="44"/>
                  </a:lnTo>
                  <a:lnTo>
                    <a:pt x="28" y="95"/>
                  </a:lnTo>
                  <a:lnTo>
                    <a:pt x="0" y="134"/>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788" name="Freeform 92"/>
            <p:cNvSpPr>
              <a:spLocks/>
            </p:cNvSpPr>
            <p:nvPr/>
          </p:nvSpPr>
          <p:spPr bwMode="auto">
            <a:xfrm>
              <a:off x="2951" y="2209"/>
              <a:ext cx="141" cy="240"/>
            </a:xfrm>
            <a:custGeom>
              <a:avLst/>
              <a:gdLst/>
              <a:ahLst/>
              <a:cxnLst>
                <a:cxn ang="0">
                  <a:pos x="0" y="137"/>
                </a:cxn>
                <a:cxn ang="0">
                  <a:pos x="24" y="147"/>
                </a:cxn>
                <a:cxn ang="0">
                  <a:pos x="19" y="160"/>
                </a:cxn>
                <a:cxn ang="0">
                  <a:pos x="29" y="199"/>
                </a:cxn>
                <a:cxn ang="0">
                  <a:pos x="8" y="207"/>
                </a:cxn>
                <a:cxn ang="0">
                  <a:pos x="29" y="239"/>
                </a:cxn>
                <a:cxn ang="0">
                  <a:pos x="76" y="231"/>
                </a:cxn>
                <a:cxn ang="0">
                  <a:pos x="82" y="215"/>
                </a:cxn>
                <a:cxn ang="0">
                  <a:pos x="105" y="213"/>
                </a:cxn>
                <a:cxn ang="0">
                  <a:pos x="139" y="184"/>
                </a:cxn>
                <a:cxn ang="0">
                  <a:pos x="126" y="157"/>
                </a:cxn>
                <a:cxn ang="0">
                  <a:pos x="142" y="115"/>
                </a:cxn>
                <a:cxn ang="0">
                  <a:pos x="158" y="115"/>
                </a:cxn>
                <a:cxn ang="0">
                  <a:pos x="158" y="58"/>
                </a:cxn>
                <a:cxn ang="0">
                  <a:pos x="39" y="0"/>
                </a:cxn>
                <a:cxn ang="0">
                  <a:pos x="24" y="2"/>
                </a:cxn>
                <a:cxn ang="0">
                  <a:pos x="24" y="26"/>
                </a:cxn>
                <a:cxn ang="0">
                  <a:pos x="39" y="45"/>
                </a:cxn>
                <a:cxn ang="0">
                  <a:pos x="29" y="97"/>
                </a:cxn>
                <a:cxn ang="0">
                  <a:pos x="0" y="137"/>
                </a:cxn>
              </a:cxnLst>
              <a:rect l="0" t="0" r="r" b="b"/>
              <a:pathLst>
                <a:path w="159" h="240">
                  <a:moveTo>
                    <a:pt x="0" y="137"/>
                  </a:moveTo>
                  <a:lnTo>
                    <a:pt x="24" y="147"/>
                  </a:lnTo>
                  <a:lnTo>
                    <a:pt x="19" y="160"/>
                  </a:lnTo>
                  <a:lnTo>
                    <a:pt x="29" y="199"/>
                  </a:lnTo>
                  <a:lnTo>
                    <a:pt x="8" y="207"/>
                  </a:lnTo>
                  <a:lnTo>
                    <a:pt x="29" y="239"/>
                  </a:lnTo>
                  <a:lnTo>
                    <a:pt x="76" y="231"/>
                  </a:lnTo>
                  <a:lnTo>
                    <a:pt x="82" y="215"/>
                  </a:lnTo>
                  <a:lnTo>
                    <a:pt x="105" y="213"/>
                  </a:lnTo>
                  <a:lnTo>
                    <a:pt x="139" y="184"/>
                  </a:lnTo>
                  <a:lnTo>
                    <a:pt x="126" y="157"/>
                  </a:lnTo>
                  <a:lnTo>
                    <a:pt x="142" y="115"/>
                  </a:lnTo>
                  <a:lnTo>
                    <a:pt x="158" y="115"/>
                  </a:lnTo>
                  <a:lnTo>
                    <a:pt x="158" y="58"/>
                  </a:lnTo>
                  <a:lnTo>
                    <a:pt x="39" y="0"/>
                  </a:lnTo>
                  <a:lnTo>
                    <a:pt x="24" y="2"/>
                  </a:lnTo>
                  <a:lnTo>
                    <a:pt x="24" y="26"/>
                  </a:lnTo>
                  <a:lnTo>
                    <a:pt x="39" y="45"/>
                  </a:lnTo>
                  <a:lnTo>
                    <a:pt x="29" y="97"/>
                  </a:lnTo>
                  <a:lnTo>
                    <a:pt x="0" y="137"/>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789" name="Freeform 93"/>
            <p:cNvSpPr>
              <a:spLocks/>
            </p:cNvSpPr>
            <p:nvPr/>
          </p:nvSpPr>
          <p:spPr bwMode="auto">
            <a:xfrm>
              <a:off x="1790" y="2817"/>
              <a:ext cx="103" cy="614"/>
            </a:xfrm>
            <a:custGeom>
              <a:avLst/>
              <a:gdLst/>
              <a:ahLst/>
              <a:cxnLst>
                <a:cxn ang="0">
                  <a:pos x="0" y="480"/>
                </a:cxn>
                <a:cxn ang="0">
                  <a:pos x="8" y="462"/>
                </a:cxn>
                <a:cxn ang="0">
                  <a:pos x="23" y="473"/>
                </a:cxn>
                <a:cxn ang="0">
                  <a:pos x="40" y="442"/>
                </a:cxn>
                <a:cxn ang="0">
                  <a:pos x="33" y="429"/>
                </a:cxn>
                <a:cxn ang="0">
                  <a:pos x="45" y="387"/>
                </a:cxn>
                <a:cxn ang="0">
                  <a:pos x="23" y="381"/>
                </a:cxn>
                <a:cxn ang="0">
                  <a:pos x="28" y="312"/>
                </a:cxn>
                <a:cxn ang="0">
                  <a:pos x="55" y="239"/>
                </a:cxn>
                <a:cxn ang="0">
                  <a:pos x="52" y="179"/>
                </a:cxn>
                <a:cxn ang="0">
                  <a:pos x="75" y="62"/>
                </a:cxn>
                <a:cxn ang="0">
                  <a:pos x="70" y="8"/>
                </a:cxn>
                <a:cxn ang="0">
                  <a:pos x="83" y="0"/>
                </a:cxn>
                <a:cxn ang="0">
                  <a:pos x="95" y="27"/>
                </a:cxn>
                <a:cxn ang="0">
                  <a:pos x="105" y="80"/>
                </a:cxn>
                <a:cxn ang="0">
                  <a:pos x="115" y="80"/>
                </a:cxn>
                <a:cxn ang="0">
                  <a:pos x="115" y="99"/>
                </a:cxn>
                <a:cxn ang="0">
                  <a:pos x="98" y="107"/>
                </a:cxn>
                <a:cxn ang="0">
                  <a:pos x="98" y="144"/>
                </a:cxn>
                <a:cxn ang="0">
                  <a:pos x="83" y="161"/>
                </a:cxn>
                <a:cxn ang="0">
                  <a:pos x="70" y="213"/>
                </a:cxn>
                <a:cxn ang="0">
                  <a:pos x="78" y="259"/>
                </a:cxn>
                <a:cxn ang="0">
                  <a:pos x="60" y="301"/>
                </a:cxn>
                <a:cxn ang="0">
                  <a:pos x="48" y="403"/>
                </a:cxn>
                <a:cxn ang="0">
                  <a:pos x="57" y="442"/>
                </a:cxn>
                <a:cxn ang="0">
                  <a:pos x="48" y="445"/>
                </a:cxn>
                <a:cxn ang="0">
                  <a:pos x="52" y="475"/>
                </a:cxn>
                <a:cxn ang="0">
                  <a:pos x="30" y="540"/>
                </a:cxn>
                <a:cxn ang="0">
                  <a:pos x="33" y="554"/>
                </a:cxn>
                <a:cxn ang="0">
                  <a:pos x="43" y="551"/>
                </a:cxn>
                <a:cxn ang="0">
                  <a:pos x="48" y="576"/>
                </a:cxn>
                <a:cxn ang="0">
                  <a:pos x="98" y="582"/>
                </a:cxn>
                <a:cxn ang="0">
                  <a:pos x="66" y="590"/>
                </a:cxn>
                <a:cxn ang="0">
                  <a:pos x="60" y="613"/>
                </a:cxn>
                <a:cxn ang="0">
                  <a:pos x="45" y="608"/>
                </a:cxn>
                <a:cxn ang="0">
                  <a:pos x="60" y="592"/>
                </a:cxn>
                <a:cxn ang="0">
                  <a:pos x="38" y="587"/>
                </a:cxn>
                <a:cxn ang="0">
                  <a:pos x="35" y="568"/>
                </a:cxn>
                <a:cxn ang="0">
                  <a:pos x="30" y="576"/>
                </a:cxn>
                <a:cxn ang="0">
                  <a:pos x="17" y="559"/>
                </a:cxn>
                <a:cxn ang="0">
                  <a:pos x="23" y="551"/>
                </a:cxn>
                <a:cxn ang="0">
                  <a:pos x="12" y="540"/>
                </a:cxn>
                <a:cxn ang="0">
                  <a:pos x="23" y="530"/>
                </a:cxn>
                <a:cxn ang="0">
                  <a:pos x="12" y="498"/>
                </a:cxn>
                <a:cxn ang="0">
                  <a:pos x="30" y="504"/>
                </a:cxn>
                <a:cxn ang="0">
                  <a:pos x="12" y="491"/>
                </a:cxn>
                <a:cxn ang="0">
                  <a:pos x="17" y="475"/>
                </a:cxn>
                <a:cxn ang="0">
                  <a:pos x="0" y="480"/>
                </a:cxn>
              </a:cxnLst>
              <a:rect l="0" t="0" r="r" b="b"/>
              <a:pathLst>
                <a:path w="116" h="614">
                  <a:moveTo>
                    <a:pt x="0" y="480"/>
                  </a:moveTo>
                  <a:lnTo>
                    <a:pt x="8" y="462"/>
                  </a:lnTo>
                  <a:lnTo>
                    <a:pt x="23" y="473"/>
                  </a:lnTo>
                  <a:lnTo>
                    <a:pt x="40" y="442"/>
                  </a:lnTo>
                  <a:lnTo>
                    <a:pt x="33" y="429"/>
                  </a:lnTo>
                  <a:lnTo>
                    <a:pt x="45" y="387"/>
                  </a:lnTo>
                  <a:lnTo>
                    <a:pt x="23" y="381"/>
                  </a:lnTo>
                  <a:lnTo>
                    <a:pt x="28" y="312"/>
                  </a:lnTo>
                  <a:lnTo>
                    <a:pt x="55" y="239"/>
                  </a:lnTo>
                  <a:lnTo>
                    <a:pt x="52" y="179"/>
                  </a:lnTo>
                  <a:lnTo>
                    <a:pt x="75" y="62"/>
                  </a:lnTo>
                  <a:lnTo>
                    <a:pt x="70" y="8"/>
                  </a:lnTo>
                  <a:lnTo>
                    <a:pt x="83" y="0"/>
                  </a:lnTo>
                  <a:lnTo>
                    <a:pt x="95" y="27"/>
                  </a:lnTo>
                  <a:lnTo>
                    <a:pt x="105" y="80"/>
                  </a:lnTo>
                  <a:lnTo>
                    <a:pt x="115" y="80"/>
                  </a:lnTo>
                  <a:lnTo>
                    <a:pt x="115" y="99"/>
                  </a:lnTo>
                  <a:lnTo>
                    <a:pt x="98" y="107"/>
                  </a:lnTo>
                  <a:lnTo>
                    <a:pt x="98" y="144"/>
                  </a:lnTo>
                  <a:lnTo>
                    <a:pt x="83" y="161"/>
                  </a:lnTo>
                  <a:lnTo>
                    <a:pt x="70" y="213"/>
                  </a:lnTo>
                  <a:lnTo>
                    <a:pt x="78" y="259"/>
                  </a:lnTo>
                  <a:lnTo>
                    <a:pt x="60" y="301"/>
                  </a:lnTo>
                  <a:lnTo>
                    <a:pt x="48" y="403"/>
                  </a:lnTo>
                  <a:lnTo>
                    <a:pt x="57" y="442"/>
                  </a:lnTo>
                  <a:lnTo>
                    <a:pt x="48" y="445"/>
                  </a:lnTo>
                  <a:lnTo>
                    <a:pt x="52" y="475"/>
                  </a:lnTo>
                  <a:lnTo>
                    <a:pt x="30" y="540"/>
                  </a:lnTo>
                  <a:lnTo>
                    <a:pt x="33" y="554"/>
                  </a:lnTo>
                  <a:lnTo>
                    <a:pt x="43" y="551"/>
                  </a:lnTo>
                  <a:lnTo>
                    <a:pt x="48" y="576"/>
                  </a:lnTo>
                  <a:lnTo>
                    <a:pt x="98" y="582"/>
                  </a:lnTo>
                  <a:lnTo>
                    <a:pt x="66" y="590"/>
                  </a:lnTo>
                  <a:lnTo>
                    <a:pt x="60" y="613"/>
                  </a:lnTo>
                  <a:lnTo>
                    <a:pt x="45" y="608"/>
                  </a:lnTo>
                  <a:lnTo>
                    <a:pt x="60" y="592"/>
                  </a:lnTo>
                  <a:lnTo>
                    <a:pt x="38" y="587"/>
                  </a:lnTo>
                  <a:lnTo>
                    <a:pt x="35" y="568"/>
                  </a:lnTo>
                  <a:lnTo>
                    <a:pt x="30" y="576"/>
                  </a:lnTo>
                  <a:lnTo>
                    <a:pt x="17" y="559"/>
                  </a:lnTo>
                  <a:lnTo>
                    <a:pt x="23" y="551"/>
                  </a:lnTo>
                  <a:lnTo>
                    <a:pt x="12" y="540"/>
                  </a:lnTo>
                  <a:lnTo>
                    <a:pt x="23" y="530"/>
                  </a:lnTo>
                  <a:lnTo>
                    <a:pt x="12" y="498"/>
                  </a:lnTo>
                  <a:lnTo>
                    <a:pt x="30" y="504"/>
                  </a:lnTo>
                  <a:lnTo>
                    <a:pt x="12" y="491"/>
                  </a:lnTo>
                  <a:lnTo>
                    <a:pt x="17" y="475"/>
                  </a:lnTo>
                  <a:lnTo>
                    <a:pt x="0" y="480"/>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790" name="Freeform 94"/>
            <p:cNvSpPr>
              <a:spLocks/>
            </p:cNvSpPr>
            <p:nvPr/>
          </p:nvSpPr>
          <p:spPr bwMode="auto">
            <a:xfrm>
              <a:off x="1790" y="2817"/>
              <a:ext cx="109" cy="620"/>
            </a:xfrm>
            <a:custGeom>
              <a:avLst/>
              <a:gdLst/>
              <a:ahLst/>
              <a:cxnLst>
                <a:cxn ang="0">
                  <a:pos x="0" y="485"/>
                </a:cxn>
                <a:cxn ang="0">
                  <a:pos x="8" y="467"/>
                </a:cxn>
                <a:cxn ang="0">
                  <a:pos x="24" y="478"/>
                </a:cxn>
                <a:cxn ang="0">
                  <a:pos x="42" y="446"/>
                </a:cxn>
                <a:cxn ang="0">
                  <a:pos x="35" y="433"/>
                </a:cxn>
                <a:cxn ang="0">
                  <a:pos x="47" y="391"/>
                </a:cxn>
                <a:cxn ang="0">
                  <a:pos x="24" y="385"/>
                </a:cxn>
                <a:cxn ang="0">
                  <a:pos x="29" y="315"/>
                </a:cxn>
                <a:cxn ang="0">
                  <a:pos x="58" y="241"/>
                </a:cxn>
                <a:cxn ang="0">
                  <a:pos x="55" y="181"/>
                </a:cxn>
                <a:cxn ang="0">
                  <a:pos x="79" y="63"/>
                </a:cxn>
                <a:cxn ang="0">
                  <a:pos x="74" y="8"/>
                </a:cxn>
                <a:cxn ang="0">
                  <a:pos x="87" y="0"/>
                </a:cxn>
                <a:cxn ang="0">
                  <a:pos x="100" y="27"/>
                </a:cxn>
                <a:cxn ang="0">
                  <a:pos x="111" y="81"/>
                </a:cxn>
                <a:cxn ang="0">
                  <a:pos x="121" y="81"/>
                </a:cxn>
                <a:cxn ang="0">
                  <a:pos x="121" y="100"/>
                </a:cxn>
                <a:cxn ang="0">
                  <a:pos x="103" y="108"/>
                </a:cxn>
                <a:cxn ang="0">
                  <a:pos x="103" y="145"/>
                </a:cxn>
                <a:cxn ang="0">
                  <a:pos x="87" y="163"/>
                </a:cxn>
                <a:cxn ang="0">
                  <a:pos x="74" y="215"/>
                </a:cxn>
                <a:cxn ang="0">
                  <a:pos x="82" y="262"/>
                </a:cxn>
                <a:cxn ang="0">
                  <a:pos x="63" y="304"/>
                </a:cxn>
                <a:cxn ang="0">
                  <a:pos x="50" y="407"/>
                </a:cxn>
                <a:cxn ang="0">
                  <a:pos x="60" y="446"/>
                </a:cxn>
                <a:cxn ang="0">
                  <a:pos x="50" y="449"/>
                </a:cxn>
                <a:cxn ang="0">
                  <a:pos x="55" y="480"/>
                </a:cxn>
                <a:cxn ang="0">
                  <a:pos x="32" y="545"/>
                </a:cxn>
                <a:cxn ang="0">
                  <a:pos x="35" y="559"/>
                </a:cxn>
                <a:cxn ang="0">
                  <a:pos x="45" y="556"/>
                </a:cxn>
                <a:cxn ang="0">
                  <a:pos x="50" y="582"/>
                </a:cxn>
                <a:cxn ang="0">
                  <a:pos x="103" y="588"/>
                </a:cxn>
                <a:cxn ang="0">
                  <a:pos x="69" y="596"/>
                </a:cxn>
                <a:cxn ang="0">
                  <a:pos x="63" y="619"/>
                </a:cxn>
                <a:cxn ang="0">
                  <a:pos x="47" y="614"/>
                </a:cxn>
                <a:cxn ang="0">
                  <a:pos x="63" y="598"/>
                </a:cxn>
                <a:cxn ang="0">
                  <a:pos x="40" y="593"/>
                </a:cxn>
                <a:cxn ang="0">
                  <a:pos x="37" y="574"/>
                </a:cxn>
                <a:cxn ang="0">
                  <a:pos x="32" y="582"/>
                </a:cxn>
                <a:cxn ang="0">
                  <a:pos x="18" y="564"/>
                </a:cxn>
                <a:cxn ang="0">
                  <a:pos x="24" y="556"/>
                </a:cxn>
                <a:cxn ang="0">
                  <a:pos x="13" y="545"/>
                </a:cxn>
                <a:cxn ang="0">
                  <a:pos x="24" y="535"/>
                </a:cxn>
                <a:cxn ang="0">
                  <a:pos x="13" y="503"/>
                </a:cxn>
                <a:cxn ang="0">
                  <a:pos x="32" y="509"/>
                </a:cxn>
                <a:cxn ang="0">
                  <a:pos x="13" y="496"/>
                </a:cxn>
                <a:cxn ang="0">
                  <a:pos x="18" y="480"/>
                </a:cxn>
                <a:cxn ang="0">
                  <a:pos x="0" y="485"/>
                </a:cxn>
              </a:cxnLst>
              <a:rect l="0" t="0" r="r" b="b"/>
              <a:pathLst>
                <a:path w="122" h="620">
                  <a:moveTo>
                    <a:pt x="0" y="485"/>
                  </a:moveTo>
                  <a:lnTo>
                    <a:pt x="8" y="467"/>
                  </a:lnTo>
                  <a:lnTo>
                    <a:pt x="24" y="478"/>
                  </a:lnTo>
                  <a:lnTo>
                    <a:pt x="42" y="446"/>
                  </a:lnTo>
                  <a:lnTo>
                    <a:pt x="35" y="433"/>
                  </a:lnTo>
                  <a:lnTo>
                    <a:pt x="47" y="391"/>
                  </a:lnTo>
                  <a:lnTo>
                    <a:pt x="24" y="385"/>
                  </a:lnTo>
                  <a:lnTo>
                    <a:pt x="29" y="315"/>
                  </a:lnTo>
                  <a:lnTo>
                    <a:pt x="58" y="241"/>
                  </a:lnTo>
                  <a:lnTo>
                    <a:pt x="55" y="181"/>
                  </a:lnTo>
                  <a:lnTo>
                    <a:pt x="79" y="63"/>
                  </a:lnTo>
                  <a:lnTo>
                    <a:pt x="74" y="8"/>
                  </a:lnTo>
                  <a:lnTo>
                    <a:pt x="87" y="0"/>
                  </a:lnTo>
                  <a:lnTo>
                    <a:pt x="100" y="27"/>
                  </a:lnTo>
                  <a:lnTo>
                    <a:pt x="111" y="81"/>
                  </a:lnTo>
                  <a:lnTo>
                    <a:pt x="121" y="81"/>
                  </a:lnTo>
                  <a:lnTo>
                    <a:pt x="121" y="100"/>
                  </a:lnTo>
                  <a:lnTo>
                    <a:pt x="103" y="108"/>
                  </a:lnTo>
                  <a:lnTo>
                    <a:pt x="103" y="145"/>
                  </a:lnTo>
                  <a:lnTo>
                    <a:pt x="87" y="163"/>
                  </a:lnTo>
                  <a:lnTo>
                    <a:pt x="74" y="215"/>
                  </a:lnTo>
                  <a:lnTo>
                    <a:pt x="82" y="262"/>
                  </a:lnTo>
                  <a:lnTo>
                    <a:pt x="63" y="304"/>
                  </a:lnTo>
                  <a:lnTo>
                    <a:pt x="50" y="407"/>
                  </a:lnTo>
                  <a:lnTo>
                    <a:pt x="60" y="446"/>
                  </a:lnTo>
                  <a:lnTo>
                    <a:pt x="50" y="449"/>
                  </a:lnTo>
                  <a:lnTo>
                    <a:pt x="55" y="480"/>
                  </a:lnTo>
                  <a:lnTo>
                    <a:pt x="32" y="545"/>
                  </a:lnTo>
                  <a:lnTo>
                    <a:pt x="35" y="559"/>
                  </a:lnTo>
                  <a:lnTo>
                    <a:pt x="45" y="556"/>
                  </a:lnTo>
                  <a:lnTo>
                    <a:pt x="50" y="582"/>
                  </a:lnTo>
                  <a:lnTo>
                    <a:pt x="103" y="588"/>
                  </a:lnTo>
                  <a:lnTo>
                    <a:pt x="69" y="596"/>
                  </a:lnTo>
                  <a:lnTo>
                    <a:pt x="63" y="619"/>
                  </a:lnTo>
                  <a:lnTo>
                    <a:pt x="47" y="614"/>
                  </a:lnTo>
                  <a:lnTo>
                    <a:pt x="63" y="598"/>
                  </a:lnTo>
                  <a:lnTo>
                    <a:pt x="40" y="593"/>
                  </a:lnTo>
                  <a:lnTo>
                    <a:pt x="37" y="574"/>
                  </a:lnTo>
                  <a:lnTo>
                    <a:pt x="32" y="582"/>
                  </a:lnTo>
                  <a:lnTo>
                    <a:pt x="18" y="564"/>
                  </a:lnTo>
                  <a:lnTo>
                    <a:pt x="24" y="556"/>
                  </a:lnTo>
                  <a:lnTo>
                    <a:pt x="13" y="545"/>
                  </a:lnTo>
                  <a:lnTo>
                    <a:pt x="24" y="535"/>
                  </a:lnTo>
                  <a:lnTo>
                    <a:pt x="13" y="503"/>
                  </a:lnTo>
                  <a:lnTo>
                    <a:pt x="32" y="509"/>
                  </a:lnTo>
                  <a:lnTo>
                    <a:pt x="13" y="496"/>
                  </a:lnTo>
                  <a:lnTo>
                    <a:pt x="18" y="480"/>
                  </a:lnTo>
                  <a:lnTo>
                    <a:pt x="0" y="485"/>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791" name="Freeform 95"/>
            <p:cNvSpPr>
              <a:spLocks/>
            </p:cNvSpPr>
            <p:nvPr/>
          </p:nvSpPr>
          <p:spPr bwMode="auto">
            <a:xfrm>
              <a:off x="1793" y="3334"/>
              <a:ext cx="15" cy="18"/>
            </a:xfrm>
            <a:custGeom>
              <a:avLst/>
              <a:gdLst/>
              <a:ahLst/>
              <a:cxnLst>
                <a:cxn ang="0">
                  <a:pos x="0" y="10"/>
                </a:cxn>
                <a:cxn ang="0">
                  <a:pos x="9" y="0"/>
                </a:cxn>
                <a:cxn ang="0">
                  <a:pos x="16" y="17"/>
                </a:cxn>
                <a:cxn ang="0">
                  <a:pos x="0" y="10"/>
                </a:cxn>
              </a:cxnLst>
              <a:rect l="0" t="0" r="r" b="b"/>
              <a:pathLst>
                <a:path w="17" h="18">
                  <a:moveTo>
                    <a:pt x="0" y="10"/>
                  </a:moveTo>
                  <a:lnTo>
                    <a:pt x="9" y="0"/>
                  </a:lnTo>
                  <a:lnTo>
                    <a:pt x="16" y="17"/>
                  </a:lnTo>
                  <a:lnTo>
                    <a:pt x="0" y="10"/>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792" name="Freeform 96"/>
            <p:cNvSpPr>
              <a:spLocks/>
            </p:cNvSpPr>
            <p:nvPr/>
          </p:nvSpPr>
          <p:spPr bwMode="auto">
            <a:xfrm>
              <a:off x="1793" y="3334"/>
              <a:ext cx="15" cy="24"/>
            </a:xfrm>
            <a:custGeom>
              <a:avLst/>
              <a:gdLst/>
              <a:ahLst/>
              <a:cxnLst>
                <a:cxn ang="0">
                  <a:pos x="0" y="13"/>
                </a:cxn>
                <a:cxn ang="0">
                  <a:pos x="9" y="0"/>
                </a:cxn>
                <a:cxn ang="0">
                  <a:pos x="16" y="23"/>
                </a:cxn>
                <a:cxn ang="0">
                  <a:pos x="0" y="13"/>
                </a:cxn>
              </a:cxnLst>
              <a:rect l="0" t="0" r="r" b="b"/>
              <a:pathLst>
                <a:path w="17" h="24">
                  <a:moveTo>
                    <a:pt x="0" y="13"/>
                  </a:moveTo>
                  <a:lnTo>
                    <a:pt x="9" y="0"/>
                  </a:lnTo>
                  <a:lnTo>
                    <a:pt x="16" y="23"/>
                  </a:lnTo>
                  <a:lnTo>
                    <a:pt x="0"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793" name="Freeform 97"/>
            <p:cNvSpPr>
              <a:spLocks/>
            </p:cNvSpPr>
            <p:nvPr/>
          </p:nvSpPr>
          <p:spPr bwMode="auto">
            <a:xfrm>
              <a:off x="1804" y="3210"/>
              <a:ext cx="16" cy="24"/>
            </a:xfrm>
            <a:custGeom>
              <a:avLst/>
              <a:gdLst/>
              <a:ahLst/>
              <a:cxnLst>
                <a:cxn ang="0">
                  <a:pos x="0" y="19"/>
                </a:cxn>
                <a:cxn ang="0">
                  <a:pos x="16" y="0"/>
                </a:cxn>
                <a:cxn ang="0">
                  <a:pos x="16" y="23"/>
                </a:cxn>
                <a:cxn ang="0">
                  <a:pos x="0" y="19"/>
                </a:cxn>
              </a:cxnLst>
              <a:rect l="0" t="0" r="r" b="b"/>
              <a:pathLst>
                <a:path w="17" h="24">
                  <a:moveTo>
                    <a:pt x="0" y="19"/>
                  </a:moveTo>
                  <a:lnTo>
                    <a:pt x="16" y="0"/>
                  </a:lnTo>
                  <a:lnTo>
                    <a:pt x="16" y="23"/>
                  </a:lnTo>
                  <a:lnTo>
                    <a:pt x="0" y="19"/>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794" name="Freeform 98"/>
            <p:cNvSpPr>
              <a:spLocks/>
            </p:cNvSpPr>
            <p:nvPr/>
          </p:nvSpPr>
          <p:spPr bwMode="auto">
            <a:xfrm>
              <a:off x="1804" y="3210"/>
              <a:ext cx="16" cy="30"/>
            </a:xfrm>
            <a:custGeom>
              <a:avLst/>
              <a:gdLst/>
              <a:ahLst/>
              <a:cxnLst>
                <a:cxn ang="0">
                  <a:pos x="0" y="24"/>
                </a:cxn>
                <a:cxn ang="0">
                  <a:pos x="16" y="0"/>
                </a:cxn>
                <a:cxn ang="0">
                  <a:pos x="16" y="29"/>
                </a:cxn>
                <a:cxn ang="0">
                  <a:pos x="0" y="24"/>
                </a:cxn>
              </a:cxnLst>
              <a:rect l="0" t="0" r="r" b="b"/>
              <a:pathLst>
                <a:path w="17" h="30">
                  <a:moveTo>
                    <a:pt x="0" y="24"/>
                  </a:moveTo>
                  <a:lnTo>
                    <a:pt x="16" y="0"/>
                  </a:lnTo>
                  <a:lnTo>
                    <a:pt x="16" y="29"/>
                  </a:lnTo>
                  <a:lnTo>
                    <a:pt x="0" y="24"/>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795" name="Freeform 99"/>
            <p:cNvSpPr>
              <a:spLocks/>
            </p:cNvSpPr>
            <p:nvPr/>
          </p:nvSpPr>
          <p:spPr bwMode="auto">
            <a:xfrm>
              <a:off x="1812" y="3428"/>
              <a:ext cx="15" cy="17"/>
            </a:xfrm>
            <a:custGeom>
              <a:avLst/>
              <a:gdLst/>
              <a:ahLst/>
              <a:cxnLst>
                <a:cxn ang="0">
                  <a:pos x="0" y="0"/>
                </a:cxn>
                <a:cxn ang="0">
                  <a:pos x="16" y="4"/>
                </a:cxn>
                <a:cxn ang="0">
                  <a:pos x="16" y="16"/>
                </a:cxn>
                <a:cxn ang="0">
                  <a:pos x="0" y="0"/>
                </a:cxn>
              </a:cxnLst>
              <a:rect l="0" t="0" r="r" b="b"/>
              <a:pathLst>
                <a:path w="17" h="17">
                  <a:moveTo>
                    <a:pt x="0" y="0"/>
                  </a:moveTo>
                  <a:lnTo>
                    <a:pt x="16" y="4"/>
                  </a:lnTo>
                  <a:lnTo>
                    <a:pt x="16" y="16"/>
                  </a:lnTo>
                  <a:lnTo>
                    <a:pt x="0" y="0"/>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796" name="Freeform 100"/>
            <p:cNvSpPr>
              <a:spLocks/>
            </p:cNvSpPr>
            <p:nvPr/>
          </p:nvSpPr>
          <p:spPr bwMode="auto">
            <a:xfrm>
              <a:off x="1812" y="3428"/>
              <a:ext cx="19" cy="17"/>
            </a:xfrm>
            <a:custGeom>
              <a:avLst/>
              <a:gdLst/>
              <a:ahLst/>
              <a:cxnLst>
                <a:cxn ang="0">
                  <a:pos x="0" y="0"/>
                </a:cxn>
                <a:cxn ang="0">
                  <a:pos x="21" y="3"/>
                </a:cxn>
                <a:cxn ang="0">
                  <a:pos x="21" y="16"/>
                </a:cxn>
                <a:cxn ang="0">
                  <a:pos x="0" y="0"/>
                </a:cxn>
              </a:cxnLst>
              <a:rect l="0" t="0" r="r" b="b"/>
              <a:pathLst>
                <a:path w="22" h="17">
                  <a:moveTo>
                    <a:pt x="0" y="0"/>
                  </a:moveTo>
                  <a:lnTo>
                    <a:pt x="21" y="3"/>
                  </a:lnTo>
                  <a:lnTo>
                    <a:pt x="21" y="16"/>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797" name="Freeform 101"/>
            <p:cNvSpPr>
              <a:spLocks/>
            </p:cNvSpPr>
            <p:nvPr/>
          </p:nvSpPr>
          <p:spPr bwMode="auto">
            <a:xfrm>
              <a:off x="1816" y="3399"/>
              <a:ext cx="21" cy="24"/>
            </a:xfrm>
            <a:custGeom>
              <a:avLst/>
              <a:gdLst/>
              <a:ahLst/>
              <a:cxnLst>
                <a:cxn ang="0">
                  <a:pos x="0" y="2"/>
                </a:cxn>
                <a:cxn ang="0">
                  <a:pos x="9" y="0"/>
                </a:cxn>
                <a:cxn ang="0">
                  <a:pos x="6" y="9"/>
                </a:cxn>
                <a:cxn ang="0">
                  <a:pos x="23" y="13"/>
                </a:cxn>
                <a:cxn ang="0">
                  <a:pos x="13" y="23"/>
                </a:cxn>
                <a:cxn ang="0">
                  <a:pos x="0" y="2"/>
                </a:cxn>
              </a:cxnLst>
              <a:rect l="0" t="0" r="r" b="b"/>
              <a:pathLst>
                <a:path w="24" h="24">
                  <a:moveTo>
                    <a:pt x="0" y="2"/>
                  </a:moveTo>
                  <a:lnTo>
                    <a:pt x="9" y="0"/>
                  </a:lnTo>
                  <a:lnTo>
                    <a:pt x="6" y="9"/>
                  </a:lnTo>
                  <a:lnTo>
                    <a:pt x="23" y="13"/>
                  </a:lnTo>
                  <a:lnTo>
                    <a:pt x="13" y="23"/>
                  </a:lnTo>
                  <a:lnTo>
                    <a:pt x="0" y="2"/>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798" name="Freeform 102"/>
            <p:cNvSpPr>
              <a:spLocks/>
            </p:cNvSpPr>
            <p:nvPr/>
          </p:nvSpPr>
          <p:spPr bwMode="auto">
            <a:xfrm>
              <a:off x="1816" y="3399"/>
              <a:ext cx="27" cy="30"/>
            </a:xfrm>
            <a:custGeom>
              <a:avLst/>
              <a:gdLst/>
              <a:ahLst/>
              <a:cxnLst>
                <a:cxn ang="0">
                  <a:pos x="0" y="3"/>
                </a:cxn>
                <a:cxn ang="0">
                  <a:pos x="11" y="0"/>
                </a:cxn>
                <a:cxn ang="0">
                  <a:pos x="8" y="11"/>
                </a:cxn>
                <a:cxn ang="0">
                  <a:pos x="29" y="16"/>
                </a:cxn>
                <a:cxn ang="0">
                  <a:pos x="16" y="29"/>
                </a:cxn>
                <a:cxn ang="0">
                  <a:pos x="0" y="3"/>
                </a:cxn>
              </a:cxnLst>
              <a:rect l="0" t="0" r="r" b="b"/>
              <a:pathLst>
                <a:path w="30" h="30">
                  <a:moveTo>
                    <a:pt x="0" y="3"/>
                  </a:moveTo>
                  <a:lnTo>
                    <a:pt x="11" y="0"/>
                  </a:lnTo>
                  <a:lnTo>
                    <a:pt x="8" y="11"/>
                  </a:lnTo>
                  <a:lnTo>
                    <a:pt x="29" y="16"/>
                  </a:lnTo>
                  <a:lnTo>
                    <a:pt x="16" y="29"/>
                  </a:lnTo>
                  <a:lnTo>
                    <a:pt x="0" y="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799" name="Freeform 103"/>
            <p:cNvSpPr>
              <a:spLocks/>
            </p:cNvSpPr>
            <p:nvPr/>
          </p:nvSpPr>
          <p:spPr bwMode="auto">
            <a:xfrm>
              <a:off x="1835" y="3436"/>
              <a:ext cx="15" cy="17"/>
            </a:xfrm>
            <a:custGeom>
              <a:avLst/>
              <a:gdLst/>
              <a:ahLst/>
              <a:cxnLst>
                <a:cxn ang="0">
                  <a:pos x="0" y="8"/>
                </a:cxn>
                <a:cxn ang="0">
                  <a:pos x="6" y="0"/>
                </a:cxn>
                <a:cxn ang="0">
                  <a:pos x="16" y="16"/>
                </a:cxn>
                <a:cxn ang="0">
                  <a:pos x="0" y="8"/>
                </a:cxn>
              </a:cxnLst>
              <a:rect l="0" t="0" r="r" b="b"/>
              <a:pathLst>
                <a:path w="17" h="17">
                  <a:moveTo>
                    <a:pt x="0" y="8"/>
                  </a:moveTo>
                  <a:lnTo>
                    <a:pt x="6" y="0"/>
                  </a:lnTo>
                  <a:lnTo>
                    <a:pt x="16" y="16"/>
                  </a:lnTo>
                  <a:lnTo>
                    <a:pt x="0" y="8"/>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800" name="Freeform 104"/>
            <p:cNvSpPr>
              <a:spLocks/>
            </p:cNvSpPr>
            <p:nvPr/>
          </p:nvSpPr>
          <p:spPr bwMode="auto">
            <a:xfrm>
              <a:off x="1835" y="3436"/>
              <a:ext cx="15" cy="17"/>
            </a:xfrm>
            <a:custGeom>
              <a:avLst/>
              <a:gdLst/>
              <a:ahLst/>
              <a:cxnLst>
                <a:cxn ang="0">
                  <a:pos x="0" y="10"/>
                </a:cxn>
                <a:cxn ang="0">
                  <a:pos x="6" y="0"/>
                </a:cxn>
                <a:cxn ang="0">
                  <a:pos x="16" y="16"/>
                </a:cxn>
                <a:cxn ang="0">
                  <a:pos x="0" y="10"/>
                </a:cxn>
              </a:cxnLst>
              <a:rect l="0" t="0" r="r" b="b"/>
              <a:pathLst>
                <a:path w="17" h="17">
                  <a:moveTo>
                    <a:pt x="0" y="10"/>
                  </a:moveTo>
                  <a:lnTo>
                    <a:pt x="6" y="0"/>
                  </a:lnTo>
                  <a:lnTo>
                    <a:pt x="16" y="16"/>
                  </a:lnTo>
                  <a:lnTo>
                    <a:pt x="0" y="1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801" name="Freeform 105"/>
            <p:cNvSpPr>
              <a:spLocks/>
            </p:cNvSpPr>
            <p:nvPr/>
          </p:nvSpPr>
          <p:spPr bwMode="auto">
            <a:xfrm>
              <a:off x="1844" y="3410"/>
              <a:ext cx="31" cy="40"/>
            </a:xfrm>
            <a:custGeom>
              <a:avLst/>
              <a:gdLst/>
              <a:ahLst/>
              <a:cxnLst>
                <a:cxn ang="0">
                  <a:pos x="0" y="34"/>
                </a:cxn>
                <a:cxn ang="0">
                  <a:pos x="8" y="27"/>
                </a:cxn>
                <a:cxn ang="0">
                  <a:pos x="25" y="32"/>
                </a:cxn>
                <a:cxn ang="0">
                  <a:pos x="16" y="20"/>
                </a:cxn>
                <a:cxn ang="0">
                  <a:pos x="25" y="16"/>
                </a:cxn>
                <a:cxn ang="0">
                  <a:pos x="14" y="13"/>
                </a:cxn>
                <a:cxn ang="0">
                  <a:pos x="14" y="3"/>
                </a:cxn>
                <a:cxn ang="0">
                  <a:pos x="34" y="0"/>
                </a:cxn>
                <a:cxn ang="0">
                  <a:pos x="34" y="39"/>
                </a:cxn>
                <a:cxn ang="0">
                  <a:pos x="0" y="34"/>
                </a:cxn>
              </a:cxnLst>
              <a:rect l="0" t="0" r="r" b="b"/>
              <a:pathLst>
                <a:path w="35" h="40">
                  <a:moveTo>
                    <a:pt x="0" y="34"/>
                  </a:moveTo>
                  <a:lnTo>
                    <a:pt x="8" y="27"/>
                  </a:lnTo>
                  <a:lnTo>
                    <a:pt x="25" y="32"/>
                  </a:lnTo>
                  <a:lnTo>
                    <a:pt x="16" y="20"/>
                  </a:lnTo>
                  <a:lnTo>
                    <a:pt x="25" y="16"/>
                  </a:lnTo>
                  <a:lnTo>
                    <a:pt x="14" y="13"/>
                  </a:lnTo>
                  <a:lnTo>
                    <a:pt x="14" y="3"/>
                  </a:lnTo>
                  <a:lnTo>
                    <a:pt x="34" y="0"/>
                  </a:lnTo>
                  <a:lnTo>
                    <a:pt x="34" y="39"/>
                  </a:lnTo>
                  <a:lnTo>
                    <a:pt x="0" y="34"/>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802" name="Freeform 106"/>
            <p:cNvSpPr>
              <a:spLocks/>
            </p:cNvSpPr>
            <p:nvPr/>
          </p:nvSpPr>
          <p:spPr bwMode="auto">
            <a:xfrm>
              <a:off x="1844" y="3410"/>
              <a:ext cx="36" cy="46"/>
            </a:xfrm>
            <a:custGeom>
              <a:avLst/>
              <a:gdLst/>
              <a:ahLst/>
              <a:cxnLst>
                <a:cxn ang="0">
                  <a:pos x="0" y="39"/>
                </a:cxn>
                <a:cxn ang="0">
                  <a:pos x="9" y="31"/>
                </a:cxn>
                <a:cxn ang="0">
                  <a:pos x="29" y="37"/>
                </a:cxn>
                <a:cxn ang="0">
                  <a:pos x="19" y="23"/>
                </a:cxn>
                <a:cxn ang="0">
                  <a:pos x="29" y="18"/>
                </a:cxn>
                <a:cxn ang="0">
                  <a:pos x="17" y="15"/>
                </a:cxn>
                <a:cxn ang="0">
                  <a:pos x="17" y="3"/>
                </a:cxn>
                <a:cxn ang="0">
                  <a:pos x="40" y="0"/>
                </a:cxn>
                <a:cxn ang="0">
                  <a:pos x="40" y="45"/>
                </a:cxn>
                <a:cxn ang="0">
                  <a:pos x="0" y="39"/>
                </a:cxn>
              </a:cxnLst>
              <a:rect l="0" t="0" r="r" b="b"/>
              <a:pathLst>
                <a:path w="41" h="46">
                  <a:moveTo>
                    <a:pt x="0" y="39"/>
                  </a:moveTo>
                  <a:lnTo>
                    <a:pt x="9" y="31"/>
                  </a:lnTo>
                  <a:lnTo>
                    <a:pt x="29" y="37"/>
                  </a:lnTo>
                  <a:lnTo>
                    <a:pt x="19" y="23"/>
                  </a:lnTo>
                  <a:lnTo>
                    <a:pt x="29" y="18"/>
                  </a:lnTo>
                  <a:lnTo>
                    <a:pt x="17" y="15"/>
                  </a:lnTo>
                  <a:lnTo>
                    <a:pt x="17" y="3"/>
                  </a:lnTo>
                  <a:lnTo>
                    <a:pt x="40" y="0"/>
                  </a:lnTo>
                  <a:lnTo>
                    <a:pt x="40" y="45"/>
                  </a:lnTo>
                  <a:lnTo>
                    <a:pt x="0" y="39"/>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803" name="Freeform 107"/>
            <p:cNvSpPr>
              <a:spLocks/>
            </p:cNvSpPr>
            <p:nvPr/>
          </p:nvSpPr>
          <p:spPr bwMode="auto">
            <a:xfrm>
              <a:off x="1863" y="3465"/>
              <a:ext cx="23" cy="17"/>
            </a:xfrm>
            <a:custGeom>
              <a:avLst/>
              <a:gdLst/>
              <a:ahLst/>
              <a:cxnLst>
                <a:cxn ang="0">
                  <a:pos x="0" y="0"/>
                </a:cxn>
                <a:cxn ang="0">
                  <a:pos x="21" y="0"/>
                </a:cxn>
                <a:cxn ang="0">
                  <a:pos x="25" y="16"/>
                </a:cxn>
                <a:cxn ang="0">
                  <a:pos x="0" y="0"/>
                </a:cxn>
              </a:cxnLst>
              <a:rect l="0" t="0" r="r" b="b"/>
              <a:pathLst>
                <a:path w="26" h="17">
                  <a:moveTo>
                    <a:pt x="0" y="0"/>
                  </a:moveTo>
                  <a:lnTo>
                    <a:pt x="21" y="0"/>
                  </a:lnTo>
                  <a:lnTo>
                    <a:pt x="25" y="16"/>
                  </a:lnTo>
                  <a:lnTo>
                    <a:pt x="0" y="0"/>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804" name="Freeform 108"/>
            <p:cNvSpPr>
              <a:spLocks/>
            </p:cNvSpPr>
            <p:nvPr/>
          </p:nvSpPr>
          <p:spPr bwMode="auto">
            <a:xfrm>
              <a:off x="1863" y="3465"/>
              <a:ext cx="29" cy="17"/>
            </a:xfrm>
            <a:custGeom>
              <a:avLst/>
              <a:gdLst/>
              <a:ahLst/>
              <a:cxnLst>
                <a:cxn ang="0">
                  <a:pos x="0" y="0"/>
                </a:cxn>
                <a:cxn ang="0">
                  <a:pos x="26" y="0"/>
                </a:cxn>
                <a:cxn ang="0">
                  <a:pos x="31" y="16"/>
                </a:cxn>
                <a:cxn ang="0">
                  <a:pos x="0" y="0"/>
                </a:cxn>
              </a:cxnLst>
              <a:rect l="0" t="0" r="r" b="b"/>
              <a:pathLst>
                <a:path w="32" h="17">
                  <a:moveTo>
                    <a:pt x="0" y="0"/>
                  </a:moveTo>
                  <a:lnTo>
                    <a:pt x="26" y="0"/>
                  </a:lnTo>
                  <a:lnTo>
                    <a:pt x="31" y="16"/>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805" name="Freeform 109"/>
            <p:cNvSpPr>
              <a:spLocks/>
            </p:cNvSpPr>
            <p:nvPr/>
          </p:nvSpPr>
          <p:spPr bwMode="auto">
            <a:xfrm>
              <a:off x="1889" y="3459"/>
              <a:ext cx="15" cy="17"/>
            </a:xfrm>
            <a:custGeom>
              <a:avLst/>
              <a:gdLst/>
              <a:ahLst/>
              <a:cxnLst>
                <a:cxn ang="0">
                  <a:pos x="0" y="0"/>
                </a:cxn>
                <a:cxn ang="0">
                  <a:pos x="2" y="16"/>
                </a:cxn>
                <a:cxn ang="0">
                  <a:pos x="16" y="0"/>
                </a:cxn>
                <a:cxn ang="0">
                  <a:pos x="0" y="0"/>
                </a:cxn>
              </a:cxnLst>
              <a:rect l="0" t="0" r="r" b="b"/>
              <a:pathLst>
                <a:path w="17" h="17">
                  <a:moveTo>
                    <a:pt x="0" y="0"/>
                  </a:moveTo>
                  <a:lnTo>
                    <a:pt x="2" y="16"/>
                  </a:lnTo>
                  <a:lnTo>
                    <a:pt x="16" y="0"/>
                  </a:lnTo>
                  <a:lnTo>
                    <a:pt x="0" y="0"/>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806" name="Freeform 110"/>
            <p:cNvSpPr>
              <a:spLocks/>
            </p:cNvSpPr>
            <p:nvPr/>
          </p:nvSpPr>
          <p:spPr bwMode="auto">
            <a:xfrm>
              <a:off x="1889" y="3460"/>
              <a:ext cx="15" cy="17"/>
            </a:xfrm>
            <a:custGeom>
              <a:avLst/>
              <a:gdLst/>
              <a:ahLst/>
              <a:cxnLst>
                <a:cxn ang="0">
                  <a:pos x="0" y="16"/>
                </a:cxn>
                <a:cxn ang="0">
                  <a:pos x="2" y="0"/>
                </a:cxn>
                <a:cxn ang="0">
                  <a:pos x="16" y="16"/>
                </a:cxn>
                <a:cxn ang="0">
                  <a:pos x="0" y="16"/>
                </a:cxn>
              </a:cxnLst>
              <a:rect l="0" t="0" r="r" b="b"/>
              <a:pathLst>
                <a:path w="17" h="17">
                  <a:moveTo>
                    <a:pt x="0" y="16"/>
                  </a:moveTo>
                  <a:lnTo>
                    <a:pt x="2" y="0"/>
                  </a:lnTo>
                  <a:lnTo>
                    <a:pt x="16" y="16"/>
                  </a:lnTo>
                  <a:lnTo>
                    <a:pt x="0" y="16"/>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807" name="Freeform 111"/>
            <p:cNvSpPr>
              <a:spLocks/>
            </p:cNvSpPr>
            <p:nvPr/>
          </p:nvSpPr>
          <p:spPr bwMode="auto">
            <a:xfrm>
              <a:off x="3740" y="1685"/>
              <a:ext cx="794" cy="566"/>
            </a:xfrm>
            <a:custGeom>
              <a:avLst/>
              <a:gdLst/>
              <a:ahLst/>
              <a:cxnLst>
                <a:cxn ang="0">
                  <a:pos x="5" y="248"/>
                </a:cxn>
                <a:cxn ang="0">
                  <a:pos x="93" y="213"/>
                </a:cxn>
                <a:cxn ang="0">
                  <a:pos x="90" y="163"/>
                </a:cxn>
                <a:cxn ang="0">
                  <a:pos x="135" y="120"/>
                </a:cxn>
                <a:cxn ang="0">
                  <a:pos x="177" y="98"/>
                </a:cxn>
                <a:cxn ang="0">
                  <a:pos x="219" y="106"/>
                </a:cxn>
                <a:cxn ang="0">
                  <a:pos x="249" y="155"/>
                </a:cxn>
                <a:cxn ang="0">
                  <a:pos x="344" y="202"/>
                </a:cxn>
                <a:cxn ang="0">
                  <a:pos x="453" y="220"/>
                </a:cxn>
                <a:cxn ang="0">
                  <a:pos x="557" y="181"/>
                </a:cxn>
                <a:cxn ang="0">
                  <a:pos x="583" y="166"/>
                </a:cxn>
                <a:cxn ang="0">
                  <a:pos x="670" y="130"/>
                </a:cxn>
                <a:cxn ang="0">
                  <a:pos x="612" y="111"/>
                </a:cxn>
                <a:cxn ang="0">
                  <a:pos x="625" y="67"/>
                </a:cxn>
                <a:cxn ang="0">
                  <a:pos x="667" y="67"/>
                </a:cxn>
                <a:cxn ang="0">
                  <a:pos x="677" y="18"/>
                </a:cxn>
                <a:cxn ang="0">
                  <a:pos x="758" y="13"/>
                </a:cxn>
                <a:cxn ang="0">
                  <a:pos x="830" y="91"/>
                </a:cxn>
                <a:cxn ang="0">
                  <a:pos x="893" y="98"/>
                </a:cxn>
                <a:cxn ang="0">
                  <a:pos x="835" y="168"/>
                </a:cxn>
                <a:cxn ang="0">
                  <a:pos x="830" y="205"/>
                </a:cxn>
                <a:cxn ang="0">
                  <a:pos x="797" y="215"/>
                </a:cxn>
                <a:cxn ang="0">
                  <a:pos x="779" y="223"/>
                </a:cxn>
                <a:cxn ang="0">
                  <a:pos x="695" y="270"/>
                </a:cxn>
                <a:cxn ang="0">
                  <a:pos x="703" y="231"/>
                </a:cxn>
                <a:cxn ang="0">
                  <a:pos x="641" y="275"/>
                </a:cxn>
                <a:cxn ang="0">
                  <a:pos x="687" y="288"/>
                </a:cxn>
                <a:cxn ang="0">
                  <a:pos x="679" y="312"/>
                </a:cxn>
                <a:cxn ang="0">
                  <a:pos x="705" y="387"/>
                </a:cxn>
                <a:cxn ang="0">
                  <a:pos x="705" y="399"/>
                </a:cxn>
                <a:cxn ang="0">
                  <a:pos x="705" y="415"/>
                </a:cxn>
                <a:cxn ang="0">
                  <a:pos x="625" y="523"/>
                </a:cxn>
                <a:cxn ang="0">
                  <a:pos x="588" y="529"/>
                </a:cxn>
                <a:cxn ang="0">
                  <a:pos x="573" y="537"/>
                </a:cxn>
                <a:cxn ang="0">
                  <a:pos x="531" y="565"/>
                </a:cxn>
                <a:cxn ang="0">
                  <a:pos x="503" y="544"/>
                </a:cxn>
                <a:cxn ang="0">
                  <a:pos x="414" y="531"/>
                </a:cxn>
                <a:cxn ang="0">
                  <a:pos x="409" y="547"/>
                </a:cxn>
                <a:cxn ang="0">
                  <a:pos x="375" y="534"/>
                </a:cxn>
                <a:cxn ang="0">
                  <a:pos x="352" y="509"/>
                </a:cxn>
                <a:cxn ang="0">
                  <a:pos x="365" y="451"/>
                </a:cxn>
                <a:cxn ang="0">
                  <a:pos x="331" y="438"/>
                </a:cxn>
                <a:cxn ang="0">
                  <a:pos x="265" y="448"/>
                </a:cxn>
                <a:cxn ang="0">
                  <a:pos x="222" y="456"/>
                </a:cxn>
                <a:cxn ang="0">
                  <a:pos x="211" y="448"/>
                </a:cxn>
                <a:cxn ang="0">
                  <a:pos x="154" y="425"/>
                </a:cxn>
                <a:cxn ang="0">
                  <a:pos x="77" y="399"/>
                </a:cxn>
                <a:cxn ang="0">
                  <a:pos x="85" y="370"/>
                </a:cxn>
                <a:cxn ang="0">
                  <a:pos x="95" y="324"/>
                </a:cxn>
                <a:cxn ang="0">
                  <a:pos x="57" y="327"/>
                </a:cxn>
                <a:cxn ang="0">
                  <a:pos x="15" y="295"/>
                </a:cxn>
                <a:cxn ang="0">
                  <a:pos x="0" y="267"/>
                </a:cxn>
              </a:cxnLst>
              <a:rect l="0" t="0" r="r" b="b"/>
              <a:pathLst>
                <a:path w="894" h="566">
                  <a:moveTo>
                    <a:pt x="0" y="267"/>
                  </a:moveTo>
                  <a:lnTo>
                    <a:pt x="5" y="248"/>
                  </a:lnTo>
                  <a:lnTo>
                    <a:pt x="39" y="243"/>
                  </a:lnTo>
                  <a:lnTo>
                    <a:pt x="93" y="213"/>
                  </a:lnTo>
                  <a:lnTo>
                    <a:pt x="101" y="189"/>
                  </a:lnTo>
                  <a:lnTo>
                    <a:pt x="90" y="163"/>
                  </a:lnTo>
                  <a:lnTo>
                    <a:pt x="127" y="155"/>
                  </a:lnTo>
                  <a:lnTo>
                    <a:pt x="135" y="120"/>
                  </a:lnTo>
                  <a:lnTo>
                    <a:pt x="174" y="125"/>
                  </a:lnTo>
                  <a:lnTo>
                    <a:pt x="177" y="98"/>
                  </a:lnTo>
                  <a:lnTo>
                    <a:pt x="206" y="88"/>
                  </a:lnTo>
                  <a:lnTo>
                    <a:pt x="219" y="106"/>
                  </a:lnTo>
                  <a:lnTo>
                    <a:pt x="241" y="114"/>
                  </a:lnTo>
                  <a:lnTo>
                    <a:pt x="249" y="155"/>
                  </a:lnTo>
                  <a:lnTo>
                    <a:pt x="315" y="173"/>
                  </a:lnTo>
                  <a:lnTo>
                    <a:pt x="344" y="202"/>
                  </a:lnTo>
                  <a:lnTo>
                    <a:pt x="395" y="197"/>
                  </a:lnTo>
                  <a:lnTo>
                    <a:pt x="453" y="220"/>
                  </a:lnTo>
                  <a:lnTo>
                    <a:pt x="533" y="202"/>
                  </a:lnTo>
                  <a:lnTo>
                    <a:pt x="557" y="181"/>
                  </a:lnTo>
                  <a:lnTo>
                    <a:pt x="560" y="163"/>
                  </a:lnTo>
                  <a:lnTo>
                    <a:pt x="583" y="166"/>
                  </a:lnTo>
                  <a:lnTo>
                    <a:pt x="630" y="132"/>
                  </a:lnTo>
                  <a:lnTo>
                    <a:pt x="670" y="130"/>
                  </a:lnTo>
                  <a:lnTo>
                    <a:pt x="649" y="103"/>
                  </a:lnTo>
                  <a:lnTo>
                    <a:pt x="612" y="111"/>
                  </a:lnTo>
                  <a:lnTo>
                    <a:pt x="612" y="85"/>
                  </a:lnTo>
                  <a:lnTo>
                    <a:pt x="625" y="67"/>
                  </a:lnTo>
                  <a:lnTo>
                    <a:pt x="644" y="75"/>
                  </a:lnTo>
                  <a:lnTo>
                    <a:pt x="667" y="67"/>
                  </a:lnTo>
                  <a:lnTo>
                    <a:pt x="684" y="31"/>
                  </a:lnTo>
                  <a:lnTo>
                    <a:pt x="677" y="18"/>
                  </a:lnTo>
                  <a:lnTo>
                    <a:pt x="726" y="0"/>
                  </a:lnTo>
                  <a:lnTo>
                    <a:pt x="758" y="13"/>
                  </a:lnTo>
                  <a:lnTo>
                    <a:pt x="787" y="75"/>
                  </a:lnTo>
                  <a:lnTo>
                    <a:pt x="830" y="91"/>
                  </a:lnTo>
                  <a:lnTo>
                    <a:pt x="838" y="111"/>
                  </a:lnTo>
                  <a:lnTo>
                    <a:pt x="893" y="98"/>
                  </a:lnTo>
                  <a:lnTo>
                    <a:pt x="867" y="158"/>
                  </a:lnTo>
                  <a:lnTo>
                    <a:pt x="835" y="168"/>
                  </a:lnTo>
                  <a:lnTo>
                    <a:pt x="841" y="189"/>
                  </a:lnTo>
                  <a:lnTo>
                    <a:pt x="830" y="205"/>
                  </a:lnTo>
                  <a:lnTo>
                    <a:pt x="825" y="197"/>
                  </a:lnTo>
                  <a:lnTo>
                    <a:pt x="797" y="215"/>
                  </a:lnTo>
                  <a:lnTo>
                    <a:pt x="797" y="223"/>
                  </a:lnTo>
                  <a:lnTo>
                    <a:pt x="779" y="223"/>
                  </a:lnTo>
                  <a:lnTo>
                    <a:pt x="742" y="251"/>
                  </a:lnTo>
                  <a:lnTo>
                    <a:pt x="695" y="270"/>
                  </a:lnTo>
                  <a:lnTo>
                    <a:pt x="711" y="241"/>
                  </a:lnTo>
                  <a:lnTo>
                    <a:pt x="703" y="231"/>
                  </a:lnTo>
                  <a:lnTo>
                    <a:pt x="644" y="264"/>
                  </a:lnTo>
                  <a:lnTo>
                    <a:pt x="641" y="275"/>
                  </a:lnTo>
                  <a:lnTo>
                    <a:pt x="664" y="295"/>
                  </a:lnTo>
                  <a:lnTo>
                    <a:pt x="687" y="288"/>
                  </a:lnTo>
                  <a:lnTo>
                    <a:pt x="713" y="293"/>
                  </a:lnTo>
                  <a:lnTo>
                    <a:pt x="679" y="312"/>
                  </a:lnTo>
                  <a:lnTo>
                    <a:pt x="667" y="334"/>
                  </a:lnTo>
                  <a:lnTo>
                    <a:pt x="705" y="387"/>
                  </a:lnTo>
                  <a:lnTo>
                    <a:pt x="679" y="381"/>
                  </a:lnTo>
                  <a:lnTo>
                    <a:pt x="705" y="399"/>
                  </a:lnTo>
                  <a:lnTo>
                    <a:pt x="679" y="413"/>
                  </a:lnTo>
                  <a:lnTo>
                    <a:pt x="705" y="415"/>
                  </a:lnTo>
                  <a:lnTo>
                    <a:pt x="659" y="496"/>
                  </a:lnTo>
                  <a:lnTo>
                    <a:pt x="625" y="523"/>
                  </a:lnTo>
                  <a:lnTo>
                    <a:pt x="591" y="529"/>
                  </a:lnTo>
                  <a:lnTo>
                    <a:pt x="588" y="529"/>
                  </a:lnTo>
                  <a:lnTo>
                    <a:pt x="583" y="526"/>
                  </a:lnTo>
                  <a:lnTo>
                    <a:pt x="573" y="537"/>
                  </a:lnTo>
                  <a:lnTo>
                    <a:pt x="533" y="547"/>
                  </a:lnTo>
                  <a:lnTo>
                    <a:pt x="531" y="565"/>
                  </a:lnTo>
                  <a:lnTo>
                    <a:pt x="526" y="542"/>
                  </a:lnTo>
                  <a:lnTo>
                    <a:pt x="503" y="544"/>
                  </a:lnTo>
                  <a:lnTo>
                    <a:pt x="461" y="520"/>
                  </a:lnTo>
                  <a:lnTo>
                    <a:pt x="414" y="531"/>
                  </a:lnTo>
                  <a:lnTo>
                    <a:pt x="409" y="531"/>
                  </a:lnTo>
                  <a:lnTo>
                    <a:pt x="409" y="547"/>
                  </a:lnTo>
                  <a:lnTo>
                    <a:pt x="400" y="542"/>
                  </a:lnTo>
                  <a:lnTo>
                    <a:pt x="375" y="534"/>
                  </a:lnTo>
                  <a:lnTo>
                    <a:pt x="368" y="506"/>
                  </a:lnTo>
                  <a:lnTo>
                    <a:pt x="352" y="509"/>
                  </a:lnTo>
                  <a:lnTo>
                    <a:pt x="365" y="464"/>
                  </a:lnTo>
                  <a:lnTo>
                    <a:pt x="365" y="451"/>
                  </a:lnTo>
                  <a:lnTo>
                    <a:pt x="349" y="443"/>
                  </a:lnTo>
                  <a:lnTo>
                    <a:pt x="331" y="438"/>
                  </a:lnTo>
                  <a:lnTo>
                    <a:pt x="325" y="421"/>
                  </a:lnTo>
                  <a:lnTo>
                    <a:pt x="265" y="448"/>
                  </a:lnTo>
                  <a:lnTo>
                    <a:pt x="236" y="440"/>
                  </a:lnTo>
                  <a:lnTo>
                    <a:pt x="222" y="456"/>
                  </a:lnTo>
                  <a:lnTo>
                    <a:pt x="219" y="443"/>
                  </a:lnTo>
                  <a:lnTo>
                    <a:pt x="211" y="448"/>
                  </a:lnTo>
                  <a:lnTo>
                    <a:pt x="177" y="448"/>
                  </a:lnTo>
                  <a:lnTo>
                    <a:pt x="154" y="425"/>
                  </a:lnTo>
                  <a:lnTo>
                    <a:pt x="109" y="410"/>
                  </a:lnTo>
                  <a:lnTo>
                    <a:pt x="77" y="399"/>
                  </a:lnTo>
                  <a:lnTo>
                    <a:pt x="71" y="373"/>
                  </a:lnTo>
                  <a:lnTo>
                    <a:pt x="85" y="370"/>
                  </a:lnTo>
                  <a:lnTo>
                    <a:pt x="77" y="347"/>
                  </a:lnTo>
                  <a:lnTo>
                    <a:pt x="95" y="324"/>
                  </a:lnTo>
                  <a:lnTo>
                    <a:pt x="83" y="314"/>
                  </a:lnTo>
                  <a:lnTo>
                    <a:pt x="57" y="327"/>
                  </a:lnTo>
                  <a:lnTo>
                    <a:pt x="13" y="298"/>
                  </a:lnTo>
                  <a:lnTo>
                    <a:pt x="15" y="295"/>
                  </a:lnTo>
                  <a:lnTo>
                    <a:pt x="15" y="275"/>
                  </a:lnTo>
                  <a:lnTo>
                    <a:pt x="0" y="267"/>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808" name="Freeform 112"/>
            <p:cNvSpPr>
              <a:spLocks/>
            </p:cNvSpPr>
            <p:nvPr/>
          </p:nvSpPr>
          <p:spPr bwMode="auto">
            <a:xfrm>
              <a:off x="3740" y="1685"/>
              <a:ext cx="800" cy="572"/>
            </a:xfrm>
            <a:custGeom>
              <a:avLst/>
              <a:gdLst/>
              <a:ahLst/>
              <a:cxnLst>
                <a:cxn ang="0">
                  <a:pos x="5" y="251"/>
                </a:cxn>
                <a:cxn ang="0">
                  <a:pos x="94" y="215"/>
                </a:cxn>
                <a:cxn ang="0">
                  <a:pos x="91" y="165"/>
                </a:cxn>
                <a:cxn ang="0">
                  <a:pos x="136" y="121"/>
                </a:cxn>
                <a:cxn ang="0">
                  <a:pos x="178" y="99"/>
                </a:cxn>
                <a:cxn ang="0">
                  <a:pos x="220" y="107"/>
                </a:cxn>
                <a:cxn ang="0">
                  <a:pos x="251" y="157"/>
                </a:cxn>
                <a:cxn ang="0">
                  <a:pos x="346" y="204"/>
                </a:cxn>
                <a:cxn ang="0">
                  <a:pos x="456" y="222"/>
                </a:cxn>
                <a:cxn ang="0">
                  <a:pos x="561" y="183"/>
                </a:cxn>
                <a:cxn ang="0">
                  <a:pos x="587" y="168"/>
                </a:cxn>
                <a:cxn ang="0">
                  <a:pos x="674" y="131"/>
                </a:cxn>
                <a:cxn ang="0">
                  <a:pos x="616" y="112"/>
                </a:cxn>
                <a:cxn ang="0">
                  <a:pos x="629" y="68"/>
                </a:cxn>
                <a:cxn ang="0">
                  <a:pos x="671" y="68"/>
                </a:cxn>
                <a:cxn ang="0">
                  <a:pos x="682" y="18"/>
                </a:cxn>
                <a:cxn ang="0">
                  <a:pos x="763" y="13"/>
                </a:cxn>
                <a:cxn ang="0">
                  <a:pos x="836" y="92"/>
                </a:cxn>
                <a:cxn ang="0">
                  <a:pos x="899" y="99"/>
                </a:cxn>
                <a:cxn ang="0">
                  <a:pos x="841" y="170"/>
                </a:cxn>
                <a:cxn ang="0">
                  <a:pos x="836" y="207"/>
                </a:cxn>
                <a:cxn ang="0">
                  <a:pos x="802" y="217"/>
                </a:cxn>
                <a:cxn ang="0">
                  <a:pos x="784" y="225"/>
                </a:cxn>
                <a:cxn ang="0">
                  <a:pos x="700" y="273"/>
                </a:cxn>
                <a:cxn ang="0">
                  <a:pos x="708" y="233"/>
                </a:cxn>
                <a:cxn ang="0">
                  <a:pos x="645" y="278"/>
                </a:cxn>
                <a:cxn ang="0">
                  <a:pos x="692" y="291"/>
                </a:cxn>
                <a:cxn ang="0">
                  <a:pos x="684" y="315"/>
                </a:cxn>
                <a:cxn ang="0">
                  <a:pos x="710" y="391"/>
                </a:cxn>
                <a:cxn ang="0">
                  <a:pos x="710" y="403"/>
                </a:cxn>
                <a:cxn ang="0">
                  <a:pos x="710" y="419"/>
                </a:cxn>
                <a:cxn ang="0">
                  <a:pos x="629" y="529"/>
                </a:cxn>
                <a:cxn ang="0">
                  <a:pos x="592" y="535"/>
                </a:cxn>
                <a:cxn ang="0">
                  <a:pos x="577" y="543"/>
                </a:cxn>
                <a:cxn ang="0">
                  <a:pos x="535" y="571"/>
                </a:cxn>
                <a:cxn ang="0">
                  <a:pos x="506" y="550"/>
                </a:cxn>
                <a:cxn ang="0">
                  <a:pos x="417" y="537"/>
                </a:cxn>
                <a:cxn ang="0">
                  <a:pos x="412" y="553"/>
                </a:cxn>
                <a:cxn ang="0">
                  <a:pos x="378" y="540"/>
                </a:cxn>
                <a:cxn ang="0">
                  <a:pos x="354" y="514"/>
                </a:cxn>
                <a:cxn ang="0">
                  <a:pos x="367" y="456"/>
                </a:cxn>
                <a:cxn ang="0">
                  <a:pos x="333" y="443"/>
                </a:cxn>
                <a:cxn ang="0">
                  <a:pos x="267" y="453"/>
                </a:cxn>
                <a:cxn ang="0">
                  <a:pos x="223" y="461"/>
                </a:cxn>
                <a:cxn ang="0">
                  <a:pos x="212" y="453"/>
                </a:cxn>
                <a:cxn ang="0">
                  <a:pos x="155" y="430"/>
                </a:cxn>
                <a:cxn ang="0">
                  <a:pos x="78" y="403"/>
                </a:cxn>
                <a:cxn ang="0">
                  <a:pos x="86" y="374"/>
                </a:cxn>
                <a:cxn ang="0">
                  <a:pos x="96" y="327"/>
                </a:cxn>
                <a:cxn ang="0">
                  <a:pos x="57" y="330"/>
                </a:cxn>
                <a:cxn ang="0">
                  <a:pos x="15" y="298"/>
                </a:cxn>
                <a:cxn ang="0">
                  <a:pos x="0" y="270"/>
                </a:cxn>
              </a:cxnLst>
              <a:rect l="0" t="0" r="r" b="b"/>
              <a:pathLst>
                <a:path w="900" h="572">
                  <a:moveTo>
                    <a:pt x="0" y="270"/>
                  </a:moveTo>
                  <a:lnTo>
                    <a:pt x="5" y="251"/>
                  </a:lnTo>
                  <a:lnTo>
                    <a:pt x="39" y="246"/>
                  </a:lnTo>
                  <a:lnTo>
                    <a:pt x="94" y="215"/>
                  </a:lnTo>
                  <a:lnTo>
                    <a:pt x="102" y="191"/>
                  </a:lnTo>
                  <a:lnTo>
                    <a:pt x="91" y="165"/>
                  </a:lnTo>
                  <a:lnTo>
                    <a:pt x="128" y="157"/>
                  </a:lnTo>
                  <a:lnTo>
                    <a:pt x="136" y="121"/>
                  </a:lnTo>
                  <a:lnTo>
                    <a:pt x="175" y="126"/>
                  </a:lnTo>
                  <a:lnTo>
                    <a:pt x="178" y="99"/>
                  </a:lnTo>
                  <a:lnTo>
                    <a:pt x="207" y="89"/>
                  </a:lnTo>
                  <a:lnTo>
                    <a:pt x="220" y="107"/>
                  </a:lnTo>
                  <a:lnTo>
                    <a:pt x="243" y="115"/>
                  </a:lnTo>
                  <a:lnTo>
                    <a:pt x="251" y="157"/>
                  </a:lnTo>
                  <a:lnTo>
                    <a:pt x="317" y="175"/>
                  </a:lnTo>
                  <a:lnTo>
                    <a:pt x="346" y="204"/>
                  </a:lnTo>
                  <a:lnTo>
                    <a:pt x="398" y="199"/>
                  </a:lnTo>
                  <a:lnTo>
                    <a:pt x="456" y="222"/>
                  </a:lnTo>
                  <a:lnTo>
                    <a:pt x="537" y="204"/>
                  </a:lnTo>
                  <a:lnTo>
                    <a:pt x="561" y="183"/>
                  </a:lnTo>
                  <a:lnTo>
                    <a:pt x="564" y="165"/>
                  </a:lnTo>
                  <a:lnTo>
                    <a:pt x="587" y="168"/>
                  </a:lnTo>
                  <a:lnTo>
                    <a:pt x="634" y="133"/>
                  </a:lnTo>
                  <a:lnTo>
                    <a:pt x="674" y="131"/>
                  </a:lnTo>
                  <a:lnTo>
                    <a:pt x="653" y="104"/>
                  </a:lnTo>
                  <a:lnTo>
                    <a:pt x="616" y="112"/>
                  </a:lnTo>
                  <a:lnTo>
                    <a:pt x="616" y="86"/>
                  </a:lnTo>
                  <a:lnTo>
                    <a:pt x="629" y="68"/>
                  </a:lnTo>
                  <a:lnTo>
                    <a:pt x="648" y="76"/>
                  </a:lnTo>
                  <a:lnTo>
                    <a:pt x="671" y="68"/>
                  </a:lnTo>
                  <a:lnTo>
                    <a:pt x="689" y="31"/>
                  </a:lnTo>
                  <a:lnTo>
                    <a:pt x="682" y="18"/>
                  </a:lnTo>
                  <a:lnTo>
                    <a:pt x="731" y="0"/>
                  </a:lnTo>
                  <a:lnTo>
                    <a:pt x="763" y="13"/>
                  </a:lnTo>
                  <a:lnTo>
                    <a:pt x="792" y="76"/>
                  </a:lnTo>
                  <a:lnTo>
                    <a:pt x="836" y="92"/>
                  </a:lnTo>
                  <a:lnTo>
                    <a:pt x="844" y="112"/>
                  </a:lnTo>
                  <a:lnTo>
                    <a:pt x="899" y="99"/>
                  </a:lnTo>
                  <a:lnTo>
                    <a:pt x="873" y="160"/>
                  </a:lnTo>
                  <a:lnTo>
                    <a:pt x="841" y="170"/>
                  </a:lnTo>
                  <a:lnTo>
                    <a:pt x="847" y="191"/>
                  </a:lnTo>
                  <a:lnTo>
                    <a:pt x="836" y="207"/>
                  </a:lnTo>
                  <a:lnTo>
                    <a:pt x="831" y="199"/>
                  </a:lnTo>
                  <a:lnTo>
                    <a:pt x="802" y="217"/>
                  </a:lnTo>
                  <a:lnTo>
                    <a:pt x="802" y="225"/>
                  </a:lnTo>
                  <a:lnTo>
                    <a:pt x="784" y="225"/>
                  </a:lnTo>
                  <a:lnTo>
                    <a:pt x="747" y="254"/>
                  </a:lnTo>
                  <a:lnTo>
                    <a:pt x="700" y="273"/>
                  </a:lnTo>
                  <a:lnTo>
                    <a:pt x="716" y="244"/>
                  </a:lnTo>
                  <a:lnTo>
                    <a:pt x="708" y="233"/>
                  </a:lnTo>
                  <a:lnTo>
                    <a:pt x="648" y="267"/>
                  </a:lnTo>
                  <a:lnTo>
                    <a:pt x="645" y="278"/>
                  </a:lnTo>
                  <a:lnTo>
                    <a:pt x="668" y="298"/>
                  </a:lnTo>
                  <a:lnTo>
                    <a:pt x="692" y="291"/>
                  </a:lnTo>
                  <a:lnTo>
                    <a:pt x="718" y="296"/>
                  </a:lnTo>
                  <a:lnTo>
                    <a:pt x="684" y="315"/>
                  </a:lnTo>
                  <a:lnTo>
                    <a:pt x="671" y="338"/>
                  </a:lnTo>
                  <a:lnTo>
                    <a:pt x="710" y="391"/>
                  </a:lnTo>
                  <a:lnTo>
                    <a:pt x="684" y="385"/>
                  </a:lnTo>
                  <a:lnTo>
                    <a:pt x="710" y="403"/>
                  </a:lnTo>
                  <a:lnTo>
                    <a:pt x="684" y="417"/>
                  </a:lnTo>
                  <a:lnTo>
                    <a:pt x="710" y="419"/>
                  </a:lnTo>
                  <a:lnTo>
                    <a:pt x="663" y="501"/>
                  </a:lnTo>
                  <a:lnTo>
                    <a:pt x="629" y="529"/>
                  </a:lnTo>
                  <a:lnTo>
                    <a:pt x="595" y="535"/>
                  </a:lnTo>
                  <a:lnTo>
                    <a:pt x="592" y="535"/>
                  </a:lnTo>
                  <a:lnTo>
                    <a:pt x="587" y="532"/>
                  </a:lnTo>
                  <a:lnTo>
                    <a:pt x="577" y="543"/>
                  </a:lnTo>
                  <a:lnTo>
                    <a:pt x="537" y="553"/>
                  </a:lnTo>
                  <a:lnTo>
                    <a:pt x="535" y="571"/>
                  </a:lnTo>
                  <a:lnTo>
                    <a:pt x="530" y="548"/>
                  </a:lnTo>
                  <a:lnTo>
                    <a:pt x="506" y="550"/>
                  </a:lnTo>
                  <a:lnTo>
                    <a:pt x="464" y="526"/>
                  </a:lnTo>
                  <a:lnTo>
                    <a:pt x="417" y="537"/>
                  </a:lnTo>
                  <a:lnTo>
                    <a:pt x="412" y="537"/>
                  </a:lnTo>
                  <a:lnTo>
                    <a:pt x="412" y="553"/>
                  </a:lnTo>
                  <a:lnTo>
                    <a:pt x="403" y="548"/>
                  </a:lnTo>
                  <a:lnTo>
                    <a:pt x="378" y="540"/>
                  </a:lnTo>
                  <a:lnTo>
                    <a:pt x="370" y="511"/>
                  </a:lnTo>
                  <a:lnTo>
                    <a:pt x="354" y="514"/>
                  </a:lnTo>
                  <a:lnTo>
                    <a:pt x="367" y="469"/>
                  </a:lnTo>
                  <a:lnTo>
                    <a:pt x="367" y="456"/>
                  </a:lnTo>
                  <a:lnTo>
                    <a:pt x="351" y="448"/>
                  </a:lnTo>
                  <a:lnTo>
                    <a:pt x="333" y="443"/>
                  </a:lnTo>
                  <a:lnTo>
                    <a:pt x="327" y="425"/>
                  </a:lnTo>
                  <a:lnTo>
                    <a:pt x="267" y="453"/>
                  </a:lnTo>
                  <a:lnTo>
                    <a:pt x="238" y="445"/>
                  </a:lnTo>
                  <a:lnTo>
                    <a:pt x="223" y="461"/>
                  </a:lnTo>
                  <a:lnTo>
                    <a:pt x="220" y="448"/>
                  </a:lnTo>
                  <a:lnTo>
                    <a:pt x="212" y="453"/>
                  </a:lnTo>
                  <a:lnTo>
                    <a:pt x="178" y="453"/>
                  </a:lnTo>
                  <a:lnTo>
                    <a:pt x="155" y="430"/>
                  </a:lnTo>
                  <a:lnTo>
                    <a:pt x="110" y="414"/>
                  </a:lnTo>
                  <a:lnTo>
                    <a:pt x="78" y="403"/>
                  </a:lnTo>
                  <a:lnTo>
                    <a:pt x="71" y="377"/>
                  </a:lnTo>
                  <a:lnTo>
                    <a:pt x="86" y="374"/>
                  </a:lnTo>
                  <a:lnTo>
                    <a:pt x="78" y="351"/>
                  </a:lnTo>
                  <a:lnTo>
                    <a:pt x="96" y="327"/>
                  </a:lnTo>
                  <a:lnTo>
                    <a:pt x="84" y="317"/>
                  </a:lnTo>
                  <a:lnTo>
                    <a:pt x="57" y="330"/>
                  </a:lnTo>
                  <a:lnTo>
                    <a:pt x="13" y="301"/>
                  </a:lnTo>
                  <a:lnTo>
                    <a:pt x="15" y="298"/>
                  </a:lnTo>
                  <a:lnTo>
                    <a:pt x="15" y="278"/>
                  </a:lnTo>
                  <a:lnTo>
                    <a:pt x="0" y="27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809" name="Freeform 113"/>
            <p:cNvSpPr>
              <a:spLocks/>
            </p:cNvSpPr>
            <p:nvPr/>
          </p:nvSpPr>
          <p:spPr bwMode="auto">
            <a:xfrm>
              <a:off x="4198" y="2259"/>
              <a:ext cx="24" cy="23"/>
            </a:xfrm>
            <a:custGeom>
              <a:avLst/>
              <a:gdLst/>
              <a:ahLst/>
              <a:cxnLst>
                <a:cxn ang="0">
                  <a:pos x="0" y="14"/>
                </a:cxn>
                <a:cxn ang="0">
                  <a:pos x="9" y="0"/>
                </a:cxn>
                <a:cxn ang="0">
                  <a:pos x="26" y="4"/>
                </a:cxn>
                <a:cxn ang="0">
                  <a:pos x="11" y="22"/>
                </a:cxn>
                <a:cxn ang="0">
                  <a:pos x="0" y="14"/>
                </a:cxn>
              </a:cxnLst>
              <a:rect l="0" t="0" r="r" b="b"/>
              <a:pathLst>
                <a:path w="27" h="23">
                  <a:moveTo>
                    <a:pt x="0" y="14"/>
                  </a:moveTo>
                  <a:lnTo>
                    <a:pt x="9" y="0"/>
                  </a:lnTo>
                  <a:lnTo>
                    <a:pt x="26" y="4"/>
                  </a:lnTo>
                  <a:lnTo>
                    <a:pt x="11" y="22"/>
                  </a:lnTo>
                  <a:lnTo>
                    <a:pt x="0" y="14"/>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810" name="Freeform 114"/>
            <p:cNvSpPr>
              <a:spLocks/>
            </p:cNvSpPr>
            <p:nvPr/>
          </p:nvSpPr>
          <p:spPr bwMode="auto">
            <a:xfrm>
              <a:off x="4198" y="2259"/>
              <a:ext cx="30" cy="29"/>
            </a:xfrm>
            <a:custGeom>
              <a:avLst/>
              <a:gdLst/>
              <a:ahLst/>
              <a:cxnLst>
                <a:cxn ang="0">
                  <a:pos x="0" y="18"/>
                </a:cxn>
                <a:cxn ang="0">
                  <a:pos x="11" y="0"/>
                </a:cxn>
                <a:cxn ang="0">
                  <a:pos x="32" y="5"/>
                </a:cxn>
                <a:cxn ang="0">
                  <a:pos x="14" y="28"/>
                </a:cxn>
                <a:cxn ang="0">
                  <a:pos x="0" y="18"/>
                </a:cxn>
              </a:cxnLst>
              <a:rect l="0" t="0" r="r" b="b"/>
              <a:pathLst>
                <a:path w="33" h="29">
                  <a:moveTo>
                    <a:pt x="0" y="18"/>
                  </a:moveTo>
                  <a:lnTo>
                    <a:pt x="11" y="0"/>
                  </a:lnTo>
                  <a:lnTo>
                    <a:pt x="32" y="5"/>
                  </a:lnTo>
                  <a:lnTo>
                    <a:pt x="14" y="28"/>
                  </a:lnTo>
                  <a:lnTo>
                    <a:pt x="0" y="18"/>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811" name="Freeform 115"/>
            <p:cNvSpPr>
              <a:spLocks/>
            </p:cNvSpPr>
            <p:nvPr/>
          </p:nvSpPr>
          <p:spPr bwMode="auto">
            <a:xfrm>
              <a:off x="4346" y="2180"/>
              <a:ext cx="18" cy="43"/>
            </a:xfrm>
            <a:custGeom>
              <a:avLst/>
              <a:gdLst/>
              <a:ahLst/>
              <a:cxnLst>
                <a:cxn ang="0">
                  <a:pos x="0" y="17"/>
                </a:cxn>
                <a:cxn ang="0">
                  <a:pos x="8" y="42"/>
                </a:cxn>
                <a:cxn ang="0">
                  <a:pos x="20" y="0"/>
                </a:cxn>
                <a:cxn ang="0">
                  <a:pos x="9" y="3"/>
                </a:cxn>
                <a:cxn ang="0">
                  <a:pos x="0" y="17"/>
                </a:cxn>
              </a:cxnLst>
              <a:rect l="0" t="0" r="r" b="b"/>
              <a:pathLst>
                <a:path w="21" h="43">
                  <a:moveTo>
                    <a:pt x="0" y="17"/>
                  </a:moveTo>
                  <a:lnTo>
                    <a:pt x="8" y="42"/>
                  </a:lnTo>
                  <a:lnTo>
                    <a:pt x="20" y="0"/>
                  </a:lnTo>
                  <a:lnTo>
                    <a:pt x="9" y="3"/>
                  </a:lnTo>
                  <a:lnTo>
                    <a:pt x="0" y="17"/>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812" name="Freeform 116"/>
            <p:cNvSpPr>
              <a:spLocks/>
            </p:cNvSpPr>
            <p:nvPr/>
          </p:nvSpPr>
          <p:spPr bwMode="auto">
            <a:xfrm>
              <a:off x="4346" y="2180"/>
              <a:ext cx="24" cy="49"/>
            </a:xfrm>
            <a:custGeom>
              <a:avLst/>
              <a:gdLst/>
              <a:ahLst/>
              <a:cxnLst>
                <a:cxn ang="0">
                  <a:pos x="0" y="19"/>
                </a:cxn>
                <a:cxn ang="0">
                  <a:pos x="10" y="48"/>
                </a:cxn>
                <a:cxn ang="0">
                  <a:pos x="26" y="0"/>
                </a:cxn>
                <a:cxn ang="0">
                  <a:pos x="12" y="3"/>
                </a:cxn>
                <a:cxn ang="0">
                  <a:pos x="0" y="19"/>
                </a:cxn>
              </a:cxnLst>
              <a:rect l="0" t="0" r="r" b="b"/>
              <a:pathLst>
                <a:path w="27" h="49">
                  <a:moveTo>
                    <a:pt x="0" y="19"/>
                  </a:moveTo>
                  <a:lnTo>
                    <a:pt x="10" y="48"/>
                  </a:lnTo>
                  <a:lnTo>
                    <a:pt x="26" y="0"/>
                  </a:lnTo>
                  <a:lnTo>
                    <a:pt x="12" y="3"/>
                  </a:lnTo>
                  <a:lnTo>
                    <a:pt x="0" y="19"/>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813" name="Freeform 117"/>
            <p:cNvSpPr>
              <a:spLocks/>
            </p:cNvSpPr>
            <p:nvPr/>
          </p:nvSpPr>
          <p:spPr bwMode="auto">
            <a:xfrm>
              <a:off x="1746" y="2374"/>
              <a:ext cx="152" cy="239"/>
            </a:xfrm>
            <a:custGeom>
              <a:avLst/>
              <a:gdLst/>
              <a:ahLst/>
              <a:cxnLst>
                <a:cxn ang="0">
                  <a:pos x="0" y="159"/>
                </a:cxn>
                <a:cxn ang="0">
                  <a:pos x="23" y="174"/>
                </a:cxn>
                <a:cxn ang="0">
                  <a:pos x="51" y="181"/>
                </a:cxn>
                <a:cxn ang="0">
                  <a:pos x="84" y="213"/>
                </a:cxn>
                <a:cxn ang="0">
                  <a:pos x="123" y="218"/>
                </a:cxn>
                <a:cxn ang="0">
                  <a:pos x="120" y="233"/>
                </a:cxn>
                <a:cxn ang="0">
                  <a:pos x="128" y="238"/>
                </a:cxn>
                <a:cxn ang="0">
                  <a:pos x="134" y="197"/>
                </a:cxn>
                <a:cxn ang="0">
                  <a:pos x="125" y="172"/>
                </a:cxn>
                <a:cxn ang="0">
                  <a:pos x="137" y="169"/>
                </a:cxn>
                <a:cxn ang="0">
                  <a:pos x="128" y="154"/>
                </a:cxn>
                <a:cxn ang="0">
                  <a:pos x="162" y="151"/>
                </a:cxn>
                <a:cxn ang="0">
                  <a:pos x="170" y="159"/>
                </a:cxn>
                <a:cxn ang="0">
                  <a:pos x="157" y="140"/>
                </a:cxn>
                <a:cxn ang="0">
                  <a:pos x="162" y="90"/>
                </a:cxn>
                <a:cxn ang="0">
                  <a:pos x="134" y="90"/>
                </a:cxn>
                <a:cxn ang="0">
                  <a:pos x="125" y="80"/>
                </a:cxn>
                <a:cxn ang="0">
                  <a:pos x="97" y="77"/>
                </a:cxn>
                <a:cxn ang="0">
                  <a:pos x="79" y="47"/>
                </a:cxn>
                <a:cxn ang="0">
                  <a:pos x="106" y="8"/>
                </a:cxn>
                <a:cxn ang="0">
                  <a:pos x="101" y="0"/>
                </a:cxn>
                <a:cxn ang="0">
                  <a:pos x="54" y="19"/>
                </a:cxn>
                <a:cxn ang="0">
                  <a:pos x="28" y="64"/>
                </a:cxn>
                <a:cxn ang="0">
                  <a:pos x="20" y="54"/>
                </a:cxn>
                <a:cxn ang="0">
                  <a:pos x="14" y="74"/>
                </a:cxn>
                <a:cxn ang="0">
                  <a:pos x="20" y="123"/>
                </a:cxn>
                <a:cxn ang="0">
                  <a:pos x="25" y="123"/>
                </a:cxn>
                <a:cxn ang="0">
                  <a:pos x="0" y="159"/>
                </a:cxn>
              </a:cxnLst>
              <a:rect l="0" t="0" r="r" b="b"/>
              <a:pathLst>
                <a:path w="171" h="239">
                  <a:moveTo>
                    <a:pt x="0" y="159"/>
                  </a:moveTo>
                  <a:lnTo>
                    <a:pt x="23" y="174"/>
                  </a:lnTo>
                  <a:lnTo>
                    <a:pt x="51" y="181"/>
                  </a:lnTo>
                  <a:lnTo>
                    <a:pt x="84" y="213"/>
                  </a:lnTo>
                  <a:lnTo>
                    <a:pt x="123" y="218"/>
                  </a:lnTo>
                  <a:lnTo>
                    <a:pt x="120" y="233"/>
                  </a:lnTo>
                  <a:lnTo>
                    <a:pt x="128" y="238"/>
                  </a:lnTo>
                  <a:lnTo>
                    <a:pt x="134" y="197"/>
                  </a:lnTo>
                  <a:lnTo>
                    <a:pt x="125" y="172"/>
                  </a:lnTo>
                  <a:lnTo>
                    <a:pt x="137" y="169"/>
                  </a:lnTo>
                  <a:lnTo>
                    <a:pt x="128" y="154"/>
                  </a:lnTo>
                  <a:lnTo>
                    <a:pt x="162" y="151"/>
                  </a:lnTo>
                  <a:lnTo>
                    <a:pt x="170" y="159"/>
                  </a:lnTo>
                  <a:lnTo>
                    <a:pt x="157" y="140"/>
                  </a:lnTo>
                  <a:lnTo>
                    <a:pt x="162" y="90"/>
                  </a:lnTo>
                  <a:lnTo>
                    <a:pt x="134" y="90"/>
                  </a:lnTo>
                  <a:lnTo>
                    <a:pt x="125" y="80"/>
                  </a:lnTo>
                  <a:lnTo>
                    <a:pt x="97" y="77"/>
                  </a:lnTo>
                  <a:lnTo>
                    <a:pt x="79" y="47"/>
                  </a:lnTo>
                  <a:lnTo>
                    <a:pt x="106" y="8"/>
                  </a:lnTo>
                  <a:lnTo>
                    <a:pt x="101" y="0"/>
                  </a:lnTo>
                  <a:lnTo>
                    <a:pt x="54" y="19"/>
                  </a:lnTo>
                  <a:lnTo>
                    <a:pt x="28" y="64"/>
                  </a:lnTo>
                  <a:lnTo>
                    <a:pt x="20" y="54"/>
                  </a:lnTo>
                  <a:lnTo>
                    <a:pt x="14" y="74"/>
                  </a:lnTo>
                  <a:lnTo>
                    <a:pt x="20" y="123"/>
                  </a:lnTo>
                  <a:lnTo>
                    <a:pt x="25" y="123"/>
                  </a:lnTo>
                  <a:lnTo>
                    <a:pt x="0" y="159"/>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814" name="Freeform 118"/>
            <p:cNvSpPr>
              <a:spLocks/>
            </p:cNvSpPr>
            <p:nvPr/>
          </p:nvSpPr>
          <p:spPr bwMode="auto">
            <a:xfrm>
              <a:off x="1746" y="2374"/>
              <a:ext cx="157" cy="245"/>
            </a:xfrm>
            <a:custGeom>
              <a:avLst/>
              <a:gdLst/>
              <a:ahLst/>
              <a:cxnLst>
                <a:cxn ang="0">
                  <a:pos x="0" y="163"/>
                </a:cxn>
                <a:cxn ang="0">
                  <a:pos x="24" y="178"/>
                </a:cxn>
                <a:cxn ang="0">
                  <a:pos x="53" y="186"/>
                </a:cxn>
                <a:cxn ang="0">
                  <a:pos x="87" y="218"/>
                </a:cxn>
                <a:cxn ang="0">
                  <a:pos x="127" y="223"/>
                </a:cxn>
                <a:cxn ang="0">
                  <a:pos x="124" y="239"/>
                </a:cxn>
                <a:cxn ang="0">
                  <a:pos x="132" y="244"/>
                </a:cxn>
                <a:cxn ang="0">
                  <a:pos x="139" y="202"/>
                </a:cxn>
                <a:cxn ang="0">
                  <a:pos x="129" y="176"/>
                </a:cxn>
                <a:cxn ang="0">
                  <a:pos x="142" y="173"/>
                </a:cxn>
                <a:cxn ang="0">
                  <a:pos x="132" y="158"/>
                </a:cxn>
                <a:cxn ang="0">
                  <a:pos x="168" y="155"/>
                </a:cxn>
                <a:cxn ang="0">
                  <a:pos x="176" y="163"/>
                </a:cxn>
                <a:cxn ang="0">
                  <a:pos x="163" y="144"/>
                </a:cxn>
                <a:cxn ang="0">
                  <a:pos x="168" y="92"/>
                </a:cxn>
                <a:cxn ang="0">
                  <a:pos x="139" y="92"/>
                </a:cxn>
                <a:cxn ang="0">
                  <a:pos x="129" y="82"/>
                </a:cxn>
                <a:cxn ang="0">
                  <a:pos x="100" y="79"/>
                </a:cxn>
                <a:cxn ang="0">
                  <a:pos x="82" y="48"/>
                </a:cxn>
                <a:cxn ang="0">
                  <a:pos x="110" y="8"/>
                </a:cxn>
                <a:cxn ang="0">
                  <a:pos x="105" y="0"/>
                </a:cxn>
                <a:cxn ang="0">
                  <a:pos x="56" y="19"/>
                </a:cxn>
                <a:cxn ang="0">
                  <a:pos x="29" y="66"/>
                </a:cxn>
                <a:cxn ang="0">
                  <a:pos x="21" y="55"/>
                </a:cxn>
                <a:cxn ang="0">
                  <a:pos x="14" y="76"/>
                </a:cxn>
                <a:cxn ang="0">
                  <a:pos x="21" y="126"/>
                </a:cxn>
                <a:cxn ang="0">
                  <a:pos x="26" y="126"/>
                </a:cxn>
                <a:cxn ang="0">
                  <a:pos x="0" y="163"/>
                </a:cxn>
              </a:cxnLst>
              <a:rect l="0" t="0" r="r" b="b"/>
              <a:pathLst>
                <a:path w="177" h="245">
                  <a:moveTo>
                    <a:pt x="0" y="163"/>
                  </a:moveTo>
                  <a:lnTo>
                    <a:pt x="24" y="178"/>
                  </a:lnTo>
                  <a:lnTo>
                    <a:pt x="53" y="186"/>
                  </a:lnTo>
                  <a:lnTo>
                    <a:pt x="87" y="218"/>
                  </a:lnTo>
                  <a:lnTo>
                    <a:pt x="127" y="223"/>
                  </a:lnTo>
                  <a:lnTo>
                    <a:pt x="124" y="239"/>
                  </a:lnTo>
                  <a:lnTo>
                    <a:pt x="132" y="244"/>
                  </a:lnTo>
                  <a:lnTo>
                    <a:pt x="139" y="202"/>
                  </a:lnTo>
                  <a:lnTo>
                    <a:pt x="129" y="176"/>
                  </a:lnTo>
                  <a:lnTo>
                    <a:pt x="142" y="173"/>
                  </a:lnTo>
                  <a:lnTo>
                    <a:pt x="132" y="158"/>
                  </a:lnTo>
                  <a:lnTo>
                    <a:pt x="168" y="155"/>
                  </a:lnTo>
                  <a:lnTo>
                    <a:pt x="176" y="163"/>
                  </a:lnTo>
                  <a:lnTo>
                    <a:pt x="163" y="144"/>
                  </a:lnTo>
                  <a:lnTo>
                    <a:pt x="168" y="92"/>
                  </a:lnTo>
                  <a:lnTo>
                    <a:pt x="139" y="92"/>
                  </a:lnTo>
                  <a:lnTo>
                    <a:pt x="129" y="82"/>
                  </a:lnTo>
                  <a:lnTo>
                    <a:pt x="100" y="79"/>
                  </a:lnTo>
                  <a:lnTo>
                    <a:pt x="82" y="48"/>
                  </a:lnTo>
                  <a:lnTo>
                    <a:pt x="110" y="8"/>
                  </a:lnTo>
                  <a:lnTo>
                    <a:pt x="105" y="0"/>
                  </a:lnTo>
                  <a:lnTo>
                    <a:pt x="56" y="19"/>
                  </a:lnTo>
                  <a:lnTo>
                    <a:pt x="29" y="66"/>
                  </a:lnTo>
                  <a:lnTo>
                    <a:pt x="21" y="55"/>
                  </a:lnTo>
                  <a:lnTo>
                    <a:pt x="14" y="76"/>
                  </a:lnTo>
                  <a:lnTo>
                    <a:pt x="21" y="126"/>
                  </a:lnTo>
                  <a:lnTo>
                    <a:pt x="26" y="126"/>
                  </a:lnTo>
                  <a:lnTo>
                    <a:pt x="0" y="16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815" name="Freeform 119"/>
            <p:cNvSpPr>
              <a:spLocks/>
            </p:cNvSpPr>
            <p:nvPr/>
          </p:nvSpPr>
          <p:spPr bwMode="auto">
            <a:xfrm>
              <a:off x="2921" y="2503"/>
              <a:ext cx="93" cy="120"/>
            </a:xfrm>
            <a:custGeom>
              <a:avLst/>
              <a:gdLst/>
              <a:ahLst/>
              <a:cxnLst>
                <a:cxn ang="0">
                  <a:pos x="0" y="108"/>
                </a:cxn>
                <a:cxn ang="0">
                  <a:pos x="15" y="119"/>
                </a:cxn>
                <a:cxn ang="0">
                  <a:pos x="27" y="117"/>
                </a:cxn>
                <a:cxn ang="0">
                  <a:pos x="50" y="117"/>
                </a:cxn>
                <a:cxn ang="0">
                  <a:pos x="67" y="105"/>
                </a:cxn>
                <a:cxn ang="0">
                  <a:pos x="72" y="79"/>
                </a:cxn>
                <a:cxn ang="0">
                  <a:pos x="92" y="62"/>
                </a:cxn>
                <a:cxn ang="0">
                  <a:pos x="104" y="0"/>
                </a:cxn>
                <a:cxn ang="0">
                  <a:pos x="85" y="0"/>
                </a:cxn>
                <a:cxn ang="0">
                  <a:pos x="69" y="10"/>
                </a:cxn>
                <a:cxn ang="0">
                  <a:pos x="67" y="30"/>
                </a:cxn>
                <a:cxn ang="0">
                  <a:pos x="29" y="22"/>
                </a:cxn>
                <a:cxn ang="0">
                  <a:pos x="27" y="34"/>
                </a:cxn>
                <a:cxn ang="0">
                  <a:pos x="47" y="34"/>
                </a:cxn>
                <a:cxn ang="0">
                  <a:pos x="40" y="82"/>
                </a:cxn>
                <a:cxn ang="0">
                  <a:pos x="23" y="77"/>
                </a:cxn>
                <a:cxn ang="0">
                  <a:pos x="0" y="108"/>
                </a:cxn>
              </a:cxnLst>
              <a:rect l="0" t="0" r="r" b="b"/>
              <a:pathLst>
                <a:path w="105" h="120">
                  <a:moveTo>
                    <a:pt x="0" y="108"/>
                  </a:moveTo>
                  <a:lnTo>
                    <a:pt x="15" y="119"/>
                  </a:lnTo>
                  <a:lnTo>
                    <a:pt x="27" y="117"/>
                  </a:lnTo>
                  <a:lnTo>
                    <a:pt x="50" y="117"/>
                  </a:lnTo>
                  <a:lnTo>
                    <a:pt x="67" y="105"/>
                  </a:lnTo>
                  <a:lnTo>
                    <a:pt x="72" y="79"/>
                  </a:lnTo>
                  <a:lnTo>
                    <a:pt x="92" y="62"/>
                  </a:lnTo>
                  <a:lnTo>
                    <a:pt x="104" y="0"/>
                  </a:lnTo>
                  <a:lnTo>
                    <a:pt x="85" y="0"/>
                  </a:lnTo>
                  <a:lnTo>
                    <a:pt x="69" y="10"/>
                  </a:lnTo>
                  <a:lnTo>
                    <a:pt x="67" y="30"/>
                  </a:lnTo>
                  <a:lnTo>
                    <a:pt x="29" y="22"/>
                  </a:lnTo>
                  <a:lnTo>
                    <a:pt x="27" y="34"/>
                  </a:lnTo>
                  <a:lnTo>
                    <a:pt x="47" y="34"/>
                  </a:lnTo>
                  <a:lnTo>
                    <a:pt x="40" y="82"/>
                  </a:lnTo>
                  <a:lnTo>
                    <a:pt x="23" y="77"/>
                  </a:lnTo>
                  <a:lnTo>
                    <a:pt x="0" y="108"/>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816" name="Freeform 120"/>
            <p:cNvSpPr>
              <a:spLocks/>
            </p:cNvSpPr>
            <p:nvPr/>
          </p:nvSpPr>
          <p:spPr bwMode="auto">
            <a:xfrm>
              <a:off x="2921" y="2503"/>
              <a:ext cx="99" cy="126"/>
            </a:xfrm>
            <a:custGeom>
              <a:avLst/>
              <a:gdLst/>
              <a:ahLst/>
              <a:cxnLst>
                <a:cxn ang="0">
                  <a:pos x="0" y="113"/>
                </a:cxn>
                <a:cxn ang="0">
                  <a:pos x="16" y="125"/>
                </a:cxn>
                <a:cxn ang="0">
                  <a:pos x="29" y="123"/>
                </a:cxn>
                <a:cxn ang="0">
                  <a:pos x="53" y="123"/>
                </a:cxn>
                <a:cxn ang="0">
                  <a:pos x="71" y="110"/>
                </a:cxn>
                <a:cxn ang="0">
                  <a:pos x="76" y="83"/>
                </a:cxn>
                <a:cxn ang="0">
                  <a:pos x="97" y="65"/>
                </a:cxn>
                <a:cxn ang="0">
                  <a:pos x="110" y="0"/>
                </a:cxn>
                <a:cxn ang="0">
                  <a:pos x="90" y="0"/>
                </a:cxn>
                <a:cxn ang="0">
                  <a:pos x="73" y="10"/>
                </a:cxn>
                <a:cxn ang="0">
                  <a:pos x="71" y="31"/>
                </a:cxn>
                <a:cxn ang="0">
                  <a:pos x="31" y="23"/>
                </a:cxn>
                <a:cxn ang="0">
                  <a:pos x="29" y="36"/>
                </a:cxn>
                <a:cxn ang="0">
                  <a:pos x="50" y="36"/>
                </a:cxn>
                <a:cxn ang="0">
                  <a:pos x="42" y="86"/>
                </a:cxn>
                <a:cxn ang="0">
                  <a:pos x="24" y="81"/>
                </a:cxn>
                <a:cxn ang="0">
                  <a:pos x="0" y="113"/>
                </a:cxn>
              </a:cxnLst>
              <a:rect l="0" t="0" r="r" b="b"/>
              <a:pathLst>
                <a:path w="111" h="126">
                  <a:moveTo>
                    <a:pt x="0" y="113"/>
                  </a:moveTo>
                  <a:lnTo>
                    <a:pt x="16" y="125"/>
                  </a:lnTo>
                  <a:lnTo>
                    <a:pt x="29" y="123"/>
                  </a:lnTo>
                  <a:lnTo>
                    <a:pt x="53" y="123"/>
                  </a:lnTo>
                  <a:lnTo>
                    <a:pt x="71" y="110"/>
                  </a:lnTo>
                  <a:lnTo>
                    <a:pt x="76" y="83"/>
                  </a:lnTo>
                  <a:lnTo>
                    <a:pt x="97" y="65"/>
                  </a:lnTo>
                  <a:lnTo>
                    <a:pt x="110" y="0"/>
                  </a:lnTo>
                  <a:lnTo>
                    <a:pt x="90" y="0"/>
                  </a:lnTo>
                  <a:lnTo>
                    <a:pt x="73" y="10"/>
                  </a:lnTo>
                  <a:lnTo>
                    <a:pt x="71" y="31"/>
                  </a:lnTo>
                  <a:lnTo>
                    <a:pt x="31" y="23"/>
                  </a:lnTo>
                  <a:lnTo>
                    <a:pt x="29" y="36"/>
                  </a:lnTo>
                  <a:lnTo>
                    <a:pt x="50" y="36"/>
                  </a:lnTo>
                  <a:lnTo>
                    <a:pt x="42" y="86"/>
                  </a:lnTo>
                  <a:lnTo>
                    <a:pt x="24" y="81"/>
                  </a:lnTo>
                  <a:lnTo>
                    <a:pt x="0" y="1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817" name="Freeform 121"/>
            <p:cNvSpPr>
              <a:spLocks/>
            </p:cNvSpPr>
            <p:nvPr/>
          </p:nvSpPr>
          <p:spPr bwMode="auto">
            <a:xfrm>
              <a:off x="2938" y="2482"/>
              <a:ext cx="244" cy="267"/>
            </a:xfrm>
            <a:custGeom>
              <a:avLst/>
              <a:gdLst/>
              <a:ahLst/>
              <a:cxnLst>
                <a:cxn ang="0">
                  <a:pos x="0" y="158"/>
                </a:cxn>
                <a:cxn ang="0">
                  <a:pos x="0" y="164"/>
                </a:cxn>
                <a:cxn ang="0">
                  <a:pos x="56" y="156"/>
                </a:cxn>
                <a:cxn ang="0">
                  <a:pos x="79" y="192"/>
                </a:cxn>
                <a:cxn ang="0">
                  <a:pos x="100" y="190"/>
                </a:cxn>
                <a:cxn ang="0">
                  <a:pos x="103" y="174"/>
                </a:cxn>
                <a:cxn ang="0">
                  <a:pos x="122" y="171"/>
                </a:cxn>
                <a:cxn ang="0">
                  <a:pos x="136" y="179"/>
                </a:cxn>
                <a:cxn ang="0">
                  <a:pos x="138" y="233"/>
                </a:cxn>
                <a:cxn ang="0">
                  <a:pos x="169" y="231"/>
                </a:cxn>
                <a:cxn ang="0">
                  <a:pos x="249" y="266"/>
                </a:cxn>
                <a:cxn ang="0">
                  <a:pos x="249" y="248"/>
                </a:cxn>
                <a:cxn ang="0">
                  <a:pos x="233" y="244"/>
                </a:cxn>
                <a:cxn ang="0">
                  <a:pos x="236" y="205"/>
                </a:cxn>
                <a:cxn ang="0">
                  <a:pos x="264" y="192"/>
                </a:cxn>
                <a:cxn ang="0">
                  <a:pos x="246" y="166"/>
                </a:cxn>
                <a:cxn ang="0">
                  <a:pos x="246" y="123"/>
                </a:cxn>
                <a:cxn ang="0">
                  <a:pos x="241" y="112"/>
                </a:cxn>
                <a:cxn ang="0">
                  <a:pos x="251" y="92"/>
                </a:cxn>
                <a:cxn ang="0">
                  <a:pos x="264" y="56"/>
                </a:cxn>
                <a:cxn ang="0">
                  <a:pos x="274" y="41"/>
                </a:cxn>
                <a:cxn ang="0">
                  <a:pos x="269" y="21"/>
                </a:cxn>
                <a:cxn ang="0">
                  <a:pos x="218" y="0"/>
                </a:cxn>
                <a:cxn ang="0">
                  <a:pos x="133" y="10"/>
                </a:cxn>
                <a:cxn ang="0">
                  <a:pos x="103" y="0"/>
                </a:cxn>
                <a:cxn ang="0">
                  <a:pos x="89" y="21"/>
                </a:cxn>
                <a:cxn ang="0">
                  <a:pos x="76" y="84"/>
                </a:cxn>
                <a:cxn ang="0">
                  <a:pos x="56" y="102"/>
                </a:cxn>
                <a:cxn ang="0">
                  <a:pos x="51" y="128"/>
                </a:cxn>
                <a:cxn ang="0">
                  <a:pos x="33" y="141"/>
                </a:cxn>
                <a:cxn ang="0">
                  <a:pos x="10" y="141"/>
                </a:cxn>
                <a:cxn ang="0">
                  <a:pos x="0" y="158"/>
                </a:cxn>
              </a:cxnLst>
              <a:rect l="0" t="0" r="r" b="b"/>
              <a:pathLst>
                <a:path w="275" h="267">
                  <a:moveTo>
                    <a:pt x="0" y="158"/>
                  </a:moveTo>
                  <a:lnTo>
                    <a:pt x="0" y="164"/>
                  </a:lnTo>
                  <a:lnTo>
                    <a:pt x="56" y="156"/>
                  </a:lnTo>
                  <a:lnTo>
                    <a:pt x="79" y="192"/>
                  </a:lnTo>
                  <a:lnTo>
                    <a:pt x="100" y="190"/>
                  </a:lnTo>
                  <a:lnTo>
                    <a:pt x="103" y="174"/>
                  </a:lnTo>
                  <a:lnTo>
                    <a:pt x="122" y="171"/>
                  </a:lnTo>
                  <a:lnTo>
                    <a:pt x="136" y="179"/>
                  </a:lnTo>
                  <a:lnTo>
                    <a:pt x="138" y="233"/>
                  </a:lnTo>
                  <a:lnTo>
                    <a:pt x="169" y="231"/>
                  </a:lnTo>
                  <a:lnTo>
                    <a:pt x="249" y="266"/>
                  </a:lnTo>
                  <a:lnTo>
                    <a:pt x="249" y="248"/>
                  </a:lnTo>
                  <a:lnTo>
                    <a:pt x="233" y="244"/>
                  </a:lnTo>
                  <a:lnTo>
                    <a:pt x="236" y="205"/>
                  </a:lnTo>
                  <a:lnTo>
                    <a:pt x="264" y="192"/>
                  </a:lnTo>
                  <a:lnTo>
                    <a:pt x="246" y="166"/>
                  </a:lnTo>
                  <a:lnTo>
                    <a:pt x="246" y="123"/>
                  </a:lnTo>
                  <a:lnTo>
                    <a:pt x="241" y="112"/>
                  </a:lnTo>
                  <a:lnTo>
                    <a:pt x="251" y="92"/>
                  </a:lnTo>
                  <a:lnTo>
                    <a:pt x="264" y="56"/>
                  </a:lnTo>
                  <a:lnTo>
                    <a:pt x="274" y="41"/>
                  </a:lnTo>
                  <a:lnTo>
                    <a:pt x="269" y="21"/>
                  </a:lnTo>
                  <a:lnTo>
                    <a:pt x="218" y="0"/>
                  </a:lnTo>
                  <a:lnTo>
                    <a:pt x="133" y="10"/>
                  </a:lnTo>
                  <a:lnTo>
                    <a:pt x="103" y="0"/>
                  </a:lnTo>
                  <a:lnTo>
                    <a:pt x="89" y="21"/>
                  </a:lnTo>
                  <a:lnTo>
                    <a:pt x="76" y="84"/>
                  </a:lnTo>
                  <a:lnTo>
                    <a:pt x="56" y="102"/>
                  </a:lnTo>
                  <a:lnTo>
                    <a:pt x="51" y="128"/>
                  </a:lnTo>
                  <a:lnTo>
                    <a:pt x="33" y="141"/>
                  </a:lnTo>
                  <a:lnTo>
                    <a:pt x="10" y="141"/>
                  </a:lnTo>
                  <a:lnTo>
                    <a:pt x="0" y="158"/>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818" name="Freeform 122"/>
            <p:cNvSpPr>
              <a:spLocks/>
            </p:cNvSpPr>
            <p:nvPr/>
          </p:nvSpPr>
          <p:spPr bwMode="auto">
            <a:xfrm>
              <a:off x="2938" y="2482"/>
              <a:ext cx="250" cy="273"/>
            </a:xfrm>
            <a:custGeom>
              <a:avLst/>
              <a:gdLst/>
              <a:ahLst/>
              <a:cxnLst>
                <a:cxn ang="0">
                  <a:pos x="0" y="162"/>
                </a:cxn>
                <a:cxn ang="0">
                  <a:pos x="0" y="168"/>
                </a:cxn>
                <a:cxn ang="0">
                  <a:pos x="57" y="160"/>
                </a:cxn>
                <a:cxn ang="0">
                  <a:pos x="81" y="196"/>
                </a:cxn>
                <a:cxn ang="0">
                  <a:pos x="102" y="194"/>
                </a:cxn>
                <a:cxn ang="0">
                  <a:pos x="105" y="178"/>
                </a:cxn>
                <a:cxn ang="0">
                  <a:pos x="125" y="175"/>
                </a:cxn>
                <a:cxn ang="0">
                  <a:pos x="139" y="183"/>
                </a:cxn>
                <a:cxn ang="0">
                  <a:pos x="141" y="238"/>
                </a:cxn>
                <a:cxn ang="0">
                  <a:pos x="173" y="236"/>
                </a:cxn>
                <a:cxn ang="0">
                  <a:pos x="254" y="272"/>
                </a:cxn>
                <a:cxn ang="0">
                  <a:pos x="254" y="254"/>
                </a:cxn>
                <a:cxn ang="0">
                  <a:pos x="238" y="249"/>
                </a:cxn>
                <a:cxn ang="0">
                  <a:pos x="241" y="210"/>
                </a:cxn>
                <a:cxn ang="0">
                  <a:pos x="270" y="196"/>
                </a:cxn>
                <a:cxn ang="0">
                  <a:pos x="251" y="170"/>
                </a:cxn>
                <a:cxn ang="0">
                  <a:pos x="251" y="126"/>
                </a:cxn>
                <a:cxn ang="0">
                  <a:pos x="246" y="115"/>
                </a:cxn>
                <a:cxn ang="0">
                  <a:pos x="257" y="94"/>
                </a:cxn>
                <a:cxn ang="0">
                  <a:pos x="270" y="57"/>
                </a:cxn>
                <a:cxn ang="0">
                  <a:pos x="280" y="42"/>
                </a:cxn>
                <a:cxn ang="0">
                  <a:pos x="275" y="21"/>
                </a:cxn>
                <a:cxn ang="0">
                  <a:pos x="223" y="0"/>
                </a:cxn>
                <a:cxn ang="0">
                  <a:pos x="136" y="10"/>
                </a:cxn>
                <a:cxn ang="0">
                  <a:pos x="105" y="0"/>
                </a:cxn>
                <a:cxn ang="0">
                  <a:pos x="91" y="21"/>
                </a:cxn>
                <a:cxn ang="0">
                  <a:pos x="78" y="86"/>
                </a:cxn>
                <a:cxn ang="0">
                  <a:pos x="57" y="104"/>
                </a:cxn>
                <a:cxn ang="0">
                  <a:pos x="52" y="131"/>
                </a:cxn>
                <a:cxn ang="0">
                  <a:pos x="34" y="144"/>
                </a:cxn>
                <a:cxn ang="0">
                  <a:pos x="10" y="144"/>
                </a:cxn>
                <a:cxn ang="0">
                  <a:pos x="0" y="162"/>
                </a:cxn>
              </a:cxnLst>
              <a:rect l="0" t="0" r="r" b="b"/>
              <a:pathLst>
                <a:path w="281" h="273">
                  <a:moveTo>
                    <a:pt x="0" y="162"/>
                  </a:moveTo>
                  <a:lnTo>
                    <a:pt x="0" y="168"/>
                  </a:lnTo>
                  <a:lnTo>
                    <a:pt x="57" y="160"/>
                  </a:lnTo>
                  <a:lnTo>
                    <a:pt x="81" y="196"/>
                  </a:lnTo>
                  <a:lnTo>
                    <a:pt x="102" y="194"/>
                  </a:lnTo>
                  <a:lnTo>
                    <a:pt x="105" y="178"/>
                  </a:lnTo>
                  <a:lnTo>
                    <a:pt x="125" y="175"/>
                  </a:lnTo>
                  <a:lnTo>
                    <a:pt x="139" y="183"/>
                  </a:lnTo>
                  <a:lnTo>
                    <a:pt x="141" y="238"/>
                  </a:lnTo>
                  <a:lnTo>
                    <a:pt x="173" y="236"/>
                  </a:lnTo>
                  <a:lnTo>
                    <a:pt x="254" y="272"/>
                  </a:lnTo>
                  <a:lnTo>
                    <a:pt x="254" y="254"/>
                  </a:lnTo>
                  <a:lnTo>
                    <a:pt x="238" y="249"/>
                  </a:lnTo>
                  <a:lnTo>
                    <a:pt x="241" y="210"/>
                  </a:lnTo>
                  <a:lnTo>
                    <a:pt x="270" y="196"/>
                  </a:lnTo>
                  <a:lnTo>
                    <a:pt x="251" y="170"/>
                  </a:lnTo>
                  <a:lnTo>
                    <a:pt x="251" y="126"/>
                  </a:lnTo>
                  <a:lnTo>
                    <a:pt x="246" y="115"/>
                  </a:lnTo>
                  <a:lnTo>
                    <a:pt x="257" y="94"/>
                  </a:lnTo>
                  <a:lnTo>
                    <a:pt x="270" y="57"/>
                  </a:lnTo>
                  <a:lnTo>
                    <a:pt x="280" y="42"/>
                  </a:lnTo>
                  <a:lnTo>
                    <a:pt x="275" y="21"/>
                  </a:lnTo>
                  <a:lnTo>
                    <a:pt x="223" y="0"/>
                  </a:lnTo>
                  <a:lnTo>
                    <a:pt x="136" y="10"/>
                  </a:lnTo>
                  <a:lnTo>
                    <a:pt x="105" y="0"/>
                  </a:lnTo>
                  <a:lnTo>
                    <a:pt x="91" y="21"/>
                  </a:lnTo>
                  <a:lnTo>
                    <a:pt x="78" y="86"/>
                  </a:lnTo>
                  <a:lnTo>
                    <a:pt x="57" y="104"/>
                  </a:lnTo>
                  <a:lnTo>
                    <a:pt x="52" y="131"/>
                  </a:lnTo>
                  <a:lnTo>
                    <a:pt x="34" y="144"/>
                  </a:lnTo>
                  <a:lnTo>
                    <a:pt x="10" y="144"/>
                  </a:lnTo>
                  <a:lnTo>
                    <a:pt x="0" y="162"/>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819" name="Freeform 123"/>
            <p:cNvSpPr>
              <a:spLocks/>
            </p:cNvSpPr>
            <p:nvPr/>
          </p:nvSpPr>
          <p:spPr bwMode="auto">
            <a:xfrm>
              <a:off x="1655" y="2393"/>
              <a:ext cx="37" cy="34"/>
            </a:xfrm>
            <a:custGeom>
              <a:avLst/>
              <a:gdLst/>
              <a:ahLst/>
              <a:cxnLst>
                <a:cxn ang="0">
                  <a:pos x="0" y="0"/>
                </a:cxn>
                <a:cxn ang="0">
                  <a:pos x="3" y="15"/>
                </a:cxn>
                <a:cxn ang="0">
                  <a:pos x="10" y="13"/>
                </a:cxn>
                <a:cxn ang="0">
                  <a:pos x="37" y="33"/>
                </a:cxn>
                <a:cxn ang="0">
                  <a:pos x="41" y="19"/>
                </a:cxn>
                <a:cxn ang="0">
                  <a:pos x="28" y="2"/>
                </a:cxn>
                <a:cxn ang="0">
                  <a:pos x="0" y="0"/>
                </a:cxn>
              </a:cxnLst>
              <a:rect l="0" t="0" r="r" b="b"/>
              <a:pathLst>
                <a:path w="42" h="34">
                  <a:moveTo>
                    <a:pt x="0" y="0"/>
                  </a:moveTo>
                  <a:lnTo>
                    <a:pt x="3" y="15"/>
                  </a:lnTo>
                  <a:lnTo>
                    <a:pt x="10" y="13"/>
                  </a:lnTo>
                  <a:lnTo>
                    <a:pt x="37" y="33"/>
                  </a:lnTo>
                  <a:lnTo>
                    <a:pt x="41" y="19"/>
                  </a:lnTo>
                  <a:lnTo>
                    <a:pt x="28" y="2"/>
                  </a:lnTo>
                  <a:lnTo>
                    <a:pt x="0" y="0"/>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820" name="Freeform 124"/>
            <p:cNvSpPr>
              <a:spLocks/>
            </p:cNvSpPr>
            <p:nvPr/>
          </p:nvSpPr>
          <p:spPr bwMode="auto">
            <a:xfrm>
              <a:off x="1655" y="2393"/>
              <a:ext cx="43" cy="40"/>
            </a:xfrm>
            <a:custGeom>
              <a:avLst/>
              <a:gdLst/>
              <a:ahLst/>
              <a:cxnLst>
                <a:cxn ang="0">
                  <a:pos x="0" y="0"/>
                </a:cxn>
                <a:cxn ang="0">
                  <a:pos x="3" y="18"/>
                </a:cxn>
                <a:cxn ang="0">
                  <a:pos x="11" y="15"/>
                </a:cxn>
                <a:cxn ang="0">
                  <a:pos x="42" y="39"/>
                </a:cxn>
                <a:cxn ang="0">
                  <a:pos x="47" y="23"/>
                </a:cxn>
                <a:cxn ang="0">
                  <a:pos x="32" y="2"/>
                </a:cxn>
                <a:cxn ang="0">
                  <a:pos x="0" y="0"/>
                </a:cxn>
              </a:cxnLst>
              <a:rect l="0" t="0" r="r" b="b"/>
              <a:pathLst>
                <a:path w="48" h="40">
                  <a:moveTo>
                    <a:pt x="0" y="0"/>
                  </a:moveTo>
                  <a:lnTo>
                    <a:pt x="3" y="18"/>
                  </a:lnTo>
                  <a:lnTo>
                    <a:pt x="11" y="15"/>
                  </a:lnTo>
                  <a:lnTo>
                    <a:pt x="42" y="39"/>
                  </a:lnTo>
                  <a:lnTo>
                    <a:pt x="47" y="23"/>
                  </a:lnTo>
                  <a:lnTo>
                    <a:pt x="32" y="2"/>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821" name="Freeform 125"/>
            <p:cNvSpPr>
              <a:spLocks/>
            </p:cNvSpPr>
            <p:nvPr/>
          </p:nvSpPr>
          <p:spPr bwMode="auto">
            <a:xfrm>
              <a:off x="3198" y="2010"/>
              <a:ext cx="26" cy="17"/>
            </a:xfrm>
            <a:custGeom>
              <a:avLst/>
              <a:gdLst/>
              <a:ahLst/>
              <a:cxnLst>
                <a:cxn ang="0">
                  <a:pos x="0" y="9"/>
                </a:cxn>
                <a:cxn ang="0">
                  <a:pos x="11" y="16"/>
                </a:cxn>
                <a:cxn ang="0">
                  <a:pos x="28" y="0"/>
                </a:cxn>
                <a:cxn ang="0">
                  <a:pos x="0" y="9"/>
                </a:cxn>
              </a:cxnLst>
              <a:rect l="0" t="0" r="r" b="b"/>
              <a:pathLst>
                <a:path w="29" h="17">
                  <a:moveTo>
                    <a:pt x="0" y="9"/>
                  </a:moveTo>
                  <a:lnTo>
                    <a:pt x="11" y="16"/>
                  </a:lnTo>
                  <a:lnTo>
                    <a:pt x="28" y="0"/>
                  </a:lnTo>
                  <a:lnTo>
                    <a:pt x="0" y="9"/>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822" name="Freeform 126"/>
            <p:cNvSpPr>
              <a:spLocks/>
            </p:cNvSpPr>
            <p:nvPr/>
          </p:nvSpPr>
          <p:spPr bwMode="auto">
            <a:xfrm>
              <a:off x="3198" y="2010"/>
              <a:ext cx="31" cy="19"/>
            </a:xfrm>
            <a:custGeom>
              <a:avLst/>
              <a:gdLst/>
              <a:ahLst/>
              <a:cxnLst>
                <a:cxn ang="0">
                  <a:pos x="0" y="10"/>
                </a:cxn>
                <a:cxn ang="0">
                  <a:pos x="13" y="18"/>
                </a:cxn>
                <a:cxn ang="0">
                  <a:pos x="34" y="0"/>
                </a:cxn>
                <a:cxn ang="0">
                  <a:pos x="0" y="10"/>
                </a:cxn>
              </a:cxnLst>
              <a:rect l="0" t="0" r="r" b="b"/>
              <a:pathLst>
                <a:path w="35" h="19">
                  <a:moveTo>
                    <a:pt x="0" y="10"/>
                  </a:moveTo>
                  <a:lnTo>
                    <a:pt x="13" y="18"/>
                  </a:lnTo>
                  <a:lnTo>
                    <a:pt x="34" y="0"/>
                  </a:lnTo>
                  <a:lnTo>
                    <a:pt x="0" y="1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823" name="Freeform 127"/>
            <p:cNvSpPr>
              <a:spLocks/>
            </p:cNvSpPr>
            <p:nvPr/>
          </p:nvSpPr>
          <p:spPr bwMode="auto">
            <a:xfrm>
              <a:off x="2933" y="1730"/>
              <a:ext cx="70" cy="44"/>
            </a:xfrm>
            <a:custGeom>
              <a:avLst/>
              <a:gdLst/>
              <a:ahLst/>
              <a:cxnLst>
                <a:cxn ang="0">
                  <a:pos x="0" y="15"/>
                </a:cxn>
                <a:cxn ang="0">
                  <a:pos x="23" y="43"/>
                </a:cxn>
                <a:cxn ang="0">
                  <a:pos x="63" y="41"/>
                </a:cxn>
                <a:cxn ang="0">
                  <a:pos x="72" y="32"/>
                </a:cxn>
                <a:cxn ang="0">
                  <a:pos x="77" y="20"/>
                </a:cxn>
                <a:cxn ang="0">
                  <a:pos x="38" y="6"/>
                </a:cxn>
                <a:cxn ang="0">
                  <a:pos x="29" y="0"/>
                </a:cxn>
                <a:cxn ang="0">
                  <a:pos x="0" y="15"/>
                </a:cxn>
              </a:cxnLst>
              <a:rect l="0" t="0" r="r" b="b"/>
              <a:pathLst>
                <a:path w="78" h="44">
                  <a:moveTo>
                    <a:pt x="0" y="15"/>
                  </a:moveTo>
                  <a:lnTo>
                    <a:pt x="23" y="43"/>
                  </a:lnTo>
                  <a:lnTo>
                    <a:pt x="63" y="41"/>
                  </a:lnTo>
                  <a:lnTo>
                    <a:pt x="72" y="32"/>
                  </a:lnTo>
                  <a:lnTo>
                    <a:pt x="77" y="20"/>
                  </a:lnTo>
                  <a:lnTo>
                    <a:pt x="38" y="6"/>
                  </a:lnTo>
                  <a:lnTo>
                    <a:pt x="29" y="0"/>
                  </a:lnTo>
                  <a:lnTo>
                    <a:pt x="0" y="15"/>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29824" name="Freeform 128"/>
            <p:cNvSpPr>
              <a:spLocks/>
            </p:cNvSpPr>
            <p:nvPr/>
          </p:nvSpPr>
          <p:spPr bwMode="auto">
            <a:xfrm>
              <a:off x="2933" y="1730"/>
              <a:ext cx="75" cy="50"/>
            </a:xfrm>
            <a:custGeom>
              <a:avLst/>
              <a:gdLst/>
              <a:ahLst/>
              <a:cxnLst>
                <a:cxn ang="0">
                  <a:pos x="0" y="17"/>
                </a:cxn>
                <a:cxn ang="0">
                  <a:pos x="25" y="49"/>
                </a:cxn>
                <a:cxn ang="0">
                  <a:pos x="68" y="47"/>
                </a:cxn>
                <a:cxn ang="0">
                  <a:pos x="78" y="36"/>
                </a:cxn>
                <a:cxn ang="0">
                  <a:pos x="83" y="23"/>
                </a:cxn>
                <a:cxn ang="0">
                  <a:pos x="41" y="7"/>
                </a:cxn>
                <a:cxn ang="0">
                  <a:pos x="31" y="0"/>
                </a:cxn>
                <a:cxn ang="0">
                  <a:pos x="0" y="17"/>
                </a:cxn>
              </a:cxnLst>
              <a:rect l="0" t="0" r="r" b="b"/>
              <a:pathLst>
                <a:path w="84" h="50">
                  <a:moveTo>
                    <a:pt x="0" y="17"/>
                  </a:moveTo>
                  <a:lnTo>
                    <a:pt x="25" y="49"/>
                  </a:lnTo>
                  <a:lnTo>
                    <a:pt x="68" y="47"/>
                  </a:lnTo>
                  <a:lnTo>
                    <a:pt x="78" y="36"/>
                  </a:lnTo>
                  <a:lnTo>
                    <a:pt x="83" y="23"/>
                  </a:lnTo>
                  <a:lnTo>
                    <a:pt x="41" y="7"/>
                  </a:lnTo>
                  <a:lnTo>
                    <a:pt x="31" y="0"/>
                  </a:lnTo>
                  <a:lnTo>
                    <a:pt x="0" y="17"/>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825" name="Freeform 129"/>
            <p:cNvSpPr>
              <a:spLocks/>
            </p:cNvSpPr>
            <p:nvPr/>
          </p:nvSpPr>
          <p:spPr bwMode="auto">
            <a:xfrm>
              <a:off x="2788" y="2374"/>
              <a:ext cx="31" cy="84"/>
            </a:xfrm>
            <a:custGeom>
              <a:avLst/>
              <a:gdLst/>
              <a:ahLst/>
              <a:cxnLst>
                <a:cxn ang="0">
                  <a:pos x="0" y="18"/>
                </a:cxn>
                <a:cxn ang="0">
                  <a:pos x="14" y="83"/>
                </a:cxn>
                <a:cxn ang="0">
                  <a:pos x="22" y="83"/>
                </a:cxn>
                <a:cxn ang="0">
                  <a:pos x="33" y="7"/>
                </a:cxn>
                <a:cxn ang="0">
                  <a:pos x="24" y="0"/>
                </a:cxn>
                <a:cxn ang="0">
                  <a:pos x="18" y="6"/>
                </a:cxn>
                <a:cxn ang="0">
                  <a:pos x="0" y="18"/>
                </a:cxn>
              </a:cxnLst>
              <a:rect l="0" t="0" r="r" b="b"/>
              <a:pathLst>
                <a:path w="34" h="84">
                  <a:moveTo>
                    <a:pt x="0" y="18"/>
                  </a:moveTo>
                  <a:lnTo>
                    <a:pt x="14" y="83"/>
                  </a:lnTo>
                  <a:lnTo>
                    <a:pt x="22" y="83"/>
                  </a:lnTo>
                  <a:lnTo>
                    <a:pt x="33" y="7"/>
                  </a:lnTo>
                  <a:lnTo>
                    <a:pt x="24" y="0"/>
                  </a:lnTo>
                  <a:lnTo>
                    <a:pt x="18" y="6"/>
                  </a:lnTo>
                  <a:lnTo>
                    <a:pt x="0" y="18"/>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826" name="Freeform 130"/>
            <p:cNvSpPr>
              <a:spLocks/>
            </p:cNvSpPr>
            <p:nvPr/>
          </p:nvSpPr>
          <p:spPr bwMode="auto">
            <a:xfrm>
              <a:off x="2788" y="2374"/>
              <a:ext cx="36" cy="90"/>
            </a:xfrm>
            <a:custGeom>
              <a:avLst/>
              <a:gdLst/>
              <a:ahLst/>
              <a:cxnLst>
                <a:cxn ang="0">
                  <a:pos x="0" y="19"/>
                </a:cxn>
                <a:cxn ang="0">
                  <a:pos x="16" y="89"/>
                </a:cxn>
                <a:cxn ang="0">
                  <a:pos x="26" y="89"/>
                </a:cxn>
                <a:cxn ang="0">
                  <a:pos x="39" y="8"/>
                </a:cxn>
                <a:cxn ang="0">
                  <a:pos x="28" y="0"/>
                </a:cxn>
                <a:cxn ang="0">
                  <a:pos x="21" y="6"/>
                </a:cxn>
                <a:cxn ang="0">
                  <a:pos x="0" y="19"/>
                </a:cxn>
              </a:cxnLst>
              <a:rect l="0" t="0" r="r" b="b"/>
              <a:pathLst>
                <a:path w="40" h="90">
                  <a:moveTo>
                    <a:pt x="0" y="19"/>
                  </a:moveTo>
                  <a:lnTo>
                    <a:pt x="16" y="89"/>
                  </a:lnTo>
                  <a:lnTo>
                    <a:pt x="26" y="89"/>
                  </a:lnTo>
                  <a:lnTo>
                    <a:pt x="39" y="8"/>
                  </a:lnTo>
                  <a:lnTo>
                    <a:pt x="28" y="0"/>
                  </a:lnTo>
                  <a:lnTo>
                    <a:pt x="21" y="6"/>
                  </a:lnTo>
                  <a:lnTo>
                    <a:pt x="0" y="19"/>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827" name="Freeform 131"/>
            <p:cNvSpPr>
              <a:spLocks/>
            </p:cNvSpPr>
            <p:nvPr/>
          </p:nvSpPr>
          <p:spPr bwMode="auto">
            <a:xfrm>
              <a:off x="2881" y="1598"/>
              <a:ext cx="31" cy="56"/>
            </a:xfrm>
            <a:custGeom>
              <a:avLst/>
              <a:gdLst/>
              <a:ahLst/>
              <a:cxnLst>
                <a:cxn ang="0">
                  <a:pos x="0" y="41"/>
                </a:cxn>
                <a:cxn ang="0">
                  <a:pos x="3" y="17"/>
                </a:cxn>
                <a:cxn ang="0">
                  <a:pos x="30" y="0"/>
                </a:cxn>
                <a:cxn ang="0">
                  <a:pos x="25" y="22"/>
                </a:cxn>
                <a:cxn ang="0">
                  <a:pos x="34" y="26"/>
                </a:cxn>
                <a:cxn ang="0">
                  <a:pos x="20" y="38"/>
                </a:cxn>
                <a:cxn ang="0">
                  <a:pos x="19" y="55"/>
                </a:cxn>
                <a:cxn ang="0">
                  <a:pos x="7" y="55"/>
                </a:cxn>
                <a:cxn ang="0">
                  <a:pos x="0" y="41"/>
                </a:cxn>
              </a:cxnLst>
              <a:rect l="0" t="0" r="r" b="b"/>
              <a:pathLst>
                <a:path w="35" h="56">
                  <a:moveTo>
                    <a:pt x="0" y="41"/>
                  </a:moveTo>
                  <a:lnTo>
                    <a:pt x="3" y="17"/>
                  </a:lnTo>
                  <a:lnTo>
                    <a:pt x="30" y="0"/>
                  </a:lnTo>
                  <a:lnTo>
                    <a:pt x="25" y="22"/>
                  </a:lnTo>
                  <a:lnTo>
                    <a:pt x="34" y="26"/>
                  </a:lnTo>
                  <a:lnTo>
                    <a:pt x="20" y="38"/>
                  </a:lnTo>
                  <a:lnTo>
                    <a:pt x="19" y="55"/>
                  </a:lnTo>
                  <a:lnTo>
                    <a:pt x="7" y="55"/>
                  </a:lnTo>
                  <a:lnTo>
                    <a:pt x="0" y="41"/>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828" name="Freeform 132"/>
            <p:cNvSpPr>
              <a:spLocks/>
            </p:cNvSpPr>
            <p:nvPr/>
          </p:nvSpPr>
          <p:spPr bwMode="auto">
            <a:xfrm>
              <a:off x="2881" y="1598"/>
              <a:ext cx="36" cy="62"/>
            </a:xfrm>
            <a:custGeom>
              <a:avLst/>
              <a:gdLst/>
              <a:ahLst/>
              <a:cxnLst>
                <a:cxn ang="0">
                  <a:pos x="0" y="45"/>
                </a:cxn>
                <a:cxn ang="0">
                  <a:pos x="3" y="19"/>
                </a:cxn>
                <a:cxn ang="0">
                  <a:pos x="35" y="0"/>
                </a:cxn>
                <a:cxn ang="0">
                  <a:pos x="29" y="24"/>
                </a:cxn>
                <a:cxn ang="0">
                  <a:pos x="40" y="29"/>
                </a:cxn>
                <a:cxn ang="0">
                  <a:pos x="24" y="42"/>
                </a:cxn>
                <a:cxn ang="0">
                  <a:pos x="22" y="61"/>
                </a:cxn>
                <a:cxn ang="0">
                  <a:pos x="8" y="61"/>
                </a:cxn>
                <a:cxn ang="0">
                  <a:pos x="0" y="45"/>
                </a:cxn>
              </a:cxnLst>
              <a:rect l="0" t="0" r="r" b="b"/>
              <a:pathLst>
                <a:path w="41" h="62">
                  <a:moveTo>
                    <a:pt x="0" y="45"/>
                  </a:moveTo>
                  <a:lnTo>
                    <a:pt x="3" y="19"/>
                  </a:lnTo>
                  <a:lnTo>
                    <a:pt x="35" y="0"/>
                  </a:lnTo>
                  <a:lnTo>
                    <a:pt x="29" y="24"/>
                  </a:lnTo>
                  <a:lnTo>
                    <a:pt x="40" y="29"/>
                  </a:lnTo>
                  <a:lnTo>
                    <a:pt x="24" y="42"/>
                  </a:lnTo>
                  <a:lnTo>
                    <a:pt x="22" y="61"/>
                  </a:lnTo>
                  <a:lnTo>
                    <a:pt x="8" y="61"/>
                  </a:lnTo>
                  <a:lnTo>
                    <a:pt x="0" y="45"/>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829" name="Freeform 133"/>
            <p:cNvSpPr>
              <a:spLocks/>
            </p:cNvSpPr>
            <p:nvPr/>
          </p:nvSpPr>
          <p:spPr bwMode="auto">
            <a:xfrm>
              <a:off x="2994" y="1753"/>
              <a:ext cx="72" cy="37"/>
            </a:xfrm>
            <a:custGeom>
              <a:avLst/>
              <a:gdLst/>
              <a:ahLst/>
              <a:cxnLst>
                <a:cxn ang="0">
                  <a:pos x="0" y="21"/>
                </a:cxn>
                <a:cxn ang="0">
                  <a:pos x="7" y="31"/>
                </a:cxn>
                <a:cxn ang="0">
                  <a:pos x="26" y="36"/>
                </a:cxn>
                <a:cxn ang="0">
                  <a:pos x="56" y="25"/>
                </a:cxn>
                <a:cxn ang="0">
                  <a:pos x="73" y="27"/>
                </a:cxn>
                <a:cxn ang="0">
                  <a:pos x="80" y="15"/>
                </a:cxn>
                <a:cxn ang="0">
                  <a:pos x="46" y="11"/>
                </a:cxn>
                <a:cxn ang="0">
                  <a:pos x="14" y="0"/>
                </a:cxn>
                <a:cxn ang="0">
                  <a:pos x="9" y="11"/>
                </a:cxn>
                <a:cxn ang="0">
                  <a:pos x="0" y="21"/>
                </a:cxn>
              </a:cxnLst>
              <a:rect l="0" t="0" r="r" b="b"/>
              <a:pathLst>
                <a:path w="81" h="37">
                  <a:moveTo>
                    <a:pt x="0" y="21"/>
                  </a:moveTo>
                  <a:lnTo>
                    <a:pt x="7" y="31"/>
                  </a:lnTo>
                  <a:lnTo>
                    <a:pt x="26" y="36"/>
                  </a:lnTo>
                  <a:lnTo>
                    <a:pt x="56" y="25"/>
                  </a:lnTo>
                  <a:lnTo>
                    <a:pt x="73" y="27"/>
                  </a:lnTo>
                  <a:lnTo>
                    <a:pt x="80" y="15"/>
                  </a:lnTo>
                  <a:lnTo>
                    <a:pt x="46" y="11"/>
                  </a:lnTo>
                  <a:lnTo>
                    <a:pt x="14" y="0"/>
                  </a:lnTo>
                  <a:lnTo>
                    <a:pt x="9" y="11"/>
                  </a:lnTo>
                  <a:lnTo>
                    <a:pt x="0" y="21"/>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29830" name="Freeform 134"/>
            <p:cNvSpPr>
              <a:spLocks/>
            </p:cNvSpPr>
            <p:nvPr/>
          </p:nvSpPr>
          <p:spPr bwMode="auto">
            <a:xfrm>
              <a:off x="2994" y="1753"/>
              <a:ext cx="77" cy="43"/>
            </a:xfrm>
            <a:custGeom>
              <a:avLst/>
              <a:gdLst/>
              <a:ahLst/>
              <a:cxnLst>
                <a:cxn ang="0">
                  <a:pos x="0" y="24"/>
                </a:cxn>
                <a:cxn ang="0">
                  <a:pos x="8" y="36"/>
                </a:cxn>
                <a:cxn ang="0">
                  <a:pos x="28" y="42"/>
                </a:cxn>
                <a:cxn ang="0">
                  <a:pos x="60" y="29"/>
                </a:cxn>
                <a:cxn ang="0">
                  <a:pos x="78" y="31"/>
                </a:cxn>
                <a:cxn ang="0">
                  <a:pos x="86" y="18"/>
                </a:cxn>
                <a:cxn ang="0">
                  <a:pos x="49" y="13"/>
                </a:cxn>
                <a:cxn ang="0">
                  <a:pos x="15" y="0"/>
                </a:cxn>
                <a:cxn ang="0">
                  <a:pos x="10" y="13"/>
                </a:cxn>
                <a:cxn ang="0">
                  <a:pos x="0" y="24"/>
                </a:cxn>
              </a:cxnLst>
              <a:rect l="0" t="0" r="r" b="b"/>
              <a:pathLst>
                <a:path w="87" h="43">
                  <a:moveTo>
                    <a:pt x="0" y="24"/>
                  </a:moveTo>
                  <a:lnTo>
                    <a:pt x="8" y="36"/>
                  </a:lnTo>
                  <a:lnTo>
                    <a:pt x="28" y="42"/>
                  </a:lnTo>
                  <a:lnTo>
                    <a:pt x="60" y="29"/>
                  </a:lnTo>
                  <a:lnTo>
                    <a:pt x="78" y="31"/>
                  </a:lnTo>
                  <a:lnTo>
                    <a:pt x="86" y="18"/>
                  </a:lnTo>
                  <a:lnTo>
                    <a:pt x="49" y="13"/>
                  </a:lnTo>
                  <a:lnTo>
                    <a:pt x="15" y="0"/>
                  </a:lnTo>
                  <a:lnTo>
                    <a:pt x="10" y="13"/>
                  </a:lnTo>
                  <a:lnTo>
                    <a:pt x="0" y="24"/>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831" name="Freeform 135"/>
            <p:cNvSpPr>
              <a:spLocks/>
            </p:cNvSpPr>
            <p:nvPr/>
          </p:nvSpPr>
          <p:spPr bwMode="auto">
            <a:xfrm>
              <a:off x="2907" y="1640"/>
              <a:ext cx="15" cy="17"/>
            </a:xfrm>
            <a:custGeom>
              <a:avLst/>
              <a:gdLst/>
              <a:ahLst/>
              <a:cxnLst>
                <a:cxn ang="0">
                  <a:pos x="0" y="16"/>
                </a:cxn>
                <a:cxn ang="0">
                  <a:pos x="9" y="0"/>
                </a:cxn>
                <a:cxn ang="0">
                  <a:pos x="16" y="16"/>
                </a:cxn>
                <a:cxn ang="0">
                  <a:pos x="0" y="16"/>
                </a:cxn>
              </a:cxnLst>
              <a:rect l="0" t="0" r="r" b="b"/>
              <a:pathLst>
                <a:path w="17" h="17">
                  <a:moveTo>
                    <a:pt x="0" y="16"/>
                  </a:moveTo>
                  <a:lnTo>
                    <a:pt x="9" y="0"/>
                  </a:lnTo>
                  <a:lnTo>
                    <a:pt x="16" y="16"/>
                  </a:lnTo>
                  <a:lnTo>
                    <a:pt x="0" y="16"/>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832" name="Freeform 136"/>
            <p:cNvSpPr>
              <a:spLocks/>
            </p:cNvSpPr>
            <p:nvPr/>
          </p:nvSpPr>
          <p:spPr bwMode="auto">
            <a:xfrm>
              <a:off x="2907" y="1640"/>
              <a:ext cx="15" cy="17"/>
            </a:xfrm>
            <a:custGeom>
              <a:avLst/>
              <a:gdLst/>
              <a:ahLst/>
              <a:cxnLst>
                <a:cxn ang="0">
                  <a:pos x="0" y="16"/>
                </a:cxn>
                <a:cxn ang="0">
                  <a:pos x="9" y="0"/>
                </a:cxn>
                <a:cxn ang="0">
                  <a:pos x="16" y="16"/>
                </a:cxn>
                <a:cxn ang="0">
                  <a:pos x="0" y="16"/>
                </a:cxn>
              </a:cxnLst>
              <a:rect l="0" t="0" r="r" b="b"/>
              <a:pathLst>
                <a:path w="17" h="17">
                  <a:moveTo>
                    <a:pt x="0" y="16"/>
                  </a:moveTo>
                  <a:lnTo>
                    <a:pt x="9" y="0"/>
                  </a:lnTo>
                  <a:lnTo>
                    <a:pt x="16" y="16"/>
                  </a:lnTo>
                  <a:lnTo>
                    <a:pt x="0" y="16"/>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833" name="Freeform 137"/>
            <p:cNvSpPr>
              <a:spLocks/>
            </p:cNvSpPr>
            <p:nvPr/>
          </p:nvSpPr>
          <p:spPr bwMode="auto">
            <a:xfrm>
              <a:off x="2921" y="1632"/>
              <a:ext cx="17" cy="19"/>
            </a:xfrm>
            <a:custGeom>
              <a:avLst/>
              <a:gdLst/>
              <a:ahLst/>
              <a:cxnLst>
                <a:cxn ang="0">
                  <a:pos x="0" y="6"/>
                </a:cxn>
                <a:cxn ang="0">
                  <a:pos x="14" y="18"/>
                </a:cxn>
                <a:cxn ang="0">
                  <a:pos x="18" y="6"/>
                </a:cxn>
                <a:cxn ang="0">
                  <a:pos x="16" y="0"/>
                </a:cxn>
                <a:cxn ang="0">
                  <a:pos x="0" y="6"/>
                </a:cxn>
              </a:cxnLst>
              <a:rect l="0" t="0" r="r" b="b"/>
              <a:pathLst>
                <a:path w="19" h="19">
                  <a:moveTo>
                    <a:pt x="0" y="6"/>
                  </a:moveTo>
                  <a:lnTo>
                    <a:pt x="14" y="18"/>
                  </a:lnTo>
                  <a:lnTo>
                    <a:pt x="18" y="6"/>
                  </a:lnTo>
                  <a:lnTo>
                    <a:pt x="16" y="0"/>
                  </a:lnTo>
                  <a:lnTo>
                    <a:pt x="0" y="6"/>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834" name="Freeform 138"/>
            <p:cNvSpPr>
              <a:spLocks/>
            </p:cNvSpPr>
            <p:nvPr/>
          </p:nvSpPr>
          <p:spPr bwMode="auto">
            <a:xfrm>
              <a:off x="2921" y="1632"/>
              <a:ext cx="22" cy="25"/>
            </a:xfrm>
            <a:custGeom>
              <a:avLst/>
              <a:gdLst/>
              <a:ahLst/>
              <a:cxnLst>
                <a:cxn ang="0">
                  <a:pos x="0" y="8"/>
                </a:cxn>
                <a:cxn ang="0">
                  <a:pos x="19" y="24"/>
                </a:cxn>
                <a:cxn ang="0">
                  <a:pos x="24" y="8"/>
                </a:cxn>
                <a:cxn ang="0">
                  <a:pos x="21" y="0"/>
                </a:cxn>
                <a:cxn ang="0">
                  <a:pos x="0" y="8"/>
                </a:cxn>
              </a:cxnLst>
              <a:rect l="0" t="0" r="r" b="b"/>
              <a:pathLst>
                <a:path w="25" h="25">
                  <a:moveTo>
                    <a:pt x="0" y="8"/>
                  </a:moveTo>
                  <a:lnTo>
                    <a:pt x="19" y="24"/>
                  </a:lnTo>
                  <a:lnTo>
                    <a:pt x="24" y="8"/>
                  </a:lnTo>
                  <a:lnTo>
                    <a:pt x="21" y="0"/>
                  </a:lnTo>
                  <a:lnTo>
                    <a:pt x="0" y="8"/>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835" name="Freeform 139"/>
            <p:cNvSpPr>
              <a:spLocks/>
            </p:cNvSpPr>
            <p:nvPr/>
          </p:nvSpPr>
          <p:spPr bwMode="auto">
            <a:xfrm>
              <a:off x="1721" y="2537"/>
              <a:ext cx="67" cy="86"/>
            </a:xfrm>
            <a:custGeom>
              <a:avLst/>
              <a:gdLst/>
              <a:ahLst/>
              <a:cxnLst>
                <a:cxn ang="0">
                  <a:pos x="0" y="35"/>
                </a:cxn>
                <a:cxn ang="0">
                  <a:pos x="0" y="49"/>
                </a:cxn>
                <a:cxn ang="0">
                  <a:pos x="14" y="56"/>
                </a:cxn>
                <a:cxn ang="0">
                  <a:pos x="5" y="66"/>
                </a:cxn>
                <a:cxn ang="0">
                  <a:pos x="5" y="80"/>
                </a:cxn>
                <a:cxn ang="0">
                  <a:pos x="21" y="85"/>
                </a:cxn>
                <a:cxn ang="0">
                  <a:pos x="39" y="64"/>
                </a:cxn>
                <a:cxn ang="0">
                  <a:pos x="70" y="41"/>
                </a:cxn>
                <a:cxn ang="0">
                  <a:pos x="75" y="21"/>
                </a:cxn>
                <a:cxn ang="0">
                  <a:pos x="48" y="14"/>
                </a:cxn>
                <a:cxn ang="0">
                  <a:pos x="26" y="0"/>
                </a:cxn>
                <a:cxn ang="0">
                  <a:pos x="9" y="7"/>
                </a:cxn>
                <a:cxn ang="0">
                  <a:pos x="0" y="35"/>
                </a:cxn>
              </a:cxnLst>
              <a:rect l="0" t="0" r="r" b="b"/>
              <a:pathLst>
                <a:path w="76" h="86">
                  <a:moveTo>
                    <a:pt x="0" y="35"/>
                  </a:moveTo>
                  <a:lnTo>
                    <a:pt x="0" y="49"/>
                  </a:lnTo>
                  <a:lnTo>
                    <a:pt x="14" y="56"/>
                  </a:lnTo>
                  <a:lnTo>
                    <a:pt x="5" y="66"/>
                  </a:lnTo>
                  <a:lnTo>
                    <a:pt x="5" y="80"/>
                  </a:lnTo>
                  <a:lnTo>
                    <a:pt x="21" y="85"/>
                  </a:lnTo>
                  <a:lnTo>
                    <a:pt x="39" y="64"/>
                  </a:lnTo>
                  <a:lnTo>
                    <a:pt x="70" y="41"/>
                  </a:lnTo>
                  <a:lnTo>
                    <a:pt x="75" y="21"/>
                  </a:lnTo>
                  <a:lnTo>
                    <a:pt x="48" y="14"/>
                  </a:lnTo>
                  <a:lnTo>
                    <a:pt x="26" y="0"/>
                  </a:lnTo>
                  <a:lnTo>
                    <a:pt x="9" y="7"/>
                  </a:lnTo>
                  <a:lnTo>
                    <a:pt x="0" y="35"/>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29836" name="Freeform 140"/>
            <p:cNvSpPr>
              <a:spLocks/>
            </p:cNvSpPr>
            <p:nvPr/>
          </p:nvSpPr>
          <p:spPr bwMode="auto">
            <a:xfrm>
              <a:off x="1721" y="2537"/>
              <a:ext cx="73" cy="92"/>
            </a:xfrm>
            <a:custGeom>
              <a:avLst/>
              <a:gdLst/>
              <a:ahLst/>
              <a:cxnLst>
                <a:cxn ang="0">
                  <a:pos x="0" y="37"/>
                </a:cxn>
                <a:cxn ang="0">
                  <a:pos x="0" y="52"/>
                </a:cxn>
                <a:cxn ang="0">
                  <a:pos x="15" y="60"/>
                </a:cxn>
                <a:cxn ang="0">
                  <a:pos x="5" y="71"/>
                </a:cxn>
                <a:cxn ang="0">
                  <a:pos x="5" y="86"/>
                </a:cxn>
                <a:cxn ang="0">
                  <a:pos x="23" y="91"/>
                </a:cxn>
                <a:cxn ang="0">
                  <a:pos x="42" y="68"/>
                </a:cxn>
                <a:cxn ang="0">
                  <a:pos x="76" y="44"/>
                </a:cxn>
                <a:cxn ang="0">
                  <a:pos x="81" y="23"/>
                </a:cxn>
                <a:cxn ang="0">
                  <a:pos x="52" y="15"/>
                </a:cxn>
                <a:cxn ang="0">
                  <a:pos x="28" y="0"/>
                </a:cxn>
                <a:cxn ang="0">
                  <a:pos x="10" y="8"/>
                </a:cxn>
                <a:cxn ang="0">
                  <a:pos x="0" y="37"/>
                </a:cxn>
              </a:cxnLst>
              <a:rect l="0" t="0" r="r" b="b"/>
              <a:pathLst>
                <a:path w="82" h="92">
                  <a:moveTo>
                    <a:pt x="0" y="37"/>
                  </a:moveTo>
                  <a:lnTo>
                    <a:pt x="0" y="52"/>
                  </a:lnTo>
                  <a:lnTo>
                    <a:pt x="15" y="60"/>
                  </a:lnTo>
                  <a:lnTo>
                    <a:pt x="5" y="71"/>
                  </a:lnTo>
                  <a:lnTo>
                    <a:pt x="5" y="86"/>
                  </a:lnTo>
                  <a:lnTo>
                    <a:pt x="23" y="91"/>
                  </a:lnTo>
                  <a:lnTo>
                    <a:pt x="42" y="68"/>
                  </a:lnTo>
                  <a:lnTo>
                    <a:pt x="76" y="44"/>
                  </a:lnTo>
                  <a:lnTo>
                    <a:pt x="81" y="23"/>
                  </a:lnTo>
                  <a:lnTo>
                    <a:pt x="52" y="15"/>
                  </a:lnTo>
                  <a:lnTo>
                    <a:pt x="28" y="0"/>
                  </a:lnTo>
                  <a:lnTo>
                    <a:pt x="10" y="8"/>
                  </a:lnTo>
                  <a:lnTo>
                    <a:pt x="0" y="37"/>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837" name="Freeform 141"/>
            <p:cNvSpPr>
              <a:spLocks/>
            </p:cNvSpPr>
            <p:nvPr/>
          </p:nvSpPr>
          <p:spPr bwMode="auto">
            <a:xfrm>
              <a:off x="1599" y="2343"/>
              <a:ext cx="26" cy="17"/>
            </a:xfrm>
            <a:custGeom>
              <a:avLst/>
              <a:gdLst/>
              <a:ahLst/>
              <a:cxnLst>
                <a:cxn ang="0">
                  <a:pos x="0" y="9"/>
                </a:cxn>
                <a:cxn ang="0">
                  <a:pos x="9" y="0"/>
                </a:cxn>
                <a:cxn ang="0">
                  <a:pos x="28" y="16"/>
                </a:cxn>
                <a:cxn ang="0">
                  <a:pos x="0" y="9"/>
                </a:cxn>
              </a:cxnLst>
              <a:rect l="0" t="0" r="r" b="b"/>
              <a:pathLst>
                <a:path w="29" h="17">
                  <a:moveTo>
                    <a:pt x="0" y="9"/>
                  </a:moveTo>
                  <a:lnTo>
                    <a:pt x="9" y="0"/>
                  </a:lnTo>
                  <a:lnTo>
                    <a:pt x="28" y="16"/>
                  </a:lnTo>
                  <a:lnTo>
                    <a:pt x="0" y="9"/>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838" name="Freeform 142"/>
            <p:cNvSpPr>
              <a:spLocks/>
            </p:cNvSpPr>
            <p:nvPr/>
          </p:nvSpPr>
          <p:spPr bwMode="auto">
            <a:xfrm>
              <a:off x="1599" y="2343"/>
              <a:ext cx="31" cy="19"/>
            </a:xfrm>
            <a:custGeom>
              <a:avLst/>
              <a:gdLst/>
              <a:ahLst/>
              <a:cxnLst>
                <a:cxn ang="0">
                  <a:pos x="0" y="10"/>
                </a:cxn>
                <a:cxn ang="0">
                  <a:pos x="11" y="0"/>
                </a:cxn>
                <a:cxn ang="0">
                  <a:pos x="34" y="18"/>
                </a:cxn>
                <a:cxn ang="0">
                  <a:pos x="0" y="10"/>
                </a:cxn>
              </a:cxnLst>
              <a:rect l="0" t="0" r="r" b="b"/>
              <a:pathLst>
                <a:path w="35" h="19">
                  <a:moveTo>
                    <a:pt x="0" y="10"/>
                  </a:moveTo>
                  <a:lnTo>
                    <a:pt x="11" y="0"/>
                  </a:lnTo>
                  <a:lnTo>
                    <a:pt x="34" y="18"/>
                  </a:lnTo>
                  <a:lnTo>
                    <a:pt x="0" y="1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839" name="Freeform 143"/>
            <p:cNvSpPr>
              <a:spLocks/>
            </p:cNvSpPr>
            <p:nvPr/>
          </p:nvSpPr>
          <p:spPr bwMode="auto">
            <a:xfrm>
              <a:off x="2902" y="2524"/>
              <a:ext cx="17" cy="17"/>
            </a:xfrm>
            <a:custGeom>
              <a:avLst/>
              <a:gdLst/>
              <a:ahLst/>
              <a:cxnLst>
                <a:cxn ang="0">
                  <a:pos x="0" y="16"/>
                </a:cxn>
                <a:cxn ang="0">
                  <a:pos x="2" y="1"/>
                </a:cxn>
                <a:cxn ang="0">
                  <a:pos x="18" y="0"/>
                </a:cxn>
                <a:cxn ang="0">
                  <a:pos x="18" y="13"/>
                </a:cxn>
                <a:cxn ang="0">
                  <a:pos x="0" y="16"/>
                </a:cxn>
              </a:cxnLst>
              <a:rect l="0" t="0" r="r" b="b"/>
              <a:pathLst>
                <a:path w="19" h="17">
                  <a:moveTo>
                    <a:pt x="0" y="16"/>
                  </a:moveTo>
                  <a:lnTo>
                    <a:pt x="2" y="1"/>
                  </a:lnTo>
                  <a:lnTo>
                    <a:pt x="18" y="0"/>
                  </a:lnTo>
                  <a:lnTo>
                    <a:pt x="18" y="13"/>
                  </a:lnTo>
                  <a:lnTo>
                    <a:pt x="0" y="16"/>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840" name="Freeform 144"/>
            <p:cNvSpPr>
              <a:spLocks/>
            </p:cNvSpPr>
            <p:nvPr/>
          </p:nvSpPr>
          <p:spPr bwMode="auto">
            <a:xfrm>
              <a:off x="2902" y="2524"/>
              <a:ext cx="22" cy="19"/>
            </a:xfrm>
            <a:custGeom>
              <a:avLst/>
              <a:gdLst/>
              <a:ahLst/>
              <a:cxnLst>
                <a:cxn ang="0">
                  <a:pos x="0" y="18"/>
                </a:cxn>
                <a:cxn ang="0">
                  <a:pos x="3" y="2"/>
                </a:cxn>
                <a:cxn ang="0">
                  <a:pos x="24" y="0"/>
                </a:cxn>
                <a:cxn ang="0">
                  <a:pos x="24" y="15"/>
                </a:cxn>
                <a:cxn ang="0">
                  <a:pos x="0" y="18"/>
                </a:cxn>
              </a:cxnLst>
              <a:rect l="0" t="0" r="r" b="b"/>
              <a:pathLst>
                <a:path w="25" h="19">
                  <a:moveTo>
                    <a:pt x="0" y="18"/>
                  </a:moveTo>
                  <a:lnTo>
                    <a:pt x="3" y="2"/>
                  </a:lnTo>
                  <a:lnTo>
                    <a:pt x="24" y="0"/>
                  </a:lnTo>
                  <a:lnTo>
                    <a:pt x="24" y="15"/>
                  </a:lnTo>
                  <a:lnTo>
                    <a:pt x="0" y="18"/>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841" name="Freeform 145"/>
            <p:cNvSpPr>
              <a:spLocks/>
            </p:cNvSpPr>
            <p:nvPr/>
          </p:nvSpPr>
          <p:spPr bwMode="auto">
            <a:xfrm>
              <a:off x="3205" y="2290"/>
              <a:ext cx="194" cy="210"/>
            </a:xfrm>
            <a:custGeom>
              <a:avLst/>
              <a:gdLst/>
              <a:ahLst/>
              <a:cxnLst>
                <a:cxn ang="0">
                  <a:pos x="0" y="148"/>
                </a:cxn>
                <a:cxn ang="0">
                  <a:pos x="20" y="135"/>
                </a:cxn>
                <a:cxn ang="0">
                  <a:pos x="20" y="110"/>
                </a:cxn>
                <a:cxn ang="0">
                  <a:pos x="49" y="74"/>
                </a:cxn>
                <a:cxn ang="0">
                  <a:pos x="61" y="14"/>
                </a:cxn>
                <a:cxn ang="0">
                  <a:pos x="82" y="0"/>
                </a:cxn>
                <a:cxn ang="0">
                  <a:pos x="100" y="41"/>
                </a:cxn>
                <a:cxn ang="0">
                  <a:pos x="146" y="77"/>
                </a:cxn>
                <a:cxn ang="0">
                  <a:pos x="130" y="97"/>
                </a:cxn>
                <a:cxn ang="0">
                  <a:pos x="143" y="102"/>
                </a:cxn>
                <a:cxn ang="0">
                  <a:pos x="161" y="128"/>
                </a:cxn>
                <a:cxn ang="0">
                  <a:pos x="217" y="146"/>
                </a:cxn>
                <a:cxn ang="0">
                  <a:pos x="176" y="189"/>
                </a:cxn>
                <a:cxn ang="0">
                  <a:pos x="130" y="204"/>
                </a:cxn>
                <a:cxn ang="0">
                  <a:pos x="90" y="209"/>
                </a:cxn>
                <a:cxn ang="0">
                  <a:pos x="46" y="194"/>
                </a:cxn>
                <a:cxn ang="0">
                  <a:pos x="28" y="163"/>
                </a:cxn>
                <a:cxn ang="0">
                  <a:pos x="0" y="148"/>
                </a:cxn>
              </a:cxnLst>
              <a:rect l="0" t="0" r="r" b="b"/>
              <a:pathLst>
                <a:path w="218" h="210">
                  <a:moveTo>
                    <a:pt x="0" y="148"/>
                  </a:moveTo>
                  <a:lnTo>
                    <a:pt x="20" y="135"/>
                  </a:lnTo>
                  <a:lnTo>
                    <a:pt x="20" y="110"/>
                  </a:lnTo>
                  <a:lnTo>
                    <a:pt x="49" y="74"/>
                  </a:lnTo>
                  <a:lnTo>
                    <a:pt x="61" y="14"/>
                  </a:lnTo>
                  <a:lnTo>
                    <a:pt x="82" y="0"/>
                  </a:lnTo>
                  <a:lnTo>
                    <a:pt x="100" y="41"/>
                  </a:lnTo>
                  <a:lnTo>
                    <a:pt x="146" y="77"/>
                  </a:lnTo>
                  <a:lnTo>
                    <a:pt x="130" y="97"/>
                  </a:lnTo>
                  <a:lnTo>
                    <a:pt x="143" y="102"/>
                  </a:lnTo>
                  <a:lnTo>
                    <a:pt x="161" y="128"/>
                  </a:lnTo>
                  <a:lnTo>
                    <a:pt x="217" y="146"/>
                  </a:lnTo>
                  <a:lnTo>
                    <a:pt x="176" y="189"/>
                  </a:lnTo>
                  <a:lnTo>
                    <a:pt x="130" y="204"/>
                  </a:lnTo>
                  <a:lnTo>
                    <a:pt x="90" y="209"/>
                  </a:lnTo>
                  <a:lnTo>
                    <a:pt x="46" y="194"/>
                  </a:lnTo>
                  <a:lnTo>
                    <a:pt x="28" y="163"/>
                  </a:lnTo>
                  <a:lnTo>
                    <a:pt x="0" y="148"/>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842" name="Freeform 146"/>
            <p:cNvSpPr>
              <a:spLocks/>
            </p:cNvSpPr>
            <p:nvPr/>
          </p:nvSpPr>
          <p:spPr bwMode="auto">
            <a:xfrm>
              <a:off x="3205" y="2290"/>
              <a:ext cx="199" cy="216"/>
            </a:xfrm>
            <a:custGeom>
              <a:avLst/>
              <a:gdLst/>
              <a:ahLst/>
              <a:cxnLst>
                <a:cxn ang="0">
                  <a:pos x="0" y="152"/>
                </a:cxn>
                <a:cxn ang="0">
                  <a:pos x="21" y="139"/>
                </a:cxn>
                <a:cxn ang="0">
                  <a:pos x="21" y="113"/>
                </a:cxn>
                <a:cxn ang="0">
                  <a:pos x="50" y="76"/>
                </a:cxn>
                <a:cxn ang="0">
                  <a:pos x="63" y="14"/>
                </a:cxn>
                <a:cxn ang="0">
                  <a:pos x="84" y="0"/>
                </a:cxn>
                <a:cxn ang="0">
                  <a:pos x="103" y="42"/>
                </a:cxn>
                <a:cxn ang="0">
                  <a:pos x="150" y="79"/>
                </a:cxn>
                <a:cxn ang="0">
                  <a:pos x="134" y="100"/>
                </a:cxn>
                <a:cxn ang="0">
                  <a:pos x="147" y="105"/>
                </a:cxn>
                <a:cxn ang="0">
                  <a:pos x="165" y="132"/>
                </a:cxn>
                <a:cxn ang="0">
                  <a:pos x="223" y="150"/>
                </a:cxn>
                <a:cxn ang="0">
                  <a:pos x="181" y="194"/>
                </a:cxn>
                <a:cxn ang="0">
                  <a:pos x="134" y="210"/>
                </a:cxn>
                <a:cxn ang="0">
                  <a:pos x="92" y="215"/>
                </a:cxn>
                <a:cxn ang="0">
                  <a:pos x="47" y="200"/>
                </a:cxn>
                <a:cxn ang="0">
                  <a:pos x="29" y="168"/>
                </a:cxn>
                <a:cxn ang="0">
                  <a:pos x="0" y="152"/>
                </a:cxn>
              </a:cxnLst>
              <a:rect l="0" t="0" r="r" b="b"/>
              <a:pathLst>
                <a:path w="224" h="216">
                  <a:moveTo>
                    <a:pt x="0" y="152"/>
                  </a:moveTo>
                  <a:lnTo>
                    <a:pt x="21" y="139"/>
                  </a:lnTo>
                  <a:lnTo>
                    <a:pt x="21" y="113"/>
                  </a:lnTo>
                  <a:lnTo>
                    <a:pt x="50" y="76"/>
                  </a:lnTo>
                  <a:lnTo>
                    <a:pt x="63" y="14"/>
                  </a:lnTo>
                  <a:lnTo>
                    <a:pt x="84" y="0"/>
                  </a:lnTo>
                  <a:lnTo>
                    <a:pt x="103" y="42"/>
                  </a:lnTo>
                  <a:lnTo>
                    <a:pt x="150" y="79"/>
                  </a:lnTo>
                  <a:lnTo>
                    <a:pt x="134" y="100"/>
                  </a:lnTo>
                  <a:lnTo>
                    <a:pt x="147" y="105"/>
                  </a:lnTo>
                  <a:lnTo>
                    <a:pt x="165" y="132"/>
                  </a:lnTo>
                  <a:lnTo>
                    <a:pt x="223" y="150"/>
                  </a:lnTo>
                  <a:lnTo>
                    <a:pt x="181" y="194"/>
                  </a:lnTo>
                  <a:lnTo>
                    <a:pt x="134" y="210"/>
                  </a:lnTo>
                  <a:lnTo>
                    <a:pt x="92" y="215"/>
                  </a:lnTo>
                  <a:lnTo>
                    <a:pt x="47" y="200"/>
                  </a:lnTo>
                  <a:lnTo>
                    <a:pt x="29" y="168"/>
                  </a:lnTo>
                  <a:lnTo>
                    <a:pt x="0" y="152"/>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843" name="Freeform 147"/>
            <p:cNvSpPr>
              <a:spLocks/>
            </p:cNvSpPr>
            <p:nvPr/>
          </p:nvSpPr>
          <p:spPr bwMode="auto">
            <a:xfrm>
              <a:off x="1980" y="3389"/>
              <a:ext cx="18" cy="17"/>
            </a:xfrm>
            <a:custGeom>
              <a:avLst/>
              <a:gdLst/>
              <a:ahLst/>
              <a:cxnLst>
                <a:cxn ang="0">
                  <a:pos x="0" y="16"/>
                </a:cxn>
                <a:cxn ang="0">
                  <a:pos x="12" y="8"/>
                </a:cxn>
                <a:cxn ang="0">
                  <a:pos x="4" y="0"/>
                </a:cxn>
                <a:cxn ang="0">
                  <a:pos x="20" y="0"/>
                </a:cxn>
                <a:cxn ang="0">
                  <a:pos x="0" y="16"/>
                </a:cxn>
              </a:cxnLst>
              <a:rect l="0" t="0" r="r" b="b"/>
              <a:pathLst>
                <a:path w="21" h="17">
                  <a:moveTo>
                    <a:pt x="0" y="16"/>
                  </a:moveTo>
                  <a:lnTo>
                    <a:pt x="12" y="8"/>
                  </a:lnTo>
                  <a:lnTo>
                    <a:pt x="4" y="0"/>
                  </a:lnTo>
                  <a:lnTo>
                    <a:pt x="20" y="0"/>
                  </a:lnTo>
                  <a:lnTo>
                    <a:pt x="0" y="16"/>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844" name="Freeform 148"/>
            <p:cNvSpPr>
              <a:spLocks/>
            </p:cNvSpPr>
            <p:nvPr/>
          </p:nvSpPr>
          <p:spPr bwMode="auto">
            <a:xfrm>
              <a:off x="1980" y="3389"/>
              <a:ext cx="24" cy="17"/>
            </a:xfrm>
            <a:custGeom>
              <a:avLst/>
              <a:gdLst/>
              <a:ahLst/>
              <a:cxnLst>
                <a:cxn ang="0">
                  <a:pos x="0" y="16"/>
                </a:cxn>
                <a:cxn ang="0">
                  <a:pos x="16" y="8"/>
                </a:cxn>
                <a:cxn ang="0">
                  <a:pos x="5" y="0"/>
                </a:cxn>
                <a:cxn ang="0">
                  <a:pos x="26" y="0"/>
                </a:cxn>
                <a:cxn ang="0">
                  <a:pos x="0" y="16"/>
                </a:cxn>
              </a:cxnLst>
              <a:rect l="0" t="0" r="r" b="b"/>
              <a:pathLst>
                <a:path w="27" h="17">
                  <a:moveTo>
                    <a:pt x="0" y="16"/>
                  </a:moveTo>
                  <a:lnTo>
                    <a:pt x="16" y="8"/>
                  </a:lnTo>
                  <a:lnTo>
                    <a:pt x="5" y="0"/>
                  </a:lnTo>
                  <a:lnTo>
                    <a:pt x="26" y="0"/>
                  </a:lnTo>
                  <a:lnTo>
                    <a:pt x="0" y="16"/>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845" name="Freeform 149"/>
            <p:cNvSpPr>
              <a:spLocks/>
            </p:cNvSpPr>
            <p:nvPr/>
          </p:nvSpPr>
          <p:spPr bwMode="auto">
            <a:xfrm>
              <a:off x="1998" y="3386"/>
              <a:ext cx="16" cy="17"/>
            </a:xfrm>
            <a:custGeom>
              <a:avLst/>
              <a:gdLst/>
              <a:ahLst/>
              <a:cxnLst>
                <a:cxn ang="0">
                  <a:pos x="0" y="16"/>
                </a:cxn>
                <a:cxn ang="0">
                  <a:pos x="7" y="0"/>
                </a:cxn>
                <a:cxn ang="0">
                  <a:pos x="17" y="4"/>
                </a:cxn>
                <a:cxn ang="0">
                  <a:pos x="0" y="16"/>
                </a:cxn>
              </a:cxnLst>
              <a:rect l="0" t="0" r="r" b="b"/>
              <a:pathLst>
                <a:path w="18" h="17">
                  <a:moveTo>
                    <a:pt x="0" y="16"/>
                  </a:moveTo>
                  <a:lnTo>
                    <a:pt x="7" y="0"/>
                  </a:lnTo>
                  <a:lnTo>
                    <a:pt x="17" y="4"/>
                  </a:lnTo>
                  <a:lnTo>
                    <a:pt x="0" y="16"/>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846" name="Freeform 150"/>
            <p:cNvSpPr>
              <a:spLocks/>
            </p:cNvSpPr>
            <p:nvPr/>
          </p:nvSpPr>
          <p:spPr bwMode="auto">
            <a:xfrm>
              <a:off x="1998" y="3386"/>
              <a:ext cx="22" cy="17"/>
            </a:xfrm>
            <a:custGeom>
              <a:avLst/>
              <a:gdLst/>
              <a:ahLst/>
              <a:cxnLst>
                <a:cxn ang="0">
                  <a:pos x="0" y="16"/>
                </a:cxn>
                <a:cxn ang="0">
                  <a:pos x="10" y="0"/>
                </a:cxn>
                <a:cxn ang="0">
                  <a:pos x="23" y="5"/>
                </a:cxn>
                <a:cxn ang="0">
                  <a:pos x="0" y="16"/>
                </a:cxn>
              </a:cxnLst>
              <a:rect l="0" t="0" r="r" b="b"/>
              <a:pathLst>
                <a:path w="24" h="17">
                  <a:moveTo>
                    <a:pt x="0" y="16"/>
                  </a:moveTo>
                  <a:lnTo>
                    <a:pt x="10" y="0"/>
                  </a:lnTo>
                  <a:lnTo>
                    <a:pt x="23" y="5"/>
                  </a:lnTo>
                  <a:lnTo>
                    <a:pt x="0" y="16"/>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847" name="Freeform 151"/>
            <p:cNvSpPr>
              <a:spLocks/>
            </p:cNvSpPr>
            <p:nvPr/>
          </p:nvSpPr>
          <p:spPr bwMode="auto">
            <a:xfrm>
              <a:off x="5093" y="2815"/>
              <a:ext cx="15" cy="17"/>
            </a:xfrm>
            <a:custGeom>
              <a:avLst/>
              <a:gdLst/>
              <a:ahLst/>
              <a:cxnLst>
                <a:cxn ang="0">
                  <a:pos x="0" y="16"/>
                </a:cxn>
                <a:cxn ang="0">
                  <a:pos x="11" y="0"/>
                </a:cxn>
                <a:cxn ang="0">
                  <a:pos x="16" y="16"/>
                </a:cxn>
                <a:cxn ang="0">
                  <a:pos x="0" y="16"/>
                </a:cxn>
              </a:cxnLst>
              <a:rect l="0" t="0" r="r" b="b"/>
              <a:pathLst>
                <a:path w="17" h="17">
                  <a:moveTo>
                    <a:pt x="0" y="16"/>
                  </a:moveTo>
                  <a:lnTo>
                    <a:pt x="11" y="0"/>
                  </a:lnTo>
                  <a:lnTo>
                    <a:pt x="16" y="16"/>
                  </a:lnTo>
                  <a:lnTo>
                    <a:pt x="0" y="16"/>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848" name="Freeform 152"/>
            <p:cNvSpPr>
              <a:spLocks/>
            </p:cNvSpPr>
            <p:nvPr/>
          </p:nvSpPr>
          <p:spPr bwMode="auto">
            <a:xfrm>
              <a:off x="5093" y="2815"/>
              <a:ext cx="15" cy="17"/>
            </a:xfrm>
            <a:custGeom>
              <a:avLst/>
              <a:gdLst/>
              <a:ahLst/>
              <a:cxnLst>
                <a:cxn ang="0">
                  <a:pos x="0" y="16"/>
                </a:cxn>
                <a:cxn ang="0">
                  <a:pos x="11" y="0"/>
                </a:cxn>
                <a:cxn ang="0">
                  <a:pos x="16" y="16"/>
                </a:cxn>
                <a:cxn ang="0">
                  <a:pos x="0" y="16"/>
                </a:cxn>
              </a:cxnLst>
              <a:rect l="0" t="0" r="r" b="b"/>
              <a:pathLst>
                <a:path w="17" h="17">
                  <a:moveTo>
                    <a:pt x="0" y="16"/>
                  </a:moveTo>
                  <a:lnTo>
                    <a:pt x="11" y="0"/>
                  </a:lnTo>
                  <a:lnTo>
                    <a:pt x="16" y="16"/>
                  </a:lnTo>
                  <a:lnTo>
                    <a:pt x="0" y="16"/>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849" name="Freeform 153"/>
            <p:cNvSpPr>
              <a:spLocks/>
            </p:cNvSpPr>
            <p:nvPr/>
          </p:nvSpPr>
          <p:spPr bwMode="auto">
            <a:xfrm>
              <a:off x="3047" y="1310"/>
              <a:ext cx="135" cy="236"/>
            </a:xfrm>
            <a:custGeom>
              <a:avLst/>
              <a:gdLst/>
              <a:ahLst/>
              <a:cxnLst>
                <a:cxn ang="0">
                  <a:pos x="0" y="22"/>
                </a:cxn>
                <a:cxn ang="0">
                  <a:pos x="7" y="15"/>
                </a:cxn>
                <a:cxn ang="0">
                  <a:pos x="25" y="33"/>
                </a:cxn>
                <a:cxn ang="0">
                  <a:pos x="56" y="33"/>
                </a:cxn>
                <a:cxn ang="0">
                  <a:pos x="73" y="22"/>
                </a:cxn>
                <a:cxn ang="0">
                  <a:pos x="75" y="5"/>
                </a:cxn>
                <a:cxn ang="0">
                  <a:pos x="106" y="0"/>
                </a:cxn>
                <a:cxn ang="0">
                  <a:pos x="118" y="8"/>
                </a:cxn>
                <a:cxn ang="0">
                  <a:pos x="118" y="22"/>
                </a:cxn>
                <a:cxn ang="0">
                  <a:pos x="111" y="41"/>
                </a:cxn>
                <a:cxn ang="0">
                  <a:pos x="131" y="59"/>
                </a:cxn>
                <a:cxn ang="0">
                  <a:pos x="121" y="77"/>
                </a:cxn>
                <a:cxn ang="0">
                  <a:pos x="131" y="102"/>
                </a:cxn>
                <a:cxn ang="0">
                  <a:pos x="129" y="125"/>
                </a:cxn>
                <a:cxn ang="0">
                  <a:pos x="151" y="174"/>
                </a:cxn>
                <a:cxn ang="0">
                  <a:pos x="96" y="222"/>
                </a:cxn>
                <a:cxn ang="0">
                  <a:pos x="33" y="235"/>
                </a:cxn>
                <a:cxn ang="0">
                  <a:pos x="30" y="225"/>
                </a:cxn>
                <a:cxn ang="0">
                  <a:pos x="7" y="217"/>
                </a:cxn>
                <a:cxn ang="0">
                  <a:pos x="5" y="171"/>
                </a:cxn>
                <a:cxn ang="0">
                  <a:pos x="68" y="123"/>
                </a:cxn>
                <a:cxn ang="0">
                  <a:pos x="48" y="99"/>
                </a:cxn>
                <a:cxn ang="0">
                  <a:pos x="39" y="51"/>
                </a:cxn>
                <a:cxn ang="0">
                  <a:pos x="0" y="22"/>
                </a:cxn>
              </a:cxnLst>
              <a:rect l="0" t="0" r="r" b="b"/>
              <a:pathLst>
                <a:path w="152" h="236">
                  <a:moveTo>
                    <a:pt x="0" y="22"/>
                  </a:moveTo>
                  <a:lnTo>
                    <a:pt x="7" y="15"/>
                  </a:lnTo>
                  <a:lnTo>
                    <a:pt x="25" y="33"/>
                  </a:lnTo>
                  <a:lnTo>
                    <a:pt x="56" y="33"/>
                  </a:lnTo>
                  <a:lnTo>
                    <a:pt x="73" y="22"/>
                  </a:lnTo>
                  <a:lnTo>
                    <a:pt x="75" y="5"/>
                  </a:lnTo>
                  <a:lnTo>
                    <a:pt x="106" y="0"/>
                  </a:lnTo>
                  <a:lnTo>
                    <a:pt x="118" y="8"/>
                  </a:lnTo>
                  <a:lnTo>
                    <a:pt x="118" y="22"/>
                  </a:lnTo>
                  <a:lnTo>
                    <a:pt x="111" y="41"/>
                  </a:lnTo>
                  <a:lnTo>
                    <a:pt x="131" y="59"/>
                  </a:lnTo>
                  <a:lnTo>
                    <a:pt x="121" y="77"/>
                  </a:lnTo>
                  <a:lnTo>
                    <a:pt x="131" y="102"/>
                  </a:lnTo>
                  <a:lnTo>
                    <a:pt x="129" y="125"/>
                  </a:lnTo>
                  <a:lnTo>
                    <a:pt x="151" y="174"/>
                  </a:lnTo>
                  <a:lnTo>
                    <a:pt x="96" y="222"/>
                  </a:lnTo>
                  <a:lnTo>
                    <a:pt x="33" y="235"/>
                  </a:lnTo>
                  <a:lnTo>
                    <a:pt x="30" y="225"/>
                  </a:lnTo>
                  <a:lnTo>
                    <a:pt x="7" y="217"/>
                  </a:lnTo>
                  <a:lnTo>
                    <a:pt x="5" y="171"/>
                  </a:lnTo>
                  <a:lnTo>
                    <a:pt x="68" y="123"/>
                  </a:lnTo>
                  <a:lnTo>
                    <a:pt x="48" y="99"/>
                  </a:lnTo>
                  <a:lnTo>
                    <a:pt x="39" y="51"/>
                  </a:lnTo>
                  <a:lnTo>
                    <a:pt x="0" y="22"/>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850" name="Freeform 154"/>
            <p:cNvSpPr>
              <a:spLocks/>
            </p:cNvSpPr>
            <p:nvPr/>
          </p:nvSpPr>
          <p:spPr bwMode="auto">
            <a:xfrm>
              <a:off x="3047" y="1310"/>
              <a:ext cx="141" cy="242"/>
            </a:xfrm>
            <a:custGeom>
              <a:avLst/>
              <a:gdLst/>
              <a:ahLst/>
              <a:cxnLst>
                <a:cxn ang="0">
                  <a:pos x="0" y="23"/>
                </a:cxn>
                <a:cxn ang="0">
                  <a:pos x="7" y="15"/>
                </a:cxn>
                <a:cxn ang="0">
                  <a:pos x="26" y="34"/>
                </a:cxn>
                <a:cxn ang="0">
                  <a:pos x="58" y="34"/>
                </a:cxn>
                <a:cxn ang="0">
                  <a:pos x="76" y="23"/>
                </a:cxn>
                <a:cxn ang="0">
                  <a:pos x="78" y="5"/>
                </a:cxn>
                <a:cxn ang="0">
                  <a:pos x="110" y="0"/>
                </a:cxn>
                <a:cxn ang="0">
                  <a:pos x="123" y="8"/>
                </a:cxn>
                <a:cxn ang="0">
                  <a:pos x="123" y="23"/>
                </a:cxn>
                <a:cxn ang="0">
                  <a:pos x="115" y="42"/>
                </a:cxn>
                <a:cxn ang="0">
                  <a:pos x="136" y="60"/>
                </a:cxn>
                <a:cxn ang="0">
                  <a:pos x="126" y="79"/>
                </a:cxn>
                <a:cxn ang="0">
                  <a:pos x="136" y="105"/>
                </a:cxn>
                <a:cxn ang="0">
                  <a:pos x="134" y="128"/>
                </a:cxn>
                <a:cxn ang="0">
                  <a:pos x="157" y="178"/>
                </a:cxn>
                <a:cxn ang="0">
                  <a:pos x="100" y="228"/>
                </a:cxn>
                <a:cxn ang="0">
                  <a:pos x="34" y="241"/>
                </a:cxn>
                <a:cxn ang="0">
                  <a:pos x="31" y="231"/>
                </a:cxn>
                <a:cxn ang="0">
                  <a:pos x="7" y="223"/>
                </a:cxn>
                <a:cxn ang="0">
                  <a:pos x="5" y="175"/>
                </a:cxn>
                <a:cxn ang="0">
                  <a:pos x="71" y="126"/>
                </a:cxn>
                <a:cxn ang="0">
                  <a:pos x="50" y="102"/>
                </a:cxn>
                <a:cxn ang="0">
                  <a:pos x="41" y="52"/>
                </a:cxn>
                <a:cxn ang="0">
                  <a:pos x="0" y="23"/>
                </a:cxn>
              </a:cxnLst>
              <a:rect l="0" t="0" r="r" b="b"/>
              <a:pathLst>
                <a:path w="158" h="242">
                  <a:moveTo>
                    <a:pt x="0" y="23"/>
                  </a:moveTo>
                  <a:lnTo>
                    <a:pt x="7" y="15"/>
                  </a:lnTo>
                  <a:lnTo>
                    <a:pt x="26" y="34"/>
                  </a:lnTo>
                  <a:lnTo>
                    <a:pt x="58" y="34"/>
                  </a:lnTo>
                  <a:lnTo>
                    <a:pt x="76" y="23"/>
                  </a:lnTo>
                  <a:lnTo>
                    <a:pt x="78" y="5"/>
                  </a:lnTo>
                  <a:lnTo>
                    <a:pt x="110" y="0"/>
                  </a:lnTo>
                  <a:lnTo>
                    <a:pt x="123" y="8"/>
                  </a:lnTo>
                  <a:lnTo>
                    <a:pt x="123" y="23"/>
                  </a:lnTo>
                  <a:lnTo>
                    <a:pt x="115" y="42"/>
                  </a:lnTo>
                  <a:lnTo>
                    <a:pt x="136" y="60"/>
                  </a:lnTo>
                  <a:lnTo>
                    <a:pt x="126" y="79"/>
                  </a:lnTo>
                  <a:lnTo>
                    <a:pt x="136" y="105"/>
                  </a:lnTo>
                  <a:lnTo>
                    <a:pt x="134" y="128"/>
                  </a:lnTo>
                  <a:lnTo>
                    <a:pt x="157" y="178"/>
                  </a:lnTo>
                  <a:lnTo>
                    <a:pt x="100" y="228"/>
                  </a:lnTo>
                  <a:lnTo>
                    <a:pt x="34" y="241"/>
                  </a:lnTo>
                  <a:lnTo>
                    <a:pt x="31" y="231"/>
                  </a:lnTo>
                  <a:lnTo>
                    <a:pt x="7" y="223"/>
                  </a:lnTo>
                  <a:lnTo>
                    <a:pt x="5" y="175"/>
                  </a:lnTo>
                  <a:lnTo>
                    <a:pt x="71" y="126"/>
                  </a:lnTo>
                  <a:lnTo>
                    <a:pt x="50" y="102"/>
                  </a:lnTo>
                  <a:lnTo>
                    <a:pt x="41" y="52"/>
                  </a:lnTo>
                  <a:lnTo>
                    <a:pt x="0" y="2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851" name="Freeform 155"/>
            <p:cNvSpPr>
              <a:spLocks/>
            </p:cNvSpPr>
            <p:nvPr/>
          </p:nvSpPr>
          <p:spPr bwMode="auto">
            <a:xfrm>
              <a:off x="2716" y="1735"/>
              <a:ext cx="160" cy="154"/>
            </a:xfrm>
            <a:custGeom>
              <a:avLst/>
              <a:gdLst/>
              <a:ahLst/>
              <a:cxnLst>
                <a:cxn ang="0">
                  <a:pos x="0" y="45"/>
                </a:cxn>
                <a:cxn ang="0">
                  <a:pos x="8" y="58"/>
                </a:cxn>
                <a:cxn ang="0">
                  <a:pos x="41" y="68"/>
                </a:cxn>
                <a:cxn ang="0">
                  <a:pos x="39" y="78"/>
                </a:cxn>
                <a:cxn ang="0">
                  <a:pos x="54" y="85"/>
                </a:cxn>
                <a:cxn ang="0">
                  <a:pos x="59" y="103"/>
                </a:cxn>
                <a:cxn ang="0">
                  <a:pos x="41" y="136"/>
                </a:cxn>
                <a:cxn ang="0">
                  <a:pos x="87" y="151"/>
                </a:cxn>
                <a:cxn ang="0">
                  <a:pos x="92" y="153"/>
                </a:cxn>
                <a:cxn ang="0">
                  <a:pos x="112" y="153"/>
                </a:cxn>
                <a:cxn ang="0">
                  <a:pos x="112" y="139"/>
                </a:cxn>
                <a:cxn ang="0">
                  <a:pos x="125" y="134"/>
                </a:cxn>
                <a:cxn ang="0">
                  <a:pos x="153" y="141"/>
                </a:cxn>
                <a:cxn ang="0">
                  <a:pos x="173" y="128"/>
                </a:cxn>
                <a:cxn ang="0">
                  <a:pos x="163" y="111"/>
                </a:cxn>
                <a:cxn ang="0">
                  <a:pos x="165" y="92"/>
                </a:cxn>
                <a:cxn ang="0">
                  <a:pos x="150" y="83"/>
                </a:cxn>
                <a:cxn ang="0">
                  <a:pos x="173" y="60"/>
                </a:cxn>
                <a:cxn ang="0">
                  <a:pos x="180" y="38"/>
                </a:cxn>
                <a:cxn ang="0">
                  <a:pos x="155" y="25"/>
                </a:cxn>
                <a:cxn ang="0">
                  <a:pos x="147" y="25"/>
                </a:cxn>
                <a:cxn ang="0">
                  <a:pos x="106" y="0"/>
                </a:cxn>
                <a:cxn ang="0">
                  <a:pos x="95" y="2"/>
                </a:cxn>
                <a:cxn ang="0">
                  <a:pos x="74" y="28"/>
                </a:cxn>
                <a:cxn ang="0">
                  <a:pos x="41" y="22"/>
                </a:cxn>
                <a:cxn ang="0">
                  <a:pos x="48" y="45"/>
                </a:cxn>
                <a:cxn ang="0">
                  <a:pos x="0" y="45"/>
                </a:cxn>
              </a:cxnLst>
              <a:rect l="0" t="0" r="r" b="b"/>
              <a:pathLst>
                <a:path w="181" h="154">
                  <a:moveTo>
                    <a:pt x="0" y="45"/>
                  </a:moveTo>
                  <a:lnTo>
                    <a:pt x="8" y="58"/>
                  </a:lnTo>
                  <a:lnTo>
                    <a:pt x="41" y="68"/>
                  </a:lnTo>
                  <a:lnTo>
                    <a:pt x="39" y="78"/>
                  </a:lnTo>
                  <a:lnTo>
                    <a:pt x="54" y="85"/>
                  </a:lnTo>
                  <a:lnTo>
                    <a:pt x="59" y="103"/>
                  </a:lnTo>
                  <a:lnTo>
                    <a:pt x="41" y="136"/>
                  </a:lnTo>
                  <a:lnTo>
                    <a:pt x="87" y="151"/>
                  </a:lnTo>
                  <a:lnTo>
                    <a:pt x="92" y="153"/>
                  </a:lnTo>
                  <a:lnTo>
                    <a:pt x="112" y="153"/>
                  </a:lnTo>
                  <a:lnTo>
                    <a:pt x="112" y="139"/>
                  </a:lnTo>
                  <a:lnTo>
                    <a:pt x="125" y="134"/>
                  </a:lnTo>
                  <a:lnTo>
                    <a:pt x="153" y="141"/>
                  </a:lnTo>
                  <a:lnTo>
                    <a:pt x="173" y="128"/>
                  </a:lnTo>
                  <a:lnTo>
                    <a:pt x="163" y="111"/>
                  </a:lnTo>
                  <a:lnTo>
                    <a:pt x="165" y="92"/>
                  </a:lnTo>
                  <a:lnTo>
                    <a:pt x="150" y="83"/>
                  </a:lnTo>
                  <a:lnTo>
                    <a:pt x="173" y="60"/>
                  </a:lnTo>
                  <a:lnTo>
                    <a:pt x="180" y="38"/>
                  </a:lnTo>
                  <a:lnTo>
                    <a:pt x="155" y="25"/>
                  </a:lnTo>
                  <a:lnTo>
                    <a:pt x="147" y="25"/>
                  </a:lnTo>
                  <a:lnTo>
                    <a:pt x="106" y="0"/>
                  </a:lnTo>
                  <a:lnTo>
                    <a:pt x="95" y="2"/>
                  </a:lnTo>
                  <a:lnTo>
                    <a:pt x="74" y="28"/>
                  </a:lnTo>
                  <a:lnTo>
                    <a:pt x="41" y="22"/>
                  </a:lnTo>
                  <a:lnTo>
                    <a:pt x="48" y="45"/>
                  </a:lnTo>
                  <a:lnTo>
                    <a:pt x="0" y="45"/>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852" name="Freeform 156"/>
            <p:cNvSpPr>
              <a:spLocks/>
            </p:cNvSpPr>
            <p:nvPr/>
          </p:nvSpPr>
          <p:spPr bwMode="auto">
            <a:xfrm>
              <a:off x="2716" y="1735"/>
              <a:ext cx="166" cy="160"/>
            </a:xfrm>
            <a:custGeom>
              <a:avLst/>
              <a:gdLst/>
              <a:ahLst/>
              <a:cxnLst>
                <a:cxn ang="0">
                  <a:pos x="0" y="47"/>
                </a:cxn>
                <a:cxn ang="0">
                  <a:pos x="8" y="60"/>
                </a:cxn>
                <a:cxn ang="0">
                  <a:pos x="42" y="71"/>
                </a:cxn>
                <a:cxn ang="0">
                  <a:pos x="40" y="81"/>
                </a:cxn>
                <a:cxn ang="0">
                  <a:pos x="56" y="88"/>
                </a:cxn>
                <a:cxn ang="0">
                  <a:pos x="61" y="107"/>
                </a:cxn>
                <a:cxn ang="0">
                  <a:pos x="42" y="141"/>
                </a:cxn>
                <a:cxn ang="0">
                  <a:pos x="90" y="157"/>
                </a:cxn>
                <a:cxn ang="0">
                  <a:pos x="95" y="159"/>
                </a:cxn>
                <a:cxn ang="0">
                  <a:pos x="116" y="159"/>
                </a:cxn>
                <a:cxn ang="0">
                  <a:pos x="116" y="144"/>
                </a:cxn>
                <a:cxn ang="0">
                  <a:pos x="129" y="139"/>
                </a:cxn>
                <a:cxn ang="0">
                  <a:pos x="158" y="147"/>
                </a:cxn>
                <a:cxn ang="0">
                  <a:pos x="179" y="133"/>
                </a:cxn>
                <a:cxn ang="0">
                  <a:pos x="168" y="115"/>
                </a:cxn>
                <a:cxn ang="0">
                  <a:pos x="171" y="96"/>
                </a:cxn>
                <a:cxn ang="0">
                  <a:pos x="155" y="86"/>
                </a:cxn>
                <a:cxn ang="0">
                  <a:pos x="179" y="62"/>
                </a:cxn>
                <a:cxn ang="0">
                  <a:pos x="186" y="39"/>
                </a:cxn>
                <a:cxn ang="0">
                  <a:pos x="160" y="26"/>
                </a:cxn>
                <a:cxn ang="0">
                  <a:pos x="152" y="26"/>
                </a:cxn>
                <a:cxn ang="0">
                  <a:pos x="110" y="0"/>
                </a:cxn>
                <a:cxn ang="0">
                  <a:pos x="98" y="2"/>
                </a:cxn>
                <a:cxn ang="0">
                  <a:pos x="76" y="29"/>
                </a:cxn>
                <a:cxn ang="0">
                  <a:pos x="42" y="23"/>
                </a:cxn>
                <a:cxn ang="0">
                  <a:pos x="50" y="47"/>
                </a:cxn>
                <a:cxn ang="0">
                  <a:pos x="0" y="47"/>
                </a:cxn>
              </a:cxnLst>
              <a:rect l="0" t="0" r="r" b="b"/>
              <a:pathLst>
                <a:path w="187" h="160">
                  <a:moveTo>
                    <a:pt x="0" y="47"/>
                  </a:moveTo>
                  <a:lnTo>
                    <a:pt x="8" y="60"/>
                  </a:lnTo>
                  <a:lnTo>
                    <a:pt x="42" y="71"/>
                  </a:lnTo>
                  <a:lnTo>
                    <a:pt x="40" y="81"/>
                  </a:lnTo>
                  <a:lnTo>
                    <a:pt x="56" y="88"/>
                  </a:lnTo>
                  <a:lnTo>
                    <a:pt x="61" y="107"/>
                  </a:lnTo>
                  <a:lnTo>
                    <a:pt x="42" y="141"/>
                  </a:lnTo>
                  <a:lnTo>
                    <a:pt x="90" y="157"/>
                  </a:lnTo>
                  <a:lnTo>
                    <a:pt x="95" y="159"/>
                  </a:lnTo>
                  <a:lnTo>
                    <a:pt x="116" y="159"/>
                  </a:lnTo>
                  <a:lnTo>
                    <a:pt x="116" y="144"/>
                  </a:lnTo>
                  <a:lnTo>
                    <a:pt x="129" y="139"/>
                  </a:lnTo>
                  <a:lnTo>
                    <a:pt x="158" y="147"/>
                  </a:lnTo>
                  <a:lnTo>
                    <a:pt x="179" y="133"/>
                  </a:lnTo>
                  <a:lnTo>
                    <a:pt x="168" y="115"/>
                  </a:lnTo>
                  <a:lnTo>
                    <a:pt x="171" y="96"/>
                  </a:lnTo>
                  <a:lnTo>
                    <a:pt x="155" y="86"/>
                  </a:lnTo>
                  <a:lnTo>
                    <a:pt x="179" y="62"/>
                  </a:lnTo>
                  <a:lnTo>
                    <a:pt x="186" y="39"/>
                  </a:lnTo>
                  <a:lnTo>
                    <a:pt x="160" y="26"/>
                  </a:lnTo>
                  <a:lnTo>
                    <a:pt x="152" y="26"/>
                  </a:lnTo>
                  <a:lnTo>
                    <a:pt x="110" y="0"/>
                  </a:lnTo>
                  <a:lnTo>
                    <a:pt x="98" y="2"/>
                  </a:lnTo>
                  <a:lnTo>
                    <a:pt x="76" y="29"/>
                  </a:lnTo>
                  <a:lnTo>
                    <a:pt x="42" y="23"/>
                  </a:lnTo>
                  <a:lnTo>
                    <a:pt x="50" y="47"/>
                  </a:lnTo>
                  <a:lnTo>
                    <a:pt x="0" y="47"/>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853" name="Freeform 157"/>
            <p:cNvSpPr>
              <a:spLocks/>
            </p:cNvSpPr>
            <p:nvPr/>
          </p:nvSpPr>
          <p:spPr bwMode="auto">
            <a:xfrm>
              <a:off x="2888" y="1882"/>
              <a:ext cx="15" cy="23"/>
            </a:xfrm>
            <a:custGeom>
              <a:avLst/>
              <a:gdLst/>
              <a:ahLst/>
              <a:cxnLst>
                <a:cxn ang="0">
                  <a:pos x="0" y="12"/>
                </a:cxn>
                <a:cxn ang="0">
                  <a:pos x="12" y="22"/>
                </a:cxn>
                <a:cxn ang="0">
                  <a:pos x="16" y="0"/>
                </a:cxn>
                <a:cxn ang="0">
                  <a:pos x="0" y="12"/>
                </a:cxn>
              </a:cxnLst>
              <a:rect l="0" t="0" r="r" b="b"/>
              <a:pathLst>
                <a:path w="17" h="23">
                  <a:moveTo>
                    <a:pt x="0" y="12"/>
                  </a:moveTo>
                  <a:lnTo>
                    <a:pt x="12" y="22"/>
                  </a:lnTo>
                  <a:lnTo>
                    <a:pt x="16" y="0"/>
                  </a:lnTo>
                  <a:lnTo>
                    <a:pt x="0" y="12"/>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29854" name="Freeform 158"/>
            <p:cNvSpPr>
              <a:spLocks/>
            </p:cNvSpPr>
            <p:nvPr/>
          </p:nvSpPr>
          <p:spPr bwMode="auto">
            <a:xfrm>
              <a:off x="2888" y="1882"/>
              <a:ext cx="15" cy="29"/>
            </a:xfrm>
            <a:custGeom>
              <a:avLst/>
              <a:gdLst/>
              <a:ahLst/>
              <a:cxnLst>
                <a:cxn ang="0">
                  <a:pos x="0" y="15"/>
                </a:cxn>
                <a:cxn ang="0">
                  <a:pos x="12" y="28"/>
                </a:cxn>
                <a:cxn ang="0">
                  <a:pos x="16" y="0"/>
                </a:cxn>
                <a:cxn ang="0">
                  <a:pos x="0" y="15"/>
                </a:cxn>
              </a:cxnLst>
              <a:rect l="0" t="0" r="r" b="b"/>
              <a:pathLst>
                <a:path w="17" h="29">
                  <a:moveTo>
                    <a:pt x="0" y="15"/>
                  </a:moveTo>
                  <a:lnTo>
                    <a:pt x="12" y="28"/>
                  </a:lnTo>
                  <a:lnTo>
                    <a:pt x="16" y="0"/>
                  </a:lnTo>
                  <a:lnTo>
                    <a:pt x="0" y="15"/>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855" name="Freeform 159"/>
            <p:cNvSpPr>
              <a:spLocks/>
            </p:cNvSpPr>
            <p:nvPr/>
          </p:nvSpPr>
          <p:spPr bwMode="auto">
            <a:xfrm>
              <a:off x="2066" y="2474"/>
              <a:ext cx="33" cy="47"/>
            </a:xfrm>
            <a:custGeom>
              <a:avLst/>
              <a:gdLst/>
              <a:ahLst/>
              <a:cxnLst>
                <a:cxn ang="0">
                  <a:pos x="0" y="44"/>
                </a:cxn>
                <a:cxn ang="0">
                  <a:pos x="4" y="0"/>
                </a:cxn>
                <a:cxn ang="0">
                  <a:pos x="36" y="21"/>
                </a:cxn>
                <a:cxn ang="0">
                  <a:pos x="18" y="46"/>
                </a:cxn>
                <a:cxn ang="0">
                  <a:pos x="0" y="44"/>
                </a:cxn>
              </a:cxnLst>
              <a:rect l="0" t="0" r="r" b="b"/>
              <a:pathLst>
                <a:path w="37" h="47">
                  <a:moveTo>
                    <a:pt x="0" y="44"/>
                  </a:moveTo>
                  <a:lnTo>
                    <a:pt x="4" y="0"/>
                  </a:lnTo>
                  <a:lnTo>
                    <a:pt x="36" y="21"/>
                  </a:lnTo>
                  <a:lnTo>
                    <a:pt x="18" y="46"/>
                  </a:lnTo>
                  <a:lnTo>
                    <a:pt x="0" y="44"/>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29856" name="Freeform 160"/>
            <p:cNvSpPr>
              <a:spLocks/>
            </p:cNvSpPr>
            <p:nvPr/>
          </p:nvSpPr>
          <p:spPr bwMode="auto">
            <a:xfrm>
              <a:off x="2066" y="2474"/>
              <a:ext cx="38" cy="53"/>
            </a:xfrm>
            <a:custGeom>
              <a:avLst/>
              <a:gdLst/>
              <a:ahLst/>
              <a:cxnLst>
                <a:cxn ang="0">
                  <a:pos x="0" y="50"/>
                </a:cxn>
                <a:cxn ang="0">
                  <a:pos x="5" y="0"/>
                </a:cxn>
                <a:cxn ang="0">
                  <a:pos x="42" y="24"/>
                </a:cxn>
                <a:cxn ang="0">
                  <a:pos x="21" y="52"/>
                </a:cxn>
                <a:cxn ang="0">
                  <a:pos x="0" y="50"/>
                </a:cxn>
              </a:cxnLst>
              <a:rect l="0" t="0" r="r" b="b"/>
              <a:pathLst>
                <a:path w="43" h="53">
                  <a:moveTo>
                    <a:pt x="0" y="50"/>
                  </a:moveTo>
                  <a:lnTo>
                    <a:pt x="5" y="0"/>
                  </a:lnTo>
                  <a:lnTo>
                    <a:pt x="42" y="24"/>
                  </a:lnTo>
                  <a:lnTo>
                    <a:pt x="21" y="52"/>
                  </a:lnTo>
                  <a:lnTo>
                    <a:pt x="0" y="5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857" name="Freeform 161"/>
            <p:cNvSpPr>
              <a:spLocks/>
            </p:cNvSpPr>
            <p:nvPr/>
          </p:nvSpPr>
          <p:spPr bwMode="auto">
            <a:xfrm>
              <a:off x="3324" y="2369"/>
              <a:ext cx="16" cy="21"/>
            </a:xfrm>
            <a:custGeom>
              <a:avLst/>
              <a:gdLst/>
              <a:ahLst/>
              <a:cxnLst>
                <a:cxn ang="0">
                  <a:pos x="0" y="16"/>
                </a:cxn>
                <a:cxn ang="0">
                  <a:pos x="9" y="20"/>
                </a:cxn>
                <a:cxn ang="0">
                  <a:pos x="13" y="14"/>
                </a:cxn>
                <a:cxn ang="0">
                  <a:pos x="6" y="14"/>
                </a:cxn>
                <a:cxn ang="0">
                  <a:pos x="16" y="8"/>
                </a:cxn>
                <a:cxn ang="0">
                  <a:pos x="11" y="0"/>
                </a:cxn>
                <a:cxn ang="0">
                  <a:pos x="0" y="16"/>
                </a:cxn>
              </a:cxnLst>
              <a:rect l="0" t="0" r="r" b="b"/>
              <a:pathLst>
                <a:path w="17" h="21">
                  <a:moveTo>
                    <a:pt x="0" y="16"/>
                  </a:moveTo>
                  <a:lnTo>
                    <a:pt x="9" y="20"/>
                  </a:lnTo>
                  <a:lnTo>
                    <a:pt x="13" y="14"/>
                  </a:lnTo>
                  <a:lnTo>
                    <a:pt x="6" y="14"/>
                  </a:lnTo>
                  <a:lnTo>
                    <a:pt x="16" y="8"/>
                  </a:lnTo>
                  <a:lnTo>
                    <a:pt x="11" y="0"/>
                  </a:lnTo>
                  <a:lnTo>
                    <a:pt x="0" y="16"/>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29858" name="Freeform 162"/>
            <p:cNvSpPr>
              <a:spLocks/>
            </p:cNvSpPr>
            <p:nvPr/>
          </p:nvSpPr>
          <p:spPr bwMode="auto">
            <a:xfrm>
              <a:off x="3324" y="2369"/>
              <a:ext cx="20" cy="27"/>
            </a:xfrm>
            <a:custGeom>
              <a:avLst/>
              <a:gdLst/>
              <a:ahLst/>
              <a:cxnLst>
                <a:cxn ang="0">
                  <a:pos x="0" y="21"/>
                </a:cxn>
                <a:cxn ang="0">
                  <a:pos x="13" y="26"/>
                </a:cxn>
                <a:cxn ang="0">
                  <a:pos x="18" y="18"/>
                </a:cxn>
                <a:cxn ang="0">
                  <a:pos x="8" y="18"/>
                </a:cxn>
                <a:cxn ang="0">
                  <a:pos x="21" y="11"/>
                </a:cxn>
                <a:cxn ang="0">
                  <a:pos x="16" y="0"/>
                </a:cxn>
                <a:cxn ang="0">
                  <a:pos x="0" y="21"/>
                </a:cxn>
              </a:cxnLst>
              <a:rect l="0" t="0" r="r" b="b"/>
              <a:pathLst>
                <a:path w="22" h="27">
                  <a:moveTo>
                    <a:pt x="0" y="21"/>
                  </a:moveTo>
                  <a:lnTo>
                    <a:pt x="13" y="26"/>
                  </a:lnTo>
                  <a:lnTo>
                    <a:pt x="18" y="18"/>
                  </a:lnTo>
                  <a:lnTo>
                    <a:pt x="8" y="18"/>
                  </a:lnTo>
                  <a:lnTo>
                    <a:pt x="21" y="11"/>
                  </a:lnTo>
                  <a:lnTo>
                    <a:pt x="16" y="0"/>
                  </a:lnTo>
                  <a:lnTo>
                    <a:pt x="0" y="21"/>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859" name="Freeform 163"/>
            <p:cNvSpPr>
              <a:spLocks/>
            </p:cNvSpPr>
            <p:nvPr/>
          </p:nvSpPr>
          <p:spPr bwMode="auto">
            <a:xfrm>
              <a:off x="2891" y="2524"/>
              <a:ext cx="70" cy="87"/>
            </a:xfrm>
            <a:custGeom>
              <a:avLst/>
              <a:gdLst/>
              <a:ahLst/>
              <a:cxnLst>
                <a:cxn ang="0">
                  <a:pos x="0" y="41"/>
                </a:cxn>
                <a:cxn ang="0">
                  <a:pos x="7" y="26"/>
                </a:cxn>
                <a:cxn ang="0">
                  <a:pos x="15" y="26"/>
                </a:cxn>
                <a:cxn ang="0">
                  <a:pos x="12" y="17"/>
                </a:cxn>
                <a:cxn ang="0">
                  <a:pos x="34" y="14"/>
                </a:cxn>
                <a:cxn ang="0">
                  <a:pos x="34" y="0"/>
                </a:cxn>
                <a:cxn ang="0">
                  <a:pos x="60" y="2"/>
                </a:cxn>
                <a:cxn ang="0">
                  <a:pos x="59" y="14"/>
                </a:cxn>
                <a:cxn ang="0">
                  <a:pos x="78" y="14"/>
                </a:cxn>
                <a:cxn ang="0">
                  <a:pos x="71" y="61"/>
                </a:cxn>
                <a:cxn ang="0">
                  <a:pos x="54" y="56"/>
                </a:cxn>
                <a:cxn ang="0">
                  <a:pos x="32" y="86"/>
                </a:cxn>
                <a:cxn ang="0">
                  <a:pos x="0" y="41"/>
                </a:cxn>
              </a:cxnLst>
              <a:rect l="0" t="0" r="r" b="b"/>
              <a:pathLst>
                <a:path w="79" h="87">
                  <a:moveTo>
                    <a:pt x="0" y="41"/>
                  </a:moveTo>
                  <a:lnTo>
                    <a:pt x="7" y="26"/>
                  </a:lnTo>
                  <a:lnTo>
                    <a:pt x="15" y="26"/>
                  </a:lnTo>
                  <a:lnTo>
                    <a:pt x="12" y="17"/>
                  </a:lnTo>
                  <a:lnTo>
                    <a:pt x="34" y="14"/>
                  </a:lnTo>
                  <a:lnTo>
                    <a:pt x="34" y="0"/>
                  </a:lnTo>
                  <a:lnTo>
                    <a:pt x="60" y="2"/>
                  </a:lnTo>
                  <a:lnTo>
                    <a:pt x="59" y="14"/>
                  </a:lnTo>
                  <a:lnTo>
                    <a:pt x="78" y="14"/>
                  </a:lnTo>
                  <a:lnTo>
                    <a:pt x="71" y="61"/>
                  </a:lnTo>
                  <a:lnTo>
                    <a:pt x="54" y="56"/>
                  </a:lnTo>
                  <a:lnTo>
                    <a:pt x="32" y="86"/>
                  </a:lnTo>
                  <a:lnTo>
                    <a:pt x="0" y="41"/>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860" name="Freeform 164"/>
            <p:cNvSpPr>
              <a:spLocks/>
            </p:cNvSpPr>
            <p:nvPr/>
          </p:nvSpPr>
          <p:spPr bwMode="auto">
            <a:xfrm>
              <a:off x="2891" y="2524"/>
              <a:ext cx="75" cy="93"/>
            </a:xfrm>
            <a:custGeom>
              <a:avLst/>
              <a:gdLst/>
              <a:ahLst/>
              <a:cxnLst>
                <a:cxn ang="0">
                  <a:pos x="0" y="44"/>
                </a:cxn>
                <a:cxn ang="0">
                  <a:pos x="8" y="28"/>
                </a:cxn>
                <a:cxn ang="0">
                  <a:pos x="16" y="28"/>
                </a:cxn>
                <a:cxn ang="0">
                  <a:pos x="13" y="18"/>
                </a:cxn>
                <a:cxn ang="0">
                  <a:pos x="37" y="15"/>
                </a:cxn>
                <a:cxn ang="0">
                  <a:pos x="37" y="0"/>
                </a:cxn>
                <a:cxn ang="0">
                  <a:pos x="65" y="2"/>
                </a:cxn>
                <a:cxn ang="0">
                  <a:pos x="63" y="15"/>
                </a:cxn>
                <a:cxn ang="0">
                  <a:pos x="84" y="15"/>
                </a:cxn>
                <a:cxn ang="0">
                  <a:pos x="76" y="65"/>
                </a:cxn>
                <a:cxn ang="0">
                  <a:pos x="58" y="60"/>
                </a:cxn>
                <a:cxn ang="0">
                  <a:pos x="34" y="92"/>
                </a:cxn>
                <a:cxn ang="0">
                  <a:pos x="0" y="44"/>
                </a:cxn>
              </a:cxnLst>
              <a:rect l="0" t="0" r="r" b="b"/>
              <a:pathLst>
                <a:path w="85" h="93">
                  <a:moveTo>
                    <a:pt x="0" y="44"/>
                  </a:moveTo>
                  <a:lnTo>
                    <a:pt x="8" y="28"/>
                  </a:lnTo>
                  <a:lnTo>
                    <a:pt x="16" y="28"/>
                  </a:lnTo>
                  <a:lnTo>
                    <a:pt x="13" y="18"/>
                  </a:lnTo>
                  <a:lnTo>
                    <a:pt x="37" y="15"/>
                  </a:lnTo>
                  <a:lnTo>
                    <a:pt x="37" y="0"/>
                  </a:lnTo>
                  <a:lnTo>
                    <a:pt x="65" y="2"/>
                  </a:lnTo>
                  <a:lnTo>
                    <a:pt x="63" y="15"/>
                  </a:lnTo>
                  <a:lnTo>
                    <a:pt x="84" y="15"/>
                  </a:lnTo>
                  <a:lnTo>
                    <a:pt x="76" y="65"/>
                  </a:lnTo>
                  <a:lnTo>
                    <a:pt x="58" y="60"/>
                  </a:lnTo>
                  <a:lnTo>
                    <a:pt x="34" y="92"/>
                  </a:lnTo>
                  <a:lnTo>
                    <a:pt x="0" y="44"/>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861" name="Freeform 165"/>
            <p:cNvSpPr>
              <a:spLocks/>
            </p:cNvSpPr>
            <p:nvPr/>
          </p:nvSpPr>
          <p:spPr bwMode="auto">
            <a:xfrm>
              <a:off x="2557" y="2353"/>
              <a:ext cx="36" cy="17"/>
            </a:xfrm>
            <a:custGeom>
              <a:avLst/>
              <a:gdLst/>
              <a:ahLst/>
              <a:cxnLst>
                <a:cxn ang="0">
                  <a:pos x="0" y="16"/>
                </a:cxn>
                <a:cxn ang="0">
                  <a:pos x="3" y="0"/>
                </a:cxn>
                <a:cxn ang="0">
                  <a:pos x="39" y="4"/>
                </a:cxn>
                <a:cxn ang="0">
                  <a:pos x="0" y="16"/>
                </a:cxn>
              </a:cxnLst>
              <a:rect l="0" t="0" r="r" b="b"/>
              <a:pathLst>
                <a:path w="40" h="17">
                  <a:moveTo>
                    <a:pt x="0" y="16"/>
                  </a:moveTo>
                  <a:lnTo>
                    <a:pt x="3" y="0"/>
                  </a:lnTo>
                  <a:lnTo>
                    <a:pt x="39" y="4"/>
                  </a:lnTo>
                  <a:lnTo>
                    <a:pt x="0" y="16"/>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862" name="Freeform 166"/>
            <p:cNvSpPr>
              <a:spLocks/>
            </p:cNvSpPr>
            <p:nvPr/>
          </p:nvSpPr>
          <p:spPr bwMode="auto">
            <a:xfrm>
              <a:off x="2557" y="2353"/>
              <a:ext cx="41" cy="17"/>
            </a:xfrm>
            <a:custGeom>
              <a:avLst/>
              <a:gdLst/>
              <a:ahLst/>
              <a:cxnLst>
                <a:cxn ang="0">
                  <a:pos x="0" y="16"/>
                </a:cxn>
                <a:cxn ang="0">
                  <a:pos x="3" y="0"/>
                </a:cxn>
                <a:cxn ang="0">
                  <a:pos x="45" y="4"/>
                </a:cxn>
                <a:cxn ang="0">
                  <a:pos x="0" y="16"/>
                </a:cxn>
              </a:cxnLst>
              <a:rect l="0" t="0" r="r" b="b"/>
              <a:pathLst>
                <a:path w="46" h="17">
                  <a:moveTo>
                    <a:pt x="0" y="16"/>
                  </a:moveTo>
                  <a:lnTo>
                    <a:pt x="3" y="0"/>
                  </a:lnTo>
                  <a:lnTo>
                    <a:pt x="45" y="4"/>
                  </a:lnTo>
                  <a:lnTo>
                    <a:pt x="0" y="16"/>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863" name="Freeform 167"/>
            <p:cNvSpPr>
              <a:spLocks/>
            </p:cNvSpPr>
            <p:nvPr/>
          </p:nvSpPr>
          <p:spPr bwMode="auto">
            <a:xfrm>
              <a:off x="2853" y="1659"/>
              <a:ext cx="112" cy="136"/>
            </a:xfrm>
            <a:custGeom>
              <a:avLst/>
              <a:gdLst/>
              <a:ahLst/>
              <a:cxnLst>
                <a:cxn ang="0">
                  <a:pos x="0" y="55"/>
                </a:cxn>
                <a:cxn ang="0">
                  <a:pos x="0" y="78"/>
                </a:cxn>
                <a:cxn ang="0">
                  <a:pos x="3" y="87"/>
                </a:cxn>
                <a:cxn ang="0">
                  <a:pos x="5" y="98"/>
                </a:cxn>
                <a:cxn ang="0">
                  <a:pos x="30" y="110"/>
                </a:cxn>
                <a:cxn ang="0">
                  <a:pos x="23" y="132"/>
                </a:cxn>
                <a:cxn ang="0">
                  <a:pos x="51" y="135"/>
                </a:cxn>
                <a:cxn ang="0">
                  <a:pos x="97" y="135"/>
                </a:cxn>
                <a:cxn ang="0">
                  <a:pos x="110" y="115"/>
                </a:cxn>
                <a:cxn ang="0">
                  <a:pos x="86" y="84"/>
                </a:cxn>
                <a:cxn ang="0">
                  <a:pos x="115" y="68"/>
                </a:cxn>
                <a:cxn ang="0">
                  <a:pos x="125" y="75"/>
                </a:cxn>
                <a:cxn ang="0">
                  <a:pos x="115" y="19"/>
                </a:cxn>
                <a:cxn ang="0">
                  <a:pos x="93" y="7"/>
                </a:cxn>
                <a:cxn ang="0">
                  <a:pos x="68" y="14"/>
                </a:cxn>
                <a:cxn ang="0">
                  <a:pos x="70" y="10"/>
                </a:cxn>
                <a:cxn ang="0">
                  <a:pos x="51" y="0"/>
                </a:cxn>
                <a:cxn ang="0">
                  <a:pos x="37" y="0"/>
                </a:cxn>
                <a:cxn ang="0">
                  <a:pos x="37" y="28"/>
                </a:cxn>
                <a:cxn ang="0">
                  <a:pos x="25" y="19"/>
                </a:cxn>
                <a:cxn ang="0">
                  <a:pos x="18" y="30"/>
                </a:cxn>
                <a:cxn ang="0">
                  <a:pos x="15" y="47"/>
                </a:cxn>
                <a:cxn ang="0">
                  <a:pos x="0" y="55"/>
                </a:cxn>
              </a:cxnLst>
              <a:rect l="0" t="0" r="r" b="b"/>
              <a:pathLst>
                <a:path w="126" h="136">
                  <a:moveTo>
                    <a:pt x="0" y="55"/>
                  </a:moveTo>
                  <a:lnTo>
                    <a:pt x="0" y="78"/>
                  </a:lnTo>
                  <a:lnTo>
                    <a:pt x="3" y="87"/>
                  </a:lnTo>
                  <a:lnTo>
                    <a:pt x="5" y="98"/>
                  </a:lnTo>
                  <a:lnTo>
                    <a:pt x="30" y="110"/>
                  </a:lnTo>
                  <a:lnTo>
                    <a:pt x="23" y="132"/>
                  </a:lnTo>
                  <a:lnTo>
                    <a:pt x="51" y="135"/>
                  </a:lnTo>
                  <a:lnTo>
                    <a:pt x="97" y="135"/>
                  </a:lnTo>
                  <a:lnTo>
                    <a:pt x="110" y="115"/>
                  </a:lnTo>
                  <a:lnTo>
                    <a:pt x="86" y="84"/>
                  </a:lnTo>
                  <a:lnTo>
                    <a:pt x="115" y="68"/>
                  </a:lnTo>
                  <a:lnTo>
                    <a:pt x="125" y="75"/>
                  </a:lnTo>
                  <a:lnTo>
                    <a:pt x="115" y="19"/>
                  </a:lnTo>
                  <a:lnTo>
                    <a:pt x="93" y="7"/>
                  </a:lnTo>
                  <a:lnTo>
                    <a:pt x="68" y="14"/>
                  </a:lnTo>
                  <a:lnTo>
                    <a:pt x="70" y="10"/>
                  </a:lnTo>
                  <a:lnTo>
                    <a:pt x="51" y="0"/>
                  </a:lnTo>
                  <a:lnTo>
                    <a:pt x="37" y="0"/>
                  </a:lnTo>
                  <a:lnTo>
                    <a:pt x="37" y="28"/>
                  </a:lnTo>
                  <a:lnTo>
                    <a:pt x="25" y="19"/>
                  </a:lnTo>
                  <a:lnTo>
                    <a:pt x="18" y="30"/>
                  </a:lnTo>
                  <a:lnTo>
                    <a:pt x="15" y="47"/>
                  </a:lnTo>
                  <a:lnTo>
                    <a:pt x="0" y="55"/>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864" name="Freeform 168"/>
            <p:cNvSpPr>
              <a:spLocks/>
            </p:cNvSpPr>
            <p:nvPr/>
          </p:nvSpPr>
          <p:spPr bwMode="auto">
            <a:xfrm>
              <a:off x="2853" y="1659"/>
              <a:ext cx="118" cy="142"/>
            </a:xfrm>
            <a:custGeom>
              <a:avLst/>
              <a:gdLst/>
              <a:ahLst/>
              <a:cxnLst>
                <a:cxn ang="0">
                  <a:pos x="0" y="57"/>
                </a:cxn>
                <a:cxn ang="0">
                  <a:pos x="0" y="81"/>
                </a:cxn>
                <a:cxn ang="0">
                  <a:pos x="3" y="91"/>
                </a:cxn>
                <a:cxn ang="0">
                  <a:pos x="5" y="102"/>
                </a:cxn>
                <a:cxn ang="0">
                  <a:pos x="31" y="115"/>
                </a:cxn>
                <a:cxn ang="0">
                  <a:pos x="24" y="138"/>
                </a:cxn>
                <a:cxn ang="0">
                  <a:pos x="53" y="141"/>
                </a:cxn>
                <a:cxn ang="0">
                  <a:pos x="102" y="141"/>
                </a:cxn>
                <a:cxn ang="0">
                  <a:pos x="115" y="120"/>
                </a:cxn>
                <a:cxn ang="0">
                  <a:pos x="90" y="88"/>
                </a:cxn>
                <a:cxn ang="0">
                  <a:pos x="121" y="71"/>
                </a:cxn>
                <a:cxn ang="0">
                  <a:pos x="131" y="78"/>
                </a:cxn>
                <a:cxn ang="0">
                  <a:pos x="121" y="20"/>
                </a:cxn>
                <a:cxn ang="0">
                  <a:pos x="97" y="7"/>
                </a:cxn>
                <a:cxn ang="0">
                  <a:pos x="71" y="15"/>
                </a:cxn>
                <a:cxn ang="0">
                  <a:pos x="73" y="10"/>
                </a:cxn>
                <a:cxn ang="0">
                  <a:pos x="53" y="0"/>
                </a:cxn>
                <a:cxn ang="0">
                  <a:pos x="39" y="0"/>
                </a:cxn>
                <a:cxn ang="0">
                  <a:pos x="39" y="29"/>
                </a:cxn>
                <a:cxn ang="0">
                  <a:pos x="26" y="20"/>
                </a:cxn>
                <a:cxn ang="0">
                  <a:pos x="19" y="31"/>
                </a:cxn>
                <a:cxn ang="0">
                  <a:pos x="16" y="49"/>
                </a:cxn>
                <a:cxn ang="0">
                  <a:pos x="0" y="57"/>
                </a:cxn>
              </a:cxnLst>
              <a:rect l="0" t="0" r="r" b="b"/>
              <a:pathLst>
                <a:path w="132" h="142">
                  <a:moveTo>
                    <a:pt x="0" y="57"/>
                  </a:moveTo>
                  <a:lnTo>
                    <a:pt x="0" y="81"/>
                  </a:lnTo>
                  <a:lnTo>
                    <a:pt x="3" y="91"/>
                  </a:lnTo>
                  <a:lnTo>
                    <a:pt x="5" y="102"/>
                  </a:lnTo>
                  <a:lnTo>
                    <a:pt x="31" y="115"/>
                  </a:lnTo>
                  <a:lnTo>
                    <a:pt x="24" y="138"/>
                  </a:lnTo>
                  <a:lnTo>
                    <a:pt x="53" y="141"/>
                  </a:lnTo>
                  <a:lnTo>
                    <a:pt x="102" y="141"/>
                  </a:lnTo>
                  <a:lnTo>
                    <a:pt x="115" y="120"/>
                  </a:lnTo>
                  <a:lnTo>
                    <a:pt x="90" y="88"/>
                  </a:lnTo>
                  <a:lnTo>
                    <a:pt x="121" y="71"/>
                  </a:lnTo>
                  <a:lnTo>
                    <a:pt x="131" y="78"/>
                  </a:lnTo>
                  <a:lnTo>
                    <a:pt x="121" y="20"/>
                  </a:lnTo>
                  <a:lnTo>
                    <a:pt x="97" y="7"/>
                  </a:lnTo>
                  <a:lnTo>
                    <a:pt x="71" y="15"/>
                  </a:lnTo>
                  <a:lnTo>
                    <a:pt x="73" y="10"/>
                  </a:lnTo>
                  <a:lnTo>
                    <a:pt x="53" y="0"/>
                  </a:lnTo>
                  <a:lnTo>
                    <a:pt x="39" y="0"/>
                  </a:lnTo>
                  <a:lnTo>
                    <a:pt x="39" y="29"/>
                  </a:lnTo>
                  <a:lnTo>
                    <a:pt x="26" y="20"/>
                  </a:lnTo>
                  <a:lnTo>
                    <a:pt x="19" y="31"/>
                  </a:lnTo>
                  <a:lnTo>
                    <a:pt x="16" y="49"/>
                  </a:lnTo>
                  <a:lnTo>
                    <a:pt x="0" y="57"/>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865" name="Freeform 169"/>
            <p:cNvSpPr>
              <a:spLocks/>
            </p:cNvSpPr>
            <p:nvPr/>
          </p:nvSpPr>
          <p:spPr bwMode="auto">
            <a:xfrm>
              <a:off x="2737" y="2390"/>
              <a:ext cx="54" cy="95"/>
            </a:xfrm>
            <a:custGeom>
              <a:avLst/>
              <a:gdLst/>
              <a:ahLst/>
              <a:cxnLst>
                <a:cxn ang="0">
                  <a:pos x="0" y="88"/>
                </a:cxn>
                <a:cxn ang="0">
                  <a:pos x="5" y="24"/>
                </a:cxn>
                <a:cxn ang="0">
                  <a:pos x="3" y="3"/>
                </a:cxn>
                <a:cxn ang="0">
                  <a:pos x="38" y="0"/>
                </a:cxn>
                <a:cxn ang="0">
                  <a:pos x="60" y="71"/>
                </a:cxn>
                <a:cxn ang="0">
                  <a:pos x="15" y="94"/>
                </a:cxn>
                <a:cxn ang="0">
                  <a:pos x="0" y="88"/>
                </a:cxn>
              </a:cxnLst>
              <a:rect l="0" t="0" r="r" b="b"/>
              <a:pathLst>
                <a:path w="61" h="95">
                  <a:moveTo>
                    <a:pt x="0" y="88"/>
                  </a:moveTo>
                  <a:lnTo>
                    <a:pt x="5" y="24"/>
                  </a:lnTo>
                  <a:lnTo>
                    <a:pt x="3" y="3"/>
                  </a:lnTo>
                  <a:lnTo>
                    <a:pt x="38" y="0"/>
                  </a:lnTo>
                  <a:lnTo>
                    <a:pt x="60" y="71"/>
                  </a:lnTo>
                  <a:lnTo>
                    <a:pt x="15" y="94"/>
                  </a:lnTo>
                  <a:lnTo>
                    <a:pt x="0" y="88"/>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866" name="Freeform 170"/>
            <p:cNvSpPr>
              <a:spLocks/>
            </p:cNvSpPr>
            <p:nvPr/>
          </p:nvSpPr>
          <p:spPr bwMode="auto">
            <a:xfrm>
              <a:off x="2737" y="2390"/>
              <a:ext cx="59" cy="101"/>
            </a:xfrm>
            <a:custGeom>
              <a:avLst/>
              <a:gdLst/>
              <a:ahLst/>
              <a:cxnLst>
                <a:cxn ang="0">
                  <a:pos x="0" y="94"/>
                </a:cxn>
                <a:cxn ang="0">
                  <a:pos x="5" y="26"/>
                </a:cxn>
                <a:cxn ang="0">
                  <a:pos x="3" y="3"/>
                </a:cxn>
                <a:cxn ang="0">
                  <a:pos x="42" y="0"/>
                </a:cxn>
                <a:cxn ang="0">
                  <a:pos x="66" y="76"/>
                </a:cxn>
                <a:cxn ang="0">
                  <a:pos x="16" y="100"/>
                </a:cxn>
                <a:cxn ang="0">
                  <a:pos x="0" y="94"/>
                </a:cxn>
              </a:cxnLst>
              <a:rect l="0" t="0" r="r" b="b"/>
              <a:pathLst>
                <a:path w="67" h="101">
                  <a:moveTo>
                    <a:pt x="0" y="94"/>
                  </a:moveTo>
                  <a:lnTo>
                    <a:pt x="5" y="26"/>
                  </a:lnTo>
                  <a:lnTo>
                    <a:pt x="3" y="3"/>
                  </a:lnTo>
                  <a:lnTo>
                    <a:pt x="42" y="0"/>
                  </a:lnTo>
                  <a:lnTo>
                    <a:pt x="66" y="76"/>
                  </a:lnTo>
                  <a:lnTo>
                    <a:pt x="16" y="100"/>
                  </a:lnTo>
                  <a:lnTo>
                    <a:pt x="0" y="94"/>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867" name="Freeform 171"/>
            <p:cNvSpPr>
              <a:spLocks/>
            </p:cNvSpPr>
            <p:nvPr/>
          </p:nvSpPr>
          <p:spPr bwMode="auto">
            <a:xfrm>
              <a:off x="3043" y="1905"/>
              <a:ext cx="74" cy="87"/>
            </a:xfrm>
            <a:custGeom>
              <a:avLst/>
              <a:gdLst/>
              <a:ahLst/>
              <a:cxnLst>
                <a:cxn ang="0">
                  <a:pos x="0" y="34"/>
                </a:cxn>
                <a:cxn ang="0">
                  <a:pos x="9" y="15"/>
                </a:cxn>
                <a:cxn ang="0">
                  <a:pos x="36" y="5"/>
                </a:cxn>
                <a:cxn ang="0">
                  <a:pos x="71" y="7"/>
                </a:cxn>
                <a:cxn ang="0">
                  <a:pos x="83" y="0"/>
                </a:cxn>
                <a:cxn ang="0">
                  <a:pos x="77" y="17"/>
                </a:cxn>
                <a:cxn ang="0">
                  <a:pos x="56" y="12"/>
                </a:cxn>
                <a:cxn ang="0">
                  <a:pos x="43" y="29"/>
                </a:cxn>
                <a:cxn ang="0">
                  <a:pos x="32" y="22"/>
                </a:cxn>
                <a:cxn ang="0">
                  <a:pos x="41" y="42"/>
                </a:cxn>
                <a:cxn ang="0">
                  <a:pos x="32" y="47"/>
                </a:cxn>
                <a:cxn ang="0">
                  <a:pos x="51" y="59"/>
                </a:cxn>
                <a:cxn ang="0">
                  <a:pos x="51" y="66"/>
                </a:cxn>
                <a:cxn ang="0">
                  <a:pos x="34" y="68"/>
                </a:cxn>
                <a:cxn ang="0">
                  <a:pos x="38" y="86"/>
                </a:cxn>
                <a:cxn ang="0">
                  <a:pos x="17" y="81"/>
                </a:cxn>
                <a:cxn ang="0">
                  <a:pos x="9" y="66"/>
                </a:cxn>
                <a:cxn ang="0">
                  <a:pos x="38" y="59"/>
                </a:cxn>
                <a:cxn ang="0">
                  <a:pos x="11" y="54"/>
                </a:cxn>
                <a:cxn ang="0">
                  <a:pos x="0" y="34"/>
                </a:cxn>
              </a:cxnLst>
              <a:rect l="0" t="0" r="r" b="b"/>
              <a:pathLst>
                <a:path w="84" h="87">
                  <a:moveTo>
                    <a:pt x="0" y="34"/>
                  </a:moveTo>
                  <a:lnTo>
                    <a:pt x="9" y="15"/>
                  </a:lnTo>
                  <a:lnTo>
                    <a:pt x="36" y="5"/>
                  </a:lnTo>
                  <a:lnTo>
                    <a:pt x="71" y="7"/>
                  </a:lnTo>
                  <a:lnTo>
                    <a:pt x="83" y="0"/>
                  </a:lnTo>
                  <a:lnTo>
                    <a:pt x="77" y="17"/>
                  </a:lnTo>
                  <a:lnTo>
                    <a:pt x="56" y="12"/>
                  </a:lnTo>
                  <a:lnTo>
                    <a:pt x="43" y="29"/>
                  </a:lnTo>
                  <a:lnTo>
                    <a:pt x="32" y="22"/>
                  </a:lnTo>
                  <a:lnTo>
                    <a:pt x="41" y="42"/>
                  </a:lnTo>
                  <a:lnTo>
                    <a:pt x="32" y="47"/>
                  </a:lnTo>
                  <a:lnTo>
                    <a:pt x="51" y="59"/>
                  </a:lnTo>
                  <a:lnTo>
                    <a:pt x="51" y="66"/>
                  </a:lnTo>
                  <a:lnTo>
                    <a:pt x="34" y="68"/>
                  </a:lnTo>
                  <a:lnTo>
                    <a:pt x="38" y="86"/>
                  </a:lnTo>
                  <a:lnTo>
                    <a:pt x="17" y="81"/>
                  </a:lnTo>
                  <a:lnTo>
                    <a:pt x="9" y="66"/>
                  </a:lnTo>
                  <a:lnTo>
                    <a:pt x="38" y="59"/>
                  </a:lnTo>
                  <a:lnTo>
                    <a:pt x="11" y="54"/>
                  </a:lnTo>
                  <a:lnTo>
                    <a:pt x="0" y="34"/>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29868" name="Freeform 172"/>
            <p:cNvSpPr>
              <a:spLocks/>
            </p:cNvSpPr>
            <p:nvPr/>
          </p:nvSpPr>
          <p:spPr bwMode="auto">
            <a:xfrm>
              <a:off x="3043" y="1905"/>
              <a:ext cx="80" cy="93"/>
            </a:xfrm>
            <a:custGeom>
              <a:avLst/>
              <a:gdLst/>
              <a:ahLst/>
              <a:cxnLst>
                <a:cxn ang="0">
                  <a:pos x="0" y="36"/>
                </a:cxn>
                <a:cxn ang="0">
                  <a:pos x="10" y="16"/>
                </a:cxn>
                <a:cxn ang="0">
                  <a:pos x="39" y="5"/>
                </a:cxn>
                <a:cxn ang="0">
                  <a:pos x="76" y="8"/>
                </a:cxn>
                <a:cxn ang="0">
                  <a:pos x="89" y="0"/>
                </a:cxn>
                <a:cxn ang="0">
                  <a:pos x="83" y="18"/>
                </a:cxn>
                <a:cxn ang="0">
                  <a:pos x="60" y="13"/>
                </a:cxn>
                <a:cxn ang="0">
                  <a:pos x="46" y="31"/>
                </a:cxn>
                <a:cxn ang="0">
                  <a:pos x="34" y="24"/>
                </a:cxn>
                <a:cxn ang="0">
                  <a:pos x="44" y="45"/>
                </a:cxn>
                <a:cxn ang="0">
                  <a:pos x="34" y="50"/>
                </a:cxn>
                <a:cxn ang="0">
                  <a:pos x="55" y="63"/>
                </a:cxn>
                <a:cxn ang="0">
                  <a:pos x="55" y="71"/>
                </a:cxn>
                <a:cxn ang="0">
                  <a:pos x="36" y="73"/>
                </a:cxn>
                <a:cxn ang="0">
                  <a:pos x="41" y="92"/>
                </a:cxn>
                <a:cxn ang="0">
                  <a:pos x="18" y="87"/>
                </a:cxn>
                <a:cxn ang="0">
                  <a:pos x="10" y="71"/>
                </a:cxn>
                <a:cxn ang="0">
                  <a:pos x="41" y="63"/>
                </a:cxn>
                <a:cxn ang="0">
                  <a:pos x="12" y="58"/>
                </a:cxn>
                <a:cxn ang="0">
                  <a:pos x="0" y="36"/>
                </a:cxn>
              </a:cxnLst>
              <a:rect l="0" t="0" r="r" b="b"/>
              <a:pathLst>
                <a:path w="90" h="93">
                  <a:moveTo>
                    <a:pt x="0" y="36"/>
                  </a:moveTo>
                  <a:lnTo>
                    <a:pt x="10" y="16"/>
                  </a:lnTo>
                  <a:lnTo>
                    <a:pt x="39" y="5"/>
                  </a:lnTo>
                  <a:lnTo>
                    <a:pt x="76" y="8"/>
                  </a:lnTo>
                  <a:lnTo>
                    <a:pt x="89" y="0"/>
                  </a:lnTo>
                  <a:lnTo>
                    <a:pt x="83" y="18"/>
                  </a:lnTo>
                  <a:lnTo>
                    <a:pt x="60" y="13"/>
                  </a:lnTo>
                  <a:lnTo>
                    <a:pt x="46" y="31"/>
                  </a:lnTo>
                  <a:lnTo>
                    <a:pt x="34" y="24"/>
                  </a:lnTo>
                  <a:lnTo>
                    <a:pt x="44" y="45"/>
                  </a:lnTo>
                  <a:lnTo>
                    <a:pt x="34" y="50"/>
                  </a:lnTo>
                  <a:lnTo>
                    <a:pt x="55" y="63"/>
                  </a:lnTo>
                  <a:lnTo>
                    <a:pt x="55" y="71"/>
                  </a:lnTo>
                  <a:lnTo>
                    <a:pt x="36" y="73"/>
                  </a:lnTo>
                  <a:lnTo>
                    <a:pt x="41" y="92"/>
                  </a:lnTo>
                  <a:lnTo>
                    <a:pt x="18" y="87"/>
                  </a:lnTo>
                  <a:lnTo>
                    <a:pt x="10" y="71"/>
                  </a:lnTo>
                  <a:lnTo>
                    <a:pt x="41" y="63"/>
                  </a:lnTo>
                  <a:lnTo>
                    <a:pt x="12" y="58"/>
                  </a:lnTo>
                  <a:lnTo>
                    <a:pt x="0" y="36"/>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869" name="Freeform 173"/>
            <p:cNvSpPr>
              <a:spLocks/>
            </p:cNvSpPr>
            <p:nvPr/>
          </p:nvSpPr>
          <p:spPr bwMode="auto">
            <a:xfrm>
              <a:off x="3084" y="2011"/>
              <a:ext cx="33" cy="17"/>
            </a:xfrm>
            <a:custGeom>
              <a:avLst/>
              <a:gdLst/>
              <a:ahLst/>
              <a:cxnLst>
                <a:cxn ang="0">
                  <a:pos x="0" y="0"/>
                </a:cxn>
                <a:cxn ang="0">
                  <a:pos x="3" y="16"/>
                </a:cxn>
                <a:cxn ang="0">
                  <a:pos x="37" y="0"/>
                </a:cxn>
                <a:cxn ang="0">
                  <a:pos x="12" y="0"/>
                </a:cxn>
                <a:cxn ang="0">
                  <a:pos x="0" y="0"/>
                </a:cxn>
              </a:cxnLst>
              <a:rect l="0" t="0" r="r" b="b"/>
              <a:pathLst>
                <a:path w="38" h="17">
                  <a:moveTo>
                    <a:pt x="0" y="0"/>
                  </a:moveTo>
                  <a:lnTo>
                    <a:pt x="3" y="16"/>
                  </a:lnTo>
                  <a:lnTo>
                    <a:pt x="37" y="0"/>
                  </a:lnTo>
                  <a:lnTo>
                    <a:pt x="12" y="0"/>
                  </a:lnTo>
                  <a:lnTo>
                    <a:pt x="0" y="0"/>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29870" name="Freeform 174"/>
            <p:cNvSpPr>
              <a:spLocks/>
            </p:cNvSpPr>
            <p:nvPr/>
          </p:nvSpPr>
          <p:spPr bwMode="auto">
            <a:xfrm>
              <a:off x="3084" y="2012"/>
              <a:ext cx="39" cy="17"/>
            </a:xfrm>
            <a:custGeom>
              <a:avLst/>
              <a:gdLst/>
              <a:ahLst/>
              <a:cxnLst>
                <a:cxn ang="0">
                  <a:pos x="0" y="16"/>
                </a:cxn>
                <a:cxn ang="0">
                  <a:pos x="3" y="0"/>
                </a:cxn>
                <a:cxn ang="0">
                  <a:pos x="43" y="16"/>
                </a:cxn>
                <a:cxn ang="0">
                  <a:pos x="14" y="16"/>
                </a:cxn>
                <a:cxn ang="0">
                  <a:pos x="0" y="16"/>
                </a:cxn>
              </a:cxnLst>
              <a:rect l="0" t="0" r="r" b="b"/>
              <a:pathLst>
                <a:path w="44" h="17">
                  <a:moveTo>
                    <a:pt x="0" y="16"/>
                  </a:moveTo>
                  <a:lnTo>
                    <a:pt x="3" y="0"/>
                  </a:lnTo>
                  <a:lnTo>
                    <a:pt x="43" y="16"/>
                  </a:lnTo>
                  <a:lnTo>
                    <a:pt x="14" y="16"/>
                  </a:lnTo>
                  <a:lnTo>
                    <a:pt x="0" y="16"/>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871" name="Freeform 175"/>
            <p:cNvSpPr>
              <a:spLocks/>
            </p:cNvSpPr>
            <p:nvPr/>
          </p:nvSpPr>
          <p:spPr bwMode="auto">
            <a:xfrm>
              <a:off x="1823" y="891"/>
              <a:ext cx="790" cy="650"/>
            </a:xfrm>
            <a:custGeom>
              <a:avLst/>
              <a:gdLst/>
              <a:ahLst/>
              <a:cxnLst>
                <a:cxn ang="0">
                  <a:pos x="98" y="153"/>
                </a:cxn>
                <a:cxn ang="0">
                  <a:pos x="117" y="124"/>
                </a:cxn>
                <a:cxn ang="0">
                  <a:pos x="78" y="111"/>
                </a:cxn>
                <a:cxn ang="0">
                  <a:pos x="164" y="61"/>
                </a:cxn>
                <a:cxn ang="0">
                  <a:pos x="255" y="41"/>
                </a:cxn>
                <a:cxn ang="0">
                  <a:pos x="326" y="64"/>
                </a:cxn>
                <a:cxn ang="0">
                  <a:pos x="310" y="36"/>
                </a:cxn>
                <a:cxn ang="0">
                  <a:pos x="414" y="52"/>
                </a:cxn>
                <a:cxn ang="0">
                  <a:pos x="469" y="36"/>
                </a:cxn>
                <a:cxn ang="0">
                  <a:pos x="390" y="12"/>
                </a:cxn>
                <a:cxn ang="0">
                  <a:pos x="485" y="28"/>
                </a:cxn>
                <a:cxn ang="0">
                  <a:pos x="482" y="2"/>
                </a:cxn>
                <a:cxn ang="0">
                  <a:pos x="669" y="10"/>
                </a:cxn>
                <a:cxn ang="0">
                  <a:pos x="682" y="12"/>
                </a:cxn>
                <a:cxn ang="0">
                  <a:pos x="745" y="34"/>
                </a:cxn>
                <a:cxn ang="0">
                  <a:pos x="568" y="59"/>
                </a:cxn>
                <a:cxn ang="0">
                  <a:pos x="662" y="75"/>
                </a:cxn>
                <a:cxn ang="0">
                  <a:pos x="766" y="67"/>
                </a:cxn>
                <a:cxn ang="0">
                  <a:pos x="841" y="59"/>
                </a:cxn>
                <a:cxn ang="0">
                  <a:pos x="751" y="103"/>
                </a:cxn>
                <a:cxn ang="0">
                  <a:pos x="810" y="119"/>
                </a:cxn>
                <a:cxn ang="0">
                  <a:pos x="756" y="161"/>
                </a:cxn>
                <a:cxn ang="0">
                  <a:pos x="763" y="194"/>
                </a:cxn>
                <a:cxn ang="0">
                  <a:pos x="748" y="220"/>
                </a:cxn>
                <a:cxn ang="0">
                  <a:pos x="776" y="241"/>
                </a:cxn>
                <a:cxn ang="0">
                  <a:pos x="742" y="265"/>
                </a:cxn>
                <a:cxn ang="0">
                  <a:pos x="758" y="285"/>
                </a:cxn>
                <a:cxn ang="0">
                  <a:pos x="766" y="311"/>
                </a:cxn>
                <a:cxn ang="0">
                  <a:pos x="672" y="324"/>
                </a:cxn>
                <a:cxn ang="0">
                  <a:pos x="692" y="358"/>
                </a:cxn>
                <a:cxn ang="0">
                  <a:pos x="742" y="371"/>
                </a:cxn>
                <a:cxn ang="0">
                  <a:pos x="737" y="394"/>
                </a:cxn>
                <a:cxn ang="0">
                  <a:pos x="662" y="369"/>
                </a:cxn>
                <a:cxn ang="0">
                  <a:pos x="677" y="407"/>
                </a:cxn>
                <a:cxn ang="0">
                  <a:pos x="680" y="449"/>
                </a:cxn>
                <a:cxn ang="0">
                  <a:pos x="597" y="465"/>
                </a:cxn>
                <a:cxn ang="0">
                  <a:pos x="539" y="516"/>
                </a:cxn>
                <a:cxn ang="0">
                  <a:pos x="513" y="503"/>
                </a:cxn>
                <a:cxn ang="0">
                  <a:pos x="464" y="540"/>
                </a:cxn>
                <a:cxn ang="0">
                  <a:pos x="461" y="569"/>
                </a:cxn>
                <a:cxn ang="0">
                  <a:pos x="461" y="587"/>
                </a:cxn>
                <a:cxn ang="0">
                  <a:pos x="427" y="641"/>
                </a:cxn>
                <a:cxn ang="0">
                  <a:pos x="362" y="633"/>
                </a:cxn>
                <a:cxn ang="0">
                  <a:pos x="347" y="617"/>
                </a:cxn>
                <a:cxn ang="0">
                  <a:pos x="315" y="558"/>
                </a:cxn>
                <a:cxn ang="0">
                  <a:pos x="305" y="529"/>
                </a:cxn>
                <a:cxn ang="0">
                  <a:pos x="294" y="465"/>
                </a:cxn>
                <a:cxn ang="0">
                  <a:pos x="292" y="457"/>
                </a:cxn>
                <a:cxn ang="0">
                  <a:pos x="300" y="413"/>
                </a:cxn>
                <a:cxn ang="0">
                  <a:pos x="326" y="396"/>
                </a:cxn>
                <a:cxn ang="0">
                  <a:pos x="307" y="377"/>
                </a:cxn>
                <a:cxn ang="0">
                  <a:pos x="276" y="377"/>
                </a:cxn>
                <a:cxn ang="0">
                  <a:pos x="252" y="361"/>
                </a:cxn>
                <a:cxn ang="0">
                  <a:pos x="237" y="295"/>
                </a:cxn>
                <a:cxn ang="0">
                  <a:pos x="175" y="244"/>
                </a:cxn>
                <a:cxn ang="0">
                  <a:pos x="96" y="254"/>
                </a:cxn>
                <a:cxn ang="0">
                  <a:pos x="21" y="220"/>
                </a:cxn>
                <a:cxn ang="0">
                  <a:pos x="93" y="204"/>
                </a:cxn>
              </a:cxnLst>
              <a:rect l="0" t="0" r="r" b="b"/>
              <a:pathLst>
                <a:path w="889" h="650">
                  <a:moveTo>
                    <a:pt x="0" y="181"/>
                  </a:moveTo>
                  <a:lnTo>
                    <a:pt x="5" y="168"/>
                  </a:lnTo>
                  <a:lnTo>
                    <a:pt x="60" y="153"/>
                  </a:lnTo>
                  <a:lnTo>
                    <a:pt x="98" y="153"/>
                  </a:lnTo>
                  <a:lnTo>
                    <a:pt x="120" y="140"/>
                  </a:lnTo>
                  <a:lnTo>
                    <a:pt x="115" y="129"/>
                  </a:lnTo>
                  <a:lnTo>
                    <a:pt x="125" y="127"/>
                  </a:lnTo>
                  <a:lnTo>
                    <a:pt x="117" y="124"/>
                  </a:lnTo>
                  <a:lnTo>
                    <a:pt x="132" y="116"/>
                  </a:lnTo>
                  <a:lnTo>
                    <a:pt x="130" y="114"/>
                  </a:lnTo>
                  <a:lnTo>
                    <a:pt x="101" y="122"/>
                  </a:lnTo>
                  <a:lnTo>
                    <a:pt x="78" y="111"/>
                  </a:lnTo>
                  <a:lnTo>
                    <a:pt x="109" y="103"/>
                  </a:lnTo>
                  <a:lnTo>
                    <a:pt x="127" y="82"/>
                  </a:lnTo>
                  <a:lnTo>
                    <a:pt x="167" y="82"/>
                  </a:lnTo>
                  <a:lnTo>
                    <a:pt x="164" y="61"/>
                  </a:lnTo>
                  <a:lnTo>
                    <a:pt x="196" y="59"/>
                  </a:lnTo>
                  <a:lnTo>
                    <a:pt x="222" y="75"/>
                  </a:lnTo>
                  <a:lnTo>
                    <a:pt x="191" y="56"/>
                  </a:lnTo>
                  <a:lnTo>
                    <a:pt x="255" y="41"/>
                  </a:lnTo>
                  <a:lnTo>
                    <a:pt x="273" y="49"/>
                  </a:lnTo>
                  <a:lnTo>
                    <a:pt x="273" y="69"/>
                  </a:lnTo>
                  <a:lnTo>
                    <a:pt x="284" y="52"/>
                  </a:lnTo>
                  <a:lnTo>
                    <a:pt x="326" y="64"/>
                  </a:lnTo>
                  <a:lnTo>
                    <a:pt x="313" y="56"/>
                  </a:lnTo>
                  <a:lnTo>
                    <a:pt x="331" y="59"/>
                  </a:lnTo>
                  <a:lnTo>
                    <a:pt x="315" y="47"/>
                  </a:lnTo>
                  <a:lnTo>
                    <a:pt x="310" y="36"/>
                  </a:lnTo>
                  <a:lnTo>
                    <a:pt x="318" y="36"/>
                  </a:lnTo>
                  <a:lnTo>
                    <a:pt x="401" y="61"/>
                  </a:lnTo>
                  <a:lnTo>
                    <a:pt x="395" y="52"/>
                  </a:lnTo>
                  <a:lnTo>
                    <a:pt x="414" y="52"/>
                  </a:lnTo>
                  <a:lnTo>
                    <a:pt x="401" y="44"/>
                  </a:lnTo>
                  <a:lnTo>
                    <a:pt x="432" y="47"/>
                  </a:lnTo>
                  <a:lnTo>
                    <a:pt x="388" y="28"/>
                  </a:lnTo>
                  <a:lnTo>
                    <a:pt x="469" y="36"/>
                  </a:lnTo>
                  <a:lnTo>
                    <a:pt x="451" y="26"/>
                  </a:lnTo>
                  <a:lnTo>
                    <a:pt x="401" y="26"/>
                  </a:lnTo>
                  <a:lnTo>
                    <a:pt x="419" y="23"/>
                  </a:lnTo>
                  <a:lnTo>
                    <a:pt x="390" y="12"/>
                  </a:lnTo>
                  <a:lnTo>
                    <a:pt x="424" y="17"/>
                  </a:lnTo>
                  <a:lnTo>
                    <a:pt x="409" y="10"/>
                  </a:lnTo>
                  <a:lnTo>
                    <a:pt x="427" y="7"/>
                  </a:lnTo>
                  <a:lnTo>
                    <a:pt x="485" y="28"/>
                  </a:lnTo>
                  <a:lnTo>
                    <a:pt x="480" y="20"/>
                  </a:lnTo>
                  <a:lnTo>
                    <a:pt x="508" y="12"/>
                  </a:lnTo>
                  <a:lnTo>
                    <a:pt x="482" y="10"/>
                  </a:lnTo>
                  <a:lnTo>
                    <a:pt x="482" y="2"/>
                  </a:lnTo>
                  <a:lnTo>
                    <a:pt x="498" y="0"/>
                  </a:lnTo>
                  <a:lnTo>
                    <a:pt x="662" y="2"/>
                  </a:lnTo>
                  <a:lnTo>
                    <a:pt x="674" y="5"/>
                  </a:lnTo>
                  <a:lnTo>
                    <a:pt x="669" y="10"/>
                  </a:lnTo>
                  <a:lnTo>
                    <a:pt x="557" y="12"/>
                  </a:lnTo>
                  <a:lnTo>
                    <a:pt x="570" y="17"/>
                  </a:lnTo>
                  <a:lnTo>
                    <a:pt x="529" y="23"/>
                  </a:lnTo>
                  <a:lnTo>
                    <a:pt x="682" y="12"/>
                  </a:lnTo>
                  <a:lnTo>
                    <a:pt x="687" y="20"/>
                  </a:lnTo>
                  <a:lnTo>
                    <a:pt x="669" y="28"/>
                  </a:lnTo>
                  <a:lnTo>
                    <a:pt x="703" y="23"/>
                  </a:lnTo>
                  <a:lnTo>
                    <a:pt x="745" y="34"/>
                  </a:lnTo>
                  <a:lnTo>
                    <a:pt x="682" y="49"/>
                  </a:lnTo>
                  <a:lnTo>
                    <a:pt x="586" y="47"/>
                  </a:lnTo>
                  <a:lnTo>
                    <a:pt x="607" y="52"/>
                  </a:lnTo>
                  <a:lnTo>
                    <a:pt x="568" y="59"/>
                  </a:lnTo>
                  <a:lnTo>
                    <a:pt x="568" y="67"/>
                  </a:lnTo>
                  <a:lnTo>
                    <a:pt x="677" y="56"/>
                  </a:lnTo>
                  <a:lnTo>
                    <a:pt x="682" y="61"/>
                  </a:lnTo>
                  <a:lnTo>
                    <a:pt x="662" y="75"/>
                  </a:lnTo>
                  <a:lnTo>
                    <a:pt x="732" y="52"/>
                  </a:lnTo>
                  <a:lnTo>
                    <a:pt x="737" y="72"/>
                  </a:lnTo>
                  <a:lnTo>
                    <a:pt x="700" y="109"/>
                  </a:lnTo>
                  <a:lnTo>
                    <a:pt x="766" y="67"/>
                  </a:lnTo>
                  <a:lnTo>
                    <a:pt x="766" y="75"/>
                  </a:lnTo>
                  <a:lnTo>
                    <a:pt x="800" y="72"/>
                  </a:lnTo>
                  <a:lnTo>
                    <a:pt x="810" y="59"/>
                  </a:lnTo>
                  <a:lnTo>
                    <a:pt x="841" y="59"/>
                  </a:lnTo>
                  <a:lnTo>
                    <a:pt x="888" y="69"/>
                  </a:lnTo>
                  <a:lnTo>
                    <a:pt x="843" y="85"/>
                  </a:lnTo>
                  <a:lnTo>
                    <a:pt x="849" y="95"/>
                  </a:lnTo>
                  <a:lnTo>
                    <a:pt x="751" y="103"/>
                  </a:lnTo>
                  <a:lnTo>
                    <a:pt x="828" y="106"/>
                  </a:lnTo>
                  <a:lnTo>
                    <a:pt x="763" y="119"/>
                  </a:lnTo>
                  <a:lnTo>
                    <a:pt x="771" y="129"/>
                  </a:lnTo>
                  <a:lnTo>
                    <a:pt x="810" y="119"/>
                  </a:lnTo>
                  <a:lnTo>
                    <a:pt x="782" y="135"/>
                  </a:lnTo>
                  <a:lnTo>
                    <a:pt x="776" y="151"/>
                  </a:lnTo>
                  <a:lnTo>
                    <a:pt x="787" y="145"/>
                  </a:lnTo>
                  <a:lnTo>
                    <a:pt x="756" y="161"/>
                  </a:lnTo>
                  <a:lnTo>
                    <a:pt x="745" y="194"/>
                  </a:lnTo>
                  <a:lnTo>
                    <a:pt x="761" y="189"/>
                  </a:lnTo>
                  <a:lnTo>
                    <a:pt x="785" y="194"/>
                  </a:lnTo>
                  <a:lnTo>
                    <a:pt x="763" y="194"/>
                  </a:lnTo>
                  <a:lnTo>
                    <a:pt x="763" y="204"/>
                  </a:lnTo>
                  <a:lnTo>
                    <a:pt x="797" y="207"/>
                  </a:lnTo>
                  <a:lnTo>
                    <a:pt x="800" y="223"/>
                  </a:lnTo>
                  <a:lnTo>
                    <a:pt x="748" y="220"/>
                  </a:lnTo>
                  <a:lnTo>
                    <a:pt x="761" y="223"/>
                  </a:lnTo>
                  <a:lnTo>
                    <a:pt x="734" y="228"/>
                  </a:lnTo>
                  <a:lnTo>
                    <a:pt x="748" y="241"/>
                  </a:lnTo>
                  <a:lnTo>
                    <a:pt x="776" y="241"/>
                  </a:lnTo>
                  <a:lnTo>
                    <a:pt x="758" y="252"/>
                  </a:lnTo>
                  <a:lnTo>
                    <a:pt x="779" y="257"/>
                  </a:lnTo>
                  <a:lnTo>
                    <a:pt x="779" y="272"/>
                  </a:lnTo>
                  <a:lnTo>
                    <a:pt x="742" y="265"/>
                  </a:lnTo>
                  <a:lnTo>
                    <a:pt x="763" y="272"/>
                  </a:lnTo>
                  <a:lnTo>
                    <a:pt x="751" y="277"/>
                  </a:lnTo>
                  <a:lnTo>
                    <a:pt x="761" y="277"/>
                  </a:lnTo>
                  <a:lnTo>
                    <a:pt x="758" y="285"/>
                  </a:lnTo>
                  <a:lnTo>
                    <a:pt x="787" y="295"/>
                  </a:lnTo>
                  <a:lnTo>
                    <a:pt x="742" y="293"/>
                  </a:lnTo>
                  <a:lnTo>
                    <a:pt x="737" y="298"/>
                  </a:lnTo>
                  <a:lnTo>
                    <a:pt x="766" y="311"/>
                  </a:lnTo>
                  <a:lnTo>
                    <a:pt x="763" y="321"/>
                  </a:lnTo>
                  <a:lnTo>
                    <a:pt x="737" y="329"/>
                  </a:lnTo>
                  <a:lnTo>
                    <a:pt x="711" y="311"/>
                  </a:lnTo>
                  <a:lnTo>
                    <a:pt x="672" y="324"/>
                  </a:lnTo>
                  <a:lnTo>
                    <a:pt x="700" y="335"/>
                  </a:lnTo>
                  <a:lnTo>
                    <a:pt x="672" y="343"/>
                  </a:lnTo>
                  <a:lnTo>
                    <a:pt x="703" y="343"/>
                  </a:lnTo>
                  <a:lnTo>
                    <a:pt x="692" y="358"/>
                  </a:lnTo>
                  <a:lnTo>
                    <a:pt x="706" y="350"/>
                  </a:lnTo>
                  <a:lnTo>
                    <a:pt x="737" y="363"/>
                  </a:lnTo>
                  <a:lnTo>
                    <a:pt x="724" y="374"/>
                  </a:lnTo>
                  <a:lnTo>
                    <a:pt x="742" y="371"/>
                  </a:lnTo>
                  <a:lnTo>
                    <a:pt x="737" y="381"/>
                  </a:lnTo>
                  <a:lnTo>
                    <a:pt x="748" y="377"/>
                  </a:lnTo>
                  <a:lnTo>
                    <a:pt x="751" y="402"/>
                  </a:lnTo>
                  <a:lnTo>
                    <a:pt x="737" y="394"/>
                  </a:lnTo>
                  <a:lnTo>
                    <a:pt x="734" y="402"/>
                  </a:lnTo>
                  <a:lnTo>
                    <a:pt x="721" y="402"/>
                  </a:lnTo>
                  <a:lnTo>
                    <a:pt x="703" y="381"/>
                  </a:lnTo>
                  <a:lnTo>
                    <a:pt x="662" y="369"/>
                  </a:lnTo>
                  <a:lnTo>
                    <a:pt x="692" y="383"/>
                  </a:lnTo>
                  <a:lnTo>
                    <a:pt x="654" y="389"/>
                  </a:lnTo>
                  <a:lnTo>
                    <a:pt x="641" y="402"/>
                  </a:lnTo>
                  <a:lnTo>
                    <a:pt x="677" y="407"/>
                  </a:lnTo>
                  <a:lnTo>
                    <a:pt x="646" y="415"/>
                  </a:lnTo>
                  <a:lnTo>
                    <a:pt x="695" y="407"/>
                  </a:lnTo>
                  <a:lnTo>
                    <a:pt x="740" y="418"/>
                  </a:lnTo>
                  <a:lnTo>
                    <a:pt x="680" y="449"/>
                  </a:lnTo>
                  <a:lnTo>
                    <a:pt x="625" y="465"/>
                  </a:lnTo>
                  <a:lnTo>
                    <a:pt x="602" y="465"/>
                  </a:lnTo>
                  <a:lnTo>
                    <a:pt x="589" y="452"/>
                  </a:lnTo>
                  <a:lnTo>
                    <a:pt x="597" y="465"/>
                  </a:lnTo>
                  <a:lnTo>
                    <a:pt x="581" y="472"/>
                  </a:lnTo>
                  <a:lnTo>
                    <a:pt x="557" y="505"/>
                  </a:lnTo>
                  <a:lnTo>
                    <a:pt x="541" y="503"/>
                  </a:lnTo>
                  <a:lnTo>
                    <a:pt x="539" y="516"/>
                  </a:lnTo>
                  <a:lnTo>
                    <a:pt x="521" y="519"/>
                  </a:lnTo>
                  <a:lnTo>
                    <a:pt x="513" y="513"/>
                  </a:lnTo>
                  <a:lnTo>
                    <a:pt x="521" y="505"/>
                  </a:lnTo>
                  <a:lnTo>
                    <a:pt x="513" y="503"/>
                  </a:lnTo>
                  <a:lnTo>
                    <a:pt x="506" y="524"/>
                  </a:lnTo>
                  <a:lnTo>
                    <a:pt x="477" y="527"/>
                  </a:lnTo>
                  <a:lnTo>
                    <a:pt x="480" y="537"/>
                  </a:lnTo>
                  <a:lnTo>
                    <a:pt x="464" y="540"/>
                  </a:lnTo>
                  <a:lnTo>
                    <a:pt x="477" y="553"/>
                  </a:lnTo>
                  <a:lnTo>
                    <a:pt x="461" y="553"/>
                  </a:lnTo>
                  <a:lnTo>
                    <a:pt x="474" y="569"/>
                  </a:lnTo>
                  <a:lnTo>
                    <a:pt x="461" y="569"/>
                  </a:lnTo>
                  <a:lnTo>
                    <a:pt x="471" y="571"/>
                  </a:lnTo>
                  <a:lnTo>
                    <a:pt x="461" y="584"/>
                  </a:lnTo>
                  <a:lnTo>
                    <a:pt x="451" y="581"/>
                  </a:lnTo>
                  <a:lnTo>
                    <a:pt x="461" y="587"/>
                  </a:lnTo>
                  <a:lnTo>
                    <a:pt x="440" y="592"/>
                  </a:lnTo>
                  <a:lnTo>
                    <a:pt x="451" y="612"/>
                  </a:lnTo>
                  <a:lnTo>
                    <a:pt x="440" y="641"/>
                  </a:lnTo>
                  <a:lnTo>
                    <a:pt x="427" y="641"/>
                  </a:lnTo>
                  <a:lnTo>
                    <a:pt x="437" y="649"/>
                  </a:lnTo>
                  <a:lnTo>
                    <a:pt x="406" y="649"/>
                  </a:lnTo>
                  <a:lnTo>
                    <a:pt x="401" y="630"/>
                  </a:lnTo>
                  <a:lnTo>
                    <a:pt x="362" y="633"/>
                  </a:lnTo>
                  <a:lnTo>
                    <a:pt x="370" y="628"/>
                  </a:lnTo>
                  <a:lnTo>
                    <a:pt x="352" y="620"/>
                  </a:lnTo>
                  <a:lnTo>
                    <a:pt x="362" y="617"/>
                  </a:lnTo>
                  <a:lnTo>
                    <a:pt x="347" y="617"/>
                  </a:lnTo>
                  <a:lnTo>
                    <a:pt x="352" y="607"/>
                  </a:lnTo>
                  <a:lnTo>
                    <a:pt x="342" y="607"/>
                  </a:lnTo>
                  <a:lnTo>
                    <a:pt x="315" y="571"/>
                  </a:lnTo>
                  <a:lnTo>
                    <a:pt x="315" y="558"/>
                  </a:lnTo>
                  <a:lnTo>
                    <a:pt x="334" y="547"/>
                  </a:lnTo>
                  <a:lnTo>
                    <a:pt x="326" y="542"/>
                  </a:lnTo>
                  <a:lnTo>
                    <a:pt x="307" y="555"/>
                  </a:lnTo>
                  <a:lnTo>
                    <a:pt x="305" y="529"/>
                  </a:lnTo>
                  <a:lnTo>
                    <a:pt x="286" y="513"/>
                  </a:lnTo>
                  <a:lnTo>
                    <a:pt x="289" y="493"/>
                  </a:lnTo>
                  <a:lnTo>
                    <a:pt x="278" y="486"/>
                  </a:lnTo>
                  <a:lnTo>
                    <a:pt x="294" y="465"/>
                  </a:lnTo>
                  <a:lnTo>
                    <a:pt x="286" y="462"/>
                  </a:lnTo>
                  <a:lnTo>
                    <a:pt x="320" y="465"/>
                  </a:lnTo>
                  <a:lnTo>
                    <a:pt x="318" y="457"/>
                  </a:lnTo>
                  <a:lnTo>
                    <a:pt x="292" y="457"/>
                  </a:lnTo>
                  <a:lnTo>
                    <a:pt x="328" y="438"/>
                  </a:lnTo>
                  <a:lnTo>
                    <a:pt x="320" y="433"/>
                  </a:lnTo>
                  <a:lnTo>
                    <a:pt x="328" y="415"/>
                  </a:lnTo>
                  <a:lnTo>
                    <a:pt x="300" y="413"/>
                  </a:lnTo>
                  <a:lnTo>
                    <a:pt x="271" y="396"/>
                  </a:lnTo>
                  <a:lnTo>
                    <a:pt x="326" y="407"/>
                  </a:lnTo>
                  <a:lnTo>
                    <a:pt x="318" y="399"/>
                  </a:lnTo>
                  <a:lnTo>
                    <a:pt x="326" y="396"/>
                  </a:lnTo>
                  <a:lnTo>
                    <a:pt x="305" y="386"/>
                  </a:lnTo>
                  <a:lnTo>
                    <a:pt x="313" y="381"/>
                  </a:lnTo>
                  <a:lnTo>
                    <a:pt x="297" y="383"/>
                  </a:lnTo>
                  <a:lnTo>
                    <a:pt x="307" y="377"/>
                  </a:lnTo>
                  <a:lnTo>
                    <a:pt x="292" y="379"/>
                  </a:lnTo>
                  <a:lnTo>
                    <a:pt x="310" y="371"/>
                  </a:lnTo>
                  <a:lnTo>
                    <a:pt x="284" y="361"/>
                  </a:lnTo>
                  <a:lnTo>
                    <a:pt x="276" y="377"/>
                  </a:lnTo>
                  <a:lnTo>
                    <a:pt x="255" y="379"/>
                  </a:lnTo>
                  <a:lnTo>
                    <a:pt x="250" y="371"/>
                  </a:lnTo>
                  <a:lnTo>
                    <a:pt x="266" y="361"/>
                  </a:lnTo>
                  <a:lnTo>
                    <a:pt x="252" y="361"/>
                  </a:lnTo>
                  <a:lnTo>
                    <a:pt x="271" y="340"/>
                  </a:lnTo>
                  <a:lnTo>
                    <a:pt x="252" y="335"/>
                  </a:lnTo>
                  <a:lnTo>
                    <a:pt x="258" y="321"/>
                  </a:lnTo>
                  <a:lnTo>
                    <a:pt x="237" y="295"/>
                  </a:lnTo>
                  <a:lnTo>
                    <a:pt x="244" y="293"/>
                  </a:lnTo>
                  <a:lnTo>
                    <a:pt x="211" y="268"/>
                  </a:lnTo>
                  <a:lnTo>
                    <a:pt x="208" y="257"/>
                  </a:lnTo>
                  <a:lnTo>
                    <a:pt x="175" y="244"/>
                  </a:lnTo>
                  <a:lnTo>
                    <a:pt x="141" y="238"/>
                  </a:lnTo>
                  <a:lnTo>
                    <a:pt x="112" y="246"/>
                  </a:lnTo>
                  <a:lnTo>
                    <a:pt x="88" y="241"/>
                  </a:lnTo>
                  <a:lnTo>
                    <a:pt x="96" y="254"/>
                  </a:lnTo>
                  <a:lnTo>
                    <a:pt x="71" y="246"/>
                  </a:lnTo>
                  <a:lnTo>
                    <a:pt x="50" y="236"/>
                  </a:lnTo>
                  <a:lnTo>
                    <a:pt x="71" y="228"/>
                  </a:lnTo>
                  <a:lnTo>
                    <a:pt x="21" y="220"/>
                  </a:lnTo>
                  <a:lnTo>
                    <a:pt x="40" y="212"/>
                  </a:lnTo>
                  <a:lnTo>
                    <a:pt x="98" y="215"/>
                  </a:lnTo>
                  <a:lnTo>
                    <a:pt x="104" y="207"/>
                  </a:lnTo>
                  <a:lnTo>
                    <a:pt x="93" y="204"/>
                  </a:lnTo>
                  <a:lnTo>
                    <a:pt x="104" y="199"/>
                  </a:lnTo>
                  <a:lnTo>
                    <a:pt x="52" y="202"/>
                  </a:lnTo>
                  <a:lnTo>
                    <a:pt x="0" y="181"/>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872" name="Freeform 176"/>
            <p:cNvSpPr>
              <a:spLocks/>
            </p:cNvSpPr>
            <p:nvPr/>
          </p:nvSpPr>
          <p:spPr bwMode="auto">
            <a:xfrm>
              <a:off x="1823" y="891"/>
              <a:ext cx="796" cy="656"/>
            </a:xfrm>
            <a:custGeom>
              <a:avLst/>
              <a:gdLst/>
              <a:ahLst/>
              <a:cxnLst>
                <a:cxn ang="0">
                  <a:pos x="99" y="154"/>
                </a:cxn>
                <a:cxn ang="0">
                  <a:pos x="118" y="125"/>
                </a:cxn>
                <a:cxn ang="0">
                  <a:pos x="79" y="112"/>
                </a:cxn>
                <a:cxn ang="0">
                  <a:pos x="165" y="62"/>
                </a:cxn>
                <a:cxn ang="0">
                  <a:pos x="257" y="41"/>
                </a:cxn>
                <a:cxn ang="0">
                  <a:pos x="328" y="65"/>
                </a:cxn>
                <a:cxn ang="0">
                  <a:pos x="312" y="36"/>
                </a:cxn>
                <a:cxn ang="0">
                  <a:pos x="417" y="52"/>
                </a:cxn>
                <a:cxn ang="0">
                  <a:pos x="472" y="36"/>
                </a:cxn>
                <a:cxn ang="0">
                  <a:pos x="393" y="12"/>
                </a:cxn>
                <a:cxn ang="0">
                  <a:pos x="488" y="28"/>
                </a:cxn>
                <a:cxn ang="0">
                  <a:pos x="485" y="2"/>
                </a:cxn>
                <a:cxn ang="0">
                  <a:pos x="674" y="10"/>
                </a:cxn>
                <a:cxn ang="0">
                  <a:pos x="687" y="12"/>
                </a:cxn>
                <a:cxn ang="0">
                  <a:pos x="750" y="34"/>
                </a:cxn>
                <a:cxn ang="0">
                  <a:pos x="572" y="60"/>
                </a:cxn>
                <a:cxn ang="0">
                  <a:pos x="666" y="76"/>
                </a:cxn>
                <a:cxn ang="0">
                  <a:pos x="771" y="68"/>
                </a:cxn>
                <a:cxn ang="0">
                  <a:pos x="847" y="60"/>
                </a:cxn>
                <a:cxn ang="0">
                  <a:pos x="756" y="104"/>
                </a:cxn>
                <a:cxn ang="0">
                  <a:pos x="815" y="120"/>
                </a:cxn>
                <a:cxn ang="0">
                  <a:pos x="761" y="162"/>
                </a:cxn>
                <a:cxn ang="0">
                  <a:pos x="768" y="196"/>
                </a:cxn>
                <a:cxn ang="0">
                  <a:pos x="753" y="222"/>
                </a:cxn>
                <a:cxn ang="0">
                  <a:pos x="781" y="243"/>
                </a:cxn>
                <a:cxn ang="0">
                  <a:pos x="747" y="267"/>
                </a:cxn>
                <a:cxn ang="0">
                  <a:pos x="763" y="288"/>
                </a:cxn>
                <a:cxn ang="0">
                  <a:pos x="771" y="314"/>
                </a:cxn>
                <a:cxn ang="0">
                  <a:pos x="677" y="327"/>
                </a:cxn>
                <a:cxn ang="0">
                  <a:pos x="697" y="361"/>
                </a:cxn>
                <a:cxn ang="0">
                  <a:pos x="747" y="374"/>
                </a:cxn>
                <a:cxn ang="0">
                  <a:pos x="742" y="398"/>
                </a:cxn>
                <a:cxn ang="0">
                  <a:pos x="666" y="372"/>
                </a:cxn>
                <a:cxn ang="0">
                  <a:pos x="682" y="411"/>
                </a:cxn>
                <a:cxn ang="0">
                  <a:pos x="685" y="453"/>
                </a:cxn>
                <a:cxn ang="0">
                  <a:pos x="601" y="469"/>
                </a:cxn>
                <a:cxn ang="0">
                  <a:pos x="543" y="521"/>
                </a:cxn>
                <a:cxn ang="0">
                  <a:pos x="516" y="508"/>
                </a:cxn>
                <a:cxn ang="0">
                  <a:pos x="467" y="545"/>
                </a:cxn>
                <a:cxn ang="0">
                  <a:pos x="464" y="574"/>
                </a:cxn>
                <a:cxn ang="0">
                  <a:pos x="464" y="592"/>
                </a:cxn>
                <a:cxn ang="0">
                  <a:pos x="430" y="647"/>
                </a:cxn>
                <a:cxn ang="0">
                  <a:pos x="364" y="639"/>
                </a:cxn>
                <a:cxn ang="0">
                  <a:pos x="349" y="623"/>
                </a:cxn>
                <a:cxn ang="0">
                  <a:pos x="317" y="563"/>
                </a:cxn>
                <a:cxn ang="0">
                  <a:pos x="307" y="534"/>
                </a:cxn>
                <a:cxn ang="0">
                  <a:pos x="296" y="469"/>
                </a:cxn>
                <a:cxn ang="0">
                  <a:pos x="294" y="461"/>
                </a:cxn>
                <a:cxn ang="0">
                  <a:pos x="302" y="417"/>
                </a:cxn>
                <a:cxn ang="0">
                  <a:pos x="328" y="400"/>
                </a:cxn>
                <a:cxn ang="0">
                  <a:pos x="309" y="380"/>
                </a:cxn>
                <a:cxn ang="0">
                  <a:pos x="278" y="380"/>
                </a:cxn>
                <a:cxn ang="0">
                  <a:pos x="254" y="364"/>
                </a:cxn>
                <a:cxn ang="0">
                  <a:pos x="239" y="298"/>
                </a:cxn>
                <a:cxn ang="0">
                  <a:pos x="176" y="246"/>
                </a:cxn>
                <a:cxn ang="0">
                  <a:pos x="97" y="256"/>
                </a:cxn>
                <a:cxn ang="0">
                  <a:pos x="21" y="222"/>
                </a:cxn>
                <a:cxn ang="0">
                  <a:pos x="94" y="206"/>
                </a:cxn>
              </a:cxnLst>
              <a:rect l="0" t="0" r="r" b="b"/>
              <a:pathLst>
                <a:path w="895" h="656">
                  <a:moveTo>
                    <a:pt x="0" y="183"/>
                  </a:moveTo>
                  <a:lnTo>
                    <a:pt x="5" y="170"/>
                  </a:lnTo>
                  <a:lnTo>
                    <a:pt x="60" y="154"/>
                  </a:lnTo>
                  <a:lnTo>
                    <a:pt x="99" y="154"/>
                  </a:lnTo>
                  <a:lnTo>
                    <a:pt x="121" y="141"/>
                  </a:lnTo>
                  <a:lnTo>
                    <a:pt x="116" y="130"/>
                  </a:lnTo>
                  <a:lnTo>
                    <a:pt x="126" y="128"/>
                  </a:lnTo>
                  <a:lnTo>
                    <a:pt x="118" y="125"/>
                  </a:lnTo>
                  <a:lnTo>
                    <a:pt x="133" y="117"/>
                  </a:lnTo>
                  <a:lnTo>
                    <a:pt x="131" y="115"/>
                  </a:lnTo>
                  <a:lnTo>
                    <a:pt x="102" y="123"/>
                  </a:lnTo>
                  <a:lnTo>
                    <a:pt x="79" y="112"/>
                  </a:lnTo>
                  <a:lnTo>
                    <a:pt x="110" y="104"/>
                  </a:lnTo>
                  <a:lnTo>
                    <a:pt x="128" y="83"/>
                  </a:lnTo>
                  <a:lnTo>
                    <a:pt x="168" y="83"/>
                  </a:lnTo>
                  <a:lnTo>
                    <a:pt x="165" y="62"/>
                  </a:lnTo>
                  <a:lnTo>
                    <a:pt x="197" y="60"/>
                  </a:lnTo>
                  <a:lnTo>
                    <a:pt x="223" y="76"/>
                  </a:lnTo>
                  <a:lnTo>
                    <a:pt x="192" y="57"/>
                  </a:lnTo>
                  <a:lnTo>
                    <a:pt x="257" y="41"/>
                  </a:lnTo>
                  <a:lnTo>
                    <a:pt x="275" y="49"/>
                  </a:lnTo>
                  <a:lnTo>
                    <a:pt x="275" y="70"/>
                  </a:lnTo>
                  <a:lnTo>
                    <a:pt x="286" y="52"/>
                  </a:lnTo>
                  <a:lnTo>
                    <a:pt x="328" y="65"/>
                  </a:lnTo>
                  <a:lnTo>
                    <a:pt x="315" y="57"/>
                  </a:lnTo>
                  <a:lnTo>
                    <a:pt x="333" y="60"/>
                  </a:lnTo>
                  <a:lnTo>
                    <a:pt x="317" y="47"/>
                  </a:lnTo>
                  <a:lnTo>
                    <a:pt x="312" y="36"/>
                  </a:lnTo>
                  <a:lnTo>
                    <a:pt x="320" y="36"/>
                  </a:lnTo>
                  <a:lnTo>
                    <a:pt x="404" y="62"/>
                  </a:lnTo>
                  <a:lnTo>
                    <a:pt x="398" y="52"/>
                  </a:lnTo>
                  <a:lnTo>
                    <a:pt x="417" y="52"/>
                  </a:lnTo>
                  <a:lnTo>
                    <a:pt x="404" y="44"/>
                  </a:lnTo>
                  <a:lnTo>
                    <a:pt x="435" y="47"/>
                  </a:lnTo>
                  <a:lnTo>
                    <a:pt x="391" y="28"/>
                  </a:lnTo>
                  <a:lnTo>
                    <a:pt x="472" y="36"/>
                  </a:lnTo>
                  <a:lnTo>
                    <a:pt x="454" y="26"/>
                  </a:lnTo>
                  <a:lnTo>
                    <a:pt x="404" y="26"/>
                  </a:lnTo>
                  <a:lnTo>
                    <a:pt x="422" y="23"/>
                  </a:lnTo>
                  <a:lnTo>
                    <a:pt x="393" y="12"/>
                  </a:lnTo>
                  <a:lnTo>
                    <a:pt x="427" y="17"/>
                  </a:lnTo>
                  <a:lnTo>
                    <a:pt x="412" y="10"/>
                  </a:lnTo>
                  <a:lnTo>
                    <a:pt x="430" y="7"/>
                  </a:lnTo>
                  <a:lnTo>
                    <a:pt x="488" y="28"/>
                  </a:lnTo>
                  <a:lnTo>
                    <a:pt x="483" y="20"/>
                  </a:lnTo>
                  <a:lnTo>
                    <a:pt x="511" y="12"/>
                  </a:lnTo>
                  <a:lnTo>
                    <a:pt x="485" y="10"/>
                  </a:lnTo>
                  <a:lnTo>
                    <a:pt x="485" y="2"/>
                  </a:lnTo>
                  <a:lnTo>
                    <a:pt x="501" y="0"/>
                  </a:lnTo>
                  <a:lnTo>
                    <a:pt x="666" y="2"/>
                  </a:lnTo>
                  <a:lnTo>
                    <a:pt x="679" y="5"/>
                  </a:lnTo>
                  <a:lnTo>
                    <a:pt x="674" y="10"/>
                  </a:lnTo>
                  <a:lnTo>
                    <a:pt x="561" y="12"/>
                  </a:lnTo>
                  <a:lnTo>
                    <a:pt x="574" y="17"/>
                  </a:lnTo>
                  <a:lnTo>
                    <a:pt x="533" y="23"/>
                  </a:lnTo>
                  <a:lnTo>
                    <a:pt x="687" y="12"/>
                  </a:lnTo>
                  <a:lnTo>
                    <a:pt x="692" y="20"/>
                  </a:lnTo>
                  <a:lnTo>
                    <a:pt x="674" y="28"/>
                  </a:lnTo>
                  <a:lnTo>
                    <a:pt x="708" y="23"/>
                  </a:lnTo>
                  <a:lnTo>
                    <a:pt x="750" y="34"/>
                  </a:lnTo>
                  <a:lnTo>
                    <a:pt x="687" y="49"/>
                  </a:lnTo>
                  <a:lnTo>
                    <a:pt x="590" y="47"/>
                  </a:lnTo>
                  <a:lnTo>
                    <a:pt x="611" y="52"/>
                  </a:lnTo>
                  <a:lnTo>
                    <a:pt x="572" y="60"/>
                  </a:lnTo>
                  <a:lnTo>
                    <a:pt x="572" y="68"/>
                  </a:lnTo>
                  <a:lnTo>
                    <a:pt x="682" y="57"/>
                  </a:lnTo>
                  <a:lnTo>
                    <a:pt x="687" y="62"/>
                  </a:lnTo>
                  <a:lnTo>
                    <a:pt x="666" y="76"/>
                  </a:lnTo>
                  <a:lnTo>
                    <a:pt x="737" y="52"/>
                  </a:lnTo>
                  <a:lnTo>
                    <a:pt x="742" y="73"/>
                  </a:lnTo>
                  <a:lnTo>
                    <a:pt x="705" y="110"/>
                  </a:lnTo>
                  <a:lnTo>
                    <a:pt x="771" y="68"/>
                  </a:lnTo>
                  <a:lnTo>
                    <a:pt x="771" y="76"/>
                  </a:lnTo>
                  <a:lnTo>
                    <a:pt x="805" y="73"/>
                  </a:lnTo>
                  <a:lnTo>
                    <a:pt x="815" y="60"/>
                  </a:lnTo>
                  <a:lnTo>
                    <a:pt x="847" y="60"/>
                  </a:lnTo>
                  <a:lnTo>
                    <a:pt x="894" y="70"/>
                  </a:lnTo>
                  <a:lnTo>
                    <a:pt x="849" y="86"/>
                  </a:lnTo>
                  <a:lnTo>
                    <a:pt x="855" y="96"/>
                  </a:lnTo>
                  <a:lnTo>
                    <a:pt x="756" y="104"/>
                  </a:lnTo>
                  <a:lnTo>
                    <a:pt x="834" y="107"/>
                  </a:lnTo>
                  <a:lnTo>
                    <a:pt x="768" y="120"/>
                  </a:lnTo>
                  <a:lnTo>
                    <a:pt x="776" y="130"/>
                  </a:lnTo>
                  <a:lnTo>
                    <a:pt x="815" y="120"/>
                  </a:lnTo>
                  <a:lnTo>
                    <a:pt x="787" y="136"/>
                  </a:lnTo>
                  <a:lnTo>
                    <a:pt x="781" y="152"/>
                  </a:lnTo>
                  <a:lnTo>
                    <a:pt x="792" y="146"/>
                  </a:lnTo>
                  <a:lnTo>
                    <a:pt x="761" y="162"/>
                  </a:lnTo>
                  <a:lnTo>
                    <a:pt x="750" y="196"/>
                  </a:lnTo>
                  <a:lnTo>
                    <a:pt x="766" y="191"/>
                  </a:lnTo>
                  <a:lnTo>
                    <a:pt x="790" y="196"/>
                  </a:lnTo>
                  <a:lnTo>
                    <a:pt x="768" y="196"/>
                  </a:lnTo>
                  <a:lnTo>
                    <a:pt x="768" y="206"/>
                  </a:lnTo>
                  <a:lnTo>
                    <a:pt x="802" y="209"/>
                  </a:lnTo>
                  <a:lnTo>
                    <a:pt x="805" y="225"/>
                  </a:lnTo>
                  <a:lnTo>
                    <a:pt x="753" y="222"/>
                  </a:lnTo>
                  <a:lnTo>
                    <a:pt x="766" y="225"/>
                  </a:lnTo>
                  <a:lnTo>
                    <a:pt x="739" y="230"/>
                  </a:lnTo>
                  <a:lnTo>
                    <a:pt x="753" y="243"/>
                  </a:lnTo>
                  <a:lnTo>
                    <a:pt x="781" y="243"/>
                  </a:lnTo>
                  <a:lnTo>
                    <a:pt x="763" y="254"/>
                  </a:lnTo>
                  <a:lnTo>
                    <a:pt x="784" y="259"/>
                  </a:lnTo>
                  <a:lnTo>
                    <a:pt x="784" y="275"/>
                  </a:lnTo>
                  <a:lnTo>
                    <a:pt x="747" y="267"/>
                  </a:lnTo>
                  <a:lnTo>
                    <a:pt x="768" y="275"/>
                  </a:lnTo>
                  <a:lnTo>
                    <a:pt x="756" y="280"/>
                  </a:lnTo>
                  <a:lnTo>
                    <a:pt x="766" y="280"/>
                  </a:lnTo>
                  <a:lnTo>
                    <a:pt x="763" y="288"/>
                  </a:lnTo>
                  <a:lnTo>
                    <a:pt x="792" y="298"/>
                  </a:lnTo>
                  <a:lnTo>
                    <a:pt x="747" y="296"/>
                  </a:lnTo>
                  <a:lnTo>
                    <a:pt x="742" y="301"/>
                  </a:lnTo>
                  <a:lnTo>
                    <a:pt x="771" y="314"/>
                  </a:lnTo>
                  <a:lnTo>
                    <a:pt x="768" y="324"/>
                  </a:lnTo>
                  <a:lnTo>
                    <a:pt x="742" y="332"/>
                  </a:lnTo>
                  <a:lnTo>
                    <a:pt x="716" y="314"/>
                  </a:lnTo>
                  <a:lnTo>
                    <a:pt x="677" y="327"/>
                  </a:lnTo>
                  <a:lnTo>
                    <a:pt x="705" y="338"/>
                  </a:lnTo>
                  <a:lnTo>
                    <a:pt x="677" y="346"/>
                  </a:lnTo>
                  <a:lnTo>
                    <a:pt x="708" y="346"/>
                  </a:lnTo>
                  <a:lnTo>
                    <a:pt x="697" y="361"/>
                  </a:lnTo>
                  <a:lnTo>
                    <a:pt x="711" y="353"/>
                  </a:lnTo>
                  <a:lnTo>
                    <a:pt x="742" y="366"/>
                  </a:lnTo>
                  <a:lnTo>
                    <a:pt x="729" y="377"/>
                  </a:lnTo>
                  <a:lnTo>
                    <a:pt x="747" y="374"/>
                  </a:lnTo>
                  <a:lnTo>
                    <a:pt x="742" y="385"/>
                  </a:lnTo>
                  <a:lnTo>
                    <a:pt x="753" y="380"/>
                  </a:lnTo>
                  <a:lnTo>
                    <a:pt x="756" y="406"/>
                  </a:lnTo>
                  <a:lnTo>
                    <a:pt x="742" y="398"/>
                  </a:lnTo>
                  <a:lnTo>
                    <a:pt x="739" y="406"/>
                  </a:lnTo>
                  <a:lnTo>
                    <a:pt x="726" y="406"/>
                  </a:lnTo>
                  <a:lnTo>
                    <a:pt x="708" y="385"/>
                  </a:lnTo>
                  <a:lnTo>
                    <a:pt x="666" y="372"/>
                  </a:lnTo>
                  <a:lnTo>
                    <a:pt x="697" y="387"/>
                  </a:lnTo>
                  <a:lnTo>
                    <a:pt x="658" y="393"/>
                  </a:lnTo>
                  <a:lnTo>
                    <a:pt x="645" y="406"/>
                  </a:lnTo>
                  <a:lnTo>
                    <a:pt x="682" y="411"/>
                  </a:lnTo>
                  <a:lnTo>
                    <a:pt x="650" y="419"/>
                  </a:lnTo>
                  <a:lnTo>
                    <a:pt x="700" y="411"/>
                  </a:lnTo>
                  <a:lnTo>
                    <a:pt x="745" y="422"/>
                  </a:lnTo>
                  <a:lnTo>
                    <a:pt x="685" y="453"/>
                  </a:lnTo>
                  <a:lnTo>
                    <a:pt x="629" y="469"/>
                  </a:lnTo>
                  <a:lnTo>
                    <a:pt x="606" y="469"/>
                  </a:lnTo>
                  <a:lnTo>
                    <a:pt x="593" y="456"/>
                  </a:lnTo>
                  <a:lnTo>
                    <a:pt x="601" y="469"/>
                  </a:lnTo>
                  <a:lnTo>
                    <a:pt x="585" y="476"/>
                  </a:lnTo>
                  <a:lnTo>
                    <a:pt x="561" y="510"/>
                  </a:lnTo>
                  <a:lnTo>
                    <a:pt x="545" y="508"/>
                  </a:lnTo>
                  <a:lnTo>
                    <a:pt x="543" y="521"/>
                  </a:lnTo>
                  <a:lnTo>
                    <a:pt x="525" y="524"/>
                  </a:lnTo>
                  <a:lnTo>
                    <a:pt x="516" y="518"/>
                  </a:lnTo>
                  <a:lnTo>
                    <a:pt x="525" y="510"/>
                  </a:lnTo>
                  <a:lnTo>
                    <a:pt x="516" y="508"/>
                  </a:lnTo>
                  <a:lnTo>
                    <a:pt x="509" y="529"/>
                  </a:lnTo>
                  <a:lnTo>
                    <a:pt x="480" y="532"/>
                  </a:lnTo>
                  <a:lnTo>
                    <a:pt x="483" y="542"/>
                  </a:lnTo>
                  <a:lnTo>
                    <a:pt x="467" y="545"/>
                  </a:lnTo>
                  <a:lnTo>
                    <a:pt x="480" y="558"/>
                  </a:lnTo>
                  <a:lnTo>
                    <a:pt x="464" y="558"/>
                  </a:lnTo>
                  <a:lnTo>
                    <a:pt x="477" y="574"/>
                  </a:lnTo>
                  <a:lnTo>
                    <a:pt x="464" y="574"/>
                  </a:lnTo>
                  <a:lnTo>
                    <a:pt x="474" y="576"/>
                  </a:lnTo>
                  <a:lnTo>
                    <a:pt x="464" y="589"/>
                  </a:lnTo>
                  <a:lnTo>
                    <a:pt x="454" y="586"/>
                  </a:lnTo>
                  <a:lnTo>
                    <a:pt x="464" y="592"/>
                  </a:lnTo>
                  <a:lnTo>
                    <a:pt x="443" y="597"/>
                  </a:lnTo>
                  <a:lnTo>
                    <a:pt x="454" y="618"/>
                  </a:lnTo>
                  <a:lnTo>
                    <a:pt x="443" y="647"/>
                  </a:lnTo>
                  <a:lnTo>
                    <a:pt x="430" y="647"/>
                  </a:lnTo>
                  <a:lnTo>
                    <a:pt x="440" y="655"/>
                  </a:lnTo>
                  <a:lnTo>
                    <a:pt x="409" y="655"/>
                  </a:lnTo>
                  <a:lnTo>
                    <a:pt x="404" y="636"/>
                  </a:lnTo>
                  <a:lnTo>
                    <a:pt x="364" y="639"/>
                  </a:lnTo>
                  <a:lnTo>
                    <a:pt x="373" y="634"/>
                  </a:lnTo>
                  <a:lnTo>
                    <a:pt x="354" y="626"/>
                  </a:lnTo>
                  <a:lnTo>
                    <a:pt x="364" y="623"/>
                  </a:lnTo>
                  <a:lnTo>
                    <a:pt x="349" y="623"/>
                  </a:lnTo>
                  <a:lnTo>
                    <a:pt x="354" y="613"/>
                  </a:lnTo>
                  <a:lnTo>
                    <a:pt x="344" y="613"/>
                  </a:lnTo>
                  <a:lnTo>
                    <a:pt x="317" y="576"/>
                  </a:lnTo>
                  <a:lnTo>
                    <a:pt x="317" y="563"/>
                  </a:lnTo>
                  <a:lnTo>
                    <a:pt x="336" y="552"/>
                  </a:lnTo>
                  <a:lnTo>
                    <a:pt x="328" y="547"/>
                  </a:lnTo>
                  <a:lnTo>
                    <a:pt x="309" y="560"/>
                  </a:lnTo>
                  <a:lnTo>
                    <a:pt x="307" y="534"/>
                  </a:lnTo>
                  <a:lnTo>
                    <a:pt x="288" y="518"/>
                  </a:lnTo>
                  <a:lnTo>
                    <a:pt x="291" y="498"/>
                  </a:lnTo>
                  <a:lnTo>
                    <a:pt x="280" y="490"/>
                  </a:lnTo>
                  <a:lnTo>
                    <a:pt x="296" y="469"/>
                  </a:lnTo>
                  <a:lnTo>
                    <a:pt x="288" y="466"/>
                  </a:lnTo>
                  <a:lnTo>
                    <a:pt x="322" y="469"/>
                  </a:lnTo>
                  <a:lnTo>
                    <a:pt x="320" y="461"/>
                  </a:lnTo>
                  <a:lnTo>
                    <a:pt x="294" y="461"/>
                  </a:lnTo>
                  <a:lnTo>
                    <a:pt x="330" y="442"/>
                  </a:lnTo>
                  <a:lnTo>
                    <a:pt x="322" y="437"/>
                  </a:lnTo>
                  <a:lnTo>
                    <a:pt x="330" y="419"/>
                  </a:lnTo>
                  <a:lnTo>
                    <a:pt x="302" y="417"/>
                  </a:lnTo>
                  <a:lnTo>
                    <a:pt x="273" y="400"/>
                  </a:lnTo>
                  <a:lnTo>
                    <a:pt x="328" y="411"/>
                  </a:lnTo>
                  <a:lnTo>
                    <a:pt x="320" y="403"/>
                  </a:lnTo>
                  <a:lnTo>
                    <a:pt x="328" y="400"/>
                  </a:lnTo>
                  <a:lnTo>
                    <a:pt x="307" y="390"/>
                  </a:lnTo>
                  <a:lnTo>
                    <a:pt x="315" y="385"/>
                  </a:lnTo>
                  <a:lnTo>
                    <a:pt x="299" y="387"/>
                  </a:lnTo>
                  <a:lnTo>
                    <a:pt x="309" y="380"/>
                  </a:lnTo>
                  <a:lnTo>
                    <a:pt x="294" y="382"/>
                  </a:lnTo>
                  <a:lnTo>
                    <a:pt x="312" y="374"/>
                  </a:lnTo>
                  <a:lnTo>
                    <a:pt x="286" y="364"/>
                  </a:lnTo>
                  <a:lnTo>
                    <a:pt x="278" y="380"/>
                  </a:lnTo>
                  <a:lnTo>
                    <a:pt x="257" y="382"/>
                  </a:lnTo>
                  <a:lnTo>
                    <a:pt x="252" y="374"/>
                  </a:lnTo>
                  <a:lnTo>
                    <a:pt x="268" y="364"/>
                  </a:lnTo>
                  <a:lnTo>
                    <a:pt x="254" y="364"/>
                  </a:lnTo>
                  <a:lnTo>
                    <a:pt x="273" y="343"/>
                  </a:lnTo>
                  <a:lnTo>
                    <a:pt x="254" y="338"/>
                  </a:lnTo>
                  <a:lnTo>
                    <a:pt x="260" y="324"/>
                  </a:lnTo>
                  <a:lnTo>
                    <a:pt x="239" y="298"/>
                  </a:lnTo>
                  <a:lnTo>
                    <a:pt x="246" y="296"/>
                  </a:lnTo>
                  <a:lnTo>
                    <a:pt x="212" y="270"/>
                  </a:lnTo>
                  <a:lnTo>
                    <a:pt x="209" y="259"/>
                  </a:lnTo>
                  <a:lnTo>
                    <a:pt x="176" y="246"/>
                  </a:lnTo>
                  <a:lnTo>
                    <a:pt x="142" y="240"/>
                  </a:lnTo>
                  <a:lnTo>
                    <a:pt x="113" y="248"/>
                  </a:lnTo>
                  <a:lnTo>
                    <a:pt x="89" y="243"/>
                  </a:lnTo>
                  <a:lnTo>
                    <a:pt x="97" y="256"/>
                  </a:lnTo>
                  <a:lnTo>
                    <a:pt x="71" y="248"/>
                  </a:lnTo>
                  <a:lnTo>
                    <a:pt x="50" y="238"/>
                  </a:lnTo>
                  <a:lnTo>
                    <a:pt x="71" y="230"/>
                  </a:lnTo>
                  <a:lnTo>
                    <a:pt x="21" y="222"/>
                  </a:lnTo>
                  <a:lnTo>
                    <a:pt x="40" y="214"/>
                  </a:lnTo>
                  <a:lnTo>
                    <a:pt x="99" y="217"/>
                  </a:lnTo>
                  <a:lnTo>
                    <a:pt x="105" y="209"/>
                  </a:lnTo>
                  <a:lnTo>
                    <a:pt x="94" y="206"/>
                  </a:lnTo>
                  <a:lnTo>
                    <a:pt x="105" y="201"/>
                  </a:lnTo>
                  <a:lnTo>
                    <a:pt x="52" y="204"/>
                  </a:lnTo>
                  <a:lnTo>
                    <a:pt x="0" y="18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873" name="Freeform 177"/>
            <p:cNvSpPr>
              <a:spLocks/>
            </p:cNvSpPr>
            <p:nvPr/>
          </p:nvSpPr>
          <p:spPr bwMode="auto">
            <a:xfrm>
              <a:off x="1571" y="2293"/>
              <a:ext cx="48" cy="55"/>
            </a:xfrm>
            <a:custGeom>
              <a:avLst/>
              <a:gdLst/>
              <a:ahLst/>
              <a:cxnLst>
                <a:cxn ang="0">
                  <a:pos x="0" y="42"/>
                </a:cxn>
                <a:cxn ang="0">
                  <a:pos x="10" y="21"/>
                </a:cxn>
                <a:cxn ang="0">
                  <a:pos x="22" y="21"/>
                </a:cxn>
                <a:cxn ang="0">
                  <a:pos x="10" y="5"/>
                </a:cxn>
                <a:cxn ang="0">
                  <a:pos x="40" y="0"/>
                </a:cxn>
                <a:cxn ang="0">
                  <a:pos x="46" y="26"/>
                </a:cxn>
                <a:cxn ang="0">
                  <a:pos x="53" y="28"/>
                </a:cxn>
                <a:cxn ang="0">
                  <a:pos x="39" y="45"/>
                </a:cxn>
                <a:cxn ang="0">
                  <a:pos x="29" y="54"/>
                </a:cxn>
                <a:cxn ang="0">
                  <a:pos x="0" y="42"/>
                </a:cxn>
              </a:cxnLst>
              <a:rect l="0" t="0" r="r" b="b"/>
              <a:pathLst>
                <a:path w="54" h="55">
                  <a:moveTo>
                    <a:pt x="0" y="42"/>
                  </a:moveTo>
                  <a:lnTo>
                    <a:pt x="10" y="21"/>
                  </a:lnTo>
                  <a:lnTo>
                    <a:pt x="22" y="21"/>
                  </a:lnTo>
                  <a:lnTo>
                    <a:pt x="10" y="5"/>
                  </a:lnTo>
                  <a:lnTo>
                    <a:pt x="40" y="0"/>
                  </a:lnTo>
                  <a:lnTo>
                    <a:pt x="46" y="26"/>
                  </a:lnTo>
                  <a:lnTo>
                    <a:pt x="53" y="28"/>
                  </a:lnTo>
                  <a:lnTo>
                    <a:pt x="39" y="45"/>
                  </a:lnTo>
                  <a:lnTo>
                    <a:pt x="29" y="54"/>
                  </a:lnTo>
                  <a:lnTo>
                    <a:pt x="0" y="42"/>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29874" name="Freeform 178"/>
            <p:cNvSpPr>
              <a:spLocks/>
            </p:cNvSpPr>
            <p:nvPr/>
          </p:nvSpPr>
          <p:spPr bwMode="auto">
            <a:xfrm>
              <a:off x="1571" y="2293"/>
              <a:ext cx="53" cy="61"/>
            </a:xfrm>
            <a:custGeom>
              <a:avLst/>
              <a:gdLst/>
              <a:ahLst/>
              <a:cxnLst>
                <a:cxn ang="0">
                  <a:pos x="0" y="47"/>
                </a:cxn>
                <a:cxn ang="0">
                  <a:pos x="11" y="23"/>
                </a:cxn>
                <a:cxn ang="0">
                  <a:pos x="24" y="23"/>
                </a:cxn>
                <a:cxn ang="0">
                  <a:pos x="11" y="5"/>
                </a:cxn>
                <a:cxn ang="0">
                  <a:pos x="45" y="0"/>
                </a:cxn>
                <a:cxn ang="0">
                  <a:pos x="51" y="29"/>
                </a:cxn>
                <a:cxn ang="0">
                  <a:pos x="59" y="31"/>
                </a:cxn>
                <a:cxn ang="0">
                  <a:pos x="43" y="50"/>
                </a:cxn>
                <a:cxn ang="0">
                  <a:pos x="32" y="60"/>
                </a:cxn>
                <a:cxn ang="0">
                  <a:pos x="0" y="47"/>
                </a:cxn>
              </a:cxnLst>
              <a:rect l="0" t="0" r="r" b="b"/>
              <a:pathLst>
                <a:path w="60" h="61">
                  <a:moveTo>
                    <a:pt x="0" y="47"/>
                  </a:moveTo>
                  <a:lnTo>
                    <a:pt x="11" y="23"/>
                  </a:lnTo>
                  <a:lnTo>
                    <a:pt x="24" y="23"/>
                  </a:lnTo>
                  <a:lnTo>
                    <a:pt x="11" y="5"/>
                  </a:lnTo>
                  <a:lnTo>
                    <a:pt x="45" y="0"/>
                  </a:lnTo>
                  <a:lnTo>
                    <a:pt x="51" y="29"/>
                  </a:lnTo>
                  <a:lnTo>
                    <a:pt x="59" y="31"/>
                  </a:lnTo>
                  <a:lnTo>
                    <a:pt x="43" y="50"/>
                  </a:lnTo>
                  <a:lnTo>
                    <a:pt x="32" y="60"/>
                  </a:lnTo>
                  <a:lnTo>
                    <a:pt x="0" y="47"/>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875" name="Freeform 179"/>
            <p:cNvSpPr>
              <a:spLocks/>
            </p:cNvSpPr>
            <p:nvPr/>
          </p:nvSpPr>
          <p:spPr bwMode="auto">
            <a:xfrm>
              <a:off x="2578" y="2369"/>
              <a:ext cx="94" cy="74"/>
            </a:xfrm>
            <a:custGeom>
              <a:avLst/>
              <a:gdLst/>
              <a:ahLst/>
              <a:cxnLst>
                <a:cxn ang="0">
                  <a:pos x="0" y="22"/>
                </a:cxn>
                <a:cxn ang="0">
                  <a:pos x="21" y="15"/>
                </a:cxn>
                <a:cxn ang="0">
                  <a:pos x="21" y="0"/>
                </a:cxn>
                <a:cxn ang="0">
                  <a:pos x="56" y="5"/>
                </a:cxn>
                <a:cxn ang="0">
                  <a:pos x="62" y="10"/>
                </a:cxn>
                <a:cxn ang="0">
                  <a:pos x="88" y="3"/>
                </a:cxn>
                <a:cxn ang="0">
                  <a:pos x="100" y="34"/>
                </a:cxn>
                <a:cxn ang="0">
                  <a:pos x="105" y="58"/>
                </a:cxn>
                <a:cxn ang="0">
                  <a:pos x="97" y="58"/>
                </a:cxn>
                <a:cxn ang="0">
                  <a:pos x="95" y="73"/>
                </a:cxn>
                <a:cxn ang="0">
                  <a:pos x="80" y="73"/>
                </a:cxn>
                <a:cxn ang="0">
                  <a:pos x="80" y="58"/>
                </a:cxn>
                <a:cxn ang="0">
                  <a:pos x="67" y="58"/>
                </a:cxn>
                <a:cxn ang="0">
                  <a:pos x="56" y="39"/>
                </a:cxn>
                <a:cxn ang="0">
                  <a:pos x="28" y="49"/>
                </a:cxn>
                <a:cxn ang="0">
                  <a:pos x="0" y="22"/>
                </a:cxn>
              </a:cxnLst>
              <a:rect l="0" t="0" r="r" b="b"/>
              <a:pathLst>
                <a:path w="106" h="74">
                  <a:moveTo>
                    <a:pt x="0" y="22"/>
                  </a:moveTo>
                  <a:lnTo>
                    <a:pt x="21" y="15"/>
                  </a:lnTo>
                  <a:lnTo>
                    <a:pt x="21" y="0"/>
                  </a:lnTo>
                  <a:lnTo>
                    <a:pt x="56" y="5"/>
                  </a:lnTo>
                  <a:lnTo>
                    <a:pt x="62" y="10"/>
                  </a:lnTo>
                  <a:lnTo>
                    <a:pt x="88" y="3"/>
                  </a:lnTo>
                  <a:lnTo>
                    <a:pt x="100" y="34"/>
                  </a:lnTo>
                  <a:lnTo>
                    <a:pt x="105" y="58"/>
                  </a:lnTo>
                  <a:lnTo>
                    <a:pt x="97" y="58"/>
                  </a:lnTo>
                  <a:lnTo>
                    <a:pt x="95" y="73"/>
                  </a:lnTo>
                  <a:lnTo>
                    <a:pt x="80" y="73"/>
                  </a:lnTo>
                  <a:lnTo>
                    <a:pt x="80" y="58"/>
                  </a:lnTo>
                  <a:lnTo>
                    <a:pt x="67" y="58"/>
                  </a:lnTo>
                  <a:lnTo>
                    <a:pt x="56" y="39"/>
                  </a:lnTo>
                  <a:lnTo>
                    <a:pt x="28" y="49"/>
                  </a:lnTo>
                  <a:lnTo>
                    <a:pt x="0" y="22"/>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876" name="Freeform 180"/>
            <p:cNvSpPr>
              <a:spLocks/>
            </p:cNvSpPr>
            <p:nvPr/>
          </p:nvSpPr>
          <p:spPr bwMode="auto">
            <a:xfrm>
              <a:off x="2578" y="2369"/>
              <a:ext cx="99" cy="80"/>
            </a:xfrm>
            <a:custGeom>
              <a:avLst/>
              <a:gdLst/>
              <a:ahLst/>
              <a:cxnLst>
                <a:cxn ang="0">
                  <a:pos x="0" y="24"/>
                </a:cxn>
                <a:cxn ang="0">
                  <a:pos x="22" y="16"/>
                </a:cxn>
                <a:cxn ang="0">
                  <a:pos x="22" y="0"/>
                </a:cxn>
                <a:cxn ang="0">
                  <a:pos x="59" y="5"/>
                </a:cxn>
                <a:cxn ang="0">
                  <a:pos x="66" y="11"/>
                </a:cxn>
                <a:cxn ang="0">
                  <a:pos x="93" y="3"/>
                </a:cxn>
                <a:cxn ang="0">
                  <a:pos x="106" y="37"/>
                </a:cxn>
                <a:cxn ang="0">
                  <a:pos x="111" y="63"/>
                </a:cxn>
                <a:cxn ang="0">
                  <a:pos x="103" y="63"/>
                </a:cxn>
                <a:cxn ang="0">
                  <a:pos x="100" y="79"/>
                </a:cxn>
                <a:cxn ang="0">
                  <a:pos x="85" y="79"/>
                </a:cxn>
                <a:cxn ang="0">
                  <a:pos x="85" y="63"/>
                </a:cxn>
                <a:cxn ang="0">
                  <a:pos x="71" y="63"/>
                </a:cxn>
                <a:cxn ang="0">
                  <a:pos x="59" y="42"/>
                </a:cxn>
                <a:cxn ang="0">
                  <a:pos x="30" y="53"/>
                </a:cxn>
                <a:cxn ang="0">
                  <a:pos x="0" y="24"/>
                </a:cxn>
              </a:cxnLst>
              <a:rect l="0" t="0" r="r" b="b"/>
              <a:pathLst>
                <a:path w="112" h="80">
                  <a:moveTo>
                    <a:pt x="0" y="24"/>
                  </a:moveTo>
                  <a:lnTo>
                    <a:pt x="22" y="16"/>
                  </a:lnTo>
                  <a:lnTo>
                    <a:pt x="22" y="0"/>
                  </a:lnTo>
                  <a:lnTo>
                    <a:pt x="59" y="5"/>
                  </a:lnTo>
                  <a:lnTo>
                    <a:pt x="66" y="11"/>
                  </a:lnTo>
                  <a:lnTo>
                    <a:pt x="93" y="3"/>
                  </a:lnTo>
                  <a:lnTo>
                    <a:pt x="106" y="37"/>
                  </a:lnTo>
                  <a:lnTo>
                    <a:pt x="111" y="63"/>
                  </a:lnTo>
                  <a:lnTo>
                    <a:pt x="103" y="63"/>
                  </a:lnTo>
                  <a:lnTo>
                    <a:pt x="100" y="79"/>
                  </a:lnTo>
                  <a:lnTo>
                    <a:pt x="85" y="79"/>
                  </a:lnTo>
                  <a:lnTo>
                    <a:pt x="85" y="63"/>
                  </a:lnTo>
                  <a:lnTo>
                    <a:pt x="71" y="63"/>
                  </a:lnTo>
                  <a:lnTo>
                    <a:pt x="59" y="42"/>
                  </a:lnTo>
                  <a:lnTo>
                    <a:pt x="30" y="53"/>
                  </a:lnTo>
                  <a:lnTo>
                    <a:pt x="0" y="24"/>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877" name="Freeform 181"/>
            <p:cNvSpPr>
              <a:spLocks/>
            </p:cNvSpPr>
            <p:nvPr/>
          </p:nvSpPr>
          <p:spPr bwMode="auto">
            <a:xfrm>
              <a:off x="1974" y="2434"/>
              <a:ext cx="62" cy="95"/>
            </a:xfrm>
            <a:custGeom>
              <a:avLst/>
              <a:gdLst/>
              <a:ahLst/>
              <a:cxnLst>
                <a:cxn ang="0">
                  <a:pos x="0" y="30"/>
                </a:cxn>
                <a:cxn ang="0">
                  <a:pos x="10" y="45"/>
                </a:cxn>
                <a:cxn ang="0">
                  <a:pos x="25" y="55"/>
                </a:cxn>
                <a:cxn ang="0">
                  <a:pos x="22" y="82"/>
                </a:cxn>
                <a:cxn ang="0">
                  <a:pos x="29" y="94"/>
                </a:cxn>
                <a:cxn ang="0">
                  <a:pos x="68" y="89"/>
                </a:cxn>
                <a:cxn ang="0">
                  <a:pos x="44" y="60"/>
                </a:cxn>
                <a:cxn ang="0">
                  <a:pos x="61" y="35"/>
                </a:cxn>
                <a:cxn ang="0">
                  <a:pos x="22" y="0"/>
                </a:cxn>
                <a:cxn ang="0">
                  <a:pos x="7" y="10"/>
                </a:cxn>
                <a:cxn ang="0">
                  <a:pos x="13" y="18"/>
                </a:cxn>
                <a:cxn ang="0">
                  <a:pos x="0" y="30"/>
                </a:cxn>
              </a:cxnLst>
              <a:rect l="0" t="0" r="r" b="b"/>
              <a:pathLst>
                <a:path w="69" h="95">
                  <a:moveTo>
                    <a:pt x="0" y="30"/>
                  </a:moveTo>
                  <a:lnTo>
                    <a:pt x="10" y="45"/>
                  </a:lnTo>
                  <a:lnTo>
                    <a:pt x="25" y="55"/>
                  </a:lnTo>
                  <a:lnTo>
                    <a:pt x="22" y="82"/>
                  </a:lnTo>
                  <a:lnTo>
                    <a:pt x="29" y="94"/>
                  </a:lnTo>
                  <a:lnTo>
                    <a:pt x="68" y="89"/>
                  </a:lnTo>
                  <a:lnTo>
                    <a:pt x="44" y="60"/>
                  </a:lnTo>
                  <a:lnTo>
                    <a:pt x="61" y="35"/>
                  </a:lnTo>
                  <a:lnTo>
                    <a:pt x="22" y="0"/>
                  </a:lnTo>
                  <a:lnTo>
                    <a:pt x="7" y="10"/>
                  </a:lnTo>
                  <a:lnTo>
                    <a:pt x="13" y="18"/>
                  </a:lnTo>
                  <a:lnTo>
                    <a:pt x="0" y="30"/>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29878" name="Freeform 182"/>
            <p:cNvSpPr>
              <a:spLocks/>
            </p:cNvSpPr>
            <p:nvPr/>
          </p:nvSpPr>
          <p:spPr bwMode="auto">
            <a:xfrm>
              <a:off x="1974" y="2434"/>
              <a:ext cx="67" cy="101"/>
            </a:xfrm>
            <a:custGeom>
              <a:avLst/>
              <a:gdLst/>
              <a:ahLst/>
              <a:cxnLst>
                <a:cxn ang="0">
                  <a:pos x="0" y="32"/>
                </a:cxn>
                <a:cxn ang="0">
                  <a:pos x="11" y="48"/>
                </a:cxn>
                <a:cxn ang="0">
                  <a:pos x="27" y="58"/>
                </a:cxn>
                <a:cxn ang="0">
                  <a:pos x="24" y="87"/>
                </a:cxn>
                <a:cxn ang="0">
                  <a:pos x="32" y="100"/>
                </a:cxn>
                <a:cxn ang="0">
                  <a:pos x="74" y="95"/>
                </a:cxn>
                <a:cxn ang="0">
                  <a:pos x="48" y="64"/>
                </a:cxn>
                <a:cxn ang="0">
                  <a:pos x="66" y="37"/>
                </a:cxn>
                <a:cxn ang="0">
                  <a:pos x="24" y="0"/>
                </a:cxn>
                <a:cxn ang="0">
                  <a:pos x="8" y="11"/>
                </a:cxn>
                <a:cxn ang="0">
                  <a:pos x="14" y="19"/>
                </a:cxn>
                <a:cxn ang="0">
                  <a:pos x="0" y="32"/>
                </a:cxn>
              </a:cxnLst>
              <a:rect l="0" t="0" r="r" b="b"/>
              <a:pathLst>
                <a:path w="75" h="101">
                  <a:moveTo>
                    <a:pt x="0" y="32"/>
                  </a:moveTo>
                  <a:lnTo>
                    <a:pt x="11" y="48"/>
                  </a:lnTo>
                  <a:lnTo>
                    <a:pt x="27" y="58"/>
                  </a:lnTo>
                  <a:lnTo>
                    <a:pt x="24" y="87"/>
                  </a:lnTo>
                  <a:lnTo>
                    <a:pt x="32" y="100"/>
                  </a:lnTo>
                  <a:lnTo>
                    <a:pt x="74" y="95"/>
                  </a:lnTo>
                  <a:lnTo>
                    <a:pt x="48" y="64"/>
                  </a:lnTo>
                  <a:lnTo>
                    <a:pt x="66" y="37"/>
                  </a:lnTo>
                  <a:lnTo>
                    <a:pt x="24" y="0"/>
                  </a:lnTo>
                  <a:lnTo>
                    <a:pt x="8" y="11"/>
                  </a:lnTo>
                  <a:lnTo>
                    <a:pt x="14" y="19"/>
                  </a:lnTo>
                  <a:lnTo>
                    <a:pt x="0" y="32"/>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879" name="Freeform 183"/>
            <p:cNvSpPr>
              <a:spLocks/>
            </p:cNvSpPr>
            <p:nvPr/>
          </p:nvSpPr>
          <p:spPr bwMode="auto">
            <a:xfrm>
              <a:off x="1609" y="2322"/>
              <a:ext cx="75" cy="39"/>
            </a:xfrm>
            <a:custGeom>
              <a:avLst/>
              <a:gdLst/>
              <a:ahLst/>
              <a:cxnLst>
                <a:cxn ang="0">
                  <a:pos x="0" y="18"/>
                </a:cxn>
                <a:cxn ang="0">
                  <a:pos x="15" y="2"/>
                </a:cxn>
                <a:cxn ang="0">
                  <a:pos x="59" y="0"/>
                </a:cxn>
                <a:cxn ang="0">
                  <a:pos x="83" y="11"/>
                </a:cxn>
                <a:cxn ang="0">
                  <a:pos x="61" y="14"/>
                </a:cxn>
                <a:cxn ang="0">
                  <a:pos x="26" y="38"/>
                </a:cxn>
                <a:cxn ang="0">
                  <a:pos x="21" y="34"/>
                </a:cxn>
                <a:cxn ang="0">
                  <a:pos x="0" y="18"/>
                </a:cxn>
              </a:cxnLst>
              <a:rect l="0" t="0" r="r" b="b"/>
              <a:pathLst>
                <a:path w="84" h="39">
                  <a:moveTo>
                    <a:pt x="0" y="18"/>
                  </a:moveTo>
                  <a:lnTo>
                    <a:pt x="15" y="2"/>
                  </a:lnTo>
                  <a:lnTo>
                    <a:pt x="59" y="0"/>
                  </a:lnTo>
                  <a:lnTo>
                    <a:pt x="83" y="11"/>
                  </a:lnTo>
                  <a:lnTo>
                    <a:pt x="61" y="14"/>
                  </a:lnTo>
                  <a:lnTo>
                    <a:pt x="26" y="38"/>
                  </a:lnTo>
                  <a:lnTo>
                    <a:pt x="21" y="34"/>
                  </a:lnTo>
                  <a:lnTo>
                    <a:pt x="0" y="18"/>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29880" name="Freeform 184"/>
            <p:cNvSpPr>
              <a:spLocks/>
            </p:cNvSpPr>
            <p:nvPr/>
          </p:nvSpPr>
          <p:spPr bwMode="auto">
            <a:xfrm>
              <a:off x="1609" y="2322"/>
              <a:ext cx="80" cy="45"/>
            </a:xfrm>
            <a:custGeom>
              <a:avLst/>
              <a:gdLst/>
              <a:ahLst/>
              <a:cxnLst>
                <a:cxn ang="0">
                  <a:pos x="0" y="21"/>
                </a:cxn>
                <a:cxn ang="0">
                  <a:pos x="16" y="2"/>
                </a:cxn>
                <a:cxn ang="0">
                  <a:pos x="63" y="0"/>
                </a:cxn>
                <a:cxn ang="0">
                  <a:pos x="89" y="13"/>
                </a:cxn>
                <a:cxn ang="0">
                  <a:pos x="65" y="16"/>
                </a:cxn>
                <a:cxn ang="0">
                  <a:pos x="28" y="44"/>
                </a:cxn>
                <a:cxn ang="0">
                  <a:pos x="23" y="39"/>
                </a:cxn>
                <a:cxn ang="0">
                  <a:pos x="0" y="21"/>
                </a:cxn>
              </a:cxnLst>
              <a:rect l="0" t="0" r="r" b="b"/>
              <a:pathLst>
                <a:path w="90" h="45">
                  <a:moveTo>
                    <a:pt x="0" y="21"/>
                  </a:moveTo>
                  <a:lnTo>
                    <a:pt x="16" y="2"/>
                  </a:lnTo>
                  <a:lnTo>
                    <a:pt x="63" y="0"/>
                  </a:lnTo>
                  <a:lnTo>
                    <a:pt x="89" y="13"/>
                  </a:lnTo>
                  <a:lnTo>
                    <a:pt x="65" y="16"/>
                  </a:lnTo>
                  <a:lnTo>
                    <a:pt x="28" y="44"/>
                  </a:lnTo>
                  <a:lnTo>
                    <a:pt x="23" y="39"/>
                  </a:lnTo>
                  <a:lnTo>
                    <a:pt x="0" y="21"/>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881" name="Freeform 185"/>
            <p:cNvSpPr>
              <a:spLocks/>
            </p:cNvSpPr>
            <p:nvPr/>
          </p:nvSpPr>
          <p:spPr bwMode="auto">
            <a:xfrm>
              <a:off x="2986" y="1782"/>
              <a:ext cx="84" cy="44"/>
            </a:xfrm>
            <a:custGeom>
              <a:avLst/>
              <a:gdLst/>
              <a:ahLst/>
              <a:cxnLst>
                <a:cxn ang="0">
                  <a:pos x="0" y="27"/>
                </a:cxn>
                <a:cxn ang="0">
                  <a:pos x="16" y="6"/>
                </a:cxn>
                <a:cxn ang="0">
                  <a:pos x="35" y="11"/>
                </a:cxn>
                <a:cxn ang="0">
                  <a:pos x="65" y="0"/>
                </a:cxn>
                <a:cxn ang="0">
                  <a:pos x="82" y="2"/>
                </a:cxn>
                <a:cxn ang="0">
                  <a:pos x="94" y="9"/>
                </a:cxn>
                <a:cxn ang="0">
                  <a:pos x="60" y="39"/>
                </a:cxn>
                <a:cxn ang="0">
                  <a:pos x="27" y="43"/>
                </a:cxn>
                <a:cxn ang="0">
                  <a:pos x="0" y="27"/>
                </a:cxn>
              </a:cxnLst>
              <a:rect l="0" t="0" r="r" b="b"/>
              <a:pathLst>
                <a:path w="95" h="44">
                  <a:moveTo>
                    <a:pt x="0" y="27"/>
                  </a:moveTo>
                  <a:lnTo>
                    <a:pt x="16" y="6"/>
                  </a:lnTo>
                  <a:lnTo>
                    <a:pt x="35" y="11"/>
                  </a:lnTo>
                  <a:lnTo>
                    <a:pt x="65" y="0"/>
                  </a:lnTo>
                  <a:lnTo>
                    <a:pt x="82" y="2"/>
                  </a:lnTo>
                  <a:lnTo>
                    <a:pt x="94" y="9"/>
                  </a:lnTo>
                  <a:lnTo>
                    <a:pt x="60" y="39"/>
                  </a:lnTo>
                  <a:lnTo>
                    <a:pt x="27" y="43"/>
                  </a:lnTo>
                  <a:lnTo>
                    <a:pt x="0" y="27"/>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882" name="Freeform 186"/>
            <p:cNvSpPr>
              <a:spLocks/>
            </p:cNvSpPr>
            <p:nvPr/>
          </p:nvSpPr>
          <p:spPr bwMode="auto">
            <a:xfrm>
              <a:off x="2986" y="1782"/>
              <a:ext cx="90" cy="50"/>
            </a:xfrm>
            <a:custGeom>
              <a:avLst/>
              <a:gdLst/>
              <a:ahLst/>
              <a:cxnLst>
                <a:cxn ang="0">
                  <a:pos x="0" y="31"/>
                </a:cxn>
                <a:cxn ang="0">
                  <a:pos x="17" y="7"/>
                </a:cxn>
                <a:cxn ang="0">
                  <a:pos x="37" y="13"/>
                </a:cxn>
                <a:cxn ang="0">
                  <a:pos x="69" y="0"/>
                </a:cxn>
                <a:cxn ang="0">
                  <a:pos x="87" y="2"/>
                </a:cxn>
                <a:cxn ang="0">
                  <a:pos x="100" y="10"/>
                </a:cxn>
                <a:cxn ang="0">
                  <a:pos x="64" y="44"/>
                </a:cxn>
                <a:cxn ang="0">
                  <a:pos x="29" y="49"/>
                </a:cxn>
                <a:cxn ang="0">
                  <a:pos x="0" y="31"/>
                </a:cxn>
              </a:cxnLst>
              <a:rect l="0" t="0" r="r" b="b"/>
              <a:pathLst>
                <a:path w="101" h="50">
                  <a:moveTo>
                    <a:pt x="0" y="31"/>
                  </a:moveTo>
                  <a:lnTo>
                    <a:pt x="17" y="7"/>
                  </a:lnTo>
                  <a:lnTo>
                    <a:pt x="37" y="13"/>
                  </a:lnTo>
                  <a:lnTo>
                    <a:pt x="69" y="0"/>
                  </a:lnTo>
                  <a:lnTo>
                    <a:pt x="87" y="2"/>
                  </a:lnTo>
                  <a:lnTo>
                    <a:pt x="100" y="10"/>
                  </a:lnTo>
                  <a:lnTo>
                    <a:pt x="64" y="44"/>
                  </a:lnTo>
                  <a:lnTo>
                    <a:pt x="29" y="49"/>
                  </a:lnTo>
                  <a:lnTo>
                    <a:pt x="0" y="31"/>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883" name="Freeform 187"/>
            <p:cNvSpPr>
              <a:spLocks/>
            </p:cNvSpPr>
            <p:nvPr/>
          </p:nvSpPr>
          <p:spPr bwMode="auto">
            <a:xfrm>
              <a:off x="2457" y="1396"/>
              <a:ext cx="138" cy="71"/>
            </a:xfrm>
            <a:custGeom>
              <a:avLst/>
              <a:gdLst/>
              <a:ahLst/>
              <a:cxnLst>
                <a:cxn ang="0">
                  <a:pos x="0" y="27"/>
                </a:cxn>
                <a:cxn ang="0">
                  <a:pos x="11" y="25"/>
                </a:cxn>
                <a:cxn ang="0">
                  <a:pos x="3" y="18"/>
                </a:cxn>
                <a:cxn ang="0">
                  <a:pos x="15" y="22"/>
                </a:cxn>
                <a:cxn ang="0">
                  <a:pos x="11" y="10"/>
                </a:cxn>
                <a:cxn ang="0">
                  <a:pos x="25" y="15"/>
                </a:cxn>
                <a:cxn ang="0">
                  <a:pos x="18" y="3"/>
                </a:cxn>
                <a:cxn ang="0">
                  <a:pos x="43" y="12"/>
                </a:cxn>
                <a:cxn ang="0">
                  <a:pos x="46" y="32"/>
                </a:cxn>
                <a:cxn ang="0">
                  <a:pos x="56" y="10"/>
                </a:cxn>
                <a:cxn ang="0">
                  <a:pos x="71" y="18"/>
                </a:cxn>
                <a:cxn ang="0">
                  <a:pos x="81" y="7"/>
                </a:cxn>
                <a:cxn ang="0">
                  <a:pos x="89" y="22"/>
                </a:cxn>
                <a:cxn ang="0">
                  <a:pos x="86" y="10"/>
                </a:cxn>
                <a:cxn ang="0">
                  <a:pos x="115" y="10"/>
                </a:cxn>
                <a:cxn ang="0">
                  <a:pos x="116" y="0"/>
                </a:cxn>
                <a:cxn ang="0">
                  <a:pos x="126" y="7"/>
                </a:cxn>
                <a:cxn ang="0">
                  <a:pos x="141" y="5"/>
                </a:cxn>
                <a:cxn ang="0">
                  <a:pos x="131" y="10"/>
                </a:cxn>
                <a:cxn ang="0">
                  <a:pos x="154" y="34"/>
                </a:cxn>
                <a:cxn ang="0">
                  <a:pos x="137" y="51"/>
                </a:cxn>
                <a:cxn ang="0">
                  <a:pos x="76" y="70"/>
                </a:cxn>
                <a:cxn ang="0">
                  <a:pos x="25" y="64"/>
                </a:cxn>
                <a:cxn ang="0">
                  <a:pos x="39" y="43"/>
                </a:cxn>
                <a:cxn ang="0">
                  <a:pos x="8" y="39"/>
                </a:cxn>
                <a:cxn ang="0">
                  <a:pos x="36" y="34"/>
                </a:cxn>
                <a:cxn ang="0">
                  <a:pos x="28" y="32"/>
                </a:cxn>
                <a:cxn ang="0">
                  <a:pos x="39" y="27"/>
                </a:cxn>
                <a:cxn ang="0">
                  <a:pos x="0" y="27"/>
                </a:cxn>
              </a:cxnLst>
              <a:rect l="0" t="0" r="r" b="b"/>
              <a:pathLst>
                <a:path w="155" h="71">
                  <a:moveTo>
                    <a:pt x="0" y="27"/>
                  </a:moveTo>
                  <a:lnTo>
                    <a:pt x="11" y="25"/>
                  </a:lnTo>
                  <a:lnTo>
                    <a:pt x="3" y="18"/>
                  </a:lnTo>
                  <a:lnTo>
                    <a:pt x="15" y="22"/>
                  </a:lnTo>
                  <a:lnTo>
                    <a:pt x="11" y="10"/>
                  </a:lnTo>
                  <a:lnTo>
                    <a:pt x="25" y="15"/>
                  </a:lnTo>
                  <a:lnTo>
                    <a:pt x="18" y="3"/>
                  </a:lnTo>
                  <a:lnTo>
                    <a:pt x="43" y="12"/>
                  </a:lnTo>
                  <a:lnTo>
                    <a:pt x="46" y="32"/>
                  </a:lnTo>
                  <a:lnTo>
                    <a:pt x="56" y="10"/>
                  </a:lnTo>
                  <a:lnTo>
                    <a:pt x="71" y="18"/>
                  </a:lnTo>
                  <a:lnTo>
                    <a:pt x="81" y="7"/>
                  </a:lnTo>
                  <a:lnTo>
                    <a:pt x="89" y="22"/>
                  </a:lnTo>
                  <a:lnTo>
                    <a:pt x="86" y="10"/>
                  </a:lnTo>
                  <a:lnTo>
                    <a:pt x="115" y="10"/>
                  </a:lnTo>
                  <a:lnTo>
                    <a:pt x="116" y="0"/>
                  </a:lnTo>
                  <a:lnTo>
                    <a:pt x="126" y="7"/>
                  </a:lnTo>
                  <a:lnTo>
                    <a:pt x="141" y="5"/>
                  </a:lnTo>
                  <a:lnTo>
                    <a:pt x="131" y="10"/>
                  </a:lnTo>
                  <a:lnTo>
                    <a:pt x="154" y="34"/>
                  </a:lnTo>
                  <a:lnTo>
                    <a:pt x="137" y="51"/>
                  </a:lnTo>
                  <a:lnTo>
                    <a:pt x="76" y="70"/>
                  </a:lnTo>
                  <a:lnTo>
                    <a:pt x="25" y="64"/>
                  </a:lnTo>
                  <a:lnTo>
                    <a:pt x="39" y="43"/>
                  </a:lnTo>
                  <a:lnTo>
                    <a:pt x="8" y="39"/>
                  </a:lnTo>
                  <a:lnTo>
                    <a:pt x="36" y="34"/>
                  </a:lnTo>
                  <a:lnTo>
                    <a:pt x="28" y="32"/>
                  </a:lnTo>
                  <a:lnTo>
                    <a:pt x="39" y="27"/>
                  </a:lnTo>
                  <a:lnTo>
                    <a:pt x="0" y="27"/>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884" name="Freeform 188"/>
            <p:cNvSpPr>
              <a:spLocks/>
            </p:cNvSpPr>
            <p:nvPr/>
          </p:nvSpPr>
          <p:spPr bwMode="auto">
            <a:xfrm>
              <a:off x="2457" y="1396"/>
              <a:ext cx="143" cy="77"/>
            </a:xfrm>
            <a:custGeom>
              <a:avLst/>
              <a:gdLst/>
              <a:ahLst/>
              <a:cxnLst>
                <a:cxn ang="0">
                  <a:pos x="0" y="29"/>
                </a:cxn>
                <a:cxn ang="0">
                  <a:pos x="11" y="27"/>
                </a:cxn>
                <a:cxn ang="0">
                  <a:pos x="3" y="19"/>
                </a:cxn>
                <a:cxn ang="0">
                  <a:pos x="16" y="24"/>
                </a:cxn>
                <a:cxn ang="0">
                  <a:pos x="11" y="11"/>
                </a:cxn>
                <a:cxn ang="0">
                  <a:pos x="26" y="16"/>
                </a:cxn>
                <a:cxn ang="0">
                  <a:pos x="19" y="3"/>
                </a:cxn>
                <a:cxn ang="0">
                  <a:pos x="45" y="13"/>
                </a:cxn>
                <a:cxn ang="0">
                  <a:pos x="48" y="35"/>
                </a:cxn>
                <a:cxn ang="0">
                  <a:pos x="58" y="11"/>
                </a:cxn>
                <a:cxn ang="0">
                  <a:pos x="74" y="19"/>
                </a:cxn>
                <a:cxn ang="0">
                  <a:pos x="84" y="8"/>
                </a:cxn>
                <a:cxn ang="0">
                  <a:pos x="92" y="24"/>
                </a:cxn>
                <a:cxn ang="0">
                  <a:pos x="89" y="11"/>
                </a:cxn>
                <a:cxn ang="0">
                  <a:pos x="119" y="11"/>
                </a:cxn>
                <a:cxn ang="0">
                  <a:pos x="121" y="0"/>
                </a:cxn>
                <a:cxn ang="0">
                  <a:pos x="131" y="8"/>
                </a:cxn>
                <a:cxn ang="0">
                  <a:pos x="147" y="5"/>
                </a:cxn>
                <a:cxn ang="0">
                  <a:pos x="136" y="11"/>
                </a:cxn>
                <a:cxn ang="0">
                  <a:pos x="160" y="37"/>
                </a:cxn>
                <a:cxn ang="0">
                  <a:pos x="142" y="55"/>
                </a:cxn>
                <a:cxn ang="0">
                  <a:pos x="79" y="76"/>
                </a:cxn>
                <a:cxn ang="0">
                  <a:pos x="26" y="69"/>
                </a:cxn>
                <a:cxn ang="0">
                  <a:pos x="40" y="47"/>
                </a:cxn>
                <a:cxn ang="0">
                  <a:pos x="8" y="42"/>
                </a:cxn>
                <a:cxn ang="0">
                  <a:pos x="37" y="37"/>
                </a:cxn>
                <a:cxn ang="0">
                  <a:pos x="29" y="35"/>
                </a:cxn>
                <a:cxn ang="0">
                  <a:pos x="40" y="29"/>
                </a:cxn>
                <a:cxn ang="0">
                  <a:pos x="0" y="29"/>
                </a:cxn>
              </a:cxnLst>
              <a:rect l="0" t="0" r="r" b="b"/>
              <a:pathLst>
                <a:path w="161" h="77">
                  <a:moveTo>
                    <a:pt x="0" y="29"/>
                  </a:moveTo>
                  <a:lnTo>
                    <a:pt x="11" y="27"/>
                  </a:lnTo>
                  <a:lnTo>
                    <a:pt x="3" y="19"/>
                  </a:lnTo>
                  <a:lnTo>
                    <a:pt x="16" y="24"/>
                  </a:lnTo>
                  <a:lnTo>
                    <a:pt x="11" y="11"/>
                  </a:lnTo>
                  <a:lnTo>
                    <a:pt x="26" y="16"/>
                  </a:lnTo>
                  <a:lnTo>
                    <a:pt x="19" y="3"/>
                  </a:lnTo>
                  <a:lnTo>
                    <a:pt x="45" y="13"/>
                  </a:lnTo>
                  <a:lnTo>
                    <a:pt x="48" y="35"/>
                  </a:lnTo>
                  <a:lnTo>
                    <a:pt x="58" y="11"/>
                  </a:lnTo>
                  <a:lnTo>
                    <a:pt x="74" y="19"/>
                  </a:lnTo>
                  <a:lnTo>
                    <a:pt x="84" y="8"/>
                  </a:lnTo>
                  <a:lnTo>
                    <a:pt x="92" y="24"/>
                  </a:lnTo>
                  <a:lnTo>
                    <a:pt x="89" y="11"/>
                  </a:lnTo>
                  <a:lnTo>
                    <a:pt x="119" y="11"/>
                  </a:lnTo>
                  <a:lnTo>
                    <a:pt x="121" y="0"/>
                  </a:lnTo>
                  <a:lnTo>
                    <a:pt x="131" y="8"/>
                  </a:lnTo>
                  <a:lnTo>
                    <a:pt x="147" y="5"/>
                  </a:lnTo>
                  <a:lnTo>
                    <a:pt x="136" y="11"/>
                  </a:lnTo>
                  <a:lnTo>
                    <a:pt x="160" y="37"/>
                  </a:lnTo>
                  <a:lnTo>
                    <a:pt x="142" y="55"/>
                  </a:lnTo>
                  <a:lnTo>
                    <a:pt x="79" y="76"/>
                  </a:lnTo>
                  <a:lnTo>
                    <a:pt x="26" y="69"/>
                  </a:lnTo>
                  <a:lnTo>
                    <a:pt x="40" y="47"/>
                  </a:lnTo>
                  <a:lnTo>
                    <a:pt x="8" y="42"/>
                  </a:lnTo>
                  <a:lnTo>
                    <a:pt x="37" y="37"/>
                  </a:lnTo>
                  <a:lnTo>
                    <a:pt x="29" y="35"/>
                  </a:lnTo>
                  <a:lnTo>
                    <a:pt x="40" y="29"/>
                  </a:lnTo>
                  <a:lnTo>
                    <a:pt x="0" y="29"/>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885" name="Freeform 189"/>
            <p:cNvSpPr>
              <a:spLocks/>
            </p:cNvSpPr>
            <p:nvPr/>
          </p:nvSpPr>
          <p:spPr bwMode="auto">
            <a:xfrm>
              <a:off x="3668" y="2002"/>
              <a:ext cx="379" cy="433"/>
            </a:xfrm>
            <a:custGeom>
              <a:avLst/>
              <a:gdLst/>
              <a:ahLst/>
              <a:cxnLst>
                <a:cxn ang="0">
                  <a:pos x="0" y="199"/>
                </a:cxn>
                <a:cxn ang="0">
                  <a:pos x="10" y="186"/>
                </a:cxn>
                <a:cxn ang="0">
                  <a:pos x="43" y="186"/>
                </a:cxn>
                <a:cxn ang="0">
                  <a:pos x="20" y="142"/>
                </a:cxn>
                <a:cxn ang="0">
                  <a:pos x="33" y="131"/>
                </a:cxn>
                <a:cxn ang="0">
                  <a:pos x="51" y="131"/>
                </a:cxn>
                <a:cxn ang="0">
                  <a:pos x="95" y="85"/>
                </a:cxn>
                <a:cxn ang="0">
                  <a:pos x="93" y="70"/>
                </a:cxn>
                <a:cxn ang="0">
                  <a:pos x="103" y="62"/>
                </a:cxn>
                <a:cxn ang="0">
                  <a:pos x="85" y="46"/>
                </a:cxn>
                <a:cxn ang="0">
                  <a:pos x="82" y="24"/>
                </a:cxn>
                <a:cxn ang="0">
                  <a:pos x="126" y="24"/>
                </a:cxn>
                <a:cxn ang="0">
                  <a:pos x="136" y="13"/>
                </a:cxn>
                <a:cxn ang="0">
                  <a:pos x="163" y="0"/>
                </a:cxn>
                <a:cxn ang="0">
                  <a:pos x="175" y="10"/>
                </a:cxn>
                <a:cxn ang="0">
                  <a:pos x="157" y="34"/>
                </a:cxn>
                <a:cxn ang="0">
                  <a:pos x="165" y="56"/>
                </a:cxn>
                <a:cxn ang="0">
                  <a:pos x="150" y="59"/>
                </a:cxn>
                <a:cxn ang="0">
                  <a:pos x="157" y="85"/>
                </a:cxn>
                <a:cxn ang="0">
                  <a:pos x="188" y="96"/>
                </a:cxn>
                <a:cxn ang="0">
                  <a:pos x="173" y="121"/>
                </a:cxn>
                <a:cxn ang="0">
                  <a:pos x="211" y="140"/>
                </a:cxn>
                <a:cxn ang="0">
                  <a:pos x="286" y="155"/>
                </a:cxn>
                <a:cxn ang="0">
                  <a:pos x="289" y="134"/>
                </a:cxn>
                <a:cxn ang="0">
                  <a:pos x="297" y="129"/>
                </a:cxn>
                <a:cxn ang="0">
                  <a:pos x="300" y="142"/>
                </a:cxn>
                <a:cxn ang="0">
                  <a:pos x="308" y="150"/>
                </a:cxn>
                <a:cxn ang="0">
                  <a:pos x="346" y="148"/>
                </a:cxn>
                <a:cxn ang="0">
                  <a:pos x="343" y="134"/>
                </a:cxn>
                <a:cxn ang="0">
                  <a:pos x="402" y="107"/>
                </a:cxn>
                <a:cxn ang="0">
                  <a:pos x="408" y="124"/>
                </a:cxn>
                <a:cxn ang="0">
                  <a:pos x="426" y="129"/>
                </a:cxn>
                <a:cxn ang="0">
                  <a:pos x="416" y="142"/>
                </a:cxn>
                <a:cxn ang="0">
                  <a:pos x="392" y="153"/>
                </a:cxn>
                <a:cxn ang="0">
                  <a:pos x="354" y="225"/>
                </a:cxn>
                <a:cxn ang="0">
                  <a:pos x="348" y="194"/>
                </a:cxn>
                <a:cxn ang="0">
                  <a:pos x="338" y="206"/>
                </a:cxn>
                <a:cxn ang="0">
                  <a:pos x="330" y="194"/>
                </a:cxn>
                <a:cxn ang="0">
                  <a:pos x="348" y="176"/>
                </a:cxn>
                <a:cxn ang="0">
                  <a:pos x="318" y="174"/>
                </a:cxn>
                <a:cxn ang="0">
                  <a:pos x="294" y="153"/>
                </a:cxn>
                <a:cxn ang="0">
                  <a:pos x="286" y="165"/>
                </a:cxn>
                <a:cxn ang="0">
                  <a:pos x="294" y="174"/>
                </a:cxn>
                <a:cxn ang="0">
                  <a:pos x="284" y="181"/>
                </a:cxn>
                <a:cxn ang="0">
                  <a:pos x="294" y="186"/>
                </a:cxn>
                <a:cxn ang="0">
                  <a:pos x="300" y="228"/>
                </a:cxn>
                <a:cxn ang="0">
                  <a:pos x="286" y="220"/>
                </a:cxn>
                <a:cxn ang="0">
                  <a:pos x="260" y="256"/>
                </a:cxn>
                <a:cxn ang="0">
                  <a:pos x="175" y="318"/>
                </a:cxn>
                <a:cxn ang="0">
                  <a:pos x="168" y="398"/>
                </a:cxn>
                <a:cxn ang="0">
                  <a:pos x="131" y="432"/>
                </a:cxn>
                <a:cxn ang="0">
                  <a:pos x="98" y="370"/>
                </a:cxn>
                <a:cxn ang="0">
                  <a:pos x="88" y="321"/>
                </a:cxn>
                <a:cxn ang="0">
                  <a:pos x="75" y="308"/>
                </a:cxn>
                <a:cxn ang="0">
                  <a:pos x="66" y="220"/>
                </a:cxn>
                <a:cxn ang="0">
                  <a:pos x="56" y="217"/>
                </a:cxn>
                <a:cxn ang="0">
                  <a:pos x="53" y="238"/>
                </a:cxn>
                <a:cxn ang="0">
                  <a:pos x="33" y="243"/>
                </a:cxn>
                <a:cxn ang="0">
                  <a:pos x="10" y="217"/>
                </a:cxn>
                <a:cxn ang="0">
                  <a:pos x="33" y="206"/>
                </a:cxn>
                <a:cxn ang="0">
                  <a:pos x="10" y="209"/>
                </a:cxn>
                <a:cxn ang="0">
                  <a:pos x="0" y="199"/>
                </a:cxn>
              </a:cxnLst>
              <a:rect l="0" t="0" r="r" b="b"/>
              <a:pathLst>
                <a:path w="427" h="433">
                  <a:moveTo>
                    <a:pt x="0" y="199"/>
                  </a:moveTo>
                  <a:lnTo>
                    <a:pt x="10" y="186"/>
                  </a:lnTo>
                  <a:lnTo>
                    <a:pt x="43" y="186"/>
                  </a:lnTo>
                  <a:lnTo>
                    <a:pt x="20" y="142"/>
                  </a:lnTo>
                  <a:lnTo>
                    <a:pt x="33" y="131"/>
                  </a:lnTo>
                  <a:lnTo>
                    <a:pt x="51" y="131"/>
                  </a:lnTo>
                  <a:lnTo>
                    <a:pt x="95" y="85"/>
                  </a:lnTo>
                  <a:lnTo>
                    <a:pt x="93" y="70"/>
                  </a:lnTo>
                  <a:lnTo>
                    <a:pt x="103" y="62"/>
                  </a:lnTo>
                  <a:lnTo>
                    <a:pt x="85" y="46"/>
                  </a:lnTo>
                  <a:lnTo>
                    <a:pt x="82" y="24"/>
                  </a:lnTo>
                  <a:lnTo>
                    <a:pt x="126" y="24"/>
                  </a:lnTo>
                  <a:lnTo>
                    <a:pt x="136" y="13"/>
                  </a:lnTo>
                  <a:lnTo>
                    <a:pt x="163" y="0"/>
                  </a:lnTo>
                  <a:lnTo>
                    <a:pt x="175" y="10"/>
                  </a:lnTo>
                  <a:lnTo>
                    <a:pt x="157" y="34"/>
                  </a:lnTo>
                  <a:lnTo>
                    <a:pt x="165" y="56"/>
                  </a:lnTo>
                  <a:lnTo>
                    <a:pt x="150" y="59"/>
                  </a:lnTo>
                  <a:lnTo>
                    <a:pt x="157" y="85"/>
                  </a:lnTo>
                  <a:lnTo>
                    <a:pt x="188" y="96"/>
                  </a:lnTo>
                  <a:lnTo>
                    <a:pt x="173" y="121"/>
                  </a:lnTo>
                  <a:lnTo>
                    <a:pt x="211" y="140"/>
                  </a:lnTo>
                  <a:lnTo>
                    <a:pt x="286" y="155"/>
                  </a:lnTo>
                  <a:lnTo>
                    <a:pt x="289" y="134"/>
                  </a:lnTo>
                  <a:lnTo>
                    <a:pt x="297" y="129"/>
                  </a:lnTo>
                  <a:lnTo>
                    <a:pt x="300" y="142"/>
                  </a:lnTo>
                  <a:lnTo>
                    <a:pt x="308" y="150"/>
                  </a:lnTo>
                  <a:lnTo>
                    <a:pt x="346" y="148"/>
                  </a:lnTo>
                  <a:lnTo>
                    <a:pt x="343" y="134"/>
                  </a:lnTo>
                  <a:lnTo>
                    <a:pt x="402" y="107"/>
                  </a:lnTo>
                  <a:lnTo>
                    <a:pt x="408" y="124"/>
                  </a:lnTo>
                  <a:lnTo>
                    <a:pt x="426" y="129"/>
                  </a:lnTo>
                  <a:lnTo>
                    <a:pt x="416" y="142"/>
                  </a:lnTo>
                  <a:lnTo>
                    <a:pt x="392" y="153"/>
                  </a:lnTo>
                  <a:lnTo>
                    <a:pt x="354" y="225"/>
                  </a:lnTo>
                  <a:lnTo>
                    <a:pt x="348" y="194"/>
                  </a:lnTo>
                  <a:lnTo>
                    <a:pt x="338" y="206"/>
                  </a:lnTo>
                  <a:lnTo>
                    <a:pt x="330" y="194"/>
                  </a:lnTo>
                  <a:lnTo>
                    <a:pt x="348" y="176"/>
                  </a:lnTo>
                  <a:lnTo>
                    <a:pt x="318" y="174"/>
                  </a:lnTo>
                  <a:lnTo>
                    <a:pt x="294" y="153"/>
                  </a:lnTo>
                  <a:lnTo>
                    <a:pt x="286" y="165"/>
                  </a:lnTo>
                  <a:lnTo>
                    <a:pt x="294" y="174"/>
                  </a:lnTo>
                  <a:lnTo>
                    <a:pt x="284" y="181"/>
                  </a:lnTo>
                  <a:lnTo>
                    <a:pt x="294" y="186"/>
                  </a:lnTo>
                  <a:lnTo>
                    <a:pt x="300" y="228"/>
                  </a:lnTo>
                  <a:lnTo>
                    <a:pt x="286" y="220"/>
                  </a:lnTo>
                  <a:lnTo>
                    <a:pt x="260" y="256"/>
                  </a:lnTo>
                  <a:lnTo>
                    <a:pt x="175" y="318"/>
                  </a:lnTo>
                  <a:lnTo>
                    <a:pt x="168" y="398"/>
                  </a:lnTo>
                  <a:lnTo>
                    <a:pt x="131" y="432"/>
                  </a:lnTo>
                  <a:lnTo>
                    <a:pt x="98" y="370"/>
                  </a:lnTo>
                  <a:lnTo>
                    <a:pt x="88" y="321"/>
                  </a:lnTo>
                  <a:lnTo>
                    <a:pt x="75" y="308"/>
                  </a:lnTo>
                  <a:lnTo>
                    <a:pt x="66" y="220"/>
                  </a:lnTo>
                  <a:lnTo>
                    <a:pt x="56" y="217"/>
                  </a:lnTo>
                  <a:lnTo>
                    <a:pt x="53" y="238"/>
                  </a:lnTo>
                  <a:lnTo>
                    <a:pt x="33" y="243"/>
                  </a:lnTo>
                  <a:lnTo>
                    <a:pt x="10" y="217"/>
                  </a:lnTo>
                  <a:lnTo>
                    <a:pt x="33" y="206"/>
                  </a:lnTo>
                  <a:lnTo>
                    <a:pt x="10" y="209"/>
                  </a:lnTo>
                  <a:lnTo>
                    <a:pt x="0" y="199"/>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29886" name="Freeform 190"/>
            <p:cNvSpPr>
              <a:spLocks/>
            </p:cNvSpPr>
            <p:nvPr/>
          </p:nvSpPr>
          <p:spPr bwMode="auto">
            <a:xfrm>
              <a:off x="3668" y="2002"/>
              <a:ext cx="384" cy="439"/>
            </a:xfrm>
            <a:custGeom>
              <a:avLst/>
              <a:gdLst/>
              <a:ahLst/>
              <a:cxnLst>
                <a:cxn ang="0">
                  <a:pos x="0" y="202"/>
                </a:cxn>
                <a:cxn ang="0">
                  <a:pos x="10" y="189"/>
                </a:cxn>
                <a:cxn ang="0">
                  <a:pos x="44" y="189"/>
                </a:cxn>
                <a:cxn ang="0">
                  <a:pos x="20" y="144"/>
                </a:cxn>
                <a:cxn ang="0">
                  <a:pos x="33" y="133"/>
                </a:cxn>
                <a:cxn ang="0">
                  <a:pos x="52" y="133"/>
                </a:cxn>
                <a:cxn ang="0">
                  <a:pos x="96" y="86"/>
                </a:cxn>
                <a:cxn ang="0">
                  <a:pos x="94" y="71"/>
                </a:cxn>
                <a:cxn ang="0">
                  <a:pos x="104" y="63"/>
                </a:cxn>
                <a:cxn ang="0">
                  <a:pos x="86" y="47"/>
                </a:cxn>
                <a:cxn ang="0">
                  <a:pos x="83" y="24"/>
                </a:cxn>
                <a:cxn ang="0">
                  <a:pos x="128" y="24"/>
                </a:cxn>
                <a:cxn ang="0">
                  <a:pos x="138" y="13"/>
                </a:cxn>
                <a:cxn ang="0">
                  <a:pos x="165" y="0"/>
                </a:cxn>
                <a:cxn ang="0">
                  <a:pos x="177" y="10"/>
                </a:cxn>
                <a:cxn ang="0">
                  <a:pos x="159" y="34"/>
                </a:cxn>
                <a:cxn ang="0">
                  <a:pos x="167" y="57"/>
                </a:cxn>
                <a:cxn ang="0">
                  <a:pos x="152" y="60"/>
                </a:cxn>
                <a:cxn ang="0">
                  <a:pos x="159" y="86"/>
                </a:cxn>
                <a:cxn ang="0">
                  <a:pos x="191" y="97"/>
                </a:cxn>
                <a:cxn ang="0">
                  <a:pos x="175" y="123"/>
                </a:cxn>
                <a:cxn ang="0">
                  <a:pos x="214" y="142"/>
                </a:cxn>
                <a:cxn ang="0">
                  <a:pos x="290" y="157"/>
                </a:cxn>
                <a:cxn ang="0">
                  <a:pos x="293" y="136"/>
                </a:cxn>
                <a:cxn ang="0">
                  <a:pos x="301" y="131"/>
                </a:cxn>
                <a:cxn ang="0">
                  <a:pos x="304" y="144"/>
                </a:cxn>
                <a:cxn ang="0">
                  <a:pos x="312" y="152"/>
                </a:cxn>
                <a:cxn ang="0">
                  <a:pos x="351" y="150"/>
                </a:cxn>
                <a:cxn ang="0">
                  <a:pos x="348" y="136"/>
                </a:cxn>
                <a:cxn ang="0">
                  <a:pos x="408" y="108"/>
                </a:cxn>
                <a:cxn ang="0">
                  <a:pos x="414" y="126"/>
                </a:cxn>
                <a:cxn ang="0">
                  <a:pos x="432" y="131"/>
                </a:cxn>
                <a:cxn ang="0">
                  <a:pos x="422" y="144"/>
                </a:cxn>
                <a:cxn ang="0">
                  <a:pos x="398" y="155"/>
                </a:cxn>
                <a:cxn ang="0">
                  <a:pos x="359" y="228"/>
                </a:cxn>
                <a:cxn ang="0">
                  <a:pos x="353" y="197"/>
                </a:cxn>
                <a:cxn ang="0">
                  <a:pos x="343" y="209"/>
                </a:cxn>
                <a:cxn ang="0">
                  <a:pos x="335" y="197"/>
                </a:cxn>
                <a:cxn ang="0">
                  <a:pos x="353" y="178"/>
                </a:cxn>
                <a:cxn ang="0">
                  <a:pos x="322" y="176"/>
                </a:cxn>
                <a:cxn ang="0">
                  <a:pos x="298" y="155"/>
                </a:cxn>
                <a:cxn ang="0">
                  <a:pos x="290" y="167"/>
                </a:cxn>
                <a:cxn ang="0">
                  <a:pos x="298" y="176"/>
                </a:cxn>
                <a:cxn ang="0">
                  <a:pos x="288" y="184"/>
                </a:cxn>
                <a:cxn ang="0">
                  <a:pos x="298" y="189"/>
                </a:cxn>
                <a:cxn ang="0">
                  <a:pos x="304" y="231"/>
                </a:cxn>
                <a:cxn ang="0">
                  <a:pos x="290" y="223"/>
                </a:cxn>
                <a:cxn ang="0">
                  <a:pos x="264" y="260"/>
                </a:cxn>
                <a:cxn ang="0">
                  <a:pos x="177" y="322"/>
                </a:cxn>
                <a:cxn ang="0">
                  <a:pos x="170" y="404"/>
                </a:cxn>
                <a:cxn ang="0">
                  <a:pos x="133" y="438"/>
                </a:cxn>
                <a:cxn ang="0">
                  <a:pos x="99" y="375"/>
                </a:cxn>
                <a:cxn ang="0">
                  <a:pos x="89" y="325"/>
                </a:cxn>
                <a:cxn ang="0">
                  <a:pos x="76" y="312"/>
                </a:cxn>
                <a:cxn ang="0">
                  <a:pos x="67" y="223"/>
                </a:cxn>
                <a:cxn ang="0">
                  <a:pos x="57" y="220"/>
                </a:cxn>
                <a:cxn ang="0">
                  <a:pos x="54" y="241"/>
                </a:cxn>
                <a:cxn ang="0">
                  <a:pos x="33" y="246"/>
                </a:cxn>
                <a:cxn ang="0">
                  <a:pos x="10" y="220"/>
                </a:cxn>
                <a:cxn ang="0">
                  <a:pos x="33" y="209"/>
                </a:cxn>
                <a:cxn ang="0">
                  <a:pos x="10" y="212"/>
                </a:cxn>
                <a:cxn ang="0">
                  <a:pos x="0" y="202"/>
                </a:cxn>
              </a:cxnLst>
              <a:rect l="0" t="0" r="r" b="b"/>
              <a:pathLst>
                <a:path w="433" h="439">
                  <a:moveTo>
                    <a:pt x="0" y="202"/>
                  </a:moveTo>
                  <a:lnTo>
                    <a:pt x="10" y="189"/>
                  </a:lnTo>
                  <a:lnTo>
                    <a:pt x="44" y="189"/>
                  </a:lnTo>
                  <a:lnTo>
                    <a:pt x="20" y="144"/>
                  </a:lnTo>
                  <a:lnTo>
                    <a:pt x="33" y="133"/>
                  </a:lnTo>
                  <a:lnTo>
                    <a:pt x="52" y="133"/>
                  </a:lnTo>
                  <a:lnTo>
                    <a:pt x="96" y="86"/>
                  </a:lnTo>
                  <a:lnTo>
                    <a:pt x="94" y="71"/>
                  </a:lnTo>
                  <a:lnTo>
                    <a:pt x="104" y="63"/>
                  </a:lnTo>
                  <a:lnTo>
                    <a:pt x="86" y="47"/>
                  </a:lnTo>
                  <a:lnTo>
                    <a:pt x="83" y="24"/>
                  </a:lnTo>
                  <a:lnTo>
                    <a:pt x="128" y="24"/>
                  </a:lnTo>
                  <a:lnTo>
                    <a:pt x="138" y="13"/>
                  </a:lnTo>
                  <a:lnTo>
                    <a:pt x="165" y="0"/>
                  </a:lnTo>
                  <a:lnTo>
                    <a:pt x="177" y="10"/>
                  </a:lnTo>
                  <a:lnTo>
                    <a:pt x="159" y="34"/>
                  </a:lnTo>
                  <a:lnTo>
                    <a:pt x="167" y="57"/>
                  </a:lnTo>
                  <a:lnTo>
                    <a:pt x="152" y="60"/>
                  </a:lnTo>
                  <a:lnTo>
                    <a:pt x="159" y="86"/>
                  </a:lnTo>
                  <a:lnTo>
                    <a:pt x="191" y="97"/>
                  </a:lnTo>
                  <a:lnTo>
                    <a:pt x="175" y="123"/>
                  </a:lnTo>
                  <a:lnTo>
                    <a:pt x="214" y="142"/>
                  </a:lnTo>
                  <a:lnTo>
                    <a:pt x="290" y="157"/>
                  </a:lnTo>
                  <a:lnTo>
                    <a:pt x="293" y="136"/>
                  </a:lnTo>
                  <a:lnTo>
                    <a:pt x="301" y="131"/>
                  </a:lnTo>
                  <a:lnTo>
                    <a:pt x="304" y="144"/>
                  </a:lnTo>
                  <a:lnTo>
                    <a:pt x="312" y="152"/>
                  </a:lnTo>
                  <a:lnTo>
                    <a:pt x="351" y="150"/>
                  </a:lnTo>
                  <a:lnTo>
                    <a:pt x="348" y="136"/>
                  </a:lnTo>
                  <a:lnTo>
                    <a:pt x="408" y="108"/>
                  </a:lnTo>
                  <a:lnTo>
                    <a:pt x="414" y="126"/>
                  </a:lnTo>
                  <a:lnTo>
                    <a:pt x="432" y="131"/>
                  </a:lnTo>
                  <a:lnTo>
                    <a:pt x="422" y="144"/>
                  </a:lnTo>
                  <a:lnTo>
                    <a:pt x="398" y="155"/>
                  </a:lnTo>
                  <a:lnTo>
                    <a:pt x="359" y="228"/>
                  </a:lnTo>
                  <a:lnTo>
                    <a:pt x="353" y="197"/>
                  </a:lnTo>
                  <a:lnTo>
                    <a:pt x="343" y="209"/>
                  </a:lnTo>
                  <a:lnTo>
                    <a:pt x="335" y="197"/>
                  </a:lnTo>
                  <a:lnTo>
                    <a:pt x="353" y="178"/>
                  </a:lnTo>
                  <a:lnTo>
                    <a:pt x="322" y="176"/>
                  </a:lnTo>
                  <a:lnTo>
                    <a:pt x="298" y="155"/>
                  </a:lnTo>
                  <a:lnTo>
                    <a:pt x="290" y="167"/>
                  </a:lnTo>
                  <a:lnTo>
                    <a:pt x="298" y="176"/>
                  </a:lnTo>
                  <a:lnTo>
                    <a:pt x="288" y="184"/>
                  </a:lnTo>
                  <a:lnTo>
                    <a:pt x="298" y="189"/>
                  </a:lnTo>
                  <a:lnTo>
                    <a:pt x="304" y="231"/>
                  </a:lnTo>
                  <a:lnTo>
                    <a:pt x="290" y="223"/>
                  </a:lnTo>
                  <a:lnTo>
                    <a:pt x="264" y="260"/>
                  </a:lnTo>
                  <a:lnTo>
                    <a:pt x="177" y="322"/>
                  </a:lnTo>
                  <a:lnTo>
                    <a:pt x="170" y="404"/>
                  </a:lnTo>
                  <a:lnTo>
                    <a:pt x="133" y="438"/>
                  </a:lnTo>
                  <a:lnTo>
                    <a:pt x="99" y="375"/>
                  </a:lnTo>
                  <a:lnTo>
                    <a:pt x="89" y="325"/>
                  </a:lnTo>
                  <a:lnTo>
                    <a:pt x="76" y="312"/>
                  </a:lnTo>
                  <a:lnTo>
                    <a:pt x="67" y="223"/>
                  </a:lnTo>
                  <a:lnTo>
                    <a:pt x="57" y="220"/>
                  </a:lnTo>
                  <a:lnTo>
                    <a:pt x="54" y="241"/>
                  </a:lnTo>
                  <a:lnTo>
                    <a:pt x="33" y="246"/>
                  </a:lnTo>
                  <a:lnTo>
                    <a:pt x="10" y="220"/>
                  </a:lnTo>
                  <a:lnTo>
                    <a:pt x="33" y="209"/>
                  </a:lnTo>
                  <a:lnTo>
                    <a:pt x="10" y="212"/>
                  </a:lnTo>
                  <a:lnTo>
                    <a:pt x="0" y="202"/>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887" name="Freeform 191"/>
            <p:cNvSpPr>
              <a:spLocks/>
            </p:cNvSpPr>
            <p:nvPr/>
          </p:nvSpPr>
          <p:spPr bwMode="auto">
            <a:xfrm>
              <a:off x="4023" y="2474"/>
              <a:ext cx="136" cy="165"/>
            </a:xfrm>
            <a:custGeom>
              <a:avLst/>
              <a:gdLst/>
              <a:ahLst/>
              <a:cxnLst>
                <a:cxn ang="0">
                  <a:pos x="0" y="0"/>
                </a:cxn>
                <a:cxn ang="0">
                  <a:pos x="34" y="8"/>
                </a:cxn>
                <a:cxn ang="0">
                  <a:pos x="76" y="50"/>
                </a:cxn>
                <a:cxn ang="0">
                  <a:pos x="112" y="66"/>
                </a:cxn>
                <a:cxn ang="0">
                  <a:pos x="107" y="75"/>
                </a:cxn>
                <a:cxn ang="0">
                  <a:pos x="119" y="73"/>
                </a:cxn>
                <a:cxn ang="0">
                  <a:pos x="116" y="91"/>
                </a:cxn>
                <a:cxn ang="0">
                  <a:pos x="152" y="123"/>
                </a:cxn>
                <a:cxn ang="0">
                  <a:pos x="149" y="162"/>
                </a:cxn>
                <a:cxn ang="0">
                  <a:pos x="132" y="164"/>
                </a:cxn>
                <a:cxn ang="0">
                  <a:pos x="104" y="139"/>
                </a:cxn>
                <a:cxn ang="0">
                  <a:pos x="49" y="56"/>
                </a:cxn>
                <a:cxn ang="0">
                  <a:pos x="0" y="0"/>
                </a:cxn>
              </a:cxnLst>
              <a:rect l="0" t="0" r="r" b="b"/>
              <a:pathLst>
                <a:path w="153" h="165">
                  <a:moveTo>
                    <a:pt x="0" y="0"/>
                  </a:moveTo>
                  <a:lnTo>
                    <a:pt x="34" y="8"/>
                  </a:lnTo>
                  <a:lnTo>
                    <a:pt x="76" y="50"/>
                  </a:lnTo>
                  <a:lnTo>
                    <a:pt x="112" y="66"/>
                  </a:lnTo>
                  <a:lnTo>
                    <a:pt x="107" y="75"/>
                  </a:lnTo>
                  <a:lnTo>
                    <a:pt x="119" y="73"/>
                  </a:lnTo>
                  <a:lnTo>
                    <a:pt x="116" y="91"/>
                  </a:lnTo>
                  <a:lnTo>
                    <a:pt x="152" y="123"/>
                  </a:lnTo>
                  <a:lnTo>
                    <a:pt x="149" y="162"/>
                  </a:lnTo>
                  <a:lnTo>
                    <a:pt x="132" y="164"/>
                  </a:lnTo>
                  <a:lnTo>
                    <a:pt x="104" y="139"/>
                  </a:lnTo>
                  <a:lnTo>
                    <a:pt x="49" y="56"/>
                  </a:lnTo>
                  <a:lnTo>
                    <a:pt x="0" y="0"/>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888" name="Freeform 192"/>
            <p:cNvSpPr>
              <a:spLocks/>
            </p:cNvSpPr>
            <p:nvPr/>
          </p:nvSpPr>
          <p:spPr bwMode="auto">
            <a:xfrm>
              <a:off x="4023" y="2474"/>
              <a:ext cx="141" cy="171"/>
            </a:xfrm>
            <a:custGeom>
              <a:avLst/>
              <a:gdLst/>
              <a:ahLst/>
              <a:cxnLst>
                <a:cxn ang="0">
                  <a:pos x="0" y="0"/>
                </a:cxn>
                <a:cxn ang="0">
                  <a:pos x="35" y="8"/>
                </a:cxn>
                <a:cxn ang="0">
                  <a:pos x="79" y="52"/>
                </a:cxn>
                <a:cxn ang="0">
                  <a:pos x="116" y="68"/>
                </a:cxn>
                <a:cxn ang="0">
                  <a:pos x="111" y="78"/>
                </a:cxn>
                <a:cxn ang="0">
                  <a:pos x="124" y="76"/>
                </a:cxn>
                <a:cxn ang="0">
                  <a:pos x="121" y="94"/>
                </a:cxn>
                <a:cxn ang="0">
                  <a:pos x="158" y="128"/>
                </a:cxn>
                <a:cxn ang="0">
                  <a:pos x="155" y="168"/>
                </a:cxn>
                <a:cxn ang="0">
                  <a:pos x="137" y="170"/>
                </a:cxn>
                <a:cxn ang="0">
                  <a:pos x="108" y="144"/>
                </a:cxn>
                <a:cxn ang="0">
                  <a:pos x="51" y="58"/>
                </a:cxn>
                <a:cxn ang="0">
                  <a:pos x="0" y="0"/>
                </a:cxn>
              </a:cxnLst>
              <a:rect l="0" t="0" r="r" b="b"/>
              <a:pathLst>
                <a:path w="159" h="171">
                  <a:moveTo>
                    <a:pt x="0" y="0"/>
                  </a:moveTo>
                  <a:lnTo>
                    <a:pt x="35" y="8"/>
                  </a:lnTo>
                  <a:lnTo>
                    <a:pt x="79" y="52"/>
                  </a:lnTo>
                  <a:lnTo>
                    <a:pt x="116" y="68"/>
                  </a:lnTo>
                  <a:lnTo>
                    <a:pt x="111" y="78"/>
                  </a:lnTo>
                  <a:lnTo>
                    <a:pt x="124" y="76"/>
                  </a:lnTo>
                  <a:lnTo>
                    <a:pt x="121" y="94"/>
                  </a:lnTo>
                  <a:lnTo>
                    <a:pt x="158" y="128"/>
                  </a:lnTo>
                  <a:lnTo>
                    <a:pt x="155" y="168"/>
                  </a:lnTo>
                  <a:lnTo>
                    <a:pt x="137" y="170"/>
                  </a:lnTo>
                  <a:lnTo>
                    <a:pt x="108" y="144"/>
                  </a:lnTo>
                  <a:lnTo>
                    <a:pt x="51" y="58"/>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889" name="Freeform 193"/>
            <p:cNvSpPr>
              <a:spLocks/>
            </p:cNvSpPr>
            <p:nvPr/>
          </p:nvSpPr>
          <p:spPr bwMode="auto">
            <a:xfrm>
              <a:off x="4156" y="2644"/>
              <a:ext cx="112" cy="37"/>
            </a:xfrm>
            <a:custGeom>
              <a:avLst/>
              <a:gdLst/>
              <a:ahLst/>
              <a:cxnLst>
                <a:cxn ang="0">
                  <a:pos x="0" y="9"/>
                </a:cxn>
                <a:cxn ang="0">
                  <a:pos x="8" y="0"/>
                </a:cxn>
                <a:cxn ang="0">
                  <a:pos x="95" y="11"/>
                </a:cxn>
                <a:cxn ang="0">
                  <a:pos x="103" y="21"/>
                </a:cxn>
                <a:cxn ang="0">
                  <a:pos x="125" y="25"/>
                </a:cxn>
                <a:cxn ang="0">
                  <a:pos x="125" y="36"/>
                </a:cxn>
                <a:cxn ang="0">
                  <a:pos x="20" y="18"/>
                </a:cxn>
                <a:cxn ang="0">
                  <a:pos x="0" y="9"/>
                </a:cxn>
              </a:cxnLst>
              <a:rect l="0" t="0" r="r" b="b"/>
              <a:pathLst>
                <a:path w="126" h="37">
                  <a:moveTo>
                    <a:pt x="0" y="9"/>
                  </a:moveTo>
                  <a:lnTo>
                    <a:pt x="8" y="0"/>
                  </a:lnTo>
                  <a:lnTo>
                    <a:pt x="95" y="11"/>
                  </a:lnTo>
                  <a:lnTo>
                    <a:pt x="103" y="21"/>
                  </a:lnTo>
                  <a:lnTo>
                    <a:pt x="125" y="25"/>
                  </a:lnTo>
                  <a:lnTo>
                    <a:pt x="125" y="36"/>
                  </a:lnTo>
                  <a:lnTo>
                    <a:pt x="20" y="18"/>
                  </a:lnTo>
                  <a:lnTo>
                    <a:pt x="0" y="9"/>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890" name="Freeform 194"/>
            <p:cNvSpPr>
              <a:spLocks/>
            </p:cNvSpPr>
            <p:nvPr/>
          </p:nvSpPr>
          <p:spPr bwMode="auto">
            <a:xfrm>
              <a:off x="4156" y="2644"/>
              <a:ext cx="118" cy="43"/>
            </a:xfrm>
            <a:custGeom>
              <a:avLst/>
              <a:gdLst/>
              <a:ahLst/>
              <a:cxnLst>
                <a:cxn ang="0">
                  <a:pos x="0" y="11"/>
                </a:cxn>
                <a:cxn ang="0">
                  <a:pos x="8" y="0"/>
                </a:cxn>
                <a:cxn ang="0">
                  <a:pos x="100" y="13"/>
                </a:cxn>
                <a:cxn ang="0">
                  <a:pos x="108" y="24"/>
                </a:cxn>
                <a:cxn ang="0">
                  <a:pos x="131" y="29"/>
                </a:cxn>
                <a:cxn ang="0">
                  <a:pos x="131" y="42"/>
                </a:cxn>
                <a:cxn ang="0">
                  <a:pos x="21" y="21"/>
                </a:cxn>
                <a:cxn ang="0">
                  <a:pos x="0" y="11"/>
                </a:cxn>
              </a:cxnLst>
              <a:rect l="0" t="0" r="r" b="b"/>
              <a:pathLst>
                <a:path w="132" h="43">
                  <a:moveTo>
                    <a:pt x="0" y="11"/>
                  </a:moveTo>
                  <a:lnTo>
                    <a:pt x="8" y="0"/>
                  </a:lnTo>
                  <a:lnTo>
                    <a:pt x="100" y="13"/>
                  </a:lnTo>
                  <a:lnTo>
                    <a:pt x="108" y="24"/>
                  </a:lnTo>
                  <a:lnTo>
                    <a:pt x="131" y="29"/>
                  </a:lnTo>
                  <a:lnTo>
                    <a:pt x="131" y="42"/>
                  </a:lnTo>
                  <a:lnTo>
                    <a:pt x="21" y="21"/>
                  </a:lnTo>
                  <a:lnTo>
                    <a:pt x="0" y="11"/>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891" name="Freeform 195"/>
            <p:cNvSpPr>
              <a:spLocks/>
            </p:cNvSpPr>
            <p:nvPr/>
          </p:nvSpPr>
          <p:spPr bwMode="auto">
            <a:xfrm>
              <a:off x="4201" y="2492"/>
              <a:ext cx="126" cy="121"/>
            </a:xfrm>
            <a:custGeom>
              <a:avLst/>
              <a:gdLst/>
              <a:ahLst/>
              <a:cxnLst>
                <a:cxn ang="0">
                  <a:pos x="0" y="55"/>
                </a:cxn>
                <a:cxn ang="0">
                  <a:pos x="11" y="38"/>
                </a:cxn>
                <a:cxn ang="0">
                  <a:pos x="22" y="48"/>
                </a:cxn>
                <a:cxn ang="0">
                  <a:pos x="65" y="45"/>
                </a:cxn>
                <a:cxn ang="0">
                  <a:pos x="78" y="40"/>
                </a:cxn>
                <a:cxn ang="0">
                  <a:pos x="98" y="0"/>
                </a:cxn>
                <a:cxn ang="0">
                  <a:pos x="121" y="3"/>
                </a:cxn>
                <a:cxn ang="0">
                  <a:pos x="116" y="12"/>
                </a:cxn>
                <a:cxn ang="0">
                  <a:pos x="141" y="48"/>
                </a:cxn>
                <a:cxn ang="0">
                  <a:pos x="129" y="45"/>
                </a:cxn>
                <a:cxn ang="0">
                  <a:pos x="103" y="85"/>
                </a:cxn>
                <a:cxn ang="0">
                  <a:pos x="101" y="112"/>
                </a:cxn>
                <a:cxn ang="0">
                  <a:pos x="83" y="120"/>
                </a:cxn>
                <a:cxn ang="0">
                  <a:pos x="56" y="105"/>
                </a:cxn>
                <a:cxn ang="0">
                  <a:pos x="40" y="110"/>
                </a:cxn>
                <a:cxn ang="0">
                  <a:pos x="40" y="103"/>
                </a:cxn>
                <a:cxn ang="0">
                  <a:pos x="17" y="103"/>
                </a:cxn>
                <a:cxn ang="0">
                  <a:pos x="0" y="55"/>
                </a:cxn>
              </a:cxnLst>
              <a:rect l="0" t="0" r="r" b="b"/>
              <a:pathLst>
                <a:path w="142" h="121">
                  <a:moveTo>
                    <a:pt x="0" y="55"/>
                  </a:moveTo>
                  <a:lnTo>
                    <a:pt x="11" y="38"/>
                  </a:lnTo>
                  <a:lnTo>
                    <a:pt x="22" y="48"/>
                  </a:lnTo>
                  <a:lnTo>
                    <a:pt x="65" y="45"/>
                  </a:lnTo>
                  <a:lnTo>
                    <a:pt x="78" y="40"/>
                  </a:lnTo>
                  <a:lnTo>
                    <a:pt x="98" y="0"/>
                  </a:lnTo>
                  <a:lnTo>
                    <a:pt x="121" y="3"/>
                  </a:lnTo>
                  <a:lnTo>
                    <a:pt x="116" y="12"/>
                  </a:lnTo>
                  <a:lnTo>
                    <a:pt x="141" y="48"/>
                  </a:lnTo>
                  <a:lnTo>
                    <a:pt x="129" y="45"/>
                  </a:lnTo>
                  <a:lnTo>
                    <a:pt x="103" y="85"/>
                  </a:lnTo>
                  <a:lnTo>
                    <a:pt x="101" y="112"/>
                  </a:lnTo>
                  <a:lnTo>
                    <a:pt x="83" y="120"/>
                  </a:lnTo>
                  <a:lnTo>
                    <a:pt x="56" y="105"/>
                  </a:lnTo>
                  <a:lnTo>
                    <a:pt x="40" y="110"/>
                  </a:lnTo>
                  <a:lnTo>
                    <a:pt x="40" y="103"/>
                  </a:lnTo>
                  <a:lnTo>
                    <a:pt x="17" y="103"/>
                  </a:lnTo>
                  <a:lnTo>
                    <a:pt x="0" y="55"/>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892" name="Freeform 196"/>
            <p:cNvSpPr>
              <a:spLocks/>
            </p:cNvSpPr>
            <p:nvPr/>
          </p:nvSpPr>
          <p:spPr bwMode="auto">
            <a:xfrm>
              <a:off x="4201" y="2492"/>
              <a:ext cx="131" cy="127"/>
            </a:xfrm>
            <a:custGeom>
              <a:avLst/>
              <a:gdLst/>
              <a:ahLst/>
              <a:cxnLst>
                <a:cxn ang="0">
                  <a:pos x="0" y="58"/>
                </a:cxn>
                <a:cxn ang="0">
                  <a:pos x="11" y="40"/>
                </a:cxn>
                <a:cxn ang="0">
                  <a:pos x="23" y="50"/>
                </a:cxn>
                <a:cxn ang="0">
                  <a:pos x="68" y="47"/>
                </a:cxn>
                <a:cxn ang="0">
                  <a:pos x="81" y="42"/>
                </a:cxn>
                <a:cxn ang="0">
                  <a:pos x="102" y="0"/>
                </a:cxn>
                <a:cxn ang="0">
                  <a:pos x="126" y="3"/>
                </a:cxn>
                <a:cxn ang="0">
                  <a:pos x="121" y="13"/>
                </a:cxn>
                <a:cxn ang="0">
                  <a:pos x="147" y="50"/>
                </a:cxn>
                <a:cxn ang="0">
                  <a:pos x="134" y="47"/>
                </a:cxn>
                <a:cxn ang="0">
                  <a:pos x="107" y="89"/>
                </a:cxn>
                <a:cxn ang="0">
                  <a:pos x="105" y="118"/>
                </a:cxn>
                <a:cxn ang="0">
                  <a:pos x="87" y="126"/>
                </a:cxn>
                <a:cxn ang="0">
                  <a:pos x="58" y="110"/>
                </a:cxn>
                <a:cxn ang="0">
                  <a:pos x="42" y="116"/>
                </a:cxn>
                <a:cxn ang="0">
                  <a:pos x="42" y="108"/>
                </a:cxn>
                <a:cxn ang="0">
                  <a:pos x="18" y="108"/>
                </a:cxn>
                <a:cxn ang="0">
                  <a:pos x="0" y="58"/>
                </a:cxn>
              </a:cxnLst>
              <a:rect l="0" t="0" r="r" b="b"/>
              <a:pathLst>
                <a:path w="148" h="127">
                  <a:moveTo>
                    <a:pt x="0" y="58"/>
                  </a:moveTo>
                  <a:lnTo>
                    <a:pt x="11" y="40"/>
                  </a:lnTo>
                  <a:lnTo>
                    <a:pt x="23" y="50"/>
                  </a:lnTo>
                  <a:lnTo>
                    <a:pt x="68" y="47"/>
                  </a:lnTo>
                  <a:lnTo>
                    <a:pt x="81" y="42"/>
                  </a:lnTo>
                  <a:lnTo>
                    <a:pt x="102" y="0"/>
                  </a:lnTo>
                  <a:lnTo>
                    <a:pt x="126" y="3"/>
                  </a:lnTo>
                  <a:lnTo>
                    <a:pt x="121" y="13"/>
                  </a:lnTo>
                  <a:lnTo>
                    <a:pt x="147" y="50"/>
                  </a:lnTo>
                  <a:lnTo>
                    <a:pt x="134" y="47"/>
                  </a:lnTo>
                  <a:lnTo>
                    <a:pt x="107" y="89"/>
                  </a:lnTo>
                  <a:lnTo>
                    <a:pt x="105" y="118"/>
                  </a:lnTo>
                  <a:lnTo>
                    <a:pt x="87" y="126"/>
                  </a:lnTo>
                  <a:lnTo>
                    <a:pt x="58" y="110"/>
                  </a:lnTo>
                  <a:lnTo>
                    <a:pt x="42" y="116"/>
                  </a:lnTo>
                  <a:lnTo>
                    <a:pt x="42" y="108"/>
                  </a:lnTo>
                  <a:lnTo>
                    <a:pt x="18" y="108"/>
                  </a:lnTo>
                  <a:lnTo>
                    <a:pt x="0" y="58"/>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893" name="Freeform 197"/>
            <p:cNvSpPr>
              <a:spLocks/>
            </p:cNvSpPr>
            <p:nvPr/>
          </p:nvSpPr>
          <p:spPr bwMode="auto">
            <a:xfrm>
              <a:off x="4303" y="2681"/>
              <a:ext cx="29" cy="17"/>
            </a:xfrm>
            <a:custGeom>
              <a:avLst/>
              <a:gdLst/>
              <a:ahLst/>
              <a:cxnLst>
                <a:cxn ang="0">
                  <a:pos x="0" y="3"/>
                </a:cxn>
                <a:cxn ang="0">
                  <a:pos x="3" y="16"/>
                </a:cxn>
                <a:cxn ang="0">
                  <a:pos x="31" y="6"/>
                </a:cxn>
                <a:cxn ang="0">
                  <a:pos x="9" y="0"/>
                </a:cxn>
                <a:cxn ang="0">
                  <a:pos x="0" y="3"/>
                </a:cxn>
              </a:cxnLst>
              <a:rect l="0" t="0" r="r" b="b"/>
              <a:pathLst>
                <a:path w="32" h="17">
                  <a:moveTo>
                    <a:pt x="0" y="3"/>
                  </a:moveTo>
                  <a:lnTo>
                    <a:pt x="3" y="16"/>
                  </a:lnTo>
                  <a:lnTo>
                    <a:pt x="31" y="6"/>
                  </a:lnTo>
                  <a:lnTo>
                    <a:pt x="9" y="0"/>
                  </a:lnTo>
                  <a:lnTo>
                    <a:pt x="0" y="3"/>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894" name="Freeform 198"/>
            <p:cNvSpPr>
              <a:spLocks/>
            </p:cNvSpPr>
            <p:nvPr/>
          </p:nvSpPr>
          <p:spPr bwMode="auto">
            <a:xfrm>
              <a:off x="4303" y="2681"/>
              <a:ext cx="34" cy="17"/>
            </a:xfrm>
            <a:custGeom>
              <a:avLst/>
              <a:gdLst/>
              <a:ahLst/>
              <a:cxnLst>
                <a:cxn ang="0">
                  <a:pos x="0" y="4"/>
                </a:cxn>
                <a:cxn ang="0">
                  <a:pos x="3" y="16"/>
                </a:cxn>
                <a:cxn ang="0">
                  <a:pos x="37" y="7"/>
                </a:cxn>
                <a:cxn ang="0">
                  <a:pos x="11" y="0"/>
                </a:cxn>
                <a:cxn ang="0">
                  <a:pos x="0" y="4"/>
                </a:cxn>
              </a:cxnLst>
              <a:rect l="0" t="0" r="r" b="b"/>
              <a:pathLst>
                <a:path w="38" h="17">
                  <a:moveTo>
                    <a:pt x="0" y="4"/>
                  </a:moveTo>
                  <a:lnTo>
                    <a:pt x="3" y="16"/>
                  </a:lnTo>
                  <a:lnTo>
                    <a:pt x="37" y="7"/>
                  </a:lnTo>
                  <a:lnTo>
                    <a:pt x="11" y="0"/>
                  </a:lnTo>
                  <a:lnTo>
                    <a:pt x="0" y="4"/>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895" name="Freeform 199"/>
            <p:cNvSpPr>
              <a:spLocks/>
            </p:cNvSpPr>
            <p:nvPr/>
          </p:nvSpPr>
          <p:spPr bwMode="auto">
            <a:xfrm>
              <a:off x="4332" y="2532"/>
              <a:ext cx="74" cy="102"/>
            </a:xfrm>
            <a:custGeom>
              <a:avLst/>
              <a:gdLst/>
              <a:ahLst/>
              <a:cxnLst>
                <a:cxn ang="0">
                  <a:pos x="0" y="61"/>
                </a:cxn>
                <a:cxn ang="0">
                  <a:pos x="10" y="79"/>
                </a:cxn>
                <a:cxn ang="0">
                  <a:pos x="7" y="98"/>
                </a:cxn>
                <a:cxn ang="0">
                  <a:pos x="20" y="101"/>
                </a:cxn>
                <a:cxn ang="0">
                  <a:pos x="20" y="64"/>
                </a:cxn>
                <a:cxn ang="0">
                  <a:pos x="26" y="61"/>
                </a:cxn>
                <a:cxn ang="0">
                  <a:pos x="26" y="74"/>
                </a:cxn>
                <a:cxn ang="0">
                  <a:pos x="36" y="89"/>
                </a:cxn>
                <a:cxn ang="0">
                  <a:pos x="54" y="84"/>
                </a:cxn>
                <a:cxn ang="0">
                  <a:pos x="34" y="49"/>
                </a:cxn>
                <a:cxn ang="0">
                  <a:pos x="61" y="34"/>
                </a:cxn>
                <a:cxn ang="0">
                  <a:pos x="21" y="42"/>
                </a:cxn>
                <a:cxn ang="0">
                  <a:pos x="17" y="19"/>
                </a:cxn>
                <a:cxn ang="0">
                  <a:pos x="73" y="17"/>
                </a:cxn>
                <a:cxn ang="0">
                  <a:pos x="83" y="0"/>
                </a:cxn>
                <a:cxn ang="0">
                  <a:pos x="68" y="9"/>
                </a:cxn>
                <a:cxn ang="0">
                  <a:pos x="26" y="5"/>
                </a:cxn>
                <a:cxn ang="0">
                  <a:pos x="15" y="12"/>
                </a:cxn>
                <a:cxn ang="0">
                  <a:pos x="0" y="61"/>
                </a:cxn>
              </a:cxnLst>
              <a:rect l="0" t="0" r="r" b="b"/>
              <a:pathLst>
                <a:path w="84" h="102">
                  <a:moveTo>
                    <a:pt x="0" y="61"/>
                  </a:moveTo>
                  <a:lnTo>
                    <a:pt x="10" y="79"/>
                  </a:lnTo>
                  <a:lnTo>
                    <a:pt x="7" y="98"/>
                  </a:lnTo>
                  <a:lnTo>
                    <a:pt x="20" y="101"/>
                  </a:lnTo>
                  <a:lnTo>
                    <a:pt x="20" y="64"/>
                  </a:lnTo>
                  <a:lnTo>
                    <a:pt x="26" y="61"/>
                  </a:lnTo>
                  <a:lnTo>
                    <a:pt x="26" y="74"/>
                  </a:lnTo>
                  <a:lnTo>
                    <a:pt x="36" y="89"/>
                  </a:lnTo>
                  <a:lnTo>
                    <a:pt x="54" y="84"/>
                  </a:lnTo>
                  <a:lnTo>
                    <a:pt x="34" y="49"/>
                  </a:lnTo>
                  <a:lnTo>
                    <a:pt x="61" y="34"/>
                  </a:lnTo>
                  <a:lnTo>
                    <a:pt x="21" y="42"/>
                  </a:lnTo>
                  <a:lnTo>
                    <a:pt x="17" y="19"/>
                  </a:lnTo>
                  <a:lnTo>
                    <a:pt x="73" y="17"/>
                  </a:lnTo>
                  <a:lnTo>
                    <a:pt x="83" y="0"/>
                  </a:lnTo>
                  <a:lnTo>
                    <a:pt x="68" y="9"/>
                  </a:lnTo>
                  <a:lnTo>
                    <a:pt x="26" y="5"/>
                  </a:lnTo>
                  <a:lnTo>
                    <a:pt x="15" y="12"/>
                  </a:lnTo>
                  <a:lnTo>
                    <a:pt x="0" y="61"/>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896" name="Freeform 200"/>
            <p:cNvSpPr>
              <a:spLocks/>
            </p:cNvSpPr>
            <p:nvPr/>
          </p:nvSpPr>
          <p:spPr bwMode="auto">
            <a:xfrm>
              <a:off x="4332" y="2532"/>
              <a:ext cx="80" cy="108"/>
            </a:xfrm>
            <a:custGeom>
              <a:avLst/>
              <a:gdLst/>
              <a:ahLst/>
              <a:cxnLst>
                <a:cxn ang="0">
                  <a:pos x="0" y="65"/>
                </a:cxn>
                <a:cxn ang="0">
                  <a:pos x="11" y="84"/>
                </a:cxn>
                <a:cxn ang="0">
                  <a:pos x="8" y="104"/>
                </a:cxn>
                <a:cxn ang="0">
                  <a:pos x="21" y="107"/>
                </a:cxn>
                <a:cxn ang="0">
                  <a:pos x="21" y="68"/>
                </a:cxn>
                <a:cxn ang="0">
                  <a:pos x="28" y="65"/>
                </a:cxn>
                <a:cxn ang="0">
                  <a:pos x="28" y="78"/>
                </a:cxn>
                <a:cxn ang="0">
                  <a:pos x="39" y="94"/>
                </a:cxn>
                <a:cxn ang="0">
                  <a:pos x="58" y="89"/>
                </a:cxn>
                <a:cxn ang="0">
                  <a:pos x="36" y="52"/>
                </a:cxn>
                <a:cxn ang="0">
                  <a:pos x="65" y="36"/>
                </a:cxn>
                <a:cxn ang="0">
                  <a:pos x="23" y="44"/>
                </a:cxn>
                <a:cxn ang="0">
                  <a:pos x="18" y="20"/>
                </a:cxn>
                <a:cxn ang="0">
                  <a:pos x="78" y="18"/>
                </a:cxn>
                <a:cxn ang="0">
                  <a:pos x="89" y="0"/>
                </a:cxn>
                <a:cxn ang="0">
                  <a:pos x="73" y="10"/>
                </a:cxn>
                <a:cxn ang="0">
                  <a:pos x="28" y="5"/>
                </a:cxn>
                <a:cxn ang="0">
                  <a:pos x="16" y="13"/>
                </a:cxn>
                <a:cxn ang="0">
                  <a:pos x="0" y="65"/>
                </a:cxn>
              </a:cxnLst>
              <a:rect l="0" t="0" r="r" b="b"/>
              <a:pathLst>
                <a:path w="90" h="108">
                  <a:moveTo>
                    <a:pt x="0" y="65"/>
                  </a:moveTo>
                  <a:lnTo>
                    <a:pt x="11" y="84"/>
                  </a:lnTo>
                  <a:lnTo>
                    <a:pt x="8" y="104"/>
                  </a:lnTo>
                  <a:lnTo>
                    <a:pt x="21" y="107"/>
                  </a:lnTo>
                  <a:lnTo>
                    <a:pt x="21" y="68"/>
                  </a:lnTo>
                  <a:lnTo>
                    <a:pt x="28" y="65"/>
                  </a:lnTo>
                  <a:lnTo>
                    <a:pt x="28" y="78"/>
                  </a:lnTo>
                  <a:lnTo>
                    <a:pt x="39" y="94"/>
                  </a:lnTo>
                  <a:lnTo>
                    <a:pt x="58" y="89"/>
                  </a:lnTo>
                  <a:lnTo>
                    <a:pt x="36" y="52"/>
                  </a:lnTo>
                  <a:lnTo>
                    <a:pt x="65" y="36"/>
                  </a:lnTo>
                  <a:lnTo>
                    <a:pt x="23" y="44"/>
                  </a:lnTo>
                  <a:lnTo>
                    <a:pt x="18" y="20"/>
                  </a:lnTo>
                  <a:lnTo>
                    <a:pt x="78" y="18"/>
                  </a:lnTo>
                  <a:lnTo>
                    <a:pt x="89" y="0"/>
                  </a:lnTo>
                  <a:lnTo>
                    <a:pt x="73" y="10"/>
                  </a:lnTo>
                  <a:lnTo>
                    <a:pt x="28" y="5"/>
                  </a:lnTo>
                  <a:lnTo>
                    <a:pt x="16" y="13"/>
                  </a:lnTo>
                  <a:lnTo>
                    <a:pt x="0" y="65"/>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897" name="Freeform 201"/>
            <p:cNvSpPr>
              <a:spLocks/>
            </p:cNvSpPr>
            <p:nvPr/>
          </p:nvSpPr>
          <p:spPr bwMode="auto">
            <a:xfrm>
              <a:off x="4392" y="2681"/>
              <a:ext cx="43" cy="21"/>
            </a:xfrm>
            <a:custGeom>
              <a:avLst/>
              <a:gdLst/>
              <a:ahLst/>
              <a:cxnLst>
                <a:cxn ang="0">
                  <a:pos x="0" y="14"/>
                </a:cxn>
                <a:cxn ang="0">
                  <a:pos x="4" y="20"/>
                </a:cxn>
                <a:cxn ang="0">
                  <a:pos x="47" y="0"/>
                </a:cxn>
                <a:cxn ang="0">
                  <a:pos x="17" y="8"/>
                </a:cxn>
                <a:cxn ang="0">
                  <a:pos x="0" y="14"/>
                </a:cxn>
              </a:cxnLst>
              <a:rect l="0" t="0" r="r" b="b"/>
              <a:pathLst>
                <a:path w="48" h="21">
                  <a:moveTo>
                    <a:pt x="0" y="14"/>
                  </a:moveTo>
                  <a:lnTo>
                    <a:pt x="4" y="20"/>
                  </a:lnTo>
                  <a:lnTo>
                    <a:pt x="47" y="0"/>
                  </a:lnTo>
                  <a:lnTo>
                    <a:pt x="17" y="8"/>
                  </a:lnTo>
                  <a:lnTo>
                    <a:pt x="0" y="14"/>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898" name="Freeform 202"/>
            <p:cNvSpPr>
              <a:spLocks/>
            </p:cNvSpPr>
            <p:nvPr/>
          </p:nvSpPr>
          <p:spPr bwMode="auto">
            <a:xfrm>
              <a:off x="4392" y="2681"/>
              <a:ext cx="48" cy="27"/>
            </a:xfrm>
            <a:custGeom>
              <a:avLst/>
              <a:gdLst/>
              <a:ahLst/>
              <a:cxnLst>
                <a:cxn ang="0">
                  <a:pos x="0" y="18"/>
                </a:cxn>
                <a:cxn ang="0">
                  <a:pos x="5" y="26"/>
                </a:cxn>
                <a:cxn ang="0">
                  <a:pos x="53" y="0"/>
                </a:cxn>
                <a:cxn ang="0">
                  <a:pos x="19" y="11"/>
                </a:cxn>
                <a:cxn ang="0">
                  <a:pos x="0" y="18"/>
                </a:cxn>
              </a:cxnLst>
              <a:rect l="0" t="0" r="r" b="b"/>
              <a:pathLst>
                <a:path w="54" h="27">
                  <a:moveTo>
                    <a:pt x="0" y="18"/>
                  </a:moveTo>
                  <a:lnTo>
                    <a:pt x="5" y="26"/>
                  </a:lnTo>
                  <a:lnTo>
                    <a:pt x="53" y="0"/>
                  </a:lnTo>
                  <a:lnTo>
                    <a:pt x="19" y="11"/>
                  </a:lnTo>
                  <a:lnTo>
                    <a:pt x="0" y="18"/>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899" name="Freeform 203"/>
            <p:cNvSpPr>
              <a:spLocks/>
            </p:cNvSpPr>
            <p:nvPr/>
          </p:nvSpPr>
          <p:spPr bwMode="auto">
            <a:xfrm>
              <a:off x="4441" y="2526"/>
              <a:ext cx="15" cy="40"/>
            </a:xfrm>
            <a:custGeom>
              <a:avLst/>
              <a:gdLst/>
              <a:ahLst/>
              <a:cxnLst>
                <a:cxn ang="0">
                  <a:pos x="0" y="11"/>
                </a:cxn>
                <a:cxn ang="0">
                  <a:pos x="4" y="29"/>
                </a:cxn>
                <a:cxn ang="0">
                  <a:pos x="12" y="39"/>
                </a:cxn>
                <a:cxn ang="0">
                  <a:pos x="6" y="21"/>
                </a:cxn>
                <a:cxn ang="0">
                  <a:pos x="16" y="18"/>
                </a:cxn>
                <a:cxn ang="0">
                  <a:pos x="16" y="7"/>
                </a:cxn>
                <a:cxn ang="0">
                  <a:pos x="4" y="14"/>
                </a:cxn>
                <a:cxn ang="0">
                  <a:pos x="9" y="0"/>
                </a:cxn>
                <a:cxn ang="0">
                  <a:pos x="0" y="11"/>
                </a:cxn>
              </a:cxnLst>
              <a:rect l="0" t="0" r="r" b="b"/>
              <a:pathLst>
                <a:path w="17" h="40">
                  <a:moveTo>
                    <a:pt x="0" y="11"/>
                  </a:moveTo>
                  <a:lnTo>
                    <a:pt x="4" y="29"/>
                  </a:lnTo>
                  <a:lnTo>
                    <a:pt x="12" y="39"/>
                  </a:lnTo>
                  <a:lnTo>
                    <a:pt x="6" y="21"/>
                  </a:lnTo>
                  <a:lnTo>
                    <a:pt x="16" y="18"/>
                  </a:lnTo>
                  <a:lnTo>
                    <a:pt x="16" y="7"/>
                  </a:lnTo>
                  <a:lnTo>
                    <a:pt x="4" y="14"/>
                  </a:lnTo>
                  <a:lnTo>
                    <a:pt x="9" y="0"/>
                  </a:lnTo>
                  <a:lnTo>
                    <a:pt x="0" y="11"/>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900" name="Freeform 204"/>
            <p:cNvSpPr>
              <a:spLocks/>
            </p:cNvSpPr>
            <p:nvPr/>
          </p:nvSpPr>
          <p:spPr bwMode="auto">
            <a:xfrm>
              <a:off x="4441" y="2526"/>
              <a:ext cx="17" cy="46"/>
            </a:xfrm>
            <a:custGeom>
              <a:avLst/>
              <a:gdLst/>
              <a:ahLst/>
              <a:cxnLst>
                <a:cxn ang="0">
                  <a:pos x="0" y="13"/>
                </a:cxn>
                <a:cxn ang="0">
                  <a:pos x="5" y="34"/>
                </a:cxn>
                <a:cxn ang="0">
                  <a:pos x="13" y="45"/>
                </a:cxn>
                <a:cxn ang="0">
                  <a:pos x="8" y="24"/>
                </a:cxn>
                <a:cxn ang="0">
                  <a:pos x="18" y="21"/>
                </a:cxn>
                <a:cxn ang="0">
                  <a:pos x="18" y="8"/>
                </a:cxn>
                <a:cxn ang="0">
                  <a:pos x="5" y="16"/>
                </a:cxn>
                <a:cxn ang="0">
                  <a:pos x="11" y="0"/>
                </a:cxn>
                <a:cxn ang="0">
                  <a:pos x="0" y="13"/>
                </a:cxn>
              </a:cxnLst>
              <a:rect l="0" t="0" r="r" b="b"/>
              <a:pathLst>
                <a:path w="19" h="46">
                  <a:moveTo>
                    <a:pt x="0" y="13"/>
                  </a:moveTo>
                  <a:lnTo>
                    <a:pt x="5" y="34"/>
                  </a:lnTo>
                  <a:lnTo>
                    <a:pt x="13" y="45"/>
                  </a:lnTo>
                  <a:lnTo>
                    <a:pt x="8" y="24"/>
                  </a:lnTo>
                  <a:lnTo>
                    <a:pt x="18" y="21"/>
                  </a:lnTo>
                  <a:lnTo>
                    <a:pt x="18" y="8"/>
                  </a:lnTo>
                  <a:lnTo>
                    <a:pt x="5" y="16"/>
                  </a:lnTo>
                  <a:lnTo>
                    <a:pt x="11" y="0"/>
                  </a:lnTo>
                  <a:lnTo>
                    <a:pt x="0"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901" name="Freeform 205"/>
            <p:cNvSpPr>
              <a:spLocks/>
            </p:cNvSpPr>
            <p:nvPr/>
          </p:nvSpPr>
          <p:spPr bwMode="auto">
            <a:xfrm>
              <a:off x="4448" y="2600"/>
              <a:ext cx="33" cy="17"/>
            </a:xfrm>
            <a:custGeom>
              <a:avLst/>
              <a:gdLst/>
              <a:ahLst/>
              <a:cxnLst>
                <a:cxn ang="0">
                  <a:pos x="0" y="2"/>
                </a:cxn>
                <a:cxn ang="0">
                  <a:pos x="22" y="0"/>
                </a:cxn>
                <a:cxn ang="0">
                  <a:pos x="36" y="16"/>
                </a:cxn>
                <a:cxn ang="0">
                  <a:pos x="0" y="2"/>
                </a:cxn>
              </a:cxnLst>
              <a:rect l="0" t="0" r="r" b="b"/>
              <a:pathLst>
                <a:path w="37" h="17">
                  <a:moveTo>
                    <a:pt x="0" y="2"/>
                  </a:moveTo>
                  <a:lnTo>
                    <a:pt x="22" y="0"/>
                  </a:lnTo>
                  <a:lnTo>
                    <a:pt x="36" y="16"/>
                  </a:lnTo>
                  <a:lnTo>
                    <a:pt x="0" y="2"/>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902" name="Freeform 206"/>
            <p:cNvSpPr>
              <a:spLocks/>
            </p:cNvSpPr>
            <p:nvPr/>
          </p:nvSpPr>
          <p:spPr bwMode="auto">
            <a:xfrm>
              <a:off x="4448" y="2600"/>
              <a:ext cx="38" cy="17"/>
            </a:xfrm>
            <a:custGeom>
              <a:avLst/>
              <a:gdLst/>
              <a:ahLst/>
              <a:cxnLst>
                <a:cxn ang="0">
                  <a:pos x="0" y="2"/>
                </a:cxn>
                <a:cxn ang="0">
                  <a:pos x="26" y="0"/>
                </a:cxn>
                <a:cxn ang="0">
                  <a:pos x="42" y="16"/>
                </a:cxn>
                <a:cxn ang="0">
                  <a:pos x="0" y="2"/>
                </a:cxn>
              </a:cxnLst>
              <a:rect l="0" t="0" r="r" b="b"/>
              <a:pathLst>
                <a:path w="43" h="17">
                  <a:moveTo>
                    <a:pt x="0" y="2"/>
                  </a:moveTo>
                  <a:lnTo>
                    <a:pt x="26" y="0"/>
                  </a:lnTo>
                  <a:lnTo>
                    <a:pt x="42" y="16"/>
                  </a:lnTo>
                  <a:lnTo>
                    <a:pt x="0" y="2"/>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903" name="Freeform 207"/>
            <p:cNvSpPr>
              <a:spLocks/>
            </p:cNvSpPr>
            <p:nvPr/>
          </p:nvSpPr>
          <p:spPr bwMode="auto">
            <a:xfrm>
              <a:off x="4487" y="2563"/>
              <a:ext cx="132" cy="124"/>
            </a:xfrm>
            <a:custGeom>
              <a:avLst/>
              <a:gdLst/>
              <a:ahLst/>
              <a:cxnLst>
                <a:cxn ang="0">
                  <a:pos x="0" y="15"/>
                </a:cxn>
                <a:cxn ang="0">
                  <a:pos x="21" y="25"/>
                </a:cxn>
                <a:cxn ang="0">
                  <a:pos x="40" y="22"/>
                </a:cxn>
                <a:cxn ang="0">
                  <a:pos x="15" y="35"/>
                </a:cxn>
                <a:cxn ang="0">
                  <a:pos x="29" y="51"/>
                </a:cxn>
                <a:cxn ang="0">
                  <a:pos x="40" y="37"/>
                </a:cxn>
                <a:cxn ang="0">
                  <a:pos x="51" y="51"/>
                </a:cxn>
                <a:cxn ang="0">
                  <a:pos x="104" y="72"/>
                </a:cxn>
                <a:cxn ang="0">
                  <a:pos x="113" y="100"/>
                </a:cxn>
                <a:cxn ang="0">
                  <a:pos x="107" y="97"/>
                </a:cxn>
                <a:cxn ang="0">
                  <a:pos x="99" y="113"/>
                </a:cxn>
                <a:cxn ang="0">
                  <a:pos x="129" y="108"/>
                </a:cxn>
                <a:cxn ang="0">
                  <a:pos x="147" y="123"/>
                </a:cxn>
                <a:cxn ang="0">
                  <a:pos x="144" y="32"/>
                </a:cxn>
                <a:cxn ang="0">
                  <a:pos x="99" y="15"/>
                </a:cxn>
                <a:cxn ang="0">
                  <a:pos x="61" y="43"/>
                </a:cxn>
                <a:cxn ang="0">
                  <a:pos x="45" y="28"/>
                </a:cxn>
                <a:cxn ang="0">
                  <a:pos x="43" y="5"/>
                </a:cxn>
                <a:cxn ang="0">
                  <a:pos x="23" y="0"/>
                </a:cxn>
                <a:cxn ang="0">
                  <a:pos x="0" y="15"/>
                </a:cxn>
              </a:cxnLst>
              <a:rect l="0" t="0" r="r" b="b"/>
              <a:pathLst>
                <a:path w="148" h="124">
                  <a:moveTo>
                    <a:pt x="0" y="15"/>
                  </a:moveTo>
                  <a:lnTo>
                    <a:pt x="21" y="25"/>
                  </a:lnTo>
                  <a:lnTo>
                    <a:pt x="40" y="22"/>
                  </a:lnTo>
                  <a:lnTo>
                    <a:pt x="15" y="35"/>
                  </a:lnTo>
                  <a:lnTo>
                    <a:pt x="29" y="51"/>
                  </a:lnTo>
                  <a:lnTo>
                    <a:pt x="40" y="37"/>
                  </a:lnTo>
                  <a:lnTo>
                    <a:pt x="51" y="51"/>
                  </a:lnTo>
                  <a:lnTo>
                    <a:pt x="104" y="72"/>
                  </a:lnTo>
                  <a:lnTo>
                    <a:pt x="113" y="100"/>
                  </a:lnTo>
                  <a:lnTo>
                    <a:pt x="107" y="97"/>
                  </a:lnTo>
                  <a:lnTo>
                    <a:pt x="99" y="113"/>
                  </a:lnTo>
                  <a:lnTo>
                    <a:pt x="129" y="108"/>
                  </a:lnTo>
                  <a:lnTo>
                    <a:pt x="147" y="123"/>
                  </a:lnTo>
                  <a:lnTo>
                    <a:pt x="144" y="32"/>
                  </a:lnTo>
                  <a:lnTo>
                    <a:pt x="99" y="15"/>
                  </a:lnTo>
                  <a:lnTo>
                    <a:pt x="61" y="43"/>
                  </a:lnTo>
                  <a:lnTo>
                    <a:pt x="45" y="28"/>
                  </a:lnTo>
                  <a:lnTo>
                    <a:pt x="43" y="5"/>
                  </a:lnTo>
                  <a:lnTo>
                    <a:pt x="23" y="0"/>
                  </a:lnTo>
                  <a:lnTo>
                    <a:pt x="0" y="15"/>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904" name="Freeform 208"/>
            <p:cNvSpPr>
              <a:spLocks/>
            </p:cNvSpPr>
            <p:nvPr/>
          </p:nvSpPr>
          <p:spPr bwMode="auto">
            <a:xfrm>
              <a:off x="4487" y="2563"/>
              <a:ext cx="137" cy="130"/>
            </a:xfrm>
            <a:custGeom>
              <a:avLst/>
              <a:gdLst/>
              <a:ahLst/>
              <a:cxnLst>
                <a:cxn ang="0">
                  <a:pos x="0" y="16"/>
                </a:cxn>
                <a:cxn ang="0">
                  <a:pos x="22" y="26"/>
                </a:cxn>
                <a:cxn ang="0">
                  <a:pos x="42" y="23"/>
                </a:cxn>
                <a:cxn ang="0">
                  <a:pos x="16" y="37"/>
                </a:cxn>
                <a:cxn ang="0">
                  <a:pos x="30" y="53"/>
                </a:cxn>
                <a:cxn ang="0">
                  <a:pos x="42" y="39"/>
                </a:cxn>
                <a:cxn ang="0">
                  <a:pos x="53" y="53"/>
                </a:cxn>
                <a:cxn ang="0">
                  <a:pos x="108" y="76"/>
                </a:cxn>
                <a:cxn ang="0">
                  <a:pos x="118" y="105"/>
                </a:cxn>
                <a:cxn ang="0">
                  <a:pos x="111" y="102"/>
                </a:cxn>
                <a:cxn ang="0">
                  <a:pos x="103" y="118"/>
                </a:cxn>
                <a:cxn ang="0">
                  <a:pos x="134" y="113"/>
                </a:cxn>
                <a:cxn ang="0">
                  <a:pos x="153" y="129"/>
                </a:cxn>
                <a:cxn ang="0">
                  <a:pos x="150" y="34"/>
                </a:cxn>
                <a:cxn ang="0">
                  <a:pos x="103" y="16"/>
                </a:cxn>
                <a:cxn ang="0">
                  <a:pos x="64" y="45"/>
                </a:cxn>
                <a:cxn ang="0">
                  <a:pos x="47" y="29"/>
                </a:cxn>
                <a:cxn ang="0">
                  <a:pos x="45" y="5"/>
                </a:cxn>
                <a:cxn ang="0">
                  <a:pos x="24" y="0"/>
                </a:cxn>
                <a:cxn ang="0">
                  <a:pos x="0" y="16"/>
                </a:cxn>
              </a:cxnLst>
              <a:rect l="0" t="0" r="r" b="b"/>
              <a:pathLst>
                <a:path w="154" h="130">
                  <a:moveTo>
                    <a:pt x="0" y="16"/>
                  </a:moveTo>
                  <a:lnTo>
                    <a:pt x="22" y="26"/>
                  </a:lnTo>
                  <a:lnTo>
                    <a:pt x="42" y="23"/>
                  </a:lnTo>
                  <a:lnTo>
                    <a:pt x="16" y="37"/>
                  </a:lnTo>
                  <a:lnTo>
                    <a:pt x="30" y="53"/>
                  </a:lnTo>
                  <a:lnTo>
                    <a:pt x="42" y="39"/>
                  </a:lnTo>
                  <a:lnTo>
                    <a:pt x="53" y="53"/>
                  </a:lnTo>
                  <a:lnTo>
                    <a:pt x="108" y="76"/>
                  </a:lnTo>
                  <a:lnTo>
                    <a:pt x="118" y="105"/>
                  </a:lnTo>
                  <a:lnTo>
                    <a:pt x="111" y="102"/>
                  </a:lnTo>
                  <a:lnTo>
                    <a:pt x="103" y="118"/>
                  </a:lnTo>
                  <a:lnTo>
                    <a:pt x="134" y="113"/>
                  </a:lnTo>
                  <a:lnTo>
                    <a:pt x="153" y="129"/>
                  </a:lnTo>
                  <a:lnTo>
                    <a:pt x="150" y="34"/>
                  </a:lnTo>
                  <a:lnTo>
                    <a:pt x="103" y="16"/>
                  </a:lnTo>
                  <a:lnTo>
                    <a:pt x="64" y="45"/>
                  </a:lnTo>
                  <a:lnTo>
                    <a:pt x="47" y="29"/>
                  </a:lnTo>
                  <a:lnTo>
                    <a:pt x="45" y="5"/>
                  </a:lnTo>
                  <a:lnTo>
                    <a:pt x="24" y="0"/>
                  </a:lnTo>
                  <a:lnTo>
                    <a:pt x="0" y="16"/>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905" name="Freeform 209"/>
            <p:cNvSpPr>
              <a:spLocks/>
            </p:cNvSpPr>
            <p:nvPr/>
          </p:nvSpPr>
          <p:spPr bwMode="auto">
            <a:xfrm>
              <a:off x="4490" y="2662"/>
              <a:ext cx="15" cy="17"/>
            </a:xfrm>
            <a:custGeom>
              <a:avLst/>
              <a:gdLst/>
              <a:ahLst/>
              <a:cxnLst>
                <a:cxn ang="0">
                  <a:pos x="0" y="16"/>
                </a:cxn>
                <a:cxn ang="0">
                  <a:pos x="8" y="0"/>
                </a:cxn>
                <a:cxn ang="0">
                  <a:pos x="16" y="9"/>
                </a:cxn>
                <a:cxn ang="0">
                  <a:pos x="0" y="16"/>
                </a:cxn>
              </a:cxnLst>
              <a:rect l="0" t="0" r="r" b="b"/>
              <a:pathLst>
                <a:path w="17" h="17">
                  <a:moveTo>
                    <a:pt x="0" y="16"/>
                  </a:moveTo>
                  <a:lnTo>
                    <a:pt x="8" y="0"/>
                  </a:lnTo>
                  <a:lnTo>
                    <a:pt x="16" y="9"/>
                  </a:lnTo>
                  <a:lnTo>
                    <a:pt x="0" y="16"/>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906" name="Freeform 210"/>
            <p:cNvSpPr>
              <a:spLocks/>
            </p:cNvSpPr>
            <p:nvPr/>
          </p:nvSpPr>
          <p:spPr bwMode="auto">
            <a:xfrm>
              <a:off x="4490" y="2662"/>
              <a:ext cx="15" cy="17"/>
            </a:xfrm>
            <a:custGeom>
              <a:avLst/>
              <a:gdLst/>
              <a:ahLst/>
              <a:cxnLst>
                <a:cxn ang="0">
                  <a:pos x="0" y="16"/>
                </a:cxn>
                <a:cxn ang="0">
                  <a:pos x="8" y="0"/>
                </a:cxn>
                <a:cxn ang="0">
                  <a:pos x="16" y="8"/>
                </a:cxn>
                <a:cxn ang="0">
                  <a:pos x="0" y="16"/>
                </a:cxn>
              </a:cxnLst>
              <a:rect l="0" t="0" r="r" b="b"/>
              <a:pathLst>
                <a:path w="17" h="17">
                  <a:moveTo>
                    <a:pt x="0" y="16"/>
                  </a:moveTo>
                  <a:lnTo>
                    <a:pt x="8" y="0"/>
                  </a:lnTo>
                  <a:lnTo>
                    <a:pt x="16" y="8"/>
                  </a:lnTo>
                  <a:lnTo>
                    <a:pt x="0" y="16"/>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907" name="Freeform 211"/>
            <p:cNvSpPr>
              <a:spLocks/>
            </p:cNvSpPr>
            <p:nvPr/>
          </p:nvSpPr>
          <p:spPr bwMode="auto">
            <a:xfrm>
              <a:off x="3355" y="1939"/>
              <a:ext cx="245" cy="236"/>
            </a:xfrm>
            <a:custGeom>
              <a:avLst/>
              <a:gdLst/>
              <a:ahLst/>
              <a:cxnLst>
                <a:cxn ang="0">
                  <a:pos x="0" y="8"/>
                </a:cxn>
                <a:cxn ang="0">
                  <a:pos x="5" y="0"/>
                </a:cxn>
                <a:cxn ang="0">
                  <a:pos x="25" y="16"/>
                </a:cxn>
                <a:cxn ang="0">
                  <a:pos x="52" y="2"/>
                </a:cxn>
                <a:cxn ang="0">
                  <a:pos x="54" y="16"/>
                </a:cxn>
                <a:cxn ang="0">
                  <a:pos x="67" y="20"/>
                </a:cxn>
                <a:cxn ang="0">
                  <a:pos x="71" y="36"/>
                </a:cxn>
                <a:cxn ang="0">
                  <a:pos x="105" y="52"/>
                </a:cxn>
                <a:cxn ang="0">
                  <a:pos x="141" y="49"/>
                </a:cxn>
                <a:cxn ang="0">
                  <a:pos x="138" y="38"/>
                </a:cxn>
                <a:cxn ang="0">
                  <a:pos x="182" y="23"/>
                </a:cxn>
                <a:cxn ang="0">
                  <a:pos x="244" y="52"/>
                </a:cxn>
                <a:cxn ang="0">
                  <a:pos x="247" y="66"/>
                </a:cxn>
                <a:cxn ang="0">
                  <a:pos x="234" y="93"/>
                </a:cxn>
                <a:cxn ang="0">
                  <a:pos x="239" y="131"/>
                </a:cxn>
                <a:cxn ang="0">
                  <a:pos x="252" y="143"/>
                </a:cxn>
                <a:cxn ang="0">
                  <a:pos x="239" y="161"/>
                </a:cxn>
                <a:cxn ang="0">
                  <a:pos x="275" y="202"/>
                </a:cxn>
                <a:cxn ang="0">
                  <a:pos x="249" y="235"/>
                </a:cxn>
                <a:cxn ang="0">
                  <a:pos x="190" y="227"/>
                </a:cxn>
                <a:cxn ang="0">
                  <a:pos x="174" y="205"/>
                </a:cxn>
                <a:cxn ang="0">
                  <a:pos x="133" y="210"/>
                </a:cxn>
                <a:cxn ang="0">
                  <a:pos x="103" y="194"/>
                </a:cxn>
                <a:cxn ang="0">
                  <a:pos x="82" y="159"/>
                </a:cxn>
                <a:cxn ang="0">
                  <a:pos x="64" y="150"/>
                </a:cxn>
                <a:cxn ang="0">
                  <a:pos x="62" y="159"/>
                </a:cxn>
                <a:cxn ang="0">
                  <a:pos x="44" y="120"/>
                </a:cxn>
                <a:cxn ang="0">
                  <a:pos x="16" y="98"/>
                </a:cxn>
                <a:cxn ang="0">
                  <a:pos x="28" y="66"/>
                </a:cxn>
                <a:cxn ang="0">
                  <a:pos x="19" y="61"/>
                </a:cxn>
                <a:cxn ang="0">
                  <a:pos x="8" y="41"/>
                </a:cxn>
                <a:cxn ang="0">
                  <a:pos x="0" y="8"/>
                </a:cxn>
              </a:cxnLst>
              <a:rect l="0" t="0" r="r" b="b"/>
              <a:pathLst>
                <a:path w="276" h="236">
                  <a:moveTo>
                    <a:pt x="0" y="8"/>
                  </a:moveTo>
                  <a:lnTo>
                    <a:pt x="5" y="0"/>
                  </a:lnTo>
                  <a:lnTo>
                    <a:pt x="25" y="16"/>
                  </a:lnTo>
                  <a:lnTo>
                    <a:pt x="52" y="2"/>
                  </a:lnTo>
                  <a:lnTo>
                    <a:pt x="54" y="16"/>
                  </a:lnTo>
                  <a:lnTo>
                    <a:pt x="67" y="20"/>
                  </a:lnTo>
                  <a:lnTo>
                    <a:pt x="71" y="36"/>
                  </a:lnTo>
                  <a:lnTo>
                    <a:pt x="105" y="52"/>
                  </a:lnTo>
                  <a:lnTo>
                    <a:pt x="141" y="49"/>
                  </a:lnTo>
                  <a:lnTo>
                    <a:pt x="138" y="38"/>
                  </a:lnTo>
                  <a:lnTo>
                    <a:pt x="182" y="23"/>
                  </a:lnTo>
                  <a:lnTo>
                    <a:pt x="244" y="52"/>
                  </a:lnTo>
                  <a:lnTo>
                    <a:pt x="247" y="66"/>
                  </a:lnTo>
                  <a:lnTo>
                    <a:pt x="234" y="93"/>
                  </a:lnTo>
                  <a:lnTo>
                    <a:pt x="239" y="131"/>
                  </a:lnTo>
                  <a:lnTo>
                    <a:pt x="252" y="143"/>
                  </a:lnTo>
                  <a:lnTo>
                    <a:pt x="239" y="161"/>
                  </a:lnTo>
                  <a:lnTo>
                    <a:pt x="275" y="202"/>
                  </a:lnTo>
                  <a:lnTo>
                    <a:pt x="249" y="235"/>
                  </a:lnTo>
                  <a:lnTo>
                    <a:pt x="190" y="227"/>
                  </a:lnTo>
                  <a:lnTo>
                    <a:pt x="174" y="205"/>
                  </a:lnTo>
                  <a:lnTo>
                    <a:pt x="133" y="210"/>
                  </a:lnTo>
                  <a:lnTo>
                    <a:pt x="103" y="194"/>
                  </a:lnTo>
                  <a:lnTo>
                    <a:pt x="82" y="159"/>
                  </a:lnTo>
                  <a:lnTo>
                    <a:pt x="64" y="150"/>
                  </a:lnTo>
                  <a:lnTo>
                    <a:pt x="62" y="159"/>
                  </a:lnTo>
                  <a:lnTo>
                    <a:pt x="44" y="120"/>
                  </a:lnTo>
                  <a:lnTo>
                    <a:pt x="16" y="98"/>
                  </a:lnTo>
                  <a:lnTo>
                    <a:pt x="28" y="66"/>
                  </a:lnTo>
                  <a:lnTo>
                    <a:pt x="19" y="61"/>
                  </a:lnTo>
                  <a:lnTo>
                    <a:pt x="8" y="41"/>
                  </a:lnTo>
                  <a:lnTo>
                    <a:pt x="0" y="8"/>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29908" name="Freeform 212"/>
            <p:cNvSpPr>
              <a:spLocks/>
            </p:cNvSpPr>
            <p:nvPr/>
          </p:nvSpPr>
          <p:spPr bwMode="auto">
            <a:xfrm>
              <a:off x="3355" y="1939"/>
              <a:ext cx="250" cy="242"/>
            </a:xfrm>
            <a:custGeom>
              <a:avLst/>
              <a:gdLst/>
              <a:ahLst/>
              <a:cxnLst>
                <a:cxn ang="0">
                  <a:pos x="0" y="8"/>
                </a:cxn>
                <a:cxn ang="0">
                  <a:pos x="5" y="0"/>
                </a:cxn>
                <a:cxn ang="0">
                  <a:pos x="26" y="16"/>
                </a:cxn>
                <a:cxn ang="0">
                  <a:pos x="53" y="2"/>
                </a:cxn>
                <a:cxn ang="0">
                  <a:pos x="55" y="16"/>
                </a:cxn>
                <a:cxn ang="0">
                  <a:pos x="68" y="21"/>
                </a:cxn>
                <a:cxn ang="0">
                  <a:pos x="73" y="37"/>
                </a:cxn>
                <a:cxn ang="0">
                  <a:pos x="107" y="53"/>
                </a:cxn>
                <a:cxn ang="0">
                  <a:pos x="144" y="50"/>
                </a:cxn>
                <a:cxn ang="0">
                  <a:pos x="141" y="39"/>
                </a:cxn>
                <a:cxn ang="0">
                  <a:pos x="186" y="24"/>
                </a:cxn>
                <a:cxn ang="0">
                  <a:pos x="249" y="53"/>
                </a:cxn>
                <a:cxn ang="0">
                  <a:pos x="252" y="68"/>
                </a:cxn>
                <a:cxn ang="0">
                  <a:pos x="239" y="95"/>
                </a:cxn>
                <a:cxn ang="0">
                  <a:pos x="244" y="134"/>
                </a:cxn>
                <a:cxn ang="0">
                  <a:pos x="257" y="147"/>
                </a:cxn>
                <a:cxn ang="0">
                  <a:pos x="244" y="165"/>
                </a:cxn>
                <a:cxn ang="0">
                  <a:pos x="281" y="207"/>
                </a:cxn>
                <a:cxn ang="0">
                  <a:pos x="254" y="241"/>
                </a:cxn>
                <a:cxn ang="0">
                  <a:pos x="194" y="233"/>
                </a:cxn>
                <a:cxn ang="0">
                  <a:pos x="178" y="210"/>
                </a:cxn>
                <a:cxn ang="0">
                  <a:pos x="136" y="215"/>
                </a:cxn>
                <a:cxn ang="0">
                  <a:pos x="105" y="199"/>
                </a:cxn>
                <a:cxn ang="0">
                  <a:pos x="84" y="163"/>
                </a:cxn>
                <a:cxn ang="0">
                  <a:pos x="65" y="154"/>
                </a:cxn>
                <a:cxn ang="0">
                  <a:pos x="63" y="163"/>
                </a:cxn>
                <a:cxn ang="0">
                  <a:pos x="45" y="123"/>
                </a:cxn>
                <a:cxn ang="0">
                  <a:pos x="16" y="100"/>
                </a:cxn>
                <a:cxn ang="0">
                  <a:pos x="29" y="68"/>
                </a:cxn>
                <a:cxn ang="0">
                  <a:pos x="19" y="63"/>
                </a:cxn>
                <a:cxn ang="0">
                  <a:pos x="8" y="42"/>
                </a:cxn>
                <a:cxn ang="0">
                  <a:pos x="0" y="8"/>
                </a:cxn>
              </a:cxnLst>
              <a:rect l="0" t="0" r="r" b="b"/>
              <a:pathLst>
                <a:path w="282" h="242">
                  <a:moveTo>
                    <a:pt x="0" y="8"/>
                  </a:moveTo>
                  <a:lnTo>
                    <a:pt x="5" y="0"/>
                  </a:lnTo>
                  <a:lnTo>
                    <a:pt x="26" y="16"/>
                  </a:lnTo>
                  <a:lnTo>
                    <a:pt x="53" y="2"/>
                  </a:lnTo>
                  <a:lnTo>
                    <a:pt x="55" y="16"/>
                  </a:lnTo>
                  <a:lnTo>
                    <a:pt x="68" y="21"/>
                  </a:lnTo>
                  <a:lnTo>
                    <a:pt x="73" y="37"/>
                  </a:lnTo>
                  <a:lnTo>
                    <a:pt x="107" y="53"/>
                  </a:lnTo>
                  <a:lnTo>
                    <a:pt x="144" y="50"/>
                  </a:lnTo>
                  <a:lnTo>
                    <a:pt x="141" y="39"/>
                  </a:lnTo>
                  <a:lnTo>
                    <a:pt x="186" y="24"/>
                  </a:lnTo>
                  <a:lnTo>
                    <a:pt x="249" y="53"/>
                  </a:lnTo>
                  <a:lnTo>
                    <a:pt x="252" y="68"/>
                  </a:lnTo>
                  <a:lnTo>
                    <a:pt x="239" y="95"/>
                  </a:lnTo>
                  <a:lnTo>
                    <a:pt x="244" y="134"/>
                  </a:lnTo>
                  <a:lnTo>
                    <a:pt x="257" y="147"/>
                  </a:lnTo>
                  <a:lnTo>
                    <a:pt x="244" y="165"/>
                  </a:lnTo>
                  <a:lnTo>
                    <a:pt x="281" y="207"/>
                  </a:lnTo>
                  <a:lnTo>
                    <a:pt x="254" y="241"/>
                  </a:lnTo>
                  <a:lnTo>
                    <a:pt x="194" y="233"/>
                  </a:lnTo>
                  <a:lnTo>
                    <a:pt x="178" y="210"/>
                  </a:lnTo>
                  <a:lnTo>
                    <a:pt x="136" y="215"/>
                  </a:lnTo>
                  <a:lnTo>
                    <a:pt x="105" y="199"/>
                  </a:lnTo>
                  <a:lnTo>
                    <a:pt x="84" y="163"/>
                  </a:lnTo>
                  <a:lnTo>
                    <a:pt x="65" y="154"/>
                  </a:lnTo>
                  <a:lnTo>
                    <a:pt x="63" y="163"/>
                  </a:lnTo>
                  <a:lnTo>
                    <a:pt x="45" y="123"/>
                  </a:lnTo>
                  <a:lnTo>
                    <a:pt x="16" y="100"/>
                  </a:lnTo>
                  <a:lnTo>
                    <a:pt x="29" y="68"/>
                  </a:lnTo>
                  <a:lnTo>
                    <a:pt x="19" y="63"/>
                  </a:lnTo>
                  <a:lnTo>
                    <a:pt x="8" y="42"/>
                  </a:lnTo>
                  <a:lnTo>
                    <a:pt x="0" y="8"/>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909" name="Freeform 213"/>
            <p:cNvSpPr>
              <a:spLocks/>
            </p:cNvSpPr>
            <p:nvPr/>
          </p:nvSpPr>
          <p:spPr bwMode="auto">
            <a:xfrm>
              <a:off x="3282" y="1981"/>
              <a:ext cx="124" cy="129"/>
            </a:xfrm>
            <a:custGeom>
              <a:avLst/>
              <a:gdLst/>
              <a:ahLst/>
              <a:cxnLst>
                <a:cxn ang="0">
                  <a:pos x="0" y="65"/>
                </a:cxn>
                <a:cxn ang="0">
                  <a:pos x="8" y="83"/>
                </a:cxn>
                <a:cxn ang="0">
                  <a:pos x="68" y="110"/>
                </a:cxn>
                <a:cxn ang="0">
                  <a:pos x="68" y="120"/>
                </a:cxn>
                <a:cxn ang="0">
                  <a:pos x="86" y="128"/>
                </a:cxn>
                <a:cxn ang="0">
                  <a:pos x="113" y="128"/>
                </a:cxn>
                <a:cxn ang="0">
                  <a:pos x="131" y="116"/>
                </a:cxn>
                <a:cxn ang="0">
                  <a:pos x="139" y="116"/>
                </a:cxn>
                <a:cxn ang="0">
                  <a:pos x="122" y="77"/>
                </a:cxn>
                <a:cxn ang="0">
                  <a:pos x="94" y="55"/>
                </a:cxn>
                <a:cxn ang="0">
                  <a:pos x="106" y="25"/>
                </a:cxn>
                <a:cxn ang="0">
                  <a:pos x="97" y="20"/>
                </a:cxn>
                <a:cxn ang="0">
                  <a:pos x="86" y="0"/>
                </a:cxn>
                <a:cxn ang="0">
                  <a:pos x="54" y="2"/>
                </a:cxn>
                <a:cxn ang="0">
                  <a:pos x="38" y="12"/>
                </a:cxn>
                <a:cxn ang="0">
                  <a:pos x="35" y="45"/>
                </a:cxn>
                <a:cxn ang="0">
                  <a:pos x="0" y="65"/>
                </a:cxn>
              </a:cxnLst>
              <a:rect l="0" t="0" r="r" b="b"/>
              <a:pathLst>
                <a:path w="140" h="129">
                  <a:moveTo>
                    <a:pt x="0" y="65"/>
                  </a:moveTo>
                  <a:lnTo>
                    <a:pt x="8" y="83"/>
                  </a:lnTo>
                  <a:lnTo>
                    <a:pt x="68" y="110"/>
                  </a:lnTo>
                  <a:lnTo>
                    <a:pt x="68" y="120"/>
                  </a:lnTo>
                  <a:lnTo>
                    <a:pt x="86" y="128"/>
                  </a:lnTo>
                  <a:lnTo>
                    <a:pt x="113" y="128"/>
                  </a:lnTo>
                  <a:lnTo>
                    <a:pt x="131" y="116"/>
                  </a:lnTo>
                  <a:lnTo>
                    <a:pt x="139" y="116"/>
                  </a:lnTo>
                  <a:lnTo>
                    <a:pt x="122" y="77"/>
                  </a:lnTo>
                  <a:lnTo>
                    <a:pt x="94" y="55"/>
                  </a:lnTo>
                  <a:lnTo>
                    <a:pt x="106" y="25"/>
                  </a:lnTo>
                  <a:lnTo>
                    <a:pt x="97" y="20"/>
                  </a:lnTo>
                  <a:lnTo>
                    <a:pt x="86" y="0"/>
                  </a:lnTo>
                  <a:lnTo>
                    <a:pt x="54" y="2"/>
                  </a:lnTo>
                  <a:lnTo>
                    <a:pt x="38" y="12"/>
                  </a:lnTo>
                  <a:lnTo>
                    <a:pt x="35" y="45"/>
                  </a:lnTo>
                  <a:lnTo>
                    <a:pt x="0" y="65"/>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29910" name="Freeform 214"/>
            <p:cNvSpPr>
              <a:spLocks/>
            </p:cNvSpPr>
            <p:nvPr/>
          </p:nvSpPr>
          <p:spPr bwMode="auto">
            <a:xfrm>
              <a:off x="3282" y="1981"/>
              <a:ext cx="130" cy="135"/>
            </a:xfrm>
            <a:custGeom>
              <a:avLst/>
              <a:gdLst/>
              <a:ahLst/>
              <a:cxnLst>
                <a:cxn ang="0">
                  <a:pos x="0" y="68"/>
                </a:cxn>
                <a:cxn ang="0">
                  <a:pos x="8" y="87"/>
                </a:cxn>
                <a:cxn ang="0">
                  <a:pos x="71" y="115"/>
                </a:cxn>
                <a:cxn ang="0">
                  <a:pos x="71" y="126"/>
                </a:cxn>
                <a:cxn ang="0">
                  <a:pos x="90" y="134"/>
                </a:cxn>
                <a:cxn ang="0">
                  <a:pos x="118" y="134"/>
                </a:cxn>
                <a:cxn ang="0">
                  <a:pos x="137" y="121"/>
                </a:cxn>
                <a:cxn ang="0">
                  <a:pos x="145" y="121"/>
                </a:cxn>
                <a:cxn ang="0">
                  <a:pos x="127" y="81"/>
                </a:cxn>
                <a:cxn ang="0">
                  <a:pos x="98" y="58"/>
                </a:cxn>
                <a:cxn ang="0">
                  <a:pos x="111" y="26"/>
                </a:cxn>
                <a:cxn ang="0">
                  <a:pos x="101" y="21"/>
                </a:cxn>
                <a:cxn ang="0">
                  <a:pos x="90" y="0"/>
                </a:cxn>
                <a:cxn ang="0">
                  <a:pos x="56" y="2"/>
                </a:cxn>
                <a:cxn ang="0">
                  <a:pos x="40" y="13"/>
                </a:cxn>
                <a:cxn ang="0">
                  <a:pos x="37" y="47"/>
                </a:cxn>
                <a:cxn ang="0">
                  <a:pos x="0" y="68"/>
                </a:cxn>
              </a:cxnLst>
              <a:rect l="0" t="0" r="r" b="b"/>
              <a:pathLst>
                <a:path w="146" h="135">
                  <a:moveTo>
                    <a:pt x="0" y="68"/>
                  </a:moveTo>
                  <a:lnTo>
                    <a:pt x="8" y="87"/>
                  </a:lnTo>
                  <a:lnTo>
                    <a:pt x="71" y="115"/>
                  </a:lnTo>
                  <a:lnTo>
                    <a:pt x="71" y="126"/>
                  </a:lnTo>
                  <a:lnTo>
                    <a:pt x="90" y="134"/>
                  </a:lnTo>
                  <a:lnTo>
                    <a:pt x="118" y="134"/>
                  </a:lnTo>
                  <a:lnTo>
                    <a:pt x="137" y="121"/>
                  </a:lnTo>
                  <a:lnTo>
                    <a:pt x="145" y="121"/>
                  </a:lnTo>
                  <a:lnTo>
                    <a:pt x="127" y="81"/>
                  </a:lnTo>
                  <a:lnTo>
                    <a:pt x="98" y="58"/>
                  </a:lnTo>
                  <a:lnTo>
                    <a:pt x="111" y="26"/>
                  </a:lnTo>
                  <a:lnTo>
                    <a:pt x="101" y="21"/>
                  </a:lnTo>
                  <a:lnTo>
                    <a:pt x="90" y="0"/>
                  </a:lnTo>
                  <a:lnTo>
                    <a:pt x="56" y="2"/>
                  </a:lnTo>
                  <a:lnTo>
                    <a:pt x="40" y="13"/>
                  </a:lnTo>
                  <a:lnTo>
                    <a:pt x="37" y="47"/>
                  </a:lnTo>
                  <a:lnTo>
                    <a:pt x="0" y="68"/>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911" name="Freeform 215"/>
            <p:cNvSpPr>
              <a:spLocks/>
            </p:cNvSpPr>
            <p:nvPr/>
          </p:nvSpPr>
          <p:spPr bwMode="auto">
            <a:xfrm>
              <a:off x="3362" y="2115"/>
              <a:ext cx="20" cy="17"/>
            </a:xfrm>
            <a:custGeom>
              <a:avLst/>
              <a:gdLst/>
              <a:ahLst/>
              <a:cxnLst>
                <a:cxn ang="0">
                  <a:pos x="0" y="0"/>
                </a:cxn>
                <a:cxn ang="0">
                  <a:pos x="10" y="16"/>
                </a:cxn>
                <a:cxn ang="0">
                  <a:pos x="22" y="0"/>
                </a:cxn>
                <a:cxn ang="0">
                  <a:pos x="0" y="0"/>
                </a:cxn>
              </a:cxnLst>
              <a:rect l="0" t="0" r="r" b="b"/>
              <a:pathLst>
                <a:path w="23" h="17">
                  <a:moveTo>
                    <a:pt x="0" y="0"/>
                  </a:moveTo>
                  <a:lnTo>
                    <a:pt x="10" y="16"/>
                  </a:lnTo>
                  <a:lnTo>
                    <a:pt x="22" y="0"/>
                  </a:lnTo>
                  <a:lnTo>
                    <a:pt x="0" y="0"/>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29912" name="Freeform 216"/>
            <p:cNvSpPr>
              <a:spLocks/>
            </p:cNvSpPr>
            <p:nvPr/>
          </p:nvSpPr>
          <p:spPr bwMode="auto">
            <a:xfrm>
              <a:off x="3362" y="2115"/>
              <a:ext cx="26" cy="17"/>
            </a:xfrm>
            <a:custGeom>
              <a:avLst/>
              <a:gdLst/>
              <a:ahLst/>
              <a:cxnLst>
                <a:cxn ang="0">
                  <a:pos x="0" y="0"/>
                </a:cxn>
                <a:cxn ang="0">
                  <a:pos x="13" y="16"/>
                </a:cxn>
                <a:cxn ang="0">
                  <a:pos x="28" y="0"/>
                </a:cxn>
                <a:cxn ang="0">
                  <a:pos x="0" y="0"/>
                </a:cxn>
              </a:cxnLst>
              <a:rect l="0" t="0" r="r" b="b"/>
              <a:pathLst>
                <a:path w="29" h="17">
                  <a:moveTo>
                    <a:pt x="0" y="0"/>
                  </a:moveTo>
                  <a:lnTo>
                    <a:pt x="13" y="16"/>
                  </a:lnTo>
                  <a:lnTo>
                    <a:pt x="28" y="0"/>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913" name="Freeform 217"/>
            <p:cNvSpPr>
              <a:spLocks/>
            </p:cNvSpPr>
            <p:nvPr/>
          </p:nvSpPr>
          <p:spPr bwMode="auto">
            <a:xfrm>
              <a:off x="2641" y="1651"/>
              <a:ext cx="52" cy="65"/>
            </a:xfrm>
            <a:custGeom>
              <a:avLst/>
              <a:gdLst/>
              <a:ahLst/>
              <a:cxnLst>
                <a:cxn ang="0">
                  <a:pos x="0" y="55"/>
                </a:cxn>
                <a:cxn ang="0">
                  <a:pos x="13" y="62"/>
                </a:cxn>
                <a:cxn ang="0">
                  <a:pos x="5" y="64"/>
                </a:cxn>
                <a:cxn ang="0">
                  <a:pos x="55" y="57"/>
                </a:cxn>
                <a:cxn ang="0">
                  <a:pos x="58" y="21"/>
                </a:cxn>
                <a:cxn ang="0">
                  <a:pos x="53" y="14"/>
                </a:cxn>
                <a:cxn ang="0">
                  <a:pos x="36" y="18"/>
                </a:cxn>
                <a:cxn ang="0">
                  <a:pos x="32" y="14"/>
                </a:cxn>
                <a:cxn ang="0">
                  <a:pos x="38" y="5"/>
                </a:cxn>
                <a:cxn ang="0">
                  <a:pos x="32" y="0"/>
                </a:cxn>
                <a:cxn ang="0">
                  <a:pos x="26" y="16"/>
                </a:cxn>
                <a:cxn ang="0">
                  <a:pos x="5" y="24"/>
                </a:cxn>
                <a:cxn ang="0">
                  <a:pos x="13" y="26"/>
                </a:cxn>
                <a:cxn ang="0">
                  <a:pos x="7" y="34"/>
                </a:cxn>
                <a:cxn ang="0">
                  <a:pos x="22" y="36"/>
                </a:cxn>
                <a:cxn ang="0">
                  <a:pos x="7" y="50"/>
                </a:cxn>
                <a:cxn ang="0">
                  <a:pos x="24" y="48"/>
                </a:cxn>
                <a:cxn ang="0">
                  <a:pos x="0" y="55"/>
                </a:cxn>
              </a:cxnLst>
              <a:rect l="0" t="0" r="r" b="b"/>
              <a:pathLst>
                <a:path w="59" h="65">
                  <a:moveTo>
                    <a:pt x="0" y="55"/>
                  </a:moveTo>
                  <a:lnTo>
                    <a:pt x="13" y="62"/>
                  </a:lnTo>
                  <a:lnTo>
                    <a:pt x="5" y="64"/>
                  </a:lnTo>
                  <a:lnTo>
                    <a:pt x="55" y="57"/>
                  </a:lnTo>
                  <a:lnTo>
                    <a:pt x="58" y="21"/>
                  </a:lnTo>
                  <a:lnTo>
                    <a:pt x="53" y="14"/>
                  </a:lnTo>
                  <a:lnTo>
                    <a:pt x="36" y="18"/>
                  </a:lnTo>
                  <a:lnTo>
                    <a:pt x="32" y="14"/>
                  </a:lnTo>
                  <a:lnTo>
                    <a:pt x="38" y="5"/>
                  </a:lnTo>
                  <a:lnTo>
                    <a:pt x="32" y="0"/>
                  </a:lnTo>
                  <a:lnTo>
                    <a:pt x="26" y="16"/>
                  </a:lnTo>
                  <a:lnTo>
                    <a:pt x="5" y="24"/>
                  </a:lnTo>
                  <a:lnTo>
                    <a:pt x="13" y="26"/>
                  </a:lnTo>
                  <a:lnTo>
                    <a:pt x="7" y="34"/>
                  </a:lnTo>
                  <a:lnTo>
                    <a:pt x="22" y="36"/>
                  </a:lnTo>
                  <a:lnTo>
                    <a:pt x="7" y="50"/>
                  </a:lnTo>
                  <a:lnTo>
                    <a:pt x="24" y="48"/>
                  </a:lnTo>
                  <a:lnTo>
                    <a:pt x="0" y="55"/>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914" name="Freeform 218"/>
            <p:cNvSpPr>
              <a:spLocks/>
            </p:cNvSpPr>
            <p:nvPr/>
          </p:nvSpPr>
          <p:spPr bwMode="auto">
            <a:xfrm>
              <a:off x="2641" y="1651"/>
              <a:ext cx="58" cy="71"/>
            </a:xfrm>
            <a:custGeom>
              <a:avLst/>
              <a:gdLst/>
              <a:ahLst/>
              <a:cxnLst>
                <a:cxn ang="0">
                  <a:pos x="0" y="60"/>
                </a:cxn>
                <a:cxn ang="0">
                  <a:pos x="14" y="68"/>
                </a:cxn>
                <a:cxn ang="0">
                  <a:pos x="5" y="70"/>
                </a:cxn>
                <a:cxn ang="0">
                  <a:pos x="61" y="62"/>
                </a:cxn>
                <a:cxn ang="0">
                  <a:pos x="64" y="23"/>
                </a:cxn>
                <a:cxn ang="0">
                  <a:pos x="58" y="15"/>
                </a:cxn>
                <a:cxn ang="0">
                  <a:pos x="40" y="20"/>
                </a:cxn>
                <a:cxn ang="0">
                  <a:pos x="35" y="15"/>
                </a:cxn>
                <a:cxn ang="0">
                  <a:pos x="42" y="5"/>
                </a:cxn>
                <a:cxn ang="0">
                  <a:pos x="35" y="0"/>
                </a:cxn>
                <a:cxn ang="0">
                  <a:pos x="29" y="18"/>
                </a:cxn>
                <a:cxn ang="0">
                  <a:pos x="5" y="26"/>
                </a:cxn>
                <a:cxn ang="0">
                  <a:pos x="14" y="28"/>
                </a:cxn>
                <a:cxn ang="0">
                  <a:pos x="8" y="37"/>
                </a:cxn>
                <a:cxn ang="0">
                  <a:pos x="24" y="39"/>
                </a:cxn>
                <a:cxn ang="0">
                  <a:pos x="8" y="55"/>
                </a:cxn>
                <a:cxn ang="0">
                  <a:pos x="27" y="52"/>
                </a:cxn>
                <a:cxn ang="0">
                  <a:pos x="0" y="60"/>
                </a:cxn>
              </a:cxnLst>
              <a:rect l="0" t="0" r="r" b="b"/>
              <a:pathLst>
                <a:path w="65" h="71">
                  <a:moveTo>
                    <a:pt x="0" y="60"/>
                  </a:moveTo>
                  <a:lnTo>
                    <a:pt x="14" y="68"/>
                  </a:lnTo>
                  <a:lnTo>
                    <a:pt x="5" y="70"/>
                  </a:lnTo>
                  <a:lnTo>
                    <a:pt x="61" y="62"/>
                  </a:lnTo>
                  <a:lnTo>
                    <a:pt x="64" y="23"/>
                  </a:lnTo>
                  <a:lnTo>
                    <a:pt x="58" y="15"/>
                  </a:lnTo>
                  <a:lnTo>
                    <a:pt x="40" y="20"/>
                  </a:lnTo>
                  <a:lnTo>
                    <a:pt x="35" y="15"/>
                  </a:lnTo>
                  <a:lnTo>
                    <a:pt x="42" y="5"/>
                  </a:lnTo>
                  <a:lnTo>
                    <a:pt x="35" y="0"/>
                  </a:lnTo>
                  <a:lnTo>
                    <a:pt x="29" y="18"/>
                  </a:lnTo>
                  <a:lnTo>
                    <a:pt x="5" y="26"/>
                  </a:lnTo>
                  <a:lnTo>
                    <a:pt x="14" y="28"/>
                  </a:lnTo>
                  <a:lnTo>
                    <a:pt x="8" y="37"/>
                  </a:lnTo>
                  <a:lnTo>
                    <a:pt x="24" y="39"/>
                  </a:lnTo>
                  <a:lnTo>
                    <a:pt x="8" y="55"/>
                  </a:lnTo>
                  <a:lnTo>
                    <a:pt x="27" y="52"/>
                  </a:lnTo>
                  <a:lnTo>
                    <a:pt x="0" y="6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915" name="Freeform 219"/>
            <p:cNvSpPr>
              <a:spLocks/>
            </p:cNvSpPr>
            <p:nvPr/>
          </p:nvSpPr>
          <p:spPr bwMode="auto">
            <a:xfrm>
              <a:off x="3221" y="2052"/>
              <a:ext cx="15" cy="55"/>
            </a:xfrm>
            <a:custGeom>
              <a:avLst/>
              <a:gdLst/>
              <a:ahLst/>
              <a:cxnLst>
                <a:cxn ang="0">
                  <a:pos x="0" y="26"/>
                </a:cxn>
                <a:cxn ang="0">
                  <a:pos x="8" y="54"/>
                </a:cxn>
                <a:cxn ang="0">
                  <a:pos x="10" y="54"/>
                </a:cxn>
                <a:cxn ang="0">
                  <a:pos x="14" y="23"/>
                </a:cxn>
                <a:cxn ang="0">
                  <a:pos x="8" y="23"/>
                </a:cxn>
                <a:cxn ang="0">
                  <a:pos x="8" y="12"/>
                </a:cxn>
                <a:cxn ang="0">
                  <a:pos x="14" y="6"/>
                </a:cxn>
                <a:cxn ang="0">
                  <a:pos x="16" y="0"/>
                </a:cxn>
                <a:cxn ang="0">
                  <a:pos x="10" y="0"/>
                </a:cxn>
                <a:cxn ang="0">
                  <a:pos x="0" y="26"/>
                </a:cxn>
              </a:cxnLst>
              <a:rect l="0" t="0" r="r" b="b"/>
              <a:pathLst>
                <a:path w="17" h="55">
                  <a:moveTo>
                    <a:pt x="0" y="26"/>
                  </a:moveTo>
                  <a:lnTo>
                    <a:pt x="8" y="54"/>
                  </a:lnTo>
                  <a:lnTo>
                    <a:pt x="10" y="54"/>
                  </a:lnTo>
                  <a:lnTo>
                    <a:pt x="14" y="23"/>
                  </a:lnTo>
                  <a:lnTo>
                    <a:pt x="8" y="23"/>
                  </a:lnTo>
                  <a:lnTo>
                    <a:pt x="8" y="12"/>
                  </a:lnTo>
                  <a:lnTo>
                    <a:pt x="14" y="6"/>
                  </a:lnTo>
                  <a:lnTo>
                    <a:pt x="16" y="0"/>
                  </a:lnTo>
                  <a:lnTo>
                    <a:pt x="10" y="0"/>
                  </a:lnTo>
                  <a:lnTo>
                    <a:pt x="0" y="26"/>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29916" name="Freeform 220"/>
            <p:cNvSpPr>
              <a:spLocks/>
            </p:cNvSpPr>
            <p:nvPr/>
          </p:nvSpPr>
          <p:spPr bwMode="auto">
            <a:xfrm>
              <a:off x="3221" y="2052"/>
              <a:ext cx="21" cy="61"/>
            </a:xfrm>
            <a:custGeom>
              <a:avLst/>
              <a:gdLst/>
              <a:ahLst/>
              <a:cxnLst>
                <a:cxn ang="0">
                  <a:pos x="0" y="29"/>
                </a:cxn>
                <a:cxn ang="0">
                  <a:pos x="11" y="60"/>
                </a:cxn>
                <a:cxn ang="0">
                  <a:pos x="14" y="60"/>
                </a:cxn>
                <a:cxn ang="0">
                  <a:pos x="19" y="26"/>
                </a:cxn>
                <a:cxn ang="0">
                  <a:pos x="11" y="26"/>
                </a:cxn>
                <a:cxn ang="0">
                  <a:pos x="11" y="13"/>
                </a:cxn>
                <a:cxn ang="0">
                  <a:pos x="19" y="7"/>
                </a:cxn>
                <a:cxn ang="0">
                  <a:pos x="22" y="0"/>
                </a:cxn>
                <a:cxn ang="0">
                  <a:pos x="14" y="0"/>
                </a:cxn>
                <a:cxn ang="0">
                  <a:pos x="0" y="29"/>
                </a:cxn>
              </a:cxnLst>
              <a:rect l="0" t="0" r="r" b="b"/>
              <a:pathLst>
                <a:path w="23" h="61">
                  <a:moveTo>
                    <a:pt x="0" y="29"/>
                  </a:moveTo>
                  <a:lnTo>
                    <a:pt x="11" y="60"/>
                  </a:lnTo>
                  <a:lnTo>
                    <a:pt x="14" y="60"/>
                  </a:lnTo>
                  <a:lnTo>
                    <a:pt x="19" y="26"/>
                  </a:lnTo>
                  <a:lnTo>
                    <a:pt x="11" y="26"/>
                  </a:lnTo>
                  <a:lnTo>
                    <a:pt x="11" y="13"/>
                  </a:lnTo>
                  <a:lnTo>
                    <a:pt x="19" y="7"/>
                  </a:lnTo>
                  <a:lnTo>
                    <a:pt x="22" y="0"/>
                  </a:lnTo>
                  <a:lnTo>
                    <a:pt x="14" y="0"/>
                  </a:lnTo>
                  <a:lnTo>
                    <a:pt x="0" y="29"/>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917" name="Freeform 221"/>
            <p:cNvSpPr>
              <a:spLocks/>
            </p:cNvSpPr>
            <p:nvPr/>
          </p:nvSpPr>
          <p:spPr bwMode="auto">
            <a:xfrm>
              <a:off x="2865" y="1811"/>
              <a:ext cx="149" cy="157"/>
            </a:xfrm>
            <a:custGeom>
              <a:avLst/>
              <a:gdLst/>
              <a:ahLst/>
              <a:cxnLst>
                <a:cxn ang="0">
                  <a:pos x="0" y="38"/>
                </a:cxn>
                <a:cxn ang="0">
                  <a:pos x="3" y="19"/>
                </a:cxn>
                <a:cxn ang="0">
                  <a:pos x="23" y="10"/>
                </a:cxn>
                <a:cxn ang="0">
                  <a:pos x="34" y="17"/>
                </a:cxn>
                <a:cxn ang="0">
                  <a:pos x="51" y="2"/>
                </a:cxn>
                <a:cxn ang="0">
                  <a:pos x="76" y="0"/>
                </a:cxn>
                <a:cxn ang="0">
                  <a:pos x="97" y="10"/>
                </a:cxn>
                <a:cxn ang="0">
                  <a:pos x="97" y="25"/>
                </a:cxn>
                <a:cxn ang="0">
                  <a:pos x="79" y="28"/>
                </a:cxn>
                <a:cxn ang="0">
                  <a:pos x="81" y="50"/>
                </a:cxn>
                <a:cxn ang="0">
                  <a:pos x="114" y="86"/>
                </a:cxn>
                <a:cxn ang="0">
                  <a:pos x="131" y="88"/>
                </a:cxn>
                <a:cxn ang="0">
                  <a:pos x="129" y="95"/>
                </a:cxn>
                <a:cxn ang="0">
                  <a:pos x="167" y="118"/>
                </a:cxn>
                <a:cxn ang="0">
                  <a:pos x="142" y="116"/>
                </a:cxn>
                <a:cxn ang="0">
                  <a:pos x="148" y="136"/>
                </a:cxn>
                <a:cxn ang="0">
                  <a:pos x="131" y="156"/>
                </a:cxn>
                <a:cxn ang="0">
                  <a:pos x="126" y="118"/>
                </a:cxn>
                <a:cxn ang="0">
                  <a:pos x="61" y="80"/>
                </a:cxn>
                <a:cxn ang="0">
                  <a:pos x="48" y="52"/>
                </a:cxn>
                <a:cxn ang="0">
                  <a:pos x="28" y="45"/>
                </a:cxn>
                <a:cxn ang="0">
                  <a:pos x="11" y="55"/>
                </a:cxn>
                <a:cxn ang="0">
                  <a:pos x="0" y="38"/>
                </a:cxn>
              </a:cxnLst>
              <a:rect l="0" t="0" r="r" b="b"/>
              <a:pathLst>
                <a:path w="168" h="157">
                  <a:moveTo>
                    <a:pt x="0" y="38"/>
                  </a:moveTo>
                  <a:lnTo>
                    <a:pt x="3" y="19"/>
                  </a:lnTo>
                  <a:lnTo>
                    <a:pt x="23" y="10"/>
                  </a:lnTo>
                  <a:lnTo>
                    <a:pt x="34" y="17"/>
                  </a:lnTo>
                  <a:lnTo>
                    <a:pt x="51" y="2"/>
                  </a:lnTo>
                  <a:lnTo>
                    <a:pt x="76" y="0"/>
                  </a:lnTo>
                  <a:lnTo>
                    <a:pt x="97" y="10"/>
                  </a:lnTo>
                  <a:lnTo>
                    <a:pt x="97" y="25"/>
                  </a:lnTo>
                  <a:lnTo>
                    <a:pt x="79" y="28"/>
                  </a:lnTo>
                  <a:lnTo>
                    <a:pt x="81" y="50"/>
                  </a:lnTo>
                  <a:lnTo>
                    <a:pt x="114" y="86"/>
                  </a:lnTo>
                  <a:lnTo>
                    <a:pt x="131" y="88"/>
                  </a:lnTo>
                  <a:lnTo>
                    <a:pt x="129" y="95"/>
                  </a:lnTo>
                  <a:lnTo>
                    <a:pt x="167" y="118"/>
                  </a:lnTo>
                  <a:lnTo>
                    <a:pt x="142" y="116"/>
                  </a:lnTo>
                  <a:lnTo>
                    <a:pt x="148" y="136"/>
                  </a:lnTo>
                  <a:lnTo>
                    <a:pt x="131" y="156"/>
                  </a:lnTo>
                  <a:lnTo>
                    <a:pt x="126" y="118"/>
                  </a:lnTo>
                  <a:lnTo>
                    <a:pt x="61" y="80"/>
                  </a:lnTo>
                  <a:lnTo>
                    <a:pt x="48" y="52"/>
                  </a:lnTo>
                  <a:lnTo>
                    <a:pt x="28" y="45"/>
                  </a:lnTo>
                  <a:lnTo>
                    <a:pt x="11" y="55"/>
                  </a:lnTo>
                  <a:lnTo>
                    <a:pt x="0" y="38"/>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29918" name="Freeform 222"/>
            <p:cNvSpPr>
              <a:spLocks/>
            </p:cNvSpPr>
            <p:nvPr/>
          </p:nvSpPr>
          <p:spPr bwMode="auto">
            <a:xfrm>
              <a:off x="2865" y="1811"/>
              <a:ext cx="155" cy="163"/>
            </a:xfrm>
            <a:custGeom>
              <a:avLst/>
              <a:gdLst/>
              <a:ahLst/>
              <a:cxnLst>
                <a:cxn ang="0">
                  <a:pos x="0" y="39"/>
                </a:cxn>
                <a:cxn ang="0">
                  <a:pos x="3" y="20"/>
                </a:cxn>
                <a:cxn ang="0">
                  <a:pos x="24" y="10"/>
                </a:cxn>
                <a:cxn ang="0">
                  <a:pos x="35" y="18"/>
                </a:cxn>
                <a:cxn ang="0">
                  <a:pos x="53" y="2"/>
                </a:cxn>
                <a:cxn ang="0">
                  <a:pos x="79" y="0"/>
                </a:cxn>
                <a:cxn ang="0">
                  <a:pos x="100" y="10"/>
                </a:cxn>
                <a:cxn ang="0">
                  <a:pos x="100" y="26"/>
                </a:cxn>
                <a:cxn ang="0">
                  <a:pos x="82" y="29"/>
                </a:cxn>
                <a:cxn ang="0">
                  <a:pos x="84" y="52"/>
                </a:cxn>
                <a:cxn ang="0">
                  <a:pos x="118" y="89"/>
                </a:cxn>
                <a:cxn ang="0">
                  <a:pos x="136" y="91"/>
                </a:cxn>
                <a:cxn ang="0">
                  <a:pos x="134" y="99"/>
                </a:cxn>
                <a:cxn ang="0">
                  <a:pos x="173" y="123"/>
                </a:cxn>
                <a:cxn ang="0">
                  <a:pos x="147" y="120"/>
                </a:cxn>
                <a:cxn ang="0">
                  <a:pos x="153" y="141"/>
                </a:cxn>
                <a:cxn ang="0">
                  <a:pos x="136" y="162"/>
                </a:cxn>
                <a:cxn ang="0">
                  <a:pos x="131" y="123"/>
                </a:cxn>
                <a:cxn ang="0">
                  <a:pos x="63" y="83"/>
                </a:cxn>
                <a:cxn ang="0">
                  <a:pos x="50" y="54"/>
                </a:cxn>
                <a:cxn ang="0">
                  <a:pos x="29" y="47"/>
                </a:cxn>
                <a:cxn ang="0">
                  <a:pos x="11" y="57"/>
                </a:cxn>
                <a:cxn ang="0">
                  <a:pos x="0" y="39"/>
                </a:cxn>
              </a:cxnLst>
              <a:rect l="0" t="0" r="r" b="b"/>
              <a:pathLst>
                <a:path w="174" h="163">
                  <a:moveTo>
                    <a:pt x="0" y="39"/>
                  </a:moveTo>
                  <a:lnTo>
                    <a:pt x="3" y="20"/>
                  </a:lnTo>
                  <a:lnTo>
                    <a:pt x="24" y="10"/>
                  </a:lnTo>
                  <a:lnTo>
                    <a:pt x="35" y="18"/>
                  </a:lnTo>
                  <a:lnTo>
                    <a:pt x="53" y="2"/>
                  </a:lnTo>
                  <a:lnTo>
                    <a:pt x="79" y="0"/>
                  </a:lnTo>
                  <a:lnTo>
                    <a:pt x="100" y="10"/>
                  </a:lnTo>
                  <a:lnTo>
                    <a:pt x="100" y="26"/>
                  </a:lnTo>
                  <a:lnTo>
                    <a:pt x="82" y="29"/>
                  </a:lnTo>
                  <a:lnTo>
                    <a:pt x="84" y="52"/>
                  </a:lnTo>
                  <a:lnTo>
                    <a:pt x="118" y="89"/>
                  </a:lnTo>
                  <a:lnTo>
                    <a:pt x="136" y="91"/>
                  </a:lnTo>
                  <a:lnTo>
                    <a:pt x="134" y="99"/>
                  </a:lnTo>
                  <a:lnTo>
                    <a:pt x="173" y="123"/>
                  </a:lnTo>
                  <a:lnTo>
                    <a:pt x="147" y="120"/>
                  </a:lnTo>
                  <a:lnTo>
                    <a:pt x="153" y="141"/>
                  </a:lnTo>
                  <a:lnTo>
                    <a:pt x="136" y="162"/>
                  </a:lnTo>
                  <a:lnTo>
                    <a:pt x="131" y="123"/>
                  </a:lnTo>
                  <a:lnTo>
                    <a:pt x="63" y="83"/>
                  </a:lnTo>
                  <a:lnTo>
                    <a:pt x="50" y="54"/>
                  </a:lnTo>
                  <a:lnTo>
                    <a:pt x="29" y="47"/>
                  </a:lnTo>
                  <a:lnTo>
                    <a:pt x="11" y="57"/>
                  </a:lnTo>
                  <a:lnTo>
                    <a:pt x="0" y="39"/>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919" name="Freeform 223"/>
            <p:cNvSpPr>
              <a:spLocks/>
            </p:cNvSpPr>
            <p:nvPr/>
          </p:nvSpPr>
          <p:spPr bwMode="auto">
            <a:xfrm>
              <a:off x="2884" y="1913"/>
              <a:ext cx="16" cy="34"/>
            </a:xfrm>
            <a:custGeom>
              <a:avLst/>
              <a:gdLst/>
              <a:ahLst/>
              <a:cxnLst>
                <a:cxn ang="0">
                  <a:pos x="0" y="4"/>
                </a:cxn>
                <a:cxn ang="0">
                  <a:pos x="2" y="31"/>
                </a:cxn>
                <a:cxn ang="0">
                  <a:pos x="11" y="33"/>
                </a:cxn>
                <a:cxn ang="0">
                  <a:pos x="18" y="14"/>
                </a:cxn>
                <a:cxn ang="0">
                  <a:pos x="12" y="0"/>
                </a:cxn>
                <a:cxn ang="0">
                  <a:pos x="0" y="4"/>
                </a:cxn>
              </a:cxnLst>
              <a:rect l="0" t="0" r="r" b="b"/>
              <a:pathLst>
                <a:path w="19" h="34">
                  <a:moveTo>
                    <a:pt x="0" y="4"/>
                  </a:moveTo>
                  <a:lnTo>
                    <a:pt x="2" y="31"/>
                  </a:lnTo>
                  <a:lnTo>
                    <a:pt x="11" y="33"/>
                  </a:lnTo>
                  <a:lnTo>
                    <a:pt x="18" y="14"/>
                  </a:lnTo>
                  <a:lnTo>
                    <a:pt x="12" y="0"/>
                  </a:lnTo>
                  <a:lnTo>
                    <a:pt x="0" y="4"/>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29920" name="Freeform 224"/>
            <p:cNvSpPr>
              <a:spLocks/>
            </p:cNvSpPr>
            <p:nvPr/>
          </p:nvSpPr>
          <p:spPr bwMode="auto">
            <a:xfrm>
              <a:off x="2884" y="1913"/>
              <a:ext cx="22" cy="40"/>
            </a:xfrm>
            <a:custGeom>
              <a:avLst/>
              <a:gdLst/>
              <a:ahLst/>
              <a:cxnLst>
                <a:cxn ang="0">
                  <a:pos x="0" y="5"/>
                </a:cxn>
                <a:cxn ang="0">
                  <a:pos x="3" y="37"/>
                </a:cxn>
                <a:cxn ang="0">
                  <a:pos x="14" y="39"/>
                </a:cxn>
                <a:cxn ang="0">
                  <a:pos x="24" y="16"/>
                </a:cxn>
                <a:cxn ang="0">
                  <a:pos x="16" y="0"/>
                </a:cxn>
                <a:cxn ang="0">
                  <a:pos x="0" y="5"/>
                </a:cxn>
              </a:cxnLst>
              <a:rect l="0" t="0" r="r" b="b"/>
              <a:pathLst>
                <a:path w="25" h="40">
                  <a:moveTo>
                    <a:pt x="0" y="5"/>
                  </a:moveTo>
                  <a:lnTo>
                    <a:pt x="3" y="37"/>
                  </a:lnTo>
                  <a:lnTo>
                    <a:pt x="14" y="39"/>
                  </a:lnTo>
                  <a:lnTo>
                    <a:pt x="24" y="16"/>
                  </a:lnTo>
                  <a:lnTo>
                    <a:pt x="16" y="0"/>
                  </a:lnTo>
                  <a:lnTo>
                    <a:pt x="0" y="5"/>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921" name="Freeform 225"/>
            <p:cNvSpPr>
              <a:spLocks/>
            </p:cNvSpPr>
            <p:nvPr/>
          </p:nvSpPr>
          <p:spPr bwMode="auto">
            <a:xfrm>
              <a:off x="2940" y="1963"/>
              <a:ext cx="35" cy="24"/>
            </a:xfrm>
            <a:custGeom>
              <a:avLst/>
              <a:gdLst/>
              <a:ahLst/>
              <a:cxnLst>
                <a:cxn ang="0">
                  <a:pos x="0" y="8"/>
                </a:cxn>
                <a:cxn ang="0">
                  <a:pos x="34" y="23"/>
                </a:cxn>
                <a:cxn ang="0">
                  <a:pos x="39" y="0"/>
                </a:cxn>
                <a:cxn ang="0">
                  <a:pos x="0" y="8"/>
                </a:cxn>
              </a:cxnLst>
              <a:rect l="0" t="0" r="r" b="b"/>
              <a:pathLst>
                <a:path w="40" h="24">
                  <a:moveTo>
                    <a:pt x="0" y="8"/>
                  </a:moveTo>
                  <a:lnTo>
                    <a:pt x="34" y="23"/>
                  </a:lnTo>
                  <a:lnTo>
                    <a:pt x="39" y="0"/>
                  </a:lnTo>
                  <a:lnTo>
                    <a:pt x="0" y="8"/>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29922" name="Freeform 226"/>
            <p:cNvSpPr>
              <a:spLocks/>
            </p:cNvSpPr>
            <p:nvPr/>
          </p:nvSpPr>
          <p:spPr bwMode="auto">
            <a:xfrm>
              <a:off x="2940" y="1963"/>
              <a:ext cx="40" cy="30"/>
            </a:xfrm>
            <a:custGeom>
              <a:avLst/>
              <a:gdLst/>
              <a:ahLst/>
              <a:cxnLst>
                <a:cxn ang="0">
                  <a:pos x="0" y="10"/>
                </a:cxn>
                <a:cxn ang="0">
                  <a:pos x="39" y="29"/>
                </a:cxn>
                <a:cxn ang="0">
                  <a:pos x="45" y="0"/>
                </a:cxn>
                <a:cxn ang="0">
                  <a:pos x="0" y="10"/>
                </a:cxn>
              </a:cxnLst>
              <a:rect l="0" t="0" r="r" b="b"/>
              <a:pathLst>
                <a:path w="46" h="30">
                  <a:moveTo>
                    <a:pt x="0" y="10"/>
                  </a:moveTo>
                  <a:lnTo>
                    <a:pt x="39" y="29"/>
                  </a:lnTo>
                  <a:lnTo>
                    <a:pt x="45" y="0"/>
                  </a:lnTo>
                  <a:lnTo>
                    <a:pt x="0" y="1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923" name="Freeform 227"/>
            <p:cNvSpPr>
              <a:spLocks/>
            </p:cNvSpPr>
            <p:nvPr/>
          </p:nvSpPr>
          <p:spPr bwMode="auto">
            <a:xfrm>
              <a:off x="2665" y="2400"/>
              <a:ext cx="72" cy="87"/>
            </a:xfrm>
            <a:custGeom>
              <a:avLst/>
              <a:gdLst/>
              <a:ahLst/>
              <a:cxnLst>
                <a:cxn ang="0">
                  <a:pos x="0" y="57"/>
                </a:cxn>
                <a:cxn ang="0">
                  <a:pos x="2" y="45"/>
                </a:cxn>
                <a:cxn ang="0">
                  <a:pos x="5" y="30"/>
                </a:cxn>
                <a:cxn ang="0">
                  <a:pos x="12" y="30"/>
                </a:cxn>
                <a:cxn ang="0">
                  <a:pos x="7" y="6"/>
                </a:cxn>
                <a:cxn ang="0">
                  <a:pos x="32" y="0"/>
                </a:cxn>
                <a:cxn ang="0">
                  <a:pos x="46" y="6"/>
                </a:cxn>
                <a:cxn ang="0">
                  <a:pos x="51" y="13"/>
                </a:cxn>
                <a:cxn ang="0">
                  <a:pos x="80" y="15"/>
                </a:cxn>
                <a:cxn ang="0">
                  <a:pos x="75" y="79"/>
                </a:cxn>
                <a:cxn ang="0">
                  <a:pos x="14" y="86"/>
                </a:cxn>
                <a:cxn ang="0">
                  <a:pos x="14" y="65"/>
                </a:cxn>
                <a:cxn ang="0">
                  <a:pos x="0" y="57"/>
                </a:cxn>
              </a:cxnLst>
              <a:rect l="0" t="0" r="r" b="b"/>
              <a:pathLst>
                <a:path w="81" h="87">
                  <a:moveTo>
                    <a:pt x="0" y="57"/>
                  </a:moveTo>
                  <a:lnTo>
                    <a:pt x="2" y="45"/>
                  </a:lnTo>
                  <a:lnTo>
                    <a:pt x="5" y="30"/>
                  </a:lnTo>
                  <a:lnTo>
                    <a:pt x="12" y="30"/>
                  </a:lnTo>
                  <a:lnTo>
                    <a:pt x="7" y="6"/>
                  </a:lnTo>
                  <a:lnTo>
                    <a:pt x="32" y="0"/>
                  </a:lnTo>
                  <a:lnTo>
                    <a:pt x="46" y="6"/>
                  </a:lnTo>
                  <a:lnTo>
                    <a:pt x="51" y="13"/>
                  </a:lnTo>
                  <a:lnTo>
                    <a:pt x="80" y="15"/>
                  </a:lnTo>
                  <a:lnTo>
                    <a:pt x="75" y="79"/>
                  </a:lnTo>
                  <a:lnTo>
                    <a:pt x="14" y="86"/>
                  </a:lnTo>
                  <a:lnTo>
                    <a:pt x="14" y="65"/>
                  </a:lnTo>
                  <a:lnTo>
                    <a:pt x="0" y="57"/>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924" name="Freeform 228"/>
            <p:cNvSpPr>
              <a:spLocks/>
            </p:cNvSpPr>
            <p:nvPr/>
          </p:nvSpPr>
          <p:spPr bwMode="auto">
            <a:xfrm>
              <a:off x="2665" y="2400"/>
              <a:ext cx="77" cy="93"/>
            </a:xfrm>
            <a:custGeom>
              <a:avLst/>
              <a:gdLst/>
              <a:ahLst/>
              <a:cxnLst>
                <a:cxn ang="0">
                  <a:pos x="0" y="61"/>
                </a:cxn>
                <a:cxn ang="0">
                  <a:pos x="2" y="48"/>
                </a:cxn>
                <a:cxn ang="0">
                  <a:pos x="5" y="32"/>
                </a:cxn>
                <a:cxn ang="0">
                  <a:pos x="13" y="32"/>
                </a:cxn>
                <a:cxn ang="0">
                  <a:pos x="8" y="6"/>
                </a:cxn>
                <a:cxn ang="0">
                  <a:pos x="34" y="0"/>
                </a:cxn>
                <a:cxn ang="0">
                  <a:pos x="49" y="6"/>
                </a:cxn>
                <a:cxn ang="0">
                  <a:pos x="55" y="14"/>
                </a:cxn>
                <a:cxn ang="0">
                  <a:pos x="86" y="16"/>
                </a:cxn>
                <a:cxn ang="0">
                  <a:pos x="81" y="84"/>
                </a:cxn>
                <a:cxn ang="0">
                  <a:pos x="15" y="92"/>
                </a:cxn>
                <a:cxn ang="0">
                  <a:pos x="15" y="69"/>
                </a:cxn>
                <a:cxn ang="0">
                  <a:pos x="0" y="61"/>
                </a:cxn>
              </a:cxnLst>
              <a:rect l="0" t="0" r="r" b="b"/>
              <a:pathLst>
                <a:path w="87" h="93">
                  <a:moveTo>
                    <a:pt x="0" y="61"/>
                  </a:moveTo>
                  <a:lnTo>
                    <a:pt x="2" y="48"/>
                  </a:lnTo>
                  <a:lnTo>
                    <a:pt x="5" y="32"/>
                  </a:lnTo>
                  <a:lnTo>
                    <a:pt x="13" y="32"/>
                  </a:lnTo>
                  <a:lnTo>
                    <a:pt x="8" y="6"/>
                  </a:lnTo>
                  <a:lnTo>
                    <a:pt x="34" y="0"/>
                  </a:lnTo>
                  <a:lnTo>
                    <a:pt x="49" y="6"/>
                  </a:lnTo>
                  <a:lnTo>
                    <a:pt x="55" y="14"/>
                  </a:lnTo>
                  <a:lnTo>
                    <a:pt x="86" y="16"/>
                  </a:lnTo>
                  <a:lnTo>
                    <a:pt x="81" y="84"/>
                  </a:lnTo>
                  <a:lnTo>
                    <a:pt x="15" y="92"/>
                  </a:lnTo>
                  <a:lnTo>
                    <a:pt x="15" y="69"/>
                  </a:lnTo>
                  <a:lnTo>
                    <a:pt x="0" y="61"/>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925" name="Freeform 229"/>
            <p:cNvSpPr>
              <a:spLocks/>
            </p:cNvSpPr>
            <p:nvPr/>
          </p:nvSpPr>
          <p:spPr bwMode="auto">
            <a:xfrm>
              <a:off x="4471" y="2039"/>
              <a:ext cx="29" cy="37"/>
            </a:xfrm>
            <a:custGeom>
              <a:avLst/>
              <a:gdLst/>
              <a:ahLst/>
              <a:cxnLst>
                <a:cxn ang="0">
                  <a:pos x="0" y="11"/>
                </a:cxn>
                <a:cxn ang="0">
                  <a:pos x="3" y="20"/>
                </a:cxn>
                <a:cxn ang="0">
                  <a:pos x="9" y="11"/>
                </a:cxn>
                <a:cxn ang="0">
                  <a:pos x="11" y="15"/>
                </a:cxn>
                <a:cxn ang="0">
                  <a:pos x="9" y="36"/>
                </a:cxn>
                <a:cxn ang="0">
                  <a:pos x="20" y="33"/>
                </a:cxn>
                <a:cxn ang="0">
                  <a:pos x="31" y="15"/>
                </a:cxn>
                <a:cxn ang="0">
                  <a:pos x="26" y="2"/>
                </a:cxn>
                <a:cxn ang="0">
                  <a:pos x="11" y="0"/>
                </a:cxn>
                <a:cxn ang="0">
                  <a:pos x="0" y="11"/>
                </a:cxn>
              </a:cxnLst>
              <a:rect l="0" t="0" r="r" b="b"/>
              <a:pathLst>
                <a:path w="32" h="37">
                  <a:moveTo>
                    <a:pt x="0" y="11"/>
                  </a:moveTo>
                  <a:lnTo>
                    <a:pt x="3" y="20"/>
                  </a:lnTo>
                  <a:lnTo>
                    <a:pt x="9" y="11"/>
                  </a:lnTo>
                  <a:lnTo>
                    <a:pt x="11" y="15"/>
                  </a:lnTo>
                  <a:lnTo>
                    <a:pt x="9" y="36"/>
                  </a:lnTo>
                  <a:lnTo>
                    <a:pt x="20" y="33"/>
                  </a:lnTo>
                  <a:lnTo>
                    <a:pt x="31" y="15"/>
                  </a:lnTo>
                  <a:lnTo>
                    <a:pt x="26" y="2"/>
                  </a:lnTo>
                  <a:lnTo>
                    <a:pt x="11" y="0"/>
                  </a:lnTo>
                  <a:lnTo>
                    <a:pt x="0" y="11"/>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29926" name="Freeform 230"/>
            <p:cNvSpPr>
              <a:spLocks/>
            </p:cNvSpPr>
            <p:nvPr/>
          </p:nvSpPr>
          <p:spPr bwMode="auto">
            <a:xfrm>
              <a:off x="4471" y="2039"/>
              <a:ext cx="34" cy="43"/>
            </a:xfrm>
            <a:custGeom>
              <a:avLst/>
              <a:gdLst/>
              <a:ahLst/>
              <a:cxnLst>
                <a:cxn ang="0">
                  <a:pos x="0" y="13"/>
                </a:cxn>
                <a:cxn ang="0">
                  <a:pos x="3" y="23"/>
                </a:cxn>
                <a:cxn ang="0">
                  <a:pos x="11" y="13"/>
                </a:cxn>
                <a:cxn ang="0">
                  <a:pos x="13" y="18"/>
                </a:cxn>
                <a:cxn ang="0">
                  <a:pos x="11" y="42"/>
                </a:cxn>
                <a:cxn ang="0">
                  <a:pos x="24" y="39"/>
                </a:cxn>
                <a:cxn ang="0">
                  <a:pos x="37" y="18"/>
                </a:cxn>
                <a:cxn ang="0">
                  <a:pos x="31" y="2"/>
                </a:cxn>
                <a:cxn ang="0">
                  <a:pos x="13" y="0"/>
                </a:cxn>
                <a:cxn ang="0">
                  <a:pos x="0" y="13"/>
                </a:cxn>
              </a:cxnLst>
              <a:rect l="0" t="0" r="r" b="b"/>
              <a:pathLst>
                <a:path w="38" h="43">
                  <a:moveTo>
                    <a:pt x="0" y="13"/>
                  </a:moveTo>
                  <a:lnTo>
                    <a:pt x="3" y="23"/>
                  </a:lnTo>
                  <a:lnTo>
                    <a:pt x="11" y="13"/>
                  </a:lnTo>
                  <a:lnTo>
                    <a:pt x="13" y="18"/>
                  </a:lnTo>
                  <a:lnTo>
                    <a:pt x="11" y="42"/>
                  </a:lnTo>
                  <a:lnTo>
                    <a:pt x="24" y="39"/>
                  </a:lnTo>
                  <a:lnTo>
                    <a:pt x="37" y="18"/>
                  </a:lnTo>
                  <a:lnTo>
                    <a:pt x="31" y="2"/>
                  </a:lnTo>
                  <a:lnTo>
                    <a:pt x="13" y="0"/>
                  </a:lnTo>
                  <a:lnTo>
                    <a:pt x="0"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927" name="Freeform 231"/>
            <p:cNvSpPr>
              <a:spLocks/>
            </p:cNvSpPr>
            <p:nvPr/>
          </p:nvSpPr>
          <p:spPr bwMode="auto">
            <a:xfrm>
              <a:off x="4487" y="1910"/>
              <a:ext cx="143" cy="131"/>
            </a:xfrm>
            <a:custGeom>
              <a:avLst/>
              <a:gdLst/>
              <a:ahLst/>
              <a:cxnLst>
                <a:cxn ang="0">
                  <a:pos x="0" y="120"/>
                </a:cxn>
                <a:cxn ang="0">
                  <a:pos x="29" y="98"/>
                </a:cxn>
                <a:cxn ang="0">
                  <a:pos x="68" y="98"/>
                </a:cxn>
                <a:cxn ang="0">
                  <a:pos x="84" y="68"/>
                </a:cxn>
                <a:cxn ang="0">
                  <a:pos x="94" y="68"/>
                </a:cxn>
                <a:cxn ang="0">
                  <a:pos x="94" y="78"/>
                </a:cxn>
                <a:cxn ang="0">
                  <a:pos x="109" y="68"/>
                </a:cxn>
                <a:cxn ang="0">
                  <a:pos x="129" y="43"/>
                </a:cxn>
                <a:cxn ang="0">
                  <a:pos x="135" y="8"/>
                </a:cxn>
                <a:cxn ang="0">
                  <a:pos x="145" y="11"/>
                </a:cxn>
                <a:cxn ang="0">
                  <a:pos x="142" y="0"/>
                </a:cxn>
                <a:cxn ang="0">
                  <a:pos x="149" y="0"/>
                </a:cxn>
                <a:cxn ang="0">
                  <a:pos x="160" y="33"/>
                </a:cxn>
                <a:cxn ang="0">
                  <a:pos x="145" y="55"/>
                </a:cxn>
                <a:cxn ang="0">
                  <a:pos x="145" y="76"/>
                </a:cxn>
                <a:cxn ang="0">
                  <a:pos x="137" y="102"/>
                </a:cxn>
                <a:cxn ang="0">
                  <a:pos x="129" y="108"/>
                </a:cxn>
                <a:cxn ang="0">
                  <a:pos x="129" y="96"/>
                </a:cxn>
                <a:cxn ang="0">
                  <a:pos x="104" y="113"/>
                </a:cxn>
                <a:cxn ang="0">
                  <a:pos x="84" y="105"/>
                </a:cxn>
                <a:cxn ang="0">
                  <a:pos x="84" y="119"/>
                </a:cxn>
                <a:cxn ang="0">
                  <a:pos x="71" y="130"/>
                </a:cxn>
                <a:cxn ang="0">
                  <a:pos x="67" y="111"/>
                </a:cxn>
                <a:cxn ang="0">
                  <a:pos x="0" y="120"/>
                </a:cxn>
              </a:cxnLst>
              <a:rect l="0" t="0" r="r" b="b"/>
              <a:pathLst>
                <a:path w="161" h="131">
                  <a:moveTo>
                    <a:pt x="0" y="120"/>
                  </a:moveTo>
                  <a:lnTo>
                    <a:pt x="29" y="98"/>
                  </a:lnTo>
                  <a:lnTo>
                    <a:pt x="68" y="98"/>
                  </a:lnTo>
                  <a:lnTo>
                    <a:pt x="84" y="68"/>
                  </a:lnTo>
                  <a:lnTo>
                    <a:pt x="94" y="68"/>
                  </a:lnTo>
                  <a:lnTo>
                    <a:pt x="94" y="78"/>
                  </a:lnTo>
                  <a:lnTo>
                    <a:pt x="109" y="68"/>
                  </a:lnTo>
                  <a:lnTo>
                    <a:pt x="129" y="43"/>
                  </a:lnTo>
                  <a:lnTo>
                    <a:pt x="135" y="8"/>
                  </a:lnTo>
                  <a:lnTo>
                    <a:pt x="145" y="11"/>
                  </a:lnTo>
                  <a:lnTo>
                    <a:pt x="142" y="0"/>
                  </a:lnTo>
                  <a:lnTo>
                    <a:pt x="149" y="0"/>
                  </a:lnTo>
                  <a:lnTo>
                    <a:pt x="160" y="33"/>
                  </a:lnTo>
                  <a:lnTo>
                    <a:pt x="145" y="55"/>
                  </a:lnTo>
                  <a:lnTo>
                    <a:pt x="145" y="76"/>
                  </a:lnTo>
                  <a:lnTo>
                    <a:pt x="137" y="102"/>
                  </a:lnTo>
                  <a:lnTo>
                    <a:pt x="129" y="108"/>
                  </a:lnTo>
                  <a:lnTo>
                    <a:pt x="129" y="96"/>
                  </a:lnTo>
                  <a:lnTo>
                    <a:pt x="104" y="113"/>
                  </a:lnTo>
                  <a:lnTo>
                    <a:pt x="84" y="105"/>
                  </a:lnTo>
                  <a:lnTo>
                    <a:pt x="84" y="119"/>
                  </a:lnTo>
                  <a:lnTo>
                    <a:pt x="71" y="130"/>
                  </a:lnTo>
                  <a:lnTo>
                    <a:pt x="67" y="111"/>
                  </a:lnTo>
                  <a:lnTo>
                    <a:pt x="0" y="120"/>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29928" name="Freeform 232"/>
            <p:cNvSpPr>
              <a:spLocks/>
            </p:cNvSpPr>
            <p:nvPr/>
          </p:nvSpPr>
          <p:spPr bwMode="auto">
            <a:xfrm>
              <a:off x="4487" y="1910"/>
              <a:ext cx="149" cy="137"/>
            </a:xfrm>
            <a:custGeom>
              <a:avLst/>
              <a:gdLst/>
              <a:ahLst/>
              <a:cxnLst>
                <a:cxn ang="0">
                  <a:pos x="0" y="126"/>
                </a:cxn>
                <a:cxn ang="0">
                  <a:pos x="30" y="102"/>
                </a:cxn>
                <a:cxn ang="0">
                  <a:pos x="71" y="102"/>
                </a:cxn>
                <a:cxn ang="0">
                  <a:pos x="87" y="71"/>
                </a:cxn>
                <a:cxn ang="0">
                  <a:pos x="98" y="71"/>
                </a:cxn>
                <a:cxn ang="0">
                  <a:pos x="98" y="82"/>
                </a:cxn>
                <a:cxn ang="0">
                  <a:pos x="113" y="71"/>
                </a:cxn>
                <a:cxn ang="0">
                  <a:pos x="134" y="45"/>
                </a:cxn>
                <a:cxn ang="0">
                  <a:pos x="140" y="8"/>
                </a:cxn>
                <a:cxn ang="0">
                  <a:pos x="150" y="11"/>
                </a:cxn>
                <a:cxn ang="0">
                  <a:pos x="147" y="0"/>
                </a:cxn>
                <a:cxn ang="0">
                  <a:pos x="155" y="0"/>
                </a:cxn>
                <a:cxn ang="0">
                  <a:pos x="166" y="34"/>
                </a:cxn>
                <a:cxn ang="0">
                  <a:pos x="150" y="58"/>
                </a:cxn>
                <a:cxn ang="0">
                  <a:pos x="150" y="79"/>
                </a:cxn>
                <a:cxn ang="0">
                  <a:pos x="142" y="107"/>
                </a:cxn>
                <a:cxn ang="0">
                  <a:pos x="134" y="113"/>
                </a:cxn>
                <a:cxn ang="0">
                  <a:pos x="134" y="100"/>
                </a:cxn>
                <a:cxn ang="0">
                  <a:pos x="108" y="118"/>
                </a:cxn>
                <a:cxn ang="0">
                  <a:pos x="87" y="110"/>
                </a:cxn>
                <a:cxn ang="0">
                  <a:pos x="87" y="124"/>
                </a:cxn>
                <a:cxn ang="0">
                  <a:pos x="74" y="136"/>
                </a:cxn>
                <a:cxn ang="0">
                  <a:pos x="69" y="116"/>
                </a:cxn>
                <a:cxn ang="0">
                  <a:pos x="0" y="126"/>
                </a:cxn>
              </a:cxnLst>
              <a:rect l="0" t="0" r="r" b="b"/>
              <a:pathLst>
                <a:path w="167" h="137">
                  <a:moveTo>
                    <a:pt x="0" y="126"/>
                  </a:moveTo>
                  <a:lnTo>
                    <a:pt x="30" y="102"/>
                  </a:lnTo>
                  <a:lnTo>
                    <a:pt x="71" y="102"/>
                  </a:lnTo>
                  <a:lnTo>
                    <a:pt x="87" y="71"/>
                  </a:lnTo>
                  <a:lnTo>
                    <a:pt x="98" y="71"/>
                  </a:lnTo>
                  <a:lnTo>
                    <a:pt x="98" y="82"/>
                  </a:lnTo>
                  <a:lnTo>
                    <a:pt x="113" y="71"/>
                  </a:lnTo>
                  <a:lnTo>
                    <a:pt x="134" y="45"/>
                  </a:lnTo>
                  <a:lnTo>
                    <a:pt x="140" y="8"/>
                  </a:lnTo>
                  <a:lnTo>
                    <a:pt x="150" y="11"/>
                  </a:lnTo>
                  <a:lnTo>
                    <a:pt x="147" y="0"/>
                  </a:lnTo>
                  <a:lnTo>
                    <a:pt x="155" y="0"/>
                  </a:lnTo>
                  <a:lnTo>
                    <a:pt x="166" y="34"/>
                  </a:lnTo>
                  <a:lnTo>
                    <a:pt x="150" y="58"/>
                  </a:lnTo>
                  <a:lnTo>
                    <a:pt x="150" y="79"/>
                  </a:lnTo>
                  <a:lnTo>
                    <a:pt x="142" y="107"/>
                  </a:lnTo>
                  <a:lnTo>
                    <a:pt x="134" y="113"/>
                  </a:lnTo>
                  <a:lnTo>
                    <a:pt x="134" y="100"/>
                  </a:lnTo>
                  <a:lnTo>
                    <a:pt x="108" y="118"/>
                  </a:lnTo>
                  <a:lnTo>
                    <a:pt x="87" y="110"/>
                  </a:lnTo>
                  <a:lnTo>
                    <a:pt x="87" y="124"/>
                  </a:lnTo>
                  <a:lnTo>
                    <a:pt x="74" y="136"/>
                  </a:lnTo>
                  <a:lnTo>
                    <a:pt x="69" y="116"/>
                  </a:lnTo>
                  <a:lnTo>
                    <a:pt x="0" y="126"/>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929" name="Freeform 233"/>
            <p:cNvSpPr>
              <a:spLocks/>
            </p:cNvSpPr>
            <p:nvPr/>
          </p:nvSpPr>
          <p:spPr bwMode="auto">
            <a:xfrm>
              <a:off x="4507" y="2034"/>
              <a:ext cx="25" cy="20"/>
            </a:xfrm>
            <a:custGeom>
              <a:avLst/>
              <a:gdLst/>
              <a:ahLst/>
              <a:cxnLst>
                <a:cxn ang="0">
                  <a:pos x="0" y="11"/>
                </a:cxn>
                <a:cxn ang="0">
                  <a:pos x="8" y="19"/>
                </a:cxn>
                <a:cxn ang="0">
                  <a:pos x="21" y="11"/>
                </a:cxn>
                <a:cxn ang="0">
                  <a:pos x="28" y="0"/>
                </a:cxn>
                <a:cxn ang="0">
                  <a:pos x="0" y="11"/>
                </a:cxn>
              </a:cxnLst>
              <a:rect l="0" t="0" r="r" b="b"/>
              <a:pathLst>
                <a:path w="29" h="20">
                  <a:moveTo>
                    <a:pt x="0" y="11"/>
                  </a:moveTo>
                  <a:lnTo>
                    <a:pt x="8" y="19"/>
                  </a:lnTo>
                  <a:lnTo>
                    <a:pt x="21" y="11"/>
                  </a:lnTo>
                  <a:lnTo>
                    <a:pt x="28" y="0"/>
                  </a:lnTo>
                  <a:lnTo>
                    <a:pt x="0" y="11"/>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29930" name="Freeform 234"/>
            <p:cNvSpPr>
              <a:spLocks/>
            </p:cNvSpPr>
            <p:nvPr/>
          </p:nvSpPr>
          <p:spPr bwMode="auto">
            <a:xfrm>
              <a:off x="4507" y="2034"/>
              <a:ext cx="31" cy="26"/>
            </a:xfrm>
            <a:custGeom>
              <a:avLst/>
              <a:gdLst/>
              <a:ahLst/>
              <a:cxnLst>
                <a:cxn ang="0">
                  <a:pos x="0" y="15"/>
                </a:cxn>
                <a:cxn ang="0">
                  <a:pos x="10" y="25"/>
                </a:cxn>
                <a:cxn ang="0">
                  <a:pos x="25" y="15"/>
                </a:cxn>
                <a:cxn ang="0">
                  <a:pos x="34" y="0"/>
                </a:cxn>
                <a:cxn ang="0">
                  <a:pos x="0" y="15"/>
                </a:cxn>
              </a:cxnLst>
              <a:rect l="0" t="0" r="r" b="b"/>
              <a:pathLst>
                <a:path w="35" h="26">
                  <a:moveTo>
                    <a:pt x="0" y="15"/>
                  </a:moveTo>
                  <a:lnTo>
                    <a:pt x="10" y="25"/>
                  </a:lnTo>
                  <a:lnTo>
                    <a:pt x="25" y="15"/>
                  </a:lnTo>
                  <a:lnTo>
                    <a:pt x="34" y="0"/>
                  </a:lnTo>
                  <a:lnTo>
                    <a:pt x="0" y="15"/>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931" name="Freeform 235"/>
            <p:cNvSpPr>
              <a:spLocks/>
            </p:cNvSpPr>
            <p:nvPr/>
          </p:nvSpPr>
          <p:spPr bwMode="auto">
            <a:xfrm>
              <a:off x="4606" y="1840"/>
              <a:ext cx="73" cy="65"/>
            </a:xfrm>
            <a:custGeom>
              <a:avLst/>
              <a:gdLst/>
              <a:ahLst/>
              <a:cxnLst>
                <a:cxn ang="0">
                  <a:pos x="0" y="48"/>
                </a:cxn>
                <a:cxn ang="0">
                  <a:pos x="3" y="64"/>
                </a:cxn>
                <a:cxn ang="0">
                  <a:pos x="18" y="59"/>
                </a:cxn>
                <a:cxn ang="0">
                  <a:pos x="7" y="49"/>
                </a:cxn>
                <a:cxn ang="0">
                  <a:pos x="47" y="57"/>
                </a:cxn>
                <a:cxn ang="0">
                  <a:pos x="54" y="40"/>
                </a:cxn>
                <a:cxn ang="0">
                  <a:pos x="81" y="36"/>
                </a:cxn>
                <a:cxn ang="0">
                  <a:pos x="71" y="26"/>
                </a:cxn>
                <a:cxn ang="0">
                  <a:pos x="74" y="18"/>
                </a:cxn>
                <a:cxn ang="0">
                  <a:pos x="51" y="21"/>
                </a:cxn>
                <a:cxn ang="0">
                  <a:pos x="27" y="0"/>
                </a:cxn>
                <a:cxn ang="0">
                  <a:pos x="18" y="36"/>
                </a:cxn>
                <a:cxn ang="0">
                  <a:pos x="7" y="36"/>
                </a:cxn>
                <a:cxn ang="0">
                  <a:pos x="0" y="48"/>
                </a:cxn>
              </a:cxnLst>
              <a:rect l="0" t="0" r="r" b="b"/>
              <a:pathLst>
                <a:path w="82" h="65">
                  <a:moveTo>
                    <a:pt x="0" y="48"/>
                  </a:moveTo>
                  <a:lnTo>
                    <a:pt x="3" y="64"/>
                  </a:lnTo>
                  <a:lnTo>
                    <a:pt x="18" y="59"/>
                  </a:lnTo>
                  <a:lnTo>
                    <a:pt x="7" y="49"/>
                  </a:lnTo>
                  <a:lnTo>
                    <a:pt x="47" y="57"/>
                  </a:lnTo>
                  <a:lnTo>
                    <a:pt x="54" y="40"/>
                  </a:lnTo>
                  <a:lnTo>
                    <a:pt x="81" y="36"/>
                  </a:lnTo>
                  <a:lnTo>
                    <a:pt x="71" y="26"/>
                  </a:lnTo>
                  <a:lnTo>
                    <a:pt x="74" y="18"/>
                  </a:lnTo>
                  <a:lnTo>
                    <a:pt x="51" y="21"/>
                  </a:lnTo>
                  <a:lnTo>
                    <a:pt x="27" y="0"/>
                  </a:lnTo>
                  <a:lnTo>
                    <a:pt x="18" y="36"/>
                  </a:lnTo>
                  <a:lnTo>
                    <a:pt x="7" y="36"/>
                  </a:lnTo>
                  <a:lnTo>
                    <a:pt x="0" y="48"/>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29932" name="Freeform 236"/>
            <p:cNvSpPr>
              <a:spLocks/>
            </p:cNvSpPr>
            <p:nvPr/>
          </p:nvSpPr>
          <p:spPr bwMode="auto">
            <a:xfrm>
              <a:off x="4606" y="1840"/>
              <a:ext cx="78" cy="71"/>
            </a:xfrm>
            <a:custGeom>
              <a:avLst/>
              <a:gdLst/>
              <a:ahLst/>
              <a:cxnLst>
                <a:cxn ang="0">
                  <a:pos x="0" y="52"/>
                </a:cxn>
                <a:cxn ang="0">
                  <a:pos x="3" y="70"/>
                </a:cxn>
                <a:cxn ang="0">
                  <a:pos x="19" y="65"/>
                </a:cxn>
                <a:cxn ang="0">
                  <a:pos x="8" y="54"/>
                </a:cxn>
                <a:cxn ang="0">
                  <a:pos x="50" y="62"/>
                </a:cxn>
                <a:cxn ang="0">
                  <a:pos x="58" y="44"/>
                </a:cxn>
                <a:cxn ang="0">
                  <a:pos x="87" y="39"/>
                </a:cxn>
                <a:cxn ang="0">
                  <a:pos x="76" y="28"/>
                </a:cxn>
                <a:cxn ang="0">
                  <a:pos x="79" y="20"/>
                </a:cxn>
                <a:cxn ang="0">
                  <a:pos x="55" y="23"/>
                </a:cxn>
                <a:cxn ang="0">
                  <a:pos x="29" y="0"/>
                </a:cxn>
                <a:cxn ang="0">
                  <a:pos x="19" y="39"/>
                </a:cxn>
                <a:cxn ang="0">
                  <a:pos x="8" y="39"/>
                </a:cxn>
                <a:cxn ang="0">
                  <a:pos x="0" y="52"/>
                </a:cxn>
              </a:cxnLst>
              <a:rect l="0" t="0" r="r" b="b"/>
              <a:pathLst>
                <a:path w="88" h="71">
                  <a:moveTo>
                    <a:pt x="0" y="52"/>
                  </a:moveTo>
                  <a:lnTo>
                    <a:pt x="3" y="70"/>
                  </a:lnTo>
                  <a:lnTo>
                    <a:pt x="19" y="65"/>
                  </a:lnTo>
                  <a:lnTo>
                    <a:pt x="8" y="54"/>
                  </a:lnTo>
                  <a:lnTo>
                    <a:pt x="50" y="62"/>
                  </a:lnTo>
                  <a:lnTo>
                    <a:pt x="58" y="44"/>
                  </a:lnTo>
                  <a:lnTo>
                    <a:pt x="87" y="39"/>
                  </a:lnTo>
                  <a:lnTo>
                    <a:pt x="76" y="28"/>
                  </a:lnTo>
                  <a:lnTo>
                    <a:pt x="79" y="20"/>
                  </a:lnTo>
                  <a:lnTo>
                    <a:pt x="55" y="23"/>
                  </a:lnTo>
                  <a:lnTo>
                    <a:pt x="29" y="0"/>
                  </a:lnTo>
                  <a:lnTo>
                    <a:pt x="19" y="39"/>
                  </a:lnTo>
                  <a:lnTo>
                    <a:pt x="8" y="39"/>
                  </a:lnTo>
                  <a:lnTo>
                    <a:pt x="0" y="52"/>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933" name="Freeform 237"/>
            <p:cNvSpPr>
              <a:spLocks/>
            </p:cNvSpPr>
            <p:nvPr/>
          </p:nvSpPr>
          <p:spPr bwMode="auto">
            <a:xfrm>
              <a:off x="3231" y="2049"/>
              <a:ext cx="53" cy="61"/>
            </a:xfrm>
            <a:custGeom>
              <a:avLst/>
              <a:gdLst/>
              <a:ahLst/>
              <a:cxnLst>
                <a:cxn ang="0">
                  <a:pos x="0" y="26"/>
                </a:cxn>
                <a:cxn ang="0">
                  <a:pos x="0" y="15"/>
                </a:cxn>
                <a:cxn ang="0">
                  <a:pos x="7" y="9"/>
                </a:cxn>
                <a:cxn ang="0">
                  <a:pos x="24" y="15"/>
                </a:cxn>
                <a:cxn ang="0">
                  <a:pos x="52" y="0"/>
                </a:cxn>
                <a:cxn ang="0">
                  <a:pos x="59" y="17"/>
                </a:cxn>
                <a:cxn ang="0">
                  <a:pos x="28" y="25"/>
                </a:cxn>
                <a:cxn ang="0">
                  <a:pos x="43" y="40"/>
                </a:cxn>
                <a:cxn ang="0">
                  <a:pos x="36" y="48"/>
                </a:cxn>
                <a:cxn ang="0">
                  <a:pos x="19" y="60"/>
                </a:cxn>
                <a:cxn ang="0">
                  <a:pos x="3" y="57"/>
                </a:cxn>
                <a:cxn ang="0">
                  <a:pos x="7" y="26"/>
                </a:cxn>
                <a:cxn ang="0">
                  <a:pos x="0" y="26"/>
                </a:cxn>
              </a:cxnLst>
              <a:rect l="0" t="0" r="r" b="b"/>
              <a:pathLst>
                <a:path w="60" h="61">
                  <a:moveTo>
                    <a:pt x="0" y="26"/>
                  </a:moveTo>
                  <a:lnTo>
                    <a:pt x="0" y="15"/>
                  </a:lnTo>
                  <a:lnTo>
                    <a:pt x="7" y="9"/>
                  </a:lnTo>
                  <a:lnTo>
                    <a:pt x="24" y="15"/>
                  </a:lnTo>
                  <a:lnTo>
                    <a:pt x="52" y="0"/>
                  </a:lnTo>
                  <a:lnTo>
                    <a:pt x="59" y="17"/>
                  </a:lnTo>
                  <a:lnTo>
                    <a:pt x="28" y="25"/>
                  </a:lnTo>
                  <a:lnTo>
                    <a:pt x="43" y="40"/>
                  </a:lnTo>
                  <a:lnTo>
                    <a:pt x="36" y="48"/>
                  </a:lnTo>
                  <a:lnTo>
                    <a:pt x="19" y="60"/>
                  </a:lnTo>
                  <a:lnTo>
                    <a:pt x="3" y="57"/>
                  </a:lnTo>
                  <a:lnTo>
                    <a:pt x="7" y="26"/>
                  </a:lnTo>
                  <a:lnTo>
                    <a:pt x="0" y="26"/>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934" name="Freeform 238"/>
            <p:cNvSpPr>
              <a:spLocks/>
            </p:cNvSpPr>
            <p:nvPr/>
          </p:nvSpPr>
          <p:spPr bwMode="auto">
            <a:xfrm>
              <a:off x="3231" y="2049"/>
              <a:ext cx="59" cy="67"/>
            </a:xfrm>
            <a:custGeom>
              <a:avLst/>
              <a:gdLst/>
              <a:ahLst/>
              <a:cxnLst>
                <a:cxn ang="0">
                  <a:pos x="0" y="29"/>
                </a:cxn>
                <a:cxn ang="0">
                  <a:pos x="0" y="16"/>
                </a:cxn>
                <a:cxn ang="0">
                  <a:pos x="8" y="10"/>
                </a:cxn>
                <a:cxn ang="0">
                  <a:pos x="26" y="16"/>
                </a:cxn>
                <a:cxn ang="0">
                  <a:pos x="57" y="0"/>
                </a:cxn>
                <a:cxn ang="0">
                  <a:pos x="65" y="19"/>
                </a:cxn>
                <a:cxn ang="0">
                  <a:pos x="31" y="27"/>
                </a:cxn>
                <a:cxn ang="0">
                  <a:pos x="47" y="44"/>
                </a:cxn>
                <a:cxn ang="0">
                  <a:pos x="40" y="53"/>
                </a:cxn>
                <a:cxn ang="0">
                  <a:pos x="21" y="66"/>
                </a:cxn>
                <a:cxn ang="0">
                  <a:pos x="3" y="63"/>
                </a:cxn>
                <a:cxn ang="0">
                  <a:pos x="8" y="29"/>
                </a:cxn>
                <a:cxn ang="0">
                  <a:pos x="0" y="29"/>
                </a:cxn>
              </a:cxnLst>
              <a:rect l="0" t="0" r="r" b="b"/>
              <a:pathLst>
                <a:path w="66" h="67">
                  <a:moveTo>
                    <a:pt x="0" y="29"/>
                  </a:moveTo>
                  <a:lnTo>
                    <a:pt x="0" y="16"/>
                  </a:lnTo>
                  <a:lnTo>
                    <a:pt x="8" y="10"/>
                  </a:lnTo>
                  <a:lnTo>
                    <a:pt x="26" y="16"/>
                  </a:lnTo>
                  <a:lnTo>
                    <a:pt x="57" y="0"/>
                  </a:lnTo>
                  <a:lnTo>
                    <a:pt x="65" y="19"/>
                  </a:lnTo>
                  <a:lnTo>
                    <a:pt x="31" y="27"/>
                  </a:lnTo>
                  <a:lnTo>
                    <a:pt x="47" y="44"/>
                  </a:lnTo>
                  <a:lnTo>
                    <a:pt x="40" y="53"/>
                  </a:lnTo>
                  <a:lnTo>
                    <a:pt x="21" y="66"/>
                  </a:lnTo>
                  <a:lnTo>
                    <a:pt x="3" y="63"/>
                  </a:lnTo>
                  <a:lnTo>
                    <a:pt x="8" y="29"/>
                  </a:lnTo>
                  <a:lnTo>
                    <a:pt x="0" y="29"/>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935" name="Freeform 239"/>
            <p:cNvSpPr>
              <a:spLocks/>
            </p:cNvSpPr>
            <p:nvPr/>
          </p:nvSpPr>
          <p:spPr bwMode="auto">
            <a:xfrm>
              <a:off x="3221" y="2490"/>
              <a:ext cx="99" cy="128"/>
            </a:xfrm>
            <a:custGeom>
              <a:avLst/>
              <a:gdLst/>
              <a:ahLst/>
              <a:cxnLst>
                <a:cxn ang="0">
                  <a:pos x="0" y="8"/>
                </a:cxn>
                <a:cxn ang="0">
                  <a:pos x="13" y="34"/>
                </a:cxn>
                <a:cxn ang="0">
                  <a:pos x="0" y="59"/>
                </a:cxn>
                <a:cxn ang="0">
                  <a:pos x="10" y="67"/>
                </a:cxn>
                <a:cxn ang="0">
                  <a:pos x="3" y="77"/>
                </a:cxn>
                <a:cxn ang="0">
                  <a:pos x="75" y="127"/>
                </a:cxn>
                <a:cxn ang="0">
                  <a:pos x="104" y="87"/>
                </a:cxn>
                <a:cxn ang="0">
                  <a:pos x="100" y="77"/>
                </a:cxn>
                <a:cxn ang="0">
                  <a:pos x="100" y="22"/>
                </a:cxn>
                <a:cxn ang="0">
                  <a:pos x="110" y="10"/>
                </a:cxn>
                <a:cxn ang="0">
                  <a:pos x="70" y="14"/>
                </a:cxn>
                <a:cxn ang="0">
                  <a:pos x="28" y="0"/>
                </a:cxn>
                <a:cxn ang="0">
                  <a:pos x="0" y="8"/>
                </a:cxn>
              </a:cxnLst>
              <a:rect l="0" t="0" r="r" b="b"/>
              <a:pathLst>
                <a:path w="111" h="128">
                  <a:moveTo>
                    <a:pt x="0" y="8"/>
                  </a:moveTo>
                  <a:lnTo>
                    <a:pt x="13" y="34"/>
                  </a:lnTo>
                  <a:lnTo>
                    <a:pt x="0" y="59"/>
                  </a:lnTo>
                  <a:lnTo>
                    <a:pt x="10" y="67"/>
                  </a:lnTo>
                  <a:lnTo>
                    <a:pt x="3" y="77"/>
                  </a:lnTo>
                  <a:lnTo>
                    <a:pt x="75" y="127"/>
                  </a:lnTo>
                  <a:lnTo>
                    <a:pt x="104" y="87"/>
                  </a:lnTo>
                  <a:lnTo>
                    <a:pt x="100" y="77"/>
                  </a:lnTo>
                  <a:lnTo>
                    <a:pt x="100" y="22"/>
                  </a:lnTo>
                  <a:lnTo>
                    <a:pt x="110" y="10"/>
                  </a:lnTo>
                  <a:lnTo>
                    <a:pt x="70" y="14"/>
                  </a:lnTo>
                  <a:lnTo>
                    <a:pt x="28" y="0"/>
                  </a:lnTo>
                  <a:lnTo>
                    <a:pt x="0" y="8"/>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936" name="Freeform 240"/>
            <p:cNvSpPr>
              <a:spLocks/>
            </p:cNvSpPr>
            <p:nvPr/>
          </p:nvSpPr>
          <p:spPr bwMode="auto">
            <a:xfrm>
              <a:off x="3221" y="2490"/>
              <a:ext cx="104" cy="134"/>
            </a:xfrm>
            <a:custGeom>
              <a:avLst/>
              <a:gdLst/>
              <a:ahLst/>
              <a:cxnLst>
                <a:cxn ang="0">
                  <a:pos x="0" y="8"/>
                </a:cxn>
                <a:cxn ang="0">
                  <a:pos x="14" y="36"/>
                </a:cxn>
                <a:cxn ang="0">
                  <a:pos x="0" y="62"/>
                </a:cxn>
                <a:cxn ang="0">
                  <a:pos x="11" y="70"/>
                </a:cxn>
                <a:cxn ang="0">
                  <a:pos x="3" y="81"/>
                </a:cxn>
                <a:cxn ang="0">
                  <a:pos x="79" y="133"/>
                </a:cxn>
                <a:cxn ang="0">
                  <a:pos x="110" y="91"/>
                </a:cxn>
                <a:cxn ang="0">
                  <a:pos x="105" y="81"/>
                </a:cxn>
                <a:cxn ang="0">
                  <a:pos x="105" y="23"/>
                </a:cxn>
                <a:cxn ang="0">
                  <a:pos x="116" y="10"/>
                </a:cxn>
                <a:cxn ang="0">
                  <a:pos x="74" y="15"/>
                </a:cxn>
                <a:cxn ang="0">
                  <a:pos x="29" y="0"/>
                </a:cxn>
                <a:cxn ang="0">
                  <a:pos x="0" y="8"/>
                </a:cxn>
              </a:cxnLst>
              <a:rect l="0" t="0" r="r" b="b"/>
              <a:pathLst>
                <a:path w="117" h="134">
                  <a:moveTo>
                    <a:pt x="0" y="8"/>
                  </a:moveTo>
                  <a:lnTo>
                    <a:pt x="14" y="36"/>
                  </a:lnTo>
                  <a:lnTo>
                    <a:pt x="0" y="62"/>
                  </a:lnTo>
                  <a:lnTo>
                    <a:pt x="11" y="70"/>
                  </a:lnTo>
                  <a:lnTo>
                    <a:pt x="3" y="81"/>
                  </a:lnTo>
                  <a:lnTo>
                    <a:pt x="79" y="133"/>
                  </a:lnTo>
                  <a:lnTo>
                    <a:pt x="110" y="91"/>
                  </a:lnTo>
                  <a:lnTo>
                    <a:pt x="105" y="81"/>
                  </a:lnTo>
                  <a:lnTo>
                    <a:pt x="105" y="23"/>
                  </a:lnTo>
                  <a:lnTo>
                    <a:pt x="116" y="10"/>
                  </a:lnTo>
                  <a:lnTo>
                    <a:pt x="74" y="15"/>
                  </a:lnTo>
                  <a:lnTo>
                    <a:pt x="29" y="0"/>
                  </a:lnTo>
                  <a:lnTo>
                    <a:pt x="0" y="8"/>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937" name="Freeform 241"/>
            <p:cNvSpPr>
              <a:spLocks/>
            </p:cNvSpPr>
            <p:nvPr/>
          </p:nvSpPr>
          <p:spPr bwMode="auto">
            <a:xfrm>
              <a:off x="4404" y="1884"/>
              <a:ext cx="77" cy="87"/>
            </a:xfrm>
            <a:custGeom>
              <a:avLst/>
              <a:gdLst/>
              <a:ahLst/>
              <a:cxnLst>
                <a:cxn ang="0">
                  <a:pos x="0" y="51"/>
                </a:cxn>
                <a:cxn ang="0">
                  <a:pos x="15" y="56"/>
                </a:cxn>
                <a:cxn ang="0">
                  <a:pos x="6" y="80"/>
                </a:cxn>
                <a:cxn ang="0">
                  <a:pos x="29" y="86"/>
                </a:cxn>
                <a:cxn ang="0">
                  <a:pos x="54" y="71"/>
                </a:cxn>
                <a:cxn ang="0">
                  <a:pos x="42" y="51"/>
                </a:cxn>
                <a:cxn ang="0">
                  <a:pos x="74" y="35"/>
                </a:cxn>
                <a:cxn ang="0">
                  <a:pos x="86" y="9"/>
                </a:cxn>
                <a:cxn ang="0">
                  <a:pos x="83" y="7"/>
                </a:cxn>
                <a:cxn ang="0">
                  <a:pos x="79" y="0"/>
                </a:cxn>
                <a:cxn ang="0">
                  <a:pos x="51" y="17"/>
                </a:cxn>
                <a:cxn ang="0">
                  <a:pos x="51" y="24"/>
                </a:cxn>
                <a:cxn ang="0">
                  <a:pos x="35" y="24"/>
                </a:cxn>
                <a:cxn ang="0">
                  <a:pos x="0" y="51"/>
                </a:cxn>
              </a:cxnLst>
              <a:rect l="0" t="0" r="r" b="b"/>
              <a:pathLst>
                <a:path w="87" h="87">
                  <a:moveTo>
                    <a:pt x="0" y="51"/>
                  </a:moveTo>
                  <a:lnTo>
                    <a:pt x="15" y="56"/>
                  </a:lnTo>
                  <a:lnTo>
                    <a:pt x="6" y="80"/>
                  </a:lnTo>
                  <a:lnTo>
                    <a:pt x="29" y="86"/>
                  </a:lnTo>
                  <a:lnTo>
                    <a:pt x="54" y="71"/>
                  </a:lnTo>
                  <a:lnTo>
                    <a:pt x="42" y="51"/>
                  </a:lnTo>
                  <a:lnTo>
                    <a:pt x="74" y="35"/>
                  </a:lnTo>
                  <a:lnTo>
                    <a:pt x="86" y="9"/>
                  </a:lnTo>
                  <a:lnTo>
                    <a:pt x="83" y="7"/>
                  </a:lnTo>
                  <a:lnTo>
                    <a:pt x="79" y="0"/>
                  </a:lnTo>
                  <a:lnTo>
                    <a:pt x="51" y="17"/>
                  </a:lnTo>
                  <a:lnTo>
                    <a:pt x="51" y="24"/>
                  </a:lnTo>
                  <a:lnTo>
                    <a:pt x="35" y="24"/>
                  </a:lnTo>
                  <a:lnTo>
                    <a:pt x="0" y="51"/>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938" name="Freeform 242"/>
            <p:cNvSpPr>
              <a:spLocks/>
            </p:cNvSpPr>
            <p:nvPr/>
          </p:nvSpPr>
          <p:spPr bwMode="auto">
            <a:xfrm>
              <a:off x="4404" y="1884"/>
              <a:ext cx="82" cy="93"/>
            </a:xfrm>
            <a:custGeom>
              <a:avLst/>
              <a:gdLst/>
              <a:ahLst/>
              <a:cxnLst>
                <a:cxn ang="0">
                  <a:pos x="0" y="55"/>
                </a:cxn>
                <a:cxn ang="0">
                  <a:pos x="16" y="60"/>
                </a:cxn>
                <a:cxn ang="0">
                  <a:pos x="6" y="86"/>
                </a:cxn>
                <a:cxn ang="0">
                  <a:pos x="31" y="92"/>
                </a:cxn>
                <a:cxn ang="0">
                  <a:pos x="58" y="76"/>
                </a:cxn>
                <a:cxn ang="0">
                  <a:pos x="45" y="55"/>
                </a:cxn>
                <a:cxn ang="0">
                  <a:pos x="79" y="37"/>
                </a:cxn>
                <a:cxn ang="0">
                  <a:pos x="92" y="10"/>
                </a:cxn>
                <a:cxn ang="0">
                  <a:pos x="89" y="8"/>
                </a:cxn>
                <a:cxn ang="0">
                  <a:pos x="84" y="0"/>
                </a:cxn>
                <a:cxn ang="0">
                  <a:pos x="55" y="18"/>
                </a:cxn>
                <a:cxn ang="0">
                  <a:pos x="55" y="26"/>
                </a:cxn>
                <a:cxn ang="0">
                  <a:pos x="37" y="26"/>
                </a:cxn>
                <a:cxn ang="0">
                  <a:pos x="0" y="55"/>
                </a:cxn>
              </a:cxnLst>
              <a:rect l="0" t="0" r="r" b="b"/>
              <a:pathLst>
                <a:path w="93" h="93">
                  <a:moveTo>
                    <a:pt x="0" y="55"/>
                  </a:moveTo>
                  <a:lnTo>
                    <a:pt x="16" y="60"/>
                  </a:lnTo>
                  <a:lnTo>
                    <a:pt x="6" y="86"/>
                  </a:lnTo>
                  <a:lnTo>
                    <a:pt x="31" y="92"/>
                  </a:lnTo>
                  <a:lnTo>
                    <a:pt x="58" y="76"/>
                  </a:lnTo>
                  <a:lnTo>
                    <a:pt x="45" y="55"/>
                  </a:lnTo>
                  <a:lnTo>
                    <a:pt x="79" y="37"/>
                  </a:lnTo>
                  <a:lnTo>
                    <a:pt x="92" y="10"/>
                  </a:lnTo>
                  <a:lnTo>
                    <a:pt x="89" y="8"/>
                  </a:lnTo>
                  <a:lnTo>
                    <a:pt x="84" y="0"/>
                  </a:lnTo>
                  <a:lnTo>
                    <a:pt x="55" y="18"/>
                  </a:lnTo>
                  <a:lnTo>
                    <a:pt x="55" y="26"/>
                  </a:lnTo>
                  <a:lnTo>
                    <a:pt x="37" y="26"/>
                  </a:lnTo>
                  <a:lnTo>
                    <a:pt x="0" y="55"/>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939" name="Freeform 243"/>
            <p:cNvSpPr>
              <a:spLocks/>
            </p:cNvSpPr>
            <p:nvPr/>
          </p:nvSpPr>
          <p:spPr bwMode="auto">
            <a:xfrm>
              <a:off x="4425" y="1960"/>
              <a:ext cx="42" cy="66"/>
            </a:xfrm>
            <a:custGeom>
              <a:avLst/>
              <a:gdLst/>
              <a:ahLst/>
              <a:cxnLst>
                <a:cxn ang="0">
                  <a:pos x="0" y="65"/>
                </a:cxn>
                <a:cxn ang="0">
                  <a:pos x="6" y="15"/>
                </a:cxn>
                <a:cxn ang="0">
                  <a:pos x="30" y="0"/>
                </a:cxn>
                <a:cxn ang="0">
                  <a:pos x="46" y="38"/>
                </a:cxn>
                <a:cxn ang="0">
                  <a:pos x="27" y="58"/>
                </a:cxn>
                <a:cxn ang="0">
                  <a:pos x="0" y="65"/>
                </a:cxn>
              </a:cxnLst>
              <a:rect l="0" t="0" r="r" b="b"/>
              <a:pathLst>
                <a:path w="47" h="66">
                  <a:moveTo>
                    <a:pt x="0" y="65"/>
                  </a:moveTo>
                  <a:lnTo>
                    <a:pt x="6" y="15"/>
                  </a:lnTo>
                  <a:lnTo>
                    <a:pt x="30" y="0"/>
                  </a:lnTo>
                  <a:lnTo>
                    <a:pt x="46" y="38"/>
                  </a:lnTo>
                  <a:lnTo>
                    <a:pt x="27" y="58"/>
                  </a:lnTo>
                  <a:lnTo>
                    <a:pt x="0" y="65"/>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940" name="Freeform 244"/>
            <p:cNvSpPr>
              <a:spLocks/>
            </p:cNvSpPr>
            <p:nvPr/>
          </p:nvSpPr>
          <p:spPr bwMode="auto">
            <a:xfrm>
              <a:off x="4425" y="1960"/>
              <a:ext cx="47" cy="72"/>
            </a:xfrm>
            <a:custGeom>
              <a:avLst/>
              <a:gdLst/>
              <a:ahLst/>
              <a:cxnLst>
                <a:cxn ang="0">
                  <a:pos x="0" y="71"/>
                </a:cxn>
                <a:cxn ang="0">
                  <a:pos x="7" y="16"/>
                </a:cxn>
                <a:cxn ang="0">
                  <a:pos x="34" y="0"/>
                </a:cxn>
                <a:cxn ang="0">
                  <a:pos x="52" y="42"/>
                </a:cxn>
                <a:cxn ang="0">
                  <a:pos x="31" y="63"/>
                </a:cxn>
                <a:cxn ang="0">
                  <a:pos x="0" y="71"/>
                </a:cxn>
              </a:cxnLst>
              <a:rect l="0" t="0" r="r" b="b"/>
              <a:pathLst>
                <a:path w="53" h="72">
                  <a:moveTo>
                    <a:pt x="0" y="71"/>
                  </a:moveTo>
                  <a:lnTo>
                    <a:pt x="7" y="16"/>
                  </a:lnTo>
                  <a:lnTo>
                    <a:pt x="34" y="0"/>
                  </a:lnTo>
                  <a:lnTo>
                    <a:pt x="52" y="42"/>
                  </a:lnTo>
                  <a:lnTo>
                    <a:pt x="31" y="63"/>
                  </a:lnTo>
                  <a:lnTo>
                    <a:pt x="0" y="71"/>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941" name="Freeform 245"/>
            <p:cNvSpPr>
              <a:spLocks/>
            </p:cNvSpPr>
            <p:nvPr/>
          </p:nvSpPr>
          <p:spPr bwMode="auto">
            <a:xfrm>
              <a:off x="3387" y="2102"/>
              <a:ext cx="17" cy="21"/>
            </a:xfrm>
            <a:custGeom>
              <a:avLst/>
              <a:gdLst/>
              <a:ahLst/>
              <a:cxnLst>
                <a:cxn ang="0">
                  <a:pos x="0" y="10"/>
                </a:cxn>
                <a:cxn ang="0">
                  <a:pos x="14" y="0"/>
                </a:cxn>
                <a:cxn ang="0">
                  <a:pos x="18" y="20"/>
                </a:cxn>
                <a:cxn ang="0">
                  <a:pos x="0" y="10"/>
                </a:cxn>
              </a:cxnLst>
              <a:rect l="0" t="0" r="r" b="b"/>
              <a:pathLst>
                <a:path w="19" h="21">
                  <a:moveTo>
                    <a:pt x="0" y="10"/>
                  </a:moveTo>
                  <a:lnTo>
                    <a:pt x="14" y="0"/>
                  </a:lnTo>
                  <a:lnTo>
                    <a:pt x="18" y="20"/>
                  </a:lnTo>
                  <a:lnTo>
                    <a:pt x="0" y="10"/>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29942" name="Freeform 246"/>
            <p:cNvSpPr>
              <a:spLocks/>
            </p:cNvSpPr>
            <p:nvPr/>
          </p:nvSpPr>
          <p:spPr bwMode="auto">
            <a:xfrm>
              <a:off x="3387" y="2102"/>
              <a:ext cx="22" cy="27"/>
            </a:xfrm>
            <a:custGeom>
              <a:avLst/>
              <a:gdLst/>
              <a:ahLst/>
              <a:cxnLst>
                <a:cxn ang="0">
                  <a:pos x="0" y="13"/>
                </a:cxn>
                <a:cxn ang="0">
                  <a:pos x="19" y="0"/>
                </a:cxn>
                <a:cxn ang="0">
                  <a:pos x="24" y="26"/>
                </a:cxn>
                <a:cxn ang="0">
                  <a:pos x="0" y="13"/>
                </a:cxn>
              </a:cxnLst>
              <a:rect l="0" t="0" r="r" b="b"/>
              <a:pathLst>
                <a:path w="25" h="27">
                  <a:moveTo>
                    <a:pt x="0" y="13"/>
                  </a:moveTo>
                  <a:lnTo>
                    <a:pt x="19" y="0"/>
                  </a:lnTo>
                  <a:lnTo>
                    <a:pt x="24" y="26"/>
                  </a:lnTo>
                  <a:lnTo>
                    <a:pt x="0"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943" name="Freeform 247"/>
            <p:cNvSpPr>
              <a:spLocks/>
            </p:cNvSpPr>
            <p:nvPr/>
          </p:nvSpPr>
          <p:spPr bwMode="auto">
            <a:xfrm>
              <a:off x="4086" y="2222"/>
              <a:ext cx="89" cy="119"/>
            </a:xfrm>
            <a:custGeom>
              <a:avLst/>
              <a:gdLst/>
              <a:ahLst/>
              <a:cxnLst>
                <a:cxn ang="0">
                  <a:pos x="0" y="25"/>
                </a:cxn>
                <a:cxn ang="0">
                  <a:pos x="12" y="40"/>
                </a:cxn>
                <a:cxn ang="0">
                  <a:pos x="10" y="70"/>
                </a:cxn>
                <a:cxn ang="0">
                  <a:pos x="44" y="60"/>
                </a:cxn>
                <a:cxn ang="0">
                  <a:pos x="60" y="70"/>
                </a:cxn>
                <a:cxn ang="0">
                  <a:pos x="74" y="100"/>
                </a:cxn>
                <a:cxn ang="0">
                  <a:pos x="70" y="118"/>
                </a:cxn>
                <a:cxn ang="0">
                  <a:pos x="99" y="112"/>
                </a:cxn>
                <a:cxn ang="0">
                  <a:pos x="85" y="75"/>
                </a:cxn>
                <a:cxn ang="0">
                  <a:pos x="53" y="46"/>
                </a:cxn>
                <a:cxn ang="0">
                  <a:pos x="60" y="30"/>
                </a:cxn>
                <a:cxn ang="0">
                  <a:pos x="42" y="23"/>
                </a:cxn>
                <a:cxn ang="0">
                  <a:pos x="25" y="0"/>
                </a:cxn>
                <a:cxn ang="0">
                  <a:pos x="21" y="0"/>
                </a:cxn>
                <a:cxn ang="0">
                  <a:pos x="21" y="15"/>
                </a:cxn>
                <a:cxn ang="0">
                  <a:pos x="12" y="10"/>
                </a:cxn>
                <a:cxn ang="0">
                  <a:pos x="0" y="25"/>
                </a:cxn>
              </a:cxnLst>
              <a:rect l="0" t="0" r="r" b="b"/>
              <a:pathLst>
                <a:path w="100" h="119">
                  <a:moveTo>
                    <a:pt x="0" y="25"/>
                  </a:moveTo>
                  <a:lnTo>
                    <a:pt x="12" y="40"/>
                  </a:lnTo>
                  <a:lnTo>
                    <a:pt x="10" y="70"/>
                  </a:lnTo>
                  <a:lnTo>
                    <a:pt x="44" y="60"/>
                  </a:lnTo>
                  <a:lnTo>
                    <a:pt x="60" y="70"/>
                  </a:lnTo>
                  <a:lnTo>
                    <a:pt x="74" y="100"/>
                  </a:lnTo>
                  <a:lnTo>
                    <a:pt x="70" y="118"/>
                  </a:lnTo>
                  <a:lnTo>
                    <a:pt x="99" y="112"/>
                  </a:lnTo>
                  <a:lnTo>
                    <a:pt x="85" y="75"/>
                  </a:lnTo>
                  <a:lnTo>
                    <a:pt x="53" y="46"/>
                  </a:lnTo>
                  <a:lnTo>
                    <a:pt x="60" y="30"/>
                  </a:lnTo>
                  <a:lnTo>
                    <a:pt x="42" y="23"/>
                  </a:lnTo>
                  <a:lnTo>
                    <a:pt x="25" y="0"/>
                  </a:lnTo>
                  <a:lnTo>
                    <a:pt x="21" y="0"/>
                  </a:lnTo>
                  <a:lnTo>
                    <a:pt x="21" y="15"/>
                  </a:lnTo>
                  <a:lnTo>
                    <a:pt x="12" y="10"/>
                  </a:lnTo>
                  <a:lnTo>
                    <a:pt x="0" y="25"/>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944" name="Freeform 248"/>
            <p:cNvSpPr>
              <a:spLocks/>
            </p:cNvSpPr>
            <p:nvPr/>
          </p:nvSpPr>
          <p:spPr bwMode="auto">
            <a:xfrm>
              <a:off x="4086" y="2222"/>
              <a:ext cx="94" cy="125"/>
            </a:xfrm>
            <a:custGeom>
              <a:avLst/>
              <a:gdLst/>
              <a:ahLst/>
              <a:cxnLst>
                <a:cxn ang="0">
                  <a:pos x="0" y="26"/>
                </a:cxn>
                <a:cxn ang="0">
                  <a:pos x="13" y="42"/>
                </a:cxn>
                <a:cxn ang="0">
                  <a:pos x="11" y="74"/>
                </a:cxn>
                <a:cxn ang="0">
                  <a:pos x="47" y="63"/>
                </a:cxn>
                <a:cxn ang="0">
                  <a:pos x="64" y="74"/>
                </a:cxn>
                <a:cxn ang="0">
                  <a:pos x="79" y="105"/>
                </a:cxn>
                <a:cxn ang="0">
                  <a:pos x="74" y="124"/>
                </a:cxn>
                <a:cxn ang="0">
                  <a:pos x="105" y="118"/>
                </a:cxn>
                <a:cxn ang="0">
                  <a:pos x="90" y="79"/>
                </a:cxn>
                <a:cxn ang="0">
                  <a:pos x="56" y="48"/>
                </a:cxn>
                <a:cxn ang="0">
                  <a:pos x="64" y="32"/>
                </a:cxn>
                <a:cxn ang="0">
                  <a:pos x="45" y="24"/>
                </a:cxn>
                <a:cxn ang="0">
                  <a:pos x="27" y="0"/>
                </a:cxn>
                <a:cxn ang="0">
                  <a:pos x="22" y="0"/>
                </a:cxn>
                <a:cxn ang="0">
                  <a:pos x="22" y="16"/>
                </a:cxn>
                <a:cxn ang="0">
                  <a:pos x="13" y="11"/>
                </a:cxn>
                <a:cxn ang="0">
                  <a:pos x="0" y="26"/>
                </a:cxn>
              </a:cxnLst>
              <a:rect l="0" t="0" r="r" b="b"/>
              <a:pathLst>
                <a:path w="106" h="125">
                  <a:moveTo>
                    <a:pt x="0" y="26"/>
                  </a:moveTo>
                  <a:lnTo>
                    <a:pt x="13" y="42"/>
                  </a:lnTo>
                  <a:lnTo>
                    <a:pt x="11" y="74"/>
                  </a:lnTo>
                  <a:lnTo>
                    <a:pt x="47" y="63"/>
                  </a:lnTo>
                  <a:lnTo>
                    <a:pt x="64" y="74"/>
                  </a:lnTo>
                  <a:lnTo>
                    <a:pt x="79" y="105"/>
                  </a:lnTo>
                  <a:lnTo>
                    <a:pt x="74" y="124"/>
                  </a:lnTo>
                  <a:lnTo>
                    <a:pt x="105" y="118"/>
                  </a:lnTo>
                  <a:lnTo>
                    <a:pt x="90" y="79"/>
                  </a:lnTo>
                  <a:lnTo>
                    <a:pt x="56" y="48"/>
                  </a:lnTo>
                  <a:lnTo>
                    <a:pt x="64" y="32"/>
                  </a:lnTo>
                  <a:lnTo>
                    <a:pt x="45" y="24"/>
                  </a:lnTo>
                  <a:lnTo>
                    <a:pt x="27" y="0"/>
                  </a:lnTo>
                  <a:lnTo>
                    <a:pt x="22" y="0"/>
                  </a:lnTo>
                  <a:lnTo>
                    <a:pt x="22" y="16"/>
                  </a:lnTo>
                  <a:lnTo>
                    <a:pt x="13" y="11"/>
                  </a:lnTo>
                  <a:lnTo>
                    <a:pt x="0" y="26"/>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945" name="Freeform 249"/>
            <p:cNvSpPr>
              <a:spLocks/>
            </p:cNvSpPr>
            <p:nvPr/>
          </p:nvSpPr>
          <p:spPr bwMode="auto">
            <a:xfrm>
              <a:off x="3234" y="2026"/>
              <a:ext cx="18" cy="21"/>
            </a:xfrm>
            <a:custGeom>
              <a:avLst/>
              <a:gdLst/>
              <a:ahLst/>
              <a:cxnLst>
                <a:cxn ang="0">
                  <a:pos x="0" y="20"/>
                </a:cxn>
                <a:cxn ang="0">
                  <a:pos x="6" y="20"/>
                </a:cxn>
                <a:cxn ang="0">
                  <a:pos x="20" y="6"/>
                </a:cxn>
                <a:cxn ang="0">
                  <a:pos x="12" y="0"/>
                </a:cxn>
                <a:cxn ang="0">
                  <a:pos x="0" y="20"/>
                </a:cxn>
              </a:cxnLst>
              <a:rect l="0" t="0" r="r" b="b"/>
              <a:pathLst>
                <a:path w="21" h="21">
                  <a:moveTo>
                    <a:pt x="0" y="20"/>
                  </a:moveTo>
                  <a:lnTo>
                    <a:pt x="6" y="20"/>
                  </a:lnTo>
                  <a:lnTo>
                    <a:pt x="20" y="6"/>
                  </a:lnTo>
                  <a:lnTo>
                    <a:pt x="12" y="0"/>
                  </a:lnTo>
                  <a:lnTo>
                    <a:pt x="0" y="20"/>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29946" name="Freeform 250"/>
            <p:cNvSpPr>
              <a:spLocks/>
            </p:cNvSpPr>
            <p:nvPr/>
          </p:nvSpPr>
          <p:spPr bwMode="auto">
            <a:xfrm>
              <a:off x="3234" y="2026"/>
              <a:ext cx="24" cy="27"/>
            </a:xfrm>
            <a:custGeom>
              <a:avLst/>
              <a:gdLst/>
              <a:ahLst/>
              <a:cxnLst>
                <a:cxn ang="0">
                  <a:pos x="0" y="26"/>
                </a:cxn>
                <a:cxn ang="0">
                  <a:pos x="8" y="26"/>
                </a:cxn>
                <a:cxn ang="0">
                  <a:pos x="26" y="8"/>
                </a:cxn>
                <a:cxn ang="0">
                  <a:pos x="15" y="0"/>
                </a:cxn>
                <a:cxn ang="0">
                  <a:pos x="0" y="26"/>
                </a:cxn>
              </a:cxnLst>
              <a:rect l="0" t="0" r="r" b="b"/>
              <a:pathLst>
                <a:path w="27" h="27">
                  <a:moveTo>
                    <a:pt x="0" y="26"/>
                  </a:moveTo>
                  <a:lnTo>
                    <a:pt x="8" y="26"/>
                  </a:lnTo>
                  <a:lnTo>
                    <a:pt x="26" y="8"/>
                  </a:lnTo>
                  <a:lnTo>
                    <a:pt x="15" y="0"/>
                  </a:lnTo>
                  <a:lnTo>
                    <a:pt x="0" y="26"/>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947" name="Freeform 251"/>
            <p:cNvSpPr>
              <a:spLocks/>
            </p:cNvSpPr>
            <p:nvPr/>
          </p:nvSpPr>
          <p:spPr bwMode="auto">
            <a:xfrm>
              <a:off x="2628" y="2432"/>
              <a:ext cx="46" cy="55"/>
            </a:xfrm>
            <a:custGeom>
              <a:avLst/>
              <a:gdLst/>
              <a:ahLst/>
              <a:cxnLst>
                <a:cxn ang="0">
                  <a:pos x="0" y="19"/>
                </a:cxn>
                <a:cxn ang="0">
                  <a:pos x="13" y="0"/>
                </a:cxn>
                <a:cxn ang="0">
                  <a:pos x="26" y="0"/>
                </a:cxn>
                <a:cxn ang="0">
                  <a:pos x="26" y="14"/>
                </a:cxn>
                <a:cxn ang="0">
                  <a:pos x="39" y="14"/>
                </a:cxn>
                <a:cxn ang="0">
                  <a:pos x="38" y="26"/>
                </a:cxn>
                <a:cxn ang="0">
                  <a:pos x="51" y="33"/>
                </a:cxn>
                <a:cxn ang="0">
                  <a:pos x="51" y="54"/>
                </a:cxn>
                <a:cxn ang="0">
                  <a:pos x="0" y="19"/>
                </a:cxn>
              </a:cxnLst>
              <a:rect l="0" t="0" r="r" b="b"/>
              <a:pathLst>
                <a:path w="52" h="55">
                  <a:moveTo>
                    <a:pt x="0" y="19"/>
                  </a:moveTo>
                  <a:lnTo>
                    <a:pt x="13" y="0"/>
                  </a:lnTo>
                  <a:lnTo>
                    <a:pt x="26" y="0"/>
                  </a:lnTo>
                  <a:lnTo>
                    <a:pt x="26" y="14"/>
                  </a:lnTo>
                  <a:lnTo>
                    <a:pt x="39" y="14"/>
                  </a:lnTo>
                  <a:lnTo>
                    <a:pt x="38" y="26"/>
                  </a:lnTo>
                  <a:lnTo>
                    <a:pt x="51" y="33"/>
                  </a:lnTo>
                  <a:lnTo>
                    <a:pt x="51" y="54"/>
                  </a:lnTo>
                  <a:lnTo>
                    <a:pt x="0" y="19"/>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948" name="Freeform 252"/>
            <p:cNvSpPr>
              <a:spLocks/>
            </p:cNvSpPr>
            <p:nvPr/>
          </p:nvSpPr>
          <p:spPr bwMode="auto">
            <a:xfrm>
              <a:off x="2628" y="2432"/>
              <a:ext cx="51" cy="61"/>
            </a:xfrm>
            <a:custGeom>
              <a:avLst/>
              <a:gdLst/>
              <a:ahLst/>
              <a:cxnLst>
                <a:cxn ang="0">
                  <a:pos x="0" y="21"/>
                </a:cxn>
                <a:cxn ang="0">
                  <a:pos x="15" y="0"/>
                </a:cxn>
                <a:cxn ang="0">
                  <a:pos x="29" y="0"/>
                </a:cxn>
                <a:cxn ang="0">
                  <a:pos x="29" y="16"/>
                </a:cxn>
                <a:cxn ang="0">
                  <a:pos x="44" y="16"/>
                </a:cxn>
                <a:cxn ang="0">
                  <a:pos x="42" y="29"/>
                </a:cxn>
                <a:cxn ang="0">
                  <a:pos x="57" y="37"/>
                </a:cxn>
                <a:cxn ang="0">
                  <a:pos x="57" y="60"/>
                </a:cxn>
                <a:cxn ang="0">
                  <a:pos x="0" y="21"/>
                </a:cxn>
              </a:cxnLst>
              <a:rect l="0" t="0" r="r" b="b"/>
              <a:pathLst>
                <a:path w="58" h="61">
                  <a:moveTo>
                    <a:pt x="0" y="21"/>
                  </a:moveTo>
                  <a:lnTo>
                    <a:pt x="15" y="0"/>
                  </a:lnTo>
                  <a:lnTo>
                    <a:pt x="29" y="0"/>
                  </a:lnTo>
                  <a:lnTo>
                    <a:pt x="29" y="16"/>
                  </a:lnTo>
                  <a:lnTo>
                    <a:pt x="44" y="16"/>
                  </a:lnTo>
                  <a:lnTo>
                    <a:pt x="42" y="29"/>
                  </a:lnTo>
                  <a:lnTo>
                    <a:pt x="57" y="37"/>
                  </a:lnTo>
                  <a:lnTo>
                    <a:pt x="57" y="60"/>
                  </a:lnTo>
                  <a:lnTo>
                    <a:pt x="0" y="21"/>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949" name="Freeform 253"/>
            <p:cNvSpPr>
              <a:spLocks/>
            </p:cNvSpPr>
            <p:nvPr/>
          </p:nvSpPr>
          <p:spPr bwMode="auto">
            <a:xfrm>
              <a:off x="2898" y="2052"/>
              <a:ext cx="202" cy="210"/>
            </a:xfrm>
            <a:custGeom>
              <a:avLst/>
              <a:gdLst/>
              <a:ahLst/>
              <a:cxnLst>
                <a:cxn ang="0">
                  <a:pos x="0" y="109"/>
                </a:cxn>
                <a:cxn ang="0">
                  <a:pos x="3" y="46"/>
                </a:cxn>
                <a:cxn ang="0">
                  <a:pos x="28" y="0"/>
                </a:cxn>
                <a:cxn ang="0">
                  <a:pos x="84" y="13"/>
                </a:cxn>
                <a:cxn ang="0">
                  <a:pos x="92" y="25"/>
                </a:cxn>
                <a:cxn ang="0">
                  <a:pos x="135" y="46"/>
                </a:cxn>
                <a:cxn ang="0">
                  <a:pos x="151" y="38"/>
                </a:cxn>
                <a:cxn ang="0">
                  <a:pos x="153" y="17"/>
                </a:cxn>
                <a:cxn ang="0">
                  <a:pos x="166" y="5"/>
                </a:cxn>
                <a:cxn ang="0">
                  <a:pos x="227" y="23"/>
                </a:cxn>
                <a:cxn ang="0">
                  <a:pos x="217" y="49"/>
                </a:cxn>
                <a:cxn ang="0">
                  <a:pos x="227" y="171"/>
                </a:cxn>
                <a:cxn ang="0">
                  <a:pos x="227" y="198"/>
                </a:cxn>
                <a:cxn ang="0">
                  <a:pos x="212" y="201"/>
                </a:cxn>
                <a:cxn ang="0">
                  <a:pos x="212" y="209"/>
                </a:cxn>
                <a:cxn ang="0">
                  <a:pos x="96" y="153"/>
                </a:cxn>
                <a:cxn ang="0">
                  <a:pos x="82" y="155"/>
                </a:cxn>
                <a:cxn ang="0">
                  <a:pos x="36" y="150"/>
                </a:cxn>
                <a:cxn ang="0">
                  <a:pos x="0" y="109"/>
                </a:cxn>
              </a:cxnLst>
              <a:rect l="0" t="0" r="r" b="b"/>
              <a:pathLst>
                <a:path w="228" h="210">
                  <a:moveTo>
                    <a:pt x="0" y="109"/>
                  </a:moveTo>
                  <a:lnTo>
                    <a:pt x="3" y="46"/>
                  </a:lnTo>
                  <a:lnTo>
                    <a:pt x="28" y="0"/>
                  </a:lnTo>
                  <a:lnTo>
                    <a:pt x="84" y="13"/>
                  </a:lnTo>
                  <a:lnTo>
                    <a:pt x="92" y="25"/>
                  </a:lnTo>
                  <a:lnTo>
                    <a:pt x="135" y="46"/>
                  </a:lnTo>
                  <a:lnTo>
                    <a:pt x="151" y="38"/>
                  </a:lnTo>
                  <a:lnTo>
                    <a:pt x="153" y="17"/>
                  </a:lnTo>
                  <a:lnTo>
                    <a:pt x="166" y="5"/>
                  </a:lnTo>
                  <a:lnTo>
                    <a:pt x="227" y="23"/>
                  </a:lnTo>
                  <a:lnTo>
                    <a:pt x="217" y="49"/>
                  </a:lnTo>
                  <a:lnTo>
                    <a:pt x="227" y="171"/>
                  </a:lnTo>
                  <a:lnTo>
                    <a:pt x="227" y="198"/>
                  </a:lnTo>
                  <a:lnTo>
                    <a:pt x="212" y="201"/>
                  </a:lnTo>
                  <a:lnTo>
                    <a:pt x="212" y="209"/>
                  </a:lnTo>
                  <a:lnTo>
                    <a:pt x="96" y="153"/>
                  </a:lnTo>
                  <a:lnTo>
                    <a:pt x="82" y="155"/>
                  </a:lnTo>
                  <a:lnTo>
                    <a:pt x="36" y="150"/>
                  </a:lnTo>
                  <a:lnTo>
                    <a:pt x="0" y="109"/>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29950" name="Freeform 254"/>
            <p:cNvSpPr>
              <a:spLocks/>
            </p:cNvSpPr>
            <p:nvPr/>
          </p:nvSpPr>
          <p:spPr bwMode="auto">
            <a:xfrm>
              <a:off x="2898" y="2052"/>
              <a:ext cx="208" cy="216"/>
            </a:xfrm>
            <a:custGeom>
              <a:avLst/>
              <a:gdLst/>
              <a:ahLst/>
              <a:cxnLst>
                <a:cxn ang="0">
                  <a:pos x="0" y="112"/>
                </a:cxn>
                <a:cxn ang="0">
                  <a:pos x="3" y="47"/>
                </a:cxn>
                <a:cxn ang="0">
                  <a:pos x="29" y="0"/>
                </a:cxn>
                <a:cxn ang="0">
                  <a:pos x="86" y="13"/>
                </a:cxn>
                <a:cxn ang="0">
                  <a:pos x="94" y="26"/>
                </a:cxn>
                <a:cxn ang="0">
                  <a:pos x="139" y="47"/>
                </a:cxn>
                <a:cxn ang="0">
                  <a:pos x="155" y="39"/>
                </a:cxn>
                <a:cxn ang="0">
                  <a:pos x="157" y="18"/>
                </a:cxn>
                <a:cxn ang="0">
                  <a:pos x="170" y="5"/>
                </a:cxn>
                <a:cxn ang="0">
                  <a:pos x="233" y="24"/>
                </a:cxn>
                <a:cxn ang="0">
                  <a:pos x="223" y="50"/>
                </a:cxn>
                <a:cxn ang="0">
                  <a:pos x="233" y="176"/>
                </a:cxn>
                <a:cxn ang="0">
                  <a:pos x="233" y="204"/>
                </a:cxn>
                <a:cxn ang="0">
                  <a:pos x="218" y="207"/>
                </a:cxn>
                <a:cxn ang="0">
                  <a:pos x="218" y="215"/>
                </a:cxn>
                <a:cxn ang="0">
                  <a:pos x="99" y="157"/>
                </a:cxn>
                <a:cxn ang="0">
                  <a:pos x="84" y="159"/>
                </a:cxn>
                <a:cxn ang="0">
                  <a:pos x="37" y="154"/>
                </a:cxn>
                <a:cxn ang="0">
                  <a:pos x="0" y="112"/>
                </a:cxn>
              </a:cxnLst>
              <a:rect l="0" t="0" r="r" b="b"/>
              <a:pathLst>
                <a:path w="234" h="216">
                  <a:moveTo>
                    <a:pt x="0" y="112"/>
                  </a:moveTo>
                  <a:lnTo>
                    <a:pt x="3" y="47"/>
                  </a:lnTo>
                  <a:lnTo>
                    <a:pt x="29" y="0"/>
                  </a:lnTo>
                  <a:lnTo>
                    <a:pt x="86" y="13"/>
                  </a:lnTo>
                  <a:lnTo>
                    <a:pt x="94" y="26"/>
                  </a:lnTo>
                  <a:lnTo>
                    <a:pt x="139" y="47"/>
                  </a:lnTo>
                  <a:lnTo>
                    <a:pt x="155" y="39"/>
                  </a:lnTo>
                  <a:lnTo>
                    <a:pt x="157" y="18"/>
                  </a:lnTo>
                  <a:lnTo>
                    <a:pt x="170" y="5"/>
                  </a:lnTo>
                  <a:lnTo>
                    <a:pt x="233" y="24"/>
                  </a:lnTo>
                  <a:lnTo>
                    <a:pt x="223" y="50"/>
                  </a:lnTo>
                  <a:lnTo>
                    <a:pt x="233" y="176"/>
                  </a:lnTo>
                  <a:lnTo>
                    <a:pt x="233" y="204"/>
                  </a:lnTo>
                  <a:lnTo>
                    <a:pt x="218" y="207"/>
                  </a:lnTo>
                  <a:lnTo>
                    <a:pt x="218" y="215"/>
                  </a:lnTo>
                  <a:lnTo>
                    <a:pt x="99" y="157"/>
                  </a:lnTo>
                  <a:lnTo>
                    <a:pt x="84" y="159"/>
                  </a:lnTo>
                  <a:lnTo>
                    <a:pt x="37" y="154"/>
                  </a:lnTo>
                  <a:lnTo>
                    <a:pt x="0" y="112"/>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951" name="Freeform 255"/>
            <p:cNvSpPr>
              <a:spLocks/>
            </p:cNvSpPr>
            <p:nvPr/>
          </p:nvSpPr>
          <p:spPr bwMode="auto">
            <a:xfrm>
              <a:off x="2851" y="1750"/>
              <a:ext cx="15" cy="17"/>
            </a:xfrm>
            <a:custGeom>
              <a:avLst/>
              <a:gdLst/>
              <a:ahLst/>
              <a:cxnLst>
                <a:cxn ang="0">
                  <a:pos x="0" y="16"/>
                </a:cxn>
                <a:cxn ang="0">
                  <a:pos x="16" y="0"/>
                </a:cxn>
                <a:cxn ang="0">
                  <a:pos x="16" y="16"/>
                </a:cxn>
                <a:cxn ang="0">
                  <a:pos x="0" y="16"/>
                </a:cxn>
              </a:cxnLst>
              <a:rect l="0" t="0" r="r" b="b"/>
              <a:pathLst>
                <a:path w="17" h="17">
                  <a:moveTo>
                    <a:pt x="0" y="16"/>
                  </a:moveTo>
                  <a:lnTo>
                    <a:pt x="16" y="0"/>
                  </a:lnTo>
                  <a:lnTo>
                    <a:pt x="16" y="16"/>
                  </a:lnTo>
                  <a:lnTo>
                    <a:pt x="0" y="16"/>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952" name="Freeform 256"/>
            <p:cNvSpPr>
              <a:spLocks/>
            </p:cNvSpPr>
            <p:nvPr/>
          </p:nvSpPr>
          <p:spPr bwMode="auto">
            <a:xfrm>
              <a:off x="2851" y="1750"/>
              <a:ext cx="15" cy="17"/>
            </a:xfrm>
            <a:custGeom>
              <a:avLst/>
              <a:gdLst/>
              <a:ahLst/>
              <a:cxnLst>
                <a:cxn ang="0">
                  <a:pos x="0" y="16"/>
                </a:cxn>
                <a:cxn ang="0">
                  <a:pos x="12" y="0"/>
                </a:cxn>
                <a:cxn ang="0">
                  <a:pos x="16" y="16"/>
                </a:cxn>
                <a:cxn ang="0">
                  <a:pos x="0" y="16"/>
                </a:cxn>
              </a:cxnLst>
              <a:rect l="0" t="0" r="r" b="b"/>
              <a:pathLst>
                <a:path w="17" h="17">
                  <a:moveTo>
                    <a:pt x="0" y="16"/>
                  </a:moveTo>
                  <a:lnTo>
                    <a:pt x="12" y="0"/>
                  </a:lnTo>
                  <a:lnTo>
                    <a:pt x="16" y="16"/>
                  </a:lnTo>
                  <a:lnTo>
                    <a:pt x="0" y="16"/>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953" name="Freeform 257"/>
            <p:cNvSpPr>
              <a:spLocks/>
            </p:cNvSpPr>
            <p:nvPr/>
          </p:nvSpPr>
          <p:spPr bwMode="auto">
            <a:xfrm>
              <a:off x="3339" y="2736"/>
              <a:ext cx="90" cy="199"/>
            </a:xfrm>
            <a:custGeom>
              <a:avLst/>
              <a:gdLst/>
              <a:ahLst/>
              <a:cxnLst>
                <a:cxn ang="0">
                  <a:pos x="0" y="143"/>
                </a:cxn>
                <a:cxn ang="0">
                  <a:pos x="12" y="183"/>
                </a:cxn>
                <a:cxn ang="0">
                  <a:pos x="29" y="198"/>
                </a:cxn>
                <a:cxn ang="0">
                  <a:pos x="59" y="183"/>
                </a:cxn>
                <a:cxn ang="0">
                  <a:pos x="93" y="49"/>
                </a:cxn>
                <a:cxn ang="0">
                  <a:pos x="101" y="53"/>
                </a:cxn>
                <a:cxn ang="0">
                  <a:pos x="81" y="0"/>
                </a:cxn>
                <a:cxn ang="0">
                  <a:pos x="67" y="23"/>
                </a:cxn>
                <a:cxn ang="0">
                  <a:pos x="67" y="36"/>
                </a:cxn>
                <a:cxn ang="0">
                  <a:pos x="44" y="53"/>
                </a:cxn>
                <a:cxn ang="0">
                  <a:pos x="19" y="61"/>
                </a:cxn>
                <a:cxn ang="0">
                  <a:pos x="12" y="79"/>
                </a:cxn>
                <a:cxn ang="0">
                  <a:pos x="19" y="112"/>
                </a:cxn>
                <a:cxn ang="0">
                  <a:pos x="0" y="143"/>
                </a:cxn>
              </a:cxnLst>
              <a:rect l="0" t="0" r="r" b="b"/>
              <a:pathLst>
                <a:path w="102" h="199">
                  <a:moveTo>
                    <a:pt x="0" y="143"/>
                  </a:moveTo>
                  <a:lnTo>
                    <a:pt x="12" y="183"/>
                  </a:lnTo>
                  <a:lnTo>
                    <a:pt x="29" y="198"/>
                  </a:lnTo>
                  <a:lnTo>
                    <a:pt x="59" y="183"/>
                  </a:lnTo>
                  <a:lnTo>
                    <a:pt x="93" y="49"/>
                  </a:lnTo>
                  <a:lnTo>
                    <a:pt x="101" y="53"/>
                  </a:lnTo>
                  <a:lnTo>
                    <a:pt x="81" y="0"/>
                  </a:lnTo>
                  <a:lnTo>
                    <a:pt x="67" y="23"/>
                  </a:lnTo>
                  <a:lnTo>
                    <a:pt x="67" y="36"/>
                  </a:lnTo>
                  <a:lnTo>
                    <a:pt x="44" y="53"/>
                  </a:lnTo>
                  <a:lnTo>
                    <a:pt x="19" y="61"/>
                  </a:lnTo>
                  <a:lnTo>
                    <a:pt x="12" y="79"/>
                  </a:lnTo>
                  <a:lnTo>
                    <a:pt x="19" y="112"/>
                  </a:lnTo>
                  <a:lnTo>
                    <a:pt x="0" y="143"/>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954" name="Freeform 258"/>
            <p:cNvSpPr>
              <a:spLocks/>
            </p:cNvSpPr>
            <p:nvPr/>
          </p:nvSpPr>
          <p:spPr bwMode="auto">
            <a:xfrm>
              <a:off x="3339" y="2736"/>
              <a:ext cx="96" cy="205"/>
            </a:xfrm>
            <a:custGeom>
              <a:avLst/>
              <a:gdLst/>
              <a:ahLst/>
              <a:cxnLst>
                <a:cxn ang="0">
                  <a:pos x="0" y="147"/>
                </a:cxn>
                <a:cxn ang="0">
                  <a:pos x="13" y="189"/>
                </a:cxn>
                <a:cxn ang="0">
                  <a:pos x="31" y="204"/>
                </a:cxn>
                <a:cxn ang="0">
                  <a:pos x="63" y="189"/>
                </a:cxn>
                <a:cxn ang="0">
                  <a:pos x="99" y="50"/>
                </a:cxn>
                <a:cxn ang="0">
                  <a:pos x="107" y="55"/>
                </a:cxn>
                <a:cxn ang="0">
                  <a:pos x="86" y="0"/>
                </a:cxn>
                <a:cxn ang="0">
                  <a:pos x="71" y="24"/>
                </a:cxn>
                <a:cxn ang="0">
                  <a:pos x="71" y="37"/>
                </a:cxn>
                <a:cxn ang="0">
                  <a:pos x="47" y="55"/>
                </a:cxn>
                <a:cxn ang="0">
                  <a:pos x="20" y="63"/>
                </a:cxn>
                <a:cxn ang="0">
                  <a:pos x="13" y="81"/>
                </a:cxn>
                <a:cxn ang="0">
                  <a:pos x="20" y="115"/>
                </a:cxn>
                <a:cxn ang="0">
                  <a:pos x="0" y="147"/>
                </a:cxn>
              </a:cxnLst>
              <a:rect l="0" t="0" r="r" b="b"/>
              <a:pathLst>
                <a:path w="108" h="205">
                  <a:moveTo>
                    <a:pt x="0" y="147"/>
                  </a:moveTo>
                  <a:lnTo>
                    <a:pt x="13" y="189"/>
                  </a:lnTo>
                  <a:lnTo>
                    <a:pt x="31" y="204"/>
                  </a:lnTo>
                  <a:lnTo>
                    <a:pt x="63" y="189"/>
                  </a:lnTo>
                  <a:lnTo>
                    <a:pt x="99" y="50"/>
                  </a:lnTo>
                  <a:lnTo>
                    <a:pt x="107" y="55"/>
                  </a:lnTo>
                  <a:lnTo>
                    <a:pt x="86" y="0"/>
                  </a:lnTo>
                  <a:lnTo>
                    <a:pt x="71" y="24"/>
                  </a:lnTo>
                  <a:lnTo>
                    <a:pt x="71" y="37"/>
                  </a:lnTo>
                  <a:lnTo>
                    <a:pt x="47" y="55"/>
                  </a:lnTo>
                  <a:lnTo>
                    <a:pt x="20" y="63"/>
                  </a:lnTo>
                  <a:lnTo>
                    <a:pt x="13" y="81"/>
                  </a:lnTo>
                  <a:lnTo>
                    <a:pt x="20" y="115"/>
                  </a:lnTo>
                  <a:lnTo>
                    <a:pt x="0" y="147"/>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955" name="Freeform 259"/>
            <p:cNvSpPr>
              <a:spLocks/>
            </p:cNvSpPr>
            <p:nvPr/>
          </p:nvSpPr>
          <p:spPr bwMode="auto">
            <a:xfrm>
              <a:off x="3204" y="2694"/>
              <a:ext cx="39" cy="110"/>
            </a:xfrm>
            <a:custGeom>
              <a:avLst/>
              <a:gdLst/>
              <a:ahLst/>
              <a:cxnLst>
                <a:cxn ang="0">
                  <a:pos x="0" y="63"/>
                </a:cxn>
                <a:cxn ang="0">
                  <a:pos x="6" y="67"/>
                </a:cxn>
                <a:cxn ang="0">
                  <a:pos x="23" y="75"/>
                </a:cxn>
                <a:cxn ang="0">
                  <a:pos x="20" y="95"/>
                </a:cxn>
                <a:cxn ang="0">
                  <a:pos x="34" y="109"/>
                </a:cxn>
                <a:cxn ang="0">
                  <a:pos x="43" y="80"/>
                </a:cxn>
                <a:cxn ang="0">
                  <a:pos x="27" y="60"/>
                </a:cxn>
                <a:cxn ang="0">
                  <a:pos x="32" y="72"/>
                </a:cxn>
                <a:cxn ang="0">
                  <a:pos x="25" y="70"/>
                </a:cxn>
                <a:cxn ang="0">
                  <a:pos x="18" y="43"/>
                </a:cxn>
                <a:cxn ang="0">
                  <a:pos x="18" y="5"/>
                </a:cxn>
                <a:cxn ang="0">
                  <a:pos x="2" y="0"/>
                </a:cxn>
                <a:cxn ang="0">
                  <a:pos x="13" y="20"/>
                </a:cxn>
                <a:cxn ang="0">
                  <a:pos x="0" y="63"/>
                </a:cxn>
              </a:cxnLst>
              <a:rect l="0" t="0" r="r" b="b"/>
              <a:pathLst>
                <a:path w="44" h="110">
                  <a:moveTo>
                    <a:pt x="0" y="63"/>
                  </a:moveTo>
                  <a:lnTo>
                    <a:pt x="6" y="67"/>
                  </a:lnTo>
                  <a:lnTo>
                    <a:pt x="23" y="75"/>
                  </a:lnTo>
                  <a:lnTo>
                    <a:pt x="20" y="95"/>
                  </a:lnTo>
                  <a:lnTo>
                    <a:pt x="34" y="109"/>
                  </a:lnTo>
                  <a:lnTo>
                    <a:pt x="43" y="80"/>
                  </a:lnTo>
                  <a:lnTo>
                    <a:pt x="27" y="60"/>
                  </a:lnTo>
                  <a:lnTo>
                    <a:pt x="32" y="72"/>
                  </a:lnTo>
                  <a:lnTo>
                    <a:pt x="25" y="70"/>
                  </a:lnTo>
                  <a:lnTo>
                    <a:pt x="18" y="43"/>
                  </a:lnTo>
                  <a:lnTo>
                    <a:pt x="18" y="5"/>
                  </a:lnTo>
                  <a:lnTo>
                    <a:pt x="2" y="0"/>
                  </a:lnTo>
                  <a:lnTo>
                    <a:pt x="13" y="20"/>
                  </a:lnTo>
                  <a:lnTo>
                    <a:pt x="0" y="63"/>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956" name="Freeform 260"/>
            <p:cNvSpPr>
              <a:spLocks/>
            </p:cNvSpPr>
            <p:nvPr/>
          </p:nvSpPr>
          <p:spPr bwMode="auto">
            <a:xfrm>
              <a:off x="3204" y="2694"/>
              <a:ext cx="44" cy="116"/>
            </a:xfrm>
            <a:custGeom>
              <a:avLst/>
              <a:gdLst/>
              <a:ahLst/>
              <a:cxnLst>
                <a:cxn ang="0">
                  <a:pos x="0" y="66"/>
                </a:cxn>
                <a:cxn ang="0">
                  <a:pos x="7" y="71"/>
                </a:cxn>
                <a:cxn ang="0">
                  <a:pos x="26" y="79"/>
                </a:cxn>
                <a:cxn ang="0">
                  <a:pos x="23" y="100"/>
                </a:cxn>
                <a:cxn ang="0">
                  <a:pos x="39" y="115"/>
                </a:cxn>
                <a:cxn ang="0">
                  <a:pos x="49" y="84"/>
                </a:cxn>
                <a:cxn ang="0">
                  <a:pos x="31" y="63"/>
                </a:cxn>
                <a:cxn ang="0">
                  <a:pos x="36" y="76"/>
                </a:cxn>
                <a:cxn ang="0">
                  <a:pos x="28" y="74"/>
                </a:cxn>
                <a:cxn ang="0">
                  <a:pos x="20" y="45"/>
                </a:cxn>
                <a:cxn ang="0">
                  <a:pos x="20" y="5"/>
                </a:cxn>
                <a:cxn ang="0">
                  <a:pos x="2" y="0"/>
                </a:cxn>
                <a:cxn ang="0">
                  <a:pos x="15" y="21"/>
                </a:cxn>
                <a:cxn ang="0">
                  <a:pos x="0" y="66"/>
                </a:cxn>
              </a:cxnLst>
              <a:rect l="0" t="0" r="r" b="b"/>
              <a:pathLst>
                <a:path w="50" h="116">
                  <a:moveTo>
                    <a:pt x="0" y="66"/>
                  </a:moveTo>
                  <a:lnTo>
                    <a:pt x="7" y="71"/>
                  </a:lnTo>
                  <a:lnTo>
                    <a:pt x="26" y="79"/>
                  </a:lnTo>
                  <a:lnTo>
                    <a:pt x="23" y="100"/>
                  </a:lnTo>
                  <a:lnTo>
                    <a:pt x="39" y="115"/>
                  </a:lnTo>
                  <a:lnTo>
                    <a:pt x="49" y="84"/>
                  </a:lnTo>
                  <a:lnTo>
                    <a:pt x="31" y="63"/>
                  </a:lnTo>
                  <a:lnTo>
                    <a:pt x="36" y="76"/>
                  </a:lnTo>
                  <a:lnTo>
                    <a:pt x="28" y="74"/>
                  </a:lnTo>
                  <a:lnTo>
                    <a:pt x="20" y="45"/>
                  </a:lnTo>
                  <a:lnTo>
                    <a:pt x="20" y="5"/>
                  </a:lnTo>
                  <a:lnTo>
                    <a:pt x="2" y="0"/>
                  </a:lnTo>
                  <a:lnTo>
                    <a:pt x="15" y="21"/>
                  </a:lnTo>
                  <a:lnTo>
                    <a:pt x="0" y="66"/>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957" name="Freeform 261"/>
            <p:cNvSpPr>
              <a:spLocks/>
            </p:cNvSpPr>
            <p:nvPr/>
          </p:nvSpPr>
          <p:spPr bwMode="auto">
            <a:xfrm>
              <a:off x="4089" y="2461"/>
              <a:ext cx="43" cy="68"/>
            </a:xfrm>
            <a:custGeom>
              <a:avLst/>
              <a:gdLst/>
              <a:ahLst/>
              <a:cxnLst>
                <a:cxn ang="0">
                  <a:pos x="0" y="0"/>
                </a:cxn>
                <a:cxn ang="0">
                  <a:pos x="7" y="0"/>
                </a:cxn>
                <a:cxn ang="0">
                  <a:pos x="12" y="9"/>
                </a:cxn>
                <a:cxn ang="0">
                  <a:pos x="23" y="5"/>
                </a:cxn>
                <a:cxn ang="0">
                  <a:pos x="39" y="21"/>
                </a:cxn>
                <a:cxn ang="0">
                  <a:pos x="47" y="67"/>
                </a:cxn>
                <a:cxn ang="0">
                  <a:pos x="14" y="48"/>
                </a:cxn>
                <a:cxn ang="0">
                  <a:pos x="0" y="0"/>
                </a:cxn>
              </a:cxnLst>
              <a:rect l="0" t="0" r="r" b="b"/>
              <a:pathLst>
                <a:path w="48" h="68">
                  <a:moveTo>
                    <a:pt x="0" y="0"/>
                  </a:moveTo>
                  <a:lnTo>
                    <a:pt x="7" y="0"/>
                  </a:lnTo>
                  <a:lnTo>
                    <a:pt x="12" y="9"/>
                  </a:lnTo>
                  <a:lnTo>
                    <a:pt x="23" y="5"/>
                  </a:lnTo>
                  <a:lnTo>
                    <a:pt x="39" y="21"/>
                  </a:lnTo>
                  <a:lnTo>
                    <a:pt x="47" y="67"/>
                  </a:lnTo>
                  <a:lnTo>
                    <a:pt x="14" y="48"/>
                  </a:lnTo>
                  <a:lnTo>
                    <a:pt x="0" y="0"/>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958" name="Freeform 262"/>
            <p:cNvSpPr>
              <a:spLocks/>
            </p:cNvSpPr>
            <p:nvPr/>
          </p:nvSpPr>
          <p:spPr bwMode="auto">
            <a:xfrm>
              <a:off x="4089" y="2461"/>
              <a:ext cx="48" cy="74"/>
            </a:xfrm>
            <a:custGeom>
              <a:avLst/>
              <a:gdLst/>
              <a:ahLst/>
              <a:cxnLst>
                <a:cxn ang="0">
                  <a:pos x="0" y="0"/>
                </a:cxn>
                <a:cxn ang="0">
                  <a:pos x="8" y="0"/>
                </a:cxn>
                <a:cxn ang="0">
                  <a:pos x="13" y="10"/>
                </a:cxn>
                <a:cxn ang="0">
                  <a:pos x="26" y="5"/>
                </a:cxn>
                <a:cxn ang="0">
                  <a:pos x="44" y="23"/>
                </a:cxn>
                <a:cxn ang="0">
                  <a:pos x="53" y="73"/>
                </a:cxn>
                <a:cxn ang="0">
                  <a:pos x="16" y="52"/>
                </a:cxn>
                <a:cxn ang="0">
                  <a:pos x="0" y="0"/>
                </a:cxn>
              </a:cxnLst>
              <a:rect l="0" t="0" r="r" b="b"/>
              <a:pathLst>
                <a:path w="54" h="74">
                  <a:moveTo>
                    <a:pt x="0" y="0"/>
                  </a:moveTo>
                  <a:lnTo>
                    <a:pt x="8" y="0"/>
                  </a:lnTo>
                  <a:lnTo>
                    <a:pt x="13" y="10"/>
                  </a:lnTo>
                  <a:lnTo>
                    <a:pt x="26" y="5"/>
                  </a:lnTo>
                  <a:lnTo>
                    <a:pt x="44" y="23"/>
                  </a:lnTo>
                  <a:lnTo>
                    <a:pt x="53" y="73"/>
                  </a:lnTo>
                  <a:lnTo>
                    <a:pt x="16" y="52"/>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959" name="Freeform 263"/>
            <p:cNvSpPr>
              <a:spLocks/>
            </p:cNvSpPr>
            <p:nvPr/>
          </p:nvSpPr>
          <p:spPr bwMode="auto">
            <a:xfrm>
              <a:off x="4211" y="2456"/>
              <a:ext cx="121" cy="81"/>
            </a:xfrm>
            <a:custGeom>
              <a:avLst/>
              <a:gdLst/>
              <a:ahLst/>
              <a:cxnLst>
                <a:cxn ang="0">
                  <a:pos x="0" y="71"/>
                </a:cxn>
                <a:cxn ang="0">
                  <a:pos x="11" y="80"/>
                </a:cxn>
                <a:cxn ang="0">
                  <a:pos x="55" y="77"/>
                </a:cxn>
                <a:cxn ang="0">
                  <a:pos x="67" y="73"/>
                </a:cxn>
                <a:cxn ang="0">
                  <a:pos x="87" y="33"/>
                </a:cxn>
                <a:cxn ang="0">
                  <a:pos x="110" y="36"/>
                </a:cxn>
                <a:cxn ang="0">
                  <a:pos x="135" y="24"/>
                </a:cxn>
                <a:cxn ang="0">
                  <a:pos x="110" y="12"/>
                </a:cxn>
                <a:cxn ang="0">
                  <a:pos x="105" y="0"/>
                </a:cxn>
                <a:cxn ang="0">
                  <a:pos x="78" y="26"/>
                </a:cxn>
                <a:cxn ang="0">
                  <a:pos x="70" y="39"/>
                </a:cxn>
                <a:cxn ang="0">
                  <a:pos x="59" y="32"/>
                </a:cxn>
                <a:cxn ang="0">
                  <a:pos x="42" y="50"/>
                </a:cxn>
                <a:cxn ang="0">
                  <a:pos x="27" y="53"/>
                </a:cxn>
                <a:cxn ang="0">
                  <a:pos x="19" y="73"/>
                </a:cxn>
                <a:cxn ang="0">
                  <a:pos x="0" y="71"/>
                </a:cxn>
              </a:cxnLst>
              <a:rect l="0" t="0" r="r" b="b"/>
              <a:pathLst>
                <a:path w="136" h="81">
                  <a:moveTo>
                    <a:pt x="0" y="71"/>
                  </a:moveTo>
                  <a:lnTo>
                    <a:pt x="11" y="80"/>
                  </a:lnTo>
                  <a:lnTo>
                    <a:pt x="55" y="77"/>
                  </a:lnTo>
                  <a:lnTo>
                    <a:pt x="67" y="73"/>
                  </a:lnTo>
                  <a:lnTo>
                    <a:pt x="87" y="33"/>
                  </a:lnTo>
                  <a:lnTo>
                    <a:pt x="110" y="36"/>
                  </a:lnTo>
                  <a:lnTo>
                    <a:pt x="135" y="24"/>
                  </a:lnTo>
                  <a:lnTo>
                    <a:pt x="110" y="12"/>
                  </a:lnTo>
                  <a:lnTo>
                    <a:pt x="105" y="0"/>
                  </a:lnTo>
                  <a:lnTo>
                    <a:pt x="78" y="26"/>
                  </a:lnTo>
                  <a:lnTo>
                    <a:pt x="70" y="39"/>
                  </a:lnTo>
                  <a:lnTo>
                    <a:pt x="59" y="32"/>
                  </a:lnTo>
                  <a:lnTo>
                    <a:pt x="42" y="50"/>
                  </a:lnTo>
                  <a:lnTo>
                    <a:pt x="27" y="53"/>
                  </a:lnTo>
                  <a:lnTo>
                    <a:pt x="19" y="73"/>
                  </a:lnTo>
                  <a:lnTo>
                    <a:pt x="0" y="71"/>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960" name="Freeform 264"/>
            <p:cNvSpPr>
              <a:spLocks/>
            </p:cNvSpPr>
            <p:nvPr/>
          </p:nvSpPr>
          <p:spPr bwMode="auto">
            <a:xfrm>
              <a:off x="4211" y="2456"/>
              <a:ext cx="126" cy="87"/>
            </a:xfrm>
            <a:custGeom>
              <a:avLst/>
              <a:gdLst/>
              <a:ahLst/>
              <a:cxnLst>
                <a:cxn ang="0">
                  <a:pos x="0" y="76"/>
                </a:cxn>
                <a:cxn ang="0">
                  <a:pos x="12" y="86"/>
                </a:cxn>
                <a:cxn ang="0">
                  <a:pos x="57" y="83"/>
                </a:cxn>
                <a:cxn ang="0">
                  <a:pos x="70" y="78"/>
                </a:cxn>
                <a:cxn ang="0">
                  <a:pos x="91" y="36"/>
                </a:cxn>
                <a:cxn ang="0">
                  <a:pos x="115" y="39"/>
                </a:cxn>
                <a:cxn ang="0">
                  <a:pos x="141" y="26"/>
                </a:cxn>
                <a:cxn ang="0">
                  <a:pos x="115" y="13"/>
                </a:cxn>
                <a:cxn ang="0">
                  <a:pos x="110" y="0"/>
                </a:cxn>
                <a:cxn ang="0">
                  <a:pos x="81" y="28"/>
                </a:cxn>
                <a:cxn ang="0">
                  <a:pos x="73" y="42"/>
                </a:cxn>
                <a:cxn ang="0">
                  <a:pos x="62" y="34"/>
                </a:cxn>
                <a:cxn ang="0">
                  <a:pos x="44" y="54"/>
                </a:cxn>
                <a:cxn ang="0">
                  <a:pos x="28" y="57"/>
                </a:cxn>
                <a:cxn ang="0">
                  <a:pos x="20" y="78"/>
                </a:cxn>
                <a:cxn ang="0">
                  <a:pos x="0" y="76"/>
                </a:cxn>
              </a:cxnLst>
              <a:rect l="0" t="0" r="r" b="b"/>
              <a:pathLst>
                <a:path w="142" h="87">
                  <a:moveTo>
                    <a:pt x="0" y="76"/>
                  </a:moveTo>
                  <a:lnTo>
                    <a:pt x="12" y="86"/>
                  </a:lnTo>
                  <a:lnTo>
                    <a:pt x="57" y="83"/>
                  </a:lnTo>
                  <a:lnTo>
                    <a:pt x="70" y="78"/>
                  </a:lnTo>
                  <a:lnTo>
                    <a:pt x="91" y="36"/>
                  </a:lnTo>
                  <a:lnTo>
                    <a:pt x="115" y="39"/>
                  </a:lnTo>
                  <a:lnTo>
                    <a:pt x="141" y="26"/>
                  </a:lnTo>
                  <a:lnTo>
                    <a:pt x="115" y="13"/>
                  </a:lnTo>
                  <a:lnTo>
                    <a:pt x="110" y="0"/>
                  </a:lnTo>
                  <a:lnTo>
                    <a:pt x="81" y="28"/>
                  </a:lnTo>
                  <a:lnTo>
                    <a:pt x="73" y="42"/>
                  </a:lnTo>
                  <a:lnTo>
                    <a:pt x="62" y="34"/>
                  </a:lnTo>
                  <a:lnTo>
                    <a:pt x="44" y="54"/>
                  </a:lnTo>
                  <a:lnTo>
                    <a:pt x="28" y="57"/>
                  </a:lnTo>
                  <a:lnTo>
                    <a:pt x="20" y="78"/>
                  </a:lnTo>
                  <a:lnTo>
                    <a:pt x="0" y="76"/>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961" name="Freeform 265"/>
            <p:cNvSpPr>
              <a:spLocks/>
            </p:cNvSpPr>
            <p:nvPr/>
          </p:nvSpPr>
          <p:spPr bwMode="auto">
            <a:xfrm>
              <a:off x="2618" y="2183"/>
              <a:ext cx="210" cy="218"/>
            </a:xfrm>
            <a:custGeom>
              <a:avLst/>
              <a:gdLst/>
              <a:ahLst/>
              <a:cxnLst>
                <a:cxn ang="0">
                  <a:pos x="0" y="151"/>
                </a:cxn>
                <a:cxn ang="0">
                  <a:pos x="11" y="135"/>
                </a:cxn>
                <a:cxn ang="0">
                  <a:pos x="23" y="145"/>
                </a:cxn>
                <a:cxn ang="0">
                  <a:pos x="95" y="140"/>
                </a:cxn>
                <a:cxn ang="0">
                  <a:pos x="80" y="0"/>
                </a:cxn>
                <a:cxn ang="0">
                  <a:pos x="102" y="0"/>
                </a:cxn>
                <a:cxn ang="0">
                  <a:pos x="220" y="77"/>
                </a:cxn>
                <a:cxn ang="0">
                  <a:pos x="220" y="90"/>
                </a:cxn>
                <a:cxn ang="0">
                  <a:pos x="236" y="85"/>
                </a:cxn>
                <a:cxn ang="0">
                  <a:pos x="236" y="129"/>
                </a:cxn>
                <a:cxn ang="0">
                  <a:pos x="222" y="143"/>
                </a:cxn>
                <a:cxn ang="0">
                  <a:pos x="177" y="148"/>
                </a:cxn>
                <a:cxn ang="0">
                  <a:pos x="121" y="175"/>
                </a:cxn>
                <a:cxn ang="0">
                  <a:pos x="99" y="217"/>
                </a:cxn>
                <a:cxn ang="0">
                  <a:pos x="85" y="211"/>
                </a:cxn>
                <a:cxn ang="0">
                  <a:pos x="59" y="217"/>
                </a:cxn>
                <a:cxn ang="0">
                  <a:pos x="47" y="184"/>
                </a:cxn>
                <a:cxn ang="0">
                  <a:pos x="20" y="192"/>
                </a:cxn>
                <a:cxn ang="0">
                  <a:pos x="14" y="186"/>
                </a:cxn>
                <a:cxn ang="0">
                  <a:pos x="0" y="151"/>
                </a:cxn>
              </a:cxnLst>
              <a:rect l="0" t="0" r="r" b="b"/>
              <a:pathLst>
                <a:path w="237" h="218">
                  <a:moveTo>
                    <a:pt x="0" y="151"/>
                  </a:moveTo>
                  <a:lnTo>
                    <a:pt x="11" y="135"/>
                  </a:lnTo>
                  <a:lnTo>
                    <a:pt x="23" y="145"/>
                  </a:lnTo>
                  <a:lnTo>
                    <a:pt x="95" y="140"/>
                  </a:lnTo>
                  <a:lnTo>
                    <a:pt x="80" y="0"/>
                  </a:lnTo>
                  <a:lnTo>
                    <a:pt x="102" y="0"/>
                  </a:lnTo>
                  <a:lnTo>
                    <a:pt x="220" y="77"/>
                  </a:lnTo>
                  <a:lnTo>
                    <a:pt x="220" y="90"/>
                  </a:lnTo>
                  <a:lnTo>
                    <a:pt x="236" y="85"/>
                  </a:lnTo>
                  <a:lnTo>
                    <a:pt x="236" y="129"/>
                  </a:lnTo>
                  <a:lnTo>
                    <a:pt x="222" y="143"/>
                  </a:lnTo>
                  <a:lnTo>
                    <a:pt x="177" y="148"/>
                  </a:lnTo>
                  <a:lnTo>
                    <a:pt x="121" y="175"/>
                  </a:lnTo>
                  <a:lnTo>
                    <a:pt x="99" y="217"/>
                  </a:lnTo>
                  <a:lnTo>
                    <a:pt x="85" y="211"/>
                  </a:lnTo>
                  <a:lnTo>
                    <a:pt x="59" y="217"/>
                  </a:lnTo>
                  <a:lnTo>
                    <a:pt x="47" y="184"/>
                  </a:lnTo>
                  <a:lnTo>
                    <a:pt x="20" y="192"/>
                  </a:lnTo>
                  <a:lnTo>
                    <a:pt x="14" y="186"/>
                  </a:lnTo>
                  <a:lnTo>
                    <a:pt x="0" y="151"/>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962" name="Freeform 266"/>
            <p:cNvSpPr>
              <a:spLocks/>
            </p:cNvSpPr>
            <p:nvPr/>
          </p:nvSpPr>
          <p:spPr bwMode="auto">
            <a:xfrm>
              <a:off x="2618" y="2183"/>
              <a:ext cx="216" cy="224"/>
            </a:xfrm>
            <a:custGeom>
              <a:avLst/>
              <a:gdLst/>
              <a:ahLst/>
              <a:cxnLst>
                <a:cxn ang="0">
                  <a:pos x="0" y="155"/>
                </a:cxn>
                <a:cxn ang="0">
                  <a:pos x="11" y="139"/>
                </a:cxn>
                <a:cxn ang="0">
                  <a:pos x="24" y="149"/>
                </a:cxn>
                <a:cxn ang="0">
                  <a:pos x="97" y="144"/>
                </a:cxn>
                <a:cxn ang="0">
                  <a:pos x="82" y="0"/>
                </a:cxn>
                <a:cxn ang="0">
                  <a:pos x="105" y="0"/>
                </a:cxn>
                <a:cxn ang="0">
                  <a:pos x="226" y="79"/>
                </a:cxn>
                <a:cxn ang="0">
                  <a:pos x="226" y="92"/>
                </a:cxn>
                <a:cxn ang="0">
                  <a:pos x="242" y="87"/>
                </a:cxn>
                <a:cxn ang="0">
                  <a:pos x="242" y="133"/>
                </a:cxn>
                <a:cxn ang="0">
                  <a:pos x="228" y="147"/>
                </a:cxn>
                <a:cxn ang="0">
                  <a:pos x="181" y="152"/>
                </a:cxn>
                <a:cxn ang="0">
                  <a:pos x="124" y="180"/>
                </a:cxn>
                <a:cxn ang="0">
                  <a:pos x="102" y="223"/>
                </a:cxn>
                <a:cxn ang="0">
                  <a:pos x="87" y="217"/>
                </a:cxn>
                <a:cxn ang="0">
                  <a:pos x="61" y="223"/>
                </a:cxn>
                <a:cxn ang="0">
                  <a:pos x="48" y="189"/>
                </a:cxn>
                <a:cxn ang="0">
                  <a:pos x="21" y="197"/>
                </a:cxn>
                <a:cxn ang="0">
                  <a:pos x="14" y="191"/>
                </a:cxn>
                <a:cxn ang="0">
                  <a:pos x="0" y="155"/>
                </a:cxn>
              </a:cxnLst>
              <a:rect l="0" t="0" r="r" b="b"/>
              <a:pathLst>
                <a:path w="243" h="224">
                  <a:moveTo>
                    <a:pt x="0" y="155"/>
                  </a:moveTo>
                  <a:lnTo>
                    <a:pt x="11" y="139"/>
                  </a:lnTo>
                  <a:lnTo>
                    <a:pt x="24" y="149"/>
                  </a:lnTo>
                  <a:lnTo>
                    <a:pt x="97" y="144"/>
                  </a:lnTo>
                  <a:lnTo>
                    <a:pt x="82" y="0"/>
                  </a:lnTo>
                  <a:lnTo>
                    <a:pt x="105" y="0"/>
                  </a:lnTo>
                  <a:lnTo>
                    <a:pt x="226" y="79"/>
                  </a:lnTo>
                  <a:lnTo>
                    <a:pt x="226" y="92"/>
                  </a:lnTo>
                  <a:lnTo>
                    <a:pt x="242" y="87"/>
                  </a:lnTo>
                  <a:lnTo>
                    <a:pt x="242" y="133"/>
                  </a:lnTo>
                  <a:lnTo>
                    <a:pt x="228" y="147"/>
                  </a:lnTo>
                  <a:lnTo>
                    <a:pt x="181" y="152"/>
                  </a:lnTo>
                  <a:lnTo>
                    <a:pt x="124" y="180"/>
                  </a:lnTo>
                  <a:lnTo>
                    <a:pt x="102" y="223"/>
                  </a:lnTo>
                  <a:lnTo>
                    <a:pt x="87" y="217"/>
                  </a:lnTo>
                  <a:lnTo>
                    <a:pt x="61" y="223"/>
                  </a:lnTo>
                  <a:lnTo>
                    <a:pt x="48" y="189"/>
                  </a:lnTo>
                  <a:lnTo>
                    <a:pt x="21" y="197"/>
                  </a:lnTo>
                  <a:lnTo>
                    <a:pt x="14" y="191"/>
                  </a:lnTo>
                  <a:lnTo>
                    <a:pt x="0" y="155"/>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963" name="Freeform 267"/>
            <p:cNvSpPr>
              <a:spLocks/>
            </p:cNvSpPr>
            <p:nvPr/>
          </p:nvSpPr>
          <p:spPr bwMode="auto">
            <a:xfrm>
              <a:off x="2555" y="2146"/>
              <a:ext cx="152" cy="187"/>
            </a:xfrm>
            <a:custGeom>
              <a:avLst/>
              <a:gdLst/>
              <a:ahLst/>
              <a:cxnLst>
                <a:cxn ang="0">
                  <a:pos x="0" y="94"/>
                </a:cxn>
                <a:cxn ang="0">
                  <a:pos x="11" y="105"/>
                </a:cxn>
                <a:cxn ang="0">
                  <a:pos x="14" y="132"/>
                </a:cxn>
                <a:cxn ang="0">
                  <a:pos x="6" y="165"/>
                </a:cxn>
                <a:cxn ang="0">
                  <a:pos x="39" y="158"/>
                </a:cxn>
                <a:cxn ang="0">
                  <a:pos x="69" y="186"/>
                </a:cxn>
                <a:cxn ang="0">
                  <a:pos x="79" y="171"/>
                </a:cxn>
                <a:cxn ang="0">
                  <a:pos x="92" y="180"/>
                </a:cxn>
                <a:cxn ang="0">
                  <a:pos x="162" y="175"/>
                </a:cxn>
                <a:cxn ang="0">
                  <a:pos x="148" y="36"/>
                </a:cxn>
                <a:cxn ang="0">
                  <a:pos x="170" y="36"/>
                </a:cxn>
                <a:cxn ang="0">
                  <a:pos x="120" y="0"/>
                </a:cxn>
                <a:cxn ang="0">
                  <a:pos x="120" y="20"/>
                </a:cxn>
                <a:cxn ang="0">
                  <a:pos x="74" y="20"/>
                </a:cxn>
                <a:cxn ang="0">
                  <a:pos x="74" y="58"/>
                </a:cxn>
                <a:cxn ang="0">
                  <a:pos x="56" y="66"/>
                </a:cxn>
                <a:cxn ang="0">
                  <a:pos x="56" y="86"/>
                </a:cxn>
                <a:cxn ang="0">
                  <a:pos x="0" y="94"/>
                </a:cxn>
              </a:cxnLst>
              <a:rect l="0" t="0" r="r" b="b"/>
              <a:pathLst>
                <a:path w="171" h="187">
                  <a:moveTo>
                    <a:pt x="0" y="94"/>
                  </a:moveTo>
                  <a:lnTo>
                    <a:pt x="11" y="105"/>
                  </a:lnTo>
                  <a:lnTo>
                    <a:pt x="14" y="132"/>
                  </a:lnTo>
                  <a:lnTo>
                    <a:pt x="6" y="165"/>
                  </a:lnTo>
                  <a:lnTo>
                    <a:pt x="39" y="158"/>
                  </a:lnTo>
                  <a:lnTo>
                    <a:pt x="69" y="186"/>
                  </a:lnTo>
                  <a:lnTo>
                    <a:pt x="79" y="171"/>
                  </a:lnTo>
                  <a:lnTo>
                    <a:pt x="92" y="180"/>
                  </a:lnTo>
                  <a:lnTo>
                    <a:pt x="162" y="175"/>
                  </a:lnTo>
                  <a:lnTo>
                    <a:pt x="148" y="36"/>
                  </a:lnTo>
                  <a:lnTo>
                    <a:pt x="170" y="36"/>
                  </a:lnTo>
                  <a:lnTo>
                    <a:pt x="120" y="0"/>
                  </a:lnTo>
                  <a:lnTo>
                    <a:pt x="120" y="20"/>
                  </a:lnTo>
                  <a:lnTo>
                    <a:pt x="74" y="20"/>
                  </a:lnTo>
                  <a:lnTo>
                    <a:pt x="74" y="58"/>
                  </a:lnTo>
                  <a:lnTo>
                    <a:pt x="56" y="66"/>
                  </a:lnTo>
                  <a:lnTo>
                    <a:pt x="56" y="86"/>
                  </a:lnTo>
                  <a:lnTo>
                    <a:pt x="0" y="94"/>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964" name="Freeform 268"/>
            <p:cNvSpPr>
              <a:spLocks/>
            </p:cNvSpPr>
            <p:nvPr/>
          </p:nvSpPr>
          <p:spPr bwMode="auto">
            <a:xfrm>
              <a:off x="2555" y="2146"/>
              <a:ext cx="157" cy="193"/>
            </a:xfrm>
            <a:custGeom>
              <a:avLst/>
              <a:gdLst/>
              <a:ahLst/>
              <a:cxnLst>
                <a:cxn ang="0">
                  <a:pos x="0" y="97"/>
                </a:cxn>
                <a:cxn ang="0">
                  <a:pos x="11" y="108"/>
                </a:cxn>
                <a:cxn ang="0">
                  <a:pos x="14" y="136"/>
                </a:cxn>
                <a:cxn ang="0">
                  <a:pos x="6" y="170"/>
                </a:cxn>
                <a:cxn ang="0">
                  <a:pos x="40" y="163"/>
                </a:cxn>
                <a:cxn ang="0">
                  <a:pos x="71" y="192"/>
                </a:cxn>
                <a:cxn ang="0">
                  <a:pos x="82" y="176"/>
                </a:cxn>
                <a:cxn ang="0">
                  <a:pos x="95" y="186"/>
                </a:cxn>
                <a:cxn ang="0">
                  <a:pos x="168" y="181"/>
                </a:cxn>
                <a:cxn ang="0">
                  <a:pos x="153" y="37"/>
                </a:cxn>
                <a:cxn ang="0">
                  <a:pos x="176" y="37"/>
                </a:cxn>
                <a:cxn ang="0">
                  <a:pos x="124" y="0"/>
                </a:cxn>
                <a:cxn ang="0">
                  <a:pos x="124" y="21"/>
                </a:cxn>
                <a:cxn ang="0">
                  <a:pos x="77" y="21"/>
                </a:cxn>
                <a:cxn ang="0">
                  <a:pos x="77" y="60"/>
                </a:cxn>
                <a:cxn ang="0">
                  <a:pos x="58" y="68"/>
                </a:cxn>
                <a:cxn ang="0">
                  <a:pos x="58" y="89"/>
                </a:cxn>
                <a:cxn ang="0">
                  <a:pos x="0" y="97"/>
                </a:cxn>
              </a:cxnLst>
              <a:rect l="0" t="0" r="r" b="b"/>
              <a:pathLst>
                <a:path w="177" h="193">
                  <a:moveTo>
                    <a:pt x="0" y="97"/>
                  </a:moveTo>
                  <a:lnTo>
                    <a:pt x="11" y="108"/>
                  </a:lnTo>
                  <a:lnTo>
                    <a:pt x="14" y="136"/>
                  </a:lnTo>
                  <a:lnTo>
                    <a:pt x="6" y="170"/>
                  </a:lnTo>
                  <a:lnTo>
                    <a:pt x="40" y="163"/>
                  </a:lnTo>
                  <a:lnTo>
                    <a:pt x="71" y="192"/>
                  </a:lnTo>
                  <a:lnTo>
                    <a:pt x="82" y="176"/>
                  </a:lnTo>
                  <a:lnTo>
                    <a:pt x="95" y="186"/>
                  </a:lnTo>
                  <a:lnTo>
                    <a:pt x="168" y="181"/>
                  </a:lnTo>
                  <a:lnTo>
                    <a:pt x="153" y="37"/>
                  </a:lnTo>
                  <a:lnTo>
                    <a:pt x="176" y="37"/>
                  </a:lnTo>
                  <a:lnTo>
                    <a:pt x="124" y="0"/>
                  </a:lnTo>
                  <a:lnTo>
                    <a:pt x="124" y="21"/>
                  </a:lnTo>
                  <a:lnTo>
                    <a:pt x="77" y="21"/>
                  </a:lnTo>
                  <a:lnTo>
                    <a:pt x="77" y="60"/>
                  </a:lnTo>
                  <a:lnTo>
                    <a:pt x="58" y="68"/>
                  </a:lnTo>
                  <a:lnTo>
                    <a:pt x="58" y="89"/>
                  </a:lnTo>
                  <a:lnTo>
                    <a:pt x="0" y="97"/>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965" name="Freeform 269"/>
            <p:cNvSpPr>
              <a:spLocks/>
            </p:cNvSpPr>
            <p:nvPr/>
          </p:nvSpPr>
          <p:spPr bwMode="auto">
            <a:xfrm>
              <a:off x="1247" y="2059"/>
              <a:ext cx="392" cy="276"/>
            </a:xfrm>
            <a:custGeom>
              <a:avLst/>
              <a:gdLst/>
              <a:ahLst/>
              <a:cxnLst>
                <a:cxn ang="0">
                  <a:pos x="0" y="3"/>
                </a:cxn>
                <a:cxn ang="0">
                  <a:pos x="21" y="47"/>
                </a:cxn>
                <a:cxn ang="0">
                  <a:pos x="44" y="68"/>
                </a:cxn>
                <a:cxn ang="0">
                  <a:pos x="41" y="77"/>
                </a:cxn>
                <a:cxn ang="0">
                  <a:pos x="32" y="80"/>
                </a:cxn>
                <a:cxn ang="0">
                  <a:pos x="59" y="91"/>
                </a:cxn>
                <a:cxn ang="0">
                  <a:pos x="73" y="111"/>
                </a:cxn>
                <a:cxn ang="0">
                  <a:pos x="70" y="124"/>
                </a:cxn>
                <a:cxn ang="0">
                  <a:pos x="104" y="152"/>
                </a:cxn>
                <a:cxn ang="0">
                  <a:pos x="111" y="144"/>
                </a:cxn>
                <a:cxn ang="0">
                  <a:pos x="37" y="42"/>
                </a:cxn>
                <a:cxn ang="0">
                  <a:pos x="32" y="14"/>
                </a:cxn>
                <a:cxn ang="0">
                  <a:pos x="47" y="19"/>
                </a:cxn>
                <a:cxn ang="0">
                  <a:pos x="75" y="65"/>
                </a:cxn>
                <a:cxn ang="0">
                  <a:pos x="114" y="98"/>
                </a:cxn>
                <a:cxn ang="0">
                  <a:pos x="114" y="111"/>
                </a:cxn>
                <a:cxn ang="0">
                  <a:pos x="169" y="158"/>
                </a:cxn>
                <a:cxn ang="0">
                  <a:pos x="174" y="175"/>
                </a:cxn>
                <a:cxn ang="0">
                  <a:pos x="169" y="191"/>
                </a:cxn>
                <a:cxn ang="0">
                  <a:pos x="182" y="206"/>
                </a:cxn>
                <a:cxn ang="0">
                  <a:pos x="284" y="257"/>
                </a:cxn>
                <a:cxn ang="0">
                  <a:pos x="329" y="252"/>
                </a:cxn>
                <a:cxn ang="0">
                  <a:pos x="359" y="275"/>
                </a:cxn>
                <a:cxn ang="0">
                  <a:pos x="370" y="252"/>
                </a:cxn>
                <a:cxn ang="0">
                  <a:pos x="383" y="252"/>
                </a:cxn>
                <a:cxn ang="0">
                  <a:pos x="370" y="234"/>
                </a:cxn>
                <a:cxn ang="0">
                  <a:pos x="403" y="229"/>
                </a:cxn>
                <a:cxn ang="0">
                  <a:pos x="414" y="218"/>
                </a:cxn>
                <a:cxn ang="0">
                  <a:pos x="419" y="213"/>
                </a:cxn>
                <a:cxn ang="0">
                  <a:pos x="422" y="223"/>
                </a:cxn>
                <a:cxn ang="0">
                  <a:pos x="440" y="180"/>
                </a:cxn>
                <a:cxn ang="0">
                  <a:pos x="419" y="170"/>
                </a:cxn>
                <a:cxn ang="0">
                  <a:pos x="386" y="180"/>
                </a:cxn>
                <a:cxn ang="0">
                  <a:pos x="370" y="218"/>
                </a:cxn>
                <a:cxn ang="0">
                  <a:pos x="329" y="223"/>
                </a:cxn>
                <a:cxn ang="0">
                  <a:pos x="308" y="211"/>
                </a:cxn>
                <a:cxn ang="0">
                  <a:pos x="282" y="162"/>
                </a:cxn>
                <a:cxn ang="0">
                  <a:pos x="277" y="124"/>
                </a:cxn>
                <a:cxn ang="0">
                  <a:pos x="290" y="108"/>
                </a:cxn>
                <a:cxn ang="0">
                  <a:pos x="261" y="98"/>
                </a:cxn>
                <a:cxn ang="0">
                  <a:pos x="226" y="44"/>
                </a:cxn>
                <a:cxn ang="0">
                  <a:pos x="194" y="57"/>
                </a:cxn>
                <a:cxn ang="0">
                  <a:pos x="153" y="14"/>
                </a:cxn>
                <a:cxn ang="0">
                  <a:pos x="86" y="22"/>
                </a:cxn>
                <a:cxn ang="0">
                  <a:pos x="32" y="0"/>
                </a:cxn>
                <a:cxn ang="0">
                  <a:pos x="0" y="3"/>
                </a:cxn>
              </a:cxnLst>
              <a:rect l="0" t="0" r="r" b="b"/>
              <a:pathLst>
                <a:path w="441" h="276">
                  <a:moveTo>
                    <a:pt x="0" y="3"/>
                  </a:moveTo>
                  <a:lnTo>
                    <a:pt x="21" y="47"/>
                  </a:lnTo>
                  <a:lnTo>
                    <a:pt x="44" y="68"/>
                  </a:lnTo>
                  <a:lnTo>
                    <a:pt x="41" y="77"/>
                  </a:lnTo>
                  <a:lnTo>
                    <a:pt x="32" y="80"/>
                  </a:lnTo>
                  <a:lnTo>
                    <a:pt x="59" y="91"/>
                  </a:lnTo>
                  <a:lnTo>
                    <a:pt x="73" y="111"/>
                  </a:lnTo>
                  <a:lnTo>
                    <a:pt x="70" y="124"/>
                  </a:lnTo>
                  <a:lnTo>
                    <a:pt x="104" y="152"/>
                  </a:lnTo>
                  <a:lnTo>
                    <a:pt x="111" y="144"/>
                  </a:lnTo>
                  <a:lnTo>
                    <a:pt x="37" y="42"/>
                  </a:lnTo>
                  <a:lnTo>
                    <a:pt x="32" y="14"/>
                  </a:lnTo>
                  <a:lnTo>
                    <a:pt x="47" y="19"/>
                  </a:lnTo>
                  <a:lnTo>
                    <a:pt x="75" y="65"/>
                  </a:lnTo>
                  <a:lnTo>
                    <a:pt x="114" y="98"/>
                  </a:lnTo>
                  <a:lnTo>
                    <a:pt x="114" y="111"/>
                  </a:lnTo>
                  <a:lnTo>
                    <a:pt x="169" y="158"/>
                  </a:lnTo>
                  <a:lnTo>
                    <a:pt x="174" y="175"/>
                  </a:lnTo>
                  <a:lnTo>
                    <a:pt x="169" y="191"/>
                  </a:lnTo>
                  <a:lnTo>
                    <a:pt x="182" y="206"/>
                  </a:lnTo>
                  <a:lnTo>
                    <a:pt x="284" y="257"/>
                  </a:lnTo>
                  <a:lnTo>
                    <a:pt x="329" y="252"/>
                  </a:lnTo>
                  <a:lnTo>
                    <a:pt x="359" y="275"/>
                  </a:lnTo>
                  <a:lnTo>
                    <a:pt x="370" y="252"/>
                  </a:lnTo>
                  <a:lnTo>
                    <a:pt x="383" y="252"/>
                  </a:lnTo>
                  <a:lnTo>
                    <a:pt x="370" y="234"/>
                  </a:lnTo>
                  <a:lnTo>
                    <a:pt x="403" y="229"/>
                  </a:lnTo>
                  <a:lnTo>
                    <a:pt x="414" y="218"/>
                  </a:lnTo>
                  <a:lnTo>
                    <a:pt x="419" y="213"/>
                  </a:lnTo>
                  <a:lnTo>
                    <a:pt x="422" y="223"/>
                  </a:lnTo>
                  <a:lnTo>
                    <a:pt x="440" y="180"/>
                  </a:lnTo>
                  <a:lnTo>
                    <a:pt x="419" y="170"/>
                  </a:lnTo>
                  <a:lnTo>
                    <a:pt x="386" y="180"/>
                  </a:lnTo>
                  <a:lnTo>
                    <a:pt x="370" y="218"/>
                  </a:lnTo>
                  <a:lnTo>
                    <a:pt x="329" y="223"/>
                  </a:lnTo>
                  <a:lnTo>
                    <a:pt x="308" y="211"/>
                  </a:lnTo>
                  <a:lnTo>
                    <a:pt x="282" y="162"/>
                  </a:lnTo>
                  <a:lnTo>
                    <a:pt x="277" y="124"/>
                  </a:lnTo>
                  <a:lnTo>
                    <a:pt x="290" y="108"/>
                  </a:lnTo>
                  <a:lnTo>
                    <a:pt x="261" y="98"/>
                  </a:lnTo>
                  <a:lnTo>
                    <a:pt x="226" y="44"/>
                  </a:lnTo>
                  <a:lnTo>
                    <a:pt x="194" y="57"/>
                  </a:lnTo>
                  <a:lnTo>
                    <a:pt x="153" y="14"/>
                  </a:lnTo>
                  <a:lnTo>
                    <a:pt x="86" y="22"/>
                  </a:lnTo>
                  <a:lnTo>
                    <a:pt x="32" y="0"/>
                  </a:lnTo>
                  <a:lnTo>
                    <a:pt x="0" y="3"/>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966" name="Freeform 270"/>
            <p:cNvSpPr>
              <a:spLocks/>
            </p:cNvSpPr>
            <p:nvPr/>
          </p:nvSpPr>
          <p:spPr bwMode="auto">
            <a:xfrm>
              <a:off x="1247" y="2059"/>
              <a:ext cx="397" cy="282"/>
            </a:xfrm>
            <a:custGeom>
              <a:avLst/>
              <a:gdLst/>
              <a:ahLst/>
              <a:cxnLst>
                <a:cxn ang="0">
                  <a:pos x="0" y="3"/>
                </a:cxn>
                <a:cxn ang="0">
                  <a:pos x="21" y="48"/>
                </a:cxn>
                <a:cxn ang="0">
                  <a:pos x="45" y="69"/>
                </a:cxn>
                <a:cxn ang="0">
                  <a:pos x="42" y="79"/>
                </a:cxn>
                <a:cxn ang="0">
                  <a:pos x="32" y="82"/>
                </a:cxn>
                <a:cxn ang="0">
                  <a:pos x="60" y="93"/>
                </a:cxn>
                <a:cxn ang="0">
                  <a:pos x="74" y="113"/>
                </a:cxn>
                <a:cxn ang="0">
                  <a:pos x="71" y="127"/>
                </a:cxn>
                <a:cxn ang="0">
                  <a:pos x="105" y="155"/>
                </a:cxn>
                <a:cxn ang="0">
                  <a:pos x="113" y="147"/>
                </a:cxn>
                <a:cxn ang="0">
                  <a:pos x="37" y="43"/>
                </a:cxn>
                <a:cxn ang="0">
                  <a:pos x="32" y="14"/>
                </a:cxn>
                <a:cxn ang="0">
                  <a:pos x="48" y="19"/>
                </a:cxn>
                <a:cxn ang="0">
                  <a:pos x="76" y="66"/>
                </a:cxn>
                <a:cxn ang="0">
                  <a:pos x="116" y="100"/>
                </a:cxn>
                <a:cxn ang="0">
                  <a:pos x="116" y="113"/>
                </a:cxn>
                <a:cxn ang="0">
                  <a:pos x="171" y="161"/>
                </a:cxn>
                <a:cxn ang="0">
                  <a:pos x="176" y="179"/>
                </a:cxn>
                <a:cxn ang="0">
                  <a:pos x="171" y="195"/>
                </a:cxn>
                <a:cxn ang="0">
                  <a:pos x="184" y="211"/>
                </a:cxn>
                <a:cxn ang="0">
                  <a:pos x="288" y="263"/>
                </a:cxn>
                <a:cxn ang="0">
                  <a:pos x="333" y="257"/>
                </a:cxn>
                <a:cxn ang="0">
                  <a:pos x="364" y="281"/>
                </a:cxn>
                <a:cxn ang="0">
                  <a:pos x="375" y="257"/>
                </a:cxn>
                <a:cxn ang="0">
                  <a:pos x="388" y="257"/>
                </a:cxn>
                <a:cxn ang="0">
                  <a:pos x="375" y="239"/>
                </a:cxn>
                <a:cxn ang="0">
                  <a:pos x="409" y="234"/>
                </a:cxn>
                <a:cxn ang="0">
                  <a:pos x="420" y="223"/>
                </a:cxn>
                <a:cxn ang="0">
                  <a:pos x="425" y="218"/>
                </a:cxn>
                <a:cxn ang="0">
                  <a:pos x="428" y="228"/>
                </a:cxn>
                <a:cxn ang="0">
                  <a:pos x="446" y="184"/>
                </a:cxn>
                <a:cxn ang="0">
                  <a:pos x="425" y="174"/>
                </a:cxn>
                <a:cxn ang="0">
                  <a:pos x="391" y="184"/>
                </a:cxn>
                <a:cxn ang="0">
                  <a:pos x="375" y="223"/>
                </a:cxn>
                <a:cxn ang="0">
                  <a:pos x="333" y="228"/>
                </a:cxn>
                <a:cxn ang="0">
                  <a:pos x="312" y="216"/>
                </a:cxn>
                <a:cxn ang="0">
                  <a:pos x="286" y="166"/>
                </a:cxn>
                <a:cxn ang="0">
                  <a:pos x="281" y="127"/>
                </a:cxn>
                <a:cxn ang="0">
                  <a:pos x="294" y="110"/>
                </a:cxn>
                <a:cxn ang="0">
                  <a:pos x="265" y="100"/>
                </a:cxn>
                <a:cxn ang="0">
                  <a:pos x="229" y="45"/>
                </a:cxn>
                <a:cxn ang="0">
                  <a:pos x="197" y="58"/>
                </a:cxn>
                <a:cxn ang="0">
                  <a:pos x="155" y="14"/>
                </a:cxn>
                <a:cxn ang="0">
                  <a:pos x="87" y="22"/>
                </a:cxn>
                <a:cxn ang="0">
                  <a:pos x="32" y="0"/>
                </a:cxn>
                <a:cxn ang="0">
                  <a:pos x="0" y="3"/>
                </a:cxn>
              </a:cxnLst>
              <a:rect l="0" t="0" r="r" b="b"/>
              <a:pathLst>
                <a:path w="447" h="282">
                  <a:moveTo>
                    <a:pt x="0" y="3"/>
                  </a:moveTo>
                  <a:lnTo>
                    <a:pt x="21" y="48"/>
                  </a:lnTo>
                  <a:lnTo>
                    <a:pt x="45" y="69"/>
                  </a:lnTo>
                  <a:lnTo>
                    <a:pt x="42" y="79"/>
                  </a:lnTo>
                  <a:lnTo>
                    <a:pt x="32" y="82"/>
                  </a:lnTo>
                  <a:lnTo>
                    <a:pt x="60" y="93"/>
                  </a:lnTo>
                  <a:lnTo>
                    <a:pt x="74" y="113"/>
                  </a:lnTo>
                  <a:lnTo>
                    <a:pt x="71" y="127"/>
                  </a:lnTo>
                  <a:lnTo>
                    <a:pt x="105" y="155"/>
                  </a:lnTo>
                  <a:lnTo>
                    <a:pt x="113" y="147"/>
                  </a:lnTo>
                  <a:lnTo>
                    <a:pt x="37" y="43"/>
                  </a:lnTo>
                  <a:lnTo>
                    <a:pt x="32" y="14"/>
                  </a:lnTo>
                  <a:lnTo>
                    <a:pt x="48" y="19"/>
                  </a:lnTo>
                  <a:lnTo>
                    <a:pt x="76" y="66"/>
                  </a:lnTo>
                  <a:lnTo>
                    <a:pt x="116" y="100"/>
                  </a:lnTo>
                  <a:lnTo>
                    <a:pt x="116" y="113"/>
                  </a:lnTo>
                  <a:lnTo>
                    <a:pt x="171" y="161"/>
                  </a:lnTo>
                  <a:lnTo>
                    <a:pt x="176" y="179"/>
                  </a:lnTo>
                  <a:lnTo>
                    <a:pt x="171" y="195"/>
                  </a:lnTo>
                  <a:lnTo>
                    <a:pt x="184" y="211"/>
                  </a:lnTo>
                  <a:lnTo>
                    <a:pt x="288" y="263"/>
                  </a:lnTo>
                  <a:lnTo>
                    <a:pt x="333" y="257"/>
                  </a:lnTo>
                  <a:lnTo>
                    <a:pt x="364" y="281"/>
                  </a:lnTo>
                  <a:lnTo>
                    <a:pt x="375" y="257"/>
                  </a:lnTo>
                  <a:lnTo>
                    <a:pt x="388" y="257"/>
                  </a:lnTo>
                  <a:lnTo>
                    <a:pt x="375" y="239"/>
                  </a:lnTo>
                  <a:lnTo>
                    <a:pt x="409" y="234"/>
                  </a:lnTo>
                  <a:lnTo>
                    <a:pt x="420" y="223"/>
                  </a:lnTo>
                  <a:lnTo>
                    <a:pt x="425" y="218"/>
                  </a:lnTo>
                  <a:lnTo>
                    <a:pt x="428" y="228"/>
                  </a:lnTo>
                  <a:lnTo>
                    <a:pt x="446" y="184"/>
                  </a:lnTo>
                  <a:lnTo>
                    <a:pt x="425" y="174"/>
                  </a:lnTo>
                  <a:lnTo>
                    <a:pt x="391" y="184"/>
                  </a:lnTo>
                  <a:lnTo>
                    <a:pt x="375" y="223"/>
                  </a:lnTo>
                  <a:lnTo>
                    <a:pt x="333" y="228"/>
                  </a:lnTo>
                  <a:lnTo>
                    <a:pt x="312" y="216"/>
                  </a:lnTo>
                  <a:lnTo>
                    <a:pt x="286" y="166"/>
                  </a:lnTo>
                  <a:lnTo>
                    <a:pt x="281" y="127"/>
                  </a:lnTo>
                  <a:lnTo>
                    <a:pt x="294" y="110"/>
                  </a:lnTo>
                  <a:lnTo>
                    <a:pt x="265" y="100"/>
                  </a:lnTo>
                  <a:lnTo>
                    <a:pt x="229" y="45"/>
                  </a:lnTo>
                  <a:lnTo>
                    <a:pt x="197" y="58"/>
                  </a:lnTo>
                  <a:lnTo>
                    <a:pt x="155" y="14"/>
                  </a:lnTo>
                  <a:lnTo>
                    <a:pt x="87" y="22"/>
                  </a:lnTo>
                  <a:lnTo>
                    <a:pt x="32" y="0"/>
                  </a:lnTo>
                  <a:lnTo>
                    <a:pt x="0" y="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967" name="Freeform 271"/>
            <p:cNvSpPr>
              <a:spLocks/>
            </p:cNvSpPr>
            <p:nvPr/>
          </p:nvSpPr>
          <p:spPr bwMode="auto">
            <a:xfrm>
              <a:off x="3924" y="1711"/>
              <a:ext cx="410" cy="191"/>
            </a:xfrm>
            <a:custGeom>
              <a:avLst/>
              <a:gdLst/>
              <a:ahLst/>
              <a:cxnLst>
                <a:cxn ang="0">
                  <a:pos x="0" y="61"/>
                </a:cxn>
                <a:cxn ang="0">
                  <a:pos x="13" y="79"/>
                </a:cxn>
                <a:cxn ang="0">
                  <a:pos x="36" y="86"/>
                </a:cxn>
                <a:cxn ang="0">
                  <a:pos x="43" y="127"/>
                </a:cxn>
                <a:cxn ang="0">
                  <a:pos x="109" y="144"/>
                </a:cxn>
                <a:cxn ang="0">
                  <a:pos x="137" y="173"/>
                </a:cxn>
                <a:cxn ang="0">
                  <a:pos x="189" y="168"/>
                </a:cxn>
                <a:cxn ang="0">
                  <a:pos x="246" y="190"/>
                </a:cxn>
                <a:cxn ang="0">
                  <a:pos x="326" y="173"/>
                </a:cxn>
                <a:cxn ang="0">
                  <a:pos x="349" y="152"/>
                </a:cxn>
                <a:cxn ang="0">
                  <a:pos x="352" y="135"/>
                </a:cxn>
                <a:cxn ang="0">
                  <a:pos x="375" y="138"/>
                </a:cxn>
                <a:cxn ang="0">
                  <a:pos x="422" y="104"/>
                </a:cxn>
                <a:cxn ang="0">
                  <a:pos x="461" y="102"/>
                </a:cxn>
                <a:cxn ang="0">
                  <a:pos x="440" y="76"/>
                </a:cxn>
                <a:cxn ang="0">
                  <a:pos x="404" y="83"/>
                </a:cxn>
                <a:cxn ang="0">
                  <a:pos x="404" y="58"/>
                </a:cxn>
                <a:cxn ang="0">
                  <a:pos x="417" y="41"/>
                </a:cxn>
                <a:cxn ang="0">
                  <a:pos x="388" y="38"/>
                </a:cxn>
                <a:cxn ang="0">
                  <a:pos x="319" y="53"/>
                </a:cxn>
                <a:cxn ang="0">
                  <a:pos x="259" y="30"/>
                </a:cxn>
                <a:cxn ang="0">
                  <a:pos x="220" y="35"/>
                </a:cxn>
                <a:cxn ang="0">
                  <a:pos x="204" y="13"/>
                </a:cxn>
                <a:cxn ang="0">
                  <a:pos x="166" y="0"/>
                </a:cxn>
                <a:cxn ang="0">
                  <a:pos x="147" y="13"/>
                </a:cxn>
                <a:cxn ang="0">
                  <a:pos x="145" y="41"/>
                </a:cxn>
                <a:cxn ang="0">
                  <a:pos x="59" y="30"/>
                </a:cxn>
                <a:cxn ang="0">
                  <a:pos x="0" y="61"/>
                </a:cxn>
              </a:cxnLst>
              <a:rect l="0" t="0" r="r" b="b"/>
              <a:pathLst>
                <a:path w="462" h="191">
                  <a:moveTo>
                    <a:pt x="0" y="61"/>
                  </a:moveTo>
                  <a:lnTo>
                    <a:pt x="13" y="79"/>
                  </a:lnTo>
                  <a:lnTo>
                    <a:pt x="36" y="86"/>
                  </a:lnTo>
                  <a:lnTo>
                    <a:pt x="43" y="127"/>
                  </a:lnTo>
                  <a:lnTo>
                    <a:pt x="109" y="144"/>
                  </a:lnTo>
                  <a:lnTo>
                    <a:pt x="137" y="173"/>
                  </a:lnTo>
                  <a:lnTo>
                    <a:pt x="189" y="168"/>
                  </a:lnTo>
                  <a:lnTo>
                    <a:pt x="246" y="190"/>
                  </a:lnTo>
                  <a:lnTo>
                    <a:pt x="326" y="173"/>
                  </a:lnTo>
                  <a:lnTo>
                    <a:pt x="349" y="152"/>
                  </a:lnTo>
                  <a:lnTo>
                    <a:pt x="352" y="135"/>
                  </a:lnTo>
                  <a:lnTo>
                    <a:pt x="375" y="138"/>
                  </a:lnTo>
                  <a:lnTo>
                    <a:pt x="422" y="104"/>
                  </a:lnTo>
                  <a:lnTo>
                    <a:pt x="461" y="102"/>
                  </a:lnTo>
                  <a:lnTo>
                    <a:pt x="440" y="76"/>
                  </a:lnTo>
                  <a:lnTo>
                    <a:pt x="404" y="83"/>
                  </a:lnTo>
                  <a:lnTo>
                    <a:pt x="404" y="58"/>
                  </a:lnTo>
                  <a:lnTo>
                    <a:pt x="417" y="41"/>
                  </a:lnTo>
                  <a:lnTo>
                    <a:pt x="388" y="38"/>
                  </a:lnTo>
                  <a:lnTo>
                    <a:pt x="319" y="53"/>
                  </a:lnTo>
                  <a:lnTo>
                    <a:pt x="259" y="30"/>
                  </a:lnTo>
                  <a:lnTo>
                    <a:pt x="220" y="35"/>
                  </a:lnTo>
                  <a:lnTo>
                    <a:pt x="204" y="13"/>
                  </a:lnTo>
                  <a:lnTo>
                    <a:pt x="166" y="0"/>
                  </a:lnTo>
                  <a:lnTo>
                    <a:pt x="147" y="13"/>
                  </a:lnTo>
                  <a:lnTo>
                    <a:pt x="145" y="41"/>
                  </a:lnTo>
                  <a:lnTo>
                    <a:pt x="59" y="30"/>
                  </a:lnTo>
                  <a:lnTo>
                    <a:pt x="0" y="61"/>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968" name="Freeform 272"/>
            <p:cNvSpPr>
              <a:spLocks/>
            </p:cNvSpPr>
            <p:nvPr/>
          </p:nvSpPr>
          <p:spPr bwMode="auto">
            <a:xfrm>
              <a:off x="3924" y="1711"/>
              <a:ext cx="416" cy="197"/>
            </a:xfrm>
            <a:custGeom>
              <a:avLst/>
              <a:gdLst/>
              <a:ahLst/>
              <a:cxnLst>
                <a:cxn ang="0">
                  <a:pos x="0" y="63"/>
                </a:cxn>
                <a:cxn ang="0">
                  <a:pos x="13" y="81"/>
                </a:cxn>
                <a:cxn ang="0">
                  <a:pos x="36" y="89"/>
                </a:cxn>
                <a:cxn ang="0">
                  <a:pos x="44" y="131"/>
                </a:cxn>
                <a:cxn ang="0">
                  <a:pos x="110" y="149"/>
                </a:cxn>
                <a:cxn ang="0">
                  <a:pos x="139" y="178"/>
                </a:cxn>
                <a:cxn ang="0">
                  <a:pos x="191" y="173"/>
                </a:cxn>
                <a:cxn ang="0">
                  <a:pos x="249" y="196"/>
                </a:cxn>
                <a:cxn ang="0">
                  <a:pos x="330" y="178"/>
                </a:cxn>
                <a:cxn ang="0">
                  <a:pos x="354" y="157"/>
                </a:cxn>
                <a:cxn ang="0">
                  <a:pos x="357" y="139"/>
                </a:cxn>
                <a:cxn ang="0">
                  <a:pos x="380" y="142"/>
                </a:cxn>
                <a:cxn ang="0">
                  <a:pos x="427" y="107"/>
                </a:cxn>
                <a:cxn ang="0">
                  <a:pos x="467" y="105"/>
                </a:cxn>
                <a:cxn ang="0">
                  <a:pos x="446" y="78"/>
                </a:cxn>
                <a:cxn ang="0">
                  <a:pos x="409" y="86"/>
                </a:cxn>
                <a:cxn ang="0">
                  <a:pos x="409" y="60"/>
                </a:cxn>
                <a:cxn ang="0">
                  <a:pos x="422" y="42"/>
                </a:cxn>
                <a:cxn ang="0">
                  <a:pos x="393" y="39"/>
                </a:cxn>
                <a:cxn ang="0">
                  <a:pos x="323" y="55"/>
                </a:cxn>
                <a:cxn ang="0">
                  <a:pos x="262" y="31"/>
                </a:cxn>
                <a:cxn ang="0">
                  <a:pos x="223" y="36"/>
                </a:cxn>
                <a:cxn ang="0">
                  <a:pos x="207" y="13"/>
                </a:cxn>
                <a:cxn ang="0">
                  <a:pos x="168" y="0"/>
                </a:cxn>
                <a:cxn ang="0">
                  <a:pos x="149" y="13"/>
                </a:cxn>
                <a:cxn ang="0">
                  <a:pos x="147" y="42"/>
                </a:cxn>
                <a:cxn ang="0">
                  <a:pos x="60" y="31"/>
                </a:cxn>
                <a:cxn ang="0">
                  <a:pos x="0" y="63"/>
                </a:cxn>
              </a:cxnLst>
              <a:rect l="0" t="0" r="r" b="b"/>
              <a:pathLst>
                <a:path w="468" h="197">
                  <a:moveTo>
                    <a:pt x="0" y="63"/>
                  </a:moveTo>
                  <a:lnTo>
                    <a:pt x="13" y="81"/>
                  </a:lnTo>
                  <a:lnTo>
                    <a:pt x="36" y="89"/>
                  </a:lnTo>
                  <a:lnTo>
                    <a:pt x="44" y="131"/>
                  </a:lnTo>
                  <a:lnTo>
                    <a:pt x="110" y="149"/>
                  </a:lnTo>
                  <a:lnTo>
                    <a:pt x="139" y="178"/>
                  </a:lnTo>
                  <a:lnTo>
                    <a:pt x="191" y="173"/>
                  </a:lnTo>
                  <a:lnTo>
                    <a:pt x="249" y="196"/>
                  </a:lnTo>
                  <a:lnTo>
                    <a:pt x="330" y="178"/>
                  </a:lnTo>
                  <a:lnTo>
                    <a:pt x="354" y="157"/>
                  </a:lnTo>
                  <a:lnTo>
                    <a:pt x="357" y="139"/>
                  </a:lnTo>
                  <a:lnTo>
                    <a:pt x="380" y="142"/>
                  </a:lnTo>
                  <a:lnTo>
                    <a:pt x="427" y="107"/>
                  </a:lnTo>
                  <a:lnTo>
                    <a:pt x="467" y="105"/>
                  </a:lnTo>
                  <a:lnTo>
                    <a:pt x="446" y="78"/>
                  </a:lnTo>
                  <a:lnTo>
                    <a:pt x="409" y="86"/>
                  </a:lnTo>
                  <a:lnTo>
                    <a:pt x="409" y="60"/>
                  </a:lnTo>
                  <a:lnTo>
                    <a:pt x="422" y="42"/>
                  </a:lnTo>
                  <a:lnTo>
                    <a:pt x="393" y="39"/>
                  </a:lnTo>
                  <a:lnTo>
                    <a:pt x="323" y="55"/>
                  </a:lnTo>
                  <a:lnTo>
                    <a:pt x="262" y="31"/>
                  </a:lnTo>
                  <a:lnTo>
                    <a:pt x="223" y="36"/>
                  </a:lnTo>
                  <a:lnTo>
                    <a:pt x="207" y="13"/>
                  </a:lnTo>
                  <a:lnTo>
                    <a:pt x="168" y="0"/>
                  </a:lnTo>
                  <a:lnTo>
                    <a:pt x="149" y="13"/>
                  </a:lnTo>
                  <a:lnTo>
                    <a:pt x="147" y="42"/>
                  </a:lnTo>
                  <a:lnTo>
                    <a:pt x="60" y="31"/>
                  </a:lnTo>
                  <a:lnTo>
                    <a:pt x="0" y="6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969" name="Freeform 273"/>
            <p:cNvSpPr>
              <a:spLocks/>
            </p:cNvSpPr>
            <p:nvPr/>
          </p:nvSpPr>
          <p:spPr bwMode="auto">
            <a:xfrm>
              <a:off x="2606" y="2010"/>
              <a:ext cx="152" cy="123"/>
            </a:xfrm>
            <a:custGeom>
              <a:avLst/>
              <a:gdLst/>
              <a:ahLst/>
              <a:cxnLst>
                <a:cxn ang="0">
                  <a:pos x="0" y="122"/>
                </a:cxn>
                <a:cxn ang="0">
                  <a:pos x="41" y="100"/>
                </a:cxn>
                <a:cxn ang="0">
                  <a:pos x="56" y="50"/>
                </a:cxn>
                <a:cxn ang="0">
                  <a:pos x="92" y="23"/>
                </a:cxn>
                <a:cxn ang="0">
                  <a:pos x="104" y="0"/>
                </a:cxn>
                <a:cxn ang="0">
                  <a:pos x="155" y="10"/>
                </a:cxn>
                <a:cxn ang="0">
                  <a:pos x="170" y="55"/>
                </a:cxn>
                <a:cxn ang="0">
                  <a:pos x="145" y="55"/>
                </a:cxn>
                <a:cxn ang="0">
                  <a:pos x="132" y="60"/>
                </a:cxn>
                <a:cxn ang="0">
                  <a:pos x="134" y="74"/>
                </a:cxn>
                <a:cxn ang="0">
                  <a:pos x="69" y="100"/>
                </a:cxn>
                <a:cxn ang="0">
                  <a:pos x="64" y="122"/>
                </a:cxn>
                <a:cxn ang="0">
                  <a:pos x="0" y="122"/>
                </a:cxn>
              </a:cxnLst>
              <a:rect l="0" t="0" r="r" b="b"/>
              <a:pathLst>
                <a:path w="171" h="123">
                  <a:moveTo>
                    <a:pt x="0" y="122"/>
                  </a:moveTo>
                  <a:lnTo>
                    <a:pt x="41" y="100"/>
                  </a:lnTo>
                  <a:lnTo>
                    <a:pt x="56" y="50"/>
                  </a:lnTo>
                  <a:lnTo>
                    <a:pt x="92" y="23"/>
                  </a:lnTo>
                  <a:lnTo>
                    <a:pt x="104" y="0"/>
                  </a:lnTo>
                  <a:lnTo>
                    <a:pt x="155" y="10"/>
                  </a:lnTo>
                  <a:lnTo>
                    <a:pt x="170" y="55"/>
                  </a:lnTo>
                  <a:lnTo>
                    <a:pt x="145" y="55"/>
                  </a:lnTo>
                  <a:lnTo>
                    <a:pt x="132" y="60"/>
                  </a:lnTo>
                  <a:lnTo>
                    <a:pt x="134" y="74"/>
                  </a:lnTo>
                  <a:lnTo>
                    <a:pt x="69" y="100"/>
                  </a:lnTo>
                  <a:lnTo>
                    <a:pt x="64" y="122"/>
                  </a:lnTo>
                  <a:lnTo>
                    <a:pt x="0" y="122"/>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29970" name="Freeform 274"/>
            <p:cNvSpPr>
              <a:spLocks/>
            </p:cNvSpPr>
            <p:nvPr/>
          </p:nvSpPr>
          <p:spPr bwMode="auto">
            <a:xfrm>
              <a:off x="2606" y="2010"/>
              <a:ext cx="158" cy="129"/>
            </a:xfrm>
            <a:custGeom>
              <a:avLst/>
              <a:gdLst/>
              <a:ahLst/>
              <a:cxnLst>
                <a:cxn ang="0">
                  <a:pos x="0" y="128"/>
                </a:cxn>
                <a:cxn ang="0">
                  <a:pos x="42" y="105"/>
                </a:cxn>
                <a:cxn ang="0">
                  <a:pos x="58" y="52"/>
                </a:cxn>
                <a:cxn ang="0">
                  <a:pos x="95" y="24"/>
                </a:cxn>
                <a:cxn ang="0">
                  <a:pos x="108" y="0"/>
                </a:cxn>
                <a:cxn ang="0">
                  <a:pos x="160" y="10"/>
                </a:cxn>
                <a:cxn ang="0">
                  <a:pos x="176" y="58"/>
                </a:cxn>
                <a:cxn ang="0">
                  <a:pos x="150" y="58"/>
                </a:cxn>
                <a:cxn ang="0">
                  <a:pos x="137" y="63"/>
                </a:cxn>
                <a:cxn ang="0">
                  <a:pos x="139" y="78"/>
                </a:cxn>
                <a:cxn ang="0">
                  <a:pos x="71" y="105"/>
                </a:cxn>
                <a:cxn ang="0">
                  <a:pos x="66" y="128"/>
                </a:cxn>
                <a:cxn ang="0">
                  <a:pos x="0" y="128"/>
                </a:cxn>
              </a:cxnLst>
              <a:rect l="0" t="0" r="r" b="b"/>
              <a:pathLst>
                <a:path w="177" h="129">
                  <a:moveTo>
                    <a:pt x="0" y="128"/>
                  </a:moveTo>
                  <a:lnTo>
                    <a:pt x="42" y="105"/>
                  </a:lnTo>
                  <a:lnTo>
                    <a:pt x="58" y="52"/>
                  </a:lnTo>
                  <a:lnTo>
                    <a:pt x="95" y="24"/>
                  </a:lnTo>
                  <a:lnTo>
                    <a:pt x="108" y="0"/>
                  </a:lnTo>
                  <a:lnTo>
                    <a:pt x="160" y="10"/>
                  </a:lnTo>
                  <a:lnTo>
                    <a:pt x="176" y="58"/>
                  </a:lnTo>
                  <a:lnTo>
                    <a:pt x="150" y="58"/>
                  </a:lnTo>
                  <a:lnTo>
                    <a:pt x="137" y="63"/>
                  </a:lnTo>
                  <a:lnTo>
                    <a:pt x="139" y="78"/>
                  </a:lnTo>
                  <a:lnTo>
                    <a:pt x="71" y="105"/>
                  </a:lnTo>
                  <a:lnTo>
                    <a:pt x="66" y="128"/>
                  </a:lnTo>
                  <a:lnTo>
                    <a:pt x="0" y="128"/>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971" name="Freeform 275"/>
            <p:cNvSpPr>
              <a:spLocks/>
            </p:cNvSpPr>
            <p:nvPr/>
          </p:nvSpPr>
          <p:spPr bwMode="auto">
            <a:xfrm>
              <a:off x="3168" y="2712"/>
              <a:ext cx="133" cy="242"/>
            </a:xfrm>
            <a:custGeom>
              <a:avLst/>
              <a:gdLst/>
              <a:ahLst/>
              <a:cxnLst>
                <a:cxn ang="0">
                  <a:pos x="0" y="64"/>
                </a:cxn>
                <a:cxn ang="0">
                  <a:pos x="3" y="72"/>
                </a:cxn>
                <a:cxn ang="0">
                  <a:pos x="38" y="88"/>
                </a:cxn>
                <a:cxn ang="0">
                  <a:pos x="40" y="100"/>
                </a:cxn>
                <a:cxn ang="0">
                  <a:pos x="40" y="139"/>
                </a:cxn>
                <a:cxn ang="0">
                  <a:pos x="23" y="177"/>
                </a:cxn>
                <a:cxn ang="0">
                  <a:pos x="28" y="225"/>
                </a:cxn>
                <a:cxn ang="0">
                  <a:pos x="28" y="241"/>
                </a:cxn>
                <a:cxn ang="0">
                  <a:pos x="38" y="241"/>
                </a:cxn>
                <a:cxn ang="0">
                  <a:pos x="38" y="222"/>
                </a:cxn>
                <a:cxn ang="0">
                  <a:pos x="76" y="203"/>
                </a:cxn>
                <a:cxn ang="0">
                  <a:pos x="65" y="139"/>
                </a:cxn>
                <a:cxn ang="0">
                  <a:pos x="146" y="72"/>
                </a:cxn>
                <a:cxn ang="0">
                  <a:pos x="149" y="0"/>
                </a:cxn>
                <a:cxn ang="0">
                  <a:pos x="129" y="14"/>
                </a:cxn>
                <a:cxn ang="0">
                  <a:pos x="71" y="16"/>
                </a:cxn>
                <a:cxn ang="0">
                  <a:pos x="68" y="44"/>
                </a:cxn>
                <a:cxn ang="0">
                  <a:pos x="86" y="64"/>
                </a:cxn>
                <a:cxn ang="0">
                  <a:pos x="76" y="95"/>
                </a:cxn>
                <a:cxn ang="0">
                  <a:pos x="61" y="80"/>
                </a:cxn>
                <a:cxn ang="0">
                  <a:pos x="63" y="60"/>
                </a:cxn>
                <a:cxn ang="0">
                  <a:pos x="45" y="52"/>
                </a:cxn>
                <a:cxn ang="0">
                  <a:pos x="0" y="64"/>
                </a:cxn>
              </a:cxnLst>
              <a:rect l="0" t="0" r="r" b="b"/>
              <a:pathLst>
                <a:path w="150" h="242">
                  <a:moveTo>
                    <a:pt x="0" y="64"/>
                  </a:moveTo>
                  <a:lnTo>
                    <a:pt x="3" y="72"/>
                  </a:lnTo>
                  <a:lnTo>
                    <a:pt x="38" y="88"/>
                  </a:lnTo>
                  <a:lnTo>
                    <a:pt x="40" y="100"/>
                  </a:lnTo>
                  <a:lnTo>
                    <a:pt x="40" y="139"/>
                  </a:lnTo>
                  <a:lnTo>
                    <a:pt x="23" y="177"/>
                  </a:lnTo>
                  <a:lnTo>
                    <a:pt x="28" y="225"/>
                  </a:lnTo>
                  <a:lnTo>
                    <a:pt x="28" y="241"/>
                  </a:lnTo>
                  <a:lnTo>
                    <a:pt x="38" y="241"/>
                  </a:lnTo>
                  <a:lnTo>
                    <a:pt x="38" y="222"/>
                  </a:lnTo>
                  <a:lnTo>
                    <a:pt x="76" y="203"/>
                  </a:lnTo>
                  <a:lnTo>
                    <a:pt x="65" y="139"/>
                  </a:lnTo>
                  <a:lnTo>
                    <a:pt x="146" y="72"/>
                  </a:lnTo>
                  <a:lnTo>
                    <a:pt x="149" y="0"/>
                  </a:lnTo>
                  <a:lnTo>
                    <a:pt x="129" y="14"/>
                  </a:lnTo>
                  <a:lnTo>
                    <a:pt x="71" y="16"/>
                  </a:lnTo>
                  <a:lnTo>
                    <a:pt x="68" y="44"/>
                  </a:lnTo>
                  <a:lnTo>
                    <a:pt x="86" y="64"/>
                  </a:lnTo>
                  <a:lnTo>
                    <a:pt x="76" y="95"/>
                  </a:lnTo>
                  <a:lnTo>
                    <a:pt x="61" y="80"/>
                  </a:lnTo>
                  <a:lnTo>
                    <a:pt x="63" y="60"/>
                  </a:lnTo>
                  <a:lnTo>
                    <a:pt x="45" y="52"/>
                  </a:lnTo>
                  <a:lnTo>
                    <a:pt x="0" y="64"/>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972" name="Freeform 276"/>
            <p:cNvSpPr>
              <a:spLocks/>
            </p:cNvSpPr>
            <p:nvPr/>
          </p:nvSpPr>
          <p:spPr bwMode="auto">
            <a:xfrm>
              <a:off x="3168" y="2712"/>
              <a:ext cx="139" cy="248"/>
            </a:xfrm>
            <a:custGeom>
              <a:avLst/>
              <a:gdLst/>
              <a:ahLst/>
              <a:cxnLst>
                <a:cxn ang="0">
                  <a:pos x="0" y="66"/>
                </a:cxn>
                <a:cxn ang="0">
                  <a:pos x="3" y="74"/>
                </a:cxn>
                <a:cxn ang="0">
                  <a:pos x="40" y="90"/>
                </a:cxn>
                <a:cxn ang="0">
                  <a:pos x="42" y="103"/>
                </a:cxn>
                <a:cxn ang="0">
                  <a:pos x="42" y="142"/>
                </a:cxn>
                <a:cxn ang="0">
                  <a:pos x="24" y="181"/>
                </a:cxn>
                <a:cxn ang="0">
                  <a:pos x="29" y="231"/>
                </a:cxn>
                <a:cxn ang="0">
                  <a:pos x="29" y="247"/>
                </a:cxn>
                <a:cxn ang="0">
                  <a:pos x="40" y="247"/>
                </a:cxn>
                <a:cxn ang="0">
                  <a:pos x="40" y="228"/>
                </a:cxn>
                <a:cxn ang="0">
                  <a:pos x="79" y="208"/>
                </a:cxn>
                <a:cxn ang="0">
                  <a:pos x="68" y="142"/>
                </a:cxn>
                <a:cxn ang="0">
                  <a:pos x="152" y="74"/>
                </a:cxn>
                <a:cxn ang="0">
                  <a:pos x="155" y="0"/>
                </a:cxn>
                <a:cxn ang="0">
                  <a:pos x="134" y="14"/>
                </a:cxn>
                <a:cxn ang="0">
                  <a:pos x="74" y="16"/>
                </a:cxn>
                <a:cxn ang="0">
                  <a:pos x="71" y="45"/>
                </a:cxn>
                <a:cxn ang="0">
                  <a:pos x="89" y="66"/>
                </a:cxn>
                <a:cxn ang="0">
                  <a:pos x="79" y="97"/>
                </a:cxn>
                <a:cxn ang="0">
                  <a:pos x="63" y="82"/>
                </a:cxn>
                <a:cxn ang="0">
                  <a:pos x="66" y="61"/>
                </a:cxn>
                <a:cxn ang="0">
                  <a:pos x="47" y="53"/>
                </a:cxn>
                <a:cxn ang="0">
                  <a:pos x="0" y="66"/>
                </a:cxn>
              </a:cxnLst>
              <a:rect l="0" t="0" r="r" b="b"/>
              <a:pathLst>
                <a:path w="156" h="248">
                  <a:moveTo>
                    <a:pt x="0" y="66"/>
                  </a:moveTo>
                  <a:lnTo>
                    <a:pt x="3" y="74"/>
                  </a:lnTo>
                  <a:lnTo>
                    <a:pt x="40" y="90"/>
                  </a:lnTo>
                  <a:lnTo>
                    <a:pt x="42" y="103"/>
                  </a:lnTo>
                  <a:lnTo>
                    <a:pt x="42" y="142"/>
                  </a:lnTo>
                  <a:lnTo>
                    <a:pt x="24" y="181"/>
                  </a:lnTo>
                  <a:lnTo>
                    <a:pt x="29" y="231"/>
                  </a:lnTo>
                  <a:lnTo>
                    <a:pt x="29" y="247"/>
                  </a:lnTo>
                  <a:lnTo>
                    <a:pt x="40" y="247"/>
                  </a:lnTo>
                  <a:lnTo>
                    <a:pt x="40" y="228"/>
                  </a:lnTo>
                  <a:lnTo>
                    <a:pt x="79" y="208"/>
                  </a:lnTo>
                  <a:lnTo>
                    <a:pt x="68" y="142"/>
                  </a:lnTo>
                  <a:lnTo>
                    <a:pt x="152" y="74"/>
                  </a:lnTo>
                  <a:lnTo>
                    <a:pt x="155" y="0"/>
                  </a:lnTo>
                  <a:lnTo>
                    <a:pt x="134" y="14"/>
                  </a:lnTo>
                  <a:lnTo>
                    <a:pt x="74" y="16"/>
                  </a:lnTo>
                  <a:lnTo>
                    <a:pt x="71" y="45"/>
                  </a:lnTo>
                  <a:lnTo>
                    <a:pt x="89" y="66"/>
                  </a:lnTo>
                  <a:lnTo>
                    <a:pt x="79" y="97"/>
                  </a:lnTo>
                  <a:lnTo>
                    <a:pt x="63" y="82"/>
                  </a:lnTo>
                  <a:lnTo>
                    <a:pt x="66" y="61"/>
                  </a:lnTo>
                  <a:lnTo>
                    <a:pt x="47" y="53"/>
                  </a:lnTo>
                  <a:lnTo>
                    <a:pt x="0" y="66"/>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973" name="Freeform 277"/>
            <p:cNvSpPr>
              <a:spLocks/>
            </p:cNvSpPr>
            <p:nvPr/>
          </p:nvSpPr>
          <p:spPr bwMode="auto">
            <a:xfrm>
              <a:off x="3457" y="2183"/>
              <a:ext cx="93" cy="121"/>
            </a:xfrm>
            <a:custGeom>
              <a:avLst/>
              <a:gdLst/>
              <a:ahLst/>
              <a:cxnLst>
                <a:cxn ang="0">
                  <a:pos x="0" y="88"/>
                </a:cxn>
                <a:cxn ang="0">
                  <a:pos x="13" y="120"/>
                </a:cxn>
                <a:cxn ang="0">
                  <a:pos x="40" y="117"/>
                </a:cxn>
                <a:cxn ang="0">
                  <a:pos x="79" y="85"/>
                </a:cxn>
                <a:cxn ang="0">
                  <a:pos x="79" y="72"/>
                </a:cxn>
                <a:cxn ang="0">
                  <a:pos x="102" y="45"/>
                </a:cxn>
                <a:cxn ang="0">
                  <a:pos x="104" y="37"/>
                </a:cxn>
                <a:cxn ang="0">
                  <a:pos x="92" y="22"/>
                </a:cxn>
                <a:cxn ang="0">
                  <a:pos x="58" y="0"/>
                </a:cxn>
                <a:cxn ang="0">
                  <a:pos x="50" y="0"/>
                </a:cxn>
                <a:cxn ang="0">
                  <a:pos x="55" y="12"/>
                </a:cxn>
                <a:cxn ang="0">
                  <a:pos x="45" y="32"/>
                </a:cxn>
                <a:cxn ang="0">
                  <a:pos x="50" y="43"/>
                </a:cxn>
                <a:cxn ang="0">
                  <a:pos x="43" y="72"/>
                </a:cxn>
                <a:cxn ang="0">
                  <a:pos x="0" y="88"/>
                </a:cxn>
              </a:cxnLst>
              <a:rect l="0" t="0" r="r" b="b"/>
              <a:pathLst>
                <a:path w="105" h="121">
                  <a:moveTo>
                    <a:pt x="0" y="88"/>
                  </a:moveTo>
                  <a:lnTo>
                    <a:pt x="13" y="120"/>
                  </a:lnTo>
                  <a:lnTo>
                    <a:pt x="40" y="117"/>
                  </a:lnTo>
                  <a:lnTo>
                    <a:pt x="79" y="85"/>
                  </a:lnTo>
                  <a:lnTo>
                    <a:pt x="79" y="72"/>
                  </a:lnTo>
                  <a:lnTo>
                    <a:pt x="102" y="45"/>
                  </a:lnTo>
                  <a:lnTo>
                    <a:pt x="104" y="37"/>
                  </a:lnTo>
                  <a:lnTo>
                    <a:pt x="92" y="22"/>
                  </a:lnTo>
                  <a:lnTo>
                    <a:pt x="58" y="0"/>
                  </a:lnTo>
                  <a:lnTo>
                    <a:pt x="50" y="0"/>
                  </a:lnTo>
                  <a:lnTo>
                    <a:pt x="55" y="12"/>
                  </a:lnTo>
                  <a:lnTo>
                    <a:pt x="45" y="32"/>
                  </a:lnTo>
                  <a:lnTo>
                    <a:pt x="50" y="43"/>
                  </a:lnTo>
                  <a:lnTo>
                    <a:pt x="43" y="72"/>
                  </a:lnTo>
                  <a:lnTo>
                    <a:pt x="0" y="88"/>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29974" name="Freeform 278"/>
            <p:cNvSpPr>
              <a:spLocks/>
            </p:cNvSpPr>
            <p:nvPr/>
          </p:nvSpPr>
          <p:spPr bwMode="auto">
            <a:xfrm>
              <a:off x="3457" y="2183"/>
              <a:ext cx="99" cy="127"/>
            </a:xfrm>
            <a:custGeom>
              <a:avLst/>
              <a:gdLst/>
              <a:ahLst/>
              <a:cxnLst>
                <a:cxn ang="0">
                  <a:pos x="0" y="92"/>
                </a:cxn>
                <a:cxn ang="0">
                  <a:pos x="14" y="126"/>
                </a:cxn>
                <a:cxn ang="0">
                  <a:pos x="42" y="123"/>
                </a:cxn>
                <a:cxn ang="0">
                  <a:pos x="84" y="89"/>
                </a:cxn>
                <a:cxn ang="0">
                  <a:pos x="84" y="76"/>
                </a:cxn>
                <a:cxn ang="0">
                  <a:pos x="108" y="47"/>
                </a:cxn>
                <a:cxn ang="0">
                  <a:pos x="110" y="39"/>
                </a:cxn>
                <a:cxn ang="0">
                  <a:pos x="97" y="23"/>
                </a:cxn>
                <a:cxn ang="0">
                  <a:pos x="61" y="0"/>
                </a:cxn>
                <a:cxn ang="0">
                  <a:pos x="53" y="0"/>
                </a:cxn>
                <a:cxn ang="0">
                  <a:pos x="58" y="13"/>
                </a:cxn>
                <a:cxn ang="0">
                  <a:pos x="48" y="34"/>
                </a:cxn>
                <a:cxn ang="0">
                  <a:pos x="53" y="45"/>
                </a:cxn>
                <a:cxn ang="0">
                  <a:pos x="45" y="76"/>
                </a:cxn>
                <a:cxn ang="0">
                  <a:pos x="0" y="92"/>
                </a:cxn>
              </a:cxnLst>
              <a:rect l="0" t="0" r="r" b="b"/>
              <a:pathLst>
                <a:path w="111" h="127">
                  <a:moveTo>
                    <a:pt x="0" y="92"/>
                  </a:moveTo>
                  <a:lnTo>
                    <a:pt x="14" y="126"/>
                  </a:lnTo>
                  <a:lnTo>
                    <a:pt x="42" y="123"/>
                  </a:lnTo>
                  <a:lnTo>
                    <a:pt x="84" y="89"/>
                  </a:lnTo>
                  <a:lnTo>
                    <a:pt x="84" y="76"/>
                  </a:lnTo>
                  <a:lnTo>
                    <a:pt x="108" y="47"/>
                  </a:lnTo>
                  <a:lnTo>
                    <a:pt x="110" y="39"/>
                  </a:lnTo>
                  <a:lnTo>
                    <a:pt x="97" y="23"/>
                  </a:lnTo>
                  <a:lnTo>
                    <a:pt x="61" y="0"/>
                  </a:lnTo>
                  <a:lnTo>
                    <a:pt x="53" y="0"/>
                  </a:lnTo>
                  <a:lnTo>
                    <a:pt x="58" y="13"/>
                  </a:lnTo>
                  <a:lnTo>
                    <a:pt x="48" y="34"/>
                  </a:lnTo>
                  <a:lnTo>
                    <a:pt x="53" y="45"/>
                  </a:lnTo>
                  <a:lnTo>
                    <a:pt x="45" y="76"/>
                  </a:lnTo>
                  <a:lnTo>
                    <a:pt x="0" y="92"/>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975" name="Freeform 279"/>
            <p:cNvSpPr>
              <a:spLocks/>
            </p:cNvSpPr>
            <p:nvPr/>
          </p:nvSpPr>
          <p:spPr bwMode="auto">
            <a:xfrm>
              <a:off x="3823" y="2099"/>
              <a:ext cx="101" cy="55"/>
            </a:xfrm>
            <a:custGeom>
              <a:avLst/>
              <a:gdLst/>
              <a:ahLst/>
              <a:cxnLst>
                <a:cxn ang="0">
                  <a:pos x="0" y="23"/>
                </a:cxn>
                <a:cxn ang="0">
                  <a:pos x="15" y="0"/>
                </a:cxn>
                <a:cxn ang="0">
                  <a:pos x="58" y="14"/>
                </a:cxn>
                <a:cxn ang="0">
                  <a:pos x="80" y="35"/>
                </a:cxn>
                <a:cxn ang="0">
                  <a:pos x="112" y="35"/>
                </a:cxn>
                <a:cxn ang="0">
                  <a:pos x="109" y="54"/>
                </a:cxn>
                <a:cxn ang="0">
                  <a:pos x="37" y="41"/>
                </a:cxn>
                <a:cxn ang="0">
                  <a:pos x="0" y="23"/>
                </a:cxn>
              </a:cxnLst>
              <a:rect l="0" t="0" r="r" b="b"/>
              <a:pathLst>
                <a:path w="113" h="55">
                  <a:moveTo>
                    <a:pt x="0" y="23"/>
                  </a:moveTo>
                  <a:lnTo>
                    <a:pt x="15" y="0"/>
                  </a:lnTo>
                  <a:lnTo>
                    <a:pt x="58" y="14"/>
                  </a:lnTo>
                  <a:lnTo>
                    <a:pt x="80" y="35"/>
                  </a:lnTo>
                  <a:lnTo>
                    <a:pt x="112" y="35"/>
                  </a:lnTo>
                  <a:lnTo>
                    <a:pt x="109" y="54"/>
                  </a:lnTo>
                  <a:lnTo>
                    <a:pt x="37" y="41"/>
                  </a:lnTo>
                  <a:lnTo>
                    <a:pt x="0" y="23"/>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29976" name="Freeform 280"/>
            <p:cNvSpPr>
              <a:spLocks/>
            </p:cNvSpPr>
            <p:nvPr/>
          </p:nvSpPr>
          <p:spPr bwMode="auto">
            <a:xfrm>
              <a:off x="3823" y="2099"/>
              <a:ext cx="106" cy="61"/>
            </a:xfrm>
            <a:custGeom>
              <a:avLst/>
              <a:gdLst/>
              <a:ahLst/>
              <a:cxnLst>
                <a:cxn ang="0">
                  <a:pos x="0" y="26"/>
                </a:cxn>
                <a:cxn ang="0">
                  <a:pos x="16" y="0"/>
                </a:cxn>
                <a:cxn ang="0">
                  <a:pos x="61" y="16"/>
                </a:cxn>
                <a:cxn ang="0">
                  <a:pos x="84" y="39"/>
                </a:cxn>
                <a:cxn ang="0">
                  <a:pos x="118" y="39"/>
                </a:cxn>
                <a:cxn ang="0">
                  <a:pos x="115" y="60"/>
                </a:cxn>
                <a:cxn ang="0">
                  <a:pos x="39" y="45"/>
                </a:cxn>
                <a:cxn ang="0">
                  <a:pos x="0" y="26"/>
                </a:cxn>
              </a:cxnLst>
              <a:rect l="0" t="0" r="r" b="b"/>
              <a:pathLst>
                <a:path w="119" h="61">
                  <a:moveTo>
                    <a:pt x="0" y="26"/>
                  </a:moveTo>
                  <a:lnTo>
                    <a:pt x="16" y="0"/>
                  </a:lnTo>
                  <a:lnTo>
                    <a:pt x="61" y="16"/>
                  </a:lnTo>
                  <a:lnTo>
                    <a:pt x="84" y="39"/>
                  </a:lnTo>
                  <a:lnTo>
                    <a:pt x="118" y="39"/>
                  </a:lnTo>
                  <a:lnTo>
                    <a:pt x="115" y="60"/>
                  </a:lnTo>
                  <a:lnTo>
                    <a:pt x="39" y="45"/>
                  </a:lnTo>
                  <a:lnTo>
                    <a:pt x="0" y="26"/>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977" name="Freeform 281"/>
            <p:cNvSpPr>
              <a:spLocks/>
            </p:cNvSpPr>
            <p:nvPr/>
          </p:nvSpPr>
          <p:spPr bwMode="auto">
            <a:xfrm>
              <a:off x="2820" y="1690"/>
              <a:ext cx="46" cy="45"/>
            </a:xfrm>
            <a:custGeom>
              <a:avLst/>
              <a:gdLst/>
              <a:ahLst/>
              <a:cxnLst>
                <a:cxn ang="0">
                  <a:pos x="0" y="33"/>
                </a:cxn>
                <a:cxn ang="0">
                  <a:pos x="21" y="26"/>
                </a:cxn>
                <a:cxn ang="0">
                  <a:pos x="13" y="23"/>
                </a:cxn>
                <a:cxn ang="0">
                  <a:pos x="21" y="7"/>
                </a:cxn>
                <a:cxn ang="0">
                  <a:pos x="26" y="16"/>
                </a:cxn>
                <a:cxn ang="0">
                  <a:pos x="29" y="0"/>
                </a:cxn>
                <a:cxn ang="0">
                  <a:pos x="50" y="0"/>
                </a:cxn>
                <a:cxn ang="0">
                  <a:pos x="47" y="16"/>
                </a:cxn>
                <a:cxn ang="0">
                  <a:pos x="33" y="23"/>
                </a:cxn>
                <a:cxn ang="0">
                  <a:pos x="33" y="44"/>
                </a:cxn>
                <a:cxn ang="0">
                  <a:pos x="21" y="30"/>
                </a:cxn>
                <a:cxn ang="0">
                  <a:pos x="0" y="33"/>
                </a:cxn>
              </a:cxnLst>
              <a:rect l="0" t="0" r="r" b="b"/>
              <a:pathLst>
                <a:path w="51" h="45">
                  <a:moveTo>
                    <a:pt x="0" y="33"/>
                  </a:moveTo>
                  <a:lnTo>
                    <a:pt x="21" y="26"/>
                  </a:lnTo>
                  <a:lnTo>
                    <a:pt x="13" y="23"/>
                  </a:lnTo>
                  <a:lnTo>
                    <a:pt x="21" y="7"/>
                  </a:lnTo>
                  <a:lnTo>
                    <a:pt x="26" y="16"/>
                  </a:lnTo>
                  <a:lnTo>
                    <a:pt x="29" y="0"/>
                  </a:lnTo>
                  <a:lnTo>
                    <a:pt x="50" y="0"/>
                  </a:lnTo>
                  <a:lnTo>
                    <a:pt x="47" y="16"/>
                  </a:lnTo>
                  <a:lnTo>
                    <a:pt x="33" y="23"/>
                  </a:lnTo>
                  <a:lnTo>
                    <a:pt x="33" y="44"/>
                  </a:lnTo>
                  <a:lnTo>
                    <a:pt x="21" y="30"/>
                  </a:lnTo>
                  <a:lnTo>
                    <a:pt x="0" y="33"/>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978" name="Freeform 282"/>
            <p:cNvSpPr>
              <a:spLocks/>
            </p:cNvSpPr>
            <p:nvPr/>
          </p:nvSpPr>
          <p:spPr bwMode="auto">
            <a:xfrm>
              <a:off x="2820" y="1690"/>
              <a:ext cx="51" cy="51"/>
            </a:xfrm>
            <a:custGeom>
              <a:avLst/>
              <a:gdLst/>
              <a:ahLst/>
              <a:cxnLst>
                <a:cxn ang="0">
                  <a:pos x="0" y="37"/>
                </a:cxn>
                <a:cxn ang="0">
                  <a:pos x="24" y="29"/>
                </a:cxn>
                <a:cxn ang="0">
                  <a:pos x="14" y="26"/>
                </a:cxn>
                <a:cxn ang="0">
                  <a:pos x="24" y="8"/>
                </a:cxn>
                <a:cxn ang="0">
                  <a:pos x="29" y="18"/>
                </a:cxn>
                <a:cxn ang="0">
                  <a:pos x="32" y="0"/>
                </a:cxn>
                <a:cxn ang="0">
                  <a:pos x="56" y="0"/>
                </a:cxn>
                <a:cxn ang="0">
                  <a:pos x="53" y="18"/>
                </a:cxn>
                <a:cxn ang="0">
                  <a:pos x="37" y="26"/>
                </a:cxn>
                <a:cxn ang="0">
                  <a:pos x="37" y="50"/>
                </a:cxn>
                <a:cxn ang="0">
                  <a:pos x="24" y="34"/>
                </a:cxn>
                <a:cxn ang="0">
                  <a:pos x="0" y="37"/>
                </a:cxn>
              </a:cxnLst>
              <a:rect l="0" t="0" r="r" b="b"/>
              <a:pathLst>
                <a:path w="57" h="51">
                  <a:moveTo>
                    <a:pt x="0" y="37"/>
                  </a:moveTo>
                  <a:lnTo>
                    <a:pt x="24" y="29"/>
                  </a:lnTo>
                  <a:lnTo>
                    <a:pt x="14" y="26"/>
                  </a:lnTo>
                  <a:lnTo>
                    <a:pt x="24" y="8"/>
                  </a:lnTo>
                  <a:lnTo>
                    <a:pt x="29" y="18"/>
                  </a:lnTo>
                  <a:lnTo>
                    <a:pt x="32" y="0"/>
                  </a:lnTo>
                  <a:lnTo>
                    <a:pt x="56" y="0"/>
                  </a:lnTo>
                  <a:lnTo>
                    <a:pt x="53" y="18"/>
                  </a:lnTo>
                  <a:lnTo>
                    <a:pt x="37" y="26"/>
                  </a:lnTo>
                  <a:lnTo>
                    <a:pt x="37" y="50"/>
                  </a:lnTo>
                  <a:lnTo>
                    <a:pt x="24" y="34"/>
                  </a:lnTo>
                  <a:lnTo>
                    <a:pt x="0" y="37"/>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979" name="Freeform 283"/>
            <p:cNvSpPr>
              <a:spLocks/>
            </p:cNvSpPr>
            <p:nvPr/>
          </p:nvSpPr>
          <p:spPr bwMode="auto">
            <a:xfrm>
              <a:off x="4954" y="3190"/>
              <a:ext cx="93" cy="102"/>
            </a:xfrm>
            <a:custGeom>
              <a:avLst/>
              <a:gdLst/>
              <a:ahLst/>
              <a:cxnLst>
                <a:cxn ang="0">
                  <a:pos x="0" y="89"/>
                </a:cxn>
                <a:cxn ang="0">
                  <a:pos x="20" y="57"/>
                </a:cxn>
                <a:cxn ang="0">
                  <a:pos x="60" y="34"/>
                </a:cxn>
                <a:cxn ang="0">
                  <a:pos x="81" y="0"/>
                </a:cxn>
                <a:cxn ang="0">
                  <a:pos x="92" y="9"/>
                </a:cxn>
                <a:cxn ang="0">
                  <a:pos x="102" y="7"/>
                </a:cxn>
                <a:cxn ang="0">
                  <a:pos x="104" y="17"/>
                </a:cxn>
                <a:cxn ang="0">
                  <a:pos x="87" y="42"/>
                </a:cxn>
                <a:cxn ang="0">
                  <a:pos x="89" y="54"/>
                </a:cxn>
                <a:cxn ang="0">
                  <a:pos x="67" y="57"/>
                </a:cxn>
                <a:cxn ang="0">
                  <a:pos x="57" y="89"/>
                </a:cxn>
                <a:cxn ang="0">
                  <a:pos x="32" y="101"/>
                </a:cxn>
                <a:cxn ang="0">
                  <a:pos x="0" y="89"/>
                </a:cxn>
              </a:cxnLst>
              <a:rect l="0" t="0" r="r" b="b"/>
              <a:pathLst>
                <a:path w="105" h="102">
                  <a:moveTo>
                    <a:pt x="0" y="89"/>
                  </a:moveTo>
                  <a:lnTo>
                    <a:pt x="20" y="57"/>
                  </a:lnTo>
                  <a:lnTo>
                    <a:pt x="60" y="34"/>
                  </a:lnTo>
                  <a:lnTo>
                    <a:pt x="81" y="0"/>
                  </a:lnTo>
                  <a:lnTo>
                    <a:pt x="92" y="9"/>
                  </a:lnTo>
                  <a:lnTo>
                    <a:pt x="102" y="7"/>
                  </a:lnTo>
                  <a:lnTo>
                    <a:pt x="104" y="17"/>
                  </a:lnTo>
                  <a:lnTo>
                    <a:pt x="87" y="42"/>
                  </a:lnTo>
                  <a:lnTo>
                    <a:pt x="89" y="54"/>
                  </a:lnTo>
                  <a:lnTo>
                    <a:pt x="67" y="57"/>
                  </a:lnTo>
                  <a:lnTo>
                    <a:pt x="57" y="89"/>
                  </a:lnTo>
                  <a:lnTo>
                    <a:pt x="32" y="101"/>
                  </a:lnTo>
                  <a:lnTo>
                    <a:pt x="0" y="89"/>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980" name="Freeform 284"/>
            <p:cNvSpPr>
              <a:spLocks/>
            </p:cNvSpPr>
            <p:nvPr/>
          </p:nvSpPr>
          <p:spPr bwMode="auto">
            <a:xfrm>
              <a:off x="4954" y="3190"/>
              <a:ext cx="98" cy="108"/>
            </a:xfrm>
            <a:custGeom>
              <a:avLst/>
              <a:gdLst/>
              <a:ahLst/>
              <a:cxnLst>
                <a:cxn ang="0">
                  <a:pos x="0" y="94"/>
                </a:cxn>
                <a:cxn ang="0">
                  <a:pos x="21" y="60"/>
                </a:cxn>
                <a:cxn ang="0">
                  <a:pos x="63" y="36"/>
                </a:cxn>
                <a:cxn ang="0">
                  <a:pos x="86" y="0"/>
                </a:cxn>
                <a:cxn ang="0">
                  <a:pos x="97" y="10"/>
                </a:cxn>
                <a:cxn ang="0">
                  <a:pos x="108" y="7"/>
                </a:cxn>
                <a:cxn ang="0">
                  <a:pos x="110" y="18"/>
                </a:cxn>
                <a:cxn ang="0">
                  <a:pos x="92" y="44"/>
                </a:cxn>
                <a:cxn ang="0">
                  <a:pos x="94" y="57"/>
                </a:cxn>
                <a:cxn ang="0">
                  <a:pos x="71" y="60"/>
                </a:cxn>
                <a:cxn ang="0">
                  <a:pos x="60" y="94"/>
                </a:cxn>
                <a:cxn ang="0">
                  <a:pos x="34" y="107"/>
                </a:cxn>
                <a:cxn ang="0">
                  <a:pos x="0" y="94"/>
                </a:cxn>
              </a:cxnLst>
              <a:rect l="0" t="0" r="r" b="b"/>
              <a:pathLst>
                <a:path w="111" h="108">
                  <a:moveTo>
                    <a:pt x="0" y="94"/>
                  </a:moveTo>
                  <a:lnTo>
                    <a:pt x="21" y="60"/>
                  </a:lnTo>
                  <a:lnTo>
                    <a:pt x="63" y="36"/>
                  </a:lnTo>
                  <a:lnTo>
                    <a:pt x="86" y="0"/>
                  </a:lnTo>
                  <a:lnTo>
                    <a:pt x="97" y="10"/>
                  </a:lnTo>
                  <a:lnTo>
                    <a:pt x="108" y="7"/>
                  </a:lnTo>
                  <a:lnTo>
                    <a:pt x="110" y="18"/>
                  </a:lnTo>
                  <a:lnTo>
                    <a:pt x="92" y="44"/>
                  </a:lnTo>
                  <a:lnTo>
                    <a:pt x="94" y="57"/>
                  </a:lnTo>
                  <a:lnTo>
                    <a:pt x="71" y="60"/>
                  </a:lnTo>
                  <a:lnTo>
                    <a:pt x="60" y="94"/>
                  </a:lnTo>
                  <a:lnTo>
                    <a:pt x="34" y="107"/>
                  </a:lnTo>
                  <a:lnTo>
                    <a:pt x="0" y="94"/>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981" name="Freeform 285"/>
            <p:cNvSpPr>
              <a:spLocks/>
            </p:cNvSpPr>
            <p:nvPr/>
          </p:nvSpPr>
          <p:spPr bwMode="auto">
            <a:xfrm>
              <a:off x="5033" y="3085"/>
              <a:ext cx="70" cy="112"/>
            </a:xfrm>
            <a:custGeom>
              <a:avLst/>
              <a:gdLst/>
              <a:ahLst/>
              <a:cxnLst>
                <a:cxn ang="0">
                  <a:pos x="0" y="0"/>
                </a:cxn>
                <a:cxn ang="0">
                  <a:pos x="20" y="12"/>
                </a:cxn>
                <a:cxn ang="0">
                  <a:pos x="27" y="37"/>
                </a:cxn>
                <a:cxn ang="0">
                  <a:pos x="36" y="42"/>
                </a:cxn>
                <a:cxn ang="0">
                  <a:pos x="42" y="34"/>
                </a:cxn>
                <a:cxn ang="0">
                  <a:pos x="46" y="49"/>
                </a:cxn>
                <a:cxn ang="0">
                  <a:pos x="78" y="49"/>
                </a:cxn>
                <a:cxn ang="0">
                  <a:pos x="71" y="74"/>
                </a:cxn>
                <a:cxn ang="0">
                  <a:pos x="57" y="79"/>
                </a:cxn>
                <a:cxn ang="0">
                  <a:pos x="42" y="111"/>
                </a:cxn>
                <a:cxn ang="0">
                  <a:pos x="30" y="111"/>
                </a:cxn>
                <a:cxn ang="0">
                  <a:pos x="34" y="100"/>
                </a:cxn>
                <a:cxn ang="0">
                  <a:pos x="15" y="77"/>
                </a:cxn>
                <a:cxn ang="0">
                  <a:pos x="30" y="60"/>
                </a:cxn>
                <a:cxn ang="0">
                  <a:pos x="30" y="39"/>
                </a:cxn>
                <a:cxn ang="0">
                  <a:pos x="0" y="0"/>
                </a:cxn>
              </a:cxnLst>
              <a:rect l="0" t="0" r="r" b="b"/>
              <a:pathLst>
                <a:path w="79" h="112">
                  <a:moveTo>
                    <a:pt x="0" y="0"/>
                  </a:moveTo>
                  <a:lnTo>
                    <a:pt x="20" y="12"/>
                  </a:lnTo>
                  <a:lnTo>
                    <a:pt x="27" y="37"/>
                  </a:lnTo>
                  <a:lnTo>
                    <a:pt x="36" y="42"/>
                  </a:lnTo>
                  <a:lnTo>
                    <a:pt x="42" y="34"/>
                  </a:lnTo>
                  <a:lnTo>
                    <a:pt x="46" y="49"/>
                  </a:lnTo>
                  <a:lnTo>
                    <a:pt x="78" y="49"/>
                  </a:lnTo>
                  <a:lnTo>
                    <a:pt x="71" y="74"/>
                  </a:lnTo>
                  <a:lnTo>
                    <a:pt x="57" y="79"/>
                  </a:lnTo>
                  <a:lnTo>
                    <a:pt x="42" y="111"/>
                  </a:lnTo>
                  <a:lnTo>
                    <a:pt x="30" y="111"/>
                  </a:lnTo>
                  <a:lnTo>
                    <a:pt x="34" y="100"/>
                  </a:lnTo>
                  <a:lnTo>
                    <a:pt x="15" y="77"/>
                  </a:lnTo>
                  <a:lnTo>
                    <a:pt x="30" y="60"/>
                  </a:lnTo>
                  <a:lnTo>
                    <a:pt x="30" y="39"/>
                  </a:lnTo>
                  <a:lnTo>
                    <a:pt x="0" y="0"/>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982" name="Freeform 286"/>
            <p:cNvSpPr>
              <a:spLocks/>
            </p:cNvSpPr>
            <p:nvPr/>
          </p:nvSpPr>
          <p:spPr bwMode="auto">
            <a:xfrm>
              <a:off x="5033" y="3085"/>
              <a:ext cx="75" cy="118"/>
            </a:xfrm>
            <a:custGeom>
              <a:avLst/>
              <a:gdLst/>
              <a:ahLst/>
              <a:cxnLst>
                <a:cxn ang="0">
                  <a:pos x="0" y="0"/>
                </a:cxn>
                <a:cxn ang="0">
                  <a:pos x="21" y="13"/>
                </a:cxn>
                <a:cxn ang="0">
                  <a:pos x="29" y="39"/>
                </a:cxn>
                <a:cxn ang="0">
                  <a:pos x="39" y="44"/>
                </a:cxn>
                <a:cxn ang="0">
                  <a:pos x="45" y="36"/>
                </a:cxn>
                <a:cxn ang="0">
                  <a:pos x="50" y="52"/>
                </a:cxn>
                <a:cxn ang="0">
                  <a:pos x="84" y="52"/>
                </a:cxn>
                <a:cxn ang="0">
                  <a:pos x="76" y="78"/>
                </a:cxn>
                <a:cxn ang="0">
                  <a:pos x="61" y="83"/>
                </a:cxn>
                <a:cxn ang="0">
                  <a:pos x="45" y="117"/>
                </a:cxn>
                <a:cxn ang="0">
                  <a:pos x="32" y="117"/>
                </a:cxn>
                <a:cxn ang="0">
                  <a:pos x="37" y="105"/>
                </a:cxn>
                <a:cxn ang="0">
                  <a:pos x="16" y="81"/>
                </a:cxn>
                <a:cxn ang="0">
                  <a:pos x="32" y="63"/>
                </a:cxn>
                <a:cxn ang="0">
                  <a:pos x="32" y="41"/>
                </a:cxn>
                <a:cxn ang="0">
                  <a:pos x="0" y="0"/>
                </a:cxn>
              </a:cxnLst>
              <a:rect l="0" t="0" r="r" b="b"/>
              <a:pathLst>
                <a:path w="85" h="118">
                  <a:moveTo>
                    <a:pt x="0" y="0"/>
                  </a:moveTo>
                  <a:lnTo>
                    <a:pt x="21" y="13"/>
                  </a:lnTo>
                  <a:lnTo>
                    <a:pt x="29" y="39"/>
                  </a:lnTo>
                  <a:lnTo>
                    <a:pt x="39" y="44"/>
                  </a:lnTo>
                  <a:lnTo>
                    <a:pt x="45" y="36"/>
                  </a:lnTo>
                  <a:lnTo>
                    <a:pt x="50" y="52"/>
                  </a:lnTo>
                  <a:lnTo>
                    <a:pt x="84" y="52"/>
                  </a:lnTo>
                  <a:lnTo>
                    <a:pt x="76" y="78"/>
                  </a:lnTo>
                  <a:lnTo>
                    <a:pt x="61" y="83"/>
                  </a:lnTo>
                  <a:lnTo>
                    <a:pt x="45" y="117"/>
                  </a:lnTo>
                  <a:lnTo>
                    <a:pt x="32" y="117"/>
                  </a:lnTo>
                  <a:lnTo>
                    <a:pt x="37" y="105"/>
                  </a:lnTo>
                  <a:lnTo>
                    <a:pt x="16" y="81"/>
                  </a:lnTo>
                  <a:lnTo>
                    <a:pt x="32" y="63"/>
                  </a:lnTo>
                  <a:lnTo>
                    <a:pt x="32" y="41"/>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983" name="Freeform 287"/>
            <p:cNvSpPr>
              <a:spLocks/>
            </p:cNvSpPr>
            <p:nvPr/>
          </p:nvSpPr>
          <p:spPr bwMode="auto">
            <a:xfrm>
              <a:off x="1634" y="2335"/>
              <a:ext cx="50" cy="55"/>
            </a:xfrm>
            <a:custGeom>
              <a:avLst/>
              <a:gdLst/>
              <a:ahLst/>
              <a:cxnLst>
                <a:cxn ang="0">
                  <a:pos x="0" y="28"/>
                </a:cxn>
                <a:cxn ang="0">
                  <a:pos x="22" y="52"/>
                </a:cxn>
                <a:cxn ang="0">
                  <a:pos x="50" y="54"/>
                </a:cxn>
                <a:cxn ang="0">
                  <a:pos x="55" y="0"/>
                </a:cxn>
                <a:cxn ang="0">
                  <a:pos x="33" y="3"/>
                </a:cxn>
                <a:cxn ang="0">
                  <a:pos x="0" y="28"/>
                </a:cxn>
              </a:cxnLst>
              <a:rect l="0" t="0" r="r" b="b"/>
              <a:pathLst>
                <a:path w="56" h="55">
                  <a:moveTo>
                    <a:pt x="0" y="28"/>
                  </a:moveTo>
                  <a:lnTo>
                    <a:pt x="22" y="52"/>
                  </a:lnTo>
                  <a:lnTo>
                    <a:pt x="50" y="54"/>
                  </a:lnTo>
                  <a:lnTo>
                    <a:pt x="55" y="0"/>
                  </a:lnTo>
                  <a:lnTo>
                    <a:pt x="33" y="3"/>
                  </a:lnTo>
                  <a:lnTo>
                    <a:pt x="0" y="28"/>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984" name="Freeform 288"/>
            <p:cNvSpPr>
              <a:spLocks/>
            </p:cNvSpPr>
            <p:nvPr/>
          </p:nvSpPr>
          <p:spPr bwMode="auto">
            <a:xfrm>
              <a:off x="1634" y="2335"/>
              <a:ext cx="55" cy="61"/>
            </a:xfrm>
            <a:custGeom>
              <a:avLst/>
              <a:gdLst/>
              <a:ahLst/>
              <a:cxnLst>
                <a:cxn ang="0">
                  <a:pos x="0" y="31"/>
                </a:cxn>
                <a:cxn ang="0">
                  <a:pos x="24" y="58"/>
                </a:cxn>
                <a:cxn ang="0">
                  <a:pos x="56" y="60"/>
                </a:cxn>
                <a:cxn ang="0">
                  <a:pos x="61" y="0"/>
                </a:cxn>
                <a:cxn ang="0">
                  <a:pos x="37" y="3"/>
                </a:cxn>
                <a:cxn ang="0">
                  <a:pos x="0" y="31"/>
                </a:cxn>
              </a:cxnLst>
              <a:rect l="0" t="0" r="r" b="b"/>
              <a:pathLst>
                <a:path w="62" h="61">
                  <a:moveTo>
                    <a:pt x="0" y="31"/>
                  </a:moveTo>
                  <a:lnTo>
                    <a:pt x="24" y="58"/>
                  </a:lnTo>
                  <a:lnTo>
                    <a:pt x="56" y="60"/>
                  </a:lnTo>
                  <a:lnTo>
                    <a:pt x="61" y="0"/>
                  </a:lnTo>
                  <a:lnTo>
                    <a:pt x="37" y="3"/>
                  </a:lnTo>
                  <a:lnTo>
                    <a:pt x="0" y="31"/>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985" name="Freeform 289"/>
            <p:cNvSpPr>
              <a:spLocks/>
            </p:cNvSpPr>
            <p:nvPr/>
          </p:nvSpPr>
          <p:spPr bwMode="auto">
            <a:xfrm>
              <a:off x="2779" y="2206"/>
              <a:ext cx="202" cy="171"/>
            </a:xfrm>
            <a:custGeom>
              <a:avLst/>
              <a:gdLst/>
              <a:ahLst/>
              <a:cxnLst>
                <a:cxn ang="0">
                  <a:pos x="0" y="125"/>
                </a:cxn>
                <a:cxn ang="0">
                  <a:pos x="3" y="137"/>
                </a:cxn>
                <a:cxn ang="0">
                  <a:pos x="31" y="168"/>
                </a:cxn>
                <a:cxn ang="0">
                  <a:pos x="38" y="162"/>
                </a:cxn>
                <a:cxn ang="0">
                  <a:pos x="49" y="170"/>
                </a:cxn>
                <a:cxn ang="0">
                  <a:pos x="66" y="142"/>
                </a:cxn>
                <a:cxn ang="0">
                  <a:pos x="133" y="157"/>
                </a:cxn>
                <a:cxn ang="0">
                  <a:pos x="186" y="140"/>
                </a:cxn>
                <a:cxn ang="0">
                  <a:pos x="189" y="135"/>
                </a:cxn>
                <a:cxn ang="0">
                  <a:pos x="217" y="97"/>
                </a:cxn>
                <a:cxn ang="0">
                  <a:pos x="227" y="46"/>
                </a:cxn>
                <a:cxn ang="0">
                  <a:pos x="212" y="28"/>
                </a:cxn>
                <a:cxn ang="0">
                  <a:pos x="212" y="5"/>
                </a:cxn>
                <a:cxn ang="0">
                  <a:pos x="167" y="0"/>
                </a:cxn>
                <a:cxn ang="0">
                  <a:pos x="77" y="59"/>
                </a:cxn>
                <a:cxn ang="0">
                  <a:pos x="59" y="62"/>
                </a:cxn>
                <a:cxn ang="0">
                  <a:pos x="59" y="106"/>
                </a:cxn>
                <a:cxn ang="0">
                  <a:pos x="46" y="120"/>
                </a:cxn>
                <a:cxn ang="0">
                  <a:pos x="0" y="125"/>
                </a:cxn>
              </a:cxnLst>
              <a:rect l="0" t="0" r="r" b="b"/>
              <a:pathLst>
                <a:path w="228" h="171">
                  <a:moveTo>
                    <a:pt x="0" y="125"/>
                  </a:moveTo>
                  <a:lnTo>
                    <a:pt x="3" y="137"/>
                  </a:lnTo>
                  <a:lnTo>
                    <a:pt x="31" y="168"/>
                  </a:lnTo>
                  <a:lnTo>
                    <a:pt x="38" y="162"/>
                  </a:lnTo>
                  <a:lnTo>
                    <a:pt x="49" y="170"/>
                  </a:lnTo>
                  <a:lnTo>
                    <a:pt x="66" y="142"/>
                  </a:lnTo>
                  <a:lnTo>
                    <a:pt x="133" y="157"/>
                  </a:lnTo>
                  <a:lnTo>
                    <a:pt x="186" y="140"/>
                  </a:lnTo>
                  <a:lnTo>
                    <a:pt x="189" y="135"/>
                  </a:lnTo>
                  <a:lnTo>
                    <a:pt x="217" y="97"/>
                  </a:lnTo>
                  <a:lnTo>
                    <a:pt x="227" y="46"/>
                  </a:lnTo>
                  <a:lnTo>
                    <a:pt x="212" y="28"/>
                  </a:lnTo>
                  <a:lnTo>
                    <a:pt x="212" y="5"/>
                  </a:lnTo>
                  <a:lnTo>
                    <a:pt x="167" y="0"/>
                  </a:lnTo>
                  <a:lnTo>
                    <a:pt x="77" y="59"/>
                  </a:lnTo>
                  <a:lnTo>
                    <a:pt x="59" y="62"/>
                  </a:lnTo>
                  <a:lnTo>
                    <a:pt x="59" y="106"/>
                  </a:lnTo>
                  <a:lnTo>
                    <a:pt x="46" y="120"/>
                  </a:lnTo>
                  <a:lnTo>
                    <a:pt x="0" y="125"/>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986" name="Freeform 290"/>
            <p:cNvSpPr>
              <a:spLocks/>
            </p:cNvSpPr>
            <p:nvPr/>
          </p:nvSpPr>
          <p:spPr bwMode="auto">
            <a:xfrm>
              <a:off x="2779" y="2206"/>
              <a:ext cx="208" cy="177"/>
            </a:xfrm>
            <a:custGeom>
              <a:avLst/>
              <a:gdLst/>
              <a:ahLst/>
              <a:cxnLst>
                <a:cxn ang="0">
                  <a:pos x="0" y="129"/>
                </a:cxn>
                <a:cxn ang="0">
                  <a:pos x="3" y="142"/>
                </a:cxn>
                <a:cxn ang="0">
                  <a:pos x="32" y="174"/>
                </a:cxn>
                <a:cxn ang="0">
                  <a:pos x="39" y="168"/>
                </a:cxn>
                <a:cxn ang="0">
                  <a:pos x="50" y="176"/>
                </a:cxn>
                <a:cxn ang="0">
                  <a:pos x="68" y="147"/>
                </a:cxn>
                <a:cxn ang="0">
                  <a:pos x="137" y="163"/>
                </a:cxn>
                <a:cxn ang="0">
                  <a:pos x="191" y="145"/>
                </a:cxn>
                <a:cxn ang="0">
                  <a:pos x="194" y="140"/>
                </a:cxn>
                <a:cxn ang="0">
                  <a:pos x="223" y="100"/>
                </a:cxn>
                <a:cxn ang="0">
                  <a:pos x="233" y="48"/>
                </a:cxn>
                <a:cxn ang="0">
                  <a:pos x="218" y="29"/>
                </a:cxn>
                <a:cxn ang="0">
                  <a:pos x="218" y="5"/>
                </a:cxn>
                <a:cxn ang="0">
                  <a:pos x="171" y="0"/>
                </a:cxn>
                <a:cxn ang="0">
                  <a:pos x="79" y="61"/>
                </a:cxn>
                <a:cxn ang="0">
                  <a:pos x="61" y="64"/>
                </a:cxn>
                <a:cxn ang="0">
                  <a:pos x="61" y="110"/>
                </a:cxn>
                <a:cxn ang="0">
                  <a:pos x="47" y="124"/>
                </a:cxn>
                <a:cxn ang="0">
                  <a:pos x="0" y="129"/>
                </a:cxn>
              </a:cxnLst>
              <a:rect l="0" t="0" r="r" b="b"/>
              <a:pathLst>
                <a:path w="234" h="177">
                  <a:moveTo>
                    <a:pt x="0" y="129"/>
                  </a:moveTo>
                  <a:lnTo>
                    <a:pt x="3" y="142"/>
                  </a:lnTo>
                  <a:lnTo>
                    <a:pt x="32" y="174"/>
                  </a:lnTo>
                  <a:lnTo>
                    <a:pt x="39" y="168"/>
                  </a:lnTo>
                  <a:lnTo>
                    <a:pt x="50" y="176"/>
                  </a:lnTo>
                  <a:lnTo>
                    <a:pt x="68" y="147"/>
                  </a:lnTo>
                  <a:lnTo>
                    <a:pt x="137" y="163"/>
                  </a:lnTo>
                  <a:lnTo>
                    <a:pt x="191" y="145"/>
                  </a:lnTo>
                  <a:lnTo>
                    <a:pt x="194" y="140"/>
                  </a:lnTo>
                  <a:lnTo>
                    <a:pt x="223" y="100"/>
                  </a:lnTo>
                  <a:lnTo>
                    <a:pt x="233" y="48"/>
                  </a:lnTo>
                  <a:lnTo>
                    <a:pt x="218" y="29"/>
                  </a:lnTo>
                  <a:lnTo>
                    <a:pt x="218" y="5"/>
                  </a:lnTo>
                  <a:lnTo>
                    <a:pt x="171" y="0"/>
                  </a:lnTo>
                  <a:lnTo>
                    <a:pt x="79" y="61"/>
                  </a:lnTo>
                  <a:lnTo>
                    <a:pt x="61" y="64"/>
                  </a:lnTo>
                  <a:lnTo>
                    <a:pt x="61" y="110"/>
                  </a:lnTo>
                  <a:lnTo>
                    <a:pt x="47" y="124"/>
                  </a:lnTo>
                  <a:lnTo>
                    <a:pt x="0" y="129"/>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987" name="Freeform 291"/>
            <p:cNvSpPr>
              <a:spLocks/>
            </p:cNvSpPr>
            <p:nvPr/>
          </p:nvSpPr>
          <p:spPr bwMode="auto">
            <a:xfrm>
              <a:off x="2812" y="2351"/>
              <a:ext cx="149" cy="139"/>
            </a:xfrm>
            <a:custGeom>
              <a:avLst/>
              <a:gdLst/>
              <a:ahLst/>
              <a:cxnLst>
                <a:cxn ang="0">
                  <a:pos x="0" y="107"/>
                </a:cxn>
                <a:cxn ang="0">
                  <a:pos x="13" y="30"/>
                </a:cxn>
                <a:cxn ang="0">
                  <a:pos x="30" y="2"/>
                </a:cxn>
                <a:cxn ang="0">
                  <a:pos x="97" y="17"/>
                </a:cxn>
                <a:cxn ang="0">
                  <a:pos x="149" y="0"/>
                </a:cxn>
                <a:cxn ang="0">
                  <a:pos x="159" y="20"/>
                </a:cxn>
                <a:cxn ang="0">
                  <a:pos x="167" y="33"/>
                </a:cxn>
                <a:cxn ang="0">
                  <a:pos x="152" y="40"/>
                </a:cxn>
                <a:cxn ang="0">
                  <a:pos x="122" y="105"/>
                </a:cxn>
                <a:cxn ang="0">
                  <a:pos x="98" y="101"/>
                </a:cxn>
                <a:cxn ang="0">
                  <a:pos x="81" y="130"/>
                </a:cxn>
                <a:cxn ang="0">
                  <a:pos x="48" y="138"/>
                </a:cxn>
                <a:cxn ang="0">
                  <a:pos x="30" y="110"/>
                </a:cxn>
                <a:cxn ang="0">
                  <a:pos x="0" y="107"/>
                </a:cxn>
              </a:cxnLst>
              <a:rect l="0" t="0" r="r" b="b"/>
              <a:pathLst>
                <a:path w="168" h="139">
                  <a:moveTo>
                    <a:pt x="0" y="107"/>
                  </a:moveTo>
                  <a:lnTo>
                    <a:pt x="13" y="30"/>
                  </a:lnTo>
                  <a:lnTo>
                    <a:pt x="30" y="2"/>
                  </a:lnTo>
                  <a:lnTo>
                    <a:pt x="97" y="17"/>
                  </a:lnTo>
                  <a:lnTo>
                    <a:pt x="149" y="0"/>
                  </a:lnTo>
                  <a:lnTo>
                    <a:pt x="159" y="20"/>
                  </a:lnTo>
                  <a:lnTo>
                    <a:pt x="167" y="33"/>
                  </a:lnTo>
                  <a:lnTo>
                    <a:pt x="152" y="40"/>
                  </a:lnTo>
                  <a:lnTo>
                    <a:pt x="122" y="105"/>
                  </a:lnTo>
                  <a:lnTo>
                    <a:pt x="98" y="101"/>
                  </a:lnTo>
                  <a:lnTo>
                    <a:pt x="81" y="130"/>
                  </a:lnTo>
                  <a:lnTo>
                    <a:pt x="48" y="138"/>
                  </a:lnTo>
                  <a:lnTo>
                    <a:pt x="30" y="110"/>
                  </a:lnTo>
                  <a:lnTo>
                    <a:pt x="0" y="107"/>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988" name="Freeform 292"/>
            <p:cNvSpPr>
              <a:spLocks/>
            </p:cNvSpPr>
            <p:nvPr/>
          </p:nvSpPr>
          <p:spPr bwMode="auto">
            <a:xfrm>
              <a:off x="2812" y="2351"/>
              <a:ext cx="154" cy="145"/>
            </a:xfrm>
            <a:custGeom>
              <a:avLst/>
              <a:gdLst/>
              <a:ahLst/>
              <a:cxnLst>
                <a:cxn ang="0">
                  <a:pos x="0" y="112"/>
                </a:cxn>
                <a:cxn ang="0">
                  <a:pos x="13" y="31"/>
                </a:cxn>
                <a:cxn ang="0">
                  <a:pos x="31" y="2"/>
                </a:cxn>
                <a:cxn ang="0">
                  <a:pos x="100" y="18"/>
                </a:cxn>
                <a:cxn ang="0">
                  <a:pos x="154" y="0"/>
                </a:cxn>
                <a:cxn ang="0">
                  <a:pos x="165" y="21"/>
                </a:cxn>
                <a:cxn ang="0">
                  <a:pos x="173" y="34"/>
                </a:cxn>
                <a:cxn ang="0">
                  <a:pos x="157" y="42"/>
                </a:cxn>
                <a:cxn ang="0">
                  <a:pos x="126" y="110"/>
                </a:cxn>
                <a:cxn ang="0">
                  <a:pos x="102" y="105"/>
                </a:cxn>
                <a:cxn ang="0">
                  <a:pos x="84" y="136"/>
                </a:cxn>
                <a:cxn ang="0">
                  <a:pos x="50" y="144"/>
                </a:cxn>
                <a:cxn ang="0">
                  <a:pos x="31" y="115"/>
                </a:cxn>
                <a:cxn ang="0">
                  <a:pos x="0" y="112"/>
                </a:cxn>
              </a:cxnLst>
              <a:rect l="0" t="0" r="r" b="b"/>
              <a:pathLst>
                <a:path w="174" h="145">
                  <a:moveTo>
                    <a:pt x="0" y="112"/>
                  </a:moveTo>
                  <a:lnTo>
                    <a:pt x="13" y="31"/>
                  </a:lnTo>
                  <a:lnTo>
                    <a:pt x="31" y="2"/>
                  </a:lnTo>
                  <a:lnTo>
                    <a:pt x="100" y="18"/>
                  </a:lnTo>
                  <a:lnTo>
                    <a:pt x="154" y="0"/>
                  </a:lnTo>
                  <a:lnTo>
                    <a:pt x="165" y="21"/>
                  </a:lnTo>
                  <a:lnTo>
                    <a:pt x="173" y="34"/>
                  </a:lnTo>
                  <a:lnTo>
                    <a:pt x="157" y="42"/>
                  </a:lnTo>
                  <a:lnTo>
                    <a:pt x="126" y="110"/>
                  </a:lnTo>
                  <a:lnTo>
                    <a:pt x="102" y="105"/>
                  </a:lnTo>
                  <a:lnTo>
                    <a:pt x="84" y="136"/>
                  </a:lnTo>
                  <a:lnTo>
                    <a:pt x="50" y="144"/>
                  </a:lnTo>
                  <a:lnTo>
                    <a:pt x="31" y="115"/>
                  </a:lnTo>
                  <a:lnTo>
                    <a:pt x="0" y="112"/>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989" name="Freeform 293"/>
            <p:cNvSpPr>
              <a:spLocks/>
            </p:cNvSpPr>
            <p:nvPr/>
          </p:nvSpPr>
          <p:spPr bwMode="auto">
            <a:xfrm>
              <a:off x="2842" y="1281"/>
              <a:ext cx="336" cy="302"/>
            </a:xfrm>
            <a:custGeom>
              <a:avLst/>
              <a:gdLst/>
              <a:ahLst/>
              <a:cxnLst>
                <a:cxn ang="0">
                  <a:pos x="2" y="236"/>
                </a:cxn>
                <a:cxn ang="0">
                  <a:pos x="38" y="236"/>
                </a:cxn>
                <a:cxn ang="0">
                  <a:pos x="10" y="247"/>
                </a:cxn>
                <a:cxn ang="0">
                  <a:pos x="31" y="252"/>
                </a:cxn>
                <a:cxn ang="0">
                  <a:pos x="18" y="273"/>
                </a:cxn>
                <a:cxn ang="0">
                  <a:pos x="43" y="301"/>
                </a:cxn>
                <a:cxn ang="0">
                  <a:pos x="80" y="265"/>
                </a:cxn>
                <a:cxn ang="0">
                  <a:pos x="106" y="262"/>
                </a:cxn>
                <a:cxn ang="0">
                  <a:pos x="111" y="233"/>
                </a:cxn>
                <a:cxn ang="0">
                  <a:pos x="103" y="182"/>
                </a:cxn>
                <a:cxn ang="0">
                  <a:pos x="126" y="157"/>
                </a:cxn>
                <a:cxn ang="0">
                  <a:pos x="162" y="103"/>
                </a:cxn>
                <a:cxn ang="0">
                  <a:pos x="186" y="79"/>
                </a:cxn>
                <a:cxn ang="0">
                  <a:pos x="220" y="70"/>
                </a:cxn>
                <a:cxn ang="0">
                  <a:pos x="227" y="51"/>
                </a:cxn>
                <a:cxn ang="0">
                  <a:pos x="253" y="62"/>
                </a:cxn>
                <a:cxn ang="0">
                  <a:pos x="302" y="51"/>
                </a:cxn>
                <a:cxn ang="0">
                  <a:pos x="336" y="28"/>
                </a:cxn>
                <a:cxn ang="0">
                  <a:pos x="348" y="51"/>
                </a:cxn>
                <a:cxn ang="0">
                  <a:pos x="356" y="36"/>
                </a:cxn>
                <a:cxn ang="0">
                  <a:pos x="344" y="26"/>
                </a:cxn>
                <a:cxn ang="0">
                  <a:pos x="348" y="5"/>
                </a:cxn>
                <a:cxn ang="0">
                  <a:pos x="341" y="3"/>
                </a:cxn>
                <a:cxn ang="0">
                  <a:pos x="318" y="16"/>
                </a:cxn>
                <a:cxn ang="0">
                  <a:pos x="312" y="3"/>
                </a:cxn>
                <a:cxn ang="0">
                  <a:pos x="302" y="5"/>
                </a:cxn>
                <a:cxn ang="0">
                  <a:pos x="263" y="28"/>
                </a:cxn>
                <a:cxn ang="0">
                  <a:pos x="245" y="36"/>
                </a:cxn>
                <a:cxn ang="0">
                  <a:pos x="220" y="46"/>
                </a:cxn>
                <a:cxn ang="0">
                  <a:pos x="215" y="41"/>
                </a:cxn>
                <a:cxn ang="0">
                  <a:pos x="210" y="46"/>
                </a:cxn>
                <a:cxn ang="0">
                  <a:pos x="183" y="62"/>
                </a:cxn>
                <a:cxn ang="0">
                  <a:pos x="183" y="67"/>
                </a:cxn>
                <a:cxn ang="0">
                  <a:pos x="150" y="87"/>
                </a:cxn>
                <a:cxn ang="0">
                  <a:pos x="118" y="111"/>
                </a:cxn>
                <a:cxn ang="0">
                  <a:pos x="70" y="177"/>
                </a:cxn>
                <a:cxn ang="0">
                  <a:pos x="91" y="177"/>
                </a:cxn>
                <a:cxn ang="0">
                  <a:pos x="31" y="198"/>
                </a:cxn>
                <a:cxn ang="0">
                  <a:pos x="18" y="206"/>
                </a:cxn>
                <a:cxn ang="0">
                  <a:pos x="2" y="216"/>
                </a:cxn>
                <a:cxn ang="0">
                  <a:pos x="0" y="226"/>
                </a:cxn>
              </a:cxnLst>
              <a:rect l="0" t="0" r="r" b="b"/>
              <a:pathLst>
                <a:path w="378" h="302">
                  <a:moveTo>
                    <a:pt x="0" y="226"/>
                  </a:moveTo>
                  <a:lnTo>
                    <a:pt x="2" y="236"/>
                  </a:lnTo>
                  <a:lnTo>
                    <a:pt x="36" y="228"/>
                  </a:lnTo>
                  <a:lnTo>
                    <a:pt x="38" y="236"/>
                  </a:lnTo>
                  <a:lnTo>
                    <a:pt x="2" y="241"/>
                  </a:lnTo>
                  <a:lnTo>
                    <a:pt x="10" y="247"/>
                  </a:lnTo>
                  <a:lnTo>
                    <a:pt x="8" y="265"/>
                  </a:lnTo>
                  <a:lnTo>
                    <a:pt x="31" y="252"/>
                  </a:lnTo>
                  <a:lnTo>
                    <a:pt x="2" y="273"/>
                  </a:lnTo>
                  <a:lnTo>
                    <a:pt x="18" y="273"/>
                  </a:lnTo>
                  <a:lnTo>
                    <a:pt x="10" y="296"/>
                  </a:lnTo>
                  <a:lnTo>
                    <a:pt x="43" y="301"/>
                  </a:lnTo>
                  <a:lnTo>
                    <a:pt x="75" y="282"/>
                  </a:lnTo>
                  <a:lnTo>
                    <a:pt x="80" y="265"/>
                  </a:lnTo>
                  <a:lnTo>
                    <a:pt x="88" y="280"/>
                  </a:lnTo>
                  <a:lnTo>
                    <a:pt x="106" y="262"/>
                  </a:lnTo>
                  <a:lnTo>
                    <a:pt x="103" y="241"/>
                  </a:lnTo>
                  <a:lnTo>
                    <a:pt x="111" y="233"/>
                  </a:lnTo>
                  <a:lnTo>
                    <a:pt x="103" y="224"/>
                  </a:lnTo>
                  <a:lnTo>
                    <a:pt x="103" y="182"/>
                  </a:lnTo>
                  <a:lnTo>
                    <a:pt x="132" y="170"/>
                  </a:lnTo>
                  <a:lnTo>
                    <a:pt x="126" y="157"/>
                  </a:lnTo>
                  <a:lnTo>
                    <a:pt x="140" y="124"/>
                  </a:lnTo>
                  <a:lnTo>
                    <a:pt x="162" y="103"/>
                  </a:lnTo>
                  <a:lnTo>
                    <a:pt x="168" y="82"/>
                  </a:lnTo>
                  <a:lnTo>
                    <a:pt x="186" y="79"/>
                  </a:lnTo>
                  <a:lnTo>
                    <a:pt x="193" y="67"/>
                  </a:lnTo>
                  <a:lnTo>
                    <a:pt x="220" y="70"/>
                  </a:lnTo>
                  <a:lnTo>
                    <a:pt x="220" y="51"/>
                  </a:lnTo>
                  <a:lnTo>
                    <a:pt x="227" y="51"/>
                  </a:lnTo>
                  <a:lnTo>
                    <a:pt x="234" y="43"/>
                  </a:lnTo>
                  <a:lnTo>
                    <a:pt x="253" y="62"/>
                  </a:lnTo>
                  <a:lnTo>
                    <a:pt x="284" y="62"/>
                  </a:lnTo>
                  <a:lnTo>
                    <a:pt x="302" y="51"/>
                  </a:lnTo>
                  <a:lnTo>
                    <a:pt x="304" y="33"/>
                  </a:lnTo>
                  <a:lnTo>
                    <a:pt x="336" y="28"/>
                  </a:lnTo>
                  <a:lnTo>
                    <a:pt x="348" y="36"/>
                  </a:lnTo>
                  <a:lnTo>
                    <a:pt x="348" y="51"/>
                  </a:lnTo>
                  <a:lnTo>
                    <a:pt x="374" y="33"/>
                  </a:lnTo>
                  <a:lnTo>
                    <a:pt x="356" y="36"/>
                  </a:lnTo>
                  <a:lnTo>
                    <a:pt x="359" y="31"/>
                  </a:lnTo>
                  <a:lnTo>
                    <a:pt x="344" y="26"/>
                  </a:lnTo>
                  <a:lnTo>
                    <a:pt x="377" y="16"/>
                  </a:lnTo>
                  <a:lnTo>
                    <a:pt x="348" y="5"/>
                  </a:lnTo>
                  <a:lnTo>
                    <a:pt x="333" y="16"/>
                  </a:lnTo>
                  <a:lnTo>
                    <a:pt x="341" y="3"/>
                  </a:lnTo>
                  <a:lnTo>
                    <a:pt x="326" y="0"/>
                  </a:lnTo>
                  <a:lnTo>
                    <a:pt x="318" y="16"/>
                  </a:lnTo>
                  <a:lnTo>
                    <a:pt x="312" y="21"/>
                  </a:lnTo>
                  <a:lnTo>
                    <a:pt x="312" y="3"/>
                  </a:lnTo>
                  <a:lnTo>
                    <a:pt x="286" y="28"/>
                  </a:lnTo>
                  <a:lnTo>
                    <a:pt x="302" y="5"/>
                  </a:lnTo>
                  <a:lnTo>
                    <a:pt x="291" y="3"/>
                  </a:lnTo>
                  <a:lnTo>
                    <a:pt x="263" y="28"/>
                  </a:lnTo>
                  <a:lnTo>
                    <a:pt x="240" y="24"/>
                  </a:lnTo>
                  <a:lnTo>
                    <a:pt x="245" y="36"/>
                  </a:lnTo>
                  <a:lnTo>
                    <a:pt x="234" y="28"/>
                  </a:lnTo>
                  <a:lnTo>
                    <a:pt x="220" y="46"/>
                  </a:lnTo>
                  <a:lnTo>
                    <a:pt x="222" y="31"/>
                  </a:lnTo>
                  <a:lnTo>
                    <a:pt x="215" y="41"/>
                  </a:lnTo>
                  <a:lnTo>
                    <a:pt x="204" y="36"/>
                  </a:lnTo>
                  <a:lnTo>
                    <a:pt x="210" y="46"/>
                  </a:lnTo>
                  <a:lnTo>
                    <a:pt x="191" y="41"/>
                  </a:lnTo>
                  <a:lnTo>
                    <a:pt x="183" y="62"/>
                  </a:lnTo>
                  <a:lnTo>
                    <a:pt x="165" y="67"/>
                  </a:lnTo>
                  <a:lnTo>
                    <a:pt x="183" y="67"/>
                  </a:lnTo>
                  <a:lnTo>
                    <a:pt x="155" y="77"/>
                  </a:lnTo>
                  <a:lnTo>
                    <a:pt x="150" y="87"/>
                  </a:lnTo>
                  <a:lnTo>
                    <a:pt x="155" y="87"/>
                  </a:lnTo>
                  <a:lnTo>
                    <a:pt x="118" y="111"/>
                  </a:lnTo>
                  <a:lnTo>
                    <a:pt x="108" y="147"/>
                  </a:lnTo>
                  <a:lnTo>
                    <a:pt x="70" y="177"/>
                  </a:lnTo>
                  <a:lnTo>
                    <a:pt x="75" y="185"/>
                  </a:lnTo>
                  <a:lnTo>
                    <a:pt x="91" y="177"/>
                  </a:lnTo>
                  <a:lnTo>
                    <a:pt x="51" y="187"/>
                  </a:lnTo>
                  <a:lnTo>
                    <a:pt x="31" y="198"/>
                  </a:lnTo>
                  <a:lnTo>
                    <a:pt x="36" y="206"/>
                  </a:lnTo>
                  <a:lnTo>
                    <a:pt x="18" y="206"/>
                  </a:lnTo>
                  <a:lnTo>
                    <a:pt x="24" y="216"/>
                  </a:lnTo>
                  <a:lnTo>
                    <a:pt x="2" y="216"/>
                  </a:lnTo>
                  <a:lnTo>
                    <a:pt x="18" y="222"/>
                  </a:lnTo>
                  <a:lnTo>
                    <a:pt x="0" y="226"/>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990" name="Freeform 294"/>
            <p:cNvSpPr>
              <a:spLocks/>
            </p:cNvSpPr>
            <p:nvPr/>
          </p:nvSpPr>
          <p:spPr bwMode="auto">
            <a:xfrm>
              <a:off x="2842" y="1281"/>
              <a:ext cx="341" cy="308"/>
            </a:xfrm>
            <a:custGeom>
              <a:avLst/>
              <a:gdLst/>
              <a:ahLst/>
              <a:cxnLst>
                <a:cxn ang="0">
                  <a:pos x="2" y="241"/>
                </a:cxn>
                <a:cxn ang="0">
                  <a:pos x="39" y="241"/>
                </a:cxn>
                <a:cxn ang="0">
                  <a:pos x="10" y="252"/>
                </a:cxn>
                <a:cxn ang="0">
                  <a:pos x="32" y="257"/>
                </a:cxn>
                <a:cxn ang="0">
                  <a:pos x="18" y="278"/>
                </a:cxn>
                <a:cxn ang="0">
                  <a:pos x="44" y="307"/>
                </a:cxn>
                <a:cxn ang="0">
                  <a:pos x="81" y="270"/>
                </a:cxn>
                <a:cxn ang="0">
                  <a:pos x="108" y="267"/>
                </a:cxn>
                <a:cxn ang="0">
                  <a:pos x="113" y="238"/>
                </a:cxn>
                <a:cxn ang="0">
                  <a:pos x="105" y="186"/>
                </a:cxn>
                <a:cxn ang="0">
                  <a:pos x="128" y="160"/>
                </a:cxn>
                <a:cxn ang="0">
                  <a:pos x="165" y="105"/>
                </a:cxn>
                <a:cxn ang="0">
                  <a:pos x="189" y="81"/>
                </a:cxn>
                <a:cxn ang="0">
                  <a:pos x="223" y="71"/>
                </a:cxn>
                <a:cxn ang="0">
                  <a:pos x="231" y="52"/>
                </a:cxn>
                <a:cxn ang="0">
                  <a:pos x="257" y="63"/>
                </a:cxn>
                <a:cxn ang="0">
                  <a:pos x="307" y="52"/>
                </a:cxn>
                <a:cxn ang="0">
                  <a:pos x="341" y="29"/>
                </a:cxn>
                <a:cxn ang="0">
                  <a:pos x="354" y="52"/>
                </a:cxn>
                <a:cxn ang="0">
                  <a:pos x="362" y="37"/>
                </a:cxn>
                <a:cxn ang="0">
                  <a:pos x="349" y="27"/>
                </a:cxn>
                <a:cxn ang="0">
                  <a:pos x="354" y="5"/>
                </a:cxn>
                <a:cxn ang="0">
                  <a:pos x="346" y="3"/>
                </a:cxn>
                <a:cxn ang="0">
                  <a:pos x="323" y="16"/>
                </a:cxn>
                <a:cxn ang="0">
                  <a:pos x="317" y="3"/>
                </a:cxn>
                <a:cxn ang="0">
                  <a:pos x="307" y="5"/>
                </a:cxn>
                <a:cxn ang="0">
                  <a:pos x="267" y="29"/>
                </a:cxn>
                <a:cxn ang="0">
                  <a:pos x="249" y="37"/>
                </a:cxn>
                <a:cxn ang="0">
                  <a:pos x="223" y="47"/>
                </a:cxn>
                <a:cxn ang="0">
                  <a:pos x="218" y="42"/>
                </a:cxn>
                <a:cxn ang="0">
                  <a:pos x="213" y="47"/>
                </a:cxn>
                <a:cxn ang="0">
                  <a:pos x="186" y="63"/>
                </a:cxn>
                <a:cxn ang="0">
                  <a:pos x="186" y="68"/>
                </a:cxn>
                <a:cxn ang="0">
                  <a:pos x="152" y="89"/>
                </a:cxn>
                <a:cxn ang="0">
                  <a:pos x="120" y="113"/>
                </a:cxn>
                <a:cxn ang="0">
                  <a:pos x="71" y="181"/>
                </a:cxn>
                <a:cxn ang="0">
                  <a:pos x="92" y="181"/>
                </a:cxn>
                <a:cxn ang="0">
                  <a:pos x="32" y="202"/>
                </a:cxn>
                <a:cxn ang="0">
                  <a:pos x="18" y="210"/>
                </a:cxn>
                <a:cxn ang="0">
                  <a:pos x="2" y="220"/>
                </a:cxn>
                <a:cxn ang="0">
                  <a:pos x="0" y="231"/>
                </a:cxn>
              </a:cxnLst>
              <a:rect l="0" t="0" r="r" b="b"/>
              <a:pathLst>
                <a:path w="384" h="308">
                  <a:moveTo>
                    <a:pt x="0" y="231"/>
                  </a:moveTo>
                  <a:lnTo>
                    <a:pt x="2" y="241"/>
                  </a:lnTo>
                  <a:lnTo>
                    <a:pt x="37" y="233"/>
                  </a:lnTo>
                  <a:lnTo>
                    <a:pt x="39" y="241"/>
                  </a:lnTo>
                  <a:lnTo>
                    <a:pt x="2" y="246"/>
                  </a:lnTo>
                  <a:lnTo>
                    <a:pt x="10" y="252"/>
                  </a:lnTo>
                  <a:lnTo>
                    <a:pt x="8" y="270"/>
                  </a:lnTo>
                  <a:lnTo>
                    <a:pt x="32" y="257"/>
                  </a:lnTo>
                  <a:lnTo>
                    <a:pt x="2" y="278"/>
                  </a:lnTo>
                  <a:lnTo>
                    <a:pt x="18" y="278"/>
                  </a:lnTo>
                  <a:lnTo>
                    <a:pt x="10" y="302"/>
                  </a:lnTo>
                  <a:lnTo>
                    <a:pt x="44" y="307"/>
                  </a:lnTo>
                  <a:lnTo>
                    <a:pt x="76" y="288"/>
                  </a:lnTo>
                  <a:lnTo>
                    <a:pt x="81" y="270"/>
                  </a:lnTo>
                  <a:lnTo>
                    <a:pt x="89" y="286"/>
                  </a:lnTo>
                  <a:lnTo>
                    <a:pt x="108" y="267"/>
                  </a:lnTo>
                  <a:lnTo>
                    <a:pt x="105" y="246"/>
                  </a:lnTo>
                  <a:lnTo>
                    <a:pt x="113" y="238"/>
                  </a:lnTo>
                  <a:lnTo>
                    <a:pt x="105" y="228"/>
                  </a:lnTo>
                  <a:lnTo>
                    <a:pt x="105" y="186"/>
                  </a:lnTo>
                  <a:lnTo>
                    <a:pt x="134" y="173"/>
                  </a:lnTo>
                  <a:lnTo>
                    <a:pt x="128" y="160"/>
                  </a:lnTo>
                  <a:lnTo>
                    <a:pt x="142" y="126"/>
                  </a:lnTo>
                  <a:lnTo>
                    <a:pt x="165" y="105"/>
                  </a:lnTo>
                  <a:lnTo>
                    <a:pt x="171" y="84"/>
                  </a:lnTo>
                  <a:lnTo>
                    <a:pt x="189" y="81"/>
                  </a:lnTo>
                  <a:lnTo>
                    <a:pt x="196" y="68"/>
                  </a:lnTo>
                  <a:lnTo>
                    <a:pt x="223" y="71"/>
                  </a:lnTo>
                  <a:lnTo>
                    <a:pt x="223" y="52"/>
                  </a:lnTo>
                  <a:lnTo>
                    <a:pt x="231" y="52"/>
                  </a:lnTo>
                  <a:lnTo>
                    <a:pt x="238" y="44"/>
                  </a:lnTo>
                  <a:lnTo>
                    <a:pt x="257" y="63"/>
                  </a:lnTo>
                  <a:lnTo>
                    <a:pt x="289" y="63"/>
                  </a:lnTo>
                  <a:lnTo>
                    <a:pt x="307" y="52"/>
                  </a:lnTo>
                  <a:lnTo>
                    <a:pt x="309" y="34"/>
                  </a:lnTo>
                  <a:lnTo>
                    <a:pt x="341" y="29"/>
                  </a:lnTo>
                  <a:lnTo>
                    <a:pt x="354" y="37"/>
                  </a:lnTo>
                  <a:lnTo>
                    <a:pt x="354" y="52"/>
                  </a:lnTo>
                  <a:lnTo>
                    <a:pt x="380" y="34"/>
                  </a:lnTo>
                  <a:lnTo>
                    <a:pt x="362" y="37"/>
                  </a:lnTo>
                  <a:lnTo>
                    <a:pt x="365" y="32"/>
                  </a:lnTo>
                  <a:lnTo>
                    <a:pt x="349" y="27"/>
                  </a:lnTo>
                  <a:lnTo>
                    <a:pt x="383" y="16"/>
                  </a:lnTo>
                  <a:lnTo>
                    <a:pt x="354" y="5"/>
                  </a:lnTo>
                  <a:lnTo>
                    <a:pt x="338" y="16"/>
                  </a:lnTo>
                  <a:lnTo>
                    <a:pt x="346" y="3"/>
                  </a:lnTo>
                  <a:lnTo>
                    <a:pt x="331" y="0"/>
                  </a:lnTo>
                  <a:lnTo>
                    <a:pt x="323" y="16"/>
                  </a:lnTo>
                  <a:lnTo>
                    <a:pt x="317" y="21"/>
                  </a:lnTo>
                  <a:lnTo>
                    <a:pt x="317" y="3"/>
                  </a:lnTo>
                  <a:lnTo>
                    <a:pt x="291" y="29"/>
                  </a:lnTo>
                  <a:lnTo>
                    <a:pt x="307" y="5"/>
                  </a:lnTo>
                  <a:lnTo>
                    <a:pt x="296" y="3"/>
                  </a:lnTo>
                  <a:lnTo>
                    <a:pt x="267" y="29"/>
                  </a:lnTo>
                  <a:lnTo>
                    <a:pt x="244" y="24"/>
                  </a:lnTo>
                  <a:lnTo>
                    <a:pt x="249" y="37"/>
                  </a:lnTo>
                  <a:lnTo>
                    <a:pt x="238" y="29"/>
                  </a:lnTo>
                  <a:lnTo>
                    <a:pt x="223" y="47"/>
                  </a:lnTo>
                  <a:lnTo>
                    <a:pt x="226" y="32"/>
                  </a:lnTo>
                  <a:lnTo>
                    <a:pt x="218" y="42"/>
                  </a:lnTo>
                  <a:lnTo>
                    <a:pt x="207" y="37"/>
                  </a:lnTo>
                  <a:lnTo>
                    <a:pt x="213" y="47"/>
                  </a:lnTo>
                  <a:lnTo>
                    <a:pt x="194" y="42"/>
                  </a:lnTo>
                  <a:lnTo>
                    <a:pt x="186" y="63"/>
                  </a:lnTo>
                  <a:lnTo>
                    <a:pt x="168" y="68"/>
                  </a:lnTo>
                  <a:lnTo>
                    <a:pt x="186" y="68"/>
                  </a:lnTo>
                  <a:lnTo>
                    <a:pt x="157" y="79"/>
                  </a:lnTo>
                  <a:lnTo>
                    <a:pt x="152" y="89"/>
                  </a:lnTo>
                  <a:lnTo>
                    <a:pt x="157" y="89"/>
                  </a:lnTo>
                  <a:lnTo>
                    <a:pt x="120" y="113"/>
                  </a:lnTo>
                  <a:lnTo>
                    <a:pt x="110" y="150"/>
                  </a:lnTo>
                  <a:lnTo>
                    <a:pt x="71" y="181"/>
                  </a:lnTo>
                  <a:lnTo>
                    <a:pt x="76" y="189"/>
                  </a:lnTo>
                  <a:lnTo>
                    <a:pt x="92" y="181"/>
                  </a:lnTo>
                  <a:lnTo>
                    <a:pt x="52" y="191"/>
                  </a:lnTo>
                  <a:lnTo>
                    <a:pt x="32" y="202"/>
                  </a:lnTo>
                  <a:lnTo>
                    <a:pt x="37" y="210"/>
                  </a:lnTo>
                  <a:lnTo>
                    <a:pt x="18" y="210"/>
                  </a:lnTo>
                  <a:lnTo>
                    <a:pt x="24" y="220"/>
                  </a:lnTo>
                  <a:lnTo>
                    <a:pt x="2" y="220"/>
                  </a:lnTo>
                  <a:lnTo>
                    <a:pt x="18" y="226"/>
                  </a:lnTo>
                  <a:lnTo>
                    <a:pt x="0" y="231"/>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991" name="Freeform 295"/>
            <p:cNvSpPr>
              <a:spLocks/>
            </p:cNvSpPr>
            <p:nvPr/>
          </p:nvSpPr>
          <p:spPr bwMode="auto">
            <a:xfrm>
              <a:off x="3572" y="1986"/>
              <a:ext cx="214" cy="213"/>
            </a:xfrm>
            <a:custGeom>
              <a:avLst/>
              <a:gdLst/>
              <a:ahLst/>
              <a:cxnLst>
                <a:cxn ang="0">
                  <a:pos x="0" y="115"/>
                </a:cxn>
                <a:cxn ang="0">
                  <a:pos x="25" y="123"/>
                </a:cxn>
                <a:cxn ang="0">
                  <a:pos x="77" y="115"/>
                </a:cxn>
                <a:cxn ang="0">
                  <a:pos x="84" y="92"/>
                </a:cxn>
                <a:cxn ang="0">
                  <a:pos x="120" y="82"/>
                </a:cxn>
                <a:cxn ang="0">
                  <a:pos x="125" y="64"/>
                </a:cxn>
                <a:cxn ang="0">
                  <a:pos x="138" y="61"/>
                </a:cxn>
                <a:cxn ang="0">
                  <a:pos x="130" y="49"/>
                </a:cxn>
                <a:cxn ang="0">
                  <a:pos x="146" y="49"/>
                </a:cxn>
                <a:cxn ang="0">
                  <a:pos x="156" y="30"/>
                </a:cxn>
                <a:cxn ang="0">
                  <a:pos x="151" y="14"/>
                </a:cxn>
                <a:cxn ang="0">
                  <a:pos x="197" y="0"/>
                </a:cxn>
                <a:cxn ang="0">
                  <a:pos x="240" y="28"/>
                </a:cxn>
                <a:cxn ang="0">
                  <a:pos x="230" y="39"/>
                </a:cxn>
                <a:cxn ang="0">
                  <a:pos x="186" y="39"/>
                </a:cxn>
                <a:cxn ang="0">
                  <a:pos x="189" y="61"/>
                </a:cxn>
                <a:cxn ang="0">
                  <a:pos x="207" y="77"/>
                </a:cxn>
                <a:cxn ang="0">
                  <a:pos x="197" y="85"/>
                </a:cxn>
                <a:cxn ang="0">
                  <a:pos x="199" y="99"/>
                </a:cxn>
                <a:cxn ang="0">
                  <a:pos x="156" y="145"/>
                </a:cxn>
                <a:cxn ang="0">
                  <a:pos x="138" y="145"/>
                </a:cxn>
                <a:cxn ang="0">
                  <a:pos x="125" y="156"/>
                </a:cxn>
                <a:cxn ang="0">
                  <a:pos x="148" y="199"/>
                </a:cxn>
                <a:cxn ang="0">
                  <a:pos x="115" y="199"/>
                </a:cxn>
                <a:cxn ang="0">
                  <a:pos x="105" y="212"/>
                </a:cxn>
                <a:cxn ang="0">
                  <a:pos x="79" y="184"/>
                </a:cxn>
                <a:cxn ang="0">
                  <a:pos x="10" y="189"/>
                </a:cxn>
                <a:cxn ang="0">
                  <a:pos x="36" y="156"/>
                </a:cxn>
                <a:cxn ang="0">
                  <a:pos x="0" y="115"/>
                </a:cxn>
              </a:cxnLst>
              <a:rect l="0" t="0" r="r" b="b"/>
              <a:pathLst>
                <a:path w="241" h="213">
                  <a:moveTo>
                    <a:pt x="0" y="115"/>
                  </a:moveTo>
                  <a:lnTo>
                    <a:pt x="25" y="123"/>
                  </a:lnTo>
                  <a:lnTo>
                    <a:pt x="77" y="115"/>
                  </a:lnTo>
                  <a:lnTo>
                    <a:pt x="84" y="92"/>
                  </a:lnTo>
                  <a:lnTo>
                    <a:pt x="120" y="82"/>
                  </a:lnTo>
                  <a:lnTo>
                    <a:pt x="125" y="64"/>
                  </a:lnTo>
                  <a:lnTo>
                    <a:pt x="138" y="61"/>
                  </a:lnTo>
                  <a:lnTo>
                    <a:pt x="130" y="49"/>
                  </a:lnTo>
                  <a:lnTo>
                    <a:pt x="146" y="49"/>
                  </a:lnTo>
                  <a:lnTo>
                    <a:pt x="156" y="30"/>
                  </a:lnTo>
                  <a:lnTo>
                    <a:pt x="151" y="14"/>
                  </a:lnTo>
                  <a:lnTo>
                    <a:pt x="197" y="0"/>
                  </a:lnTo>
                  <a:lnTo>
                    <a:pt x="240" y="28"/>
                  </a:lnTo>
                  <a:lnTo>
                    <a:pt x="230" y="39"/>
                  </a:lnTo>
                  <a:lnTo>
                    <a:pt x="186" y="39"/>
                  </a:lnTo>
                  <a:lnTo>
                    <a:pt x="189" y="61"/>
                  </a:lnTo>
                  <a:lnTo>
                    <a:pt x="207" y="77"/>
                  </a:lnTo>
                  <a:lnTo>
                    <a:pt x="197" y="85"/>
                  </a:lnTo>
                  <a:lnTo>
                    <a:pt x="199" y="99"/>
                  </a:lnTo>
                  <a:lnTo>
                    <a:pt x="156" y="145"/>
                  </a:lnTo>
                  <a:lnTo>
                    <a:pt x="138" y="145"/>
                  </a:lnTo>
                  <a:lnTo>
                    <a:pt x="125" y="156"/>
                  </a:lnTo>
                  <a:lnTo>
                    <a:pt x="148" y="199"/>
                  </a:lnTo>
                  <a:lnTo>
                    <a:pt x="115" y="199"/>
                  </a:lnTo>
                  <a:lnTo>
                    <a:pt x="105" y="212"/>
                  </a:lnTo>
                  <a:lnTo>
                    <a:pt x="79" y="184"/>
                  </a:lnTo>
                  <a:lnTo>
                    <a:pt x="10" y="189"/>
                  </a:lnTo>
                  <a:lnTo>
                    <a:pt x="36" y="156"/>
                  </a:lnTo>
                  <a:lnTo>
                    <a:pt x="0" y="115"/>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29992" name="Freeform 296"/>
            <p:cNvSpPr>
              <a:spLocks/>
            </p:cNvSpPr>
            <p:nvPr/>
          </p:nvSpPr>
          <p:spPr bwMode="auto">
            <a:xfrm>
              <a:off x="3572" y="1986"/>
              <a:ext cx="219" cy="219"/>
            </a:xfrm>
            <a:custGeom>
              <a:avLst/>
              <a:gdLst/>
              <a:ahLst/>
              <a:cxnLst>
                <a:cxn ang="0">
                  <a:pos x="0" y="118"/>
                </a:cxn>
                <a:cxn ang="0">
                  <a:pos x="26" y="126"/>
                </a:cxn>
                <a:cxn ang="0">
                  <a:pos x="79" y="118"/>
                </a:cxn>
                <a:cxn ang="0">
                  <a:pos x="86" y="95"/>
                </a:cxn>
                <a:cxn ang="0">
                  <a:pos x="123" y="84"/>
                </a:cxn>
                <a:cxn ang="0">
                  <a:pos x="128" y="66"/>
                </a:cxn>
                <a:cxn ang="0">
                  <a:pos x="141" y="63"/>
                </a:cxn>
                <a:cxn ang="0">
                  <a:pos x="133" y="50"/>
                </a:cxn>
                <a:cxn ang="0">
                  <a:pos x="150" y="50"/>
                </a:cxn>
                <a:cxn ang="0">
                  <a:pos x="160" y="31"/>
                </a:cxn>
                <a:cxn ang="0">
                  <a:pos x="155" y="14"/>
                </a:cxn>
                <a:cxn ang="0">
                  <a:pos x="202" y="0"/>
                </a:cxn>
                <a:cxn ang="0">
                  <a:pos x="246" y="29"/>
                </a:cxn>
                <a:cxn ang="0">
                  <a:pos x="236" y="40"/>
                </a:cxn>
                <a:cxn ang="0">
                  <a:pos x="191" y="40"/>
                </a:cxn>
                <a:cxn ang="0">
                  <a:pos x="194" y="63"/>
                </a:cxn>
                <a:cxn ang="0">
                  <a:pos x="212" y="79"/>
                </a:cxn>
                <a:cxn ang="0">
                  <a:pos x="202" y="87"/>
                </a:cxn>
                <a:cxn ang="0">
                  <a:pos x="204" y="102"/>
                </a:cxn>
                <a:cxn ang="0">
                  <a:pos x="160" y="149"/>
                </a:cxn>
                <a:cxn ang="0">
                  <a:pos x="141" y="149"/>
                </a:cxn>
                <a:cxn ang="0">
                  <a:pos x="128" y="160"/>
                </a:cxn>
                <a:cxn ang="0">
                  <a:pos x="152" y="205"/>
                </a:cxn>
                <a:cxn ang="0">
                  <a:pos x="118" y="205"/>
                </a:cxn>
                <a:cxn ang="0">
                  <a:pos x="108" y="218"/>
                </a:cxn>
                <a:cxn ang="0">
                  <a:pos x="81" y="189"/>
                </a:cxn>
                <a:cxn ang="0">
                  <a:pos x="10" y="194"/>
                </a:cxn>
                <a:cxn ang="0">
                  <a:pos x="37" y="160"/>
                </a:cxn>
                <a:cxn ang="0">
                  <a:pos x="0" y="118"/>
                </a:cxn>
              </a:cxnLst>
              <a:rect l="0" t="0" r="r" b="b"/>
              <a:pathLst>
                <a:path w="247" h="219">
                  <a:moveTo>
                    <a:pt x="0" y="118"/>
                  </a:moveTo>
                  <a:lnTo>
                    <a:pt x="26" y="126"/>
                  </a:lnTo>
                  <a:lnTo>
                    <a:pt x="79" y="118"/>
                  </a:lnTo>
                  <a:lnTo>
                    <a:pt x="86" y="95"/>
                  </a:lnTo>
                  <a:lnTo>
                    <a:pt x="123" y="84"/>
                  </a:lnTo>
                  <a:lnTo>
                    <a:pt x="128" y="66"/>
                  </a:lnTo>
                  <a:lnTo>
                    <a:pt x="141" y="63"/>
                  </a:lnTo>
                  <a:lnTo>
                    <a:pt x="133" y="50"/>
                  </a:lnTo>
                  <a:lnTo>
                    <a:pt x="150" y="50"/>
                  </a:lnTo>
                  <a:lnTo>
                    <a:pt x="160" y="31"/>
                  </a:lnTo>
                  <a:lnTo>
                    <a:pt x="155" y="14"/>
                  </a:lnTo>
                  <a:lnTo>
                    <a:pt x="202" y="0"/>
                  </a:lnTo>
                  <a:lnTo>
                    <a:pt x="246" y="29"/>
                  </a:lnTo>
                  <a:lnTo>
                    <a:pt x="236" y="40"/>
                  </a:lnTo>
                  <a:lnTo>
                    <a:pt x="191" y="40"/>
                  </a:lnTo>
                  <a:lnTo>
                    <a:pt x="194" y="63"/>
                  </a:lnTo>
                  <a:lnTo>
                    <a:pt x="212" y="79"/>
                  </a:lnTo>
                  <a:lnTo>
                    <a:pt x="202" y="87"/>
                  </a:lnTo>
                  <a:lnTo>
                    <a:pt x="204" y="102"/>
                  </a:lnTo>
                  <a:lnTo>
                    <a:pt x="160" y="149"/>
                  </a:lnTo>
                  <a:lnTo>
                    <a:pt x="141" y="149"/>
                  </a:lnTo>
                  <a:lnTo>
                    <a:pt x="128" y="160"/>
                  </a:lnTo>
                  <a:lnTo>
                    <a:pt x="152" y="205"/>
                  </a:lnTo>
                  <a:lnTo>
                    <a:pt x="118" y="205"/>
                  </a:lnTo>
                  <a:lnTo>
                    <a:pt x="108" y="218"/>
                  </a:lnTo>
                  <a:lnTo>
                    <a:pt x="81" y="189"/>
                  </a:lnTo>
                  <a:lnTo>
                    <a:pt x="10" y="194"/>
                  </a:lnTo>
                  <a:lnTo>
                    <a:pt x="37" y="160"/>
                  </a:lnTo>
                  <a:lnTo>
                    <a:pt x="0" y="118"/>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993" name="Freeform 297"/>
            <p:cNvSpPr>
              <a:spLocks/>
            </p:cNvSpPr>
            <p:nvPr/>
          </p:nvSpPr>
          <p:spPr bwMode="auto">
            <a:xfrm>
              <a:off x="1692" y="2416"/>
              <a:ext cx="68" cy="29"/>
            </a:xfrm>
            <a:custGeom>
              <a:avLst/>
              <a:gdLst/>
              <a:ahLst/>
              <a:cxnLst>
                <a:cxn ang="0">
                  <a:pos x="0" y="13"/>
                </a:cxn>
                <a:cxn ang="0">
                  <a:pos x="5" y="0"/>
                </a:cxn>
                <a:cxn ang="0">
                  <a:pos x="22" y="9"/>
                </a:cxn>
                <a:cxn ang="0">
                  <a:pos x="48" y="0"/>
                </a:cxn>
                <a:cxn ang="0">
                  <a:pos x="75" y="11"/>
                </a:cxn>
                <a:cxn ang="0">
                  <a:pos x="69" y="28"/>
                </a:cxn>
                <a:cxn ang="0">
                  <a:pos x="69" y="13"/>
                </a:cxn>
                <a:cxn ang="0">
                  <a:pos x="48" y="7"/>
                </a:cxn>
                <a:cxn ang="0">
                  <a:pos x="34" y="15"/>
                </a:cxn>
                <a:cxn ang="0">
                  <a:pos x="39" y="26"/>
                </a:cxn>
                <a:cxn ang="0">
                  <a:pos x="31" y="28"/>
                </a:cxn>
                <a:cxn ang="0">
                  <a:pos x="0" y="13"/>
                </a:cxn>
              </a:cxnLst>
              <a:rect l="0" t="0" r="r" b="b"/>
              <a:pathLst>
                <a:path w="76" h="29">
                  <a:moveTo>
                    <a:pt x="0" y="13"/>
                  </a:moveTo>
                  <a:lnTo>
                    <a:pt x="5" y="0"/>
                  </a:lnTo>
                  <a:lnTo>
                    <a:pt x="22" y="9"/>
                  </a:lnTo>
                  <a:lnTo>
                    <a:pt x="48" y="0"/>
                  </a:lnTo>
                  <a:lnTo>
                    <a:pt x="75" y="11"/>
                  </a:lnTo>
                  <a:lnTo>
                    <a:pt x="69" y="28"/>
                  </a:lnTo>
                  <a:lnTo>
                    <a:pt x="69" y="13"/>
                  </a:lnTo>
                  <a:lnTo>
                    <a:pt x="48" y="7"/>
                  </a:lnTo>
                  <a:lnTo>
                    <a:pt x="34" y="15"/>
                  </a:lnTo>
                  <a:lnTo>
                    <a:pt x="39" y="26"/>
                  </a:lnTo>
                  <a:lnTo>
                    <a:pt x="31" y="28"/>
                  </a:lnTo>
                  <a:lnTo>
                    <a:pt x="0" y="13"/>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29994" name="Freeform 298"/>
            <p:cNvSpPr>
              <a:spLocks/>
            </p:cNvSpPr>
            <p:nvPr/>
          </p:nvSpPr>
          <p:spPr bwMode="auto">
            <a:xfrm>
              <a:off x="1692" y="2416"/>
              <a:ext cx="73" cy="35"/>
            </a:xfrm>
            <a:custGeom>
              <a:avLst/>
              <a:gdLst/>
              <a:ahLst/>
              <a:cxnLst>
                <a:cxn ang="0">
                  <a:pos x="0" y="16"/>
                </a:cxn>
                <a:cxn ang="0">
                  <a:pos x="5" y="0"/>
                </a:cxn>
                <a:cxn ang="0">
                  <a:pos x="24" y="11"/>
                </a:cxn>
                <a:cxn ang="0">
                  <a:pos x="52" y="0"/>
                </a:cxn>
                <a:cxn ang="0">
                  <a:pos x="81" y="13"/>
                </a:cxn>
                <a:cxn ang="0">
                  <a:pos x="74" y="34"/>
                </a:cxn>
                <a:cxn ang="0">
                  <a:pos x="74" y="16"/>
                </a:cxn>
                <a:cxn ang="0">
                  <a:pos x="52" y="8"/>
                </a:cxn>
                <a:cxn ang="0">
                  <a:pos x="37" y="18"/>
                </a:cxn>
                <a:cxn ang="0">
                  <a:pos x="42" y="32"/>
                </a:cxn>
                <a:cxn ang="0">
                  <a:pos x="34" y="34"/>
                </a:cxn>
                <a:cxn ang="0">
                  <a:pos x="0" y="16"/>
                </a:cxn>
              </a:cxnLst>
              <a:rect l="0" t="0" r="r" b="b"/>
              <a:pathLst>
                <a:path w="82" h="35">
                  <a:moveTo>
                    <a:pt x="0" y="16"/>
                  </a:moveTo>
                  <a:lnTo>
                    <a:pt x="5" y="0"/>
                  </a:lnTo>
                  <a:lnTo>
                    <a:pt x="24" y="11"/>
                  </a:lnTo>
                  <a:lnTo>
                    <a:pt x="52" y="0"/>
                  </a:lnTo>
                  <a:lnTo>
                    <a:pt x="81" y="13"/>
                  </a:lnTo>
                  <a:lnTo>
                    <a:pt x="74" y="34"/>
                  </a:lnTo>
                  <a:lnTo>
                    <a:pt x="74" y="16"/>
                  </a:lnTo>
                  <a:lnTo>
                    <a:pt x="52" y="8"/>
                  </a:lnTo>
                  <a:lnTo>
                    <a:pt x="37" y="18"/>
                  </a:lnTo>
                  <a:lnTo>
                    <a:pt x="42" y="32"/>
                  </a:lnTo>
                  <a:lnTo>
                    <a:pt x="34" y="34"/>
                  </a:lnTo>
                  <a:lnTo>
                    <a:pt x="0" y="16"/>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995" name="Freeform 299"/>
            <p:cNvSpPr>
              <a:spLocks/>
            </p:cNvSpPr>
            <p:nvPr/>
          </p:nvSpPr>
          <p:spPr bwMode="auto">
            <a:xfrm>
              <a:off x="4620" y="2597"/>
              <a:ext cx="127" cy="105"/>
            </a:xfrm>
            <a:custGeom>
              <a:avLst/>
              <a:gdLst/>
              <a:ahLst/>
              <a:cxnLst>
                <a:cxn ang="0">
                  <a:pos x="0" y="0"/>
                </a:cxn>
                <a:cxn ang="0">
                  <a:pos x="3" y="90"/>
                </a:cxn>
                <a:cxn ang="0">
                  <a:pos x="25" y="92"/>
                </a:cxn>
                <a:cxn ang="0">
                  <a:pos x="48" y="64"/>
                </a:cxn>
                <a:cxn ang="0">
                  <a:pos x="76" y="77"/>
                </a:cxn>
                <a:cxn ang="0">
                  <a:pos x="96" y="101"/>
                </a:cxn>
                <a:cxn ang="0">
                  <a:pos x="141" y="104"/>
                </a:cxn>
                <a:cxn ang="0">
                  <a:pos x="88" y="64"/>
                </a:cxn>
                <a:cxn ang="0">
                  <a:pos x="96" y="47"/>
                </a:cxn>
                <a:cxn ang="0">
                  <a:pos x="70" y="40"/>
                </a:cxn>
                <a:cxn ang="0">
                  <a:pos x="48" y="15"/>
                </a:cxn>
                <a:cxn ang="0">
                  <a:pos x="0" y="0"/>
                </a:cxn>
              </a:cxnLst>
              <a:rect l="0" t="0" r="r" b="b"/>
              <a:pathLst>
                <a:path w="142" h="105">
                  <a:moveTo>
                    <a:pt x="0" y="0"/>
                  </a:moveTo>
                  <a:lnTo>
                    <a:pt x="3" y="90"/>
                  </a:lnTo>
                  <a:lnTo>
                    <a:pt x="25" y="92"/>
                  </a:lnTo>
                  <a:lnTo>
                    <a:pt x="48" y="64"/>
                  </a:lnTo>
                  <a:lnTo>
                    <a:pt x="76" y="77"/>
                  </a:lnTo>
                  <a:lnTo>
                    <a:pt x="96" y="101"/>
                  </a:lnTo>
                  <a:lnTo>
                    <a:pt x="141" y="104"/>
                  </a:lnTo>
                  <a:lnTo>
                    <a:pt x="88" y="64"/>
                  </a:lnTo>
                  <a:lnTo>
                    <a:pt x="96" y="47"/>
                  </a:lnTo>
                  <a:lnTo>
                    <a:pt x="70" y="40"/>
                  </a:lnTo>
                  <a:lnTo>
                    <a:pt x="48" y="15"/>
                  </a:lnTo>
                  <a:lnTo>
                    <a:pt x="0" y="0"/>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996" name="Freeform 300"/>
            <p:cNvSpPr>
              <a:spLocks/>
            </p:cNvSpPr>
            <p:nvPr/>
          </p:nvSpPr>
          <p:spPr bwMode="auto">
            <a:xfrm>
              <a:off x="4620" y="2597"/>
              <a:ext cx="132" cy="111"/>
            </a:xfrm>
            <a:custGeom>
              <a:avLst/>
              <a:gdLst/>
              <a:ahLst/>
              <a:cxnLst>
                <a:cxn ang="0">
                  <a:pos x="0" y="0"/>
                </a:cxn>
                <a:cxn ang="0">
                  <a:pos x="3" y="95"/>
                </a:cxn>
                <a:cxn ang="0">
                  <a:pos x="26" y="97"/>
                </a:cxn>
                <a:cxn ang="0">
                  <a:pos x="50" y="68"/>
                </a:cxn>
                <a:cxn ang="0">
                  <a:pos x="79" y="81"/>
                </a:cxn>
                <a:cxn ang="0">
                  <a:pos x="100" y="107"/>
                </a:cxn>
                <a:cxn ang="0">
                  <a:pos x="147" y="110"/>
                </a:cxn>
                <a:cxn ang="0">
                  <a:pos x="92" y="68"/>
                </a:cxn>
                <a:cxn ang="0">
                  <a:pos x="100" y="50"/>
                </a:cxn>
                <a:cxn ang="0">
                  <a:pos x="73" y="42"/>
                </a:cxn>
                <a:cxn ang="0">
                  <a:pos x="50" y="16"/>
                </a:cxn>
                <a:cxn ang="0">
                  <a:pos x="0" y="0"/>
                </a:cxn>
              </a:cxnLst>
              <a:rect l="0" t="0" r="r" b="b"/>
              <a:pathLst>
                <a:path w="148" h="111">
                  <a:moveTo>
                    <a:pt x="0" y="0"/>
                  </a:moveTo>
                  <a:lnTo>
                    <a:pt x="3" y="95"/>
                  </a:lnTo>
                  <a:lnTo>
                    <a:pt x="26" y="97"/>
                  </a:lnTo>
                  <a:lnTo>
                    <a:pt x="50" y="68"/>
                  </a:lnTo>
                  <a:lnTo>
                    <a:pt x="79" y="81"/>
                  </a:lnTo>
                  <a:lnTo>
                    <a:pt x="100" y="107"/>
                  </a:lnTo>
                  <a:lnTo>
                    <a:pt x="147" y="110"/>
                  </a:lnTo>
                  <a:lnTo>
                    <a:pt x="92" y="68"/>
                  </a:lnTo>
                  <a:lnTo>
                    <a:pt x="100" y="50"/>
                  </a:lnTo>
                  <a:lnTo>
                    <a:pt x="73" y="42"/>
                  </a:lnTo>
                  <a:lnTo>
                    <a:pt x="50" y="16"/>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997" name="Freeform 301"/>
            <p:cNvSpPr>
              <a:spLocks/>
            </p:cNvSpPr>
            <p:nvPr/>
          </p:nvSpPr>
          <p:spPr bwMode="auto">
            <a:xfrm>
              <a:off x="4716" y="2618"/>
              <a:ext cx="47" cy="27"/>
            </a:xfrm>
            <a:custGeom>
              <a:avLst/>
              <a:gdLst/>
              <a:ahLst/>
              <a:cxnLst>
                <a:cxn ang="0">
                  <a:pos x="0" y="17"/>
                </a:cxn>
                <a:cxn ang="0">
                  <a:pos x="32" y="26"/>
                </a:cxn>
                <a:cxn ang="0">
                  <a:pos x="51" y="7"/>
                </a:cxn>
                <a:cxn ang="0">
                  <a:pos x="44" y="0"/>
                </a:cxn>
                <a:cxn ang="0">
                  <a:pos x="39" y="8"/>
                </a:cxn>
                <a:cxn ang="0">
                  <a:pos x="0" y="17"/>
                </a:cxn>
              </a:cxnLst>
              <a:rect l="0" t="0" r="r" b="b"/>
              <a:pathLst>
                <a:path w="52" h="27">
                  <a:moveTo>
                    <a:pt x="0" y="17"/>
                  </a:moveTo>
                  <a:lnTo>
                    <a:pt x="32" y="26"/>
                  </a:lnTo>
                  <a:lnTo>
                    <a:pt x="51" y="7"/>
                  </a:lnTo>
                  <a:lnTo>
                    <a:pt x="44" y="0"/>
                  </a:lnTo>
                  <a:lnTo>
                    <a:pt x="39" y="8"/>
                  </a:lnTo>
                  <a:lnTo>
                    <a:pt x="0" y="17"/>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29998" name="Freeform 302"/>
            <p:cNvSpPr>
              <a:spLocks/>
            </p:cNvSpPr>
            <p:nvPr/>
          </p:nvSpPr>
          <p:spPr bwMode="auto">
            <a:xfrm>
              <a:off x="4716" y="2618"/>
              <a:ext cx="52" cy="33"/>
            </a:xfrm>
            <a:custGeom>
              <a:avLst/>
              <a:gdLst/>
              <a:ahLst/>
              <a:cxnLst>
                <a:cxn ang="0">
                  <a:pos x="0" y="21"/>
                </a:cxn>
                <a:cxn ang="0">
                  <a:pos x="36" y="32"/>
                </a:cxn>
                <a:cxn ang="0">
                  <a:pos x="57" y="8"/>
                </a:cxn>
                <a:cxn ang="0">
                  <a:pos x="49" y="0"/>
                </a:cxn>
                <a:cxn ang="0">
                  <a:pos x="44" y="10"/>
                </a:cxn>
                <a:cxn ang="0">
                  <a:pos x="0" y="21"/>
                </a:cxn>
              </a:cxnLst>
              <a:rect l="0" t="0" r="r" b="b"/>
              <a:pathLst>
                <a:path w="58" h="33">
                  <a:moveTo>
                    <a:pt x="0" y="21"/>
                  </a:moveTo>
                  <a:lnTo>
                    <a:pt x="36" y="32"/>
                  </a:lnTo>
                  <a:lnTo>
                    <a:pt x="57" y="8"/>
                  </a:lnTo>
                  <a:lnTo>
                    <a:pt x="49" y="0"/>
                  </a:lnTo>
                  <a:lnTo>
                    <a:pt x="44" y="10"/>
                  </a:lnTo>
                  <a:lnTo>
                    <a:pt x="0" y="21"/>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29999" name="Freeform 303"/>
            <p:cNvSpPr>
              <a:spLocks/>
            </p:cNvSpPr>
            <p:nvPr/>
          </p:nvSpPr>
          <p:spPr bwMode="auto">
            <a:xfrm>
              <a:off x="4751" y="2600"/>
              <a:ext cx="24" cy="21"/>
            </a:xfrm>
            <a:custGeom>
              <a:avLst/>
              <a:gdLst/>
              <a:ahLst/>
              <a:cxnLst>
                <a:cxn ang="0">
                  <a:pos x="0" y="0"/>
                </a:cxn>
                <a:cxn ang="0">
                  <a:pos x="17" y="8"/>
                </a:cxn>
                <a:cxn ang="0">
                  <a:pos x="26" y="20"/>
                </a:cxn>
                <a:cxn ang="0">
                  <a:pos x="26" y="12"/>
                </a:cxn>
                <a:cxn ang="0">
                  <a:pos x="0" y="0"/>
                </a:cxn>
              </a:cxnLst>
              <a:rect l="0" t="0" r="r" b="b"/>
              <a:pathLst>
                <a:path w="27" h="21">
                  <a:moveTo>
                    <a:pt x="0" y="0"/>
                  </a:moveTo>
                  <a:lnTo>
                    <a:pt x="17" y="8"/>
                  </a:lnTo>
                  <a:lnTo>
                    <a:pt x="26" y="20"/>
                  </a:lnTo>
                  <a:lnTo>
                    <a:pt x="26" y="12"/>
                  </a:lnTo>
                  <a:lnTo>
                    <a:pt x="0" y="0"/>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000" name="Freeform 304"/>
            <p:cNvSpPr>
              <a:spLocks/>
            </p:cNvSpPr>
            <p:nvPr/>
          </p:nvSpPr>
          <p:spPr bwMode="auto">
            <a:xfrm>
              <a:off x="4751" y="2600"/>
              <a:ext cx="29" cy="27"/>
            </a:xfrm>
            <a:custGeom>
              <a:avLst/>
              <a:gdLst/>
              <a:ahLst/>
              <a:cxnLst>
                <a:cxn ang="0">
                  <a:pos x="0" y="0"/>
                </a:cxn>
                <a:cxn ang="0">
                  <a:pos x="21" y="10"/>
                </a:cxn>
                <a:cxn ang="0">
                  <a:pos x="32" y="26"/>
                </a:cxn>
                <a:cxn ang="0">
                  <a:pos x="32" y="16"/>
                </a:cxn>
                <a:cxn ang="0">
                  <a:pos x="0" y="0"/>
                </a:cxn>
              </a:cxnLst>
              <a:rect l="0" t="0" r="r" b="b"/>
              <a:pathLst>
                <a:path w="33" h="27">
                  <a:moveTo>
                    <a:pt x="0" y="0"/>
                  </a:moveTo>
                  <a:lnTo>
                    <a:pt x="21" y="10"/>
                  </a:lnTo>
                  <a:lnTo>
                    <a:pt x="32" y="26"/>
                  </a:lnTo>
                  <a:lnTo>
                    <a:pt x="32" y="16"/>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001" name="Freeform 305"/>
            <p:cNvSpPr>
              <a:spLocks/>
            </p:cNvSpPr>
            <p:nvPr/>
          </p:nvSpPr>
          <p:spPr bwMode="auto">
            <a:xfrm>
              <a:off x="1958" y="2844"/>
              <a:ext cx="103" cy="120"/>
            </a:xfrm>
            <a:custGeom>
              <a:avLst/>
              <a:gdLst/>
              <a:ahLst/>
              <a:cxnLst>
                <a:cxn ang="0">
                  <a:pos x="0" y="45"/>
                </a:cxn>
                <a:cxn ang="0">
                  <a:pos x="10" y="7"/>
                </a:cxn>
                <a:cxn ang="0">
                  <a:pos x="49" y="0"/>
                </a:cxn>
                <a:cxn ang="0">
                  <a:pos x="63" y="11"/>
                </a:cxn>
                <a:cxn ang="0">
                  <a:pos x="65" y="39"/>
                </a:cxn>
                <a:cxn ang="0">
                  <a:pos x="95" y="45"/>
                </a:cxn>
                <a:cxn ang="0">
                  <a:pos x="100" y="68"/>
                </a:cxn>
                <a:cxn ang="0">
                  <a:pos x="115" y="69"/>
                </a:cxn>
                <a:cxn ang="0">
                  <a:pos x="115" y="91"/>
                </a:cxn>
                <a:cxn ang="0">
                  <a:pos x="97" y="119"/>
                </a:cxn>
                <a:cxn ang="0">
                  <a:pos x="57" y="117"/>
                </a:cxn>
                <a:cxn ang="0">
                  <a:pos x="65" y="87"/>
                </a:cxn>
                <a:cxn ang="0">
                  <a:pos x="0" y="45"/>
                </a:cxn>
              </a:cxnLst>
              <a:rect l="0" t="0" r="r" b="b"/>
              <a:pathLst>
                <a:path w="116" h="120">
                  <a:moveTo>
                    <a:pt x="0" y="45"/>
                  </a:moveTo>
                  <a:lnTo>
                    <a:pt x="10" y="7"/>
                  </a:lnTo>
                  <a:lnTo>
                    <a:pt x="49" y="0"/>
                  </a:lnTo>
                  <a:lnTo>
                    <a:pt x="63" y="11"/>
                  </a:lnTo>
                  <a:lnTo>
                    <a:pt x="65" y="39"/>
                  </a:lnTo>
                  <a:lnTo>
                    <a:pt x="95" y="45"/>
                  </a:lnTo>
                  <a:lnTo>
                    <a:pt x="100" y="68"/>
                  </a:lnTo>
                  <a:lnTo>
                    <a:pt x="115" y="69"/>
                  </a:lnTo>
                  <a:lnTo>
                    <a:pt x="115" y="91"/>
                  </a:lnTo>
                  <a:lnTo>
                    <a:pt x="97" y="119"/>
                  </a:lnTo>
                  <a:lnTo>
                    <a:pt x="57" y="117"/>
                  </a:lnTo>
                  <a:lnTo>
                    <a:pt x="65" y="87"/>
                  </a:lnTo>
                  <a:lnTo>
                    <a:pt x="0" y="45"/>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30002" name="Freeform 306"/>
            <p:cNvSpPr>
              <a:spLocks/>
            </p:cNvSpPr>
            <p:nvPr/>
          </p:nvSpPr>
          <p:spPr bwMode="auto">
            <a:xfrm>
              <a:off x="1958" y="2844"/>
              <a:ext cx="109" cy="126"/>
            </a:xfrm>
            <a:custGeom>
              <a:avLst/>
              <a:gdLst/>
              <a:ahLst/>
              <a:cxnLst>
                <a:cxn ang="0">
                  <a:pos x="0" y="47"/>
                </a:cxn>
                <a:cxn ang="0">
                  <a:pos x="11" y="7"/>
                </a:cxn>
                <a:cxn ang="0">
                  <a:pos x="52" y="0"/>
                </a:cxn>
                <a:cxn ang="0">
                  <a:pos x="66" y="12"/>
                </a:cxn>
                <a:cxn ang="0">
                  <a:pos x="68" y="41"/>
                </a:cxn>
                <a:cxn ang="0">
                  <a:pos x="100" y="47"/>
                </a:cxn>
                <a:cxn ang="0">
                  <a:pos x="105" y="71"/>
                </a:cxn>
                <a:cxn ang="0">
                  <a:pos x="121" y="73"/>
                </a:cxn>
                <a:cxn ang="0">
                  <a:pos x="121" y="96"/>
                </a:cxn>
                <a:cxn ang="0">
                  <a:pos x="102" y="125"/>
                </a:cxn>
                <a:cxn ang="0">
                  <a:pos x="60" y="123"/>
                </a:cxn>
                <a:cxn ang="0">
                  <a:pos x="68" y="91"/>
                </a:cxn>
                <a:cxn ang="0">
                  <a:pos x="0" y="47"/>
                </a:cxn>
              </a:cxnLst>
              <a:rect l="0" t="0" r="r" b="b"/>
              <a:pathLst>
                <a:path w="122" h="126">
                  <a:moveTo>
                    <a:pt x="0" y="47"/>
                  </a:moveTo>
                  <a:lnTo>
                    <a:pt x="11" y="7"/>
                  </a:lnTo>
                  <a:lnTo>
                    <a:pt x="52" y="0"/>
                  </a:lnTo>
                  <a:lnTo>
                    <a:pt x="66" y="12"/>
                  </a:lnTo>
                  <a:lnTo>
                    <a:pt x="68" y="41"/>
                  </a:lnTo>
                  <a:lnTo>
                    <a:pt x="100" y="47"/>
                  </a:lnTo>
                  <a:lnTo>
                    <a:pt x="105" y="71"/>
                  </a:lnTo>
                  <a:lnTo>
                    <a:pt x="121" y="73"/>
                  </a:lnTo>
                  <a:lnTo>
                    <a:pt x="121" y="96"/>
                  </a:lnTo>
                  <a:lnTo>
                    <a:pt x="102" y="125"/>
                  </a:lnTo>
                  <a:lnTo>
                    <a:pt x="60" y="123"/>
                  </a:lnTo>
                  <a:lnTo>
                    <a:pt x="68" y="91"/>
                  </a:lnTo>
                  <a:lnTo>
                    <a:pt x="0" y="47"/>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003" name="Freeform 307"/>
            <p:cNvSpPr>
              <a:spLocks/>
            </p:cNvSpPr>
            <p:nvPr/>
          </p:nvSpPr>
          <p:spPr bwMode="auto">
            <a:xfrm>
              <a:off x="1716" y="2560"/>
              <a:ext cx="156" cy="260"/>
            </a:xfrm>
            <a:custGeom>
              <a:avLst/>
              <a:gdLst/>
              <a:ahLst/>
              <a:cxnLst>
                <a:cxn ang="0">
                  <a:pos x="0" y="60"/>
                </a:cxn>
                <a:cxn ang="0">
                  <a:pos x="3" y="82"/>
                </a:cxn>
                <a:cxn ang="0">
                  <a:pos x="33" y="118"/>
                </a:cxn>
                <a:cxn ang="0">
                  <a:pos x="72" y="203"/>
                </a:cxn>
                <a:cxn ang="0">
                  <a:pos x="153" y="259"/>
                </a:cxn>
                <a:cxn ang="0">
                  <a:pos x="165" y="251"/>
                </a:cxn>
                <a:cxn ang="0">
                  <a:pos x="170" y="231"/>
                </a:cxn>
                <a:cxn ang="0">
                  <a:pos x="160" y="226"/>
                </a:cxn>
                <a:cxn ang="0">
                  <a:pos x="167" y="221"/>
                </a:cxn>
                <a:cxn ang="0">
                  <a:pos x="175" y="175"/>
                </a:cxn>
                <a:cxn ang="0">
                  <a:pos x="162" y="154"/>
                </a:cxn>
                <a:cxn ang="0">
                  <a:pos x="153" y="154"/>
                </a:cxn>
                <a:cxn ang="0">
                  <a:pos x="153" y="131"/>
                </a:cxn>
                <a:cxn ang="0">
                  <a:pos x="134" y="141"/>
                </a:cxn>
                <a:cxn ang="0">
                  <a:pos x="117" y="131"/>
                </a:cxn>
                <a:cxn ang="0">
                  <a:pos x="104" y="106"/>
                </a:cxn>
                <a:cxn ang="0">
                  <a:pos x="125" y="72"/>
                </a:cxn>
                <a:cxn ang="0">
                  <a:pos x="160" y="57"/>
                </a:cxn>
                <a:cxn ang="0">
                  <a:pos x="153" y="52"/>
                </a:cxn>
                <a:cxn ang="0">
                  <a:pos x="156" y="36"/>
                </a:cxn>
                <a:cxn ang="0">
                  <a:pos x="117" y="31"/>
                </a:cxn>
                <a:cxn ang="0">
                  <a:pos x="84" y="0"/>
                </a:cxn>
                <a:cxn ang="0">
                  <a:pos x="79" y="21"/>
                </a:cxn>
                <a:cxn ang="0">
                  <a:pos x="46" y="44"/>
                </a:cxn>
                <a:cxn ang="0">
                  <a:pos x="28" y="66"/>
                </a:cxn>
                <a:cxn ang="0">
                  <a:pos x="11" y="62"/>
                </a:cxn>
                <a:cxn ang="0">
                  <a:pos x="11" y="47"/>
                </a:cxn>
                <a:cxn ang="0">
                  <a:pos x="0" y="60"/>
                </a:cxn>
              </a:cxnLst>
              <a:rect l="0" t="0" r="r" b="b"/>
              <a:pathLst>
                <a:path w="176" h="260">
                  <a:moveTo>
                    <a:pt x="0" y="60"/>
                  </a:moveTo>
                  <a:lnTo>
                    <a:pt x="3" y="82"/>
                  </a:lnTo>
                  <a:lnTo>
                    <a:pt x="33" y="118"/>
                  </a:lnTo>
                  <a:lnTo>
                    <a:pt x="72" y="203"/>
                  </a:lnTo>
                  <a:lnTo>
                    <a:pt x="153" y="259"/>
                  </a:lnTo>
                  <a:lnTo>
                    <a:pt x="165" y="251"/>
                  </a:lnTo>
                  <a:lnTo>
                    <a:pt x="170" y="231"/>
                  </a:lnTo>
                  <a:lnTo>
                    <a:pt x="160" y="226"/>
                  </a:lnTo>
                  <a:lnTo>
                    <a:pt x="167" y="221"/>
                  </a:lnTo>
                  <a:lnTo>
                    <a:pt x="175" y="175"/>
                  </a:lnTo>
                  <a:lnTo>
                    <a:pt x="162" y="154"/>
                  </a:lnTo>
                  <a:lnTo>
                    <a:pt x="153" y="154"/>
                  </a:lnTo>
                  <a:lnTo>
                    <a:pt x="153" y="131"/>
                  </a:lnTo>
                  <a:lnTo>
                    <a:pt x="134" y="141"/>
                  </a:lnTo>
                  <a:lnTo>
                    <a:pt x="117" y="131"/>
                  </a:lnTo>
                  <a:lnTo>
                    <a:pt x="104" y="106"/>
                  </a:lnTo>
                  <a:lnTo>
                    <a:pt x="125" y="72"/>
                  </a:lnTo>
                  <a:lnTo>
                    <a:pt x="160" y="57"/>
                  </a:lnTo>
                  <a:lnTo>
                    <a:pt x="153" y="52"/>
                  </a:lnTo>
                  <a:lnTo>
                    <a:pt x="156" y="36"/>
                  </a:lnTo>
                  <a:lnTo>
                    <a:pt x="117" y="31"/>
                  </a:lnTo>
                  <a:lnTo>
                    <a:pt x="84" y="0"/>
                  </a:lnTo>
                  <a:lnTo>
                    <a:pt x="79" y="21"/>
                  </a:lnTo>
                  <a:lnTo>
                    <a:pt x="46" y="44"/>
                  </a:lnTo>
                  <a:lnTo>
                    <a:pt x="28" y="66"/>
                  </a:lnTo>
                  <a:lnTo>
                    <a:pt x="11" y="62"/>
                  </a:lnTo>
                  <a:lnTo>
                    <a:pt x="11" y="47"/>
                  </a:lnTo>
                  <a:lnTo>
                    <a:pt x="0" y="60"/>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004" name="Freeform 308"/>
            <p:cNvSpPr>
              <a:spLocks/>
            </p:cNvSpPr>
            <p:nvPr/>
          </p:nvSpPr>
          <p:spPr bwMode="auto">
            <a:xfrm>
              <a:off x="1716" y="2560"/>
              <a:ext cx="161" cy="266"/>
            </a:xfrm>
            <a:custGeom>
              <a:avLst/>
              <a:gdLst/>
              <a:ahLst/>
              <a:cxnLst>
                <a:cxn ang="0">
                  <a:pos x="0" y="61"/>
                </a:cxn>
                <a:cxn ang="0">
                  <a:pos x="3" y="84"/>
                </a:cxn>
                <a:cxn ang="0">
                  <a:pos x="34" y="121"/>
                </a:cxn>
                <a:cxn ang="0">
                  <a:pos x="74" y="208"/>
                </a:cxn>
                <a:cxn ang="0">
                  <a:pos x="158" y="265"/>
                </a:cxn>
                <a:cxn ang="0">
                  <a:pos x="171" y="257"/>
                </a:cxn>
                <a:cxn ang="0">
                  <a:pos x="176" y="236"/>
                </a:cxn>
                <a:cxn ang="0">
                  <a:pos x="166" y="231"/>
                </a:cxn>
                <a:cxn ang="0">
                  <a:pos x="173" y="226"/>
                </a:cxn>
                <a:cxn ang="0">
                  <a:pos x="181" y="179"/>
                </a:cxn>
                <a:cxn ang="0">
                  <a:pos x="168" y="158"/>
                </a:cxn>
                <a:cxn ang="0">
                  <a:pos x="158" y="158"/>
                </a:cxn>
                <a:cxn ang="0">
                  <a:pos x="158" y="134"/>
                </a:cxn>
                <a:cxn ang="0">
                  <a:pos x="139" y="144"/>
                </a:cxn>
                <a:cxn ang="0">
                  <a:pos x="121" y="134"/>
                </a:cxn>
                <a:cxn ang="0">
                  <a:pos x="108" y="108"/>
                </a:cxn>
                <a:cxn ang="0">
                  <a:pos x="129" y="74"/>
                </a:cxn>
                <a:cxn ang="0">
                  <a:pos x="166" y="58"/>
                </a:cxn>
                <a:cxn ang="0">
                  <a:pos x="158" y="53"/>
                </a:cxn>
                <a:cxn ang="0">
                  <a:pos x="161" y="37"/>
                </a:cxn>
                <a:cxn ang="0">
                  <a:pos x="121" y="32"/>
                </a:cxn>
                <a:cxn ang="0">
                  <a:pos x="87" y="0"/>
                </a:cxn>
                <a:cxn ang="0">
                  <a:pos x="82" y="21"/>
                </a:cxn>
                <a:cxn ang="0">
                  <a:pos x="48" y="45"/>
                </a:cxn>
                <a:cxn ang="0">
                  <a:pos x="29" y="68"/>
                </a:cxn>
                <a:cxn ang="0">
                  <a:pos x="11" y="63"/>
                </a:cxn>
                <a:cxn ang="0">
                  <a:pos x="11" y="48"/>
                </a:cxn>
                <a:cxn ang="0">
                  <a:pos x="0" y="61"/>
                </a:cxn>
              </a:cxnLst>
              <a:rect l="0" t="0" r="r" b="b"/>
              <a:pathLst>
                <a:path w="182" h="266">
                  <a:moveTo>
                    <a:pt x="0" y="61"/>
                  </a:moveTo>
                  <a:lnTo>
                    <a:pt x="3" y="84"/>
                  </a:lnTo>
                  <a:lnTo>
                    <a:pt x="34" y="121"/>
                  </a:lnTo>
                  <a:lnTo>
                    <a:pt x="74" y="208"/>
                  </a:lnTo>
                  <a:lnTo>
                    <a:pt x="158" y="265"/>
                  </a:lnTo>
                  <a:lnTo>
                    <a:pt x="171" y="257"/>
                  </a:lnTo>
                  <a:lnTo>
                    <a:pt x="176" y="236"/>
                  </a:lnTo>
                  <a:lnTo>
                    <a:pt x="166" y="231"/>
                  </a:lnTo>
                  <a:lnTo>
                    <a:pt x="173" y="226"/>
                  </a:lnTo>
                  <a:lnTo>
                    <a:pt x="181" y="179"/>
                  </a:lnTo>
                  <a:lnTo>
                    <a:pt x="168" y="158"/>
                  </a:lnTo>
                  <a:lnTo>
                    <a:pt x="158" y="158"/>
                  </a:lnTo>
                  <a:lnTo>
                    <a:pt x="158" y="134"/>
                  </a:lnTo>
                  <a:lnTo>
                    <a:pt x="139" y="144"/>
                  </a:lnTo>
                  <a:lnTo>
                    <a:pt x="121" y="134"/>
                  </a:lnTo>
                  <a:lnTo>
                    <a:pt x="108" y="108"/>
                  </a:lnTo>
                  <a:lnTo>
                    <a:pt x="129" y="74"/>
                  </a:lnTo>
                  <a:lnTo>
                    <a:pt x="166" y="58"/>
                  </a:lnTo>
                  <a:lnTo>
                    <a:pt x="158" y="53"/>
                  </a:lnTo>
                  <a:lnTo>
                    <a:pt x="161" y="37"/>
                  </a:lnTo>
                  <a:lnTo>
                    <a:pt x="121" y="32"/>
                  </a:lnTo>
                  <a:lnTo>
                    <a:pt x="87" y="0"/>
                  </a:lnTo>
                  <a:lnTo>
                    <a:pt x="82" y="21"/>
                  </a:lnTo>
                  <a:lnTo>
                    <a:pt x="48" y="45"/>
                  </a:lnTo>
                  <a:lnTo>
                    <a:pt x="29" y="68"/>
                  </a:lnTo>
                  <a:lnTo>
                    <a:pt x="11" y="63"/>
                  </a:lnTo>
                  <a:lnTo>
                    <a:pt x="11" y="48"/>
                  </a:lnTo>
                  <a:lnTo>
                    <a:pt x="0" y="61"/>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005" name="Freeform 309"/>
            <p:cNvSpPr>
              <a:spLocks/>
            </p:cNvSpPr>
            <p:nvPr/>
          </p:nvSpPr>
          <p:spPr bwMode="auto">
            <a:xfrm>
              <a:off x="4308" y="2387"/>
              <a:ext cx="26" cy="40"/>
            </a:xfrm>
            <a:custGeom>
              <a:avLst/>
              <a:gdLst/>
              <a:ahLst/>
              <a:cxnLst>
                <a:cxn ang="0">
                  <a:pos x="0" y="39"/>
                </a:cxn>
                <a:cxn ang="0">
                  <a:pos x="19" y="21"/>
                </a:cxn>
                <a:cxn ang="0">
                  <a:pos x="28" y="0"/>
                </a:cxn>
                <a:cxn ang="0">
                  <a:pos x="0" y="39"/>
                </a:cxn>
              </a:cxnLst>
              <a:rect l="0" t="0" r="r" b="b"/>
              <a:pathLst>
                <a:path w="29" h="40">
                  <a:moveTo>
                    <a:pt x="0" y="39"/>
                  </a:moveTo>
                  <a:lnTo>
                    <a:pt x="19" y="21"/>
                  </a:lnTo>
                  <a:lnTo>
                    <a:pt x="28" y="0"/>
                  </a:lnTo>
                  <a:lnTo>
                    <a:pt x="0" y="39"/>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006" name="Freeform 310"/>
            <p:cNvSpPr>
              <a:spLocks/>
            </p:cNvSpPr>
            <p:nvPr/>
          </p:nvSpPr>
          <p:spPr bwMode="auto">
            <a:xfrm>
              <a:off x="4308" y="2387"/>
              <a:ext cx="32" cy="46"/>
            </a:xfrm>
            <a:custGeom>
              <a:avLst/>
              <a:gdLst/>
              <a:ahLst/>
              <a:cxnLst>
                <a:cxn ang="0">
                  <a:pos x="0" y="45"/>
                </a:cxn>
                <a:cxn ang="0">
                  <a:pos x="23" y="24"/>
                </a:cxn>
                <a:cxn ang="0">
                  <a:pos x="34" y="0"/>
                </a:cxn>
                <a:cxn ang="0">
                  <a:pos x="0" y="45"/>
                </a:cxn>
              </a:cxnLst>
              <a:rect l="0" t="0" r="r" b="b"/>
              <a:pathLst>
                <a:path w="35" h="46">
                  <a:moveTo>
                    <a:pt x="0" y="45"/>
                  </a:moveTo>
                  <a:lnTo>
                    <a:pt x="23" y="24"/>
                  </a:lnTo>
                  <a:lnTo>
                    <a:pt x="34" y="0"/>
                  </a:lnTo>
                  <a:lnTo>
                    <a:pt x="0" y="45"/>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007" name="Freeform 311"/>
            <p:cNvSpPr>
              <a:spLocks/>
            </p:cNvSpPr>
            <p:nvPr/>
          </p:nvSpPr>
          <p:spPr bwMode="auto">
            <a:xfrm>
              <a:off x="4346" y="2282"/>
              <a:ext cx="49" cy="85"/>
            </a:xfrm>
            <a:custGeom>
              <a:avLst/>
              <a:gdLst/>
              <a:ahLst/>
              <a:cxnLst>
                <a:cxn ang="0">
                  <a:pos x="0" y="32"/>
                </a:cxn>
                <a:cxn ang="0">
                  <a:pos x="6" y="0"/>
                </a:cxn>
                <a:cxn ang="0">
                  <a:pos x="28" y="0"/>
                </a:cxn>
                <a:cxn ang="0">
                  <a:pos x="32" y="22"/>
                </a:cxn>
                <a:cxn ang="0">
                  <a:pos x="18" y="47"/>
                </a:cxn>
                <a:cxn ang="0">
                  <a:pos x="21" y="57"/>
                </a:cxn>
                <a:cxn ang="0">
                  <a:pos x="51" y="64"/>
                </a:cxn>
                <a:cxn ang="0">
                  <a:pos x="54" y="84"/>
                </a:cxn>
                <a:cxn ang="0">
                  <a:pos x="35" y="64"/>
                </a:cxn>
                <a:cxn ang="0">
                  <a:pos x="35" y="76"/>
                </a:cxn>
                <a:cxn ang="0">
                  <a:pos x="6" y="64"/>
                </a:cxn>
                <a:cxn ang="0">
                  <a:pos x="0" y="32"/>
                </a:cxn>
              </a:cxnLst>
              <a:rect l="0" t="0" r="r" b="b"/>
              <a:pathLst>
                <a:path w="55" h="85">
                  <a:moveTo>
                    <a:pt x="0" y="32"/>
                  </a:moveTo>
                  <a:lnTo>
                    <a:pt x="6" y="0"/>
                  </a:lnTo>
                  <a:lnTo>
                    <a:pt x="28" y="0"/>
                  </a:lnTo>
                  <a:lnTo>
                    <a:pt x="32" y="22"/>
                  </a:lnTo>
                  <a:lnTo>
                    <a:pt x="18" y="47"/>
                  </a:lnTo>
                  <a:lnTo>
                    <a:pt x="21" y="57"/>
                  </a:lnTo>
                  <a:lnTo>
                    <a:pt x="51" y="64"/>
                  </a:lnTo>
                  <a:lnTo>
                    <a:pt x="54" y="84"/>
                  </a:lnTo>
                  <a:lnTo>
                    <a:pt x="35" y="64"/>
                  </a:lnTo>
                  <a:lnTo>
                    <a:pt x="35" y="76"/>
                  </a:lnTo>
                  <a:lnTo>
                    <a:pt x="6" y="64"/>
                  </a:lnTo>
                  <a:lnTo>
                    <a:pt x="0" y="32"/>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008" name="Freeform 312"/>
            <p:cNvSpPr>
              <a:spLocks/>
            </p:cNvSpPr>
            <p:nvPr/>
          </p:nvSpPr>
          <p:spPr bwMode="auto">
            <a:xfrm>
              <a:off x="4346" y="2282"/>
              <a:ext cx="54" cy="91"/>
            </a:xfrm>
            <a:custGeom>
              <a:avLst/>
              <a:gdLst/>
              <a:ahLst/>
              <a:cxnLst>
                <a:cxn ang="0">
                  <a:pos x="0" y="34"/>
                </a:cxn>
                <a:cxn ang="0">
                  <a:pos x="7" y="0"/>
                </a:cxn>
                <a:cxn ang="0">
                  <a:pos x="31" y="0"/>
                </a:cxn>
                <a:cxn ang="0">
                  <a:pos x="36" y="24"/>
                </a:cxn>
                <a:cxn ang="0">
                  <a:pos x="20" y="50"/>
                </a:cxn>
                <a:cxn ang="0">
                  <a:pos x="23" y="61"/>
                </a:cxn>
                <a:cxn ang="0">
                  <a:pos x="57" y="69"/>
                </a:cxn>
                <a:cxn ang="0">
                  <a:pos x="60" y="90"/>
                </a:cxn>
                <a:cxn ang="0">
                  <a:pos x="39" y="69"/>
                </a:cxn>
                <a:cxn ang="0">
                  <a:pos x="39" y="81"/>
                </a:cxn>
                <a:cxn ang="0">
                  <a:pos x="7" y="69"/>
                </a:cxn>
                <a:cxn ang="0">
                  <a:pos x="0" y="34"/>
                </a:cxn>
              </a:cxnLst>
              <a:rect l="0" t="0" r="r" b="b"/>
              <a:pathLst>
                <a:path w="61" h="91">
                  <a:moveTo>
                    <a:pt x="0" y="34"/>
                  </a:moveTo>
                  <a:lnTo>
                    <a:pt x="7" y="0"/>
                  </a:lnTo>
                  <a:lnTo>
                    <a:pt x="31" y="0"/>
                  </a:lnTo>
                  <a:lnTo>
                    <a:pt x="36" y="24"/>
                  </a:lnTo>
                  <a:lnTo>
                    <a:pt x="20" y="50"/>
                  </a:lnTo>
                  <a:lnTo>
                    <a:pt x="23" y="61"/>
                  </a:lnTo>
                  <a:lnTo>
                    <a:pt x="57" y="69"/>
                  </a:lnTo>
                  <a:lnTo>
                    <a:pt x="60" y="90"/>
                  </a:lnTo>
                  <a:lnTo>
                    <a:pt x="39" y="69"/>
                  </a:lnTo>
                  <a:lnTo>
                    <a:pt x="39" y="81"/>
                  </a:lnTo>
                  <a:lnTo>
                    <a:pt x="7" y="69"/>
                  </a:lnTo>
                  <a:lnTo>
                    <a:pt x="0" y="34"/>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009" name="Freeform 313"/>
            <p:cNvSpPr>
              <a:spLocks/>
            </p:cNvSpPr>
            <p:nvPr/>
          </p:nvSpPr>
          <p:spPr bwMode="auto">
            <a:xfrm>
              <a:off x="4348" y="2356"/>
              <a:ext cx="15" cy="17"/>
            </a:xfrm>
            <a:custGeom>
              <a:avLst/>
              <a:gdLst/>
              <a:ahLst/>
              <a:cxnLst>
                <a:cxn ang="0">
                  <a:pos x="0" y="0"/>
                </a:cxn>
                <a:cxn ang="0">
                  <a:pos x="9" y="0"/>
                </a:cxn>
                <a:cxn ang="0">
                  <a:pos x="16" y="5"/>
                </a:cxn>
                <a:cxn ang="0">
                  <a:pos x="14" y="16"/>
                </a:cxn>
                <a:cxn ang="0">
                  <a:pos x="0" y="0"/>
                </a:cxn>
              </a:cxnLst>
              <a:rect l="0" t="0" r="r" b="b"/>
              <a:pathLst>
                <a:path w="17" h="17">
                  <a:moveTo>
                    <a:pt x="0" y="0"/>
                  </a:moveTo>
                  <a:lnTo>
                    <a:pt x="9" y="0"/>
                  </a:lnTo>
                  <a:lnTo>
                    <a:pt x="16" y="5"/>
                  </a:lnTo>
                  <a:lnTo>
                    <a:pt x="14" y="16"/>
                  </a:lnTo>
                  <a:lnTo>
                    <a:pt x="0" y="0"/>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010" name="Freeform 314"/>
            <p:cNvSpPr>
              <a:spLocks/>
            </p:cNvSpPr>
            <p:nvPr/>
          </p:nvSpPr>
          <p:spPr bwMode="auto">
            <a:xfrm>
              <a:off x="4348" y="2356"/>
              <a:ext cx="16" cy="22"/>
            </a:xfrm>
            <a:custGeom>
              <a:avLst/>
              <a:gdLst/>
              <a:ahLst/>
              <a:cxnLst>
                <a:cxn ang="0">
                  <a:pos x="0" y="0"/>
                </a:cxn>
                <a:cxn ang="0">
                  <a:pos x="10" y="0"/>
                </a:cxn>
                <a:cxn ang="0">
                  <a:pos x="18" y="7"/>
                </a:cxn>
                <a:cxn ang="0">
                  <a:pos x="16" y="21"/>
                </a:cxn>
                <a:cxn ang="0">
                  <a:pos x="0" y="0"/>
                </a:cxn>
              </a:cxnLst>
              <a:rect l="0" t="0" r="r" b="b"/>
              <a:pathLst>
                <a:path w="19" h="22">
                  <a:moveTo>
                    <a:pt x="0" y="0"/>
                  </a:moveTo>
                  <a:lnTo>
                    <a:pt x="10" y="0"/>
                  </a:lnTo>
                  <a:lnTo>
                    <a:pt x="18" y="7"/>
                  </a:lnTo>
                  <a:lnTo>
                    <a:pt x="16" y="21"/>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011" name="Freeform 315"/>
            <p:cNvSpPr>
              <a:spLocks/>
            </p:cNvSpPr>
            <p:nvPr/>
          </p:nvSpPr>
          <p:spPr bwMode="auto">
            <a:xfrm>
              <a:off x="4371" y="2382"/>
              <a:ext cx="15" cy="19"/>
            </a:xfrm>
            <a:custGeom>
              <a:avLst/>
              <a:gdLst/>
              <a:ahLst/>
              <a:cxnLst>
                <a:cxn ang="0">
                  <a:pos x="0" y="0"/>
                </a:cxn>
                <a:cxn ang="0">
                  <a:pos x="0" y="18"/>
                </a:cxn>
                <a:cxn ang="0">
                  <a:pos x="16" y="8"/>
                </a:cxn>
                <a:cxn ang="0">
                  <a:pos x="0" y="0"/>
                </a:cxn>
              </a:cxnLst>
              <a:rect l="0" t="0" r="r" b="b"/>
              <a:pathLst>
                <a:path w="17" h="19">
                  <a:moveTo>
                    <a:pt x="0" y="0"/>
                  </a:moveTo>
                  <a:lnTo>
                    <a:pt x="0" y="18"/>
                  </a:lnTo>
                  <a:lnTo>
                    <a:pt x="16" y="8"/>
                  </a:lnTo>
                  <a:lnTo>
                    <a:pt x="0" y="0"/>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012" name="Freeform 316"/>
            <p:cNvSpPr>
              <a:spLocks/>
            </p:cNvSpPr>
            <p:nvPr/>
          </p:nvSpPr>
          <p:spPr bwMode="auto">
            <a:xfrm>
              <a:off x="4371" y="2382"/>
              <a:ext cx="15" cy="25"/>
            </a:xfrm>
            <a:custGeom>
              <a:avLst/>
              <a:gdLst/>
              <a:ahLst/>
              <a:cxnLst>
                <a:cxn ang="0">
                  <a:pos x="0" y="0"/>
                </a:cxn>
                <a:cxn ang="0">
                  <a:pos x="0" y="24"/>
                </a:cxn>
                <a:cxn ang="0">
                  <a:pos x="16" y="11"/>
                </a:cxn>
                <a:cxn ang="0">
                  <a:pos x="0" y="0"/>
                </a:cxn>
              </a:cxnLst>
              <a:rect l="0" t="0" r="r" b="b"/>
              <a:pathLst>
                <a:path w="17" h="25">
                  <a:moveTo>
                    <a:pt x="0" y="0"/>
                  </a:moveTo>
                  <a:lnTo>
                    <a:pt x="0" y="24"/>
                  </a:lnTo>
                  <a:lnTo>
                    <a:pt x="16" y="11"/>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013" name="Freeform 317"/>
            <p:cNvSpPr>
              <a:spLocks/>
            </p:cNvSpPr>
            <p:nvPr/>
          </p:nvSpPr>
          <p:spPr bwMode="auto">
            <a:xfrm>
              <a:off x="4371" y="2414"/>
              <a:ext cx="54" cy="55"/>
            </a:xfrm>
            <a:custGeom>
              <a:avLst/>
              <a:gdLst/>
              <a:ahLst/>
              <a:cxnLst>
                <a:cxn ang="0">
                  <a:pos x="0" y="38"/>
                </a:cxn>
                <a:cxn ang="0">
                  <a:pos x="13" y="16"/>
                </a:cxn>
                <a:cxn ang="0">
                  <a:pos x="29" y="18"/>
                </a:cxn>
                <a:cxn ang="0">
                  <a:pos x="48" y="0"/>
                </a:cxn>
                <a:cxn ang="0">
                  <a:pos x="60" y="12"/>
                </a:cxn>
                <a:cxn ang="0">
                  <a:pos x="55" y="44"/>
                </a:cxn>
                <a:cxn ang="0">
                  <a:pos x="50" y="31"/>
                </a:cxn>
                <a:cxn ang="0">
                  <a:pos x="45" y="54"/>
                </a:cxn>
                <a:cxn ang="0">
                  <a:pos x="31" y="47"/>
                </a:cxn>
                <a:cxn ang="0">
                  <a:pos x="22" y="25"/>
                </a:cxn>
                <a:cxn ang="0">
                  <a:pos x="0" y="38"/>
                </a:cxn>
              </a:cxnLst>
              <a:rect l="0" t="0" r="r" b="b"/>
              <a:pathLst>
                <a:path w="61" h="55">
                  <a:moveTo>
                    <a:pt x="0" y="38"/>
                  </a:moveTo>
                  <a:lnTo>
                    <a:pt x="13" y="16"/>
                  </a:lnTo>
                  <a:lnTo>
                    <a:pt x="29" y="18"/>
                  </a:lnTo>
                  <a:lnTo>
                    <a:pt x="48" y="0"/>
                  </a:lnTo>
                  <a:lnTo>
                    <a:pt x="60" y="12"/>
                  </a:lnTo>
                  <a:lnTo>
                    <a:pt x="55" y="44"/>
                  </a:lnTo>
                  <a:lnTo>
                    <a:pt x="50" y="31"/>
                  </a:lnTo>
                  <a:lnTo>
                    <a:pt x="45" y="54"/>
                  </a:lnTo>
                  <a:lnTo>
                    <a:pt x="31" y="47"/>
                  </a:lnTo>
                  <a:lnTo>
                    <a:pt x="22" y="25"/>
                  </a:lnTo>
                  <a:lnTo>
                    <a:pt x="0" y="38"/>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014" name="Freeform 318"/>
            <p:cNvSpPr>
              <a:spLocks/>
            </p:cNvSpPr>
            <p:nvPr/>
          </p:nvSpPr>
          <p:spPr bwMode="auto">
            <a:xfrm>
              <a:off x="4371" y="2414"/>
              <a:ext cx="59" cy="61"/>
            </a:xfrm>
            <a:custGeom>
              <a:avLst/>
              <a:gdLst/>
              <a:ahLst/>
              <a:cxnLst>
                <a:cxn ang="0">
                  <a:pos x="0" y="42"/>
                </a:cxn>
                <a:cxn ang="0">
                  <a:pos x="14" y="18"/>
                </a:cxn>
                <a:cxn ang="0">
                  <a:pos x="32" y="20"/>
                </a:cxn>
                <a:cxn ang="0">
                  <a:pos x="53" y="0"/>
                </a:cxn>
                <a:cxn ang="0">
                  <a:pos x="66" y="13"/>
                </a:cxn>
                <a:cxn ang="0">
                  <a:pos x="61" y="49"/>
                </a:cxn>
                <a:cxn ang="0">
                  <a:pos x="55" y="34"/>
                </a:cxn>
                <a:cxn ang="0">
                  <a:pos x="50" y="60"/>
                </a:cxn>
                <a:cxn ang="0">
                  <a:pos x="34" y="52"/>
                </a:cxn>
                <a:cxn ang="0">
                  <a:pos x="24" y="28"/>
                </a:cxn>
                <a:cxn ang="0">
                  <a:pos x="0" y="42"/>
                </a:cxn>
              </a:cxnLst>
              <a:rect l="0" t="0" r="r" b="b"/>
              <a:pathLst>
                <a:path w="67" h="61">
                  <a:moveTo>
                    <a:pt x="0" y="42"/>
                  </a:moveTo>
                  <a:lnTo>
                    <a:pt x="14" y="18"/>
                  </a:lnTo>
                  <a:lnTo>
                    <a:pt x="32" y="20"/>
                  </a:lnTo>
                  <a:lnTo>
                    <a:pt x="53" y="0"/>
                  </a:lnTo>
                  <a:lnTo>
                    <a:pt x="66" y="13"/>
                  </a:lnTo>
                  <a:lnTo>
                    <a:pt x="61" y="49"/>
                  </a:lnTo>
                  <a:lnTo>
                    <a:pt x="55" y="34"/>
                  </a:lnTo>
                  <a:lnTo>
                    <a:pt x="50" y="60"/>
                  </a:lnTo>
                  <a:lnTo>
                    <a:pt x="34" y="52"/>
                  </a:lnTo>
                  <a:lnTo>
                    <a:pt x="24" y="28"/>
                  </a:lnTo>
                  <a:lnTo>
                    <a:pt x="0" y="42"/>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015" name="Freeform 319"/>
            <p:cNvSpPr>
              <a:spLocks/>
            </p:cNvSpPr>
            <p:nvPr/>
          </p:nvSpPr>
          <p:spPr bwMode="auto">
            <a:xfrm>
              <a:off x="4376" y="2395"/>
              <a:ext cx="15" cy="22"/>
            </a:xfrm>
            <a:custGeom>
              <a:avLst/>
              <a:gdLst/>
              <a:ahLst/>
              <a:cxnLst>
                <a:cxn ang="0">
                  <a:pos x="0" y="15"/>
                </a:cxn>
                <a:cxn ang="0">
                  <a:pos x="5" y="10"/>
                </a:cxn>
                <a:cxn ang="0">
                  <a:pos x="16" y="0"/>
                </a:cxn>
                <a:cxn ang="0">
                  <a:pos x="10" y="21"/>
                </a:cxn>
                <a:cxn ang="0">
                  <a:pos x="0" y="15"/>
                </a:cxn>
              </a:cxnLst>
              <a:rect l="0" t="0" r="r" b="b"/>
              <a:pathLst>
                <a:path w="17" h="22">
                  <a:moveTo>
                    <a:pt x="0" y="15"/>
                  </a:moveTo>
                  <a:lnTo>
                    <a:pt x="5" y="10"/>
                  </a:lnTo>
                  <a:lnTo>
                    <a:pt x="16" y="0"/>
                  </a:lnTo>
                  <a:lnTo>
                    <a:pt x="10" y="21"/>
                  </a:lnTo>
                  <a:lnTo>
                    <a:pt x="0" y="15"/>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016" name="Freeform 320"/>
            <p:cNvSpPr>
              <a:spLocks/>
            </p:cNvSpPr>
            <p:nvPr/>
          </p:nvSpPr>
          <p:spPr bwMode="auto">
            <a:xfrm>
              <a:off x="4376" y="2395"/>
              <a:ext cx="15" cy="28"/>
            </a:xfrm>
            <a:custGeom>
              <a:avLst/>
              <a:gdLst/>
              <a:ahLst/>
              <a:cxnLst>
                <a:cxn ang="0">
                  <a:pos x="0" y="19"/>
                </a:cxn>
                <a:cxn ang="0">
                  <a:pos x="5" y="13"/>
                </a:cxn>
                <a:cxn ang="0">
                  <a:pos x="16" y="0"/>
                </a:cxn>
                <a:cxn ang="0">
                  <a:pos x="10" y="27"/>
                </a:cxn>
                <a:cxn ang="0">
                  <a:pos x="0" y="19"/>
                </a:cxn>
              </a:cxnLst>
              <a:rect l="0" t="0" r="r" b="b"/>
              <a:pathLst>
                <a:path w="17" h="28">
                  <a:moveTo>
                    <a:pt x="0" y="19"/>
                  </a:moveTo>
                  <a:lnTo>
                    <a:pt x="5" y="13"/>
                  </a:lnTo>
                  <a:lnTo>
                    <a:pt x="16" y="0"/>
                  </a:lnTo>
                  <a:lnTo>
                    <a:pt x="10" y="27"/>
                  </a:lnTo>
                  <a:lnTo>
                    <a:pt x="0" y="19"/>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017" name="Freeform 321"/>
            <p:cNvSpPr>
              <a:spLocks/>
            </p:cNvSpPr>
            <p:nvPr/>
          </p:nvSpPr>
          <p:spPr bwMode="auto">
            <a:xfrm>
              <a:off x="2961" y="1661"/>
              <a:ext cx="126" cy="105"/>
            </a:xfrm>
            <a:custGeom>
              <a:avLst/>
              <a:gdLst/>
              <a:ahLst/>
              <a:cxnLst>
                <a:cxn ang="0">
                  <a:pos x="0" y="17"/>
                </a:cxn>
                <a:cxn ang="0">
                  <a:pos x="10" y="72"/>
                </a:cxn>
                <a:cxn ang="0">
                  <a:pos x="82" y="99"/>
                </a:cxn>
                <a:cxn ang="0">
                  <a:pos x="118" y="104"/>
                </a:cxn>
                <a:cxn ang="0">
                  <a:pos x="141" y="77"/>
                </a:cxn>
                <a:cxn ang="0">
                  <a:pos x="128" y="44"/>
                </a:cxn>
                <a:cxn ang="0">
                  <a:pos x="138" y="37"/>
                </a:cxn>
                <a:cxn ang="0">
                  <a:pos x="132" y="12"/>
                </a:cxn>
                <a:cxn ang="0">
                  <a:pos x="76" y="5"/>
                </a:cxn>
                <a:cxn ang="0">
                  <a:pos x="45" y="0"/>
                </a:cxn>
                <a:cxn ang="0">
                  <a:pos x="0" y="17"/>
                </a:cxn>
              </a:cxnLst>
              <a:rect l="0" t="0" r="r" b="b"/>
              <a:pathLst>
                <a:path w="142" h="105">
                  <a:moveTo>
                    <a:pt x="0" y="17"/>
                  </a:moveTo>
                  <a:lnTo>
                    <a:pt x="10" y="72"/>
                  </a:lnTo>
                  <a:lnTo>
                    <a:pt x="82" y="99"/>
                  </a:lnTo>
                  <a:lnTo>
                    <a:pt x="118" y="104"/>
                  </a:lnTo>
                  <a:lnTo>
                    <a:pt x="141" y="77"/>
                  </a:lnTo>
                  <a:lnTo>
                    <a:pt x="128" y="44"/>
                  </a:lnTo>
                  <a:lnTo>
                    <a:pt x="138" y="37"/>
                  </a:lnTo>
                  <a:lnTo>
                    <a:pt x="132" y="12"/>
                  </a:lnTo>
                  <a:lnTo>
                    <a:pt x="76" y="5"/>
                  </a:lnTo>
                  <a:lnTo>
                    <a:pt x="45" y="0"/>
                  </a:lnTo>
                  <a:lnTo>
                    <a:pt x="0" y="17"/>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30018" name="Freeform 322"/>
            <p:cNvSpPr>
              <a:spLocks/>
            </p:cNvSpPr>
            <p:nvPr/>
          </p:nvSpPr>
          <p:spPr bwMode="auto">
            <a:xfrm>
              <a:off x="2961" y="1661"/>
              <a:ext cx="131" cy="111"/>
            </a:xfrm>
            <a:custGeom>
              <a:avLst/>
              <a:gdLst/>
              <a:ahLst/>
              <a:cxnLst>
                <a:cxn ang="0">
                  <a:pos x="0" y="18"/>
                </a:cxn>
                <a:cxn ang="0">
                  <a:pos x="10" y="76"/>
                </a:cxn>
                <a:cxn ang="0">
                  <a:pos x="86" y="105"/>
                </a:cxn>
                <a:cxn ang="0">
                  <a:pos x="123" y="110"/>
                </a:cxn>
                <a:cxn ang="0">
                  <a:pos x="147" y="81"/>
                </a:cxn>
                <a:cxn ang="0">
                  <a:pos x="133" y="47"/>
                </a:cxn>
                <a:cxn ang="0">
                  <a:pos x="144" y="39"/>
                </a:cxn>
                <a:cxn ang="0">
                  <a:pos x="138" y="13"/>
                </a:cxn>
                <a:cxn ang="0">
                  <a:pos x="79" y="5"/>
                </a:cxn>
                <a:cxn ang="0">
                  <a:pos x="47" y="0"/>
                </a:cxn>
                <a:cxn ang="0">
                  <a:pos x="0" y="18"/>
                </a:cxn>
              </a:cxnLst>
              <a:rect l="0" t="0" r="r" b="b"/>
              <a:pathLst>
                <a:path w="148" h="111">
                  <a:moveTo>
                    <a:pt x="0" y="18"/>
                  </a:moveTo>
                  <a:lnTo>
                    <a:pt x="10" y="76"/>
                  </a:lnTo>
                  <a:lnTo>
                    <a:pt x="86" y="105"/>
                  </a:lnTo>
                  <a:lnTo>
                    <a:pt x="123" y="110"/>
                  </a:lnTo>
                  <a:lnTo>
                    <a:pt x="147" y="81"/>
                  </a:lnTo>
                  <a:lnTo>
                    <a:pt x="133" y="47"/>
                  </a:lnTo>
                  <a:lnTo>
                    <a:pt x="144" y="39"/>
                  </a:lnTo>
                  <a:lnTo>
                    <a:pt x="138" y="13"/>
                  </a:lnTo>
                  <a:lnTo>
                    <a:pt x="79" y="5"/>
                  </a:lnTo>
                  <a:lnTo>
                    <a:pt x="47" y="0"/>
                  </a:lnTo>
                  <a:lnTo>
                    <a:pt x="0" y="18"/>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019" name="Freeform 323"/>
            <p:cNvSpPr>
              <a:spLocks/>
            </p:cNvSpPr>
            <p:nvPr/>
          </p:nvSpPr>
          <p:spPr bwMode="auto">
            <a:xfrm>
              <a:off x="2655" y="1905"/>
              <a:ext cx="38" cy="76"/>
            </a:xfrm>
            <a:custGeom>
              <a:avLst/>
              <a:gdLst/>
              <a:ahLst/>
              <a:cxnLst>
                <a:cxn ang="0">
                  <a:pos x="0" y="49"/>
                </a:cxn>
                <a:cxn ang="0">
                  <a:pos x="10" y="0"/>
                </a:cxn>
                <a:cxn ang="0">
                  <a:pos x="42" y="2"/>
                </a:cxn>
                <a:cxn ang="0">
                  <a:pos x="25" y="36"/>
                </a:cxn>
                <a:cxn ang="0">
                  <a:pos x="25" y="72"/>
                </a:cxn>
                <a:cxn ang="0">
                  <a:pos x="7" y="75"/>
                </a:cxn>
                <a:cxn ang="0">
                  <a:pos x="10" y="51"/>
                </a:cxn>
                <a:cxn ang="0">
                  <a:pos x="0" y="49"/>
                </a:cxn>
              </a:cxnLst>
              <a:rect l="0" t="0" r="r" b="b"/>
              <a:pathLst>
                <a:path w="43" h="76">
                  <a:moveTo>
                    <a:pt x="0" y="49"/>
                  </a:moveTo>
                  <a:lnTo>
                    <a:pt x="10" y="0"/>
                  </a:lnTo>
                  <a:lnTo>
                    <a:pt x="42" y="2"/>
                  </a:lnTo>
                  <a:lnTo>
                    <a:pt x="25" y="36"/>
                  </a:lnTo>
                  <a:lnTo>
                    <a:pt x="25" y="72"/>
                  </a:lnTo>
                  <a:lnTo>
                    <a:pt x="7" y="75"/>
                  </a:lnTo>
                  <a:lnTo>
                    <a:pt x="10" y="51"/>
                  </a:lnTo>
                  <a:lnTo>
                    <a:pt x="0" y="49"/>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30020" name="Freeform 324"/>
            <p:cNvSpPr>
              <a:spLocks/>
            </p:cNvSpPr>
            <p:nvPr/>
          </p:nvSpPr>
          <p:spPr bwMode="auto">
            <a:xfrm>
              <a:off x="2655" y="1905"/>
              <a:ext cx="44" cy="82"/>
            </a:xfrm>
            <a:custGeom>
              <a:avLst/>
              <a:gdLst/>
              <a:ahLst/>
              <a:cxnLst>
                <a:cxn ang="0">
                  <a:pos x="0" y="53"/>
                </a:cxn>
                <a:cxn ang="0">
                  <a:pos x="11" y="0"/>
                </a:cxn>
                <a:cxn ang="0">
                  <a:pos x="48" y="2"/>
                </a:cxn>
                <a:cxn ang="0">
                  <a:pos x="29" y="39"/>
                </a:cxn>
                <a:cxn ang="0">
                  <a:pos x="29" y="78"/>
                </a:cxn>
                <a:cxn ang="0">
                  <a:pos x="8" y="81"/>
                </a:cxn>
                <a:cxn ang="0">
                  <a:pos x="11" y="55"/>
                </a:cxn>
                <a:cxn ang="0">
                  <a:pos x="0" y="53"/>
                </a:cxn>
              </a:cxnLst>
              <a:rect l="0" t="0" r="r" b="b"/>
              <a:pathLst>
                <a:path w="49" h="82">
                  <a:moveTo>
                    <a:pt x="0" y="53"/>
                  </a:moveTo>
                  <a:lnTo>
                    <a:pt x="11" y="0"/>
                  </a:lnTo>
                  <a:lnTo>
                    <a:pt x="48" y="2"/>
                  </a:lnTo>
                  <a:lnTo>
                    <a:pt x="29" y="39"/>
                  </a:lnTo>
                  <a:lnTo>
                    <a:pt x="29" y="78"/>
                  </a:lnTo>
                  <a:lnTo>
                    <a:pt x="8" y="81"/>
                  </a:lnTo>
                  <a:lnTo>
                    <a:pt x="11" y="55"/>
                  </a:lnTo>
                  <a:lnTo>
                    <a:pt x="0" y="5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021" name="Freeform 325"/>
            <p:cNvSpPr>
              <a:spLocks/>
            </p:cNvSpPr>
            <p:nvPr/>
          </p:nvSpPr>
          <p:spPr bwMode="auto">
            <a:xfrm>
              <a:off x="2557" y="2369"/>
              <a:ext cx="36" cy="19"/>
            </a:xfrm>
            <a:custGeom>
              <a:avLst/>
              <a:gdLst/>
              <a:ahLst/>
              <a:cxnLst>
                <a:cxn ang="0">
                  <a:pos x="0" y="4"/>
                </a:cxn>
                <a:cxn ang="0">
                  <a:pos x="11" y="12"/>
                </a:cxn>
                <a:cxn ang="0">
                  <a:pos x="25" y="8"/>
                </a:cxn>
                <a:cxn ang="0">
                  <a:pos x="16" y="12"/>
                </a:cxn>
                <a:cxn ang="0">
                  <a:pos x="20" y="18"/>
                </a:cxn>
                <a:cxn ang="0">
                  <a:pos x="39" y="12"/>
                </a:cxn>
                <a:cxn ang="0">
                  <a:pos x="39" y="0"/>
                </a:cxn>
                <a:cxn ang="0">
                  <a:pos x="0" y="4"/>
                </a:cxn>
              </a:cxnLst>
              <a:rect l="0" t="0" r="r" b="b"/>
              <a:pathLst>
                <a:path w="40" h="19">
                  <a:moveTo>
                    <a:pt x="0" y="4"/>
                  </a:moveTo>
                  <a:lnTo>
                    <a:pt x="11" y="12"/>
                  </a:lnTo>
                  <a:lnTo>
                    <a:pt x="25" y="8"/>
                  </a:lnTo>
                  <a:lnTo>
                    <a:pt x="16" y="12"/>
                  </a:lnTo>
                  <a:lnTo>
                    <a:pt x="20" y="18"/>
                  </a:lnTo>
                  <a:lnTo>
                    <a:pt x="39" y="12"/>
                  </a:lnTo>
                  <a:lnTo>
                    <a:pt x="39" y="0"/>
                  </a:lnTo>
                  <a:lnTo>
                    <a:pt x="0" y="4"/>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022" name="Freeform 326"/>
            <p:cNvSpPr>
              <a:spLocks/>
            </p:cNvSpPr>
            <p:nvPr/>
          </p:nvSpPr>
          <p:spPr bwMode="auto">
            <a:xfrm>
              <a:off x="2557" y="2369"/>
              <a:ext cx="41" cy="25"/>
            </a:xfrm>
            <a:custGeom>
              <a:avLst/>
              <a:gdLst/>
              <a:ahLst/>
              <a:cxnLst>
                <a:cxn ang="0">
                  <a:pos x="0" y="5"/>
                </a:cxn>
                <a:cxn ang="0">
                  <a:pos x="13" y="16"/>
                </a:cxn>
                <a:cxn ang="0">
                  <a:pos x="29" y="11"/>
                </a:cxn>
                <a:cxn ang="0">
                  <a:pos x="18" y="16"/>
                </a:cxn>
                <a:cxn ang="0">
                  <a:pos x="23" y="24"/>
                </a:cxn>
                <a:cxn ang="0">
                  <a:pos x="45" y="16"/>
                </a:cxn>
                <a:cxn ang="0">
                  <a:pos x="45" y="0"/>
                </a:cxn>
                <a:cxn ang="0">
                  <a:pos x="0" y="5"/>
                </a:cxn>
              </a:cxnLst>
              <a:rect l="0" t="0" r="r" b="b"/>
              <a:pathLst>
                <a:path w="46" h="25">
                  <a:moveTo>
                    <a:pt x="0" y="5"/>
                  </a:moveTo>
                  <a:lnTo>
                    <a:pt x="13" y="16"/>
                  </a:lnTo>
                  <a:lnTo>
                    <a:pt x="29" y="11"/>
                  </a:lnTo>
                  <a:lnTo>
                    <a:pt x="18" y="16"/>
                  </a:lnTo>
                  <a:lnTo>
                    <a:pt x="23" y="24"/>
                  </a:lnTo>
                  <a:lnTo>
                    <a:pt x="45" y="16"/>
                  </a:lnTo>
                  <a:lnTo>
                    <a:pt x="45" y="0"/>
                  </a:lnTo>
                  <a:lnTo>
                    <a:pt x="0" y="5"/>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023" name="Freeform 327"/>
            <p:cNvSpPr>
              <a:spLocks/>
            </p:cNvSpPr>
            <p:nvPr/>
          </p:nvSpPr>
          <p:spPr bwMode="auto">
            <a:xfrm>
              <a:off x="3439" y="2164"/>
              <a:ext cx="15" cy="19"/>
            </a:xfrm>
            <a:custGeom>
              <a:avLst/>
              <a:gdLst/>
              <a:ahLst/>
              <a:cxnLst>
                <a:cxn ang="0">
                  <a:pos x="0" y="17"/>
                </a:cxn>
                <a:cxn ang="0">
                  <a:pos x="8" y="18"/>
                </a:cxn>
                <a:cxn ang="0">
                  <a:pos x="16" y="17"/>
                </a:cxn>
                <a:cxn ang="0">
                  <a:pos x="12" y="0"/>
                </a:cxn>
                <a:cxn ang="0">
                  <a:pos x="0" y="17"/>
                </a:cxn>
              </a:cxnLst>
              <a:rect l="0" t="0" r="r" b="b"/>
              <a:pathLst>
                <a:path w="17" h="19">
                  <a:moveTo>
                    <a:pt x="0" y="17"/>
                  </a:moveTo>
                  <a:lnTo>
                    <a:pt x="8" y="18"/>
                  </a:lnTo>
                  <a:lnTo>
                    <a:pt x="16" y="17"/>
                  </a:lnTo>
                  <a:lnTo>
                    <a:pt x="12" y="0"/>
                  </a:lnTo>
                  <a:lnTo>
                    <a:pt x="0" y="17"/>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30024" name="Freeform 328"/>
            <p:cNvSpPr>
              <a:spLocks/>
            </p:cNvSpPr>
            <p:nvPr/>
          </p:nvSpPr>
          <p:spPr bwMode="auto">
            <a:xfrm>
              <a:off x="3439" y="2164"/>
              <a:ext cx="15" cy="25"/>
            </a:xfrm>
            <a:custGeom>
              <a:avLst/>
              <a:gdLst/>
              <a:ahLst/>
              <a:cxnLst>
                <a:cxn ang="0">
                  <a:pos x="0" y="22"/>
                </a:cxn>
                <a:cxn ang="0">
                  <a:pos x="8" y="24"/>
                </a:cxn>
                <a:cxn ang="0">
                  <a:pos x="16" y="22"/>
                </a:cxn>
                <a:cxn ang="0">
                  <a:pos x="11" y="0"/>
                </a:cxn>
                <a:cxn ang="0">
                  <a:pos x="0" y="22"/>
                </a:cxn>
              </a:cxnLst>
              <a:rect l="0" t="0" r="r" b="b"/>
              <a:pathLst>
                <a:path w="17" h="25">
                  <a:moveTo>
                    <a:pt x="0" y="22"/>
                  </a:moveTo>
                  <a:lnTo>
                    <a:pt x="8" y="24"/>
                  </a:lnTo>
                  <a:lnTo>
                    <a:pt x="16" y="22"/>
                  </a:lnTo>
                  <a:lnTo>
                    <a:pt x="11" y="0"/>
                  </a:lnTo>
                  <a:lnTo>
                    <a:pt x="0" y="22"/>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025" name="Freeform 329"/>
            <p:cNvSpPr>
              <a:spLocks/>
            </p:cNvSpPr>
            <p:nvPr/>
          </p:nvSpPr>
          <p:spPr bwMode="auto">
            <a:xfrm>
              <a:off x="3043" y="1787"/>
              <a:ext cx="116" cy="76"/>
            </a:xfrm>
            <a:custGeom>
              <a:avLst/>
              <a:gdLst/>
              <a:ahLst/>
              <a:cxnLst>
                <a:cxn ang="0">
                  <a:pos x="0" y="36"/>
                </a:cxn>
                <a:cxn ang="0">
                  <a:pos x="34" y="70"/>
                </a:cxn>
                <a:cxn ang="0">
                  <a:pos x="118" y="75"/>
                </a:cxn>
                <a:cxn ang="0">
                  <a:pos x="130" y="49"/>
                </a:cxn>
                <a:cxn ang="0">
                  <a:pos x="110" y="46"/>
                </a:cxn>
                <a:cxn ang="0">
                  <a:pos x="110" y="24"/>
                </a:cxn>
                <a:cxn ang="0">
                  <a:pos x="90" y="0"/>
                </a:cxn>
                <a:cxn ang="0">
                  <a:pos x="34" y="5"/>
                </a:cxn>
                <a:cxn ang="0">
                  <a:pos x="0" y="36"/>
                </a:cxn>
              </a:cxnLst>
              <a:rect l="0" t="0" r="r" b="b"/>
              <a:pathLst>
                <a:path w="131" h="76">
                  <a:moveTo>
                    <a:pt x="0" y="36"/>
                  </a:moveTo>
                  <a:lnTo>
                    <a:pt x="34" y="70"/>
                  </a:lnTo>
                  <a:lnTo>
                    <a:pt x="118" y="75"/>
                  </a:lnTo>
                  <a:lnTo>
                    <a:pt x="130" y="49"/>
                  </a:lnTo>
                  <a:lnTo>
                    <a:pt x="110" y="46"/>
                  </a:lnTo>
                  <a:lnTo>
                    <a:pt x="110" y="24"/>
                  </a:lnTo>
                  <a:lnTo>
                    <a:pt x="90" y="0"/>
                  </a:lnTo>
                  <a:lnTo>
                    <a:pt x="34" y="5"/>
                  </a:lnTo>
                  <a:lnTo>
                    <a:pt x="0" y="36"/>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30026" name="Freeform 330"/>
            <p:cNvSpPr>
              <a:spLocks/>
            </p:cNvSpPr>
            <p:nvPr/>
          </p:nvSpPr>
          <p:spPr bwMode="auto">
            <a:xfrm>
              <a:off x="3043" y="1787"/>
              <a:ext cx="121" cy="82"/>
            </a:xfrm>
            <a:custGeom>
              <a:avLst/>
              <a:gdLst/>
              <a:ahLst/>
              <a:cxnLst>
                <a:cxn ang="0">
                  <a:pos x="0" y="39"/>
                </a:cxn>
                <a:cxn ang="0">
                  <a:pos x="36" y="76"/>
                </a:cxn>
                <a:cxn ang="0">
                  <a:pos x="123" y="81"/>
                </a:cxn>
                <a:cxn ang="0">
                  <a:pos x="136" y="53"/>
                </a:cxn>
                <a:cxn ang="0">
                  <a:pos x="115" y="50"/>
                </a:cxn>
                <a:cxn ang="0">
                  <a:pos x="115" y="26"/>
                </a:cxn>
                <a:cxn ang="0">
                  <a:pos x="94" y="0"/>
                </a:cxn>
                <a:cxn ang="0">
                  <a:pos x="36" y="5"/>
                </a:cxn>
                <a:cxn ang="0">
                  <a:pos x="0" y="39"/>
                </a:cxn>
              </a:cxnLst>
              <a:rect l="0" t="0" r="r" b="b"/>
              <a:pathLst>
                <a:path w="137" h="82">
                  <a:moveTo>
                    <a:pt x="0" y="39"/>
                  </a:moveTo>
                  <a:lnTo>
                    <a:pt x="36" y="76"/>
                  </a:lnTo>
                  <a:lnTo>
                    <a:pt x="123" y="81"/>
                  </a:lnTo>
                  <a:lnTo>
                    <a:pt x="136" y="53"/>
                  </a:lnTo>
                  <a:lnTo>
                    <a:pt x="115" y="50"/>
                  </a:lnTo>
                  <a:lnTo>
                    <a:pt x="115" y="26"/>
                  </a:lnTo>
                  <a:lnTo>
                    <a:pt x="94" y="0"/>
                  </a:lnTo>
                  <a:lnTo>
                    <a:pt x="36" y="5"/>
                  </a:lnTo>
                  <a:lnTo>
                    <a:pt x="0" y="39"/>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027" name="Freeform 331"/>
            <p:cNvSpPr>
              <a:spLocks/>
            </p:cNvSpPr>
            <p:nvPr/>
          </p:nvSpPr>
          <p:spPr bwMode="auto">
            <a:xfrm>
              <a:off x="3156" y="2571"/>
              <a:ext cx="17" cy="21"/>
            </a:xfrm>
            <a:custGeom>
              <a:avLst/>
              <a:gdLst/>
              <a:ahLst/>
              <a:cxnLst>
                <a:cxn ang="0">
                  <a:pos x="0" y="20"/>
                </a:cxn>
                <a:cxn ang="0">
                  <a:pos x="8" y="4"/>
                </a:cxn>
                <a:cxn ang="0">
                  <a:pos x="16" y="0"/>
                </a:cxn>
                <a:cxn ang="0">
                  <a:pos x="18" y="16"/>
                </a:cxn>
                <a:cxn ang="0">
                  <a:pos x="0" y="20"/>
                </a:cxn>
              </a:cxnLst>
              <a:rect l="0" t="0" r="r" b="b"/>
              <a:pathLst>
                <a:path w="19" h="21">
                  <a:moveTo>
                    <a:pt x="0" y="20"/>
                  </a:moveTo>
                  <a:lnTo>
                    <a:pt x="8" y="4"/>
                  </a:lnTo>
                  <a:lnTo>
                    <a:pt x="16" y="0"/>
                  </a:lnTo>
                  <a:lnTo>
                    <a:pt x="18" y="16"/>
                  </a:lnTo>
                  <a:lnTo>
                    <a:pt x="0" y="20"/>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028" name="Freeform 332"/>
            <p:cNvSpPr>
              <a:spLocks/>
            </p:cNvSpPr>
            <p:nvPr/>
          </p:nvSpPr>
          <p:spPr bwMode="auto">
            <a:xfrm>
              <a:off x="3156" y="2571"/>
              <a:ext cx="23" cy="27"/>
            </a:xfrm>
            <a:custGeom>
              <a:avLst/>
              <a:gdLst/>
              <a:ahLst/>
              <a:cxnLst>
                <a:cxn ang="0">
                  <a:pos x="0" y="26"/>
                </a:cxn>
                <a:cxn ang="0">
                  <a:pos x="11" y="5"/>
                </a:cxn>
                <a:cxn ang="0">
                  <a:pos x="21" y="0"/>
                </a:cxn>
                <a:cxn ang="0">
                  <a:pos x="24" y="21"/>
                </a:cxn>
                <a:cxn ang="0">
                  <a:pos x="0" y="26"/>
                </a:cxn>
              </a:cxnLst>
              <a:rect l="0" t="0" r="r" b="b"/>
              <a:pathLst>
                <a:path w="25" h="27">
                  <a:moveTo>
                    <a:pt x="0" y="26"/>
                  </a:moveTo>
                  <a:lnTo>
                    <a:pt x="11" y="5"/>
                  </a:lnTo>
                  <a:lnTo>
                    <a:pt x="21" y="0"/>
                  </a:lnTo>
                  <a:lnTo>
                    <a:pt x="24" y="21"/>
                  </a:lnTo>
                  <a:lnTo>
                    <a:pt x="0" y="26"/>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029" name="Freeform 333"/>
            <p:cNvSpPr>
              <a:spLocks/>
            </p:cNvSpPr>
            <p:nvPr/>
          </p:nvSpPr>
          <p:spPr bwMode="auto">
            <a:xfrm>
              <a:off x="3228" y="2068"/>
              <a:ext cx="272" cy="254"/>
            </a:xfrm>
            <a:custGeom>
              <a:avLst/>
              <a:gdLst/>
              <a:ahLst/>
              <a:cxnLst>
                <a:cxn ang="0">
                  <a:pos x="0" y="63"/>
                </a:cxn>
                <a:cxn ang="0">
                  <a:pos x="6" y="43"/>
                </a:cxn>
                <a:cxn ang="0">
                  <a:pos x="24" y="46"/>
                </a:cxn>
                <a:cxn ang="0">
                  <a:pos x="42" y="33"/>
                </a:cxn>
                <a:cxn ang="0">
                  <a:pos x="49" y="24"/>
                </a:cxn>
                <a:cxn ang="0">
                  <a:pos x="33" y="8"/>
                </a:cxn>
                <a:cxn ang="0">
                  <a:pos x="67" y="0"/>
                </a:cxn>
                <a:cxn ang="0">
                  <a:pos x="128" y="27"/>
                </a:cxn>
                <a:cxn ang="0">
                  <a:pos x="128" y="38"/>
                </a:cxn>
                <a:cxn ang="0">
                  <a:pos x="147" y="46"/>
                </a:cxn>
                <a:cxn ang="0">
                  <a:pos x="160" y="56"/>
                </a:cxn>
                <a:cxn ang="0">
                  <a:pos x="175" y="46"/>
                </a:cxn>
                <a:cxn ang="0">
                  <a:pos x="198" y="59"/>
                </a:cxn>
                <a:cxn ang="0">
                  <a:pos x="232" y="115"/>
                </a:cxn>
                <a:cxn ang="0">
                  <a:pos x="237" y="117"/>
                </a:cxn>
                <a:cxn ang="0">
                  <a:pos x="252" y="143"/>
                </a:cxn>
                <a:cxn ang="0">
                  <a:pos x="299" y="146"/>
                </a:cxn>
                <a:cxn ang="0">
                  <a:pos x="304" y="156"/>
                </a:cxn>
                <a:cxn ang="0">
                  <a:pos x="296" y="187"/>
                </a:cxn>
                <a:cxn ang="0">
                  <a:pos x="252" y="202"/>
                </a:cxn>
                <a:cxn ang="0">
                  <a:pos x="203" y="212"/>
                </a:cxn>
                <a:cxn ang="0">
                  <a:pos x="168" y="253"/>
                </a:cxn>
                <a:cxn ang="0">
                  <a:pos x="168" y="235"/>
                </a:cxn>
                <a:cxn ang="0">
                  <a:pos x="144" y="228"/>
                </a:cxn>
                <a:cxn ang="0">
                  <a:pos x="117" y="237"/>
                </a:cxn>
                <a:cxn ang="0">
                  <a:pos x="90" y="194"/>
                </a:cxn>
                <a:cxn ang="0">
                  <a:pos x="70" y="176"/>
                </a:cxn>
                <a:cxn ang="0">
                  <a:pos x="57" y="128"/>
                </a:cxn>
                <a:cxn ang="0">
                  <a:pos x="0" y="63"/>
                </a:cxn>
              </a:cxnLst>
              <a:rect l="0" t="0" r="r" b="b"/>
              <a:pathLst>
                <a:path w="305" h="254">
                  <a:moveTo>
                    <a:pt x="0" y="63"/>
                  </a:moveTo>
                  <a:lnTo>
                    <a:pt x="6" y="43"/>
                  </a:lnTo>
                  <a:lnTo>
                    <a:pt x="24" y="46"/>
                  </a:lnTo>
                  <a:lnTo>
                    <a:pt x="42" y="33"/>
                  </a:lnTo>
                  <a:lnTo>
                    <a:pt x="49" y="24"/>
                  </a:lnTo>
                  <a:lnTo>
                    <a:pt x="33" y="8"/>
                  </a:lnTo>
                  <a:lnTo>
                    <a:pt x="67" y="0"/>
                  </a:lnTo>
                  <a:lnTo>
                    <a:pt x="128" y="27"/>
                  </a:lnTo>
                  <a:lnTo>
                    <a:pt x="128" y="38"/>
                  </a:lnTo>
                  <a:lnTo>
                    <a:pt x="147" y="46"/>
                  </a:lnTo>
                  <a:lnTo>
                    <a:pt x="160" y="56"/>
                  </a:lnTo>
                  <a:lnTo>
                    <a:pt x="175" y="46"/>
                  </a:lnTo>
                  <a:lnTo>
                    <a:pt x="198" y="59"/>
                  </a:lnTo>
                  <a:lnTo>
                    <a:pt x="232" y="115"/>
                  </a:lnTo>
                  <a:lnTo>
                    <a:pt x="237" y="117"/>
                  </a:lnTo>
                  <a:lnTo>
                    <a:pt x="252" y="143"/>
                  </a:lnTo>
                  <a:lnTo>
                    <a:pt x="299" y="146"/>
                  </a:lnTo>
                  <a:lnTo>
                    <a:pt x="304" y="156"/>
                  </a:lnTo>
                  <a:lnTo>
                    <a:pt x="296" y="187"/>
                  </a:lnTo>
                  <a:lnTo>
                    <a:pt x="252" y="202"/>
                  </a:lnTo>
                  <a:lnTo>
                    <a:pt x="203" y="212"/>
                  </a:lnTo>
                  <a:lnTo>
                    <a:pt x="168" y="253"/>
                  </a:lnTo>
                  <a:lnTo>
                    <a:pt x="168" y="235"/>
                  </a:lnTo>
                  <a:lnTo>
                    <a:pt x="144" y="228"/>
                  </a:lnTo>
                  <a:lnTo>
                    <a:pt x="117" y="237"/>
                  </a:lnTo>
                  <a:lnTo>
                    <a:pt x="90" y="194"/>
                  </a:lnTo>
                  <a:lnTo>
                    <a:pt x="70" y="176"/>
                  </a:lnTo>
                  <a:lnTo>
                    <a:pt x="57" y="128"/>
                  </a:lnTo>
                  <a:lnTo>
                    <a:pt x="0" y="63"/>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030" name="Freeform 334"/>
            <p:cNvSpPr>
              <a:spLocks/>
            </p:cNvSpPr>
            <p:nvPr/>
          </p:nvSpPr>
          <p:spPr bwMode="auto">
            <a:xfrm>
              <a:off x="3228" y="2068"/>
              <a:ext cx="277" cy="260"/>
            </a:xfrm>
            <a:custGeom>
              <a:avLst/>
              <a:gdLst/>
              <a:ahLst/>
              <a:cxnLst>
                <a:cxn ang="0">
                  <a:pos x="0" y="65"/>
                </a:cxn>
                <a:cxn ang="0">
                  <a:pos x="6" y="44"/>
                </a:cxn>
                <a:cxn ang="0">
                  <a:pos x="24" y="47"/>
                </a:cxn>
                <a:cxn ang="0">
                  <a:pos x="43" y="34"/>
                </a:cxn>
                <a:cxn ang="0">
                  <a:pos x="50" y="25"/>
                </a:cxn>
                <a:cxn ang="0">
                  <a:pos x="34" y="8"/>
                </a:cxn>
                <a:cxn ang="0">
                  <a:pos x="68" y="0"/>
                </a:cxn>
                <a:cxn ang="0">
                  <a:pos x="131" y="28"/>
                </a:cxn>
                <a:cxn ang="0">
                  <a:pos x="131" y="39"/>
                </a:cxn>
                <a:cxn ang="0">
                  <a:pos x="150" y="47"/>
                </a:cxn>
                <a:cxn ang="0">
                  <a:pos x="163" y="57"/>
                </a:cxn>
                <a:cxn ang="0">
                  <a:pos x="178" y="47"/>
                </a:cxn>
                <a:cxn ang="0">
                  <a:pos x="202" y="60"/>
                </a:cxn>
                <a:cxn ang="0">
                  <a:pos x="237" y="118"/>
                </a:cxn>
                <a:cxn ang="0">
                  <a:pos x="242" y="120"/>
                </a:cxn>
                <a:cxn ang="0">
                  <a:pos x="257" y="146"/>
                </a:cxn>
                <a:cxn ang="0">
                  <a:pos x="305" y="149"/>
                </a:cxn>
                <a:cxn ang="0">
                  <a:pos x="310" y="160"/>
                </a:cxn>
                <a:cxn ang="0">
                  <a:pos x="302" y="191"/>
                </a:cxn>
                <a:cxn ang="0">
                  <a:pos x="257" y="207"/>
                </a:cxn>
                <a:cxn ang="0">
                  <a:pos x="207" y="217"/>
                </a:cxn>
                <a:cxn ang="0">
                  <a:pos x="171" y="259"/>
                </a:cxn>
                <a:cxn ang="0">
                  <a:pos x="171" y="241"/>
                </a:cxn>
                <a:cxn ang="0">
                  <a:pos x="147" y="233"/>
                </a:cxn>
                <a:cxn ang="0">
                  <a:pos x="119" y="243"/>
                </a:cxn>
                <a:cxn ang="0">
                  <a:pos x="92" y="199"/>
                </a:cxn>
                <a:cxn ang="0">
                  <a:pos x="71" y="180"/>
                </a:cxn>
                <a:cxn ang="0">
                  <a:pos x="58" y="131"/>
                </a:cxn>
                <a:cxn ang="0">
                  <a:pos x="0" y="65"/>
                </a:cxn>
              </a:cxnLst>
              <a:rect l="0" t="0" r="r" b="b"/>
              <a:pathLst>
                <a:path w="311" h="260">
                  <a:moveTo>
                    <a:pt x="0" y="65"/>
                  </a:moveTo>
                  <a:lnTo>
                    <a:pt x="6" y="44"/>
                  </a:lnTo>
                  <a:lnTo>
                    <a:pt x="24" y="47"/>
                  </a:lnTo>
                  <a:lnTo>
                    <a:pt x="43" y="34"/>
                  </a:lnTo>
                  <a:lnTo>
                    <a:pt x="50" y="25"/>
                  </a:lnTo>
                  <a:lnTo>
                    <a:pt x="34" y="8"/>
                  </a:lnTo>
                  <a:lnTo>
                    <a:pt x="68" y="0"/>
                  </a:lnTo>
                  <a:lnTo>
                    <a:pt x="131" y="28"/>
                  </a:lnTo>
                  <a:lnTo>
                    <a:pt x="131" y="39"/>
                  </a:lnTo>
                  <a:lnTo>
                    <a:pt x="150" y="47"/>
                  </a:lnTo>
                  <a:lnTo>
                    <a:pt x="163" y="57"/>
                  </a:lnTo>
                  <a:lnTo>
                    <a:pt x="178" y="47"/>
                  </a:lnTo>
                  <a:lnTo>
                    <a:pt x="202" y="60"/>
                  </a:lnTo>
                  <a:lnTo>
                    <a:pt x="237" y="118"/>
                  </a:lnTo>
                  <a:lnTo>
                    <a:pt x="242" y="120"/>
                  </a:lnTo>
                  <a:lnTo>
                    <a:pt x="257" y="146"/>
                  </a:lnTo>
                  <a:lnTo>
                    <a:pt x="305" y="149"/>
                  </a:lnTo>
                  <a:lnTo>
                    <a:pt x="310" y="160"/>
                  </a:lnTo>
                  <a:lnTo>
                    <a:pt x="302" y="191"/>
                  </a:lnTo>
                  <a:lnTo>
                    <a:pt x="257" y="207"/>
                  </a:lnTo>
                  <a:lnTo>
                    <a:pt x="207" y="217"/>
                  </a:lnTo>
                  <a:lnTo>
                    <a:pt x="171" y="259"/>
                  </a:lnTo>
                  <a:lnTo>
                    <a:pt x="171" y="241"/>
                  </a:lnTo>
                  <a:lnTo>
                    <a:pt x="147" y="233"/>
                  </a:lnTo>
                  <a:lnTo>
                    <a:pt x="119" y="243"/>
                  </a:lnTo>
                  <a:lnTo>
                    <a:pt x="92" y="199"/>
                  </a:lnTo>
                  <a:lnTo>
                    <a:pt x="71" y="180"/>
                  </a:lnTo>
                  <a:lnTo>
                    <a:pt x="58" y="131"/>
                  </a:lnTo>
                  <a:lnTo>
                    <a:pt x="0" y="65"/>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031" name="Freeform 335"/>
            <p:cNvSpPr>
              <a:spLocks/>
            </p:cNvSpPr>
            <p:nvPr/>
          </p:nvSpPr>
          <p:spPr bwMode="auto">
            <a:xfrm>
              <a:off x="2548" y="2309"/>
              <a:ext cx="78" cy="60"/>
            </a:xfrm>
            <a:custGeom>
              <a:avLst/>
              <a:gdLst/>
              <a:ahLst/>
              <a:cxnLst>
                <a:cxn ang="0">
                  <a:pos x="0" y="26"/>
                </a:cxn>
                <a:cxn ang="0">
                  <a:pos x="13" y="40"/>
                </a:cxn>
                <a:cxn ang="0">
                  <a:pos x="52" y="43"/>
                </a:cxn>
                <a:cxn ang="0">
                  <a:pos x="10" y="49"/>
                </a:cxn>
                <a:cxn ang="0">
                  <a:pos x="10" y="59"/>
                </a:cxn>
                <a:cxn ang="0">
                  <a:pos x="52" y="54"/>
                </a:cxn>
                <a:cxn ang="0">
                  <a:pos x="87" y="59"/>
                </a:cxn>
                <a:cxn ang="0">
                  <a:pos x="74" y="26"/>
                </a:cxn>
                <a:cxn ang="0">
                  <a:pos x="45" y="0"/>
                </a:cxn>
                <a:cxn ang="0">
                  <a:pos x="13" y="6"/>
                </a:cxn>
                <a:cxn ang="0">
                  <a:pos x="0" y="26"/>
                </a:cxn>
              </a:cxnLst>
              <a:rect l="0" t="0" r="r" b="b"/>
              <a:pathLst>
                <a:path w="88" h="60">
                  <a:moveTo>
                    <a:pt x="0" y="26"/>
                  </a:moveTo>
                  <a:lnTo>
                    <a:pt x="13" y="40"/>
                  </a:lnTo>
                  <a:lnTo>
                    <a:pt x="52" y="43"/>
                  </a:lnTo>
                  <a:lnTo>
                    <a:pt x="10" y="49"/>
                  </a:lnTo>
                  <a:lnTo>
                    <a:pt x="10" y="59"/>
                  </a:lnTo>
                  <a:lnTo>
                    <a:pt x="52" y="54"/>
                  </a:lnTo>
                  <a:lnTo>
                    <a:pt x="87" y="59"/>
                  </a:lnTo>
                  <a:lnTo>
                    <a:pt x="74" y="26"/>
                  </a:lnTo>
                  <a:lnTo>
                    <a:pt x="45" y="0"/>
                  </a:lnTo>
                  <a:lnTo>
                    <a:pt x="13" y="6"/>
                  </a:lnTo>
                  <a:lnTo>
                    <a:pt x="0" y="26"/>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032" name="Freeform 336"/>
            <p:cNvSpPr>
              <a:spLocks/>
            </p:cNvSpPr>
            <p:nvPr/>
          </p:nvSpPr>
          <p:spPr bwMode="auto">
            <a:xfrm>
              <a:off x="2548" y="2309"/>
              <a:ext cx="83" cy="66"/>
            </a:xfrm>
            <a:custGeom>
              <a:avLst/>
              <a:gdLst/>
              <a:ahLst/>
              <a:cxnLst>
                <a:cxn ang="0">
                  <a:pos x="0" y="29"/>
                </a:cxn>
                <a:cxn ang="0">
                  <a:pos x="14" y="44"/>
                </a:cxn>
                <a:cxn ang="0">
                  <a:pos x="56" y="47"/>
                </a:cxn>
                <a:cxn ang="0">
                  <a:pos x="11" y="54"/>
                </a:cxn>
                <a:cxn ang="0">
                  <a:pos x="11" y="65"/>
                </a:cxn>
                <a:cxn ang="0">
                  <a:pos x="56" y="60"/>
                </a:cxn>
                <a:cxn ang="0">
                  <a:pos x="93" y="65"/>
                </a:cxn>
                <a:cxn ang="0">
                  <a:pos x="79" y="29"/>
                </a:cxn>
                <a:cxn ang="0">
                  <a:pos x="48" y="0"/>
                </a:cxn>
                <a:cxn ang="0">
                  <a:pos x="14" y="7"/>
                </a:cxn>
                <a:cxn ang="0">
                  <a:pos x="0" y="29"/>
                </a:cxn>
              </a:cxnLst>
              <a:rect l="0" t="0" r="r" b="b"/>
              <a:pathLst>
                <a:path w="94" h="66">
                  <a:moveTo>
                    <a:pt x="0" y="29"/>
                  </a:moveTo>
                  <a:lnTo>
                    <a:pt x="14" y="44"/>
                  </a:lnTo>
                  <a:lnTo>
                    <a:pt x="56" y="47"/>
                  </a:lnTo>
                  <a:lnTo>
                    <a:pt x="11" y="54"/>
                  </a:lnTo>
                  <a:lnTo>
                    <a:pt x="11" y="65"/>
                  </a:lnTo>
                  <a:lnTo>
                    <a:pt x="56" y="60"/>
                  </a:lnTo>
                  <a:lnTo>
                    <a:pt x="93" y="65"/>
                  </a:lnTo>
                  <a:lnTo>
                    <a:pt x="79" y="29"/>
                  </a:lnTo>
                  <a:lnTo>
                    <a:pt x="48" y="0"/>
                  </a:lnTo>
                  <a:lnTo>
                    <a:pt x="14" y="7"/>
                  </a:lnTo>
                  <a:lnTo>
                    <a:pt x="0" y="29"/>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033" name="Freeform 337"/>
            <p:cNvSpPr>
              <a:spLocks/>
            </p:cNvSpPr>
            <p:nvPr/>
          </p:nvSpPr>
          <p:spPr bwMode="auto">
            <a:xfrm>
              <a:off x="2604" y="2411"/>
              <a:ext cx="32" cy="37"/>
            </a:xfrm>
            <a:custGeom>
              <a:avLst/>
              <a:gdLst/>
              <a:ahLst/>
              <a:cxnLst>
                <a:cxn ang="0">
                  <a:pos x="0" y="9"/>
                </a:cxn>
                <a:cxn ang="0">
                  <a:pos x="2" y="27"/>
                </a:cxn>
                <a:cxn ang="0">
                  <a:pos x="22" y="36"/>
                </a:cxn>
                <a:cxn ang="0">
                  <a:pos x="35" y="18"/>
                </a:cxn>
                <a:cxn ang="0">
                  <a:pos x="25" y="0"/>
                </a:cxn>
                <a:cxn ang="0">
                  <a:pos x="0" y="9"/>
                </a:cxn>
              </a:cxnLst>
              <a:rect l="0" t="0" r="r" b="b"/>
              <a:pathLst>
                <a:path w="36" h="37">
                  <a:moveTo>
                    <a:pt x="0" y="9"/>
                  </a:moveTo>
                  <a:lnTo>
                    <a:pt x="2" y="27"/>
                  </a:lnTo>
                  <a:lnTo>
                    <a:pt x="22" y="36"/>
                  </a:lnTo>
                  <a:lnTo>
                    <a:pt x="35" y="18"/>
                  </a:lnTo>
                  <a:lnTo>
                    <a:pt x="25" y="0"/>
                  </a:lnTo>
                  <a:lnTo>
                    <a:pt x="0" y="9"/>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034" name="Freeform 338"/>
            <p:cNvSpPr>
              <a:spLocks/>
            </p:cNvSpPr>
            <p:nvPr/>
          </p:nvSpPr>
          <p:spPr bwMode="auto">
            <a:xfrm>
              <a:off x="2604" y="2411"/>
              <a:ext cx="38" cy="43"/>
            </a:xfrm>
            <a:custGeom>
              <a:avLst/>
              <a:gdLst/>
              <a:ahLst/>
              <a:cxnLst>
                <a:cxn ang="0">
                  <a:pos x="0" y="11"/>
                </a:cxn>
                <a:cxn ang="0">
                  <a:pos x="2" y="31"/>
                </a:cxn>
                <a:cxn ang="0">
                  <a:pos x="26" y="42"/>
                </a:cxn>
                <a:cxn ang="0">
                  <a:pos x="41" y="21"/>
                </a:cxn>
                <a:cxn ang="0">
                  <a:pos x="29" y="0"/>
                </a:cxn>
                <a:cxn ang="0">
                  <a:pos x="0" y="11"/>
                </a:cxn>
              </a:cxnLst>
              <a:rect l="0" t="0" r="r" b="b"/>
              <a:pathLst>
                <a:path w="42" h="43">
                  <a:moveTo>
                    <a:pt x="0" y="11"/>
                  </a:moveTo>
                  <a:lnTo>
                    <a:pt x="2" y="31"/>
                  </a:lnTo>
                  <a:lnTo>
                    <a:pt x="26" y="42"/>
                  </a:lnTo>
                  <a:lnTo>
                    <a:pt x="41" y="21"/>
                  </a:lnTo>
                  <a:lnTo>
                    <a:pt x="29" y="0"/>
                  </a:lnTo>
                  <a:lnTo>
                    <a:pt x="0" y="11"/>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035" name="Freeform 339"/>
            <p:cNvSpPr>
              <a:spLocks/>
            </p:cNvSpPr>
            <p:nvPr/>
          </p:nvSpPr>
          <p:spPr bwMode="auto">
            <a:xfrm>
              <a:off x="3315" y="2382"/>
              <a:ext cx="126" cy="194"/>
            </a:xfrm>
            <a:custGeom>
              <a:avLst/>
              <a:gdLst/>
              <a:ahLst/>
              <a:cxnLst>
                <a:cxn ang="0">
                  <a:pos x="0" y="183"/>
                </a:cxn>
                <a:cxn ang="0">
                  <a:pos x="0" y="127"/>
                </a:cxn>
                <a:cxn ang="0">
                  <a:pos x="11" y="114"/>
                </a:cxn>
                <a:cxn ang="0">
                  <a:pos x="56" y="99"/>
                </a:cxn>
                <a:cxn ang="0">
                  <a:pos x="96" y="56"/>
                </a:cxn>
                <a:cxn ang="0">
                  <a:pos x="40" y="39"/>
                </a:cxn>
                <a:cxn ang="0">
                  <a:pos x="23" y="13"/>
                </a:cxn>
                <a:cxn ang="0">
                  <a:pos x="28" y="5"/>
                </a:cxn>
                <a:cxn ang="0">
                  <a:pos x="54" y="23"/>
                </a:cxn>
                <a:cxn ang="0">
                  <a:pos x="136" y="0"/>
                </a:cxn>
                <a:cxn ang="0">
                  <a:pos x="141" y="23"/>
                </a:cxn>
                <a:cxn ang="0">
                  <a:pos x="91" y="113"/>
                </a:cxn>
                <a:cxn ang="0">
                  <a:pos x="5" y="193"/>
                </a:cxn>
                <a:cxn ang="0">
                  <a:pos x="0" y="183"/>
                </a:cxn>
              </a:cxnLst>
              <a:rect l="0" t="0" r="r" b="b"/>
              <a:pathLst>
                <a:path w="142" h="194">
                  <a:moveTo>
                    <a:pt x="0" y="183"/>
                  </a:moveTo>
                  <a:lnTo>
                    <a:pt x="0" y="127"/>
                  </a:lnTo>
                  <a:lnTo>
                    <a:pt x="11" y="114"/>
                  </a:lnTo>
                  <a:lnTo>
                    <a:pt x="56" y="99"/>
                  </a:lnTo>
                  <a:lnTo>
                    <a:pt x="96" y="56"/>
                  </a:lnTo>
                  <a:lnTo>
                    <a:pt x="40" y="39"/>
                  </a:lnTo>
                  <a:lnTo>
                    <a:pt x="23" y="13"/>
                  </a:lnTo>
                  <a:lnTo>
                    <a:pt x="28" y="5"/>
                  </a:lnTo>
                  <a:lnTo>
                    <a:pt x="54" y="23"/>
                  </a:lnTo>
                  <a:lnTo>
                    <a:pt x="136" y="0"/>
                  </a:lnTo>
                  <a:lnTo>
                    <a:pt x="141" y="23"/>
                  </a:lnTo>
                  <a:lnTo>
                    <a:pt x="91" y="113"/>
                  </a:lnTo>
                  <a:lnTo>
                    <a:pt x="5" y="193"/>
                  </a:lnTo>
                  <a:lnTo>
                    <a:pt x="0" y="183"/>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036" name="Freeform 340"/>
            <p:cNvSpPr>
              <a:spLocks/>
            </p:cNvSpPr>
            <p:nvPr/>
          </p:nvSpPr>
          <p:spPr bwMode="auto">
            <a:xfrm>
              <a:off x="3315" y="2382"/>
              <a:ext cx="131" cy="200"/>
            </a:xfrm>
            <a:custGeom>
              <a:avLst/>
              <a:gdLst/>
              <a:ahLst/>
              <a:cxnLst>
                <a:cxn ang="0">
                  <a:pos x="0" y="189"/>
                </a:cxn>
                <a:cxn ang="0">
                  <a:pos x="0" y="131"/>
                </a:cxn>
                <a:cxn ang="0">
                  <a:pos x="11" y="118"/>
                </a:cxn>
                <a:cxn ang="0">
                  <a:pos x="58" y="102"/>
                </a:cxn>
                <a:cxn ang="0">
                  <a:pos x="100" y="58"/>
                </a:cxn>
                <a:cxn ang="0">
                  <a:pos x="42" y="40"/>
                </a:cxn>
                <a:cxn ang="0">
                  <a:pos x="24" y="13"/>
                </a:cxn>
                <a:cxn ang="0">
                  <a:pos x="29" y="5"/>
                </a:cxn>
                <a:cxn ang="0">
                  <a:pos x="56" y="24"/>
                </a:cxn>
                <a:cxn ang="0">
                  <a:pos x="142" y="0"/>
                </a:cxn>
                <a:cxn ang="0">
                  <a:pos x="147" y="24"/>
                </a:cxn>
                <a:cxn ang="0">
                  <a:pos x="95" y="116"/>
                </a:cxn>
                <a:cxn ang="0">
                  <a:pos x="5" y="199"/>
                </a:cxn>
                <a:cxn ang="0">
                  <a:pos x="0" y="189"/>
                </a:cxn>
              </a:cxnLst>
              <a:rect l="0" t="0" r="r" b="b"/>
              <a:pathLst>
                <a:path w="148" h="200">
                  <a:moveTo>
                    <a:pt x="0" y="189"/>
                  </a:moveTo>
                  <a:lnTo>
                    <a:pt x="0" y="131"/>
                  </a:lnTo>
                  <a:lnTo>
                    <a:pt x="11" y="118"/>
                  </a:lnTo>
                  <a:lnTo>
                    <a:pt x="58" y="102"/>
                  </a:lnTo>
                  <a:lnTo>
                    <a:pt x="100" y="58"/>
                  </a:lnTo>
                  <a:lnTo>
                    <a:pt x="42" y="40"/>
                  </a:lnTo>
                  <a:lnTo>
                    <a:pt x="24" y="13"/>
                  </a:lnTo>
                  <a:lnTo>
                    <a:pt x="29" y="5"/>
                  </a:lnTo>
                  <a:lnTo>
                    <a:pt x="56" y="24"/>
                  </a:lnTo>
                  <a:lnTo>
                    <a:pt x="142" y="0"/>
                  </a:lnTo>
                  <a:lnTo>
                    <a:pt x="147" y="24"/>
                  </a:lnTo>
                  <a:lnTo>
                    <a:pt x="95" y="116"/>
                  </a:lnTo>
                  <a:lnTo>
                    <a:pt x="5" y="199"/>
                  </a:lnTo>
                  <a:lnTo>
                    <a:pt x="0" y="189"/>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037" name="Freeform 341"/>
            <p:cNvSpPr>
              <a:spLocks/>
            </p:cNvSpPr>
            <p:nvPr/>
          </p:nvSpPr>
          <p:spPr bwMode="auto">
            <a:xfrm>
              <a:off x="3105" y="2786"/>
              <a:ext cx="96" cy="102"/>
            </a:xfrm>
            <a:custGeom>
              <a:avLst/>
              <a:gdLst/>
              <a:ahLst/>
              <a:cxnLst>
                <a:cxn ang="0">
                  <a:pos x="0" y="32"/>
                </a:cxn>
                <a:cxn ang="0">
                  <a:pos x="26" y="32"/>
                </a:cxn>
                <a:cxn ang="0">
                  <a:pos x="50" y="15"/>
                </a:cxn>
                <a:cxn ang="0">
                  <a:pos x="50" y="8"/>
                </a:cxn>
                <a:cxn ang="0">
                  <a:pos x="70" y="0"/>
                </a:cxn>
                <a:cxn ang="0">
                  <a:pos x="105" y="15"/>
                </a:cxn>
                <a:cxn ang="0">
                  <a:pos x="107" y="27"/>
                </a:cxn>
                <a:cxn ang="0">
                  <a:pos x="107" y="64"/>
                </a:cxn>
                <a:cxn ang="0">
                  <a:pos x="90" y="101"/>
                </a:cxn>
                <a:cxn ang="0">
                  <a:pos x="58" y="96"/>
                </a:cxn>
                <a:cxn ang="0">
                  <a:pos x="40" y="87"/>
                </a:cxn>
                <a:cxn ang="0">
                  <a:pos x="0" y="32"/>
                </a:cxn>
              </a:cxnLst>
              <a:rect l="0" t="0" r="r" b="b"/>
              <a:pathLst>
                <a:path w="108" h="102">
                  <a:moveTo>
                    <a:pt x="0" y="32"/>
                  </a:moveTo>
                  <a:lnTo>
                    <a:pt x="26" y="32"/>
                  </a:lnTo>
                  <a:lnTo>
                    <a:pt x="50" y="15"/>
                  </a:lnTo>
                  <a:lnTo>
                    <a:pt x="50" y="8"/>
                  </a:lnTo>
                  <a:lnTo>
                    <a:pt x="70" y="0"/>
                  </a:lnTo>
                  <a:lnTo>
                    <a:pt x="105" y="15"/>
                  </a:lnTo>
                  <a:lnTo>
                    <a:pt x="107" y="27"/>
                  </a:lnTo>
                  <a:lnTo>
                    <a:pt x="107" y="64"/>
                  </a:lnTo>
                  <a:lnTo>
                    <a:pt x="90" y="101"/>
                  </a:lnTo>
                  <a:lnTo>
                    <a:pt x="58" y="96"/>
                  </a:lnTo>
                  <a:lnTo>
                    <a:pt x="40" y="87"/>
                  </a:lnTo>
                  <a:lnTo>
                    <a:pt x="0" y="32"/>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038" name="Freeform 342"/>
            <p:cNvSpPr>
              <a:spLocks/>
            </p:cNvSpPr>
            <p:nvPr/>
          </p:nvSpPr>
          <p:spPr bwMode="auto">
            <a:xfrm>
              <a:off x="3105" y="2786"/>
              <a:ext cx="101" cy="108"/>
            </a:xfrm>
            <a:custGeom>
              <a:avLst/>
              <a:gdLst/>
              <a:ahLst/>
              <a:cxnLst>
                <a:cxn ang="0">
                  <a:pos x="0" y="34"/>
                </a:cxn>
                <a:cxn ang="0">
                  <a:pos x="27" y="34"/>
                </a:cxn>
                <a:cxn ang="0">
                  <a:pos x="53" y="16"/>
                </a:cxn>
                <a:cxn ang="0">
                  <a:pos x="53" y="8"/>
                </a:cxn>
                <a:cxn ang="0">
                  <a:pos x="74" y="0"/>
                </a:cxn>
                <a:cxn ang="0">
                  <a:pos x="111" y="16"/>
                </a:cxn>
                <a:cxn ang="0">
                  <a:pos x="113" y="29"/>
                </a:cxn>
                <a:cxn ang="0">
                  <a:pos x="113" y="68"/>
                </a:cxn>
                <a:cxn ang="0">
                  <a:pos x="95" y="107"/>
                </a:cxn>
                <a:cxn ang="0">
                  <a:pos x="61" y="102"/>
                </a:cxn>
                <a:cxn ang="0">
                  <a:pos x="42" y="92"/>
                </a:cxn>
                <a:cxn ang="0">
                  <a:pos x="0" y="34"/>
                </a:cxn>
              </a:cxnLst>
              <a:rect l="0" t="0" r="r" b="b"/>
              <a:pathLst>
                <a:path w="114" h="108">
                  <a:moveTo>
                    <a:pt x="0" y="34"/>
                  </a:moveTo>
                  <a:lnTo>
                    <a:pt x="27" y="34"/>
                  </a:lnTo>
                  <a:lnTo>
                    <a:pt x="53" y="16"/>
                  </a:lnTo>
                  <a:lnTo>
                    <a:pt x="53" y="8"/>
                  </a:lnTo>
                  <a:lnTo>
                    <a:pt x="74" y="0"/>
                  </a:lnTo>
                  <a:lnTo>
                    <a:pt x="111" y="16"/>
                  </a:lnTo>
                  <a:lnTo>
                    <a:pt x="113" y="29"/>
                  </a:lnTo>
                  <a:lnTo>
                    <a:pt x="113" y="68"/>
                  </a:lnTo>
                  <a:lnTo>
                    <a:pt x="95" y="107"/>
                  </a:lnTo>
                  <a:lnTo>
                    <a:pt x="61" y="102"/>
                  </a:lnTo>
                  <a:lnTo>
                    <a:pt x="42" y="92"/>
                  </a:lnTo>
                  <a:lnTo>
                    <a:pt x="0" y="34"/>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039" name="Freeform 343"/>
            <p:cNvSpPr>
              <a:spLocks/>
            </p:cNvSpPr>
            <p:nvPr/>
          </p:nvSpPr>
          <p:spPr bwMode="auto">
            <a:xfrm>
              <a:off x="3343" y="2275"/>
              <a:ext cx="122" cy="89"/>
            </a:xfrm>
            <a:custGeom>
              <a:avLst/>
              <a:gdLst/>
              <a:ahLst/>
              <a:cxnLst>
                <a:cxn ang="0">
                  <a:pos x="0" y="88"/>
                </a:cxn>
                <a:cxn ang="0">
                  <a:pos x="35" y="68"/>
                </a:cxn>
                <a:cxn ang="0">
                  <a:pos x="31" y="59"/>
                </a:cxn>
                <a:cxn ang="0">
                  <a:pos x="40" y="49"/>
                </a:cxn>
                <a:cxn ang="0">
                  <a:pos x="75" y="9"/>
                </a:cxn>
                <a:cxn ang="0">
                  <a:pos x="123" y="0"/>
                </a:cxn>
                <a:cxn ang="0">
                  <a:pos x="136" y="32"/>
                </a:cxn>
                <a:cxn ang="0">
                  <a:pos x="125" y="49"/>
                </a:cxn>
                <a:cxn ang="0">
                  <a:pos x="73" y="71"/>
                </a:cxn>
                <a:cxn ang="0">
                  <a:pos x="0" y="88"/>
                </a:cxn>
              </a:cxnLst>
              <a:rect l="0" t="0" r="r" b="b"/>
              <a:pathLst>
                <a:path w="137" h="89">
                  <a:moveTo>
                    <a:pt x="0" y="88"/>
                  </a:moveTo>
                  <a:lnTo>
                    <a:pt x="35" y="68"/>
                  </a:lnTo>
                  <a:lnTo>
                    <a:pt x="31" y="59"/>
                  </a:lnTo>
                  <a:lnTo>
                    <a:pt x="40" y="49"/>
                  </a:lnTo>
                  <a:lnTo>
                    <a:pt x="75" y="9"/>
                  </a:lnTo>
                  <a:lnTo>
                    <a:pt x="123" y="0"/>
                  </a:lnTo>
                  <a:lnTo>
                    <a:pt x="136" y="32"/>
                  </a:lnTo>
                  <a:lnTo>
                    <a:pt x="125" y="49"/>
                  </a:lnTo>
                  <a:lnTo>
                    <a:pt x="73" y="71"/>
                  </a:lnTo>
                  <a:lnTo>
                    <a:pt x="0" y="88"/>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30040" name="Freeform 344"/>
            <p:cNvSpPr>
              <a:spLocks/>
            </p:cNvSpPr>
            <p:nvPr/>
          </p:nvSpPr>
          <p:spPr bwMode="auto">
            <a:xfrm>
              <a:off x="3343" y="2275"/>
              <a:ext cx="127" cy="95"/>
            </a:xfrm>
            <a:custGeom>
              <a:avLst/>
              <a:gdLst/>
              <a:ahLst/>
              <a:cxnLst>
                <a:cxn ang="0">
                  <a:pos x="0" y="94"/>
                </a:cxn>
                <a:cxn ang="0">
                  <a:pos x="37" y="73"/>
                </a:cxn>
                <a:cxn ang="0">
                  <a:pos x="32" y="63"/>
                </a:cxn>
                <a:cxn ang="0">
                  <a:pos x="42" y="52"/>
                </a:cxn>
                <a:cxn ang="0">
                  <a:pos x="78" y="10"/>
                </a:cxn>
                <a:cxn ang="0">
                  <a:pos x="128" y="0"/>
                </a:cxn>
                <a:cxn ang="0">
                  <a:pos x="142" y="34"/>
                </a:cxn>
                <a:cxn ang="0">
                  <a:pos x="131" y="52"/>
                </a:cxn>
                <a:cxn ang="0">
                  <a:pos x="76" y="76"/>
                </a:cxn>
                <a:cxn ang="0">
                  <a:pos x="0" y="94"/>
                </a:cxn>
              </a:cxnLst>
              <a:rect l="0" t="0" r="r" b="b"/>
              <a:pathLst>
                <a:path w="143" h="95">
                  <a:moveTo>
                    <a:pt x="0" y="94"/>
                  </a:moveTo>
                  <a:lnTo>
                    <a:pt x="37" y="73"/>
                  </a:lnTo>
                  <a:lnTo>
                    <a:pt x="32" y="63"/>
                  </a:lnTo>
                  <a:lnTo>
                    <a:pt x="42" y="52"/>
                  </a:lnTo>
                  <a:lnTo>
                    <a:pt x="78" y="10"/>
                  </a:lnTo>
                  <a:lnTo>
                    <a:pt x="128" y="0"/>
                  </a:lnTo>
                  <a:lnTo>
                    <a:pt x="142" y="34"/>
                  </a:lnTo>
                  <a:lnTo>
                    <a:pt x="131" y="52"/>
                  </a:lnTo>
                  <a:lnTo>
                    <a:pt x="76" y="76"/>
                  </a:lnTo>
                  <a:lnTo>
                    <a:pt x="0" y="94"/>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041" name="Freeform 345"/>
            <p:cNvSpPr>
              <a:spLocks/>
            </p:cNvSpPr>
            <p:nvPr/>
          </p:nvSpPr>
          <p:spPr bwMode="auto">
            <a:xfrm>
              <a:off x="2931" y="2807"/>
              <a:ext cx="169" cy="184"/>
            </a:xfrm>
            <a:custGeom>
              <a:avLst/>
              <a:gdLst/>
              <a:ahLst/>
              <a:cxnLst>
                <a:cxn ang="0">
                  <a:pos x="0" y="8"/>
                </a:cxn>
                <a:cxn ang="0">
                  <a:pos x="17" y="0"/>
                </a:cxn>
                <a:cxn ang="0">
                  <a:pos x="137" y="17"/>
                </a:cxn>
                <a:cxn ang="0">
                  <a:pos x="162" y="10"/>
                </a:cxn>
                <a:cxn ang="0">
                  <a:pos x="190" y="13"/>
                </a:cxn>
                <a:cxn ang="0">
                  <a:pos x="167" y="28"/>
                </a:cxn>
                <a:cxn ang="0">
                  <a:pos x="157" y="17"/>
                </a:cxn>
                <a:cxn ang="0">
                  <a:pos x="129" y="25"/>
                </a:cxn>
                <a:cxn ang="0">
                  <a:pos x="129" y="76"/>
                </a:cxn>
                <a:cxn ang="0">
                  <a:pos x="116" y="76"/>
                </a:cxn>
                <a:cxn ang="0">
                  <a:pos x="116" y="116"/>
                </a:cxn>
                <a:cxn ang="0">
                  <a:pos x="116" y="175"/>
                </a:cxn>
                <a:cxn ang="0">
                  <a:pos x="102" y="183"/>
                </a:cxn>
                <a:cxn ang="0">
                  <a:pos x="83" y="183"/>
                </a:cxn>
                <a:cxn ang="0">
                  <a:pos x="77" y="169"/>
                </a:cxn>
                <a:cxn ang="0">
                  <a:pos x="66" y="178"/>
                </a:cxn>
                <a:cxn ang="0">
                  <a:pos x="48" y="157"/>
                </a:cxn>
                <a:cxn ang="0">
                  <a:pos x="38" y="94"/>
                </a:cxn>
                <a:cxn ang="0">
                  <a:pos x="38" y="86"/>
                </a:cxn>
                <a:cxn ang="0">
                  <a:pos x="0" y="8"/>
                </a:cxn>
              </a:cxnLst>
              <a:rect l="0" t="0" r="r" b="b"/>
              <a:pathLst>
                <a:path w="191" h="184">
                  <a:moveTo>
                    <a:pt x="0" y="8"/>
                  </a:moveTo>
                  <a:lnTo>
                    <a:pt x="17" y="0"/>
                  </a:lnTo>
                  <a:lnTo>
                    <a:pt x="137" y="17"/>
                  </a:lnTo>
                  <a:lnTo>
                    <a:pt x="162" y="10"/>
                  </a:lnTo>
                  <a:lnTo>
                    <a:pt x="190" y="13"/>
                  </a:lnTo>
                  <a:lnTo>
                    <a:pt x="167" y="28"/>
                  </a:lnTo>
                  <a:lnTo>
                    <a:pt x="157" y="17"/>
                  </a:lnTo>
                  <a:lnTo>
                    <a:pt x="129" y="25"/>
                  </a:lnTo>
                  <a:lnTo>
                    <a:pt x="129" y="76"/>
                  </a:lnTo>
                  <a:lnTo>
                    <a:pt x="116" y="76"/>
                  </a:lnTo>
                  <a:lnTo>
                    <a:pt x="116" y="116"/>
                  </a:lnTo>
                  <a:lnTo>
                    <a:pt x="116" y="175"/>
                  </a:lnTo>
                  <a:lnTo>
                    <a:pt x="102" y="183"/>
                  </a:lnTo>
                  <a:lnTo>
                    <a:pt x="83" y="183"/>
                  </a:lnTo>
                  <a:lnTo>
                    <a:pt x="77" y="169"/>
                  </a:lnTo>
                  <a:lnTo>
                    <a:pt x="66" y="178"/>
                  </a:lnTo>
                  <a:lnTo>
                    <a:pt x="48" y="157"/>
                  </a:lnTo>
                  <a:lnTo>
                    <a:pt x="38" y="94"/>
                  </a:lnTo>
                  <a:lnTo>
                    <a:pt x="38" y="86"/>
                  </a:lnTo>
                  <a:lnTo>
                    <a:pt x="0" y="8"/>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042" name="Freeform 346"/>
            <p:cNvSpPr>
              <a:spLocks/>
            </p:cNvSpPr>
            <p:nvPr/>
          </p:nvSpPr>
          <p:spPr bwMode="auto">
            <a:xfrm>
              <a:off x="2931" y="2807"/>
              <a:ext cx="175" cy="190"/>
            </a:xfrm>
            <a:custGeom>
              <a:avLst/>
              <a:gdLst/>
              <a:ahLst/>
              <a:cxnLst>
                <a:cxn ang="0">
                  <a:pos x="0" y="8"/>
                </a:cxn>
                <a:cxn ang="0">
                  <a:pos x="18" y="0"/>
                </a:cxn>
                <a:cxn ang="0">
                  <a:pos x="141" y="18"/>
                </a:cxn>
                <a:cxn ang="0">
                  <a:pos x="167" y="10"/>
                </a:cxn>
                <a:cxn ang="0">
                  <a:pos x="196" y="13"/>
                </a:cxn>
                <a:cxn ang="0">
                  <a:pos x="172" y="29"/>
                </a:cxn>
                <a:cxn ang="0">
                  <a:pos x="162" y="18"/>
                </a:cxn>
                <a:cxn ang="0">
                  <a:pos x="133" y="26"/>
                </a:cxn>
                <a:cxn ang="0">
                  <a:pos x="133" y="78"/>
                </a:cxn>
                <a:cxn ang="0">
                  <a:pos x="120" y="78"/>
                </a:cxn>
                <a:cxn ang="0">
                  <a:pos x="120" y="120"/>
                </a:cxn>
                <a:cxn ang="0">
                  <a:pos x="120" y="181"/>
                </a:cxn>
                <a:cxn ang="0">
                  <a:pos x="105" y="189"/>
                </a:cxn>
                <a:cxn ang="0">
                  <a:pos x="86" y="189"/>
                </a:cxn>
                <a:cxn ang="0">
                  <a:pos x="79" y="175"/>
                </a:cxn>
                <a:cxn ang="0">
                  <a:pos x="68" y="184"/>
                </a:cxn>
                <a:cxn ang="0">
                  <a:pos x="49" y="162"/>
                </a:cxn>
                <a:cxn ang="0">
                  <a:pos x="39" y="97"/>
                </a:cxn>
                <a:cxn ang="0">
                  <a:pos x="39" y="89"/>
                </a:cxn>
                <a:cxn ang="0">
                  <a:pos x="0" y="8"/>
                </a:cxn>
              </a:cxnLst>
              <a:rect l="0" t="0" r="r" b="b"/>
              <a:pathLst>
                <a:path w="197" h="190">
                  <a:moveTo>
                    <a:pt x="0" y="8"/>
                  </a:moveTo>
                  <a:lnTo>
                    <a:pt x="18" y="0"/>
                  </a:lnTo>
                  <a:lnTo>
                    <a:pt x="141" y="18"/>
                  </a:lnTo>
                  <a:lnTo>
                    <a:pt x="167" y="10"/>
                  </a:lnTo>
                  <a:lnTo>
                    <a:pt x="196" y="13"/>
                  </a:lnTo>
                  <a:lnTo>
                    <a:pt x="172" y="29"/>
                  </a:lnTo>
                  <a:lnTo>
                    <a:pt x="162" y="18"/>
                  </a:lnTo>
                  <a:lnTo>
                    <a:pt x="133" y="26"/>
                  </a:lnTo>
                  <a:lnTo>
                    <a:pt x="133" y="78"/>
                  </a:lnTo>
                  <a:lnTo>
                    <a:pt x="120" y="78"/>
                  </a:lnTo>
                  <a:lnTo>
                    <a:pt x="120" y="120"/>
                  </a:lnTo>
                  <a:lnTo>
                    <a:pt x="120" y="181"/>
                  </a:lnTo>
                  <a:lnTo>
                    <a:pt x="105" y="189"/>
                  </a:lnTo>
                  <a:lnTo>
                    <a:pt x="86" y="189"/>
                  </a:lnTo>
                  <a:lnTo>
                    <a:pt x="79" y="175"/>
                  </a:lnTo>
                  <a:lnTo>
                    <a:pt x="68" y="184"/>
                  </a:lnTo>
                  <a:lnTo>
                    <a:pt x="49" y="162"/>
                  </a:lnTo>
                  <a:lnTo>
                    <a:pt x="39" y="97"/>
                  </a:lnTo>
                  <a:lnTo>
                    <a:pt x="39" y="89"/>
                  </a:lnTo>
                  <a:lnTo>
                    <a:pt x="0" y="8"/>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043" name="Freeform 347"/>
            <p:cNvSpPr>
              <a:spLocks/>
            </p:cNvSpPr>
            <p:nvPr/>
          </p:nvSpPr>
          <p:spPr bwMode="auto">
            <a:xfrm>
              <a:off x="3031" y="1090"/>
              <a:ext cx="2226" cy="922"/>
            </a:xfrm>
            <a:custGeom>
              <a:avLst/>
              <a:gdLst/>
              <a:ahLst/>
              <a:cxnLst>
                <a:cxn ang="0">
                  <a:pos x="31" y="508"/>
                </a:cxn>
                <a:cxn ang="0">
                  <a:pos x="157" y="458"/>
                </a:cxn>
                <a:cxn ang="0">
                  <a:pos x="154" y="323"/>
                </a:cxn>
                <a:cxn ang="0">
                  <a:pos x="183" y="222"/>
                </a:cxn>
                <a:cxn ang="0">
                  <a:pos x="318" y="299"/>
                </a:cxn>
                <a:cxn ang="0">
                  <a:pos x="274" y="370"/>
                </a:cxn>
                <a:cxn ang="0">
                  <a:pos x="298" y="328"/>
                </a:cxn>
                <a:cxn ang="0">
                  <a:pos x="399" y="273"/>
                </a:cxn>
                <a:cxn ang="0">
                  <a:pos x="502" y="249"/>
                </a:cxn>
                <a:cxn ang="0">
                  <a:pos x="607" y="224"/>
                </a:cxn>
                <a:cxn ang="0">
                  <a:pos x="703" y="200"/>
                </a:cxn>
                <a:cxn ang="0">
                  <a:pos x="779" y="146"/>
                </a:cxn>
                <a:cxn ang="0">
                  <a:pos x="761" y="292"/>
                </a:cxn>
                <a:cxn ang="0">
                  <a:pos x="818" y="249"/>
                </a:cxn>
                <a:cxn ang="0">
                  <a:pos x="860" y="262"/>
                </a:cxn>
                <a:cxn ang="0">
                  <a:pos x="810" y="143"/>
                </a:cxn>
                <a:cxn ang="0">
                  <a:pos x="855" y="172"/>
                </a:cxn>
                <a:cxn ang="0">
                  <a:pos x="934" y="219"/>
                </a:cxn>
                <a:cxn ang="0">
                  <a:pos x="986" y="93"/>
                </a:cxn>
                <a:cxn ang="0">
                  <a:pos x="1116" y="57"/>
                </a:cxn>
                <a:cxn ang="0">
                  <a:pos x="1197" y="21"/>
                </a:cxn>
                <a:cxn ang="0">
                  <a:pos x="1344" y="29"/>
                </a:cxn>
                <a:cxn ang="0">
                  <a:pos x="1242" y="151"/>
                </a:cxn>
                <a:cxn ang="0">
                  <a:pos x="1363" y="116"/>
                </a:cxn>
                <a:cxn ang="0">
                  <a:pos x="1457" y="122"/>
                </a:cxn>
                <a:cxn ang="0">
                  <a:pos x="1613" y="138"/>
                </a:cxn>
                <a:cxn ang="0">
                  <a:pos x="1740" y="187"/>
                </a:cxn>
                <a:cxn ang="0">
                  <a:pos x="1898" y="174"/>
                </a:cxn>
                <a:cxn ang="0">
                  <a:pos x="2082" y="233"/>
                </a:cxn>
                <a:cxn ang="0">
                  <a:pos x="2221" y="241"/>
                </a:cxn>
                <a:cxn ang="0">
                  <a:pos x="2443" y="309"/>
                </a:cxn>
                <a:cxn ang="0">
                  <a:pos x="2461" y="339"/>
                </a:cxn>
                <a:cxn ang="0">
                  <a:pos x="2422" y="349"/>
                </a:cxn>
                <a:cxn ang="0">
                  <a:pos x="2356" y="315"/>
                </a:cxn>
                <a:cxn ang="0">
                  <a:pos x="2338" y="406"/>
                </a:cxn>
                <a:cxn ang="0">
                  <a:pos x="2150" y="461"/>
                </a:cxn>
                <a:cxn ang="0">
                  <a:pos x="2100" y="516"/>
                </a:cxn>
                <a:cxn ang="0">
                  <a:pos x="2061" y="596"/>
                </a:cxn>
                <a:cxn ang="0">
                  <a:pos x="2016" y="502"/>
                </a:cxn>
                <a:cxn ang="0">
                  <a:pos x="2114" y="398"/>
                </a:cxn>
                <a:cxn ang="0">
                  <a:pos x="1985" y="474"/>
                </a:cxn>
                <a:cxn ang="0">
                  <a:pos x="1808" y="474"/>
                </a:cxn>
                <a:cxn ang="0">
                  <a:pos x="1745" y="583"/>
                </a:cxn>
                <a:cxn ang="0">
                  <a:pos x="1784" y="604"/>
                </a:cxn>
                <a:cxn ang="0">
                  <a:pos x="1650" y="781"/>
                </a:cxn>
                <a:cxn ang="0">
                  <a:pos x="1692" y="690"/>
                </a:cxn>
                <a:cxn ang="0">
                  <a:pos x="1475" y="609"/>
                </a:cxn>
                <a:cxn ang="0">
                  <a:pos x="1324" y="672"/>
                </a:cxn>
                <a:cxn ang="0">
                  <a:pos x="1148" y="659"/>
                </a:cxn>
                <a:cxn ang="0">
                  <a:pos x="923" y="747"/>
                </a:cxn>
                <a:cxn ang="0">
                  <a:pos x="795" y="859"/>
                </a:cxn>
                <a:cxn ang="0">
                  <a:pos x="732" y="887"/>
                </a:cxn>
                <a:cxn ang="0">
                  <a:pos x="504" y="882"/>
                </a:cxn>
                <a:cxn ang="0">
                  <a:pos x="510" y="828"/>
                </a:cxn>
                <a:cxn ang="0">
                  <a:pos x="450" y="760"/>
                </a:cxn>
                <a:cxn ang="0">
                  <a:pos x="426" y="723"/>
                </a:cxn>
                <a:cxn ang="0">
                  <a:pos x="423" y="807"/>
                </a:cxn>
                <a:cxn ang="0">
                  <a:pos x="389" y="859"/>
                </a:cxn>
                <a:cxn ang="0">
                  <a:pos x="279" y="731"/>
                </a:cxn>
                <a:cxn ang="0">
                  <a:pos x="229" y="745"/>
                </a:cxn>
                <a:cxn ang="0">
                  <a:pos x="183" y="721"/>
                </a:cxn>
                <a:cxn ang="0">
                  <a:pos x="49" y="697"/>
                </a:cxn>
                <a:cxn ang="0">
                  <a:pos x="59" y="580"/>
                </a:cxn>
              </a:cxnLst>
              <a:rect l="0" t="0" r="r" b="b"/>
              <a:pathLst>
                <a:path w="2504" h="922">
                  <a:moveTo>
                    <a:pt x="0" y="572"/>
                  </a:moveTo>
                  <a:lnTo>
                    <a:pt x="23" y="551"/>
                  </a:lnTo>
                  <a:lnTo>
                    <a:pt x="18" y="562"/>
                  </a:lnTo>
                  <a:lnTo>
                    <a:pt x="25" y="562"/>
                  </a:lnTo>
                  <a:lnTo>
                    <a:pt x="23" y="526"/>
                  </a:lnTo>
                  <a:lnTo>
                    <a:pt x="31" y="508"/>
                  </a:lnTo>
                  <a:lnTo>
                    <a:pt x="44" y="505"/>
                  </a:lnTo>
                  <a:lnTo>
                    <a:pt x="68" y="519"/>
                  </a:lnTo>
                  <a:lnTo>
                    <a:pt x="73" y="492"/>
                  </a:lnTo>
                  <a:lnTo>
                    <a:pt x="62" y="492"/>
                  </a:lnTo>
                  <a:lnTo>
                    <a:pt x="59" y="471"/>
                  </a:lnTo>
                  <a:lnTo>
                    <a:pt x="157" y="458"/>
                  </a:lnTo>
                  <a:lnTo>
                    <a:pt x="133" y="450"/>
                  </a:lnTo>
                  <a:lnTo>
                    <a:pt x="136" y="437"/>
                  </a:lnTo>
                  <a:lnTo>
                    <a:pt x="118" y="445"/>
                  </a:lnTo>
                  <a:lnTo>
                    <a:pt x="175" y="395"/>
                  </a:lnTo>
                  <a:lnTo>
                    <a:pt x="152" y="346"/>
                  </a:lnTo>
                  <a:lnTo>
                    <a:pt x="154" y="323"/>
                  </a:lnTo>
                  <a:lnTo>
                    <a:pt x="144" y="297"/>
                  </a:lnTo>
                  <a:lnTo>
                    <a:pt x="154" y="278"/>
                  </a:lnTo>
                  <a:lnTo>
                    <a:pt x="133" y="260"/>
                  </a:lnTo>
                  <a:lnTo>
                    <a:pt x="141" y="241"/>
                  </a:lnTo>
                  <a:lnTo>
                    <a:pt x="167" y="224"/>
                  </a:lnTo>
                  <a:lnTo>
                    <a:pt x="183" y="222"/>
                  </a:lnTo>
                  <a:lnTo>
                    <a:pt x="201" y="227"/>
                  </a:lnTo>
                  <a:lnTo>
                    <a:pt x="183" y="229"/>
                  </a:lnTo>
                  <a:lnTo>
                    <a:pt x="196" y="236"/>
                  </a:lnTo>
                  <a:lnTo>
                    <a:pt x="242" y="239"/>
                  </a:lnTo>
                  <a:lnTo>
                    <a:pt x="318" y="278"/>
                  </a:lnTo>
                  <a:lnTo>
                    <a:pt x="318" y="299"/>
                  </a:lnTo>
                  <a:lnTo>
                    <a:pt x="284" y="315"/>
                  </a:lnTo>
                  <a:lnTo>
                    <a:pt x="183" y="294"/>
                  </a:lnTo>
                  <a:lnTo>
                    <a:pt x="224" y="320"/>
                  </a:lnTo>
                  <a:lnTo>
                    <a:pt x="221" y="354"/>
                  </a:lnTo>
                  <a:lnTo>
                    <a:pt x="264" y="373"/>
                  </a:lnTo>
                  <a:lnTo>
                    <a:pt x="274" y="370"/>
                  </a:lnTo>
                  <a:lnTo>
                    <a:pt x="269" y="354"/>
                  </a:lnTo>
                  <a:lnTo>
                    <a:pt x="253" y="349"/>
                  </a:lnTo>
                  <a:lnTo>
                    <a:pt x="255" y="339"/>
                  </a:lnTo>
                  <a:lnTo>
                    <a:pt x="274" y="351"/>
                  </a:lnTo>
                  <a:lnTo>
                    <a:pt x="313" y="354"/>
                  </a:lnTo>
                  <a:lnTo>
                    <a:pt x="298" y="328"/>
                  </a:lnTo>
                  <a:lnTo>
                    <a:pt x="334" y="307"/>
                  </a:lnTo>
                  <a:lnTo>
                    <a:pt x="363" y="320"/>
                  </a:lnTo>
                  <a:lnTo>
                    <a:pt x="363" y="260"/>
                  </a:lnTo>
                  <a:lnTo>
                    <a:pt x="347" y="252"/>
                  </a:lnTo>
                  <a:lnTo>
                    <a:pt x="397" y="265"/>
                  </a:lnTo>
                  <a:lnTo>
                    <a:pt x="399" y="273"/>
                  </a:lnTo>
                  <a:lnTo>
                    <a:pt x="374" y="283"/>
                  </a:lnTo>
                  <a:lnTo>
                    <a:pt x="399" y="302"/>
                  </a:lnTo>
                  <a:lnTo>
                    <a:pt x="418" y="278"/>
                  </a:lnTo>
                  <a:lnTo>
                    <a:pt x="502" y="244"/>
                  </a:lnTo>
                  <a:lnTo>
                    <a:pt x="518" y="241"/>
                  </a:lnTo>
                  <a:lnTo>
                    <a:pt x="502" y="249"/>
                  </a:lnTo>
                  <a:lnTo>
                    <a:pt x="518" y="265"/>
                  </a:lnTo>
                  <a:lnTo>
                    <a:pt x="578" y="241"/>
                  </a:lnTo>
                  <a:lnTo>
                    <a:pt x="594" y="260"/>
                  </a:lnTo>
                  <a:lnTo>
                    <a:pt x="607" y="244"/>
                  </a:lnTo>
                  <a:lnTo>
                    <a:pt x="602" y="229"/>
                  </a:lnTo>
                  <a:lnTo>
                    <a:pt x="607" y="224"/>
                  </a:lnTo>
                  <a:lnTo>
                    <a:pt x="653" y="231"/>
                  </a:lnTo>
                  <a:lnTo>
                    <a:pt x="716" y="265"/>
                  </a:lnTo>
                  <a:lnTo>
                    <a:pt x="727" y="249"/>
                  </a:lnTo>
                  <a:lnTo>
                    <a:pt x="714" y="231"/>
                  </a:lnTo>
                  <a:lnTo>
                    <a:pt x="695" y="229"/>
                  </a:lnTo>
                  <a:lnTo>
                    <a:pt x="703" y="200"/>
                  </a:lnTo>
                  <a:lnTo>
                    <a:pt x="690" y="198"/>
                  </a:lnTo>
                  <a:lnTo>
                    <a:pt x="692" y="185"/>
                  </a:lnTo>
                  <a:lnTo>
                    <a:pt x="716" y="172"/>
                  </a:lnTo>
                  <a:lnTo>
                    <a:pt x="732" y="140"/>
                  </a:lnTo>
                  <a:lnTo>
                    <a:pt x="763" y="140"/>
                  </a:lnTo>
                  <a:lnTo>
                    <a:pt x="779" y="146"/>
                  </a:lnTo>
                  <a:lnTo>
                    <a:pt x="766" y="180"/>
                  </a:lnTo>
                  <a:lnTo>
                    <a:pt x="781" y="195"/>
                  </a:lnTo>
                  <a:lnTo>
                    <a:pt x="776" y="241"/>
                  </a:lnTo>
                  <a:lnTo>
                    <a:pt x="792" y="260"/>
                  </a:lnTo>
                  <a:lnTo>
                    <a:pt x="787" y="275"/>
                  </a:lnTo>
                  <a:lnTo>
                    <a:pt x="761" y="292"/>
                  </a:lnTo>
                  <a:lnTo>
                    <a:pt x="768" y="297"/>
                  </a:lnTo>
                  <a:lnTo>
                    <a:pt x="737" y="302"/>
                  </a:lnTo>
                  <a:lnTo>
                    <a:pt x="771" y="312"/>
                  </a:lnTo>
                  <a:lnTo>
                    <a:pt x="810" y="275"/>
                  </a:lnTo>
                  <a:lnTo>
                    <a:pt x="805" y="252"/>
                  </a:lnTo>
                  <a:lnTo>
                    <a:pt x="818" y="249"/>
                  </a:lnTo>
                  <a:lnTo>
                    <a:pt x="837" y="244"/>
                  </a:lnTo>
                  <a:lnTo>
                    <a:pt x="847" y="257"/>
                  </a:lnTo>
                  <a:lnTo>
                    <a:pt x="847" y="275"/>
                  </a:lnTo>
                  <a:lnTo>
                    <a:pt x="871" y="278"/>
                  </a:lnTo>
                  <a:lnTo>
                    <a:pt x="852" y="273"/>
                  </a:lnTo>
                  <a:lnTo>
                    <a:pt x="860" y="262"/>
                  </a:lnTo>
                  <a:lnTo>
                    <a:pt x="852" y="249"/>
                  </a:lnTo>
                  <a:lnTo>
                    <a:pt x="797" y="239"/>
                  </a:lnTo>
                  <a:lnTo>
                    <a:pt x="805" y="200"/>
                  </a:lnTo>
                  <a:lnTo>
                    <a:pt x="787" y="177"/>
                  </a:lnTo>
                  <a:lnTo>
                    <a:pt x="813" y="156"/>
                  </a:lnTo>
                  <a:lnTo>
                    <a:pt x="810" y="143"/>
                  </a:lnTo>
                  <a:lnTo>
                    <a:pt x="821" y="151"/>
                  </a:lnTo>
                  <a:lnTo>
                    <a:pt x="815" y="182"/>
                  </a:lnTo>
                  <a:lnTo>
                    <a:pt x="826" y="185"/>
                  </a:lnTo>
                  <a:lnTo>
                    <a:pt x="866" y="193"/>
                  </a:lnTo>
                  <a:lnTo>
                    <a:pt x="829" y="166"/>
                  </a:lnTo>
                  <a:lnTo>
                    <a:pt x="855" y="172"/>
                  </a:lnTo>
                  <a:lnTo>
                    <a:pt x="850" y="158"/>
                  </a:lnTo>
                  <a:lnTo>
                    <a:pt x="866" y="156"/>
                  </a:lnTo>
                  <a:lnTo>
                    <a:pt x="936" y="174"/>
                  </a:lnTo>
                  <a:lnTo>
                    <a:pt x="920" y="187"/>
                  </a:lnTo>
                  <a:lnTo>
                    <a:pt x="920" y="206"/>
                  </a:lnTo>
                  <a:lnTo>
                    <a:pt x="934" y="219"/>
                  </a:lnTo>
                  <a:lnTo>
                    <a:pt x="944" y="177"/>
                  </a:lnTo>
                  <a:lnTo>
                    <a:pt x="905" y="153"/>
                  </a:lnTo>
                  <a:lnTo>
                    <a:pt x="894" y="122"/>
                  </a:lnTo>
                  <a:lnTo>
                    <a:pt x="986" y="111"/>
                  </a:lnTo>
                  <a:lnTo>
                    <a:pt x="973" y="85"/>
                  </a:lnTo>
                  <a:lnTo>
                    <a:pt x="986" y="93"/>
                  </a:lnTo>
                  <a:lnTo>
                    <a:pt x="999" y="80"/>
                  </a:lnTo>
                  <a:lnTo>
                    <a:pt x="991" y="77"/>
                  </a:lnTo>
                  <a:lnTo>
                    <a:pt x="1082" y="57"/>
                  </a:lnTo>
                  <a:lnTo>
                    <a:pt x="1077" y="49"/>
                  </a:lnTo>
                  <a:lnTo>
                    <a:pt x="1119" y="47"/>
                  </a:lnTo>
                  <a:lnTo>
                    <a:pt x="1116" y="57"/>
                  </a:lnTo>
                  <a:lnTo>
                    <a:pt x="1130" y="57"/>
                  </a:lnTo>
                  <a:lnTo>
                    <a:pt x="1161" y="41"/>
                  </a:lnTo>
                  <a:lnTo>
                    <a:pt x="1174" y="49"/>
                  </a:lnTo>
                  <a:lnTo>
                    <a:pt x="1164" y="36"/>
                  </a:lnTo>
                  <a:lnTo>
                    <a:pt x="1197" y="34"/>
                  </a:lnTo>
                  <a:lnTo>
                    <a:pt x="1197" y="21"/>
                  </a:lnTo>
                  <a:lnTo>
                    <a:pt x="1242" y="0"/>
                  </a:lnTo>
                  <a:lnTo>
                    <a:pt x="1271" y="10"/>
                  </a:lnTo>
                  <a:lnTo>
                    <a:pt x="1242" y="23"/>
                  </a:lnTo>
                  <a:lnTo>
                    <a:pt x="1287" y="23"/>
                  </a:lnTo>
                  <a:lnTo>
                    <a:pt x="1271" y="36"/>
                  </a:lnTo>
                  <a:lnTo>
                    <a:pt x="1344" y="29"/>
                  </a:lnTo>
                  <a:lnTo>
                    <a:pt x="1384" y="57"/>
                  </a:lnTo>
                  <a:lnTo>
                    <a:pt x="1378" y="65"/>
                  </a:lnTo>
                  <a:lnTo>
                    <a:pt x="1363" y="57"/>
                  </a:lnTo>
                  <a:lnTo>
                    <a:pt x="1384" y="65"/>
                  </a:lnTo>
                  <a:lnTo>
                    <a:pt x="1376" y="77"/>
                  </a:lnTo>
                  <a:lnTo>
                    <a:pt x="1242" y="151"/>
                  </a:lnTo>
                  <a:lnTo>
                    <a:pt x="1282" y="143"/>
                  </a:lnTo>
                  <a:lnTo>
                    <a:pt x="1274" y="132"/>
                  </a:lnTo>
                  <a:lnTo>
                    <a:pt x="1342" y="119"/>
                  </a:lnTo>
                  <a:lnTo>
                    <a:pt x="1324" y="119"/>
                  </a:lnTo>
                  <a:lnTo>
                    <a:pt x="1326" y="109"/>
                  </a:lnTo>
                  <a:lnTo>
                    <a:pt x="1363" y="116"/>
                  </a:lnTo>
                  <a:lnTo>
                    <a:pt x="1368" y="109"/>
                  </a:lnTo>
                  <a:lnTo>
                    <a:pt x="1378" y="132"/>
                  </a:lnTo>
                  <a:lnTo>
                    <a:pt x="1397" y="135"/>
                  </a:lnTo>
                  <a:lnTo>
                    <a:pt x="1381" y="122"/>
                  </a:lnTo>
                  <a:lnTo>
                    <a:pt x="1415" y="116"/>
                  </a:lnTo>
                  <a:lnTo>
                    <a:pt x="1457" y="122"/>
                  </a:lnTo>
                  <a:lnTo>
                    <a:pt x="1454" y="132"/>
                  </a:lnTo>
                  <a:lnTo>
                    <a:pt x="1487" y="140"/>
                  </a:lnTo>
                  <a:lnTo>
                    <a:pt x="1522" y="138"/>
                  </a:lnTo>
                  <a:lnTo>
                    <a:pt x="1522" y="116"/>
                  </a:lnTo>
                  <a:lnTo>
                    <a:pt x="1532" y="114"/>
                  </a:lnTo>
                  <a:lnTo>
                    <a:pt x="1613" y="138"/>
                  </a:lnTo>
                  <a:lnTo>
                    <a:pt x="1603" y="174"/>
                  </a:lnTo>
                  <a:lnTo>
                    <a:pt x="1640" y="200"/>
                  </a:lnTo>
                  <a:lnTo>
                    <a:pt x="1661" y="164"/>
                  </a:lnTo>
                  <a:lnTo>
                    <a:pt x="1674" y="182"/>
                  </a:lnTo>
                  <a:lnTo>
                    <a:pt x="1703" y="174"/>
                  </a:lnTo>
                  <a:lnTo>
                    <a:pt x="1740" y="187"/>
                  </a:lnTo>
                  <a:lnTo>
                    <a:pt x="1768" y="180"/>
                  </a:lnTo>
                  <a:lnTo>
                    <a:pt x="1766" y="164"/>
                  </a:lnTo>
                  <a:lnTo>
                    <a:pt x="1784" y="143"/>
                  </a:lnTo>
                  <a:lnTo>
                    <a:pt x="1906" y="158"/>
                  </a:lnTo>
                  <a:lnTo>
                    <a:pt x="1914" y="172"/>
                  </a:lnTo>
                  <a:lnTo>
                    <a:pt x="1898" y="174"/>
                  </a:lnTo>
                  <a:lnTo>
                    <a:pt x="1938" y="180"/>
                  </a:lnTo>
                  <a:lnTo>
                    <a:pt x="1951" y="198"/>
                  </a:lnTo>
                  <a:lnTo>
                    <a:pt x="2045" y="193"/>
                  </a:lnTo>
                  <a:lnTo>
                    <a:pt x="2061" y="206"/>
                  </a:lnTo>
                  <a:lnTo>
                    <a:pt x="2056" y="224"/>
                  </a:lnTo>
                  <a:lnTo>
                    <a:pt x="2082" y="233"/>
                  </a:lnTo>
                  <a:lnTo>
                    <a:pt x="2095" y="227"/>
                  </a:lnTo>
                  <a:lnTo>
                    <a:pt x="2163" y="231"/>
                  </a:lnTo>
                  <a:lnTo>
                    <a:pt x="2176" y="224"/>
                  </a:lnTo>
                  <a:lnTo>
                    <a:pt x="2182" y="236"/>
                  </a:lnTo>
                  <a:lnTo>
                    <a:pt x="2210" y="252"/>
                  </a:lnTo>
                  <a:lnTo>
                    <a:pt x="2221" y="241"/>
                  </a:lnTo>
                  <a:lnTo>
                    <a:pt x="2208" y="229"/>
                  </a:lnTo>
                  <a:lnTo>
                    <a:pt x="2216" y="219"/>
                  </a:lnTo>
                  <a:lnTo>
                    <a:pt x="2330" y="231"/>
                  </a:lnTo>
                  <a:lnTo>
                    <a:pt x="2406" y="275"/>
                  </a:lnTo>
                  <a:lnTo>
                    <a:pt x="2422" y="275"/>
                  </a:lnTo>
                  <a:lnTo>
                    <a:pt x="2443" y="309"/>
                  </a:lnTo>
                  <a:lnTo>
                    <a:pt x="2435" y="294"/>
                  </a:lnTo>
                  <a:lnTo>
                    <a:pt x="2446" y="292"/>
                  </a:lnTo>
                  <a:lnTo>
                    <a:pt x="2451" y="299"/>
                  </a:lnTo>
                  <a:lnTo>
                    <a:pt x="2477" y="297"/>
                  </a:lnTo>
                  <a:lnTo>
                    <a:pt x="2503" y="315"/>
                  </a:lnTo>
                  <a:lnTo>
                    <a:pt x="2461" y="339"/>
                  </a:lnTo>
                  <a:lnTo>
                    <a:pt x="2471" y="341"/>
                  </a:lnTo>
                  <a:lnTo>
                    <a:pt x="2456" y="346"/>
                  </a:lnTo>
                  <a:lnTo>
                    <a:pt x="2469" y="354"/>
                  </a:lnTo>
                  <a:lnTo>
                    <a:pt x="2443" y="357"/>
                  </a:lnTo>
                  <a:lnTo>
                    <a:pt x="2435" y="344"/>
                  </a:lnTo>
                  <a:lnTo>
                    <a:pt x="2422" y="349"/>
                  </a:lnTo>
                  <a:lnTo>
                    <a:pt x="2406" y="328"/>
                  </a:lnTo>
                  <a:lnTo>
                    <a:pt x="2375" y="331"/>
                  </a:lnTo>
                  <a:lnTo>
                    <a:pt x="2369" y="315"/>
                  </a:lnTo>
                  <a:lnTo>
                    <a:pt x="2375" y="309"/>
                  </a:lnTo>
                  <a:lnTo>
                    <a:pt x="2364" y="309"/>
                  </a:lnTo>
                  <a:lnTo>
                    <a:pt x="2356" y="315"/>
                  </a:lnTo>
                  <a:lnTo>
                    <a:pt x="2364" y="331"/>
                  </a:lnTo>
                  <a:lnTo>
                    <a:pt x="2359" y="339"/>
                  </a:lnTo>
                  <a:lnTo>
                    <a:pt x="2333" y="351"/>
                  </a:lnTo>
                  <a:lnTo>
                    <a:pt x="2317" y="349"/>
                  </a:lnTo>
                  <a:lnTo>
                    <a:pt x="2343" y="387"/>
                  </a:lnTo>
                  <a:lnTo>
                    <a:pt x="2338" y="406"/>
                  </a:lnTo>
                  <a:lnTo>
                    <a:pt x="2309" y="390"/>
                  </a:lnTo>
                  <a:lnTo>
                    <a:pt x="2314" y="398"/>
                  </a:lnTo>
                  <a:lnTo>
                    <a:pt x="2258" y="419"/>
                  </a:lnTo>
                  <a:lnTo>
                    <a:pt x="2213" y="458"/>
                  </a:lnTo>
                  <a:lnTo>
                    <a:pt x="2179" y="445"/>
                  </a:lnTo>
                  <a:lnTo>
                    <a:pt x="2150" y="461"/>
                  </a:lnTo>
                  <a:lnTo>
                    <a:pt x="2150" y="445"/>
                  </a:lnTo>
                  <a:lnTo>
                    <a:pt x="2134" y="461"/>
                  </a:lnTo>
                  <a:lnTo>
                    <a:pt x="2111" y="458"/>
                  </a:lnTo>
                  <a:lnTo>
                    <a:pt x="2090" y="497"/>
                  </a:lnTo>
                  <a:lnTo>
                    <a:pt x="2108" y="505"/>
                  </a:lnTo>
                  <a:lnTo>
                    <a:pt x="2100" y="516"/>
                  </a:lnTo>
                  <a:lnTo>
                    <a:pt x="2108" y="538"/>
                  </a:lnTo>
                  <a:lnTo>
                    <a:pt x="2095" y="534"/>
                  </a:lnTo>
                  <a:lnTo>
                    <a:pt x="2087" y="551"/>
                  </a:lnTo>
                  <a:lnTo>
                    <a:pt x="2092" y="567"/>
                  </a:lnTo>
                  <a:lnTo>
                    <a:pt x="2058" y="580"/>
                  </a:lnTo>
                  <a:lnTo>
                    <a:pt x="2061" y="596"/>
                  </a:lnTo>
                  <a:lnTo>
                    <a:pt x="2043" y="604"/>
                  </a:lnTo>
                  <a:lnTo>
                    <a:pt x="2035" y="622"/>
                  </a:lnTo>
                  <a:lnTo>
                    <a:pt x="2014" y="643"/>
                  </a:lnTo>
                  <a:lnTo>
                    <a:pt x="1996" y="570"/>
                  </a:lnTo>
                  <a:lnTo>
                    <a:pt x="2003" y="529"/>
                  </a:lnTo>
                  <a:lnTo>
                    <a:pt x="2016" y="502"/>
                  </a:lnTo>
                  <a:lnTo>
                    <a:pt x="2040" y="497"/>
                  </a:lnTo>
                  <a:lnTo>
                    <a:pt x="2090" y="448"/>
                  </a:lnTo>
                  <a:lnTo>
                    <a:pt x="2114" y="434"/>
                  </a:lnTo>
                  <a:lnTo>
                    <a:pt x="2124" y="408"/>
                  </a:lnTo>
                  <a:lnTo>
                    <a:pt x="2134" y="398"/>
                  </a:lnTo>
                  <a:lnTo>
                    <a:pt x="2114" y="398"/>
                  </a:lnTo>
                  <a:lnTo>
                    <a:pt x="2106" y="421"/>
                  </a:lnTo>
                  <a:lnTo>
                    <a:pt x="2063" y="445"/>
                  </a:lnTo>
                  <a:lnTo>
                    <a:pt x="2066" y="414"/>
                  </a:lnTo>
                  <a:lnTo>
                    <a:pt x="2019" y="419"/>
                  </a:lnTo>
                  <a:lnTo>
                    <a:pt x="1974" y="461"/>
                  </a:lnTo>
                  <a:lnTo>
                    <a:pt x="1985" y="474"/>
                  </a:lnTo>
                  <a:lnTo>
                    <a:pt x="1935" y="479"/>
                  </a:lnTo>
                  <a:lnTo>
                    <a:pt x="1933" y="476"/>
                  </a:lnTo>
                  <a:lnTo>
                    <a:pt x="1945" y="471"/>
                  </a:lnTo>
                  <a:lnTo>
                    <a:pt x="1906" y="463"/>
                  </a:lnTo>
                  <a:lnTo>
                    <a:pt x="1896" y="471"/>
                  </a:lnTo>
                  <a:lnTo>
                    <a:pt x="1808" y="474"/>
                  </a:lnTo>
                  <a:lnTo>
                    <a:pt x="1698" y="567"/>
                  </a:lnTo>
                  <a:lnTo>
                    <a:pt x="1721" y="570"/>
                  </a:lnTo>
                  <a:lnTo>
                    <a:pt x="1721" y="585"/>
                  </a:lnTo>
                  <a:lnTo>
                    <a:pt x="1734" y="575"/>
                  </a:lnTo>
                  <a:lnTo>
                    <a:pt x="1729" y="588"/>
                  </a:lnTo>
                  <a:lnTo>
                    <a:pt x="1745" y="583"/>
                  </a:lnTo>
                  <a:lnTo>
                    <a:pt x="1745" y="591"/>
                  </a:lnTo>
                  <a:lnTo>
                    <a:pt x="1750" y="575"/>
                  </a:lnTo>
                  <a:lnTo>
                    <a:pt x="1766" y="575"/>
                  </a:lnTo>
                  <a:lnTo>
                    <a:pt x="1789" y="594"/>
                  </a:lnTo>
                  <a:lnTo>
                    <a:pt x="1768" y="596"/>
                  </a:lnTo>
                  <a:lnTo>
                    <a:pt x="1784" y="604"/>
                  </a:lnTo>
                  <a:lnTo>
                    <a:pt x="1789" y="617"/>
                  </a:lnTo>
                  <a:lnTo>
                    <a:pt x="1776" y="646"/>
                  </a:lnTo>
                  <a:lnTo>
                    <a:pt x="1774" y="690"/>
                  </a:lnTo>
                  <a:lnTo>
                    <a:pt x="1698" y="781"/>
                  </a:lnTo>
                  <a:lnTo>
                    <a:pt x="1669" y="794"/>
                  </a:lnTo>
                  <a:lnTo>
                    <a:pt x="1650" y="781"/>
                  </a:lnTo>
                  <a:lnTo>
                    <a:pt x="1632" y="799"/>
                  </a:lnTo>
                  <a:lnTo>
                    <a:pt x="1629" y="797"/>
                  </a:lnTo>
                  <a:lnTo>
                    <a:pt x="1640" y="781"/>
                  </a:lnTo>
                  <a:lnTo>
                    <a:pt x="1634" y="760"/>
                  </a:lnTo>
                  <a:lnTo>
                    <a:pt x="1666" y="750"/>
                  </a:lnTo>
                  <a:lnTo>
                    <a:pt x="1692" y="690"/>
                  </a:lnTo>
                  <a:lnTo>
                    <a:pt x="1637" y="702"/>
                  </a:lnTo>
                  <a:lnTo>
                    <a:pt x="1629" y="683"/>
                  </a:lnTo>
                  <a:lnTo>
                    <a:pt x="1585" y="667"/>
                  </a:lnTo>
                  <a:lnTo>
                    <a:pt x="1556" y="604"/>
                  </a:lnTo>
                  <a:lnTo>
                    <a:pt x="1524" y="591"/>
                  </a:lnTo>
                  <a:lnTo>
                    <a:pt x="1475" y="609"/>
                  </a:lnTo>
                  <a:lnTo>
                    <a:pt x="1482" y="622"/>
                  </a:lnTo>
                  <a:lnTo>
                    <a:pt x="1464" y="659"/>
                  </a:lnTo>
                  <a:lnTo>
                    <a:pt x="1442" y="667"/>
                  </a:lnTo>
                  <a:lnTo>
                    <a:pt x="1423" y="659"/>
                  </a:lnTo>
                  <a:lnTo>
                    <a:pt x="1394" y="656"/>
                  </a:lnTo>
                  <a:lnTo>
                    <a:pt x="1324" y="672"/>
                  </a:lnTo>
                  <a:lnTo>
                    <a:pt x="1263" y="648"/>
                  </a:lnTo>
                  <a:lnTo>
                    <a:pt x="1224" y="653"/>
                  </a:lnTo>
                  <a:lnTo>
                    <a:pt x="1208" y="630"/>
                  </a:lnTo>
                  <a:lnTo>
                    <a:pt x="1169" y="617"/>
                  </a:lnTo>
                  <a:lnTo>
                    <a:pt x="1150" y="630"/>
                  </a:lnTo>
                  <a:lnTo>
                    <a:pt x="1148" y="659"/>
                  </a:lnTo>
                  <a:lnTo>
                    <a:pt x="1061" y="648"/>
                  </a:lnTo>
                  <a:lnTo>
                    <a:pt x="1002" y="680"/>
                  </a:lnTo>
                  <a:lnTo>
                    <a:pt x="973" y="690"/>
                  </a:lnTo>
                  <a:lnTo>
                    <a:pt x="970" y="716"/>
                  </a:lnTo>
                  <a:lnTo>
                    <a:pt x="931" y="711"/>
                  </a:lnTo>
                  <a:lnTo>
                    <a:pt x="923" y="747"/>
                  </a:lnTo>
                  <a:lnTo>
                    <a:pt x="886" y="755"/>
                  </a:lnTo>
                  <a:lnTo>
                    <a:pt x="897" y="781"/>
                  </a:lnTo>
                  <a:lnTo>
                    <a:pt x="889" y="805"/>
                  </a:lnTo>
                  <a:lnTo>
                    <a:pt x="834" y="836"/>
                  </a:lnTo>
                  <a:lnTo>
                    <a:pt x="800" y="841"/>
                  </a:lnTo>
                  <a:lnTo>
                    <a:pt x="795" y="859"/>
                  </a:lnTo>
                  <a:lnTo>
                    <a:pt x="810" y="867"/>
                  </a:lnTo>
                  <a:lnTo>
                    <a:pt x="810" y="887"/>
                  </a:lnTo>
                  <a:lnTo>
                    <a:pt x="792" y="882"/>
                  </a:lnTo>
                  <a:lnTo>
                    <a:pt x="766" y="896"/>
                  </a:lnTo>
                  <a:lnTo>
                    <a:pt x="756" y="864"/>
                  </a:lnTo>
                  <a:lnTo>
                    <a:pt x="732" y="887"/>
                  </a:lnTo>
                  <a:lnTo>
                    <a:pt x="666" y="887"/>
                  </a:lnTo>
                  <a:lnTo>
                    <a:pt x="635" y="921"/>
                  </a:lnTo>
                  <a:lnTo>
                    <a:pt x="615" y="911"/>
                  </a:lnTo>
                  <a:lnTo>
                    <a:pt x="612" y="896"/>
                  </a:lnTo>
                  <a:lnTo>
                    <a:pt x="549" y="867"/>
                  </a:lnTo>
                  <a:lnTo>
                    <a:pt x="504" y="882"/>
                  </a:lnTo>
                  <a:lnTo>
                    <a:pt x="507" y="856"/>
                  </a:lnTo>
                  <a:lnTo>
                    <a:pt x="497" y="851"/>
                  </a:lnTo>
                  <a:lnTo>
                    <a:pt x="504" y="844"/>
                  </a:lnTo>
                  <a:lnTo>
                    <a:pt x="489" y="841"/>
                  </a:lnTo>
                  <a:lnTo>
                    <a:pt x="492" y="821"/>
                  </a:lnTo>
                  <a:lnTo>
                    <a:pt x="510" y="828"/>
                  </a:lnTo>
                  <a:lnTo>
                    <a:pt x="518" y="821"/>
                  </a:lnTo>
                  <a:lnTo>
                    <a:pt x="499" y="805"/>
                  </a:lnTo>
                  <a:lnTo>
                    <a:pt x="489" y="818"/>
                  </a:lnTo>
                  <a:lnTo>
                    <a:pt x="486" y="789"/>
                  </a:lnTo>
                  <a:lnTo>
                    <a:pt x="465" y="784"/>
                  </a:lnTo>
                  <a:lnTo>
                    <a:pt x="450" y="760"/>
                  </a:lnTo>
                  <a:lnTo>
                    <a:pt x="468" y="760"/>
                  </a:lnTo>
                  <a:lnTo>
                    <a:pt x="468" y="747"/>
                  </a:lnTo>
                  <a:lnTo>
                    <a:pt x="481" y="745"/>
                  </a:lnTo>
                  <a:lnTo>
                    <a:pt x="518" y="747"/>
                  </a:lnTo>
                  <a:lnTo>
                    <a:pt x="486" y="711"/>
                  </a:lnTo>
                  <a:lnTo>
                    <a:pt x="426" y="723"/>
                  </a:lnTo>
                  <a:lnTo>
                    <a:pt x="431" y="726"/>
                  </a:lnTo>
                  <a:lnTo>
                    <a:pt x="421" y="736"/>
                  </a:lnTo>
                  <a:lnTo>
                    <a:pt x="410" y="728"/>
                  </a:lnTo>
                  <a:lnTo>
                    <a:pt x="399" y="763"/>
                  </a:lnTo>
                  <a:lnTo>
                    <a:pt x="413" y="770"/>
                  </a:lnTo>
                  <a:lnTo>
                    <a:pt x="423" y="807"/>
                  </a:lnTo>
                  <a:lnTo>
                    <a:pt x="452" y="836"/>
                  </a:lnTo>
                  <a:lnTo>
                    <a:pt x="442" y="839"/>
                  </a:lnTo>
                  <a:lnTo>
                    <a:pt x="431" y="864"/>
                  </a:lnTo>
                  <a:lnTo>
                    <a:pt x="418" y="859"/>
                  </a:lnTo>
                  <a:lnTo>
                    <a:pt x="416" y="845"/>
                  </a:lnTo>
                  <a:lnTo>
                    <a:pt x="389" y="859"/>
                  </a:lnTo>
                  <a:lnTo>
                    <a:pt x="368" y="844"/>
                  </a:lnTo>
                  <a:lnTo>
                    <a:pt x="342" y="812"/>
                  </a:lnTo>
                  <a:lnTo>
                    <a:pt x="323" y="812"/>
                  </a:lnTo>
                  <a:lnTo>
                    <a:pt x="321" y="789"/>
                  </a:lnTo>
                  <a:lnTo>
                    <a:pt x="253" y="747"/>
                  </a:lnTo>
                  <a:lnTo>
                    <a:pt x="279" y="731"/>
                  </a:lnTo>
                  <a:lnTo>
                    <a:pt x="269" y="721"/>
                  </a:lnTo>
                  <a:lnTo>
                    <a:pt x="289" y="711"/>
                  </a:lnTo>
                  <a:lnTo>
                    <a:pt x="229" y="726"/>
                  </a:lnTo>
                  <a:lnTo>
                    <a:pt x="227" y="736"/>
                  </a:lnTo>
                  <a:lnTo>
                    <a:pt x="211" y="728"/>
                  </a:lnTo>
                  <a:lnTo>
                    <a:pt x="229" y="745"/>
                  </a:lnTo>
                  <a:lnTo>
                    <a:pt x="253" y="742"/>
                  </a:lnTo>
                  <a:lnTo>
                    <a:pt x="213" y="763"/>
                  </a:lnTo>
                  <a:lnTo>
                    <a:pt x="191" y="745"/>
                  </a:lnTo>
                  <a:lnTo>
                    <a:pt x="209" y="731"/>
                  </a:lnTo>
                  <a:lnTo>
                    <a:pt x="183" y="728"/>
                  </a:lnTo>
                  <a:lnTo>
                    <a:pt x="183" y="721"/>
                  </a:lnTo>
                  <a:lnTo>
                    <a:pt x="157" y="726"/>
                  </a:lnTo>
                  <a:lnTo>
                    <a:pt x="149" y="745"/>
                  </a:lnTo>
                  <a:lnTo>
                    <a:pt x="128" y="742"/>
                  </a:lnTo>
                  <a:lnTo>
                    <a:pt x="128" y="718"/>
                  </a:lnTo>
                  <a:lnTo>
                    <a:pt x="107" y="692"/>
                  </a:lnTo>
                  <a:lnTo>
                    <a:pt x="49" y="697"/>
                  </a:lnTo>
                  <a:lnTo>
                    <a:pt x="36" y="690"/>
                  </a:lnTo>
                  <a:lnTo>
                    <a:pt x="44" y="677"/>
                  </a:lnTo>
                  <a:lnTo>
                    <a:pt x="68" y="648"/>
                  </a:lnTo>
                  <a:lnTo>
                    <a:pt x="54" y="614"/>
                  </a:lnTo>
                  <a:lnTo>
                    <a:pt x="65" y="606"/>
                  </a:lnTo>
                  <a:lnTo>
                    <a:pt x="59" y="580"/>
                  </a:lnTo>
                  <a:lnTo>
                    <a:pt x="0" y="572"/>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30044" name="Freeform 348"/>
            <p:cNvSpPr>
              <a:spLocks/>
            </p:cNvSpPr>
            <p:nvPr/>
          </p:nvSpPr>
          <p:spPr bwMode="auto">
            <a:xfrm>
              <a:off x="3031" y="1090"/>
              <a:ext cx="2231" cy="928"/>
            </a:xfrm>
            <a:custGeom>
              <a:avLst/>
              <a:gdLst/>
              <a:ahLst/>
              <a:cxnLst>
                <a:cxn ang="0">
                  <a:pos x="31" y="511"/>
                </a:cxn>
                <a:cxn ang="0">
                  <a:pos x="157" y="461"/>
                </a:cxn>
                <a:cxn ang="0">
                  <a:pos x="154" y="325"/>
                </a:cxn>
                <a:cxn ang="0">
                  <a:pos x="183" y="223"/>
                </a:cxn>
                <a:cxn ang="0">
                  <a:pos x="319" y="301"/>
                </a:cxn>
                <a:cxn ang="0">
                  <a:pos x="275" y="372"/>
                </a:cxn>
                <a:cxn ang="0">
                  <a:pos x="299" y="330"/>
                </a:cxn>
                <a:cxn ang="0">
                  <a:pos x="400" y="275"/>
                </a:cxn>
                <a:cxn ang="0">
                  <a:pos x="503" y="251"/>
                </a:cxn>
                <a:cxn ang="0">
                  <a:pos x="608" y="225"/>
                </a:cxn>
                <a:cxn ang="0">
                  <a:pos x="705" y="201"/>
                </a:cxn>
                <a:cxn ang="0">
                  <a:pos x="781" y="147"/>
                </a:cxn>
                <a:cxn ang="0">
                  <a:pos x="763" y="294"/>
                </a:cxn>
                <a:cxn ang="0">
                  <a:pos x="820" y="251"/>
                </a:cxn>
                <a:cxn ang="0">
                  <a:pos x="862" y="264"/>
                </a:cxn>
                <a:cxn ang="0">
                  <a:pos x="812" y="144"/>
                </a:cxn>
                <a:cxn ang="0">
                  <a:pos x="857" y="173"/>
                </a:cxn>
                <a:cxn ang="0">
                  <a:pos x="936" y="220"/>
                </a:cxn>
                <a:cxn ang="0">
                  <a:pos x="988" y="94"/>
                </a:cxn>
                <a:cxn ang="0">
                  <a:pos x="1119" y="57"/>
                </a:cxn>
                <a:cxn ang="0">
                  <a:pos x="1200" y="21"/>
                </a:cxn>
                <a:cxn ang="0">
                  <a:pos x="1347" y="29"/>
                </a:cxn>
                <a:cxn ang="0">
                  <a:pos x="1245" y="152"/>
                </a:cxn>
                <a:cxn ang="0">
                  <a:pos x="1366" y="117"/>
                </a:cxn>
                <a:cxn ang="0">
                  <a:pos x="1460" y="123"/>
                </a:cxn>
                <a:cxn ang="0">
                  <a:pos x="1617" y="139"/>
                </a:cxn>
                <a:cxn ang="0">
                  <a:pos x="1744" y="188"/>
                </a:cxn>
                <a:cxn ang="0">
                  <a:pos x="1903" y="175"/>
                </a:cxn>
                <a:cxn ang="0">
                  <a:pos x="2087" y="235"/>
                </a:cxn>
                <a:cxn ang="0">
                  <a:pos x="2226" y="243"/>
                </a:cxn>
                <a:cxn ang="0">
                  <a:pos x="2449" y="311"/>
                </a:cxn>
                <a:cxn ang="0">
                  <a:pos x="2467" y="341"/>
                </a:cxn>
                <a:cxn ang="0">
                  <a:pos x="2428" y="351"/>
                </a:cxn>
                <a:cxn ang="0">
                  <a:pos x="2362" y="317"/>
                </a:cxn>
                <a:cxn ang="0">
                  <a:pos x="2344" y="409"/>
                </a:cxn>
                <a:cxn ang="0">
                  <a:pos x="2155" y="464"/>
                </a:cxn>
                <a:cxn ang="0">
                  <a:pos x="2105" y="519"/>
                </a:cxn>
                <a:cxn ang="0">
                  <a:pos x="2066" y="600"/>
                </a:cxn>
                <a:cxn ang="0">
                  <a:pos x="2021" y="505"/>
                </a:cxn>
                <a:cxn ang="0">
                  <a:pos x="2119" y="401"/>
                </a:cxn>
                <a:cxn ang="0">
                  <a:pos x="1990" y="477"/>
                </a:cxn>
                <a:cxn ang="0">
                  <a:pos x="1812" y="477"/>
                </a:cxn>
                <a:cxn ang="0">
                  <a:pos x="1749" y="587"/>
                </a:cxn>
                <a:cxn ang="0">
                  <a:pos x="1788" y="608"/>
                </a:cxn>
                <a:cxn ang="0">
                  <a:pos x="1654" y="786"/>
                </a:cxn>
                <a:cxn ang="0">
                  <a:pos x="1696" y="694"/>
                </a:cxn>
                <a:cxn ang="0">
                  <a:pos x="1479" y="613"/>
                </a:cxn>
                <a:cxn ang="0">
                  <a:pos x="1327" y="676"/>
                </a:cxn>
                <a:cxn ang="0">
                  <a:pos x="1151" y="663"/>
                </a:cxn>
                <a:cxn ang="0">
                  <a:pos x="925" y="752"/>
                </a:cxn>
                <a:cxn ang="0">
                  <a:pos x="797" y="865"/>
                </a:cxn>
                <a:cxn ang="0">
                  <a:pos x="734" y="893"/>
                </a:cxn>
                <a:cxn ang="0">
                  <a:pos x="505" y="888"/>
                </a:cxn>
                <a:cxn ang="0">
                  <a:pos x="511" y="833"/>
                </a:cxn>
                <a:cxn ang="0">
                  <a:pos x="451" y="765"/>
                </a:cxn>
                <a:cxn ang="0">
                  <a:pos x="427" y="728"/>
                </a:cxn>
                <a:cxn ang="0">
                  <a:pos x="424" y="812"/>
                </a:cxn>
                <a:cxn ang="0">
                  <a:pos x="390" y="865"/>
                </a:cxn>
                <a:cxn ang="0">
                  <a:pos x="280" y="736"/>
                </a:cxn>
                <a:cxn ang="0">
                  <a:pos x="230" y="750"/>
                </a:cxn>
                <a:cxn ang="0">
                  <a:pos x="183" y="726"/>
                </a:cxn>
                <a:cxn ang="0">
                  <a:pos x="49" y="702"/>
                </a:cxn>
                <a:cxn ang="0">
                  <a:pos x="59" y="584"/>
                </a:cxn>
              </a:cxnLst>
              <a:rect l="0" t="0" r="r" b="b"/>
              <a:pathLst>
                <a:path w="2510" h="928">
                  <a:moveTo>
                    <a:pt x="0" y="576"/>
                  </a:moveTo>
                  <a:lnTo>
                    <a:pt x="23" y="555"/>
                  </a:lnTo>
                  <a:lnTo>
                    <a:pt x="18" y="566"/>
                  </a:lnTo>
                  <a:lnTo>
                    <a:pt x="25" y="566"/>
                  </a:lnTo>
                  <a:lnTo>
                    <a:pt x="23" y="529"/>
                  </a:lnTo>
                  <a:lnTo>
                    <a:pt x="31" y="511"/>
                  </a:lnTo>
                  <a:lnTo>
                    <a:pt x="44" y="508"/>
                  </a:lnTo>
                  <a:lnTo>
                    <a:pt x="68" y="522"/>
                  </a:lnTo>
                  <a:lnTo>
                    <a:pt x="73" y="495"/>
                  </a:lnTo>
                  <a:lnTo>
                    <a:pt x="62" y="495"/>
                  </a:lnTo>
                  <a:lnTo>
                    <a:pt x="59" y="474"/>
                  </a:lnTo>
                  <a:lnTo>
                    <a:pt x="157" y="461"/>
                  </a:lnTo>
                  <a:lnTo>
                    <a:pt x="133" y="453"/>
                  </a:lnTo>
                  <a:lnTo>
                    <a:pt x="136" y="440"/>
                  </a:lnTo>
                  <a:lnTo>
                    <a:pt x="118" y="448"/>
                  </a:lnTo>
                  <a:lnTo>
                    <a:pt x="175" y="398"/>
                  </a:lnTo>
                  <a:lnTo>
                    <a:pt x="152" y="348"/>
                  </a:lnTo>
                  <a:lnTo>
                    <a:pt x="154" y="325"/>
                  </a:lnTo>
                  <a:lnTo>
                    <a:pt x="144" y="299"/>
                  </a:lnTo>
                  <a:lnTo>
                    <a:pt x="154" y="280"/>
                  </a:lnTo>
                  <a:lnTo>
                    <a:pt x="133" y="262"/>
                  </a:lnTo>
                  <a:lnTo>
                    <a:pt x="141" y="243"/>
                  </a:lnTo>
                  <a:lnTo>
                    <a:pt x="167" y="225"/>
                  </a:lnTo>
                  <a:lnTo>
                    <a:pt x="183" y="223"/>
                  </a:lnTo>
                  <a:lnTo>
                    <a:pt x="201" y="228"/>
                  </a:lnTo>
                  <a:lnTo>
                    <a:pt x="183" y="230"/>
                  </a:lnTo>
                  <a:lnTo>
                    <a:pt x="196" y="238"/>
                  </a:lnTo>
                  <a:lnTo>
                    <a:pt x="243" y="241"/>
                  </a:lnTo>
                  <a:lnTo>
                    <a:pt x="319" y="280"/>
                  </a:lnTo>
                  <a:lnTo>
                    <a:pt x="319" y="301"/>
                  </a:lnTo>
                  <a:lnTo>
                    <a:pt x="285" y="317"/>
                  </a:lnTo>
                  <a:lnTo>
                    <a:pt x="183" y="296"/>
                  </a:lnTo>
                  <a:lnTo>
                    <a:pt x="225" y="322"/>
                  </a:lnTo>
                  <a:lnTo>
                    <a:pt x="222" y="356"/>
                  </a:lnTo>
                  <a:lnTo>
                    <a:pt x="265" y="375"/>
                  </a:lnTo>
                  <a:lnTo>
                    <a:pt x="275" y="372"/>
                  </a:lnTo>
                  <a:lnTo>
                    <a:pt x="270" y="356"/>
                  </a:lnTo>
                  <a:lnTo>
                    <a:pt x="254" y="351"/>
                  </a:lnTo>
                  <a:lnTo>
                    <a:pt x="256" y="341"/>
                  </a:lnTo>
                  <a:lnTo>
                    <a:pt x="275" y="353"/>
                  </a:lnTo>
                  <a:lnTo>
                    <a:pt x="314" y="356"/>
                  </a:lnTo>
                  <a:lnTo>
                    <a:pt x="299" y="330"/>
                  </a:lnTo>
                  <a:lnTo>
                    <a:pt x="335" y="309"/>
                  </a:lnTo>
                  <a:lnTo>
                    <a:pt x="364" y="322"/>
                  </a:lnTo>
                  <a:lnTo>
                    <a:pt x="364" y="262"/>
                  </a:lnTo>
                  <a:lnTo>
                    <a:pt x="348" y="254"/>
                  </a:lnTo>
                  <a:lnTo>
                    <a:pt x="398" y="267"/>
                  </a:lnTo>
                  <a:lnTo>
                    <a:pt x="400" y="275"/>
                  </a:lnTo>
                  <a:lnTo>
                    <a:pt x="375" y="285"/>
                  </a:lnTo>
                  <a:lnTo>
                    <a:pt x="400" y="304"/>
                  </a:lnTo>
                  <a:lnTo>
                    <a:pt x="419" y="280"/>
                  </a:lnTo>
                  <a:lnTo>
                    <a:pt x="503" y="246"/>
                  </a:lnTo>
                  <a:lnTo>
                    <a:pt x="519" y="243"/>
                  </a:lnTo>
                  <a:lnTo>
                    <a:pt x="503" y="251"/>
                  </a:lnTo>
                  <a:lnTo>
                    <a:pt x="519" y="267"/>
                  </a:lnTo>
                  <a:lnTo>
                    <a:pt x="579" y="243"/>
                  </a:lnTo>
                  <a:lnTo>
                    <a:pt x="595" y="262"/>
                  </a:lnTo>
                  <a:lnTo>
                    <a:pt x="608" y="246"/>
                  </a:lnTo>
                  <a:lnTo>
                    <a:pt x="603" y="230"/>
                  </a:lnTo>
                  <a:lnTo>
                    <a:pt x="608" y="225"/>
                  </a:lnTo>
                  <a:lnTo>
                    <a:pt x="655" y="233"/>
                  </a:lnTo>
                  <a:lnTo>
                    <a:pt x="718" y="267"/>
                  </a:lnTo>
                  <a:lnTo>
                    <a:pt x="729" y="251"/>
                  </a:lnTo>
                  <a:lnTo>
                    <a:pt x="716" y="233"/>
                  </a:lnTo>
                  <a:lnTo>
                    <a:pt x="697" y="230"/>
                  </a:lnTo>
                  <a:lnTo>
                    <a:pt x="705" y="201"/>
                  </a:lnTo>
                  <a:lnTo>
                    <a:pt x="692" y="199"/>
                  </a:lnTo>
                  <a:lnTo>
                    <a:pt x="694" y="186"/>
                  </a:lnTo>
                  <a:lnTo>
                    <a:pt x="718" y="173"/>
                  </a:lnTo>
                  <a:lnTo>
                    <a:pt x="734" y="141"/>
                  </a:lnTo>
                  <a:lnTo>
                    <a:pt x="765" y="141"/>
                  </a:lnTo>
                  <a:lnTo>
                    <a:pt x="781" y="147"/>
                  </a:lnTo>
                  <a:lnTo>
                    <a:pt x="768" y="181"/>
                  </a:lnTo>
                  <a:lnTo>
                    <a:pt x="783" y="196"/>
                  </a:lnTo>
                  <a:lnTo>
                    <a:pt x="778" y="243"/>
                  </a:lnTo>
                  <a:lnTo>
                    <a:pt x="794" y="262"/>
                  </a:lnTo>
                  <a:lnTo>
                    <a:pt x="789" y="277"/>
                  </a:lnTo>
                  <a:lnTo>
                    <a:pt x="763" y="294"/>
                  </a:lnTo>
                  <a:lnTo>
                    <a:pt x="770" y="299"/>
                  </a:lnTo>
                  <a:lnTo>
                    <a:pt x="739" y="304"/>
                  </a:lnTo>
                  <a:lnTo>
                    <a:pt x="773" y="314"/>
                  </a:lnTo>
                  <a:lnTo>
                    <a:pt x="812" y="277"/>
                  </a:lnTo>
                  <a:lnTo>
                    <a:pt x="807" y="254"/>
                  </a:lnTo>
                  <a:lnTo>
                    <a:pt x="820" y="251"/>
                  </a:lnTo>
                  <a:lnTo>
                    <a:pt x="839" y="246"/>
                  </a:lnTo>
                  <a:lnTo>
                    <a:pt x="849" y="259"/>
                  </a:lnTo>
                  <a:lnTo>
                    <a:pt x="849" y="277"/>
                  </a:lnTo>
                  <a:lnTo>
                    <a:pt x="873" y="280"/>
                  </a:lnTo>
                  <a:lnTo>
                    <a:pt x="854" y="275"/>
                  </a:lnTo>
                  <a:lnTo>
                    <a:pt x="862" y="264"/>
                  </a:lnTo>
                  <a:lnTo>
                    <a:pt x="854" y="251"/>
                  </a:lnTo>
                  <a:lnTo>
                    <a:pt x="799" y="241"/>
                  </a:lnTo>
                  <a:lnTo>
                    <a:pt x="807" y="201"/>
                  </a:lnTo>
                  <a:lnTo>
                    <a:pt x="789" y="178"/>
                  </a:lnTo>
                  <a:lnTo>
                    <a:pt x="815" y="157"/>
                  </a:lnTo>
                  <a:lnTo>
                    <a:pt x="812" y="144"/>
                  </a:lnTo>
                  <a:lnTo>
                    <a:pt x="823" y="152"/>
                  </a:lnTo>
                  <a:lnTo>
                    <a:pt x="817" y="183"/>
                  </a:lnTo>
                  <a:lnTo>
                    <a:pt x="828" y="186"/>
                  </a:lnTo>
                  <a:lnTo>
                    <a:pt x="868" y="194"/>
                  </a:lnTo>
                  <a:lnTo>
                    <a:pt x="831" y="167"/>
                  </a:lnTo>
                  <a:lnTo>
                    <a:pt x="857" y="173"/>
                  </a:lnTo>
                  <a:lnTo>
                    <a:pt x="852" y="159"/>
                  </a:lnTo>
                  <a:lnTo>
                    <a:pt x="868" y="157"/>
                  </a:lnTo>
                  <a:lnTo>
                    <a:pt x="938" y="175"/>
                  </a:lnTo>
                  <a:lnTo>
                    <a:pt x="922" y="188"/>
                  </a:lnTo>
                  <a:lnTo>
                    <a:pt x="922" y="207"/>
                  </a:lnTo>
                  <a:lnTo>
                    <a:pt x="936" y="220"/>
                  </a:lnTo>
                  <a:lnTo>
                    <a:pt x="946" y="178"/>
                  </a:lnTo>
                  <a:lnTo>
                    <a:pt x="907" y="154"/>
                  </a:lnTo>
                  <a:lnTo>
                    <a:pt x="896" y="123"/>
                  </a:lnTo>
                  <a:lnTo>
                    <a:pt x="988" y="112"/>
                  </a:lnTo>
                  <a:lnTo>
                    <a:pt x="975" y="86"/>
                  </a:lnTo>
                  <a:lnTo>
                    <a:pt x="988" y="94"/>
                  </a:lnTo>
                  <a:lnTo>
                    <a:pt x="1001" y="81"/>
                  </a:lnTo>
                  <a:lnTo>
                    <a:pt x="993" y="78"/>
                  </a:lnTo>
                  <a:lnTo>
                    <a:pt x="1085" y="57"/>
                  </a:lnTo>
                  <a:lnTo>
                    <a:pt x="1080" y="49"/>
                  </a:lnTo>
                  <a:lnTo>
                    <a:pt x="1122" y="47"/>
                  </a:lnTo>
                  <a:lnTo>
                    <a:pt x="1119" y="57"/>
                  </a:lnTo>
                  <a:lnTo>
                    <a:pt x="1133" y="57"/>
                  </a:lnTo>
                  <a:lnTo>
                    <a:pt x="1164" y="41"/>
                  </a:lnTo>
                  <a:lnTo>
                    <a:pt x="1177" y="49"/>
                  </a:lnTo>
                  <a:lnTo>
                    <a:pt x="1167" y="36"/>
                  </a:lnTo>
                  <a:lnTo>
                    <a:pt x="1200" y="34"/>
                  </a:lnTo>
                  <a:lnTo>
                    <a:pt x="1200" y="21"/>
                  </a:lnTo>
                  <a:lnTo>
                    <a:pt x="1245" y="0"/>
                  </a:lnTo>
                  <a:lnTo>
                    <a:pt x="1274" y="10"/>
                  </a:lnTo>
                  <a:lnTo>
                    <a:pt x="1245" y="23"/>
                  </a:lnTo>
                  <a:lnTo>
                    <a:pt x="1290" y="23"/>
                  </a:lnTo>
                  <a:lnTo>
                    <a:pt x="1274" y="36"/>
                  </a:lnTo>
                  <a:lnTo>
                    <a:pt x="1347" y="29"/>
                  </a:lnTo>
                  <a:lnTo>
                    <a:pt x="1387" y="57"/>
                  </a:lnTo>
                  <a:lnTo>
                    <a:pt x="1381" y="65"/>
                  </a:lnTo>
                  <a:lnTo>
                    <a:pt x="1366" y="57"/>
                  </a:lnTo>
                  <a:lnTo>
                    <a:pt x="1387" y="65"/>
                  </a:lnTo>
                  <a:lnTo>
                    <a:pt x="1379" y="78"/>
                  </a:lnTo>
                  <a:lnTo>
                    <a:pt x="1245" y="152"/>
                  </a:lnTo>
                  <a:lnTo>
                    <a:pt x="1285" y="144"/>
                  </a:lnTo>
                  <a:lnTo>
                    <a:pt x="1277" y="133"/>
                  </a:lnTo>
                  <a:lnTo>
                    <a:pt x="1345" y="120"/>
                  </a:lnTo>
                  <a:lnTo>
                    <a:pt x="1327" y="120"/>
                  </a:lnTo>
                  <a:lnTo>
                    <a:pt x="1329" y="110"/>
                  </a:lnTo>
                  <a:lnTo>
                    <a:pt x="1366" y="117"/>
                  </a:lnTo>
                  <a:lnTo>
                    <a:pt x="1371" y="110"/>
                  </a:lnTo>
                  <a:lnTo>
                    <a:pt x="1381" y="133"/>
                  </a:lnTo>
                  <a:lnTo>
                    <a:pt x="1400" y="136"/>
                  </a:lnTo>
                  <a:lnTo>
                    <a:pt x="1384" y="123"/>
                  </a:lnTo>
                  <a:lnTo>
                    <a:pt x="1418" y="117"/>
                  </a:lnTo>
                  <a:lnTo>
                    <a:pt x="1460" y="123"/>
                  </a:lnTo>
                  <a:lnTo>
                    <a:pt x="1457" y="133"/>
                  </a:lnTo>
                  <a:lnTo>
                    <a:pt x="1491" y="141"/>
                  </a:lnTo>
                  <a:lnTo>
                    <a:pt x="1526" y="139"/>
                  </a:lnTo>
                  <a:lnTo>
                    <a:pt x="1526" y="117"/>
                  </a:lnTo>
                  <a:lnTo>
                    <a:pt x="1536" y="115"/>
                  </a:lnTo>
                  <a:lnTo>
                    <a:pt x="1617" y="139"/>
                  </a:lnTo>
                  <a:lnTo>
                    <a:pt x="1607" y="175"/>
                  </a:lnTo>
                  <a:lnTo>
                    <a:pt x="1644" y="201"/>
                  </a:lnTo>
                  <a:lnTo>
                    <a:pt x="1665" y="165"/>
                  </a:lnTo>
                  <a:lnTo>
                    <a:pt x="1678" y="183"/>
                  </a:lnTo>
                  <a:lnTo>
                    <a:pt x="1707" y="175"/>
                  </a:lnTo>
                  <a:lnTo>
                    <a:pt x="1744" y="188"/>
                  </a:lnTo>
                  <a:lnTo>
                    <a:pt x="1772" y="181"/>
                  </a:lnTo>
                  <a:lnTo>
                    <a:pt x="1770" y="165"/>
                  </a:lnTo>
                  <a:lnTo>
                    <a:pt x="1788" y="144"/>
                  </a:lnTo>
                  <a:lnTo>
                    <a:pt x="1911" y="159"/>
                  </a:lnTo>
                  <a:lnTo>
                    <a:pt x="1919" y="173"/>
                  </a:lnTo>
                  <a:lnTo>
                    <a:pt x="1903" y="175"/>
                  </a:lnTo>
                  <a:lnTo>
                    <a:pt x="1943" y="181"/>
                  </a:lnTo>
                  <a:lnTo>
                    <a:pt x="1956" y="199"/>
                  </a:lnTo>
                  <a:lnTo>
                    <a:pt x="2050" y="194"/>
                  </a:lnTo>
                  <a:lnTo>
                    <a:pt x="2066" y="207"/>
                  </a:lnTo>
                  <a:lnTo>
                    <a:pt x="2061" y="225"/>
                  </a:lnTo>
                  <a:lnTo>
                    <a:pt x="2087" y="235"/>
                  </a:lnTo>
                  <a:lnTo>
                    <a:pt x="2100" y="228"/>
                  </a:lnTo>
                  <a:lnTo>
                    <a:pt x="2168" y="233"/>
                  </a:lnTo>
                  <a:lnTo>
                    <a:pt x="2181" y="225"/>
                  </a:lnTo>
                  <a:lnTo>
                    <a:pt x="2187" y="238"/>
                  </a:lnTo>
                  <a:lnTo>
                    <a:pt x="2215" y="254"/>
                  </a:lnTo>
                  <a:lnTo>
                    <a:pt x="2226" y="243"/>
                  </a:lnTo>
                  <a:lnTo>
                    <a:pt x="2213" y="230"/>
                  </a:lnTo>
                  <a:lnTo>
                    <a:pt x="2221" y="220"/>
                  </a:lnTo>
                  <a:lnTo>
                    <a:pt x="2336" y="233"/>
                  </a:lnTo>
                  <a:lnTo>
                    <a:pt x="2412" y="277"/>
                  </a:lnTo>
                  <a:lnTo>
                    <a:pt x="2428" y="277"/>
                  </a:lnTo>
                  <a:lnTo>
                    <a:pt x="2449" y="311"/>
                  </a:lnTo>
                  <a:lnTo>
                    <a:pt x="2441" y="296"/>
                  </a:lnTo>
                  <a:lnTo>
                    <a:pt x="2452" y="294"/>
                  </a:lnTo>
                  <a:lnTo>
                    <a:pt x="2457" y="301"/>
                  </a:lnTo>
                  <a:lnTo>
                    <a:pt x="2483" y="299"/>
                  </a:lnTo>
                  <a:lnTo>
                    <a:pt x="2509" y="317"/>
                  </a:lnTo>
                  <a:lnTo>
                    <a:pt x="2467" y="341"/>
                  </a:lnTo>
                  <a:lnTo>
                    <a:pt x="2477" y="343"/>
                  </a:lnTo>
                  <a:lnTo>
                    <a:pt x="2462" y="348"/>
                  </a:lnTo>
                  <a:lnTo>
                    <a:pt x="2475" y="356"/>
                  </a:lnTo>
                  <a:lnTo>
                    <a:pt x="2449" y="359"/>
                  </a:lnTo>
                  <a:lnTo>
                    <a:pt x="2441" y="346"/>
                  </a:lnTo>
                  <a:lnTo>
                    <a:pt x="2428" y="351"/>
                  </a:lnTo>
                  <a:lnTo>
                    <a:pt x="2412" y="330"/>
                  </a:lnTo>
                  <a:lnTo>
                    <a:pt x="2381" y="333"/>
                  </a:lnTo>
                  <a:lnTo>
                    <a:pt x="2375" y="317"/>
                  </a:lnTo>
                  <a:lnTo>
                    <a:pt x="2381" y="311"/>
                  </a:lnTo>
                  <a:lnTo>
                    <a:pt x="2370" y="311"/>
                  </a:lnTo>
                  <a:lnTo>
                    <a:pt x="2362" y="317"/>
                  </a:lnTo>
                  <a:lnTo>
                    <a:pt x="2370" y="333"/>
                  </a:lnTo>
                  <a:lnTo>
                    <a:pt x="2365" y="341"/>
                  </a:lnTo>
                  <a:lnTo>
                    <a:pt x="2339" y="353"/>
                  </a:lnTo>
                  <a:lnTo>
                    <a:pt x="2323" y="351"/>
                  </a:lnTo>
                  <a:lnTo>
                    <a:pt x="2349" y="390"/>
                  </a:lnTo>
                  <a:lnTo>
                    <a:pt x="2344" y="409"/>
                  </a:lnTo>
                  <a:lnTo>
                    <a:pt x="2315" y="393"/>
                  </a:lnTo>
                  <a:lnTo>
                    <a:pt x="2320" y="401"/>
                  </a:lnTo>
                  <a:lnTo>
                    <a:pt x="2263" y="422"/>
                  </a:lnTo>
                  <a:lnTo>
                    <a:pt x="2218" y="461"/>
                  </a:lnTo>
                  <a:lnTo>
                    <a:pt x="2184" y="448"/>
                  </a:lnTo>
                  <a:lnTo>
                    <a:pt x="2155" y="464"/>
                  </a:lnTo>
                  <a:lnTo>
                    <a:pt x="2155" y="448"/>
                  </a:lnTo>
                  <a:lnTo>
                    <a:pt x="2139" y="464"/>
                  </a:lnTo>
                  <a:lnTo>
                    <a:pt x="2116" y="461"/>
                  </a:lnTo>
                  <a:lnTo>
                    <a:pt x="2095" y="500"/>
                  </a:lnTo>
                  <a:lnTo>
                    <a:pt x="2113" y="508"/>
                  </a:lnTo>
                  <a:lnTo>
                    <a:pt x="2105" y="519"/>
                  </a:lnTo>
                  <a:lnTo>
                    <a:pt x="2113" y="542"/>
                  </a:lnTo>
                  <a:lnTo>
                    <a:pt x="2100" y="537"/>
                  </a:lnTo>
                  <a:lnTo>
                    <a:pt x="2092" y="555"/>
                  </a:lnTo>
                  <a:lnTo>
                    <a:pt x="2097" y="571"/>
                  </a:lnTo>
                  <a:lnTo>
                    <a:pt x="2063" y="584"/>
                  </a:lnTo>
                  <a:lnTo>
                    <a:pt x="2066" y="600"/>
                  </a:lnTo>
                  <a:lnTo>
                    <a:pt x="2048" y="608"/>
                  </a:lnTo>
                  <a:lnTo>
                    <a:pt x="2040" y="626"/>
                  </a:lnTo>
                  <a:lnTo>
                    <a:pt x="2019" y="647"/>
                  </a:lnTo>
                  <a:lnTo>
                    <a:pt x="2001" y="574"/>
                  </a:lnTo>
                  <a:lnTo>
                    <a:pt x="2008" y="532"/>
                  </a:lnTo>
                  <a:lnTo>
                    <a:pt x="2021" y="505"/>
                  </a:lnTo>
                  <a:lnTo>
                    <a:pt x="2045" y="500"/>
                  </a:lnTo>
                  <a:lnTo>
                    <a:pt x="2095" y="451"/>
                  </a:lnTo>
                  <a:lnTo>
                    <a:pt x="2119" y="437"/>
                  </a:lnTo>
                  <a:lnTo>
                    <a:pt x="2129" y="411"/>
                  </a:lnTo>
                  <a:lnTo>
                    <a:pt x="2139" y="401"/>
                  </a:lnTo>
                  <a:lnTo>
                    <a:pt x="2119" y="401"/>
                  </a:lnTo>
                  <a:lnTo>
                    <a:pt x="2111" y="424"/>
                  </a:lnTo>
                  <a:lnTo>
                    <a:pt x="2068" y="448"/>
                  </a:lnTo>
                  <a:lnTo>
                    <a:pt x="2071" y="417"/>
                  </a:lnTo>
                  <a:lnTo>
                    <a:pt x="2024" y="422"/>
                  </a:lnTo>
                  <a:lnTo>
                    <a:pt x="1979" y="464"/>
                  </a:lnTo>
                  <a:lnTo>
                    <a:pt x="1990" y="477"/>
                  </a:lnTo>
                  <a:lnTo>
                    <a:pt x="1940" y="482"/>
                  </a:lnTo>
                  <a:lnTo>
                    <a:pt x="1938" y="479"/>
                  </a:lnTo>
                  <a:lnTo>
                    <a:pt x="1950" y="474"/>
                  </a:lnTo>
                  <a:lnTo>
                    <a:pt x="1911" y="466"/>
                  </a:lnTo>
                  <a:lnTo>
                    <a:pt x="1901" y="474"/>
                  </a:lnTo>
                  <a:lnTo>
                    <a:pt x="1812" y="477"/>
                  </a:lnTo>
                  <a:lnTo>
                    <a:pt x="1702" y="571"/>
                  </a:lnTo>
                  <a:lnTo>
                    <a:pt x="1725" y="574"/>
                  </a:lnTo>
                  <a:lnTo>
                    <a:pt x="1725" y="589"/>
                  </a:lnTo>
                  <a:lnTo>
                    <a:pt x="1738" y="579"/>
                  </a:lnTo>
                  <a:lnTo>
                    <a:pt x="1733" y="592"/>
                  </a:lnTo>
                  <a:lnTo>
                    <a:pt x="1749" y="587"/>
                  </a:lnTo>
                  <a:lnTo>
                    <a:pt x="1749" y="595"/>
                  </a:lnTo>
                  <a:lnTo>
                    <a:pt x="1754" y="579"/>
                  </a:lnTo>
                  <a:lnTo>
                    <a:pt x="1770" y="579"/>
                  </a:lnTo>
                  <a:lnTo>
                    <a:pt x="1793" y="598"/>
                  </a:lnTo>
                  <a:lnTo>
                    <a:pt x="1772" y="600"/>
                  </a:lnTo>
                  <a:lnTo>
                    <a:pt x="1788" y="608"/>
                  </a:lnTo>
                  <a:lnTo>
                    <a:pt x="1793" y="621"/>
                  </a:lnTo>
                  <a:lnTo>
                    <a:pt x="1780" y="650"/>
                  </a:lnTo>
                  <a:lnTo>
                    <a:pt x="1778" y="694"/>
                  </a:lnTo>
                  <a:lnTo>
                    <a:pt x="1702" y="786"/>
                  </a:lnTo>
                  <a:lnTo>
                    <a:pt x="1673" y="799"/>
                  </a:lnTo>
                  <a:lnTo>
                    <a:pt x="1654" y="786"/>
                  </a:lnTo>
                  <a:lnTo>
                    <a:pt x="1636" y="804"/>
                  </a:lnTo>
                  <a:lnTo>
                    <a:pt x="1633" y="802"/>
                  </a:lnTo>
                  <a:lnTo>
                    <a:pt x="1644" y="786"/>
                  </a:lnTo>
                  <a:lnTo>
                    <a:pt x="1638" y="765"/>
                  </a:lnTo>
                  <a:lnTo>
                    <a:pt x="1670" y="755"/>
                  </a:lnTo>
                  <a:lnTo>
                    <a:pt x="1696" y="694"/>
                  </a:lnTo>
                  <a:lnTo>
                    <a:pt x="1641" y="707"/>
                  </a:lnTo>
                  <a:lnTo>
                    <a:pt x="1633" y="687"/>
                  </a:lnTo>
                  <a:lnTo>
                    <a:pt x="1589" y="671"/>
                  </a:lnTo>
                  <a:lnTo>
                    <a:pt x="1560" y="608"/>
                  </a:lnTo>
                  <a:lnTo>
                    <a:pt x="1528" y="595"/>
                  </a:lnTo>
                  <a:lnTo>
                    <a:pt x="1479" y="613"/>
                  </a:lnTo>
                  <a:lnTo>
                    <a:pt x="1486" y="626"/>
                  </a:lnTo>
                  <a:lnTo>
                    <a:pt x="1468" y="663"/>
                  </a:lnTo>
                  <a:lnTo>
                    <a:pt x="1445" y="671"/>
                  </a:lnTo>
                  <a:lnTo>
                    <a:pt x="1426" y="663"/>
                  </a:lnTo>
                  <a:lnTo>
                    <a:pt x="1397" y="660"/>
                  </a:lnTo>
                  <a:lnTo>
                    <a:pt x="1327" y="676"/>
                  </a:lnTo>
                  <a:lnTo>
                    <a:pt x="1266" y="652"/>
                  </a:lnTo>
                  <a:lnTo>
                    <a:pt x="1227" y="657"/>
                  </a:lnTo>
                  <a:lnTo>
                    <a:pt x="1211" y="634"/>
                  </a:lnTo>
                  <a:lnTo>
                    <a:pt x="1172" y="621"/>
                  </a:lnTo>
                  <a:lnTo>
                    <a:pt x="1153" y="634"/>
                  </a:lnTo>
                  <a:lnTo>
                    <a:pt x="1151" y="663"/>
                  </a:lnTo>
                  <a:lnTo>
                    <a:pt x="1064" y="652"/>
                  </a:lnTo>
                  <a:lnTo>
                    <a:pt x="1004" y="684"/>
                  </a:lnTo>
                  <a:lnTo>
                    <a:pt x="975" y="694"/>
                  </a:lnTo>
                  <a:lnTo>
                    <a:pt x="972" y="721"/>
                  </a:lnTo>
                  <a:lnTo>
                    <a:pt x="933" y="716"/>
                  </a:lnTo>
                  <a:lnTo>
                    <a:pt x="925" y="752"/>
                  </a:lnTo>
                  <a:lnTo>
                    <a:pt x="888" y="760"/>
                  </a:lnTo>
                  <a:lnTo>
                    <a:pt x="899" y="786"/>
                  </a:lnTo>
                  <a:lnTo>
                    <a:pt x="891" y="810"/>
                  </a:lnTo>
                  <a:lnTo>
                    <a:pt x="836" y="841"/>
                  </a:lnTo>
                  <a:lnTo>
                    <a:pt x="802" y="846"/>
                  </a:lnTo>
                  <a:lnTo>
                    <a:pt x="797" y="865"/>
                  </a:lnTo>
                  <a:lnTo>
                    <a:pt x="812" y="873"/>
                  </a:lnTo>
                  <a:lnTo>
                    <a:pt x="812" y="893"/>
                  </a:lnTo>
                  <a:lnTo>
                    <a:pt x="794" y="888"/>
                  </a:lnTo>
                  <a:lnTo>
                    <a:pt x="768" y="902"/>
                  </a:lnTo>
                  <a:lnTo>
                    <a:pt x="758" y="870"/>
                  </a:lnTo>
                  <a:lnTo>
                    <a:pt x="734" y="893"/>
                  </a:lnTo>
                  <a:lnTo>
                    <a:pt x="668" y="893"/>
                  </a:lnTo>
                  <a:lnTo>
                    <a:pt x="637" y="927"/>
                  </a:lnTo>
                  <a:lnTo>
                    <a:pt x="616" y="917"/>
                  </a:lnTo>
                  <a:lnTo>
                    <a:pt x="613" y="902"/>
                  </a:lnTo>
                  <a:lnTo>
                    <a:pt x="550" y="873"/>
                  </a:lnTo>
                  <a:lnTo>
                    <a:pt x="505" y="888"/>
                  </a:lnTo>
                  <a:lnTo>
                    <a:pt x="508" y="862"/>
                  </a:lnTo>
                  <a:lnTo>
                    <a:pt x="498" y="857"/>
                  </a:lnTo>
                  <a:lnTo>
                    <a:pt x="505" y="849"/>
                  </a:lnTo>
                  <a:lnTo>
                    <a:pt x="490" y="846"/>
                  </a:lnTo>
                  <a:lnTo>
                    <a:pt x="493" y="826"/>
                  </a:lnTo>
                  <a:lnTo>
                    <a:pt x="511" y="833"/>
                  </a:lnTo>
                  <a:lnTo>
                    <a:pt x="519" y="826"/>
                  </a:lnTo>
                  <a:lnTo>
                    <a:pt x="500" y="810"/>
                  </a:lnTo>
                  <a:lnTo>
                    <a:pt x="490" y="823"/>
                  </a:lnTo>
                  <a:lnTo>
                    <a:pt x="487" y="794"/>
                  </a:lnTo>
                  <a:lnTo>
                    <a:pt x="466" y="789"/>
                  </a:lnTo>
                  <a:lnTo>
                    <a:pt x="451" y="765"/>
                  </a:lnTo>
                  <a:lnTo>
                    <a:pt x="469" y="765"/>
                  </a:lnTo>
                  <a:lnTo>
                    <a:pt x="469" y="752"/>
                  </a:lnTo>
                  <a:lnTo>
                    <a:pt x="482" y="750"/>
                  </a:lnTo>
                  <a:lnTo>
                    <a:pt x="519" y="752"/>
                  </a:lnTo>
                  <a:lnTo>
                    <a:pt x="487" y="716"/>
                  </a:lnTo>
                  <a:lnTo>
                    <a:pt x="427" y="728"/>
                  </a:lnTo>
                  <a:lnTo>
                    <a:pt x="432" y="731"/>
                  </a:lnTo>
                  <a:lnTo>
                    <a:pt x="422" y="741"/>
                  </a:lnTo>
                  <a:lnTo>
                    <a:pt x="411" y="733"/>
                  </a:lnTo>
                  <a:lnTo>
                    <a:pt x="400" y="768"/>
                  </a:lnTo>
                  <a:lnTo>
                    <a:pt x="414" y="775"/>
                  </a:lnTo>
                  <a:lnTo>
                    <a:pt x="424" y="812"/>
                  </a:lnTo>
                  <a:lnTo>
                    <a:pt x="453" y="841"/>
                  </a:lnTo>
                  <a:lnTo>
                    <a:pt x="443" y="844"/>
                  </a:lnTo>
                  <a:lnTo>
                    <a:pt x="432" y="870"/>
                  </a:lnTo>
                  <a:lnTo>
                    <a:pt x="419" y="865"/>
                  </a:lnTo>
                  <a:lnTo>
                    <a:pt x="417" y="851"/>
                  </a:lnTo>
                  <a:lnTo>
                    <a:pt x="390" y="865"/>
                  </a:lnTo>
                  <a:lnTo>
                    <a:pt x="369" y="849"/>
                  </a:lnTo>
                  <a:lnTo>
                    <a:pt x="343" y="817"/>
                  </a:lnTo>
                  <a:lnTo>
                    <a:pt x="324" y="817"/>
                  </a:lnTo>
                  <a:lnTo>
                    <a:pt x="322" y="794"/>
                  </a:lnTo>
                  <a:lnTo>
                    <a:pt x="254" y="752"/>
                  </a:lnTo>
                  <a:lnTo>
                    <a:pt x="280" y="736"/>
                  </a:lnTo>
                  <a:lnTo>
                    <a:pt x="270" y="726"/>
                  </a:lnTo>
                  <a:lnTo>
                    <a:pt x="290" y="716"/>
                  </a:lnTo>
                  <a:lnTo>
                    <a:pt x="230" y="731"/>
                  </a:lnTo>
                  <a:lnTo>
                    <a:pt x="228" y="741"/>
                  </a:lnTo>
                  <a:lnTo>
                    <a:pt x="212" y="733"/>
                  </a:lnTo>
                  <a:lnTo>
                    <a:pt x="230" y="750"/>
                  </a:lnTo>
                  <a:lnTo>
                    <a:pt x="254" y="747"/>
                  </a:lnTo>
                  <a:lnTo>
                    <a:pt x="214" y="768"/>
                  </a:lnTo>
                  <a:lnTo>
                    <a:pt x="191" y="750"/>
                  </a:lnTo>
                  <a:lnTo>
                    <a:pt x="209" y="736"/>
                  </a:lnTo>
                  <a:lnTo>
                    <a:pt x="183" y="733"/>
                  </a:lnTo>
                  <a:lnTo>
                    <a:pt x="183" y="726"/>
                  </a:lnTo>
                  <a:lnTo>
                    <a:pt x="157" y="731"/>
                  </a:lnTo>
                  <a:lnTo>
                    <a:pt x="149" y="750"/>
                  </a:lnTo>
                  <a:lnTo>
                    <a:pt x="128" y="747"/>
                  </a:lnTo>
                  <a:lnTo>
                    <a:pt x="128" y="723"/>
                  </a:lnTo>
                  <a:lnTo>
                    <a:pt x="107" y="697"/>
                  </a:lnTo>
                  <a:lnTo>
                    <a:pt x="49" y="702"/>
                  </a:lnTo>
                  <a:lnTo>
                    <a:pt x="36" y="694"/>
                  </a:lnTo>
                  <a:lnTo>
                    <a:pt x="44" y="681"/>
                  </a:lnTo>
                  <a:lnTo>
                    <a:pt x="68" y="652"/>
                  </a:lnTo>
                  <a:lnTo>
                    <a:pt x="54" y="618"/>
                  </a:lnTo>
                  <a:lnTo>
                    <a:pt x="65" y="610"/>
                  </a:lnTo>
                  <a:lnTo>
                    <a:pt x="59" y="584"/>
                  </a:lnTo>
                  <a:lnTo>
                    <a:pt x="0" y="576"/>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045" name="Freeform 349"/>
            <p:cNvSpPr>
              <a:spLocks/>
            </p:cNvSpPr>
            <p:nvPr/>
          </p:nvSpPr>
          <p:spPr bwMode="auto">
            <a:xfrm>
              <a:off x="3387" y="982"/>
              <a:ext cx="58" cy="27"/>
            </a:xfrm>
            <a:custGeom>
              <a:avLst/>
              <a:gdLst/>
              <a:ahLst/>
              <a:cxnLst>
                <a:cxn ang="0">
                  <a:pos x="0" y="20"/>
                </a:cxn>
                <a:cxn ang="0">
                  <a:pos x="13" y="15"/>
                </a:cxn>
                <a:cxn ang="0">
                  <a:pos x="3" y="9"/>
                </a:cxn>
                <a:cxn ang="0">
                  <a:pos x="49" y="0"/>
                </a:cxn>
                <a:cxn ang="0">
                  <a:pos x="59" y="0"/>
                </a:cxn>
                <a:cxn ang="0">
                  <a:pos x="49" y="9"/>
                </a:cxn>
                <a:cxn ang="0">
                  <a:pos x="65" y="9"/>
                </a:cxn>
                <a:cxn ang="0">
                  <a:pos x="22" y="21"/>
                </a:cxn>
                <a:cxn ang="0">
                  <a:pos x="13" y="26"/>
                </a:cxn>
                <a:cxn ang="0">
                  <a:pos x="13" y="21"/>
                </a:cxn>
                <a:cxn ang="0">
                  <a:pos x="0" y="20"/>
                </a:cxn>
              </a:cxnLst>
              <a:rect l="0" t="0" r="r" b="b"/>
              <a:pathLst>
                <a:path w="66" h="27">
                  <a:moveTo>
                    <a:pt x="0" y="20"/>
                  </a:moveTo>
                  <a:lnTo>
                    <a:pt x="13" y="15"/>
                  </a:lnTo>
                  <a:lnTo>
                    <a:pt x="3" y="9"/>
                  </a:lnTo>
                  <a:lnTo>
                    <a:pt x="49" y="0"/>
                  </a:lnTo>
                  <a:lnTo>
                    <a:pt x="59" y="0"/>
                  </a:lnTo>
                  <a:lnTo>
                    <a:pt x="49" y="9"/>
                  </a:lnTo>
                  <a:lnTo>
                    <a:pt x="65" y="9"/>
                  </a:lnTo>
                  <a:lnTo>
                    <a:pt x="22" y="21"/>
                  </a:lnTo>
                  <a:lnTo>
                    <a:pt x="13" y="26"/>
                  </a:lnTo>
                  <a:lnTo>
                    <a:pt x="13" y="21"/>
                  </a:lnTo>
                  <a:lnTo>
                    <a:pt x="0" y="20"/>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30046" name="Freeform 350"/>
            <p:cNvSpPr>
              <a:spLocks/>
            </p:cNvSpPr>
            <p:nvPr/>
          </p:nvSpPr>
          <p:spPr bwMode="auto">
            <a:xfrm>
              <a:off x="3387" y="982"/>
              <a:ext cx="64" cy="33"/>
            </a:xfrm>
            <a:custGeom>
              <a:avLst/>
              <a:gdLst/>
              <a:ahLst/>
              <a:cxnLst>
                <a:cxn ang="0">
                  <a:pos x="0" y="24"/>
                </a:cxn>
                <a:cxn ang="0">
                  <a:pos x="14" y="19"/>
                </a:cxn>
                <a:cxn ang="0">
                  <a:pos x="3" y="11"/>
                </a:cxn>
                <a:cxn ang="0">
                  <a:pos x="53" y="0"/>
                </a:cxn>
                <a:cxn ang="0">
                  <a:pos x="64" y="0"/>
                </a:cxn>
                <a:cxn ang="0">
                  <a:pos x="53" y="11"/>
                </a:cxn>
                <a:cxn ang="0">
                  <a:pos x="71" y="11"/>
                </a:cxn>
                <a:cxn ang="0">
                  <a:pos x="24" y="26"/>
                </a:cxn>
                <a:cxn ang="0">
                  <a:pos x="14" y="32"/>
                </a:cxn>
                <a:cxn ang="0">
                  <a:pos x="14" y="26"/>
                </a:cxn>
                <a:cxn ang="0">
                  <a:pos x="0" y="24"/>
                </a:cxn>
              </a:cxnLst>
              <a:rect l="0" t="0" r="r" b="b"/>
              <a:pathLst>
                <a:path w="72" h="33">
                  <a:moveTo>
                    <a:pt x="0" y="24"/>
                  </a:moveTo>
                  <a:lnTo>
                    <a:pt x="14" y="19"/>
                  </a:lnTo>
                  <a:lnTo>
                    <a:pt x="3" y="11"/>
                  </a:lnTo>
                  <a:lnTo>
                    <a:pt x="53" y="0"/>
                  </a:lnTo>
                  <a:lnTo>
                    <a:pt x="64" y="0"/>
                  </a:lnTo>
                  <a:lnTo>
                    <a:pt x="53" y="11"/>
                  </a:lnTo>
                  <a:lnTo>
                    <a:pt x="71" y="11"/>
                  </a:lnTo>
                  <a:lnTo>
                    <a:pt x="24" y="26"/>
                  </a:lnTo>
                  <a:lnTo>
                    <a:pt x="14" y="32"/>
                  </a:lnTo>
                  <a:lnTo>
                    <a:pt x="14" y="26"/>
                  </a:lnTo>
                  <a:lnTo>
                    <a:pt x="0" y="24"/>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047" name="Freeform 351"/>
            <p:cNvSpPr>
              <a:spLocks/>
            </p:cNvSpPr>
            <p:nvPr/>
          </p:nvSpPr>
          <p:spPr bwMode="auto">
            <a:xfrm>
              <a:off x="3406" y="1323"/>
              <a:ext cx="22" cy="17"/>
            </a:xfrm>
            <a:custGeom>
              <a:avLst/>
              <a:gdLst/>
              <a:ahLst/>
              <a:cxnLst>
                <a:cxn ang="0">
                  <a:pos x="0" y="16"/>
                </a:cxn>
                <a:cxn ang="0">
                  <a:pos x="6" y="0"/>
                </a:cxn>
                <a:cxn ang="0">
                  <a:pos x="23" y="9"/>
                </a:cxn>
                <a:cxn ang="0">
                  <a:pos x="0" y="16"/>
                </a:cxn>
              </a:cxnLst>
              <a:rect l="0" t="0" r="r" b="b"/>
              <a:pathLst>
                <a:path w="24" h="17">
                  <a:moveTo>
                    <a:pt x="0" y="16"/>
                  </a:moveTo>
                  <a:lnTo>
                    <a:pt x="6" y="0"/>
                  </a:lnTo>
                  <a:lnTo>
                    <a:pt x="23" y="9"/>
                  </a:lnTo>
                  <a:lnTo>
                    <a:pt x="0" y="16"/>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30048" name="Freeform 352"/>
            <p:cNvSpPr>
              <a:spLocks/>
            </p:cNvSpPr>
            <p:nvPr/>
          </p:nvSpPr>
          <p:spPr bwMode="auto">
            <a:xfrm>
              <a:off x="3406" y="1323"/>
              <a:ext cx="27" cy="19"/>
            </a:xfrm>
            <a:custGeom>
              <a:avLst/>
              <a:gdLst/>
              <a:ahLst/>
              <a:cxnLst>
                <a:cxn ang="0">
                  <a:pos x="0" y="18"/>
                </a:cxn>
                <a:cxn ang="0">
                  <a:pos x="7" y="0"/>
                </a:cxn>
                <a:cxn ang="0">
                  <a:pos x="29" y="10"/>
                </a:cxn>
                <a:cxn ang="0">
                  <a:pos x="0" y="18"/>
                </a:cxn>
              </a:cxnLst>
              <a:rect l="0" t="0" r="r" b="b"/>
              <a:pathLst>
                <a:path w="30" h="19">
                  <a:moveTo>
                    <a:pt x="0" y="18"/>
                  </a:moveTo>
                  <a:lnTo>
                    <a:pt x="7" y="0"/>
                  </a:lnTo>
                  <a:lnTo>
                    <a:pt x="29" y="10"/>
                  </a:lnTo>
                  <a:lnTo>
                    <a:pt x="0" y="18"/>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049" name="Freeform 353"/>
            <p:cNvSpPr>
              <a:spLocks/>
            </p:cNvSpPr>
            <p:nvPr/>
          </p:nvSpPr>
          <p:spPr bwMode="auto">
            <a:xfrm>
              <a:off x="3448" y="1223"/>
              <a:ext cx="77" cy="61"/>
            </a:xfrm>
            <a:custGeom>
              <a:avLst/>
              <a:gdLst/>
              <a:ahLst/>
              <a:cxnLst>
                <a:cxn ang="0">
                  <a:pos x="0" y="29"/>
                </a:cxn>
                <a:cxn ang="0">
                  <a:pos x="9" y="44"/>
                </a:cxn>
                <a:cxn ang="0">
                  <a:pos x="17" y="41"/>
                </a:cxn>
                <a:cxn ang="0">
                  <a:pos x="27" y="48"/>
                </a:cxn>
                <a:cxn ang="0">
                  <a:pos x="34" y="44"/>
                </a:cxn>
                <a:cxn ang="0">
                  <a:pos x="32" y="60"/>
                </a:cxn>
                <a:cxn ang="0">
                  <a:pos x="86" y="60"/>
                </a:cxn>
                <a:cxn ang="0">
                  <a:pos x="64" y="50"/>
                </a:cxn>
                <a:cxn ang="0">
                  <a:pos x="56" y="31"/>
                </a:cxn>
                <a:cxn ang="0">
                  <a:pos x="56" y="13"/>
                </a:cxn>
                <a:cxn ang="0">
                  <a:pos x="68" y="0"/>
                </a:cxn>
                <a:cxn ang="0">
                  <a:pos x="24" y="3"/>
                </a:cxn>
                <a:cxn ang="0">
                  <a:pos x="15" y="29"/>
                </a:cxn>
                <a:cxn ang="0">
                  <a:pos x="0" y="29"/>
                </a:cxn>
              </a:cxnLst>
              <a:rect l="0" t="0" r="r" b="b"/>
              <a:pathLst>
                <a:path w="87" h="61">
                  <a:moveTo>
                    <a:pt x="0" y="29"/>
                  </a:moveTo>
                  <a:lnTo>
                    <a:pt x="9" y="44"/>
                  </a:lnTo>
                  <a:lnTo>
                    <a:pt x="17" y="41"/>
                  </a:lnTo>
                  <a:lnTo>
                    <a:pt x="27" y="48"/>
                  </a:lnTo>
                  <a:lnTo>
                    <a:pt x="34" y="44"/>
                  </a:lnTo>
                  <a:lnTo>
                    <a:pt x="32" y="60"/>
                  </a:lnTo>
                  <a:lnTo>
                    <a:pt x="86" y="60"/>
                  </a:lnTo>
                  <a:lnTo>
                    <a:pt x="64" y="50"/>
                  </a:lnTo>
                  <a:lnTo>
                    <a:pt x="56" y="31"/>
                  </a:lnTo>
                  <a:lnTo>
                    <a:pt x="56" y="13"/>
                  </a:lnTo>
                  <a:lnTo>
                    <a:pt x="68" y="0"/>
                  </a:lnTo>
                  <a:lnTo>
                    <a:pt x="24" y="3"/>
                  </a:lnTo>
                  <a:lnTo>
                    <a:pt x="15" y="29"/>
                  </a:lnTo>
                  <a:lnTo>
                    <a:pt x="0" y="29"/>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30050" name="Freeform 354"/>
            <p:cNvSpPr>
              <a:spLocks/>
            </p:cNvSpPr>
            <p:nvPr/>
          </p:nvSpPr>
          <p:spPr bwMode="auto">
            <a:xfrm>
              <a:off x="3448" y="1223"/>
              <a:ext cx="83" cy="67"/>
            </a:xfrm>
            <a:custGeom>
              <a:avLst/>
              <a:gdLst/>
              <a:ahLst/>
              <a:cxnLst>
                <a:cxn ang="0">
                  <a:pos x="0" y="32"/>
                </a:cxn>
                <a:cxn ang="0">
                  <a:pos x="10" y="48"/>
                </a:cxn>
                <a:cxn ang="0">
                  <a:pos x="18" y="45"/>
                </a:cxn>
                <a:cxn ang="0">
                  <a:pos x="29" y="53"/>
                </a:cxn>
                <a:cxn ang="0">
                  <a:pos x="36" y="48"/>
                </a:cxn>
                <a:cxn ang="0">
                  <a:pos x="34" y="66"/>
                </a:cxn>
                <a:cxn ang="0">
                  <a:pos x="92" y="66"/>
                </a:cxn>
                <a:cxn ang="0">
                  <a:pos x="68" y="55"/>
                </a:cxn>
                <a:cxn ang="0">
                  <a:pos x="60" y="34"/>
                </a:cxn>
                <a:cxn ang="0">
                  <a:pos x="60" y="14"/>
                </a:cxn>
                <a:cxn ang="0">
                  <a:pos x="73" y="0"/>
                </a:cxn>
                <a:cxn ang="0">
                  <a:pos x="26" y="3"/>
                </a:cxn>
                <a:cxn ang="0">
                  <a:pos x="16" y="32"/>
                </a:cxn>
                <a:cxn ang="0">
                  <a:pos x="0" y="32"/>
                </a:cxn>
              </a:cxnLst>
              <a:rect l="0" t="0" r="r" b="b"/>
              <a:pathLst>
                <a:path w="93" h="67">
                  <a:moveTo>
                    <a:pt x="0" y="32"/>
                  </a:moveTo>
                  <a:lnTo>
                    <a:pt x="10" y="48"/>
                  </a:lnTo>
                  <a:lnTo>
                    <a:pt x="18" y="45"/>
                  </a:lnTo>
                  <a:lnTo>
                    <a:pt x="29" y="53"/>
                  </a:lnTo>
                  <a:lnTo>
                    <a:pt x="36" y="48"/>
                  </a:lnTo>
                  <a:lnTo>
                    <a:pt x="34" y="66"/>
                  </a:lnTo>
                  <a:lnTo>
                    <a:pt x="92" y="66"/>
                  </a:lnTo>
                  <a:lnTo>
                    <a:pt x="68" y="55"/>
                  </a:lnTo>
                  <a:lnTo>
                    <a:pt x="60" y="34"/>
                  </a:lnTo>
                  <a:lnTo>
                    <a:pt x="60" y="14"/>
                  </a:lnTo>
                  <a:lnTo>
                    <a:pt x="73" y="0"/>
                  </a:lnTo>
                  <a:lnTo>
                    <a:pt x="26" y="3"/>
                  </a:lnTo>
                  <a:lnTo>
                    <a:pt x="16" y="32"/>
                  </a:lnTo>
                  <a:lnTo>
                    <a:pt x="0" y="32"/>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051" name="Freeform 355"/>
            <p:cNvSpPr>
              <a:spLocks/>
            </p:cNvSpPr>
            <p:nvPr/>
          </p:nvSpPr>
          <p:spPr bwMode="auto">
            <a:xfrm>
              <a:off x="3478" y="1113"/>
              <a:ext cx="197" cy="105"/>
            </a:xfrm>
            <a:custGeom>
              <a:avLst/>
              <a:gdLst/>
              <a:ahLst/>
              <a:cxnLst>
                <a:cxn ang="0">
                  <a:pos x="0" y="89"/>
                </a:cxn>
                <a:cxn ang="0">
                  <a:pos x="20" y="89"/>
                </a:cxn>
                <a:cxn ang="0">
                  <a:pos x="5" y="99"/>
                </a:cxn>
                <a:cxn ang="0">
                  <a:pos x="43" y="104"/>
                </a:cxn>
                <a:cxn ang="0">
                  <a:pos x="43" y="92"/>
                </a:cxn>
                <a:cxn ang="0">
                  <a:pos x="56" y="92"/>
                </a:cxn>
                <a:cxn ang="0">
                  <a:pos x="43" y="87"/>
                </a:cxn>
                <a:cxn ang="0">
                  <a:pos x="58" y="89"/>
                </a:cxn>
                <a:cxn ang="0">
                  <a:pos x="56" y="78"/>
                </a:cxn>
                <a:cxn ang="0">
                  <a:pos x="64" y="82"/>
                </a:cxn>
                <a:cxn ang="0">
                  <a:pos x="71" y="78"/>
                </a:cxn>
                <a:cxn ang="0">
                  <a:pos x="66" y="70"/>
                </a:cxn>
                <a:cxn ang="0">
                  <a:pos x="90" y="70"/>
                </a:cxn>
                <a:cxn ang="0">
                  <a:pos x="82" y="62"/>
                </a:cxn>
                <a:cxn ang="0">
                  <a:pos x="94" y="62"/>
                </a:cxn>
                <a:cxn ang="0">
                  <a:pos x="97" y="52"/>
                </a:cxn>
                <a:cxn ang="0">
                  <a:pos x="209" y="20"/>
                </a:cxn>
                <a:cxn ang="0">
                  <a:pos x="220" y="8"/>
                </a:cxn>
                <a:cxn ang="0">
                  <a:pos x="197" y="0"/>
                </a:cxn>
                <a:cxn ang="0">
                  <a:pos x="151" y="17"/>
                </a:cxn>
                <a:cxn ang="0">
                  <a:pos x="105" y="17"/>
                </a:cxn>
                <a:cxn ang="0">
                  <a:pos x="56" y="47"/>
                </a:cxn>
                <a:cxn ang="0">
                  <a:pos x="28" y="50"/>
                </a:cxn>
                <a:cxn ang="0">
                  <a:pos x="28" y="62"/>
                </a:cxn>
                <a:cxn ang="0">
                  <a:pos x="41" y="62"/>
                </a:cxn>
                <a:cxn ang="0">
                  <a:pos x="25" y="67"/>
                </a:cxn>
                <a:cxn ang="0">
                  <a:pos x="33" y="72"/>
                </a:cxn>
                <a:cxn ang="0">
                  <a:pos x="20" y="78"/>
                </a:cxn>
                <a:cxn ang="0">
                  <a:pos x="33" y="82"/>
                </a:cxn>
                <a:cxn ang="0">
                  <a:pos x="0" y="89"/>
                </a:cxn>
              </a:cxnLst>
              <a:rect l="0" t="0" r="r" b="b"/>
              <a:pathLst>
                <a:path w="221" h="105">
                  <a:moveTo>
                    <a:pt x="0" y="89"/>
                  </a:moveTo>
                  <a:lnTo>
                    <a:pt x="20" y="89"/>
                  </a:lnTo>
                  <a:lnTo>
                    <a:pt x="5" y="99"/>
                  </a:lnTo>
                  <a:lnTo>
                    <a:pt x="43" y="104"/>
                  </a:lnTo>
                  <a:lnTo>
                    <a:pt x="43" y="92"/>
                  </a:lnTo>
                  <a:lnTo>
                    <a:pt x="56" y="92"/>
                  </a:lnTo>
                  <a:lnTo>
                    <a:pt x="43" y="87"/>
                  </a:lnTo>
                  <a:lnTo>
                    <a:pt x="58" y="89"/>
                  </a:lnTo>
                  <a:lnTo>
                    <a:pt x="56" y="78"/>
                  </a:lnTo>
                  <a:lnTo>
                    <a:pt x="64" y="82"/>
                  </a:lnTo>
                  <a:lnTo>
                    <a:pt x="71" y="78"/>
                  </a:lnTo>
                  <a:lnTo>
                    <a:pt x="66" y="70"/>
                  </a:lnTo>
                  <a:lnTo>
                    <a:pt x="90" y="70"/>
                  </a:lnTo>
                  <a:lnTo>
                    <a:pt x="82" y="62"/>
                  </a:lnTo>
                  <a:lnTo>
                    <a:pt x="94" y="62"/>
                  </a:lnTo>
                  <a:lnTo>
                    <a:pt x="97" y="52"/>
                  </a:lnTo>
                  <a:lnTo>
                    <a:pt x="209" y="20"/>
                  </a:lnTo>
                  <a:lnTo>
                    <a:pt x="220" y="8"/>
                  </a:lnTo>
                  <a:lnTo>
                    <a:pt x="197" y="0"/>
                  </a:lnTo>
                  <a:lnTo>
                    <a:pt x="151" y="17"/>
                  </a:lnTo>
                  <a:lnTo>
                    <a:pt x="105" y="17"/>
                  </a:lnTo>
                  <a:lnTo>
                    <a:pt x="56" y="47"/>
                  </a:lnTo>
                  <a:lnTo>
                    <a:pt x="28" y="50"/>
                  </a:lnTo>
                  <a:lnTo>
                    <a:pt x="28" y="62"/>
                  </a:lnTo>
                  <a:lnTo>
                    <a:pt x="41" y="62"/>
                  </a:lnTo>
                  <a:lnTo>
                    <a:pt x="25" y="67"/>
                  </a:lnTo>
                  <a:lnTo>
                    <a:pt x="33" y="72"/>
                  </a:lnTo>
                  <a:lnTo>
                    <a:pt x="20" y="78"/>
                  </a:lnTo>
                  <a:lnTo>
                    <a:pt x="33" y="82"/>
                  </a:lnTo>
                  <a:lnTo>
                    <a:pt x="0" y="89"/>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30052" name="Freeform 356"/>
            <p:cNvSpPr>
              <a:spLocks/>
            </p:cNvSpPr>
            <p:nvPr/>
          </p:nvSpPr>
          <p:spPr bwMode="auto">
            <a:xfrm>
              <a:off x="3478" y="1113"/>
              <a:ext cx="202" cy="111"/>
            </a:xfrm>
            <a:custGeom>
              <a:avLst/>
              <a:gdLst/>
              <a:ahLst/>
              <a:cxnLst>
                <a:cxn ang="0">
                  <a:pos x="0" y="94"/>
                </a:cxn>
                <a:cxn ang="0">
                  <a:pos x="21" y="94"/>
                </a:cxn>
                <a:cxn ang="0">
                  <a:pos x="5" y="105"/>
                </a:cxn>
                <a:cxn ang="0">
                  <a:pos x="44" y="110"/>
                </a:cxn>
                <a:cxn ang="0">
                  <a:pos x="44" y="97"/>
                </a:cxn>
                <a:cxn ang="0">
                  <a:pos x="58" y="97"/>
                </a:cxn>
                <a:cxn ang="0">
                  <a:pos x="44" y="92"/>
                </a:cxn>
                <a:cxn ang="0">
                  <a:pos x="60" y="94"/>
                </a:cxn>
                <a:cxn ang="0">
                  <a:pos x="58" y="82"/>
                </a:cxn>
                <a:cxn ang="0">
                  <a:pos x="66" y="87"/>
                </a:cxn>
                <a:cxn ang="0">
                  <a:pos x="73" y="82"/>
                </a:cxn>
                <a:cxn ang="0">
                  <a:pos x="68" y="74"/>
                </a:cxn>
                <a:cxn ang="0">
                  <a:pos x="92" y="74"/>
                </a:cxn>
                <a:cxn ang="0">
                  <a:pos x="84" y="66"/>
                </a:cxn>
                <a:cxn ang="0">
                  <a:pos x="97" y="66"/>
                </a:cxn>
                <a:cxn ang="0">
                  <a:pos x="100" y="55"/>
                </a:cxn>
                <a:cxn ang="0">
                  <a:pos x="215" y="21"/>
                </a:cxn>
                <a:cxn ang="0">
                  <a:pos x="226" y="8"/>
                </a:cxn>
                <a:cxn ang="0">
                  <a:pos x="202" y="0"/>
                </a:cxn>
                <a:cxn ang="0">
                  <a:pos x="155" y="18"/>
                </a:cxn>
                <a:cxn ang="0">
                  <a:pos x="108" y="18"/>
                </a:cxn>
                <a:cxn ang="0">
                  <a:pos x="58" y="50"/>
                </a:cxn>
                <a:cxn ang="0">
                  <a:pos x="29" y="53"/>
                </a:cxn>
                <a:cxn ang="0">
                  <a:pos x="29" y="66"/>
                </a:cxn>
                <a:cxn ang="0">
                  <a:pos x="42" y="66"/>
                </a:cxn>
                <a:cxn ang="0">
                  <a:pos x="26" y="71"/>
                </a:cxn>
                <a:cxn ang="0">
                  <a:pos x="34" y="76"/>
                </a:cxn>
                <a:cxn ang="0">
                  <a:pos x="21" y="82"/>
                </a:cxn>
                <a:cxn ang="0">
                  <a:pos x="34" y="87"/>
                </a:cxn>
                <a:cxn ang="0">
                  <a:pos x="0" y="94"/>
                </a:cxn>
              </a:cxnLst>
              <a:rect l="0" t="0" r="r" b="b"/>
              <a:pathLst>
                <a:path w="227" h="111">
                  <a:moveTo>
                    <a:pt x="0" y="94"/>
                  </a:moveTo>
                  <a:lnTo>
                    <a:pt x="21" y="94"/>
                  </a:lnTo>
                  <a:lnTo>
                    <a:pt x="5" y="105"/>
                  </a:lnTo>
                  <a:lnTo>
                    <a:pt x="44" y="110"/>
                  </a:lnTo>
                  <a:lnTo>
                    <a:pt x="44" y="97"/>
                  </a:lnTo>
                  <a:lnTo>
                    <a:pt x="58" y="97"/>
                  </a:lnTo>
                  <a:lnTo>
                    <a:pt x="44" y="92"/>
                  </a:lnTo>
                  <a:lnTo>
                    <a:pt x="60" y="94"/>
                  </a:lnTo>
                  <a:lnTo>
                    <a:pt x="58" y="82"/>
                  </a:lnTo>
                  <a:lnTo>
                    <a:pt x="66" y="87"/>
                  </a:lnTo>
                  <a:lnTo>
                    <a:pt x="73" y="82"/>
                  </a:lnTo>
                  <a:lnTo>
                    <a:pt x="68" y="74"/>
                  </a:lnTo>
                  <a:lnTo>
                    <a:pt x="92" y="74"/>
                  </a:lnTo>
                  <a:lnTo>
                    <a:pt x="84" y="66"/>
                  </a:lnTo>
                  <a:lnTo>
                    <a:pt x="97" y="66"/>
                  </a:lnTo>
                  <a:lnTo>
                    <a:pt x="100" y="55"/>
                  </a:lnTo>
                  <a:lnTo>
                    <a:pt x="215" y="21"/>
                  </a:lnTo>
                  <a:lnTo>
                    <a:pt x="226" y="8"/>
                  </a:lnTo>
                  <a:lnTo>
                    <a:pt x="202" y="0"/>
                  </a:lnTo>
                  <a:lnTo>
                    <a:pt x="155" y="18"/>
                  </a:lnTo>
                  <a:lnTo>
                    <a:pt x="108" y="18"/>
                  </a:lnTo>
                  <a:lnTo>
                    <a:pt x="58" y="50"/>
                  </a:lnTo>
                  <a:lnTo>
                    <a:pt x="29" y="53"/>
                  </a:lnTo>
                  <a:lnTo>
                    <a:pt x="29" y="66"/>
                  </a:lnTo>
                  <a:lnTo>
                    <a:pt x="42" y="66"/>
                  </a:lnTo>
                  <a:lnTo>
                    <a:pt x="26" y="71"/>
                  </a:lnTo>
                  <a:lnTo>
                    <a:pt x="34" y="76"/>
                  </a:lnTo>
                  <a:lnTo>
                    <a:pt x="21" y="82"/>
                  </a:lnTo>
                  <a:lnTo>
                    <a:pt x="34" y="87"/>
                  </a:lnTo>
                  <a:lnTo>
                    <a:pt x="0" y="94"/>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053" name="Freeform 357"/>
            <p:cNvSpPr>
              <a:spLocks/>
            </p:cNvSpPr>
            <p:nvPr/>
          </p:nvSpPr>
          <p:spPr bwMode="auto">
            <a:xfrm>
              <a:off x="3595" y="967"/>
              <a:ext cx="35" cy="18"/>
            </a:xfrm>
            <a:custGeom>
              <a:avLst/>
              <a:gdLst/>
              <a:ahLst/>
              <a:cxnLst>
                <a:cxn ang="0">
                  <a:pos x="0" y="11"/>
                </a:cxn>
                <a:cxn ang="0">
                  <a:pos x="10" y="17"/>
                </a:cxn>
                <a:cxn ang="0">
                  <a:pos x="39" y="9"/>
                </a:cxn>
                <a:cxn ang="0">
                  <a:pos x="21" y="0"/>
                </a:cxn>
                <a:cxn ang="0">
                  <a:pos x="0" y="11"/>
                </a:cxn>
              </a:cxnLst>
              <a:rect l="0" t="0" r="r" b="b"/>
              <a:pathLst>
                <a:path w="40" h="18">
                  <a:moveTo>
                    <a:pt x="0" y="11"/>
                  </a:moveTo>
                  <a:lnTo>
                    <a:pt x="10" y="17"/>
                  </a:lnTo>
                  <a:lnTo>
                    <a:pt x="39" y="9"/>
                  </a:lnTo>
                  <a:lnTo>
                    <a:pt x="21" y="0"/>
                  </a:lnTo>
                  <a:lnTo>
                    <a:pt x="0" y="11"/>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30054" name="Freeform 358"/>
            <p:cNvSpPr>
              <a:spLocks/>
            </p:cNvSpPr>
            <p:nvPr/>
          </p:nvSpPr>
          <p:spPr bwMode="auto">
            <a:xfrm>
              <a:off x="3595" y="967"/>
              <a:ext cx="41" cy="24"/>
            </a:xfrm>
            <a:custGeom>
              <a:avLst/>
              <a:gdLst/>
              <a:ahLst/>
              <a:cxnLst>
                <a:cxn ang="0">
                  <a:pos x="0" y="15"/>
                </a:cxn>
                <a:cxn ang="0">
                  <a:pos x="11" y="23"/>
                </a:cxn>
                <a:cxn ang="0">
                  <a:pos x="45" y="12"/>
                </a:cxn>
                <a:cxn ang="0">
                  <a:pos x="24" y="0"/>
                </a:cxn>
                <a:cxn ang="0">
                  <a:pos x="0" y="15"/>
                </a:cxn>
              </a:cxnLst>
              <a:rect l="0" t="0" r="r" b="b"/>
              <a:pathLst>
                <a:path w="46" h="24">
                  <a:moveTo>
                    <a:pt x="0" y="15"/>
                  </a:moveTo>
                  <a:lnTo>
                    <a:pt x="11" y="23"/>
                  </a:lnTo>
                  <a:lnTo>
                    <a:pt x="45" y="12"/>
                  </a:lnTo>
                  <a:lnTo>
                    <a:pt x="24" y="0"/>
                  </a:lnTo>
                  <a:lnTo>
                    <a:pt x="0" y="15"/>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055" name="Freeform 359"/>
            <p:cNvSpPr>
              <a:spLocks/>
            </p:cNvSpPr>
            <p:nvPr/>
          </p:nvSpPr>
          <p:spPr bwMode="auto">
            <a:xfrm>
              <a:off x="3965" y="1011"/>
              <a:ext cx="31" cy="17"/>
            </a:xfrm>
            <a:custGeom>
              <a:avLst/>
              <a:gdLst/>
              <a:ahLst/>
              <a:cxnLst>
                <a:cxn ang="0">
                  <a:pos x="0" y="0"/>
                </a:cxn>
                <a:cxn ang="0">
                  <a:pos x="18" y="9"/>
                </a:cxn>
                <a:cxn ang="0">
                  <a:pos x="11" y="16"/>
                </a:cxn>
                <a:cxn ang="0">
                  <a:pos x="25" y="9"/>
                </a:cxn>
                <a:cxn ang="0">
                  <a:pos x="33" y="4"/>
                </a:cxn>
                <a:cxn ang="0">
                  <a:pos x="0" y="0"/>
                </a:cxn>
              </a:cxnLst>
              <a:rect l="0" t="0" r="r" b="b"/>
              <a:pathLst>
                <a:path w="34" h="17">
                  <a:moveTo>
                    <a:pt x="0" y="0"/>
                  </a:moveTo>
                  <a:lnTo>
                    <a:pt x="18" y="9"/>
                  </a:lnTo>
                  <a:lnTo>
                    <a:pt x="11" y="16"/>
                  </a:lnTo>
                  <a:lnTo>
                    <a:pt x="25" y="9"/>
                  </a:lnTo>
                  <a:lnTo>
                    <a:pt x="33" y="4"/>
                  </a:lnTo>
                  <a:lnTo>
                    <a:pt x="0" y="0"/>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30056" name="Freeform 360"/>
            <p:cNvSpPr>
              <a:spLocks/>
            </p:cNvSpPr>
            <p:nvPr/>
          </p:nvSpPr>
          <p:spPr bwMode="auto">
            <a:xfrm>
              <a:off x="3965" y="1011"/>
              <a:ext cx="36" cy="17"/>
            </a:xfrm>
            <a:custGeom>
              <a:avLst/>
              <a:gdLst/>
              <a:ahLst/>
              <a:cxnLst>
                <a:cxn ang="0">
                  <a:pos x="0" y="0"/>
                </a:cxn>
                <a:cxn ang="0">
                  <a:pos x="21" y="10"/>
                </a:cxn>
                <a:cxn ang="0">
                  <a:pos x="13" y="16"/>
                </a:cxn>
                <a:cxn ang="0">
                  <a:pos x="29" y="10"/>
                </a:cxn>
                <a:cxn ang="0">
                  <a:pos x="39" y="5"/>
                </a:cxn>
                <a:cxn ang="0">
                  <a:pos x="0" y="0"/>
                </a:cxn>
              </a:cxnLst>
              <a:rect l="0" t="0" r="r" b="b"/>
              <a:pathLst>
                <a:path w="40" h="17">
                  <a:moveTo>
                    <a:pt x="0" y="0"/>
                  </a:moveTo>
                  <a:lnTo>
                    <a:pt x="21" y="10"/>
                  </a:lnTo>
                  <a:lnTo>
                    <a:pt x="13" y="16"/>
                  </a:lnTo>
                  <a:lnTo>
                    <a:pt x="29" y="10"/>
                  </a:lnTo>
                  <a:lnTo>
                    <a:pt x="39" y="5"/>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057" name="Freeform 361"/>
            <p:cNvSpPr>
              <a:spLocks/>
            </p:cNvSpPr>
            <p:nvPr/>
          </p:nvSpPr>
          <p:spPr bwMode="auto">
            <a:xfrm>
              <a:off x="3970" y="972"/>
              <a:ext cx="80" cy="37"/>
            </a:xfrm>
            <a:custGeom>
              <a:avLst/>
              <a:gdLst/>
              <a:ahLst/>
              <a:cxnLst>
                <a:cxn ang="0">
                  <a:pos x="0" y="29"/>
                </a:cxn>
                <a:cxn ang="0">
                  <a:pos x="24" y="9"/>
                </a:cxn>
                <a:cxn ang="0">
                  <a:pos x="59" y="0"/>
                </a:cxn>
                <a:cxn ang="0">
                  <a:pos x="89" y="18"/>
                </a:cxn>
                <a:cxn ang="0">
                  <a:pos x="82" y="20"/>
                </a:cxn>
                <a:cxn ang="0">
                  <a:pos x="83" y="29"/>
                </a:cxn>
                <a:cxn ang="0">
                  <a:pos x="37" y="36"/>
                </a:cxn>
                <a:cxn ang="0">
                  <a:pos x="0" y="29"/>
                </a:cxn>
              </a:cxnLst>
              <a:rect l="0" t="0" r="r" b="b"/>
              <a:pathLst>
                <a:path w="90" h="37">
                  <a:moveTo>
                    <a:pt x="0" y="29"/>
                  </a:moveTo>
                  <a:lnTo>
                    <a:pt x="24" y="9"/>
                  </a:lnTo>
                  <a:lnTo>
                    <a:pt x="59" y="0"/>
                  </a:lnTo>
                  <a:lnTo>
                    <a:pt x="89" y="18"/>
                  </a:lnTo>
                  <a:lnTo>
                    <a:pt x="82" y="20"/>
                  </a:lnTo>
                  <a:lnTo>
                    <a:pt x="83" y="29"/>
                  </a:lnTo>
                  <a:lnTo>
                    <a:pt x="37" y="36"/>
                  </a:lnTo>
                  <a:lnTo>
                    <a:pt x="0" y="29"/>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30058" name="Freeform 362"/>
            <p:cNvSpPr>
              <a:spLocks/>
            </p:cNvSpPr>
            <p:nvPr/>
          </p:nvSpPr>
          <p:spPr bwMode="auto">
            <a:xfrm>
              <a:off x="3970" y="972"/>
              <a:ext cx="85" cy="43"/>
            </a:xfrm>
            <a:custGeom>
              <a:avLst/>
              <a:gdLst/>
              <a:ahLst/>
              <a:cxnLst>
                <a:cxn ang="0">
                  <a:pos x="0" y="34"/>
                </a:cxn>
                <a:cxn ang="0">
                  <a:pos x="26" y="10"/>
                </a:cxn>
                <a:cxn ang="0">
                  <a:pos x="63" y="0"/>
                </a:cxn>
                <a:cxn ang="0">
                  <a:pos x="95" y="21"/>
                </a:cxn>
                <a:cxn ang="0">
                  <a:pos x="87" y="23"/>
                </a:cxn>
                <a:cxn ang="0">
                  <a:pos x="89" y="34"/>
                </a:cxn>
                <a:cxn ang="0">
                  <a:pos x="40" y="42"/>
                </a:cxn>
                <a:cxn ang="0">
                  <a:pos x="0" y="34"/>
                </a:cxn>
              </a:cxnLst>
              <a:rect l="0" t="0" r="r" b="b"/>
              <a:pathLst>
                <a:path w="96" h="43">
                  <a:moveTo>
                    <a:pt x="0" y="34"/>
                  </a:moveTo>
                  <a:lnTo>
                    <a:pt x="26" y="10"/>
                  </a:lnTo>
                  <a:lnTo>
                    <a:pt x="63" y="0"/>
                  </a:lnTo>
                  <a:lnTo>
                    <a:pt x="95" y="21"/>
                  </a:lnTo>
                  <a:lnTo>
                    <a:pt x="87" y="23"/>
                  </a:lnTo>
                  <a:lnTo>
                    <a:pt x="89" y="34"/>
                  </a:lnTo>
                  <a:lnTo>
                    <a:pt x="40" y="42"/>
                  </a:lnTo>
                  <a:lnTo>
                    <a:pt x="0" y="34"/>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059" name="Freeform 363"/>
            <p:cNvSpPr>
              <a:spLocks/>
            </p:cNvSpPr>
            <p:nvPr/>
          </p:nvSpPr>
          <p:spPr bwMode="auto">
            <a:xfrm>
              <a:off x="3991" y="1008"/>
              <a:ext cx="89" cy="42"/>
            </a:xfrm>
            <a:custGeom>
              <a:avLst/>
              <a:gdLst/>
              <a:ahLst/>
              <a:cxnLst>
                <a:cxn ang="0">
                  <a:pos x="0" y="18"/>
                </a:cxn>
                <a:cxn ang="0">
                  <a:pos x="15" y="21"/>
                </a:cxn>
                <a:cxn ang="0">
                  <a:pos x="29" y="35"/>
                </a:cxn>
                <a:cxn ang="0">
                  <a:pos x="40" y="31"/>
                </a:cxn>
                <a:cxn ang="0">
                  <a:pos x="82" y="41"/>
                </a:cxn>
                <a:cxn ang="0">
                  <a:pos x="91" y="37"/>
                </a:cxn>
                <a:cxn ang="0">
                  <a:pos x="84" y="25"/>
                </a:cxn>
                <a:cxn ang="0">
                  <a:pos x="91" y="28"/>
                </a:cxn>
                <a:cxn ang="0">
                  <a:pos x="99" y="10"/>
                </a:cxn>
                <a:cxn ang="0">
                  <a:pos x="76" y="3"/>
                </a:cxn>
                <a:cxn ang="0">
                  <a:pos x="55" y="11"/>
                </a:cxn>
                <a:cxn ang="0">
                  <a:pos x="72" y="7"/>
                </a:cxn>
                <a:cxn ang="0">
                  <a:pos x="64" y="0"/>
                </a:cxn>
                <a:cxn ang="0">
                  <a:pos x="29" y="3"/>
                </a:cxn>
                <a:cxn ang="0">
                  <a:pos x="0" y="18"/>
                </a:cxn>
              </a:cxnLst>
              <a:rect l="0" t="0" r="r" b="b"/>
              <a:pathLst>
                <a:path w="100" h="42">
                  <a:moveTo>
                    <a:pt x="0" y="18"/>
                  </a:moveTo>
                  <a:lnTo>
                    <a:pt x="15" y="21"/>
                  </a:lnTo>
                  <a:lnTo>
                    <a:pt x="29" y="35"/>
                  </a:lnTo>
                  <a:lnTo>
                    <a:pt x="40" y="31"/>
                  </a:lnTo>
                  <a:lnTo>
                    <a:pt x="82" y="41"/>
                  </a:lnTo>
                  <a:lnTo>
                    <a:pt x="91" y="37"/>
                  </a:lnTo>
                  <a:lnTo>
                    <a:pt x="84" y="25"/>
                  </a:lnTo>
                  <a:lnTo>
                    <a:pt x="91" y="28"/>
                  </a:lnTo>
                  <a:lnTo>
                    <a:pt x="99" y="10"/>
                  </a:lnTo>
                  <a:lnTo>
                    <a:pt x="76" y="3"/>
                  </a:lnTo>
                  <a:lnTo>
                    <a:pt x="55" y="11"/>
                  </a:lnTo>
                  <a:lnTo>
                    <a:pt x="72" y="7"/>
                  </a:lnTo>
                  <a:lnTo>
                    <a:pt x="64" y="0"/>
                  </a:lnTo>
                  <a:lnTo>
                    <a:pt x="29" y="3"/>
                  </a:lnTo>
                  <a:lnTo>
                    <a:pt x="0" y="18"/>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30060" name="Freeform 364"/>
            <p:cNvSpPr>
              <a:spLocks/>
            </p:cNvSpPr>
            <p:nvPr/>
          </p:nvSpPr>
          <p:spPr bwMode="auto">
            <a:xfrm>
              <a:off x="3991" y="1008"/>
              <a:ext cx="94" cy="48"/>
            </a:xfrm>
            <a:custGeom>
              <a:avLst/>
              <a:gdLst/>
              <a:ahLst/>
              <a:cxnLst>
                <a:cxn ang="0">
                  <a:pos x="0" y="21"/>
                </a:cxn>
                <a:cxn ang="0">
                  <a:pos x="16" y="24"/>
                </a:cxn>
                <a:cxn ang="0">
                  <a:pos x="31" y="40"/>
                </a:cxn>
                <a:cxn ang="0">
                  <a:pos x="42" y="35"/>
                </a:cxn>
                <a:cxn ang="0">
                  <a:pos x="87" y="47"/>
                </a:cxn>
                <a:cxn ang="0">
                  <a:pos x="97" y="42"/>
                </a:cxn>
                <a:cxn ang="0">
                  <a:pos x="89" y="29"/>
                </a:cxn>
                <a:cxn ang="0">
                  <a:pos x="97" y="32"/>
                </a:cxn>
                <a:cxn ang="0">
                  <a:pos x="105" y="11"/>
                </a:cxn>
                <a:cxn ang="0">
                  <a:pos x="81" y="3"/>
                </a:cxn>
                <a:cxn ang="0">
                  <a:pos x="58" y="13"/>
                </a:cxn>
                <a:cxn ang="0">
                  <a:pos x="76" y="8"/>
                </a:cxn>
                <a:cxn ang="0">
                  <a:pos x="68" y="0"/>
                </a:cxn>
                <a:cxn ang="0">
                  <a:pos x="31" y="3"/>
                </a:cxn>
                <a:cxn ang="0">
                  <a:pos x="0" y="21"/>
                </a:cxn>
              </a:cxnLst>
              <a:rect l="0" t="0" r="r" b="b"/>
              <a:pathLst>
                <a:path w="106" h="48">
                  <a:moveTo>
                    <a:pt x="0" y="21"/>
                  </a:moveTo>
                  <a:lnTo>
                    <a:pt x="16" y="24"/>
                  </a:lnTo>
                  <a:lnTo>
                    <a:pt x="31" y="40"/>
                  </a:lnTo>
                  <a:lnTo>
                    <a:pt x="42" y="35"/>
                  </a:lnTo>
                  <a:lnTo>
                    <a:pt x="87" y="47"/>
                  </a:lnTo>
                  <a:lnTo>
                    <a:pt x="97" y="42"/>
                  </a:lnTo>
                  <a:lnTo>
                    <a:pt x="89" y="29"/>
                  </a:lnTo>
                  <a:lnTo>
                    <a:pt x="97" y="32"/>
                  </a:lnTo>
                  <a:lnTo>
                    <a:pt x="105" y="11"/>
                  </a:lnTo>
                  <a:lnTo>
                    <a:pt x="81" y="3"/>
                  </a:lnTo>
                  <a:lnTo>
                    <a:pt x="58" y="13"/>
                  </a:lnTo>
                  <a:lnTo>
                    <a:pt x="76" y="8"/>
                  </a:lnTo>
                  <a:lnTo>
                    <a:pt x="68" y="0"/>
                  </a:lnTo>
                  <a:lnTo>
                    <a:pt x="31" y="3"/>
                  </a:lnTo>
                  <a:lnTo>
                    <a:pt x="0" y="21"/>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061" name="Freeform 365"/>
            <p:cNvSpPr>
              <a:spLocks/>
            </p:cNvSpPr>
            <p:nvPr/>
          </p:nvSpPr>
          <p:spPr bwMode="auto">
            <a:xfrm>
              <a:off x="4076" y="1035"/>
              <a:ext cx="73" cy="42"/>
            </a:xfrm>
            <a:custGeom>
              <a:avLst/>
              <a:gdLst/>
              <a:ahLst/>
              <a:cxnLst>
                <a:cxn ang="0">
                  <a:pos x="0" y="34"/>
                </a:cxn>
                <a:cxn ang="0">
                  <a:pos x="9" y="41"/>
                </a:cxn>
                <a:cxn ang="0">
                  <a:pos x="75" y="31"/>
                </a:cxn>
                <a:cxn ang="0">
                  <a:pos x="82" y="17"/>
                </a:cxn>
                <a:cxn ang="0">
                  <a:pos x="63" y="7"/>
                </a:cxn>
                <a:cxn ang="0">
                  <a:pos x="48" y="11"/>
                </a:cxn>
                <a:cxn ang="0">
                  <a:pos x="50" y="2"/>
                </a:cxn>
                <a:cxn ang="0">
                  <a:pos x="38" y="0"/>
                </a:cxn>
                <a:cxn ang="0">
                  <a:pos x="9" y="30"/>
                </a:cxn>
                <a:cxn ang="0">
                  <a:pos x="0" y="34"/>
                </a:cxn>
              </a:cxnLst>
              <a:rect l="0" t="0" r="r" b="b"/>
              <a:pathLst>
                <a:path w="83" h="42">
                  <a:moveTo>
                    <a:pt x="0" y="34"/>
                  </a:moveTo>
                  <a:lnTo>
                    <a:pt x="9" y="41"/>
                  </a:lnTo>
                  <a:lnTo>
                    <a:pt x="75" y="31"/>
                  </a:lnTo>
                  <a:lnTo>
                    <a:pt x="82" y="17"/>
                  </a:lnTo>
                  <a:lnTo>
                    <a:pt x="63" y="7"/>
                  </a:lnTo>
                  <a:lnTo>
                    <a:pt x="48" y="11"/>
                  </a:lnTo>
                  <a:lnTo>
                    <a:pt x="50" y="2"/>
                  </a:lnTo>
                  <a:lnTo>
                    <a:pt x="38" y="0"/>
                  </a:lnTo>
                  <a:lnTo>
                    <a:pt x="9" y="30"/>
                  </a:lnTo>
                  <a:lnTo>
                    <a:pt x="0" y="34"/>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30062" name="Freeform 366"/>
            <p:cNvSpPr>
              <a:spLocks/>
            </p:cNvSpPr>
            <p:nvPr/>
          </p:nvSpPr>
          <p:spPr bwMode="auto">
            <a:xfrm>
              <a:off x="4076" y="1035"/>
              <a:ext cx="79" cy="48"/>
            </a:xfrm>
            <a:custGeom>
              <a:avLst/>
              <a:gdLst/>
              <a:ahLst/>
              <a:cxnLst>
                <a:cxn ang="0">
                  <a:pos x="0" y="39"/>
                </a:cxn>
                <a:cxn ang="0">
                  <a:pos x="10" y="47"/>
                </a:cxn>
                <a:cxn ang="0">
                  <a:pos x="81" y="36"/>
                </a:cxn>
                <a:cxn ang="0">
                  <a:pos x="88" y="20"/>
                </a:cxn>
                <a:cxn ang="0">
                  <a:pos x="68" y="8"/>
                </a:cxn>
                <a:cxn ang="0">
                  <a:pos x="52" y="13"/>
                </a:cxn>
                <a:cxn ang="0">
                  <a:pos x="54" y="2"/>
                </a:cxn>
                <a:cxn ang="0">
                  <a:pos x="41" y="0"/>
                </a:cxn>
                <a:cxn ang="0">
                  <a:pos x="10" y="34"/>
                </a:cxn>
                <a:cxn ang="0">
                  <a:pos x="0" y="39"/>
                </a:cxn>
              </a:cxnLst>
              <a:rect l="0" t="0" r="r" b="b"/>
              <a:pathLst>
                <a:path w="89" h="48">
                  <a:moveTo>
                    <a:pt x="0" y="39"/>
                  </a:moveTo>
                  <a:lnTo>
                    <a:pt x="10" y="47"/>
                  </a:lnTo>
                  <a:lnTo>
                    <a:pt x="81" y="36"/>
                  </a:lnTo>
                  <a:lnTo>
                    <a:pt x="88" y="20"/>
                  </a:lnTo>
                  <a:lnTo>
                    <a:pt x="68" y="8"/>
                  </a:lnTo>
                  <a:lnTo>
                    <a:pt x="52" y="13"/>
                  </a:lnTo>
                  <a:lnTo>
                    <a:pt x="54" y="2"/>
                  </a:lnTo>
                  <a:lnTo>
                    <a:pt x="41" y="0"/>
                  </a:lnTo>
                  <a:lnTo>
                    <a:pt x="10" y="34"/>
                  </a:lnTo>
                  <a:lnTo>
                    <a:pt x="0" y="39"/>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063" name="Freeform 367"/>
            <p:cNvSpPr>
              <a:spLocks/>
            </p:cNvSpPr>
            <p:nvPr/>
          </p:nvSpPr>
          <p:spPr bwMode="auto">
            <a:xfrm>
              <a:off x="4562" y="1134"/>
              <a:ext cx="84" cy="40"/>
            </a:xfrm>
            <a:custGeom>
              <a:avLst/>
              <a:gdLst/>
              <a:ahLst/>
              <a:cxnLst>
                <a:cxn ang="0">
                  <a:pos x="0" y="23"/>
                </a:cxn>
                <a:cxn ang="0">
                  <a:pos x="21" y="3"/>
                </a:cxn>
                <a:cxn ang="0">
                  <a:pos x="32" y="0"/>
                </a:cxn>
                <a:cxn ang="0">
                  <a:pos x="55" y="16"/>
                </a:cxn>
                <a:cxn ang="0">
                  <a:pos x="57" y="4"/>
                </a:cxn>
                <a:cxn ang="0">
                  <a:pos x="82" y="14"/>
                </a:cxn>
                <a:cxn ang="0">
                  <a:pos x="77" y="28"/>
                </a:cxn>
                <a:cxn ang="0">
                  <a:pos x="94" y="32"/>
                </a:cxn>
                <a:cxn ang="0">
                  <a:pos x="47" y="36"/>
                </a:cxn>
                <a:cxn ang="0">
                  <a:pos x="39" y="29"/>
                </a:cxn>
                <a:cxn ang="0">
                  <a:pos x="32" y="39"/>
                </a:cxn>
                <a:cxn ang="0">
                  <a:pos x="0" y="23"/>
                </a:cxn>
              </a:cxnLst>
              <a:rect l="0" t="0" r="r" b="b"/>
              <a:pathLst>
                <a:path w="95" h="40">
                  <a:moveTo>
                    <a:pt x="0" y="23"/>
                  </a:moveTo>
                  <a:lnTo>
                    <a:pt x="21" y="3"/>
                  </a:lnTo>
                  <a:lnTo>
                    <a:pt x="32" y="0"/>
                  </a:lnTo>
                  <a:lnTo>
                    <a:pt x="55" y="16"/>
                  </a:lnTo>
                  <a:lnTo>
                    <a:pt x="57" y="4"/>
                  </a:lnTo>
                  <a:lnTo>
                    <a:pt x="82" y="14"/>
                  </a:lnTo>
                  <a:lnTo>
                    <a:pt x="77" y="28"/>
                  </a:lnTo>
                  <a:lnTo>
                    <a:pt x="94" y="32"/>
                  </a:lnTo>
                  <a:lnTo>
                    <a:pt x="47" y="36"/>
                  </a:lnTo>
                  <a:lnTo>
                    <a:pt x="39" y="29"/>
                  </a:lnTo>
                  <a:lnTo>
                    <a:pt x="32" y="39"/>
                  </a:lnTo>
                  <a:lnTo>
                    <a:pt x="0" y="23"/>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30064" name="Freeform 368"/>
            <p:cNvSpPr>
              <a:spLocks/>
            </p:cNvSpPr>
            <p:nvPr/>
          </p:nvSpPr>
          <p:spPr bwMode="auto">
            <a:xfrm>
              <a:off x="4562" y="1134"/>
              <a:ext cx="90" cy="46"/>
            </a:xfrm>
            <a:custGeom>
              <a:avLst/>
              <a:gdLst/>
              <a:ahLst/>
              <a:cxnLst>
                <a:cxn ang="0">
                  <a:pos x="0" y="27"/>
                </a:cxn>
                <a:cxn ang="0">
                  <a:pos x="22" y="3"/>
                </a:cxn>
                <a:cxn ang="0">
                  <a:pos x="34" y="0"/>
                </a:cxn>
                <a:cxn ang="0">
                  <a:pos x="58" y="19"/>
                </a:cxn>
                <a:cxn ang="0">
                  <a:pos x="61" y="5"/>
                </a:cxn>
                <a:cxn ang="0">
                  <a:pos x="87" y="16"/>
                </a:cxn>
                <a:cxn ang="0">
                  <a:pos x="82" y="32"/>
                </a:cxn>
                <a:cxn ang="0">
                  <a:pos x="100" y="37"/>
                </a:cxn>
                <a:cxn ang="0">
                  <a:pos x="50" y="42"/>
                </a:cxn>
                <a:cxn ang="0">
                  <a:pos x="42" y="34"/>
                </a:cxn>
                <a:cxn ang="0">
                  <a:pos x="34" y="45"/>
                </a:cxn>
                <a:cxn ang="0">
                  <a:pos x="0" y="27"/>
                </a:cxn>
              </a:cxnLst>
              <a:rect l="0" t="0" r="r" b="b"/>
              <a:pathLst>
                <a:path w="101" h="46">
                  <a:moveTo>
                    <a:pt x="0" y="27"/>
                  </a:moveTo>
                  <a:lnTo>
                    <a:pt x="22" y="3"/>
                  </a:lnTo>
                  <a:lnTo>
                    <a:pt x="34" y="0"/>
                  </a:lnTo>
                  <a:lnTo>
                    <a:pt x="58" y="19"/>
                  </a:lnTo>
                  <a:lnTo>
                    <a:pt x="61" y="5"/>
                  </a:lnTo>
                  <a:lnTo>
                    <a:pt x="87" y="16"/>
                  </a:lnTo>
                  <a:lnTo>
                    <a:pt x="82" y="32"/>
                  </a:lnTo>
                  <a:lnTo>
                    <a:pt x="100" y="37"/>
                  </a:lnTo>
                  <a:lnTo>
                    <a:pt x="50" y="42"/>
                  </a:lnTo>
                  <a:lnTo>
                    <a:pt x="42" y="34"/>
                  </a:lnTo>
                  <a:lnTo>
                    <a:pt x="34" y="45"/>
                  </a:lnTo>
                  <a:lnTo>
                    <a:pt x="0" y="27"/>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065" name="Freeform 369"/>
            <p:cNvSpPr>
              <a:spLocks/>
            </p:cNvSpPr>
            <p:nvPr/>
          </p:nvSpPr>
          <p:spPr bwMode="auto">
            <a:xfrm>
              <a:off x="4623" y="1137"/>
              <a:ext cx="52" cy="26"/>
            </a:xfrm>
            <a:custGeom>
              <a:avLst/>
              <a:gdLst/>
              <a:ahLst/>
              <a:cxnLst>
                <a:cxn ang="0">
                  <a:pos x="0" y="0"/>
                </a:cxn>
                <a:cxn ang="0">
                  <a:pos x="19" y="8"/>
                </a:cxn>
                <a:cxn ang="0">
                  <a:pos x="12" y="17"/>
                </a:cxn>
                <a:cxn ang="0">
                  <a:pos x="24" y="25"/>
                </a:cxn>
                <a:cxn ang="0">
                  <a:pos x="40" y="25"/>
                </a:cxn>
                <a:cxn ang="0">
                  <a:pos x="57" y="15"/>
                </a:cxn>
                <a:cxn ang="0">
                  <a:pos x="0" y="0"/>
                </a:cxn>
              </a:cxnLst>
              <a:rect l="0" t="0" r="r" b="b"/>
              <a:pathLst>
                <a:path w="58" h="26">
                  <a:moveTo>
                    <a:pt x="0" y="0"/>
                  </a:moveTo>
                  <a:lnTo>
                    <a:pt x="19" y="8"/>
                  </a:lnTo>
                  <a:lnTo>
                    <a:pt x="12" y="17"/>
                  </a:lnTo>
                  <a:lnTo>
                    <a:pt x="24" y="25"/>
                  </a:lnTo>
                  <a:lnTo>
                    <a:pt x="40" y="25"/>
                  </a:lnTo>
                  <a:lnTo>
                    <a:pt x="57" y="15"/>
                  </a:lnTo>
                  <a:lnTo>
                    <a:pt x="0" y="0"/>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30066" name="Freeform 370"/>
            <p:cNvSpPr>
              <a:spLocks/>
            </p:cNvSpPr>
            <p:nvPr/>
          </p:nvSpPr>
          <p:spPr bwMode="auto">
            <a:xfrm>
              <a:off x="4623" y="1137"/>
              <a:ext cx="57" cy="32"/>
            </a:xfrm>
            <a:custGeom>
              <a:avLst/>
              <a:gdLst/>
              <a:ahLst/>
              <a:cxnLst>
                <a:cxn ang="0">
                  <a:pos x="0" y="0"/>
                </a:cxn>
                <a:cxn ang="0">
                  <a:pos x="21" y="10"/>
                </a:cxn>
                <a:cxn ang="0">
                  <a:pos x="13" y="21"/>
                </a:cxn>
                <a:cxn ang="0">
                  <a:pos x="26" y="31"/>
                </a:cxn>
                <a:cxn ang="0">
                  <a:pos x="44" y="31"/>
                </a:cxn>
                <a:cxn ang="0">
                  <a:pos x="63" y="18"/>
                </a:cxn>
                <a:cxn ang="0">
                  <a:pos x="0" y="0"/>
                </a:cxn>
              </a:cxnLst>
              <a:rect l="0" t="0" r="r" b="b"/>
              <a:pathLst>
                <a:path w="64" h="32">
                  <a:moveTo>
                    <a:pt x="0" y="0"/>
                  </a:moveTo>
                  <a:lnTo>
                    <a:pt x="21" y="10"/>
                  </a:lnTo>
                  <a:lnTo>
                    <a:pt x="13" y="21"/>
                  </a:lnTo>
                  <a:lnTo>
                    <a:pt x="26" y="31"/>
                  </a:lnTo>
                  <a:lnTo>
                    <a:pt x="44" y="31"/>
                  </a:lnTo>
                  <a:lnTo>
                    <a:pt x="63" y="18"/>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067" name="Freeform 371"/>
            <p:cNvSpPr>
              <a:spLocks/>
            </p:cNvSpPr>
            <p:nvPr/>
          </p:nvSpPr>
          <p:spPr bwMode="auto">
            <a:xfrm>
              <a:off x="4628" y="1669"/>
              <a:ext cx="34" cy="155"/>
            </a:xfrm>
            <a:custGeom>
              <a:avLst/>
              <a:gdLst/>
              <a:ahLst/>
              <a:cxnLst>
                <a:cxn ang="0">
                  <a:pos x="0" y="38"/>
                </a:cxn>
                <a:cxn ang="0">
                  <a:pos x="7" y="59"/>
                </a:cxn>
                <a:cxn ang="0">
                  <a:pos x="7" y="154"/>
                </a:cxn>
                <a:cxn ang="0">
                  <a:pos x="14" y="141"/>
                </a:cxn>
                <a:cxn ang="0">
                  <a:pos x="25" y="151"/>
                </a:cxn>
                <a:cxn ang="0">
                  <a:pos x="14" y="123"/>
                </a:cxn>
                <a:cxn ang="0">
                  <a:pos x="21" y="98"/>
                </a:cxn>
                <a:cxn ang="0">
                  <a:pos x="38" y="106"/>
                </a:cxn>
                <a:cxn ang="0">
                  <a:pos x="21" y="53"/>
                </a:cxn>
                <a:cxn ang="0">
                  <a:pos x="14" y="0"/>
                </a:cxn>
                <a:cxn ang="0">
                  <a:pos x="0" y="38"/>
                </a:cxn>
              </a:cxnLst>
              <a:rect l="0" t="0" r="r" b="b"/>
              <a:pathLst>
                <a:path w="39" h="155">
                  <a:moveTo>
                    <a:pt x="0" y="38"/>
                  </a:moveTo>
                  <a:lnTo>
                    <a:pt x="7" y="59"/>
                  </a:lnTo>
                  <a:lnTo>
                    <a:pt x="7" y="154"/>
                  </a:lnTo>
                  <a:lnTo>
                    <a:pt x="14" y="141"/>
                  </a:lnTo>
                  <a:lnTo>
                    <a:pt x="25" y="151"/>
                  </a:lnTo>
                  <a:lnTo>
                    <a:pt x="14" y="123"/>
                  </a:lnTo>
                  <a:lnTo>
                    <a:pt x="21" y="98"/>
                  </a:lnTo>
                  <a:lnTo>
                    <a:pt x="38" y="106"/>
                  </a:lnTo>
                  <a:lnTo>
                    <a:pt x="21" y="53"/>
                  </a:lnTo>
                  <a:lnTo>
                    <a:pt x="14" y="0"/>
                  </a:lnTo>
                  <a:lnTo>
                    <a:pt x="0" y="38"/>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30068" name="Freeform 372"/>
            <p:cNvSpPr>
              <a:spLocks/>
            </p:cNvSpPr>
            <p:nvPr/>
          </p:nvSpPr>
          <p:spPr bwMode="auto">
            <a:xfrm>
              <a:off x="4628" y="1669"/>
              <a:ext cx="40" cy="161"/>
            </a:xfrm>
            <a:custGeom>
              <a:avLst/>
              <a:gdLst/>
              <a:ahLst/>
              <a:cxnLst>
                <a:cxn ang="0">
                  <a:pos x="0" y="39"/>
                </a:cxn>
                <a:cxn ang="0">
                  <a:pos x="8" y="61"/>
                </a:cxn>
                <a:cxn ang="0">
                  <a:pos x="8" y="160"/>
                </a:cxn>
                <a:cxn ang="0">
                  <a:pos x="16" y="147"/>
                </a:cxn>
                <a:cxn ang="0">
                  <a:pos x="29" y="157"/>
                </a:cxn>
                <a:cxn ang="0">
                  <a:pos x="16" y="128"/>
                </a:cxn>
                <a:cxn ang="0">
                  <a:pos x="24" y="102"/>
                </a:cxn>
                <a:cxn ang="0">
                  <a:pos x="44" y="110"/>
                </a:cxn>
                <a:cxn ang="0">
                  <a:pos x="24" y="55"/>
                </a:cxn>
                <a:cxn ang="0">
                  <a:pos x="16" y="0"/>
                </a:cxn>
                <a:cxn ang="0">
                  <a:pos x="0" y="39"/>
                </a:cxn>
              </a:cxnLst>
              <a:rect l="0" t="0" r="r" b="b"/>
              <a:pathLst>
                <a:path w="45" h="161">
                  <a:moveTo>
                    <a:pt x="0" y="39"/>
                  </a:moveTo>
                  <a:lnTo>
                    <a:pt x="8" y="61"/>
                  </a:lnTo>
                  <a:lnTo>
                    <a:pt x="8" y="160"/>
                  </a:lnTo>
                  <a:lnTo>
                    <a:pt x="16" y="147"/>
                  </a:lnTo>
                  <a:lnTo>
                    <a:pt x="29" y="157"/>
                  </a:lnTo>
                  <a:lnTo>
                    <a:pt x="16" y="128"/>
                  </a:lnTo>
                  <a:lnTo>
                    <a:pt x="24" y="102"/>
                  </a:lnTo>
                  <a:lnTo>
                    <a:pt x="44" y="110"/>
                  </a:lnTo>
                  <a:lnTo>
                    <a:pt x="24" y="55"/>
                  </a:lnTo>
                  <a:lnTo>
                    <a:pt x="16" y="0"/>
                  </a:lnTo>
                  <a:lnTo>
                    <a:pt x="0" y="39"/>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069" name="Freeform 373"/>
            <p:cNvSpPr>
              <a:spLocks/>
            </p:cNvSpPr>
            <p:nvPr/>
          </p:nvSpPr>
          <p:spPr bwMode="auto">
            <a:xfrm>
              <a:off x="4688" y="1155"/>
              <a:ext cx="56" cy="17"/>
            </a:xfrm>
            <a:custGeom>
              <a:avLst/>
              <a:gdLst/>
              <a:ahLst/>
              <a:cxnLst>
                <a:cxn ang="0">
                  <a:pos x="0" y="0"/>
                </a:cxn>
                <a:cxn ang="0">
                  <a:pos x="9" y="9"/>
                </a:cxn>
                <a:cxn ang="0">
                  <a:pos x="38" y="16"/>
                </a:cxn>
                <a:cxn ang="0">
                  <a:pos x="62" y="11"/>
                </a:cxn>
                <a:cxn ang="0">
                  <a:pos x="0" y="0"/>
                </a:cxn>
              </a:cxnLst>
              <a:rect l="0" t="0" r="r" b="b"/>
              <a:pathLst>
                <a:path w="63" h="17">
                  <a:moveTo>
                    <a:pt x="0" y="0"/>
                  </a:moveTo>
                  <a:lnTo>
                    <a:pt x="9" y="9"/>
                  </a:lnTo>
                  <a:lnTo>
                    <a:pt x="38" y="16"/>
                  </a:lnTo>
                  <a:lnTo>
                    <a:pt x="62" y="11"/>
                  </a:lnTo>
                  <a:lnTo>
                    <a:pt x="0" y="0"/>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30070" name="Freeform 374"/>
            <p:cNvSpPr>
              <a:spLocks/>
            </p:cNvSpPr>
            <p:nvPr/>
          </p:nvSpPr>
          <p:spPr bwMode="auto">
            <a:xfrm>
              <a:off x="4688" y="1155"/>
              <a:ext cx="61" cy="22"/>
            </a:xfrm>
            <a:custGeom>
              <a:avLst/>
              <a:gdLst/>
              <a:ahLst/>
              <a:cxnLst>
                <a:cxn ang="0">
                  <a:pos x="0" y="0"/>
                </a:cxn>
                <a:cxn ang="0">
                  <a:pos x="10" y="13"/>
                </a:cxn>
                <a:cxn ang="0">
                  <a:pos x="42" y="21"/>
                </a:cxn>
                <a:cxn ang="0">
                  <a:pos x="68" y="16"/>
                </a:cxn>
                <a:cxn ang="0">
                  <a:pos x="0" y="0"/>
                </a:cxn>
              </a:cxnLst>
              <a:rect l="0" t="0" r="r" b="b"/>
              <a:pathLst>
                <a:path w="69" h="22">
                  <a:moveTo>
                    <a:pt x="0" y="0"/>
                  </a:moveTo>
                  <a:lnTo>
                    <a:pt x="10" y="13"/>
                  </a:lnTo>
                  <a:lnTo>
                    <a:pt x="42" y="21"/>
                  </a:lnTo>
                  <a:lnTo>
                    <a:pt x="68" y="16"/>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071" name="Freeform 375"/>
            <p:cNvSpPr>
              <a:spLocks/>
            </p:cNvSpPr>
            <p:nvPr/>
          </p:nvSpPr>
          <p:spPr bwMode="auto">
            <a:xfrm>
              <a:off x="2658" y="1871"/>
              <a:ext cx="156" cy="126"/>
            </a:xfrm>
            <a:custGeom>
              <a:avLst/>
              <a:gdLst/>
              <a:ahLst/>
              <a:cxnLst>
                <a:cxn ang="0">
                  <a:pos x="0" y="10"/>
                </a:cxn>
                <a:cxn ang="0">
                  <a:pos x="8" y="32"/>
                </a:cxn>
                <a:cxn ang="0">
                  <a:pos x="44" y="34"/>
                </a:cxn>
                <a:cxn ang="0">
                  <a:pos x="25" y="70"/>
                </a:cxn>
                <a:cxn ang="0">
                  <a:pos x="25" y="107"/>
                </a:cxn>
                <a:cxn ang="0">
                  <a:pos x="53" y="125"/>
                </a:cxn>
                <a:cxn ang="0">
                  <a:pos x="102" y="115"/>
                </a:cxn>
                <a:cxn ang="0">
                  <a:pos x="131" y="83"/>
                </a:cxn>
                <a:cxn ang="0">
                  <a:pos x="127" y="73"/>
                </a:cxn>
                <a:cxn ang="0">
                  <a:pos x="142" y="48"/>
                </a:cxn>
                <a:cxn ang="0">
                  <a:pos x="175" y="32"/>
                </a:cxn>
                <a:cxn ang="0">
                  <a:pos x="175" y="22"/>
                </a:cxn>
                <a:cxn ang="0">
                  <a:pos x="155" y="22"/>
                </a:cxn>
                <a:cxn ang="0">
                  <a:pos x="150" y="20"/>
                </a:cxn>
                <a:cxn ang="0">
                  <a:pos x="103" y="5"/>
                </a:cxn>
                <a:cxn ang="0">
                  <a:pos x="15" y="0"/>
                </a:cxn>
                <a:cxn ang="0">
                  <a:pos x="0" y="10"/>
                </a:cxn>
              </a:cxnLst>
              <a:rect l="0" t="0" r="r" b="b"/>
              <a:pathLst>
                <a:path w="176" h="126">
                  <a:moveTo>
                    <a:pt x="0" y="10"/>
                  </a:moveTo>
                  <a:lnTo>
                    <a:pt x="8" y="32"/>
                  </a:lnTo>
                  <a:lnTo>
                    <a:pt x="44" y="34"/>
                  </a:lnTo>
                  <a:lnTo>
                    <a:pt x="25" y="70"/>
                  </a:lnTo>
                  <a:lnTo>
                    <a:pt x="25" y="107"/>
                  </a:lnTo>
                  <a:lnTo>
                    <a:pt x="53" y="125"/>
                  </a:lnTo>
                  <a:lnTo>
                    <a:pt x="102" y="115"/>
                  </a:lnTo>
                  <a:lnTo>
                    <a:pt x="131" y="83"/>
                  </a:lnTo>
                  <a:lnTo>
                    <a:pt x="127" y="73"/>
                  </a:lnTo>
                  <a:lnTo>
                    <a:pt x="142" y="48"/>
                  </a:lnTo>
                  <a:lnTo>
                    <a:pt x="175" y="32"/>
                  </a:lnTo>
                  <a:lnTo>
                    <a:pt x="175" y="22"/>
                  </a:lnTo>
                  <a:lnTo>
                    <a:pt x="155" y="22"/>
                  </a:lnTo>
                  <a:lnTo>
                    <a:pt x="150" y="20"/>
                  </a:lnTo>
                  <a:lnTo>
                    <a:pt x="103" y="5"/>
                  </a:lnTo>
                  <a:lnTo>
                    <a:pt x="15" y="0"/>
                  </a:lnTo>
                  <a:lnTo>
                    <a:pt x="0" y="10"/>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30072" name="Freeform 376"/>
            <p:cNvSpPr>
              <a:spLocks/>
            </p:cNvSpPr>
            <p:nvPr/>
          </p:nvSpPr>
          <p:spPr bwMode="auto">
            <a:xfrm>
              <a:off x="2658" y="1871"/>
              <a:ext cx="162" cy="132"/>
            </a:xfrm>
            <a:custGeom>
              <a:avLst/>
              <a:gdLst/>
              <a:ahLst/>
              <a:cxnLst>
                <a:cxn ang="0">
                  <a:pos x="0" y="11"/>
                </a:cxn>
                <a:cxn ang="0">
                  <a:pos x="8" y="34"/>
                </a:cxn>
                <a:cxn ang="0">
                  <a:pos x="45" y="36"/>
                </a:cxn>
                <a:cxn ang="0">
                  <a:pos x="26" y="73"/>
                </a:cxn>
                <a:cxn ang="0">
                  <a:pos x="26" y="112"/>
                </a:cxn>
                <a:cxn ang="0">
                  <a:pos x="55" y="131"/>
                </a:cxn>
                <a:cxn ang="0">
                  <a:pos x="105" y="121"/>
                </a:cxn>
                <a:cxn ang="0">
                  <a:pos x="136" y="87"/>
                </a:cxn>
                <a:cxn ang="0">
                  <a:pos x="131" y="76"/>
                </a:cxn>
                <a:cxn ang="0">
                  <a:pos x="147" y="50"/>
                </a:cxn>
                <a:cxn ang="0">
                  <a:pos x="181" y="34"/>
                </a:cxn>
                <a:cxn ang="0">
                  <a:pos x="181" y="23"/>
                </a:cxn>
                <a:cxn ang="0">
                  <a:pos x="160" y="23"/>
                </a:cxn>
                <a:cxn ang="0">
                  <a:pos x="155" y="21"/>
                </a:cxn>
                <a:cxn ang="0">
                  <a:pos x="107" y="5"/>
                </a:cxn>
                <a:cxn ang="0">
                  <a:pos x="16" y="0"/>
                </a:cxn>
                <a:cxn ang="0">
                  <a:pos x="0" y="11"/>
                </a:cxn>
              </a:cxnLst>
              <a:rect l="0" t="0" r="r" b="b"/>
              <a:pathLst>
                <a:path w="182" h="132">
                  <a:moveTo>
                    <a:pt x="0" y="11"/>
                  </a:moveTo>
                  <a:lnTo>
                    <a:pt x="8" y="34"/>
                  </a:lnTo>
                  <a:lnTo>
                    <a:pt x="45" y="36"/>
                  </a:lnTo>
                  <a:lnTo>
                    <a:pt x="26" y="73"/>
                  </a:lnTo>
                  <a:lnTo>
                    <a:pt x="26" y="112"/>
                  </a:lnTo>
                  <a:lnTo>
                    <a:pt x="55" y="131"/>
                  </a:lnTo>
                  <a:lnTo>
                    <a:pt x="105" y="121"/>
                  </a:lnTo>
                  <a:lnTo>
                    <a:pt x="136" y="87"/>
                  </a:lnTo>
                  <a:lnTo>
                    <a:pt x="131" y="76"/>
                  </a:lnTo>
                  <a:lnTo>
                    <a:pt x="147" y="50"/>
                  </a:lnTo>
                  <a:lnTo>
                    <a:pt x="181" y="34"/>
                  </a:lnTo>
                  <a:lnTo>
                    <a:pt x="181" y="23"/>
                  </a:lnTo>
                  <a:lnTo>
                    <a:pt x="160" y="23"/>
                  </a:lnTo>
                  <a:lnTo>
                    <a:pt x="155" y="21"/>
                  </a:lnTo>
                  <a:lnTo>
                    <a:pt x="107" y="5"/>
                  </a:lnTo>
                  <a:lnTo>
                    <a:pt x="16" y="0"/>
                  </a:lnTo>
                  <a:lnTo>
                    <a:pt x="0" y="11"/>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073" name="Freeform 377"/>
            <p:cNvSpPr>
              <a:spLocks/>
            </p:cNvSpPr>
            <p:nvPr/>
          </p:nvSpPr>
          <p:spPr bwMode="auto">
            <a:xfrm>
              <a:off x="2555" y="2138"/>
              <a:ext cx="105" cy="100"/>
            </a:xfrm>
            <a:custGeom>
              <a:avLst/>
              <a:gdLst/>
              <a:ahLst/>
              <a:cxnLst>
                <a:cxn ang="0">
                  <a:pos x="0" y="99"/>
                </a:cxn>
                <a:cxn ang="0">
                  <a:pos x="55" y="0"/>
                </a:cxn>
                <a:cxn ang="0">
                  <a:pos x="118" y="0"/>
                </a:cxn>
                <a:cxn ang="0">
                  <a:pos x="118" y="8"/>
                </a:cxn>
                <a:cxn ang="0">
                  <a:pos x="118" y="27"/>
                </a:cxn>
                <a:cxn ang="0">
                  <a:pos x="73" y="27"/>
                </a:cxn>
                <a:cxn ang="0">
                  <a:pos x="73" y="64"/>
                </a:cxn>
                <a:cxn ang="0">
                  <a:pos x="55" y="72"/>
                </a:cxn>
                <a:cxn ang="0">
                  <a:pos x="55" y="91"/>
                </a:cxn>
                <a:cxn ang="0">
                  <a:pos x="0" y="99"/>
                </a:cxn>
              </a:cxnLst>
              <a:rect l="0" t="0" r="r" b="b"/>
              <a:pathLst>
                <a:path w="119" h="100">
                  <a:moveTo>
                    <a:pt x="0" y="99"/>
                  </a:moveTo>
                  <a:lnTo>
                    <a:pt x="55" y="0"/>
                  </a:lnTo>
                  <a:lnTo>
                    <a:pt x="118" y="0"/>
                  </a:lnTo>
                  <a:lnTo>
                    <a:pt x="118" y="8"/>
                  </a:lnTo>
                  <a:lnTo>
                    <a:pt x="118" y="27"/>
                  </a:lnTo>
                  <a:lnTo>
                    <a:pt x="73" y="27"/>
                  </a:lnTo>
                  <a:lnTo>
                    <a:pt x="73" y="64"/>
                  </a:lnTo>
                  <a:lnTo>
                    <a:pt x="55" y="72"/>
                  </a:lnTo>
                  <a:lnTo>
                    <a:pt x="55" y="91"/>
                  </a:lnTo>
                  <a:lnTo>
                    <a:pt x="0" y="99"/>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074" name="Freeform 378"/>
            <p:cNvSpPr>
              <a:spLocks/>
            </p:cNvSpPr>
            <p:nvPr/>
          </p:nvSpPr>
          <p:spPr bwMode="auto">
            <a:xfrm>
              <a:off x="2555" y="2138"/>
              <a:ext cx="111" cy="106"/>
            </a:xfrm>
            <a:custGeom>
              <a:avLst/>
              <a:gdLst/>
              <a:ahLst/>
              <a:cxnLst>
                <a:cxn ang="0">
                  <a:pos x="0" y="105"/>
                </a:cxn>
                <a:cxn ang="0">
                  <a:pos x="58" y="0"/>
                </a:cxn>
                <a:cxn ang="0">
                  <a:pos x="124" y="0"/>
                </a:cxn>
                <a:cxn ang="0">
                  <a:pos x="124" y="8"/>
                </a:cxn>
                <a:cxn ang="0">
                  <a:pos x="124" y="29"/>
                </a:cxn>
                <a:cxn ang="0">
                  <a:pos x="77" y="29"/>
                </a:cxn>
                <a:cxn ang="0">
                  <a:pos x="77" y="68"/>
                </a:cxn>
                <a:cxn ang="0">
                  <a:pos x="58" y="76"/>
                </a:cxn>
                <a:cxn ang="0">
                  <a:pos x="58" y="97"/>
                </a:cxn>
                <a:cxn ang="0">
                  <a:pos x="0" y="105"/>
                </a:cxn>
              </a:cxnLst>
              <a:rect l="0" t="0" r="r" b="b"/>
              <a:pathLst>
                <a:path w="125" h="106">
                  <a:moveTo>
                    <a:pt x="0" y="105"/>
                  </a:moveTo>
                  <a:lnTo>
                    <a:pt x="58" y="0"/>
                  </a:lnTo>
                  <a:lnTo>
                    <a:pt x="124" y="0"/>
                  </a:lnTo>
                  <a:lnTo>
                    <a:pt x="124" y="8"/>
                  </a:lnTo>
                  <a:lnTo>
                    <a:pt x="124" y="29"/>
                  </a:lnTo>
                  <a:lnTo>
                    <a:pt x="77" y="29"/>
                  </a:lnTo>
                  <a:lnTo>
                    <a:pt x="77" y="68"/>
                  </a:lnTo>
                  <a:lnTo>
                    <a:pt x="58" y="76"/>
                  </a:lnTo>
                  <a:lnTo>
                    <a:pt x="58" y="97"/>
                  </a:lnTo>
                  <a:lnTo>
                    <a:pt x="0" y="105"/>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075" name="Freeform 379"/>
            <p:cNvSpPr>
              <a:spLocks/>
            </p:cNvSpPr>
            <p:nvPr/>
          </p:nvSpPr>
          <p:spPr bwMode="auto">
            <a:xfrm>
              <a:off x="3063" y="2211"/>
              <a:ext cx="213" cy="287"/>
            </a:xfrm>
            <a:custGeom>
              <a:avLst/>
              <a:gdLst/>
              <a:ahLst/>
              <a:cxnLst>
                <a:cxn ang="0">
                  <a:pos x="0" y="152"/>
                </a:cxn>
                <a:cxn ang="0">
                  <a:pos x="13" y="178"/>
                </a:cxn>
                <a:cxn ang="0">
                  <a:pos x="22" y="209"/>
                </a:cxn>
                <a:cxn ang="0">
                  <a:pos x="49" y="224"/>
                </a:cxn>
                <a:cxn ang="0">
                  <a:pos x="80" y="265"/>
                </a:cxn>
                <a:cxn ang="0">
                  <a:pos x="131" y="286"/>
                </a:cxn>
                <a:cxn ang="0">
                  <a:pos x="174" y="281"/>
                </a:cxn>
                <a:cxn ang="0">
                  <a:pos x="202" y="273"/>
                </a:cxn>
                <a:cxn ang="0">
                  <a:pos x="184" y="242"/>
                </a:cxn>
                <a:cxn ang="0">
                  <a:pos x="156" y="226"/>
                </a:cxn>
                <a:cxn ang="0">
                  <a:pos x="177" y="214"/>
                </a:cxn>
                <a:cxn ang="0">
                  <a:pos x="177" y="188"/>
                </a:cxn>
                <a:cxn ang="0">
                  <a:pos x="205" y="152"/>
                </a:cxn>
                <a:cxn ang="0">
                  <a:pos x="218" y="91"/>
                </a:cxn>
                <a:cxn ang="0">
                  <a:pos x="238" y="77"/>
                </a:cxn>
                <a:cxn ang="0">
                  <a:pos x="220" y="63"/>
                </a:cxn>
                <a:cxn ang="0">
                  <a:pos x="215" y="17"/>
                </a:cxn>
                <a:cxn ang="0">
                  <a:pos x="195" y="0"/>
                </a:cxn>
                <a:cxn ang="0">
                  <a:pos x="174" y="19"/>
                </a:cxn>
                <a:cxn ang="0">
                  <a:pos x="46" y="17"/>
                </a:cxn>
                <a:cxn ang="0">
                  <a:pos x="46" y="44"/>
                </a:cxn>
                <a:cxn ang="0">
                  <a:pos x="31" y="47"/>
                </a:cxn>
                <a:cxn ang="0">
                  <a:pos x="31" y="55"/>
                </a:cxn>
                <a:cxn ang="0">
                  <a:pos x="31" y="111"/>
                </a:cxn>
                <a:cxn ang="0">
                  <a:pos x="16" y="111"/>
                </a:cxn>
                <a:cxn ang="0">
                  <a:pos x="0" y="152"/>
                </a:cxn>
              </a:cxnLst>
              <a:rect l="0" t="0" r="r" b="b"/>
              <a:pathLst>
                <a:path w="239" h="287">
                  <a:moveTo>
                    <a:pt x="0" y="152"/>
                  </a:moveTo>
                  <a:lnTo>
                    <a:pt x="13" y="178"/>
                  </a:lnTo>
                  <a:lnTo>
                    <a:pt x="22" y="209"/>
                  </a:lnTo>
                  <a:lnTo>
                    <a:pt x="49" y="224"/>
                  </a:lnTo>
                  <a:lnTo>
                    <a:pt x="80" y="265"/>
                  </a:lnTo>
                  <a:lnTo>
                    <a:pt x="131" y="286"/>
                  </a:lnTo>
                  <a:lnTo>
                    <a:pt x="174" y="281"/>
                  </a:lnTo>
                  <a:lnTo>
                    <a:pt x="202" y="273"/>
                  </a:lnTo>
                  <a:lnTo>
                    <a:pt x="184" y="242"/>
                  </a:lnTo>
                  <a:lnTo>
                    <a:pt x="156" y="226"/>
                  </a:lnTo>
                  <a:lnTo>
                    <a:pt x="177" y="214"/>
                  </a:lnTo>
                  <a:lnTo>
                    <a:pt x="177" y="188"/>
                  </a:lnTo>
                  <a:lnTo>
                    <a:pt x="205" y="152"/>
                  </a:lnTo>
                  <a:lnTo>
                    <a:pt x="218" y="91"/>
                  </a:lnTo>
                  <a:lnTo>
                    <a:pt x="238" y="77"/>
                  </a:lnTo>
                  <a:lnTo>
                    <a:pt x="220" y="63"/>
                  </a:lnTo>
                  <a:lnTo>
                    <a:pt x="215" y="17"/>
                  </a:lnTo>
                  <a:lnTo>
                    <a:pt x="195" y="0"/>
                  </a:lnTo>
                  <a:lnTo>
                    <a:pt x="174" y="19"/>
                  </a:lnTo>
                  <a:lnTo>
                    <a:pt x="46" y="17"/>
                  </a:lnTo>
                  <a:lnTo>
                    <a:pt x="46" y="44"/>
                  </a:lnTo>
                  <a:lnTo>
                    <a:pt x="31" y="47"/>
                  </a:lnTo>
                  <a:lnTo>
                    <a:pt x="31" y="55"/>
                  </a:lnTo>
                  <a:lnTo>
                    <a:pt x="31" y="111"/>
                  </a:lnTo>
                  <a:lnTo>
                    <a:pt x="16" y="111"/>
                  </a:lnTo>
                  <a:lnTo>
                    <a:pt x="0" y="152"/>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076" name="Freeform 380"/>
            <p:cNvSpPr>
              <a:spLocks/>
            </p:cNvSpPr>
            <p:nvPr/>
          </p:nvSpPr>
          <p:spPr bwMode="auto">
            <a:xfrm>
              <a:off x="3063" y="2211"/>
              <a:ext cx="218" cy="293"/>
            </a:xfrm>
            <a:custGeom>
              <a:avLst/>
              <a:gdLst/>
              <a:ahLst/>
              <a:cxnLst>
                <a:cxn ang="0">
                  <a:pos x="0" y="155"/>
                </a:cxn>
                <a:cxn ang="0">
                  <a:pos x="13" y="182"/>
                </a:cxn>
                <a:cxn ang="0">
                  <a:pos x="23" y="213"/>
                </a:cxn>
                <a:cxn ang="0">
                  <a:pos x="50" y="229"/>
                </a:cxn>
                <a:cxn ang="0">
                  <a:pos x="82" y="271"/>
                </a:cxn>
                <a:cxn ang="0">
                  <a:pos x="134" y="292"/>
                </a:cxn>
                <a:cxn ang="0">
                  <a:pos x="178" y="287"/>
                </a:cxn>
                <a:cxn ang="0">
                  <a:pos x="207" y="279"/>
                </a:cxn>
                <a:cxn ang="0">
                  <a:pos x="189" y="247"/>
                </a:cxn>
                <a:cxn ang="0">
                  <a:pos x="160" y="231"/>
                </a:cxn>
                <a:cxn ang="0">
                  <a:pos x="181" y="218"/>
                </a:cxn>
                <a:cxn ang="0">
                  <a:pos x="181" y="192"/>
                </a:cxn>
                <a:cxn ang="0">
                  <a:pos x="210" y="155"/>
                </a:cxn>
                <a:cxn ang="0">
                  <a:pos x="223" y="93"/>
                </a:cxn>
                <a:cxn ang="0">
                  <a:pos x="244" y="79"/>
                </a:cxn>
                <a:cxn ang="0">
                  <a:pos x="226" y="64"/>
                </a:cxn>
                <a:cxn ang="0">
                  <a:pos x="220" y="17"/>
                </a:cxn>
                <a:cxn ang="0">
                  <a:pos x="200" y="0"/>
                </a:cxn>
                <a:cxn ang="0">
                  <a:pos x="178" y="19"/>
                </a:cxn>
                <a:cxn ang="0">
                  <a:pos x="47" y="17"/>
                </a:cxn>
                <a:cxn ang="0">
                  <a:pos x="47" y="45"/>
                </a:cxn>
                <a:cxn ang="0">
                  <a:pos x="32" y="48"/>
                </a:cxn>
                <a:cxn ang="0">
                  <a:pos x="32" y="56"/>
                </a:cxn>
                <a:cxn ang="0">
                  <a:pos x="32" y="113"/>
                </a:cxn>
                <a:cxn ang="0">
                  <a:pos x="16" y="113"/>
                </a:cxn>
                <a:cxn ang="0">
                  <a:pos x="0" y="155"/>
                </a:cxn>
              </a:cxnLst>
              <a:rect l="0" t="0" r="r" b="b"/>
              <a:pathLst>
                <a:path w="245" h="293">
                  <a:moveTo>
                    <a:pt x="0" y="155"/>
                  </a:moveTo>
                  <a:lnTo>
                    <a:pt x="13" y="182"/>
                  </a:lnTo>
                  <a:lnTo>
                    <a:pt x="23" y="213"/>
                  </a:lnTo>
                  <a:lnTo>
                    <a:pt x="50" y="229"/>
                  </a:lnTo>
                  <a:lnTo>
                    <a:pt x="82" y="271"/>
                  </a:lnTo>
                  <a:lnTo>
                    <a:pt x="134" y="292"/>
                  </a:lnTo>
                  <a:lnTo>
                    <a:pt x="178" y="287"/>
                  </a:lnTo>
                  <a:lnTo>
                    <a:pt x="207" y="279"/>
                  </a:lnTo>
                  <a:lnTo>
                    <a:pt x="189" y="247"/>
                  </a:lnTo>
                  <a:lnTo>
                    <a:pt x="160" y="231"/>
                  </a:lnTo>
                  <a:lnTo>
                    <a:pt x="181" y="218"/>
                  </a:lnTo>
                  <a:lnTo>
                    <a:pt x="181" y="192"/>
                  </a:lnTo>
                  <a:lnTo>
                    <a:pt x="210" y="155"/>
                  </a:lnTo>
                  <a:lnTo>
                    <a:pt x="223" y="93"/>
                  </a:lnTo>
                  <a:lnTo>
                    <a:pt x="244" y="79"/>
                  </a:lnTo>
                  <a:lnTo>
                    <a:pt x="226" y="64"/>
                  </a:lnTo>
                  <a:lnTo>
                    <a:pt x="220" y="17"/>
                  </a:lnTo>
                  <a:lnTo>
                    <a:pt x="200" y="0"/>
                  </a:lnTo>
                  <a:lnTo>
                    <a:pt x="178" y="19"/>
                  </a:lnTo>
                  <a:lnTo>
                    <a:pt x="47" y="17"/>
                  </a:lnTo>
                  <a:lnTo>
                    <a:pt x="47" y="45"/>
                  </a:lnTo>
                  <a:lnTo>
                    <a:pt x="32" y="48"/>
                  </a:lnTo>
                  <a:lnTo>
                    <a:pt x="32" y="56"/>
                  </a:lnTo>
                  <a:lnTo>
                    <a:pt x="32" y="113"/>
                  </a:lnTo>
                  <a:lnTo>
                    <a:pt x="16" y="113"/>
                  </a:lnTo>
                  <a:lnTo>
                    <a:pt x="0" y="155"/>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077" name="Freeform 381"/>
            <p:cNvSpPr>
              <a:spLocks/>
            </p:cNvSpPr>
            <p:nvPr/>
          </p:nvSpPr>
          <p:spPr bwMode="auto">
            <a:xfrm>
              <a:off x="2017" y="2471"/>
              <a:ext cx="49" cy="53"/>
            </a:xfrm>
            <a:custGeom>
              <a:avLst/>
              <a:gdLst/>
              <a:ahLst/>
              <a:cxnLst>
                <a:cxn ang="0">
                  <a:pos x="0" y="24"/>
                </a:cxn>
                <a:cxn ang="0">
                  <a:pos x="16" y="0"/>
                </a:cxn>
                <a:cxn ang="0">
                  <a:pos x="54" y="3"/>
                </a:cxn>
                <a:cxn ang="0">
                  <a:pos x="50" y="48"/>
                </a:cxn>
                <a:cxn ang="0">
                  <a:pos x="23" y="52"/>
                </a:cxn>
                <a:cxn ang="0">
                  <a:pos x="0" y="24"/>
                </a:cxn>
              </a:cxnLst>
              <a:rect l="0" t="0" r="r" b="b"/>
              <a:pathLst>
                <a:path w="55" h="53">
                  <a:moveTo>
                    <a:pt x="0" y="24"/>
                  </a:moveTo>
                  <a:lnTo>
                    <a:pt x="16" y="0"/>
                  </a:lnTo>
                  <a:lnTo>
                    <a:pt x="54" y="3"/>
                  </a:lnTo>
                  <a:lnTo>
                    <a:pt x="50" y="48"/>
                  </a:lnTo>
                  <a:lnTo>
                    <a:pt x="23" y="52"/>
                  </a:lnTo>
                  <a:lnTo>
                    <a:pt x="0" y="24"/>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30078" name="Freeform 382"/>
            <p:cNvSpPr>
              <a:spLocks/>
            </p:cNvSpPr>
            <p:nvPr/>
          </p:nvSpPr>
          <p:spPr bwMode="auto">
            <a:xfrm>
              <a:off x="2017" y="2471"/>
              <a:ext cx="54" cy="59"/>
            </a:xfrm>
            <a:custGeom>
              <a:avLst/>
              <a:gdLst/>
              <a:ahLst/>
              <a:cxnLst>
                <a:cxn ang="0">
                  <a:pos x="0" y="27"/>
                </a:cxn>
                <a:cxn ang="0">
                  <a:pos x="18" y="0"/>
                </a:cxn>
                <a:cxn ang="0">
                  <a:pos x="60" y="3"/>
                </a:cxn>
                <a:cxn ang="0">
                  <a:pos x="55" y="53"/>
                </a:cxn>
                <a:cxn ang="0">
                  <a:pos x="26" y="58"/>
                </a:cxn>
                <a:cxn ang="0">
                  <a:pos x="0" y="27"/>
                </a:cxn>
              </a:cxnLst>
              <a:rect l="0" t="0" r="r" b="b"/>
              <a:pathLst>
                <a:path w="61" h="59">
                  <a:moveTo>
                    <a:pt x="0" y="27"/>
                  </a:moveTo>
                  <a:lnTo>
                    <a:pt x="18" y="0"/>
                  </a:lnTo>
                  <a:lnTo>
                    <a:pt x="60" y="3"/>
                  </a:lnTo>
                  <a:lnTo>
                    <a:pt x="55" y="53"/>
                  </a:lnTo>
                  <a:lnTo>
                    <a:pt x="26" y="58"/>
                  </a:lnTo>
                  <a:lnTo>
                    <a:pt x="0" y="27"/>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079" name="Freeform 383"/>
            <p:cNvSpPr>
              <a:spLocks/>
            </p:cNvSpPr>
            <p:nvPr/>
          </p:nvSpPr>
          <p:spPr bwMode="auto">
            <a:xfrm>
              <a:off x="2916" y="1011"/>
              <a:ext cx="136" cy="108"/>
            </a:xfrm>
            <a:custGeom>
              <a:avLst/>
              <a:gdLst/>
              <a:ahLst/>
              <a:cxnLst>
                <a:cxn ang="0">
                  <a:pos x="0" y="15"/>
                </a:cxn>
                <a:cxn ang="0">
                  <a:pos x="2" y="25"/>
                </a:cxn>
                <a:cxn ang="0">
                  <a:pos x="20" y="27"/>
                </a:cxn>
                <a:cxn ang="0">
                  <a:pos x="15" y="32"/>
                </a:cxn>
                <a:cxn ang="0">
                  <a:pos x="25" y="37"/>
                </a:cxn>
                <a:cxn ang="0">
                  <a:pos x="8" y="35"/>
                </a:cxn>
                <a:cxn ang="0">
                  <a:pos x="35" y="47"/>
                </a:cxn>
                <a:cxn ang="0">
                  <a:pos x="25" y="52"/>
                </a:cxn>
                <a:cxn ang="0">
                  <a:pos x="33" y="60"/>
                </a:cxn>
                <a:cxn ang="0">
                  <a:pos x="58" y="55"/>
                </a:cxn>
                <a:cxn ang="0">
                  <a:pos x="56" y="42"/>
                </a:cxn>
                <a:cxn ang="0">
                  <a:pos x="68" y="40"/>
                </a:cxn>
                <a:cxn ang="0">
                  <a:pos x="70" y="52"/>
                </a:cxn>
                <a:cxn ang="0">
                  <a:pos x="84" y="42"/>
                </a:cxn>
                <a:cxn ang="0">
                  <a:pos x="81" y="52"/>
                </a:cxn>
                <a:cxn ang="0">
                  <a:pos x="96" y="55"/>
                </a:cxn>
                <a:cxn ang="0">
                  <a:pos x="40" y="64"/>
                </a:cxn>
                <a:cxn ang="0">
                  <a:pos x="45" y="72"/>
                </a:cxn>
                <a:cxn ang="0">
                  <a:pos x="86" y="67"/>
                </a:cxn>
                <a:cxn ang="0">
                  <a:pos x="61" y="75"/>
                </a:cxn>
                <a:cxn ang="0">
                  <a:pos x="73" y="80"/>
                </a:cxn>
                <a:cxn ang="0">
                  <a:pos x="45" y="81"/>
                </a:cxn>
                <a:cxn ang="0">
                  <a:pos x="91" y="107"/>
                </a:cxn>
                <a:cxn ang="0">
                  <a:pos x="116" y="52"/>
                </a:cxn>
                <a:cxn ang="0">
                  <a:pos x="151" y="40"/>
                </a:cxn>
                <a:cxn ang="0">
                  <a:pos x="113" y="30"/>
                </a:cxn>
                <a:cxn ang="0">
                  <a:pos x="108" y="17"/>
                </a:cxn>
                <a:cxn ang="0">
                  <a:pos x="98" y="25"/>
                </a:cxn>
                <a:cxn ang="0">
                  <a:pos x="103" y="9"/>
                </a:cxn>
                <a:cxn ang="0">
                  <a:pos x="78" y="0"/>
                </a:cxn>
                <a:cxn ang="0">
                  <a:pos x="70" y="9"/>
                </a:cxn>
                <a:cxn ang="0">
                  <a:pos x="81" y="37"/>
                </a:cxn>
                <a:cxn ang="0">
                  <a:pos x="56" y="8"/>
                </a:cxn>
                <a:cxn ang="0">
                  <a:pos x="45" y="17"/>
                </a:cxn>
                <a:cxn ang="0">
                  <a:pos x="48" y="27"/>
                </a:cxn>
                <a:cxn ang="0">
                  <a:pos x="23" y="17"/>
                </a:cxn>
                <a:cxn ang="0">
                  <a:pos x="42" y="8"/>
                </a:cxn>
                <a:cxn ang="0">
                  <a:pos x="0" y="15"/>
                </a:cxn>
              </a:cxnLst>
              <a:rect l="0" t="0" r="r" b="b"/>
              <a:pathLst>
                <a:path w="152" h="108">
                  <a:moveTo>
                    <a:pt x="0" y="15"/>
                  </a:moveTo>
                  <a:lnTo>
                    <a:pt x="2" y="25"/>
                  </a:lnTo>
                  <a:lnTo>
                    <a:pt x="20" y="27"/>
                  </a:lnTo>
                  <a:lnTo>
                    <a:pt x="15" y="32"/>
                  </a:lnTo>
                  <a:lnTo>
                    <a:pt x="25" y="37"/>
                  </a:lnTo>
                  <a:lnTo>
                    <a:pt x="8" y="35"/>
                  </a:lnTo>
                  <a:lnTo>
                    <a:pt x="35" y="47"/>
                  </a:lnTo>
                  <a:lnTo>
                    <a:pt x="25" y="52"/>
                  </a:lnTo>
                  <a:lnTo>
                    <a:pt x="33" y="60"/>
                  </a:lnTo>
                  <a:lnTo>
                    <a:pt x="58" y="55"/>
                  </a:lnTo>
                  <a:lnTo>
                    <a:pt x="56" y="42"/>
                  </a:lnTo>
                  <a:lnTo>
                    <a:pt x="68" y="40"/>
                  </a:lnTo>
                  <a:lnTo>
                    <a:pt x="70" y="52"/>
                  </a:lnTo>
                  <a:lnTo>
                    <a:pt x="84" y="42"/>
                  </a:lnTo>
                  <a:lnTo>
                    <a:pt x="81" y="52"/>
                  </a:lnTo>
                  <a:lnTo>
                    <a:pt x="96" y="55"/>
                  </a:lnTo>
                  <a:lnTo>
                    <a:pt x="40" y="64"/>
                  </a:lnTo>
                  <a:lnTo>
                    <a:pt x="45" y="72"/>
                  </a:lnTo>
                  <a:lnTo>
                    <a:pt x="86" y="67"/>
                  </a:lnTo>
                  <a:lnTo>
                    <a:pt x="61" y="75"/>
                  </a:lnTo>
                  <a:lnTo>
                    <a:pt x="73" y="80"/>
                  </a:lnTo>
                  <a:lnTo>
                    <a:pt x="45" y="81"/>
                  </a:lnTo>
                  <a:lnTo>
                    <a:pt x="91" y="107"/>
                  </a:lnTo>
                  <a:lnTo>
                    <a:pt x="116" y="52"/>
                  </a:lnTo>
                  <a:lnTo>
                    <a:pt x="151" y="40"/>
                  </a:lnTo>
                  <a:lnTo>
                    <a:pt x="113" y="30"/>
                  </a:lnTo>
                  <a:lnTo>
                    <a:pt x="108" y="17"/>
                  </a:lnTo>
                  <a:lnTo>
                    <a:pt x="98" y="25"/>
                  </a:lnTo>
                  <a:lnTo>
                    <a:pt x="103" y="9"/>
                  </a:lnTo>
                  <a:lnTo>
                    <a:pt x="78" y="0"/>
                  </a:lnTo>
                  <a:lnTo>
                    <a:pt x="70" y="9"/>
                  </a:lnTo>
                  <a:lnTo>
                    <a:pt x="81" y="37"/>
                  </a:lnTo>
                  <a:lnTo>
                    <a:pt x="56" y="8"/>
                  </a:lnTo>
                  <a:lnTo>
                    <a:pt x="45" y="17"/>
                  </a:lnTo>
                  <a:lnTo>
                    <a:pt x="48" y="27"/>
                  </a:lnTo>
                  <a:lnTo>
                    <a:pt x="23" y="17"/>
                  </a:lnTo>
                  <a:lnTo>
                    <a:pt x="42" y="8"/>
                  </a:lnTo>
                  <a:lnTo>
                    <a:pt x="0" y="15"/>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30080" name="Freeform 384"/>
            <p:cNvSpPr>
              <a:spLocks/>
            </p:cNvSpPr>
            <p:nvPr/>
          </p:nvSpPr>
          <p:spPr bwMode="auto">
            <a:xfrm>
              <a:off x="2916" y="1011"/>
              <a:ext cx="141" cy="114"/>
            </a:xfrm>
            <a:custGeom>
              <a:avLst/>
              <a:gdLst/>
              <a:ahLst/>
              <a:cxnLst>
                <a:cxn ang="0">
                  <a:pos x="0" y="16"/>
                </a:cxn>
                <a:cxn ang="0">
                  <a:pos x="2" y="26"/>
                </a:cxn>
                <a:cxn ang="0">
                  <a:pos x="21" y="29"/>
                </a:cxn>
                <a:cxn ang="0">
                  <a:pos x="16" y="34"/>
                </a:cxn>
                <a:cxn ang="0">
                  <a:pos x="26" y="39"/>
                </a:cxn>
                <a:cxn ang="0">
                  <a:pos x="8" y="37"/>
                </a:cxn>
                <a:cxn ang="0">
                  <a:pos x="36" y="50"/>
                </a:cxn>
                <a:cxn ang="0">
                  <a:pos x="26" y="55"/>
                </a:cxn>
                <a:cxn ang="0">
                  <a:pos x="34" y="63"/>
                </a:cxn>
                <a:cxn ang="0">
                  <a:pos x="60" y="58"/>
                </a:cxn>
                <a:cxn ang="0">
                  <a:pos x="58" y="44"/>
                </a:cxn>
                <a:cxn ang="0">
                  <a:pos x="71" y="42"/>
                </a:cxn>
                <a:cxn ang="0">
                  <a:pos x="73" y="55"/>
                </a:cxn>
                <a:cxn ang="0">
                  <a:pos x="87" y="44"/>
                </a:cxn>
                <a:cxn ang="0">
                  <a:pos x="84" y="55"/>
                </a:cxn>
                <a:cxn ang="0">
                  <a:pos x="100" y="58"/>
                </a:cxn>
                <a:cxn ang="0">
                  <a:pos x="42" y="68"/>
                </a:cxn>
                <a:cxn ang="0">
                  <a:pos x="47" y="76"/>
                </a:cxn>
                <a:cxn ang="0">
                  <a:pos x="89" y="71"/>
                </a:cxn>
                <a:cxn ang="0">
                  <a:pos x="63" y="79"/>
                </a:cxn>
                <a:cxn ang="0">
                  <a:pos x="76" y="84"/>
                </a:cxn>
                <a:cxn ang="0">
                  <a:pos x="47" y="86"/>
                </a:cxn>
                <a:cxn ang="0">
                  <a:pos x="95" y="113"/>
                </a:cxn>
                <a:cxn ang="0">
                  <a:pos x="121" y="55"/>
                </a:cxn>
                <a:cxn ang="0">
                  <a:pos x="157" y="42"/>
                </a:cxn>
                <a:cxn ang="0">
                  <a:pos x="118" y="32"/>
                </a:cxn>
                <a:cxn ang="0">
                  <a:pos x="112" y="18"/>
                </a:cxn>
                <a:cxn ang="0">
                  <a:pos x="102" y="26"/>
                </a:cxn>
                <a:cxn ang="0">
                  <a:pos x="107" y="10"/>
                </a:cxn>
                <a:cxn ang="0">
                  <a:pos x="81" y="0"/>
                </a:cxn>
                <a:cxn ang="0">
                  <a:pos x="73" y="10"/>
                </a:cxn>
                <a:cxn ang="0">
                  <a:pos x="84" y="39"/>
                </a:cxn>
                <a:cxn ang="0">
                  <a:pos x="58" y="8"/>
                </a:cxn>
                <a:cxn ang="0">
                  <a:pos x="47" y="18"/>
                </a:cxn>
                <a:cxn ang="0">
                  <a:pos x="50" y="29"/>
                </a:cxn>
                <a:cxn ang="0">
                  <a:pos x="24" y="18"/>
                </a:cxn>
                <a:cxn ang="0">
                  <a:pos x="44" y="8"/>
                </a:cxn>
                <a:cxn ang="0">
                  <a:pos x="0" y="16"/>
                </a:cxn>
              </a:cxnLst>
              <a:rect l="0" t="0" r="r" b="b"/>
              <a:pathLst>
                <a:path w="158" h="114">
                  <a:moveTo>
                    <a:pt x="0" y="16"/>
                  </a:moveTo>
                  <a:lnTo>
                    <a:pt x="2" y="26"/>
                  </a:lnTo>
                  <a:lnTo>
                    <a:pt x="21" y="29"/>
                  </a:lnTo>
                  <a:lnTo>
                    <a:pt x="16" y="34"/>
                  </a:lnTo>
                  <a:lnTo>
                    <a:pt x="26" y="39"/>
                  </a:lnTo>
                  <a:lnTo>
                    <a:pt x="8" y="37"/>
                  </a:lnTo>
                  <a:lnTo>
                    <a:pt x="36" y="50"/>
                  </a:lnTo>
                  <a:lnTo>
                    <a:pt x="26" y="55"/>
                  </a:lnTo>
                  <a:lnTo>
                    <a:pt x="34" y="63"/>
                  </a:lnTo>
                  <a:lnTo>
                    <a:pt x="60" y="58"/>
                  </a:lnTo>
                  <a:lnTo>
                    <a:pt x="58" y="44"/>
                  </a:lnTo>
                  <a:lnTo>
                    <a:pt x="71" y="42"/>
                  </a:lnTo>
                  <a:lnTo>
                    <a:pt x="73" y="55"/>
                  </a:lnTo>
                  <a:lnTo>
                    <a:pt x="87" y="44"/>
                  </a:lnTo>
                  <a:lnTo>
                    <a:pt x="84" y="55"/>
                  </a:lnTo>
                  <a:lnTo>
                    <a:pt x="100" y="58"/>
                  </a:lnTo>
                  <a:lnTo>
                    <a:pt x="42" y="68"/>
                  </a:lnTo>
                  <a:lnTo>
                    <a:pt x="47" y="76"/>
                  </a:lnTo>
                  <a:lnTo>
                    <a:pt x="89" y="71"/>
                  </a:lnTo>
                  <a:lnTo>
                    <a:pt x="63" y="79"/>
                  </a:lnTo>
                  <a:lnTo>
                    <a:pt x="76" y="84"/>
                  </a:lnTo>
                  <a:lnTo>
                    <a:pt x="47" y="86"/>
                  </a:lnTo>
                  <a:lnTo>
                    <a:pt x="95" y="113"/>
                  </a:lnTo>
                  <a:lnTo>
                    <a:pt x="121" y="55"/>
                  </a:lnTo>
                  <a:lnTo>
                    <a:pt x="157" y="42"/>
                  </a:lnTo>
                  <a:lnTo>
                    <a:pt x="118" y="32"/>
                  </a:lnTo>
                  <a:lnTo>
                    <a:pt x="112" y="18"/>
                  </a:lnTo>
                  <a:lnTo>
                    <a:pt x="102" y="26"/>
                  </a:lnTo>
                  <a:lnTo>
                    <a:pt x="107" y="10"/>
                  </a:lnTo>
                  <a:lnTo>
                    <a:pt x="81" y="0"/>
                  </a:lnTo>
                  <a:lnTo>
                    <a:pt x="73" y="10"/>
                  </a:lnTo>
                  <a:lnTo>
                    <a:pt x="84" y="39"/>
                  </a:lnTo>
                  <a:lnTo>
                    <a:pt x="58" y="8"/>
                  </a:lnTo>
                  <a:lnTo>
                    <a:pt x="47" y="18"/>
                  </a:lnTo>
                  <a:lnTo>
                    <a:pt x="50" y="29"/>
                  </a:lnTo>
                  <a:lnTo>
                    <a:pt x="24" y="18"/>
                  </a:lnTo>
                  <a:lnTo>
                    <a:pt x="44" y="8"/>
                  </a:lnTo>
                  <a:lnTo>
                    <a:pt x="0" y="16"/>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081" name="Freeform 385"/>
            <p:cNvSpPr>
              <a:spLocks/>
            </p:cNvSpPr>
            <p:nvPr/>
          </p:nvSpPr>
          <p:spPr bwMode="auto">
            <a:xfrm>
              <a:off x="3007" y="998"/>
              <a:ext cx="119" cy="40"/>
            </a:xfrm>
            <a:custGeom>
              <a:avLst/>
              <a:gdLst/>
              <a:ahLst/>
              <a:cxnLst>
                <a:cxn ang="0">
                  <a:pos x="0" y="9"/>
                </a:cxn>
                <a:cxn ang="0">
                  <a:pos x="18" y="14"/>
                </a:cxn>
                <a:cxn ang="0">
                  <a:pos x="8" y="16"/>
                </a:cxn>
                <a:cxn ang="0">
                  <a:pos x="12" y="20"/>
                </a:cxn>
                <a:cxn ang="0">
                  <a:pos x="60" y="18"/>
                </a:cxn>
                <a:cxn ang="0">
                  <a:pos x="31" y="27"/>
                </a:cxn>
                <a:cxn ang="0">
                  <a:pos x="80" y="39"/>
                </a:cxn>
                <a:cxn ang="0">
                  <a:pos x="113" y="32"/>
                </a:cxn>
                <a:cxn ang="0">
                  <a:pos x="133" y="16"/>
                </a:cxn>
                <a:cxn ang="0">
                  <a:pos x="128" y="9"/>
                </a:cxn>
                <a:cxn ang="0">
                  <a:pos x="96" y="9"/>
                </a:cxn>
                <a:cxn ang="0">
                  <a:pos x="100" y="4"/>
                </a:cxn>
                <a:cxn ang="0">
                  <a:pos x="76" y="11"/>
                </a:cxn>
                <a:cxn ang="0">
                  <a:pos x="73" y="0"/>
                </a:cxn>
                <a:cxn ang="0">
                  <a:pos x="68" y="14"/>
                </a:cxn>
                <a:cxn ang="0">
                  <a:pos x="31" y="0"/>
                </a:cxn>
                <a:cxn ang="0">
                  <a:pos x="31" y="9"/>
                </a:cxn>
                <a:cxn ang="0">
                  <a:pos x="20" y="4"/>
                </a:cxn>
                <a:cxn ang="0">
                  <a:pos x="26" y="14"/>
                </a:cxn>
                <a:cxn ang="0">
                  <a:pos x="0" y="9"/>
                </a:cxn>
              </a:cxnLst>
              <a:rect l="0" t="0" r="r" b="b"/>
              <a:pathLst>
                <a:path w="134" h="40">
                  <a:moveTo>
                    <a:pt x="0" y="9"/>
                  </a:moveTo>
                  <a:lnTo>
                    <a:pt x="18" y="14"/>
                  </a:lnTo>
                  <a:lnTo>
                    <a:pt x="8" y="16"/>
                  </a:lnTo>
                  <a:lnTo>
                    <a:pt x="12" y="20"/>
                  </a:lnTo>
                  <a:lnTo>
                    <a:pt x="60" y="18"/>
                  </a:lnTo>
                  <a:lnTo>
                    <a:pt x="31" y="27"/>
                  </a:lnTo>
                  <a:lnTo>
                    <a:pt x="80" y="39"/>
                  </a:lnTo>
                  <a:lnTo>
                    <a:pt x="113" y="32"/>
                  </a:lnTo>
                  <a:lnTo>
                    <a:pt x="133" y="16"/>
                  </a:lnTo>
                  <a:lnTo>
                    <a:pt x="128" y="9"/>
                  </a:lnTo>
                  <a:lnTo>
                    <a:pt x="96" y="9"/>
                  </a:lnTo>
                  <a:lnTo>
                    <a:pt x="100" y="4"/>
                  </a:lnTo>
                  <a:lnTo>
                    <a:pt x="76" y="11"/>
                  </a:lnTo>
                  <a:lnTo>
                    <a:pt x="73" y="0"/>
                  </a:lnTo>
                  <a:lnTo>
                    <a:pt x="68" y="14"/>
                  </a:lnTo>
                  <a:lnTo>
                    <a:pt x="31" y="0"/>
                  </a:lnTo>
                  <a:lnTo>
                    <a:pt x="31" y="9"/>
                  </a:lnTo>
                  <a:lnTo>
                    <a:pt x="20" y="4"/>
                  </a:lnTo>
                  <a:lnTo>
                    <a:pt x="26" y="14"/>
                  </a:lnTo>
                  <a:lnTo>
                    <a:pt x="0" y="9"/>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30082" name="Freeform 386"/>
            <p:cNvSpPr>
              <a:spLocks/>
            </p:cNvSpPr>
            <p:nvPr/>
          </p:nvSpPr>
          <p:spPr bwMode="auto">
            <a:xfrm>
              <a:off x="3007" y="998"/>
              <a:ext cx="125" cy="46"/>
            </a:xfrm>
            <a:custGeom>
              <a:avLst/>
              <a:gdLst/>
              <a:ahLst/>
              <a:cxnLst>
                <a:cxn ang="0">
                  <a:pos x="0" y="10"/>
                </a:cxn>
                <a:cxn ang="0">
                  <a:pos x="19" y="16"/>
                </a:cxn>
                <a:cxn ang="0">
                  <a:pos x="8" y="18"/>
                </a:cxn>
                <a:cxn ang="0">
                  <a:pos x="13" y="23"/>
                </a:cxn>
                <a:cxn ang="0">
                  <a:pos x="63" y="21"/>
                </a:cxn>
                <a:cxn ang="0">
                  <a:pos x="32" y="31"/>
                </a:cxn>
                <a:cxn ang="0">
                  <a:pos x="84" y="45"/>
                </a:cxn>
                <a:cxn ang="0">
                  <a:pos x="118" y="37"/>
                </a:cxn>
                <a:cxn ang="0">
                  <a:pos x="139" y="18"/>
                </a:cxn>
                <a:cxn ang="0">
                  <a:pos x="134" y="10"/>
                </a:cxn>
                <a:cxn ang="0">
                  <a:pos x="100" y="10"/>
                </a:cxn>
                <a:cxn ang="0">
                  <a:pos x="105" y="5"/>
                </a:cxn>
                <a:cxn ang="0">
                  <a:pos x="79" y="13"/>
                </a:cxn>
                <a:cxn ang="0">
                  <a:pos x="76" y="0"/>
                </a:cxn>
                <a:cxn ang="0">
                  <a:pos x="71" y="16"/>
                </a:cxn>
                <a:cxn ang="0">
                  <a:pos x="32" y="0"/>
                </a:cxn>
                <a:cxn ang="0">
                  <a:pos x="32" y="10"/>
                </a:cxn>
                <a:cxn ang="0">
                  <a:pos x="21" y="5"/>
                </a:cxn>
                <a:cxn ang="0">
                  <a:pos x="27" y="16"/>
                </a:cxn>
                <a:cxn ang="0">
                  <a:pos x="0" y="10"/>
                </a:cxn>
              </a:cxnLst>
              <a:rect l="0" t="0" r="r" b="b"/>
              <a:pathLst>
                <a:path w="140" h="46">
                  <a:moveTo>
                    <a:pt x="0" y="10"/>
                  </a:moveTo>
                  <a:lnTo>
                    <a:pt x="19" y="16"/>
                  </a:lnTo>
                  <a:lnTo>
                    <a:pt x="8" y="18"/>
                  </a:lnTo>
                  <a:lnTo>
                    <a:pt x="13" y="23"/>
                  </a:lnTo>
                  <a:lnTo>
                    <a:pt x="63" y="21"/>
                  </a:lnTo>
                  <a:lnTo>
                    <a:pt x="32" y="31"/>
                  </a:lnTo>
                  <a:lnTo>
                    <a:pt x="84" y="45"/>
                  </a:lnTo>
                  <a:lnTo>
                    <a:pt x="118" y="37"/>
                  </a:lnTo>
                  <a:lnTo>
                    <a:pt x="139" y="18"/>
                  </a:lnTo>
                  <a:lnTo>
                    <a:pt x="134" y="10"/>
                  </a:lnTo>
                  <a:lnTo>
                    <a:pt x="100" y="10"/>
                  </a:lnTo>
                  <a:lnTo>
                    <a:pt x="105" y="5"/>
                  </a:lnTo>
                  <a:lnTo>
                    <a:pt x="79" y="13"/>
                  </a:lnTo>
                  <a:lnTo>
                    <a:pt x="76" y="0"/>
                  </a:lnTo>
                  <a:lnTo>
                    <a:pt x="71" y="16"/>
                  </a:lnTo>
                  <a:lnTo>
                    <a:pt x="32" y="0"/>
                  </a:lnTo>
                  <a:lnTo>
                    <a:pt x="32" y="10"/>
                  </a:lnTo>
                  <a:lnTo>
                    <a:pt x="21" y="5"/>
                  </a:lnTo>
                  <a:lnTo>
                    <a:pt x="27" y="16"/>
                  </a:lnTo>
                  <a:lnTo>
                    <a:pt x="0" y="1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083" name="Freeform 387"/>
            <p:cNvSpPr>
              <a:spLocks/>
            </p:cNvSpPr>
            <p:nvPr/>
          </p:nvSpPr>
          <p:spPr bwMode="auto">
            <a:xfrm>
              <a:off x="3049" y="1071"/>
              <a:ext cx="47" cy="24"/>
            </a:xfrm>
            <a:custGeom>
              <a:avLst/>
              <a:gdLst/>
              <a:ahLst/>
              <a:cxnLst>
                <a:cxn ang="0">
                  <a:pos x="0" y="19"/>
                </a:cxn>
                <a:cxn ang="0">
                  <a:pos x="3" y="9"/>
                </a:cxn>
                <a:cxn ang="0">
                  <a:pos x="29" y="0"/>
                </a:cxn>
                <a:cxn ang="0">
                  <a:pos x="30" y="9"/>
                </a:cxn>
                <a:cxn ang="0">
                  <a:pos x="52" y="13"/>
                </a:cxn>
                <a:cxn ang="0">
                  <a:pos x="24" y="23"/>
                </a:cxn>
                <a:cxn ang="0">
                  <a:pos x="29" y="17"/>
                </a:cxn>
                <a:cxn ang="0">
                  <a:pos x="0" y="19"/>
                </a:cxn>
              </a:cxnLst>
              <a:rect l="0" t="0" r="r" b="b"/>
              <a:pathLst>
                <a:path w="53" h="24">
                  <a:moveTo>
                    <a:pt x="0" y="19"/>
                  </a:moveTo>
                  <a:lnTo>
                    <a:pt x="3" y="9"/>
                  </a:lnTo>
                  <a:lnTo>
                    <a:pt x="29" y="0"/>
                  </a:lnTo>
                  <a:lnTo>
                    <a:pt x="30" y="9"/>
                  </a:lnTo>
                  <a:lnTo>
                    <a:pt x="52" y="13"/>
                  </a:lnTo>
                  <a:lnTo>
                    <a:pt x="24" y="23"/>
                  </a:lnTo>
                  <a:lnTo>
                    <a:pt x="29" y="17"/>
                  </a:lnTo>
                  <a:lnTo>
                    <a:pt x="0" y="19"/>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30084" name="Freeform 388"/>
            <p:cNvSpPr>
              <a:spLocks/>
            </p:cNvSpPr>
            <p:nvPr/>
          </p:nvSpPr>
          <p:spPr bwMode="auto">
            <a:xfrm>
              <a:off x="3049" y="1071"/>
              <a:ext cx="52" cy="30"/>
            </a:xfrm>
            <a:custGeom>
              <a:avLst/>
              <a:gdLst/>
              <a:ahLst/>
              <a:cxnLst>
                <a:cxn ang="0">
                  <a:pos x="0" y="24"/>
                </a:cxn>
                <a:cxn ang="0">
                  <a:pos x="3" y="11"/>
                </a:cxn>
                <a:cxn ang="0">
                  <a:pos x="32" y="0"/>
                </a:cxn>
                <a:cxn ang="0">
                  <a:pos x="34" y="11"/>
                </a:cxn>
                <a:cxn ang="0">
                  <a:pos x="58" y="16"/>
                </a:cxn>
                <a:cxn ang="0">
                  <a:pos x="27" y="29"/>
                </a:cxn>
                <a:cxn ang="0">
                  <a:pos x="32" y="21"/>
                </a:cxn>
                <a:cxn ang="0">
                  <a:pos x="0" y="24"/>
                </a:cxn>
              </a:cxnLst>
              <a:rect l="0" t="0" r="r" b="b"/>
              <a:pathLst>
                <a:path w="59" h="30">
                  <a:moveTo>
                    <a:pt x="0" y="24"/>
                  </a:moveTo>
                  <a:lnTo>
                    <a:pt x="3" y="11"/>
                  </a:lnTo>
                  <a:lnTo>
                    <a:pt x="32" y="0"/>
                  </a:lnTo>
                  <a:lnTo>
                    <a:pt x="34" y="11"/>
                  </a:lnTo>
                  <a:lnTo>
                    <a:pt x="58" y="16"/>
                  </a:lnTo>
                  <a:lnTo>
                    <a:pt x="27" y="29"/>
                  </a:lnTo>
                  <a:lnTo>
                    <a:pt x="32" y="21"/>
                  </a:lnTo>
                  <a:lnTo>
                    <a:pt x="0" y="24"/>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085" name="Freeform 389"/>
            <p:cNvSpPr>
              <a:spLocks/>
            </p:cNvSpPr>
            <p:nvPr/>
          </p:nvSpPr>
          <p:spPr bwMode="auto">
            <a:xfrm>
              <a:off x="3180" y="2943"/>
              <a:ext cx="15" cy="19"/>
            </a:xfrm>
            <a:custGeom>
              <a:avLst/>
              <a:gdLst/>
              <a:ahLst/>
              <a:cxnLst>
                <a:cxn ang="0">
                  <a:pos x="0" y="10"/>
                </a:cxn>
                <a:cxn ang="0">
                  <a:pos x="11" y="18"/>
                </a:cxn>
                <a:cxn ang="0">
                  <a:pos x="16" y="12"/>
                </a:cxn>
                <a:cxn ang="0">
                  <a:pos x="16" y="0"/>
                </a:cxn>
                <a:cxn ang="0">
                  <a:pos x="0" y="10"/>
                </a:cxn>
              </a:cxnLst>
              <a:rect l="0" t="0" r="r" b="b"/>
              <a:pathLst>
                <a:path w="17" h="19">
                  <a:moveTo>
                    <a:pt x="0" y="10"/>
                  </a:moveTo>
                  <a:lnTo>
                    <a:pt x="11" y="18"/>
                  </a:lnTo>
                  <a:lnTo>
                    <a:pt x="16" y="12"/>
                  </a:lnTo>
                  <a:lnTo>
                    <a:pt x="16" y="0"/>
                  </a:lnTo>
                  <a:lnTo>
                    <a:pt x="0" y="10"/>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086" name="Freeform 390"/>
            <p:cNvSpPr>
              <a:spLocks/>
            </p:cNvSpPr>
            <p:nvPr/>
          </p:nvSpPr>
          <p:spPr bwMode="auto">
            <a:xfrm>
              <a:off x="3180" y="2943"/>
              <a:ext cx="15" cy="25"/>
            </a:xfrm>
            <a:custGeom>
              <a:avLst/>
              <a:gdLst/>
              <a:ahLst/>
              <a:cxnLst>
                <a:cxn ang="0">
                  <a:pos x="0" y="13"/>
                </a:cxn>
                <a:cxn ang="0">
                  <a:pos x="11" y="24"/>
                </a:cxn>
                <a:cxn ang="0">
                  <a:pos x="16" y="16"/>
                </a:cxn>
                <a:cxn ang="0">
                  <a:pos x="16" y="0"/>
                </a:cxn>
                <a:cxn ang="0">
                  <a:pos x="0" y="13"/>
                </a:cxn>
              </a:cxnLst>
              <a:rect l="0" t="0" r="r" b="b"/>
              <a:pathLst>
                <a:path w="17" h="25">
                  <a:moveTo>
                    <a:pt x="0" y="13"/>
                  </a:moveTo>
                  <a:lnTo>
                    <a:pt x="11" y="24"/>
                  </a:lnTo>
                  <a:lnTo>
                    <a:pt x="16" y="16"/>
                  </a:lnTo>
                  <a:lnTo>
                    <a:pt x="16" y="0"/>
                  </a:lnTo>
                  <a:lnTo>
                    <a:pt x="0"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087" name="Freeform 391"/>
            <p:cNvSpPr>
              <a:spLocks/>
            </p:cNvSpPr>
            <p:nvPr/>
          </p:nvSpPr>
          <p:spPr bwMode="auto">
            <a:xfrm>
              <a:off x="2921" y="1333"/>
              <a:ext cx="166" cy="307"/>
            </a:xfrm>
            <a:custGeom>
              <a:avLst/>
              <a:gdLst/>
              <a:ahLst/>
              <a:cxnLst>
                <a:cxn ang="0">
                  <a:pos x="0" y="230"/>
                </a:cxn>
                <a:cxn ang="0">
                  <a:pos x="14" y="265"/>
                </a:cxn>
                <a:cxn ang="0">
                  <a:pos x="25" y="285"/>
                </a:cxn>
                <a:cxn ang="0">
                  <a:pos x="25" y="306"/>
                </a:cxn>
                <a:cxn ang="0">
                  <a:pos x="69" y="293"/>
                </a:cxn>
                <a:cxn ang="0">
                  <a:pos x="79" y="245"/>
                </a:cxn>
                <a:cxn ang="0">
                  <a:pos x="71" y="242"/>
                </a:cxn>
                <a:cxn ang="0">
                  <a:pos x="104" y="224"/>
                </a:cxn>
                <a:cxn ang="0">
                  <a:pos x="74" y="222"/>
                </a:cxn>
                <a:cxn ang="0">
                  <a:pos x="97" y="224"/>
                </a:cxn>
                <a:cxn ang="0">
                  <a:pos x="109" y="214"/>
                </a:cxn>
                <a:cxn ang="0">
                  <a:pos x="92" y="196"/>
                </a:cxn>
                <a:cxn ang="0">
                  <a:pos x="71" y="209"/>
                </a:cxn>
                <a:cxn ang="0">
                  <a:pos x="89" y="201"/>
                </a:cxn>
                <a:cxn ang="0">
                  <a:pos x="89" y="155"/>
                </a:cxn>
                <a:cxn ang="0">
                  <a:pos x="150" y="114"/>
                </a:cxn>
                <a:cxn ang="0">
                  <a:pos x="142" y="103"/>
                </a:cxn>
                <a:cxn ang="0">
                  <a:pos x="153" y="80"/>
                </a:cxn>
                <a:cxn ang="0">
                  <a:pos x="186" y="77"/>
                </a:cxn>
                <a:cxn ang="0">
                  <a:pos x="177" y="28"/>
                </a:cxn>
                <a:cxn ang="0">
                  <a:pos x="138" y="0"/>
                </a:cxn>
                <a:cxn ang="0">
                  <a:pos x="130" y="0"/>
                </a:cxn>
                <a:cxn ang="0">
                  <a:pos x="130" y="19"/>
                </a:cxn>
                <a:cxn ang="0">
                  <a:pos x="104" y="16"/>
                </a:cxn>
                <a:cxn ang="0">
                  <a:pos x="97" y="28"/>
                </a:cxn>
                <a:cxn ang="0">
                  <a:pos x="79" y="31"/>
                </a:cxn>
                <a:cxn ang="0">
                  <a:pos x="74" y="52"/>
                </a:cxn>
                <a:cxn ang="0">
                  <a:pos x="51" y="73"/>
                </a:cxn>
                <a:cxn ang="0">
                  <a:pos x="38" y="106"/>
                </a:cxn>
                <a:cxn ang="0">
                  <a:pos x="44" y="119"/>
                </a:cxn>
                <a:cxn ang="0">
                  <a:pos x="16" y="131"/>
                </a:cxn>
                <a:cxn ang="0">
                  <a:pos x="16" y="173"/>
                </a:cxn>
                <a:cxn ang="0">
                  <a:pos x="23" y="182"/>
                </a:cxn>
                <a:cxn ang="0">
                  <a:pos x="16" y="190"/>
                </a:cxn>
                <a:cxn ang="0">
                  <a:pos x="18" y="211"/>
                </a:cxn>
                <a:cxn ang="0">
                  <a:pos x="0" y="230"/>
                </a:cxn>
              </a:cxnLst>
              <a:rect l="0" t="0" r="r" b="b"/>
              <a:pathLst>
                <a:path w="187" h="307">
                  <a:moveTo>
                    <a:pt x="0" y="230"/>
                  </a:moveTo>
                  <a:lnTo>
                    <a:pt x="14" y="265"/>
                  </a:lnTo>
                  <a:lnTo>
                    <a:pt x="25" y="285"/>
                  </a:lnTo>
                  <a:lnTo>
                    <a:pt x="25" y="306"/>
                  </a:lnTo>
                  <a:lnTo>
                    <a:pt x="69" y="293"/>
                  </a:lnTo>
                  <a:lnTo>
                    <a:pt x="79" y="245"/>
                  </a:lnTo>
                  <a:lnTo>
                    <a:pt x="71" y="242"/>
                  </a:lnTo>
                  <a:lnTo>
                    <a:pt x="104" y="224"/>
                  </a:lnTo>
                  <a:lnTo>
                    <a:pt x="74" y="222"/>
                  </a:lnTo>
                  <a:lnTo>
                    <a:pt x="97" y="224"/>
                  </a:lnTo>
                  <a:lnTo>
                    <a:pt x="109" y="214"/>
                  </a:lnTo>
                  <a:lnTo>
                    <a:pt x="92" y="196"/>
                  </a:lnTo>
                  <a:lnTo>
                    <a:pt x="71" y="209"/>
                  </a:lnTo>
                  <a:lnTo>
                    <a:pt x="89" y="201"/>
                  </a:lnTo>
                  <a:lnTo>
                    <a:pt x="89" y="155"/>
                  </a:lnTo>
                  <a:lnTo>
                    <a:pt x="150" y="114"/>
                  </a:lnTo>
                  <a:lnTo>
                    <a:pt x="142" y="103"/>
                  </a:lnTo>
                  <a:lnTo>
                    <a:pt x="153" y="80"/>
                  </a:lnTo>
                  <a:lnTo>
                    <a:pt x="186" y="77"/>
                  </a:lnTo>
                  <a:lnTo>
                    <a:pt x="177" y="28"/>
                  </a:lnTo>
                  <a:lnTo>
                    <a:pt x="138" y="0"/>
                  </a:lnTo>
                  <a:lnTo>
                    <a:pt x="130" y="0"/>
                  </a:lnTo>
                  <a:lnTo>
                    <a:pt x="130" y="19"/>
                  </a:lnTo>
                  <a:lnTo>
                    <a:pt x="104" y="16"/>
                  </a:lnTo>
                  <a:lnTo>
                    <a:pt x="97" y="28"/>
                  </a:lnTo>
                  <a:lnTo>
                    <a:pt x="79" y="31"/>
                  </a:lnTo>
                  <a:lnTo>
                    <a:pt x="74" y="52"/>
                  </a:lnTo>
                  <a:lnTo>
                    <a:pt x="51" y="73"/>
                  </a:lnTo>
                  <a:lnTo>
                    <a:pt x="38" y="106"/>
                  </a:lnTo>
                  <a:lnTo>
                    <a:pt x="44" y="119"/>
                  </a:lnTo>
                  <a:lnTo>
                    <a:pt x="16" y="131"/>
                  </a:lnTo>
                  <a:lnTo>
                    <a:pt x="16" y="173"/>
                  </a:lnTo>
                  <a:lnTo>
                    <a:pt x="23" y="182"/>
                  </a:lnTo>
                  <a:lnTo>
                    <a:pt x="16" y="190"/>
                  </a:lnTo>
                  <a:lnTo>
                    <a:pt x="18" y="211"/>
                  </a:lnTo>
                  <a:lnTo>
                    <a:pt x="0" y="230"/>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30088" name="Freeform 392"/>
            <p:cNvSpPr>
              <a:spLocks/>
            </p:cNvSpPr>
            <p:nvPr/>
          </p:nvSpPr>
          <p:spPr bwMode="auto">
            <a:xfrm>
              <a:off x="2921" y="1333"/>
              <a:ext cx="171" cy="313"/>
            </a:xfrm>
            <a:custGeom>
              <a:avLst/>
              <a:gdLst/>
              <a:ahLst/>
              <a:cxnLst>
                <a:cxn ang="0">
                  <a:pos x="0" y="234"/>
                </a:cxn>
                <a:cxn ang="0">
                  <a:pos x="14" y="270"/>
                </a:cxn>
                <a:cxn ang="0">
                  <a:pos x="26" y="291"/>
                </a:cxn>
                <a:cxn ang="0">
                  <a:pos x="26" y="312"/>
                </a:cxn>
                <a:cxn ang="0">
                  <a:pos x="71" y="299"/>
                </a:cxn>
                <a:cxn ang="0">
                  <a:pos x="82" y="250"/>
                </a:cxn>
                <a:cxn ang="0">
                  <a:pos x="73" y="247"/>
                </a:cxn>
                <a:cxn ang="0">
                  <a:pos x="107" y="228"/>
                </a:cxn>
                <a:cxn ang="0">
                  <a:pos x="76" y="226"/>
                </a:cxn>
                <a:cxn ang="0">
                  <a:pos x="100" y="228"/>
                </a:cxn>
                <a:cxn ang="0">
                  <a:pos x="113" y="218"/>
                </a:cxn>
                <a:cxn ang="0">
                  <a:pos x="95" y="200"/>
                </a:cxn>
                <a:cxn ang="0">
                  <a:pos x="73" y="213"/>
                </a:cxn>
                <a:cxn ang="0">
                  <a:pos x="92" y="205"/>
                </a:cxn>
                <a:cxn ang="0">
                  <a:pos x="92" y="158"/>
                </a:cxn>
                <a:cxn ang="0">
                  <a:pos x="155" y="116"/>
                </a:cxn>
                <a:cxn ang="0">
                  <a:pos x="147" y="105"/>
                </a:cxn>
                <a:cxn ang="0">
                  <a:pos x="158" y="82"/>
                </a:cxn>
                <a:cxn ang="0">
                  <a:pos x="192" y="79"/>
                </a:cxn>
                <a:cxn ang="0">
                  <a:pos x="183" y="29"/>
                </a:cxn>
                <a:cxn ang="0">
                  <a:pos x="142" y="0"/>
                </a:cxn>
                <a:cxn ang="0">
                  <a:pos x="134" y="0"/>
                </a:cxn>
                <a:cxn ang="0">
                  <a:pos x="134" y="19"/>
                </a:cxn>
                <a:cxn ang="0">
                  <a:pos x="107" y="16"/>
                </a:cxn>
                <a:cxn ang="0">
                  <a:pos x="100" y="29"/>
                </a:cxn>
                <a:cxn ang="0">
                  <a:pos x="82" y="32"/>
                </a:cxn>
                <a:cxn ang="0">
                  <a:pos x="76" y="53"/>
                </a:cxn>
                <a:cxn ang="0">
                  <a:pos x="53" y="74"/>
                </a:cxn>
                <a:cxn ang="0">
                  <a:pos x="39" y="108"/>
                </a:cxn>
                <a:cxn ang="0">
                  <a:pos x="45" y="121"/>
                </a:cxn>
                <a:cxn ang="0">
                  <a:pos x="16" y="134"/>
                </a:cxn>
                <a:cxn ang="0">
                  <a:pos x="16" y="176"/>
                </a:cxn>
                <a:cxn ang="0">
                  <a:pos x="24" y="186"/>
                </a:cxn>
                <a:cxn ang="0">
                  <a:pos x="16" y="194"/>
                </a:cxn>
                <a:cxn ang="0">
                  <a:pos x="19" y="215"/>
                </a:cxn>
                <a:cxn ang="0">
                  <a:pos x="0" y="234"/>
                </a:cxn>
              </a:cxnLst>
              <a:rect l="0" t="0" r="r" b="b"/>
              <a:pathLst>
                <a:path w="193" h="313">
                  <a:moveTo>
                    <a:pt x="0" y="234"/>
                  </a:moveTo>
                  <a:lnTo>
                    <a:pt x="14" y="270"/>
                  </a:lnTo>
                  <a:lnTo>
                    <a:pt x="26" y="291"/>
                  </a:lnTo>
                  <a:lnTo>
                    <a:pt x="26" y="312"/>
                  </a:lnTo>
                  <a:lnTo>
                    <a:pt x="71" y="299"/>
                  </a:lnTo>
                  <a:lnTo>
                    <a:pt x="82" y="250"/>
                  </a:lnTo>
                  <a:lnTo>
                    <a:pt x="73" y="247"/>
                  </a:lnTo>
                  <a:lnTo>
                    <a:pt x="107" y="228"/>
                  </a:lnTo>
                  <a:lnTo>
                    <a:pt x="76" y="226"/>
                  </a:lnTo>
                  <a:lnTo>
                    <a:pt x="100" y="228"/>
                  </a:lnTo>
                  <a:lnTo>
                    <a:pt x="113" y="218"/>
                  </a:lnTo>
                  <a:lnTo>
                    <a:pt x="95" y="200"/>
                  </a:lnTo>
                  <a:lnTo>
                    <a:pt x="73" y="213"/>
                  </a:lnTo>
                  <a:lnTo>
                    <a:pt x="92" y="205"/>
                  </a:lnTo>
                  <a:lnTo>
                    <a:pt x="92" y="158"/>
                  </a:lnTo>
                  <a:lnTo>
                    <a:pt x="155" y="116"/>
                  </a:lnTo>
                  <a:lnTo>
                    <a:pt x="147" y="105"/>
                  </a:lnTo>
                  <a:lnTo>
                    <a:pt x="158" y="82"/>
                  </a:lnTo>
                  <a:lnTo>
                    <a:pt x="192" y="79"/>
                  </a:lnTo>
                  <a:lnTo>
                    <a:pt x="183" y="29"/>
                  </a:lnTo>
                  <a:lnTo>
                    <a:pt x="142" y="0"/>
                  </a:lnTo>
                  <a:lnTo>
                    <a:pt x="134" y="0"/>
                  </a:lnTo>
                  <a:lnTo>
                    <a:pt x="134" y="19"/>
                  </a:lnTo>
                  <a:lnTo>
                    <a:pt x="107" y="16"/>
                  </a:lnTo>
                  <a:lnTo>
                    <a:pt x="100" y="29"/>
                  </a:lnTo>
                  <a:lnTo>
                    <a:pt x="82" y="32"/>
                  </a:lnTo>
                  <a:lnTo>
                    <a:pt x="76" y="53"/>
                  </a:lnTo>
                  <a:lnTo>
                    <a:pt x="53" y="74"/>
                  </a:lnTo>
                  <a:lnTo>
                    <a:pt x="39" y="108"/>
                  </a:lnTo>
                  <a:lnTo>
                    <a:pt x="45" y="121"/>
                  </a:lnTo>
                  <a:lnTo>
                    <a:pt x="16" y="134"/>
                  </a:lnTo>
                  <a:lnTo>
                    <a:pt x="16" y="176"/>
                  </a:lnTo>
                  <a:lnTo>
                    <a:pt x="24" y="186"/>
                  </a:lnTo>
                  <a:lnTo>
                    <a:pt x="16" y="194"/>
                  </a:lnTo>
                  <a:lnTo>
                    <a:pt x="19" y="215"/>
                  </a:lnTo>
                  <a:lnTo>
                    <a:pt x="0" y="234"/>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089" name="Freeform 393"/>
            <p:cNvSpPr>
              <a:spLocks/>
            </p:cNvSpPr>
            <p:nvPr/>
          </p:nvSpPr>
          <p:spPr bwMode="auto">
            <a:xfrm>
              <a:off x="2853" y="1797"/>
              <a:ext cx="55" cy="29"/>
            </a:xfrm>
            <a:custGeom>
              <a:avLst/>
              <a:gdLst/>
              <a:ahLst/>
              <a:cxnLst>
                <a:cxn ang="0">
                  <a:pos x="0" y="20"/>
                </a:cxn>
                <a:cxn ang="0">
                  <a:pos x="15" y="28"/>
                </a:cxn>
                <a:cxn ang="0">
                  <a:pos x="34" y="20"/>
                </a:cxn>
                <a:cxn ang="0">
                  <a:pos x="44" y="26"/>
                </a:cxn>
                <a:cxn ang="0">
                  <a:pos x="60" y="13"/>
                </a:cxn>
                <a:cxn ang="0">
                  <a:pos x="50" y="12"/>
                </a:cxn>
                <a:cxn ang="0">
                  <a:pos x="50" y="5"/>
                </a:cxn>
                <a:cxn ang="0">
                  <a:pos x="48" y="2"/>
                </a:cxn>
                <a:cxn ang="0">
                  <a:pos x="22" y="0"/>
                </a:cxn>
                <a:cxn ang="0">
                  <a:pos x="0" y="20"/>
                </a:cxn>
              </a:cxnLst>
              <a:rect l="0" t="0" r="r" b="b"/>
              <a:pathLst>
                <a:path w="61" h="29">
                  <a:moveTo>
                    <a:pt x="0" y="20"/>
                  </a:moveTo>
                  <a:lnTo>
                    <a:pt x="15" y="28"/>
                  </a:lnTo>
                  <a:lnTo>
                    <a:pt x="34" y="20"/>
                  </a:lnTo>
                  <a:lnTo>
                    <a:pt x="44" y="26"/>
                  </a:lnTo>
                  <a:lnTo>
                    <a:pt x="60" y="13"/>
                  </a:lnTo>
                  <a:lnTo>
                    <a:pt x="50" y="12"/>
                  </a:lnTo>
                  <a:lnTo>
                    <a:pt x="50" y="5"/>
                  </a:lnTo>
                  <a:lnTo>
                    <a:pt x="48" y="2"/>
                  </a:lnTo>
                  <a:lnTo>
                    <a:pt x="22" y="0"/>
                  </a:lnTo>
                  <a:lnTo>
                    <a:pt x="0" y="20"/>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30090" name="Freeform 394"/>
            <p:cNvSpPr>
              <a:spLocks/>
            </p:cNvSpPr>
            <p:nvPr/>
          </p:nvSpPr>
          <p:spPr bwMode="auto">
            <a:xfrm>
              <a:off x="2853" y="1797"/>
              <a:ext cx="60" cy="35"/>
            </a:xfrm>
            <a:custGeom>
              <a:avLst/>
              <a:gdLst/>
              <a:ahLst/>
              <a:cxnLst>
                <a:cxn ang="0">
                  <a:pos x="0" y="24"/>
                </a:cxn>
                <a:cxn ang="0">
                  <a:pos x="16" y="34"/>
                </a:cxn>
                <a:cxn ang="0">
                  <a:pos x="37" y="24"/>
                </a:cxn>
                <a:cxn ang="0">
                  <a:pos x="48" y="32"/>
                </a:cxn>
                <a:cxn ang="0">
                  <a:pos x="66" y="16"/>
                </a:cxn>
                <a:cxn ang="0">
                  <a:pos x="55" y="14"/>
                </a:cxn>
                <a:cxn ang="0">
                  <a:pos x="55" y="6"/>
                </a:cxn>
                <a:cxn ang="0">
                  <a:pos x="53" y="3"/>
                </a:cxn>
                <a:cxn ang="0">
                  <a:pos x="24" y="0"/>
                </a:cxn>
                <a:cxn ang="0">
                  <a:pos x="0" y="24"/>
                </a:cxn>
              </a:cxnLst>
              <a:rect l="0" t="0" r="r" b="b"/>
              <a:pathLst>
                <a:path w="67" h="35">
                  <a:moveTo>
                    <a:pt x="0" y="24"/>
                  </a:moveTo>
                  <a:lnTo>
                    <a:pt x="16" y="34"/>
                  </a:lnTo>
                  <a:lnTo>
                    <a:pt x="37" y="24"/>
                  </a:lnTo>
                  <a:lnTo>
                    <a:pt x="48" y="32"/>
                  </a:lnTo>
                  <a:lnTo>
                    <a:pt x="66" y="16"/>
                  </a:lnTo>
                  <a:lnTo>
                    <a:pt x="55" y="14"/>
                  </a:lnTo>
                  <a:lnTo>
                    <a:pt x="55" y="6"/>
                  </a:lnTo>
                  <a:lnTo>
                    <a:pt x="53" y="3"/>
                  </a:lnTo>
                  <a:lnTo>
                    <a:pt x="24" y="0"/>
                  </a:lnTo>
                  <a:lnTo>
                    <a:pt x="0" y="24"/>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091" name="Freeform 395"/>
            <p:cNvSpPr>
              <a:spLocks/>
            </p:cNvSpPr>
            <p:nvPr/>
          </p:nvSpPr>
          <p:spPr bwMode="auto">
            <a:xfrm>
              <a:off x="3238" y="1983"/>
              <a:ext cx="89" cy="77"/>
            </a:xfrm>
            <a:custGeom>
              <a:avLst/>
              <a:gdLst/>
              <a:ahLst/>
              <a:cxnLst>
                <a:cxn ang="0">
                  <a:pos x="0" y="70"/>
                </a:cxn>
                <a:cxn ang="0">
                  <a:pos x="3" y="64"/>
                </a:cxn>
                <a:cxn ang="0">
                  <a:pos x="20" y="47"/>
                </a:cxn>
                <a:cxn ang="0">
                  <a:pos x="9" y="40"/>
                </a:cxn>
                <a:cxn ang="0">
                  <a:pos x="9" y="18"/>
                </a:cxn>
                <a:cxn ang="0">
                  <a:pos x="20" y="6"/>
                </a:cxn>
                <a:cxn ang="0">
                  <a:pos x="99" y="0"/>
                </a:cxn>
                <a:cxn ang="0">
                  <a:pos x="84" y="10"/>
                </a:cxn>
                <a:cxn ang="0">
                  <a:pos x="81" y="42"/>
                </a:cxn>
                <a:cxn ang="0">
                  <a:pos x="46" y="61"/>
                </a:cxn>
                <a:cxn ang="0">
                  <a:pos x="17" y="76"/>
                </a:cxn>
                <a:cxn ang="0">
                  <a:pos x="0" y="70"/>
                </a:cxn>
              </a:cxnLst>
              <a:rect l="0" t="0" r="r" b="b"/>
              <a:pathLst>
                <a:path w="100" h="77">
                  <a:moveTo>
                    <a:pt x="0" y="70"/>
                  </a:moveTo>
                  <a:lnTo>
                    <a:pt x="3" y="64"/>
                  </a:lnTo>
                  <a:lnTo>
                    <a:pt x="20" y="47"/>
                  </a:lnTo>
                  <a:lnTo>
                    <a:pt x="9" y="40"/>
                  </a:lnTo>
                  <a:lnTo>
                    <a:pt x="9" y="18"/>
                  </a:lnTo>
                  <a:lnTo>
                    <a:pt x="20" y="6"/>
                  </a:lnTo>
                  <a:lnTo>
                    <a:pt x="99" y="0"/>
                  </a:lnTo>
                  <a:lnTo>
                    <a:pt x="84" y="10"/>
                  </a:lnTo>
                  <a:lnTo>
                    <a:pt x="81" y="42"/>
                  </a:lnTo>
                  <a:lnTo>
                    <a:pt x="46" y="61"/>
                  </a:lnTo>
                  <a:lnTo>
                    <a:pt x="17" y="76"/>
                  </a:lnTo>
                  <a:lnTo>
                    <a:pt x="0" y="70"/>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30092" name="Freeform 396"/>
            <p:cNvSpPr>
              <a:spLocks/>
            </p:cNvSpPr>
            <p:nvPr/>
          </p:nvSpPr>
          <p:spPr bwMode="auto">
            <a:xfrm>
              <a:off x="3238" y="1983"/>
              <a:ext cx="94" cy="83"/>
            </a:xfrm>
            <a:custGeom>
              <a:avLst/>
              <a:gdLst/>
              <a:ahLst/>
              <a:cxnLst>
                <a:cxn ang="0">
                  <a:pos x="0" y="76"/>
                </a:cxn>
                <a:cxn ang="0">
                  <a:pos x="3" y="69"/>
                </a:cxn>
                <a:cxn ang="0">
                  <a:pos x="21" y="51"/>
                </a:cxn>
                <a:cxn ang="0">
                  <a:pos x="10" y="43"/>
                </a:cxn>
                <a:cxn ang="0">
                  <a:pos x="10" y="19"/>
                </a:cxn>
                <a:cxn ang="0">
                  <a:pos x="21" y="6"/>
                </a:cxn>
                <a:cxn ang="0">
                  <a:pos x="105" y="0"/>
                </a:cxn>
                <a:cxn ang="0">
                  <a:pos x="89" y="11"/>
                </a:cxn>
                <a:cxn ang="0">
                  <a:pos x="86" y="45"/>
                </a:cxn>
                <a:cxn ang="0">
                  <a:pos x="49" y="66"/>
                </a:cxn>
                <a:cxn ang="0">
                  <a:pos x="18" y="82"/>
                </a:cxn>
                <a:cxn ang="0">
                  <a:pos x="0" y="76"/>
                </a:cxn>
              </a:cxnLst>
              <a:rect l="0" t="0" r="r" b="b"/>
              <a:pathLst>
                <a:path w="106" h="83">
                  <a:moveTo>
                    <a:pt x="0" y="76"/>
                  </a:moveTo>
                  <a:lnTo>
                    <a:pt x="3" y="69"/>
                  </a:lnTo>
                  <a:lnTo>
                    <a:pt x="21" y="51"/>
                  </a:lnTo>
                  <a:lnTo>
                    <a:pt x="10" y="43"/>
                  </a:lnTo>
                  <a:lnTo>
                    <a:pt x="10" y="19"/>
                  </a:lnTo>
                  <a:lnTo>
                    <a:pt x="21" y="6"/>
                  </a:lnTo>
                  <a:lnTo>
                    <a:pt x="105" y="0"/>
                  </a:lnTo>
                  <a:lnTo>
                    <a:pt x="89" y="11"/>
                  </a:lnTo>
                  <a:lnTo>
                    <a:pt x="86" y="45"/>
                  </a:lnTo>
                  <a:lnTo>
                    <a:pt x="49" y="66"/>
                  </a:lnTo>
                  <a:lnTo>
                    <a:pt x="18" y="82"/>
                  </a:lnTo>
                  <a:lnTo>
                    <a:pt x="0" y="76"/>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093" name="Freeform 397"/>
            <p:cNvSpPr>
              <a:spLocks/>
            </p:cNvSpPr>
            <p:nvPr/>
          </p:nvSpPr>
          <p:spPr bwMode="auto">
            <a:xfrm>
              <a:off x="3164" y="2571"/>
              <a:ext cx="137" cy="152"/>
            </a:xfrm>
            <a:custGeom>
              <a:avLst/>
              <a:gdLst/>
              <a:ahLst/>
              <a:cxnLst>
                <a:cxn ang="0">
                  <a:pos x="0" y="48"/>
                </a:cxn>
                <a:cxn ang="0">
                  <a:pos x="3" y="78"/>
                </a:cxn>
                <a:cxn ang="0">
                  <a:pos x="22" y="109"/>
                </a:cxn>
                <a:cxn ang="0">
                  <a:pos x="45" y="118"/>
                </a:cxn>
                <a:cxn ang="0">
                  <a:pos x="63" y="123"/>
                </a:cxn>
                <a:cxn ang="0">
                  <a:pos x="76" y="151"/>
                </a:cxn>
                <a:cxn ang="0">
                  <a:pos x="134" y="149"/>
                </a:cxn>
                <a:cxn ang="0">
                  <a:pos x="154" y="136"/>
                </a:cxn>
                <a:cxn ang="0">
                  <a:pos x="131" y="76"/>
                </a:cxn>
                <a:cxn ang="0">
                  <a:pos x="139" y="50"/>
                </a:cxn>
                <a:cxn ang="0">
                  <a:pos x="65" y="0"/>
                </a:cxn>
                <a:cxn ang="0">
                  <a:pos x="45" y="28"/>
                </a:cxn>
                <a:cxn ang="0">
                  <a:pos x="38" y="17"/>
                </a:cxn>
                <a:cxn ang="0">
                  <a:pos x="33" y="28"/>
                </a:cxn>
                <a:cxn ang="0">
                  <a:pos x="33" y="0"/>
                </a:cxn>
                <a:cxn ang="0">
                  <a:pos x="13" y="0"/>
                </a:cxn>
                <a:cxn ang="0">
                  <a:pos x="15" y="20"/>
                </a:cxn>
                <a:cxn ang="0">
                  <a:pos x="17" y="33"/>
                </a:cxn>
                <a:cxn ang="0">
                  <a:pos x="0" y="48"/>
                </a:cxn>
              </a:cxnLst>
              <a:rect l="0" t="0" r="r" b="b"/>
              <a:pathLst>
                <a:path w="155" h="152">
                  <a:moveTo>
                    <a:pt x="0" y="48"/>
                  </a:moveTo>
                  <a:lnTo>
                    <a:pt x="3" y="78"/>
                  </a:lnTo>
                  <a:lnTo>
                    <a:pt x="22" y="109"/>
                  </a:lnTo>
                  <a:lnTo>
                    <a:pt x="45" y="118"/>
                  </a:lnTo>
                  <a:lnTo>
                    <a:pt x="63" y="123"/>
                  </a:lnTo>
                  <a:lnTo>
                    <a:pt x="76" y="151"/>
                  </a:lnTo>
                  <a:lnTo>
                    <a:pt x="134" y="149"/>
                  </a:lnTo>
                  <a:lnTo>
                    <a:pt x="154" y="136"/>
                  </a:lnTo>
                  <a:lnTo>
                    <a:pt x="131" y="76"/>
                  </a:lnTo>
                  <a:lnTo>
                    <a:pt x="139" y="50"/>
                  </a:lnTo>
                  <a:lnTo>
                    <a:pt x="65" y="0"/>
                  </a:lnTo>
                  <a:lnTo>
                    <a:pt x="45" y="28"/>
                  </a:lnTo>
                  <a:lnTo>
                    <a:pt x="38" y="17"/>
                  </a:lnTo>
                  <a:lnTo>
                    <a:pt x="33" y="28"/>
                  </a:lnTo>
                  <a:lnTo>
                    <a:pt x="33" y="0"/>
                  </a:lnTo>
                  <a:lnTo>
                    <a:pt x="13" y="0"/>
                  </a:lnTo>
                  <a:lnTo>
                    <a:pt x="15" y="20"/>
                  </a:lnTo>
                  <a:lnTo>
                    <a:pt x="17" y="33"/>
                  </a:lnTo>
                  <a:lnTo>
                    <a:pt x="0" y="48"/>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094" name="Freeform 398"/>
            <p:cNvSpPr>
              <a:spLocks/>
            </p:cNvSpPr>
            <p:nvPr/>
          </p:nvSpPr>
          <p:spPr bwMode="auto">
            <a:xfrm>
              <a:off x="3164" y="2571"/>
              <a:ext cx="143" cy="158"/>
            </a:xfrm>
            <a:custGeom>
              <a:avLst/>
              <a:gdLst/>
              <a:ahLst/>
              <a:cxnLst>
                <a:cxn ang="0">
                  <a:pos x="0" y="50"/>
                </a:cxn>
                <a:cxn ang="0">
                  <a:pos x="3" y="81"/>
                </a:cxn>
                <a:cxn ang="0">
                  <a:pos x="23" y="113"/>
                </a:cxn>
                <a:cxn ang="0">
                  <a:pos x="47" y="123"/>
                </a:cxn>
                <a:cxn ang="0">
                  <a:pos x="65" y="128"/>
                </a:cxn>
                <a:cxn ang="0">
                  <a:pos x="79" y="157"/>
                </a:cxn>
                <a:cxn ang="0">
                  <a:pos x="139" y="155"/>
                </a:cxn>
                <a:cxn ang="0">
                  <a:pos x="160" y="141"/>
                </a:cxn>
                <a:cxn ang="0">
                  <a:pos x="136" y="79"/>
                </a:cxn>
                <a:cxn ang="0">
                  <a:pos x="144" y="52"/>
                </a:cxn>
                <a:cxn ang="0">
                  <a:pos x="68" y="0"/>
                </a:cxn>
                <a:cxn ang="0">
                  <a:pos x="47" y="29"/>
                </a:cxn>
                <a:cxn ang="0">
                  <a:pos x="39" y="18"/>
                </a:cxn>
                <a:cxn ang="0">
                  <a:pos x="34" y="29"/>
                </a:cxn>
                <a:cxn ang="0">
                  <a:pos x="34" y="0"/>
                </a:cxn>
                <a:cxn ang="0">
                  <a:pos x="13" y="0"/>
                </a:cxn>
                <a:cxn ang="0">
                  <a:pos x="16" y="21"/>
                </a:cxn>
                <a:cxn ang="0">
                  <a:pos x="18" y="34"/>
                </a:cxn>
                <a:cxn ang="0">
                  <a:pos x="0" y="50"/>
                </a:cxn>
              </a:cxnLst>
              <a:rect l="0" t="0" r="r" b="b"/>
              <a:pathLst>
                <a:path w="161" h="158">
                  <a:moveTo>
                    <a:pt x="0" y="50"/>
                  </a:moveTo>
                  <a:lnTo>
                    <a:pt x="3" y="81"/>
                  </a:lnTo>
                  <a:lnTo>
                    <a:pt x="23" y="113"/>
                  </a:lnTo>
                  <a:lnTo>
                    <a:pt x="47" y="123"/>
                  </a:lnTo>
                  <a:lnTo>
                    <a:pt x="65" y="128"/>
                  </a:lnTo>
                  <a:lnTo>
                    <a:pt x="79" y="157"/>
                  </a:lnTo>
                  <a:lnTo>
                    <a:pt x="139" y="155"/>
                  </a:lnTo>
                  <a:lnTo>
                    <a:pt x="160" y="141"/>
                  </a:lnTo>
                  <a:lnTo>
                    <a:pt x="136" y="79"/>
                  </a:lnTo>
                  <a:lnTo>
                    <a:pt x="144" y="52"/>
                  </a:lnTo>
                  <a:lnTo>
                    <a:pt x="68" y="0"/>
                  </a:lnTo>
                  <a:lnTo>
                    <a:pt x="47" y="29"/>
                  </a:lnTo>
                  <a:lnTo>
                    <a:pt x="39" y="18"/>
                  </a:lnTo>
                  <a:lnTo>
                    <a:pt x="34" y="29"/>
                  </a:lnTo>
                  <a:lnTo>
                    <a:pt x="34" y="0"/>
                  </a:lnTo>
                  <a:lnTo>
                    <a:pt x="13" y="0"/>
                  </a:lnTo>
                  <a:lnTo>
                    <a:pt x="16" y="21"/>
                  </a:lnTo>
                  <a:lnTo>
                    <a:pt x="18" y="34"/>
                  </a:lnTo>
                  <a:lnTo>
                    <a:pt x="0" y="5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095" name="Freeform 399"/>
            <p:cNvSpPr>
              <a:spLocks/>
            </p:cNvSpPr>
            <p:nvPr/>
          </p:nvSpPr>
          <p:spPr bwMode="auto">
            <a:xfrm>
              <a:off x="4054" y="2248"/>
              <a:ext cx="98" cy="218"/>
            </a:xfrm>
            <a:custGeom>
              <a:avLst/>
              <a:gdLst/>
              <a:ahLst/>
              <a:cxnLst>
                <a:cxn ang="0">
                  <a:pos x="0" y="36"/>
                </a:cxn>
                <a:cxn ang="0">
                  <a:pos x="5" y="16"/>
                </a:cxn>
                <a:cxn ang="0">
                  <a:pos x="34" y="0"/>
                </a:cxn>
                <a:cxn ang="0">
                  <a:pos x="46" y="16"/>
                </a:cxn>
                <a:cxn ang="0">
                  <a:pos x="45" y="47"/>
                </a:cxn>
                <a:cxn ang="0">
                  <a:pos x="79" y="36"/>
                </a:cxn>
                <a:cxn ang="0">
                  <a:pos x="95" y="47"/>
                </a:cxn>
                <a:cxn ang="0">
                  <a:pos x="109" y="77"/>
                </a:cxn>
                <a:cxn ang="0">
                  <a:pos x="104" y="95"/>
                </a:cxn>
                <a:cxn ang="0">
                  <a:pos x="77" y="92"/>
                </a:cxn>
                <a:cxn ang="0">
                  <a:pos x="69" y="100"/>
                </a:cxn>
                <a:cxn ang="0">
                  <a:pos x="72" y="133"/>
                </a:cxn>
                <a:cxn ang="0">
                  <a:pos x="34" y="105"/>
                </a:cxn>
                <a:cxn ang="0">
                  <a:pos x="20" y="154"/>
                </a:cxn>
                <a:cxn ang="0">
                  <a:pos x="39" y="197"/>
                </a:cxn>
                <a:cxn ang="0">
                  <a:pos x="62" y="212"/>
                </a:cxn>
                <a:cxn ang="0">
                  <a:pos x="49" y="217"/>
                </a:cxn>
                <a:cxn ang="0">
                  <a:pos x="45" y="207"/>
                </a:cxn>
                <a:cxn ang="0">
                  <a:pos x="37" y="207"/>
                </a:cxn>
                <a:cxn ang="0">
                  <a:pos x="9" y="181"/>
                </a:cxn>
                <a:cxn ang="0">
                  <a:pos x="12" y="156"/>
                </a:cxn>
                <a:cxn ang="0">
                  <a:pos x="25" y="130"/>
                </a:cxn>
                <a:cxn ang="0">
                  <a:pos x="7" y="88"/>
                </a:cxn>
                <a:cxn ang="0">
                  <a:pos x="15" y="66"/>
                </a:cxn>
                <a:cxn ang="0">
                  <a:pos x="0" y="36"/>
                </a:cxn>
              </a:cxnLst>
              <a:rect l="0" t="0" r="r" b="b"/>
              <a:pathLst>
                <a:path w="110" h="218">
                  <a:moveTo>
                    <a:pt x="0" y="36"/>
                  </a:moveTo>
                  <a:lnTo>
                    <a:pt x="5" y="16"/>
                  </a:lnTo>
                  <a:lnTo>
                    <a:pt x="34" y="0"/>
                  </a:lnTo>
                  <a:lnTo>
                    <a:pt x="46" y="16"/>
                  </a:lnTo>
                  <a:lnTo>
                    <a:pt x="45" y="47"/>
                  </a:lnTo>
                  <a:lnTo>
                    <a:pt x="79" y="36"/>
                  </a:lnTo>
                  <a:lnTo>
                    <a:pt x="95" y="47"/>
                  </a:lnTo>
                  <a:lnTo>
                    <a:pt x="109" y="77"/>
                  </a:lnTo>
                  <a:lnTo>
                    <a:pt x="104" y="95"/>
                  </a:lnTo>
                  <a:lnTo>
                    <a:pt x="77" y="92"/>
                  </a:lnTo>
                  <a:lnTo>
                    <a:pt x="69" y="100"/>
                  </a:lnTo>
                  <a:lnTo>
                    <a:pt x="72" y="133"/>
                  </a:lnTo>
                  <a:lnTo>
                    <a:pt x="34" y="105"/>
                  </a:lnTo>
                  <a:lnTo>
                    <a:pt x="20" y="154"/>
                  </a:lnTo>
                  <a:lnTo>
                    <a:pt x="39" y="197"/>
                  </a:lnTo>
                  <a:lnTo>
                    <a:pt x="62" y="212"/>
                  </a:lnTo>
                  <a:lnTo>
                    <a:pt x="49" y="217"/>
                  </a:lnTo>
                  <a:lnTo>
                    <a:pt x="45" y="207"/>
                  </a:lnTo>
                  <a:lnTo>
                    <a:pt x="37" y="207"/>
                  </a:lnTo>
                  <a:lnTo>
                    <a:pt x="9" y="181"/>
                  </a:lnTo>
                  <a:lnTo>
                    <a:pt x="12" y="156"/>
                  </a:lnTo>
                  <a:lnTo>
                    <a:pt x="25" y="130"/>
                  </a:lnTo>
                  <a:lnTo>
                    <a:pt x="7" y="88"/>
                  </a:lnTo>
                  <a:lnTo>
                    <a:pt x="15" y="66"/>
                  </a:lnTo>
                  <a:lnTo>
                    <a:pt x="0" y="36"/>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096" name="Freeform 400"/>
            <p:cNvSpPr>
              <a:spLocks/>
            </p:cNvSpPr>
            <p:nvPr/>
          </p:nvSpPr>
          <p:spPr bwMode="auto">
            <a:xfrm>
              <a:off x="4054" y="2248"/>
              <a:ext cx="103" cy="224"/>
            </a:xfrm>
            <a:custGeom>
              <a:avLst/>
              <a:gdLst/>
              <a:ahLst/>
              <a:cxnLst>
                <a:cxn ang="0">
                  <a:pos x="0" y="37"/>
                </a:cxn>
                <a:cxn ang="0">
                  <a:pos x="5" y="16"/>
                </a:cxn>
                <a:cxn ang="0">
                  <a:pos x="36" y="0"/>
                </a:cxn>
                <a:cxn ang="0">
                  <a:pos x="49" y="16"/>
                </a:cxn>
                <a:cxn ang="0">
                  <a:pos x="47" y="48"/>
                </a:cxn>
                <a:cxn ang="0">
                  <a:pos x="83" y="37"/>
                </a:cxn>
                <a:cxn ang="0">
                  <a:pos x="100" y="48"/>
                </a:cxn>
                <a:cxn ang="0">
                  <a:pos x="115" y="79"/>
                </a:cxn>
                <a:cxn ang="0">
                  <a:pos x="110" y="98"/>
                </a:cxn>
                <a:cxn ang="0">
                  <a:pos x="81" y="95"/>
                </a:cxn>
                <a:cxn ang="0">
                  <a:pos x="73" y="103"/>
                </a:cxn>
                <a:cxn ang="0">
                  <a:pos x="76" y="137"/>
                </a:cxn>
                <a:cxn ang="0">
                  <a:pos x="36" y="108"/>
                </a:cxn>
                <a:cxn ang="0">
                  <a:pos x="21" y="158"/>
                </a:cxn>
                <a:cxn ang="0">
                  <a:pos x="41" y="202"/>
                </a:cxn>
                <a:cxn ang="0">
                  <a:pos x="65" y="218"/>
                </a:cxn>
                <a:cxn ang="0">
                  <a:pos x="52" y="223"/>
                </a:cxn>
                <a:cxn ang="0">
                  <a:pos x="47" y="213"/>
                </a:cxn>
                <a:cxn ang="0">
                  <a:pos x="39" y="213"/>
                </a:cxn>
                <a:cxn ang="0">
                  <a:pos x="10" y="186"/>
                </a:cxn>
                <a:cxn ang="0">
                  <a:pos x="13" y="160"/>
                </a:cxn>
                <a:cxn ang="0">
                  <a:pos x="26" y="134"/>
                </a:cxn>
                <a:cxn ang="0">
                  <a:pos x="7" y="90"/>
                </a:cxn>
                <a:cxn ang="0">
                  <a:pos x="16" y="68"/>
                </a:cxn>
                <a:cxn ang="0">
                  <a:pos x="0" y="37"/>
                </a:cxn>
              </a:cxnLst>
              <a:rect l="0" t="0" r="r" b="b"/>
              <a:pathLst>
                <a:path w="116" h="224">
                  <a:moveTo>
                    <a:pt x="0" y="37"/>
                  </a:moveTo>
                  <a:lnTo>
                    <a:pt x="5" y="16"/>
                  </a:lnTo>
                  <a:lnTo>
                    <a:pt x="36" y="0"/>
                  </a:lnTo>
                  <a:lnTo>
                    <a:pt x="49" y="16"/>
                  </a:lnTo>
                  <a:lnTo>
                    <a:pt x="47" y="48"/>
                  </a:lnTo>
                  <a:lnTo>
                    <a:pt x="83" y="37"/>
                  </a:lnTo>
                  <a:lnTo>
                    <a:pt x="100" y="48"/>
                  </a:lnTo>
                  <a:lnTo>
                    <a:pt x="115" y="79"/>
                  </a:lnTo>
                  <a:lnTo>
                    <a:pt x="110" y="98"/>
                  </a:lnTo>
                  <a:lnTo>
                    <a:pt x="81" y="95"/>
                  </a:lnTo>
                  <a:lnTo>
                    <a:pt x="73" y="103"/>
                  </a:lnTo>
                  <a:lnTo>
                    <a:pt x="76" y="137"/>
                  </a:lnTo>
                  <a:lnTo>
                    <a:pt x="36" y="108"/>
                  </a:lnTo>
                  <a:lnTo>
                    <a:pt x="21" y="158"/>
                  </a:lnTo>
                  <a:lnTo>
                    <a:pt x="41" y="202"/>
                  </a:lnTo>
                  <a:lnTo>
                    <a:pt x="65" y="218"/>
                  </a:lnTo>
                  <a:lnTo>
                    <a:pt x="52" y="223"/>
                  </a:lnTo>
                  <a:lnTo>
                    <a:pt x="47" y="213"/>
                  </a:lnTo>
                  <a:lnTo>
                    <a:pt x="39" y="213"/>
                  </a:lnTo>
                  <a:lnTo>
                    <a:pt x="10" y="186"/>
                  </a:lnTo>
                  <a:lnTo>
                    <a:pt x="13" y="160"/>
                  </a:lnTo>
                  <a:lnTo>
                    <a:pt x="26" y="134"/>
                  </a:lnTo>
                  <a:lnTo>
                    <a:pt x="7" y="90"/>
                  </a:lnTo>
                  <a:lnTo>
                    <a:pt x="16" y="68"/>
                  </a:lnTo>
                  <a:lnTo>
                    <a:pt x="0" y="37"/>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097" name="Freeform 401"/>
            <p:cNvSpPr>
              <a:spLocks/>
            </p:cNvSpPr>
            <p:nvPr/>
          </p:nvSpPr>
          <p:spPr bwMode="auto">
            <a:xfrm>
              <a:off x="2774" y="2390"/>
              <a:ext cx="24" cy="71"/>
            </a:xfrm>
            <a:custGeom>
              <a:avLst/>
              <a:gdLst/>
              <a:ahLst/>
              <a:cxnLst>
                <a:cxn ang="0">
                  <a:pos x="0" y="0"/>
                </a:cxn>
                <a:cxn ang="0">
                  <a:pos x="13" y="3"/>
                </a:cxn>
                <a:cxn ang="0">
                  <a:pos x="26" y="67"/>
                </a:cxn>
                <a:cxn ang="0">
                  <a:pos x="20" y="70"/>
                </a:cxn>
                <a:cxn ang="0">
                  <a:pos x="0" y="0"/>
                </a:cxn>
              </a:cxnLst>
              <a:rect l="0" t="0" r="r" b="b"/>
              <a:pathLst>
                <a:path w="27" h="71">
                  <a:moveTo>
                    <a:pt x="0" y="0"/>
                  </a:moveTo>
                  <a:lnTo>
                    <a:pt x="13" y="3"/>
                  </a:lnTo>
                  <a:lnTo>
                    <a:pt x="26" y="67"/>
                  </a:lnTo>
                  <a:lnTo>
                    <a:pt x="20" y="70"/>
                  </a:lnTo>
                  <a:lnTo>
                    <a:pt x="0" y="0"/>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098" name="Freeform 402"/>
            <p:cNvSpPr>
              <a:spLocks/>
            </p:cNvSpPr>
            <p:nvPr/>
          </p:nvSpPr>
          <p:spPr bwMode="auto">
            <a:xfrm>
              <a:off x="2774" y="2390"/>
              <a:ext cx="30" cy="77"/>
            </a:xfrm>
            <a:custGeom>
              <a:avLst/>
              <a:gdLst/>
              <a:ahLst/>
              <a:cxnLst>
                <a:cxn ang="0">
                  <a:pos x="0" y="0"/>
                </a:cxn>
                <a:cxn ang="0">
                  <a:pos x="16" y="3"/>
                </a:cxn>
                <a:cxn ang="0">
                  <a:pos x="32" y="73"/>
                </a:cxn>
                <a:cxn ang="0">
                  <a:pos x="24" y="76"/>
                </a:cxn>
                <a:cxn ang="0">
                  <a:pos x="0" y="0"/>
                </a:cxn>
              </a:cxnLst>
              <a:rect l="0" t="0" r="r" b="b"/>
              <a:pathLst>
                <a:path w="33" h="77">
                  <a:moveTo>
                    <a:pt x="0" y="0"/>
                  </a:moveTo>
                  <a:lnTo>
                    <a:pt x="16" y="3"/>
                  </a:lnTo>
                  <a:lnTo>
                    <a:pt x="32" y="73"/>
                  </a:lnTo>
                  <a:lnTo>
                    <a:pt x="24" y="76"/>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099" name="Freeform 403"/>
            <p:cNvSpPr>
              <a:spLocks/>
            </p:cNvSpPr>
            <p:nvPr/>
          </p:nvSpPr>
          <p:spPr bwMode="auto">
            <a:xfrm>
              <a:off x="3444" y="2167"/>
              <a:ext cx="63" cy="45"/>
            </a:xfrm>
            <a:custGeom>
              <a:avLst/>
              <a:gdLst/>
              <a:ahLst/>
              <a:cxnLst>
                <a:cxn ang="0">
                  <a:pos x="0" y="18"/>
                </a:cxn>
                <a:cxn ang="0">
                  <a:pos x="5" y="17"/>
                </a:cxn>
                <a:cxn ang="0">
                  <a:pos x="11" y="26"/>
                </a:cxn>
                <a:cxn ang="0">
                  <a:pos x="38" y="26"/>
                </a:cxn>
                <a:cxn ang="0">
                  <a:pos x="67" y="0"/>
                </a:cxn>
                <a:cxn ang="0">
                  <a:pos x="70" y="14"/>
                </a:cxn>
                <a:cxn ang="0">
                  <a:pos x="63" y="14"/>
                </a:cxn>
                <a:cxn ang="0">
                  <a:pos x="67" y="26"/>
                </a:cxn>
                <a:cxn ang="0">
                  <a:pos x="58" y="44"/>
                </a:cxn>
                <a:cxn ang="0">
                  <a:pos x="14" y="41"/>
                </a:cxn>
                <a:cxn ang="0">
                  <a:pos x="0" y="18"/>
                </a:cxn>
              </a:cxnLst>
              <a:rect l="0" t="0" r="r" b="b"/>
              <a:pathLst>
                <a:path w="71" h="45">
                  <a:moveTo>
                    <a:pt x="0" y="18"/>
                  </a:moveTo>
                  <a:lnTo>
                    <a:pt x="5" y="17"/>
                  </a:lnTo>
                  <a:lnTo>
                    <a:pt x="11" y="26"/>
                  </a:lnTo>
                  <a:lnTo>
                    <a:pt x="38" y="26"/>
                  </a:lnTo>
                  <a:lnTo>
                    <a:pt x="67" y="0"/>
                  </a:lnTo>
                  <a:lnTo>
                    <a:pt x="70" y="14"/>
                  </a:lnTo>
                  <a:lnTo>
                    <a:pt x="63" y="14"/>
                  </a:lnTo>
                  <a:lnTo>
                    <a:pt x="67" y="26"/>
                  </a:lnTo>
                  <a:lnTo>
                    <a:pt x="58" y="44"/>
                  </a:lnTo>
                  <a:lnTo>
                    <a:pt x="14" y="41"/>
                  </a:lnTo>
                  <a:lnTo>
                    <a:pt x="0" y="18"/>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30100" name="Freeform 404"/>
            <p:cNvSpPr>
              <a:spLocks/>
            </p:cNvSpPr>
            <p:nvPr/>
          </p:nvSpPr>
          <p:spPr bwMode="auto">
            <a:xfrm>
              <a:off x="3444" y="2167"/>
              <a:ext cx="68" cy="51"/>
            </a:xfrm>
            <a:custGeom>
              <a:avLst/>
              <a:gdLst/>
              <a:ahLst/>
              <a:cxnLst>
                <a:cxn ang="0">
                  <a:pos x="0" y="21"/>
                </a:cxn>
                <a:cxn ang="0">
                  <a:pos x="5" y="19"/>
                </a:cxn>
                <a:cxn ang="0">
                  <a:pos x="12" y="29"/>
                </a:cxn>
                <a:cxn ang="0">
                  <a:pos x="41" y="29"/>
                </a:cxn>
                <a:cxn ang="0">
                  <a:pos x="73" y="0"/>
                </a:cxn>
                <a:cxn ang="0">
                  <a:pos x="76" y="16"/>
                </a:cxn>
                <a:cxn ang="0">
                  <a:pos x="68" y="16"/>
                </a:cxn>
                <a:cxn ang="0">
                  <a:pos x="73" y="29"/>
                </a:cxn>
                <a:cxn ang="0">
                  <a:pos x="63" y="50"/>
                </a:cxn>
                <a:cxn ang="0">
                  <a:pos x="15" y="47"/>
                </a:cxn>
                <a:cxn ang="0">
                  <a:pos x="0" y="21"/>
                </a:cxn>
              </a:cxnLst>
              <a:rect l="0" t="0" r="r" b="b"/>
              <a:pathLst>
                <a:path w="77" h="51">
                  <a:moveTo>
                    <a:pt x="0" y="21"/>
                  </a:moveTo>
                  <a:lnTo>
                    <a:pt x="5" y="19"/>
                  </a:lnTo>
                  <a:lnTo>
                    <a:pt x="12" y="29"/>
                  </a:lnTo>
                  <a:lnTo>
                    <a:pt x="41" y="29"/>
                  </a:lnTo>
                  <a:lnTo>
                    <a:pt x="73" y="0"/>
                  </a:lnTo>
                  <a:lnTo>
                    <a:pt x="76" y="16"/>
                  </a:lnTo>
                  <a:lnTo>
                    <a:pt x="68" y="16"/>
                  </a:lnTo>
                  <a:lnTo>
                    <a:pt x="73" y="29"/>
                  </a:lnTo>
                  <a:lnTo>
                    <a:pt x="63" y="50"/>
                  </a:lnTo>
                  <a:lnTo>
                    <a:pt x="15" y="47"/>
                  </a:lnTo>
                  <a:lnTo>
                    <a:pt x="0" y="21"/>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101" name="Freeform 405"/>
            <p:cNvSpPr>
              <a:spLocks/>
            </p:cNvSpPr>
            <p:nvPr/>
          </p:nvSpPr>
          <p:spPr bwMode="auto">
            <a:xfrm>
              <a:off x="2872" y="1986"/>
              <a:ext cx="47" cy="108"/>
            </a:xfrm>
            <a:custGeom>
              <a:avLst/>
              <a:gdLst/>
              <a:ahLst/>
              <a:cxnLst>
                <a:cxn ang="0">
                  <a:pos x="0" y="47"/>
                </a:cxn>
                <a:cxn ang="0">
                  <a:pos x="12" y="40"/>
                </a:cxn>
                <a:cxn ang="0">
                  <a:pos x="19" y="3"/>
                </a:cxn>
                <a:cxn ang="0">
                  <a:pos x="49" y="0"/>
                </a:cxn>
                <a:cxn ang="0">
                  <a:pos x="42" y="13"/>
                </a:cxn>
                <a:cxn ang="0">
                  <a:pos x="49" y="29"/>
                </a:cxn>
                <a:cxn ang="0">
                  <a:pos x="35" y="47"/>
                </a:cxn>
                <a:cxn ang="0">
                  <a:pos x="52" y="62"/>
                </a:cxn>
                <a:cxn ang="0">
                  <a:pos x="29" y="107"/>
                </a:cxn>
                <a:cxn ang="0">
                  <a:pos x="24" y="78"/>
                </a:cxn>
                <a:cxn ang="0">
                  <a:pos x="0" y="47"/>
                </a:cxn>
              </a:cxnLst>
              <a:rect l="0" t="0" r="r" b="b"/>
              <a:pathLst>
                <a:path w="53" h="108">
                  <a:moveTo>
                    <a:pt x="0" y="47"/>
                  </a:moveTo>
                  <a:lnTo>
                    <a:pt x="12" y="40"/>
                  </a:lnTo>
                  <a:lnTo>
                    <a:pt x="19" y="3"/>
                  </a:lnTo>
                  <a:lnTo>
                    <a:pt x="49" y="0"/>
                  </a:lnTo>
                  <a:lnTo>
                    <a:pt x="42" y="13"/>
                  </a:lnTo>
                  <a:lnTo>
                    <a:pt x="49" y="29"/>
                  </a:lnTo>
                  <a:lnTo>
                    <a:pt x="35" y="47"/>
                  </a:lnTo>
                  <a:lnTo>
                    <a:pt x="52" y="62"/>
                  </a:lnTo>
                  <a:lnTo>
                    <a:pt x="29" y="107"/>
                  </a:lnTo>
                  <a:lnTo>
                    <a:pt x="24" y="78"/>
                  </a:lnTo>
                  <a:lnTo>
                    <a:pt x="0" y="47"/>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30102" name="Freeform 406"/>
            <p:cNvSpPr>
              <a:spLocks/>
            </p:cNvSpPr>
            <p:nvPr/>
          </p:nvSpPr>
          <p:spPr bwMode="auto">
            <a:xfrm>
              <a:off x="2872" y="1986"/>
              <a:ext cx="52" cy="114"/>
            </a:xfrm>
            <a:custGeom>
              <a:avLst/>
              <a:gdLst/>
              <a:ahLst/>
              <a:cxnLst>
                <a:cxn ang="0">
                  <a:pos x="0" y="50"/>
                </a:cxn>
                <a:cxn ang="0">
                  <a:pos x="13" y="42"/>
                </a:cxn>
                <a:cxn ang="0">
                  <a:pos x="21" y="3"/>
                </a:cxn>
                <a:cxn ang="0">
                  <a:pos x="55" y="0"/>
                </a:cxn>
                <a:cxn ang="0">
                  <a:pos x="47" y="14"/>
                </a:cxn>
                <a:cxn ang="0">
                  <a:pos x="55" y="31"/>
                </a:cxn>
                <a:cxn ang="0">
                  <a:pos x="39" y="50"/>
                </a:cxn>
                <a:cxn ang="0">
                  <a:pos x="58" y="66"/>
                </a:cxn>
                <a:cxn ang="0">
                  <a:pos x="32" y="113"/>
                </a:cxn>
                <a:cxn ang="0">
                  <a:pos x="27" y="82"/>
                </a:cxn>
                <a:cxn ang="0">
                  <a:pos x="0" y="50"/>
                </a:cxn>
              </a:cxnLst>
              <a:rect l="0" t="0" r="r" b="b"/>
              <a:pathLst>
                <a:path w="59" h="114">
                  <a:moveTo>
                    <a:pt x="0" y="50"/>
                  </a:moveTo>
                  <a:lnTo>
                    <a:pt x="13" y="42"/>
                  </a:lnTo>
                  <a:lnTo>
                    <a:pt x="21" y="3"/>
                  </a:lnTo>
                  <a:lnTo>
                    <a:pt x="55" y="0"/>
                  </a:lnTo>
                  <a:lnTo>
                    <a:pt x="47" y="14"/>
                  </a:lnTo>
                  <a:lnTo>
                    <a:pt x="55" y="31"/>
                  </a:lnTo>
                  <a:lnTo>
                    <a:pt x="39" y="50"/>
                  </a:lnTo>
                  <a:lnTo>
                    <a:pt x="58" y="66"/>
                  </a:lnTo>
                  <a:lnTo>
                    <a:pt x="32" y="113"/>
                  </a:lnTo>
                  <a:lnTo>
                    <a:pt x="27" y="82"/>
                  </a:lnTo>
                  <a:lnTo>
                    <a:pt x="0" y="5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103" name="Freeform 407"/>
            <p:cNvSpPr>
              <a:spLocks/>
            </p:cNvSpPr>
            <p:nvPr/>
          </p:nvSpPr>
          <p:spPr bwMode="auto">
            <a:xfrm>
              <a:off x="3116" y="1902"/>
              <a:ext cx="33" cy="27"/>
            </a:xfrm>
            <a:custGeom>
              <a:avLst/>
              <a:gdLst/>
              <a:ahLst/>
              <a:cxnLst>
                <a:cxn ang="0">
                  <a:pos x="0" y="17"/>
                </a:cxn>
                <a:cxn ang="0">
                  <a:pos x="5" y="2"/>
                </a:cxn>
                <a:cxn ang="0">
                  <a:pos x="25" y="0"/>
                </a:cxn>
                <a:cxn ang="0">
                  <a:pos x="36" y="13"/>
                </a:cxn>
                <a:cxn ang="0">
                  <a:pos x="19" y="13"/>
                </a:cxn>
                <a:cxn ang="0">
                  <a:pos x="3" y="26"/>
                </a:cxn>
                <a:cxn ang="0">
                  <a:pos x="9" y="17"/>
                </a:cxn>
                <a:cxn ang="0">
                  <a:pos x="0" y="17"/>
                </a:cxn>
              </a:cxnLst>
              <a:rect l="0" t="0" r="r" b="b"/>
              <a:pathLst>
                <a:path w="37" h="27">
                  <a:moveTo>
                    <a:pt x="0" y="17"/>
                  </a:moveTo>
                  <a:lnTo>
                    <a:pt x="5" y="2"/>
                  </a:lnTo>
                  <a:lnTo>
                    <a:pt x="25" y="0"/>
                  </a:lnTo>
                  <a:lnTo>
                    <a:pt x="36" y="13"/>
                  </a:lnTo>
                  <a:lnTo>
                    <a:pt x="19" y="13"/>
                  </a:lnTo>
                  <a:lnTo>
                    <a:pt x="3" y="26"/>
                  </a:lnTo>
                  <a:lnTo>
                    <a:pt x="9" y="17"/>
                  </a:lnTo>
                  <a:lnTo>
                    <a:pt x="0" y="17"/>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30104" name="Freeform 408"/>
            <p:cNvSpPr>
              <a:spLocks/>
            </p:cNvSpPr>
            <p:nvPr/>
          </p:nvSpPr>
          <p:spPr bwMode="auto">
            <a:xfrm>
              <a:off x="3116" y="1902"/>
              <a:ext cx="39" cy="33"/>
            </a:xfrm>
            <a:custGeom>
              <a:avLst/>
              <a:gdLst/>
              <a:ahLst/>
              <a:cxnLst>
                <a:cxn ang="0">
                  <a:pos x="0" y="21"/>
                </a:cxn>
                <a:cxn ang="0">
                  <a:pos x="6" y="3"/>
                </a:cxn>
                <a:cxn ang="0">
                  <a:pos x="29" y="0"/>
                </a:cxn>
                <a:cxn ang="0">
                  <a:pos x="42" y="16"/>
                </a:cxn>
                <a:cxn ang="0">
                  <a:pos x="22" y="16"/>
                </a:cxn>
                <a:cxn ang="0">
                  <a:pos x="3" y="32"/>
                </a:cxn>
                <a:cxn ang="0">
                  <a:pos x="11" y="21"/>
                </a:cxn>
                <a:cxn ang="0">
                  <a:pos x="0" y="21"/>
                </a:cxn>
              </a:cxnLst>
              <a:rect l="0" t="0" r="r" b="b"/>
              <a:pathLst>
                <a:path w="43" h="33">
                  <a:moveTo>
                    <a:pt x="0" y="21"/>
                  </a:moveTo>
                  <a:lnTo>
                    <a:pt x="6" y="3"/>
                  </a:lnTo>
                  <a:lnTo>
                    <a:pt x="29" y="0"/>
                  </a:lnTo>
                  <a:lnTo>
                    <a:pt x="42" y="16"/>
                  </a:lnTo>
                  <a:lnTo>
                    <a:pt x="22" y="16"/>
                  </a:lnTo>
                  <a:lnTo>
                    <a:pt x="3" y="32"/>
                  </a:lnTo>
                  <a:lnTo>
                    <a:pt x="11" y="21"/>
                  </a:lnTo>
                  <a:lnTo>
                    <a:pt x="0" y="21"/>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105" name="Freeform 409"/>
            <p:cNvSpPr>
              <a:spLocks/>
            </p:cNvSpPr>
            <p:nvPr/>
          </p:nvSpPr>
          <p:spPr bwMode="auto">
            <a:xfrm>
              <a:off x="3119" y="1900"/>
              <a:ext cx="238" cy="97"/>
            </a:xfrm>
            <a:custGeom>
              <a:avLst/>
              <a:gdLst/>
              <a:ahLst/>
              <a:cxnLst>
                <a:cxn ang="0">
                  <a:pos x="0" y="34"/>
                </a:cxn>
                <a:cxn ang="0">
                  <a:pos x="13" y="59"/>
                </a:cxn>
                <a:cxn ang="0">
                  <a:pos x="3" y="59"/>
                </a:cxn>
                <a:cxn ang="0">
                  <a:pos x="13" y="66"/>
                </a:cxn>
                <a:cxn ang="0">
                  <a:pos x="19" y="81"/>
                </a:cxn>
                <a:cxn ang="0">
                  <a:pos x="30" y="81"/>
                </a:cxn>
                <a:cxn ang="0">
                  <a:pos x="19" y="87"/>
                </a:cxn>
                <a:cxn ang="0">
                  <a:pos x="36" y="84"/>
                </a:cxn>
                <a:cxn ang="0">
                  <a:pos x="52" y="94"/>
                </a:cxn>
                <a:cxn ang="0">
                  <a:pos x="69" y="84"/>
                </a:cxn>
                <a:cxn ang="0">
                  <a:pos x="95" y="96"/>
                </a:cxn>
                <a:cxn ang="0">
                  <a:pos x="144" y="84"/>
                </a:cxn>
                <a:cxn ang="0">
                  <a:pos x="141" y="96"/>
                </a:cxn>
                <a:cxn ang="0">
                  <a:pos x="152" y="84"/>
                </a:cxn>
                <a:cxn ang="0">
                  <a:pos x="234" y="78"/>
                </a:cxn>
                <a:cxn ang="0">
                  <a:pos x="267" y="76"/>
                </a:cxn>
                <a:cxn ang="0">
                  <a:pos x="259" y="44"/>
                </a:cxn>
                <a:cxn ang="0">
                  <a:pos x="264" y="37"/>
                </a:cxn>
                <a:cxn ang="0">
                  <a:pos x="239" y="7"/>
                </a:cxn>
                <a:cxn ang="0">
                  <a:pos x="220" y="7"/>
                </a:cxn>
                <a:cxn ang="0">
                  <a:pos x="169" y="17"/>
                </a:cxn>
                <a:cxn ang="0">
                  <a:pos x="128" y="0"/>
                </a:cxn>
                <a:cxn ang="0">
                  <a:pos x="105" y="0"/>
                </a:cxn>
                <a:cxn ang="0">
                  <a:pos x="71" y="17"/>
                </a:cxn>
                <a:cxn ang="0">
                  <a:pos x="44" y="12"/>
                </a:cxn>
                <a:cxn ang="0">
                  <a:pos x="52" y="20"/>
                </a:cxn>
                <a:cxn ang="0">
                  <a:pos x="0" y="34"/>
                </a:cxn>
              </a:cxnLst>
              <a:rect l="0" t="0" r="r" b="b"/>
              <a:pathLst>
                <a:path w="268" h="97">
                  <a:moveTo>
                    <a:pt x="0" y="34"/>
                  </a:moveTo>
                  <a:lnTo>
                    <a:pt x="13" y="59"/>
                  </a:lnTo>
                  <a:lnTo>
                    <a:pt x="3" y="59"/>
                  </a:lnTo>
                  <a:lnTo>
                    <a:pt x="13" y="66"/>
                  </a:lnTo>
                  <a:lnTo>
                    <a:pt x="19" y="81"/>
                  </a:lnTo>
                  <a:lnTo>
                    <a:pt x="30" y="81"/>
                  </a:lnTo>
                  <a:lnTo>
                    <a:pt x="19" y="87"/>
                  </a:lnTo>
                  <a:lnTo>
                    <a:pt x="36" y="84"/>
                  </a:lnTo>
                  <a:lnTo>
                    <a:pt x="52" y="94"/>
                  </a:lnTo>
                  <a:lnTo>
                    <a:pt x="69" y="84"/>
                  </a:lnTo>
                  <a:lnTo>
                    <a:pt x="95" y="96"/>
                  </a:lnTo>
                  <a:lnTo>
                    <a:pt x="144" y="84"/>
                  </a:lnTo>
                  <a:lnTo>
                    <a:pt x="141" y="96"/>
                  </a:lnTo>
                  <a:lnTo>
                    <a:pt x="152" y="84"/>
                  </a:lnTo>
                  <a:lnTo>
                    <a:pt x="234" y="78"/>
                  </a:lnTo>
                  <a:lnTo>
                    <a:pt x="267" y="76"/>
                  </a:lnTo>
                  <a:lnTo>
                    <a:pt x="259" y="44"/>
                  </a:lnTo>
                  <a:lnTo>
                    <a:pt x="264" y="37"/>
                  </a:lnTo>
                  <a:lnTo>
                    <a:pt x="239" y="7"/>
                  </a:lnTo>
                  <a:lnTo>
                    <a:pt x="220" y="7"/>
                  </a:lnTo>
                  <a:lnTo>
                    <a:pt x="169" y="17"/>
                  </a:lnTo>
                  <a:lnTo>
                    <a:pt x="128" y="0"/>
                  </a:lnTo>
                  <a:lnTo>
                    <a:pt x="105" y="0"/>
                  </a:lnTo>
                  <a:lnTo>
                    <a:pt x="71" y="17"/>
                  </a:lnTo>
                  <a:lnTo>
                    <a:pt x="44" y="12"/>
                  </a:lnTo>
                  <a:lnTo>
                    <a:pt x="52" y="20"/>
                  </a:lnTo>
                  <a:lnTo>
                    <a:pt x="0" y="34"/>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30106" name="Freeform 410"/>
            <p:cNvSpPr>
              <a:spLocks/>
            </p:cNvSpPr>
            <p:nvPr/>
          </p:nvSpPr>
          <p:spPr bwMode="auto">
            <a:xfrm>
              <a:off x="3119" y="1900"/>
              <a:ext cx="244" cy="103"/>
            </a:xfrm>
            <a:custGeom>
              <a:avLst/>
              <a:gdLst/>
              <a:ahLst/>
              <a:cxnLst>
                <a:cxn ang="0">
                  <a:pos x="0" y="36"/>
                </a:cxn>
                <a:cxn ang="0">
                  <a:pos x="13" y="63"/>
                </a:cxn>
                <a:cxn ang="0">
                  <a:pos x="3" y="63"/>
                </a:cxn>
                <a:cxn ang="0">
                  <a:pos x="13" y="70"/>
                </a:cxn>
                <a:cxn ang="0">
                  <a:pos x="19" y="86"/>
                </a:cxn>
                <a:cxn ang="0">
                  <a:pos x="31" y="86"/>
                </a:cxn>
                <a:cxn ang="0">
                  <a:pos x="19" y="92"/>
                </a:cxn>
                <a:cxn ang="0">
                  <a:pos x="37" y="89"/>
                </a:cxn>
                <a:cxn ang="0">
                  <a:pos x="53" y="100"/>
                </a:cxn>
                <a:cxn ang="0">
                  <a:pos x="71" y="89"/>
                </a:cxn>
                <a:cxn ang="0">
                  <a:pos x="97" y="102"/>
                </a:cxn>
                <a:cxn ang="0">
                  <a:pos x="147" y="89"/>
                </a:cxn>
                <a:cxn ang="0">
                  <a:pos x="144" y="102"/>
                </a:cxn>
                <a:cxn ang="0">
                  <a:pos x="155" y="89"/>
                </a:cxn>
                <a:cxn ang="0">
                  <a:pos x="239" y="83"/>
                </a:cxn>
                <a:cxn ang="0">
                  <a:pos x="273" y="81"/>
                </a:cxn>
                <a:cxn ang="0">
                  <a:pos x="265" y="47"/>
                </a:cxn>
                <a:cxn ang="0">
                  <a:pos x="270" y="39"/>
                </a:cxn>
                <a:cxn ang="0">
                  <a:pos x="244" y="7"/>
                </a:cxn>
                <a:cxn ang="0">
                  <a:pos x="225" y="7"/>
                </a:cxn>
                <a:cxn ang="0">
                  <a:pos x="173" y="18"/>
                </a:cxn>
                <a:cxn ang="0">
                  <a:pos x="131" y="0"/>
                </a:cxn>
                <a:cxn ang="0">
                  <a:pos x="107" y="0"/>
                </a:cxn>
                <a:cxn ang="0">
                  <a:pos x="73" y="18"/>
                </a:cxn>
                <a:cxn ang="0">
                  <a:pos x="45" y="13"/>
                </a:cxn>
                <a:cxn ang="0">
                  <a:pos x="53" y="21"/>
                </a:cxn>
                <a:cxn ang="0">
                  <a:pos x="0" y="36"/>
                </a:cxn>
              </a:cxnLst>
              <a:rect l="0" t="0" r="r" b="b"/>
              <a:pathLst>
                <a:path w="274" h="103">
                  <a:moveTo>
                    <a:pt x="0" y="36"/>
                  </a:moveTo>
                  <a:lnTo>
                    <a:pt x="13" y="63"/>
                  </a:lnTo>
                  <a:lnTo>
                    <a:pt x="3" y="63"/>
                  </a:lnTo>
                  <a:lnTo>
                    <a:pt x="13" y="70"/>
                  </a:lnTo>
                  <a:lnTo>
                    <a:pt x="19" y="86"/>
                  </a:lnTo>
                  <a:lnTo>
                    <a:pt x="31" y="86"/>
                  </a:lnTo>
                  <a:lnTo>
                    <a:pt x="19" y="92"/>
                  </a:lnTo>
                  <a:lnTo>
                    <a:pt x="37" y="89"/>
                  </a:lnTo>
                  <a:lnTo>
                    <a:pt x="53" y="100"/>
                  </a:lnTo>
                  <a:lnTo>
                    <a:pt x="71" y="89"/>
                  </a:lnTo>
                  <a:lnTo>
                    <a:pt x="97" y="102"/>
                  </a:lnTo>
                  <a:lnTo>
                    <a:pt x="147" y="89"/>
                  </a:lnTo>
                  <a:lnTo>
                    <a:pt x="144" y="102"/>
                  </a:lnTo>
                  <a:lnTo>
                    <a:pt x="155" y="89"/>
                  </a:lnTo>
                  <a:lnTo>
                    <a:pt x="239" y="83"/>
                  </a:lnTo>
                  <a:lnTo>
                    <a:pt x="273" y="81"/>
                  </a:lnTo>
                  <a:lnTo>
                    <a:pt x="265" y="47"/>
                  </a:lnTo>
                  <a:lnTo>
                    <a:pt x="270" y="39"/>
                  </a:lnTo>
                  <a:lnTo>
                    <a:pt x="244" y="7"/>
                  </a:lnTo>
                  <a:lnTo>
                    <a:pt x="225" y="7"/>
                  </a:lnTo>
                  <a:lnTo>
                    <a:pt x="173" y="18"/>
                  </a:lnTo>
                  <a:lnTo>
                    <a:pt x="131" y="0"/>
                  </a:lnTo>
                  <a:lnTo>
                    <a:pt x="107" y="0"/>
                  </a:lnTo>
                  <a:lnTo>
                    <a:pt x="73" y="18"/>
                  </a:lnTo>
                  <a:lnTo>
                    <a:pt x="45" y="13"/>
                  </a:lnTo>
                  <a:lnTo>
                    <a:pt x="53" y="21"/>
                  </a:lnTo>
                  <a:lnTo>
                    <a:pt x="0" y="36"/>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107" name="Freeform 411"/>
            <p:cNvSpPr>
              <a:spLocks/>
            </p:cNvSpPr>
            <p:nvPr/>
          </p:nvSpPr>
          <p:spPr bwMode="auto">
            <a:xfrm>
              <a:off x="3166" y="2498"/>
              <a:ext cx="63" cy="73"/>
            </a:xfrm>
            <a:custGeom>
              <a:avLst/>
              <a:gdLst/>
              <a:ahLst/>
              <a:cxnLst>
                <a:cxn ang="0">
                  <a:pos x="0" y="72"/>
                </a:cxn>
                <a:cxn ang="0">
                  <a:pos x="9" y="67"/>
                </a:cxn>
                <a:cxn ang="0">
                  <a:pos x="29" y="67"/>
                </a:cxn>
                <a:cxn ang="0">
                  <a:pos x="29" y="57"/>
                </a:cxn>
                <a:cxn ang="0">
                  <a:pos x="57" y="50"/>
                </a:cxn>
                <a:cxn ang="0">
                  <a:pos x="70" y="26"/>
                </a:cxn>
                <a:cxn ang="0">
                  <a:pos x="57" y="0"/>
                </a:cxn>
                <a:cxn ang="0">
                  <a:pos x="17" y="5"/>
                </a:cxn>
                <a:cxn ang="0">
                  <a:pos x="21" y="24"/>
                </a:cxn>
                <a:cxn ang="0">
                  <a:pos x="12" y="38"/>
                </a:cxn>
                <a:cxn ang="0">
                  <a:pos x="0" y="72"/>
                </a:cxn>
              </a:cxnLst>
              <a:rect l="0" t="0" r="r" b="b"/>
              <a:pathLst>
                <a:path w="71" h="73">
                  <a:moveTo>
                    <a:pt x="0" y="72"/>
                  </a:moveTo>
                  <a:lnTo>
                    <a:pt x="9" y="67"/>
                  </a:lnTo>
                  <a:lnTo>
                    <a:pt x="29" y="67"/>
                  </a:lnTo>
                  <a:lnTo>
                    <a:pt x="29" y="57"/>
                  </a:lnTo>
                  <a:lnTo>
                    <a:pt x="57" y="50"/>
                  </a:lnTo>
                  <a:lnTo>
                    <a:pt x="70" y="26"/>
                  </a:lnTo>
                  <a:lnTo>
                    <a:pt x="57" y="0"/>
                  </a:lnTo>
                  <a:lnTo>
                    <a:pt x="17" y="5"/>
                  </a:lnTo>
                  <a:lnTo>
                    <a:pt x="21" y="24"/>
                  </a:lnTo>
                  <a:lnTo>
                    <a:pt x="12" y="38"/>
                  </a:lnTo>
                  <a:lnTo>
                    <a:pt x="0" y="72"/>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108" name="Freeform 412"/>
            <p:cNvSpPr>
              <a:spLocks/>
            </p:cNvSpPr>
            <p:nvPr/>
          </p:nvSpPr>
          <p:spPr bwMode="auto">
            <a:xfrm>
              <a:off x="3166" y="2498"/>
              <a:ext cx="69" cy="79"/>
            </a:xfrm>
            <a:custGeom>
              <a:avLst/>
              <a:gdLst/>
              <a:ahLst/>
              <a:cxnLst>
                <a:cxn ang="0">
                  <a:pos x="0" y="78"/>
                </a:cxn>
                <a:cxn ang="0">
                  <a:pos x="10" y="73"/>
                </a:cxn>
                <a:cxn ang="0">
                  <a:pos x="31" y="73"/>
                </a:cxn>
                <a:cxn ang="0">
                  <a:pos x="31" y="62"/>
                </a:cxn>
                <a:cxn ang="0">
                  <a:pos x="62" y="54"/>
                </a:cxn>
                <a:cxn ang="0">
                  <a:pos x="76" y="28"/>
                </a:cxn>
                <a:cxn ang="0">
                  <a:pos x="62" y="0"/>
                </a:cxn>
                <a:cxn ang="0">
                  <a:pos x="18" y="5"/>
                </a:cxn>
                <a:cxn ang="0">
                  <a:pos x="23" y="26"/>
                </a:cxn>
                <a:cxn ang="0">
                  <a:pos x="13" y="41"/>
                </a:cxn>
                <a:cxn ang="0">
                  <a:pos x="0" y="78"/>
                </a:cxn>
              </a:cxnLst>
              <a:rect l="0" t="0" r="r" b="b"/>
              <a:pathLst>
                <a:path w="77" h="79">
                  <a:moveTo>
                    <a:pt x="0" y="78"/>
                  </a:moveTo>
                  <a:lnTo>
                    <a:pt x="10" y="73"/>
                  </a:lnTo>
                  <a:lnTo>
                    <a:pt x="31" y="73"/>
                  </a:lnTo>
                  <a:lnTo>
                    <a:pt x="31" y="62"/>
                  </a:lnTo>
                  <a:lnTo>
                    <a:pt x="62" y="54"/>
                  </a:lnTo>
                  <a:lnTo>
                    <a:pt x="76" y="28"/>
                  </a:lnTo>
                  <a:lnTo>
                    <a:pt x="62" y="0"/>
                  </a:lnTo>
                  <a:lnTo>
                    <a:pt x="18" y="5"/>
                  </a:lnTo>
                  <a:lnTo>
                    <a:pt x="23" y="26"/>
                  </a:lnTo>
                  <a:lnTo>
                    <a:pt x="13" y="41"/>
                  </a:lnTo>
                  <a:lnTo>
                    <a:pt x="0" y="78"/>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109" name="Freeform 413"/>
            <p:cNvSpPr>
              <a:spLocks/>
            </p:cNvSpPr>
            <p:nvPr/>
          </p:nvSpPr>
          <p:spPr bwMode="auto">
            <a:xfrm>
              <a:off x="3096" y="2076"/>
              <a:ext cx="145" cy="149"/>
            </a:xfrm>
            <a:custGeom>
              <a:avLst/>
              <a:gdLst/>
              <a:ahLst/>
              <a:cxnLst>
                <a:cxn ang="0">
                  <a:pos x="0" y="25"/>
                </a:cxn>
                <a:cxn ang="0">
                  <a:pos x="10" y="146"/>
                </a:cxn>
                <a:cxn ang="0">
                  <a:pos x="136" y="148"/>
                </a:cxn>
                <a:cxn ang="0">
                  <a:pos x="157" y="130"/>
                </a:cxn>
                <a:cxn ang="0">
                  <a:pos x="162" y="115"/>
                </a:cxn>
                <a:cxn ang="0">
                  <a:pos x="111" y="33"/>
                </a:cxn>
                <a:cxn ang="0">
                  <a:pos x="136" y="60"/>
                </a:cxn>
                <a:cxn ang="0">
                  <a:pos x="147" y="35"/>
                </a:cxn>
                <a:cxn ang="0">
                  <a:pos x="136" y="5"/>
                </a:cxn>
                <a:cxn ang="0">
                  <a:pos x="106" y="12"/>
                </a:cxn>
                <a:cxn ang="0">
                  <a:pos x="106" y="0"/>
                </a:cxn>
                <a:cxn ang="0">
                  <a:pos x="89" y="2"/>
                </a:cxn>
                <a:cxn ang="0">
                  <a:pos x="63" y="14"/>
                </a:cxn>
                <a:cxn ang="0">
                  <a:pos x="10" y="0"/>
                </a:cxn>
                <a:cxn ang="0">
                  <a:pos x="0" y="25"/>
                </a:cxn>
              </a:cxnLst>
              <a:rect l="0" t="0" r="r" b="b"/>
              <a:pathLst>
                <a:path w="163" h="149">
                  <a:moveTo>
                    <a:pt x="0" y="25"/>
                  </a:moveTo>
                  <a:lnTo>
                    <a:pt x="10" y="146"/>
                  </a:lnTo>
                  <a:lnTo>
                    <a:pt x="136" y="148"/>
                  </a:lnTo>
                  <a:lnTo>
                    <a:pt x="157" y="130"/>
                  </a:lnTo>
                  <a:lnTo>
                    <a:pt x="162" y="115"/>
                  </a:lnTo>
                  <a:lnTo>
                    <a:pt x="111" y="33"/>
                  </a:lnTo>
                  <a:lnTo>
                    <a:pt x="136" y="60"/>
                  </a:lnTo>
                  <a:lnTo>
                    <a:pt x="147" y="35"/>
                  </a:lnTo>
                  <a:lnTo>
                    <a:pt x="136" y="5"/>
                  </a:lnTo>
                  <a:lnTo>
                    <a:pt x="106" y="12"/>
                  </a:lnTo>
                  <a:lnTo>
                    <a:pt x="106" y="0"/>
                  </a:lnTo>
                  <a:lnTo>
                    <a:pt x="89" y="2"/>
                  </a:lnTo>
                  <a:lnTo>
                    <a:pt x="63" y="14"/>
                  </a:lnTo>
                  <a:lnTo>
                    <a:pt x="10" y="0"/>
                  </a:lnTo>
                  <a:lnTo>
                    <a:pt x="0" y="25"/>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30110" name="Freeform 414"/>
            <p:cNvSpPr>
              <a:spLocks/>
            </p:cNvSpPr>
            <p:nvPr/>
          </p:nvSpPr>
          <p:spPr bwMode="auto">
            <a:xfrm>
              <a:off x="3096" y="2076"/>
              <a:ext cx="150" cy="155"/>
            </a:xfrm>
            <a:custGeom>
              <a:avLst/>
              <a:gdLst/>
              <a:ahLst/>
              <a:cxnLst>
                <a:cxn ang="0">
                  <a:pos x="0" y="26"/>
                </a:cxn>
                <a:cxn ang="0">
                  <a:pos x="10" y="152"/>
                </a:cxn>
                <a:cxn ang="0">
                  <a:pos x="141" y="154"/>
                </a:cxn>
                <a:cxn ang="0">
                  <a:pos x="163" y="135"/>
                </a:cxn>
                <a:cxn ang="0">
                  <a:pos x="168" y="120"/>
                </a:cxn>
                <a:cxn ang="0">
                  <a:pos x="115" y="34"/>
                </a:cxn>
                <a:cxn ang="0">
                  <a:pos x="141" y="62"/>
                </a:cxn>
                <a:cxn ang="0">
                  <a:pos x="152" y="36"/>
                </a:cxn>
                <a:cxn ang="0">
                  <a:pos x="141" y="5"/>
                </a:cxn>
                <a:cxn ang="0">
                  <a:pos x="110" y="12"/>
                </a:cxn>
                <a:cxn ang="0">
                  <a:pos x="110" y="0"/>
                </a:cxn>
                <a:cxn ang="0">
                  <a:pos x="92" y="2"/>
                </a:cxn>
                <a:cxn ang="0">
                  <a:pos x="65" y="15"/>
                </a:cxn>
                <a:cxn ang="0">
                  <a:pos x="10" y="0"/>
                </a:cxn>
                <a:cxn ang="0">
                  <a:pos x="0" y="26"/>
                </a:cxn>
              </a:cxnLst>
              <a:rect l="0" t="0" r="r" b="b"/>
              <a:pathLst>
                <a:path w="169" h="155">
                  <a:moveTo>
                    <a:pt x="0" y="26"/>
                  </a:moveTo>
                  <a:lnTo>
                    <a:pt x="10" y="152"/>
                  </a:lnTo>
                  <a:lnTo>
                    <a:pt x="141" y="154"/>
                  </a:lnTo>
                  <a:lnTo>
                    <a:pt x="163" y="135"/>
                  </a:lnTo>
                  <a:lnTo>
                    <a:pt x="168" y="120"/>
                  </a:lnTo>
                  <a:lnTo>
                    <a:pt x="115" y="34"/>
                  </a:lnTo>
                  <a:lnTo>
                    <a:pt x="141" y="62"/>
                  </a:lnTo>
                  <a:lnTo>
                    <a:pt x="152" y="36"/>
                  </a:lnTo>
                  <a:lnTo>
                    <a:pt x="141" y="5"/>
                  </a:lnTo>
                  <a:lnTo>
                    <a:pt x="110" y="12"/>
                  </a:lnTo>
                  <a:lnTo>
                    <a:pt x="110" y="0"/>
                  </a:lnTo>
                  <a:lnTo>
                    <a:pt x="92" y="2"/>
                  </a:lnTo>
                  <a:lnTo>
                    <a:pt x="65" y="15"/>
                  </a:lnTo>
                  <a:lnTo>
                    <a:pt x="10" y="0"/>
                  </a:lnTo>
                  <a:lnTo>
                    <a:pt x="0" y="26"/>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111" name="Freeform 415"/>
            <p:cNvSpPr>
              <a:spLocks/>
            </p:cNvSpPr>
            <p:nvPr/>
          </p:nvSpPr>
          <p:spPr bwMode="auto">
            <a:xfrm>
              <a:off x="2672" y="1648"/>
              <a:ext cx="28" cy="21"/>
            </a:xfrm>
            <a:custGeom>
              <a:avLst/>
              <a:gdLst/>
              <a:ahLst/>
              <a:cxnLst>
                <a:cxn ang="0">
                  <a:pos x="0" y="14"/>
                </a:cxn>
                <a:cxn ang="0">
                  <a:pos x="4" y="18"/>
                </a:cxn>
                <a:cxn ang="0">
                  <a:pos x="19" y="14"/>
                </a:cxn>
                <a:cxn ang="0">
                  <a:pos x="24" y="20"/>
                </a:cxn>
                <a:cxn ang="0">
                  <a:pos x="30" y="14"/>
                </a:cxn>
                <a:cxn ang="0">
                  <a:pos x="24" y="2"/>
                </a:cxn>
                <a:cxn ang="0">
                  <a:pos x="8" y="0"/>
                </a:cxn>
                <a:cxn ang="0">
                  <a:pos x="6" y="6"/>
                </a:cxn>
                <a:cxn ang="0">
                  <a:pos x="0" y="14"/>
                </a:cxn>
              </a:cxnLst>
              <a:rect l="0" t="0" r="r" b="b"/>
              <a:pathLst>
                <a:path w="31" h="21">
                  <a:moveTo>
                    <a:pt x="0" y="14"/>
                  </a:moveTo>
                  <a:lnTo>
                    <a:pt x="4" y="18"/>
                  </a:lnTo>
                  <a:lnTo>
                    <a:pt x="19" y="14"/>
                  </a:lnTo>
                  <a:lnTo>
                    <a:pt x="24" y="20"/>
                  </a:lnTo>
                  <a:lnTo>
                    <a:pt x="30" y="14"/>
                  </a:lnTo>
                  <a:lnTo>
                    <a:pt x="24" y="2"/>
                  </a:lnTo>
                  <a:lnTo>
                    <a:pt x="8" y="0"/>
                  </a:lnTo>
                  <a:lnTo>
                    <a:pt x="6" y="6"/>
                  </a:lnTo>
                  <a:lnTo>
                    <a:pt x="0" y="14"/>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30112" name="Freeform 416"/>
            <p:cNvSpPr>
              <a:spLocks/>
            </p:cNvSpPr>
            <p:nvPr/>
          </p:nvSpPr>
          <p:spPr bwMode="auto">
            <a:xfrm>
              <a:off x="2672" y="1648"/>
              <a:ext cx="33" cy="27"/>
            </a:xfrm>
            <a:custGeom>
              <a:avLst/>
              <a:gdLst/>
              <a:ahLst/>
              <a:cxnLst>
                <a:cxn ang="0">
                  <a:pos x="0" y="18"/>
                </a:cxn>
                <a:cxn ang="0">
                  <a:pos x="5" y="23"/>
                </a:cxn>
                <a:cxn ang="0">
                  <a:pos x="23" y="18"/>
                </a:cxn>
                <a:cxn ang="0">
                  <a:pos x="29" y="26"/>
                </a:cxn>
                <a:cxn ang="0">
                  <a:pos x="36" y="18"/>
                </a:cxn>
                <a:cxn ang="0">
                  <a:pos x="29" y="3"/>
                </a:cxn>
                <a:cxn ang="0">
                  <a:pos x="10" y="0"/>
                </a:cxn>
                <a:cxn ang="0">
                  <a:pos x="7" y="8"/>
                </a:cxn>
                <a:cxn ang="0">
                  <a:pos x="0" y="18"/>
                </a:cxn>
              </a:cxnLst>
              <a:rect l="0" t="0" r="r" b="b"/>
              <a:pathLst>
                <a:path w="37" h="27">
                  <a:moveTo>
                    <a:pt x="0" y="18"/>
                  </a:moveTo>
                  <a:lnTo>
                    <a:pt x="5" y="23"/>
                  </a:lnTo>
                  <a:lnTo>
                    <a:pt x="23" y="18"/>
                  </a:lnTo>
                  <a:lnTo>
                    <a:pt x="29" y="26"/>
                  </a:lnTo>
                  <a:lnTo>
                    <a:pt x="36" y="18"/>
                  </a:lnTo>
                  <a:lnTo>
                    <a:pt x="29" y="3"/>
                  </a:lnTo>
                  <a:lnTo>
                    <a:pt x="10" y="0"/>
                  </a:lnTo>
                  <a:lnTo>
                    <a:pt x="7" y="8"/>
                  </a:lnTo>
                  <a:lnTo>
                    <a:pt x="0" y="18"/>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113" name="Freeform 417"/>
            <p:cNvSpPr>
              <a:spLocks/>
            </p:cNvSpPr>
            <p:nvPr/>
          </p:nvSpPr>
          <p:spPr bwMode="auto">
            <a:xfrm>
              <a:off x="2688" y="1588"/>
              <a:ext cx="15" cy="17"/>
            </a:xfrm>
            <a:custGeom>
              <a:avLst/>
              <a:gdLst/>
              <a:ahLst/>
              <a:cxnLst>
                <a:cxn ang="0">
                  <a:pos x="0" y="16"/>
                </a:cxn>
                <a:cxn ang="0">
                  <a:pos x="0" y="0"/>
                </a:cxn>
                <a:cxn ang="0">
                  <a:pos x="16" y="0"/>
                </a:cxn>
                <a:cxn ang="0">
                  <a:pos x="0" y="16"/>
                </a:cxn>
              </a:cxnLst>
              <a:rect l="0" t="0" r="r" b="b"/>
              <a:pathLst>
                <a:path w="17" h="17">
                  <a:moveTo>
                    <a:pt x="0" y="16"/>
                  </a:moveTo>
                  <a:lnTo>
                    <a:pt x="0" y="0"/>
                  </a:lnTo>
                  <a:lnTo>
                    <a:pt x="16" y="0"/>
                  </a:lnTo>
                  <a:lnTo>
                    <a:pt x="0" y="16"/>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30114" name="Freeform 418"/>
            <p:cNvSpPr>
              <a:spLocks/>
            </p:cNvSpPr>
            <p:nvPr/>
          </p:nvSpPr>
          <p:spPr bwMode="auto">
            <a:xfrm>
              <a:off x="2688" y="1588"/>
              <a:ext cx="15" cy="17"/>
            </a:xfrm>
            <a:custGeom>
              <a:avLst/>
              <a:gdLst/>
              <a:ahLst/>
              <a:cxnLst>
                <a:cxn ang="0">
                  <a:pos x="0" y="16"/>
                </a:cxn>
                <a:cxn ang="0">
                  <a:pos x="0" y="0"/>
                </a:cxn>
                <a:cxn ang="0">
                  <a:pos x="16" y="0"/>
                </a:cxn>
                <a:cxn ang="0">
                  <a:pos x="0" y="16"/>
                </a:cxn>
              </a:cxnLst>
              <a:rect l="0" t="0" r="r" b="b"/>
              <a:pathLst>
                <a:path w="17" h="17">
                  <a:moveTo>
                    <a:pt x="0" y="16"/>
                  </a:moveTo>
                  <a:lnTo>
                    <a:pt x="0" y="0"/>
                  </a:lnTo>
                  <a:lnTo>
                    <a:pt x="16" y="0"/>
                  </a:lnTo>
                  <a:lnTo>
                    <a:pt x="0" y="16"/>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115" name="Freeform 419"/>
            <p:cNvSpPr>
              <a:spLocks/>
            </p:cNvSpPr>
            <p:nvPr/>
          </p:nvSpPr>
          <p:spPr bwMode="auto">
            <a:xfrm>
              <a:off x="2691" y="1598"/>
              <a:ext cx="15" cy="17"/>
            </a:xfrm>
            <a:custGeom>
              <a:avLst/>
              <a:gdLst/>
              <a:ahLst/>
              <a:cxnLst>
                <a:cxn ang="0">
                  <a:pos x="0" y="8"/>
                </a:cxn>
                <a:cxn ang="0">
                  <a:pos x="8" y="0"/>
                </a:cxn>
                <a:cxn ang="0">
                  <a:pos x="16" y="16"/>
                </a:cxn>
                <a:cxn ang="0">
                  <a:pos x="0" y="8"/>
                </a:cxn>
              </a:cxnLst>
              <a:rect l="0" t="0" r="r" b="b"/>
              <a:pathLst>
                <a:path w="17" h="17">
                  <a:moveTo>
                    <a:pt x="0" y="8"/>
                  </a:moveTo>
                  <a:lnTo>
                    <a:pt x="8" y="0"/>
                  </a:lnTo>
                  <a:lnTo>
                    <a:pt x="16" y="16"/>
                  </a:lnTo>
                  <a:lnTo>
                    <a:pt x="0" y="8"/>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30116" name="Freeform 420"/>
            <p:cNvSpPr>
              <a:spLocks/>
            </p:cNvSpPr>
            <p:nvPr/>
          </p:nvSpPr>
          <p:spPr bwMode="auto">
            <a:xfrm>
              <a:off x="2691" y="1598"/>
              <a:ext cx="15" cy="17"/>
            </a:xfrm>
            <a:custGeom>
              <a:avLst/>
              <a:gdLst/>
              <a:ahLst/>
              <a:cxnLst>
                <a:cxn ang="0">
                  <a:pos x="0" y="10"/>
                </a:cxn>
                <a:cxn ang="0">
                  <a:pos x="8" y="0"/>
                </a:cxn>
                <a:cxn ang="0">
                  <a:pos x="16" y="16"/>
                </a:cxn>
                <a:cxn ang="0">
                  <a:pos x="0" y="10"/>
                </a:cxn>
              </a:cxnLst>
              <a:rect l="0" t="0" r="r" b="b"/>
              <a:pathLst>
                <a:path w="17" h="17">
                  <a:moveTo>
                    <a:pt x="0" y="10"/>
                  </a:moveTo>
                  <a:lnTo>
                    <a:pt x="8" y="0"/>
                  </a:lnTo>
                  <a:lnTo>
                    <a:pt x="16" y="16"/>
                  </a:lnTo>
                  <a:lnTo>
                    <a:pt x="0" y="1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117" name="Freeform 421"/>
            <p:cNvSpPr>
              <a:spLocks/>
            </p:cNvSpPr>
            <p:nvPr/>
          </p:nvSpPr>
          <p:spPr bwMode="auto">
            <a:xfrm>
              <a:off x="2700" y="1580"/>
              <a:ext cx="96" cy="168"/>
            </a:xfrm>
            <a:custGeom>
              <a:avLst/>
              <a:gdLst/>
              <a:ahLst/>
              <a:cxnLst>
                <a:cxn ang="0">
                  <a:pos x="0" y="41"/>
                </a:cxn>
                <a:cxn ang="0">
                  <a:pos x="3" y="14"/>
                </a:cxn>
                <a:cxn ang="0">
                  <a:pos x="15" y="3"/>
                </a:cxn>
                <a:cxn ang="0">
                  <a:pos x="40" y="0"/>
                </a:cxn>
                <a:cxn ang="0">
                  <a:pos x="27" y="20"/>
                </a:cxn>
                <a:cxn ang="0">
                  <a:pos x="57" y="22"/>
                </a:cxn>
                <a:cxn ang="0">
                  <a:pos x="37" y="53"/>
                </a:cxn>
                <a:cxn ang="0">
                  <a:pos x="62" y="61"/>
                </a:cxn>
                <a:cxn ang="0">
                  <a:pos x="84" y="96"/>
                </a:cxn>
                <a:cxn ang="0">
                  <a:pos x="80" y="96"/>
                </a:cxn>
                <a:cxn ang="0">
                  <a:pos x="87" y="106"/>
                </a:cxn>
                <a:cxn ang="0">
                  <a:pos x="81" y="116"/>
                </a:cxn>
                <a:cxn ang="0">
                  <a:pos x="107" y="119"/>
                </a:cxn>
                <a:cxn ang="0">
                  <a:pos x="92" y="139"/>
                </a:cxn>
                <a:cxn ang="0">
                  <a:pos x="104" y="145"/>
                </a:cxn>
                <a:cxn ang="0">
                  <a:pos x="5" y="167"/>
                </a:cxn>
                <a:cxn ang="0">
                  <a:pos x="47" y="136"/>
                </a:cxn>
                <a:cxn ang="0">
                  <a:pos x="37" y="142"/>
                </a:cxn>
                <a:cxn ang="0">
                  <a:pos x="9" y="131"/>
                </a:cxn>
                <a:cxn ang="0">
                  <a:pos x="30" y="122"/>
                </a:cxn>
                <a:cxn ang="0">
                  <a:pos x="17" y="116"/>
                </a:cxn>
                <a:cxn ang="0">
                  <a:pos x="43" y="104"/>
                </a:cxn>
                <a:cxn ang="0">
                  <a:pos x="45" y="88"/>
                </a:cxn>
                <a:cxn ang="0">
                  <a:pos x="32" y="83"/>
                </a:cxn>
                <a:cxn ang="0">
                  <a:pos x="40" y="73"/>
                </a:cxn>
                <a:cxn ang="0">
                  <a:pos x="12" y="78"/>
                </a:cxn>
                <a:cxn ang="0">
                  <a:pos x="12" y="53"/>
                </a:cxn>
                <a:cxn ang="0">
                  <a:pos x="3" y="66"/>
                </a:cxn>
                <a:cxn ang="0">
                  <a:pos x="9" y="42"/>
                </a:cxn>
                <a:cxn ang="0">
                  <a:pos x="0" y="41"/>
                </a:cxn>
              </a:cxnLst>
              <a:rect l="0" t="0" r="r" b="b"/>
              <a:pathLst>
                <a:path w="108" h="168">
                  <a:moveTo>
                    <a:pt x="0" y="41"/>
                  </a:moveTo>
                  <a:lnTo>
                    <a:pt x="3" y="14"/>
                  </a:lnTo>
                  <a:lnTo>
                    <a:pt x="15" y="3"/>
                  </a:lnTo>
                  <a:lnTo>
                    <a:pt x="40" y="0"/>
                  </a:lnTo>
                  <a:lnTo>
                    <a:pt x="27" y="20"/>
                  </a:lnTo>
                  <a:lnTo>
                    <a:pt x="57" y="22"/>
                  </a:lnTo>
                  <a:lnTo>
                    <a:pt x="37" y="53"/>
                  </a:lnTo>
                  <a:lnTo>
                    <a:pt x="62" y="61"/>
                  </a:lnTo>
                  <a:lnTo>
                    <a:pt x="84" y="96"/>
                  </a:lnTo>
                  <a:lnTo>
                    <a:pt x="80" y="96"/>
                  </a:lnTo>
                  <a:lnTo>
                    <a:pt x="87" y="106"/>
                  </a:lnTo>
                  <a:lnTo>
                    <a:pt x="81" y="116"/>
                  </a:lnTo>
                  <a:lnTo>
                    <a:pt x="107" y="119"/>
                  </a:lnTo>
                  <a:lnTo>
                    <a:pt x="92" y="139"/>
                  </a:lnTo>
                  <a:lnTo>
                    <a:pt x="104" y="145"/>
                  </a:lnTo>
                  <a:lnTo>
                    <a:pt x="5" y="167"/>
                  </a:lnTo>
                  <a:lnTo>
                    <a:pt x="47" y="136"/>
                  </a:lnTo>
                  <a:lnTo>
                    <a:pt x="37" y="142"/>
                  </a:lnTo>
                  <a:lnTo>
                    <a:pt x="9" y="131"/>
                  </a:lnTo>
                  <a:lnTo>
                    <a:pt x="30" y="122"/>
                  </a:lnTo>
                  <a:lnTo>
                    <a:pt x="17" y="116"/>
                  </a:lnTo>
                  <a:lnTo>
                    <a:pt x="43" y="104"/>
                  </a:lnTo>
                  <a:lnTo>
                    <a:pt x="45" y="88"/>
                  </a:lnTo>
                  <a:lnTo>
                    <a:pt x="32" y="83"/>
                  </a:lnTo>
                  <a:lnTo>
                    <a:pt x="40" y="73"/>
                  </a:lnTo>
                  <a:lnTo>
                    <a:pt x="12" y="78"/>
                  </a:lnTo>
                  <a:lnTo>
                    <a:pt x="12" y="53"/>
                  </a:lnTo>
                  <a:lnTo>
                    <a:pt x="3" y="66"/>
                  </a:lnTo>
                  <a:lnTo>
                    <a:pt x="9" y="42"/>
                  </a:lnTo>
                  <a:lnTo>
                    <a:pt x="0" y="41"/>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30118" name="Freeform 422"/>
            <p:cNvSpPr>
              <a:spLocks/>
            </p:cNvSpPr>
            <p:nvPr/>
          </p:nvSpPr>
          <p:spPr bwMode="auto">
            <a:xfrm>
              <a:off x="2700" y="1580"/>
              <a:ext cx="101" cy="174"/>
            </a:xfrm>
            <a:custGeom>
              <a:avLst/>
              <a:gdLst/>
              <a:ahLst/>
              <a:cxnLst>
                <a:cxn ang="0">
                  <a:pos x="0" y="42"/>
                </a:cxn>
                <a:cxn ang="0">
                  <a:pos x="3" y="15"/>
                </a:cxn>
                <a:cxn ang="0">
                  <a:pos x="16" y="3"/>
                </a:cxn>
                <a:cxn ang="0">
                  <a:pos x="42" y="0"/>
                </a:cxn>
                <a:cxn ang="0">
                  <a:pos x="29" y="21"/>
                </a:cxn>
                <a:cxn ang="0">
                  <a:pos x="60" y="23"/>
                </a:cxn>
                <a:cxn ang="0">
                  <a:pos x="39" y="55"/>
                </a:cxn>
                <a:cxn ang="0">
                  <a:pos x="66" y="63"/>
                </a:cxn>
                <a:cxn ang="0">
                  <a:pos x="89" y="99"/>
                </a:cxn>
                <a:cxn ang="0">
                  <a:pos x="84" y="99"/>
                </a:cxn>
                <a:cxn ang="0">
                  <a:pos x="92" y="110"/>
                </a:cxn>
                <a:cxn ang="0">
                  <a:pos x="86" y="120"/>
                </a:cxn>
                <a:cxn ang="0">
                  <a:pos x="113" y="123"/>
                </a:cxn>
                <a:cxn ang="0">
                  <a:pos x="97" y="144"/>
                </a:cxn>
                <a:cxn ang="0">
                  <a:pos x="110" y="150"/>
                </a:cxn>
                <a:cxn ang="0">
                  <a:pos x="5" y="173"/>
                </a:cxn>
                <a:cxn ang="0">
                  <a:pos x="50" y="141"/>
                </a:cxn>
                <a:cxn ang="0">
                  <a:pos x="39" y="147"/>
                </a:cxn>
                <a:cxn ang="0">
                  <a:pos x="10" y="136"/>
                </a:cxn>
                <a:cxn ang="0">
                  <a:pos x="32" y="126"/>
                </a:cxn>
                <a:cxn ang="0">
                  <a:pos x="18" y="120"/>
                </a:cxn>
                <a:cxn ang="0">
                  <a:pos x="45" y="108"/>
                </a:cxn>
                <a:cxn ang="0">
                  <a:pos x="47" y="91"/>
                </a:cxn>
                <a:cxn ang="0">
                  <a:pos x="34" y="86"/>
                </a:cxn>
                <a:cxn ang="0">
                  <a:pos x="42" y="76"/>
                </a:cxn>
                <a:cxn ang="0">
                  <a:pos x="13" y="81"/>
                </a:cxn>
                <a:cxn ang="0">
                  <a:pos x="13" y="55"/>
                </a:cxn>
                <a:cxn ang="0">
                  <a:pos x="3" y="68"/>
                </a:cxn>
                <a:cxn ang="0">
                  <a:pos x="10" y="44"/>
                </a:cxn>
                <a:cxn ang="0">
                  <a:pos x="0" y="42"/>
                </a:cxn>
              </a:cxnLst>
              <a:rect l="0" t="0" r="r" b="b"/>
              <a:pathLst>
                <a:path w="114" h="174">
                  <a:moveTo>
                    <a:pt x="0" y="42"/>
                  </a:moveTo>
                  <a:lnTo>
                    <a:pt x="3" y="15"/>
                  </a:lnTo>
                  <a:lnTo>
                    <a:pt x="16" y="3"/>
                  </a:lnTo>
                  <a:lnTo>
                    <a:pt x="42" y="0"/>
                  </a:lnTo>
                  <a:lnTo>
                    <a:pt x="29" y="21"/>
                  </a:lnTo>
                  <a:lnTo>
                    <a:pt x="60" y="23"/>
                  </a:lnTo>
                  <a:lnTo>
                    <a:pt x="39" y="55"/>
                  </a:lnTo>
                  <a:lnTo>
                    <a:pt x="66" y="63"/>
                  </a:lnTo>
                  <a:lnTo>
                    <a:pt x="89" y="99"/>
                  </a:lnTo>
                  <a:lnTo>
                    <a:pt x="84" y="99"/>
                  </a:lnTo>
                  <a:lnTo>
                    <a:pt x="92" y="110"/>
                  </a:lnTo>
                  <a:lnTo>
                    <a:pt x="86" y="120"/>
                  </a:lnTo>
                  <a:lnTo>
                    <a:pt x="113" y="123"/>
                  </a:lnTo>
                  <a:lnTo>
                    <a:pt x="97" y="144"/>
                  </a:lnTo>
                  <a:lnTo>
                    <a:pt x="110" y="150"/>
                  </a:lnTo>
                  <a:lnTo>
                    <a:pt x="5" y="173"/>
                  </a:lnTo>
                  <a:lnTo>
                    <a:pt x="50" y="141"/>
                  </a:lnTo>
                  <a:lnTo>
                    <a:pt x="39" y="147"/>
                  </a:lnTo>
                  <a:lnTo>
                    <a:pt x="10" y="136"/>
                  </a:lnTo>
                  <a:lnTo>
                    <a:pt x="32" y="126"/>
                  </a:lnTo>
                  <a:lnTo>
                    <a:pt x="18" y="120"/>
                  </a:lnTo>
                  <a:lnTo>
                    <a:pt x="45" y="108"/>
                  </a:lnTo>
                  <a:lnTo>
                    <a:pt x="47" y="91"/>
                  </a:lnTo>
                  <a:lnTo>
                    <a:pt x="34" y="86"/>
                  </a:lnTo>
                  <a:lnTo>
                    <a:pt x="42" y="76"/>
                  </a:lnTo>
                  <a:lnTo>
                    <a:pt x="13" y="81"/>
                  </a:lnTo>
                  <a:lnTo>
                    <a:pt x="13" y="55"/>
                  </a:lnTo>
                  <a:lnTo>
                    <a:pt x="3" y="68"/>
                  </a:lnTo>
                  <a:lnTo>
                    <a:pt x="10" y="44"/>
                  </a:lnTo>
                  <a:lnTo>
                    <a:pt x="0" y="42"/>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119" name="Freeform 423"/>
            <p:cNvSpPr>
              <a:spLocks/>
            </p:cNvSpPr>
            <p:nvPr/>
          </p:nvSpPr>
          <p:spPr bwMode="auto">
            <a:xfrm>
              <a:off x="579" y="1273"/>
              <a:ext cx="386" cy="381"/>
            </a:xfrm>
            <a:custGeom>
              <a:avLst/>
              <a:gdLst/>
              <a:ahLst/>
              <a:cxnLst>
                <a:cxn ang="0">
                  <a:pos x="28" y="153"/>
                </a:cxn>
                <a:cxn ang="0">
                  <a:pos x="31" y="167"/>
                </a:cxn>
                <a:cxn ang="0">
                  <a:pos x="80" y="175"/>
                </a:cxn>
                <a:cxn ang="0">
                  <a:pos x="98" y="170"/>
                </a:cxn>
                <a:cxn ang="0">
                  <a:pos x="43" y="215"/>
                </a:cxn>
                <a:cxn ang="0">
                  <a:pos x="41" y="235"/>
                </a:cxn>
                <a:cxn ang="0">
                  <a:pos x="41" y="248"/>
                </a:cxn>
                <a:cxn ang="0">
                  <a:pos x="51" y="266"/>
                </a:cxn>
                <a:cxn ang="0">
                  <a:pos x="75" y="279"/>
                </a:cxn>
                <a:cxn ang="0">
                  <a:pos x="83" y="266"/>
                </a:cxn>
                <a:cxn ang="0">
                  <a:pos x="88" y="302"/>
                </a:cxn>
                <a:cxn ang="0">
                  <a:pos x="134" y="305"/>
                </a:cxn>
                <a:cxn ang="0">
                  <a:pos x="147" y="302"/>
                </a:cxn>
                <a:cxn ang="0">
                  <a:pos x="136" y="341"/>
                </a:cxn>
                <a:cxn ang="0">
                  <a:pos x="113" y="358"/>
                </a:cxn>
                <a:cxn ang="0">
                  <a:pos x="69" y="380"/>
                </a:cxn>
                <a:cxn ang="0">
                  <a:pos x="121" y="364"/>
                </a:cxn>
                <a:cxn ang="0">
                  <a:pos x="129" y="346"/>
                </a:cxn>
                <a:cxn ang="0">
                  <a:pos x="201" y="310"/>
                </a:cxn>
                <a:cxn ang="0">
                  <a:pos x="201" y="284"/>
                </a:cxn>
                <a:cxn ang="0">
                  <a:pos x="258" y="222"/>
                </a:cxn>
                <a:cxn ang="0">
                  <a:pos x="271" y="237"/>
                </a:cxn>
                <a:cxn ang="0">
                  <a:pos x="276" y="250"/>
                </a:cxn>
                <a:cxn ang="0">
                  <a:pos x="235" y="277"/>
                </a:cxn>
                <a:cxn ang="0">
                  <a:pos x="238" y="289"/>
                </a:cxn>
                <a:cxn ang="0">
                  <a:pos x="292" y="261"/>
                </a:cxn>
                <a:cxn ang="0">
                  <a:pos x="295" y="242"/>
                </a:cxn>
                <a:cxn ang="0">
                  <a:pos x="315" y="245"/>
                </a:cxn>
                <a:cxn ang="0">
                  <a:pos x="349" y="271"/>
                </a:cxn>
                <a:cxn ang="0">
                  <a:pos x="416" y="271"/>
                </a:cxn>
                <a:cxn ang="0">
                  <a:pos x="413" y="282"/>
                </a:cxn>
                <a:cxn ang="0">
                  <a:pos x="434" y="284"/>
                </a:cxn>
                <a:cxn ang="0">
                  <a:pos x="393" y="266"/>
                </a:cxn>
                <a:cxn ang="0">
                  <a:pos x="238" y="24"/>
                </a:cxn>
                <a:cxn ang="0">
                  <a:pos x="191" y="8"/>
                </a:cxn>
                <a:cxn ang="0">
                  <a:pos x="173" y="13"/>
                </a:cxn>
                <a:cxn ang="0">
                  <a:pos x="165" y="0"/>
                </a:cxn>
                <a:cxn ang="0">
                  <a:pos x="121" y="16"/>
                </a:cxn>
                <a:cxn ang="0">
                  <a:pos x="116" y="21"/>
                </a:cxn>
                <a:cxn ang="0">
                  <a:pos x="95" y="39"/>
                </a:cxn>
                <a:cxn ang="0">
                  <a:pos x="67" y="57"/>
                </a:cxn>
                <a:cxn ang="0">
                  <a:pos x="31" y="75"/>
                </a:cxn>
                <a:cxn ang="0">
                  <a:pos x="67" y="109"/>
                </a:cxn>
                <a:cxn ang="0">
                  <a:pos x="88" y="119"/>
                </a:cxn>
                <a:cxn ang="0">
                  <a:pos x="106" y="129"/>
                </a:cxn>
                <a:cxn ang="0">
                  <a:pos x="67" y="132"/>
                </a:cxn>
                <a:cxn ang="0">
                  <a:pos x="48" y="121"/>
                </a:cxn>
              </a:cxnLst>
              <a:rect l="0" t="0" r="r" b="b"/>
              <a:pathLst>
                <a:path w="435" h="381">
                  <a:moveTo>
                    <a:pt x="0" y="145"/>
                  </a:moveTo>
                  <a:lnTo>
                    <a:pt x="28" y="153"/>
                  </a:lnTo>
                  <a:lnTo>
                    <a:pt x="20" y="156"/>
                  </a:lnTo>
                  <a:lnTo>
                    <a:pt x="31" y="167"/>
                  </a:lnTo>
                  <a:lnTo>
                    <a:pt x="75" y="167"/>
                  </a:lnTo>
                  <a:lnTo>
                    <a:pt x="80" y="175"/>
                  </a:lnTo>
                  <a:lnTo>
                    <a:pt x="109" y="165"/>
                  </a:lnTo>
                  <a:lnTo>
                    <a:pt x="98" y="170"/>
                  </a:lnTo>
                  <a:lnTo>
                    <a:pt x="103" y="194"/>
                  </a:lnTo>
                  <a:lnTo>
                    <a:pt x="43" y="215"/>
                  </a:lnTo>
                  <a:lnTo>
                    <a:pt x="28" y="237"/>
                  </a:lnTo>
                  <a:lnTo>
                    <a:pt x="41" y="235"/>
                  </a:lnTo>
                  <a:lnTo>
                    <a:pt x="34" y="240"/>
                  </a:lnTo>
                  <a:lnTo>
                    <a:pt x="41" y="248"/>
                  </a:lnTo>
                  <a:lnTo>
                    <a:pt x="64" y="253"/>
                  </a:lnTo>
                  <a:lnTo>
                    <a:pt x="51" y="266"/>
                  </a:lnTo>
                  <a:lnTo>
                    <a:pt x="64" y="277"/>
                  </a:lnTo>
                  <a:lnTo>
                    <a:pt x="75" y="279"/>
                  </a:lnTo>
                  <a:lnTo>
                    <a:pt x="98" y="253"/>
                  </a:lnTo>
                  <a:lnTo>
                    <a:pt x="83" y="266"/>
                  </a:lnTo>
                  <a:lnTo>
                    <a:pt x="95" y="289"/>
                  </a:lnTo>
                  <a:lnTo>
                    <a:pt x="88" y="302"/>
                  </a:lnTo>
                  <a:lnTo>
                    <a:pt x="113" y="286"/>
                  </a:lnTo>
                  <a:lnTo>
                    <a:pt x="134" y="305"/>
                  </a:lnTo>
                  <a:lnTo>
                    <a:pt x="139" y="291"/>
                  </a:lnTo>
                  <a:lnTo>
                    <a:pt x="147" y="302"/>
                  </a:lnTo>
                  <a:lnTo>
                    <a:pt x="165" y="289"/>
                  </a:lnTo>
                  <a:lnTo>
                    <a:pt x="136" y="341"/>
                  </a:lnTo>
                  <a:lnTo>
                    <a:pt x="116" y="348"/>
                  </a:lnTo>
                  <a:lnTo>
                    <a:pt x="113" y="358"/>
                  </a:lnTo>
                  <a:lnTo>
                    <a:pt x="88" y="358"/>
                  </a:lnTo>
                  <a:lnTo>
                    <a:pt x="69" y="380"/>
                  </a:lnTo>
                  <a:lnTo>
                    <a:pt x="95" y="361"/>
                  </a:lnTo>
                  <a:lnTo>
                    <a:pt x="121" y="364"/>
                  </a:lnTo>
                  <a:lnTo>
                    <a:pt x="136" y="353"/>
                  </a:lnTo>
                  <a:lnTo>
                    <a:pt x="129" y="346"/>
                  </a:lnTo>
                  <a:lnTo>
                    <a:pt x="147" y="346"/>
                  </a:lnTo>
                  <a:lnTo>
                    <a:pt x="201" y="310"/>
                  </a:lnTo>
                  <a:lnTo>
                    <a:pt x="214" y="294"/>
                  </a:lnTo>
                  <a:lnTo>
                    <a:pt x="201" y="284"/>
                  </a:lnTo>
                  <a:lnTo>
                    <a:pt x="253" y="242"/>
                  </a:lnTo>
                  <a:lnTo>
                    <a:pt x="258" y="222"/>
                  </a:lnTo>
                  <a:lnTo>
                    <a:pt x="255" y="242"/>
                  </a:lnTo>
                  <a:lnTo>
                    <a:pt x="271" y="237"/>
                  </a:lnTo>
                  <a:lnTo>
                    <a:pt x="263" y="248"/>
                  </a:lnTo>
                  <a:lnTo>
                    <a:pt x="276" y="250"/>
                  </a:lnTo>
                  <a:lnTo>
                    <a:pt x="243" y="253"/>
                  </a:lnTo>
                  <a:lnTo>
                    <a:pt x="235" y="277"/>
                  </a:lnTo>
                  <a:lnTo>
                    <a:pt x="251" y="277"/>
                  </a:lnTo>
                  <a:lnTo>
                    <a:pt x="238" y="289"/>
                  </a:lnTo>
                  <a:lnTo>
                    <a:pt x="281" y="271"/>
                  </a:lnTo>
                  <a:lnTo>
                    <a:pt x="292" y="261"/>
                  </a:lnTo>
                  <a:lnTo>
                    <a:pt x="281" y="253"/>
                  </a:lnTo>
                  <a:lnTo>
                    <a:pt x="295" y="242"/>
                  </a:lnTo>
                  <a:lnTo>
                    <a:pt x="292" y="250"/>
                  </a:lnTo>
                  <a:lnTo>
                    <a:pt x="315" y="245"/>
                  </a:lnTo>
                  <a:lnTo>
                    <a:pt x="310" y="256"/>
                  </a:lnTo>
                  <a:lnTo>
                    <a:pt x="349" y="271"/>
                  </a:lnTo>
                  <a:lnTo>
                    <a:pt x="405" y="277"/>
                  </a:lnTo>
                  <a:lnTo>
                    <a:pt x="416" y="271"/>
                  </a:lnTo>
                  <a:lnTo>
                    <a:pt x="421" y="274"/>
                  </a:lnTo>
                  <a:lnTo>
                    <a:pt x="413" y="282"/>
                  </a:lnTo>
                  <a:lnTo>
                    <a:pt x="426" y="289"/>
                  </a:lnTo>
                  <a:lnTo>
                    <a:pt x="434" y="284"/>
                  </a:lnTo>
                  <a:lnTo>
                    <a:pt x="421" y="266"/>
                  </a:lnTo>
                  <a:lnTo>
                    <a:pt x="393" y="266"/>
                  </a:lnTo>
                  <a:lnTo>
                    <a:pt x="393" y="44"/>
                  </a:lnTo>
                  <a:lnTo>
                    <a:pt x="238" y="24"/>
                  </a:lnTo>
                  <a:lnTo>
                    <a:pt x="233" y="13"/>
                  </a:lnTo>
                  <a:lnTo>
                    <a:pt x="191" y="8"/>
                  </a:lnTo>
                  <a:lnTo>
                    <a:pt x="186" y="16"/>
                  </a:lnTo>
                  <a:lnTo>
                    <a:pt x="173" y="13"/>
                  </a:lnTo>
                  <a:lnTo>
                    <a:pt x="183" y="5"/>
                  </a:lnTo>
                  <a:lnTo>
                    <a:pt x="165" y="0"/>
                  </a:lnTo>
                  <a:lnTo>
                    <a:pt x="150" y="13"/>
                  </a:lnTo>
                  <a:lnTo>
                    <a:pt x="121" y="16"/>
                  </a:lnTo>
                  <a:lnTo>
                    <a:pt x="118" y="32"/>
                  </a:lnTo>
                  <a:lnTo>
                    <a:pt x="116" y="21"/>
                  </a:lnTo>
                  <a:lnTo>
                    <a:pt x="90" y="29"/>
                  </a:lnTo>
                  <a:lnTo>
                    <a:pt x="95" y="39"/>
                  </a:lnTo>
                  <a:lnTo>
                    <a:pt x="83" y="36"/>
                  </a:lnTo>
                  <a:lnTo>
                    <a:pt x="67" y="57"/>
                  </a:lnTo>
                  <a:lnTo>
                    <a:pt x="28" y="62"/>
                  </a:lnTo>
                  <a:lnTo>
                    <a:pt x="31" y="75"/>
                  </a:lnTo>
                  <a:lnTo>
                    <a:pt x="20" y="78"/>
                  </a:lnTo>
                  <a:lnTo>
                    <a:pt x="67" y="109"/>
                  </a:lnTo>
                  <a:lnTo>
                    <a:pt x="126" y="124"/>
                  </a:lnTo>
                  <a:lnTo>
                    <a:pt x="88" y="119"/>
                  </a:lnTo>
                  <a:lnTo>
                    <a:pt x="90" y="126"/>
                  </a:lnTo>
                  <a:lnTo>
                    <a:pt x="106" y="129"/>
                  </a:lnTo>
                  <a:lnTo>
                    <a:pt x="90" y="134"/>
                  </a:lnTo>
                  <a:lnTo>
                    <a:pt x="67" y="132"/>
                  </a:lnTo>
                  <a:lnTo>
                    <a:pt x="67" y="121"/>
                  </a:lnTo>
                  <a:lnTo>
                    <a:pt x="48" y="121"/>
                  </a:lnTo>
                  <a:lnTo>
                    <a:pt x="0" y="145"/>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120" name="Freeform 424"/>
            <p:cNvSpPr>
              <a:spLocks/>
            </p:cNvSpPr>
            <p:nvPr/>
          </p:nvSpPr>
          <p:spPr bwMode="auto">
            <a:xfrm>
              <a:off x="579" y="1273"/>
              <a:ext cx="392" cy="387"/>
            </a:xfrm>
            <a:custGeom>
              <a:avLst/>
              <a:gdLst/>
              <a:ahLst/>
              <a:cxnLst>
                <a:cxn ang="0">
                  <a:pos x="28" y="155"/>
                </a:cxn>
                <a:cxn ang="0">
                  <a:pos x="31" y="170"/>
                </a:cxn>
                <a:cxn ang="0">
                  <a:pos x="81" y="178"/>
                </a:cxn>
                <a:cxn ang="0">
                  <a:pos x="99" y="173"/>
                </a:cxn>
                <a:cxn ang="0">
                  <a:pos x="44" y="218"/>
                </a:cxn>
                <a:cxn ang="0">
                  <a:pos x="42" y="239"/>
                </a:cxn>
                <a:cxn ang="0">
                  <a:pos x="42" y="252"/>
                </a:cxn>
                <a:cxn ang="0">
                  <a:pos x="52" y="270"/>
                </a:cxn>
                <a:cxn ang="0">
                  <a:pos x="76" y="283"/>
                </a:cxn>
                <a:cxn ang="0">
                  <a:pos x="84" y="270"/>
                </a:cxn>
                <a:cxn ang="0">
                  <a:pos x="89" y="307"/>
                </a:cxn>
                <a:cxn ang="0">
                  <a:pos x="136" y="310"/>
                </a:cxn>
                <a:cxn ang="0">
                  <a:pos x="149" y="307"/>
                </a:cxn>
                <a:cxn ang="0">
                  <a:pos x="138" y="346"/>
                </a:cxn>
                <a:cxn ang="0">
                  <a:pos x="115" y="364"/>
                </a:cxn>
                <a:cxn ang="0">
                  <a:pos x="70" y="386"/>
                </a:cxn>
                <a:cxn ang="0">
                  <a:pos x="123" y="370"/>
                </a:cxn>
                <a:cxn ang="0">
                  <a:pos x="131" y="351"/>
                </a:cxn>
                <a:cxn ang="0">
                  <a:pos x="204" y="315"/>
                </a:cxn>
                <a:cxn ang="0">
                  <a:pos x="204" y="288"/>
                </a:cxn>
                <a:cxn ang="0">
                  <a:pos x="262" y="226"/>
                </a:cxn>
                <a:cxn ang="0">
                  <a:pos x="275" y="241"/>
                </a:cxn>
                <a:cxn ang="0">
                  <a:pos x="280" y="254"/>
                </a:cxn>
                <a:cxn ang="0">
                  <a:pos x="238" y="281"/>
                </a:cxn>
                <a:cxn ang="0">
                  <a:pos x="241" y="294"/>
                </a:cxn>
                <a:cxn ang="0">
                  <a:pos x="296" y="265"/>
                </a:cxn>
                <a:cxn ang="0">
                  <a:pos x="299" y="246"/>
                </a:cxn>
                <a:cxn ang="0">
                  <a:pos x="319" y="249"/>
                </a:cxn>
                <a:cxn ang="0">
                  <a:pos x="354" y="275"/>
                </a:cxn>
                <a:cxn ang="0">
                  <a:pos x="422" y="275"/>
                </a:cxn>
                <a:cxn ang="0">
                  <a:pos x="419" y="286"/>
                </a:cxn>
                <a:cxn ang="0">
                  <a:pos x="440" y="288"/>
                </a:cxn>
                <a:cxn ang="0">
                  <a:pos x="398" y="270"/>
                </a:cxn>
                <a:cxn ang="0">
                  <a:pos x="241" y="24"/>
                </a:cxn>
                <a:cxn ang="0">
                  <a:pos x="194" y="8"/>
                </a:cxn>
                <a:cxn ang="0">
                  <a:pos x="175" y="13"/>
                </a:cxn>
                <a:cxn ang="0">
                  <a:pos x="167" y="0"/>
                </a:cxn>
                <a:cxn ang="0">
                  <a:pos x="123" y="16"/>
                </a:cxn>
                <a:cxn ang="0">
                  <a:pos x="118" y="21"/>
                </a:cxn>
                <a:cxn ang="0">
                  <a:pos x="96" y="40"/>
                </a:cxn>
                <a:cxn ang="0">
                  <a:pos x="68" y="58"/>
                </a:cxn>
                <a:cxn ang="0">
                  <a:pos x="31" y="76"/>
                </a:cxn>
                <a:cxn ang="0">
                  <a:pos x="68" y="111"/>
                </a:cxn>
                <a:cxn ang="0">
                  <a:pos x="89" y="121"/>
                </a:cxn>
                <a:cxn ang="0">
                  <a:pos x="107" y="131"/>
                </a:cxn>
                <a:cxn ang="0">
                  <a:pos x="68" y="134"/>
                </a:cxn>
                <a:cxn ang="0">
                  <a:pos x="49" y="123"/>
                </a:cxn>
              </a:cxnLst>
              <a:rect l="0" t="0" r="r" b="b"/>
              <a:pathLst>
                <a:path w="441" h="387">
                  <a:moveTo>
                    <a:pt x="0" y="147"/>
                  </a:moveTo>
                  <a:lnTo>
                    <a:pt x="28" y="155"/>
                  </a:lnTo>
                  <a:lnTo>
                    <a:pt x="20" y="158"/>
                  </a:lnTo>
                  <a:lnTo>
                    <a:pt x="31" y="170"/>
                  </a:lnTo>
                  <a:lnTo>
                    <a:pt x="76" y="170"/>
                  </a:lnTo>
                  <a:lnTo>
                    <a:pt x="81" y="178"/>
                  </a:lnTo>
                  <a:lnTo>
                    <a:pt x="110" y="168"/>
                  </a:lnTo>
                  <a:lnTo>
                    <a:pt x="99" y="173"/>
                  </a:lnTo>
                  <a:lnTo>
                    <a:pt x="104" y="197"/>
                  </a:lnTo>
                  <a:lnTo>
                    <a:pt x="44" y="218"/>
                  </a:lnTo>
                  <a:lnTo>
                    <a:pt x="28" y="241"/>
                  </a:lnTo>
                  <a:lnTo>
                    <a:pt x="42" y="239"/>
                  </a:lnTo>
                  <a:lnTo>
                    <a:pt x="34" y="244"/>
                  </a:lnTo>
                  <a:lnTo>
                    <a:pt x="42" y="252"/>
                  </a:lnTo>
                  <a:lnTo>
                    <a:pt x="65" y="257"/>
                  </a:lnTo>
                  <a:lnTo>
                    <a:pt x="52" y="270"/>
                  </a:lnTo>
                  <a:lnTo>
                    <a:pt x="65" y="281"/>
                  </a:lnTo>
                  <a:lnTo>
                    <a:pt x="76" y="283"/>
                  </a:lnTo>
                  <a:lnTo>
                    <a:pt x="99" y="257"/>
                  </a:lnTo>
                  <a:lnTo>
                    <a:pt x="84" y="270"/>
                  </a:lnTo>
                  <a:lnTo>
                    <a:pt x="96" y="294"/>
                  </a:lnTo>
                  <a:lnTo>
                    <a:pt x="89" y="307"/>
                  </a:lnTo>
                  <a:lnTo>
                    <a:pt x="115" y="291"/>
                  </a:lnTo>
                  <a:lnTo>
                    <a:pt x="136" y="310"/>
                  </a:lnTo>
                  <a:lnTo>
                    <a:pt x="141" y="296"/>
                  </a:lnTo>
                  <a:lnTo>
                    <a:pt x="149" y="307"/>
                  </a:lnTo>
                  <a:lnTo>
                    <a:pt x="167" y="294"/>
                  </a:lnTo>
                  <a:lnTo>
                    <a:pt x="138" y="346"/>
                  </a:lnTo>
                  <a:lnTo>
                    <a:pt x="118" y="354"/>
                  </a:lnTo>
                  <a:lnTo>
                    <a:pt x="115" y="364"/>
                  </a:lnTo>
                  <a:lnTo>
                    <a:pt x="89" y="364"/>
                  </a:lnTo>
                  <a:lnTo>
                    <a:pt x="70" y="386"/>
                  </a:lnTo>
                  <a:lnTo>
                    <a:pt x="96" y="367"/>
                  </a:lnTo>
                  <a:lnTo>
                    <a:pt x="123" y="370"/>
                  </a:lnTo>
                  <a:lnTo>
                    <a:pt x="138" y="359"/>
                  </a:lnTo>
                  <a:lnTo>
                    <a:pt x="131" y="351"/>
                  </a:lnTo>
                  <a:lnTo>
                    <a:pt x="149" y="351"/>
                  </a:lnTo>
                  <a:lnTo>
                    <a:pt x="204" y="315"/>
                  </a:lnTo>
                  <a:lnTo>
                    <a:pt x="217" y="299"/>
                  </a:lnTo>
                  <a:lnTo>
                    <a:pt x="204" y="288"/>
                  </a:lnTo>
                  <a:lnTo>
                    <a:pt x="257" y="246"/>
                  </a:lnTo>
                  <a:lnTo>
                    <a:pt x="262" y="226"/>
                  </a:lnTo>
                  <a:lnTo>
                    <a:pt x="259" y="246"/>
                  </a:lnTo>
                  <a:lnTo>
                    <a:pt x="275" y="241"/>
                  </a:lnTo>
                  <a:lnTo>
                    <a:pt x="267" y="252"/>
                  </a:lnTo>
                  <a:lnTo>
                    <a:pt x="280" y="254"/>
                  </a:lnTo>
                  <a:lnTo>
                    <a:pt x="246" y="257"/>
                  </a:lnTo>
                  <a:lnTo>
                    <a:pt x="238" y="281"/>
                  </a:lnTo>
                  <a:lnTo>
                    <a:pt x="254" y="281"/>
                  </a:lnTo>
                  <a:lnTo>
                    <a:pt x="241" y="294"/>
                  </a:lnTo>
                  <a:lnTo>
                    <a:pt x="285" y="275"/>
                  </a:lnTo>
                  <a:lnTo>
                    <a:pt x="296" y="265"/>
                  </a:lnTo>
                  <a:lnTo>
                    <a:pt x="285" y="257"/>
                  </a:lnTo>
                  <a:lnTo>
                    <a:pt x="299" y="246"/>
                  </a:lnTo>
                  <a:lnTo>
                    <a:pt x="296" y="254"/>
                  </a:lnTo>
                  <a:lnTo>
                    <a:pt x="319" y="249"/>
                  </a:lnTo>
                  <a:lnTo>
                    <a:pt x="314" y="260"/>
                  </a:lnTo>
                  <a:lnTo>
                    <a:pt x="354" y="275"/>
                  </a:lnTo>
                  <a:lnTo>
                    <a:pt x="411" y="281"/>
                  </a:lnTo>
                  <a:lnTo>
                    <a:pt x="422" y="275"/>
                  </a:lnTo>
                  <a:lnTo>
                    <a:pt x="427" y="278"/>
                  </a:lnTo>
                  <a:lnTo>
                    <a:pt x="419" y="286"/>
                  </a:lnTo>
                  <a:lnTo>
                    <a:pt x="432" y="294"/>
                  </a:lnTo>
                  <a:lnTo>
                    <a:pt x="440" y="288"/>
                  </a:lnTo>
                  <a:lnTo>
                    <a:pt x="427" y="270"/>
                  </a:lnTo>
                  <a:lnTo>
                    <a:pt x="398" y="270"/>
                  </a:lnTo>
                  <a:lnTo>
                    <a:pt x="398" y="45"/>
                  </a:lnTo>
                  <a:lnTo>
                    <a:pt x="241" y="24"/>
                  </a:lnTo>
                  <a:lnTo>
                    <a:pt x="236" y="13"/>
                  </a:lnTo>
                  <a:lnTo>
                    <a:pt x="194" y="8"/>
                  </a:lnTo>
                  <a:lnTo>
                    <a:pt x="189" y="16"/>
                  </a:lnTo>
                  <a:lnTo>
                    <a:pt x="175" y="13"/>
                  </a:lnTo>
                  <a:lnTo>
                    <a:pt x="186" y="5"/>
                  </a:lnTo>
                  <a:lnTo>
                    <a:pt x="167" y="0"/>
                  </a:lnTo>
                  <a:lnTo>
                    <a:pt x="152" y="13"/>
                  </a:lnTo>
                  <a:lnTo>
                    <a:pt x="123" y="16"/>
                  </a:lnTo>
                  <a:lnTo>
                    <a:pt x="120" y="32"/>
                  </a:lnTo>
                  <a:lnTo>
                    <a:pt x="118" y="21"/>
                  </a:lnTo>
                  <a:lnTo>
                    <a:pt x="91" y="29"/>
                  </a:lnTo>
                  <a:lnTo>
                    <a:pt x="96" y="40"/>
                  </a:lnTo>
                  <a:lnTo>
                    <a:pt x="84" y="37"/>
                  </a:lnTo>
                  <a:lnTo>
                    <a:pt x="68" y="58"/>
                  </a:lnTo>
                  <a:lnTo>
                    <a:pt x="28" y="63"/>
                  </a:lnTo>
                  <a:lnTo>
                    <a:pt x="31" y="76"/>
                  </a:lnTo>
                  <a:lnTo>
                    <a:pt x="20" y="79"/>
                  </a:lnTo>
                  <a:lnTo>
                    <a:pt x="68" y="111"/>
                  </a:lnTo>
                  <a:lnTo>
                    <a:pt x="128" y="126"/>
                  </a:lnTo>
                  <a:lnTo>
                    <a:pt x="89" y="121"/>
                  </a:lnTo>
                  <a:lnTo>
                    <a:pt x="91" y="128"/>
                  </a:lnTo>
                  <a:lnTo>
                    <a:pt x="107" y="131"/>
                  </a:lnTo>
                  <a:lnTo>
                    <a:pt x="91" y="136"/>
                  </a:lnTo>
                  <a:lnTo>
                    <a:pt x="68" y="134"/>
                  </a:lnTo>
                  <a:lnTo>
                    <a:pt x="68" y="123"/>
                  </a:lnTo>
                  <a:lnTo>
                    <a:pt x="49" y="123"/>
                  </a:lnTo>
                  <a:lnTo>
                    <a:pt x="0" y="147"/>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121" name="Freeform 425"/>
            <p:cNvSpPr>
              <a:spLocks/>
            </p:cNvSpPr>
            <p:nvPr/>
          </p:nvSpPr>
          <p:spPr bwMode="auto">
            <a:xfrm>
              <a:off x="753" y="1595"/>
              <a:ext cx="28" cy="19"/>
            </a:xfrm>
            <a:custGeom>
              <a:avLst/>
              <a:gdLst/>
              <a:ahLst/>
              <a:cxnLst>
                <a:cxn ang="0">
                  <a:pos x="0" y="8"/>
                </a:cxn>
                <a:cxn ang="0">
                  <a:pos x="9" y="18"/>
                </a:cxn>
                <a:cxn ang="0">
                  <a:pos x="31" y="5"/>
                </a:cxn>
                <a:cxn ang="0">
                  <a:pos x="9" y="0"/>
                </a:cxn>
                <a:cxn ang="0">
                  <a:pos x="11" y="6"/>
                </a:cxn>
                <a:cxn ang="0">
                  <a:pos x="0" y="8"/>
                </a:cxn>
              </a:cxnLst>
              <a:rect l="0" t="0" r="r" b="b"/>
              <a:pathLst>
                <a:path w="32" h="19">
                  <a:moveTo>
                    <a:pt x="0" y="8"/>
                  </a:moveTo>
                  <a:lnTo>
                    <a:pt x="9" y="18"/>
                  </a:lnTo>
                  <a:lnTo>
                    <a:pt x="31" y="5"/>
                  </a:lnTo>
                  <a:lnTo>
                    <a:pt x="9" y="0"/>
                  </a:lnTo>
                  <a:lnTo>
                    <a:pt x="11" y="6"/>
                  </a:lnTo>
                  <a:lnTo>
                    <a:pt x="0" y="8"/>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122" name="Freeform 426"/>
            <p:cNvSpPr>
              <a:spLocks/>
            </p:cNvSpPr>
            <p:nvPr/>
          </p:nvSpPr>
          <p:spPr bwMode="auto">
            <a:xfrm>
              <a:off x="753" y="1595"/>
              <a:ext cx="34" cy="25"/>
            </a:xfrm>
            <a:custGeom>
              <a:avLst/>
              <a:gdLst/>
              <a:ahLst/>
              <a:cxnLst>
                <a:cxn ang="0">
                  <a:pos x="0" y="11"/>
                </a:cxn>
                <a:cxn ang="0">
                  <a:pos x="11" y="24"/>
                </a:cxn>
                <a:cxn ang="0">
                  <a:pos x="37" y="6"/>
                </a:cxn>
                <a:cxn ang="0">
                  <a:pos x="11" y="0"/>
                </a:cxn>
                <a:cxn ang="0">
                  <a:pos x="13" y="8"/>
                </a:cxn>
                <a:cxn ang="0">
                  <a:pos x="0" y="11"/>
                </a:cxn>
              </a:cxnLst>
              <a:rect l="0" t="0" r="r" b="b"/>
              <a:pathLst>
                <a:path w="38" h="25">
                  <a:moveTo>
                    <a:pt x="0" y="11"/>
                  </a:moveTo>
                  <a:lnTo>
                    <a:pt x="11" y="24"/>
                  </a:lnTo>
                  <a:lnTo>
                    <a:pt x="37" y="6"/>
                  </a:lnTo>
                  <a:lnTo>
                    <a:pt x="11" y="0"/>
                  </a:lnTo>
                  <a:lnTo>
                    <a:pt x="13" y="8"/>
                  </a:lnTo>
                  <a:lnTo>
                    <a:pt x="0" y="11"/>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123" name="Freeform 427"/>
            <p:cNvSpPr>
              <a:spLocks/>
            </p:cNvSpPr>
            <p:nvPr/>
          </p:nvSpPr>
          <p:spPr bwMode="auto">
            <a:xfrm>
              <a:off x="970" y="1554"/>
              <a:ext cx="103" cy="102"/>
            </a:xfrm>
            <a:custGeom>
              <a:avLst/>
              <a:gdLst/>
              <a:ahLst/>
              <a:cxnLst>
                <a:cxn ang="0">
                  <a:pos x="0" y="7"/>
                </a:cxn>
                <a:cxn ang="0">
                  <a:pos x="10" y="25"/>
                </a:cxn>
                <a:cxn ang="0">
                  <a:pos x="23" y="32"/>
                </a:cxn>
                <a:cxn ang="0">
                  <a:pos x="28" y="27"/>
                </a:cxn>
                <a:cxn ang="0">
                  <a:pos x="18" y="17"/>
                </a:cxn>
                <a:cxn ang="0">
                  <a:pos x="28" y="17"/>
                </a:cxn>
                <a:cxn ang="0">
                  <a:pos x="40" y="32"/>
                </a:cxn>
                <a:cxn ang="0">
                  <a:pos x="37" y="7"/>
                </a:cxn>
                <a:cxn ang="0">
                  <a:pos x="48" y="29"/>
                </a:cxn>
                <a:cxn ang="0">
                  <a:pos x="69" y="37"/>
                </a:cxn>
                <a:cxn ang="0">
                  <a:pos x="65" y="52"/>
                </a:cxn>
                <a:cxn ang="0">
                  <a:pos x="92" y="72"/>
                </a:cxn>
                <a:cxn ang="0">
                  <a:pos x="87" y="84"/>
                </a:cxn>
                <a:cxn ang="0">
                  <a:pos x="100" y="74"/>
                </a:cxn>
                <a:cxn ang="0">
                  <a:pos x="102" y="101"/>
                </a:cxn>
                <a:cxn ang="0">
                  <a:pos x="112" y="96"/>
                </a:cxn>
                <a:cxn ang="0">
                  <a:pos x="115" y="76"/>
                </a:cxn>
                <a:cxn ang="0">
                  <a:pos x="90" y="64"/>
                </a:cxn>
                <a:cxn ang="0">
                  <a:pos x="37" y="0"/>
                </a:cxn>
                <a:cxn ang="0">
                  <a:pos x="10" y="17"/>
                </a:cxn>
                <a:cxn ang="0">
                  <a:pos x="0" y="7"/>
                </a:cxn>
              </a:cxnLst>
              <a:rect l="0" t="0" r="r" b="b"/>
              <a:pathLst>
                <a:path w="116" h="102">
                  <a:moveTo>
                    <a:pt x="0" y="7"/>
                  </a:moveTo>
                  <a:lnTo>
                    <a:pt x="10" y="25"/>
                  </a:lnTo>
                  <a:lnTo>
                    <a:pt x="23" y="32"/>
                  </a:lnTo>
                  <a:lnTo>
                    <a:pt x="28" y="27"/>
                  </a:lnTo>
                  <a:lnTo>
                    <a:pt x="18" y="17"/>
                  </a:lnTo>
                  <a:lnTo>
                    <a:pt x="28" y="17"/>
                  </a:lnTo>
                  <a:lnTo>
                    <a:pt x="40" y="32"/>
                  </a:lnTo>
                  <a:lnTo>
                    <a:pt x="37" y="7"/>
                  </a:lnTo>
                  <a:lnTo>
                    <a:pt x="48" y="29"/>
                  </a:lnTo>
                  <a:lnTo>
                    <a:pt x="69" y="37"/>
                  </a:lnTo>
                  <a:lnTo>
                    <a:pt x="65" y="52"/>
                  </a:lnTo>
                  <a:lnTo>
                    <a:pt x="92" y="72"/>
                  </a:lnTo>
                  <a:lnTo>
                    <a:pt x="87" y="84"/>
                  </a:lnTo>
                  <a:lnTo>
                    <a:pt x="100" y="74"/>
                  </a:lnTo>
                  <a:lnTo>
                    <a:pt x="102" y="101"/>
                  </a:lnTo>
                  <a:lnTo>
                    <a:pt x="112" y="96"/>
                  </a:lnTo>
                  <a:lnTo>
                    <a:pt x="115" y="76"/>
                  </a:lnTo>
                  <a:lnTo>
                    <a:pt x="90" y="64"/>
                  </a:lnTo>
                  <a:lnTo>
                    <a:pt x="37" y="0"/>
                  </a:lnTo>
                  <a:lnTo>
                    <a:pt x="10" y="17"/>
                  </a:lnTo>
                  <a:lnTo>
                    <a:pt x="0" y="7"/>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124" name="Freeform 428"/>
            <p:cNvSpPr>
              <a:spLocks/>
            </p:cNvSpPr>
            <p:nvPr/>
          </p:nvSpPr>
          <p:spPr bwMode="auto">
            <a:xfrm>
              <a:off x="970" y="1554"/>
              <a:ext cx="108" cy="108"/>
            </a:xfrm>
            <a:custGeom>
              <a:avLst/>
              <a:gdLst/>
              <a:ahLst/>
              <a:cxnLst>
                <a:cxn ang="0">
                  <a:pos x="0" y="7"/>
                </a:cxn>
                <a:cxn ang="0">
                  <a:pos x="11" y="26"/>
                </a:cxn>
                <a:cxn ang="0">
                  <a:pos x="24" y="34"/>
                </a:cxn>
                <a:cxn ang="0">
                  <a:pos x="29" y="29"/>
                </a:cxn>
                <a:cxn ang="0">
                  <a:pos x="19" y="18"/>
                </a:cxn>
                <a:cxn ang="0">
                  <a:pos x="29" y="18"/>
                </a:cxn>
                <a:cxn ang="0">
                  <a:pos x="42" y="34"/>
                </a:cxn>
                <a:cxn ang="0">
                  <a:pos x="39" y="7"/>
                </a:cxn>
                <a:cxn ang="0">
                  <a:pos x="50" y="31"/>
                </a:cxn>
                <a:cxn ang="0">
                  <a:pos x="73" y="39"/>
                </a:cxn>
                <a:cxn ang="0">
                  <a:pos x="68" y="55"/>
                </a:cxn>
                <a:cxn ang="0">
                  <a:pos x="97" y="76"/>
                </a:cxn>
                <a:cxn ang="0">
                  <a:pos x="92" y="89"/>
                </a:cxn>
                <a:cxn ang="0">
                  <a:pos x="105" y="78"/>
                </a:cxn>
                <a:cxn ang="0">
                  <a:pos x="107" y="107"/>
                </a:cxn>
                <a:cxn ang="0">
                  <a:pos x="118" y="102"/>
                </a:cxn>
                <a:cxn ang="0">
                  <a:pos x="121" y="81"/>
                </a:cxn>
                <a:cxn ang="0">
                  <a:pos x="95" y="68"/>
                </a:cxn>
                <a:cxn ang="0">
                  <a:pos x="39" y="0"/>
                </a:cxn>
                <a:cxn ang="0">
                  <a:pos x="11" y="18"/>
                </a:cxn>
                <a:cxn ang="0">
                  <a:pos x="0" y="7"/>
                </a:cxn>
              </a:cxnLst>
              <a:rect l="0" t="0" r="r" b="b"/>
              <a:pathLst>
                <a:path w="122" h="108">
                  <a:moveTo>
                    <a:pt x="0" y="7"/>
                  </a:moveTo>
                  <a:lnTo>
                    <a:pt x="11" y="26"/>
                  </a:lnTo>
                  <a:lnTo>
                    <a:pt x="24" y="34"/>
                  </a:lnTo>
                  <a:lnTo>
                    <a:pt x="29" y="29"/>
                  </a:lnTo>
                  <a:lnTo>
                    <a:pt x="19" y="18"/>
                  </a:lnTo>
                  <a:lnTo>
                    <a:pt x="29" y="18"/>
                  </a:lnTo>
                  <a:lnTo>
                    <a:pt x="42" y="34"/>
                  </a:lnTo>
                  <a:lnTo>
                    <a:pt x="39" y="7"/>
                  </a:lnTo>
                  <a:lnTo>
                    <a:pt x="50" y="31"/>
                  </a:lnTo>
                  <a:lnTo>
                    <a:pt x="73" y="39"/>
                  </a:lnTo>
                  <a:lnTo>
                    <a:pt x="68" y="55"/>
                  </a:lnTo>
                  <a:lnTo>
                    <a:pt x="97" y="76"/>
                  </a:lnTo>
                  <a:lnTo>
                    <a:pt x="92" y="89"/>
                  </a:lnTo>
                  <a:lnTo>
                    <a:pt x="105" y="78"/>
                  </a:lnTo>
                  <a:lnTo>
                    <a:pt x="107" y="107"/>
                  </a:lnTo>
                  <a:lnTo>
                    <a:pt x="118" y="102"/>
                  </a:lnTo>
                  <a:lnTo>
                    <a:pt x="121" y="81"/>
                  </a:lnTo>
                  <a:lnTo>
                    <a:pt x="95" y="68"/>
                  </a:lnTo>
                  <a:lnTo>
                    <a:pt x="39" y="0"/>
                  </a:lnTo>
                  <a:lnTo>
                    <a:pt x="11" y="18"/>
                  </a:lnTo>
                  <a:lnTo>
                    <a:pt x="0" y="7"/>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125" name="Freeform 429"/>
            <p:cNvSpPr>
              <a:spLocks/>
            </p:cNvSpPr>
            <p:nvPr/>
          </p:nvSpPr>
          <p:spPr bwMode="auto">
            <a:xfrm>
              <a:off x="993" y="1588"/>
              <a:ext cx="17" cy="17"/>
            </a:xfrm>
            <a:custGeom>
              <a:avLst/>
              <a:gdLst/>
              <a:ahLst/>
              <a:cxnLst>
                <a:cxn ang="0">
                  <a:pos x="0" y="0"/>
                </a:cxn>
                <a:cxn ang="0">
                  <a:pos x="6" y="16"/>
                </a:cxn>
                <a:cxn ang="0">
                  <a:pos x="8" y="7"/>
                </a:cxn>
                <a:cxn ang="0">
                  <a:pos x="18" y="16"/>
                </a:cxn>
                <a:cxn ang="0">
                  <a:pos x="8" y="7"/>
                </a:cxn>
                <a:cxn ang="0">
                  <a:pos x="14" y="1"/>
                </a:cxn>
                <a:cxn ang="0">
                  <a:pos x="0" y="0"/>
                </a:cxn>
              </a:cxnLst>
              <a:rect l="0" t="0" r="r" b="b"/>
              <a:pathLst>
                <a:path w="19" h="17">
                  <a:moveTo>
                    <a:pt x="0" y="0"/>
                  </a:moveTo>
                  <a:lnTo>
                    <a:pt x="6" y="16"/>
                  </a:lnTo>
                  <a:lnTo>
                    <a:pt x="8" y="7"/>
                  </a:lnTo>
                  <a:lnTo>
                    <a:pt x="18" y="16"/>
                  </a:lnTo>
                  <a:lnTo>
                    <a:pt x="8" y="7"/>
                  </a:lnTo>
                  <a:lnTo>
                    <a:pt x="14" y="1"/>
                  </a:lnTo>
                  <a:lnTo>
                    <a:pt x="0" y="0"/>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126" name="Freeform 430"/>
            <p:cNvSpPr>
              <a:spLocks/>
            </p:cNvSpPr>
            <p:nvPr/>
          </p:nvSpPr>
          <p:spPr bwMode="auto">
            <a:xfrm>
              <a:off x="993" y="1588"/>
              <a:ext cx="22" cy="17"/>
            </a:xfrm>
            <a:custGeom>
              <a:avLst/>
              <a:gdLst/>
              <a:ahLst/>
              <a:cxnLst>
                <a:cxn ang="0">
                  <a:pos x="0" y="0"/>
                </a:cxn>
                <a:cxn ang="0">
                  <a:pos x="8" y="16"/>
                </a:cxn>
                <a:cxn ang="0">
                  <a:pos x="11" y="7"/>
                </a:cxn>
                <a:cxn ang="0">
                  <a:pos x="24" y="16"/>
                </a:cxn>
                <a:cxn ang="0">
                  <a:pos x="11" y="7"/>
                </a:cxn>
                <a:cxn ang="0">
                  <a:pos x="19" y="2"/>
                </a:cxn>
                <a:cxn ang="0">
                  <a:pos x="0" y="0"/>
                </a:cxn>
              </a:cxnLst>
              <a:rect l="0" t="0" r="r" b="b"/>
              <a:pathLst>
                <a:path w="25" h="17">
                  <a:moveTo>
                    <a:pt x="0" y="0"/>
                  </a:moveTo>
                  <a:lnTo>
                    <a:pt x="8" y="16"/>
                  </a:lnTo>
                  <a:lnTo>
                    <a:pt x="11" y="7"/>
                  </a:lnTo>
                  <a:lnTo>
                    <a:pt x="24" y="16"/>
                  </a:lnTo>
                  <a:lnTo>
                    <a:pt x="11" y="7"/>
                  </a:lnTo>
                  <a:lnTo>
                    <a:pt x="19" y="2"/>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127" name="Freeform 431"/>
            <p:cNvSpPr>
              <a:spLocks/>
            </p:cNvSpPr>
            <p:nvPr/>
          </p:nvSpPr>
          <p:spPr bwMode="auto">
            <a:xfrm>
              <a:off x="1004" y="1601"/>
              <a:ext cx="16" cy="24"/>
            </a:xfrm>
            <a:custGeom>
              <a:avLst/>
              <a:gdLst/>
              <a:ahLst/>
              <a:cxnLst>
                <a:cxn ang="0">
                  <a:pos x="0" y="0"/>
                </a:cxn>
                <a:cxn ang="0">
                  <a:pos x="16" y="4"/>
                </a:cxn>
                <a:cxn ang="0">
                  <a:pos x="16" y="23"/>
                </a:cxn>
                <a:cxn ang="0">
                  <a:pos x="0" y="0"/>
                </a:cxn>
              </a:cxnLst>
              <a:rect l="0" t="0" r="r" b="b"/>
              <a:pathLst>
                <a:path w="17" h="24">
                  <a:moveTo>
                    <a:pt x="0" y="0"/>
                  </a:moveTo>
                  <a:lnTo>
                    <a:pt x="16" y="4"/>
                  </a:lnTo>
                  <a:lnTo>
                    <a:pt x="16" y="23"/>
                  </a:lnTo>
                  <a:lnTo>
                    <a:pt x="0" y="0"/>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128" name="Freeform 432"/>
            <p:cNvSpPr>
              <a:spLocks/>
            </p:cNvSpPr>
            <p:nvPr/>
          </p:nvSpPr>
          <p:spPr bwMode="auto">
            <a:xfrm>
              <a:off x="1004" y="1601"/>
              <a:ext cx="16" cy="30"/>
            </a:xfrm>
            <a:custGeom>
              <a:avLst/>
              <a:gdLst/>
              <a:ahLst/>
              <a:cxnLst>
                <a:cxn ang="0">
                  <a:pos x="0" y="0"/>
                </a:cxn>
                <a:cxn ang="0">
                  <a:pos x="16" y="5"/>
                </a:cxn>
                <a:cxn ang="0">
                  <a:pos x="16" y="29"/>
                </a:cxn>
                <a:cxn ang="0">
                  <a:pos x="0" y="0"/>
                </a:cxn>
              </a:cxnLst>
              <a:rect l="0" t="0" r="r" b="b"/>
              <a:pathLst>
                <a:path w="17" h="30">
                  <a:moveTo>
                    <a:pt x="0" y="0"/>
                  </a:moveTo>
                  <a:lnTo>
                    <a:pt x="16" y="5"/>
                  </a:lnTo>
                  <a:lnTo>
                    <a:pt x="16" y="29"/>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129" name="Freeform 433"/>
            <p:cNvSpPr>
              <a:spLocks/>
            </p:cNvSpPr>
            <p:nvPr/>
          </p:nvSpPr>
          <p:spPr bwMode="auto">
            <a:xfrm>
              <a:off x="1017" y="1588"/>
              <a:ext cx="15" cy="17"/>
            </a:xfrm>
            <a:custGeom>
              <a:avLst/>
              <a:gdLst/>
              <a:ahLst/>
              <a:cxnLst>
                <a:cxn ang="0">
                  <a:pos x="0" y="0"/>
                </a:cxn>
                <a:cxn ang="0">
                  <a:pos x="2" y="16"/>
                </a:cxn>
                <a:cxn ang="0">
                  <a:pos x="11" y="16"/>
                </a:cxn>
                <a:cxn ang="0">
                  <a:pos x="6" y="1"/>
                </a:cxn>
                <a:cxn ang="0">
                  <a:pos x="16" y="12"/>
                </a:cxn>
                <a:cxn ang="0">
                  <a:pos x="6" y="0"/>
                </a:cxn>
                <a:cxn ang="0">
                  <a:pos x="0" y="0"/>
                </a:cxn>
              </a:cxnLst>
              <a:rect l="0" t="0" r="r" b="b"/>
              <a:pathLst>
                <a:path w="17" h="17">
                  <a:moveTo>
                    <a:pt x="0" y="0"/>
                  </a:moveTo>
                  <a:lnTo>
                    <a:pt x="2" y="16"/>
                  </a:lnTo>
                  <a:lnTo>
                    <a:pt x="11" y="16"/>
                  </a:lnTo>
                  <a:lnTo>
                    <a:pt x="6" y="1"/>
                  </a:lnTo>
                  <a:lnTo>
                    <a:pt x="16" y="12"/>
                  </a:lnTo>
                  <a:lnTo>
                    <a:pt x="6" y="0"/>
                  </a:lnTo>
                  <a:lnTo>
                    <a:pt x="0" y="0"/>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130" name="Freeform 434"/>
            <p:cNvSpPr>
              <a:spLocks/>
            </p:cNvSpPr>
            <p:nvPr/>
          </p:nvSpPr>
          <p:spPr bwMode="auto">
            <a:xfrm>
              <a:off x="1017" y="1588"/>
              <a:ext cx="15" cy="19"/>
            </a:xfrm>
            <a:custGeom>
              <a:avLst/>
              <a:gdLst/>
              <a:ahLst/>
              <a:cxnLst>
                <a:cxn ang="0">
                  <a:pos x="0" y="0"/>
                </a:cxn>
                <a:cxn ang="0">
                  <a:pos x="2" y="18"/>
                </a:cxn>
                <a:cxn ang="0">
                  <a:pos x="12" y="18"/>
                </a:cxn>
                <a:cxn ang="0">
                  <a:pos x="6" y="2"/>
                </a:cxn>
                <a:cxn ang="0">
                  <a:pos x="16" y="13"/>
                </a:cxn>
                <a:cxn ang="0">
                  <a:pos x="6" y="0"/>
                </a:cxn>
                <a:cxn ang="0">
                  <a:pos x="0" y="0"/>
                </a:cxn>
              </a:cxnLst>
              <a:rect l="0" t="0" r="r" b="b"/>
              <a:pathLst>
                <a:path w="17" h="19">
                  <a:moveTo>
                    <a:pt x="0" y="0"/>
                  </a:moveTo>
                  <a:lnTo>
                    <a:pt x="2" y="18"/>
                  </a:lnTo>
                  <a:lnTo>
                    <a:pt x="12" y="18"/>
                  </a:lnTo>
                  <a:lnTo>
                    <a:pt x="6" y="2"/>
                  </a:lnTo>
                  <a:lnTo>
                    <a:pt x="16" y="13"/>
                  </a:lnTo>
                  <a:lnTo>
                    <a:pt x="6" y="0"/>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131" name="Freeform 435"/>
            <p:cNvSpPr>
              <a:spLocks/>
            </p:cNvSpPr>
            <p:nvPr/>
          </p:nvSpPr>
          <p:spPr bwMode="auto">
            <a:xfrm>
              <a:off x="1026" y="1612"/>
              <a:ext cx="15" cy="17"/>
            </a:xfrm>
            <a:custGeom>
              <a:avLst/>
              <a:gdLst/>
              <a:ahLst/>
              <a:cxnLst>
                <a:cxn ang="0">
                  <a:pos x="0" y="0"/>
                </a:cxn>
                <a:cxn ang="0">
                  <a:pos x="16" y="16"/>
                </a:cxn>
                <a:cxn ang="0">
                  <a:pos x="16" y="0"/>
                </a:cxn>
                <a:cxn ang="0">
                  <a:pos x="0" y="0"/>
                </a:cxn>
              </a:cxnLst>
              <a:rect l="0" t="0" r="r" b="b"/>
              <a:pathLst>
                <a:path w="17" h="17">
                  <a:moveTo>
                    <a:pt x="0" y="0"/>
                  </a:moveTo>
                  <a:lnTo>
                    <a:pt x="16" y="16"/>
                  </a:lnTo>
                  <a:lnTo>
                    <a:pt x="16" y="0"/>
                  </a:lnTo>
                  <a:lnTo>
                    <a:pt x="0" y="0"/>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132" name="Freeform 436"/>
            <p:cNvSpPr>
              <a:spLocks/>
            </p:cNvSpPr>
            <p:nvPr/>
          </p:nvSpPr>
          <p:spPr bwMode="auto">
            <a:xfrm>
              <a:off x="1026" y="1612"/>
              <a:ext cx="15" cy="17"/>
            </a:xfrm>
            <a:custGeom>
              <a:avLst/>
              <a:gdLst/>
              <a:ahLst/>
              <a:cxnLst>
                <a:cxn ang="0">
                  <a:pos x="0" y="0"/>
                </a:cxn>
                <a:cxn ang="0">
                  <a:pos x="16" y="16"/>
                </a:cxn>
                <a:cxn ang="0">
                  <a:pos x="16" y="0"/>
                </a:cxn>
                <a:cxn ang="0">
                  <a:pos x="0" y="0"/>
                </a:cxn>
              </a:cxnLst>
              <a:rect l="0" t="0" r="r" b="b"/>
              <a:pathLst>
                <a:path w="17" h="17">
                  <a:moveTo>
                    <a:pt x="0" y="0"/>
                  </a:moveTo>
                  <a:lnTo>
                    <a:pt x="16" y="16"/>
                  </a:lnTo>
                  <a:lnTo>
                    <a:pt x="16" y="0"/>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133" name="Freeform 437"/>
            <p:cNvSpPr>
              <a:spLocks/>
            </p:cNvSpPr>
            <p:nvPr/>
          </p:nvSpPr>
          <p:spPr bwMode="auto">
            <a:xfrm>
              <a:off x="1028" y="1627"/>
              <a:ext cx="16" cy="24"/>
            </a:xfrm>
            <a:custGeom>
              <a:avLst/>
              <a:gdLst/>
              <a:ahLst/>
              <a:cxnLst>
                <a:cxn ang="0">
                  <a:pos x="0" y="0"/>
                </a:cxn>
                <a:cxn ang="0">
                  <a:pos x="13" y="8"/>
                </a:cxn>
                <a:cxn ang="0">
                  <a:pos x="16" y="23"/>
                </a:cxn>
                <a:cxn ang="0">
                  <a:pos x="0" y="0"/>
                </a:cxn>
              </a:cxnLst>
              <a:rect l="0" t="0" r="r" b="b"/>
              <a:pathLst>
                <a:path w="17" h="24">
                  <a:moveTo>
                    <a:pt x="0" y="0"/>
                  </a:moveTo>
                  <a:lnTo>
                    <a:pt x="13" y="8"/>
                  </a:lnTo>
                  <a:lnTo>
                    <a:pt x="16" y="23"/>
                  </a:lnTo>
                  <a:lnTo>
                    <a:pt x="0" y="0"/>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134" name="Freeform 438"/>
            <p:cNvSpPr>
              <a:spLocks/>
            </p:cNvSpPr>
            <p:nvPr/>
          </p:nvSpPr>
          <p:spPr bwMode="auto">
            <a:xfrm>
              <a:off x="1028" y="1627"/>
              <a:ext cx="17" cy="30"/>
            </a:xfrm>
            <a:custGeom>
              <a:avLst/>
              <a:gdLst/>
              <a:ahLst/>
              <a:cxnLst>
                <a:cxn ang="0">
                  <a:pos x="0" y="0"/>
                </a:cxn>
                <a:cxn ang="0">
                  <a:pos x="15" y="10"/>
                </a:cxn>
                <a:cxn ang="0">
                  <a:pos x="18" y="29"/>
                </a:cxn>
                <a:cxn ang="0">
                  <a:pos x="0" y="0"/>
                </a:cxn>
              </a:cxnLst>
              <a:rect l="0" t="0" r="r" b="b"/>
              <a:pathLst>
                <a:path w="19" h="30">
                  <a:moveTo>
                    <a:pt x="0" y="0"/>
                  </a:moveTo>
                  <a:lnTo>
                    <a:pt x="15" y="10"/>
                  </a:lnTo>
                  <a:lnTo>
                    <a:pt x="18" y="29"/>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135" name="Freeform 439"/>
            <p:cNvSpPr>
              <a:spLocks/>
            </p:cNvSpPr>
            <p:nvPr/>
          </p:nvSpPr>
          <p:spPr bwMode="auto">
            <a:xfrm>
              <a:off x="1059" y="1635"/>
              <a:ext cx="15" cy="17"/>
            </a:xfrm>
            <a:custGeom>
              <a:avLst/>
              <a:gdLst/>
              <a:ahLst/>
              <a:cxnLst>
                <a:cxn ang="0">
                  <a:pos x="0" y="8"/>
                </a:cxn>
                <a:cxn ang="0">
                  <a:pos x="0" y="0"/>
                </a:cxn>
                <a:cxn ang="0">
                  <a:pos x="16" y="16"/>
                </a:cxn>
                <a:cxn ang="0">
                  <a:pos x="0" y="8"/>
                </a:cxn>
              </a:cxnLst>
              <a:rect l="0" t="0" r="r" b="b"/>
              <a:pathLst>
                <a:path w="17" h="17">
                  <a:moveTo>
                    <a:pt x="0" y="8"/>
                  </a:moveTo>
                  <a:lnTo>
                    <a:pt x="0" y="0"/>
                  </a:lnTo>
                  <a:lnTo>
                    <a:pt x="16" y="16"/>
                  </a:lnTo>
                  <a:lnTo>
                    <a:pt x="0" y="8"/>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136" name="Freeform 440"/>
            <p:cNvSpPr>
              <a:spLocks/>
            </p:cNvSpPr>
            <p:nvPr/>
          </p:nvSpPr>
          <p:spPr bwMode="auto">
            <a:xfrm>
              <a:off x="1059" y="1635"/>
              <a:ext cx="15" cy="17"/>
            </a:xfrm>
            <a:custGeom>
              <a:avLst/>
              <a:gdLst/>
              <a:ahLst/>
              <a:cxnLst>
                <a:cxn ang="0">
                  <a:pos x="0" y="8"/>
                </a:cxn>
                <a:cxn ang="0">
                  <a:pos x="4" y="0"/>
                </a:cxn>
                <a:cxn ang="0">
                  <a:pos x="16" y="16"/>
                </a:cxn>
                <a:cxn ang="0">
                  <a:pos x="0" y="8"/>
                </a:cxn>
              </a:cxnLst>
              <a:rect l="0" t="0" r="r" b="b"/>
              <a:pathLst>
                <a:path w="17" h="17">
                  <a:moveTo>
                    <a:pt x="0" y="8"/>
                  </a:moveTo>
                  <a:lnTo>
                    <a:pt x="4" y="0"/>
                  </a:lnTo>
                  <a:lnTo>
                    <a:pt x="16" y="16"/>
                  </a:lnTo>
                  <a:lnTo>
                    <a:pt x="0" y="8"/>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137" name="Freeform 441"/>
            <p:cNvSpPr>
              <a:spLocks/>
            </p:cNvSpPr>
            <p:nvPr/>
          </p:nvSpPr>
          <p:spPr bwMode="auto">
            <a:xfrm>
              <a:off x="1148" y="1764"/>
              <a:ext cx="747" cy="409"/>
            </a:xfrm>
            <a:custGeom>
              <a:avLst/>
              <a:gdLst/>
              <a:ahLst/>
              <a:cxnLst>
                <a:cxn ang="0">
                  <a:pos x="10" y="58"/>
                </a:cxn>
                <a:cxn ang="0">
                  <a:pos x="13" y="61"/>
                </a:cxn>
                <a:cxn ang="0">
                  <a:pos x="25" y="203"/>
                </a:cxn>
                <a:cxn ang="0">
                  <a:pos x="34" y="216"/>
                </a:cxn>
                <a:cxn ang="0">
                  <a:pos x="90" y="268"/>
                </a:cxn>
                <a:cxn ang="0">
                  <a:pos x="143" y="291"/>
                </a:cxn>
                <a:cxn ang="0">
                  <a:pos x="265" y="305"/>
                </a:cxn>
                <a:cxn ang="0">
                  <a:pos x="339" y="335"/>
                </a:cxn>
                <a:cxn ang="0">
                  <a:pos x="403" y="399"/>
                </a:cxn>
                <a:cxn ang="0">
                  <a:pos x="429" y="351"/>
                </a:cxn>
                <a:cxn ang="0">
                  <a:pos x="479" y="335"/>
                </a:cxn>
                <a:cxn ang="0">
                  <a:pos x="515" y="333"/>
                </a:cxn>
                <a:cxn ang="0">
                  <a:pos x="531" y="327"/>
                </a:cxn>
                <a:cxn ang="0">
                  <a:pos x="536" y="330"/>
                </a:cxn>
                <a:cxn ang="0">
                  <a:pos x="612" y="346"/>
                </a:cxn>
                <a:cxn ang="0">
                  <a:pos x="634" y="408"/>
                </a:cxn>
                <a:cxn ang="0">
                  <a:pos x="648" y="382"/>
                </a:cxn>
                <a:cxn ang="0">
                  <a:pos x="642" y="294"/>
                </a:cxn>
                <a:cxn ang="0">
                  <a:pos x="700" y="239"/>
                </a:cxn>
                <a:cxn ang="0">
                  <a:pos x="702" y="219"/>
                </a:cxn>
                <a:cxn ang="0">
                  <a:pos x="692" y="193"/>
                </a:cxn>
                <a:cxn ang="0">
                  <a:pos x="702" y="183"/>
                </a:cxn>
                <a:cxn ang="0">
                  <a:pos x="716" y="216"/>
                </a:cxn>
                <a:cxn ang="0">
                  <a:pos x="718" y="177"/>
                </a:cxn>
                <a:cxn ang="0">
                  <a:pos x="739" y="155"/>
                </a:cxn>
                <a:cxn ang="0">
                  <a:pos x="786" y="131"/>
                </a:cxn>
                <a:cxn ang="0">
                  <a:pos x="840" y="90"/>
                </a:cxn>
                <a:cxn ang="0">
                  <a:pos x="830" y="69"/>
                </a:cxn>
                <a:cxn ang="0">
                  <a:pos x="806" y="38"/>
                </a:cxn>
                <a:cxn ang="0">
                  <a:pos x="716" y="93"/>
                </a:cxn>
                <a:cxn ang="0">
                  <a:pos x="663" y="113"/>
                </a:cxn>
                <a:cxn ang="0">
                  <a:pos x="625" y="144"/>
                </a:cxn>
                <a:cxn ang="0">
                  <a:pos x="607" y="136"/>
                </a:cxn>
                <a:cxn ang="0">
                  <a:pos x="614" y="126"/>
                </a:cxn>
                <a:cxn ang="0">
                  <a:pos x="609" y="98"/>
                </a:cxn>
                <a:cxn ang="0">
                  <a:pos x="601" y="77"/>
                </a:cxn>
                <a:cxn ang="0">
                  <a:pos x="562" y="90"/>
                </a:cxn>
                <a:cxn ang="0">
                  <a:pos x="541" y="139"/>
                </a:cxn>
                <a:cxn ang="0">
                  <a:pos x="546" y="77"/>
                </a:cxn>
                <a:cxn ang="0">
                  <a:pos x="557" y="66"/>
                </a:cxn>
                <a:cxn ang="0">
                  <a:pos x="585" y="56"/>
                </a:cxn>
                <a:cxn ang="0">
                  <a:pos x="536" y="35"/>
                </a:cxn>
                <a:cxn ang="0">
                  <a:pos x="479" y="53"/>
                </a:cxn>
                <a:cxn ang="0">
                  <a:pos x="439" y="15"/>
                </a:cxn>
                <a:cxn ang="0">
                  <a:pos x="429" y="10"/>
                </a:cxn>
                <a:cxn ang="0">
                  <a:pos x="34" y="25"/>
                </a:cxn>
                <a:cxn ang="0">
                  <a:pos x="28" y="25"/>
                </a:cxn>
              </a:cxnLst>
              <a:rect l="0" t="0" r="r" b="b"/>
              <a:pathLst>
                <a:path w="841" h="409">
                  <a:moveTo>
                    <a:pt x="0" y="25"/>
                  </a:moveTo>
                  <a:lnTo>
                    <a:pt x="10" y="58"/>
                  </a:lnTo>
                  <a:lnTo>
                    <a:pt x="20" y="61"/>
                  </a:lnTo>
                  <a:lnTo>
                    <a:pt x="13" y="61"/>
                  </a:lnTo>
                  <a:lnTo>
                    <a:pt x="7" y="165"/>
                  </a:lnTo>
                  <a:lnTo>
                    <a:pt x="25" y="203"/>
                  </a:lnTo>
                  <a:lnTo>
                    <a:pt x="39" y="203"/>
                  </a:lnTo>
                  <a:lnTo>
                    <a:pt x="34" y="216"/>
                  </a:lnTo>
                  <a:lnTo>
                    <a:pt x="62" y="260"/>
                  </a:lnTo>
                  <a:lnTo>
                    <a:pt x="90" y="268"/>
                  </a:lnTo>
                  <a:lnTo>
                    <a:pt x="111" y="294"/>
                  </a:lnTo>
                  <a:lnTo>
                    <a:pt x="143" y="291"/>
                  </a:lnTo>
                  <a:lnTo>
                    <a:pt x="198" y="312"/>
                  </a:lnTo>
                  <a:lnTo>
                    <a:pt x="265" y="305"/>
                  </a:lnTo>
                  <a:lnTo>
                    <a:pt x="307" y="348"/>
                  </a:lnTo>
                  <a:lnTo>
                    <a:pt x="339" y="335"/>
                  </a:lnTo>
                  <a:lnTo>
                    <a:pt x="374" y="389"/>
                  </a:lnTo>
                  <a:lnTo>
                    <a:pt x="403" y="399"/>
                  </a:lnTo>
                  <a:lnTo>
                    <a:pt x="400" y="369"/>
                  </a:lnTo>
                  <a:lnTo>
                    <a:pt x="429" y="351"/>
                  </a:lnTo>
                  <a:lnTo>
                    <a:pt x="434" y="338"/>
                  </a:lnTo>
                  <a:lnTo>
                    <a:pt x="479" y="335"/>
                  </a:lnTo>
                  <a:lnTo>
                    <a:pt x="515" y="348"/>
                  </a:lnTo>
                  <a:lnTo>
                    <a:pt x="515" y="333"/>
                  </a:lnTo>
                  <a:lnTo>
                    <a:pt x="499" y="327"/>
                  </a:lnTo>
                  <a:lnTo>
                    <a:pt x="531" y="327"/>
                  </a:lnTo>
                  <a:lnTo>
                    <a:pt x="533" y="319"/>
                  </a:lnTo>
                  <a:lnTo>
                    <a:pt x="536" y="330"/>
                  </a:lnTo>
                  <a:lnTo>
                    <a:pt x="596" y="333"/>
                  </a:lnTo>
                  <a:lnTo>
                    <a:pt x="612" y="346"/>
                  </a:lnTo>
                  <a:lnTo>
                    <a:pt x="614" y="374"/>
                  </a:lnTo>
                  <a:lnTo>
                    <a:pt x="634" y="408"/>
                  </a:lnTo>
                  <a:lnTo>
                    <a:pt x="645" y="408"/>
                  </a:lnTo>
                  <a:lnTo>
                    <a:pt x="648" y="382"/>
                  </a:lnTo>
                  <a:lnTo>
                    <a:pt x="630" y="319"/>
                  </a:lnTo>
                  <a:lnTo>
                    <a:pt x="642" y="294"/>
                  </a:lnTo>
                  <a:lnTo>
                    <a:pt x="716" y="242"/>
                  </a:lnTo>
                  <a:lnTo>
                    <a:pt x="700" y="239"/>
                  </a:lnTo>
                  <a:lnTo>
                    <a:pt x="716" y="235"/>
                  </a:lnTo>
                  <a:lnTo>
                    <a:pt x="702" y="219"/>
                  </a:lnTo>
                  <a:lnTo>
                    <a:pt x="708" y="206"/>
                  </a:lnTo>
                  <a:lnTo>
                    <a:pt x="692" y="193"/>
                  </a:lnTo>
                  <a:lnTo>
                    <a:pt x="708" y="201"/>
                  </a:lnTo>
                  <a:lnTo>
                    <a:pt x="702" y="183"/>
                  </a:lnTo>
                  <a:lnTo>
                    <a:pt x="713" y="177"/>
                  </a:lnTo>
                  <a:lnTo>
                    <a:pt x="716" y="216"/>
                  </a:lnTo>
                  <a:lnTo>
                    <a:pt x="726" y="193"/>
                  </a:lnTo>
                  <a:lnTo>
                    <a:pt x="718" y="177"/>
                  </a:lnTo>
                  <a:lnTo>
                    <a:pt x="726" y="185"/>
                  </a:lnTo>
                  <a:lnTo>
                    <a:pt x="739" y="155"/>
                  </a:lnTo>
                  <a:lnTo>
                    <a:pt x="799" y="139"/>
                  </a:lnTo>
                  <a:lnTo>
                    <a:pt x="786" y="131"/>
                  </a:lnTo>
                  <a:lnTo>
                    <a:pt x="796" y="105"/>
                  </a:lnTo>
                  <a:lnTo>
                    <a:pt x="840" y="90"/>
                  </a:lnTo>
                  <a:lnTo>
                    <a:pt x="840" y="77"/>
                  </a:lnTo>
                  <a:lnTo>
                    <a:pt x="830" y="69"/>
                  </a:lnTo>
                  <a:lnTo>
                    <a:pt x="830" y="46"/>
                  </a:lnTo>
                  <a:lnTo>
                    <a:pt x="806" y="38"/>
                  </a:lnTo>
                  <a:lnTo>
                    <a:pt x="791" y="75"/>
                  </a:lnTo>
                  <a:lnTo>
                    <a:pt x="716" y="93"/>
                  </a:lnTo>
                  <a:lnTo>
                    <a:pt x="710" y="108"/>
                  </a:lnTo>
                  <a:lnTo>
                    <a:pt x="663" y="113"/>
                  </a:lnTo>
                  <a:lnTo>
                    <a:pt x="668" y="118"/>
                  </a:lnTo>
                  <a:lnTo>
                    <a:pt x="625" y="144"/>
                  </a:lnTo>
                  <a:lnTo>
                    <a:pt x="607" y="141"/>
                  </a:lnTo>
                  <a:lnTo>
                    <a:pt x="607" y="136"/>
                  </a:lnTo>
                  <a:lnTo>
                    <a:pt x="609" y="128"/>
                  </a:lnTo>
                  <a:lnTo>
                    <a:pt x="614" y="126"/>
                  </a:lnTo>
                  <a:lnTo>
                    <a:pt x="617" y="116"/>
                  </a:lnTo>
                  <a:lnTo>
                    <a:pt x="609" y="98"/>
                  </a:lnTo>
                  <a:lnTo>
                    <a:pt x="596" y="105"/>
                  </a:lnTo>
                  <a:lnTo>
                    <a:pt x="601" y="77"/>
                  </a:lnTo>
                  <a:lnTo>
                    <a:pt x="578" y="69"/>
                  </a:lnTo>
                  <a:lnTo>
                    <a:pt x="562" y="90"/>
                  </a:lnTo>
                  <a:lnTo>
                    <a:pt x="554" y="136"/>
                  </a:lnTo>
                  <a:lnTo>
                    <a:pt x="541" y="139"/>
                  </a:lnTo>
                  <a:lnTo>
                    <a:pt x="536" y="113"/>
                  </a:lnTo>
                  <a:lnTo>
                    <a:pt x="546" y="77"/>
                  </a:lnTo>
                  <a:lnTo>
                    <a:pt x="536" y="88"/>
                  </a:lnTo>
                  <a:lnTo>
                    <a:pt x="557" y="66"/>
                  </a:lnTo>
                  <a:lnTo>
                    <a:pt x="593" y="64"/>
                  </a:lnTo>
                  <a:lnTo>
                    <a:pt x="585" y="56"/>
                  </a:lnTo>
                  <a:lnTo>
                    <a:pt x="528" y="51"/>
                  </a:lnTo>
                  <a:lnTo>
                    <a:pt x="536" y="35"/>
                  </a:lnTo>
                  <a:lnTo>
                    <a:pt x="502" y="53"/>
                  </a:lnTo>
                  <a:lnTo>
                    <a:pt x="479" y="53"/>
                  </a:lnTo>
                  <a:lnTo>
                    <a:pt x="507" y="28"/>
                  </a:lnTo>
                  <a:lnTo>
                    <a:pt x="439" y="15"/>
                  </a:lnTo>
                  <a:lnTo>
                    <a:pt x="429" y="0"/>
                  </a:lnTo>
                  <a:lnTo>
                    <a:pt x="429" y="10"/>
                  </a:lnTo>
                  <a:lnTo>
                    <a:pt x="28" y="10"/>
                  </a:lnTo>
                  <a:lnTo>
                    <a:pt x="34" y="25"/>
                  </a:lnTo>
                  <a:lnTo>
                    <a:pt x="25" y="38"/>
                  </a:lnTo>
                  <a:lnTo>
                    <a:pt x="28" y="25"/>
                  </a:lnTo>
                  <a:lnTo>
                    <a:pt x="0" y="25"/>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30138" name="Freeform 442"/>
            <p:cNvSpPr>
              <a:spLocks/>
            </p:cNvSpPr>
            <p:nvPr/>
          </p:nvSpPr>
          <p:spPr bwMode="auto">
            <a:xfrm>
              <a:off x="1148" y="1764"/>
              <a:ext cx="752" cy="415"/>
            </a:xfrm>
            <a:custGeom>
              <a:avLst/>
              <a:gdLst/>
              <a:ahLst/>
              <a:cxnLst>
                <a:cxn ang="0">
                  <a:pos x="10" y="59"/>
                </a:cxn>
                <a:cxn ang="0">
                  <a:pos x="13" y="62"/>
                </a:cxn>
                <a:cxn ang="0">
                  <a:pos x="25" y="206"/>
                </a:cxn>
                <a:cxn ang="0">
                  <a:pos x="34" y="219"/>
                </a:cxn>
                <a:cxn ang="0">
                  <a:pos x="91" y="272"/>
                </a:cxn>
                <a:cxn ang="0">
                  <a:pos x="144" y="295"/>
                </a:cxn>
                <a:cxn ang="0">
                  <a:pos x="267" y="309"/>
                </a:cxn>
                <a:cxn ang="0">
                  <a:pos x="341" y="340"/>
                </a:cxn>
                <a:cxn ang="0">
                  <a:pos x="406" y="405"/>
                </a:cxn>
                <a:cxn ang="0">
                  <a:pos x="432" y="356"/>
                </a:cxn>
                <a:cxn ang="0">
                  <a:pos x="482" y="340"/>
                </a:cxn>
                <a:cxn ang="0">
                  <a:pos x="519" y="338"/>
                </a:cxn>
                <a:cxn ang="0">
                  <a:pos x="535" y="332"/>
                </a:cxn>
                <a:cxn ang="0">
                  <a:pos x="540" y="335"/>
                </a:cxn>
                <a:cxn ang="0">
                  <a:pos x="616" y="351"/>
                </a:cxn>
                <a:cxn ang="0">
                  <a:pos x="639" y="414"/>
                </a:cxn>
                <a:cxn ang="0">
                  <a:pos x="653" y="388"/>
                </a:cxn>
                <a:cxn ang="0">
                  <a:pos x="647" y="298"/>
                </a:cxn>
                <a:cxn ang="0">
                  <a:pos x="705" y="243"/>
                </a:cxn>
                <a:cxn ang="0">
                  <a:pos x="707" y="222"/>
                </a:cxn>
                <a:cxn ang="0">
                  <a:pos x="697" y="196"/>
                </a:cxn>
                <a:cxn ang="0">
                  <a:pos x="707" y="186"/>
                </a:cxn>
                <a:cxn ang="0">
                  <a:pos x="721" y="219"/>
                </a:cxn>
                <a:cxn ang="0">
                  <a:pos x="723" y="180"/>
                </a:cxn>
                <a:cxn ang="0">
                  <a:pos x="744" y="157"/>
                </a:cxn>
                <a:cxn ang="0">
                  <a:pos x="792" y="133"/>
                </a:cxn>
                <a:cxn ang="0">
                  <a:pos x="846" y="91"/>
                </a:cxn>
                <a:cxn ang="0">
                  <a:pos x="836" y="70"/>
                </a:cxn>
                <a:cxn ang="0">
                  <a:pos x="812" y="39"/>
                </a:cxn>
                <a:cxn ang="0">
                  <a:pos x="721" y="94"/>
                </a:cxn>
                <a:cxn ang="0">
                  <a:pos x="668" y="115"/>
                </a:cxn>
                <a:cxn ang="0">
                  <a:pos x="629" y="146"/>
                </a:cxn>
                <a:cxn ang="0">
                  <a:pos x="611" y="138"/>
                </a:cxn>
                <a:cxn ang="0">
                  <a:pos x="618" y="128"/>
                </a:cxn>
                <a:cxn ang="0">
                  <a:pos x="613" y="99"/>
                </a:cxn>
                <a:cxn ang="0">
                  <a:pos x="605" y="78"/>
                </a:cxn>
                <a:cxn ang="0">
                  <a:pos x="566" y="91"/>
                </a:cxn>
                <a:cxn ang="0">
                  <a:pos x="545" y="141"/>
                </a:cxn>
                <a:cxn ang="0">
                  <a:pos x="550" y="78"/>
                </a:cxn>
                <a:cxn ang="0">
                  <a:pos x="561" y="67"/>
                </a:cxn>
                <a:cxn ang="0">
                  <a:pos x="589" y="57"/>
                </a:cxn>
                <a:cxn ang="0">
                  <a:pos x="540" y="36"/>
                </a:cxn>
                <a:cxn ang="0">
                  <a:pos x="482" y="54"/>
                </a:cxn>
                <a:cxn ang="0">
                  <a:pos x="442" y="15"/>
                </a:cxn>
                <a:cxn ang="0">
                  <a:pos x="432" y="10"/>
                </a:cxn>
                <a:cxn ang="0">
                  <a:pos x="34" y="25"/>
                </a:cxn>
                <a:cxn ang="0">
                  <a:pos x="28" y="25"/>
                </a:cxn>
              </a:cxnLst>
              <a:rect l="0" t="0" r="r" b="b"/>
              <a:pathLst>
                <a:path w="847" h="415">
                  <a:moveTo>
                    <a:pt x="0" y="25"/>
                  </a:moveTo>
                  <a:lnTo>
                    <a:pt x="10" y="59"/>
                  </a:lnTo>
                  <a:lnTo>
                    <a:pt x="20" y="62"/>
                  </a:lnTo>
                  <a:lnTo>
                    <a:pt x="13" y="62"/>
                  </a:lnTo>
                  <a:lnTo>
                    <a:pt x="7" y="167"/>
                  </a:lnTo>
                  <a:lnTo>
                    <a:pt x="25" y="206"/>
                  </a:lnTo>
                  <a:lnTo>
                    <a:pt x="39" y="206"/>
                  </a:lnTo>
                  <a:lnTo>
                    <a:pt x="34" y="219"/>
                  </a:lnTo>
                  <a:lnTo>
                    <a:pt x="62" y="264"/>
                  </a:lnTo>
                  <a:lnTo>
                    <a:pt x="91" y="272"/>
                  </a:lnTo>
                  <a:lnTo>
                    <a:pt x="112" y="298"/>
                  </a:lnTo>
                  <a:lnTo>
                    <a:pt x="144" y="295"/>
                  </a:lnTo>
                  <a:lnTo>
                    <a:pt x="199" y="317"/>
                  </a:lnTo>
                  <a:lnTo>
                    <a:pt x="267" y="309"/>
                  </a:lnTo>
                  <a:lnTo>
                    <a:pt x="309" y="353"/>
                  </a:lnTo>
                  <a:lnTo>
                    <a:pt x="341" y="340"/>
                  </a:lnTo>
                  <a:lnTo>
                    <a:pt x="377" y="395"/>
                  </a:lnTo>
                  <a:lnTo>
                    <a:pt x="406" y="405"/>
                  </a:lnTo>
                  <a:lnTo>
                    <a:pt x="403" y="374"/>
                  </a:lnTo>
                  <a:lnTo>
                    <a:pt x="432" y="356"/>
                  </a:lnTo>
                  <a:lnTo>
                    <a:pt x="437" y="343"/>
                  </a:lnTo>
                  <a:lnTo>
                    <a:pt x="482" y="340"/>
                  </a:lnTo>
                  <a:lnTo>
                    <a:pt x="519" y="353"/>
                  </a:lnTo>
                  <a:lnTo>
                    <a:pt x="519" y="338"/>
                  </a:lnTo>
                  <a:lnTo>
                    <a:pt x="503" y="332"/>
                  </a:lnTo>
                  <a:lnTo>
                    <a:pt x="535" y="332"/>
                  </a:lnTo>
                  <a:lnTo>
                    <a:pt x="537" y="324"/>
                  </a:lnTo>
                  <a:lnTo>
                    <a:pt x="540" y="335"/>
                  </a:lnTo>
                  <a:lnTo>
                    <a:pt x="600" y="338"/>
                  </a:lnTo>
                  <a:lnTo>
                    <a:pt x="616" y="351"/>
                  </a:lnTo>
                  <a:lnTo>
                    <a:pt x="618" y="380"/>
                  </a:lnTo>
                  <a:lnTo>
                    <a:pt x="639" y="414"/>
                  </a:lnTo>
                  <a:lnTo>
                    <a:pt x="650" y="414"/>
                  </a:lnTo>
                  <a:lnTo>
                    <a:pt x="653" y="388"/>
                  </a:lnTo>
                  <a:lnTo>
                    <a:pt x="634" y="324"/>
                  </a:lnTo>
                  <a:lnTo>
                    <a:pt x="647" y="298"/>
                  </a:lnTo>
                  <a:lnTo>
                    <a:pt x="721" y="246"/>
                  </a:lnTo>
                  <a:lnTo>
                    <a:pt x="705" y="243"/>
                  </a:lnTo>
                  <a:lnTo>
                    <a:pt x="721" y="238"/>
                  </a:lnTo>
                  <a:lnTo>
                    <a:pt x="707" y="222"/>
                  </a:lnTo>
                  <a:lnTo>
                    <a:pt x="713" y="209"/>
                  </a:lnTo>
                  <a:lnTo>
                    <a:pt x="697" y="196"/>
                  </a:lnTo>
                  <a:lnTo>
                    <a:pt x="713" y="204"/>
                  </a:lnTo>
                  <a:lnTo>
                    <a:pt x="707" y="186"/>
                  </a:lnTo>
                  <a:lnTo>
                    <a:pt x="718" y="180"/>
                  </a:lnTo>
                  <a:lnTo>
                    <a:pt x="721" y="219"/>
                  </a:lnTo>
                  <a:lnTo>
                    <a:pt x="731" y="196"/>
                  </a:lnTo>
                  <a:lnTo>
                    <a:pt x="723" y="180"/>
                  </a:lnTo>
                  <a:lnTo>
                    <a:pt x="731" y="188"/>
                  </a:lnTo>
                  <a:lnTo>
                    <a:pt x="744" y="157"/>
                  </a:lnTo>
                  <a:lnTo>
                    <a:pt x="805" y="141"/>
                  </a:lnTo>
                  <a:lnTo>
                    <a:pt x="792" y="133"/>
                  </a:lnTo>
                  <a:lnTo>
                    <a:pt x="802" y="107"/>
                  </a:lnTo>
                  <a:lnTo>
                    <a:pt x="846" y="91"/>
                  </a:lnTo>
                  <a:lnTo>
                    <a:pt x="846" y="78"/>
                  </a:lnTo>
                  <a:lnTo>
                    <a:pt x="836" y="70"/>
                  </a:lnTo>
                  <a:lnTo>
                    <a:pt x="836" y="47"/>
                  </a:lnTo>
                  <a:lnTo>
                    <a:pt x="812" y="39"/>
                  </a:lnTo>
                  <a:lnTo>
                    <a:pt x="797" y="76"/>
                  </a:lnTo>
                  <a:lnTo>
                    <a:pt x="721" y="94"/>
                  </a:lnTo>
                  <a:lnTo>
                    <a:pt x="715" y="110"/>
                  </a:lnTo>
                  <a:lnTo>
                    <a:pt x="668" y="115"/>
                  </a:lnTo>
                  <a:lnTo>
                    <a:pt x="673" y="120"/>
                  </a:lnTo>
                  <a:lnTo>
                    <a:pt x="629" y="146"/>
                  </a:lnTo>
                  <a:lnTo>
                    <a:pt x="611" y="143"/>
                  </a:lnTo>
                  <a:lnTo>
                    <a:pt x="611" y="138"/>
                  </a:lnTo>
                  <a:lnTo>
                    <a:pt x="613" y="130"/>
                  </a:lnTo>
                  <a:lnTo>
                    <a:pt x="618" y="128"/>
                  </a:lnTo>
                  <a:lnTo>
                    <a:pt x="621" y="118"/>
                  </a:lnTo>
                  <a:lnTo>
                    <a:pt x="613" y="99"/>
                  </a:lnTo>
                  <a:lnTo>
                    <a:pt x="600" y="107"/>
                  </a:lnTo>
                  <a:lnTo>
                    <a:pt x="605" y="78"/>
                  </a:lnTo>
                  <a:lnTo>
                    <a:pt x="582" y="70"/>
                  </a:lnTo>
                  <a:lnTo>
                    <a:pt x="566" y="91"/>
                  </a:lnTo>
                  <a:lnTo>
                    <a:pt x="558" y="138"/>
                  </a:lnTo>
                  <a:lnTo>
                    <a:pt x="545" y="141"/>
                  </a:lnTo>
                  <a:lnTo>
                    <a:pt x="540" y="115"/>
                  </a:lnTo>
                  <a:lnTo>
                    <a:pt x="550" y="78"/>
                  </a:lnTo>
                  <a:lnTo>
                    <a:pt x="540" y="89"/>
                  </a:lnTo>
                  <a:lnTo>
                    <a:pt x="561" y="67"/>
                  </a:lnTo>
                  <a:lnTo>
                    <a:pt x="597" y="65"/>
                  </a:lnTo>
                  <a:lnTo>
                    <a:pt x="589" y="57"/>
                  </a:lnTo>
                  <a:lnTo>
                    <a:pt x="532" y="52"/>
                  </a:lnTo>
                  <a:lnTo>
                    <a:pt x="540" y="36"/>
                  </a:lnTo>
                  <a:lnTo>
                    <a:pt x="506" y="54"/>
                  </a:lnTo>
                  <a:lnTo>
                    <a:pt x="482" y="54"/>
                  </a:lnTo>
                  <a:lnTo>
                    <a:pt x="511" y="28"/>
                  </a:lnTo>
                  <a:lnTo>
                    <a:pt x="442" y="15"/>
                  </a:lnTo>
                  <a:lnTo>
                    <a:pt x="432" y="0"/>
                  </a:lnTo>
                  <a:lnTo>
                    <a:pt x="432" y="10"/>
                  </a:lnTo>
                  <a:lnTo>
                    <a:pt x="28" y="10"/>
                  </a:lnTo>
                  <a:lnTo>
                    <a:pt x="34" y="25"/>
                  </a:lnTo>
                  <a:lnTo>
                    <a:pt x="25" y="39"/>
                  </a:lnTo>
                  <a:lnTo>
                    <a:pt x="28" y="25"/>
                  </a:lnTo>
                  <a:lnTo>
                    <a:pt x="0" y="25"/>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139" name="Freeform 443"/>
            <p:cNvSpPr>
              <a:spLocks/>
            </p:cNvSpPr>
            <p:nvPr/>
          </p:nvSpPr>
          <p:spPr bwMode="auto">
            <a:xfrm>
              <a:off x="5236" y="1467"/>
              <a:ext cx="32" cy="17"/>
            </a:xfrm>
            <a:custGeom>
              <a:avLst/>
              <a:gdLst/>
              <a:ahLst/>
              <a:cxnLst>
                <a:cxn ang="0">
                  <a:pos x="0" y="4"/>
                </a:cxn>
                <a:cxn ang="0">
                  <a:pos x="21" y="0"/>
                </a:cxn>
                <a:cxn ang="0">
                  <a:pos x="36" y="6"/>
                </a:cxn>
                <a:cxn ang="0">
                  <a:pos x="29" y="16"/>
                </a:cxn>
                <a:cxn ang="0">
                  <a:pos x="0" y="4"/>
                </a:cxn>
              </a:cxnLst>
              <a:rect l="0" t="0" r="r" b="b"/>
              <a:pathLst>
                <a:path w="37" h="17">
                  <a:moveTo>
                    <a:pt x="0" y="4"/>
                  </a:moveTo>
                  <a:lnTo>
                    <a:pt x="21" y="0"/>
                  </a:lnTo>
                  <a:lnTo>
                    <a:pt x="36" y="6"/>
                  </a:lnTo>
                  <a:lnTo>
                    <a:pt x="29" y="16"/>
                  </a:lnTo>
                  <a:lnTo>
                    <a:pt x="0" y="4"/>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30140" name="Freeform 444"/>
            <p:cNvSpPr>
              <a:spLocks/>
            </p:cNvSpPr>
            <p:nvPr/>
          </p:nvSpPr>
          <p:spPr bwMode="auto">
            <a:xfrm>
              <a:off x="5236" y="1467"/>
              <a:ext cx="38" cy="17"/>
            </a:xfrm>
            <a:custGeom>
              <a:avLst/>
              <a:gdLst/>
              <a:ahLst/>
              <a:cxnLst>
                <a:cxn ang="0">
                  <a:pos x="0" y="3"/>
                </a:cxn>
                <a:cxn ang="0">
                  <a:pos x="24" y="0"/>
                </a:cxn>
                <a:cxn ang="0">
                  <a:pos x="42" y="6"/>
                </a:cxn>
                <a:cxn ang="0">
                  <a:pos x="34" y="16"/>
                </a:cxn>
                <a:cxn ang="0">
                  <a:pos x="0" y="3"/>
                </a:cxn>
              </a:cxnLst>
              <a:rect l="0" t="0" r="r" b="b"/>
              <a:pathLst>
                <a:path w="43" h="17">
                  <a:moveTo>
                    <a:pt x="0" y="3"/>
                  </a:moveTo>
                  <a:lnTo>
                    <a:pt x="24" y="0"/>
                  </a:lnTo>
                  <a:lnTo>
                    <a:pt x="42" y="6"/>
                  </a:lnTo>
                  <a:lnTo>
                    <a:pt x="34" y="16"/>
                  </a:lnTo>
                  <a:lnTo>
                    <a:pt x="0" y="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141" name="Freeform 445"/>
            <p:cNvSpPr>
              <a:spLocks/>
            </p:cNvSpPr>
            <p:nvPr/>
          </p:nvSpPr>
          <p:spPr bwMode="auto">
            <a:xfrm>
              <a:off x="2708" y="2335"/>
              <a:ext cx="95" cy="76"/>
            </a:xfrm>
            <a:custGeom>
              <a:avLst/>
              <a:gdLst/>
              <a:ahLst/>
              <a:cxnLst>
                <a:cxn ang="0">
                  <a:pos x="0" y="66"/>
                </a:cxn>
                <a:cxn ang="0">
                  <a:pos x="6" y="73"/>
                </a:cxn>
                <a:cxn ang="0">
                  <a:pos x="35" y="75"/>
                </a:cxn>
                <a:cxn ang="0">
                  <a:pos x="33" y="54"/>
                </a:cxn>
                <a:cxn ang="0">
                  <a:pos x="70" y="51"/>
                </a:cxn>
                <a:cxn ang="0">
                  <a:pos x="85" y="54"/>
                </a:cxn>
                <a:cxn ang="0">
                  <a:pos x="105" y="42"/>
                </a:cxn>
                <a:cxn ang="0">
                  <a:pos x="78" y="12"/>
                </a:cxn>
                <a:cxn ang="0">
                  <a:pos x="75" y="0"/>
                </a:cxn>
                <a:cxn ang="0">
                  <a:pos x="21" y="26"/>
                </a:cxn>
                <a:cxn ang="0">
                  <a:pos x="0" y="66"/>
                </a:cxn>
              </a:cxnLst>
              <a:rect l="0" t="0" r="r" b="b"/>
              <a:pathLst>
                <a:path w="106" h="76">
                  <a:moveTo>
                    <a:pt x="0" y="66"/>
                  </a:moveTo>
                  <a:lnTo>
                    <a:pt x="6" y="73"/>
                  </a:lnTo>
                  <a:lnTo>
                    <a:pt x="35" y="75"/>
                  </a:lnTo>
                  <a:lnTo>
                    <a:pt x="33" y="54"/>
                  </a:lnTo>
                  <a:lnTo>
                    <a:pt x="70" y="51"/>
                  </a:lnTo>
                  <a:lnTo>
                    <a:pt x="85" y="54"/>
                  </a:lnTo>
                  <a:lnTo>
                    <a:pt x="105" y="42"/>
                  </a:lnTo>
                  <a:lnTo>
                    <a:pt x="78" y="12"/>
                  </a:lnTo>
                  <a:lnTo>
                    <a:pt x="75" y="0"/>
                  </a:lnTo>
                  <a:lnTo>
                    <a:pt x="21" y="26"/>
                  </a:lnTo>
                  <a:lnTo>
                    <a:pt x="0" y="66"/>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142" name="Freeform 446"/>
            <p:cNvSpPr>
              <a:spLocks/>
            </p:cNvSpPr>
            <p:nvPr/>
          </p:nvSpPr>
          <p:spPr bwMode="auto">
            <a:xfrm>
              <a:off x="2708" y="2335"/>
              <a:ext cx="100" cy="82"/>
            </a:xfrm>
            <a:custGeom>
              <a:avLst/>
              <a:gdLst/>
              <a:ahLst/>
              <a:cxnLst>
                <a:cxn ang="0">
                  <a:pos x="0" y="71"/>
                </a:cxn>
                <a:cxn ang="0">
                  <a:pos x="6" y="79"/>
                </a:cxn>
                <a:cxn ang="0">
                  <a:pos x="37" y="81"/>
                </a:cxn>
                <a:cxn ang="0">
                  <a:pos x="35" y="58"/>
                </a:cxn>
                <a:cxn ang="0">
                  <a:pos x="74" y="55"/>
                </a:cxn>
                <a:cxn ang="0">
                  <a:pos x="90" y="58"/>
                </a:cxn>
                <a:cxn ang="0">
                  <a:pos x="111" y="45"/>
                </a:cxn>
                <a:cxn ang="0">
                  <a:pos x="82" y="13"/>
                </a:cxn>
                <a:cxn ang="0">
                  <a:pos x="79" y="0"/>
                </a:cxn>
                <a:cxn ang="0">
                  <a:pos x="22" y="28"/>
                </a:cxn>
                <a:cxn ang="0">
                  <a:pos x="0" y="71"/>
                </a:cxn>
              </a:cxnLst>
              <a:rect l="0" t="0" r="r" b="b"/>
              <a:pathLst>
                <a:path w="112" h="82">
                  <a:moveTo>
                    <a:pt x="0" y="71"/>
                  </a:moveTo>
                  <a:lnTo>
                    <a:pt x="6" y="79"/>
                  </a:lnTo>
                  <a:lnTo>
                    <a:pt x="37" y="81"/>
                  </a:lnTo>
                  <a:lnTo>
                    <a:pt x="35" y="58"/>
                  </a:lnTo>
                  <a:lnTo>
                    <a:pt x="74" y="55"/>
                  </a:lnTo>
                  <a:lnTo>
                    <a:pt x="90" y="58"/>
                  </a:lnTo>
                  <a:lnTo>
                    <a:pt x="111" y="45"/>
                  </a:lnTo>
                  <a:lnTo>
                    <a:pt x="82" y="13"/>
                  </a:lnTo>
                  <a:lnTo>
                    <a:pt x="79" y="0"/>
                  </a:lnTo>
                  <a:lnTo>
                    <a:pt x="22" y="28"/>
                  </a:lnTo>
                  <a:lnTo>
                    <a:pt x="0" y="71"/>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143" name="Freeform 447"/>
            <p:cNvSpPr>
              <a:spLocks/>
            </p:cNvSpPr>
            <p:nvPr/>
          </p:nvSpPr>
          <p:spPr bwMode="auto">
            <a:xfrm>
              <a:off x="2012" y="3011"/>
              <a:ext cx="65" cy="76"/>
            </a:xfrm>
            <a:custGeom>
              <a:avLst/>
              <a:gdLst/>
              <a:ahLst/>
              <a:cxnLst>
                <a:cxn ang="0">
                  <a:pos x="0" y="61"/>
                </a:cxn>
                <a:cxn ang="0">
                  <a:pos x="10" y="3"/>
                </a:cxn>
                <a:cxn ang="0">
                  <a:pos x="22" y="0"/>
                </a:cxn>
                <a:cxn ang="0">
                  <a:pos x="63" y="30"/>
                </a:cxn>
                <a:cxn ang="0">
                  <a:pos x="73" y="42"/>
                </a:cxn>
                <a:cxn ang="0">
                  <a:pos x="68" y="58"/>
                </a:cxn>
                <a:cxn ang="0">
                  <a:pos x="52" y="75"/>
                </a:cxn>
                <a:cxn ang="0">
                  <a:pos x="0" y="61"/>
                </a:cxn>
              </a:cxnLst>
              <a:rect l="0" t="0" r="r" b="b"/>
              <a:pathLst>
                <a:path w="74" h="76">
                  <a:moveTo>
                    <a:pt x="0" y="61"/>
                  </a:moveTo>
                  <a:lnTo>
                    <a:pt x="10" y="3"/>
                  </a:lnTo>
                  <a:lnTo>
                    <a:pt x="22" y="0"/>
                  </a:lnTo>
                  <a:lnTo>
                    <a:pt x="63" y="30"/>
                  </a:lnTo>
                  <a:lnTo>
                    <a:pt x="73" y="42"/>
                  </a:lnTo>
                  <a:lnTo>
                    <a:pt x="68" y="58"/>
                  </a:lnTo>
                  <a:lnTo>
                    <a:pt x="52" y="75"/>
                  </a:lnTo>
                  <a:lnTo>
                    <a:pt x="0" y="61"/>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30144" name="Freeform 448"/>
            <p:cNvSpPr>
              <a:spLocks/>
            </p:cNvSpPr>
            <p:nvPr/>
          </p:nvSpPr>
          <p:spPr bwMode="auto">
            <a:xfrm>
              <a:off x="2012" y="3011"/>
              <a:ext cx="71" cy="82"/>
            </a:xfrm>
            <a:custGeom>
              <a:avLst/>
              <a:gdLst/>
              <a:ahLst/>
              <a:cxnLst>
                <a:cxn ang="0">
                  <a:pos x="0" y="66"/>
                </a:cxn>
                <a:cxn ang="0">
                  <a:pos x="11" y="3"/>
                </a:cxn>
                <a:cxn ang="0">
                  <a:pos x="24" y="0"/>
                </a:cxn>
                <a:cxn ang="0">
                  <a:pos x="68" y="32"/>
                </a:cxn>
                <a:cxn ang="0">
                  <a:pos x="79" y="45"/>
                </a:cxn>
                <a:cxn ang="0">
                  <a:pos x="74" y="63"/>
                </a:cxn>
                <a:cxn ang="0">
                  <a:pos x="56" y="81"/>
                </a:cxn>
                <a:cxn ang="0">
                  <a:pos x="0" y="66"/>
                </a:cxn>
              </a:cxnLst>
              <a:rect l="0" t="0" r="r" b="b"/>
              <a:pathLst>
                <a:path w="80" h="82">
                  <a:moveTo>
                    <a:pt x="0" y="66"/>
                  </a:moveTo>
                  <a:lnTo>
                    <a:pt x="11" y="3"/>
                  </a:lnTo>
                  <a:lnTo>
                    <a:pt x="24" y="0"/>
                  </a:lnTo>
                  <a:lnTo>
                    <a:pt x="68" y="32"/>
                  </a:lnTo>
                  <a:lnTo>
                    <a:pt x="79" y="45"/>
                  </a:lnTo>
                  <a:lnTo>
                    <a:pt x="74" y="63"/>
                  </a:lnTo>
                  <a:lnTo>
                    <a:pt x="56" y="81"/>
                  </a:lnTo>
                  <a:lnTo>
                    <a:pt x="0" y="66"/>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145" name="Freeform 449"/>
            <p:cNvSpPr>
              <a:spLocks/>
            </p:cNvSpPr>
            <p:nvPr/>
          </p:nvSpPr>
          <p:spPr bwMode="auto">
            <a:xfrm>
              <a:off x="1819" y="2377"/>
              <a:ext cx="172" cy="163"/>
            </a:xfrm>
            <a:custGeom>
              <a:avLst/>
              <a:gdLst/>
              <a:ahLst/>
              <a:cxnLst>
                <a:cxn ang="0">
                  <a:pos x="0" y="43"/>
                </a:cxn>
                <a:cxn ang="0">
                  <a:pos x="17" y="73"/>
                </a:cxn>
                <a:cxn ang="0">
                  <a:pos x="46" y="76"/>
                </a:cxn>
                <a:cxn ang="0">
                  <a:pos x="55" y="86"/>
                </a:cxn>
                <a:cxn ang="0">
                  <a:pos x="83" y="86"/>
                </a:cxn>
                <a:cxn ang="0">
                  <a:pos x="79" y="136"/>
                </a:cxn>
                <a:cxn ang="0">
                  <a:pos x="91" y="154"/>
                </a:cxn>
                <a:cxn ang="0">
                  <a:pos x="107" y="162"/>
                </a:cxn>
                <a:cxn ang="0">
                  <a:pos x="140" y="144"/>
                </a:cxn>
                <a:cxn ang="0">
                  <a:pos x="129" y="142"/>
                </a:cxn>
                <a:cxn ang="0">
                  <a:pos x="122" y="114"/>
                </a:cxn>
                <a:cxn ang="0">
                  <a:pos x="145" y="119"/>
                </a:cxn>
                <a:cxn ang="0">
                  <a:pos x="180" y="101"/>
                </a:cxn>
                <a:cxn ang="0">
                  <a:pos x="170" y="86"/>
                </a:cxn>
                <a:cxn ang="0">
                  <a:pos x="183" y="73"/>
                </a:cxn>
                <a:cxn ang="0">
                  <a:pos x="177" y="66"/>
                </a:cxn>
                <a:cxn ang="0">
                  <a:pos x="193" y="55"/>
                </a:cxn>
                <a:cxn ang="0">
                  <a:pos x="176" y="53"/>
                </a:cxn>
                <a:cxn ang="0">
                  <a:pos x="176" y="41"/>
                </a:cxn>
                <a:cxn ang="0">
                  <a:pos x="150" y="28"/>
                </a:cxn>
                <a:cxn ang="0">
                  <a:pos x="160" y="22"/>
                </a:cxn>
                <a:cxn ang="0">
                  <a:pos x="77" y="25"/>
                </a:cxn>
                <a:cxn ang="0">
                  <a:pos x="48" y="0"/>
                </a:cxn>
                <a:cxn ang="0">
                  <a:pos x="50" y="10"/>
                </a:cxn>
                <a:cxn ang="0">
                  <a:pos x="25" y="17"/>
                </a:cxn>
                <a:cxn ang="0">
                  <a:pos x="30" y="41"/>
                </a:cxn>
                <a:cxn ang="0">
                  <a:pos x="25" y="45"/>
                </a:cxn>
                <a:cxn ang="0">
                  <a:pos x="17" y="30"/>
                </a:cxn>
                <a:cxn ang="0">
                  <a:pos x="27" y="5"/>
                </a:cxn>
                <a:cxn ang="0">
                  <a:pos x="0" y="43"/>
                </a:cxn>
              </a:cxnLst>
              <a:rect l="0" t="0" r="r" b="b"/>
              <a:pathLst>
                <a:path w="194" h="163">
                  <a:moveTo>
                    <a:pt x="0" y="43"/>
                  </a:moveTo>
                  <a:lnTo>
                    <a:pt x="17" y="73"/>
                  </a:lnTo>
                  <a:lnTo>
                    <a:pt x="46" y="76"/>
                  </a:lnTo>
                  <a:lnTo>
                    <a:pt x="55" y="86"/>
                  </a:lnTo>
                  <a:lnTo>
                    <a:pt x="83" y="86"/>
                  </a:lnTo>
                  <a:lnTo>
                    <a:pt x="79" y="136"/>
                  </a:lnTo>
                  <a:lnTo>
                    <a:pt x="91" y="154"/>
                  </a:lnTo>
                  <a:lnTo>
                    <a:pt x="107" y="162"/>
                  </a:lnTo>
                  <a:lnTo>
                    <a:pt x="140" y="144"/>
                  </a:lnTo>
                  <a:lnTo>
                    <a:pt x="129" y="142"/>
                  </a:lnTo>
                  <a:lnTo>
                    <a:pt x="122" y="114"/>
                  </a:lnTo>
                  <a:lnTo>
                    <a:pt x="145" y="119"/>
                  </a:lnTo>
                  <a:lnTo>
                    <a:pt x="180" y="101"/>
                  </a:lnTo>
                  <a:lnTo>
                    <a:pt x="170" y="86"/>
                  </a:lnTo>
                  <a:lnTo>
                    <a:pt x="183" y="73"/>
                  </a:lnTo>
                  <a:lnTo>
                    <a:pt x="177" y="66"/>
                  </a:lnTo>
                  <a:lnTo>
                    <a:pt x="193" y="55"/>
                  </a:lnTo>
                  <a:lnTo>
                    <a:pt x="176" y="53"/>
                  </a:lnTo>
                  <a:lnTo>
                    <a:pt x="176" y="41"/>
                  </a:lnTo>
                  <a:lnTo>
                    <a:pt x="150" y="28"/>
                  </a:lnTo>
                  <a:lnTo>
                    <a:pt x="160" y="22"/>
                  </a:lnTo>
                  <a:lnTo>
                    <a:pt x="77" y="25"/>
                  </a:lnTo>
                  <a:lnTo>
                    <a:pt x="48" y="0"/>
                  </a:lnTo>
                  <a:lnTo>
                    <a:pt x="50" y="10"/>
                  </a:lnTo>
                  <a:lnTo>
                    <a:pt x="25" y="17"/>
                  </a:lnTo>
                  <a:lnTo>
                    <a:pt x="30" y="41"/>
                  </a:lnTo>
                  <a:lnTo>
                    <a:pt x="25" y="45"/>
                  </a:lnTo>
                  <a:lnTo>
                    <a:pt x="17" y="30"/>
                  </a:lnTo>
                  <a:lnTo>
                    <a:pt x="27" y="5"/>
                  </a:lnTo>
                  <a:lnTo>
                    <a:pt x="0" y="43"/>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30146" name="Freeform 450"/>
            <p:cNvSpPr>
              <a:spLocks/>
            </p:cNvSpPr>
            <p:nvPr/>
          </p:nvSpPr>
          <p:spPr bwMode="auto">
            <a:xfrm>
              <a:off x="1819" y="2377"/>
              <a:ext cx="177" cy="169"/>
            </a:xfrm>
            <a:custGeom>
              <a:avLst/>
              <a:gdLst/>
              <a:ahLst/>
              <a:cxnLst>
                <a:cxn ang="0">
                  <a:pos x="0" y="45"/>
                </a:cxn>
                <a:cxn ang="0">
                  <a:pos x="18" y="76"/>
                </a:cxn>
                <a:cxn ang="0">
                  <a:pos x="47" y="79"/>
                </a:cxn>
                <a:cxn ang="0">
                  <a:pos x="57" y="89"/>
                </a:cxn>
                <a:cxn ang="0">
                  <a:pos x="86" y="89"/>
                </a:cxn>
                <a:cxn ang="0">
                  <a:pos x="81" y="141"/>
                </a:cxn>
                <a:cxn ang="0">
                  <a:pos x="94" y="160"/>
                </a:cxn>
                <a:cxn ang="0">
                  <a:pos x="110" y="168"/>
                </a:cxn>
                <a:cxn ang="0">
                  <a:pos x="144" y="149"/>
                </a:cxn>
                <a:cxn ang="0">
                  <a:pos x="133" y="147"/>
                </a:cxn>
                <a:cxn ang="0">
                  <a:pos x="126" y="118"/>
                </a:cxn>
                <a:cxn ang="0">
                  <a:pos x="149" y="123"/>
                </a:cxn>
                <a:cxn ang="0">
                  <a:pos x="186" y="105"/>
                </a:cxn>
                <a:cxn ang="0">
                  <a:pos x="175" y="89"/>
                </a:cxn>
                <a:cxn ang="0">
                  <a:pos x="189" y="76"/>
                </a:cxn>
                <a:cxn ang="0">
                  <a:pos x="183" y="68"/>
                </a:cxn>
                <a:cxn ang="0">
                  <a:pos x="199" y="57"/>
                </a:cxn>
                <a:cxn ang="0">
                  <a:pos x="181" y="55"/>
                </a:cxn>
                <a:cxn ang="0">
                  <a:pos x="181" y="42"/>
                </a:cxn>
                <a:cxn ang="0">
                  <a:pos x="155" y="29"/>
                </a:cxn>
                <a:cxn ang="0">
                  <a:pos x="165" y="23"/>
                </a:cxn>
                <a:cxn ang="0">
                  <a:pos x="79" y="26"/>
                </a:cxn>
                <a:cxn ang="0">
                  <a:pos x="50" y="0"/>
                </a:cxn>
                <a:cxn ang="0">
                  <a:pos x="52" y="10"/>
                </a:cxn>
                <a:cxn ang="0">
                  <a:pos x="26" y="18"/>
                </a:cxn>
                <a:cxn ang="0">
                  <a:pos x="31" y="42"/>
                </a:cxn>
                <a:cxn ang="0">
                  <a:pos x="26" y="47"/>
                </a:cxn>
                <a:cxn ang="0">
                  <a:pos x="18" y="31"/>
                </a:cxn>
                <a:cxn ang="0">
                  <a:pos x="28" y="5"/>
                </a:cxn>
                <a:cxn ang="0">
                  <a:pos x="0" y="45"/>
                </a:cxn>
              </a:cxnLst>
              <a:rect l="0" t="0" r="r" b="b"/>
              <a:pathLst>
                <a:path w="200" h="169">
                  <a:moveTo>
                    <a:pt x="0" y="45"/>
                  </a:moveTo>
                  <a:lnTo>
                    <a:pt x="18" y="76"/>
                  </a:lnTo>
                  <a:lnTo>
                    <a:pt x="47" y="79"/>
                  </a:lnTo>
                  <a:lnTo>
                    <a:pt x="57" y="89"/>
                  </a:lnTo>
                  <a:lnTo>
                    <a:pt x="86" y="89"/>
                  </a:lnTo>
                  <a:lnTo>
                    <a:pt x="81" y="141"/>
                  </a:lnTo>
                  <a:lnTo>
                    <a:pt x="94" y="160"/>
                  </a:lnTo>
                  <a:lnTo>
                    <a:pt x="110" y="168"/>
                  </a:lnTo>
                  <a:lnTo>
                    <a:pt x="144" y="149"/>
                  </a:lnTo>
                  <a:lnTo>
                    <a:pt x="133" y="147"/>
                  </a:lnTo>
                  <a:lnTo>
                    <a:pt x="126" y="118"/>
                  </a:lnTo>
                  <a:lnTo>
                    <a:pt x="149" y="123"/>
                  </a:lnTo>
                  <a:lnTo>
                    <a:pt x="186" y="105"/>
                  </a:lnTo>
                  <a:lnTo>
                    <a:pt x="175" y="89"/>
                  </a:lnTo>
                  <a:lnTo>
                    <a:pt x="189" y="76"/>
                  </a:lnTo>
                  <a:lnTo>
                    <a:pt x="183" y="68"/>
                  </a:lnTo>
                  <a:lnTo>
                    <a:pt x="199" y="57"/>
                  </a:lnTo>
                  <a:lnTo>
                    <a:pt x="181" y="55"/>
                  </a:lnTo>
                  <a:lnTo>
                    <a:pt x="181" y="42"/>
                  </a:lnTo>
                  <a:lnTo>
                    <a:pt x="155" y="29"/>
                  </a:lnTo>
                  <a:lnTo>
                    <a:pt x="165" y="23"/>
                  </a:lnTo>
                  <a:lnTo>
                    <a:pt x="79" y="26"/>
                  </a:lnTo>
                  <a:lnTo>
                    <a:pt x="50" y="0"/>
                  </a:lnTo>
                  <a:lnTo>
                    <a:pt x="52" y="10"/>
                  </a:lnTo>
                  <a:lnTo>
                    <a:pt x="26" y="18"/>
                  </a:lnTo>
                  <a:lnTo>
                    <a:pt x="31" y="42"/>
                  </a:lnTo>
                  <a:lnTo>
                    <a:pt x="26" y="47"/>
                  </a:lnTo>
                  <a:lnTo>
                    <a:pt x="18" y="31"/>
                  </a:lnTo>
                  <a:lnTo>
                    <a:pt x="28" y="5"/>
                  </a:lnTo>
                  <a:lnTo>
                    <a:pt x="0" y="45"/>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147" name="Freeform 451"/>
            <p:cNvSpPr>
              <a:spLocks/>
            </p:cNvSpPr>
            <p:nvPr/>
          </p:nvSpPr>
          <p:spPr bwMode="auto">
            <a:xfrm>
              <a:off x="4110" y="2211"/>
              <a:ext cx="89" cy="213"/>
            </a:xfrm>
            <a:custGeom>
              <a:avLst/>
              <a:gdLst/>
              <a:ahLst/>
              <a:cxnLst>
                <a:cxn ang="0">
                  <a:pos x="0" y="11"/>
                </a:cxn>
                <a:cxn ang="0">
                  <a:pos x="17" y="34"/>
                </a:cxn>
                <a:cxn ang="0">
                  <a:pos x="35" y="42"/>
                </a:cxn>
                <a:cxn ang="0">
                  <a:pos x="27" y="57"/>
                </a:cxn>
                <a:cxn ang="0">
                  <a:pos x="59" y="88"/>
                </a:cxn>
                <a:cxn ang="0">
                  <a:pos x="74" y="125"/>
                </a:cxn>
                <a:cxn ang="0">
                  <a:pos x="74" y="159"/>
                </a:cxn>
                <a:cxn ang="0">
                  <a:pos x="35" y="187"/>
                </a:cxn>
                <a:cxn ang="0">
                  <a:pos x="44" y="212"/>
                </a:cxn>
                <a:cxn ang="0">
                  <a:pos x="57" y="194"/>
                </a:cxn>
                <a:cxn ang="0">
                  <a:pos x="61" y="199"/>
                </a:cxn>
                <a:cxn ang="0">
                  <a:pos x="67" y="190"/>
                </a:cxn>
                <a:cxn ang="0">
                  <a:pos x="99" y="169"/>
                </a:cxn>
                <a:cxn ang="0">
                  <a:pos x="93" y="116"/>
                </a:cxn>
                <a:cxn ang="0">
                  <a:pos x="49" y="64"/>
                </a:cxn>
                <a:cxn ang="0">
                  <a:pos x="54" y="50"/>
                </a:cxn>
                <a:cxn ang="0">
                  <a:pos x="84" y="23"/>
                </a:cxn>
                <a:cxn ang="0">
                  <a:pos x="44" y="0"/>
                </a:cxn>
                <a:cxn ang="0">
                  <a:pos x="0" y="11"/>
                </a:cxn>
              </a:cxnLst>
              <a:rect l="0" t="0" r="r" b="b"/>
              <a:pathLst>
                <a:path w="100" h="213">
                  <a:moveTo>
                    <a:pt x="0" y="11"/>
                  </a:moveTo>
                  <a:lnTo>
                    <a:pt x="17" y="34"/>
                  </a:lnTo>
                  <a:lnTo>
                    <a:pt x="35" y="42"/>
                  </a:lnTo>
                  <a:lnTo>
                    <a:pt x="27" y="57"/>
                  </a:lnTo>
                  <a:lnTo>
                    <a:pt x="59" y="88"/>
                  </a:lnTo>
                  <a:lnTo>
                    <a:pt x="74" y="125"/>
                  </a:lnTo>
                  <a:lnTo>
                    <a:pt x="74" y="159"/>
                  </a:lnTo>
                  <a:lnTo>
                    <a:pt x="35" y="187"/>
                  </a:lnTo>
                  <a:lnTo>
                    <a:pt x="44" y="212"/>
                  </a:lnTo>
                  <a:lnTo>
                    <a:pt x="57" y="194"/>
                  </a:lnTo>
                  <a:lnTo>
                    <a:pt x="61" y="199"/>
                  </a:lnTo>
                  <a:lnTo>
                    <a:pt x="67" y="190"/>
                  </a:lnTo>
                  <a:lnTo>
                    <a:pt x="99" y="169"/>
                  </a:lnTo>
                  <a:lnTo>
                    <a:pt x="93" y="116"/>
                  </a:lnTo>
                  <a:lnTo>
                    <a:pt x="49" y="64"/>
                  </a:lnTo>
                  <a:lnTo>
                    <a:pt x="54" y="50"/>
                  </a:lnTo>
                  <a:lnTo>
                    <a:pt x="84" y="23"/>
                  </a:lnTo>
                  <a:lnTo>
                    <a:pt x="44" y="0"/>
                  </a:lnTo>
                  <a:lnTo>
                    <a:pt x="0" y="11"/>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148" name="Freeform 452"/>
            <p:cNvSpPr>
              <a:spLocks/>
            </p:cNvSpPr>
            <p:nvPr/>
          </p:nvSpPr>
          <p:spPr bwMode="auto">
            <a:xfrm>
              <a:off x="4110" y="2211"/>
              <a:ext cx="94" cy="219"/>
            </a:xfrm>
            <a:custGeom>
              <a:avLst/>
              <a:gdLst/>
              <a:ahLst/>
              <a:cxnLst>
                <a:cxn ang="0">
                  <a:pos x="0" y="11"/>
                </a:cxn>
                <a:cxn ang="0">
                  <a:pos x="18" y="35"/>
                </a:cxn>
                <a:cxn ang="0">
                  <a:pos x="37" y="43"/>
                </a:cxn>
                <a:cxn ang="0">
                  <a:pos x="29" y="59"/>
                </a:cxn>
                <a:cxn ang="0">
                  <a:pos x="63" y="90"/>
                </a:cxn>
                <a:cxn ang="0">
                  <a:pos x="78" y="129"/>
                </a:cxn>
                <a:cxn ang="0">
                  <a:pos x="78" y="163"/>
                </a:cxn>
                <a:cxn ang="0">
                  <a:pos x="37" y="192"/>
                </a:cxn>
                <a:cxn ang="0">
                  <a:pos x="47" y="218"/>
                </a:cxn>
                <a:cxn ang="0">
                  <a:pos x="60" y="200"/>
                </a:cxn>
                <a:cxn ang="0">
                  <a:pos x="65" y="205"/>
                </a:cxn>
                <a:cxn ang="0">
                  <a:pos x="71" y="195"/>
                </a:cxn>
                <a:cxn ang="0">
                  <a:pos x="105" y="174"/>
                </a:cxn>
                <a:cxn ang="0">
                  <a:pos x="99" y="119"/>
                </a:cxn>
                <a:cxn ang="0">
                  <a:pos x="52" y="66"/>
                </a:cxn>
                <a:cxn ang="0">
                  <a:pos x="57" y="51"/>
                </a:cxn>
                <a:cxn ang="0">
                  <a:pos x="89" y="24"/>
                </a:cxn>
                <a:cxn ang="0">
                  <a:pos x="47" y="0"/>
                </a:cxn>
                <a:cxn ang="0">
                  <a:pos x="0" y="11"/>
                </a:cxn>
              </a:cxnLst>
              <a:rect l="0" t="0" r="r" b="b"/>
              <a:pathLst>
                <a:path w="106" h="219">
                  <a:moveTo>
                    <a:pt x="0" y="11"/>
                  </a:moveTo>
                  <a:lnTo>
                    <a:pt x="18" y="35"/>
                  </a:lnTo>
                  <a:lnTo>
                    <a:pt x="37" y="43"/>
                  </a:lnTo>
                  <a:lnTo>
                    <a:pt x="29" y="59"/>
                  </a:lnTo>
                  <a:lnTo>
                    <a:pt x="63" y="90"/>
                  </a:lnTo>
                  <a:lnTo>
                    <a:pt x="78" y="129"/>
                  </a:lnTo>
                  <a:lnTo>
                    <a:pt x="78" y="163"/>
                  </a:lnTo>
                  <a:lnTo>
                    <a:pt x="37" y="192"/>
                  </a:lnTo>
                  <a:lnTo>
                    <a:pt x="47" y="218"/>
                  </a:lnTo>
                  <a:lnTo>
                    <a:pt x="60" y="200"/>
                  </a:lnTo>
                  <a:lnTo>
                    <a:pt x="65" y="205"/>
                  </a:lnTo>
                  <a:lnTo>
                    <a:pt x="71" y="195"/>
                  </a:lnTo>
                  <a:lnTo>
                    <a:pt x="105" y="174"/>
                  </a:lnTo>
                  <a:lnTo>
                    <a:pt x="99" y="119"/>
                  </a:lnTo>
                  <a:lnTo>
                    <a:pt x="52" y="66"/>
                  </a:lnTo>
                  <a:lnTo>
                    <a:pt x="57" y="51"/>
                  </a:lnTo>
                  <a:lnTo>
                    <a:pt x="89" y="24"/>
                  </a:lnTo>
                  <a:lnTo>
                    <a:pt x="47" y="0"/>
                  </a:lnTo>
                  <a:lnTo>
                    <a:pt x="0" y="11"/>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149" name="Freeform 453"/>
            <p:cNvSpPr>
              <a:spLocks/>
            </p:cNvSpPr>
            <p:nvPr/>
          </p:nvSpPr>
          <p:spPr bwMode="auto">
            <a:xfrm>
              <a:off x="3334" y="2301"/>
              <a:ext cx="42" cy="63"/>
            </a:xfrm>
            <a:custGeom>
              <a:avLst/>
              <a:gdLst/>
              <a:ahLst/>
              <a:cxnLst>
                <a:cxn ang="0">
                  <a:pos x="0" y="9"/>
                </a:cxn>
                <a:cxn ang="0">
                  <a:pos x="9" y="62"/>
                </a:cxn>
                <a:cxn ang="0">
                  <a:pos x="42" y="43"/>
                </a:cxn>
                <a:cxn ang="0">
                  <a:pos x="37" y="34"/>
                </a:cxn>
                <a:cxn ang="0">
                  <a:pos x="46" y="24"/>
                </a:cxn>
                <a:cxn ang="0">
                  <a:pos x="46" y="7"/>
                </a:cxn>
                <a:cxn ang="0">
                  <a:pos x="25" y="0"/>
                </a:cxn>
                <a:cxn ang="0">
                  <a:pos x="0" y="9"/>
                </a:cxn>
              </a:cxnLst>
              <a:rect l="0" t="0" r="r" b="b"/>
              <a:pathLst>
                <a:path w="47" h="63">
                  <a:moveTo>
                    <a:pt x="0" y="9"/>
                  </a:moveTo>
                  <a:lnTo>
                    <a:pt x="9" y="62"/>
                  </a:lnTo>
                  <a:lnTo>
                    <a:pt x="42" y="43"/>
                  </a:lnTo>
                  <a:lnTo>
                    <a:pt x="37" y="34"/>
                  </a:lnTo>
                  <a:lnTo>
                    <a:pt x="46" y="24"/>
                  </a:lnTo>
                  <a:lnTo>
                    <a:pt x="46" y="7"/>
                  </a:lnTo>
                  <a:lnTo>
                    <a:pt x="25" y="0"/>
                  </a:lnTo>
                  <a:lnTo>
                    <a:pt x="0" y="9"/>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30150" name="Freeform 454"/>
            <p:cNvSpPr>
              <a:spLocks/>
            </p:cNvSpPr>
            <p:nvPr/>
          </p:nvSpPr>
          <p:spPr bwMode="auto">
            <a:xfrm>
              <a:off x="3334" y="2301"/>
              <a:ext cx="47" cy="69"/>
            </a:xfrm>
            <a:custGeom>
              <a:avLst/>
              <a:gdLst/>
              <a:ahLst/>
              <a:cxnLst>
                <a:cxn ang="0">
                  <a:pos x="0" y="10"/>
                </a:cxn>
                <a:cxn ang="0">
                  <a:pos x="10" y="68"/>
                </a:cxn>
                <a:cxn ang="0">
                  <a:pos x="47" y="47"/>
                </a:cxn>
                <a:cxn ang="0">
                  <a:pos x="42" y="37"/>
                </a:cxn>
                <a:cxn ang="0">
                  <a:pos x="52" y="26"/>
                </a:cxn>
                <a:cxn ang="0">
                  <a:pos x="52" y="8"/>
                </a:cxn>
                <a:cxn ang="0">
                  <a:pos x="28" y="0"/>
                </a:cxn>
                <a:cxn ang="0">
                  <a:pos x="0" y="10"/>
                </a:cxn>
              </a:cxnLst>
              <a:rect l="0" t="0" r="r" b="b"/>
              <a:pathLst>
                <a:path w="53" h="69">
                  <a:moveTo>
                    <a:pt x="0" y="10"/>
                  </a:moveTo>
                  <a:lnTo>
                    <a:pt x="10" y="68"/>
                  </a:lnTo>
                  <a:lnTo>
                    <a:pt x="47" y="47"/>
                  </a:lnTo>
                  <a:lnTo>
                    <a:pt x="42" y="37"/>
                  </a:lnTo>
                  <a:lnTo>
                    <a:pt x="52" y="26"/>
                  </a:lnTo>
                  <a:lnTo>
                    <a:pt x="52" y="8"/>
                  </a:lnTo>
                  <a:lnTo>
                    <a:pt x="28" y="0"/>
                  </a:lnTo>
                  <a:lnTo>
                    <a:pt x="0" y="1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151" name="Freeform 455"/>
            <p:cNvSpPr>
              <a:spLocks/>
            </p:cNvSpPr>
            <p:nvPr/>
          </p:nvSpPr>
          <p:spPr bwMode="auto">
            <a:xfrm>
              <a:off x="2954" y="1813"/>
              <a:ext cx="119" cy="103"/>
            </a:xfrm>
            <a:custGeom>
              <a:avLst/>
              <a:gdLst/>
              <a:ahLst/>
              <a:cxnLst>
                <a:cxn ang="0">
                  <a:pos x="0" y="23"/>
                </a:cxn>
                <a:cxn ang="0">
                  <a:pos x="0" y="8"/>
                </a:cxn>
                <a:cxn ang="0">
                  <a:pos x="34" y="0"/>
                </a:cxn>
                <a:cxn ang="0">
                  <a:pos x="62" y="17"/>
                </a:cxn>
                <a:cxn ang="0">
                  <a:pos x="96" y="12"/>
                </a:cxn>
                <a:cxn ang="0">
                  <a:pos x="130" y="47"/>
                </a:cxn>
                <a:cxn ang="0">
                  <a:pos x="125" y="79"/>
                </a:cxn>
                <a:cxn ang="0">
                  <a:pos x="133" y="92"/>
                </a:cxn>
                <a:cxn ang="0">
                  <a:pos x="105" y="102"/>
                </a:cxn>
                <a:cxn ang="0">
                  <a:pos x="93" y="75"/>
                </a:cxn>
                <a:cxn ang="0">
                  <a:pos x="80" y="84"/>
                </a:cxn>
                <a:cxn ang="0">
                  <a:pos x="34" y="58"/>
                </a:cxn>
                <a:cxn ang="0">
                  <a:pos x="15" y="27"/>
                </a:cxn>
                <a:cxn ang="0">
                  <a:pos x="2" y="35"/>
                </a:cxn>
                <a:cxn ang="0">
                  <a:pos x="0" y="23"/>
                </a:cxn>
              </a:cxnLst>
              <a:rect l="0" t="0" r="r" b="b"/>
              <a:pathLst>
                <a:path w="134" h="103">
                  <a:moveTo>
                    <a:pt x="0" y="23"/>
                  </a:moveTo>
                  <a:lnTo>
                    <a:pt x="0" y="8"/>
                  </a:lnTo>
                  <a:lnTo>
                    <a:pt x="34" y="0"/>
                  </a:lnTo>
                  <a:lnTo>
                    <a:pt x="62" y="17"/>
                  </a:lnTo>
                  <a:lnTo>
                    <a:pt x="96" y="12"/>
                  </a:lnTo>
                  <a:lnTo>
                    <a:pt x="130" y="47"/>
                  </a:lnTo>
                  <a:lnTo>
                    <a:pt x="125" y="79"/>
                  </a:lnTo>
                  <a:lnTo>
                    <a:pt x="133" y="92"/>
                  </a:lnTo>
                  <a:lnTo>
                    <a:pt x="105" y="102"/>
                  </a:lnTo>
                  <a:lnTo>
                    <a:pt x="93" y="75"/>
                  </a:lnTo>
                  <a:lnTo>
                    <a:pt x="80" y="84"/>
                  </a:lnTo>
                  <a:lnTo>
                    <a:pt x="34" y="58"/>
                  </a:lnTo>
                  <a:lnTo>
                    <a:pt x="15" y="27"/>
                  </a:lnTo>
                  <a:lnTo>
                    <a:pt x="2" y="35"/>
                  </a:lnTo>
                  <a:lnTo>
                    <a:pt x="0" y="23"/>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30152" name="Freeform 456"/>
            <p:cNvSpPr>
              <a:spLocks/>
            </p:cNvSpPr>
            <p:nvPr/>
          </p:nvSpPr>
          <p:spPr bwMode="auto">
            <a:xfrm>
              <a:off x="2954" y="1813"/>
              <a:ext cx="124" cy="109"/>
            </a:xfrm>
            <a:custGeom>
              <a:avLst/>
              <a:gdLst/>
              <a:ahLst/>
              <a:cxnLst>
                <a:cxn ang="0">
                  <a:pos x="0" y="24"/>
                </a:cxn>
                <a:cxn ang="0">
                  <a:pos x="0" y="8"/>
                </a:cxn>
                <a:cxn ang="0">
                  <a:pos x="36" y="0"/>
                </a:cxn>
                <a:cxn ang="0">
                  <a:pos x="65" y="18"/>
                </a:cxn>
                <a:cxn ang="0">
                  <a:pos x="100" y="13"/>
                </a:cxn>
                <a:cxn ang="0">
                  <a:pos x="136" y="50"/>
                </a:cxn>
                <a:cxn ang="0">
                  <a:pos x="131" y="84"/>
                </a:cxn>
                <a:cxn ang="0">
                  <a:pos x="139" y="97"/>
                </a:cxn>
                <a:cxn ang="0">
                  <a:pos x="110" y="108"/>
                </a:cxn>
                <a:cxn ang="0">
                  <a:pos x="97" y="79"/>
                </a:cxn>
                <a:cxn ang="0">
                  <a:pos x="84" y="89"/>
                </a:cxn>
                <a:cxn ang="0">
                  <a:pos x="36" y="61"/>
                </a:cxn>
                <a:cxn ang="0">
                  <a:pos x="16" y="29"/>
                </a:cxn>
                <a:cxn ang="0">
                  <a:pos x="2" y="37"/>
                </a:cxn>
                <a:cxn ang="0">
                  <a:pos x="0" y="24"/>
                </a:cxn>
              </a:cxnLst>
              <a:rect l="0" t="0" r="r" b="b"/>
              <a:pathLst>
                <a:path w="140" h="109">
                  <a:moveTo>
                    <a:pt x="0" y="24"/>
                  </a:moveTo>
                  <a:lnTo>
                    <a:pt x="0" y="8"/>
                  </a:lnTo>
                  <a:lnTo>
                    <a:pt x="36" y="0"/>
                  </a:lnTo>
                  <a:lnTo>
                    <a:pt x="65" y="18"/>
                  </a:lnTo>
                  <a:lnTo>
                    <a:pt x="100" y="13"/>
                  </a:lnTo>
                  <a:lnTo>
                    <a:pt x="136" y="50"/>
                  </a:lnTo>
                  <a:lnTo>
                    <a:pt x="131" y="84"/>
                  </a:lnTo>
                  <a:lnTo>
                    <a:pt x="139" y="97"/>
                  </a:lnTo>
                  <a:lnTo>
                    <a:pt x="110" y="108"/>
                  </a:lnTo>
                  <a:lnTo>
                    <a:pt x="97" y="79"/>
                  </a:lnTo>
                  <a:lnTo>
                    <a:pt x="84" y="89"/>
                  </a:lnTo>
                  <a:lnTo>
                    <a:pt x="36" y="61"/>
                  </a:lnTo>
                  <a:lnTo>
                    <a:pt x="16" y="29"/>
                  </a:lnTo>
                  <a:lnTo>
                    <a:pt x="2" y="37"/>
                  </a:lnTo>
                  <a:lnTo>
                    <a:pt x="0" y="24"/>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153" name="Freeform 457"/>
            <p:cNvSpPr>
              <a:spLocks/>
            </p:cNvSpPr>
            <p:nvPr/>
          </p:nvSpPr>
          <p:spPr bwMode="auto">
            <a:xfrm>
              <a:off x="3063" y="2678"/>
              <a:ext cx="149" cy="137"/>
            </a:xfrm>
            <a:custGeom>
              <a:avLst/>
              <a:gdLst/>
              <a:ahLst/>
              <a:cxnLst>
                <a:cxn ang="0">
                  <a:pos x="0" y="65"/>
                </a:cxn>
                <a:cxn ang="0">
                  <a:pos x="0" y="121"/>
                </a:cxn>
                <a:cxn ang="0">
                  <a:pos x="17" y="133"/>
                </a:cxn>
                <a:cxn ang="0">
                  <a:pos x="45" y="136"/>
                </a:cxn>
                <a:cxn ang="0">
                  <a:pos x="71" y="136"/>
                </a:cxn>
                <a:cxn ang="0">
                  <a:pos x="97" y="119"/>
                </a:cxn>
                <a:cxn ang="0">
                  <a:pos x="97" y="111"/>
                </a:cxn>
                <a:cxn ang="0">
                  <a:pos x="117" y="103"/>
                </a:cxn>
                <a:cxn ang="0">
                  <a:pos x="114" y="96"/>
                </a:cxn>
                <a:cxn ang="0">
                  <a:pos x="159" y="83"/>
                </a:cxn>
                <a:cxn ang="0">
                  <a:pos x="153" y="79"/>
                </a:cxn>
                <a:cxn ang="0">
                  <a:pos x="167" y="35"/>
                </a:cxn>
                <a:cxn ang="0">
                  <a:pos x="154" y="15"/>
                </a:cxn>
                <a:cxn ang="0">
                  <a:pos x="131" y="6"/>
                </a:cxn>
                <a:cxn ang="0">
                  <a:pos x="125" y="0"/>
                </a:cxn>
                <a:cxn ang="0">
                  <a:pos x="97" y="13"/>
                </a:cxn>
                <a:cxn ang="0">
                  <a:pos x="94" y="51"/>
                </a:cxn>
                <a:cxn ang="0">
                  <a:pos x="109" y="56"/>
                </a:cxn>
                <a:cxn ang="0">
                  <a:pos x="109" y="73"/>
                </a:cxn>
                <a:cxn ang="0">
                  <a:pos x="31" y="38"/>
                </a:cxn>
                <a:cxn ang="0">
                  <a:pos x="31" y="65"/>
                </a:cxn>
                <a:cxn ang="0">
                  <a:pos x="0" y="65"/>
                </a:cxn>
              </a:cxnLst>
              <a:rect l="0" t="0" r="r" b="b"/>
              <a:pathLst>
                <a:path w="168" h="137">
                  <a:moveTo>
                    <a:pt x="0" y="65"/>
                  </a:moveTo>
                  <a:lnTo>
                    <a:pt x="0" y="121"/>
                  </a:lnTo>
                  <a:lnTo>
                    <a:pt x="17" y="133"/>
                  </a:lnTo>
                  <a:lnTo>
                    <a:pt x="45" y="136"/>
                  </a:lnTo>
                  <a:lnTo>
                    <a:pt x="71" y="136"/>
                  </a:lnTo>
                  <a:lnTo>
                    <a:pt x="97" y="119"/>
                  </a:lnTo>
                  <a:lnTo>
                    <a:pt x="97" y="111"/>
                  </a:lnTo>
                  <a:lnTo>
                    <a:pt x="117" y="103"/>
                  </a:lnTo>
                  <a:lnTo>
                    <a:pt x="114" y="96"/>
                  </a:lnTo>
                  <a:lnTo>
                    <a:pt x="159" y="83"/>
                  </a:lnTo>
                  <a:lnTo>
                    <a:pt x="153" y="79"/>
                  </a:lnTo>
                  <a:lnTo>
                    <a:pt x="167" y="35"/>
                  </a:lnTo>
                  <a:lnTo>
                    <a:pt x="154" y="15"/>
                  </a:lnTo>
                  <a:lnTo>
                    <a:pt x="131" y="6"/>
                  </a:lnTo>
                  <a:lnTo>
                    <a:pt x="125" y="0"/>
                  </a:lnTo>
                  <a:lnTo>
                    <a:pt x="97" y="13"/>
                  </a:lnTo>
                  <a:lnTo>
                    <a:pt x="94" y="51"/>
                  </a:lnTo>
                  <a:lnTo>
                    <a:pt x="109" y="56"/>
                  </a:lnTo>
                  <a:lnTo>
                    <a:pt x="109" y="73"/>
                  </a:lnTo>
                  <a:lnTo>
                    <a:pt x="31" y="38"/>
                  </a:lnTo>
                  <a:lnTo>
                    <a:pt x="31" y="65"/>
                  </a:lnTo>
                  <a:lnTo>
                    <a:pt x="0" y="65"/>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154" name="Freeform 458"/>
            <p:cNvSpPr>
              <a:spLocks/>
            </p:cNvSpPr>
            <p:nvPr/>
          </p:nvSpPr>
          <p:spPr bwMode="auto">
            <a:xfrm>
              <a:off x="3063" y="2678"/>
              <a:ext cx="155" cy="143"/>
            </a:xfrm>
            <a:custGeom>
              <a:avLst/>
              <a:gdLst/>
              <a:ahLst/>
              <a:cxnLst>
                <a:cxn ang="0">
                  <a:pos x="0" y="68"/>
                </a:cxn>
                <a:cxn ang="0">
                  <a:pos x="0" y="126"/>
                </a:cxn>
                <a:cxn ang="0">
                  <a:pos x="18" y="139"/>
                </a:cxn>
                <a:cxn ang="0">
                  <a:pos x="47" y="142"/>
                </a:cxn>
                <a:cxn ang="0">
                  <a:pos x="74" y="142"/>
                </a:cxn>
                <a:cxn ang="0">
                  <a:pos x="100" y="124"/>
                </a:cxn>
                <a:cxn ang="0">
                  <a:pos x="100" y="116"/>
                </a:cxn>
                <a:cxn ang="0">
                  <a:pos x="121" y="108"/>
                </a:cxn>
                <a:cxn ang="0">
                  <a:pos x="118" y="100"/>
                </a:cxn>
                <a:cxn ang="0">
                  <a:pos x="165" y="87"/>
                </a:cxn>
                <a:cxn ang="0">
                  <a:pos x="158" y="82"/>
                </a:cxn>
                <a:cxn ang="0">
                  <a:pos x="173" y="37"/>
                </a:cxn>
                <a:cxn ang="0">
                  <a:pos x="160" y="16"/>
                </a:cxn>
                <a:cxn ang="0">
                  <a:pos x="136" y="6"/>
                </a:cxn>
                <a:cxn ang="0">
                  <a:pos x="129" y="0"/>
                </a:cxn>
                <a:cxn ang="0">
                  <a:pos x="100" y="14"/>
                </a:cxn>
                <a:cxn ang="0">
                  <a:pos x="97" y="53"/>
                </a:cxn>
                <a:cxn ang="0">
                  <a:pos x="113" y="58"/>
                </a:cxn>
                <a:cxn ang="0">
                  <a:pos x="113" y="76"/>
                </a:cxn>
                <a:cxn ang="0">
                  <a:pos x="32" y="40"/>
                </a:cxn>
                <a:cxn ang="0">
                  <a:pos x="32" y="68"/>
                </a:cxn>
                <a:cxn ang="0">
                  <a:pos x="0" y="68"/>
                </a:cxn>
              </a:cxnLst>
              <a:rect l="0" t="0" r="r" b="b"/>
              <a:pathLst>
                <a:path w="174" h="143">
                  <a:moveTo>
                    <a:pt x="0" y="68"/>
                  </a:moveTo>
                  <a:lnTo>
                    <a:pt x="0" y="126"/>
                  </a:lnTo>
                  <a:lnTo>
                    <a:pt x="18" y="139"/>
                  </a:lnTo>
                  <a:lnTo>
                    <a:pt x="47" y="142"/>
                  </a:lnTo>
                  <a:lnTo>
                    <a:pt x="74" y="142"/>
                  </a:lnTo>
                  <a:lnTo>
                    <a:pt x="100" y="124"/>
                  </a:lnTo>
                  <a:lnTo>
                    <a:pt x="100" y="116"/>
                  </a:lnTo>
                  <a:lnTo>
                    <a:pt x="121" y="108"/>
                  </a:lnTo>
                  <a:lnTo>
                    <a:pt x="118" y="100"/>
                  </a:lnTo>
                  <a:lnTo>
                    <a:pt x="165" y="87"/>
                  </a:lnTo>
                  <a:lnTo>
                    <a:pt x="158" y="82"/>
                  </a:lnTo>
                  <a:lnTo>
                    <a:pt x="173" y="37"/>
                  </a:lnTo>
                  <a:lnTo>
                    <a:pt x="160" y="16"/>
                  </a:lnTo>
                  <a:lnTo>
                    <a:pt x="136" y="6"/>
                  </a:lnTo>
                  <a:lnTo>
                    <a:pt x="129" y="0"/>
                  </a:lnTo>
                  <a:lnTo>
                    <a:pt x="100" y="14"/>
                  </a:lnTo>
                  <a:lnTo>
                    <a:pt x="97" y="53"/>
                  </a:lnTo>
                  <a:lnTo>
                    <a:pt x="113" y="58"/>
                  </a:lnTo>
                  <a:lnTo>
                    <a:pt x="113" y="76"/>
                  </a:lnTo>
                  <a:lnTo>
                    <a:pt x="32" y="40"/>
                  </a:lnTo>
                  <a:lnTo>
                    <a:pt x="32" y="68"/>
                  </a:lnTo>
                  <a:lnTo>
                    <a:pt x="0" y="68"/>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155" name="Freeform 459"/>
            <p:cNvSpPr>
              <a:spLocks/>
            </p:cNvSpPr>
            <p:nvPr/>
          </p:nvSpPr>
          <p:spPr bwMode="auto">
            <a:xfrm>
              <a:off x="2991" y="2888"/>
              <a:ext cx="208" cy="192"/>
            </a:xfrm>
            <a:custGeom>
              <a:avLst/>
              <a:gdLst/>
              <a:ahLst/>
              <a:cxnLst>
                <a:cxn ang="0">
                  <a:pos x="0" y="100"/>
                </a:cxn>
                <a:cxn ang="0">
                  <a:pos x="11" y="91"/>
                </a:cxn>
                <a:cxn ang="0">
                  <a:pos x="18" y="105"/>
                </a:cxn>
                <a:cxn ang="0">
                  <a:pos x="36" y="105"/>
                </a:cxn>
                <a:cxn ang="0">
                  <a:pos x="51" y="97"/>
                </a:cxn>
                <a:cxn ang="0">
                  <a:pos x="51" y="38"/>
                </a:cxn>
                <a:cxn ang="0">
                  <a:pos x="61" y="50"/>
                </a:cxn>
                <a:cxn ang="0">
                  <a:pos x="61" y="69"/>
                </a:cxn>
                <a:cxn ang="0">
                  <a:pos x="82" y="69"/>
                </a:cxn>
                <a:cxn ang="0">
                  <a:pos x="99" y="48"/>
                </a:cxn>
                <a:cxn ang="0">
                  <a:pos x="131" y="48"/>
                </a:cxn>
                <a:cxn ang="0">
                  <a:pos x="184" y="0"/>
                </a:cxn>
                <a:cxn ang="0">
                  <a:pos x="217" y="5"/>
                </a:cxn>
                <a:cxn ang="0">
                  <a:pos x="222" y="53"/>
                </a:cxn>
                <a:cxn ang="0">
                  <a:pos x="207" y="66"/>
                </a:cxn>
                <a:cxn ang="0">
                  <a:pos x="217" y="77"/>
                </a:cxn>
                <a:cxn ang="0">
                  <a:pos x="222" y="69"/>
                </a:cxn>
                <a:cxn ang="0">
                  <a:pos x="233" y="69"/>
                </a:cxn>
                <a:cxn ang="0">
                  <a:pos x="227" y="97"/>
                </a:cxn>
                <a:cxn ang="0">
                  <a:pos x="194" y="140"/>
                </a:cxn>
                <a:cxn ang="0">
                  <a:pos x="153" y="175"/>
                </a:cxn>
                <a:cxn ang="0">
                  <a:pos x="120" y="185"/>
                </a:cxn>
                <a:cxn ang="0">
                  <a:pos x="27" y="191"/>
                </a:cxn>
                <a:cxn ang="0">
                  <a:pos x="20" y="165"/>
                </a:cxn>
                <a:cxn ang="0">
                  <a:pos x="25" y="150"/>
                </a:cxn>
                <a:cxn ang="0">
                  <a:pos x="0" y="100"/>
                </a:cxn>
              </a:cxnLst>
              <a:rect l="0" t="0" r="r" b="b"/>
              <a:pathLst>
                <a:path w="234" h="192">
                  <a:moveTo>
                    <a:pt x="0" y="100"/>
                  </a:moveTo>
                  <a:lnTo>
                    <a:pt x="11" y="91"/>
                  </a:lnTo>
                  <a:lnTo>
                    <a:pt x="18" y="105"/>
                  </a:lnTo>
                  <a:lnTo>
                    <a:pt x="36" y="105"/>
                  </a:lnTo>
                  <a:lnTo>
                    <a:pt x="51" y="97"/>
                  </a:lnTo>
                  <a:lnTo>
                    <a:pt x="51" y="38"/>
                  </a:lnTo>
                  <a:lnTo>
                    <a:pt x="61" y="50"/>
                  </a:lnTo>
                  <a:lnTo>
                    <a:pt x="61" y="69"/>
                  </a:lnTo>
                  <a:lnTo>
                    <a:pt x="82" y="69"/>
                  </a:lnTo>
                  <a:lnTo>
                    <a:pt x="99" y="48"/>
                  </a:lnTo>
                  <a:lnTo>
                    <a:pt x="131" y="48"/>
                  </a:lnTo>
                  <a:lnTo>
                    <a:pt x="184" y="0"/>
                  </a:lnTo>
                  <a:lnTo>
                    <a:pt x="217" y="5"/>
                  </a:lnTo>
                  <a:lnTo>
                    <a:pt x="222" y="53"/>
                  </a:lnTo>
                  <a:lnTo>
                    <a:pt x="207" y="66"/>
                  </a:lnTo>
                  <a:lnTo>
                    <a:pt x="217" y="77"/>
                  </a:lnTo>
                  <a:lnTo>
                    <a:pt x="222" y="69"/>
                  </a:lnTo>
                  <a:lnTo>
                    <a:pt x="233" y="69"/>
                  </a:lnTo>
                  <a:lnTo>
                    <a:pt x="227" y="97"/>
                  </a:lnTo>
                  <a:lnTo>
                    <a:pt x="194" y="140"/>
                  </a:lnTo>
                  <a:lnTo>
                    <a:pt x="153" y="175"/>
                  </a:lnTo>
                  <a:lnTo>
                    <a:pt x="120" y="185"/>
                  </a:lnTo>
                  <a:lnTo>
                    <a:pt x="27" y="191"/>
                  </a:lnTo>
                  <a:lnTo>
                    <a:pt x="20" y="165"/>
                  </a:lnTo>
                  <a:lnTo>
                    <a:pt x="25" y="150"/>
                  </a:lnTo>
                  <a:lnTo>
                    <a:pt x="0" y="100"/>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156" name="Freeform 460"/>
            <p:cNvSpPr>
              <a:spLocks/>
            </p:cNvSpPr>
            <p:nvPr/>
          </p:nvSpPr>
          <p:spPr bwMode="auto">
            <a:xfrm>
              <a:off x="2991" y="2888"/>
              <a:ext cx="213" cy="198"/>
            </a:xfrm>
            <a:custGeom>
              <a:avLst/>
              <a:gdLst/>
              <a:ahLst/>
              <a:cxnLst>
                <a:cxn ang="0">
                  <a:pos x="0" y="103"/>
                </a:cxn>
                <a:cxn ang="0">
                  <a:pos x="11" y="94"/>
                </a:cxn>
                <a:cxn ang="0">
                  <a:pos x="18" y="108"/>
                </a:cxn>
                <a:cxn ang="0">
                  <a:pos x="37" y="108"/>
                </a:cxn>
                <a:cxn ang="0">
                  <a:pos x="52" y="100"/>
                </a:cxn>
                <a:cxn ang="0">
                  <a:pos x="52" y="39"/>
                </a:cxn>
                <a:cxn ang="0">
                  <a:pos x="63" y="52"/>
                </a:cxn>
                <a:cxn ang="0">
                  <a:pos x="63" y="71"/>
                </a:cxn>
                <a:cxn ang="0">
                  <a:pos x="84" y="71"/>
                </a:cxn>
                <a:cxn ang="0">
                  <a:pos x="102" y="50"/>
                </a:cxn>
                <a:cxn ang="0">
                  <a:pos x="134" y="50"/>
                </a:cxn>
                <a:cxn ang="0">
                  <a:pos x="189" y="0"/>
                </a:cxn>
                <a:cxn ang="0">
                  <a:pos x="223" y="5"/>
                </a:cxn>
                <a:cxn ang="0">
                  <a:pos x="228" y="55"/>
                </a:cxn>
                <a:cxn ang="0">
                  <a:pos x="212" y="68"/>
                </a:cxn>
                <a:cxn ang="0">
                  <a:pos x="223" y="79"/>
                </a:cxn>
                <a:cxn ang="0">
                  <a:pos x="228" y="71"/>
                </a:cxn>
                <a:cxn ang="0">
                  <a:pos x="239" y="71"/>
                </a:cxn>
                <a:cxn ang="0">
                  <a:pos x="233" y="100"/>
                </a:cxn>
                <a:cxn ang="0">
                  <a:pos x="199" y="144"/>
                </a:cxn>
                <a:cxn ang="0">
                  <a:pos x="157" y="181"/>
                </a:cxn>
                <a:cxn ang="0">
                  <a:pos x="123" y="191"/>
                </a:cxn>
                <a:cxn ang="0">
                  <a:pos x="28" y="197"/>
                </a:cxn>
                <a:cxn ang="0">
                  <a:pos x="21" y="170"/>
                </a:cxn>
                <a:cxn ang="0">
                  <a:pos x="26" y="155"/>
                </a:cxn>
                <a:cxn ang="0">
                  <a:pos x="0" y="103"/>
                </a:cxn>
              </a:cxnLst>
              <a:rect l="0" t="0" r="r" b="b"/>
              <a:pathLst>
                <a:path w="240" h="198">
                  <a:moveTo>
                    <a:pt x="0" y="103"/>
                  </a:moveTo>
                  <a:lnTo>
                    <a:pt x="11" y="94"/>
                  </a:lnTo>
                  <a:lnTo>
                    <a:pt x="18" y="108"/>
                  </a:lnTo>
                  <a:lnTo>
                    <a:pt x="37" y="108"/>
                  </a:lnTo>
                  <a:lnTo>
                    <a:pt x="52" y="100"/>
                  </a:lnTo>
                  <a:lnTo>
                    <a:pt x="52" y="39"/>
                  </a:lnTo>
                  <a:lnTo>
                    <a:pt x="63" y="52"/>
                  </a:lnTo>
                  <a:lnTo>
                    <a:pt x="63" y="71"/>
                  </a:lnTo>
                  <a:lnTo>
                    <a:pt x="84" y="71"/>
                  </a:lnTo>
                  <a:lnTo>
                    <a:pt x="102" y="50"/>
                  </a:lnTo>
                  <a:lnTo>
                    <a:pt x="134" y="50"/>
                  </a:lnTo>
                  <a:lnTo>
                    <a:pt x="189" y="0"/>
                  </a:lnTo>
                  <a:lnTo>
                    <a:pt x="223" y="5"/>
                  </a:lnTo>
                  <a:lnTo>
                    <a:pt x="228" y="55"/>
                  </a:lnTo>
                  <a:lnTo>
                    <a:pt x="212" y="68"/>
                  </a:lnTo>
                  <a:lnTo>
                    <a:pt x="223" y="79"/>
                  </a:lnTo>
                  <a:lnTo>
                    <a:pt x="228" y="71"/>
                  </a:lnTo>
                  <a:lnTo>
                    <a:pt x="239" y="71"/>
                  </a:lnTo>
                  <a:lnTo>
                    <a:pt x="233" y="100"/>
                  </a:lnTo>
                  <a:lnTo>
                    <a:pt x="199" y="144"/>
                  </a:lnTo>
                  <a:lnTo>
                    <a:pt x="157" y="181"/>
                  </a:lnTo>
                  <a:lnTo>
                    <a:pt x="123" y="191"/>
                  </a:lnTo>
                  <a:lnTo>
                    <a:pt x="28" y="197"/>
                  </a:lnTo>
                  <a:lnTo>
                    <a:pt x="21" y="170"/>
                  </a:lnTo>
                  <a:lnTo>
                    <a:pt x="26" y="155"/>
                  </a:lnTo>
                  <a:lnTo>
                    <a:pt x="0" y="10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157" name="Freeform 461"/>
            <p:cNvSpPr>
              <a:spLocks/>
            </p:cNvSpPr>
            <p:nvPr/>
          </p:nvSpPr>
          <p:spPr bwMode="auto">
            <a:xfrm>
              <a:off x="3131" y="2993"/>
              <a:ext cx="25" cy="29"/>
            </a:xfrm>
            <a:custGeom>
              <a:avLst/>
              <a:gdLst/>
              <a:ahLst/>
              <a:cxnLst>
                <a:cxn ang="0">
                  <a:pos x="0" y="12"/>
                </a:cxn>
                <a:cxn ang="0">
                  <a:pos x="11" y="28"/>
                </a:cxn>
                <a:cxn ang="0">
                  <a:pos x="28" y="12"/>
                </a:cxn>
                <a:cxn ang="0">
                  <a:pos x="20" y="0"/>
                </a:cxn>
                <a:cxn ang="0">
                  <a:pos x="0" y="12"/>
                </a:cxn>
              </a:cxnLst>
              <a:rect l="0" t="0" r="r" b="b"/>
              <a:pathLst>
                <a:path w="29" h="29">
                  <a:moveTo>
                    <a:pt x="0" y="12"/>
                  </a:moveTo>
                  <a:lnTo>
                    <a:pt x="11" y="28"/>
                  </a:lnTo>
                  <a:lnTo>
                    <a:pt x="28" y="12"/>
                  </a:lnTo>
                  <a:lnTo>
                    <a:pt x="20" y="0"/>
                  </a:lnTo>
                  <a:lnTo>
                    <a:pt x="0" y="12"/>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158" name="Freeform 462"/>
            <p:cNvSpPr>
              <a:spLocks/>
            </p:cNvSpPr>
            <p:nvPr/>
          </p:nvSpPr>
          <p:spPr bwMode="auto">
            <a:xfrm>
              <a:off x="3131" y="2993"/>
              <a:ext cx="31" cy="35"/>
            </a:xfrm>
            <a:custGeom>
              <a:avLst/>
              <a:gdLst/>
              <a:ahLst/>
              <a:cxnLst>
                <a:cxn ang="0">
                  <a:pos x="0" y="15"/>
                </a:cxn>
                <a:cxn ang="0">
                  <a:pos x="13" y="34"/>
                </a:cxn>
                <a:cxn ang="0">
                  <a:pos x="34" y="15"/>
                </a:cxn>
                <a:cxn ang="0">
                  <a:pos x="24" y="0"/>
                </a:cxn>
                <a:cxn ang="0">
                  <a:pos x="0" y="15"/>
                </a:cxn>
              </a:cxnLst>
              <a:rect l="0" t="0" r="r" b="b"/>
              <a:pathLst>
                <a:path w="35" h="35">
                  <a:moveTo>
                    <a:pt x="0" y="15"/>
                  </a:moveTo>
                  <a:lnTo>
                    <a:pt x="13" y="34"/>
                  </a:lnTo>
                  <a:lnTo>
                    <a:pt x="34" y="15"/>
                  </a:lnTo>
                  <a:lnTo>
                    <a:pt x="24" y="0"/>
                  </a:lnTo>
                  <a:lnTo>
                    <a:pt x="0" y="15"/>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159" name="Freeform 463"/>
            <p:cNvSpPr>
              <a:spLocks/>
            </p:cNvSpPr>
            <p:nvPr/>
          </p:nvSpPr>
          <p:spPr bwMode="auto">
            <a:xfrm>
              <a:off x="651" y="2199"/>
              <a:ext cx="15" cy="17"/>
            </a:xfrm>
            <a:custGeom>
              <a:avLst/>
              <a:gdLst/>
              <a:ahLst/>
              <a:cxnLst>
                <a:cxn ang="0">
                  <a:pos x="9" y="0"/>
                </a:cxn>
                <a:cxn ang="0">
                  <a:pos x="11" y="0"/>
                </a:cxn>
                <a:cxn ang="0">
                  <a:pos x="16" y="0"/>
                </a:cxn>
                <a:cxn ang="0">
                  <a:pos x="16" y="16"/>
                </a:cxn>
                <a:cxn ang="0">
                  <a:pos x="11" y="16"/>
                </a:cxn>
                <a:cxn ang="0">
                  <a:pos x="9" y="16"/>
                </a:cxn>
                <a:cxn ang="0">
                  <a:pos x="6" y="16"/>
                </a:cxn>
                <a:cxn ang="0">
                  <a:pos x="4" y="16"/>
                </a:cxn>
                <a:cxn ang="0">
                  <a:pos x="0" y="16"/>
                </a:cxn>
                <a:cxn ang="0">
                  <a:pos x="4" y="16"/>
                </a:cxn>
                <a:cxn ang="0">
                  <a:pos x="6" y="16"/>
                </a:cxn>
                <a:cxn ang="0">
                  <a:pos x="6" y="0"/>
                </a:cxn>
                <a:cxn ang="0">
                  <a:pos x="9" y="0"/>
                </a:cxn>
              </a:cxnLst>
              <a:rect l="0" t="0" r="r" b="b"/>
              <a:pathLst>
                <a:path w="17" h="17">
                  <a:moveTo>
                    <a:pt x="9" y="0"/>
                  </a:moveTo>
                  <a:lnTo>
                    <a:pt x="11" y="0"/>
                  </a:lnTo>
                  <a:lnTo>
                    <a:pt x="16" y="0"/>
                  </a:lnTo>
                  <a:lnTo>
                    <a:pt x="16" y="16"/>
                  </a:lnTo>
                  <a:lnTo>
                    <a:pt x="11" y="16"/>
                  </a:lnTo>
                  <a:lnTo>
                    <a:pt x="9" y="16"/>
                  </a:lnTo>
                  <a:lnTo>
                    <a:pt x="6" y="16"/>
                  </a:lnTo>
                  <a:lnTo>
                    <a:pt x="4" y="16"/>
                  </a:lnTo>
                  <a:lnTo>
                    <a:pt x="0" y="16"/>
                  </a:lnTo>
                  <a:lnTo>
                    <a:pt x="4" y="16"/>
                  </a:lnTo>
                  <a:lnTo>
                    <a:pt x="6" y="16"/>
                  </a:lnTo>
                  <a:lnTo>
                    <a:pt x="6" y="0"/>
                  </a:lnTo>
                  <a:lnTo>
                    <a:pt x="9" y="0"/>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30160" name="Freeform 464"/>
            <p:cNvSpPr>
              <a:spLocks/>
            </p:cNvSpPr>
            <p:nvPr/>
          </p:nvSpPr>
          <p:spPr bwMode="auto">
            <a:xfrm>
              <a:off x="651" y="2199"/>
              <a:ext cx="15" cy="17"/>
            </a:xfrm>
            <a:custGeom>
              <a:avLst/>
              <a:gdLst/>
              <a:ahLst/>
              <a:cxnLst>
                <a:cxn ang="0">
                  <a:pos x="9" y="0"/>
                </a:cxn>
                <a:cxn ang="0">
                  <a:pos x="12" y="4"/>
                </a:cxn>
                <a:cxn ang="0">
                  <a:pos x="16" y="4"/>
                </a:cxn>
                <a:cxn ang="0">
                  <a:pos x="16" y="11"/>
                </a:cxn>
                <a:cxn ang="0">
                  <a:pos x="12" y="16"/>
                </a:cxn>
                <a:cxn ang="0">
                  <a:pos x="9" y="16"/>
                </a:cxn>
                <a:cxn ang="0">
                  <a:pos x="6" y="16"/>
                </a:cxn>
                <a:cxn ang="0">
                  <a:pos x="3" y="11"/>
                </a:cxn>
                <a:cxn ang="0">
                  <a:pos x="0" y="11"/>
                </a:cxn>
                <a:cxn ang="0">
                  <a:pos x="3" y="11"/>
                </a:cxn>
                <a:cxn ang="0">
                  <a:pos x="6" y="11"/>
                </a:cxn>
                <a:cxn ang="0">
                  <a:pos x="6" y="4"/>
                </a:cxn>
                <a:cxn ang="0">
                  <a:pos x="9" y="0"/>
                </a:cxn>
              </a:cxnLst>
              <a:rect l="0" t="0" r="r" b="b"/>
              <a:pathLst>
                <a:path w="17" h="17">
                  <a:moveTo>
                    <a:pt x="9" y="0"/>
                  </a:moveTo>
                  <a:lnTo>
                    <a:pt x="12" y="4"/>
                  </a:lnTo>
                  <a:lnTo>
                    <a:pt x="16" y="4"/>
                  </a:lnTo>
                  <a:lnTo>
                    <a:pt x="16" y="11"/>
                  </a:lnTo>
                  <a:lnTo>
                    <a:pt x="12" y="16"/>
                  </a:lnTo>
                  <a:lnTo>
                    <a:pt x="9" y="16"/>
                  </a:lnTo>
                  <a:lnTo>
                    <a:pt x="6" y="16"/>
                  </a:lnTo>
                  <a:lnTo>
                    <a:pt x="3" y="11"/>
                  </a:lnTo>
                  <a:lnTo>
                    <a:pt x="0" y="11"/>
                  </a:lnTo>
                  <a:lnTo>
                    <a:pt x="3" y="11"/>
                  </a:lnTo>
                  <a:lnTo>
                    <a:pt x="6" y="11"/>
                  </a:lnTo>
                  <a:lnTo>
                    <a:pt x="6" y="4"/>
                  </a:lnTo>
                  <a:lnTo>
                    <a:pt x="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161" name="Freeform 465"/>
            <p:cNvSpPr>
              <a:spLocks/>
            </p:cNvSpPr>
            <p:nvPr/>
          </p:nvSpPr>
          <p:spPr bwMode="auto">
            <a:xfrm>
              <a:off x="681" y="2211"/>
              <a:ext cx="15" cy="17"/>
            </a:xfrm>
            <a:custGeom>
              <a:avLst/>
              <a:gdLst/>
              <a:ahLst/>
              <a:cxnLst>
                <a:cxn ang="0">
                  <a:pos x="9" y="0"/>
                </a:cxn>
                <a:cxn ang="0">
                  <a:pos x="11" y="9"/>
                </a:cxn>
                <a:cxn ang="0">
                  <a:pos x="16" y="9"/>
                </a:cxn>
                <a:cxn ang="0">
                  <a:pos x="16" y="12"/>
                </a:cxn>
                <a:cxn ang="0">
                  <a:pos x="16" y="16"/>
                </a:cxn>
                <a:cxn ang="0">
                  <a:pos x="16" y="12"/>
                </a:cxn>
                <a:cxn ang="0">
                  <a:pos x="11" y="12"/>
                </a:cxn>
                <a:cxn ang="0">
                  <a:pos x="9" y="12"/>
                </a:cxn>
                <a:cxn ang="0">
                  <a:pos x="6" y="12"/>
                </a:cxn>
                <a:cxn ang="0">
                  <a:pos x="4" y="12"/>
                </a:cxn>
                <a:cxn ang="0">
                  <a:pos x="0" y="9"/>
                </a:cxn>
                <a:cxn ang="0">
                  <a:pos x="0" y="3"/>
                </a:cxn>
                <a:cxn ang="0">
                  <a:pos x="6" y="3"/>
                </a:cxn>
                <a:cxn ang="0">
                  <a:pos x="9" y="0"/>
                </a:cxn>
              </a:cxnLst>
              <a:rect l="0" t="0" r="r" b="b"/>
              <a:pathLst>
                <a:path w="17" h="17">
                  <a:moveTo>
                    <a:pt x="9" y="0"/>
                  </a:moveTo>
                  <a:lnTo>
                    <a:pt x="11" y="9"/>
                  </a:lnTo>
                  <a:lnTo>
                    <a:pt x="16" y="9"/>
                  </a:lnTo>
                  <a:lnTo>
                    <a:pt x="16" y="12"/>
                  </a:lnTo>
                  <a:lnTo>
                    <a:pt x="16" y="16"/>
                  </a:lnTo>
                  <a:lnTo>
                    <a:pt x="16" y="12"/>
                  </a:lnTo>
                  <a:lnTo>
                    <a:pt x="11" y="12"/>
                  </a:lnTo>
                  <a:lnTo>
                    <a:pt x="9" y="12"/>
                  </a:lnTo>
                  <a:lnTo>
                    <a:pt x="6" y="12"/>
                  </a:lnTo>
                  <a:lnTo>
                    <a:pt x="4" y="12"/>
                  </a:lnTo>
                  <a:lnTo>
                    <a:pt x="0" y="9"/>
                  </a:lnTo>
                  <a:lnTo>
                    <a:pt x="0" y="3"/>
                  </a:lnTo>
                  <a:lnTo>
                    <a:pt x="6" y="3"/>
                  </a:lnTo>
                  <a:lnTo>
                    <a:pt x="9" y="0"/>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30162" name="Freeform 466"/>
            <p:cNvSpPr>
              <a:spLocks/>
            </p:cNvSpPr>
            <p:nvPr/>
          </p:nvSpPr>
          <p:spPr bwMode="auto">
            <a:xfrm>
              <a:off x="681" y="2211"/>
              <a:ext cx="15" cy="17"/>
            </a:xfrm>
            <a:custGeom>
              <a:avLst/>
              <a:gdLst/>
              <a:ahLst/>
              <a:cxnLst>
                <a:cxn ang="0">
                  <a:pos x="9" y="0"/>
                </a:cxn>
                <a:cxn ang="0">
                  <a:pos x="12" y="8"/>
                </a:cxn>
                <a:cxn ang="0">
                  <a:pos x="16" y="8"/>
                </a:cxn>
                <a:cxn ang="0">
                  <a:pos x="16" y="13"/>
                </a:cxn>
                <a:cxn ang="0">
                  <a:pos x="16" y="16"/>
                </a:cxn>
                <a:cxn ang="0">
                  <a:pos x="16" y="13"/>
                </a:cxn>
                <a:cxn ang="0">
                  <a:pos x="12" y="13"/>
                </a:cxn>
                <a:cxn ang="0">
                  <a:pos x="9" y="13"/>
                </a:cxn>
                <a:cxn ang="0">
                  <a:pos x="6" y="13"/>
                </a:cxn>
                <a:cxn ang="0">
                  <a:pos x="3" y="13"/>
                </a:cxn>
                <a:cxn ang="0">
                  <a:pos x="0" y="8"/>
                </a:cxn>
                <a:cxn ang="0">
                  <a:pos x="0" y="4"/>
                </a:cxn>
                <a:cxn ang="0">
                  <a:pos x="6" y="4"/>
                </a:cxn>
                <a:cxn ang="0">
                  <a:pos x="9" y="0"/>
                </a:cxn>
              </a:cxnLst>
              <a:rect l="0" t="0" r="r" b="b"/>
              <a:pathLst>
                <a:path w="17" h="17">
                  <a:moveTo>
                    <a:pt x="9" y="0"/>
                  </a:moveTo>
                  <a:lnTo>
                    <a:pt x="12" y="8"/>
                  </a:lnTo>
                  <a:lnTo>
                    <a:pt x="16" y="8"/>
                  </a:lnTo>
                  <a:lnTo>
                    <a:pt x="16" y="13"/>
                  </a:lnTo>
                  <a:lnTo>
                    <a:pt x="16" y="16"/>
                  </a:lnTo>
                  <a:lnTo>
                    <a:pt x="16" y="13"/>
                  </a:lnTo>
                  <a:lnTo>
                    <a:pt x="12" y="13"/>
                  </a:lnTo>
                  <a:lnTo>
                    <a:pt x="9" y="13"/>
                  </a:lnTo>
                  <a:lnTo>
                    <a:pt x="6" y="13"/>
                  </a:lnTo>
                  <a:lnTo>
                    <a:pt x="3" y="13"/>
                  </a:lnTo>
                  <a:lnTo>
                    <a:pt x="0" y="8"/>
                  </a:lnTo>
                  <a:lnTo>
                    <a:pt x="0" y="4"/>
                  </a:lnTo>
                  <a:lnTo>
                    <a:pt x="6" y="4"/>
                  </a:lnTo>
                  <a:lnTo>
                    <a:pt x="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163" name="Freeform 467"/>
            <p:cNvSpPr>
              <a:spLocks/>
            </p:cNvSpPr>
            <p:nvPr/>
          </p:nvSpPr>
          <p:spPr bwMode="auto">
            <a:xfrm>
              <a:off x="700" y="2222"/>
              <a:ext cx="15" cy="1"/>
            </a:xfrm>
            <a:custGeom>
              <a:avLst/>
              <a:gdLst/>
              <a:ahLst/>
              <a:cxnLst>
                <a:cxn ang="0">
                  <a:pos x="1" y="0"/>
                </a:cxn>
                <a:cxn ang="0">
                  <a:pos x="4" y="0"/>
                </a:cxn>
                <a:cxn ang="0">
                  <a:pos x="8" y="0"/>
                </a:cxn>
                <a:cxn ang="0">
                  <a:pos x="16" y="0"/>
                </a:cxn>
                <a:cxn ang="0">
                  <a:pos x="12" y="0"/>
                </a:cxn>
                <a:cxn ang="0">
                  <a:pos x="8" y="0"/>
                </a:cxn>
                <a:cxn ang="0">
                  <a:pos x="4" y="0"/>
                </a:cxn>
                <a:cxn ang="0">
                  <a:pos x="0" y="0"/>
                </a:cxn>
                <a:cxn ang="0">
                  <a:pos x="1" y="0"/>
                </a:cxn>
                <a:cxn ang="0">
                  <a:pos x="1" y="0"/>
                </a:cxn>
              </a:cxnLst>
              <a:rect l="0" t="0" r="r" b="b"/>
              <a:pathLst>
                <a:path w="17" h="1">
                  <a:moveTo>
                    <a:pt x="1" y="0"/>
                  </a:moveTo>
                  <a:lnTo>
                    <a:pt x="4" y="0"/>
                  </a:lnTo>
                  <a:lnTo>
                    <a:pt x="8" y="0"/>
                  </a:lnTo>
                  <a:lnTo>
                    <a:pt x="16" y="0"/>
                  </a:lnTo>
                  <a:lnTo>
                    <a:pt x="12" y="0"/>
                  </a:lnTo>
                  <a:lnTo>
                    <a:pt x="8" y="0"/>
                  </a:lnTo>
                  <a:lnTo>
                    <a:pt x="4" y="0"/>
                  </a:lnTo>
                  <a:lnTo>
                    <a:pt x="0" y="0"/>
                  </a:lnTo>
                  <a:lnTo>
                    <a:pt x="1" y="0"/>
                  </a:lnTo>
                  <a:lnTo>
                    <a:pt x="1" y="0"/>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30164" name="Freeform 468"/>
            <p:cNvSpPr>
              <a:spLocks/>
            </p:cNvSpPr>
            <p:nvPr/>
          </p:nvSpPr>
          <p:spPr bwMode="auto">
            <a:xfrm>
              <a:off x="700" y="2222"/>
              <a:ext cx="15" cy="17"/>
            </a:xfrm>
            <a:custGeom>
              <a:avLst/>
              <a:gdLst/>
              <a:ahLst/>
              <a:cxnLst>
                <a:cxn ang="0">
                  <a:pos x="2" y="0"/>
                </a:cxn>
                <a:cxn ang="0">
                  <a:pos x="5" y="8"/>
                </a:cxn>
                <a:cxn ang="0">
                  <a:pos x="8" y="0"/>
                </a:cxn>
                <a:cxn ang="0">
                  <a:pos x="8" y="8"/>
                </a:cxn>
                <a:cxn ang="0">
                  <a:pos x="8" y="0"/>
                </a:cxn>
                <a:cxn ang="0">
                  <a:pos x="8" y="8"/>
                </a:cxn>
                <a:cxn ang="0">
                  <a:pos x="16" y="8"/>
                </a:cxn>
                <a:cxn ang="0">
                  <a:pos x="13" y="16"/>
                </a:cxn>
                <a:cxn ang="0">
                  <a:pos x="8" y="16"/>
                </a:cxn>
                <a:cxn ang="0">
                  <a:pos x="8" y="8"/>
                </a:cxn>
                <a:cxn ang="0">
                  <a:pos x="5" y="16"/>
                </a:cxn>
                <a:cxn ang="0">
                  <a:pos x="0" y="8"/>
                </a:cxn>
                <a:cxn ang="0">
                  <a:pos x="2" y="8"/>
                </a:cxn>
                <a:cxn ang="0">
                  <a:pos x="2" y="0"/>
                </a:cxn>
              </a:cxnLst>
              <a:rect l="0" t="0" r="r" b="b"/>
              <a:pathLst>
                <a:path w="17" h="17">
                  <a:moveTo>
                    <a:pt x="2" y="0"/>
                  </a:moveTo>
                  <a:lnTo>
                    <a:pt x="5" y="8"/>
                  </a:lnTo>
                  <a:lnTo>
                    <a:pt x="8" y="0"/>
                  </a:lnTo>
                  <a:lnTo>
                    <a:pt x="8" y="8"/>
                  </a:lnTo>
                  <a:lnTo>
                    <a:pt x="8" y="0"/>
                  </a:lnTo>
                  <a:lnTo>
                    <a:pt x="8" y="8"/>
                  </a:lnTo>
                  <a:lnTo>
                    <a:pt x="16" y="8"/>
                  </a:lnTo>
                  <a:lnTo>
                    <a:pt x="13" y="16"/>
                  </a:lnTo>
                  <a:lnTo>
                    <a:pt x="8" y="16"/>
                  </a:lnTo>
                  <a:lnTo>
                    <a:pt x="8" y="8"/>
                  </a:lnTo>
                  <a:lnTo>
                    <a:pt x="5" y="16"/>
                  </a:lnTo>
                  <a:lnTo>
                    <a:pt x="0" y="8"/>
                  </a:lnTo>
                  <a:lnTo>
                    <a:pt x="2" y="8"/>
                  </a:lnTo>
                  <a:lnTo>
                    <a:pt x="2"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165" name="Freeform 469"/>
            <p:cNvSpPr>
              <a:spLocks/>
            </p:cNvSpPr>
            <p:nvPr/>
          </p:nvSpPr>
          <p:spPr bwMode="auto">
            <a:xfrm>
              <a:off x="706" y="2227"/>
              <a:ext cx="15" cy="17"/>
            </a:xfrm>
            <a:custGeom>
              <a:avLst/>
              <a:gdLst/>
              <a:ahLst/>
              <a:cxnLst>
                <a:cxn ang="0">
                  <a:pos x="16" y="16"/>
                </a:cxn>
                <a:cxn ang="0">
                  <a:pos x="0" y="16"/>
                </a:cxn>
                <a:cxn ang="0">
                  <a:pos x="0" y="0"/>
                </a:cxn>
                <a:cxn ang="0">
                  <a:pos x="16" y="0"/>
                </a:cxn>
                <a:cxn ang="0">
                  <a:pos x="16" y="16"/>
                </a:cxn>
                <a:cxn ang="0">
                  <a:pos x="16" y="16"/>
                </a:cxn>
              </a:cxnLst>
              <a:rect l="0" t="0" r="r" b="b"/>
              <a:pathLst>
                <a:path w="17" h="17">
                  <a:moveTo>
                    <a:pt x="16" y="16"/>
                  </a:moveTo>
                  <a:lnTo>
                    <a:pt x="0" y="16"/>
                  </a:lnTo>
                  <a:lnTo>
                    <a:pt x="0" y="0"/>
                  </a:lnTo>
                  <a:lnTo>
                    <a:pt x="16" y="0"/>
                  </a:lnTo>
                  <a:lnTo>
                    <a:pt x="16" y="16"/>
                  </a:lnTo>
                  <a:lnTo>
                    <a:pt x="16" y="16"/>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30166" name="Freeform 470"/>
            <p:cNvSpPr>
              <a:spLocks/>
            </p:cNvSpPr>
            <p:nvPr/>
          </p:nvSpPr>
          <p:spPr bwMode="auto">
            <a:xfrm>
              <a:off x="707" y="2228"/>
              <a:ext cx="15" cy="17"/>
            </a:xfrm>
            <a:custGeom>
              <a:avLst/>
              <a:gdLst/>
              <a:ahLst/>
              <a:cxnLst>
                <a:cxn ang="0">
                  <a:pos x="0" y="0"/>
                </a:cxn>
                <a:cxn ang="0">
                  <a:pos x="16" y="0"/>
                </a:cxn>
                <a:cxn ang="0">
                  <a:pos x="16" y="6"/>
                </a:cxn>
                <a:cxn ang="0">
                  <a:pos x="16" y="16"/>
                </a:cxn>
                <a:cxn ang="0">
                  <a:pos x="0" y="16"/>
                </a:cxn>
                <a:cxn ang="0">
                  <a:pos x="0" y="6"/>
                </a:cxn>
                <a:cxn ang="0">
                  <a:pos x="0" y="0"/>
                </a:cxn>
              </a:cxnLst>
              <a:rect l="0" t="0" r="r" b="b"/>
              <a:pathLst>
                <a:path w="17" h="17">
                  <a:moveTo>
                    <a:pt x="0" y="0"/>
                  </a:moveTo>
                  <a:lnTo>
                    <a:pt x="16" y="0"/>
                  </a:lnTo>
                  <a:lnTo>
                    <a:pt x="16" y="6"/>
                  </a:lnTo>
                  <a:lnTo>
                    <a:pt x="16" y="16"/>
                  </a:lnTo>
                  <a:lnTo>
                    <a:pt x="0" y="16"/>
                  </a:lnTo>
                  <a:lnTo>
                    <a:pt x="0" y="6"/>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167" name="Freeform 471"/>
            <p:cNvSpPr>
              <a:spLocks/>
            </p:cNvSpPr>
            <p:nvPr/>
          </p:nvSpPr>
          <p:spPr bwMode="auto">
            <a:xfrm>
              <a:off x="714" y="2228"/>
              <a:ext cx="15" cy="17"/>
            </a:xfrm>
            <a:custGeom>
              <a:avLst/>
              <a:gdLst/>
              <a:ahLst/>
              <a:cxnLst>
                <a:cxn ang="0">
                  <a:pos x="0" y="0"/>
                </a:cxn>
                <a:cxn ang="0">
                  <a:pos x="5" y="0"/>
                </a:cxn>
                <a:cxn ang="0">
                  <a:pos x="8" y="0"/>
                </a:cxn>
                <a:cxn ang="0">
                  <a:pos x="14" y="16"/>
                </a:cxn>
                <a:cxn ang="0">
                  <a:pos x="16" y="16"/>
                </a:cxn>
                <a:cxn ang="0">
                  <a:pos x="14" y="16"/>
                </a:cxn>
                <a:cxn ang="0">
                  <a:pos x="10" y="16"/>
                </a:cxn>
                <a:cxn ang="0">
                  <a:pos x="8" y="16"/>
                </a:cxn>
                <a:cxn ang="0">
                  <a:pos x="5" y="16"/>
                </a:cxn>
                <a:cxn ang="0">
                  <a:pos x="0" y="0"/>
                </a:cxn>
                <a:cxn ang="0">
                  <a:pos x="0" y="0"/>
                </a:cxn>
              </a:cxnLst>
              <a:rect l="0" t="0" r="r" b="b"/>
              <a:pathLst>
                <a:path w="17" h="17">
                  <a:moveTo>
                    <a:pt x="0" y="0"/>
                  </a:moveTo>
                  <a:lnTo>
                    <a:pt x="5" y="0"/>
                  </a:lnTo>
                  <a:lnTo>
                    <a:pt x="8" y="0"/>
                  </a:lnTo>
                  <a:lnTo>
                    <a:pt x="14" y="16"/>
                  </a:lnTo>
                  <a:lnTo>
                    <a:pt x="16" y="16"/>
                  </a:lnTo>
                  <a:lnTo>
                    <a:pt x="14" y="16"/>
                  </a:lnTo>
                  <a:lnTo>
                    <a:pt x="10" y="16"/>
                  </a:lnTo>
                  <a:lnTo>
                    <a:pt x="8" y="16"/>
                  </a:lnTo>
                  <a:lnTo>
                    <a:pt x="5" y="16"/>
                  </a:lnTo>
                  <a:lnTo>
                    <a:pt x="0" y="0"/>
                  </a:lnTo>
                  <a:lnTo>
                    <a:pt x="0" y="0"/>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30168" name="Freeform 472"/>
            <p:cNvSpPr>
              <a:spLocks/>
            </p:cNvSpPr>
            <p:nvPr/>
          </p:nvSpPr>
          <p:spPr bwMode="auto">
            <a:xfrm>
              <a:off x="714" y="2228"/>
              <a:ext cx="15" cy="17"/>
            </a:xfrm>
            <a:custGeom>
              <a:avLst/>
              <a:gdLst/>
              <a:ahLst/>
              <a:cxnLst>
                <a:cxn ang="0">
                  <a:pos x="0" y="0"/>
                </a:cxn>
                <a:cxn ang="0">
                  <a:pos x="5" y="0"/>
                </a:cxn>
                <a:cxn ang="0">
                  <a:pos x="8" y="0"/>
                </a:cxn>
                <a:cxn ang="0">
                  <a:pos x="13" y="11"/>
                </a:cxn>
                <a:cxn ang="0">
                  <a:pos x="16" y="11"/>
                </a:cxn>
                <a:cxn ang="0">
                  <a:pos x="13" y="11"/>
                </a:cxn>
                <a:cxn ang="0">
                  <a:pos x="10" y="11"/>
                </a:cxn>
                <a:cxn ang="0">
                  <a:pos x="8" y="16"/>
                </a:cxn>
                <a:cxn ang="0">
                  <a:pos x="5" y="16"/>
                </a:cxn>
                <a:cxn ang="0">
                  <a:pos x="5" y="11"/>
                </a:cxn>
                <a:cxn ang="0">
                  <a:pos x="0" y="4"/>
                </a:cxn>
                <a:cxn ang="0">
                  <a:pos x="0" y="0"/>
                </a:cxn>
              </a:cxnLst>
              <a:rect l="0" t="0" r="r" b="b"/>
              <a:pathLst>
                <a:path w="17" h="17">
                  <a:moveTo>
                    <a:pt x="0" y="0"/>
                  </a:moveTo>
                  <a:lnTo>
                    <a:pt x="5" y="0"/>
                  </a:lnTo>
                  <a:lnTo>
                    <a:pt x="8" y="0"/>
                  </a:lnTo>
                  <a:lnTo>
                    <a:pt x="13" y="11"/>
                  </a:lnTo>
                  <a:lnTo>
                    <a:pt x="16" y="11"/>
                  </a:lnTo>
                  <a:lnTo>
                    <a:pt x="13" y="11"/>
                  </a:lnTo>
                  <a:lnTo>
                    <a:pt x="10" y="11"/>
                  </a:lnTo>
                  <a:lnTo>
                    <a:pt x="8" y="16"/>
                  </a:lnTo>
                  <a:lnTo>
                    <a:pt x="5" y="16"/>
                  </a:lnTo>
                  <a:lnTo>
                    <a:pt x="5" y="11"/>
                  </a:lnTo>
                  <a:lnTo>
                    <a:pt x="0" y="4"/>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169" name="Freeform 473"/>
            <p:cNvSpPr>
              <a:spLocks/>
            </p:cNvSpPr>
            <p:nvPr/>
          </p:nvSpPr>
          <p:spPr bwMode="auto">
            <a:xfrm>
              <a:off x="713" y="2232"/>
              <a:ext cx="15" cy="17"/>
            </a:xfrm>
            <a:custGeom>
              <a:avLst/>
              <a:gdLst/>
              <a:ahLst/>
              <a:cxnLst>
                <a:cxn ang="0">
                  <a:pos x="16" y="16"/>
                </a:cxn>
                <a:cxn ang="0">
                  <a:pos x="0" y="16"/>
                </a:cxn>
                <a:cxn ang="0">
                  <a:pos x="16" y="0"/>
                </a:cxn>
                <a:cxn ang="0">
                  <a:pos x="16" y="16"/>
                </a:cxn>
              </a:cxnLst>
              <a:rect l="0" t="0" r="r" b="b"/>
              <a:pathLst>
                <a:path w="17" h="17">
                  <a:moveTo>
                    <a:pt x="16" y="16"/>
                  </a:moveTo>
                  <a:lnTo>
                    <a:pt x="0" y="16"/>
                  </a:lnTo>
                  <a:lnTo>
                    <a:pt x="16" y="0"/>
                  </a:lnTo>
                  <a:lnTo>
                    <a:pt x="16" y="16"/>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30170" name="Freeform 474"/>
            <p:cNvSpPr>
              <a:spLocks/>
            </p:cNvSpPr>
            <p:nvPr/>
          </p:nvSpPr>
          <p:spPr bwMode="auto">
            <a:xfrm>
              <a:off x="714" y="2235"/>
              <a:ext cx="15" cy="17"/>
            </a:xfrm>
            <a:custGeom>
              <a:avLst/>
              <a:gdLst/>
              <a:ahLst/>
              <a:cxnLst>
                <a:cxn ang="0">
                  <a:pos x="0" y="0"/>
                </a:cxn>
                <a:cxn ang="0">
                  <a:pos x="6" y="0"/>
                </a:cxn>
                <a:cxn ang="0">
                  <a:pos x="16" y="0"/>
                </a:cxn>
                <a:cxn ang="0">
                  <a:pos x="6" y="16"/>
                </a:cxn>
                <a:cxn ang="0">
                  <a:pos x="0" y="16"/>
                </a:cxn>
                <a:cxn ang="0">
                  <a:pos x="0" y="0"/>
                </a:cxn>
              </a:cxnLst>
              <a:rect l="0" t="0" r="r" b="b"/>
              <a:pathLst>
                <a:path w="17" h="17">
                  <a:moveTo>
                    <a:pt x="0" y="0"/>
                  </a:moveTo>
                  <a:lnTo>
                    <a:pt x="6" y="0"/>
                  </a:lnTo>
                  <a:lnTo>
                    <a:pt x="16" y="0"/>
                  </a:lnTo>
                  <a:lnTo>
                    <a:pt x="6" y="16"/>
                  </a:lnTo>
                  <a:lnTo>
                    <a:pt x="0" y="16"/>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171" name="Freeform 475"/>
            <p:cNvSpPr>
              <a:spLocks/>
            </p:cNvSpPr>
            <p:nvPr/>
          </p:nvSpPr>
          <p:spPr bwMode="auto">
            <a:xfrm>
              <a:off x="727" y="2240"/>
              <a:ext cx="20" cy="27"/>
            </a:xfrm>
            <a:custGeom>
              <a:avLst/>
              <a:gdLst/>
              <a:ahLst/>
              <a:cxnLst>
                <a:cxn ang="0">
                  <a:pos x="4" y="0"/>
                </a:cxn>
                <a:cxn ang="0">
                  <a:pos x="9" y="5"/>
                </a:cxn>
                <a:cxn ang="0">
                  <a:pos x="15" y="7"/>
                </a:cxn>
                <a:cxn ang="0">
                  <a:pos x="19" y="11"/>
                </a:cxn>
                <a:cxn ang="0">
                  <a:pos x="21" y="13"/>
                </a:cxn>
                <a:cxn ang="0">
                  <a:pos x="21" y="18"/>
                </a:cxn>
                <a:cxn ang="0">
                  <a:pos x="15" y="20"/>
                </a:cxn>
                <a:cxn ang="0">
                  <a:pos x="15" y="18"/>
                </a:cxn>
                <a:cxn ang="0">
                  <a:pos x="10" y="22"/>
                </a:cxn>
                <a:cxn ang="0">
                  <a:pos x="6" y="26"/>
                </a:cxn>
                <a:cxn ang="0">
                  <a:pos x="4" y="24"/>
                </a:cxn>
                <a:cxn ang="0">
                  <a:pos x="4" y="22"/>
                </a:cxn>
                <a:cxn ang="0">
                  <a:pos x="4" y="20"/>
                </a:cxn>
                <a:cxn ang="0">
                  <a:pos x="4" y="18"/>
                </a:cxn>
                <a:cxn ang="0">
                  <a:pos x="0" y="13"/>
                </a:cxn>
                <a:cxn ang="0">
                  <a:pos x="0" y="11"/>
                </a:cxn>
                <a:cxn ang="0">
                  <a:pos x="0" y="9"/>
                </a:cxn>
                <a:cxn ang="0">
                  <a:pos x="4" y="9"/>
                </a:cxn>
                <a:cxn ang="0">
                  <a:pos x="4" y="7"/>
                </a:cxn>
                <a:cxn ang="0">
                  <a:pos x="4" y="5"/>
                </a:cxn>
                <a:cxn ang="0">
                  <a:pos x="4" y="0"/>
                </a:cxn>
              </a:cxnLst>
              <a:rect l="0" t="0" r="r" b="b"/>
              <a:pathLst>
                <a:path w="22" h="27">
                  <a:moveTo>
                    <a:pt x="4" y="0"/>
                  </a:moveTo>
                  <a:lnTo>
                    <a:pt x="9" y="5"/>
                  </a:lnTo>
                  <a:lnTo>
                    <a:pt x="15" y="7"/>
                  </a:lnTo>
                  <a:lnTo>
                    <a:pt x="19" y="11"/>
                  </a:lnTo>
                  <a:lnTo>
                    <a:pt x="21" y="13"/>
                  </a:lnTo>
                  <a:lnTo>
                    <a:pt x="21" y="18"/>
                  </a:lnTo>
                  <a:lnTo>
                    <a:pt x="15" y="20"/>
                  </a:lnTo>
                  <a:lnTo>
                    <a:pt x="15" y="18"/>
                  </a:lnTo>
                  <a:lnTo>
                    <a:pt x="10" y="22"/>
                  </a:lnTo>
                  <a:lnTo>
                    <a:pt x="6" y="26"/>
                  </a:lnTo>
                  <a:lnTo>
                    <a:pt x="4" y="24"/>
                  </a:lnTo>
                  <a:lnTo>
                    <a:pt x="4" y="22"/>
                  </a:lnTo>
                  <a:lnTo>
                    <a:pt x="4" y="20"/>
                  </a:lnTo>
                  <a:lnTo>
                    <a:pt x="4" y="18"/>
                  </a:lnTo>
                  <a:lnTo>
                    <a:pt x="0" y="13"/>
                  </a:lnTo>
                  <a:lnTo>
                    <a:pt x="0" y="11"/>
                  </a:lnTo>
                  <a:lnTo>
                    <a:pt x="0" y="9"/>
                  </a:lnTo>
                  <a:lnTo>
                    <a:pt x="4" y="9"/>
                  </a:lnTo>
                  <a:lnTo>
                    <a:pt x="4" y="7"/>
                  </a:lnTo>
                  <a:lnTo>
                    <a:pt x="4" y="5"/>
                  </a:lnTo>
                  <a:lnTo>
                    <a:pt x="4" y="0"/>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30172" name="Freeform 476"/>
            <p:cNvSpPr>
              <a:spLocks/>
            </p:cNvSpPr>
            <p:nvPr/>
          </p:nvSpPr>
          <p:spPr bwMode="auto">
            <a:xfrm>
              <a:off x="727" y="2240"/>
              <a:ext cx="25" cy="33"/>
            </a:xfrm>
            <a:custGeom>
              <a:avLst/>
              <a:gdLst/>
              <a:ahLst/>
              <a:cxnLst>
                <a:cxn ang="0">
                  <a:pos x="5" y="0"/>
                </a:cxn>
                <a:cxn ang="0">
                  <a:pos x="11" y="6"/>
                </a:cxn>
                <a:cxn ang="0">
                  <a:pos x="19" y="8"/>
                </a:cxn>
                <a:cxn ang="0">
                  <a:pos x="24" y="14"/>
                </a:cxn>
                <a:cxn ang="0">
                  <a:pos x="27" y="16"/>
                </a:cxn>
                <a:cxn ang="0">
                  <a:pos x="27" y="22"/>
                </a:cxn>
                <a:cxn ang="0">
                  <a:pos x="19" y="24"/>
                </a:cxn>
                <a:cxn ang="0">
                  <a:pos x="19" y="22"/>
                </a:cxn>
                <a:cxn ang="0">
                  <a:pos x="13" y="27"/>
                </a:cxn>
                <a:cxn ang="0">
                  <a:pos x="8" y="32"/>
                </a:cxn>
                <a:cxn ang="0">
                  <a:pos x="5" y="30"/>
                </a:cxn>
                <a:cxn ang="0">
                  <a:pos x="5" y="27"/>
                </a:cxn>
                <a:cxn ang="0">
                  <a:pos x="5" y="24"/>
                </a:cxn>
                <a:cxn ang="0">
                  <a:pos x="5" y="22"/>
                </a:cxn>
                <a:cxn ang="0">
                  <a:pos x="0" y="16"/>
                </a:cxn>
                <a:cxn ang="0">
                  <a:pos x="0" y="14"/>
                </a:cxn>
                <a:cxn ang="0">
                  <a:pos x="0" y="11"/>
                </a:cxn>
                <a:cxn ang="0">
                  <a:pos x="5" y="11"/>
                </a:cxn>
                <a:cxn ang="0">
                  <a:pos x="5" y="8"/>
                </a:cxn>
                <a:cxn ang="0">
                  <a:pos x="5" y="6"/>
                </a:cxn>
                <a:cxn ang="0">
                  <a:pos x="5" y="0"/>
                </a:cxn>
              </a:cxnLst>
              <a:rect l="0" t="0" r="r" b="b"/>
              <a:pathLst>
                <a:path w="28" h="33">
                  <a:moveTo>
                    <a:pt x="5" y="0"/>
                  </a:moveTo>
                  <a:lnTo>
                    <a:pt x="11" y="6"/>
                  </a:lnTo>
                  <a:lnTo>
                    <a:pt x="19" y="8"/>
                  </a:lnTo>
                  <a:lnTo>
                    <a:pt x="24" y="14"/>
                  </a:lnTo>
                  <a:lnTo>
                    <a:pt x="27" y="16"/>
                  </a:lnTo>
                  <a:lnTo>
                    <a:pt x="27" y="22"/>
                  </a:lnTo>
                  <a:lnTo>
                    <a:pt x="19" y="24"/>
                  </a:lnTo>
                  <a:lnTo>
                    <a:pt x="19" y="22"/>
                  </a:lnTo>
                  <a:lnTo>
                    <a:pt x="13" y="27"/>
                  </a:lnTo>
                  <a:lnTo>
                    <a:pt x="8" y="32"/>
                  </a:lnTo>
                  <a:lnTo>
                    <a:pt x="5" y="30"/>
                  </a:lnTo>
                  <a:lnTo>
                    <a:pt x="5" y="27"/>
                  </a:lnTo>
                  <a:lnTo>
                    <a:pt x="5" y="24"/>
                  </a:lnTo>
                  <a:lnTo>
                    <a:pt x="5" y="22"/>
                  </a:lnTo>
                  <a:lnTo>
                    <a:pt x="0" y="16"/>
                  </a:lnTo>
                  <a:lnTo>
                    <a:pt x="0" y="14"/>
                  </a:lnTo>
                  <a:lnTo>
                    <a:pt x="0" y="11"/>
                  </a:lnTo>
                  <a:lnTo>
                    <a:pt x="5" y="11"/>
                  </a:lnTo>
                  <a:lnTo>
                    <a:pt x="5" y="8"/>
                  </a:lnTo>
                  <a:lnTo>
                    <a:pt x="5" y="6"/>
                  </a:lnTo>
                  <a:lnTo>
                    <a:pt x="5"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173" name="Freeform 477"/>
            <p:cNvSpPr>
              <a:spLocks/>
            </p:cNvSpPr>
            <p:nvPr/>
          </p:nvSpPr>
          <p:spPr bwMode="auto">
            <a:xfrm>
              <a:off x="4439" y="2144"/>
              <a:ext cx="23" cy="31"/>
            </a:xfrm>
            <a:custGeom>
              <a:avLst/>
              <a:gdLst/>
              <a:ahLst/>
              <a:cxnLst>
                <a:cxn ang="0">
                  <a:pos x="23" y="0"/>
                </a:cxn>
                <a:cxn ang="0">
                  <a:pos x="15" y="8"/>
                </a:cxn>
                <a:cxn ang="0">
                  <a:pos x="8" y="7"/>
                </a:cxn>
                <a:cxn ang="0">
                  <a:pos x="8" y="8"/>
                </a:cxn>
                <a:cxn ang="0">
                  <a:pos x="12" y="11"/>
                </a:cxn>
                <a:cxn ang="0">
                  <a:pos x="4" y="17"/>
                </a:cxn>
                <a:cxn ang="0">
                  <a:pos x="4" y="15"/>
                </a:cxn>
                <a:cxn ang="0">
                  <a:pos x="4" y="21"/>
                </a:cxn>
                <a:cxn ang="0">
                  <a:pos x="0" y="26"/>
                </a:cxn>
                <a:cxn ang="0">
                  <a:pos x="2" y="30"/>
                </a:cxn>
                <a:cxn ang="0">
                  <a:pos x="8" y="28"/>
                </a:cxn>
                <a:cxn ang="0">
                  <a:pos x="6" y="26"/>
                </a:cxn>
                <a:cxn ang="0">
                  <a:pos x="8" y="19"/>
                </a:cxn>
                <a:cxn ang="0">
                  <a:pos x="8" y="17"/>
                </a:cxn>
                <a:cxn ang="0">
                  <a:pos x="6" y="17"/>
                </a:cxn>
                <a:cxn ang="0">
                  <a:pos x="8" y="15"/>
                </a:cxn>
                <a:cxn ang="0">
                  <a:pos x="12" y="15"/>
                </a:cxn>
                <a:cxn ang="0">
                  <a:pos x="23" y="8"/>
                </a:cxn>
                <a:cxn ang="0">
                  <a:pos x="25" y="4"/>
                </a:cxn>
                <a:cxn ang="0">
                  <a:pos x="25" y="0"/>
                </a:cxn>
                <a:cxn ang="0">
                  <a:pos x="23" y="0"/>
                </a:cxn>
              </a:cxnLst>
              <a:rect l="0" t="0" r="r" b="b"/>
              <a:pathLst>
                <a:path w="26" h="31">
                  <a:moveTo>
                    <a:pt x="23" y="0"/>
                  </a:moveTo>
                  <a:lnTo>
                    <a:pt x="15" y="8"/>
                  </a:lnTo>
                  <a:lnTo>
                    <a:pt x="8" y="7"/>
                  </a:lnTo>
                  <a:lnTo>
                    <a:pt x="8" y="8"/>
                  </a:lnTo>
                  <a:lnTo>
                    <a:pt x="12" y="11"/>
                  </a:lnTo>
                  <a:lnTo>
                    <a:pt x="4" y="17"/>
                  </a:lnTo>
                  <a:lnTo>
                    <a:pt x="4" y="15"/>
                  </a:lnTo>
                  <a:lnTo>
                    <a:pt x="4" y="21"/>
                  </a:lnTo>
                  <a:lnTo>
                    <a:pt x="0" y="26"/>
                  </a:lnTo>
                  <a:lnTo>
                    <a:pt x="2" y="30"/>
                  </a:lnTo>
                  <a:lnTo>
                    <a:pt x="8" y="28"/>
                  </a:lnTo>
                  <a:lnTo>
                    <a:pt x="6" y="26"/>
                  </a:lnTo>
                  <a:lnTo>
                    <a:pt x="8" y="19"/>
                  </a:lnTo>
                  <a:lnTo>
                    <a:pt x="8" y="17"/>
                  </a:lnTo>
                  <a:lnTo>
                    <a:pt x="6" y="17"/>
                  </a:lnTo>
                  <a:lnTo>
                    <a:pt x="8" y="15"/>
                  </a:lnTo>
                  <a:lnTo>
                    <a:pt x="12" y="15"/>
                  </a:lnTo>
                  <a:lnTo>
                    <a:pt x="23" y="8"/>
                  </a:lnTo>
                  <a:lnTo>
                    <a:pt x="25" y="4"/>
                  </a:lnTo>
                  <a:lnTo>
                    <a:pt x="25" y="0"/>
                  </a:lnTo>
                  <a:lnTo>
                    <a:pt x="23" y="0"/>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30174" name="Freeform 478"/>
            <p:cNvSpPr>
              <a:spLocks/>
            </p:cNvSpPr>
            <p:nvPr/>
          </p:nvSpPr>
          <p:spPr bwMode="auto">
            <a:xfrm>
              <a:off x="4439" y="2144"/>
              <a:ext cx="29" cy="37"/>
            </a:xfrm>
            <a:custGeom>
              <a:avLst/>
              <a:gdLst/>
              <a:ahLst/>
              <a:cxnLst>
                <a:cxn ang="0">
                  <a:pos x="28" y="0"/>
                </a:cxn>
                <a:cxn ang="0">
                  <a:pos x="18" y="10"/>
                </a:cxn>
                <a:cxn ang="0">
                  <a:pos x="10" y="8"/>
                </a:cxn>
                <a:cxn ang="0">
                  <a:pos x="10" y="10"/>
                </a:cxn>
                <a:cxn ang="0">
                  <a:pos x="15" y="13"/>
                </a:cxn>
                <a:cxn ang="0">
                  <a:pos x="5" y="20"/>
                </a:cxn>
                <a:cxn ang="0">
                  <a:pos x="5" y="18"/>
                </a:cxn>
                <a:cxn ang="0">
                  <a:pos x="5" y="25"/>
                </a:cxn>
                <a:cxn ang="0">
                  <a:pos x="0" y="31"/>
                </a:cxn>
                <a:cxn ang="0">
                  <a:pos x="2" y="36"/>
                </a:cxn>
                <a:cxn ang="0">
                  <a:pos x="10" y="34"/>
                </a:cxn>
                <a:cxn ang="0">
                  <a:pos x="7" y="31"/>
                </a:cxn>
                <a:cxn ang="0">
                  <a:pos x="10" y="23"/>
                </a:cxn>
                <a:cxn ang="0">
                  <a:pos x="10" y="20"/>
                </a:cxn>
                <a:cxn ang="0">
                  <a:pos x="7" y="20"/>
                </a:cxn>
                <a:cxn ang="0">
                  <a:pos x="10" y="18"/>
                </a:cxn>
                <a:cxn ang="0">
                  <a:pos x="15" y="18"/>
                </a:cxn>
                <a:cxn ang="0">
                  <a:pos x="28" y="10"/>
                </a:cxn>
                <a:cxn ang="0">
                  <a:pos x="31" y="5"/>
                </a:cxn>
                <a:cxn ang="0">
                  <a:pos x="31" y="0"/>
                </a:cxn>
                <a:cxn ang="0">
                  <a:pos x="28" y="0"/>
                </a:cxn>
              </a:cxnLst>
              <a:rect l="0" t="0" r="r" b="b"/>
              <a:pathLst>
                <a:path w="32" h="37">
                  <a:moveTo>
                    <a:pt x="28" y="0"/>
                  </a:moveTo>
                  <a:lnTo>
                    <a:pt x="18" y="10"/>
                  </a:lnTo>
                  <a:lnTo>
                    <a:pt x="10" y="8"/>
                  </a:lnTo>
                  <a:lnTo>
                    <a:pt x="10" y="10"/>
                  </a:lnTo>
                  <a:lnTo>
                    <a:pt x="15" y="13"/>
                  </a:lnTo>
                  <a:lnTo>
                    <a:pt x="5" y="20"/>
                  </a:lnTo>
                  <a:lnTo>
                    <a:pt x="5" y="18"/>
                  </a:lnTo>
                  <a:lnTo>
                    <a:pt x="5" y="25"/>
                  </a:lnTo>
                  <a:lnTo>
                    <a:pt x="0" y="31"/>
                  </a:lnTo>
                  <a:lnTo>
                    <a:pt x="2" y="36"/>
                  </a:lnTo>
                  <a:lnTo>
                    <a:pt x="10" y="34"/>
                  </a:lnTo>
                  <a:lnTo>
                    <a:pt x="7" y="31"/>
                  </a:lnTo>
                  <a:lnTo>
                    <a:pt x="10" y="23"/>
                  </a:lnTo>
                  <a:lnTo>
                    <a:pt x="10" y="20"/>
                  </a:lnTo>
                  <a:lnTo>
                    <a:pt x="7" y="20"/>
                  </a:lnTo>
                  <a:lnTo>
                    <a:pt x="10" y="18"/>
                  </a:lnTo>
                  <a:lnTo>
                    <a:pt x="15" y="18"/>
                  </a:lnTo>
                  <a:lnTo>
                    <a:pt x="28" y="10"/>
                  </a:lnTo>
                  <a:lnTo>
                    <a:pt x="31" y="5"/>
                  </a:lnTo>
                  <a:lnTo>
                    <a:pt x="31" y="0"/>
                  </a:lnTo>
                  <a:lnTo>
                    <a:pt x="28"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175" name="Freeform 479"/>
            <p:cNvSpPr>
              <a:spLocks/>
            </p:cNvSpPr>
            <p:nvPr/>
          </p:nvSpPr>
          <p:spPr bwMode="auto">
            <a:xfrm>
              <a:off x="1981" y="2296"/>
              <a:ext cx="15" cy="17"/>
            </a:xfrm>
            <a:custGeom>
              <a:avLst/>
              <a:gdLst/>
              <a:ahLst/>
              <a:cxnLst>
                <a:cxn ang="0">
                  <a:pos x="16" y="16"/>
                </a:cxn>
                <a:cxn ang="0">
                  <a:pos x="16" y="5"/>
                </a:cxn>
                <a:cxn ang="0">
                  <a:pos x="0" y="0"/>
                </a:cxn>
                <a:cxn ang="0">
                  <a:pos x="0" y="16"/>
                </a:cxn>
                <a:cxn ang="0">
                  <a:pos x="16" y="16"/>
                </a:cxn>
              </a:cxnLst>
              <a:rect l="0" t="0" r="r" b="b"/>
              <a:pathLst>
                <a:path w="17" h="17">
                  <a:moveTo>
                    <a:pt x="16" y="16"/>
                  </a:moveTo>
                  <a:lnTo>
                    <a:pt x="16" y="5"/>
                  </a:lnTo>
                  <a:lnTo>
                    <a:pt x="0" y="0"/>
                  </a:lnTo>
                  <a:lnTo>
                    <a:pt x="0" y="16"/>
                  </a:lnTo>
                  <a:lnTo>
                    <a:pt x="16" y="16"/>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30176" name="Freeform 480"/>
            <p:cNvSpPr>
              <a:spLocks/>
            </p:cNvSpPr>
            <p:nvPr/>
          </p:nvSpPr>
          <p:spPr bwMode="auto">
            <a:xfrm>
              <a:off x="1981" y="2296"/>
              <a:ext cx="15" cy="17"/>
            </a:xfrm>
            <a:custGeom>
              <a:avLst/>
              <a:gdLst/>
              <a:ahLst/>
              <a:cxnLst>
                <a:cxn ang="0">
                  <a:pos x="16" y="16"/>
                </a:cxn>
                <a:cxn ang="0">
                  <a:pos x="16" y="5"/>
                </a:cxn>
                <a:cxn ang="0">
                  <a:pos x="0" y="0"/>
                </a:cxn>
                <a:cxn ang="0">
                  <a:pos x="0" y="16"/>
                </a:cxn>
                <a:cxn ang="0">
                  <a:pos x="16" y="16"/>
                </a:cxn>
              </a:cxnLst>
              <a:rect l="0" t="0" r="r" b="b"/>
              <a:pathLst>
                <a:path w="17" h="17">
                  <a:moveTo>
                    <a:pt x="16" y="16"/>
                  </a:moveTo>
                  <a:lnTo>
                    <a:pt x="16" y="5"/>
                  </a:lnTo>
                  <a:lnTo>
                    <a:pt x="0" y="0"/>
                  </a:lnTo>
                  <a:lnTo>
                    <a:pt x="0" y="16"/>
                  </a:lnTo>
                  <a:lnTo>
                    <a:pt x="16" y="16"/>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177" name="Freeform 481"/>
            <p:cNvSpPr>
              <a:spLocks/>
            </p:cNvSpPr>
            <p:nvPr/>
          </p:nvSpPr>
          <p:spPr bwMode="auto">
            <a:xfrm>
              <a:off x="1990" y="2337"/>
              <a:ext cx="15" cy="17"/>
            </a:xfrm>
            <a:custGeom>
              <a:avLst/>
              <a:gdLst/>
              <a:ahLst/>
              <a:cxnLst>
                <a:cxn ang="0">
                  <a:pos x="0" y="16"/>
                </a:cxn>
                <a:cxn ang="0">
                  <a:pos x="16" y="16"/>
                </a:cxn>
                <a:cxn ang="0">
                  <a:pos x="16" y="0"/>
                </a:cxn>
                <a:cxn ang="0">
                  <a:pos x="0" y="0"/>
                </a:cxn>
                <a:cxn ang="0">
                  <a:pos x="0" y="16"/>
                </a:cxn>
              </a:cxnLst>
              <a:rect l="0" t="0" r="r" b="b"/>
              <a:pathLst>
                <a:path w="17" h="17">
                  <a:moveTo>
                    <a:pt x="0" y="16"/>
                  </a:moveTo>
                  <a:lnTo>
                    <a:pt x="16" y="16"/>
                  </a:lnTo>
                  <a:lnTo>
                    <a:pt x="16" y="0"/>
                  </a:lnTo>
                  <a:lnTo>
                    <a:pt x="0" y="0"/>
                  </a:lnTo>
                  <a:lnTo>
                    <a:pt x="0" y="16"/>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30178" name="Freeform 482"/>
            <p:cNvSpPr>
              <a:spLocks/>
            </p:cNvSpPr>
            <p:nvPr/>
          </p:nvSpPr>
          <p:spPr bwMode="auto">
            <a:xfrm>
              <a:off x="1994" y="2340"/>
              <a:ext cx="15" cy="17"/>
            </a:xfrm>
            <a:custGeom>
              <a:avLst/>
              <a:gdLst/>
              <a:ahLst/>
              <a:cxnLst>
                <a:cxn ang="0">
                  <a:pos x="16" y="0"/>
                </a:cxn>
                <a:cxn ang="0">
                  <a:pos x="0" y="0"/>
                </a:cxn>
                <a:cxn ang="0">
                  <a:pos x="0" y="16"/>
                </a:cxn>
                <a:cxn ang="0">
                  <a:pos x="16" y="16"/>
                </a:cxn>
                <a:cxn ang="0">
                  <a:pos x="16" y="0"/>
                </a:cxn>
              </a:cxnLst>
              <a:rect l="0" t="0" r="r" b="b"/>
              <a:pathLst>
                <a:path w="17" h="17">
                  <a:moveTo>
                    <a:pt x="16" y="0"/>
                  </a:moveTo>
                  <a:lnTo>
                    <a:pt x="0" y="0"/>
                  </a:lnTo>
                  <a:lnTo>
                    <a:pt x="0" y="16"/>
                  </a:lnTo>
                  <a:lnTo>
                    <a:pt x="16" y="16"/>
                  </a:lnTo>
                  <a:lnTo>
                    <a:pt x="16"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179" name="Freeform 483"/>
            <p:cNvSpPr>
              <a:spLocks/>
            </p:cNvSpPr>
            <p:nvPr/>
          </p:nvSpPr>
          <p:spPr bwMode="auto">
            <a:xfrm>
              <a:off x="1988" y="2348"/>
              <a:ext cx="1" cy="17"/>
            </a:xfrm>
            <a:custGeom>
              <a:avLst/>
              <a:gdLst/>
              <a:ahLst/>
              <a:cxnLst>
                <a:cxn ang="0">
                  <a:pos x="0" y="0"/>
                </a:cxn>
                <a:cxn ang="0">
                  <a:pos x="0" y="16"/>
                </a:cxn>
                <a:cxn ang="0">
                  <a:pos x="0" y="0"/>
                </a:cxn>
              </a:cxnLst>
              <a:rect l="0" t="0" r="r" b="b"/>
              <a:pathLst>
                <a:path w="1" h="17">
                  <a:moveTo>
                    <a:pt x="0" y="0"/>
                  </a:moveTo>
                  <a:lnTo>
                    <a:pt x="0" y="16"/>
                  </a:lnTo>
                  <a:lnTo>
                    <a:pt x="0" y="0"/>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30180" name="Freeform 484"/>
            <p:cNvSpPr>
              <a:spLocks/>
            </p:cNvSpPr>
            <p:nvPr/>
          </p:nvSpPr>
          <p:spPr bwMode="auto">
            <a:xfrm>
              <a:off x="1988" y="2348"/>
              <a:ext cx="16" cy="17"/>
            </a:xfrm>
            <a:custGeom>
              <a:avLst/>
              <a:gdLst/>
              <a:ahLst/>
              <a:cxnLst>
                <a:cxn ang="0">
                  <a:pos x="0" y="0"/>
                </a:cxn>
                <a:cxn ang="0">
                  <a:pos x="0" y="16"/>
                </a:cxn>
                <a:cxn ang="0">
                  <a:pos x="16" y="16"/>
                </a:cxn>
                <a:cxn ang="0">
                  <a:pos x="0" y="0"/>
                </a:cxn>
              </a:cxnLst>
              <a:rect l="0" t="0" r="r" b="b"/>
              <a:pathLst>
                <a:path w="17" h="17">
                  <a:moveTo>
                    <a:pt x="0" y="0"/>
                  </a:moveTo>
                  <a:lnTo>
                    <a:pt x="0" y="16"/>
                  </a:lnTo>
                  <a:lnTo>
                    <a:pt x="16" y="16"/>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181" name="Freeform 485"/>
            <p:cNvSpPr>
              <a:spLocks/>
            </p:cNvSpPr>
            <p:nvPr/>
          </p:nvSpPr>
          <p:spPr bwMode="auto">
            <a:xfrm>
              <a:off x="1972" y="2374"/>
              <a:ext cx="16" cy="17"/>
            </a:xfrm>
            <a:custGeom>
              <a:avLst/>
              <a:gdLst/>
              <a:ahLst/>
              <a:cxnLst>
                <a:cxn ang="0">
                  <a:pos x="0" y="0"/>
                </a:cxn>
                <a:cxn ang="0">
                  <a:pos x="0" y="16"/>
                </a:cxn>
                <a:cxn ang="0">
                  <a:pos x="16" y="0"/>
                </a:cxn>
                <a:cxn ang="0">
                  <a:pos x="0" y="0"/>
                </a:cxn>
              </a:cxnLst>
              <a:rect l="0" t="0" r="r" b="b"/>
              <a:pathLst>
                <a:path w="17" h="17">
                  <a:moveTo>
                    <a:pt x="0" y="0"/>
                  </a:moveTo>
                  <a:lnTo>
                    <a:pt x="0" y="16"/>
                  </a:lnTo>
                  <a:lnTo>
                    <a:pt x="16" y="0"/>
                  </a:lnTo>
                  <a:lnTo>
                    <a:pt x="0" y="0"/>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30182" name="Freeform 486"/>
            <p:cNvSpPr>
              <a:spLocks/>
            </p:cNvSpPr>
            <p:nvPr/>
          </p:nvSpPr>
          <p:spPr bwMode="auto">
            <a:xfrm>
              <a:off x="1972" y="2374"/>
              <a:ext cx="16" cy="17"/>
            </a:xfrm>
            <a:custGeom>
              <a:avLst/>
              <a:gdLst/>
              <a:ahLst/>
              <a:cxnLst>
                <a:cxn ang="0">
                  <a:pos x="0" y="0"/>
                </a:cxn>
                <a:cxn ang="0">
                  <a:pos x="0" y="16"/>
                </a:cxn>
                <a:cxn ang="0">
                  <a:pos x="16" y="0"/>
                </a:cxn>
                <a:cxn ang="0">
                  <a:pos x="0" y="0"/>
                </a:cxn>
              </a:cxnLst>
              <a:rect l="0" t="0" r="r" b="b"/>
              <a:pathLst>
                <a:path w="17" h="17">
                  <a:moveTo>
                    <a:pt x="0" y="0"/>
                  </a:moveTo>
                  <a:lnTo>
                    <a:pt x="0" y="16"/>
                  </a:lnTo>
                  <a:lnTo>
                    <a:pt x="16" y="0"/>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183" name="Freeform 487"/>
            <p:cNvSpPr>
              <a:spLocks/>
            </p:cNvSpPr>
            <p:nvPr/>
          </p:nvSpPr>
          <p:spPr bwMode="auto">
            <a:xfrm>
              <a:off x="2021" y="2348"/>
              <a:ext cx="15" cy="17"/>
            </a:xfrm>
            <a:custGeom>
              <a:avLst/>
              <a:gdLst/>
              <a:ahLst/>
              <a:cxnLst>
                <a:cxn ang="0">
                  <a:pos x="0" y="16"/>
                </a:cxn>
                <a:cxn ang="0">
                  <a:pos x="16" y="12"/>
                </a:cxn>
                <a:cxn ang="0">
                  <a:pos x="0" y="0"/>
                </a:cxn>
                <a:cxn ang="0">
                  <a:pos x="0" y="12"/>
                </a:cxn>
                <a:cxn ang="0">
                  <a:pos x="0" y="16"/>
                </a:cxn>
              </a:cxnLst>
              <a:rect l="0" t="0" r="r" b="b"/>
              <a:pathLst>
                <a:path w="17" h="17">
                  <a:moveTo>
                    <a:pt x="0" y="16"/>
                  </a:moveTo>
                  <a:lnTo>
                    <a:pt x="16" y="12"/>
                  </a:lnTo>
                  <a:lnTo>
                    <a:pt x="0" y="0"/>
                  </a:lnTo>
                  <a:lnTo>
                    <a:pt x="0" y="12"/>
                  </a:lnTo>
                  <a:lnTo>
                    <a:pt x="0" y="16"/>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30184" name="Freeform 488"/>
            <p:cNvSpPr>
              <a:spLocks/>
            </p:cNvSpPr>
            <p:nvPr/>
          </p:nvSpPr>
          <p:spPr bwMode="auto">
            <a:xfrm>
              <a:off x="2021" y="2348"/>
              <a:ext cx="15" cy="17"/>
            </a:xfrm>
            <a:custGeom>
              <a:avLst/>
              <a:gdLst/>
              <a:ahLst/>
              <a:cxnLst>
                <a:cxn ang="0">
                  <a:pos x="0" y="16"/>
                </a:cxn>
                <a:cxn ang="0">
                  <a:pos x="16" y="12"/>
                </a:cxn>
                <a:cxn ang="0">
                  <a:pos x="0" y="0"/>
                </a:cxn>
                <a:cxn ang="0">
                  <a:pos x="0" y="12"/>
                </a:cxn>
                <a:cxn ang="0">
                  <a:pos x="0" y="16"/>
                </a:cxn>
              </a:cxnLst>
              <a:rect l="0" t="0" r="r" b="b"/>
              <a:pathLst>
                <a:path w="17" h="17">
                  <a:moveTo>
                    <a:pt x="0" y="16"/>
                  </a:moveTo>
                  <a:lnTo>
                    <a:pt x="16" y="12"/>
                  </a:lnTo>
                  <a:lnTo>
                    <a:pt x="0" y="0"/>
                  </a:lnTo>
                  <a:lnTo>
                    <a:pt x="0" y="12"/>
                  </a:lnTo>
                  <a:lnTo>
                    <a:pt x="0" y="16"/>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185" name="Freeform 489"/>
            <p:cNvSpPr>
              <a:spLocks/>
            </p:cNvSpPr>
            <p:nvPr/>
          </p:nvSpPr>
          <p:spPr bwMode="auto">
            <a:xfrm>
              <a:off x="1665" y="2214"/>
              <a:ext cx="135" cy="40"/>
            </a:xfrm>
            <a:custGeom>
              <a:avLst/>
              <a:gdLst/>
              <a:ahLst/>
              <a:cxnLst>
                <a:cxn ang="0">
                  <a:pos x="0" y="21"/>
                </a:cxn>
                <a:cxn ang="0">
                  <a:pos x="25" y="12"/>
                </a:cxn>
                <a:cxn ang="0">
                  <a:pos x="38" y="12"/>
                </a:cxn>
                <a:cxn ang="0">
                  <a:pos x="38" y="16"/>
                </a:cxn>
                <a:cxn ang="0">
                  <a:pos x="78" y="23"/>
                </a:cxn>
                <a:cxn ang="0">
                  <a:pos x="88" y="32"/>
                </a:cxn>
                <a:cxn ang="0">
                  <a:pos x="106" y="32"/>
                </a:cxn>
                <a:cxn ang="0">
                  <a:pos x="93" y="39"/>
                </a:cxn>
                <a:cxn ang="0">
                  <a:pos x="141" y="39"/>
                </a:cxn>
                <a:cxn ang="0">
                  <a:pos x="151" y="32"/>
                </a:cxn>
                <a:cxn ang="0">
                  <a:pos x="108" y="23"/>
                </a:cxn>
                <a:cxn ang="0">
                  <a:pos x="47" y="0"/>
                </a:cxn>
                <a:cxn ang="0">
                  <a:pos x="30" y="0"/>
                </a:cxn>
                <a:cxn ang="0">
                  <a:pos x="2" y="12"/>
                </a:cxn>
                <a:cxn ang="0">
                  <a:pos x="0" y="21"/>
                </a:cxn>
              </a:cxnLst>
              <a:rect l="0" t="0" r="r" b="b"/>
              <a:pathLst>
                <a:path w="152" h="40">
                  <a:moveTo>
                    <a:pt x="0" y="21"/>
                  </a:moveTo>
                  <a:lnTo>
                    <a:pt x="25" y="12"/>
                  </a:lnTo>
                  <a:lnTo>
                    <a:pt x="38" y="12"/>
                  </a:lnTo>
                  <a:lnTo>
                    <a:pt x="38" y="16"/>
                  </a:lnTo>
                  <a:lnTo>
                    <a:pt x="78" y="23"/>
                  </a:lnTo>
                  <a:lnTo>
                    <a:pt x="88" y="32"/>
                  </a:lnTo>
                  <a:lnTo>
                    <a:pt x="106" y="32"/>
                  </a:lnTo>
                  <a:lnTo>
                    <a:pt x="93" y="39"/>
                  </a:lnTo>
                  <a:lnTo>
                    <a:pt x="141" y="39"/>
                  </a:lnTo>
                  <a:lnTo>
                    <a:pt x="151" y="32"/>
                  </a:lnTo>
                  <a:lnTo>
                    <a:pt x="108" y="23"/>
                  </a:lnTo>
                  <a:lnTo>
                    <a:pt x="47" y="0"/>
                  </a:lnTo>
                  <a:lnTo>
                    <a:pt x="30" y="0"/>
                  </a:lnTo>
                  <a:lnTo>
                    <a:pt x="2" y="12"/>
                  </a:lnTo>
                  <a:lnTo>
                    <a:pt x="0" y="21"/>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30186" name="Freeform 490"/>
            <p:cNvSpPr>
              <a:spLocks/>
            </p:cNvSpPr>
            <p:nvPr/>
          </p:nvSpPr>
          <p:spPr bwMode="auto">
            <a:xfrm>
              <a:off x="1665" y="2214"/>
              <a:ext cx="140" cy="46"/>
            </a:xfrm>
            <a:custGeom>
              <a:avLst/>
              <a:gdLst/>
              <a:ahLst/>
              <a:cxnLst>
                <a:cxn ang="0">
                  <a:pos x="0" y="24"/>
                </a:cxn>
                <a:cxn ang="0">
                  <a:pos x="26" y="14"/>
                </a:cxn>
                <a:cxn ang="0">
                  <a:pos x="39" y="14"/>
                </a:cxn>
                <a:cxn ang="0">
                  <a:pos x="39" y="19"/>
                </a:cxn>
                <a:cxn ang="0">
                  <a:pos x="81" y="26"/>
                </a:cxn>
                <a:cxn ang="0">
                  <a:pos x="91" y="37"/>
                </a:cxn>
                <a:cxn ang="0">
                  <a:pos x="110" y="37"/>
                </a:cxn>
                <a:cxn ang="0">
                  <a:pos x="97" y="45"/>
                </a:cxn>
                <a:cxn ang="0">
                  <a:pos x="147" y="45"/>
                </a:cxn>
                <a:cxn ang="0">
                  <a:pos x="157" y="37"/>
                </a:cxn>
                <a:cxn ang="0">
                  <a:pos x="112" y="26"/>
                </a:cxn>
                <a:cxn ang="0">
                  <a:pos x="49" y="0"/>
                </a:cxn>
                <a:cxn ang="0">
                  <a:pos x="31" y="0"/>
                </a:cxn>
                <a:cxn ang="0">
                  <a:pos x="2" y="14"/>
                </a:cxn>
                <a:cxn ang="0">
                  <a:pos x="0" y="24"/>
                </a:cxn>
              </a:cxnLst>
              <a:rect l="0" t="0" r="r" b="b"/>
              <a:pathLst>
                <a:path w="158" h="46">
                  <a:moveTo>
                    <a:pt x="0" y="24"/>
                  </a:moveTo>
                  <a:lnTo>
                    <a:pt x="26" y="14"/>
                  </a:lnTo>
                  <a:lnTo>
                    <a:pt x="39" y="14"/>
                  </a:lnTo>
                  <a:lnTo>
                    <a:pt x="39" y="19"/>
                  </a:lnTo>
                  <a:lnTo>
                    <a:pt x="81" y="26"/>
                  </a:lnTo>
                  <a:lnTo>
                    <a:pt x="91" y="37"/>
                  </a:lnTo>
                  <a:lnTo>
                    <a:pt x="110" y="37"/>
                  </a:lnTo>
                  <a:lnTo>
                    <a:pt x="97" y="45"/>
                  </a:lnTo>
                  <a:lnTo>
                    <a:pt x="147" y="45"/>
                  </a:lnTo>
                  <a:lnTo>
                    <a:pt x="157" y="37"/>
                  </a:lnTo>
                  <a:lnTo>
                    <a:pt x="112" y="26"/>
                  </a:lnTo>
                  <a:lnTo>
                    <a:pt x="49" y="0"/>
                  </a:lnTo>
                  <a:lnTo>
                    <a:pt x="31" y="0"/>
                  </a:lnTo>
                  <a:lnTo>
                    <a:pt x="2" y="14"/>
                  </a:lnTo>
                  <a:lnTo>
                    <a:pt x="0" y="24"/>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187" name="Freeform 491"/>
            <p:cNvSpPr>
              <a:spLocks/>
            </p:cNvSpPr>
            <p:nvPr/>
          </p:nvSpPr>
          <p:spPr bwMode="auto">
            <a:xfrm>
              <a:off x="1796" y="2256"/>
              <a:ext cx="34" cy="24"/>
            </a:xfrm>
            <a:custGeom>
              <a:avLst/>
              <a:gdLst/>
              <a:ahLst/>
              <a:cxnLst>
                <a:cxn ang="0">
                  <a:pos x="16" y="2"/>
                </a:cxn>
                <a:cxn ang="0">
                  <a:pos x="22" y="6"/>
                </a:cxn>
                <a:cxn ang="0">
                  <a:pos x="22" y="9"/>
                </a:cxn>
                <a:cxn ang="0">
                  <a:pos x="31" y="17"/>
                </a:cxn>
                <a:cxn ang="0">
                  <a:pos x="2" y="11"/>
                </a:cxn>
                <a:cxn ang="0">
                  <a:pos x="0" y="21"/>
                </a:cxn>
                <a:cxn ang="0">
                  <a:pos x="38" y="23"/>
                </a:cxn>
                <a:cxn ang="0">
                  <a:pos x="38" y="2"/>
                </a:cxn>
                <a:cxn ang="0">
                  <a:pos x="31" y="0"/>
                </a:cxn>
                <a:cxn ang="0">
                  <a:pos x="16" y="2"/>
                </a:cxn>
              </a:cxnLst>
              <a:rect l="0" t="0" r="r" b="b"/>
              <a:pathLst>
                <a:path w="39" h="24">
                  <a:moveTo>
                    <a:pt x="16" y="2"/>
                  </a:moveTo>
                  <a:lnTo>
                    <a:pt x="22" y="6"/>
                  </a:lnTo>
                  <a:lnTo>
                    <a:pt x="22" y="9"/>
                  </a:lnTo>
                  <a:lnTo>
                    <a:pt x="31" y="17"/>
                  </a:lnTo>
                  <a:lnTo>
                    <a:pt x="2" y="11"/>
                  </a:lnTo>
                  <a:lnTo>
                    <a:pt x="0" y="21"/>
                  </a:lnTo>
                  <a:lnTo>
                    <a:pt x="38" y="23"/>
                  </a:lnTo>
                  <a:lnTo>
                    <a:pt x="38" y="2"/>
                  </a:lnTo>
                  <a:lnTo>
                    <a:pt x="31" y="0"/>
                  </a:lnTo>
                  <a:lnTo>
                    <a:pt x="16" y="2"/>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30188" name="Freeform 492"/>
            <p:cNvSpPr>
              <a:spLocks/>
            </p:cNvSpPr>
            <p:nvPr/>
          </p:nvSpPr>
          <p:spPr bwMode="auto">
            <a:xfrm>
              <a:off x="1796" y="2256"/>
              <a:ext cx="40" cy="30"/>
            </a:xfrm>
            <a:custGeom>
              <a:avLst/>
              <a:gdLst/>
              <a:ahLst/>
              <a:cxnLst>
                <a:cxn ang="0">
                  <a:pos x="18" y="3"/>
                </a:cxn>
                <a:cxn ang="0">
                  <a:pos x="26" y="8"/>
                </a:cxn>
                <a:cxn ang="0">
                  <a:pos x="26" y="11"/>
                </a:cxn>
                <a:cxn ang="0">
                  <a:pos x="36" y="21"/>
                </a:cxn>
                <a:cxn ang="0">
                  <a:pos x="2" y="14"/>
                </a:cxn>
                <a:cxn ang="0">
                  <a:pos x="0" y="26"/>
                </a:cxn>
                <a:cxn ang="0">
                  <a:pos x="44" y="29"/>
                </a:cxn>
                <a:cxn ang="0">
                  <a:pos x="44" y="3"/>
                </a:cxn>
                <a:cxn ang="0">
                  <a:pos x="36" y="0"/>
                </a:cxn>
                <a:cxn ang="0">
                  <a:pos x="18" y="3"/>
                </a:cxn>
              </a:cxnLst>
              <a:rect l="0" t="0" r="r" b="b"/>
              <a:pathLst>
                <a:path w="45" h="30">
                  <a:moveTo>
                    <a:pt x="18" y="3"/>
                  </a:moveTo>
                  <a:lnTo>
                    <a:pt x="26" y="8"/>
                  </a:lnTo>
                  <a:lnTo>
                    <a:pt x="26" y="11"/>
                  </a:lnTo>
                  <a:lnTo>
                    <a:pt x="36" y="21"/>
                  </a:lnTo>
                  <a:lnTo>
                    <a:pt x="2" y="14"/>
                  </a:lnTo>
                  <a:lnTo>
                    <a:pt x="0" y="26"/>
                  </a:lnTo>
                  <a:lnTo>
                    <a:pt x="44" y="29"/>
                  </a:lnTo>
                  <a:lnTo>
                    <a:pt x="44" y="3"/>
                  </a:lnTo>
                  <a:lnTo>
                    <a:pt x="36" y="0"/>
                  </a:lnTo>
                  <a:lnTo>
                    <a:pt x="18" y="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189" name="Freeform 493"/>
            <p:cNvSpPr>
              <a:spLocks/>
            </p:cNvSpPr>
            <p:nvPr/>
          </p:nvSpPr>
          <p:spPr bwMode="auto">
            <a:xfrm>
              <a:off x="1835" y="2256"/>
              <a:ext cx="42" cy="26"/>
            </a:xfrm>
            <a:custGeom>
              <a:avLst/>
              <a:gdLst/>
              <a:ahLst/>
              <a:cxnLst>
                <a:cxn ang="0">
                  <a:pos x="47" y="9"/>
                </a:cxn>
                <a:cxn ang="0">
                  <a:pos x="30" y="9"/>
                </a:cxn>
                <a:cxn ang="0">
                  <a:pos x="28" y="2"/>
                </a:cxn>
                <a:cxn ang="0">
                  <a:pos x="4" y="0"/>
                </a:cxn>
                <a:cxn ang="0">
                  <a:pos x="0" y="2"/>
                </a:cxn>
                <a:cxn ang="0">
                  <a:pos x="0" y="23"/>
                </a:cxn>
                <a:cxn ang="0">
                  <a:pos x="3" y="25"/>
                </a:cxn>
                <a:cxn ang="0">
                  <a:pos x="12" y="17"/>
                </a:cxn>
                <a:cxn ang="0">
                  <a:pos x="47" y="17"/>
                </a:cxn>
                <a:cxn ang="0">
                  <a:pos x="47" y="9"/>
                </a:cxn>
              </a:cxnLst>
              <a:rect l="0" t="0" r="r" b="b"/>
              <a:pathLst>
                <a:path w="48" h="26">
                  <a:moveTo>
                    <a:pt x="47" y="9"/>
                  </a:moveTo>
                  <a:lnTo>
                    <a:pt x="30" y="9"/>
                  </a:lnTo>
                  <a:lnTo>
                    <a:pt x="28" y="2"/>
                  </a:lnTo>
                  <a:lnTo>
                    <a:pt x="4" y="0"/>
                  </a:lnTo>
                  <a:lnTo>
                    <a:pt x="0" y="2"/>
                  </a:lnTo>
                  <a:lnTo>
                    <a:pt x="0" y="23"/>
                  </a:lnTo>
                  <a:lnTo>
                    <a:pt x="3" y="25"/>
                  </a:lnTo>
                  <a:lnTo>
                    <a:pt x="12" y="17"/>
                  </a:lnTo>
                  <a:lnTo>
                    <a:pt x="47" y="17"/>
                  </a:lnTo>
                  <a:lnTo>
                    <a:pt x="47" y="9"/>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30190" name="Freeform 494"/>
            <p:cNvSpPr>
              <a:spLocks/>
            </p:cNvSpPr>
            <p:nvPr/>
          </p:nvSpPr>
          <p:spPr bwMode="auto">
            <a:xfrm>
              <a:off x="1835" y="2256"/>
              <a:ext cx="48" cy="32"/>
            </a:xfrm>
            <a:custGeom>
              <a:avLst/>
              <a:gdLst/>
              <a:ahLst/>
              <a:cxnLst>
                <a:cxn ang="0">
                  <a:pos x="53" y="11"/>
                </a:cxn>
                <a:cxn ang="0">
                  <a:pos x="34" y="11"/>
                </a:cxn>
                <a:cxn ang="0">
                  <a:pos x="32" y="3"/>
                </a:cxn>
                <a:cxn ang="0">
                  <a:pos x="5" y="0"/>
                </a:cxn>
                <a:cxn ang="0">
                  <a:pos x="0" y="3"/>
                </a:cxn>
                <a:cxn ang="0">
                  <a:pos x="0" y="29"/>
                </a:cxn>
                <a:cxn ang="0">
                  <a:pos x="3" y="31"/>
                </a:cxn>
                <a:cxn ang="0">
                  <a:pos x="13" y="21"/>
                </a:cxn>
                <a:cxn ang="0">
                  <a:pos x="53" y="21"/>
                </a:cxn>
                <a:cxn ang="0">
                  <a:pos x="53" y="11"/>
                </a:cxn>
              </a:cxnLst>
              <a:rect l="0" t="0" r="r" b="b"/>
              <a:pathLst>
                <a:path w="54" h="32">
                  <a:moveTo>
                    <a:pt x="53" y="11"/>
                  </a:moveTo>
                  <a:lnTo>
                    <a:pt x="34" y="11"/>
                  </a:lnTo>
                  <a:lnTo>
                    <a:pt x="32" y="3"/>
                  </a:lnTo>
                  <a:lnTo>
                    <a:pt x="5" y="0"/>
                  </a:lnTo>
                  <a:lnTo>
                    <a:pt x="0" y="3"/>
                  </a:lnTo>
                  <a:lnTo>
                    <a:pt x="0" y="29"/>
                  </a:lnTo>
                  <a:lnTo>
                    <a:pt x="3" y="31"/>
                  </a:lnTo>
                  <a:lnTo>
                    <a:pt x="13" y="21"/>
                  </a:lnTo>
                  <a:lnTo>
                    <a:pt x="53" y="21"/>
                  </a:lnTo>
                  <a:lnTo>
                    <a:pt x="53" y="11"/>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191" name="Freeform 495"/>
            <p:cNvSpPr>
              <a:spLocks/>
            </p:cNvSpPr>
            <p:nvPr/>
          </p:nvSpPr>
          <p:spPr bwMode="auto">
            <a:xfrm>
              <a:off x="1900" y="2270"/>
              <a:ext cx="16" cy="17"/>
            </a:xfrm>
            <a:custGeom>
              <a:avLst/>
              <a:gdLst/>
              <a:ahLst/>
              <a:cxnLst>
                <a:cxn ang="0">
                  <a:pos x="18" y="7"/>
                </a:cxn>
                <a:cxn ang="0">
                  <a:pos x="12" y="0"/>
                </a:cxn>
                <a:cxn ang="0">
                  <a:pos x="5" y="0"/>
                </a:cxn>
                <a:cxn ang="0">
                  <a:pos x="0" y="7"/>
                </a:cxn>
                <a:cxn ang="0">
                  <a:pos x="0" y="12"/>
                </a:cxn>
                <a:cxn ang="0">
                  <a:pos x="17" y="16"/>
                </a:cxn>
                <a:cxn ang="0">
                  <a:pos x="18" y="7"/>
                </a:cxn>
              </a:cxnLst>
              <a:rect l="0" t="0" r="r" b="b"/>
              <a:pathLst>
                <a:path w="19" h="17">
                  <a:moveTo>
                    <a:pt x="18" y="7"/>
                  </a:moveTo>
                  <a:lnTo>
                    <a:pt x="12" y="0"/>
                  </a:lnTo>
                  <a:lnTo>
                    <a:pt x="5" y="0"/>
                  </a:lnTo>
                  <a:lnTo>
                    <a:pt x="0" y="7"/>
                  </a:lnTo>
                  <a:lnTo>
                    <a:pt x="0" y="12"/>
                  </a:lnTo>
                  <a:lnTo>
                    <a:pt x="17" y="16"/>
                  </a:lnTo>
                  <a:lnTo>
                    <a:pt x="18" y="7"/>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30192" name="Freeform 496"/>
            <p:cNvSpPr>
              <a:spLocks/>
            </p:cNvSpPr>
            <p:nvPr/>
          </p:nvSpPr>
          <p:spPr bwMode="auto">
            <a:xfrm>
              <a:off x="1900" y="2270"/>
              <a:ext cx="22" cy="17"/>
            </a:xfrm>
            <a:custGeom>
              <a:avLst/>
              <a:gdLst/>
              <a:ahLst/>
              <a:cxnLst>
                <a:cxn ang="0">
                  <a:pos x="24" y="7"/>
                </a:cxn>
                <a:cxn ang="0">
                  <a:pos x="16" y="0"/>
                </a:cxn>
                <a:cxn ang="0">
                  <a:pos x="6" y="0"/>
                </a:cxn>
                <a:cxn ang="0">
                  <a:pos x="0" y="7"/>
                </a:cxn>
                <a:cxn ang="0">
                  <a:pos x="0" y="12"/>
                </a:cxn>
                <a:cxn ang="0">
                  <a:pos x="22" y="16"/>
                </a:cxn>
                <a:cxn ang="0">
                  <a:pos x="24" y="7"/>
                </a:cxn>
              </a:cxnLst>
              <a:rect l="0" t="0" r="r" b="b"/>
              <a:pathLst>
                <a:path w="25" h="17">
                  <a:moveTo>
                    <a:pt x="24" y="7"/>
                  </a:moveTo>
                  <a:lnTo>
                    <a:pt x="16" y="0"/>
                  </a:lnTo>
                  <a:lnTo>
                    <a:pt x="6" y="0"/>
                  </a:lnTo>
                  <a:lnTo>
                    <a:pt x="0" y="7"/>
                  </a:lnTo>
                  <a:lnTo>
                    <a:pt x="0" y="12"/>
                  </a:lnTo>
                  <a:lnTo>
                    <a:pt x="22" y="16"/>
                  </a:lnTo>
                  <a:lnTo>
                    <a:pt x="24" y="7"/>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193" name="Freeform 497"/>
            <p:cNvSpPr>
              <a:spLocks/>
            </p:cNvSpPr>
            <p:nvPr/>
          </p:nvSpPr>
          <p:spPr bwMode="auto">
            <a:xfrm>
              <a:off x="1744" y="2282"/>
              <a:ext cx="23" cy="17"/>
            </a:xfrm>
            <a:custGeom>
              <a:avLst/>
              <a:gdLst/>
              <a:ahLst/>
              <a:cxnLst>
                <a:cxn ang="0">
                  <a:pos x="25" y="4"/>
                </a:cxn>
                <a:cxn ang="0">
                  <a:pos x="19" y="0"/>
                </a:cxn>
                <a:cxn ang="0">
                  <a:pos x="4" y="0"/>
                </a:cxn>
                <a:cxn ang="0">
                  <a:pos x="0" y="4"/>
                </a:cxn>
                <a:cxn ang="0">
                  <a:pos x="10" y="16"/>
                </a:cxn>
                <a:cxn ang="0">
                  <a:pos x="25" y="6"/>
                </a:cxn>
                <a:cxn ang="0">
                  <a:pos x="25" y="4"/>
                </a:cxn>
              </a:cxnLst>
              <a:rect l="0" t="0" r="r" b="b"/>
              <a:pathLst>
                <a:path w="26" h="17">
                  <a:moveTo>
                    <a:pt x="25" y="4"/>
                  </a:moveTo>
                  <a:lnTo>
                    <a:pt x="19" y="0"/>
                  </a:lnTo>
                  <a:lnTo>
                    <a:pt x="4" y="0"/>
                  </a:lnTo>
                  <a:lnTo>
                    <a:pt x="0" y="4"/>
                  </a:lnTo>
                  <a:lnTo>
                    <a:pt x="10" y="16"/>
                  </a:lnTo>
                  <a:lnTo>
                    <a:pt x="25" y="6"/>
                  </a:lnTo>
                  <a:lnTo>
                    <a:pt x="25" y="4"/>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30194" name="Freeform 498"/>
            <p:cNvSpPr>
              <a:spLocks/>
            </p:cNvSpPr>
            <p:nvPr/>
          </p:nvSpPr>
          <p:spPr bwMode="auto">
            <a:xfrm>
              <a:off x="1744" y="2282"/>
              <a:ext cx="28" cy="17"/>
            </a:xfrm>
            <a:custGeom>
              <a:avLst/>
              <a:gdLst/>
              <a:ahLst/>
              <a:cxnLst>
                <a:cxn ang="0">
                  <a:pos x="31" y="3"/>
                </a:cxn>
                <a:cxn ang="0">
                  <a:pos x="23" y="0"/>
                </a:cxn>
                <a:cxn ang="0">
                  <a:pos x="5" y="0"/>
                </a:cxn>
                <a:cxn ang="0">
                  <a:pos x="0" y="3"/>
                </a:cxn>
                <a:cxn ang="0">
                  <a:pos x="13" y="16"/>
                </a:cxn>
                <a:cxn ang="0">
                  <a:pos x="31" y="5"/>
                </a:cxn>
                <a:cxn ang="0">
                  <a:pos x="31" y="3"/>
                </a:cxn>
              </a:cxnLst>
              <a:rect l="0" t="0" r="r" b="b"/>
              <a:pathLst>
                <a:path w="32" h="17">
                  <a:moveTo>
                    <a:pt x="31" y="3"/>
                  </a:moveTo>
                  <a:lnTo>
                    <a:pt x="23" y="0"/>
                  </a:lnTo>
                  <a:lnTo>
                    <a:pt x="5" y="0"/>
                  </a:lnTo>
                  <a:lnTo>
                    <a:pt x="0" y="3"/>
                  </a:lnTo>
                  <a:lnTo>
                    <a:pt x="13" y="16"/>
                  </a:lnTo>
                  <a:lnTo>
                    <a:pt x="31" y="5"/>
                  </a:lnTo>
                  <a:lnTo>
                    <a:pt x="31" y="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195" name="Freeform 499"/>
            <p:cNvSpPr>
              <a:spLocks/>
            </p:cNvSpPr>
            <p:nvPr/>
          </p:nvSpPr>
          <p:spPr bwMode="auto">
            <a:xfrm>
              <a:off x="1972" y="2275"/>
              <a:ext cx="17" cy="17"/>
            </a:xfrm>
            <a:custGeom>
              <a:avLst/>
              <a:gdLst/>
              <a:ahLst/>
              <a:cxnLst>
                <a:cxn ang="0">
                  <a:pos x="8" y="0"/>
                </a:cxn>
                <a:cxn ang="0">
                  <a:pos x="8" y="7"/>
                </a:cxn>
                <a:cxn ang="0">
                  <a:pos x="0" y="0"/>
                </a:cxn>
                <a:cxn ang="0">
                  <a:pos x="0" y="16"/>
                </a:cxn>
                <a:cxn ang="0">
                  <a:pos x="8" y="12"/>
                </a:cxn>
                <a:cxn ang="0">
                  <a:pos x="18" y="16"/>
                </a:cxn>
                <a:cxn ang="0">
                  <a:pos x="8" y="0"/>
                </a:cxn>
              </a:cxnLst>
              <a:rect l="0" t="0" r="r" b="b"/>
              <a:pathLst>
                <a:path w="19" h="17">
                  <a:moveTo>
                    <a:pt x="8" y="0"/>
                  </a:moveTo>
                  <a:lnTo>
                    <a:pt x="8" y="7"/>
                  </a:lnTo>
                  <a:lnTo>
                    <a:pt x="0" y="0"/>
                  </a:lnTo>
                  <a:lnTo>
                    <a:pt x="0" y="16"/>
                  </a:lnTo>
                  <a:lnTo>
                    <a:pt x="8" y="12"/>
                  </a:lnTo>
                  <a:lnTo>
                    <a:pt x="18" y="16"/>
                  </a:lnTo>
                  <a:lnTo>
                    <a:pt x="8" y="0"/>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30196" name="Freeform 500"/>
            <p:cNvSpPr>
              <a:spLocks/>
            </p:cNvSpPr>
            <p:nvPr/>
          </p:nvSpPr>
          <p:spPr bwMode="auto">
            <a:xfrm>
              <a:off x="1972" y="2275"/>
              <a:ext cx="23" cy="17"/>
            </a:xfrm>
            <a:custGeom>
              <a:avLst/>
              <a:gdLst/>
              <a:ahLst/>
              <a:cxnLst>
                <a:cxn ang="0">
                  <a:pos x="10" y="0"/>
                </a:cxn>
                <a:cxn ang="0">
                  <a:pos x="10" y="7"/>
                </a:cxn>
                <a:cxn ang="0">
                  <a:pos x="0" y="0"/>
                </a:cxn>
                <a:cxn ang="0">
                  <a:pos x="0" y="16"/>
                </a:cxn>
                <a:cxn ang="0">
                  <a:pos x="10" y="12"/>
                </a:cxn>
                <a:cxn ang="0">
                  <a:pos x="24" y="16"/>
                </a:cxn>
                <a:cxn ang="0">
                  <a:pos x="10" y="0"/>
                </a:cxn>
              </a:cxnLst>
              <a:rect l="0" t="0" r="r" b="b"/>
              <a:pathLst>
                <a:path w="25" h="17">
                  <a:moveTo>
                    <a:pt x="10" y="0"/>
                  </a:moveTo>
                  <a:lnTo>
                    <a:pt x="10" y="7"/>
                  </a:lnTo>
                  <a:lnTo>
                    <a:pt x="0" y="0"/>
                  </a:lnTo>
                  <a:lnTo>
                    <a:pt x="0" y="16"/>
                  </a:lnTo>
                  <a:lnTo>
                    <a:pt x="10" y="12"/>
                  </a:lnTo>
                  <a:lnTo>
                    <a:pt x="24" y="16"/>
                  </a:lnTo>
                  <a:lnTo>
                    <a:pt x="10"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197" name="Freeform 501"/>
            <p:cNvSpPr>
              <a:spLocks/>
            </p:cNvSpPr>
            <p:nvPr/>
          </p:nvSpPr>
          <p:spPr bwMode="auto">
            <a:xfrm>
              <a:off x="1988" y="2316"/>
              <a:ext cx="16" cy="17"/>
            </a:xfrm>
            <a:custGeom>
              <a:avLst/>
              <a:gdLst/>
              <a:ahLst/>
              <a:cxnLst>
                <a:cxn ang="0">
                  <a:pos x="16" y="3"/>
                </a:cxn>
                <a:cxn ang="0">
                  <a:pos x="0" y="0"/>
                </a:cxn>
                <a:cxn ang="0">
                  <a:pos x="16" y="16"/>
                </a:cxn>
                <a:cxn ang="0">
                  <a:pos x="16" y="3"/>
                </a:cxn>
              </a:cxnLst>
              <a:rect l="0" t="0" r="r" b="b"/>
              <a:pathLst>
                <a:path w="17" h="17">
                  <a:moveTo>
                    <a:pt x="16" y="3"/>
                  </a:moveTo>
                  <a:lnTo>
                    <a:pt x="0" y="0"/>
                  </a:lnTo>
                  <a:lnTo>
                    <a:pt x="16" y="16"/>
                  </a:lnTo>
                  <a:lnTo>
                    <a:pt x="16" y="3"/>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30198" name="Freeform 502"/>
            <p:cNvSpPr>
              <a:spLocks/>
            </p:cNvSpPr>
            <p:nvPr/>
          </p:nvSpPr>
          <p:spPr bwMode="auto">
            <a:xfrm>
              <a:off x="1988" y="2316"/>
              <a:ext cx="16" cy="17"/>
            </a:xfrm>
            <a:custGeom>
              <a:avLst/>
              <a:gdLst/>
              <a:ahLst/>
              <a:cxnLst>
                <a:cxn ang="0">
                  <a:pos x="16" y="3"/>
                </a:cxn>
                <a:cxn ang="0">
                  <a:pos x="0" y="0"/>
                </a:cxn>
                <a:cxn ang="0">
                  <a:pos x="12" y="16"/>
                </a:cxn>
                <a:cxn ang="0">
                  <a:pos x="16" y="16"/>
                </a:cxn>
                <a:cxn ang="0">
                  <a:pos x="16" y="3"/>
                </a:cxn>
              </a:cxnLst>
              <a:rect l="0" t="0" r="r" b="b"/>
              <a:pathLst>
                <a:path w="17" h="17">
                  <a:moveTo>
                    <a:pt x="16" y="3"/>
                  </a:moveTo>
                  <a:lnTo>
                    <a:pt x="0" y="0"/>
                  </a:lnTo>
                  <a:lnTo>
                    <a:pt x="12" y="16"/>
                  </a:lnTo>
                  <a:lnTo>
                    <a:pt x="16" y="16"/>
                  </a:lnTo>
                  <a:lnTo>
                    <a:pt x="16" y="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199" name="Freeform 503"/>
            <p:cNvSpPr>
              <a:spLocks/>
            </p:cNvSpPr>
            <p:nvPr/>
          </p:nvSpPr>
          <p:spPr bwMode="auto">
            <a:xfrm>
              <a:off x="1972" y="2398"/>
              <a:ext cx="19" cy="17"/>
            </a:xfrm>
            <a:custGeom>
              <a:avLst/>
              <a:gdLst/>
              <a:ahLst/>
              <a:cxnLst>
                <a:cxn ang="0">
                  <a:pos x="20" y="0"/>
                </a:cxn>
                <a:cxn ang="0">
                  <a:pos x="0" y="1"/>
                </a:cxn>
                <a:cxn ang="0">
                  <a:pos x="14" y="9"/>
                </a:cxn>
                <a:cxn ang="0">
                  <a:pos x="8" y="9"/>
                </a:cxn>
                <a:cxn ang="0">
                  <a:pos x="20" y="16"/>
                </a:cxn>
                <a:cxn ang="0">
                  <a:pos x="20" y="0"/>
                </a:cxn>
              </a:cxnLst>
              <a:rect l="0" t="0" r="r" b="b"/>
              <a:pathLst>
                <a:path w="21" h="17">
                  <a:moveTo>
                    <a:pt x="20" y="0"/>
                  </a:moveTo>
                  <a:lnTo>
                    <a:pt x="0" y="1"/>
                  </a:lnTo>
                  <a:lnTo>
                    <a:pt x="14" y="9"/>
                  </a:lnTo>
                  <a:lnTo>
                    <a:pt x="8" y="9"/>
                  </a:lnTo>
                  <a:lnTo>
                    <a:pt x="20" y="16"/>
                  </a:lnTo>
                  <a:lnTo>
                    <a:pt x="20" y="0"/>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30200" name="Freeform 504"/>
            <p:cNvSpPr>
              <a:spLocks/>
            </p:cNvSpPr>
            <p:nvPr/>
          </p:nvSpPr>
          <p:spPr bwMode="auto">
            <a:xfrm>
              <a:off x="1972" y="2398"/>
              <a:ext cx="24" cy="19"/>
            </a:xfrm>
            <a:custGeom>
              <a:avLst/>
              <a:gdLst/>
              <a:ahLst/>
              <a:cxnLst>
                <a:cxn ang="0">
                  <a:pos x="26" y="0"/>
                </a:cxn>
                <a:cxn ang="0">
                  <a:pos x="0" y="2"/>
                </a:cxn>
                <a:cxn ang="0">
                  <a:pos x="18" y="10"/>
                </a:cxn>
                <a:cxn ang="0">
                  <a:pos x="10" y="10"/>
                </a:cxn>
                <a:cxn ang="0">
                  <a:pos x="26" y="18"/>
                </a:cxn>
                <a:cxn ang="0">
                  <a:pos x="26" y="0"/>
                </a:cxn>
              </a:cxnLst>
              <a:rect l="0" t="0" r="r" b="b"/>
              <a:pathLst>
                <a:path w="27" h="19">
                  <a:moveTo>
                    <a:pt x="26" y="0"/>
                  </a:moveTo>
                  <a:lnTo>
                    <a:pt x="0" y="2"/>
                  </a:lnTo>
                  <a:lnTo>
                    <a:pt x="18" y="10"/>
                  </a:lnTo>
                  <a:lnTo>
                    <a:pt x="10" y="10"/>
                  </a:lnTo>
                  <a:lnTo>
                    <a:pt x="26" y="18"/>
                  </a:lnTo>
                  <a:lnTo>
                    <a:pt x="26"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201" name="Freeform 505"/>
            <p:cNvSpPr>
              <a:spLocks/>
            </p:cNvSpPr>
            <p:nvPr/>
          </p:nvSpPr>
          <p:spPr bwMode="auto">
            <a:xfrm>
              <a:off x="1788" y="1354"/>
              <a:ext cx="16" cy="25"/>
            </a:xfrm>
            <a:custGeom>
              <a:avLst/>
              <a:gdLst/>
              <a:ahLst/>
              <a:cxnLst>
                <a:cxn ang="0">
                  <a:pos x="16" y="24"/>
                </a:cxn>
                <a:cxn ang="0">
                  <a:pos x="0" y="19"/>
                </a:cxn>
                <a:cxn ang="0">
                  <a:pos x="0" y="5"/>
                </a:cxn>
                <a:cxn ang="0">
                  <a:pos x="16" y="0"/>
                </a:cxn>
                <a:cxn ang="0">
                  <a:pos x="16" y="24"/>
                </a:cxn>
              </a:cxnLst>
              <a:rect l="0" t="0" r="r" b="b"/>
              <a:pathLst>
                <a:path w="17" h="25">
                  <a:moveTo>
                    <a:pt x="16" y="24"/>
                  </a:moveTo>
                  <a:lnTo>
                    <a:pt x="0" y="19"/>
                  </a:lnTo>
                  <a:lnTo>
                    <a:pt x="0" y="5"/>
                  </a:lnTo>
                  <a:lnTo>
                    <a:pt x="16" y="0"/>
                  </a:lnTo>
                  <a:lnTo>
                    <a:pt x="16" y="24"/>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202" name="Freeform 506"/>
            <p:cNvSpPr>
              <a:spLocks/>
            </p:cNvSpPr>
            <p:nvPr/>
          </p:nvSpPr>
          <p:spPr bwMode="auto">
            <a:xfrm>
              <a:off x="1788" y="1354"/>
              <a:ext cx="16" cy="31"/>
            </a:xfrm>
            <a:custGeom>
              <a:avLst/>
              <a:gdLst/>
              <a:ahLst/>
              <a:cxnLst>
                <a:cxn ang="0">
                  <a:pos x="16" y="30"/>
                </a:cxn>
                <a:cxn ang="0">
                  <a:pos x="0" y="24"/>
                </a:cxn>
                <a:cxn ang="0">
                  <a:pos x="0" y="6"/>
                </a:cxn>
                <a:cxn ang="0">
                  <a:pos x="16" y="0"/>
                </a:cxn>
                <a:cxn ang="0">
                  <a:pos x="16" y="30"/>
                </a:cxn>
              </a:cxnLst>
              <a:rect l="0" t="0" r="r" b="b"/>
              <a:pathLst>
                <a:path w="17" h="31">
                  <a:moveTo>
                    <a:pt x="16" y="30"/>
                  </a:moveTo>
                  <a:lnTo>
                    <a:pt x="0" y="24"/>
                  </a:lnTo>
                  <a:lnTo>
                    <a:pt x="0" y="6"/>
                  </a:lnTo>
                  <a:lnTo>
                    <a:pt x="16" y="0"/>
                  </a:lnTo>
                  <a:lnTo>
                    <a:pt x="16" y="3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203" name="Freeform 507"/>
            <p:cNvSpPr>
              <a:spLocks/>
            </p:cNvSpPr>
            <p:nvPr/>
          </p:nvSpPr>
          <p:spPr bwMode="auto">
            <a:xfrm>
              <a:off x="1725" y="1207"/>
              <a:ext cx="49" cy="19"/>
            </a:xfrm>
            <a:custGeom>
              <a:avLst/>
              <a:gdLst/>
              <a:ahLst/>
              <a:cxnLst>
                <a:cxn ang="0">
                  <a:pos x="0" y="12"/>
                </a:cxn>
                <a:cxn ang="0">
                  <a:pos x="12" y="0"/>
                </a:cxn>
                <a:cxn ang="0">
                  <a:pos x="47" y="2"/>
                </a:cxn>
                <a:cxn ang="0">
                  <a:pos x="54" y="18"/>
                </a:cxn>
                <a:cxn ang="0">
                  <a:pos x="0" y="12"/>
                </a:cxn>
              </a:cxnLst>
              <a:rect l="0" t="0" r="r" b="b"/>
              <a:pathLst>
                <a:path w="55" h="19">
                  <a:moveTo>
                    <a:pt x="0" y="12"/>
                  </a:moveTo>
                  <a:lnTo>
                    <a:pt x="12" y="0"/>
                  </a:lnTo>
                  <a:lnTo>
                    <a:pt x="47" y="2"/>
                  </a:lnTo>
                  <a:lnTo>
                    <a:pt x="54" y="18"/>
                  </a:lnTo>
                  <a:lnTo>
                    <a:pt x="0" y="12"/>
                  </a:lnTo>
                </a:path>
              </a:pathLst>
            </a:custGeom>
            <a:solidFill>
              <a:srgbClr val="40FF40"/>
            </a:solidFill>
            <a:ln w="12700" cap="rnd" cmpd="sng">
              <a:noFill/>
              <a:prstDash val="solid"/>
              <a:round/>
              <a:headEnd type="none" w="med" len="med"/>
              <a:tailEnd type="none" w="med" len="med"/>
            </a:ln>
            <a:effectLst/>
          </p:spPr>
          <p:txBody>
            <a:bodyPr/>
            <a:lstStyle/>
            <a:p>
              <a:endParaRPr lang="fr-FR"/>
            </a:p>
          </p:txBody>
        </p:sp>
        <p:sp>
          <p:nvSpPr>
            <p:cNvPr id="30204" name="Freeform 508"/>
            <p:cNvSpPr>
              <a:spLocks/>
            </p:cNvSpPr>
            <p:nvPr/>
          </p:nvSpPr>
          <p:spPr bwMode="auto">
            <a:xfrm>
              <a:off x="1725" y="1207"/>
              <a:ext cx="55" cy="25"/>
            </a:xfrm>
            <a:custGeom>
              <a:avLst/>
              <a:gdLst/>
              <a:ahLst/>
              <a:cxnLst>
                <a:cxn ang="0">
                  <a:pos x="0" y="16"/>
                </a:cxn>
                <a:cxn ang="0">
                  <a:pos x="13" y="0"/>
                </a:cxn>
                <a:cxn ang="0">
                  <a:pos x="52" y="3"/>
                </a:cxn>
                <a:cxn ang="0">
                  <a:pos x="60" y="24"/>
                </a:cxn>
                <a:cxn ang="0">
                  <a:pos x="0" y="16"/>
                </a:cxn>
              </a:cxnLst>
              <a:rect l="0" t="0" r="r" b="b"/>
              <a:pathLst>
                <a:path w="61" h="25">
                  <a:moveTo>
                    <a:pt x="0" y="16"/>
                  </a:moveTo>
                  <a:lnTo>
                    <a:pt x="13" y="0"/>
                  </a:lnTo>
                  <a:lnTo>
                    <a:pt x="52" y="3"/>
                  </a:lnTo>
                  <a:lnTo>
                    <a:pt x="60" y="24"/>
                  </a:lnTo>
                  <a:lnTo>
                    <a:pt x="0" y="16"/>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205" name="Freeform 509"/>
            <p:cNvSpPr>
              <a:spLocks/>
            </p:cNvSpPr>
            <p:nvPr/>
          </p:nvSpPr>
          <p:spPr bwMode="auto">
            <a:xfrm>
              <a:off x="4919" y="2867"/>
              <a:ext cx="37" cy="32"/>
            </a:xfrm>
            <a:custGeom>
              <a:avLst/>
              <a:gdLst/>
              <a:ahLst/>
              <a:cxnLst>
                <a:cxn ang="0">
                  <a:pos x="37" y="31"/>
                </a:cxn>
                <a:cxn ang="0">
                  <a:pos x="41" y="22"/>
                </a:cxn>
                <a:cxn ang="0">
                  <a:pos x="0" y="0"/>
                </a:cxn>
                <a:cxn ang="0">
                  <a:pos x="23" y="20"/>
                </a:cxn>
                <a:cxn ang="0">
                  <a:pos x="37" y="31"/>
                </a:cxn>
              </a:cxnLst>
              <a:rect l="0" t="0" r="r" b="b"/>
              <a:pathLst>
                <a:path w="42" h="32">
                  <a:moveTo>
                    <a:pt x="37" y="31"/>
                  </a:moveTo>
                  <a:lnTo>
                    <a:pt x="41" y="22"/>
                  </a:lnTo>
                  <a:lnTo>
                    <a:pt x="0" y="0"/>
                  </a:lnTo>
                  <a:lnTo>
                    <a:pt x="23" y="20"/>
                  </a:lnTo>
                  <a:lnTo>
                    <a:pt x="37" y="31"/>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206" name="Freeform 510"/>
            <p:cNvSpPr>
              <a:spLocks/>
            </p:cNvSpPr>
            <p:nvPr/>
          </p:nvSpPr>
          <p:spPr bwMode="auto">
            <a:xfrm>
              <a:off x="4919" y="2867"/>
              <a:ext cx="43" cy="38"/>
            </a:xfrm>
            <a:custGeom>
              <a:avLst/>
              <a:gdLst/>
              <a:ahLst/>
              <a:cxnLst>
                <a:cxn ang="0">
                  <a:pos x="42" y="37"/>
                </a:cxn>
                <a:cxn ang="0">
                  <a:pos x="47" y="26"/>
                </a:cxn>
                <a:cxn ang="0">
                  <a:pos x="0" y="0"/>
                </a:cxn>
                <a:cxn ang="0">
                  <a:pos x="26" y="24"/>
                </a:cxn>
                <a:cxn ang="0">
                  <a:pos x="42" y="37"/>
                </a:cxn>
              </a:cxnLst>
              <a:rect l="0" t="0" r="r" b="b"/>
              <a:pathLst>
                <a:path w="48" h="38">
                  <a:moveTo>
                    <a:pt x="42" y="37"/>
                  </a:moveTo>
                  <a:lnTo>
                    <a:pt x="47" y="26"/>
                  </a:lnTo>
                  <a:lnTo>
                    <a:pt x="0" y="0"/>
                  </a:lnTo>
                  <a:lnTo>
                    <a:pt x="26" y="24"/>
                  </a:lnTo>
                  <a:lnTo>
                    <a:pt x="42" y="37"/>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207" name="Freeform 511"/>
            <p:cNvSpPr>
              <a:spLocks/>
            </p:cNvSpPr>
            <p:nvPr/>
          </p:nvSpPr>
          <p:spPr bwMode="auto">
            <a:xfrm>
              <a:off x="1473" y="1302"/>
              <a:ext cx="41" cy="37"/>
            </a:xfrm>
            <a:custGeom>
              <a:avLst/>
              <a:gdLst/>
              <a:ahLst/>
              <a:cxnLst>
                <a:cxn ang="0">
                  <a:pos x="45" y="18"/>
                </a:cxn>
                <a:cxn ang="0">
                  <a:pos x="42" y="22"/>
                </a:cxn>
                <a:cxn ang="0">
                  <a:pos x="26" y="20"/>
                </a:cxn>
                <a:cxn ang="0">
                  <a:pos x="28" y="25"/>
                </a:cxn>
                <a:cxn ang="0">
                  <a:pos x="26" y="25"/>
                </a:cxn>
                <a:cxn ang="0">
                  <a:pos x="35" y="29"/>
                </a:cxn>
                <a:cxn ang="0">
                  <a:pos x="30" y="29"/>
                </a:cxn>
                <a:cxn ang="0">
                  <a:pos x="35" y="32"/>
                </a:cxn>
                <a:cxn ang="0">
                  <a:pos x="8" y="36"/>
                </a:cxn>
                <a:cxn ang="0">
                  <a:pos x="5" y="29"/>
                </a:cxn>
                <a:cxn ang="0">
                  <a:pos x="15" y="22"/>
                </a:cxn>
                <a:cxn ang="0">
                  <a:pos x="3" y="20"/>
                </a:cxn>
                <a:cxn ang="0">
                  <a:pos x="0" y="7"/>
                </a:cxn>
                <a:cxn ang="0">
                  <a:pos x="19" y="0"/>
                </a:cxn>
                <a:cxn ang="0">
                  <a:pos x="26" y="11"/>
                </a:cxn>
                <a:cxn ang="0">
                  <a:pos x="45" y="18"/>
                </a:cxn>
              </a:cxnLst>
              <a:rect l="0" t="0" r="r" b="b"/>
              <a:pathLst>
                <a:path w="46" h="37">
                  <a:moveTo>
                    <a:pt x="45" y="18"/>
                  </a:moveTo>
                  <a:lnTo>
                    <a:pt x="42" y="22"/>
                  </a:lnTo>
                  <a:lnTo>
                    <a:pt x="26" y="20"/>
                  </a:lnTo>
                  <a:lnTo>
                    <a:pt x="28" y="25"/>
                  </a:lnTo>
                  <a:lnTo>
                    <a:pt x="26" y="25"/>
                  </a:lnTo>
                  <a:lnTo>
                    <a:pt x="35" y="29"/>
                  </a:lnTo>
                  <a:lnTo>
                    <a:pt x="30" y="29"/>
                  </a:lnTo>
                  <a:lnTo>
                    <a:pt x="35" y="32"/>
                  </a:lnTo>
                  <a:lnTo>
                    <a:pt x="8" y="36"/>
                  </a:lnTo>
                  <a:lnTo>
                    <a:pt x="5" y="29"/>
                  </a:lnTo>
                  <a:lnTo>
                    <a:pt x="15" y="22"/>
                  </a:lnTo>
                  <a:lnTo>
                    <a:pt x="3" y="20"/>
                  </a:lnTo>
                  <a:lnTo>
                    <a:pt x="0" y="7"/>
                  </a:lnTo>
                  <a:lnTo>
                    <a:pt x="19" y="0"/>
                  </a:lnTo>
                  <a:lnTo>
                    <a:pt x="26" y="11"/>
                  </a:lnTo>
                  <a:lnTo>
                    <a:pt x="45" y="18"/>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208" name="Freeform 512"/>
            <p:cNvSpPr>
              <a:spLocks/>
            </p:cNvSpPr>
            <p:nvPr/>
          </p:nvSpPr>
          <p:spPr bwMode="auto">
            <a:xfrm>
              <a:off x="1473" y="1302"/>
              <a:ext cx="46" cy="43"/>
            </a:xfrm>
            <a:custGeom>
              <a:avLst/>
              <a:gdLst/>
              <a:ahLst/>
              <a:cxnLst>
                <a:cxn ang="0">
                  <a:pos x="51" y="21"/>
                </a:cxn>
                <a:cxn ang="0">
                  <a:pos x="48" y="26"/>
                </a:cxn>
                <a:cxn ang="0">
                  <a:pos x="29" y="23"/>
                </a:cxn>
                <a:cxn ang="0">
                  <a:pos x="32" y="29"/>
                </a:cxn>
                <a:cxn ang="0">
                  <a:pos x="29" y="29"/>
                </a:cxn>
                <a:cxn ang="0">
                  <a:pos x="40" y="34"/>
                </a:cxn>
                <a:cxn ang="0">
                  <a:pos x="34" y="34"/>
                </a:cxn>
                <a:cxn ang="0">
                  <a:pos x="40" y="37"/>
                </a:cxn>
                <a:cxn ang="0">
                  <a:pos x="9" y="42"/>
                </a:cxn>
                <a:cxn ang="0">
                  <a:pos x="6" y="34"/>
                </a:cxn>
                <a:cxn ang="0">
                  <a:pos x="17" y="26"/>
                </a:cxn>
                <a:cxn ang="0">
                  <a:pos x="3" y="23"/>
                </a:cxn>
                <a:cxn ang="0">
                  <a:pos x="0" y="8"/>
                </a:cxn>
                <a:cxn ang="0">
                  <a:pos x="22" y="0"/>
                </a:cxn>
                <a:cxn ang="0">
                  <a:pos x="29" y="13"/>
                </a:cxn>
                <a:cxn ang="0">
                  <a:pos x="51" y="21"/>
                </a:cxn>
              </a:cxnLst>
              <a:rect l="0" t="0" r="r" b="b"/>
              <a:pathLst>
                <a:path w="52" h="43">
                  <a:moveTo>
                    <a:pt x="51" y="21"/>
                  </a:moveTo>
                  <a:lnTo>
                    <a:pt x="48" y="26"/>
                  </a:lnTo>
                  <a:lnTo>
                    <a:pt x="29" y="23"/>
                  </a:lnTo>
                  <a:lnTo>
                    <a:pt x="32" y="29"/>
                  </a:lnTo>
                  <a:lnTo>
                    <a:pt x="29" y="29"/>
                  </a:lnTo>
                  <a:lnTo>
                    <a:pt x="40" y="34"/>
                  </a:lnTo>
                  <a:lnTo>
                    <a:pt x="34" y="34"/>
                  </a:lnTo>
                  <a:lnTo>
                    <a:pt x="40" y="37"/>
                  </a:lnTo>
                  <a:lnTo>
                    <a:pt x="9" y="42"/>
                  </a:lnTo>
                  <a:lnTo>
                    <a:pt x="6" y="34"/>
                  </a:lnTo>
                  <a:lnTo>
                    <a:pt x="17" y="26"/>
                  </a:lnTo>
                  <a:lnTo>
                    <a:pt x="3" y="23"/>
                  </a:lnTo>
                  <a:lnTo>
                    <a:pt x="0" y="8"/>
                  </a:lnTo>
                  <a:lnTo>
                    <a:pt x="22" y="0"/>
                  </a:lnTo>
                  <a:lnTo>
                    <a:pt x="29" y="13"/>
                  </a:lnTo>
                  <a:lnTo>
                    <a:pt x="51" y="21"/>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209" name="Freeform 513"/>
            <p:cNvSpPr>
              <a:spLocks/>
            </p:cNvSpPr>
            <p:nvPr/>
          </p:nvSpPr>
          <p:spPr bwMode="auto">
            <a:xfrm>
              <a:off x="2054" y="1302"/>
              <a:ext cx="38" cy="24"/>
            </a:xfrm>
            <a:custGeom>
              <a:avLst/>
              <a:gdLst/>
              <a:ahLst/>
              <a:cxnLst>
                <a:cxn ang="0">
                  <a:pos x="4" y="14"/>
                </a:cxn>
                <a:cxn ang="0">
                  <a:pos x="0" y="6"/>
                </a:cxn>
                <a:cxn ang="0">
                  <a:pos x="0" y="2"/>
                </a:cxn>
                <a:cxn ang="0">
                  <a:pos x="7" y="0"/>
                </a:cxn>
                <a:cxn ang="0">
                  <a:pos x="34" y="13"/>
                </a:cxn>
                <a:cxn ang="0">
                  <a:pos x="41" y="23"/>
                </a:cxn>
                <a:cxn ang="0">
                  <a:pos x="34" y="23"/>
                </a:cxn>
                <a:cxn ang="0">
                  <a:pos x="34" y="21"/>
                </a:cxn>
                <a:cxn ang="0">
                  <a:pos x="27" y="21"/>
                </a:cxn>
                <a:cxn ang="0">
                  <a:pos x="20" y="23"/>
                </a:cxn>
                <a:cxn ang="0">
                  <a:pos x="16" y="23"/>
                </a:cxn>
                <a:cxn ang="0">
                  <a:pos x="13" y="17"/>
                </a:cxn>
                <a:cxn ang="0">
                  <a:pos x="4" y="14"/>
                </a:cxn>
              </a:cxnLst>
              <a:rect l="0" t="0" r="r" b="b"/>
              <a:pathLst>
                <a:path w="42" h="24">
                  <a:moveTo>
                    <a:pt x="4" y="14"/>
                  </a:moveTo>
                  <a:lnTo>
                    <a:pt x="0" y="6"/>
                  </a:lnTo>
                  <a:lnTo>
                    <a:pt x="0" y="2"/>
                  </a:lnTo>
                  <a:lnTo>
                    <a:pt x="7" y="0"/>
                  </a:lnTo>
                  <a:lnTo>
                    <a:pt x="34" y="13"/>
                  </a:lnTo>
                  <a:lnTo>
                    <a:pt x="41" y="23"/>
                  </a:lnTo>
                  <a:lnTo>
                    <a:pt x="34" y="23"/>
                  </a:lnTo>
                  <a:lnTo>
                    <a:pt x="34" y="21"/>
                  </a:lnTo>
                  <a:lnTo>
                    <a:pt x="27" y="21"/>
                  </a:lnTo>
                  <a:lnTo>
                    <a:pt x="20" y="23"/>
                  </a:lnTo>
                  <a:lnTo>
                    <a:pt x="16" y="23"/>
                  </a:lnTo>
                  <a:lnTo>
                    <a:pt x="13" y="17"/>
                  </a:lnTo>
                  <a:lnTo>
                    <a:pt x="4" y="14"/>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210" name="Freeform 514"/>
            <p:cNvSpPr>
              <a:spLocks/>
            </p:cNvSpPr>
            <p:nvPr/>
          </p:nvSpPr>
          <p:spPr bwMode="auto">
            <a:xfrm>
              <a:off x="2054" y="1302"/>
              <a:ext cx="43" cy="30"/>
            </a:xfrm>
            <a:custGeom>
              <a:avLst/>
              <a:gdLst/>
              <a:ahLst/>
              <a:cxnLst>
                <a:cxn ang="0">
                  <a:pos x="5" y="18"/>
                </a:cxn>
                <a:cxn ang="0">
                  <a:pos x="0" y="8"/>
                </a:cxn>
                <a:cxn ang="0">
                  <a:pos x="0" y="3"/>
                </a:cxn>
                <a:cxn ang="0">
                  <a:pos x="8" y="0"/>
                </a:cxn>
                <a:cxn ang="0">
                  <a:pos x="39" y="16"/>
                </a:cxn>
                <a:cxn ang="0">
                  <a:pos x="47" y="29"/>
                </a:cxn>
                <a:cxn ang="0">
                  <a:pos x="39" y="29"/>
                </a:cxn>
                <a:cxn ang="0">
                  <a:pos x="39" y="26"/>
                </a:cxn>
                <a:cxn ang="0">
                  <a:pos x="31" y="26"/>
                </a:cxn>
                <a:cxn ang="0">
                  <a:pos x="23" y="29"/>
                </a:cxn>
                <a:cxn ang="0">
                  <a:pos x="18" y="29"/>
                </a:cxn>
                <a:cxn ang="0">
                  <a:pos x="15" y="21"/>
                </a:cxn>
                <a:cxn ang="0">
                  <a:pos x="5" y="18"/>
                </a:cxn>
              </a:cxnLst>
              <a:rect l="0" t="0" r="r" b="b"/>
              <a:pathLst>
                <a:path w="48" h="30">
                  <a:moveTo>
                    <a:pt x="5" y="18"/>
                  </a:moveTo>
                  <a:lnTo>
                    <a:pt x="0" y="8"/>
                  </a:lnTo>
                  <a:lnTo>
                    <a:pt x="0" y="3"/>
                  </a:lnTo>
                  <a:lnTo>
                    <a:pt x="8" y="0"/>
                  </a:lnTo>
                  <a:lnTo>
                    <a:pt x="39" y="16"/>
                  </a:lnTo>
                  <a:lnTo>
                    <a:pt x="47" y="29"/>
                  </a:lnTo>
                  <a:lnTo>
                    <a:pt x="39" y="29"/>
                  </a:lnTo>
                  <a:lnTo>
                    <a:pt x="39" y="26"/>
                  </a:lnTo>
                  <a:lnTo>
                    <a:pt x="31" y="26"/>
                  </a:lnTo>
                  <a:lnTo>
                    <a:pt x="23" y="29"/>
                  </a:lnTo>
                  <a:lnTo>
                    <a:pt x="18" y="29"/>
                  </a:lnTo>
                  <a:lnTo>
                    <a:pt x="15" y="21"/>
                  </a:lnTo>
                  <a:lnTo>
                    <a:pt x="5" y="18"/>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211" name="Freeform 515"/>
            <p:cNvSpPr>
              <a:spLocks/>
            </p:cNvSpPr>
            <p:nvPr/>
          </p:nvSpPr>
          <p:spPr bwMode="auto">
            <a:xfrm>
              <a:off x="5096" y="1276"/>
              <a:ext cx="33" cy="17"/>
            </a:xfrm>
            <a:custGeom>
              <a:avLst/>
              <a:gdLst/>
              <a:ahLst/>
              <a:cxnLst>
                <a:cxn ang="0">
                  <a:pos x="0" y="16"/>
                </a:cxn>
                <a:cxn ang="0">
                  <a:pos x="18" y="1"/>
                </a:cxn>
                <a:cxn ang="0">
                  <a:pos x="36" y="0"/>
                </a:cxn>
                <a:cxn ang="0">
                  <a:pos x="29" y="10"/>
                </a:cxn>
                <a:cxn ang="0">
                  <a:pos x="0" y="16"/>
                </a:cxn>
              </a:cxnLst>
              <a:rect l="0" t="0" r="r" b="b"/>
              <a:pathLst>
                <a:path w="37" h="17">
                  <a:moveTo>
                    <a:pt x="0" y="16"/>
                  </a:moveTo>
                  <a:lnTo>
                    <a:pt x="18" y="1"/>
                  </a:lnTo>
                  <a:lnTo>
                    <a:pt x="36" y="0"/>
                  </a:lnTo>
                  <a:lnTo>
                    <a:pt x="29" y="10"/>
                  </a:lnTo>
                  <a:lnTo>
                    <a:pt x="0" y="16"/>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30212" name="Freeform 516"/>
            <p:cNvSpPr>
              <a:spLocks/>
            </p:cNvSpPr>
            <p:nvPr/>
          </p:nvSpPr>
          <p:spPr bwMode="auto">
            <a:xfrm>
              <a:off x="5096" y="1276"/>
              <a:ext cx="38" cy="17"/>
            </a:xfrm>
            <a:custGeom>
              <a:avLst/>
              <a:gdLst/>
              <a:ahLst/>
              <a:cxnLst>
                <a:cxn ang="0">
                  <a:pos x="0" y="16"/>
                </a:cxn>
                <a:cxn ang="0">
                  <a:pos x="21" y="2"/>
                </a:cxn>
                <a:cxn ang="0">
                  <a:pos x="42" y="0"/>
                </a:cxn>
                <a:cxn ang="0">
                  <a:pos x="34" y="10"/>
                </a:cxn>
                <a:cxn ang="0">
                  <a:pos x="0" y="16"/>
                </a:cxn>
              </a:cxnLst>
              <a:rect l="0" t="0" r="r" b="b"/>
              <a:pathLst>
                <a:path w="43" h="17">
                  <a:moveTo>
                    <a:pt x="0" y="16"/>
                  </a:moveTo>
                  <a:lnTo>
                    <a:pt x="21" y="2"/>
                  </a:lnTo>
                  <a:lnTo>
                    <a:pt x="42" y="0"/>
                  </a:lnTo>
                  <a:lnTo>
                    <a:pt x="34" y="10"/>
                  </a:lnTo>
                  <a:lnTo>
                    <a:pt x="0" y="16"/>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213" name="Freeform 517"/>
            <p:cNvSpPr>
              <a:spLocks/>
            </p:cNvSpPr>
            <p:nvPr/>
          </p:nvSpPr>
          <p:spPr bwMode="auto">
            <a:xfrm>
              <a:off x="3464" y="1884"/>
              <a:ext cx="182" cy="128"/>
            </a:xfrm>
            <a:custGeom>
              <a:avLst/>
              <a:gdLst/>
              <a:ahLst/>
              <a:cxnLst>
                <a:cxn ang="0">
                  <a:pos x="0" y="12"/>
                </a:cxn>
                <a:cxn ang="0">
                  <a:pos x="3" y="28"/>
                </a:cxn>
                <a:cxn ang="0">
                  <a:pos x="13" y="15"/>
                </a:cxn>
                <a:cxn ang="0">
                  <a:pos x="31" y="31"/>
                </a:cxn>
                <a:cxn ang="0">
                  <a:pos x="23" y="37"/>
                </a:cxn>
                <a:cxn ang="0">
                  <a:pos x="6" y="31"/>
                </a:cxn>
                <a:cxn ang="0">
                  <a:pos x="3" y="50"/>
                </a:cxn>
                <a:cxn ang="0">
                  <a:pos x="17" y="53"/>
                </a:cxn>
                <a:cxn ang="0">
                  <a:pos x="11" y="60"/>
                </a:cxn>
                <a:cxn ang="0">
                  <a:pos x="20" y="65"/>
                </a:cxn>
                <a:cxn ang="0">
                  <a:pos x="17" y="90"/>
                </a:cxn>
                <a:cxn ang="0">
                  <a:pos x="61" y="75"/>
                </a:cxn>
                <a:cxn ang="0">
                  <a:pos x="122" y="103"/>
                </a:cxn>
                <a:cxn ang="0">
                  <a:pos x="125" y="117"/>
                </a:cxn>
                <a:cxn ang="0">
                  <a:pos x="146" y="127"/>
                </a:cxn>
                <a:cxn ang="0">
                  <a:pos x="176" y="95"/>
                </a:cxn>
                <a:cxn ang="0">
                  <a:pos x="204" y="95"/>
                </a:cxn>
                <a:cxn ang="0">
                  <a:pos x="204" y="85"/>
                </a:cxn>
                <a:cxn ang="0">
                  <a:pos x="179" y="77"/>
                </a:cxn>
                <a:cxn ang="0">
                  <a:pos x="146" y="57"/>
                </a:cxn>
                <a:cxn ang="0">
                  <a:pos x="130" y="25"/>
                </a:cxn>
                <a:cxn ang="0">
                  <a:pos x="120" y="22"/>
                </a:cxn>
                <a:cxn ang="0">
                  <a:pos x="105" y="31"/>
                </a:cxn>
                <a:cxn ang="0">
                  <a:pos x="102" y="10"/>
                </a:cxn>
                <a:cxn ang="0">
                  <a:pos x="86" y="0"/>
                </a:cxn>
                <a:cxn ang="0">
                  <a:pos x="64" y="12"/>
                </a:cxn>
                <a:cxn ang="0">
                  <a:pos x="64" y="20"/>
                </a:cxn>
                <a:cxn ang="0">
                  <a:pos x="53" y="22"/>
                </a:cxn>
                <a:cxn ang="0">
                  <a:pos x="47" y="20"/>
                </a:cxn>
                <a:cxn ang="0">
                  <a:pos x="31" y="5"/>
                </a:cxn>
                <a:cxn ang="0">
                  <a:pos x="0" y="12"/>
                </a:cxn>
              </a:cxnLst>
              <a:rect l="0" t="0" r="r" b="b"/>
              <a:pathLst>
                <a:path w="205" h="128">
                  <a:moveTo>
                    <a:pt x="0" y="12"/>
                  </a:moveTo>
                  <a:lnTo>
                    <a:pt x="3" y="28"/>
                  </a:lnTo>
                  <a:lnTo>
                    <a:pt x="13" y="15"/>
                  </a:lnTo>
                  <a:lnTo>
                    <a:pt x="31" y="31"/>
                  </a:lnTo>
                  <a:lnTo>
                    <a:pt x="23" y="37"/>
                  </a:lnTo>
                  <a:lnTo>
                    <a:pt x="6" y="31"/>
                  </a:lnTo>
                  <a:lnTo>
                    <a:pt x="3" y="50"/>
                  </a:lnTo>
                  <a:lnTo>
                    <a:pt x="17" y="53"/>
                  </a:lnTo>
                  <a:lnTo>
                    <a:pt x="11" y="60"/>
                  </a:lnTo>
                  <a:lnTo>
                    <a:pt x="20" y="65"/>
                  </a:lnTo>
                  <a:lnTo>
                    <a:pt x="17" y="90"/>
                  </a:lnTo>
                  <a:lnTo>
                    <a:pt x="61" y="75"/>
                  </a:lnTo>
                  <a:lnTo>
                    <a:pt x="122" y="103"/>
                  </a:lnTo>
                  <a:lnTo>
                    <a:pt x="125" y="117"/>
                  </a:lnTo>
                  <a:lnTo>
                    <a:pt x="146" y="127"/>
                  </a:lnTo>
                  <a:lnTo>
                    <a:pt x="176" y="95"/>
                  </a:lnTo>
                  <a:lnTo>
                    <a:pt x="204" y="95"/>
                  </a:lnTo>
                  <a:lnTo>
                    <a:pt x="204" y="85"/>
                  </a:lnTo>
                  <a:lnTo>
                    <a:pt x="179" y="77"/>
                  </a:lnTo>
                  <a:lnTo>
                    <a:pt x="146" y="57"/>
                  </a:lnTo>
                  <a:lnTo>
                    <a:pt x="130" y="25"/>
                  </a:lnTo>
                  <a:lnTo>
                    <a:pt x="120" y="22"/>
                  </a:lnTo>
                  <a:lnTo>
                    <a:pt x="105" y="31"/>
                  </a:lnTo>
                  <a:lnTo>
                    <a:pt x="102" y="10"/>
                  </a:lnTo>
                  <a:lnTo>
                    <a:pt x="86" y="0"/>
                  </a:lnTo>
                  <a:lnTo>
                    <a:pt x="64" y="12"/>
                  </a:lnTo>
                  <a:lnTo>
                    <a:pt x="64" y="20"/>
                  </a:lnTo>
                  <a:lnTo>
                    <a:pt x="53" y="22"/>
                  </a:lnTo>
                  <a:lnTo>
                    <a:pt x="47" y="20"/>
                  </a:lnTo>
                  <a:lnTo>
                    <a:pt x="31" y="5"/>
                  </a:lnTo>
                  <a:lnTo>
                    <a:pt x="0" y="12"/>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214" name="Freeform 518"/>
            <p:cNvSpPr>
              <a:spLocks/>
            </p:cNvSpPr>
            <p:nvPr/>
          </p:nvSpPr>
          <p:spPr bwMode="auto">
            <a:xfrm>
              <a:off x="3464" y="1884"/>
              <a:ext cx="188" cy="134"/>
            </a:xfrm>
            <a:custGeom>
              <a:avLst/>
              <a:gdLst/>
              <a:ahLst/>
              <a:cxnLst>
                <a:cxn ang="0">
                  <a:pos x="0" y="13"/>
                </a:cxn>
                <a:cxn ang="0">
                  <a:pos x="3" y="29"/>
                </a:cxn>
                <a:cxn ang="0">
                  <a:pos x="13" y="16"/>
                </a:cxn>
                <a:cxn ang="0">
                  <a:pos x="32" y="32"/>
                </a:cxn>
                <a:cxn ang="0">
                  <a:pos x="24" y="39"/>
                </a:cxn>
                <a:cxn ang="0">
                  <a:pos x="6" y="32"/>
                </a:cxn>
                <a:cxn ang="0">
                  <a:pos x="3" y="52"/>
                </a:cxn>
                <a:cxn ang="0">
                  <a:pos x="18" y="55"/>
                </a:cxn>
                <a:cxn ang="0">
                  <a:pos x="11" y="63"/>
                </a:cxn>
                <a:cxn ang="0">
                  <a:pos x="21" y="68"/>
                </a:cxn>
                <a:cxn ang="0">
                  <a:pos x="18" y="94"/>
                </a:cxn>
                <a:cxn ang="0">
                  <a:pos x="63" y="79"/>
                </a:cxn>
                <a:cxn ang="0">
                  <a:pos x="126" y="108"/>
                </a:cxn>
                <a:cxn ang="0">
                  <a:pos x="129" y="123"/>
                </a:cxn>
                <a:cxn ang="0">
                  <a:pos x="150" y="133"/>
                </a:cxn>
                <a:cxn ang="0">
                  <a:pos x="181" y="99"/>
                </a:cxn>
                <a:cxn ang="0">
                  <a:pos x="210" y="99"/>
                </a:cxn>
                <a:cxn ang="0">
                  <a:pos x="210" y="89"/>
                </a:cxn>
                <a:cxn ang="0">
                  <a:pos x="184" y="81"/>
                </a:cxn>
                <a:cxn ang="0">
                  <a:pos x="150" y="60"/>
                </a:cxn>
                <a:cxn ang="0">
                  <a:pos x="134" y="26"/>
                </a:cxn>
                <a:cxn ang="0">
                  <a:pos x="124" y="23"/>
                </a:cxn>
                <a:cxn ang="0">
                  <a:pos x="108" y="32"/>
                </a:cxn>
                <a:cxn ang="0">
                  <a:pos x="105" y="10"/>
                </a:cxn>
                <a:cxn ang="0">
                  <a:pos x="89" y="0"/>
                </a:cxn>
                <a:cxn ang="0">
                  <a:pos x="66" y="13"/>
                </a:cxn>
                <a:cxn ang="0">
                  <a:pos x="66" y="21"/>
                </a:cxn>
                <a:cxn ang="0">
                  <a:pos x="55" y="23"/>
                </a:cxn>
                <a:cxn ang="0">
                  <a:pos x="48" y="21"/>
                </a:cxn>
                <a:cxn ang="0">
                  <a:pos x="32" y="5"/>
                </a:cxn>
                <a:cxn ang="0">
                  <a:pos x="0" y="13"/>
                </a:cxn>
              </a:cxnLst>
              <a:rect l="0" t="0" r="r" b="b"/>
              <a:pathLst>
                <a:path w="211" h="134">
                  <a:moveTo>
                    <a:pt x="0" y="13"/>
                  </a:moveTo>
                  <a:lnTo>
                    <a:pt x="3" y="29"/>
                  </a:lnTo>
                  <a:lnTo>
                    <a:pt x="13" y="16"/>
                  </a:lnTo>
                  <a:lnTo>
                    <a:pt x="32" y="32"/>
                  </a:lnTo>
                  <a:lnTo>
                    <a:pt x="24" y="39"/>
                  </a:lnTo>
                  <a:lnTo>
                    <a:pt x="6" y="32"/>
                  </a:lnTo>
                  <a:lnTo>
                    <a:pt x="3" y="52"/>
                  </a:lnTo>
                  <a:lnTo>
                    <a:pt x="18" y="55"/>
                  </a:lnTo>
                  <a:lnTo>
                    <a:pt x="11" y="63"/>
                  </a:lnTo>
                  <a:lnTo>
                    <a:pt x="21" y="68"/>
                  </a:lnTo>
                  <a:lnTo>
                    <a:pt x="18" y="94"/>
                  </a:lnTo>
                  <a:lnTo>
                    <a:pt x="63" y="79"/>
                  </a:lnTo>
                  <a:lnTo>
                    <a:pt x="126" y="108"/>
                  </a:lnTo>
                  <a:lnTo>
                    <a:pt x="129" y="123"/>
                  </a:lnTo>
                  <a:lnTo>
                    <a:pt x="150" y="133"/>
                  </a:lnTo>
                  <a:lnTo>
                    <a:pt x="181" y="99"/>
                  </a:lnTo>
                  <a:lnTo>
                    <a:pt x="210" y="99"/>
                  </a:lnTo>
                  <a:lnTo>
                    <a:pt x="210" y="89"/>
                  </a:lnTo>
                  <a:lnTo>
                    <a:pt x="184" y="81"/>
                  </a:lnTo>
                  <a:lnTo>
                    <a:pt x="150" y="60"/>
                  </a:lnTo>
                  <a:lnTo>
                    <a:pt x="134" y="26"/>
                  </a:lnTo>
                  <a:lnTo>
                    <a:pt x="124" y="23"/>
                  </a:lnTo>
                  <a:lnTo>
                    <a:pt x="108" y="32"/>
                  </a:lnTo>
                  <a:lnTo>
                    <a:pt x="105" y="10"/>
                  </a:lnTo>
                  <a:lnTo>
                    <a:pt x="89" y="0"/>
                  </a:lnTo>
                  <a:lnTo>
                    <a:pt x="66" y="13"/>
                  </a:lnTo>
                  <a:lnTo>
                    <a:pt x="66" y="21"/>
                  </a:lnTo>
                  <a:lnTo>
                    <a:pt x="55" y="23"/>
                  </a:lnTo>
                  <a:lnTo>
                    <a:pt x="48" y="21"/>
                  </a:lnTo>
                  <a:lnTo>
                    <a:pt x="32" y="5"/>
                  </a:lnTo>
                  <a:lnTo>
                    <a:pt x="0"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215" name="Freeform 519"/>
            <p:cNvSpPr>
              <a:spLocks/>
            </p:cNvSpPr>
            <p:nvPr/>
          </p:nvSpPr>
          <p:spPr bwMode="auto">
            <a:xfrm>
              <a:off x="3655" y="1913"/>
              <a:ext cx="93" cy="74"/>
            </a:xfrm>
            <a:custGeom>
              <a:avLst/>
              <a:gdLst/>
              <a:ahLst/>
              <a:cxnLst>
                <a:cxn ang="0">
                  <a:pos x="0" y="12"/>
                </a:cxn>
                <a:cxn ang="0">
                  <a:pos x="3" y="29"/>
                </a:cxn>
                <a:cxn ang="0">
                  <a:pos x="13" y="26"/>
                </a:cxn>
                <a:cxn ang="0">
                  <a:pos x="18" y="39"/>
                </a:cxn>
                <a:cxn ang="0">
                  <a:pos x="13" y="65"/>
                </a:cxn>
                <a:cxn ang="0">
                  <a:pos x="30" y="65"/>
                </a:cxn>
                <a:cxn ang="0">
                  <a:pos x="53" y="43"/>
                </a:cxn>
                <a:cxn ang="0">
                  <a:pos x="62" y="73"/>
                </a:cxn>
                <a:cxn ang="0">
                  <a:pos x="87" y="60"/>
                </a:cxn>
                <a:cxn ang="0">
                  <a:pos x="104" y="65"/>
                </a:cxn>
                <a:cxn ang="0">
                  <a:pos x="104" y="46"/>
                </a:cxn>
                <a:cxn ang="0">
                  <a:pos x="90" y="39"/>
                </a:cxn>
                <a:cxn ang="0">
                  <a:pos x="95" y="21"/>
                </a:cxn>
                <a:cxn ang="0">
                  <a:pos x="79" y="36"/>
                </a:cxn>
                <a:cxn ang="0">
                  <a:pos x="72" y="24"/>
                </a:cxn>
                <a:cxn ang="0">
                  <a:pos x="62" y="24"/>
                </a:cxn>
                <a:cxn ang="0">
                  <a:pos x="50" y="31"/>
                </a:cxn>
                <a:cxn ang="0">
                  <a:pos x="37" y="26"/>
                </a:cxn>
                <a:cxn ang="0">
                  <a:pos x="32" y="19"/>
                </a:cxn>
                <a:cxn ang="0">
                  <a:pos x="40" y="17"/>
                </a:cxn>
                <a:cxn ang="0">
                  <a:pos x="58" y="17"/>
                </a:cxn>
                <a:cxn ang="0">
                  <a:pos x="64" y="7"/>
                </a:cxn>
                <a:cxn ang="0">
                  <a:pos x="60" y="3"/>
                </a:cxn>
                <a:cxn ang="0">
                  <a:pos x="37" y="0"/>
                </a:cxn>
                <a:cxn ang="0">
                  <a:pos x="20" y="19"/>
                </a:cxn>
                <a:cxn ang="0">
                  <a:pos x="13" y="19"/>
                </a:cxn>
                <a:cxn ang="0">
                  <a:pos x="0" y="12"/>
                </a:cxn>
              </a:cxnLst>
              <a:rect l="0" t="0" r="r" b="b"/>
              <a:pathLst>
                <a:path w="105" h="74">
                  <a:moveTo>
                    <a:pt x="0" y="12"/>
                  </a:moveTo>
                  <a:lnTo>
                    <a:pt x="3" y="29"/>
                  </a:lnTo>
                  <a:lnTo>
                    <a:pt x="13" y="26"/>
                  </a:lnTo>
                  <a:lnTo>
                    <a:pt x="18" y="39"/>
                  </a:lnTo>
                  <a:lnTo>
                    <a:pt x="13" y="65"/>
                  </a:lnTo>
                  <a:lnTo>
                    <a:pt x="30" y="65"/>
                  </a:lnTo>
                  <a:lnTo>
                    <a:pt x="53" y="43"/>
                  </a:lnTo>
                  <a:lnTo>
                    <a:pt x="62" y="73"/>
                  </a:lnTo>
                  <a:lnTo>
                    <a:pt x="87" y="60"/>
                  </a:lnTo>
                  <a:lnTo>
                    <a:pt x="104" y="65"/>
                  </a:lnTo>
                  <a:lnTo>
                    <a:pt x="104" y="46"/>
                  </a:lnTo>
                  <a:lnTo>
                    <a:pt x="90" y="39"/>
                  </a:lnTo>
                  <a:lnTo>
                    <a:pt x="95" y="21"/>
                  </a:lnTo>
                  <a:lnTo>
                    <a:pt x="79" y="36"/>
                  </a:lnTo>
                  <a:lnTo>
                    <a:pt x="72" y="24"/>
                  </a:lnTo>
                  <a:lnTo>
                    <a:pt x="62" y="24"/>
                  </a:lnTo>
                  <a:lnTo>
                    <a:pt x="50" y="31"/>
                  </a:lnTo>
                  <a:lnTo>
                    <a:pt x="37" y="26"/>
                  </a:lnTo>
                  <a:lnTo>
                    <a:pt x="32" y="19"/>
                  </a:lnTo>
                  <a:lnTo>
                    <a:pt x="40" y="17"/>
                  </a:lnTo>
                  <a:lnTo>
                    <a:pt x="58" y="17"/>
                  </a:lnTo>
                  <a:lnTo>
                    <a:pt x="64" y="7"/>
                  </a:lnTo>
                  <a:lnTo>
                    <a:pt x="60" y="3"/>
                  </a:lnTo>
                  <a:lnTo>
                    <a:pt x="37" y="0"/>
                  </a:lnTo>
                  <a:lnTo>
                    <a:pt x="20" y="19"/>
                  </a:lnTo>
                  <a:lnTo>
                    <a:pt x="13" y="19"/>
                  </a:lnTo>
                  <a:lnTo>
                    <a:pt x="0" y="12"/>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216" name="Freeform 520"/>
            <p:cNvSpPr>
              <a:spLocks/>
            </p:cNvSpPr>
            <p:nvPr/>
          </p:nvSpPr>
          <p:spPr bwMode="auto">
            <a:xfrm>
              <a:off x="3655" y="1913"/>
              <a:ext cx="99" cy="80"/>
            </a:xfrm>
            <a:custGeom>
              <a:avLst/>
              <a:gdLst/>
              <a:ahLst/>
              <a:cxnLst>
                <a:cxn ang="0">
                  <a:pos x="0" y="13"/>
                </a:cxn>
                <a:cxn ang="0">
                  <a:pos x="3" y="31"/>
                </a:cxn>
                <a:cxn ang="0">
                  <a:pos x="14" y="28"/>
                </a:cxn>
                <a:cxn ang="0">
                  <a:pos x="19" y="42"/>
                </a:cxn>
                <a:cxn ang="0">
                  <a:pos x="14" y="70"/>
                </a:cxn>
                <a:cxn ang="0">
                  <a:pos x="32" y="70"/>
                </a:cxn>
                <a:cxn ang="0">
                  <a:pos x="56" y="47"/>
                </a:cxn>
                <a:cxn ang="0">
                  <a:pos x="66" y="79"/>
                </a:cxn>
                <a:cxn ang="0">
                  <a:pos x="92" y="65"/>
                </a:cxn>
                <a:cxn ang="0">
                  <a:pos x="110" y="70"/>
                </a:cxn>
                <a:cxn ang="0">
                  <a:pos x="110" y="50"/>
                </a:cxn>
                <a:cxn ang="0">
                  <a:pos x="95" y="42"/>
                </a:cxn>
                <a:cxn ang="0">
                  <a:pos x="100" y="23"/>
                </a:cxn>
                <a:cxn ang="0">
                  <a:pos x="84" y="39"/>
                </a:cxn>
                <a:cxn ang="0">
                  <a:pos x="76" y="26"/>
                </a:cxn>
                <a:cxn ang="0">
                  <a:pos x="66" y="26"/>
                </a:cxn>
                <a:cxn ang="0">
                  <a:pos x="53" y="34"/>
                </a:cxn>
                <a:cxn ang="0">
                  <a:pos x="39" y="28"/>
                </a:cxn>
                <a:cxn ang="0">
                  <a:pos x="34" y="21"/>
                </a:cxn>
                <a:cxn ang="0">
                  <a:pos x="42" y="18"/>
                </a:cxn>
                <a:cxn ang="0">
                  <a:pos x="61" y="18"/>
                </a:cxn>
                <a:cxn ang="0">
                  <a:pos x="68" y="8"/>
                </a:cxn>
                <a:cxn ang="0">
                  <a:pos x="63" y="3"/>
                </a:cxn>
                <a:cxn ang="0">
                  <a:pos x="39" y="0"/>
                </a:cxn>
                <a:cxn ang="0">
                  <a:pos x="21" y="21"/>
                </a:cxn>
                <a:cxn ang="0">
                  <a:pos x="14" y="21"/>
                </a:cxn>
                <a:cxn ang="0">
                  <a:pos x="0" y="13"/>
                </a:cxn>
              </a:cxnLst>
              <a:rect l="0" t="0" r="r" b="b"/>
              <a:pathLst>
                <a:path w="111" h="80">
                  <a:moveTo>
                    <a:pt x="0" y="13"/>
                  </a:moveTo>
                  <a:lnTo>
                    <a:pt x="3" y="31"/>
                  </a:lnTo>
                  <a:lnTo>
                    <a:pt x="14" y="28"/>
                  </a:lnTo>
                  <a:lnTo>
                    <a:pt x="19" y="42"/>
                  </a:lnTo>
                  <a:lnTo>
                    <a:pt x="14" y="70"/>
                  </a:lnTo>
                  <a:lnTo>
                    <a:pt x="32" y="70"/>
                  </a:lnTo>
                  <a:lnTo>
                    <a:pt x="56" y="47"/>
                  </a:lnTo>
                  <a:lnTo>
                    <a:pt x="66" y="79"/>
                  </a:lnTo>
                  <a:lnTo>
                    <a:pt x="92" y="65"/>
                  </a:lnTo>
                  <a:lnTo>
                    <a:pt x="110" y="70"/>
                  </a:lnTo>
                  <a:lnTo>
                    <a:pt x="110" y="50"/>
                  </a:lnTo>
                  <a:lnTo>
                    <a:pt x="95" y="42"/>
                  </a:lnTo>
                  <a:lnTo>
                    <a:pt x="100" y="23"/>
                  </a:lnTo>
                  <a:lnTo>
                    <a:pt x="84" y="39"/>
                  </a:lnTo>
                  <a:lnTo>
                    <a:pt x="76" y="26"/>
                  </a:lnTo>
                  <a:lnTo>
                    <a:pt x="66" y="26"/>
                  </a:lnTo>
                  <a:lnTo>
                    <a:pt x="53" y="34"/>
                  </a:lnTo>
                  <a:lnTo>
                    <a:pt x="39" y="28"/>
                  </a:lnTo>
                  <a:lnTo>
                    <a:pt x="34" y="21"/>
                  </a:lnTo>
                  <a:lnTo>
                    <a:pt x="42" y="18"/>
                  </a:lnTo>
                  <a:lnTo>
                    <a:pt x="61" y="18"/>
                  </a:lnTo>
                  <a:lnTo>
                    <a:pt x="68" y="8"/>
                  </a:lnTo>
                  <a:lnTo>
                    <a:pt x="63" y="3"/>
                  </a:lnTo>
                  <a:lnTo>
                    <a:pt x="39" y="0"/>
                  </a:lnTo>
                  <a:lnTo>
                    <a:pt x="21" y="21"/>
                  </a:lnTo>
                  <a:lnTo>
                    <a:pt x="14" y="21"/>
                  </a:lnTo>
                  <a:lnTo>
                    <a:pt x="0"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217" name="Freeform 521"/>
            <p:cNvSpPr>
              <a:spLocks/>
            </p:cNvSpPr>
            <p:nvPr/>
          </p:nvSpPr>
          <p:spPr bwMode="auto">
            <a:xfrm>
              <a:off x="3685" y="1879"/>
              <a:ext cx="134" cy="68"/>
            </a:xfrm>
            <a:custGeom>
              <a:avLst/>
              <a:gdLst/>
              <a:ahLst/>
              <a:cxnLst>
                <a:cxn ang="0">
                  <a:pos x="149" y="19"/>
                </a:cxn>
                <a:cxn ang="0">
                  <a:pos x="137" y="3"/>
                </a:cxn>
                <a:cxn ang="0">
                  <a:pos x="101" y="0"/>
                </a:cxn>
                <a:cxn ang="0">
                  <a:pos x="63" y="5"/>
                </a:cxn>
                <a:cxn ang="0">
                  <a:pos x="33" y="5"/>
                </a:cxn>
                <a:cxn ang="0">
                  <a:pos x="36" y="9"/>
                </a:cxn>
                <a:cxn ang="0">
                  <a:pos x="23" y="21"/>
                </a:cxn>
                <a:cxn ang="0">
                  <a:pos x="33" y="28"/>
                </a:cxn>
                <a:cxn ang="0">
                  <a:pos x="45" y="24"/>
                </a:cxn>
                <a:cxn ang="0">
                  <a:pos x="61" y="39"/>
                </a:cxn>
                <a:cxn ang="0">
                  <a:pos x="54" y="43"/>
                </a:cxn>
                <a:cxn ang="0">
                  <a:pos x="51" y="39"/>
                </a:cxn>
                <a:cxn ang="0">
                  <a:pos x="26" y="48"/>
                </a:cxn>
                <a:cxn ang="0">
                  <a:pos x="8" y="48"/>
                </a:cxn>
                <a:cxn ang="0">
                  <a:pos x="0" y="50"/>
                </a:cxn>
                <a:cxn ang="0">
                  <a:pos x="5" y="57"/>
                </a:cxn>
                <a:cxn ang="0">
                  <a:pos x="18" y="62"/>
                </a:cxn>
                <a:cxn ang="0">
                  <a:pos x="31" y="55"/>
                </a:cxn>
                <a:cxn ang="0">
                  <a:pos x="40" y="55"/>
                </a:cxn>
                <a:cxn ang="0">
                  <a:pos x="48" y="67"/>
                </a:cxn>
                <a:cxn ang="0">
                  <a:pos x="63" y="52"/>
                </a:cxn>
                <a:cxn ang="0">
                  <a:pos x="96" y="48"/>
                </a:cxn>
                <a:cxn ang="0">
                  <a:pos x="149" y="19"/>
                </a:cxn>
              </a:cxnLst>
              <a:rect l="0" t="0" r="r" b="b"/>
              <a:pathLst>
                <a:path w="150" h="68">
                  <a:moveTo>
                    <a:pt x="149" y="19"/>
                  </a:moveTo>
                  <a:lnTo>
                    <a:pt x="137" y="3"/>
                  </a:lnTo>
                  <a:lnTo>
                    <a:pt x="101" y="0"/>
                  </a:lnTo>
                  <a:lnTo>
                    <a:pt x="63" y="5"/>
                  </a:lnTo>
                  <a:lnTo>
                    <a:pt x="33" y="5"/>
                  </a:lnTo>
                  <a:lnTo>
                    <a:pt x="36" y="9"/>
                  </a:lnTo>
                  <a:lnTo>
                    <a:pt x="23" y="21"/>
                  </a:lnTo>
                  <a:lnTo>
                    <a:pt x="33" y="28"/>
                  </a:lnTo>
                  <a:lnTo>
                    <a:pt x="45" y="24"/>
                  </a:lnTo>
                  <a:lnTo>
                    <a:pt x="61" y="39"/>
                  </a:lnTo>
                  <a:lnTo>
                    <a:pt x="54" y="43"/>
                  </a:lnTo>
                  <a:lnTo>
                    <a:pt x="51" y="39"/>
                  </a:lnTo>
                  <a:lnTo>
                    <a:pt x="26" y="48"/>
                  </a:lnTo>
                  <a:lnTo>
                    <a:pt x="8" y="48"/>
                  </a:lnTo>
                  <a:lnTo>
                    <a:pt x="0" y="50"/>
                  </a:lnTo>
                  <a:lnTo>
                    <a:pt x="5" y="57"/>
                  </a:lnTo>
                  <a:lnTo>
                    <a:pt x="18" y="62"/>
                  </a:lnTo>
                  <a:lnTo>
                    <a:pt x="31" y="55"/>
                  </a:lnTo>
                  <a:lnTo>
                    <a:pt x="40" y="55"/>
                  </a:lnTo>
                  <a:lnTo>
                    <a:pt x="48" y="67"/>
                  </a:lnTo>
                  <a:lnTo>
                    <a:pt x="63" y="52"/>
                  </a:lnTo>
                  <a:lnTo>
                    <a:pt x="96" y="48"/>
                  </a:lnTo>
                  <a:lnTo>
                    <a:pt x="149" y="19"/>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218" name="Freeform 522"/>
            <p:cNvSpPr>
              <a:spLocks/>
            </p:cNvSpPr>
            <p:nvPr/>
          </p:nvSpPr>
          <p:spPr bwMode="auto">
            <a:xfrm>
              <a:off x="3685" y="1879"/>
              <a:ext cx="139" cy="74"/>
            </a:xfrm>
            <a:custGeom>
              <a:avLst/>
              <a:gdLst/>
              <a:ahLst/>
              <a:cxnLst>
                <a:cxn ang="0">
                  <a:pos x="155" y="21"/>
                </a:cxn>
                <a:cxn ang="0">
                  <a:pos x="142" y="3"/>
                </a:cxn>
                <a:cxn ang="0">
                  <a:pos x="105" y="0"/>
                </a:cxn>
                <a:cxn ang="0">
                  <a:pos x="66" y="5"/>
                </a:cxn>
                <a:cxn ang="0">
                  <a:pos x="34" y="5"/>
                </a:cxn>
                <a:cxn ang="0">
                  <a:pos x="37" y="10"/>
                </a:cxn>
                <a:cxn ang="0">
                  <a:pos x="24" y="23"/>
                </a:cxn>
                <a:cxn ang="0">
                  <a:pos x="34" y="31"/>
                </a:cxn>
                <a:cxn ang="0">
                  <a:pos x="47" y="26"/>
                </a:cxn>
                <a:cxn ang="0">
                  <a:pos x="63" y="42"/>
                </a:cxn>
                <a:cxn ang="0">
                  <a:pos x="56" y="47"/>
                </a:cxn>
                <a:cxn ang="0">
                  <a:pos x="53" y="42"/>
                </a:cxn>
                <a:cxn ang="0">
                  <a:pos x="27" y="52"/>
                </a:cxn>
                <a:cxn ang="0">
                  <a:pos x="8" y="52"/>
                </a:cxn>
                <a:cxn ang="0">
                  <a:pos x="0" y="55"/>
                </a:cxn>
                <a:cxn ang="0">
                  <a:pos x="5" y="62"/>
                </a:cxn>
                <a:cxn ang="0">
                  <a:pos x="19" y="68"/>
                </a:cxn>
                <a:cxn ang="0">
                  <a:pos x="32" y="60"/>
                </a:cxn>
                <a:cxn ang="0">
                  <a:pos x="42" y="60"/>
                </a:cxn>
                <a:cxn ang="0">
                  <a:pos x="50" y="73"/>
                </a:cxn>
                <a:cxn ang="0">
                  <a:pos x="66" y="57"/>
                </a:cxn>
                <a:cxn ang="0">
                  <a:pos x="100" y="52"/>
                </a:cxn>
                <a:cxn ang="0">
                  <a:pos x="155" y="21"/>
                </a:cxn>
              </a:cxnLst>
              <a:rect l="0" t="0" r="r" b="b"/>
              <a:pathLst>
                <a:path w="156" h="74">
                  <a:moveTo>
                    <a:pt x="155" y="21"/>
                  </a:moveTo>
                  <a:lnTo>
                    <a:pt x="142" y="3"/>
                  </a:lnTo>
                  <a:lnTo>
                    <a:pt x="105" y="0"/>
                  </a:lnTo>
                  <a:lnTo>
                    <a:pt x="66" y="5"/>
                  </a:lnTo>
                  <a:lnTo>
                    <a:pt x="34" y="5"/>
                  </a:lnTo>
                  <a:lnTo>
                    <a:pt x="37" y="10"/>
                  </a:lnTo>
                  <a:lnTo>
                    <a:pt x="24" y="23"/>
                  </a:lnTo>
                  <a:lnTo>
                    <a:pt x="34" y="31"/>
                  </a:lnTo>
                  <a:lnTo>
                    <a:pt x="47" y="26"/>
                  </a:lnTo>
                  <a:lnTo>
                    <a:pt x="63" y="42"/>
                  </a:lnTo>
                  <a:lnTo>
                    <a:pt x="56" y="47"/>
                  </a:lnTo>
                  <a:lnTo>
                    <a:pt x="53" y="42"/>
                  </a:lnTo>
                  <a:lnTo>
                    <a:pt x="27" y="52"/>
                  </a:lnTo>
                  <a:lnTo>
                    <a:pt x="8" y="52"/>
                  </a:lnTo>
                  <a:lnTo>
                    <a:pt x="0" y="55"/>
                  </a:lnTo>
                  <a:lnTo>
                    <a:pt x="5" y="62"/>
                  </a:lnTo>
                  <a:lnTo>
                    <a:pt x="19" y="68"/>
                  </a:lnTo>
                  <a:lnTo>
                    <a:pt x="32" y="60"/>
                  </a:lnTo>
                  <a:lnTo>
                    <a:pt x="42" y="60"/>
                  </a:lnTo>
                  <a:lnTo>
                    <a:pt x="50" y="73"/>
                  </a:lnTo>
                  <a:lnTo>
                    <a:pt x="66" y="57"/>
                  </a:lnTo>
                  <a:lnTo>
                    <a:pt x="100" y="52"/>
                  </a:lnTo>
                  <a:lnTo>
                    <a:pt x="155" y="21"/>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219" name="Freeform 523"/>
            <p:cNvSpPr>
              <a:spLocks/>
            </p:cNvSpPr>
            <p:nvPr/>
          </p:nvSpPr>
          <p:spPr bwMode="auto">
            <a:xfrm>
              <a:off x="3402" y="1661"/>
              <a:ext cx="517" cy="244"/>
            </a:xfrm>
            <a:custGeom>
              <a:avLst/>
              <a:gdLst/>
              <a:ahLst/>
              <a:cxnLst>
                <a:cxn ang="0">
                  <a:pos x="18" y="131"/>
                </a:cxn>
                <a:cxn ang="0">
                  <a:pos x="69" y="142"/>
                </a:cxn>
                <a:cxn ang="0">
                  <a:pos x="64" y="175"/>
                </a:cxn>
                <a:cxn ang="0">
                  <a:pos x="51" y="189"/>
                </a:cxn>
                <a:cxn ang="0">
                  <a:pos x="48" y="213"/>
                </a:cxn>
                <a:cxn ang="0">
                  <a:pos x="69" y="230"/>
                </a:cxn>
                <a:cxn ang="0">
                  <a:pos x="117" y="238"/>
                </a:cxn>
                <a:cxn ang="0">
                  <a:pos x="135" y="180"/>
                </a:cxn>
                <a:cxn ang="0">
                  <a:pos x="163" y="164"/>
                </a:cxn>
                <a:cxn ang="0">
                  <a:pos x="181" y="151"/>
                </a:cxn>
                <a:cxn ang="0">
                  <a:pos x="218" y="153"/>
                </a:cxn>
                <a:cxn ang="0">
                  <a:pos x="207" y="182"/>
                </a:cxn>
                <a:cxn ang="0">
                  <a:pos x="212" y="199"/>
                </a:cxn>
                <a:cxn ang="0">
                  <a:pos x="267" y="213"/>
                </a:cxn>
                <a:cxn ang="0">
                  <a:pos x="301" y="243"/>
                </a:cxn>
                <a:cxn ang="0">
                  <a:pos x="349" y="218"/>
                </a:cxn>
                <a:cxn ang="0">
                  <a:pos x="420" y="213"/>
                </a:cxn>
                <a:cxn ang="0">
                  <a:pos x="469" y="233"/>
                </a:cxn>
                <a:cxn ang="0">
                  <a:pos x="466" y="184"/>
                </a:cxn>
                <a:cxn ang="0">
                  <a:pos x="511" y="142"/>
                </a:cxn>
                <a:cxn ang="0">
                  <a:pos x="552" y="120"/>
                </a:cxn>
                <a:cxn ang="0">
                  <a:pos x="547" y="90"/>
                </a:cxn>
                <a:cxn ang="0">
                  <a:pos x="527" y="87"/>
                </a:cxn>
                <a:cxn ang="0">
                  <a:pos x="471" y="72"/>
                </a:cxn>
                <a:cxn ang="0">
                  <a:pos x="451" y="69"/>
                </a:cxn>
                <a:cxn ang="0">
                  <a:pos x="399" y="16"/>
                </a:cxn>
                <a:cxn ang="0">
                  <a:pos x="335" y="31"/>
                </a:cxn>
                <a:cxn ang="0">
                  <a:pos x="311" y="0"/>
                </a:cxn>
                <a:cxn ang="0">
                  <a:pos x="218" y="23"/>
                </a:cxn>
                <a:cxn ang="0">
                  <a:pos x="194" y="69"/>
                </a:cxn>
                <a:cxn ang="0">
                  <a:pos x="204" y="92"/>
                </a:cxn>
                <a:cxn ang="0">
                  <a:pos x="129" y="90"/>
                </a:cxn>
                <a:cxn ang="0">
                  <a:pos x="64" y="64"/>
                </a:cxn>
                <a:cxn ang="0">
                  <a:pos x="31" y="69"/>
                </a:cxn>
                <a:cxn ang="0">
                  <a:pos x="18" y="95"/>
                </a:cxn>
              </a:cxnLst>
              <a:rect l="0" t="0" r="r" b="b"/>
              <a:pathLst>
                <a:path w="582" h="244">
                  <a:moveTo>
                    <a:pt x="0" y="105"/>
                  </a:moveTo>
                  <a:lnTo>
                    <a:pt x="18" y="131"/>
                  </a:lnTo>
                  <a:lnTo>
                    <a:pt x="10" y="153"/>
                  </a:lnTo>
                  <a:lnTo>
                    <a:pt x="69" y="142"/>
                  </a:lnTo>
                  <a:lnTo>
                    <a:pt x="101" y="177"/>
                  </a:lnTo>
                  <a:lnTo>
                    <a:pt x="64" y="175"/>
                  </a:lnTo>
                  <a:lnTo>
                    <a:pt x="51" y="177"/>
                  </a:lnTo>
                  <a:lnTo>
                    <a:pt x="51" y="189"/>
                  </a:lnTo>
                  <a:lnTo>
                    <a:pt x="34" y="189"/>
                  </a:lnTo>
                  <a:lnTo>
                    <a:pt x="48" y="213"/>
                  </a:lnTo>
                  <a:lnTo>
                    <a:pt x="69" y="218"/>
                  </a:lnTo>
                  <a:lnTo>
                    <a:pt x="69" y="230"/>
                  </a:lnTo>
                  <a:lnTo>
                    <a:pt x="101" y="223"/>
                  </a:lnTo>
                  <a:lnTo>
                    <a:pt x="117" y="238"/>
                  </a:lnTo>
                  <a:lnTo>
                    <a:pt x="124" y="240"/>
                  </a:lnTo>
                  <a:lnTo>
                    <a:pt x="135" y="180"/>
                  </a:lnTo>
                  <a:lnTo>
                    <a:pt x="160" y="172"/>
                  </a:lnTo>
                  <a:lnTo>
                    <a:pt x="163" y="164"/>
                  </a:lnTo>
                  <a:lnTo>
                    <a:pt x="170" y="156"/>
                  </a:lnTo>
                  <a:lnTo>
                    <a:pt x="181" y="151"/>
                  </a:lnTo>
                  <a:lnTo>
                    <a:pt x="194" y="148"/>
                  </a:lnTo>
                  <a:lnTo>
                    <a:pt x="218" y="153"/>
                  </a:lnTo>
                  <a:lnTo>
                    <a:pt x="202" y="161"/>
                  </a:lnTo>
                  <a:lnTo>
                    <a:pt x="207" y="182"/>
                  </a:lnTo>
                  <a:lnTo>
                    <a:pt x="199" y="189"/>
                  </a:lnTo>
                  <a:lnTo>
                    <a:pt x="212" y="199"/>
                  </a:lnTo>
                  <a:lnTo>
                    <a:pt x="248" y="192"/>
                  </a:lnTo>
                  <a:lnTo>
                    <a:pt x="267" y="213"/>
                  </a:lnTo>
                  <a:lnTo>
                    <a:pt x="274" y="238"/>
                  </a:lnTo>
                  <a:lnTo>
                    <a:pt x="301" y="243"/>
                  </a:lnTo>
                  <a:lnTo>
                    <a:pt x="335" y="221"/>
                  </a:lnTo>
                  <a:lnTo>
                    <a:pt x="349" y="218"/>
                  </a:lnTo>
                  <a:lnTo>
                    <a:pt x="381" y="218"/>
                  </a:lnTo>
                  <a:lnTo>
                    <a:pt x="420" y="213"/>
                  </a:lnTo>
                  <a:lnTo>
                    <a:pt x="456" y="216"/>
                  </a:lnTo>
                  <a:lnTo>
                    <a:pt x="469" y="233"/>
                  </a:lnTo>
                  <a:lnTo>
                    <a:pt x="477" y="210"/>
                  </a:lnTo>
                  <a:lnTo>
                    <a:pt x="466" y="184"/>
                  </a:lnTo>
                  <a:lnTo>
                    <a:pt x="503" y="177"/>
                  </a:lnTo>
                  <a:lnTo>
                    <a:pt x="511" y="142"/>
                  </a:lnTo>
                  <a:lnTo>
                    <a:pt x="549" y="146"/>
                  </a:lnTo>
                  <a:lnTo>
                    <a:pt x="552" y="120"/>
                  </a:lnTo>
                  <a:lnTo>
                    <a:pt x="581" y="110"/>
                  </a:lnTo>
                  <a:lnTo>
                    <a:pt x="547" y="90"/>
                  </a:lnTo>
                  <a:lnTo>
                    <a:pt x="547" y="77"/>
                  </a:lnTo>
                  <a:lnTo>
                    <a:pt x="527" y="87"/>
                  </a:lnTo>
                  <a:lnTo>
                    <a:pt x="495" y="67"/>
                  </a:lnTo>
                  <a:lnTo>
                    <a:pt x="471" y="72"/>
                  </a:lnTo>
                  <a:lnTo>
                    <a:pt x="459" y="59"/>
                  </a:lnTo>
                  <a:lnTo>
                    <a:pt x="451" y="69"/>
                  </a:lnTo>
                  <a:lnTo>
                    <a:pt x="399" y="23"/>
                  </a:lnTo>
                  <a:lnTo>
                    <a:pt x="399" y="16"/>
                  </a:lnTo>
                  <a:lnTo>
                    <a:pt x="362" y="38"/>
                  </a:lnTo>
                  <a:lnTo>
                    <a:pt x="335" y="31"/>
                  </a:lnTo>
                  <a:lnTo>
                    <a:pt x="329" y="5"/>
                  </a:lnTo>
                  <a:lnTo>
                    <a:pt x="311" y="0"/>
                  </a:lnTo>
                  <a:lnTo>
                    <a:pt x="298" y="16"/>
                  </a:lnTo>
                  <a:lnTo>
                    <a:pt x="218" y="23"/>
                  </a:lnTo>
                  <a:lnTo>
                    <a:pt x="210" y="59"/>
                  </a:lnTo>
                  <a:lnTo>
                    <a:pt x="194" y="69"/>
                  </a:lnTo>
                  <a:lnTo>
                    <a:pt x="212" y="79"/>
                  </a:lnTo>
                  <a:lnTo>
                    <a:pt x="204" y="92"/>
                  </a:lnTo>
                  <a:lnTo>
                    <a:pt x="160" y="77"/>
                  </a:lnTo>
                  <a:lnTo>
                    <a:pt x="129" y="90"/>
                  </a:lnTo>
                  <a:lnTo>
                    <a:pt x="117" y="67"/>
                  </a:lnTo>
                  <a:lnTo>
                    <a:pt x="64" y="64"/>
                  </a:lnTo>
                  <a:lnTo>
                    <a:pt x="36" y="90"/>
                  </a:lnTo>
                  <a:lnTo>
                    <a:pt x="31" y="69"/>
                  </a:lnTo>
                  <a:lnTo>
                    <a:pt x="20" y="74"/>
                  </a:lnTo>
                  <a:lnTo>
                    <a:pt x="18" y="95"/>
                  </a:lnTo>
                  <a:lnTo>
                    <a:pt x="0" y="105"/>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220" name="Freeform 524"/>
            <p:cNvSpPr>
              <a:spLocks/>
            </p:cNvSpPr>
            <p:nvPr/>
          </p:nvSpPr>
          <p:spPr bwMode="auto">
            <a:xfrm>
              <a:off x="3402" y="1661"/>
              <a:ext cx="522" cy="250"/>
            </a:xfrm>
            <a:custGeom>
              <a:avLst/>
              <a:gdLst/>
              <a:ahLst/>
              <a:cxnLst>
                <a:cxn ang="0">
                  <a:pos x="18" y="134"/>
                </a:cxn>
                <a:cxn ang="0">
                  <a:pos x="70" y="145"/>
                </a:cxn>
                <a:cxn ang="0">
                  <a:pos x="65" y="179"/>
                </a:cxn>
                <a:cxn ang="0">
                  <a:pos x="52" y="194"/>
                </a:cxn>
                <a:cxn ang="0">
                  <a:pos x="49" y="218"/>
                </a:cxn>
                <a:cxn ang="0">
                  <a:pos x="70" y="236"/>
                </a:cxn>
                <a:cxn ang="0">
                  <a:pos x="118" y="244"/>
                </a:cxn>
                <a:cxn ang="0">
                  <a:pos x="136" y="184"/>
                </a:cxn>
                <a:cxn ang="0">
                  <a:pos x="165" y="168"/>
                </a:cxn>
                <a:cxn ang="0">
                  <a:pos x="183" y="155"/>
                </a:cxn>
                <a:cxn ang="0">
                  <a:pos x="220" y="157"/>
                </a:cxn>
                <a:cxn ang="0">
                  <a:pos x="209" y="186"/>
                </a:cxn>
                <a:cxn ang="0">
                  <a:pos x="214" y="204"/>
                </a:cxn>
                <a:cxn ang="0">
                  <a:pos x="270" y="218"/>
                </a:cxn>
                <a:cxn ang="0">
                  <a:pos x="304" y="249"/>
                </a:cxn>
                <a:cxn ang="0">
                  <a:pos x="353" y="223"/>
                </a:cxn>
                <a:cxn ang="0">
                  <a:pos x="424" y="218"/>
                </a:cxn>
                <a:cxn ang="0">
                  <a:pos x="474" y="239"/>
                </a:cxn>
                <a:cxn ang="0">
                  <a:pos x="471" y="189"/>
                </a:cxn>
                <a:cxn ang="0">
                  <a:pos x="516" y="145"/>
                </a:cxn>
                <a:cxn ang="0">
                  <a:pos x="558" y="123"/>
                </a:cxn>
                <a:cxn ang="0">
                  <a:pos x="553" y="92"/>
                </a:cxn>
                <a:cxn ang="0">
                  <a:pos x="532" y="89"/>
                </a:cxn>
                <a:cxn ang="0">
                  <a:pos x="476" y="74"/>
                </a:cxn>
                <a:cxn ang="0">
                  <a:pos x="456" y="71"/>
                </a:cxn>
                <a:cxn ang="0">
                  <a:pos x="403" y="16"/>
                </a:cxn>
                <a:cxn ang="0">
                  <a:pos x="338" y="32"/>
                </a:cxn>
                <a:cxn ang="0">
                  <a:pos x="314" y="0"/>
                </a:cxn>
                <a:cxn ang="0">
                  <a:pos x="220" y="24"/>
                </a:cxn>
                <a:cxn ang="0">
                  <a:pos x="196" y="71"/>
                </a:cxn>
                <a:cxn ang="0">
                  <a:pos x="206" y="94"/>
                </a:cxn>
                <a:cxn ang="0">
                  <a:pos x="130" y="92"/>
                </a:cxn>
                <a:cxn ang="0">
                  <a:pos x="65" y="66"/>
                </a:cxn>
                <a:cxn ang="0">
                  <a:pos x="31" y="71"/>
                </a:cxn>
                <a:cxn ang="0">
                  <a:pos x="18" y="97"/>
                </a:cxn>
              </a:cxnLst>
              <a:rect l="0" t="0" r="r" b="b"/>
              <a:pathLst>
                <a:path w="588" h="250">
                  <a:moveTo>
                    <a:pt x="0" y="108"/>
                  </a:moveTo>
                  <a:lnTo>
                    <a:pt x="18" y="134"/>
                  </a:lnTo>
                  <a:lnTo>
                    <a:pt x="10" y="157"/>
                  </a:lnTo>
                  <a:lnTo>
                    <a:pt x="70" y="145"/>
                  </a:lnTo>
                  <a:lnTo>
                    <a:pt x="102" y="181"/>
                  </a:lnTo>
                  <a:lnTo>
                    <a:pt x="65" y="179"/>
                  </a:lnTo>
                  <a:lnTo>
                    <a:pt x="52" y="181"/>
                  </a:lnTo>
                  <a:lnTo>
                    <a:pt x="52" y="194"/>
                  </a:lnTo>
                  <a:lnTo>
                    <a:pt x="34" y="194"/>
                  </a:lnTo>
                  <a:lnTo>
                    <a:pt x="49" y="218"/>
                  </a:lnTo>
                  <a:lnTo>
                    <a:pt x="70" y="223"/>
                  </a:lnTo>
                  <a:lnTo>
                    <a:pt x="70" y="236"/>
                  </a:lnTo>
                  <a:lnTo>
                    <a:pt x="102" y="228"/>
                  </a:lnTo>
                  <a:lnTo>
                    <a:pt x="118" y="244"/>
                  </a:lnTo>
                  <a:lnTo>
                    <a:pt x="125" y="246"/>
                  </a:lnTo>
                  <a:lnTo>
                    <a:pt x="136" y="184"/>
                  </a:lnTo>
                  <a:lnTo>
                    <a:pt x="162" y="176"/>
                  </a:lnTo>
                  <a:lnTo>
                    <a:pt x="165" y="168"/>
                  </a:lnTo>
                  <a:lnTo>
                    <a:pt x="172" y="160"/>
                  </a:lnTo>
                  <a:lnTo>
                    <a:pt x="183" y="155"/>
                  </a:lnTo>
                  <a:lnTo>
                    <a:pt x="196" y="152"/>
                  </a:lnTo>
                  <a:lnTo>
                    <a:pt x="220" y="157"/>
                  </a:lnTo>
                  <a:lnTo>
                    <a:pt x="204" y="165"/>
                  </a:lnTo>
                  <a:lnTo>
                    <a:pt x="209" y="186"/>
                  </a:lnTo>
                  <a:lnTo>
                    <a:pt x="201" y="194"/>
                  </a:lnTo>
                  <a:lnTo>
                    <a:pt x="214" y="204"/>
                  </a:lnTo>
                  <a:lnTo>
                    <a:pt x="251" y="197"/>
                  </a:lnTo>
                  <a:lnTo>
                    <a:pt x="270" y="218"/>
                  </a:lnTo>
                  <a:lnTo>
                    <a:pt x="277" y="244"/>
                  </a:lnTo>
                  <a:lnTo>
                    <a:pt x="304" y="249"/>
                  </a:lnTo>
                  <a:lnTo>
                    <a:pt x="338" y="226"/>
                  </a:lnTo>
                  <a:lnTo>
                    <a:pt x="353" y="223"/>
                  </a:lnTo>
                  <a:lnTo>
                    <a:pt x="385" y="223"/>
                  </a:lnTo>
                  <a:lnTo>
                    <a:pt x="424" y="218"/>
                  </a:lnTo>
                  <a:lnTo>
                    <a:pt x="461" y="221"/>
                  </a:lnTo>
                  <a:lnTo>
                    <a:pt x="474" y="239"/>
                  </a:lnTo>
                  <a:lnTo>
                    <a:pt x="482" y="215"/>
                  </a:lnTo>
                  <a:lnTo>
                    <a:pt x="471" y="189"/>
                  </a:lnTo>
                  <a:lnTo>
                    <a:pt x="508" y="181"/>
                  </a:lnTo>
                  <a:lnTo>
                    <a:pt x="516" y="145"/>
                  </a:lnTo>
                  <a:lnTo>
                    <a:pt x="555" y="150"/>
                  </a:lnTo>
                  <a:lnTo>
                    <a:pt x="558" y="123"/>
                  </a:lnTo>
                  <a:lnTo>
                    <a:pt x="587" y="113"/>
                  </a:lnTo>
                  <a:lnTo>
                    <a:pt x="553" y="92"/>
                  </a:lnTo>
                  <a:lnTo>
                    <a:pt x="553" y="79"/>
                  </a:lnTo>
                  <a:lnTo>
                    <a:pt x="532" y="89"/>
                  </a:lnTo>
                  <a:lnTo>
                    <a:pt x="500" y="69"/>
                  </a:lnTo>
                  <a:lnTo>
                    <a:pt x="476" y="74"/>
                  </a:lnTo>
                  <a:lnTo>
                    <a:pt x="464" y="60"/>
                  </a:lnTo>
                  <a:lnTo>
                    <a:pt x="456" y="71"/>
                  </a:lnTo>
                  <a:lnTo>
                    <a:pt x="403" y="24"/>
                  </a:lnTo>
                  <a:lnTo>
                    <a:pt x="403" y="16"/>
                  </a:lnTo>
                  <a:lnTo>
                    <a:pt x="366" y="39"/>
                  </a:lnTo>
                  <a:lnTo>
                    <a:pt x="338" y="32"/>
                  </a:lnTo>
                  <a:lnTo>
                    <a:pt x="332" y="5"/>
                  </a:lnTo>
                  <a:lnTo>
                    <a:pt x="314" y="0"/>
                  </a:lnTo>
                  <a:lnTo>
                    <a:pt x="301" y="16"/>
                  </a:lnTo>
                  <a:lnTo>
                    <a:pt x="220" y="24"/>
                  </a:lnTo>
                  <a:lnTo>
                    <a:pt x="212" y="60"/>
                  </a:lnTo>
                  <a:lnTo>
                    <a:pt x="196" y="71"/>
                  </a:lnTo>
                  <a:lnTo>
                    <a:pt x="214" y="81"/>
                  </a:lnTo>
                  <a:lnTo>
                    <a:pt x="206" y="94"/>
                  </a:lnTo>
                  <a:lnTo>
                    <a:pt x="162" y="79"/>
                  </a:lnTo>
                  <a:lnTo>
                    <a:pt x="130" y="92"/>
                  </a:lnTo>
                  <a:lnTo>
                    <a:pt x="118" y="69"/>
                  </a:lnTo>
                  <a:lnTo>
                    <a:pt x="65" y="66"/>
                  </a:lnTo>
                  <a:lnTo>
                    <a:pt x="36" y="92"/>
                  </a:lnTo>
                  <a:lnTo>
                    <a:pt x="31" y="71"/>
                  </a:lnTo>
                  <a:lnTo>
                    <a:pt x="20" y="76"/>
                  </a:lnTo>
                  <a:lnTo>
                    <a:pt x="18" y="97"/>
                  </a:lnTo>
                  <a:lnTo>
                    <a:pt x="0" y="108"/>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221" name="Freeform 525"/>
            <p:cNvSpPr>
              <a:spLocks/>
            </p:cNvSpPr>
            <p:nvPr/>
          </p:nvSpPr>
          <p:spPr bwMode="auto">
            <a:xfrm>
              <a:off x="3513" y="1837"/>
              <a:ext cx="224" cy="141"/>
            </a:xfrm>
            <a:custGeom>
              <a:avLst/>
              <a:gdLst/>
              <a:ahLst/>
              <a:cxnLst>
                <a:cxn ang="0">
                  <a:pos x="0" y="67"/>
                </a:cxn>
                <a:cxn ang="0">
                  <a:pos x="11" y="65"/>
                </a:cxn>
                <a:cxn ang="0">
                  <a:pos x="11" y="58"/>
                </a:cxn>
                <a:cxn ang="0">
                  <a:pos x="33" y="45"/>
                </a:cxn>
                <a:cxn ang="0">
                  <a:pos x="49" y="55"/>
                </a:cxn>
                <a:cxn ang="0">
                  <a:pos x="52" y="76"/>
                </a:cxn>
                <a:cxn ang="0">
                  <a:pos x="67" y="67"/>
                </a:cxn>
                <a:cxn ang="0">
                  <a:pos x="77" y="70"/>
                </a:cxn>
                <a:cxn ang="0">
                  <a:pos x="93" y="103"/>
                </a:cxn>
                <a:cxn ang="0">
                  <a:pos x="126" y="123"/>
                </a:cxn>
                <a:cxn ang="0">
                  <a:pos x="151" y="130"/>
                </a:cxn>
                <a:cxn ang="0">
                  <a:pos x="151" y="140"/>
                </a:cxn>
                <a:cxn ang="0">
                  <a:pos x="170" y="140"/>
                </a:cxn>
                <a:cxn ang="0">
                  <a:pos x="175" y="113"/>
                </a:cxn>
                <a:cxn ang="0">
                  <a:pos x="170" y="100"/>
                </a:cxn>
                <a:cxn ang="0">
                  <a:pos x="159" y="103"/>
                </a:cxn>
                <a:cxn ang="0">
                  <a:pos x="156" y="85"/>
                </a:cxn>
                <a:cxn ang="0">
                  <a:pos x="170" y="93"/>
                </a:cxn>
                <a:cxn ang="0">
                  <a:pos x="177" y="93"/>
                </a:cxn>
                <a:cxn ang="0">
                  <a:pos x="194" y="73"/>
                </a:cxn>
                <a:cxn ang="0">
                  <a:pos x="218" y="76"/>
                </a:cxn>
                <a:cxn ang="0">
                  <a:pos x="223" y="81"/>
                </a:cxn>
                <a:cxn ang="0">
                  <a:pos x="216" y="90"/>
                </a:cxn>
                <a:cxn ang="0">
                  <a:pos x="241" y="81"/>
                </a:cxn>
                <a:cxn ang="0">
                  <a:pos x="244" y="85"/>
                </a:cxn>
                <a:cxn ang="0">
                  <a:pos x="251" y="81"/>
                </a:cxn>
                <a:cxn ang="0">
                  <a:pos x="235" y="65"/>
                </a:cxn>
                <a:cxn ang="0">
                  <a:pos x="223" y="70"/>
                </a:cxn>
                <a:cxn ang="0">
                  <a:pos x="213" y="62"/>
                </a:cxn>
                <a:cxn ang="0">
                  <a:pos x="226" y="50"/>
                </a:cxn>
                <a:cxn ang="0">
                  <a:pos x="223" y="45"/>
                </a:cxn>
                <a:cxn ang="0">
                  <a:pos x="208" y="48"/>
                </a:cxn>
                <a:cxn ang="0">
                  <a:pos x="175" y="70"/>
                </a:cxn>
                <a:cxn ang="0">
                  <a:pos x="148" y="65"/>
                </a:cxn>
                <a:cxn ang="0">
                  <a:pos x="142" y="40"/>
                </a:cxn>
                <a:cxn ang="0">
                  <a:pos x="123" y="20"/>
                </a:cxn>
                <a:cxn ang="0">
                  <a:pos x="87" y="27"/>
                </a:cxn>
                <a:cxn ang="0">
                  <a:pos x="74" y="17"/>
                </a:cxn>
                <a:cxn ang="0">
                  <a:pos x="72" y="22"/>
                </a:cxn>
                <a:cxn ang="0">
                  <a:pos x="64" y="27"/>
                </a:cxn>
                <a:cxn ang="0">
                  <a:pos x="57" y="27"/>
                </a:cxn>
                <a:cxn ang="0">
                  <a:pos x="46" y="22"/>
                </a:cxn>
                <a:cxn ang="0">
                  <a:pos x="39" y="30"/>
                </a:cxn>
                <a:cxn ang="0">
                  <a:pos x="39" y="22"/>
                </a:cxn>
                <a:cxn ang="0">
                  <a:pos x="31" y="20"/>
                </a:cxn>
                <a:cxn ang="0">
                  <a:pos x="31" y="12"/>
                </a:cxn>
                <a:cxn ang="0">
                  <a:pos x="36" y="0"/>
                </a:cxn>
                <a:cxn ang="0">
                  <a:pos x="11" y="8"/>
                </a:cxn>
                <a:cxn ang="0">
                  <a:pos x="0" y="67"/>
                </a:cxn>
              </a:cxnLst>
              <a:rect l="0" t="0" r="r" b="b"/>
              <a:pathLst>
                <a:path w="252" h="141">
                  <a:moveTo>
                    <a:pt x="0" y="67"/>
                  </a:moveTo>
                  <a:lnTo>
                    <a:pt x="11" y="65"/>
                  </a:lnTo>
                  <a:lnTo>
                    <a:pt x="11" y="58"/>
                  </a:lnTo>
                  <a:lnTo>
                    <a:pt x="33" y="45"/>
                  </a:lnTo>
                  <a:lnTo>
                    <a:pt x="49" y="55"/>
                  </a:lnTo>
                  <a:lnTo>
                    <a:pt x="52" y="76"/>
                  </a:lnTo>
                  <a:lnTo>
                    <a:pt x="67" y="67"/>
                  </a:lnTo>
                  <a:lnTo>
                    <a:pt x="77" y="70"/>
                  </a:lnTo>
                  <a:lnTo>
                    <a:pt x="93" y="103"/>
                  </a:lnTo>
                  <a:lnTo>
                    <a:pt x="126" y="123"/>
                  </a:lnTo>
                  <a:lnTo>
                    <a:pt x="151" y="130"/>
                  </a:lnTo>
                  <a:lnTo>
                    <a:pt x="151" y="140"/>
                  </a:lnTo>
                  <a:lnTo>
                    <a:pt x="170" y="140"/>
                  </a:lnTo>
                  <a:lnTo>
                    <a:pt x="175" y="113"/>
                  </a:lnTo>
                  <a:lnTo>
                    <a:pt x="170" y="100"/>
                  </a:lnTo>
                  <a:lnTo>
                    <a:pt x="159" y="103"/>
                  </a:lnTo>
                  <a:lnTo>
                    <a:pt x="156" y="85"/>
                  </a:lnTo>
                  <a:lnTo>
                    <a:pt x="170" y="93"/>
                  </a:lnTo>
                  <a:lnTo>
                    <a:pt x="177" y="93"/>
                  </a:lnTo>
                  <a:lnTo>
                    <a:pt x="194" y="73"/>
                  </a:lnTo>
                  <a:lnTo>
                    <a:pt x="218" y="76"/>
                  </a:lnTo>
                  <a:lnTo>
                    <a:pt x="223" y="81"/>
                  </a:lnTo>
                  <a:lnTo>
                    <a:pt x="216" y="90"/>
                  </a:lnTo>
                  <a:lnTo>
                    <a:pt x="241" y="81"/>
                  </a:lnTo>
                  <a:lnTo>
                    <a:pt x="244" y="85"/>
                  </a:lnTo>
                  <a:lnTo>
                    <a:pt x="251" y="81"/>
                  </a:lnTo>
                  <a:lnTo>
                    <a:pt x="235" y="65"/>
                  </a:lnTo>
                  <a:lnTo>
                    <a:pt x="223" y="70"/>
                  </a:lnTo>
                  <a:lnTo>
                    <a:pt x="213" y="62"/>
                  </a:lnTo>
                  <a:lnTo>
                    <a:pt x="226" y="50"/>
                  </a:lnTo>
                  <a:lnTo>
                    <a:pt x="223" y="45"/>
                  </a:lnTo>
                  <a:lnTo>
                    <a:pt x="208" y="48"/>
                  </a:lnTo>
                  <a:lnTo>
                    <a:pt x="175" y="70"/>
                  </a:lnTo>
                  <a:lnTo>
                    <a:pt x="148" y="65"/>
                  </a:lnTo>
                  <a:lnTo>
                    <a:pt x="142" y="40"/>
                  </a:lnTo>
                  <a:lnTo>
                    <a:pt x="123" y="20"/>
                  </a:lnTo>
                  <a:lnTo>
                    <a:pt x="87" y="27"/>
                  </a:lnTo>
                  <a:lnTo>
                    <a:pt x="74" y="17"/>
                  </a:lnTo>
                  <a:lnTo>
                    <a:pt x="72" y="22"/>
                  </a:lnTo>
                  <a:lnTo>
                    <a:pt x="64" y="27"/>
                  </a:lnTo>
                  <a:lnTo>
                    <a:pt x="57" y="27"/>
                  </a:lnTo>
                  <a:lnTo>
                    <a:pt x="46" y="22"/>
                  </a:lnTo>
                  <a:lnTo>
                    <a:pt x="39" y="30"/>
                  </a:lnTo>
                  <a:lnTo>
                    <a:pt x="39" y="22"/>
                  </a:lnTo>
                  <a:lnTo>
                    <a:pt x="31" y="20"/>
                  </a:lnTo>
                  <a:lnTo>
                    <a:pt x="31" y="12"/>
                  </a:lnTo>
                  <a:lnTo>
                    <a:pt x="36" y="0"/>
                  </a:lnTo>
                  <a:lnTo>
                    <a:pt x="11" y="8"/>
                  </a:lnTo>
                  <a:lnTo>
                    <a:pt x="0" y="67"/>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222" name="Freeform 526"/>
            <p:cNvSpPr>
              <a:spLocks/>
            </p:cNvSpPr>
            <p:nvPr/>
          </p:nvSpPr>
          <p:spPr bwMode="auto">
            <a:xfrm>
              <a:off x="3513" y="1837"/>
              <a:ext cx="229" cy="147"/>
            </a:xfrm>
            <a:custGeom>
              <a:avLst/>
              <a:gdLst/>
              <a:ahLst/>
              <a:cxnLst>
                <a:cxn ang="0">
                  <a:pos x="0" y="70"/>
                </a:cxn>
                <a:cxn ang="0">
                  <a:pos x="11" y="68"/>
                </a:cxn>
                <a:cxn ang="0">
                  <a:pos x="11" y="60"/>
                </a:cxn>
                <a:cxn ang="0">
                  <a:pos x="34" y="47"/>
                </a:cxn>
                <a:cxn ang="0">
                  <a:pos x="50" y="57"/>
                </a:cxn>
                <a:cxn ang="0">
                  <a:pos x="53" y="79"/>
                </a:cxn>
                <a:cxn ang="0">
                  <a:pos x="69" y="70"/>
                </a:cxn>
                <a:cxn ang="0">
                  <a:pos x="79" y="73"/>
                </a:cxn>
                <a:cxn ang="0">
                  <a:pos x="95" y="107"/>
                </a:cxn>
                <a:cxn ang="0">
                  <a:pos x="129" y="128"/>
                </a:cxn>
                <a:cxn ang="0">
                  <a:pos x="155" y="136"/>
                </a:cxn>
                <a:cxn ang="0">
                  <a:pos x="155" y="146"/>
                </a:cxn>
                <a:cxn ang="0">
                  <a:pos x="174" y="146"/>
                </a:cxn>
                <a:cxn ang="0">
                  <a:pos x="179" y="118"/>
                </a:cxn>
                <a:cxn ang="0">
                  <a:pos x="174" y="104"/>
                </a:cxn>
                <a:cxn ang="0">
                  <a:pos x="163" y="107"/>
                </a:cxn>
                <a:cxn ang="0">
                  <a:pos x="160" y="89"/>
                </a:cxn>
                <a:cxn ang="0">
                  <a:pos x="174" y="97"/>
                </a:cxn>
                <a:cxn ang="0">
                  <a:pos x="181" y="97"/>
                </a:cxn>
                <a:cxn ang="0">
                  <a:pos x="199" y="76"/>
                </a:cxn>
                <a:cxn ang="0">
                  <a:pos x="223" y="79"/>
                </a:cxn>
                <a:cxn ang="0">
                  <a:pos x="228" y="84"/>
                </a:cxn>
                <a:cxn ang="0">
                  <a:pos x="221" y="94"/>
                </a:cxn>
                <a:cxn ang="0">
                  <a:pos x="247" y="84"/>
                </a:cxn>
                <a:cxn ang="0">
                  <a:pos x="250" y="89"/>
                </a:cxn>
                <a:cxn ang="0">
                  <a:pos x="257" y="84"/>
                </a:cxn>
                <a:cxn ang="0">
                  <a:pos x="241" y="68"/>
                </a:cxn>
                <a:cxn ang="0">
                  <a:pos x="228" y="73"/>
                </a:cxn>
                <a:cxn ang="0">
                  <a:pos x="218" y="65"/>
                </a:cxn>
                <a:cxn ang="0">
                  <a:pos x="231" y="52"/>
                </a:cxn>
                <a:cxn ang="0">
                  <a:pos x="228" y="47"/>
                </a:cxn>
                <a:cxn ang="0">
                  <a:pos x="213" y="50"/>
                </a:cxn>
                <a:cxn ang="0">
                  <a:pos x="179" y="73"/>
                </a:cxn>
                <a:cxn ang="0">
                  <a:pos x="152" y="68"/>
                </a:cxn>
                <a:cxn ang="0">
                  <a:pos x="145" y="42"/>
                </a:cxn>
                <a:cxn ang="0">
                  <a:pos x="126" y="21"/>
                </a:cxn>
                <a:cxn ang="0">
                  <a:pos x="89" y="28"/>
                </a:cxn>
                <a:cxn ang="0">
                  <a:pos x="76" y="18"/>
                </a:cxn>
                <a:cxn ang="0">
                  <a:pos x="74" y="23"/>
                </a:cxn>
                <a:cxn ang="0">
                  <a:pos x="66" y="28"/>
                </a:cxn>
                <a:cxn ang="0">
                  <a:pos x="58" y="28"/>
                </a:cxn>
                <a:cxn ang="0">
                  <a:pos x="47" y="23"/>
                </a:cxn>
                <a:cxn ang="0">
                  <a:pos x="40" y="31"/>
                </a:cxn>
                <a:cxn ang="0">
                  <a:pos x="40" y="23"/>
                </a:cxn>
                <a:cxn ang="0">
                  <a:pos x="32" y="21"/>
                </a:cxn>
                <a:cxn ang="0">
                  <a:pos x="32" y="13"/>
                </a:cxn>
                <a:cxn ang="0">
                  <a:pos x="37" y="0"/>
                </a:cxn>
                <a:cxn ang="0">
                  <a:pos x="11" y="8"/>
                </a:cxn>
                <a:cxn ang="0">
                  <a:pos x="0" y="70"/>
                </a:cxn>
              </a:cxnLst>
              <a:rect l="0" t="0" r="r" b="b"/>
              <a:pathLst>
                <a:path w="258" h="147">
                  <a:moveTo>
                    <a:pt x="0" y="70"/>
                  </a:moveTo>
                  <a:lnTo>
                    <a:pt x="11" y="68"/>
                  </a:lnTo>
                  <a:lnTo>
                    <a:pt x="11" y="60"/>
                  </a:lnTo>
                  <a:lnTo>
                    <a:pt x="34" y="47"/>
                  </a:lnTo>
                  <a:lnTo>
                    <a:pt x="50" y="57"/>
                  </a:lnTo>
                  <a:lnTo>
                    <a:pt x="53" y="79"/>
                  </a:lnTo>
                  <a:lnTo>
                    <a:pt x="69" y="70"/>
                  </a:lnTo>
                  <a:lnTo>
                    <a:pt x="79" y="73"/>
                  </a:lnTo>
                  <a:lnTo>
                    <a:pt x="95" y="107"/>
                  </a:lnTo>
                  <a:lnTo>
                    <a:pt x="129" y="128"/>
                  </a:lnTo>
                  <a:lnTo>
                    <a:pt x="155" y="136"/>
                  </a:lnTo>
                  <a:lnTo>
                    <a:pt x="155" y="146"/>
                  </a:lnTo>
                  <a:lnTo>
                    <a:pt x="174" y="146"/>
                  </a:lnTo>
                  <a:lnTo>
                    <a:pt x="179" y="118"/>
                  </a:lnTo>
                  <a:lnTo>
                    <a:pt x="174" y="104"/>
                  </a:lnTo>
                  <a:lnTo>
                    <a:pt x="163" y="107"/>
                  </a:lnTo>
                  <a:lnTo>
                    <a:pt x="160" y="89"/>
                  </a:lnTo>
                  <a:lnTo>
                    <a:pt x="174" y="97"/>
                  </a:lnTo>
                  <a:lnTo>
                    <a:pt x="181" y="97"/>
                  </a:lnTo>
                  <a:lnTo>
                    <a:pt x="199" y="76"/>
                  </a:lnTo>
                  <a:lnTo>
                    <a:pt x="223" y="79"/>
                  </a:lnTo>
                  <a:lnTo>
                    <a:pt x="228" y="84"/>
                  </a:lnTo>
                  <a:lnTo>
                    <a:pt x="221" y="94"/>
                  </a:lnTo>
                  <a:lnTo>
                    <a:pt x="247" y="84"/>
                  </a:lnTo>
                  <a:lnTo>
                    <a:pt x="250" y="89"/>
                  </a:lnTo>
                  <a:lnTo>
                    <a:pt x="257" y="84"/>
                  </a:lnTo>
                  <a:lnTo>
                    <a:pt x="241" y="68"/>
                  </a:lnTo>
                  <a:lnTo>
                    <a:pt x="228" y="73"/>
                  </a:lnTo>
                  <a:lnTo>
                    <a:pt x="218" y="65"/>
                  </a:lnTo>
                  <a:lnTo>
                    <a:pt x="231" y="52"/>
                  </a:lnTo>
                  <a:lnTo>
                    <a:pt x="228" y="47"/>
                  </a:lnTo>
                  <a:lnTo>
                    <a:pt x="213" y="50"/>
                  </a:lnTo>
                  <a:lnTo>
                    <a:pt x="179" y="73"/>
                  </a:lnTo>
                  <a:lnTo>
                    <a:pt x="152" y="68"/>
                  </a:lnTo>
                  <a:lnTo>
                    <a:pt x="145" y="42"/>
                  </a:lnTo>
                  <a:lnTo>
                    <a:pt x="126" y="21"/>
                  </a:lnTo>
                  <a:lnTo>
                    <a:pt x="89" y="28"/>
                  </a:lnTo>
                  <a:lnTo>
                    <a:pt x="76" y="18"/>
                  </a:lnTo>
                  <a:lnTo>
                    <a:pt x="74" y="23"/>
                  </a:lnTo>
                  <a:lnTo>
                    <a:pt x="66" y="28"/>
                  </a:lnTo>
                  <a:lnTo>
                    <a:pt x="58" y="28"/>
                  </a:lnTo>
                  <a:lnTo>
                    <a:pt x="47" y="23"/>
                  </a:lnTo>
                  <a:lnTo>
                    <a:pt x="40" y="31"/>
                  </a:lnTo>
                  <a:lnTo>
                    <a:pt x="40" y="23"/>
                  </a:lnTo>
                  <a:lnTo>
                    <a:pt x="32" y="21"/>
                  </a:lnTo>
                  <a:lnTo>
                    <a:pt x="32" y="13"/>
                  </a:lnTo>
                  <a:lnTo>
                    <a:pt x="37" y="0"/>
                  </a:lnTo>
                  <a:lnTo>
                    <a:pt x="11" y="8"/>
                  </a:lnTo>
                  <a:lnTo>
                    <a:pt x="0" y="7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223" name="Freeform 527"/>
            <p:cNvSpPr>
              <a:spLocks/>
            </p:cNvSpPr>
            <p:nvPr/>
          </p:nvSpPr>
          <p:spPr bwMode="auto">
            <a:xfrm>
              <a:off x="3541" y="1813"/>
              <a:ext cx="52" cy="50"/>
            </a:xfrm>
            <a:custGeom>
              <a:avLst/>
              <a:gdLst/>
              <a:ahLst/>
              <a:cxnLst>
                <a:cxn ang="0">
                  <a:pos x="57" y="4"/>
                </a:cxn>
                <a:cxn ang="0">
                  <a:pos x="35" y="0"/>
                </a:cxn>
                <a:cxn ang="0">
                  <a:pos x="24" y="3"/>
                </a:cxn>
                <a:cxn ang="0">
                  <a:pos x="14" y="7"/>
                </a:cxn>
                <a:cxn ang="0">
                  <a:pos x="7" y="14"/>
                </a:cxn>
                <a:cxn ang="0">
                  <a:pos x="5" y="21"/>
                </a:cxn>
                <a:cxn ang="0">
                  <a:pos x="0" y="33"/>
                </a:cxn>
                <a:cxn ang="0">
                  <a:pos x="0" y="40"/>
                </a:cxn>
                <a:cxn ang="0">
                  <a:pos x="7" y="42"/>
                </a:cxn>
                <a:cxn ang="0">
                  <a:pos x="7" y="49"/>
                </a:cxn>
                <a:cxn ang="0">
                  <a:pos x="14" y="42"/>
                </a:cxn>
                <a:cxn ang="0">
                  <a:pos x="24" y="46"/>
                </a:cxn>
                <a:cxn ang="0">
                  <a:pos x="31" y="46"/>
                </a:cxn>
                <a:cxn ang="0">
                  <a:pos x="38" y="42"/>
                </a:cxn>
                <a:cxn ang="0">
                  <a:pos x="40" y="37"/>
                </a:cxn>
                <a:cxn ang="0">
                  <a:pos x="47" y="30"/>
                </a:cxn>
                <a:cxn ang="0">
                  <a:pos x="43" y="12"/>
                </a:cxn>
                <a:cxn ang="0">
                  <a:pos x="57" y="4"/>
                </a:cxn>
              </a:cxnLst>
              <a:rect l="0" t="0" r="r" b="b"/>
              <a:pathLst>
                <a:path w="58" h="50">
                  <a:moveTo>
                    <a:pt x="57" y="4"/>
                  </a:moveTo>
                  <a:lnTo>
                    <a:pt x="35" y="0"/>
                  </a:lnTo>
                  <a:lnTo>
                    <a:pt x="24" y="3"/>
                  </a:lnTo>
                  <a:lnTo>
                    <a:pt x="14" y="7"/>
                  </a:lnTo>
                  <a:lnTo>
                    <a:pt x="7" y="14"/>
                  </a:lnTo>
                  <a:lnTo>
                    <a:pt x="5" y="21"/>
                  </a:lnTo>
                  <a:lnTo>
                    <a:pt x="0" y="33"/>
                  </a:lnTo>
                  <a:lnTo>
                    <a:pt x="0" y="40"/>
                  </a:lnTo>
                  <a:lnTo>
                    <a:pt x="7" y="42"/>
                  </a:lnTo>
                  <a:lnTo>
                    <a:pt x="7" y="49"/>
                  </a:lnTo>
                  <a:lnTo>
                    <a:pt x="14" y="42"/>
                  </a:lnTo>
                  <a:lnTo>
                    <a:pt x="24" y="46"/>
                  </a:lnTo>
                  <a:lnTo>
                    <a:pt x="31" y="46"/>
                  </a:lnTo>
                  <a:lnTo>
                    <a:pt x="38" y="42"/>
                  </a:lnTo>
                  <a:lnTo>
                    <a:pt x="40" y="37"/>
                  </a:lnTo>
                  <a:lnTo>
                    <a:pt x="47" y="30"/>
                  </a:lnTo>
                  <a:lnTo>
                    <a:pt x="43" y="12"/>
                  </a:lnTo>
                  <a:lnTo>
                    <a:pt x="57" y="4"/>
                  </a:lnTo>
                </a:path>
              </a:pathLst>
            </a:custGeom>
            <a:solidFill>
              <a:srgbClr val="0000FF"/>
            </a:solidFill>
            <a:ln w="12700" cap="rnd" cmpd="sng">
              <a:noFill/>
              <a:prstDash val="solid"/>
              <a:round/>
              <a:headEnd type="none" w="med" len="med"/>
              <a:tailEnd type="none" w="med" len="med"/>
            </a:ln>
            <a:effectLst/>
          </p:spPr>
          <p:txBody>
            <a:bodyPr/>
            <a:lstStyle/>
            <a:p>
              <a:endParaRPr lang="fr-FR"/>
            </a:p>
          </p:txBody>
        </p:sp>
        <p:sp>
          <p:nvSpPr>
            <p:cNvPr id="30224" name="Freeform 528"/>
            <p:cNvSpPr>
              <a:spLocks/>
            </p:cNvSpPr>
            <p:nvPr/>
          </p:nvSpPr>
          <p:spPr bwMode="auto">
            <a:xfrm>
              <a:off x="3541" y="1813"/>
              <a:ext cx="57" cy="56"/>
            </a:xfrm>
            <a:custGeom>
              <a:avLst/>
              <a:gdLst/>
              <a:ahLst/>
              <a:cxnLst>
                <a:cxn ang="0">
                  <a:pos x="63" y="5"/>
                </a:cxn>
                <a:cxn ang="0">
                  <a:pos x="39" y="0"/>
                </a:cxn>
                <a:cxn ang="0">
                  <a:pos x="26" y="3"/>
                </a:cxn>
                <a:cxn ang="0">
                  <a:pos x="15" y="8"/>
                </a:cxn>
                <a:cxn ang="0">
                  <a:pos x="8" y="16"/>
                </a:cxn>
                <a:cxn ang="0">
                  <a:pos x="5" y="24"/>
                </a:cxn>
                <a:cxn ang="0">
                  <a:pos x="0" y="37"/>
                </a:cxn>
                <a:cxn ang="0">
                  <a:pos x="0" y="45"/>
                </a:cxn>
                <a:cxn ang="0">
                  <a:pos x="8" y="47"/>
                </a:cxn>
                <a:cxn ang="0">
                  <a:pos x="8" y="55"/>
                </a:cxn>
                <a:cxn ang="0">
                  <a:pos x="15" y="47"/>
                </a:cxn>
                <a:cxn ang="0">
                  <a:pos x="26" y="52"/>
                </a:cxn>
                <a:cxn ang="0">
                  <a:pos x="34" y="52"/>
                </a:cxn>
                <a:cxn ang="0">
                  <a:pos x="42" y="47"/>
                </a:cxn>
                <a:cxn ang="0">
                  <a:pos x="44" y="42"/>
                </a:cxn>
                <a:cxn ang="0">
                  <a:pos x="52" y="34"/>
                </a:cxn>
                <a:cxn ang="0">
                  <a:pos x="47" y="13"/>
                </a:cxn>
                <a:cxn ang="0">
                  <a:pos x="63" y="5"/>
                </a:cxn>
              </a:cxnLst>
              <a:rect l="0" t="0" r="r" b="b"/>
              <a:pathLst>
                <a:path w="64" h="56">
                  <a:moveTo>
                    <a:pt x="63" y="5"/>
                  </a:moveTo>
                  <a:lnTo>
                    <a:pt x="39" y="0"/>
                  </a:lnTo>
                  <a:lnTo>
                    <a:pt x="26" y="3"/>
                  </a:lnTo>
                  <a:lnTo>
                    <a:pt x="15" y="8"/>
                  </a:lnTo>
                  <a:lnTo>
                    <a:pt x="8" y="16"/>
                  </a:lnTo>
                  <a:lnTo>
                    <a:pt x="5" y="24"/>
                  </a:lnTo>
                  <a:lnTo>
                    <a:pt x="0" y="37"/>
                  </a:lnTo>
                  <a:lnTo>
                    <a:pt x="0" y="45"/>
                  </a:lnTo>
                  <a:lnTo>
                    <a:pt x="8" y="47"/>
                  </a:lnTo>
                  <a:lnTo>
                    <a:pt x="8" y="55"/>
                  </a:lnTo>
                  <a:lnTo>
                    <a:pt x="15" y="47"/>
                  </a:lnTo>
                  <a:lnTo>
                    <a:pt x="26" y="52"/>
                  </a:lnTo>
                  <a:lnTo>
                    <a:pt x="34" y="52"/>
                  </a:lnTo>
                  <a:lnTo>
                    <a:pt x="42" y="47"/>
                  </a:lnTo>
                  <a:lnTo>
                    <a:pt x="44" y="42"/>
                  </a:lnTo>
                  <a:lnTo>
                    <a:pt x="52" y="34"/>
                  </a:lnTo>
                  <a:lnTo>
                    <a:pt x="47" y="13"/>
                  </a:lnTo>
                  <a:lnTo>
                    <a:pt x="63" y="5"/>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225" name="Freeform 529"/>
            <p:cNvSpPr>
              <a:spLocks/>
            </p:cNvSpPr>
            <p:nvPr/>
          </p:nvSpPr>
          <p:spPr bwMode="auto">
            <a:xfrm>
              <a:off x="3317" y="1855"/>
              <a:ext cx="112" cy="100"/>
            </a:xfrm>
            <a:custGeom>
              <a:avLst/>
              <a:gdLst/>
              <a:ahLst/>
              <a:cxnLst>
                <a:cxn ang="0">
                  <a:pos x="74" y="3"/>
                </a:cxn>
                <a:cxn ang="0">
                  <a:pos x="58" y="18"/>
                </a:cxn>
                <a:cxn ang="0">
                  <a:pos x="40" y="3"/>
                </a:cxn>
                <a:cxn ang="0">
                  <a:pos x="28" y="0"/>
                </a:cxn>
                <a:cxn ang="0">
                  <a:pos x="28" y="8"/>
                </a:cxn>
                <a:cxn ang="0">
                  <a:pos x="40" y="12"/>
                </a:cxn>
                <a:cxn ang="0">
                  <a:pos x="48" y="27"/>
                </a:cxn>
                <a:cxn ang="0">
                  <a:pos x="32" y="25"/>
                </a:cxn>
                <a:cxn ang="0">
                  <a:pos x="28" y="27"/>
                </a:cxn>
                <a:cxn ang="0">
                  <a:pos x="5" y="25"/>
                </a:cxn>
                <a:cxn ang="0">
                  <a:pos x="0" y="27"/>
                </a:cxn>
                <a:cxn ang="0">
                  <a:pos x="2" y="49"/>
                </a:cxn>
                <a:cxn ang="0">
                  <a:pos x="20" y="49"/>
                </a:cxn>
                <a:cxn ang="0">
                  <a:pos x="45" y="79"/>
                </a:cxn>
                <a:cxn ang="0">
                  <a:pos x="65" y="94"/>
                </a:cxn>
                <a:cxn ang="0">
                  <a:pos x="91" y="81"/>
                </a:cxn>
                <a:cxn ang="0">
                  <a:pos x="93" y="94"/>
                </a:cxn>
                <a:cxn ang="0">
                  <a:pos x="105" y="99"/>
                </a:cxn>
                <a:cxn ang="0">
                  <a:pos x="115" y="74"/>
                </a:cxn>
                <a:cxn ang="0">
                  <a:pos x="125" y="72"/>
                </a:cxn>
                <a:cxn ang="0">
                  <a:pos x="97" y="44"/>
                </a:cxn>
                <a:cxn ang="0">
                  <a:pos x="88" y="9"/>
                </a:cxn>
                <a:cxn ang="0">
                  <a:pos x="74" y="3"/>
                </a:cxn>
              </a:cxnLst>
              <a:rect l="0" t="0" r="r" b="b"/>
              <a:pathLst>
                <a:path w="126" h="100">
                  <a:moveTo>
                    <a:pt x="74" y="3"/>
                  </a:moveTo>
                  <a:lnTo>
                    <a:pt x="58" y="18"/>
                  </a:lnTo>
                  <a:lnTo>
                    <a:pt x="40" y="3"/>
                  </a:lnTo>
                  <a:lnTo>
                    <a:pt x="28" y="0"/>
                  </a:lnTo>
                  <a:lnTo>
                    <a:pt x="28" y="8"/>
                  </a:lnTo>
                  <a:lnTo>
                    <a:pt x="40" y="12"/>
                  </a:lnTo>
                  <a:lnTo>
                    <a:pt x="48" y="27"/>
                  </a:lnTo>
                  <a:lnTo>
                    <a:pt x="32" y="25"/>
                  </a:lnTo>
                  <a:lnTo>
                    <a:pt x="28" y="27"/>
                  </a:lnTo>
                  <a:lnTo>
                    <a:pt x="5" y="25"/>
                  </a:lnTo>
                  <a:lnTo>
                    <a:pt x="0" y="27"/>
                  </a:lnTo>
                  <a:lnTo>
                    <a:pt x="2" y="49"/>
                  </a:lnTo>
                  <a:lnTo>
                    <a:pt x="20" y="49"/>
                  </a:lnTo>
                  <a:lnTo>
                    <a:pt x="45" y="79"/>
                  </a:lnTo>
                  <a:lnTo>
                    <a:pt x="65" y="94"/>
                  </a:lnTo>
                  <a:lnTo>
                    <a:pt x="91" y="81"/>
                  </a:lnTo>
                  <a:lnTo>
                    <a:pt x="93" y="94"/>
                  </a:lnTo>
                  <a:lnTo>
                    <a:pt x="105" y="99"/>
                  </a:lnTo>
                  <a:lnTo>
                    <a:pt x="115" y="74"/>
                  </a:lnTo>
                  <a:lnTo>
                    <a:pt x="125" y="72"/>
                  </a:lnTo>
                  <a:lnTo>
                    <a:pt x="97" y="44"/>
                  </a:lnTo>
                  <a:lnTo>
                    <a:pt x="88" y="9"/>
                  </a:lnTo>
                  <a:lnTo>
                    <a:pt x="74" y="3"/>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226" name="Freeform 530"/>
            <p:cNvSpPr>
              <a:spLocks/>
            </p:cNvSpPr>
            <p:nvPr/>
          </p:nvSpPr>
          <p:spPr bwMode="auto">
            <a:xfrm>
              <a:off x="3317" y="1855"/>
              <a:ext cx="118" cy="106"/>
            </a:xfrm>
            <a:custGeom>
              <a:avLst/>
              <a:gdLst/>
              <a:ahLst/>
              <a:cxnLst>
                <a:cxn ang="0">
                  <a:pos x="78" y="3"/>
                </a:cxn>
                <a:cxn ang="0">
                  <a:pos x="61" y="19"/>
                </a:cxn>
                <a:cxn ang="0">
                  <a:pos x="42" y="3"/>
                </a:cxn>
                <a:cxn ang="0">
                  <a:pos x="29" y="0"/>
                </a:cxn>
                <a:cxn ang="0">
                  <a:pos x="29" y="8"/>
                </a:cxn>
                <a:cxn ang="0">
                  <a:pos x="42" y="13"/>
                </a:cxn>
                <a:cxn ang="0">
                  <a:pos x="50" y="29"/>
                </a:cxn>
                <a:cxn ang="0">
                  <a:pos x="34" y="27"/>
                </a:cxn>
                <a:cxn ang="0">
                  <a:pos x="29" y="29"/>
                </a:cxn>
                <a:cxn ang="0">
                  <a:pos x="5" y="27"/>
                </a:cxn>
                <a:cxn ang="0">
                  <a:pos x="0" y="29"/>
                </a:cxn>
                <a:cxn ang="0">
                  <a:pos x="2" y="52"/>
                </a:cxn>
                <a:cxn ang="0">
                  <a:pos x="21" y="52"/>
                </a:cxn>
                <a:cxn ang="0">
                  <a:pos x="47" y="84"/>
                </a:cxn>
                <a:cxn ang="0">
                  <a:pos x="68" y="100"/>
                </a:cxn>
                <a:cxn ang="0">
                  <a:pos x="95" y="86"/>
                </a:cxn>
                <a:cxn ang="0">
                  <a:pos x="97" y="100"/>
                </a:cxn>
                <a:cxn ang="0">
                  <a:pos x="110" y="105"/>
                </a:cxn>
                <a:cxn ang="0">
                  <a:pos x="121" y="79"/>
                </a:cxn>
                <a:cxn ang="0">
                  <a:pos x="131" y="76"/>
                </a:cxn>
                <a:cxn ang="0">
                  <a:pos x="102" y="47"/>
                </a:cxn>
                <a:cxn ang="0">
                  <a:pos x="92" y="10"/>
                </a:cxn>
                <a:cxn ang="0">
                  <a:pos x="78" y="3"/>
                </a:cxn>
              </a:cxnLst>
              <a:rect l="0" t="0" r="r" b="b"/>
              <a:pathLst>
                <a:path w="132" h="106">
                  <a:moveTo>
                    <a:pt x="78" y="3"/>
                  </a:moveTo>
                  <a:lnTo>
                    <a:pt x="61" y="19"/>
                  </a:lnTo>
                  <a:lnTo>
                    <a:pt x="42" y="3"/>
                  </a:lnTo>
                  <a:lnTo>
                    <a:pt x="29" y="0"/>
                  </a:lnTo>
                  <a:lnTo>
                    <a:pt x="29" y="8"/>
                  </a:lnTo>
                  <a:lnTo>
                    <a:pt x="42" y="13"/>
                  </a:lnTo>
                  <a:lnTo>
                    <a:pt x="50" y="29"/>
                  </a:lnTo>
                  <a:lnTo>
                    <a:pt x="34" y="27"/>
                  </a:lnTo>
                  <a:lnTo>
                    <a:pt x="29" y="29"/>
                  </a:lnTo>
                  <a:lnTo>
                    <a:pt x="5" y="27"/>
                  </a:lnTo>
                  <a:lnTo>
                    <a:pt x="0" y="29"/>
                  </a:lnTo>
                  <a:lnTo>
                    <a:pt x="2" y="52"/>
                  </a:lnTo>
                  <a:lnTo>
                    <a:pt x="21" y="52"/>
                  </a:lnTo>
                  <a:lnTo>
                    <a:pt x="47" y="84"/>
                  </a:lnTo>
                  <a:lnTo>
                    <a:pt x="68" y="100"/>
                  </a:lnTo>
                  <a:lnTo>
                    <a:pt x="95" y="86"/>
                  </a:lnTo>
                  <a:lnTo>
                    <a:pt x="97" y="100"/>
                  </a:lnTo>
                  <a:lnTo>
                    <a:pt x="110" y="105"/>
                  </a:lnTo>
                  <a:lnTo>
                    <a:pt x="121" y="79"/>
                  </a:lnTo>
                  <a:lnTo>
                    <a:pt x="131" y="76"/>
                  </a:lnTo>
                  <a:lnTo>
                    <a:pt x="102" y="47"/>
                  </a:lnTo>
                  <a:lnTo>
                    <a:pt x="92" y="10"/>
                  </a:lnTo>
                  <a:lnTo>
                    <a:pt x="78" y="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227" name="Freeform 531"/>
            <p:cNvSpPr>
              <a:spLocks/>
            </p:cNvSpPr>
            <p:nvPr/>
          </p:nvSpPr>
          <p:spPr bwMode="auto">
            <a:xfrm>
              <a:off x="3317" y="1882"/>
              <a:ext cx="75" cy="63"/>
            </a:xfrm>
            <a:custGeom>
              <a:avLst/>
              <a:gdLst/>
              <a:ahLst/>
              <a:cxnLst>
                <a:cxn ang="0">
                  <a:pos x="0" y="2"/>
                </a:cxn>
                <a:cxn ang="0">
                  <a:pos x="2" y="23"/>
                </a:cxn>
                <a:cxn ang="0">
                  <a:pos x="20" y="23"/>
                </a:cxn>
                <a:cxn ang="0">
                  <a:pos x="36" y="40"/>
                </a:cxn>
                <a:cxn ang="0">
                  <a:pos x="47" y="40"/>
                </a:cxn>
                <a:cxn ang="0">
                  <a:pos x="54" y="47"/>
                </a:cxn>
                <a:cxn ang="0">
                  <a:pos x="63" y="49"/>
                </a:cxn>
                <a:cxn ang="0">
                  <a:pos x="73" y="62"/>
                </a:cxn>
                <a:cxn ang="0">
                  <a:pos x="83" y="57"/>
                </a:cxn>
                <a:cxn ang="0">
                  <a:pos x="73" y="40"/>
                </a:cxn>
                <a:cxn ang="0">
                  <a:pos x="59" y="33"/>
                </a:cxn>
                <a:cxn ang="0">
                  <a:pos x="59" y="21"/>
                </a:cxn>
                <a:cxn ang="0">
                  <a:pos x="49" y="9"/>
                </a:cxn>
                <a:cxn ang="0">
                  <a:pos x="32" y="0"/>
                </a:cxn>
                <a:cxn ang="0">
                  <a:pos x="27" y="2"/>
                </a:cxn>
                <a:cxn ang="0">
                  <a:pos x="5" y="0"/>
                </a:cxn>
                <a:cxn ang="0">
                  <a:pos x="0" y="2"/>
                </a:cxn>
              </a:cxnLst>
              <a:rect l="0" t="0" r="r" b="b"/>
              <a:pathLst>
                <a:path w="84" h="63">
                  <a:moveTo>
                    <a:pt x="0" y="2"/>
                  </a:moveTo>
                  <a:lnTo>
                    <a:pt x="2" y="23"/>
                  </a:lnTo>
                  <a:lnTo>
                    <a:pt x="20" y="23"/>
                  </a:lnTo>
                  <a:lnTo>
                    <a:pt x="36" y="40"/>
                  </a:lnTo>
                  <a:lnTo>
                    <a:pt x="47" y="40"/>
                  </a:lnTo>
                  <a:lnTo>
                    <a:pt x="54" y="47"/>
                  </a:lnTo>
                  <a:lnTo>
                    <a:pt x="63" y="49"/>
                  </a:lnTo>
                  <a:lnTo>
                    <a:pt x="73" y="62"/>
                  </a:lnTo>
                  <a:lnTo>
                    <a:pt x="83" y="57"/>
                  </a:lnTo>
                  <a:lnTo>
                    <a:pt x="73" y="40"/>
                  </a:lnTo>
                  <a:lnTo>
                    <a:pt x="59" y="33"/>
                  </a:lnTo>
                  <a:lnTo>
                    <a:pt x="59" y="21"/>
                  </a:lnTo>
                  <a:lnTo>
                    <a:pt x="49" y="9"/>
                  </a:lnTo>
                  <a:lnTo>
                    <a:pt x="32" y="0"/>
                  </a:lnTo>
                  <a:lnTo>
                    <a:pt x="27" y="2"/>
                  </a:lnTo>
                  <a:lnTo>
                    <a:pt x="5" y="0"/>
                  </a:lnTo>
                  <a:lnTo>
                    <a:pt x="0" y="2"/>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228" name="Freeform 532"/>
            <p:cNvSpPr>
              <a:spLocks/>
            </p:cNvSpPr>
            <p:nvPr/>
          </p:nvSpPr>
          <p:spPr bwMode="auto">
            <a:xfrm>
              <a:off x="3317" y="1882"/>
              <a:ext cx="80" cy="69"/>
            </a:xfrm>
            <a:custGeom>
              <a:avLst/>
              <a:gdLst/>
              <a:ahLst/>
              <a:cxnLst>
                <a:cxn ang="0">
                  <a:pos x="0" y="2"/>
                </a:cxn>
                <a:cxn ang="0">
                  <a:pos x="2" y="25"/>
                </a:cxn>
                <a:cxn ang="0">
                  <a:pos x="21" y="25"/>
                </a:cxn>
                <a:cxn ang="0">
                  <a:pos x="39" y="44"/>
                </a:cxn>
                <a:cxn ang="0">
                  <a:pos x="50" y="44"/>
                </a:cxn>
                <a:cxn ang="0">
                  <a:pos x="58" y="52"/>
                </a:cxn>
                <a:cxn ang="0">
                  <a:pos x="68" y="54"/>
                </a:cxn>
                <a:cxn ang="0">
                  <a:pos x="78" y="68"/>
                </a:cxn>
                <a:cxn ang="0">
                  <a:pos x="89" y="62"/>
                </a:cxn>
                <a:cxn ang="0">
                  <a:pos x="78" y="44"/>
                </a:cxn>
                <a:cxn ang="0">
                  <a:pos x="63" y="36"/>
                </a:cxn>
                <a:cxn ang="0">
                  <a:pos x="63" y="23"/>
                </a:cxn>
                <a:cxn ang="0">
                  <a:pos x="53" y="10"/>
                </a:cxn>
                <a:cxn ang="0">
                  <a:pos x="34" y="0"/>
                </a:cxn>
                <a:cxn ang="0">
                  <a:pos x="29" y="2"/>
                </a:cxn>
                <a:cxn ang="0">
                  <a:pos x="5" y="0"/>
                </a:cxn>
                <a:cxn ang="0">
                  <a:pos x="0" y="2"/>
                </a:cxn>
              </a:cxnLst>
              <a:rect l="0" t="0" r="r" b="b"/>
              <a:pathLst>
                <a:path w="90" h="69">
                  <a:moveTo>
                    <a:pt x="0" y="2"/>
                  </a:moveTo>
                  <a:lnTo>
                    <a:pt x="2" y="25"/>
                  </a:lnTo>
                  <a:lnTo>
                    <a:pt x="21" y="25"/>
                  </a:lnTo>
                  <a:lnTo>
                    <a:pt x="39" y="44"/>
                  </a:lnTo>
                  <a:lnTo>
                    <a:pt x="50" y="44"/>
                  </a:lnTo>
                  <a:lnTo>
                    <a:pt x="58" y="52"/>
                  </a:lnTo>
                  <a:lnTo>
                    <a:pt x="68" y="54"/>
                  </a:lnTo>
                  <a:lnTo>
                    <a:pt x="78" y="68"/>
                  </a:lnTo>
                  <a:lnTo>
                    <a:pt x="89" y="62"/>
                  </a:lnTo>
                  <a:lnTo>
                    <a:pt x="78" y="44"/>
                  </a:lnTo>
                  <a:lnTo>
                    <a:pt x="63" y="36"/>
                  </a:lnTo>
                  <a:lnTo>
                    <a:pt x="63" y="23"/>
                  </a:lnTo>
                  <a:lnTo>
                    <a:pt x="53" y="10"/>
                  </a:lnTo>
                  <a:lnTo>
                    <a:pt x="34" y="0"/>
                  </a:lnTo>
                  <a:lnTo>
                    <a:pt x="29" y="2"/>
                  </a:lnTo>
                  <a:lnTo>
                    <a:pt x="5" y="0"/>
                  </a:lnTo>
                  <a:lnTo>
                    <a:pt x="0" y="2"/>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229" name="Freeform 533"/>
            <p:cNvSpPr>
              <a:spLocks/>
            </p:cNvSpPr>
            <p:nvPr/>
          </p:nvSpPr>
          <p:spPr bwMode="auto">
            <a:xfrm>
              <a:off x="3276" y="1842"/>
              <a:ext cx="81" cy="37"/>
            </a:xfrm>
            <a:custGeom>
              <a:avLst/>
              <a:gdLst/>
              <a:ahLst/>
              <a:cxnLst>
                <a:cxn ang="0">
                  <a:pos x="71" y="11"/>
                </a:cxn>
                <a:cxn ang="0">
                  <a:pos x="59" y="4"/>
                </a:cxn>
                <a:cxn ang="0">
                  <a:pos x="52" y="0"/>
                </a:cxn>
                <a:cxn ang="0">
                  <a:pos x="39" y="4"/>
                </a:cxn>
                <a:cxn ang="0">
                  <a:pos x="32" y="4"/>
                </a:cxn>
                <a:cxn ang="0">
                  <a:pos x="23" y="0"/>
                </a:cxn>
                <a:cxn ang="0">
                  <a:pos x="5" y="4"/>
                </a:cxn>
                <a:cxn ang="0">
                  <a:pos x="0" y="11"/>
                </a:cxn>
                <a:cxn ang="0">
                  <a:pos x="44" y="36"/>
                </a:cxn>
                <a:cxn ang="0">
                  <a:pos x="49" y="34"/>
                </a:cxn>
                <a:cxn ang="0">
                  <a:pos x="71" y="36"/>
                </a:cxn>
                <a:cxn ang="0">
                  <a:pos x="76" y="34"/>
                </a:cxn>
                <a:cxn ang="0">
                  <a:pos x="91" y="36"/>
                </a:cxn>
                <a:cxn ang="0">
                  <a:pos x="83" y="22"/>
                </a:cxn>
                <a:cxn ang="0">
                  <a:pos x="71" y="18"/>
                </a:cxn>
                <a:cxn ang="0">
                  <a:pos x="71" y="11"/>
                </a:cxn>
              </a:cxnLst>
              <a:rect l="0" t="0" r="r" b="b"/>
              <a:pathLst>
                <a:path w="92" h="37">
                  <a:moveTo>
                    <a:pt x="71" y="11"/>
                  </a:moveTo>
                  <a:lnTo>
                    <a:pt x="59" y="4"/>
                  </a:lnTo>
                  <a:lnTo>
                    <a:pt x="52" y="0"/>
                  </a:lnTo>
                  <a:lnTo>
                    <a:pt x="39" y="4"/>
                  </a:lnTo>
                  <a:lnTo>
                    <a:pt x="32" y="4"/>
                  </a:lnTo>
                  <a:lnTo>
                    <a:pt x="23" y="0"/>
                  </a:lnTo>
                  <a:lnTo>
                    <a:pt x="5" y="4"/>
                  </a:lnTo>
                  <a:lnTo>
                    <a:pt x="0" y="11"/>
                  </a:lnTo>
                  <a:lnTo>
                    <a:pt x="44" y="36"/>
                  </a:lnTo>
                  <a:lnTo>
                    <a:pt x="49" y="34"/>
                  </a:lnTo>
                  <a:lnTo>
                    <a:pt x="71" y="36"/>
                  </a:lnTo>
                  <a:lnTo>
                    <a:pt x="76" y="34"/>
                  </a:lnTo>
                  <a:lnTo>
                    <a:pt x="91" y="36"/>
                  </a:lnTo>
                  <a:lnTo>
                    <a:pt x="83" y="22"/>
                  </a:lnTo>
                  <a:lnTo>
                    <a:pt x="71" y="18"/>
                  </a:lnTo>
                  <a:lnTo>
                    <a:pt x="71" y="11"/>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230" name="Freeform 534"/>
            <p:cNvSpPr>
              <a:spLocks/>
            </p:cNvSpPr>
            <p:nvPr/>
          </p:nvSpPr>
          <p:spPr bwMode="auto">
            <a:xfrm>
              <a:off x="3276" y="1842"/>
              <a:ext cx="87" cy="43"/>
            </a:xfrm>
            <a:custGeom>
              <a:avLst/>
              <a:gdLst/>
              <a:ahLst/>
              <a:cxnLst>
                <a:cxn ang="0">
                  <a:pos x="76" y="13"/>
                </a:cxn>
                <a:cxn ang="0">
                  <a:pos x="63" y="5"/>
                </a:cxn>
                <a:cxn ang="0">
                  <a:pos x="55" y="0"/>
                </a:cxn>
                <a:cxn ang="0">
                  <a:pos x="42" y="5"/>
                </a:cxn>
                <a:cxn ang="0">
                  <a:pos x="34" y="5"/>
                </a:cxn>
                <a:cxn ang="0">
                  <a:pos x="24" y="0"/>
                </a:cxn>
                <a:cxn ang="0">
                  <a:pos x="5" y="5"/>
                </a:cxn>
                <a:cxn ang="0">
                  <a:pos x="0" y="13"/>
                </a:cxn>
                <a:cxn ang="0">
                  <a:pos x="47" y="42"/>
                </a:cxn>
                <a:cxn ang="0">
                  <a:pos x="52" y="40"/>
                </a:cxn>
                <a:cxn ang="0">
                  <a:pos x="76" y="42"/>
                </a:cxn>
                <a:cxn ang="0">
                  <a:pos x="81" y="40"/>
                </a:cxn>
                <a:cxn ang="0">
                  <a:pos x="97" y="42"/>
                </a:cxn>
                <a:cxn ang="0">
                  <a:pos x="89" y="26"/>
                </a:cxn>
                <a:cxn ang="0">
                  <a:pos x="76" y="21"/>
                </a:cxn>
                <a:cxn ang="0">
                  <a:pos x="76" y="13"/>
                </a:cxn>
              </a:cxnLst>
              <a:rect l="0" t="0" r="r" b="b"/>
              <a:pathLst>
                <a:path w="98" h="43">
                  <a:moveTo>
                    <a:pt x="76" y="13"/>
                  </a:moveTo>
                  <a:lnTo>
                    <a:pt x="63" y="5"/>
                  </a:lnTo>
                  <a:lnTo>
                    <a:pt x="55" y="0"/>
                  </a:lnTo>
                  <a:lnTo>
                    <a:pt x="42" y="5"/>
                  </a:lnTo>
                  <a:lnTo>
                    <a:pt x="34" y="5"/>
                  </a:lnTo>
                  <a:lnTo>
                    <a:pt x="24" y="0"/>
                  </a:lnTo>
                  <a:lnTo>
                    <a:pt x="5" y="5"/>
                  </a:lnTo>
                  <a:lnTo>
                    <a:pt x="0" y="13"/>
                  </a:lnTo>
                  <a:lnTo>
                    <a:pt x="47" y="42"/>
                  </a:lnTo>
                  <a:lnTo>
                    <a:pt x="52" y="40"/>
                  </a:lnTo>
                  <a:lnTo>
                    <a:pt x="76" y="42"/>
                  </a:lnTo>
                  <a:lnTo>
                    <a:pt x="81" y="40"/>
                  </a:lnTo>
                  <a:lnTo>
                    <a:pt x="97" y="42"/>
                  </a:lnTo>
                  <a:lnTo>
                    <a:pt x="89" y="26"/>
                  </a:lnTo>
                  <a:lnTo>
                    <a:pt x="76" y="21"/>
                  </a:lnTo>
                  <a:lnTo>
                    <a:pt x="76"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231" name="Freeform 535"/>
            <p:cNvSpPr>
              <a:spLocks/>
            </p:cNvSpPr>
            <p:nvPr/>
          </p:nvSpPr>
          <p:spPr bwMode="auto">
            <a:xfrm>
              <a:off x="3063" y="1666"/>
              <a:ext cx="236" cy="187"/>
            </a:xfrm>
            <a:custGeom>
              <a:avLst/>
              <a:gdLst/>
              <a:ahLst/>
              <a:cxnLst>
                <a:cxn ang="0">
                  <a:pos x="28" y="33"/>
                </a:cxn>
                <a:cxn ang="0">
                  <a:pos x="18" y="41"/>
                </a:cxn>
                <a:cxn ang="0">
                  <a:pos x="31" y="74"/>
                </a:cxn>
                <a:cxn ang="0">
                  <a:pos x="8" y="102"/>
                </a:cxn>
                <a:cxn ang="0">
                  <a:pos x="0" y="114"/>
                </a:cxn>
                <a:cxn ang="0">
                  <a:pos x="13" y="122"/>
                </a:cxn>
                <a:cxn ang="0">
                  <a:pos x="69" y="117"/>
                </a:cxn>
                <a:cxn ang="0">
                  <a:pos x="72" y="108"/>
                </a:cxn>
                <a:cxn ang="0">
                  <a:pos x="95" y="112"/>
                </a:cxn>
                <a:cxn ang="0">
                  <a:pos x="110" y="114"/>
                </a:cxn>
                <a:cxn ang="0">
                  <a:pos x="110" y="127"/>
                </a:cxn>
                <a:cxn ang="0">
                  <a:pos x="120" y="145"/>
                </a:cxn>
                <a:cxn ang="0">
                  <a:pos x="103" y="142"/>
                </a:cxn>
                <a:cxn ang="0">
                  <a:pos x="98" y="166"/>
                </a:cxn>
                <a:cxn ang="0">
                  <a:pos x="110" y="169"/>
                </a:cxn>
                <a:cxn ang="0">
                  <a:pos x="118" y="150"/>
                </a:cxn>
                <a:cxn ang="0">
                  <a:pos x="144" y="145"/>
                </a:cxn>
                <a:cxn ang="0">
                  <a:pos x="144" y="152"/>
                </a:cxn>
                <a:cxn ang="0">
                  <a:pos x="169" y="155"/>
                </a:cxn>
                <a:cxn ang="0">
                  <a:pos x="152" y="169"/>
                </a:cxn>
                <a:cxn ang="0">
                  <a:pos x="174" y="186"/>
                </a:cxn>
                <a:cxn ang="0">
                  <a:pos x="213" y="166"/>
                </a:cxn>
                <a:cxn ang="0">
                  <a:pos x="190" y="169"/>
                </a:cxn>
                <a:cxn ang="0">
                  <a:pos x="174" y="155"/>
                </a:cxn>
                <a:cxn ang="0">
                  <a:pos x="188" y="160"/>
                </a:cxn>
                <a:cxn ang="0">
                  <a:pos x="190" y="150"/>
                </a:cxn>
                <a:cxn ang="0">
                  <a:pos x="218" y="142"/>
                </a:cxn>
                <a:cxn ang="0">
                  <a:pos x="221" y="127"/>
                </a:cxn>
                <a:cxn ang="0">
                  <a:pos x="234" y="114"/>
                </a:cxn>
                <a:cxn ang="0">
                  <a:pos x="246" y="117"/>
                </a:cxn>
                <a:cxn ang="0">
                  <a:pos x="257" y="102"/>
                </a:cxn>
                <a:cxn ang="0">
                  <a:pos x="254" y="92"/>
                </a:cxn>
                <a:cxn ang="0">
                  <a:pos x="264" y="69"/>
                </a:cxn>
                <a:cxn ang="0">
                  <a:pos x="248" y="51"/>
                </a:cxn>
                <a:cxn ang="0">
                  <a:pos x="236" y="39"/>
                </a:cxn>
                <a:cxn ang="0">
                  <a:pos x="215" y="33"/>
                </a:cxn>
                <a:cxn ang="0">
                  <a:pos x="193" y="41"/>
                </a:cxn>
                <a:cxn ang="0">
                  <a:pos x="190" y="18"/>
                </a:cxn>
                <a:cxn ang="0">
                  <a:pos x="174" y="18"/>
                </a:cxn>
                <a:cxn ang="0">
                  <a:pos x="166" y="0"/>
                </a:cxn>
                <a:cxn ang="0">
                  <a:pos x="126" y="11"/>
                </a:cxn>
                <a:cxn ang="0">
                  <a:pos x="131" y="26"/>
                </a:cxn>
                <a:cxn ang="0">
                  <a:pos x="123" y="36"/>
                </a:cxn>
                <a:cxn ang="0">
                  <a:pos x="120" y="23"/>
                </a:cxn>
                <a:cxn ang="0">
                  <a:pos x="85" y="36"/>
                </a:cxn>
                <a:cxn ang="0">
                  <a:pos x="77" y="26"/>
                </a:cxn>
                <a:cxn ang="0">
                  <a:pos x="65" y="28"/>
                </a:cxn>
                <a:cxn ang="0">
                  <a:pos x="52" y="23"/>
                </a:cxn>
                <a:cxn ang="0">
                  <a:pos x="28" y="33"/>
                </a:cxn>
              </a:cxnLst>
              <a:rect l="0" t="0" r="r" b="b"/>
              <a:pathLst>
                <a:path w="265" h="187">
                  <a:moveTo>
                    <a:pt x="28" y="33"/>
                  </a:moveTo>
                  <a:lnTo>
                    <a:pt x="18" y="41"/>
                  </a:lnTo>
                  <a:lnTo>
                    <a:pt x="31" y="74"/>
                  </a:lnTo>
                  <a:lnTo>
                    <a:pt x="8" y="102"/>
                  </a:lnTo>
                  <a:lnTo>
                    <a:pt x="0" y="114"/>
                  </a:lnTo>
                  <a:lnTo>
                    <a:pt x="13" y="122"/>
                  </a:lnTo>
                  <a:lnTo>
                    <a:pt x="69" y="117"/>
                  </a:lnTo>
                  <a:lnTo>
                    <a:pt x="72" y="108"/>
                  </a:lnTo>
                  <a:lnTo>
                    <a:pt x="95" y="112"/>
                  </a:lnTo>
                  <a:lnTo>
                    <a:pt x="110" y="114"/>
                  </a:lnTo>
                  <a:lnTo>
                    <a:pt x="110" y="127"/>
                  </a:lnTo>
                  <a:lnTo>
                    <a:pt x="120" y="145"/>
                  </a:lnTo>
                  <a:lnTo>
                    <a:pt x="103" y="142"/>
                  </a:lnTo>
                  <a:lnTo>
                    <a:pt x="98" y="166"/>
                  </a:lnTo>
                  <a:lnTo>
                    <a:pt x="110" y="169"/>
                  </a:lnTo>
                  <a:lnTo>
                    <a:pt x="118" y="150"/>
                  </a:lnTo>
                  <a:lnTo>
                    <a:pt x="144" y="145"/>
                  </a:lnTo>
                  <a:lnTo>
                    <a:pt x="144" y="152"/>
                  </a:lnTo>
                  <a:lnTo>
                    <a:pt x="169" y="155"/>
                  </a:lnTo>
                  <a:lnTo>
                    <a:pt x="152" y="169"/>
                  </a:lnTo>
                  <a:lnTo>
                    <a:pt x="174" y="186"/>
                  </a:lnTo>
                  <a:lnTo>
                    <a:pt x="213" y="166"/>
                  </a:lnTo>
                  <a:lnTo>
                    <a:pt x="190" y="169"/>
                  </a:lnTo>
                  <a:lnTo>
                    <a:pt x="174" y="155"/>
                  </a:lnTo>
                  <a:lnTo>
                    <a:pt x="188" y="160"/>
                  </a:lnTo>
                  <a:lnTo>
                    <a:pt x="190" y="150"/>
                  </a:lnTo>
                  <a:lnTo>
                    <a:pt x="218" y="142"/>
                  </a:lnTo>
                  <a:lnTo>
                    <a:pt x="221" y="127"/>
                  </a:lnTo>
                  <a:lnTo>
                    <a:pt x="234" y="114"/>
                  </a:lnTo>
                  <a:lnTo>
                    <a:pt x="246" y="117"/>
                  </a:lnTo>
                  <a:lnTo>
                    <a:pt x="257" y="102"/>
                  </a:lnTo>
                  <a:lnTo>
                    <a:pt x="254" y="92"/>
                  </a:lnTo>
                  <a:lnTo>
                    <a:pt x="264" y="69"/>
                  </a:lnTo>
                  <a:lnTo>
                    <a:pt x="248" y="51"/>
                  </a:lnTo>
                  <a:lnTo>
                    <a:pt x="236" y="39"/>
                  </a:lnTo>
                  <a:lnTo>
                    <a:pt x="215" y="33"/>
                  </a:lnTo>
                  <a:lnTo>
                    <a:pt x="193" y="41"/>
                  </a:lnTo>
                  <a:lnTo>
                    <a:pt x="190" y="18"/>
                  </a:lnTo>
                  <a:lnTo>
                    <a:pt x="174" y="18"/>
                  </a:lnTo>
                  <a:lnTo>
                    <a:pt x="166" y="0"/>
                  </a:lnTo>
                  <a:lnTo>
                    <a:pt x="126" y="11"/>
                  </a:lnTo>
                  <a:lnTo>
                    <a:pt x="131" y="26"/>
                  </a:lnTo>
                  <a:lnTo>
                    <a:pt x="123" y="36"/>
                  </a:lnTo>
                  <a:lnTo>
                    <a:pt x="120" y="23"/>
                  </a:lnTo>
                  <a:lnTo>
                    <a:pt x="85" y="36"/>
                  </a:lnTo>
                  <a:lnTo>
                    <a:pt x="77" y="26"/>
                  </a:lnTo>
                  <a:lnTo>
                    <a:pt x="65" y="28"/>
                  </a:lnTo>
                  <a:lnTo>
                    <a:pt x="52" y="23"/>
                  </a:lnTo>
                  <a:lnTo>
                    <a:pt x="28" y="33"/>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30232" name="Freeform 536"/>
            <p:cNvSpPr>
              <a:spLocks/>
            </p:cNvSpPr>
            <p:nvPr/>
          </p:nvSpPr>
          <p:spPr bwMode="auto">
            <a:xfrm>
              <a:off x="3063" y="1666"/>
              <a:ext cx="241" cy="193"/>
            </a:xfrm>
            <a:custGeom>
              <a:avLst/>
              <a:gdLst/>
              <a:ahLst/>
              <a:cxnLst>
                <a:cxn ang="0">
                  <a:pos x="29" y="34"/>
                </a:cxn>
                <a:cxn ang="0">
                  <a:pos x="18" y="42"/>
                </a:cxn>
                <a:cxn ang="0">
                  <a:pos x="32" y="76"/>
                </a:cxn>
                <a:cxn ang="0">
                  <a:pos x="8" y="105"/>
                </a:cxn>
                <a:cxn ang="0">
                  <a:pos x="0" y="118"/>
                </a:cxn>
                <a:cxn ang="0">
                  <a:pos x="13" y="126"/>
                </a:cxn>
                <a:cxn ang="0">
                  <a:pos x="71" y="121"/>
                </a:cxn>
                <a:cxn ang="0">
                  <a:pos x="74" y="111"/>
                </a:cxn>
                <a:cxn ang="0">
                  <a:pos x="97" y="116"/>
                </a:cxn>
                <a:cxn ang="0">
                  <a:pos x="113" y="118"/>
                </a:cxn>
                <a:cxn ang="0">
                  <a:pos x="113" y="131"/>
                </a:cxn>
                <a:cxn ang="0">
                  <a:pos x="123" y="150"/>
                </a:cxn>
                <a:cxn ang="0">
                  <a:pos x="105" y="147"/>
                </a:cxn>
                <a:cxn ang="0">
                  <a:pos x="100" y="171"/>
                </a:cxn>
                <a:cxn ang="0">
                  <a:pos x="113" y="174"/>
                </a:cxn>
                <a:cxn ang="0">
                  <a:pos x="121" y="155"/>
                </a:cxn>
                <a:cxn ang="0">
                  <a:pos x="147" y="150"/>
                </a:cxn>
                <a:cxn ang="0">
                  <a:pos x="147" y="157"/>
                </a:cxn>
                <a:cxn ang="0">
                  <a:pos x="173" y="160"/>
                </a:cxn>
                <a:cxn ang="0">
                  <a:pos x="155" y="174"/>
                </a:cxn>
                <a:cxn ang="0">
                  <a:pos x="178" y="192"/>
                </a:cxn>
                <a:cxn ang="0">
                  <a:pos x="218" y="171"/>
                </a:cxn>
                <a:cxn ang="0">
                  <a:pos x="194" y="174"/>
                </a:cxn>
                <a:cxn ang="0">
                  <a:pos x="178" y="160"/>
                </a:cxn>
                <a:cxn ang="0">
                  <a:pos x="192" y="165"/>
                </a:cxn>
                <a:cxn ang="0">
                  <a:pos x="194" y="155"/>
                </a:cxn>
                <a:cxn ang="0">
                  <a:pos x="223" y="147"/>
                </a:cxn>
                <a:cxn ang="0">
                  <a:pos x="226" y="131"/>
                </a:cxn>
                <a:cxn ang="0">
                  <a:pos x="239" y="118"/>
                </a:cxn>
                <a:cxn ang="0">
                  <a:pos x="252" y="121"/>
                </a:cxn>
                <a:cxn ang="0">
                  <a:pos x="263" y="105"/>
                </a:cxn>
                <a:cxn ang="0">
                  <a:pos x="260" y="95"/>
                </a:cxn>
                <a:cxn ang="0">
                  <a:pos x="270" y="71"/>
                </a:cxn>
                <a:cxn ang="0">
                  <a:pos x="254" y="53"/>
                </a:cxn>
                <a:cxn ang="0">
                  <a:pos x="241" y="40"/>
                </a:cxn>
                <a:cxn ang="0">
                  <a:pos x="220" y="34"/>
                </a:cxn>
                <a:cxn ang="0">
                  <a:pos x="197" y="42"/>
                </a:cxn>
                <a:cxn ang="0">
                  <a:pos x="194" y="19"/>
                </a:cxn>
                <a:cxn ang="0">
                  <a:pos x="178" y="19"/>
                </a:cxn>
                <a:cxn ang="0">
                  <a:pos x="170" y="0"/>
                </a:cxn>
                <a:cxn ang="0">
                  <a:pos x="129" y="11"/>
                </a:cxn>
                <a:cxn ang="0">
                  <a:pos x="134" y="27"/>
                </a:cxn>
                <a:cxn ang="0">
                  <a:pos x="126" y="37"/>
                </a:cxn>
                <a:cxn ang="0">
                  <a:pos x="123" y="24"/>
                </a:cxn>
                <a:cxn ang="0">
                  <a:pos x="87" y="37"/>
                </a:cxn>
                <a:cxn ang="0">
                  <a:pos x="79" y="27"/>
                </a:cxn>
                <a:cxn ang="0">
                  <a:pos x="66" y="29"/>
                </a:cxn>
                <a:cxn ang="0">
                  <a:pos x="53" y="24"/>
                </a:cxn>
                <a:cxn ang="0">
                  <a:pos x="29" y="34"/>
                </a:cxn>
              </a:cxnLst>
              <a:rect l="0" t="0" r="r" b="b"/>
              <a:pathLst>
                <a:path w="271" h="193">
                  <a:moveTo>
                    <a:pt x="29" y="34"/>
                  </a:moveTo>
                  <a:lnTo>
                    <a:pt x="18" y="42"/>
                  </a:lnTo>
                  <a:lnTo>
                    <a:pt x="32" y="76"/>
                  </a:lnTo>
                  <a:lnTo>
                    <a:pt x="8" y="105"/>
                  </a:lnTo>
                  <a:lnTo>
                    <a:pt x="0" y="118"/>
                  </a:lnTo>
                  <a:lnTo>
                    <a:pt x="13" y="126"/>
                  </a:lnTo>
                  <a:lnTo>
                    <a:pt x="71" y="121"/>
                  </a:lnTo>
                  <a:lnTo>
                    <a:pt x="74" y="111"/>
                  </a:lnTo>
                  <a:lnTo>
                    <a:pt x="97" y="116"/>
                  </a:lnTo>
                  <a:lnTo>
                    <a:pt x="113" y="118"/>
                  </a:lnTo>
                  <a:lnTo>
                    <a:pt x="113" y="131"/>
                  </a:lnTo>
                  <a:lnTo>
                    <a:pt x="123" y="150"/>
                  </a:lnTo>
                  <a:lnTo>
                    <a:pt x="105" y="147"/>
                  </a:lnTo>
                  <a:lnTo>
                    <a:pt x="100" y="171"/>
                  </a:lnTo>
                  <a:lnTo>
                    <a:pt x="113" y="174"/>
                  </a:lnTo>
                  <a:lnTo>
                    <a:pt x="121" y="155"/>
                  </a:lnTo>
                  <a:lnTo>
                    <a:pt x="147" y="150"/>
                  </a:lnTo>
                  <a:lnTo>
                    <a:pt x="147" y="157"/>
                  </a:lnTo>
                  <a:lnTo>
                    <a:pt x="173" y="160"/>
                  </a:lnTo>
                  <a:lnTo>
                    <a:pt x="155" y="174"/>
                  </a:lnTo>
                  <a:lnTo>
                    <a:pt x="178" y="192"/>
                  </a:lnTo>
                  <a:lnTo>
                    <a:pt x="218" y="171"/>
                  </a:lnTo>
                  <a:lnTo>
                    <a:pt x="194" y="174"/>
                  </a:lnTo>
                  <a:lnTo>
                    <a:pt x="178" y="160"/>
                  </a:lnTo>
                  <a:lnTo>
                    <a:pt x="192" y="165"/>
                  </a:lnTo>
                  <a:lnTo>
                    <a:pt x="194" y="155"/>
                  </a:lnTo>
                  <a:lnTo>
                    <a:pt x="223" y="147"/>
                  </a:lnTo>
                  <a:lnTo>
                    <a:pt x="226" y="131"/>
                  </a:lnTo>
                  <a:lnTo>
                    <a:pt x="239" y="118"/>
                  </a:lnTo>
                  <a:lnTo>
                    <a:pt x="252" y="121"/>
                  </a:lnTo>
                  <a:lnTo>
                    <a:pt x="263" y="105"/>
                  </a:lnTo>
                  <a:lnTo>
                    <a:pt x="260" y="95"/>
                  </a:lnTo>
                  <a:lnTo>
                    <a:pt x="270" y="71"/>
                  </a:lnTo>
                  <a:lnTo>
                    <a:pt x="254" y="53"/>
                  </a:lnTo>
                  <a:lnTo>
                    <a:pt x="241" y="40"/>
                  </a:lnTo>
                  <a:lnTo>
                    <a:pt x="220" y="34"/>
                  </a:lnTo>
                  <a:lnTo>
                    <a:pt x="197" y="42"/>
                  </a:lnTo>
                  <a:lnTo>
                    <a:pt x="194" y="19"/>
                  </a:lnTo>
                  <a:lnTo>
                    <a:pt x="178" y="19"/>
                  </a:lnTo>
                  <a:lnTo>
                    <a:pt x="170" y="0"/>
                  </a:lnTo>
                  <a:lnTo>
                    <a:pt x="129" y="11"/>
                  </a:lnTo>
                  <a:lnTo>
                    <a:pt x="134" y="27"/>
                  </a:lnTo>
                  <a:lnTo>
                    <a:pt x="126" y="37"/>
                  </a:lnTo>
                  <a:lnTo>
                    <a:pt x="123" y="24"/>
                  </a:lnTo>
                  <a:lnTo>
                    <a:pt x="87" y="37"/>
                  </a:lnTo>
                  <a:lnTo>
                    <a:pt x="79" y="27"/>
                  </a:lnTo>
                  <a:lnTo>
                    <a:pt x="66" y="29"/>
                  </a:lnTo>
                  <a:lnTo>
                    <a:pt x="53" y="24"/>
                  </a:lnTo>
                  <a:lnTo>
                    <a:pt x="29" y="34"/>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233" name="Freeform 537"/>
            <p:cNvSpPr>
              <a:spLocks/>
            </p:cNvSpPr>
            <p:nvPr/>
          </p:nvSpPr>
          <p:spPr bwMode="auto">
            <a:xfrm>
              <a:off x="3126" y="1777"/>
              <a:ext cx="42" cy="55"/>
            </a:xfrm>
            <a:custGeom>
              <a:avLst/>
              <a:gdLst/>
              <a:ahLst/>
              <a:cxnLst>
                <a:cxn ang="0">
                  <a:pos x="0" y="9"/>
                </a:cxn>
                <a:cxn ang="0">
                  <a:pos x="19" y="32"/>
                </a:cxn>
                <a:cxn ang="0">
                  <a:pos x="19" y="54"/>
                </a:cxn>
                <a:cxn ang="0">
                  <a:pos x="26" y="54"/>
                </a:cxn>
                <a:cxn ang="0">
                  <a:pos x="30" y="32"/>
                </a:cxn>
                <a:cxn ang="0">
                  <a:pos x="46" y="35"/>
                </a:cxn>
                <a:cxn ang="0">
                  <a:pos x="37" y="18"/>
                </a:cxn>
                <a:cxn ang="0">
                  <a:pos x="37" y="6"/>
                </a:cxn>
                <a:cxn ang="0">
                  <a:pos x="3" y="0"/>
                </a:cxn>
                <a:cxn ang="0">
                  <a:pos x="0" y="9"/>
                </a:cxn>
              </a:cxnLst>
              <a:rect l="0" t="0" r="r" b="b"/>
              <a:pathLst>
                <a:path w="47" h="55">
                  <a:moveTo>
                    <a:pt x="0" y="9"/>
                  </a:moveTo>
                  <a:lnTo>
                    <a:pt x="19" y="32"/>
                  </a:lnTo>
                  <a:lnTo>
                    <a:pt x="19" y="54"/>
                  </a:lnTo>
                  <a:lnTo>
                    <a:pt x="26" y="54"/>
                  </a:lnTo>
                  <a:lnTo>
                    <a:pt x="30" y="32"/>
                  </a:lnTo>
                  <a:lnTo>
                    <a:pt x="46" y="35"/>
                  </a:lnTo>
                  <a:lnTo>
                    <a:pt x="37" y="18"/>
                  </a:lnTo>
                  <a:lnTo>
                    <a:pt x="37" y="6"/>
                  </a:lnTo>
                  <a:lnTo>
                    <a:pt x="3" y="0"/>
                  </a:lnTo>
                  <a:lnTo>
                    <a:pt x="0" y="9"/>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234" name="Freeform 538"/>
            <p:cNvSpPr>
              <a:spLocks/>
            </p:cNvSpPr>
            <p:nvPr/>
          </p:nvSpPr>
          <p:spPr bwMode="auto">
            <a:xfrm>
              <a:off x="3126" y="1777"/>
              <a:ext cx="47" cy="61"/>
            </a:xfrm>
            <a:custGeom>
              <a:avLst/>
              <a:gdLst/>
              <a:ahLst/>
              <a:cxnLst>
                <a:cxn ang="0">
                  <a:pos x="0" y="10"/>
                </a:cxn>
                <a:cxn ang="0">
                  <a:pos x="21" y="36"/>
                </a:cxn>
                <a:cxn ang="0">
                  <a:pos x="21" y="60"/>
                </a:cxn>
                <a:cxn ang="0">
                  <a:pos x="29" y="60"/>
                </a:cxn>
                <a:cxn ang="0">
                  <a:pos x="34" y="36"/>
                </a:cxn>
                <a:cxn ang="0">
                  <a:pos x="52" y="39"/>
                </a:cxn>
                <a:cxn ang="0">
                  <a:pos x="42" y="20"/>
                </a:cxn>
                <a:cxn ang="0">
                  <a:pos x="42" y="7"/>
                </a:cxn>
                <a:cxn ang="0">
                  <a:pos x="3" y="0"/>
                </a:cxn>
                <a:cxn ang="0">
                  <a:pos x="0" y="10"/>
                </a:cxn>
              </a:cxnLst>
              <a:rect l="0" t="0" r="r" b="b"/>
              <a:pathLst>
                <a:path w="53" h="61">
                  <a:moveTo>
                    <a:pt x="0" y="10"/>
                  </a:moveTo>
                  <a:lnTo>
                    <a:pt x="21" y="36"/>
                  </a:lnTo>
                  <a:lnTo>
                    <a:pt x="21" y="60"/>
                  </a:lnTo>
                  <a:lnTo>
                    <a:pt x="29" y="60"/>
                  </a:lnTo>
                  <a:lnTo>
                    <a:pt x="34" y="36"/>
                  </a:lnTo>
                  <a:lnTo>
                    <a:pt x="52" y="39"/>
                  </a:lnTo>
                  <a:lnTo>
                    <a:pt x="42" y="20"/>
                  </a:lnTo>
                  <a:lnTo>
                    <a:pt x="42" y="7"/>
                  </a:lnTo>
                  <a:lnTo>
                    <a:pt x="3" y="0"/>
                  </a:lnTo>
                  <a:lnTo>
                    <a:pt x="0" y="1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235" name="Freeform 539"/>
            <p:cNvSpPr>
              <a:spLocks/>
            </p:cNvSpPr>
            <p:nvPr/>
          </p:nvSpPr>
          <p:spPr bwMode="auto">
            <a:xfrm>
              <a:off x="3084" y="1590"/>
              <a:ext cx="117" cy="108"/>
            </a:xfrm>
            <a:custGeom>
              <a:avLst/>
              <a:gdLst/>
              <a:ahLst/>
              <a:cxnLst>
                <a:cxn ang="0">
                  <a:pos x="131" y="47"/>
                </a:cxn>
                <a:cxn ang="0">
                  <a:pos x="114" y="45"/>
                </a:cxn>
                <a:cxn ang="0">
                  <a:pos x="108" y="18"/>
                </a:cxn>
                <a:cxn ang="0">
                  <a:pos x="96" y="3"/>
                </a:cxn>
                <a:cxn ang="0">
                  <a:pos x="76" y="0"/>
                </a:cxn>
                <a:cxn ang="0">
                  <a:pos x="61" y="3"/>
                </a:cxn>
                <a:cxn ang="0">
                  <a:pos x="51" y="12"/>
                </a:cxn>
                <a:cxn ang="0">
                  <a:pos x="54" y="26"/>
                </a:cxn>
                <a:cxn ang="0">
                  <a:pos x="38" y="32"/>
                </a:cxn>
                <a:cxn ang="0">
                  <a:pos x="35" y="52"/>
                </a:cxn>
                <a:cxn ang="0">
                  <a:pos x="21" y="67"/>
                </a:cxn>
                <a:cxn ang="0">
                  <a:pos x="0" y="80"/>
                </a:cxn>
                <a:cxn ang="0">
                  <a:pos x="6" y="104"/>
                </a:cxn>
                <a:cxn ang="0">
                  <a:pos x="29" y="95"/>
                </a:cxn>
                <a:cxn ang="0">
                  <a:pos x="41" y="99"/>
                </a:cxn>
                <a:cxn ang="0">
                  <a:pos x="54" y="98"/>
                </a:cxn>
                <a:cxn ang="0">
                  <a:pos x="61" y="107"/>
                </a:cxn>
                <a:cxn ang="0">
                  <a:pos x="96" y="95"/>
                </a:cxn>
                <a:cxn ang="0">
                  <a:pos x="98" y="107"/>
                </a:cxn>
                <a:cxn ang="0">
                  <a:pos x="106" y="98"/>
                </a:cxn>
                <a:cxn ang="0">
                  <a:pos x="101" y="82"/>
                </a:cxn>
                <a:cxn ang="0">
                  <a:pos x="119" y="77"/>
                </a:cxn>
                <a:cxn ang="0">
                  <a:pos x="116" y="58"/>
                </a:cxn>
                <a:cxn ang="0">
                  <a:pos x="126" y="61"/>
                </a:cxn>
                <a:cxn ang="0">
                  <a:pos x="131" y="47"/>
                </a:cxn>
              </a:cxnLst>
              <a:rect l="0" t="0" r="r" b="b"/>
              <a:pathLst>
                <a:path w="132" h="108">
                  <a:moveTo>
                    <a:pt x="131" y="47"/>
                  </a:moveTo>
                  <a:lnTo>
                    <a:pt x="114" y="45"/>
                  </a:lnTo>
                  <a:lnTo>
                    <a:pt x="108" y="18"/>
                  </a:lnTo>
                  <a:lnTo>
                    <a:pt x="96" y="3"/>
                  </a:lnTo>
                  <a:lnTo>
                    <a:pt x="76" y="0"/>
                  </a:lnTo>
                  <a:lnTo>
                    <a:pt x="61" y="3"/>
                  </a:lnTo>
                  <a:lnTo>
                    <a:pt x="51" y="12"/>
                  </a:lnTo>
                  <a:lnTo>
                    <a:pt x="54" y="26"/>
                  </a:lnTo>
                  <a:lnTo>
                    <a:pt x="38" y="32"/>
                  </a:lnTo>
                  <a:lnTo>
                    <a:pt x="35" y="52"/>
                  </a:lnTo>
                  <a:lnTo>
                    <a:pt x="21" y="67"/>
                  </a:lnTo>
                  <a:lnTo>
                    <a:pt x="0" y="80"/>
                  </a:lnTo>
                  <a:lnTo>
                    <a:pt x="6" y="104"/>
                  </a:lnTo>
                  <a:lnTo>
                    <a:pt x="29" y="95"/>
                  </a:lnTo>
                  <a:lnTo>
                    <a:pt x="41" y="99"/>
                  </a:lnTo>
                  <a:lnTo>
                    <a:pt x="54" y="98"/>
                  </a:lnTo>
                  <a:lnTo>
                    <a:pt x="61" y="107"/>
                  </a:lnTo>
                  <a:lnTo>
                    <a:pt x="96" y="95"/>
                  </a:lnTo>
                  <a:lnTo>
                    <a:pt x="98" y="107"/>
                  </a:lnTo>
                  <a:lnTo>
                    <a:pt x="106" y="98"/>
                  </a:lnTo>
                  <a:lnTo>
                    <a:pt x="101" y="82"/>
                  </a:lnTo>
                  <a:lnTo>
                    <a:pt x="119" y="77"/>
                  </a:lnTo>
                  <a:lnTo>
                    <a:pt x="116" y="58"/>
                  </a:lnTo>
                  <a:lnTo>
                    <a:pt x="126" y="61"/>
                  </a:lnTo>
                  <a:lnTo>
                    <a:pt x="131" y="47"/>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30236" name="Freeform 540"/>
            <p:cNvSpPr>
              <a:spLocks/>
            </p:cNvSpPr>
            <p:nvPr/>
          </p:nvSpPr>
          <p:spPr bwMode="auto">
            <a:xfrm>
              <a:off x="3084" y="1590"/>
              <a:ext cx="122" cy="114"/>
            </a:xfrm>
            <a:custGeom>
              <a:avLst/>
              <a:gdLst/>
              <a:ahLst/>
              <a:cxnLst>
                <a:cxn ang="0">
                  <a:pos x="137" y="50"/>
                </a:cxn>
                <a:cxn ang="0">
                  <a:pos x="119" y="47"/>
                </a:cxn>
                <a:cxn ang="0">
                  <a:pos x="113" y="19"/>
                </a:cxn>
                <a:cxn ang="0">
                  <a:pos x="100" y="3"/>
                </a:cxn>
                <a:cxn ang="0">
                  <a:pos x="79" y="0"/>
                </a:cxn>
                <a:cxn ang="0">
                  <a:pos x="64" y="3"/>
                </a:cxn>
                <a:cxn ang="0">
                  <a:pos x="53" y="13"/>
                </a:cxn>
                <a:cxn ang="0">
                  <a:pos x="56" y="27"/>
                </a:cxn>
                <a:cxn ang="0">
                  <a:pos x="40" y="34"/>
                </a:cxn>
                <a:cxn ang="0">
                  <a:pos x="37" y="55"/>
                </a:cxn>
                <a:cxn ang="0">
                  <a:pos x="22" y="71"/>
                </a:cxn>
                <a:cxn ang="0">
                  <a:pos x="0" y="84"/>
                </a:cxn>
                <a:cxn ang="0">
                  <a:pos x="6" y="110"/>
                </a:cxn>
                <a:cxn ang="0">
                  <a:pos x="30" y="100"/>
                </a:cxn>
                <a:cxn ang="0">
                  <a:pos x="43" y="105"/>
                </a:cxn>
                <a:cxn ang="0">
                  <a:pos x="56" y="103"/>
                </a:cxn>
                <a:cxn ang="0">
                  <a:pos x="64" y="113"/>
                </a:cxn>
                <a:cxn ang="0">
                  <a:pos x="100" y="100"/>
                </a:cxn>
                <a:cxn ang="0">
                  <a:pos x="103" y="113"/>
                </a:cxn>
                <a:cxn ang="0">
                  <a:pos x="111" y="103"/>
                </a:cxn>
                <a:cxn ang="0">
                  <a:pos x="106" y="87"/>
                </a:cxn>
                <a:cxn ang="0">
                  <a:pos x="124" y="81"/>
                </a:cxn>
                <a:cxn ang="0">
                  <a:pos x="121" y="61"/>
                </a:cxn>
                <a:cxn ang="0">
                  <a:pos x="132" y="64"/>
                </a:cxn>
                <a:cxn ang="0">
                  <a:pos x="137" y="50"/>
                </a:cxn>
              </a:cxnLst>
              <a:rect l="0" t="0" r="r" b="b"/>
              <a:pathLst>
                <a:path w="138" h="114">
                  <a:moveTo>
                    <a:pt x="137" y="50"/>
                  </a:moveTo>
                  <a:lnTo>
                    <a:pt x="119" y="47"/>
                  </a:lnTo>
                  <a:lnTo>
                    <a:pt x="113" y="19"/>
                  </a:lnTo>
                  <a:lnTo>
                    <a:pt x="100" y="3"/>
                  </a:lnTo>
                  <a:lnTo>
                    <a:pt x="79" y="0"/>
                  </a:lnTo>
                  <a:lnTo>
                    <a:pt x="64" y="3"/>
                  </a:lnTo>
                  <a:lnTo>
                    <a:pt x="53" y="13"/>
                  </a:lnTo>
                  <a:lnTo>
                    <a:pt x="56" y="27"/>
                  </a:lnTo>
                  <a:lnTo>
                    <a:pt x="40" y="34"/>
                  </a:lnTo>
                  <a:lnTo>
                    <a:pt x="37" y="55"/>
                  </a:lnTo>
                  <a:lnTo>
                    <a:pt x="22" y="71"/>
                  </a:lnTo>
                  <a:lnTo>
                    <a:pt x="0" y="84"/>
                  </a:lnTo>
                  <a:lnTo>
                    <a:pt x="6" y="110"/>
                  </a:lnTo>
                  <a:lnTo>
                    <a:pt x="30" y="100"/>
                  </a:lnTo>
                  <a:lnTo>
                    <a:pt x="43" y="105"/>
                  </a:lnTo>
                  <a:lnTo>
                    <a:pt x="56" y="103"/>
                  </a:lnTo>
                  <a:lnTo>
                    <a:pt x="64" y="113"/>
                  </a:lnTo>
                  <a:lnTo>
                    <a:pt x="100" y="100"/>
                  </a:lnTo>
                  <a:lnTo>
                    <a:pt x="103" y="113"/>
                  </a:lnTo>
                  <a:lnTo>
                    <a:pt x="111" y="103"/>
                  </a:lnTo>
                  <a:lnTo>
                    <a:pt x="106" y="87"/>
                  </a:lnTo>
                  <a:lnTo>
                    <a:pt x="124" y="81"/>
                  </a:lnTo>
                  <a:lnTo>
                    <a:pt x="121" y="61"/>
                  </a:lnTo>
                  <a:lnTo>
                    <a:pt x="132" y="64"/>
                  </a:lnTo>
                  <a:lnTo>
                    <a:pt x="137" y="5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237" name="Freeform 541"/>
            <p:cNvSpPr>
              <a:spLocks/>
            </p:cNvSpPr>
            <p:nvPr/>
          </p:nvSpPr>
          <p:spPr bwMode="auto">
            <a:xfrm>
              <a:off x="3052" y="1619"/>
              <a:ext cx="60" cy="50"/>
            </a:xfrm>
            <a:custGeom>
              <a:avLst/>
              <a:gdLst/>
              <a:ahLst/>
              <a:cxnLst>
                <a:cxn ang="0">
                  <a:pos x="0" y="0"/>
                </a:cxn>
                <a:cxn ang="0">
                  <a:pos x="2" y="23"/>
                </a:cxn>
                <a:cxn ang="0">
                  <a:pos x="28" y="31"/>
                </a:cxn>
                <a:cxn ang="0">
                  <a:pos x="33" y="49"/>
                </a:cxn>
                <a:cxn ang="0">
                  <a:pos x="53" y="37"/>
                </a:cxn>
                <a:cxn ang="0">
                  <a:pos x="67" y="23"/>
                </a:cxn>
                <a:cxn ang="0">
                  <a:pos x="41" y="10"/>
                </a:cxn>
                <a:cxn ang="0">
                  <a:pos x="0" y="0"/>
                </a:cxn>
              </a:cxnLst>
              <a:rect l="0" t="0" r="r" b="b"/>
              <a:pathLst>
                <a:path w="68" h="50">
                  <a:moveTo>
                    <a:pt x="0" y="0"/>
                  </a:moveTo>
                  <a:lnTo>
                    <a:pt x="2" y="23"/>
                  </a:lnTo>
                  <a:lnTo>
                    <a:pt x="28" y="31"/>
                  </a:lnTo>
                  <a:lnTo>
                    <a:pt x="33" y="49"/>
                  </a:lnTo>
                  <a:lnTo>
                    <a:pt x="53" y="37"/>
                  </a:lnTo>
                  <a:lnTo>
                    <a:pt x="67" y="23"/>
                  </a:lnTo>
                  <a:lnTo>
                    <a:pt x="41" y="10"/>
                  </a:lnTo>
                  <a:lnTo>
                    <a:pt x="0" y="0"/>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30238" name="Freeform 542"/>
            <p:cNvSpPr>
              <a:spLocks/>
            </p:cNvSpPr>
            <p:nvPr/>
          </p:nvSpPr>
          <p:spPr bwMode="auto">
            <a:xfrm>
              <a:off x="3052" y="1619"/>
              <a:ext cx="65" cy="56"/>
            </a:xfrm>
            <a:custGeom>
              <a:avLst/>
              <a:gdLst/>
              <a:ahLst/>
              <a:cxnLst>
                <a:cxn ang="0">
                  <a:pos x="0" y="0"/>
                </a:cxn>
                <a:cxn ang="0">
                  <a:pos x="2" y="26"/>
                </a:cxn>
                <a:cxn ang="0">
                  <a:pos x="31" y="35"/>
                </a:cxn>
                <a:cxn ang="0">
                  <a:pos x="36" y="55"/>
                </a:cxn>
                <a:cxn ang="0">
                  <a:pos x="58" y="42"/>
                </a:cxn>
                <a:cxn ang="0">
                  <a:pos x="73" y="26"/>
                </a:cxn>
                <a:cxn ang="0">
                  <a:pos x="45" y="11"/>
                </a:cxn>
                <a:cxn ang="0">
                  <a:pos x="0" y="0"/>
                </a:cxn>
              </a:cxnLst>
              <a:rect l="0" t="0" r="r" b="b"/>
              <a:pathLst>
                <a:path w="74" h="56">
                  <a:moveTo>
                    <a:pt x="0" y="0"/>
                  </a:moveTo>
                  <a:lnTo>
                    <a:pt x="2" y="26"/>
                  </a:lnTo>
                  <a:lnTo>
                    <a:pt x="31" y="35"/>
                  </a:lnTo>
                  <a:lnTo>
                    <a:pt x="36" y="55"/>
                  </a:lnTo>
                  <a:lnTo>
                    <a:pt x="58" y="42"/>
                  </a:lnTo>
                  <a:lnTo>
                    <a:pt x="73" y="26"/>
                  </a:lnTo>
                  <a:lnTo>
                    <a:pt x="45" y="11"/>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239" name="Freeform 543"/>
            <p:cNvSpPr>
              <a:spLocks/>
            </p:cNvSpPr>
            <p:nvPr/>
          </p:nvSpPr>
          <p:spPr bwMode="auto">
            <a:xfrm>
              <a:off x="3052" y="1585"/>
              <a:ext cx="77" cy="55"/>
            </a:xfrm>
            <a:custGeom>
              <a:avLst/>
              <a:gdLst/>
              <a:ahLst/>
              <a:cxnLst>
                <a:cxn ang="0">
                  <a:pos x="47" y="0"/>
                </a:cxn>
                <a:cxn ang="0">
                  <a:pos x="42" y="24"/>
                </a:cxn>
                <a:cxn ang="0">
                  <a:pos x="20" y="12"/>
                </a:cxn>
                <a:cxn ang="0">
                  <a:pos x="7" y="14"/>
                </a:cxn>
                <a:cxn ang="0">
                  <a:pos x="0" y="31"/>
                </a:cxn>
                <a:cxn ang="0">
                  <a:pos x="42" y="41"/>
                </a:cxn>
                <a:cxn ang="0">
                  <a:pos x="68" y="54"/>
                </a:cxn>
                <a:cxn ang="0">
                  <a:pos x="71" y="35"/>
                </a:cxn>
                <a:cxn ang="0">
                  <a:pos x="86" y="29"/>
                </a:cxn>
                <a:cxn ang="0">
                  <a:pos x="83" y="16"/>
                </a:cxn>
                <a:cxn ang="0">
                  <a:pos x="71" y="3"/>
                </a:cxn>
                <a:cxn ang="0">
                  <a:pos x="47" y="0"/>
                </a:cxn>
              </a:cxnLst>
              <a:rect l="0" t="0" r="r" b="b"/>
              <a:pathLst>
                <a:path w="87" h="55">
                  <a:moveTo>
                    <a:pt x="47" y="0"/>
                  </a:moveTo>
                  <a:lnTo>
                    <a:pt x="42" y="24"/>
                  </a:lnTo>
                  <a:lnTo>
                    <a:pt x="20" y="12"/>
                  </a:lnTo>
                  <a:lnTo>
                    <a:pt x="7" y="14"/>
                  </a:lnTo>
                  <a:lnTo>
                    <a:pt x="0" y="31"/>
                  </a:lnTo>
                  <a:lnTo>
                    <a:pt x="42" y="41"/>
                  </a:lnTo>
                  <a:lnTo>
                    <a:pt x="68" y="54"/>
                  </a:lnTo>
                  <a:lnTo>
                    <a:pt x="71" y="35"/>
                  </a:lnTo>
                  <a:lnTo>
                    <a:pt x="86" y="29"/>
                  </a:lnTo>
                  <a:lnTo>
                    <a:pt x="83" y="16"/>
                  </a:lnTo>
                  <a:lnTo>
                    <a:pt x="71" y="3"/>
                  </a:lnTo>
                  <a:lnTo>
                    <a:pt x="47" y="0"/>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30240" name="Freeform 544"/>
            <p:cNvSpPr>
              <a:spLocks/>
            </p:cNvSpPr>
            <p:nvPr/>
          </p:nvSpPr>
          <p:spPr bwMode="auto">
            <a:xfrm>
              <a:off x="3052" y="1585"/>
              <a:ext cx="82" cy="61"/>
            </a:xfrm>
            <a:custGeom>
              <a:avLst/>
              <a:gdLst/>
              <a:ahLst/>
              <a:cxnLst>
                <a:cxn ang="0">
                  <a:pos x="50" y="0"/>
                </a:cxn>
                <a:cxn ang="0">
                  <a:pos x="45" y="27"/>
                </a:cxn>
                <a:cxn ang="0">
                  <a:pos x="21" y="13"/>
                </a:cxn>
                <a:cxn ang="0">
                  <a:pos x="8" y="16"/>
                </a:cxn>
                <a:cxn ang="0">
                  <a:pos x="0" y="34"/>
                </a:cxn>
                <a:cxn ang="0">
                  <a:pos x="45" y="45"/>
                </a:cxn>
                <a:cxn ang="0">
                  <a:pos x="73" y="60"/>
                </a:cxn>
                <a:cxn ang="0">
                  <a:pos x="76" y="39"/>
                </a:cxn>
                <a:cxn ang="0">
                  <a:pos x="92" y="32"/>
                </a:cxn>
                <a:cxn ang="0">
                  <a:pos x="89" y="18"/>
                </a:cxn>
                <a:cxn ang="0">
                  <a:pos x="76" y="3"/>
                </a:cxn>
                <a:cxn ang="0">
                  <a:pos x="50" y="0"/>
                </a:cxn>
              </a:cxnLst>
              <a:rect l="0" t="0" r="r" b="b"/>
              <a:pathLst>
                <a:path w="93" h="61">
                  <a:moveTo>
                    <a:pt x="50" y="0"/>
                  </a:moveTo>
                  <a:lnTo>
                    <a:pt x="45" y="27"/>
                  </a:lnTo>
                  <a:lnTo>
                    <a:pt x="21" y="13"/>
                  </a:lnTo>
                  <a:lnTo>
                    <a:pt x="8" y="16"/>
                  </a:lnTo>
                  <a:lnTo>
                    <a:pt x="0" y="34"/>
                  </a:lnTo>
                  <a:lnTo>
                    <a:pt x="45" y="45"/>
                  </a:lnTo>
                  <a:lnTo>
                    <a:pt x="73" y="60"/>
                  </a:lnTo>
                  <a:lnTo>
                    <a:pt x="76" y="39"/>
                  </a:lnTo>
                  <a:lnTo>
                    <a:pt x="92" y="32"/>
                  </a:lnTo>
                  <a:lnTo>
                    <a:pt x="89" y="18"/>
                  </a:lnTo>
                  <a:lnTo>
                    <a:pt x="76" y="3"/>
                  </a:lnTo>
                  <a:lnTo>
                    <a:pt x="50"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241" name="Freeform 545"/>
            <p:cNvSpPr>
              <a:spLocks/>
            </p:cNvSpPr>
            <p:nvPr/>
          </p:nvSpPr>
          <p:spPr bwMode="auto">
            <a:xfrm>
              <a:off x="3031" y="1645"/>
              <a:ext cx="48" cy="24"/>
            </a:xfrm>
            <a:custGeom>
              <a:avLst/>
              <a:gdLst/>
              <a:ahLst/>
              <a:cxnLst>
                <a:cxn ang="0">
                  <a:pos x="0" y="17"/>
                </a:cxn>
                <a:cxn ang="0">
                  <a:pos x="53" y="23"/>
                </a:cxn>
                <a:cxn ang="0">
                  <a:pos x="49" y="7"/>
                </a:cxn>
                <a:cxn ang="0">
                  <a:pos x="22" y="0"/>
                </a:cxn>
                <a:cxn ang="0">
                  <a:pos x="22" y="9"/>
                </a:cxn>
                <a:cxn ang="0">
                  <a:pos x="16" y="9"/>
                </a:cxn>
                <a:cxn ang="0">
                  <a:pos x="21" y="0"/>
                </a:cxn>
                <a:cxn ang="0">
                  <a:pos x="0" y="17"/>
                </a:cxn>
              </a:cxnLst>
              <a:rect l="0" t="0" r="r" b="b"/>
              <a:pathLst>
                <a:path w="54" h="24">
                  <a:moveTo>
                    <a:pt x="0" y="17"/>
                  </a:moveTo>
                  <a:lnTo>
                    <a:pt x="53" y="23"/>
                  </a:lnTo>
                  <a:lnTo>
                    <a:pt x="49" y="7"/>
                  </a:lnTo>
                  <a:lnTo>
                    <a:pt x="22" y="0"/>
                  </a:lnTo>
                  <a:lnTo>
                    <a:pt x="22" y="9"/>
                  </a:lnTo>
                  <a:lnTo>
                    <a:pt x="16" y="9"/>
                  </a:lnTo>
                  <a:lnTo>
                    <a:pt x="21" y="0"/>
                  </a:lnTo>
                  <a:lnTo>
                    <a:pt x="0" y="17"/>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30242" name="Freeform 546"/>
            <p:cNvSpPr>
              <a:spLocks/>
            </p:cNvSpPr>
            <p:nvPr/>
          </p:nvSpPr>
          <p:spPr bwMode="auto">
            <a:xfrm>
              <a:off x="3031" y="1645"/>
              <a:ext cx="53" cy="30"/>
            </a:xfrm>
            <a:custGeom>
              <a:avLst/>
              <a:gdLst/>
              <a:ahLst/>
              <a:cxnLst>
                <a:cxn ang="0">
                  <a:pos x="0" y="21"/>
                </a:cxn>
                <a:cxn ang="0">
                  <a:pos x="59" y="29"/>
                </a:cxn>
                <a:cxn ang="0">
                  <a:pos x="54" y="9"/>
                </a:cxn>
                <a:cxn ang="0">
                  <a:pos x="25" y="0"/>
                </a:cxn>
                <a:cxn ang="0">
                  <a:pos x="25" y="11"/>
                </a:cxn>
                <a:cxn ang="0">
                  <a:pos x="18" y="11"/>
                </a:cxn>
                <a:cxn ang="0">
                  <a:pos x="23" y="0"/>
                </a:cxn>
                <a:cxn ang="0">
                  <a:pos x="0" y="21"/>
                </a:cxn>
              </a:cxnLst>
              <a:rect l="0" t="0" r="r" b="b"/>
              <a:pathLst>
                <a:path w="60" h="30">
                  <a:moveTo>
                    <a:pt x="0" y="21"/>
                  </a:moveTo>
                  <a:lnTo>
                    <a:pt x="59" y="29"/>
                  </a:lnTo>
                  <a:lnTo>
                    <a:pt x="54" y="9"/>
                  </a:lnTo>
                  <a:lnTo>
                    <a:pt x="25" y="0"/>
                  </a:lnTo>
                  <a:lnTo>
                    <a:pt x="25" y="11"/>
                  </a:lnTo>
                  <a:lnTo>
                    <a:pt x="18" y="11"/>
                  </a:lnTo>
                  <a:lnTo>
                    <a:pt x="23" y="0"/>
                  </a:lnTo>
                  <a:lnTo>
                    <a:pt x="0" y="21"/>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243" name="Freeform 547"/>
            <p:cNvSpPr>
              <a:spLocks/>
            </p:cNvSpPr>
            <p:nvPr/>
          </p:nvSpPr>
          <p:spPr bwMode="auto">
            <a:xfrm>
              <a:off x="3084" y="1556"/>
              <a:ext cx="52" cy="42"/>
            </a:xfrm>
            <a:custGeom>
              <a:avLst/>
              <a:gdLst/>
              <a:ahLst/>
              <a:cxnLst>
                <a:cxn ang="0">
                  <a:pos x="0" y="7"/>
                </a:cxn>
                <a:cxn ang="0">
                  <a:pos x="3" y="25"/>
                </a:cxn>
                <a:cxn ang="0">
                  <a:pos x="13" y="25"/>
                </a:cxn>
                <a:cxn ang="0">
                  <a:pos x="36" y="28"/>
                </a:cxn>
                <a:cxn ang="0">
                  <a:pos x="48" y="41"/>
                </a:cxn>
                <a:cxn ang="0">
                  <a:pos x="58" y="32"/>
                </a:cxn>
                <a:cxn ang="0">
                  <a:pos x="55" y="0"/>
                </a:cxn>
                <a:cxn ang="0">
                  <a:pos x="0" y="7"/>
                </a:cxn>
              </a:cxnLst>
              <a:rect l="0" t="0" r="r" b="b"/>
              <a:pathLst>
                <a:path w="59" h="42">
                  <a:moveTo>
                    <a:pt x="0" y="7"/>
                  </a:moveTo>
                  <a:lnTo>
                    <a:pt x="3" y="25"/>
                  </a:lnTo>
                  <a:lnTo>
                    <a:pt x="13" y="25"/>
                  </a:lnTo>
                  <a:lnTo>
                    <a:pt x="36" y="28"/>
                  </a:lnTo>
                  <a:lnTo>
                    <a:pt x="48" y="41"/>
                  </a:lnTo>
                  <a:lnTo>
                    <a:pt x="58" y="32"/>
                  </a:lnTo>
                  <a:lnTo>
                    <a:pt x="55" y="0"/>
                  </a:lnTo>
                  <a:lnTo>
                    <a:pt x="0" y="7"/>
                  </a:lnTo>
                </a:path>
              </a:pathLst>
            </a:custGeom>
            <a:solidFill>
              <a:srgbClr val="FFFF40"/>
            </a:solidFill>
            <a:ln w="12700" cap="rnd" cmpd="sng">
              <a:noFill/>
              <a:prstDash val="solid"/>
              <a:round/>
              <a:headEnd type="none" w="med" len="med"/>
              <a:tailEnd type="none" w="med" len="med"/>
            </a:ln>
            <a:effectLst/>
          </p:spPr>
          <p:txBody>
            <a:bodyPr/>
            <a:lstStyle/>
            <a:p>
              <a:endParaRPr lang="fr-FR"/>
            </a:p>
          </p:txBody>
        </p:sp>
        <p:sp>
          <p:nvSpPr>
            <p:cNvPr id="30244" name="Freeform 548"/>
            <p:cNvSpPr>
              <a:spLocks/>
            </p:cNvSpPr>
            <p:nvPr/>
          </p:nvSpPr>
          <p:spPr bwMode="auto">
            <a:xfrm>
              <a:off x="3084" y="1556"/>
              <a:ext cx="57" cy="48"/>
            </a:xfrm>
            <a:custGeom>
              <a:avLst/>
              <a:gdLst/>
              <a:ahLst/>
              <a:cxnLst>
                <a:cxn ang="0">
                  <a:pos x="0" y="8"/>
                </a:cxn>
                <a:cxn ang="0">
                  <a:pos x="3" y="29"/>
                </a:cxn>
                <a:cxn ang="0">
                  <a:pos x="14" y="29"/>
                </a:cxn>
                <a:cxn ang="0">
                  <a:pos x="40" y="32"/>
                </a:cxn>
                <a:cxn ang="0">
                  <a:pos x="53" y="47"/>
                </a:cxn>
                <a:cxn ang="0">
                  <a:pos x="64" y="37"/>
                </a:cxn>
                <a:cxn ang="0">
                  <a:pos x="61" y="0"/>
                </a:cxn>
                <a:cxn ang="0">
                  <a:pos x="0" y="8"/>
                </a:cxn>
              </a:cxnLst>
              <a:rect l="0" t="0" r="r" b="b"/>
              <a:pathLst>
                <a:path w="65" h="48">
                  <a:moveTo>
                    <a:pt x="0" y="8"/>
                  </a:moveTo>
                  <a:lnTo>
                    <a:pt x="3" y="29"/>
                  </a:lnTo>
                  <a:lnTo>
                    <a:pt x="14" y="29"/>
                  </a:lnTo>
                  <a:lnTo>
                    <a:pt x="40" y="32"/>
                  </a:lnTo>
                  <a:lnTo>
                    <a:pt x="53" y="47"/>
                  </a:lnTo>
                  <a:lnTo>
                    <a:pt x="64" y="37"/>
                  </a:lnTo>
                  <a:lnTo>
                    <a:pt x="61" y="0"/>
                  </a:lnTo>
                  <a:lnTo>
                    <a:pt x="0" y="8"/>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245" name="Freeform 549"/>
            <p:cNvSpPr>
              <a:spLocks/>
            </p:cNvSpPr>
            <p:nvPr/>
          </p:nvSpPr>
          <p:spPr bwMode="auto">
            <a:xfrm>
              <a:off x="932" y="1200"/>
              <a:ext cx="903" cy="561"/>
            </a:xfrm>
            <a:custGeom>
              <a:avLst/>
              <a:gdLst/>
              <a:ahLst/>
              <a:cxnLst>
                <a:cxn ang="0">
                  <a:pos x="29" y="339"/>
                </a:cxn>
                <a:cxn ang="0">
                  <a:pos x="81" y="350"/>
                </a:cxn>
                <a:cxn ang="0">
                  <a:pos x="159" y="454"/>
                </a:cxn>
                <a:cxn ang="0">
                  <a:pos x="175" y="418"/>
                </a:cxn>
                <a:cxn ang="0">
                  <a:pos x="53" y="304"/>
                </a:cxn>
                <a:cxn ang="0">
                  <a:pos x="365" y="264"/>
                </a:cxn>
                <a:cxn ang="0">
                  <a:pos x="623" y="413"/>
                </a:cxn>
                <a:cxn ang="0">
                  <a:pos x="829" y="529"/>
                </a:cxn>
                <a:cxn ang="0">
                  <a:pos x="949" y="536"/>
                </a:cxn>
                <a:cxn ang="0">
                  <a:pos x="1014" y="311"/>
                </a:cxn>
                <a:cxn ang="0">
                  <a:pos x="926" y="290"/>
                </a:cxn>
                <a:cxn ang="0">
                  <a:pos x="921" y="327"/>
                </a:cxn>
                <a:cxn ang="0">
                  <a:pos x="935" y="352"/>
                </a:cxn>
                <a:cxn ang="0">
                  <a:pos x="938" y="422"/>
                </a:cxn>
                <a:cxn ang="0">
                  <a:pos x="913" y="501"/>
                </a:cxn>
                <a:cxn ang="0">
                  <a:pos x="876" y="529"/>
                </a:cxn>
                <a:cxn ang="0">
                  <a:pos x="874" y="503"/>
                </a:cxn>
                <a:cxn ang="0">
                  <a:pos x="816" y="443"/>
                </a:cxn>
                <a:cxn ang="0">
                  <a:pos x="759" y="415"/>
                </a:cxn>
                <a:cxn ang="0">
                  <a:pos x="699" y="373"/>
                </a:cxn>
                <a:cxn ang="0">
                  <a:pos x="680" y="314"/>
                </a:cxn>
                <a:cxn ang="0">
                  <a:pos x="720" y="288"/>
                </a:cxn>
                <a:cxn ang="0">
                  <a:pos x="733" y="267"/>
                </a:cxn>
                <a:cxn ang="0">
                  <a:pos x="749" y="251"/>
                </a:cxn>
                <a:cxn ang="0">
                  <a:pos x="761" y="226"/>
                </a:cxn>
                <a:cxn ang="0">
                  <a:pos x="806" y="205"/>
                </a:cxn>
                <a:cxn ang="0">
                  <a:pos x="834" y="192"/>
                </a:cxn>
                <a:cxn ang="0">
                  <a:pos x="855" y="147"/>
                </a:cxn>
                <a:cxn ang="0">
                  <a:pos x="874" y="130"/>
                </a:cxn>
                <a:cxn ang="0">
                  <a:pos x="824" y="142"/>
                </a:cxn>
                <a:cxn ang="0">
                  <a:pos x="784" y="179"/>
                </a:cxn>
                <a:cxn ang="0">
                  <a:pos x="772" y="135"/>
                </a:cxn>
                <a:cxn ang="0">
                  <a:pos x="728" y="124"/>
                </a:cxn>
                <a:cxn ang="0">
                  <a:pos x="720" y="109"/>
                </a:cxn>
                <a:cxn ang="0">
                  <a:pos x="702" y="88"/>
                </a:cxn>
                <a:cxn ang="0">
                  <a:pos x="683" y="54"/>
                </a:cxn>
                <a:cxn ang="0">
                  <a:pos x="717" y="37"/>
                </a:cxn>
                <a:cxn ang="0">
                  <a:pos x="680" y="10"/>
                </a:cxn>
                <a:cxn ang="0">
                  <a:pos x="675" y="39"/>
                </a:cxn>
                <a:cxn ang="0">
                  <a:pos x="652" y="107"/>
                </a:cxn>
                <a:cxn ang="0">
                  <a:pos x="689" y="132"/>
                </a:cxn>
                <a:cxn ang="0">
                  <a:pos x="668" y="179"/>
                </a:cxn>
                <a:cxn ang="0">
                  <a:pos x="649" y="158"/>
                </a:cxn>
                <a:cxn ang="0">
                  <a:pos x="628" y="163"/>
                </a:cxn>
                <a:cxn ang="0">
                  <a:pos x="621" y="158"/>
                </a:cxn>
                <a:cxn ang="0">
                  <a:pos x="551" y="155"/>
                </a:cxn>
                <a:cxn ang="0">
                  <a:pos x="472" y="150"/>
                </a:cxn>
                <a:cxn ang="0">
                  <a:pos x="482" y="163"/>
                </a:cxn>
                <a:cxn ang="0">
                  <a:pos x="482" y="173"/>
                </a:cxn>
                <a:cxn ang="0">
                  <a:pos x="373" y="160"/>
                </a:cxn>
                <a:cxn ang="0">
                  <a:pos x="341" y="135"/>
                </a:cxn>
                <a:cxn ang="0">
                  <a:pos x="243" y="107"/>
                </a:cxn>
                <a:cxn ang="0">
                  <a:pos x="196" y="104"/>
                </a:cxn>
                <a:cxn ang="0">
                  <a:pos x="117" y="130"/>
                </a:cxn>
                <a:cxn ang="0">
                  <a:pos x="96" y="132"/>
                </a:cxn>
              </a:cxnLst>
              <a:rect l="0" t="0" r="r" b="b"/>
              <a:pathLst>
                <a:path w="1015" h="561">
                  <a:moveTo>
                    <a:pt x="0" y="117"/>
                  </a:moveTo>
                  <a:lnTo>
                    <a:pt x="0" y="339"/>
                  </a:lnTo>
                  <a:lnTo>
                    <a:pt x="29" y="339"/>
                  </a:lnTo>
                  <a:lnTo>
                    <a:pt x="42" y="357"/>
                  </a:lnTo>
                  <a:lnTo>
                    <a:pt x="53" y="368"/>
                  </a:lnTo>
                  <a:lnTo>
                    <a:pt x="81" y="350"/>
                  </a:lnTo>
                  <a:lnTo>
                    <a:pt x="136" y="418"/>
                  </a:lnTo>
                  <a:lnTo>
                    <a:pt x="162" y="430"/>
                  </a:lnTo>
                  <a:lnTo>
                    <a:pt x="159" y="454"/>
                  </a:lnTo>
                  <a:lnTo>
                    <a:pt x="156" y="461"/>
                  </a:lnTo>
                  <a:lnTo>
                    <a:pt x="167" y="451"/>
                  </a:lnTo>
                  <a:lnTo>
                    <a:pt x="175" y="418"/>
                  </a:lnTo>
                  <a:lnTo>
                    <a:pt x="148" y="379"/>
                  </a:lnTo>
                  <a:lnTo>
                    <a:pt x="109" y="329"/>
                  </a:lnTo>
                  <a:lnTo>
                    <a:pt x="53" y="304"/>
                  </a:lnTo>
                  <a:lnTo>
                    <a:pt x="209" y="262"/>
                  </a:lnTo>
                  <a:lnTo>
                    <a:pt x="284" y="282"/>
                  </a:lnTo>
                  <a:lnTo>
                    <a:pt x="365" y="264"/>
                  </a:lnTo>
                  <a:lnTo>
                    <a:pt x="543" y="339"/>
                  </a:lnTo>
                  <a:lnTo>
                    <a:pt x="621" y="334"/>
                  </a:lnTo>
                  <a:lnTo>
                    <a:pt x="623" y="413"/>
                  </a:lnTo>
                  <a:lnTo>
                    <a:pt x="691" y="451"/>
                  </a:lnTo>
                  <a:lnTo>
                    <a:pt x="777" y="472"/>
                  </a:lnTo>
                  <a:lnTo>
                    <a:pt x="829" y="529"/>
                  </a:lnTo>
                  <a:lnTo>
                    <a:pt x="887" y="560"/>
                  </a:lnTo>
                  <a:lnTo>
                    <a:pt x="921" y="552"/>
                  </a:lnTo>
                  <a:lnTo>
                    <a:pt x="949" y="536"/>
                  </a:lnTo>
                  <a:lnTo>
                    <a:pt x="957" y="483"/>
                  </a:lnTo>
                  <a:lnTo>
                    <a:pt x="1001" y="422"/>
                  </a:lnTo>
                  <a:lnTo>
                    <a:pt x="1014" y="311"/>
                  </a:lnTo>
                  <a:lnTo>
                    <a:pt x="980" y="290"/>
                  </a:lnTo>
                  <a:lnTo>
                    <a:pt x="965" y="298"/>
                  </a:lnTo>
                  <a:lnTo>
                    <a:pt x="926" y="290"/>
                  </a:lnTo>
                  <a:lnTo>
                    <a:pt x="919" y="304"/>
                  </a:lnTo>
                  <a:lnTo>
                    <a:pt x="929" y="311"/>
                  </a:lnTo>
                  <a:lnTo>
                    <a:pt x="921" y="327"/>
                  </a:lnTo>
                  <a:lnTo>
                    <a:pt x="929" y="329"/>
                  </a:lnTo>
                  <a:lnTo>
                    <a:pt x="926" y="347"/>
                  </a:lnTo>
                  <a:lnTo>
                    <a:pt x="935" y="352"/>
                  </a:lnTo>
                  <a:lnTo>
                    <a:pt x="913" y="373"/>
                  </a:lnTo>
                  <a:lnTo>
                    <a:pt x="929" y="384"/>
                  </a:lnTo>
                  <a:lnTo>
                    <a:pt x="938" y="422"/>
                  </a:lnTo>
                  <a:lnTo>
                    <a:pt x="949" y="425"/>
                  </a:lnTo>
                  <a:lnTo>
                    <a:pt x="897" y="459"/>
                  </a:lnTo>
                  <a:lnTo>
                    <a:pt x="913" y="501"/>
                  </a:lnTo>
                  <a:lnTo>
                    <a:pt x="924" y="506"/>
                  </a:lnTo>
                  <a:lnTo>
                    <a:pt x="897" y="529"/>
                  </a:lnTo>
                  <a:lnTo>
                    <a:pt x="876" y="529"/>
                  </a:lnTo>
                  <a:lnTo>
                    <a:pt x="884" y="513"/>
                  </a:lnTo>
                  <a:lnTo>
                    <a:pt x="860" y="508"/>
                  </a:lnTo>
                  <a:lnTo>
                    <a:pt x="874" y="503"/>
                  </a:lnTo>
                  <a:lnTo>
                    <a:pt x="858" y="490"/>
                  </a:lnTo>
                  <a:lnTo>
                    <a:pt x="858" y="446"/>
                  </a:lnTo>
                  <a:lnTo>
                    <a:pt x="816" y="443"/>
                  </a:lnTo>
                  <a:lnTo>
                    <a:pt x="811" y="454"/>
                  </a:lnTo>
                  <a:lnTo>
                    <a:pt x="813" y="440"/>
                  </a:lnTo>
                  <a:lnTo>
                    <a:pt x="759" y="415"/>
                  </a:lnTo>
                  <a:lnTo>
                    <a:pt x="731" y="402"/>
                  </a:lnTo>
                  <a:lnTo>
                    <a:pt x="707" y="413"/>
                  </a:lnTo>
                  <a:lnTo>
                    <a:pt x="699" y="373"/>
                  </a:lnTo>
                  <a:lnTo>
                    <a:pt x="683" y="379"/>
                  </a:lnTo>
                  <a:lnTo>
                    <a:pt x="675" y="365"/>
                  </a:lnTo>
                  <a:lnTo>
                    <a:pt x="680" y="314"/>
                  </a:lnTo>
                  <a:lnTo>
                    <a:pt x="707" y="301"/>
                  </a:lnTo>
                  <a:lnTo>
                    <a:pt x="707" y="288"/>
                  </a:lnTo>
                  <a:lnTo>
                    <a:pt x="720" y="288"/>
                  </a:lnTo>
                  <a:lnTo>
                    <a:pt x="709" y="282"/>
                  </a:lnTo>
                  <a:lnTo>
                    <a:pt x="738" y="277"/>
                  </a:lnTo>
                  <a:lnTo>
                    <a:pt x="733" y="267"/>
                  </a:lnTo>
                  <a:lnTo>
                    <a:pt x="697" y="257"/>
                  </a:lnTo>
                  <a:lnTo>
                    <a:pt x="738" y="267"/>
                  </a:lnTo>
                  <a:lnTo>
                    <a:pt x="749" y="251"/>
                  </a:lnTo>
                  <a:lnTo>
                    <a:pt x="772" y="251"/>
                  </a:lnTo>
                  <a:lnTo>
                    <a:pt x="792" y="229"/>
                  </a:lnTo>
                  <a:lnTo>
                    <a:pt x="761" y="226"/>
                  </a:lnTo>
                  <a:lnTo>
                    <a:pt x="746" y="210"/>
                  </a:lnTo>
                  <a:lnTo>
                    <a:pt x="787" y="223"/>
                  </a:lnTo>
                  <a:lnTo>
                    <a:pt x="806" y="205"/>
                  </a:lnTo>
                  <a:lnTo>
                    <a:pt x="798" y="194"/>
                  </a:lnTo>
                  <a:lnTo>
                    <a:pt x="840" y="202"/>
                  </a:lnTo>
                  <a:lnTo>
                    <a:pt x="834" y="192"/>
                  </a:lnTo>
                  <a:lnTo>
                    <a:pt x="845" y="199"/>
                  </a:lnTo>
                  <a:lnTo>
                    <a:pt x="874" y="184"/>
                  </a:lnTo>
                  <a:lnTo>
                    <a:pt x="855" y="147"/>
                  </a:lnTo>
                  <a:lnTo>
                    <a:pt x="876" y="145"/>
                  </a:lnTo>
                  <a:lnTo>
                    <a:pt x="863" y="140"/>
                  </a:lnTo>
                  <a:lnTo>
                    <a:pt x="874" y="130"/>
                  </a:lnTo>
                  <a:lnTo>
                    <a:pt x="855" y="117"/>
                  </a:lnTo>
                  <a:lnTo>
                    <a:pt x="813" y="114"/>
                  </a:lnTo>
                  <a:lnTo>
                    <a:pt x="824" y="142"/>
                  </a:lnTo>
                  <a:lnTo>
                    <a:pt x="808" y="145"/>
                  </a:lnTo>
                  <a:lnTo>
                    <a:pt x="798" y="173"/>
                  </a:lnTo>
                  <a:lnTo>
                    <a:pt x="784" y="179"/>
                  </a:lnTo>
                  <a:lnTo>
                    <a:pt x="769" y="160"/>
                  </a:lnTo>
                  <a:lnTo>
                    <a:pt x="777" y="152"/>
                  </a:lnTo>
                  <a:lnTo>
                    <a:pt x="772" y="135"/>
                  </a:lnTo>
                  <a:lnTo>
                    <a:pt x="757" y="127"/>
                  </a:lnTo>
                  <a:lnTo>
                    <a:pt x="741" y="152"/>
                  </a:lnTo>
                  <a:lnTo>
                    <a:pt x="728" y="124"/>
                  </a:lnTo>
                  <a:lnTo>
                    <a:pt x="733" y="122"/>
                  </a:lnTo>
                  <a:lnTo>
                    <a:pt x="707" y="117"/>
                  </a:lnTo>
                  <a:lnTo>
                    <a:pt x="720" y="109"/>
                  </a:lnTo>
                  <a:lnTo>
                    <a:pt x="709" y="107"/>
                  </a:lnTo>
                  <a:lnTo>
                    <a:pt x="725" y="107"/>
                  </a:lnTo>
                  <a:lnTo>
                    <a:pt x="702" y="88"/>
                  </a:lnTo>
                  <a:lnTo>
                    <a:pt x="702" y="75"/>
                  </a:lnTo>
                  <a:lnTo>
                    <a:pt x="670" y="54"/>
                  </a:lnTo>
                  <a:lnTo>
                    <a:pt x="683" y="54"/>
                  </a:lnTo>
                  <a:lnTo>
                    <a:pt x="697" y="42"/>
                  </a:lnTo>
                  <a:lnTo>
                    <a:pt x="683" y="37"/>
                  </a:lnTo>
                  <a:lnTo>
                    <a:pt x="717" y="37"/>
                  </a:lnTo>
                  <a:lnTo>
                    <a:pt x="741" y="2"/>
                  </a:lnTo>
                  <a:lnTo>
                    <a:pt x="668" y="0"/>
                  </a:lnTo>
                  <a:lnTo>
                    <a:pt x="680" y="10"/>
                  </a:lnTo>
                  <a:lnTo>
                    <a:pt x="662" y="7"/>
                  </a:lnTo>
                  <a:lnTo>
                    <a:pt x="665" y="37"/>
                  </a:lnTo>
                  <a:lnTo>
                    <a:pt x="675" y="39"/>
                  </a:lnTo>
                  <a:lnTo>
                    <a:pt x="665" y="75"/>
                  </a:lnTo>
                  <a:lnTo>
                    <a:pt x="655" y="75"/>
                  </a:lnTo>
                  <a:lnTo>
                    <a:pt x="652" y="107"/>
                  </a:lnTo>
                  <a:lnTo>
                    <a:pt x="694" y="122"/>
                  </a:lnTo>
                  <a:lnTo>
                    <a:pt x="678" y="142"/>
                  </a:lnTo>
                  <a:lnTo>
                    <a:pt x="689" y="132"/>
                  </a:lnTo>
                  <a:lnTo>
                    <a:pt x="694" y="145"/>
                  </a:lnTo>
                  <a:lnTo>
                    <a:pt x="665" y="158"/>
                  </a:lnTo>
                  <a:lnTo>
                    <a:pt x="668" y="179"/>
                  </a:lnTo>
                  <a:lnTo>
                    <a:pt x="655" y="168"/>
                  </a:lnTo>
                  <a:lnTo>
                    <a:pt x="657" y="152"/>
                  </a:lnTo>
                  <a:lnTo>
                    <a:pt x="649" y="158"/>
                  </a:lnTo>
                  <a:lnTo>
                    <a:pt x="641" y="147"/>
                  </a:lnTo>
                  <a:lnTo>
                    <a:pt x="618" y="150"/>
                  </a:lnTo>
                  <a:lnTo>
                    <a:pt x="628" y="163"/>
                  </a:lnTo>
                  <a:lnTo>
                    <a:pt x="641" y="160"/>
                  </a:lnTo>
                  <a:lnTo>
                    <a:pt x="641" y="168"/>
                  </a:lnTo>
                  <a:lnTo>
                    <a:pt x="621" y="158"/>
                  </a:lnTo>
                  <a:lnTo>
                    <a:pt x="623" y="163"/>
                  </a:lnTo>
                  <a:lnTo>
                    <a:pt x="566" y="165"/>
                  </a:lnTo>
                  <a:lnTo>
                    <a:pt x="551" y="155"/>
                  </a:lnTo>
                  <a:lnTo>
                    <a:pt x="532" y="155"/>
                  </a:lnTo>
                  <a:lnTo>
                    <a:pt x="509" y="132"/>
                  </a:lnTo>
                  <a:lnTo>
                    <a:pt x="472" y="150"/>
                  </a:lnTo>
                  <a:lnTo>
                    <a:pt x="485" y="155"/>
                  </a:lnTo>
                  <a:lnTo>
                    <a:pt x="514" y="142"/>
                  </a:lnTo>
                  <a:lnTo>
                    <a:pt x="482" y="163"/>
                  </a:lnTo>
                  <a:lnTo>
                    <a:pt x="495" y="182"/>
                  </a:lnTo>
                  <a:lnTo>
                    <a:pt x="487" y="189"/>
                  </a:lnTo>
                  <a:lnTo>
                    <a:pt x="482" y="173"/>
                  </a:lnTo>
                  <a:lnTo>
                    <a:pt x="453" y="158"/>
                  </a:lnTo>
                  <a:lnTo>
                    <a:pt x="386" y="163"/>
                  </a:lnTo>
                  <a:lnTo>
                    <a:pt x="373" y="160"/>
                  </a:lnTo>
                  <a:lnTo>
                    <a:pt x="394" y="147"/>
                  </a:lnTo>
                  <a:lnTo>
                    <a:pt x="378" y="135"/>
                  </a:lnTo>
                  <a:lnTo>
                    <a:pt x="341" y="135"/>
                  </a:lnTo>
                  <a:lnTo>
                    <a:pt x="268" y="112"/>
                  </a:lnTo>
                  <a:lnTo>
                    <a:pt x="241" y="124"/>
                  </a:lnTo>
                  <a:lnTo>
                    <a:pt x="243" y="107"/>
                  </a:lnTo>
                  <a:lnTo>
                    <a:pt x="222" y="124"/>
                  </a:lnTo>
                  <a:lnTo>
                    <a:pt x="190" y="93"/>
                  </a:lnTo>
                  <a:lnTo>
                    <a:pt x="196" y="104"/>
                  </a:lnTo>
                  <a:lnTo>
                    <a:pt x="146" y="130"/>
                  </a:lnTo>
                  <a:lnTo>
                    <a:pt x="146" y="122"/>
                  </a:lnTo>
                  <a:lnTo>
                    <a:pt x="117" y="130"/>
                  </a:lnTo>
                  <a:lnTo>
                    <a:pt x="165" y="104"/>
                  </a:lnTo>
                  <a:lnTo>
                    <a:pt x="104" y="124"/>
                  </a:lnTo>
                  <a:lnTo>
                    <a:pt x="96" y="132"/>
                  </a:lnTo>
                  <a:lnTo>
                    <a:pt x="101" y="145"/>
                  </a:lnTo>
                  <a:lnTo>
                    <a:pt x="0" y="117"/>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246" name="Freeform 550"/>
            <p:cNvSpPr>
              <a:spLocks/>
            </p:cNvSpPr>
            <p:nvPr/>
          </p:nvSpPr>
          <p:spPr bwMode="auto">
            <a:xfrm>
              <a:off x="932" y="1200"/>
              <a:ext cx="908" cy="567"/>
            </a:xfrm>
            <a:custGeom>
              <a:avLst/>
              <a:gdLst/>
              <a:ahLst/>
              <a:cxnLst>
                <a:cxn ang="0">
                  <a:pos x="29" y="343"/>
                </a:cxn>
                <a:cxn ang="0">
                  <a:pos x="81" y="354"/>
                </a:cxn>
                <a:cxn ang="0">
                  <a:pos x="160" y="459"/>
                </a:cxn>
                <a:cxn ang="0">
                  <a:pos x="176" y="422"/>
                </a:cxn>
                <a:cxn ang="0">
                  <a:pos x="53" y="307"/>
                </a:cxn>
                <a:cxn ang="0">
                  <a:pos x="367" y="267"/>
                </a:cxn>
                <a:cxn ang="0">
                  <a:pos x="627" y="417"/>
                </a:cxn>
                <a:cxn ang="0">
                  <a:pos x="834" y="535"/>
                </a:cxn>
                <a:cxn ang="0">
                  <a:pos x="955" y="542"/>
                </a:cxn>
                <a:cxn ang="0">
                  <a:pos x="1020" y="314"/>
                </a:cxn>
                <a:cxn ang="0">
                  <a:pos x="931" y="293"/>
                </a:cxn>
                <a:cxn ang="0">
                  <a:pos x="926" y="330"/>
                </a:cxn>
                <a:cxn ang="0">
                  <a:pos x="941" y="356"/>
                </a:cxn>
                <a:cxn ang="0">
                  <a:pos x="944" y="427"/>
                </a:cxn>
                <a:cxn ang="0">
                  <a:pos x="918" y="506"/>
                </a:cxn>
                <a:cxn ang="0">
                  <a:pos x="881" y="535"/>
                </a:cxn>
                <a:cxn ang="0">
                  <a:pos x="879" y="508"/>
                </a:cxn>
                <a:cxn ang="0">
                  <a:pos x="821" y="448"/>
                </a:cxn>
                <a:cxn ang="0">
                  <a:pos x="763" y="419"/>
                </a:cxn>
                <a:cxn ang="0">
                  <a:pos x="703" y="377"/>
                </a:cxn>
                <a:cxn ang="0">
                  <a:pos x="684" y="317"/>
                </a:cxn>
                <a:cxn ang="0">
                  <a:pos x="724" y="291"/>
                </a:cxn>
                <a:cxn ang="0">
                  <a:pos x="737" y="270"/>
                </a:cxn>
                <a:cxn ang="0">
                  <a:pos x="753" y="254"/>
                </a:cxn>
                <a:cxn ang="0">
                  <a:pos x="766" y="228"/>
                </a:cxn>
                <a:cxn ang="0">
                  <a:pos x="811" y="207"/>
                </a:cxn>
                <a:cxn ang="0">
                  <a:pos x="839" y="194"/>
                </a:cxn>
                <a:cxn ang="0">
                  <a:pos x="860" y="149"/>
                </a:cxn>
                <a:cxn ang="0">
                  <a:pos x="879" y="131"/>
                </a:cxn>
                <a:cxn ang="0">
                  <a:pos x="829" y="144"/>
                </a:cxn>
                <a:cxn ang="0">
                  <a:pos x="789" y="181"/>
                </a:cxn>
                <a:cxn ang="0">
                  <a:pos x="777" y="136"/>
                </a:cxn>
                <a:cxn ang="0">
                  <a:pos x="732" y="125"/>
                </a:cxn>
                <a:cxn ang="0">
                  <a:pos x="724" y="110"/>
                </a:cxn>
                <a:cxn ang="0">
                  <a:pos x="706" y="89"/>
                </a:cxn>
                <a:cxn ang="0">
                  <a:pos x="687" y="55"/>
                </a:cxn>
                <a:cxn ang="0">
                  <a:pos x="721" y="37"/>
                </a:cxn>
                <a:cxn ang="0">
                  <a:pos x="684" y="10"/>
                </a:cxn>
                <a:cxn ang="0">
                  <a:pos x="679" y="39"/>
                </a:cxn>
                <a:cxn ang="0">
                  <a:pos x="656" y="108"/>
                </a:cxn>
                <a:cxn ang="0">
                  <a:pos x="693" y="133"/>
                </a:cxn>
                <a:cxn ang="0">
                  <a:pos x="672" y="181"/>
                </a:cxn>
                <a:cxn ang="0">
                  <a:pos x="653" y="160"/>
                </a:cxn>
                <a:cxn ang="0">
                  <a:pos x="632" y="165"/>
                </a:cxn>
                <a:cxn ang="0">
                  <a:pos x="625" y="160"/>
                </a:cxn>
                <a:cxn ang="0">
                  <a:pos x="554" y="157"/>
                </a:cxn>
                <a:cxn ang="0">
                  <a:pos x="475" y="152"/>
                </a:cxn>
                <a:cxn ang="0">
                  <a:pos x="485" y="165"/>
                </a:cxn>
                <a:cxn ang="0">
                  <a:pos x="485" y="175"/>
                </a:cxn>
                <a:cxn ang="0">
                  <a:pos x="375" y="162"/>
                </a:cxn>
                <a:cxn ang="0">
                  <a:pos x="343" y="136"/>
                </a:cxn>
                <a:cxn ang="0">
                  <a:pos x="244" y="108"/>
                </a:cxn>
                <a:cxn ang="0">
                  <a:pos x="197" y="105"/>
                </a:cxn>
                <a:cxn ang="0">
                  <a:pos x="118" y="131"/>
                </a:cxn>
                <a:cxn ang="0">
                  <a:pos x="97" y="133"/>
                </a:cxn>
              </a:cxnLst>
              <a:rect l="0" t="0" r="r" b="b"/>
              <a:pathLst>
                <a:path w="1021" h="567">
                  <a:moveTo>
                    <a:pt x="0" y="118"/>
                  </a:moveTo>
                  <a:lnTo>
                    <a:pt x="0" y="343"/>
                  </a:lnTo>
                  <a:lnTo>
                    <a:pt x="29" y="343"/>
                  </a:lnTo>
                  <a:lnTo>
                    <a:pt x="42" y="361"/>
                  </a:lnTo>
                  <a:lnTo>
                    <a:pt x="53" y="372"/>
                  </a:lnTo>
                  <a:lnTo>
                    <a:pt x="81" y="354"/>
                  </a:lnTo>
                  <a:lnTo>
                    <a:pt x="137" y="422"/>
                  </a:lnTo>
                  <a:lnTo>
                    <a:pt x="163" y="435"/>
                  </a:lnTo>
                  <a:lnTo>
                    <a:pt x="160" y="459"/>
                  </a:lnTo>
                  <a:lnTo>
                    <a:pt x="157" y="466"/>
                  </a:lnTo>
                  <a:lnTo>
                    <a:pt x="168" y="456"/>
                  </a:lnTo>
                  <a:lnTo>
                    <a:pt x="176" y="422"/>
                  </a:lnTo>
                  <a:lnTo>
                    <a:pt x="149" y="383"/>
                  </a:lnTo>
                  <a:lnTo>
                    <a:pt x="110" y="333"/>
                  </a:lnTo>
                  <a:lnTo>
                    <a:pt x="53" y="307"/>
                  </a:lnTo>
                  <a:lnTo>
                    <a:pt x="210" y="265"/>
                  </a:lnTo>
                  <a:lnTo>
                    <a:pt x="286" y="285"/>
                  </a:lnTo>
                  <a:lnTo>
                    <a:pt x="367" y="267"/>
                  </a:lnTo>
                  <a:lnTo>
                    <a:pt x="546" y="343"/>
                  </a:lnTo>
                  <a:lnTo>
                    <a:pt x="625" y="338"/>
                  </a:lnTo>
                  <a:lnTo>
                    <a:pt x="627" y="417"/>
                  </a:lnTo>
                  <a:lnTo>
                    <a:pt x="695" y="456"/>
                  </a:lnTo>
                  <a:lnTo>
                    <a:pt x="782" y="477"/>
                  </a:lnTo>
                  <a:lnTo>
                    <a:pt x="834" y="535"/>
                  </a:lnTo>
                  <a:lnTo>
                    <a:pt x="892" y="566"/>
                  </a:lnTo>
                  <a:lnTo>
                    <a:pt x="926" y="558"/>
                  </a:lnTo>
                  <a:lnTo>
                    <a:pt x="955" y="542"/>
                  </a:lnTo>
                  <a:lnTo>
                    <a:pt x="963" y="488"/>
                  </a:lnTo>
                  <a:lnTo>
                    <a:pt x="1007" y="427"/>
                  </a:lnTo>
                  <a:lnTo>
                    <a:pt x="1020" y="314"/>
                  </a:lnTo>
                  <a:lnTo>
                    <a:pt x="986" y="293"/>
                  </a:lnTo>
                  <a:lnTo>
                    <a:pt x="971" y="301"/>
                  </a:lnTo>
                  <a:lnTo>
                    <a:pt x="931" y="293"/>
                  </a:lnTo>
                  <a:lnTo>
                    <a:pt x="924" y="307"/>
                  </a:lnTo>
                  <a:lnTo>
                    <a:pt x="934" y="314"/>
                  </a:lnTo>
                  <a:lnTo>
                    <a:pt x="926" y="330"/>
                  </a:lnTo>
                  <a:lnTo>
                    <a:pt x="934" y="333"/>
                  </a:lnTo>
                  <a:lnTo>
                    <a:pt x="931" y="351"/>
                  </a:lnTo>
                  <a:lnTo>
                    <a:pt x="941" y="356"/>
                  </a:lnTo>
                  <a:lnTo>
                    <a:pt x="918" y="377"/>
                  </a:lnTo>
                  <a:lnTo>
                    <a:pt x="934" y="388"/>
                  </a:lnTo>
                  <a:lnTo>
                    <a:pt x="944" y="427"/>
                  </a:lnTo>
                  <a:lnTo>
                    <a:pt x="955" y="430"/>
                  </a:lnTo>
                  <a:lnTo>
                    <a:pt x="902" y="464"/>
                  </a:lnTo>
                  <a:lnTo>
                    <a:pt x="918" y="506"/>
                  </a:lnTo>
                  <a:lnTo>
                    <a:pt x="929" y="511"/>
                  </a:lnTo>
                  <a:lnTo>
                    <a:pt x="902" y="535"/>
                  </a:lnTo>
                  <a:lnTo>
                    <a:pt x="881" y="535"/>
                  </a:lnTo>
                  <a:lnTo>
                    <a:pt x="889" y="519"/>
                  </a:lnTo>
                  <a:lnTo>
                    <a:pt x="865" y="513"/>
                  </a:lnTo>
                  <a:lnTo>
                    <a:pt x="879" y="508"/>
                  </a:lnTo>
                  <a:lnTo>
                    <a:pt x="863" y="495"/>
                  </a:lnTo>
                  <a:lnTo>
                    <a:pt x="863" y="451"/>
                  </a:lnTo>
                  <a:lnTo>
                    <a:pt x="821" y="448"/>
                  </a:lnTo>
                  <a:lnTo>
                    <a:pt x="816" y="459"/>
                  </a:lnTo>
                  <a:lnTo>
                    <a:pt x="818" y="445"/>
                  </a:lnTo>
                  <a:lnTo>
                    <a:pt x="763" y="419"/>
                  </a:lnTo>
                  <a:lnTo>
                    <a:pt x="735" y="406"/>
                  </a:lnTo>
                  <a:lnTo>
                    <a:pt x="711" y="417"/>
                  </a:lnTo>
                  <a:lnTo>
                    <a:pt x="703" y="377"/>
                  </a:lnTo>
                  <a:lnTo>
                    <a:pt x="687" y="383"/>
                  </a:lnTo>
                  <a:lnTo>
                    <a:pt x="679" y="369"/>
                  </a:lnTo>
                  <a:lnTo>
                    <a:pt x="684" y="317"/>
                  </a:lnTo>
                  <a:lnTo>
                    <a:pt x="711" y="304"/>
                  </a:lnTo>
                  <a:lnTo>
                    <a:pt x="711" y="291"/>
                  </a:lnTo>
                  <a:lnTo>
                    <a:pt x="724" y="291"/>
                  </a:lnTo>
                  <a:lnTo>
                    <a:pt x="713" y="285"/>
                  </a:lnTo>
                  <a:lnTo>
                    <a:pt x="742" y="280"/>
                  </a:lnTo>
                  <a:lnTo>
                    <a:pt x="737" y="270"/>
                  </a:lnTo>
                  <a:lnTo>
                    <a:pt x="701" y="260"/>
                  </a:lnTo>
                  <a:lnTo>
                    <a:pt x="742" y="270"/>
                  </a:lnTo>
                  <a:lnTo>
                    <a:pt x="753" y="254"/>
                  </a:lnTo>
                  <a:lnTo>
                    <a:pt x="777" y="254"/>
                  </a:lnTo>
                  <a:lnTo>
                    <a:pt x="797" y="231"/>
                  </a:lnTo>
                  <a:lnTo>
                    <a:pt x="766" y="228"/>
                  </a:lnTo>
                  <a:lnTo>
                    <a:pt x="750" y="212"/>
                  </a:lnTo>
                  <a:lnTo>
                    <a:pt x="792" y="225"/>
                  </a:lnTo>
                  <a:lnTo>
                    <a:pt x="811" y="207"/>
                  </a:lnTo>
                  <a:lnTo>
                    <a:pt x="803" y="196"/>
                  </a:lnTo>
                  <a:lnTo>
                    <a:pt x="845" y="204"/>
                  </a:lnTo>
                  <a:lnTo>
                    <a:pt x="839" y="194"/>
                  </a:lnTo>
                  <a:lnTo>
                    <a:pt x="850" y="201"/>
                  </a:lnTo>
                  <a:lnTo>
                    <a:pt x="879" y="186"/>
                  </a:lnTo>
                  <a:lnTo>
                    <a:pt x="860" y="149"/>
                  </a:lnTo>
                  <a:lnTo>
                    <a:pt x="881" y="147"/>
                  </a:lnTo>
                  <a:lnTo>
                    <a:pt x="868" y="141"/>
                  </a:lnTo>
                  <a:lnTo>
                    <a:pt x="879" y="131"/>
                  </a:lnTo>
                  <a:lnTo>
                    <a:pt x="860" y="118"/>
                  </a:lnTo>
                  <a:lnTo>
                    <a:pt x="818" y="115"/>
                  </a:lnTo>
                  <a:lnTo>
                    <a:pt x="829" y="144"/>
                  </a:lnTo>
                  <a:lnTo>
                    <a:pt x="813" y="147"/>
                  </a:lnTo>
                  <a:lnTo>
                    <a:pt x="803" y="175"/>
                  </a:lnTo>
                  <a:lnTo>
                    <a:pt x="789" y="181"/>
                  </a:lnTo>
                  <a:lnTo>
                    <a:pt x="774" y="162"/>
                  </a:lnTo>
                  <a:lnTo>
                    <a:pt x="782" y="154"/>
                  </a:lnTo>
                  <a:lnTo>
                    <a:pt x="777" y="136"/>
                  </a:lnTo>
                  <a:lnTo>
                    <a:pt x="761" y="128"/>
                  </a:lnTo>
                  <a:lnTo>
                    <a:pt x="745" y="154"/>
                  </a:lnTo>
                  <a:lnTo>
                    <a:pt x="732" y="125"/>
                  </a:lnTo>
                  <a:lnTo>
                    <a:pt x="737" y="123"/>
                  </a:lnTo>
                  <a:lnTo>
                    <a:pt x="711" y="118"/>
                  </a:lnTo>
                  <a:lnTo>
                    <a:pt x="724" y="110"/>
                  </a:lnTo>
                  <a:lnTo>
                    <a:pt x="713" y="108"/>
                  </a:lnTo>
                  <a:lnTo>
                    <a:pt x="729" y="108"/>
                  </a:lnTo>
                  <a:lnTo>
                    <a:pt x="706" y="89"/>
                  </a:lnTo>
                  <a:lnTo>
                    <a:pt x="706" y="76"/>
                  </a:lnTo>
                  <a:lnTo>
                    <a:pt x="674" y="55"/>
                  </a:lnTo>
                  <a:lnTo>
                    <a:pt x="687" y="55"/>
                  </a:lnTo>
                  <a:lnTo>
                    <a:pt x="701" y="42"/>
                  </a:lnTo>
                  <a:lnTo>
                    <a:pt x="687" y="37"/>
                  </a:lnTo>
                  <a:lnTo>
                    <a:pt x="721" y="37"/>
                  </a:lnTo>
                  <a:lnTo>
                    <a:pt x="745" y="2"/>
                  </a:lnTo>
                  <a:lnTo>
                    <a:pt x="672" y="0"/>
                  </a:lnTo>
                  <a:lnTo>
                    <a:pt x="684" y="10"/>
                  </a:lnTo>
                  <a:lnTo>
                    <a:pt x="666" y="7"/>
                  </a:lnTo>
                  <a:lnTo>
                    <a:pt x="669" y="37"/>
                  </a:lnTo>
                  <a:lnTo>
                    <a:pt x="679" y="39"/>
                  </a:lnTo>
                  <a:lnTo>
                    <a:pt x="669" y="76"/>
                  </a:lnTo>
                  <a:lnTo>
                    <a:pt x="659" y="76"/>
                  </a:lnTo>
                  <a:lnTo>
                    <a:pt x="656" y="108"/>
                  </a:lnTo>
                  <a:lnTo>
                    <a:pt x="698" y="123"/>
                  </a:lnTo>
                  <a:lnTo>
                    <a:pt x="682" y="144"/>
                  </a:lnTo>
                  <a:lnTo>
                    <a:pt x="693" y="133"/>
                  </a:lnTo>
                  <a:lnTo>
                    <a:pt x="698" y="147"/>
                  </a:lnTo>
                  <a:lnTo>
                    <a:pt x="669" y="160"/>
                  </a:lnTo>
                  <a:lnTo>
                    <a:pt x="672" y="181"/>
                  </a:lnTo>
                  <a:lnTo>
                    <a:pt x="659" y="170"/>
                  </a:lnTo>
                  <a:lnTo>
                    <a:pt x="661" y="154"/>
                  </a:lnTo>
                  <a:lnTo>
                    <a:pt x="653" y="160"/>
                  </a:lnTo>
                  <a:lnTo>
                    <a:pt x="645" y="149"/>
                  </a:lnTo>
                  <a:lnTo>
                    <a:pt x="622" y="152"/>
                  </a:lnTo>
                  <a:lnTo>
                    <a:pt x="632" y="165"/>
                  </a:lnTo>
                  <a:lnTo>
                    <a:pt x="645" y="162"/>
                  </a:lnTo>
                  <a:lnTo>
                    <a:pt x="645" y="170"/>
                  </a:lnTo>
                  <a:lnTo>
                    <a:pt x="625" y="160"/>
                  </a:lnTo>
                  <a:lnTo>
                    <a:pt x="627" y="165"/>
                  </a:lnTo>
                  <a:lnTo>
                    <a:pt x="569" y="167"/>
                  </a:lnTo>
                  <a:lnTo>
                    <a:pt x="554" y="157"/>
                  </a:lnTo>
                  <a:lnTo>
                    <a:pt x="535" y="157"/>
                  </a:lnTo>
                  <a:lnTo>
                    <a:pt x="512" y="133"/>
                  </a:lnTo>
                  <a:lnTo>
                    <a:pt x="475" y="152"/>
                  </a:lnTo>
                  <a:lnTo>
                    <a:pt x="488" y="157"/>
                  </a:lnTo>
                  <a:lnTo>
                    <a:pt x="517" y="144"/>
                  </a:lnTo>
                  <a:lnTo>
                    <a:pt x="485" y="165"/>
                  </a:lnTo>
                  <a:lnTo>
                    <a:pt x="498" y="184"/>
                  </a:lnTo>
                  <a:lnTo>
                    <a:pt x="490" y="191"/>
                  </a:lnTo>
                  <a:lnTo>
                    <a:pt x="485" y="175"/>
                  </a:lnTo>
                  <a:lnTo>
                    <a:pt x="456" y="160"/>
                  </a:lnTo>
                  <a:lnTo>
                    <a:pt x="388" y="165"/>
                  </a:lnTo>
                  <a:lnTo>
                    <a:pt x="375" y="162"/>
                  </a:lnTo>
                  <a:lnTo>
                    <a:pt x="396" y="149"/>
                  </a:lnTo>
                  <a:lnTo>
                    <a:pt x="380" y="136"/>
                  </a:lnTo>
                  <a:lnTo>
                    <a:pt x="343" y="136"/>
                  </a:lnTo>
                  <a:lnTo>
                    <a:pt x="270" y="113"/>
                  </a:lnTo>
                  <a:lnTo>
                    <a:pt x="242" y="125"/>
                  </a:lnTo>
                  <a:lnTo>
                    <a:pt x="244" y="108"/>
                  </a:lnTo>
                  <a:lnTo>
                    <a:pt x="223" y="125"/>
                  </a:lnTo>
                  <a:lnTo>
                    <a:pt x="191" y="94"/>
                  </a:lnTo>
                  <a:lnTo>
                    <a:pt x="197" y="105"/>
                  </a:lnTo>
                  <a:lnTo>
                    <a:pt x="147" y="131"/>
                  </a:lnTo>
                  <a:lnTo>
                    <a:pt x="147" y="123"/>
                  </a:lnTo>
                  <a:lnTo>
                    <a:pt x="118" y="131"/>
                  </a:lnTo>
                  <a:lnTo>
                    <a:pt x="166" y="105"/>
                  </a:lnTo>
                  <a:lnTo>
                    <a:pt x="105" y="125"/>
                  </a:lnTo>
                  <a:lnTo>
                    <a:pt x="97" y="133"/>
                  </a:lnTo>
                  <a:lnTo>
                    <a:pt x="102" y="147"/>
                  </a:lnTo>
                  <a:lnTo>
                    <a:pt x="0" y="118"/>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247" name="Freeform 551"/>
            <p:cNvSpPr>
              <a:spLocks/>
            </p:cNvSpPr>
            <p:nvPr/>
          </p:nvSpPr>
          <p:spPr bwMode="auto">
            <a:xfrm>
              <a:off x="1893" y="1543"/>
              <a:ext cx="77" cy="82"/>
            </a:xfrm>
            <a:custGeom>
              <a:avLst/>
              <a:gdLst/>
              <a:ahLst/>
              <a:cxnLst>
                <a:cxn ang="0">
                  <a:pos x="41" y="0"/>
                </a:cxn>
                <a:cxn ang="0">
                  <a:pos x="29" y="10"/>
                </a:cxn>
                <a:cxn ang="0">
                  <a:pos x="35" y="15"/>
                </a:cxn>
                <a:cxn ang="0">
                  <a:pos x="19" y="37"/>
                </a:cxn>
                <a:cxn ang="0">
                  <a:pos x="14" y="27"/>
                </a:cxn>
                <a:cxn ang="0">
                  <a:pos x="0" y="44"/>
                </a:cxn>
                <a:cxn ang="0">
                  <a:pos x="5" y="56"/>
                </a:cxn>
                <a:cxn ang="0">
                  <a:pos x="19" y="69"/>
                </a:cxn>
                <a:cxn ang="0">
                  <a:pos x="41" y="75"/>
                </a:cxn>
                <a:cxn ang="0">
                  <a:pos x="64" y="81"/>
                </a:cxn>
                <a:cxn ang="0">
                  <a:pos x="78" y="81"/>
                </a:cxn>
                <a:cxn ang="0">
                  <a:pos x="80" y="74"/>
                </a:cxn>
                <a:cxn ang="0">
                  <a:pos x="66" y="74"/>
                </a:cxn>
                <a:cxn ang="0">
                  <a:pos x="85" y="64"/>
                </a:cxn>
                <a:cxn ang="0">
                  <a:pos x="71" y="56"/>
                </a:cxn>
                <a:cxn ang="0">
                  <a:pos x="78" y="51"/>
                </a:cxn>
                <a:cxn ang="0">
                  <a:pos x="71" y="42"/>
                </a:cxn>
                <a:cxn ang="0">
                  <a:pos x="59" y="44"/>
                </a:cxn>
                <a:cxn ang="0">
                  <a:pos x="71" y="39"/>
                </a:cxn>
                <a:cxn ang="0">
                  <a:pos x="56" y="37"/>
                </a:cxn>
                <a:cxn ang="0">
                  <a:pos x="66" y="34"/>
                </a:cxn>
                <a:cxn ang="0">
                  <a:pos x="59" y="24"/>
                </a:cxn>
                <a:cxn ang="0">
                  <a:pos x="46" y="24"/>
                </a:cxn>
                <a:cxn ang="0">
                  <a:pos x="56" y="20"/>
                </a:cxn>
                <a:cxn ang="0">
                  <a:pos x="41" y="0"/>
                </a:cxn>
              </a:cxnLst>
              <a:rect l="0" t="0" r="r" b="b"/>
              <a:pathLst>
                <a:path w="86" h="82">
                  <a:moveTo>
                    <a:pt x="41" y="0"/>
                  </a:moveTo>
                  <a:lnTo>
                    <a:pt x="29" y="10"/>
                  </a:lnTo>
                  <a:lnTo>
                    <a:pt x="35" y="15"/>
                  </a:lnTo>
                  <a:lnTo>
                    <a:pt x="19" y="37"/>
                  </a:lnTo>
                  <a:lnTo>
                    <a:pt x="14" y="27"/>
                  </a:lnTo>
                  <a:lnTo>
                    <a:pt x="0" y="44"/>
                  </a:lnTo>
                  <a:lnTo>
                    <a:pt x="5" y="56"/>
                  </a:lnTo>
                  <a:lnTo>
                    <a:pt x="19" y="69"/>
                  </a:lnTo>
                  <a:lnTo>
                    <a:pt x="41" y="75"/>
                  </a:lnTo>
                  <a:lnTo>
                    <a:pt x="64" y="81"/>
                  </a:lnTo>
                  <a:lnTo>
                    <a:pt x="78" y="81"/>
                  </a:lnTo>
                  <a:lnTo>
                    <a:pt x="80" y="74"/>
                  </a:lnTo>
                  <a:lnTo>
                    <a:pt x="66" y="74"/>
                  </a:lnTo>
                  <a:lnTo>
                    <a:pt x="85" y="64"/>
                  </a:lnTo>
                  <a:lnTo>
                    <a:pt x="71" y="56"/>
                  </a:lnTo>
                  <a:lnTo>
                    <a:pt x="78" y="51"/>
                  </a:lnTo>
                  <a:lnTo>
                    <a:pt x="71" y="42"/>
                  </a:lnTo>
                  <a:lnTo>
                    <a:pt x="59" y="44"/>
                  </a:lnTo>
                  <a:lnTo>
                    <a:pt x="71" y="39"/>
                  </a:lnTo>
                  <a:lnTo>
                    <a:pt x="56" y="37"/>
                  </a:lnTo>
                  <a:lnTo>
                    <a:pt x="66" y="34"/>
                  </a:lnTo>
                  <a:lnTo>
                    <a:pt x="59" y="24"/>
                  </a:lnTo>
                  <a:lnTo>
                    <a:pt x="46" y="24"/>
                  </a:lnTo>
                  <a:lnTo>
                    <a:pt x="56" y="20"/>
                  </a:lnTo>
                  <a:lnTo>
                    <a:pt x="41" y="0"/>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248" name="Freeform 552"/>
            <p:cNvSpPr>
              <a:spLocks/>
            </p:cNvSpPr>
            <p:nvPr/>
          </p:nvSpPr>
          <p:spPr bwMode="auto">
            <a:xfrm>
              <a:off x="1893" y="1543"/>
              <a:ext cx="82" cy="88"/>
            </a:xfrm>
            <a:custGeom>
              <a:avLst/>
              <a:gdLst/>
              <a:ahLst/>
              <a:cxnLst>
                <a:cxn ang="0">
                  <a:pos x="44" y="0"/>
                </a:cxn>
                <a:cxn ang="0">
                  <a:pos x="31" y="11"/>
                </a:cxn>
                <a:cxn ang="0">
                  <a:pos x="37" y="16"/>
                </a:cxn>
                <a:cxn ang="0">
                  <a:pos x="20" y="40"/>
                </a:cxn>
                <a:cxn ang="0">
                  <a:pos x="15" y="29"/>
                </a:cxn>
                <a:cxn ang="0">
                  <a:pos x="0" y="47"/>
                </a:cxn>
                <a:cxn ang="0">
                  <a:pos x="5" y="60"/>
                </a:cxn>
                <a:cxn ang="0">
                  <a:pos x="20" y="74"/>
                </a:cxn>
                <a:cxn ang="0">
                  <a:pos x="44" y="81"/>
                </a:cxn>
                <a:cxn ang="0">
                  <a:pos x="68" y="87"/>
                </a:cxn>
                <a:cxn ang="0">
                  <a:pos x="84" y="87"/>
                </a:cxn>
                <a:cxn ang="0">
                  <a:pos x="86" y="79"/>
                </a:cxn>
                <a:cxn ang="0">
                  <a:pos x="71" y="79"/>
                </a:cxn>
                <a:cxn ang="0">
                  <a:pos x="91" y="69"/>
                </a:cxn>
                <a:cxn ang="0">
                  <a:pos x="76" y="60"/>
                </a:cxn>
                <a:cxn ang="0">
                  <a:pos x="84" y="55"/>
                </a:cxn>
                <a:cxn ang="0">
                  <a:pos x="76" y="45"/>
                </a:cxn>
                <a:cxn ang="0">
                  <a:pos x="63" y="47"/>
                </a:cxn>
                <a:cxn ang="0">
                  <a:pos x="76" y="42"/>
                </a:cxn>
                <a:cxn ang="0">
                  <a:pos x="60" y="40"/>
                </a:cxn>
                <a:cxn ang="0">
                  <a:pos x="71" y="37"/>
                </a:cxn>
                <a:cxn ang="0">
                  <a:pos x="63" y="26"/>
                </a:cxn>
                <a:cxn ang="0">
                  <a:pos x="49" y="26"/>
                </a:cxn>
                <a:cxn ang="0">
                  <a:pos x="60" y="21"/>
                </a:cxn>
                <a:cxn ang="0">
                  <a:pos x="44" y="0"/>
                </a:cxn>
              </a:cxnLst>
              <a:rect l="0" t="0" r="r" b="b"/>
              <a:pathLst>
                <a:path w="92" h="88">
                  <a:moveTo>
                    <a:pt x="44" y="0"/>
                  </a:moveTo>
                  <a:lnTo>
                    <a:pt x="31" y="11"/>
                  </a:lnTo>
                  <a:lnTo>
                    <a:pt x="37" y="16"/>
                  </a:lnTo>
                  <a:lnTo>
                    <a:pt x="20" y="40"/>
                  </a:lnTo>
                  <a:lnTo>
                    <a:pt x="15" y="29"/>
                  </a:lnTo>
                  <a:lnTo>
                    <a:pt x="0" y="47"/>
                  </a:lnTo>
                  <a:lnTo>
                    <a:pt x="5" y="60"/>
                  </a:lnTo>
                  <a:lnTo>
                    <a:pt x="20" y="74"/>
                  </a:lnTo>
                  <a:lnTo>
                    <a:pt x="44" y="81"/>
                  </a:lnTo>
                  <a:lnTo>
                    <a:pt x="68" y="87"/>
                  </a:lnTo>
                  <a:lnTo>
                    <a:pt x="84" y="87"/>
                  </a:lnTo>
                  <a:lnTo>
                    <a:pt x="86" y="79"/>
                  </a:lnTo>
                  <a:lnTo>
                    <a:pt x="71" y="79"/>
                  </a:lnTo>
                  <a:lnTo>
                    <a:pt x="91" y="69"/>
                  </a:lnTo>
                  <a:lnTo>
                    <a:pt x="76" y="60"/>
                  </a:lnTo>
                  <a:lnTo>
                    <a:pt x="84" y="55"/>
                  </a:lnTo>
                  <a:lnTo>
                    <a:pt x="76" y="45"/>
                  </a:lnTo>
                  <a:lnTo>
                    <a:pt x="63" y="47"/>
                  </a:lnTo>
                  <a:lnTo>
                    <a:pt x="76" y="42"/>
                  </a:lnTo>
                  <a:lnTo>
                    <a:pt x="60" y="40"/>
                  </a:lnTo>
                  <a:lnTo>
                    <a:pt x="71" y="37"/>
                  </a:lnTo>
                  <a:lnTo>
                    <a:pt x="63" y="26"/>
                  </a:lnTo>
                  <a:lnTo>
                    <a:pt x="49" y="26"/>
                  </a:lnTo>
                  <a:lnTo>
                    <a:pt x="60" y="21"/>
                  </a:lnTo>
                  <a:lnTo>
                    <a:pt x="44"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249" name="Freeform 553"/>
            <p:cNvSpPr>
              <a:spLocks/>
            </p:cNvSpPr>
            <p:nvPr/>
          </p:nvSpPr>
          <p:spPr bwMode="auto">
            <a:xfrm>
              <a:off x="1868" y="951"/>
              <a:ext cx="745" cy="590"/>
            </a:xfrm>
            <a:custGeom>
              <a:avLst/>
              <a:gdLst/>
              <a:ahLst/>
              <a:cxnLst>
                <a:cxn ang="0">
                  <a:pos x="82" y="147"/>
                </a:cxn>
                <a:cxn ang="0">
                  <a:pos x="188" y="143"/>
                </a:cxn>
                <a:cxn ang="0">
                  <a:pos x="312" y="280"/>
                </a:cxn>
                <a:cxn ang="0">
                  <a:pos x="398" y="405"/>
                </a:cxn>
                <a:cxn ang="0">
                  <a:pos x="533" y="236"/>
                </a:cxn>
                <a:cxn ang="0">
                  <a:pos x="594" y="147"/>
                </a:cxn>
                <a:cxn ang="0">
                  <a:pos x="650" y="49"/>
                </a:cxn>
                <a:cxn ang="0">
                  <a:pos x="750" y="13"/>
                </a:cxn>
                <a:cxn ang="0">
                  <a:pos x="838" y="10"/>
                </a:cxn>
                <a:cxn ang="0">
                  <a:pos x="701" y="44"/>
                </a:cxn>
                <a:cxn ang="0">
                  <a:pos x="721" y="69"/>
                </a:cxn>
                <a:cxn ang="0">
                  <a:pos x="726" y="91"/>
                </a:cxn>
                <a:cxn ang="0">
                  <a:pos x="695" y="135"/>
                </a:cxn>
                <a:cxn ang="0">
                  <a:pos x="713" y="135"/>
                </a:cxn>
                <a:cxn ang="0">
                  <a:pos x="750" y="163"/>
                </a:cxn>
                <a:cxn ang="0">
                  <a:pos x="684" y="168"/>
                </a:cxn>
                <a:cxn ang="0">
                  <a:pos x="708" y="192"/>
                </a:cxn>
                <a:cxn ang="0">
                  <a:pos x="692" y="205"/>
                </a:cxn>
                <a:cxn ang="0">
                  <a:pos x="711" y="218"/>
                </a:cxn>
                <a:cxn ang="0">
                  <a:pos x="692" y="234"/>
                </a:cxn>
                <a:cxn ang="0">
                  <a:pos x="713" y="261"/>
                </a:cxn>
                <a:cxn ang="0">
                  <a:pos x="623" y="264"/>
                </a:cxn>
                <a:cxn ang="0">
                  <a:pos x="653" y="283"/>
                </a:cxn>
                <a:cxn ang="0">
                  <a:pos x="687" y="303"/>
                </a:cxn>
                <a:cxn ang="0">
                  <a:pos x="687" y="322"/>
                </a:cxn>
                <a:cxn ang="0">
                  <a:pos x="687" y="335"/>
                </a:cxn>
                <a:cxn ang="0">
                  <a:pos x="653" y="322"/>
                </a:cxn>
                <a:cxn ang="0">
                  <a:pos x="604" y="330"/>
                </a:cxn>
                <a:cxn ang="0">
                  <a:pos x="596" y="355"/>
                </a:cxn>
                <a:cxn ang="0">
                  <a:pos x="630" y="389"/>
                </a:cxn>
                <a:cxn ang="0">
                  <a:pos x="539" y="392"/>
                </a:cxn>
                <a:cxn ang="0">
                  <a:pos x="507" y="445"/>
                </a:cxn>
                <a:cxn ang="0">
                  <a:pos x="472" y="459"/>
                </a:cxn>
                <a:cxn ang="0">
                  <a:pos x="463" y="443"/>
                </a:cxn>
                <a:cxn ang="0">
                  <a:pos x="430" y="477"/>
                </a:cxn>
                <a:cxn ang="0">
                  <a:pos x="411" y="493"/>
                </a:cxn>
                <a:cxn ang="0">
                  <a:pos x="421" y="511"/>
                </a:cxn>
                <a:cxn ang="0">
                  <a:pos x="411" y="527"/>
                </a:cxn>
                <a:cxn ang="0">
                  <a:pos x="390" y="581"/>
                </a:cxn>
                <a:cxn ang="0">
                  <a:pos x="356" y="589"/>
                </a:cxn>
                <a:cxn ang="0">
                  <a:pos x="321" y="568"/>
                </a:cxn>
                <a:cxn ang="0">
                  <a:pos x="297" y="557"/>
                </a:cxn>
                <a:cxn ang="0">
                  <a:pos x="265" y="511"/>
                </a:cxn>
                <a:cxn ang="0">
                  <a:pos x="276" y="482"/>
                </a:cxn>
                <a:cxn ang="0">
                  <a:pos x="236" y="453"/>
                </a:cxn>
                <a:cxn ang="0">
                  <a:pos x="244" y="405"/>
                </a:cxn>
                <a:cxn ang="0">
                  <a:pos x="268" y="397"/>
                </a:cxn>
                <a:cxn ang="0">
                  <a:pos x="270" y="373"/>
                </a:cxn>
                <a:cxn ang="0">
                  <a:pos x="221" y="337"/>
                </a:cxn>
                <a:cxn ang="0">
                  <a:pos x="276" y="337"/>
                </a:cxn>
                <a:cxn ang="0">
                  <a:pos x="247" y="324"/>
                </a:cxn>
                <a:cxn ang="0">
                  <a:pos x="260" y="311"/>
                </a:cxn>
                <a:cxn ang="0">
                  <a:pos x="206" y="319"/>
                </a:cxn>
                <a:cxn ang="0">
                  <a:pos x="203" y="301"/>
                </a:cxn>
                <a:cxn ang="0">
                  <a:pos x="209" y="261"/>
                </a:cxn>
                <a:cxn ang="0">
                  <a:pos x="161" y="208"/>
                </a:cxn>
                <a:cxn ang="0">
                  <a:pos x="93" y="178"/>
                </a:cxn>
                <a:cxn ang="0">
                  <a:pos x="47" y="194"/>
                </a:cxn>
                <a:cxn ang="0">
                  <a:pos x="21" y="168"/>
                </a:cxn>
              </a:cxnLst>
              <a:rect l="0" t="0" r="r" b="b"/>
              <a:pathLst>
                <a:path w="839" h="590">
                  <a:moveTo>
                    <a:pt x="21" y="168"/>
                  </a:moveTo>
                  <a:lnTo>
                    <a:pt x="55" y="160"/>
                  </a:lnTo>
                  <a:lnTo>
                    <a:pt x="82" y="147"/>
                  </a:lnTo>
                  <a:lnTo>
                    <a:pt x="114" y="132"/>
                  </a:lnTo>
                  <a:lnTo>
                    <a:pt x="143" y="130"/>
                  </a:lnTo>
                  <a:lnTo>
                    <a:pt x="188" y="143"/>
                  </a:lnTo>
                  <a:lnTo>
                    <a:pt x="255" y="231"/>
                  </a:lnTo>
                  <a:lnTo>
                    <a:pt x="284" y="256"/>
                  </a:lnTo>
                  <a:lnTo>
                    <a:pt x="312" y="280"/>
                  </a:lnTo>
                  <a:lnTo>
                    <a:pt x="328" y="365"/>
                  </a:lnTo>
                  <a:lnTo>
                    <a:pt x="349" y="402"/>
                  </a:lnTo>
                  <a:lnTo>
                    <a:pt x="398" y="405"/>
                  </a:lnTo>
                  <a:lnTo>
                    <a:pt x="440" y="384"/>
                  </a:lnTo>
                  <a:lnTo>
                    <a:pt x="520" y="337"/>
                  </a:lnTo>
                  <a:lnTo>
                    <a:pt x="533" y="236"/>
                  </a:lnTo>
                  <a:lnTo>
                    <a:pt x="541" y="218"/>
                  </a:lnTo>
                  <a:lnTo>
                    <a:pt x="555" y="173"/>
                  </a:lnTo>
                  <a:lnTo>
                    <a:pt x="594" y="147"/>
                  </a:lnTo>
                  <a:lnTo>
                    <a:pt x="599" y="122"/>
                  </a:lnTo>
                  <a:lnTo>
                    <a:pt x="628" y="67"/>
                  </a:lnTo>
                  <a:lnTo>
                    <a:pt x="650" y="49"/>
                  </a:lnTo>
                  <a:lnTo>
                    <a:pt x="716" y="8"/>
                  </a:lnTo>
                  <a:lnTo>
                    <a:pt x="716" y="16"/>
                  </a:lnTo>
                  <a:lnTo>
                    <a:pt x="750" y="13"/>
                  </a:lnTo>
                  <a:lnTo>
                    <a:pt x="760" y="0"/>
                  </a:lnTo>
                  <a:lnTo>
                    <a:pt x="791" y="0"/>
                  </a:lnTo>
                  <a:lnTo>
                    <a:pt x="838" y="10"/>
                  </a:lnTo>
                  <a:lnTo>
                    <a:pt x="793" y="26"/>
                  </a:lnTo>
                  <a:lnTo>
                    <a:pt x="799" y="36"/>
                  </a:lnTo>
                  <a:lnTo>
                    <a:pt x="701" y="44"/>
                  </a:lnTo>
                  <a:lnTo>
                    <a:pt x="778" y="47"/>
                  </a:lnTo>
                  <a:lnTo>
                    <a:pt x="713" y="59"/>
                  </a:lnTo>
                  <a:lnTo>
                    <a:pt x="721" y="69"/>
                  </a:lnTo>
                  <a:lnTo>
                    <a:pt x="760" y="59"/>
                  </a:lnTo>
                  <a:lnTo>
                    <a:pt x="732" y="75"/>
                  </a:lnTo>
                  <a:lnTo>
                    <a:pt x="726" y="91"/>
                  </a:lnTo>
                  <a:lnTo>
                    <a:pt x="737" y="85"/>
                  </a:lnTo>
                  <a:lnTo>
                    <a:pt x="706" y="101"/>
                  </a:lnTo>
                  <a:lnTo>
                    <a:pt x="695" y="135"/>
                  </a:lnTo>
                  <a:lnTo>
                    <a:pt x="711" y="130"/>
                  </a:lnTo>
                  <a:lnTo>
                    <a:pt x="735" y="135"/>
                  </a:lnTo>
                  <a:lnTo>
                    <a:pt x="713" y="135"/>
                  </a:lnTo>
                  <a:lnTo>
                    <a:pt x="713" y="145"/>
                  </a:lnTo>
                  <a:lnTo>
                    <a:pt x="747" y="147"/>
                  </a:lnTo>
                  <a:lnTo>
                    <a:pt x="750" y="163"/>
                  </a:lnTo>
                  <a:lnTo>
                    <a:pt x="698" y="160"/>
                  </a:lnTo>
                  <a:lnTo>
                    <a:pt x="711" y="163"/>
                  </a:lnTo>
                  <a:lnTo>
                    <a:pt x="684" y="168"/>
                  </a:lnTo>
                  <a:lnTo>
                    <a:pt x="698" y="181"/>
                  </a:lnTo>
                  <a:lnTo>
                    <a:pt x="726" y="181"/>
                  </a:lnTo>
                  <a:lnTo>
                    <a:pt x="708" y="192"/>
                  </a:lnTo>
                  <a:lnTo>
                    <a:pt x="729" y="197"/>
                  </a:lnTo>
                  <a:lnTo>
                    <a:pt x="729" y="213"/>
                  </a:lnTo>
                  <a:lnTo>
                    <a:pt x="692" y="205"/>
                  </a:lnTo>
                  <a:lnTo>
                    <a:pt x="713" y="213"/>
                  </a:lnTo>
                  <a:lnTo>
                    <a:pt x="701" y="218"/>
                  </a:lnTo>
                  <a:lnTo>
                    <a:pt x="711" y="218"/>
                  </a:lnTo>
                  <a:lnTo>
                    <a:pt x="708" y="226"/>
                  </a:lnTo>
                  <a:lnTo>
                    <a:pt x="737" y="236"/>
                  </a:lnTo>
                  <a:lnTo>
                    <a:pt x="692" y="234"/>
                  </a:lnTo>
                  <a:lnTo>
                    <a:pt x="687" y="239"/>
                  </a:lnTo>
                  <a:lnTo>
                    <a:pt x="716" y="251"/>
                  </a:lnTo>
                  <a:lnTo>
                    <a:pt x="713" y="261"/>
                  </a:lnTo>
                  <a:lnTo>
                    <a:pt x="687" y="269"/>
                  </a:lnTo>
                  <a:lnTo>
                    <a:pt x="661" y="251"/>
                  </a:lnTo>
                  <a:lnTo>
                    <a:pt x="623" y="264"/>
                  </a:lnTo>
                  <a:lnTo>
                    <a:pt x="650" y="275"/>
                  </a:lnTo>
                  <a:lnTo>
                    <a:pt x="623" y="283"/>
                  </a:lnTo>
                  <a:lnTo>
                    <a:pt x="653" y="283"/>
                  </a:lnTo>
                  <a:lnTo>
                    <a:pt x="642" y="298"/>
                  </a:lnTo>
                  <a:lnTo>
                    <a:pt x="656" y="290"/>
                  </a:lnTo>
                  <a:lnTo>
                    <a:pt x="687" y="303"/>
                  </a:lnTo>
                  <a:lnTo>
                    <a:pt x="674" y="314"/>
                  </a:lnTo>
                  <a:lnTo>
                    <a:pt x="692" y="311"/>
                  </a:lnTo>
                  <a:lnTo>
                    <a:pt x="687" y="322"/>
                  </a:lnTo>
                  <a:lnTo>
                    <a:pt x="698" y="317"/>
                  </a:lnTo>
                  <a:lnTo>
                    <a:pt x="701" y="343"/>
                  </a:lnTo>
                  <a:lnTo>
                    <a:pt x="687" y="335"/>
                  </a:lnTo>
                  <a:lnTo>
                    <a:pt x="684" y="343"/>
                  </a:lnTo>
                  <a:lnTo>
                    <a:pt x="671" y="343"/>
                  </a:lnTo>
                  <a:lnTo>
                    <a:pt x="653" y="322"/>
                  </a:lnTo>
                  <a:lnTo>
                    <a:pt x="612" y="309"/>
                  </a:lnTo>
                  <a:lnTo>
                    <a:pt x="642" y="324"/>
                  </a:lnTo>
                  <a:lnTo>
                    <a:pt x="604" y="330"/>
                  </a:lnTo>
                  <a:lnTo>
                    <a:pt x="591" y="343"/>
                  </a:lnTo>
                  <a:lnTo>
                    <a:pt x="628" y="347"/>
                  </a:lnTo>
                  <a:lnTo>
                    <a:pt x="596" y="355"/>
                  </a:lnTo>
                  <a:lnTo>
                    <a:pt x="645" y="347"/>
                  </a:lnTo>
                  <a:lnTo>
                    <a:pt x="690" y="358"/>
                  </a:lnTo>
                  <a:lnTo>
                    <a:pt x="630" y="389"/>
                  </a:lnTo>
                  <a:lnTo>
                    <a:pt x="575" y="405"/>
                  </a:lnTo>
                  <a:lnTo>
                    <a:pt x="552" y="405"/>
                  </a:lnTo>
                  <a:lnTo>
                    <a:pt x="539" y="392"/>
                  </a:lnTo>
                  <a:lnTo>
                    <a:pt x="547" y="405"/>
                  </a:lnTo>
                  <a:lnTo>
                    <a:pt x="531" y="412"/>
                  </a:lnTo>
                  <a:lnTo>
                    <a:pt x="507" y="445"/>
                  </a:lnTo>
                  <a:lnTo>
                    <a:pt x="491" y="443"/>
                  </a:lnTo>
                  <a:lnTo>
                    <a:pt x="489" y="456"/>
                  </a:lnTo>
                  <a:lnTo>
                    <a:pt x="472" y="459"/>
                  </a:lnTo>
                  <a:lnTo>
                    <a:pt x="463" y="453"/>
                  </a:lnTo>
                  <a:lnTo>
                    <a:pt x="472" y="445"/>
                  </a:lnTo>
                  <a:lnTo>
                    <a:pt x="463" y="443"/>
                  </a:lnTo>
                  <a:lnTo>
                    <a:pt x="456" y="464"/>
                  </a:lnTo>
                  <a:lnTo>
                    <a:pt x="427" y="467"/>
                  </a:lnTo>
                  <a:lnTo>
                    <a:pt x="430" y="477"/>
                  </a:lnTo>
                  <a:lnTo>
                    <a:pt x="414" y="480"/>
                  </a:lnTo>
                  <a:lnTo>
                    <a:pt x="427" y="493"/>
                  </a:lnTo>
                  <a:lnTo>
                    <a:pt x="411" y="493"/>
                  </a:lnTo>
                  <a:lnTo>
                    <a:pt x="424" y="509"/>
                  </a:lnTo>
                  <a:lnTo>
                    <a:pt x="411" y="509"/>
                  </a:lnTo>
                  <a:lnTo>
                    <a:pt x="421" y="511"/>
                  </a:lnTo>
                  <a:lnTo>
                    <a:pt x="411" y="524"/>
                  </a:lnTo>
                  <a:lnTo>
                    <a:pt x="401" y="521"/>
                  </a:lnTo>
                  <a:lnTo>
                    <a:pt x="411" y="527"/>
                  </a:lnTo>
                  <a:lnTo>
                    <a:pt x="390" y="532"/>
                  </a:lnTo>
                  <a:lnTo>
                    <a:pt x="401" y="552"/>
                  </a:lnTo>
                  <a:lnTo>
                    <a:pt x="390" y="581"/>
                  </a:lnTo>
                  <a:lnTo>
                    <a:pt x="377" y="581"/>
                  </a:lnTo>
                  <a:lnTo>
                    <a:pt x="387" y="589"/>
                  </a:lnTo>
                  <a:lnTo>
                    <a:pt x="356" y="589"/>
                  </a:lnTo>
                  <a:lnTo>
                    <a:pt x="351" y="570"/>
                  </a:lnTo>
                  <a:lnTo>
                    <a:pt x="312" y="573"/>
                  </a:lnTo>
                  <a:lnTo>
                    <a:pt x="321" y="568"/>
                  </a:lnTo>
                  <a:lnTo>
                    <a:pt x="302" y="560"/>
                  </a:lnTo>
                  <a:lnTo>
                    <a:pt x="312" y="557"/>
                  </a:lnTo>
                  <a:lnTo>
                    <a:pt x="297" y="557"/>
                  </a:lnTo>
                  <a:lnTo>
                    <a:pt x="302" y="547"/>
                  </a:lnTo>
                  <a:lnTo>
                    <a:pt x="292" y="547"/>
                  </a:lnTo>
                  <a:lnTo>
                    <a:pt x="265" y="511"/>
                  </a:lnTo>
                  <a:lnTo>
                    <a:pt x="265" y="498"/>
                  </a:lnTo>
                  <a:lnTo>
                    <a:pt x="284" y="487"/>
                  </a:lnTo>
                  <a:lnTo>
                    <a:pt x="276" y="482"/>
                  </a:lnTo>
                  <a:lnTo>
                    <a:pt x="257" y="495"/>
                  </a:lnTo>
                  <a:lnTo>
                    <a:pt x="255" y="469"/>
                  </a:lnTo>
                  <a:lnTo>
                    <a:pt x="236" y="453"/>
                  </a:lnTo>
                  <a:lnTo>
                    <a:pt x="239" y="434"/>
                  </a:lnTo>
                  <a:lnTo>
                    <a:pt x="228" y="426"/>
                  </a:lnTo>
                  <a:lnTo>
                    <a:pt x="244" y="405"/>
                  </a:lnTo>
                  <a:lnTo>
                    <a:pt x="236" y="402"/>
                  </a:lnTo>
                  <a:lnTo>
                    <a:pt x="270" y="405"/>
                  </a:lnTo>
                  <a:lnTo>
                    <a:pt x="268" y="397"/>
                  </a:lnTo>
                  <a:lnTo>
                    <a:pt x="242" y="397"/>
                  </a:lnTo>
                  <a:lnTo>
                    <a:pt x="278" y="378"/>
                  </a:lnTo>
                  <a:lnTo>
                    <a:pt x="270" y="373"/>
                  </a:lnTo>
                  <a:lnTo>
                    <a:pt x="278" y="355"/>
                  </a:lnTo>
                  <a:lnTo>
                    <a:pt x="250" y="353"/>
                  </a:lnTo>
                  <a:lnTo>
                    <a:pt x="221" y="337"/>
                  </a:lnTo>
                  <a:lnTo>
                    <a:pt x="276" y="347"/>
                  </a:lnTo>
                  <a:lnTo>
                    <a:pt x="268" y="340"/>
                  </a:lnTo>
                  <a:lnTo>
                    <a:pt x="276" y="337"/>
                  </a:lnTo>
                  <a:lnTo>
                    <a:pt x="255" y="327"/>
                  </a:lnTo>
                  <a:lnTo>
                    <a:pt x="263" y="322"/>
                  </a:lnTo>
                  <a:lnTo>
                    <a:pt x="247" y="324"/>
                  </a:lnTo>
                  <a:lnTo>
                    <a:pt x="257" y="317"/>
                  </a:lnTo>
                  <a:lnTo>
                    <a:pt x="242" y="319"/>
                  </a:lnTo>
                  <a:lnTo>
                    <a:pt x="260" y="311"/>
                  </a:lnTo>
                  <a:lnTo>
                    <a:pt x="234" y="301"/>
                  </a:lnTo>
                  <a:lnTo>
                    <a:pt x="226" y="317"/>
                  </a:lnTo>
                  <a:lnTo>
                    <a:pt x="206" y="319"/>
                  </a:lnTo>
                  <a:lnTo>
                    <a:pt x="201" y="311"/>
                  </a:lnTo>
                  <a:lnTo>
                    <a:pt x="216" y="301"/>
                  </a:lnTo>
                  <a:lnTo>
                    <a:pt x="203" y="301"/>
                  </a:lnTo>
                  <a:lnTo>
                    <a:pt x="221" y="280"/>
                  </a:lnTo>
                  <a:lnTo>
                    <a:pt x="203" y="275"/>
                  </a:lnTo>
                  <a:lnTo>
                    <a:pt x="209" y="261"/>
                  </a:lnTo>
                  <a:lnTo>
                    <a:pt x="188" y="236"/>
                  </a:lnTo>
                  <a:lnTo>
                    <a:pt x="195" y="234"/>
                  </a:lnTo>
                  <a:lnTo>
                    <a:pt x="161" y="208"/>
                  </a:lnTo>
                  <a:lnTo>
                    <a:pt x="158" y="197"/>
                  </a:lnTo>
                  <a:lnTo>
                    <a:pt x="125" y="184"/>
                  </a:lnTo>
                  <a:lnTo>
                    <a:pt x="93" y="178"/>
                  </a:lnTo>
                  <a:lnTo>
                    <a:pt x="63" y="186"/>
                  </a:lnTo>
                  <a:lnTo>
                    <a:pt x="39" y="181"/>
                  </a:lnTo>
                  <a:lnTo>
                    <a:pt x="47" y="194"/>
                  </a:lnTo>
                  <a:lnTo>
                    <a:pt x="21" y="186"/>
                  </a:lnTo>
                  <a:lnTo>
                    <a:pt x="0" y="176"/>
                  </a:lnTo>
                  <a:lnTo>
                    <a:pt x="21" y="168"/>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250" name="Freeform 554"/>
            <p:cNvSpPr>
              <a:spLocks/>
            </p:cNvSpPr>
            <p:nvPr/>
          </p:nvSpPr>
          <p:spPr bwMode="auto">
            <a:xfrm>
              <a:off x="1868" y="951"/>
              <a:ext cx="751" cy="596"/>
            </a:xfrm>
            <a:custGeom>
              <a:avLst/>
              <a:gdLst/>
              <a:ahLst/>
              <a:cxnLst>
                <a:cxn ang="0">
                  <a:pos x="83" y="149"/>
                </a:cxn>
                <a:cxn ang="0">
                  <a:pos x="189" y="144"/>
                </a:cxn>
                <a:cxn ang="0">
                  <a:pos x="314" y="283"/>
                </a:cxn>
                <a:cxn ang="0">
                  <a:pos x="401" y="409"/>
                </a:cxn>
                <a:cxn ang="0">
                  <a:pos x="537" y="238"/>
                </a:cxn>
                <a:cxn ang="0">
                  <a:pos x="598" y="149"/>
                </a:cxn>
                <a:cxn ang="0">
                  <a:pos x="655" y="50"/>
                </a:cxn>
                <a:cxn ang="0">
                  <a:pos x="755" y="13"/>
                </a:cxn>
                <a:cxn ang="0">
                  <a:pos x="844" y="10"/>
                </a:cxn>
                <a:cxn ang="0">
                  <a:pos x="706" y="44"/>
                </a:cxn>
                <a:cxn ang="0">
                  <a:pos x="726" y="70"/>
                </a:cxn>
                <a:cxn ang="0">
                  <a:pos x="731" y="92"/>
                </a:cxn>
                <a:cxn ang="0">
                  <a:pos x="700" y="136"/>
                </a:cxn>
                <a:cxn ang="0">
                  <a:pos x="718" y="136"/>
                </a:cxn>
                <a:cxn ang="0">
                  <a:pos x="755" y="165"/>
                </a:cxn>
                <a:cxn ang="0">
                  <a:pos x="689" y="170"/>
                </a:cxn>
                <a:cxn ang="0">
                  <a:pos x="713" y="194"/>
                </a:cxn>
                <a:cxn ang="0">
                  <a:pos x="697" y="207"/>
                </a:cxn>
                <a:cxn ang="0">
                  <a:pos x="716" y="220"/>
                </a:cxn>
                <a:cxn ang="0">
                  <a:pos x="697" y="236"/>
                </a:cxn>
                <a:cxn ang="0">
                  <a:pos x="718" y="264"/>
                </a:cxn>
                <a:cxn ang="0">
                  <a:pos x="627" y="267"/>
                </a:cxn>
                <a:cxn ang="0">
                  <a:pos x="658" y="286"/>
                </a:cxn>
                <a:cxn ang="0">
                  <a:pos x="692" y="306"/>
                </a:cxn>
                <a:cxn ang="0">
                  <a:pos x="692" y="325"/>
                </a:cxn>
                <a:cxn ang="0">
                  <a:pos x="692" y="338"/>
                </a:cxn>
                <a:cxn ang="0">
                  <a:pos x="658" y="325"/>
                </a:cxn>
                <a:cxn ang="0">
                  <a:pos x="608" y="333"/>
                </a:cxn>
                <a:cxn ang="0">
                  <a:pos x="600" y="359"/>
                </a:cxn>
                <a:cxn ang="0">
                  <a:pos x="635" y="393"/>
                </a:cxn>
                <a:cxn ang="0">
                  <a:pos x="543" y="396"/>
                </a:cxn>
                <a:cxn ang="0">
                  <a:pos x="511" y="450"/>
                </a:cxn>
                <a:cxn ang="0">
                  <a:pos x="475" y="464"/>
                </a:cxn>
                <a:cxn ang="0">
                  <a:pos x="466" y="448"/>
                </a:cxn>
                <a:cxn ang="0">
                  <a:pos x="433" y="482"/>
                </a:cxn>
                <a:cxn ang="0">
                  <a:pos x="414" y="498"/>
                </a:cxn>
                <a:cxn ang="0">
                  <a:pos x="424" y="516"/>
                </a:cxn>
                <a:cxn ang="0">
                  <a:pos x="414" y="532"/>
                </a:cxn>
                <a:cxn ang="0">
                  <a:pos x="393" y="587"/>
                </a:cxn>
                <a:cxn ang="0">
                  <a:pos x="359" y="595"/>
                </a:cxn>
                <a:cxn ang="0">
                  <a:pos x="323" y="574"/>
                </a:cxn>
                <a:cxn ang="0">
                  <a:pos x="299" y="563"/>
                </a:cxn>
                <a:cxn ang="0">
                  <a:pos x="267" y="516"/>
                </a:cxn>
                <a:cxn ang="0">
                  <a:pos x="278" y="487"/>
                </a:cxn>
                <a:cxn ang="0">
                  <a:pos x="238" y="458"/>
                </a:cxn>
                <a:cxn ang="0">
                  <a:pos x="246" y="409"/>
                </a:cxn>
                <a:cxn ang="0">
                  <a:pos x="270" y="401"/>
                </a:cxn>
                <a:cxn ang="0">
                  <a:pos x="272" y="377"/>
                </a:cxn>
                <a:cxn ang="0">
                  <a:pos x="223" y="340"/>
                </a:cxn>
                <a:cxn ang="0">
                  <a:pos x="278" y="340"/>
                </a:cxn>
                <a:cxn ang="0">
                  <a:pos x="249" y="327"/>
                </a:cxn>
                <a:cxn ang="0">
                  <a:pos x="262" y="314"/>
                </a:cxn>
                <a:cxn ang="0">
                  <a:pos x="207" y="322"/>
                </a:cxn>
                <a:cxn ang="0">
                  <a:pos x="204" y="304"/>
                </a:cxn>
                <a:cxn ang="0">
                  <a:pos x="210" y="264"/>
                </a:cxn>
                <a:cxn ang="0">
                  <a:pos x="162" y="210"/>
                </a:cxn>
                <a:cxn ang="0">
                  <a:pos x="94" y="180"/>
                </a:cxn>
                <a:cxn ang="0">
                  <a:pos x="47" y="196"/>
                </a:cxn>
                <a:cxn ang="0">
                  <a:pos x="21" y="170"/>
                </a:cxn>
              </a:cxnLst>
              <a:rect l="0" t="0" r="r" b="b"/>
              <a:pathLst>
                <a:path w="845" h="596">
                  <a:moveTo>
                    <a:pt x="21" y="170"/>
                  </a:moveTo>
                  <a:lnTo>
                    <a:pt x="55" y="162"/>
                  </a:lnTo>
                  <a:lnTo>
                    <a:pt x="83" y="149"/>
                  </a:lnTo>
                  <a:lnTo>
                    <a:pt x="115" y="133"/>
                  </a:lnTo>
                  <a:lnTo>
                    <a:pt x="144" y="131"/>
                  </a:lnTo>
                  <a:lnTo>
                    <a:pt x="189" y="144"/>
                  </a:lnTo>
                  <a:lnTo>
                    <a:pt x="257" y="233"/>
                  </a:lnTo>
                  <a:lnTo>
                    <a:pt x="286" y="259"/>
                  </a:lnTo>
                  <a:lnTo>
                    <a:pt x="314" y="283"/>
                  </a:lnTo>
                  <a:lnTo>
                    <a:pt x="330" y="369"/>
                  </a:lnTo>
                  <a:lnTo>
                    <a:pt x="351" y="406"/>
                  </a:lnTo>
                  <a:lnTo>
                    <a:pt x="401" y="409"/>
                  </a:lnTo>
                  <a:lnTo>
                    <a:pt x="443" y="388"/>
                  </a:lnTo>
                  <a:lnTo>
                    <a:pt x="524" y="340"/>
                  </a:lnTo>
                  <a:lnTo>
                    <a:pt x="537" y="238"/>
                  </a:lnTo>
                  <a:lnTo>
                    <a:pt x="545" y="220"/>
                  </a:lnTo>
                  <a:lnTo>
                    <a:pt x="559" y="175"/>
                  </a:lnTo>
                  <a:lnTo>
                    <a:pt x="598" y="149"/>
                  </a:lnTo>
                  <a:lnTo>
                    <a:pt x="603" y="123"/>
                  </a:lnTo>
                  <a:lnTo>
                    <a:pt x="632" y="68"/>
                  </a:lnTo>
                  <a:lnTo>
                    <a:pt x="655" y="50"/>
                  </a:lnTo>
                  <a:lnTo>
                    <a:pt x="721" y="8"/>
                  </a:lnTo>
                  <a:lnTo>
                    <a:pt x="721" y="16"/>
                  </a:lnTo>
                  <a:lnTo>
                    <a:pt x="755" y="13"/>
                  </a:lnTo>
                  <a:lnTo>
                    <a:pt x="765" y="0"/>
                  </a:lnTo>
                  <a:lnTo>
                    <a:pt x="797" y="0"/>
                  </a:lnTo>
                  <a:lnTo>
                    <a:pt x="844" y="10"/>
                  </a:lnTo>
                  <a:lnTo>
                    <a:pt x="799" y="26"/>
                  </a:lnTo>
                  <a:lnTo>
                    <a:pt x="805" y="36"/>
                  </a:lnTo>
                  <a:lnTo>
                    <a:pt x="706" y="44"/>
                  </a:lnTo>
                  <a:lnTo>
                    <a:pt x="784" y="47"/>
                  </a:lnTo>
                  <a:lnTo>
                    <a:pt x="718" y="60"/>
                  </a:lnTo>
                  <a:lnTo>
                    <a:pt x="726" y="70"/>
                  </a:lnTo>
                  <a:lnTo>
                    <a:pt x="765" y="60"/>
                  </a:lnTo>
                  <a:lnTo>
                    <a:pt x="737" y="76"/>
                  </a:lnTo>
                  <a:lnTo>
                    <a:pt x="731" y="92"/>
                  </a:lnTo>
                  <a:lnTo>
                    <a:pt x="742" y="86"/>
                  </a:lnTo>
                  <a:lnTo>
                    <a:pt x="711" y="102"/>
                  </a:lnTo>
                  <a:lnTo>
                    <a:pt x="700" y="136"/>
                  </a:lnTo>
                  <a:lnTo>
                    <a:pt x="716" y="131"/>
                  </a:lnTo>
                  <a:lnTo>
                    <a:pt x="740" y="136"/>
                  </a:lnTo>
                  <a:lnTo>
                    <a:pt x="718" y="136"/>
                  </a:lnTo>
                  <a:lnTo>
                    <a:pt x="718" y="146"/>
                  </a:lnTo>
                  <a:lnTo>
                    <a:pt x="752" y="149"/>
                  </a:lnTo>
                  <a:lnTo>
                    <a:pt x="755" y="165"/>
                  </a:lnTo>
                  <a:lnTo>
                    <a:pt x="703" y="162"/>
                  </a:lnTo>
                  <a:lnTo>
                    <a:pt x="716" y="165"/>
                  </a:lnTo>
                  <a:lnTo>
                    <a:pt x="689" y="170"/>
                  </a:lnTo>
                  <a:lnTo>
                    <a:pt x="703" y="183"/>
                  </a:lnTo>
                  <a:lnTo>
                    <a:pt x="731" y="183"/>
                  </a:lnTo>
                  <a:lnTo>
                    <a:pt x="713" y="194"/>
                  </a:lnTo>
                  <a:lnTo>
                    <a:pt x="734" y="199"/>
                  </a:lnTo>
                  <a:lnTo>
                    <a:pt x="734" y="215"/>
                  </a:lnTo>
                  <a:lnTo>
                    <a:pt x="697" y="207"/>
                  </a:lnTo>
                  <a:lnTo>
                    <a:pt x="718" y="215"/>
                  </a:lnTo>
                  <a:lnTo>
                    <a:pt x="706" y="220"/>
                  </a:lnTo>
                  <a:lnTo>
                    <a:pt x="716" y="220"/>
                  </a:lnTo>
                  <a:lnTo>
                    <a:pt x="713" y="228"/>
                  </a:lnTo>
                  <a:lnTo>
                    <a:pt x="742" y="238"/>
                  </a:lnTo>
                  <a:lnTo>
                    <a:pt x="697" y="236"/>
                  </a:lnTo>
                  <a:lnTo>
                    <a:pt x="692" y="241"/>
                  </a:lnTo>
                  <a:lnTo>
                    <a:pt x="721" y="254"/>
                  </a:lnTo>
                  <a:lnTo>
                    <a:pt x="718" y="264"/>
                  </a:lnTo>
                  <a:lnTo>
                    <a:pt x="692" y="272"/>
                  </a:lnTo>
                  <a:lnTo>
                    <a:pt x="666" y="254"/>
                  </a:lnTo>
                  <a:lnTo>
                    <a:pt x="627" y="267"/>
                  </a:lnTo>
                  <a:lnTo>
                    <a:pt x="655" y="278"/>
                  </a:lnTo>
                  <a:lnTo>
                    <a:pt x="627" y="286"/>
                  </a:lnTo>
                  <a:lnTo>
                    <a:pt x="658" y="286"/>
                  </a:lnTo>
                  <a:lnTo>
                    <a:pt x="647" y="301"/>
                  </a:lnTo>
                  <a:lnTo>
                    <a:pt x="661" y="293"/>
                  </a:lnTo>
                  <a:lnTo>
                    <a:pt x="692" y="306"/>
                  </a:lnTo>
                  <a:lnTo>
                    <a:pt x="679" y="317"/>
                  </a:lnTo>
                  <a:lnTo>
                    <a:pt x="697" y="314"/>
                  </a:lnTo>
                  <a:lnTo>
                    <a:pt x="692" y="325"/>
                  </a:lnTo>
                  <a:lnTo>
                    <a:pt x="703" y="320"/>
                  </a:lnTo>
                  <a:lnTo>
                    <a:pt x="706" y="346"/>
                  </a:lnTo>
                  <a:lnTo>
                    <a:pt x="692" y="338"/>
                  </a:lnTo>
                  <a:lnTo>
                    <a:pt x="689" y="346"/>
                  </a:lnTo>
                  <a:lnTo>
                    <a:pt x="676" y="346"/>
                  </a:lnTo>
                  <a:lnTo>
                    <a:pt x="658" y="325"/>
                  </a:lnTo>
                  <a:lnTo>
                    <a:pt x="616" y="312"/>
                  </a:lnTo>
                  <a:lnTo>
                    <a:pt x="647" y="327"/>
                  </a:lnTo>
                  <a:lnTo>
                    <a:pt x="608" y="333"/>
                  </a:lnTo>
                  <a:lnTo>
                    <a:pt x="595" y="346"/>
                  </a:lnTo>
                  <a:lnTo>
                    <a:pt x="632" y="351"/>
                  </a:lnTo>
                  <a:lnTo>
                    <a:pt x="600" y="359"/>
                  </a:lnTo>
                  <a:lnTo>
                    <a:pt x="650" y="351"/>
                  </a:lnTo>
                  <a:lnTo>
                    <a:pt x="695" y="362"/>
                  </a:lnTo>
                  <a:lnTo>
                    <a:pt x="635" y="393"/>
                  </a:lnTo>
                  <a:lnTo>
                    <a:pt x="579" y="409"/>
                  </a:lnTo>
                  <a:lnTo>
                    <a:pt x="556" y="409"/>
                  </a:lnTo>
                  <a:lnTo>
                    <a:pt x="543" y="396"/>
                  </a:lnTo>
                  <a:lnTo>
                    <a:pt x="551" y="409"/>
                  </a:lnTo>
                  <a:lnTo>
                    <a:pt x="535" y="416"/>
                  </a:lnTo>
                  <a:lnTo>
                    <a:pt x="511" y="450"/>
                  </a:lnTo>
                  <a:lnTo>
                    <a:pt x="495" y="448"/>
                  </a:lnTo>
                  <a:lnTo>
                    <a:pt x="493" y="461"/>
                  </a:lnTo>
                  <a:lnTo>
                    <a:pt x="475" y="464"/>
                  </a:lnTo>
                  <a:lnTo>
                    <a:pt x="466" y="458"/>
                  </a:lnTo>
                  <a:lnTo>
                    <a:pt x="475" y="450"/>
                  </a:lnTo>
                  <a:lnTo>
                    <a:pt x="466" y="448"/>
                  </a:lnTo>
                  <a:lnTo>
                    <a:pt x="459" y="469"/>
                  </a:lnTo>
                  <a:lnTo>
                    <a:pt x="430" y="472"/>
                  </a:lnTo>
                  <a:lnTo>
                    <a:pt x="433" y="482"/>
                  </a:lnTo>
                  <a:lnTo>
                    <a:pt x="417" y="485"/>
                  </a:lnTo>
                  <a:lnTo>
                    <a:pt x="430" y="498"/>
                  </a:lnTo>
                  <a:lnTo>
                    <a:pt x="414" y="498"/>
                  </a:lnTo>
                  <a:lnTo>
                    <a:pt x="427" y="514"/>
                  </a:lnTo>
                  <a:lnTo>
                    <a:pt x="414" y="514"/>
                  </a:lnTo>
                  <a:lnTo>
                    <a:pt x="424" y="516"/>
                  </a:lnTo>
                  <a:lnTo>
                    <a:pt x="414" y="529"/>
                  </a:lnTo>
                  <a:lnTo>
                    <a:pt x="404" y="526"/>
                  </a:lnTo>
                  <a:lnTo>
                    <a:pt x="414" y="532"/>
                  </a:lnTo>
                  <a:lnTo>
                    <a:pt x="393" y="537"/>
                  </a:lnTo>
                  <a:lnTo>
                    <a:pt x="404" y="558"/>
                  </a:lnTo>
                  <a:lnTo>
                    <a:pt x="393" y="587"/>
                  </a:lnTo>
                  <a:lnTo>
                    <a:pt x="380" y="587"/>
                  </a:lnTo>
                  <a:lnTo>
                    <a:pt x="390" y="595"/>
                  </a:lnTo>
                  <a:lnTo>
                    <a:pt x="359" y="595"/>
                  </a:lnTo>
                  <a:lnTo>
                    <a:pt x="354" y="576"/>
                  </a:lnTo>
                  <a:lnTo>
                    <a:pt x="314" y="579"/>
                  </a:lnTo>
                  <a:lnTo>
                    <a:pt x="323" y="574"/>
                  </a:lnTo>
                  <a:lnTo>
                    <a:pt x="304" y="566"/>
                  </a:lnTo>
                  <a:lnTo>
                    <a:pt x="314" y="563"/>
                  </a:lnTo>
                  <a:lnTo>
                    <a:pt x="299" y="563"/>
                  </a:lnTo>
                  <a:lnTo>
                    <a:pt x="304" y="553"/>
                  </a:lnTo>
                  <a:lnTo>
                    <a:pt x="294" y="553"/>
                  </a:lnTo>
                  <a:lnTo>
                    <a:pt x="267" y="516"/>
                  </a:lnTo>
                  <a:lnTo>
                    <a:pt x="267" y="503"/>
                  </a:lnTo>
                  <a:lnTo>
                    <a:pt x="286" y="492"/>
                  </a:lnTo>
                  <a:lnTo>
                    <a:pt x="278" y="487"/>
                  </a:lnTo>
                  <a:lnTo>
                    <a:pt x="259" y="500"/>
                  </a:lnTo>
                  <a:lnTo>
                    <a:pt x="257" y="474"/>
                  </a:lnTo>
                  <a:lnTo>
                    <a:pt x="238" y="458"/>
                  </a:lnTo>
                  <a:lnTo>
                    <a:pt x="241" y="438"/>
                  </a:lnTo>
                  <a:lnTo>
                    <a:pt x="230" y="430"/>
                  </a:lnTo>
                  <a:lnTo>
                    <a:pt x="246" y="409"/>
                  </a:lnTo>
                  <a:lnTo>
                    <a:pt x="238" y="406"/>
                  </a:lnTo>
                  <a:lnTo>
                    <a:pt x="272" y="409"/>
                  </a:lnTo>
                  <a:lnTo>
                    <a:pt x="270" y="401"/>
                  </a:lnTo>
                  <a:lnTo>
                    <a:pt x="244" y="401"/>
                  </a:lnTo>
                  <a:lnTo>
                    <a:pt x="280" y="382"/>
                  </a:lnTo>
                  <a:lnTo>
                    <a:pt x="272" y="377"/>
                  </a:lnTo>
                  <a:lnTo>
                    <a:pt x="280" y="359"/>
                  </a:lnTo>
                  <a:lnTo>
                    <a:pt x="252" y="357"/>
                  </a:lnTo>
                  <a:lnTo>
                    <a:pt x="223" y="340"/>
                  </a:lnTo>
                  <a:lnTo>
                    <a:pt x="278" y="351"/>
                  </a:lnTo>
                  <a:lnTo>
                    <a:pt x="270" y="343"/>
                  </a:lnTo>
                  <a:lnTo>
                    <a:pt x="278" y="340"/>
                  </a:lnTo>
                  <a:lnTo>
                    <a:pt x="257" y="330"/>
                  </a:lnTo>
                  <a:lnTo>
                    <a:pt x="265" y="325"/>
                  </a:lnTo>
                  <a:lnTo>
                    <a:pt x="249" y="327"/>
                  </a:lnTo>
                  <a:lnTo>
                    <a:pt x="259" y="320"/>
                  </a:lnTo>
                  <a:lnTo>
                    <a:pt x="244" y="322"/>
                  </a:lnTo>
                  <a:lnTo>
                    <a:pt x="262" y="314"/>
                  </a:lnTo>
                  <a:lnTo>
                    <a:pt x="236" y="304"/>
                  </a:lnTo>
                  <a:lnTo>
                    <a:pt x="228" y="320"/>
                  </a:lnTo>
                  <a:lnTo>
                    <a:pt x="207" y="322"/>
                  </a:lnTo>
                  <a:lnTo>
                    <a:pt x="202" y="314"/>
                  </a:lnTo>
                  <a:lnTo>
                    <a:pt x="218" y="304"/>
                  </a:lnTo>
                  <a:lnTo>
                    <a:pt x="204" y="304"/>
                  </a:lnTo>
                  <a:lnTo>
                    <a:pt x="223" y="283"/>
                  </a:lnTo>
                  <a:lnTo>
                    <a:pt x="204" y="278"/>
                  </a:lnTo>
                  <a:lnTo>
                    <a:pt x="210" y="264"/>
                  </a:lnTo>
                  <a:lnTo>
                    <a:pt x="189" y="238"/>
                  </a:lnTo>
                  <a:lnTo>
                    <a:pt x="196" y="236"/>
                  </a:lnTo>
                  <a:lnTo>
                    <a:pt x="162" y="210"/>
                  </a:lnTo>
                  <a:lnTo>
                    <a:pt x="159" y="199"/>
                  </a:lnTo>
                  <a:lnTo>
                    <a:pt x="126" y="186"/>
                  </a:lnTo>
                  <a:lnTo>
                    <a:pt x="94" y="180"/>
                  </a:lnTo>
                  <a:lnTo>
                    <a:pt x="63" y="188"/>
                  </a:lnTo>
                  <a:lnTo>
                    <a:pt x="39" y="183"/>
                  </a:lnTo>
                  <a:lnTo>
                    <a:pt x="47" y="196"/>
                  </a:lnTo>
                  <a:lnTo>
                    <a:pt x="21" y="188"/>
                  </a:lnTo>
                  <a:lnTo>
                    <a:pt x="0" y="178"/>
                  </a:lnTo>
                  <a:lnTo>
                    <a:pt x="21" y="17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251" name="Freeform 555"/>
            <p:cNvSpPr>
              <a:spLocks/>
            </p:cNvSpPr>
            <p:nvPr/>
          </p:nvSpPr>
          <p:spPr bwMode="auto">
            <a:xfrm>
              <a:off x="1793" y="2463"/>
              <a:ext cx="431" cy="323"/>
            </a:xfrm>
            <a:custGeom>
              <a:avLst/>
              <a:gdLst/>
              <a:ahLst/>
              <a:cxnLst>
                <a:cxn ang="0">
                  <a:pos x="324" y="62"/>
                </a:cxn>
                <a:cxn ang="0">
                  <a:pos x="303" y="60"/>
                </a:cxn>
                <a:cxn ang="0">
                  <a:pos x="275" y="65"/>
                </a:cxn>
                <a:cxn ang="0">
                  <a:pos x="233" y="70"/>
                </a:cxn>
                <a:cxn ang="0">
                  <a:pos x="225" y="57"/>
                </a:cxn>
                <a:cxn ang="0">
                  <a:pos x="228" y="28"/>
                </a:cxn>
                <a:cxn ang="0">
                  <a:pos x="212" y="19"/>
                </a:cxn>
                <a:cxn ang="0">
                  <a:pos x="202" y="3"/>
                </a:cxn>
                <a:cxn ang="0">
                  <a:pos x="174" y="0"/>
                </a:cxn>
                <a:cxn ang="0">
                  <a:pos x="140" y="0"/>
                </a:cxn>
                <a:cxn ang="0">
                  <a:pos x="114" y="3"/>
                </a:cxn>
                <a:cxn ang="0">
                  <a:pos x="85" y="3"/>
                </a:cxn>
                <a:cxn ang="0">
                  <a:pos x="62" y="16"/>
                </a:cxn>
                <a:cxn ang="0">
                  <a:pos x="41" y="31"/>
                </a:cxn>
                <a:cxn ang="0">
                  <a:pos x="23" y="46"/>
                </a:cxn>
                <a:cxn ang="0">
                  <a:pos x="8" y="73"/>
                </a:cxn>
                <a:cxn ang="0">
                  <a:pos x="0" y="95"/>
                </a:cxn>
                <a:cxn ang="0">
                  <a:pos x="34" y="127"/>
                </a:cxn>
                <a:cxn ang="0">
                  <a:pos x="73" y="132"/>
                </a:cxn>
                <a:cxn ang="0">
                  <a:pos x="70" y="147"/>
                </a:cxn>
                <a:cxn ang="0">
                  <a:pos x="78" y="152"/>
                </a:cxn>
                <a:cxn ang="0">
                  <a:pos x="41" y="168"/>
                </a:cxn>
                <a:cxn ang="0">
                  <a:pos x="21" y="201"/>
                </a:cxn>
                <a:cxn ang="0">
                  <a:pos x="34" y="227"/>
                </a:cxn>
                <a:cxn ang="0">
                  <a:pos x="51" y="237"/>
                </a:cxn>
                <a:cxn ang="0">
                  <a:pos x="70" y="227"/>
                </a:cxn>
                <a:cxn ang="0">
                  <a:pos x="70" y="250"/>
                </a:cxn>
                <a:cxn ang="0">
                  <a:pos x="80" y="250"/>
                </a:cxn>
                <a:cxn ang="0">
                  <a:pos x="93" y="271"/>
                </a:cxn>
                <a:cxn ang="0">
                  <a:pos x="85" y="317"/>
                </a:cxn>
                <a:cxn ang="0">
                  <a:pos x="114" y="322"/>
                </a:cxn>
                <a:cxn ang="0">
                  <a:pos x="140" y="322"/>
                </a:cxn>
                <a:cxn ang="0">
                  <a:pos x="168" y="314"/>
                </a:cxn>
                <a:cxn ang="0">
                  <a:pos x="195" y="304"/>
                </a:cxn>
                <a:cxn ang="0">
                  <a:pos x="212" y="294"/>
                </a:cxn>
                <a:cxn ang="0">
                  <a:pos x="259" y="276"/>
                </a:cxn>
                <a:cxn ang="0">
                  <a:pos x="298" y="265"/>
                </a:cxn>
                <a:cxn ang="0">
                  <a:pos x="324" y="252"/>
                </a:cxn>
                <a:cxn ang="0">
                  <a:pos x="355" y="230"/>
                </a:cxn>
                <a:cxn ang="0">
                  <a:pos x="378" y="211"/>
                </a:cxn>
                <a:cxn ang="0">
                  <a:pos x="438" y="198"/>
                </a:cxn>
                <a:cxn ang="0">
                  <a:pos x="484" y="134"/>
                </a:cxn>
                <a:cxn ang="0">
                  <a:pos x="450" y="132"/>
                </a:cxn>
                <a:cxn ang="0">
                  <a:pos x="441" y="114"/>
                </a:cxn>
                <a:cxn ang="0">
                  <a:pos x="412" y="103"/>
                </a:cxn>
                <a:cxn ang="0">
                  <a:pos x="396" y="103"/>
                </a:cxn>
                <a:cxn ang="0">
                  <a:pos x="378" y="127"/>
                </a:cxn>
                <a:cxn ang="0">
                  <a:pos x="378" y="119"/>
                </a:cxn>
                <a:cxn ang="0">
                  <a:pos x="347" y="121"/>
                </a:cxn>
                <a:cxn ang="0">
                  <a:pos x="358" y="116"/>
                </a:cxn>
                <a:cxn ang="0">
                  <a:pos x="347" y="101"/>
                </a:cxn>
                <a:cxn ang="0">
                  <a:pos x="368" y="70"/>
                </a:cxn>
                <a:cxn ang="0">
                  <a:pos x="345" y="34"/>
                </a:cxn>
                <a:cxn ang="0">
                  <a:pos x="324" y="62"/>
                </a:cxn>
              </a:cxnLst>
              <a:rect l="0" t="0" r="r" b="b"/>
              <a:pathLst>
                <a:path w="485" h="323">
                  <a:moveTo>
                    <a:pt x="324" y="62"/>
                  </a:moveTo>
                  <a:lnTo>
                    <a:pt x="303" y="60"/>
                  </a:lnTo>
                  <a:lnTo>
                    <a:pt x="275" y="65"/>
                  </a:lnTo>
                  <a:lnTo>
                    <a:pt x="233" y="70"/>
                  </a:lnTo>
                  <a:lnTo>
                    <a:pt x="225" y="57"/>
                  </a:lnTo>
                  <a:lnTo>
                    <a:pt x="228" y="28"/>
                  </a:lnTo>
                  <a:lnTo>
                    <a:pt x="212" y="19"/>
                  </a:lnTo>
                  <a:lnTo>
                    <a:pt x="202" y="3"/>
                  </a:lnTo>
                  <a:lnTo>
                    <a:pt x="174" y="0"/>
                  </a:lnTo>
                  <a:lnTo>
                    <a:pt x="140" y="0"/>
                  </a:lnTo>
                  <a:lnTo>
                    <a:pt x="114" y="3"/>
                  </a:lnTo>
                  <a:lnTo>
                    <a:pt x="85" y="3"/>
                  </a:lnTo>
                  <a:lnTo>
                    <a:pt x="62" y="16"/>
                  </a:lnTo>
                  <a:lnTo>
                    <a:pt x="41" y="31"/>
                  </a:lnTo>
                  <a:lnTo>
                    <a:pt x="23" y="46"/>
                  </a:lnTo>
                  <a:lnTo>
                    <a:pt x="8" y="73"/>
                  </a:lnTo>
                  <a:lnTo>
                    <a:pt x="0" y="95"/>
                  </a:lnTo>
                  <a:lnTo>
                    <a:pt x="34" y="127"/>
                  </a:lnTo>
                  <a:lnTo>
                    <a:pt x="73" y="132"/>
                  </a:lnTo>
                  <a:lnTo>
                    <a:pt x="70" y="147"/>
                  </a:lnTo>
                  <a:lnTo>
                    <a:pt x="78" y="152"/>
                  </a:lnTo>
                  <a:lnTo>
                    <a:pt x="41" y="168"/>
                  </a:lnTo>
                  <a:lnTo>
                    <a:pt x="21" y="201"/>
                  </a:lnTo>
                  <a:lnTo>
                    <a:pt x="34" y="227"/>
                  </a:lnTo>
                  <a:lnTo>
                    <a:pt x="51" y="237"/>
                  </a:lnTo>
                  <a:lnTo>
                    <a:pt x="70" y="227"/>
                  </a:lnTo>
                  <a:lnTo>
                    <a:pt x="70" y="250"/>
                  </a:lnTo>
                  <a:lnTo>
                    <a:pt x="80" y="250"/>
                  </a:lnTo>
                  <a:lnTo>
                    <a:pt x="93" y="271"/>
                  </a:lnTo>
                  <a:lnTo>
                    <a:pt x="85" y="317"/>
                  </a:lnTo>
                  <a:lnTo>
                    <a:pt x="114" y="322"/>
                  </a:lnTo>
                  <a:lnTo>
                    <a:pt x="140" y="322"/>
                  </a:lnTo>
                  <a:lnTo>
                    <a:pt x="168" y="314"/>
                  </a:lnTo>
                  <a:lnTo>
                    <a:pt x="195" y="304"/>
                  </a:lnTo>
                  <a:lnTo>
                    <a:pt x="212" y="294"/>
                  </a:lnTo>
                  <a:lnTo>
                    <a:pt x="259" y="276"/>
                  </a:lnTo>
                  <a:lnTo>
                    <a:pt x="298" y="265"/>
                  </a:lnTo>
                  <a:lnTo>
                    <a:pt x="324" y="252"/>
                  </a:lnTo>
                  <a:lnTo>
                    <a:pt x="355" y="230"/>
                  </a:lnTo>
                  <a:lnTo>
                    <a:pt x="378" y="211"/>
                  </a:lnTo>
                  <a:lnTo>
                    <a:pt x="438" y="198"/>
                  </a:lnTo>
                  <a:lnTo>
                    <a:pt x="484" y="134"/>
                  </a:lnTo>
                  <a:lnTo>
                    <a:pt x="450" y="132"/>
                  </a:lnTo>
                  <a:lnTo>
                    <a:pt x="441" y="114"/>
                  </a:lnTo>
                  <a:lnTo>
                    <a:pt x="412" y="103"/>
                  </a:lnTo>
                  <a:lnTo>
                    <a:pt x="396" y="103"/>
                  </a:lnTo>
                  <a:lnTo>
                    <a:pt x="378" y="127"/>
                  </a:lnTo>
                  <a:lnTo>
                    <a:pt x="378" y="119"/>
                  </a:lnTo>
                  <a:lnTo>
                    <a:pt x="347" y="121"/>
                  </a:lnTo>
                  <a:lnTo>
                    <a:pt x="358" y="116"/>
                  </a:lnTo>
                  <a:lnTo>
                    <a:pt x="347" y="101"/>
                  </a:lnTo>
                  <a:lnTo>
                    <a:pt x="368" y="70"/>
                  </a:lnTo>
                  <a:lnTo>
                    <a:pt x="345" y="34"/>
                  </a:lnTo>
                  <a:lnTo>
                    <a:pt x="324" y="62"/>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30252" name="Freeform 556"/>
            <p:cNvSpPr>
              <a:spLocks/>
            </p:cNvSpPr>
            <p:nvPr/>
          </p:nvSpPr>
          <p:spPr bwMode="auto">
            <a:xfrm>
              <a:off x="1793" y="2463"/>
              <a:ext cx="436" cy="329"/>
            </a:xfrm>
            <a:custGeom>
              <a:avLst/>
              <a:gdLst/>
              <a:ahLst/>
              <a:cxnLst>
                <a:cxn ang="0">
                  <a:pos x="328" y="63"/>
                </a:cxn>
                <a:cxn ang="0">
                  <a:pos x="307" y="61"/>
                </a:cxn>
                <a:cxn ang="0">
                  <a:pos x="278" y="66"/>
                </a:cxn>
                <a:cxn ang="0">
                  <a:pos x="236" y="71"/>
                </a:cxn>
                <a:cxn ang="0">
                  <a:pos x="228" y="58"/>
                </a:cxn>
                <a:cxn ang="0">
                  <a:pos x="231" y="29"/>
                </a:cxn>
                <a:cxn ang="0">
                  <a:pos x="215" y="19"/>
                </a:cxn>
                <a:cxn ang="0">
                  <a:pos x="204" y="3"/>
                </a:cxn>
                <a:cxn ang="0">
                  <a:pos x="176" y="0"/>
                </a:cxn>
                <a:cxn ang="0">
                  <a:pos x="142" y="0"/>
                </a:cxn>
                <a:cxn ang="0">
                  <a:pos x="115" y="3"/>
                </a:cxn>
                <a:cxn ang="0">
                  <a:pos x="86" y="3"/>
                </a:cxn>
                <a:cxn ang="0">
                  <a:pos x="63" y="16"/>
                </a:cxn>
                <a:cxn ang="0">
                  <a:pos x="42" y="32"/>
                </a:cxn>
                <a:cxn ang="0">
                  <a:pos x="23" y="47"/>
                </a:cxn>
                <a:cxn ang="0">
                  <a:pos x="8" y="74"/>
                </a:cxn>
                <a:cxn ang="0">
                  <a:pos x="0" y="97"/>
                </a:cxn>
                <a:cxn ang="0">
                  <a:pos x="34" y="129"/>
                </a:cxn>
                <a:cxn ang="0">
                  <a:pos x="74" y="134"/>
                </a:cxn>
                <a:cxn ang="0">
                  <a:pos x="71" y="150"/>
                </a:cxn>
                <a:cxn ang="0">
                  <a:pos x="79" y="155"/>
                </a:cxn>
                <a:cxn ang="0">
                  <a:pos x="42" y="171"/>
                </a:cxn>
                <a:cxn ang="0">
                  <a:pos x="21" y="205"/>
                </a:cxn>
                <a:cxn ang="0">
                  <a:pos x="34" y="231"/>
                </a:cxn>
                <a:cxn ang="0">
                  <a:pos x="52" y="241"/>
                </a:cxn>
                <a:cxn ang="0">
                  <a:pos x="71" y="231"/>
                </a:cxn>
                <a:cxn ang="0">
                  <a:pos x="71" y="255"/>
                </a:cxn>
                <a:cxn ang="0">
                  <a:pos x="81" y="255"/>
                </a:cxn>
                <a:cxn ang="0">
                  <a:pos x="94" y="276"/>
                </a:cxn>
                <a:cxn ang="0">
                  <a:pos x="86" y="323"/>
                </a:cxn>
                <a:cxn ang="0">
                  <a:pos x="115" y="328"/>
                </a:cxn>
                <a:cxn ang="0">
                  <a:pos x="142" y="328"/>
                </a:cxn>
                <a:cxn ang="0">
                  <a:pos x="170" y="320"/>
                </a:cxn>
                <a:cxn ang="0">
                  <a:pos x="197" y="310"/>
                </a:cxn>
                <a:cxn ang="0">
                  <a:pos x="215" y="299"/>
                </a:cxn>
                <a:cxn ang="0">
                  <a:pos x="262" y="281"/>
                </a:cxn>
                <a:cxn ang="0">
                  <a:pos x="302" y="270"/>
                </a:cxn>
                <a:cxn ang="0">
                  <a:pos x="328" y="257"/>
                </a:cxn>
                <a:cxn ang="0">
                  <a:pos x="359" y="234"/>
                </a:cxn>
                <a:cxn ang="0">
                  <a:pos x="383" y="215"/>
                </a:cxn>
                <a:cxn ang="0">
                  <a:pos x="443" y="202"/>
                </a:cxn>
                <a:cxn ang="0">
                  <a:pos x="490" y="137"/>
                </a:cxn>
                <a:cxn ang="0">
                  <a:pos x="456" y="134"/>
                </a:cxn>
                <a:cxn ang="0">
                  <a:pos x="446" y="116"/>
                </a:cxn>
                <a:cxn ang="0">
                  <a:pos x="417" y="105"/>
                </a:cxn>
                <a:cxn ang="0">
                  <a:pos x="401" y="105"/>
                </a:cxn>
                <a:cxn ang="0">
                  <a:pos x="383" y="129"/>
                </a:cxn>
                <a:cxn ang="0">
                  <a:pos x="383" y="121"/>
                </a:cxn>
                <a:cxn ang="0">
                  <a:pos x="351" y="123"/>
                </a:cxn>
                <a:cxn ang="0">
                  <a:pos x="362" y="118"/>
                </a:cxn>
                <a:cxn ang="0">
                  <a:pos x="351" y="103"/>
                </a:cxn>
                <a:cxn ang="0">
                  <a:pos x="373" y="71"/>
                </a:cxn>
                <a:cxn ang="0">
                  <a:pos x="349" y="35"/>
                </a:cxn>
                <a:cxn ang="0">
                  <a:pos x="328" y="63"/>
                </a:cxn>
              </a:cxnLst>
              <a:rect l="0" t="0" r="r" b="b"/>
              <a:pathLst>
                <a:path w="491" h="329">
                  <a:moveTo>
                    <a:pt x="328" y="63"/>
                  </a:moveTo>
                  <a:lnTo>
                    <a:pt x="307" y="61"/>
                  </a:lnTo>
                  <a:lnTo>
                    <a:pt x="278" y="66"/>
                  </a:lnTo>
                  <a:lnTo>
                    <a:pt x="236" y="71"/>
                  </a:lnTo>
                  <a:lnTo>
                    <a:pt x="228" y="58"/>
                  </a:lnTo>
                  <a:lnTo>
                    <a:pt x="231" y="29"/>
                  </a:lnTo>
                  <a:lnTo>
                    <a:pt x="215" y="19"/>
                  </a:lnTo>
                  <a:lnTo>
                    <a:pt x="204" y="3"/>
                  </a:lnTo>
                  <a:lnTo>
                    <a:pt x="176" y="0"/>
                  </a:lnTo>
                  <a:lnTo>
                    <a:pt x="142" y="0"/>
                  </a:lnTo>
                  <a:lnTo>
                    <a:pt x="115" y="3"/>
                  </a:lnTo>
                  <a:lnTo>
                    <a:pt x="86" y="3"/>
                  </a:lnTo>
                  <a:lnTo>
                    <a:pt x="63" y="16"/>
                  </a:lnTo>
                  <a:lnTo>
                    <a:pt x="42" y="32"/>
                  </a:lnTo>
                  <a:lnTo>
                    <a:pt x="23" y="47"/>
                  </a:lnTo>
                  <a:lnTo>
                    <a:pt x="8" y="74"/>
                  </a:lnTo>
                  <a:lnTo>
                    <a:pt x="0" y="97"/>
                  </a:lnTo>
                  <a:lnTo>
                    <a:pt x="34" y="129"/>
                  </a:lnTo>
                  <a:lnTo>
                    <a:pt x="74" y="134"/>
                  </a:lnTo>
                  <a:lnTo>
                    <a:pt x="71" y="150"/>
                  </a:lnTo>
                  <a:lnTo>
                    <a:pt x="79" y="155"/>
                  </a:lnTo>
                  <a:lnTo>
                    <a:pt x="42" y="171"/>
                  </a:lnTo>
                  <a:lnTo>
                    <a:pt x="21" y="205"/>
                  </a:lnTo>
                  <a:lnTo>
                    <a:pt x="34" y="231"/>
                  </a:lnTo>
                  <a:lnTo>
                    <a:pt x="52" y="241"/>
                  </a:lnTo>
                  <a:lnTo>
                    <a:pt x="71" y="231"/>
                  </a:lnTo>
                  <a:lnTo>
                    <a:pt x="71" y="255"/>
                  </a:lnTo>
                  <a:lnTo>
                    <a:pt x="81" y="255"/>
                  </a:lnTo>
                  <a:lnTo>
                    <a:pt x="94" y="276"/>
                  </a:lnTo>
                  <a:lnTo>
                    <a:pt x="86" y="323"/>
                  </a:lnTo>
                  <a:lnTo>
                    <a:pt x="115" y="328"/>
                  </a:lnTo>
                  <a:lnTo>
                    <a:pt x="142" y="328"/>
                  </a:lnTo>
                  <a:lnTo>
                    <a:pt x="170" y="320"/>
                  </a:lnTo>
                  <a:lnTo>
                    <a:pt x="197" y="310"/>
                  </a:lnTo>
                  <a:lnTo>
                    <a:pt x="215" y="299"/>
                  </a:lnTo>
                  <a:lnTo>
                    <a:pt x="262" y="281"/>
                  </a:lnTo>
                  <a:lnTo>
                    <a:pt x="302" y="270"/>
                  </a:lnTo>
                  <a:lnTo>
                    <a:pt x="328" y="257"/>
                  </a:lnTo>
                  <a:lnTo>
                    <a:pt x="359" y="234"/>
                  </a:lnTo>
                  <a:lnTo>
                    <a:pt x="383" y="215"/>
                  </a:lnTo>
                  <a:lnTo>
                    <a:pt x="443" y="202"/>
                  </a:lnTo>
                  <a:lnTo>
                    <a:pt x="490" y="137"/>
                  </a:lnTo>
                  <a:lnTo>
                    <a:pt x="456" y="134"/>
                  </a:lnTo>
                  <a:lnTo>
                    <a:pt x="446" y="116"/>
                  </a:lnTo>
                  <a:lnTo>
                    <a:pt x="417" y="105"/>
                  </a:lnTo>
                  <a:lnTo>
                    <a:pt x="401" y="105"/>
                  </a:lnTo>
                  <a:lnTo>
                    <a:pt x="383" y="129"/>
                  </a:lnTo>
                  <a:lnTo>
                    <a:pt x="383" y="121"/>
                  </a:lnTo>
                  <a:lnTo>
                    <a:pt x="351" y="123"/>
                  </a:lnTo>
                  <a:lnTo>
                    <a:pt x="362" y="118"/>
                  </a:lnTo>
                  <a:lnTo>
                    <a:pt x="351" y="103"/>
                  </a:lnTo>
                  <a:lnTo>
                    <a:pt x="373" y="71"/>
                  </a:lnTo>
                  <a:lnTo>
                    <a:pt x="349" y="35"/>
                  </a:lnTo>
                  <a:lnTo>
                    <a:pt x="328" y="6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253" name="Freeform 557"/>
            <p:cNvSpPr>
              <a:spLocks/>
            </p:cNvSpPr>
            <p:nvPr/>
          </p:nvSpPr>
          <p:spPr bwMode="auto">
            <a:xfrm>
              <a:off x="1164" y="1378"/>
              <a:ext cx="67" cy="37"/>
            </a:xfrm>
            <a:custGeom>
              <a:avLst/>
              <a:gdLst/>
              <a:ahLst/>
              <a:cxnLst>
                <a:cxn ang="0">
                  <a:pos x="63" y="11"/>
                </a:cxn>
                <a:cxn ang="0">
                  <a:pos x="56" y="0"/>
                </a:cxn>
                <a:cxn ang="0">
                  <a:pos x="29" y="5"/>
                </a:cxn>
                <a:cxn ang="0">
                  <a:pos x="6" y="0"/>
                </a:cxn>
                <a:cxn ang="0">
                  <a:pos x="0" y="7"/>
                </a:cxn>
                <a:cxn ang="0">
                  <a:pos x="33" y="9"/>
                </a:cxn>
                <a:cxn ang="0">
                  <a:pos x="36" y="15"/>
                </a:cxn>
                <a:cxn ang="0">
                  <a:pos x="24" y="14"/>
                </a:cxn>
                <a:cxn ang="0">
                  <a:pos x="24" y="18"/>
                </a:cxn>
                <a:cxn ang="0">
                  <a:pos x="15" y="22"/>
                </a:cxn>
                <a:cxn ang="0">
                  <a:pos x="6" y="22"/>
                </a:cxn>
                <a:cxn ang="0">
                  <a:pos x="19" y="32"/>
                </a:cxn>
                <a:cxn ang="0">
                  <a:pos x="36" y="25"/>
                </a:cxn>
                <a:cxn ang="0">
                  <a:pos x="39" y="29"/>
                </a:cxn>
                <a:cxn ang="0">
                  <a:pos x="22" y="36"/>
                </a:cxn>
                <a:cxn ang="0">
                  <a:pos x="44" y="32"/>
                </a:cxn>
                <a:cxn ang="0">
                  <a:pos x="46" y="27"/>
                </a:cxn>
                <a:cxn ang="0">
                  <a:pos x="51" y="27"/>
                </a:cxn>
                <a:cxn ang="0">
                  <a:pos x="51" y="29"/>
                </a:cxn>
                <a:cxn ang="0">
                  <a:pos x="58" y="33"/>
                </a:cxn>
                <a:cxn ang="0">
                  <a:pos x="72" y="22"/>
                </a:cxn>
                <a:cxn ang="0">
                  <a:pos x="75" y="18"/>
                </a:cxn>
                <a:cxn ang="0">
                  <a:pos x="66" y="20"/>
                </a:cxn>
                <a:cxn ang="0">
                  <a:pos x="48" y="14"/>
                </a:cxn>
                <a:cxn ang="0">
                  <a:pos x="63" y="11"/>
                </a:cxn>
              </a:cxnLst>
              <a:rect l="0" t="0" r="r" b="b"/>
              <a:pathLst>
                <a:path w="76" h="37">
                  <a:moveTo>
                    <a:pt x="63" y="11"/>
                  </a:moveTo>
                  <a:lnTo>
                    <a:pt x="56" y="0"/>
                  </a:lnTo>
                  <a:lnTo>
                    <a:pt x="29" y="5"/>
                  </a:lnTo>
                  <a:lnTo>
                    <a:pt x="6" y="0"/>
                  </a:lnTo>
                  <a:lnTo>
                    <a:pt x="0" y="7"/>
                  </a:lnTo>
                  <a:lnTo>
                    <a:pt x="33" y="9"/>
                  </a:lnTo>
                  <a:lnTo>
                    <a:pt x="36" y="15"/>
                  </a:lnTo>
                  <a:lnTo>
                    <a:pt x="24" y="14"/>
                  </a:lnTo>
                  <a:lnTo>
                    <a:pt x="24" y="18"/>
                  </a:lnTo>
                  <a:lnTo>
                    <a:pt x="15" y="22"/>
                  </a:lnTo>
                  <a:lnTo>
                    <a:pt x="6" y="22"/>
                  </a:lnTo>
                  <a:lnTo>
                    <a:pt x="19" y="32"/>
                  </a:lnTo>
                  <a:lnTo>
                    <a:pt x="36" y="25"/>
                  </a:lnTo>
                  <a:lnTo>
                    <a:pt x="39" y="29"/>
                  </a:lnTo>
                  <a:lnTo>
                    <a:pt x="22" y="36"/>
                  </a:lnTo>
                  <a:lnTo>
                    <a:pt x="44" y="32"/>
                  </a:lnTo>
                  <a:lnTo>
                    <a:pt x="46" y="27"/>
                  </a:lnTo>
                  <a:lnTo>
                    <a:pt x="51" y="27"/>
                  </a:lnTo>
                  <a:lnTo>
                    <a:pt x="51" y="29"/>
                  </a:lnTo>
                  <a:lnTo>
                    <a:pt x="58" y="33"/>
                  </a:lnTo>
                  <a:lnTo>
                    <a:pt x="72" y="22"/>
                  </a:lnTo>
                  <a:lnTo>
                    <a:pt x="75" y="18"/>
                  </a:lnTo>
                  <a:lnTo>
                    <a:pt x="66" y="20"/>
                  </a:lnTo>
                  <a:lnTo>
                    <a:pt x="48" y="14"/>
                  </a:lnTo>
                  <a:lnTo>
                    <a:pt x="63" y="11"/>
                  </a:lnTo>
                </a:path>
              </a:pathLst>
            </a:custGeom>
            <a:solidFill>
              <a:srgbClr val="0000CC"/>
            </a:solidFill>
            <a:ln w="12700" cap="rnd" cmpd="sng">
              <a:noFill/>
              <a:prstDash val="solid"/>
              <a:round/>
              <a:headEnd type="none" w="med" len="med"/>
              <a:tailEnd type="none" w="med" len="med"/>
            </a:ln>
            <a:effectLst/>
          </p:spPr>
          <p:txBody>
            <a:bodyPr/>
            <a:lstStyle/>
            <a:p>
              <a:endParaRPr lang="fr-FR"/>
            </a:p>
          </p:txBody>
        </p:sp>
        <p:sp>
          <p:nvSpPr>
            <p:cNvPr id="30254" name="Freeform 558"/>
            <p:cNvSpPr>
              <a:spLocks/>
            </p:cNvSpPr>
            <p:nvPr/>
          </p:nvSpPr>
          <p:spPr bwMode="auto">
            <a:xfrm>
              <a:off x="1164" y="1378"/>
              <a:ext cx="72" cy="43"/>
            </a:xfrm>
            <a:custGeom>
              <a:avLst/>
              <a:gdLst/>
              <a:ahLst/>
              <a:cxnLst>
                <a:cxn ang="0">
                  <a:pos x="68" y="13"/>
                </a:cxn>
                <a:cxn ang="0">
                  <a:pos x="60" y="0"/>
                </a:cxn>
                <a:cxn ang="0">
                  <a:pos x="31" y="6"/>
                </a:cxn>
                <a:cxn ang="0">
                  <a:pos x="7" y="0"/>
                </a:cxn>
                <a:cxn ang="0">
                  <a:pos x="0" y="8"/>
                </a:cxn>
                <a:cxn ang="0">
                  <a:pos x="36" y="11"/>
                </a:cxn>
                <a:cxn ang="0">
                  <a:pos x="39" y="18"/>
                </a:cxn>
                <a:cxn ang="0">
                  <a:pos x="26" y="16"/>
                </a:cxn>
                <a:cxn ang="0">
                  <a:pos x="26" y="21"/>
                </a:cxn>
                <a:cxn ang="0">
                  <a:pos x="16" y="26"/>
                </a:cxn>
                <a:cxn ang="0">
                  <a:pos x="7" y="26"/>
                </a:cxn>
                <a:cxn ang="0">
                  <a:pos x="21" y="37"/>
                </a:cxn>
                <a:cxn ang="0">
                  <a:pos x="39" y="29"/>
                </a:cxn>
                <a:cxn ang="0">
                  <a:pos x="42" y="34"/>
                </a:cxn>
                <a:cxn ang="0">
                  <a:pos x="24" y="42"/>
                </a:cxn>
                <a:cxn ang="0">
                  <a:pos x="47" y="37"/>
                </a:cxn>
                <a:cxn ang="0">
                  <a:pos x="50" y="31"/>
                </a:cxn>
                <a:cxn ang="0">
                  <a:pos x="55" y="31"/>
                </a:cxn>
                <a:cxn ang="0">
                  <a:pos x="55" y="34"/>
                </a:cxn>
                <a:cxn ang="0">
                  <a:pos x="63" y="39"/>
                </a:cxn>
                <a:cxn ang="0">
                  <a:pos x="78" y="26"/>
                </a:cxn>
                <a:cxn ang="0">
                  <a:pos x="81" y="21"/>
                </a:cxn>
                <a:cxn ang="0">
                  <a:pos x="71" y="23"/>
                </a:cxn>
                <a:cxn ang="0">
                  <a:pos x="52" y="16"/>
                </a:cxn>
                <a:cxn ang="0">
                  <a:pos x="68" y="13"/>
                </a:cxn>
              </a:cxnLst>
              <a:rect l="0" t="0" r="r" b="b"/>
              <a:pathLst>
                <a:path w="82" h="43">
                  <a:moveTo>
                    <a:pt x="68" y="13"/>
                  </a:moveTo>
                  <a:lnTo>
                    <a:pt x="60" y="0"/>
                  </a:lnTo>
                  <a:lnTo>
                    <a:pt x="31" y="6"/>
                  </a:lnTo>
                  <a:lnTo>
                    <a:pt x="7" y="0"/>
                  </a:lnTo>
                  <a:lnTo>
                    <a:pt x="0" y="8"/>
                  </a:lnTo>
                  <a:lnTo>
                    <a:pt x="36" y="11"/>
                  </a:lnTo>
                  <a:lnTo>
                    <a:pt x="39" y="18"/>
                  </a:lnTo>
                  <a:lnTo>
                    <a:pt x="26" y="16"/>
                  </a:lnTo>
                  <a:lnTo>
                    <a:pt x="26" y="21"/>
                  </a:lnTo>
                  <a:lnTo>
                    <a:pt x="16" y="26"/>
                  </a:lnTo>
                  <a:lnTo>
                    <a:pt x="7" y="26"/>
                  </a:lnTo>
                  <a:lnTo>
                    <a:pt x="21" y="37"/>
                  </a:lnTo>
                  <a:lnTo>
                    <a:pt x="39" y="29"/>
                  </a:lnTo>
                  <a:lnTo>
                    <a:pt x="42" y="34"/>
                  </a:lnTo>
                  <a:lnTo>
                    <a:pt x="24" y="42"/>
                  </a:lnTo>
                  <a:lnTo>
                    <a:pt x="47" y="37"/>
                  </a:lnTo>
                  <a:lnTo>
                    <a:pt x="50" y="31"/>
                  </a:lnTo>
                  <a:lnTo>
                    <a:pt x="55" y="31"/>
                  </a:lnTo>
                  <a:lnTo>
                    <a:pt x="55" y="34"/>
                  </a:lnTo>
                  <a:lnTo>
                    <a:pt x="63" y="39"/>
                  </a:lnTo>
                  <a:lnTo>
                    <a:pt x="78" y="26"/>
                  </a:lnTo>
                  <a:lnTo>
                    <a:pt x="81" y="21"/>
                  </a:lnTo>
                  <a:lnTo>
                    <a:pt x="71" y="23"/>
                  </a:lnTo>
                  <a:lnTo>
                    <a:pt x="52" y="16"/>
                  </a:lnTo>
                  <a:lnTo>
                    <a:pt x="68"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255" name="Freeform 559"/>
            <p:cNvSpPr>
              <a:spLocks/>
            </p:cNvSpPr>
            <p:nvPr/>
          </p:nvSpPr>
          <p:spPr bwMode="auto">
            <a:xfrm>
              <a:off x="1205" y="1483"/>
              <a:ext cx="105" cy="48"/>
            </a:xfrm>
            <a:custGeom>
              <a:avLst/>
              <a:gdLst/>
              <a:ahLst/>
              <a:cxnLst>
                <a:cxn ang="0">
                  <a:pos x="0" y="21"/>
                </a:cxn>
                <a:cxn ang="0">
                  <a:pos x="10" y="35"/>
                </a:cxn>
                <a:cxn ang="0">
                  <a:pos x="40" y="47"/>
                </a:cxn>
                <a:cxn ang="0">
                  <a:pos x="102" y="27"/>
                </a:cxn>
                <a:cxn ang="0">
                  <a:pos x="105" y="19"/>
                </a:cxn>
                <a:cxn ang="0">
                  <a:pos x="112" y="23"/>
                </a:cxn>
                <a:cxn ang="0">
                  <a:pos x="117" y="21"/>
                </a:cxn>
                <a:cxn ang="0">
                  <a:pos x="100" y="14"/>
                </a:cxn>
                <a:cxn ang="0">
                  <a:pos x="62" y="27"/>
                </a:cxn>
                <a:cxn ang="0">
                  <a:pos x="55" y="16"/>
                </a:cxn>
                <a:cxn ang="0">
                  <a:pos x="48" y="12"/>
                </a:cxn>
                <a:cxn ang="0">
                  <a:pos x="34" y="0"/>
                </a:cxn>
                <a:cxn ang="0">
                  <a:pos x="32" y="2"/>
                </a:cxn>
                <a:cxn ang="0">
                  <a:pos x="45" y="16"/>
                </a:cxn>
                <a:cxn ang="0">
                  <a:pos x="48" y="27"/>
                </a:cxn>
                <a:cxn ang="0">
                  <a:pos x="37" y="23"/>
                </a:cxn>
                <a:cxn ang="0">
                  <a:pos x="28" y="35"/>
                </a:cxn>
                <a:cxn ang="0">
                  <a:pos x="25" y="30"/>
                </a:cxn>
                <a:cxn ang="0">
                  <a:pos x="12" y="30"/>
                </a:cxn>
                <a:cxn ang="0">
                  <a:pos x="0" y="21"/>
                </a:cxn>
              </a:cxnLst>
              <a:rect l="0" t="0" r="r" b="b"/>
              <a:pathLst>
                <a:path w="118" h="48">
                  <a:moveTo>
                    <a:pt x="0" y="21"/>
                  </a:moveTo>
                  <a:lnTo>
                    <a:pt x="10" y="35"/>
                  </a:lnTo>
                  <a:lnTo>
                    <a:pt x="40" y="47"/>
                  </a:lnTo>
                  <a:lnTo>
                    <a:pt x="102" y="27"/>
                  </a:lnTo>
                  <a:lnTo>
                    <a:pt x="105" y="19"/>
                  </a:lnTo>
                  <a:lnTo>
                    <a:pt x="112" y="23"/>
                  </a:lnTo>
                  <a:lnTo>
                    <a:pt x="117" y="21"/>
                  </a:lnTo>
                  <a:lnTo>
                    <a:pt x="100" y="14"/>
                  </a:lnTo>
                  <a:lnTo>
                    <a:pt x="62" y="27"/>
                  </a:lnTo>
                  <a:lnTo>
                    <a:pt x="55" y="16"/>
                  </a:lnTo>
                  <a:lnTo>
                    <a:pt x="48" y="12"/>
                  </a:lnTo>
                  <a:lnTo>
                    <a:pt x="34" y="0"/>
                  </a:lnTo>
                  <a:lnTo>
                    <a:pt x="32" y="2"/>
                  </a:lnTo>
                  <a:lnTo>
                    <a:pt x="45" y="16"/>
                  </a:lnTo>
                  <a:lnTo>
                    <a:pt x="48" y="27"/>
                  </a:lnTo>
                  <a:lnTo>
                    <a:pt x="37" y="23"/>
                  </a:lnTo>
                  <a:lnTo>
                    <a:pt x="28" y="35"/>
                  </a:lnTo>
                  <a:lnTo>
                    <a:pt x="25" y="30"/>
                  </a:lnTo>
                  <a:lnTo>
                    <a:pt x="12" y="30"/>
                  </a:lnTo>
                  <a:lnTo>
                    <a:pt x="0" y="21"/>
                  </a:lnTo>
                </a:path>
              </a:pathLst>
            </a:custGeom>
            <a:solidFill>
              <a:srgbClr val="0000CC"/>
            </a:solidFill>
            <a:ln w="12700" cap="rnd" cmpd="sng">
              <a:noFill/>
              <a:prstDash val="solid"/>
              <a:round/>
              <a:headEnd type="none" w="med" len="med"/>
              <a:tailEnd type="none" w="med" len="med"/>
            </a:ln>
            <a:effectLst/>
          </p:spPr>
          <p:txBody>
            <a:bodyPr/>
            <a:lstStyle/>
            <a:p>
              <a:endParaRPr lang="fr-FR"/>
            </a:p>
          </p:txBody>
        </p:sp>
        <p:sp>
          <p:nvSpPr>
            <p:cNvPr id="30256" name="Freeform 560"/>
            <p:cNvSpPr>
              <a:spLocks/>
            </p:cNvSpPr>
            <p:nvPr/>
          </p:nvSpPr>
          <p:spPr bwMode="auto">
            <a:xfrm>
              <a:off x="1205" y="1483"/>
              <a:ext cx="111" cy="54"/>
            </a:xfrm>
            <a:custGeom>
              <a:avLst/>
              <a:gdLst/>
              <a:ahLst/>
              <a:cxnLst>
                <a:cxn ang="0">
                  <a:pos x="0" y="24"/>
                </a:cxn>
                <a:cxn ang="0">
                  <a:pos x="11" y="39"/>
                </a:cxn>
                <a:cxn ang="0">
                  <a:pos x="42" y="53"/>
                </a:cxn>
                <a:cxn ang="0">
                  <a:pos x="107" y="31"/>
                </a:cxn>
                <a:cxn ang="0">
                  <a:pos x="110" y="21"/>
                </a:cxn>
                <a:cxn ang="0">
                  <a:pos x="118" y="26"/>
                </a:cxn>
                <a:cxn ang="0">
                  <a:pos x="123" y="24"/>
                </a:cxn>
                <a:cxn ang="0">
                  <a:pos x="105" y="16"/>
                </a:cxn>
                <a:cxn ang="0">
                  <a:pos x="65" y="31"/>
                </a:cxn>
                <a:cxn ang="0">
                  <a:pos x="58" y="18"/>
                </a:cxn>
                <a:cxn ang="0">
                  <a:pos x="50" y="13"/>
                </a:cxn>
                <a:cxn ang="0">
                  <a:pos x="36" y="0"/>
                </a:cxn>
                <a:cxn ang="0">
                  <a:pos x="34" y="2"/>
                </a:cxn>
                <a:cxn ang="0">
                  <a:pos x="47" y="18"/>
                </a:cxn>
                <a:cxn ang="0">
                  <a:pos x="50" y="31"/>
                </a:cxn>
                <a:cxn ang="0">
                  <a:pos x="39" y="26"/>
                </a:cxn>
                <a:cxn ang="0">
                  <a:pos x="29" y="39"/>
                </a:cxn>
                <a:cxn ang="0">
                  <a:pos x="26" y="34"/>
                </a:cxn>
                <a:cxn ang="0">
                  <a:pos x="13" y="34"/>
                </a:cxn>
                <a:cxn ang="0">
                  <a:pos x="0" y="24"/>
                </a:cxn>
              </a:cxnLst>
              <a:rect l="0" t="0" r="r" b="b"/>
              <a:pathLst>
                <a:path w="124" h="54">
                  <a:moveTo>
                    <a:pt x="0" y="24"/>
                  </a:moveTo>
                  <a:lnTo>
                    <a:pt x="11" y="39"/>
                  </a:lnTo>
                  <a:lnTo>
                    <a:pt x="42" y="53"/>
                  </a:lnTo>
                  <a:lnTo>
                    <a:pt x="107" y="31"/>
                  </a:lnTo>
                  <a:lnTo>
                    <a:pt x="110" y="21"/>
                  </a:lnTo>
                  <a:lnTo>
                    <a:pt x="118" y="26"/>
                  </a:lnTo>
                  <a:lnTo>
                    <a:pt x="123" y="24"/>
                  </a:lnTo>
                  <a:lnTo>
                    <a:pt x="105" y="16"/>
                  </a:lnTo>
                  <a:lnTo>
                    <a:pt x="65" y="31"/>
                  </a:lnTo>
                  <a:lnTo>
                    <a:pt x="58" y="18"/>
                  </a:lnTo>
                  <a:lnTo>
                    <a:pt x="50" y="13"/>
                  </a:lnTo>
                  <a:lnTo>
                    <a:pt x="36" y="0"/>
                  </a:lnTo>
                  <a:lnTo>
                    <a:pt x="34" y="2"/>
                  </a:lnTo>
                  <a:lnTo>
                    <a:pt x="47" y="18"/>
                  </a:lnTo>
                  <a:lnTo>
                    <a:pt x="50" y="31"/>
                  </a:lnTo>
                  <a:lnTo>
                    <a:pt x="39" y="26"/>
                  </a:lnTo>
                  <a:lnTo>
                    <a:pt x="29" y="39"/>
                  </a:lnTo>
                  <a:lnTo>
                    <a:pt x="26" y="34"/>
                  </a:lnTo>
                  <a:lnTo>
                    <a:pt x="13" y="34"/>
                  </a:lnTo>
                  <a:lnTo>
                    <a:pt x="0" y="24"/>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257" name="Freeform 561"/>
            <p:cNvSpPr>
              <a:spLocks/>
            </p:cNvSpPr>
            <p:nvPr/>
          </p:nvSpPr>
          <p:spPr bwMode="auto">
            <a:xfrm>
              <a:off x="1448" y="1648"/>
              <a:ext cx="19" cy="26"/>
            </a:xfrm>
            <a:custGeom>
              <a:avLst/>
              <a:gdLst/>
              <a:ahLst/>
              <a:cxnLst>
                <a:cxn ang="0">
                  <a:pos x="2" y="0"/>
                </a:cxn>
                <a:cxn ang="0">
                  <a:pos x="0" y="13"/>
                </a:cxn>
                <a:cxn ang="0">
                  <a:pos x="14" y="25"/>
                </a:cxn>
                <a:cxn ang="0">
                  <a:pos x="20" y="25"/>
                </a:cxn>
                <a:cxn ang="0">
                  <a:pos x="20" y="21"/>
                </a:cxn>
                <a:cxn ang="0">
                  <a:pos x="16" y="21"/>
                </a:cxn>
                <a:cxn ang="0">
                  <a:pos x="10" y="13"/>
                </a:cxn>
                <a:cxn ang="0">
                  <a:pos x="14" y="2"/>
                </a:cxn>
                <a:cxn ang="0">
                  <a:pos x="2" y="0"/>
                </a:cxn>
              </a:cxnLst>
              <a:rect l="0" t="0" r="r" b="b"/>
              <a:pathLst>
                <a:path w="21" h="26">
                  <a:moveTo>
                    <a:pt x="2" y="0"/>
                  </a:moveTo>
                  <a:lnTo>
                    <a:pt x="0" y="13"/>
                  </a:lnTo>
                  <a:lnTo>
                    <a:pt x="14" y="25"/>
                  </a:lnTo>
                  <a:lnTo>
                    <a:pt x="20" y="25"/>
                  </a:lnTo>
                  <a:lnTo>
                    <a:pt x="20" y="21"/>
                  </a:lnTo>
                  <a:lnTo>
                    <a:pt x="16" y="21"/>
                  </a:lnTo>
                  <a:lnTo>
                    <a:pt x="10" y="13"/>
                  </a:lnTo>
                  <a:lnTo>
                    <a:pt x="14" y="2"/>
                  </a:lnTo>
                  <a:lnTo>
                    <a:pt x="2" y="0"/>
                  </a:lnTo>
                </a:path>
              </a:pathLst>
            </a:custGeom>
            <a:solidFill>
              <a:srgbClr val="0000FF"/>
            </a:solidFill>
            <a:ln w="12700" cap="rnd" cmpd="sng">
              <a:noFill/>
              <a:prstDash val="solid"/>
              <a:round/>
              <a:headEnd type="none" w="med" len="med"/>
              <a:tailEnd type="none" w="med" len="med"/>
            </a:ln>
            <a:effectLst/>
          </p:spPr>
          <p:txBody>
            <a:bodyPr/>
            <a:lstStyle/>
            <a:p>
              <a:endParaRPr lang="fr-FR"/>
            </a:p>
          </p:txBody>
        </p:sp>
        <p:sp>
          <p:nvSpPr>
            <p:cNvPr id="30258" name="Freeform 562"/>
            <p:cNvSpPr>
              <a:spLocks/>
            </p:cNvSpPr>
            <p:nvPr/>
          </p:nvSpPr>
          <p:spPr bwMode="auto">
            <a:xfrm>
              <a:off x="1448" y="1648"/>
              <a:ext cx="24" cy="32"/>
            </a:xfrm>
            <a:custGeom>
              <a:avLst/>
              <a:gdLst/>
              <a:ahLst/>
              <a:cxnLst>
                <a:cxn ang="0">
                  <a:pos x="3" y="0"/>
                </a:cxn>
                <a:cxn ang="0">
                  <a:pos x="0" y="16"/>
                </a:cxn>
                <a:cxn ang="0">
                  <a:pos x="18" y="31"/>
                </a:cxn>
                <a:cxn ang="0">
                  <a:pos x="26" y="31"/>
                </a:cxn>
                <a:cxn ang="0">
                  <a:pos x="26" y="26"/>
                </a:cxn>
                <a:cxn ang="0">
                  <a:pos x="21" y="26"/>
                </a:cxn>
                <a:cxn ang="0">
                  <a:pos x="13" y="16"/>
                </a:cxn>
                <a:cxn ang="0">
                  <a:pos x="18" y="3"/>
                </a:cxn>
                <a:cxn ang="0">
                  <a:pos x="3" y="0"/>
                </a:cxn>
              </a:cxnLst>
              <a:rect l="0" t="0" r="r" b="b"/>
              <a:pathLst>
                <a:path w="27" h="32">
                  <a:moveTo>
                    <a:pt x="3" y="0"/>
                  </a:moveTo>
                  <a:lnTo>
                    <a:pt x="0" y="16"/>
                  </a:lnTo>
                  <a:lnTo>
                    <a:pt x="18" y="31"/>
                  </a:lnTo>
                  <a:lnTo>
                    <a:pt x="26" y="31"/>
                  </a:lnTo>
                  <a:lnTo>
                    <a:pt x="26" y="26"/>
                  </a:lnTo>
                  <a:lnTo>
                    <a:pt x="21" y="26"/>
                  </a:lnTo>
                  <a:lnTo>
                    <a:pt x="13" y="16"/>
                  </a:lnTo>
                  <a:lnTo>
                    <a:pt x="18" y="3"/>
                  </a:lnTo>
                  <a:lnTo>
                    <a:pt x="3"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259" name="Freeform 563"/>
            <p:cNvSpPr>
              <a:spLocks/>
            </p:cNvSpPr>
            <p:nvPr/>
          </p:nvSpPr>
          <p:spPr bwMode="auto">
            <a:xfrm>
              <a:off x="1478" y="1664"/>
              <a:ext cx="36" cy="86"/>
            </a:xfrm>
            <a:custGeom>
              <a:avLst/>
              <a:gdLst/>
              <a:ahLst/>
              <a:cxnLst>
                <a:cxn ang="0">
                  <a:pos x="7" y="0"/>
                </a:cxn>
                <a:cxn ang="0">
                  <a:pos x="0" y="5"/>
                </a:cxn>
                <a:cxn ang="0">
                  <a:pos x="0" y="14"/>
                </a:cxn>
                <a:cxn ang="0">
                  <a:pos x="14" y="44"/>
                </a:cxn>
                <a:cxn ang="0">
                  <a:pos x="23" y="39"/>
                </a:cxn>
                <a:cxn ang="0">
                  <a:pos x="29" y="56"/>
                </a:cxn>
                <a:cxn ang="0">
                  <a:pos x="27" y="64"/>
                </a:cxn>
                <a:cxn ang="0">
                  <a:pos x="24" y="71"/>
                </a:cxn>
                <a:cxn ang="0">
                  <a:pos x="27" y="85"/>
                </a:cxn>
                <a:cxn ang="0">
                  <a:pos x="39" y="73"/>
                </a:cxn>
                <a:cxn ang="0">
                  <a:pos x="39" y="59"/>
                </a:cxn>
                <a:cxn ang="0">
                  <a:pos x="27" y="34"/>
                </a:cxn>
                <a:cxn ang="0">
                  <a:pos x="16" y="2"/>
                </a:cxn>
                <a:cxn ang="0">
                  <a:pos x="7" y="0"/>
                </a:cxn>
              </a:cxnLst>
              <a:rect l="0" t="0" r="r" b="b"/>
              <a:pathLst>
                <a:path w="40" h="86">
                  <a:moveTo>
                    <a:pt x="7" y="0"/>
                  </a:moveTo>
                  <a:lnTo>
                    <a:pt x="0" y="5"/>
                  </a:lnTo>
                  <a:lnTo>
                    <a:pt x="0" y="14"/>
                  </a:lnTo>
                  <a:lnTo>
                    <a:pt x="14" y="44"/>
                  </a:lnTo>
                  <a:lnTo>
                    <a:pt x="23" y="39"/>
                  </a:lnTo>
                  <a:lnTo>
                    <a:pt x="29" y="56"/>
                  </a:lnTo>
                  <a:lnTo>
                    <a:pt x="27" y="64"/>
                  </a:lnTo>
                  <a:lnTo>
                    <a:pt x="24" y="71"/>
                  </a:lnTo>
                  <a:lnTo>
                    <a:pt x="27" y="85"/>
                  </a:lnTo>
                  <a:lnTo>
                    <a:pt x="39" y="73"/>
                  </a:lnTo>
                  <a:lnTo>
                    <a:pt x="39" y="59"/>
                  </a:lnTo>
                  <a:lnTo>
                    <a:pt x="27" y="34"/>
                  </a:lnTo>
                  <a:lnTo>
                    <a:pt x="16" y="2"/>
                  </a:lnTo>
                  <a:lnTo>
                    <a:pt x="7" y="0"/>
                  </a:lnTo>
                </a:path>
              </a:pathLst>
            </a:custGeom>
            <a:solidFill>
              <a:srgbClr val="0000FF"/>
            </a:solidFill>
            <a:ln w="12700" cap="rnd" cmpd="sng">
              <a:noFill/>
              <a:prstDash val="solid"/>
              <a:round/>
              <a:headEnd type="none" w="med" len="med"/>
              <a:tailEnd type="none" w="med" len="med"/>
            </a:ln>
            <a:effectLst/>
          </p:spPr>
          <p:txBody>
            <a:bodyPr/>
            <a:lstStyle/>
            <a:p>
              <a:endParaRPr lang="fr-FR"/>
            </a:p>
          </p:txBody>
        </p:sp>
        <p:sp>
          <p:nvSpPr>
            <p:cNvPr id="30260" name="Freeform 564"/>
            <p:cNvSpPr>
              <a:spLocks/>
            </p:cNvSpPr>
            <p:nvPr/>
          </p:nvSpPr>
          <p:spPr bwMode="auto">
            <a:xfrm>
              <a:off x="1478" y="1664"/>
              <a:ext cx="41" cy="92"/>
            </a:xfrm>
            <a:custGeom>
              <a:avLst/>
              <a:gdLst/>
              <a:ahLst/>
              <a:cxnLst>
                <a:cxn ang="0">
                  <a:pos x="8" y="0"/>
                </a:cxn>
                <a:cxn ang="0">
                  <a:pos x="0" y="5"/>
                </a:cxn>
                <a:cxn ang="0">
                  <a:pos x="0" y="15"/>
                </a:cxn>
                <a:cxn ang="0">
                  <a:pos x="16" y="47"/>
                </a:cxn>
                <a:cxn ang="0">
                  <a:pos x="26" y="42"/>
                </a:cxn>
                <a:cxn ang="0">
                  <a:pos x="34" y="60"/>
                </a:cxn>
                <a:cxn ang="0">
                  <a:pos x="31" y="68"/>
                </a:cxn>
                <a:cxn ang="0">
                  <a:pos x="28" y="76"/>
                </a:cxn>
                <a:cxn ang="0">
                  <a:pos x="31" y="91"/>
                </a:cxn>
                <a:cxn ang="0">
                  <a:pos x="45" y="78"/>
                </a:cxn>
                <a:cxn ang="0">
                  <a:pos x="45" y="63"/>
                </a:cxn>
                <a:cxn ang="0">
                  <a:pos x="31" y="36"/>
                </a:cxn>
                <a:cxn ang="0">
                  <a:pos x="18" y="2"/>
                </a:cxn>
                <a:cxn ang="0">
                  <a:pos x="8" y="0"/>
                </a:cxn>
              </a:cxnLst>
              <a:rect l="0" t="0" r="r" b="b"/>
              <a:pathLst>
                <a:path w="46" h="92">
                  <a:moveTo>
                    <a:pt x="8" y="0"/>
                  </a:moveTo>
                  <a:lnTo>
                    <a:pt x="0" y="5"/>
                  </a:lnTo>
                  <a:lnTo>
                    <a:pt x="0" y="15"/>
                  </a:lnTo>
                  <a:lnTo>
                    <a:pt x="16" y="47"/>
                  </a:lnTo>
                  <a:lnTo>
                    <a:pt x="26" y="42"/>
                  </a:lnTo>
                  <a:lnTo>
                    <a:pt x="34" y="60"/>
                  </a:lnTo>
                  <a:lnTo>
                    <a:pt x="31" y="68"/>
                  </a:lnTo>
                  <a:lnTo>
                    <a:pt x="28" y="76"/>
                  </a:lnTo>
                  <a:lnTo>
                    <a:pt x="31" y="91"/>
                  </a:lnTo>
                  <a:lnTo>
                    <a:pt x="45" y="78"/>
                  </a:lnTo>
                  <a:lnTo>
                    <a:pt x="45" y="63"/>
                  </a:lnTo>
                  <a:lnTo>
                    <a:pt x="31" y="36"/>
                  </a:lnTo>
                  <a:lnTo>
                    <a:pt x="18" y="2"/>
                  </a:lnTo>
                  <a:lnTo>
                    <a:pt x="8"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261" name="Freeform 565"/>
            <p:cNvSpPr>
              <a:spLocks/>
            </p:cNvSpPr>
            <p:nvPr/>
          </p:nvSpPr>
          <p:spPr bwMode="auto">
            <a:xfrm>
              <a:off x="1443" y="1679"/>
              <a:ext cx="45" cy="71"/>
            </a:xfrm>
            <a:custGeom>
              <a:avLst/>
              <a:gdLst/>
              <a:ahLst/>
              <a:cxnLst>
                <a:cxn ang="0">
                  <a:pos x="43" y="70"/>
                </a:cxn>
                <a:cxn ang="0">
                  <a:pos x="50" y="61"/>
                </a:cxn>
                <a:cxn ang="0">
                  <a:pos x="38" y="49"/>
                </a:cxn>
                <a:cxn ang="0">
                  <a:pos x="36" y="49"/>
                </a:cxn>
                <a:cxn ang="0">
                  <a:pos x="33" y="29"/>
                </a:cxn>
                <a:cxn ang="0">
                  <a:pos x="29" y="27"/>
                </a:cxn>
                <a:cxn ang="0">
                  <a:pos x="26" y="8"/>
                </a:cxn>
                <a:cxn ang="0">
                  <a:pos x="14" y="0"/>
                </a:cxn>
                <a:cxn ang="0">
                  <a:pos x="0" y="0"/>
                </a:cxn>
                <a:cxn ang="0">
                  <a:pos x="3" y="6"/>
                </a:cxn>
                <a:cxn ang="0">
                  <a:pos x="17" y="3"/>
                </a:cxn>
                <a:cxn ang="0">
                  <a:pos x="21" y="13"/>
                </a:cxn>
                <a:cxn ang="0">
                  <a:pos x="21" y="31"/>
                </a:cxn>
                <a:cxn ang="0">
                  <a:pos x="30" y="39"/>
                </a:cxn>
                <a:cxn ang="0">
                  <a:pos x="30" y="49"/>
                </a:cxn>
                <a:cxn ang="0">
                  <a:pos x="43" y="68"/>
                </a:cxn>
                <a:cxn ang="0">
                  <a:pos x="43" y="70"/>
                </a:cxn>
              </a:cxnLst>
              <a:rect l="0" t="0" r="r" b="b"/>
              <a:pathLst>
                <a:path w="51" h="71">
                  <a:moveTo>
                    <a:pt x="43" y="70"/>
                  </a:moveTo>
                  <a:lnTo>
                    <a:pt x="50" y="61"/>
                  </a:lnTo>
                  <a:lnTo>
                    <a:pt x="38" y="49"/>
                  </a:lnTo>
                  <a:lnTo>
                    <a:pt x="36" y="49"/>
                  </a:lnTo>
                  <a:lnTo>
                    <a:pt x="33" y="29"/>
                  </a:lnTo>
                  <a:lnTo>
                    <a:pt x="29" y="27"/>
                  </a:lnTo>
                  <a:lnTo>
                    <a:pt x="26" y="8"/>
                  </a:lnTo>
                  <a:lnTo>
                    <a:pt x="14" y="0"/>
                  </a:lnTo>
                  <a:lnTo>
                    <a:pt x="0" y="0"/>
                  </a:lnTo>
                  <a:lnTo>
                    <a:pt x="3" y="6"/>
                  </a:lnTo>
                  <a:lnTo>
                    <a:pt x="17" y="3"/>
                  </a:lnTo>
                  <a:lnTo>
                    <a:pt x="21" y="13"/>
                  </a:lnTo>
                  <a:lnTo>
                    <a:pt x="21" y="31"/>
                  </a:lnTo>
                  <a:lnTo>
                    <a:pt x="30" y="39"/>
                  </a:lnTo>
                  <a:lnTo>
                    <a:pt x="30" y="49"/>
                  </a:lnTo>
                  <a:lnTo>
                    <a:pt x="43" y="68"/>
                  </a:lnTo>
                  <a:lnTo>
                    <a:pt x="43" y="70"/>
                  </a:lnTo>
                </a:path>
              </a:pathLst>
            </a:custGeom>
            <a:solidFill>
              <a:srgbClr val="0000FF"/>
            </a:solidFill>
            <a:ln w="12700" cap="rnd" cmpd="sng">
              <a:noFill/>
              <a:prstDash val="solid"/>
              <a:round/>
              <a:headEnd type="none" w="med" len="med"/>
              <a:tailEnd type="none" w="med" len="med"/>
            </a:ln>
            <a:effectLst/>
          </p:spPr>
          <p:txBody>
            <a:bodyPr/>
            <a:lstStyle/>
            <a:p>
              <a:endParaRPr lang="fr-FR"/>
            </a:p>
          </p:txBody>
        </p:sp>
        <p:sp>
          <p:nvSpPr>
            <p:cNvPr id="30262" name="Freeform 566"/>
            <p:cNvSpPr>
              <a:spLocks/>
            </p:cNvSpPr>
            <p:nvPr/>
          </p:nvSpPr>
          <p:spPr bwMode="auto">
            <a:xfrm>
              <a:off x="1443" y="1679"/>
              <a:ext cx="50" cy="77"/>
            </a:xfrm>
            <a:custGeom>
              <a:avLst/>
              <a:gdLst/>
              <a:ahLst/>
              <a:cxnLst>
                <a:cxn ang="0">
                  <a:pos x="48" y="76"/>
                </a:cxn>
                <a:cxn ang="0">
                  <a:pos x="56" y="66"/>
                </a:cxn>
                <a:cxn ang="0">
                  <a:pos x="43" y="53"/>
                </a:cxn>
                <a:cxn ang="0">
                  <a:pos x="40" y="53"/>
                </a:cxn>
                <a:cxn ang="0">
                  <a:pos x="37" y="32"/>
                </a:cxn>
                <a:cxn ang="0">
                  <a:pos x="32" y="29"/>
                </a:cxn>
                <a:cxn ang="0">
                  <a:pos x="29" y="9"/>
                </a:cxn>
                <a:cxn ang="0">
                  <a:pos x="16" y="0"/>
                </a:cxn>
                <a:cxn ang="0">
                  <a:pos x="0" y="0"/>
                </a:cxn>
                <a:cxn ang="0">
                  <a:pos x="3" y="6"/>
                </a:cxn>
                <a:cxn ang="0">
                  <a:pos x="19" y="3"/>
                </a:cxn>
                <a:cxn ang="0">
                  <a:pos x="24" y="14"/>
                </a:cxn>
                <a:cxn ang="0">
                  <a:pos x="24" y="34"/>
                </a:cxn>
                <a:cxn ang="0">
                  <a:pos x="34" y="42"/>
                </a:cxn>
                <a:cxn ang="0">
                  <a:pos x="34" y="53"/>
                </a:cxn>
                <a:cxn ang="0">
                  <a:pos x="48" y="74"/>
                </a:cxn>
                <a:cxn ang="0">
                  <a:pos x="48" y="76"/>
                </a:cxn>
              </a:cxnLst>
              <a:rect l="0" t="0" r="r" b="b"/>
              <a:pathLst>
                <a:path w="57" h="77">
                  <a:moveTo>
                    <a:pt x="48" y="76"/>
                  </a:moveTo>
                  <a:lnTo>
                    <a:pt x="56" y="66"/>
                  </a:lnTo>
                  <a:lnTo>
                    <a:pt x="43" y="53"/>
                  </a:lnTo>
                  <a:lnTo>
                    <a:pt x="40" y="53"/>
                  </a:lnTo>
                  <a:lnTo>
                    <a:pt x="37" y="32"/>
                  </a:lnTo>
                  <a:lnTo>
                    <a:pt x="32" y="29"/>
                  </a:lnTo>
                  <a:lnTo>
                    <a:pt x="29" y="9"/>
                  </a:lnTo>
                  <a:lnTo>
                    <a:pt x="16" y="0"/>
                  </a:lnTo>
                  <a:lnTo>
                    <a:pt x="0" y="0"/>
                  </a:lnTo>
                  <a:lnTo>
                    <a:pt x="3" y="6"/>
                  </a:lnTo>
                  <a:lnTo>
                    <a:pt x="19" y="3"/>
                  </a:lnTo>
                  <a:lnTo>
                    <a:pt x="24" y="14"/>
                  </a:lnTo>
                  <a:lnTo>
                    <a:pt x="24" y="34"/>
                  </a:lnTo>
                  <a:lnTo>
                    <a:pt x="34" y="42"/>
                  </a:lnTo>
                  <a:lnTo>
                    <a:pt x="34" y="53"/>
                  </a:lnTo>
                  <a:lnTo>
                    <a:pt x="48" y="74"/>
                  </a:lnTo>
                  <a:lnTo>
                    <a:pt x="48" y="76"/>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263" name="Freeform 567"/>
            <p:cNvSpPr>
              <a:spLocks/>
            </p:cNvSpPr>
            <p:nvPr/>
          </p:nvSpPr>
          <p:spPr bwMode="auto">
            <a:xfrm>
              <a:off x="3175" y="1504"/>
              <a:ext cx="24" cy="42"/>
            </a:xfrm>
            <a:custGeom>
              <a:avLst/>
              <a:gdLst/>
              <a:ahLst/>
              <a:cxnLst>
                <a:cxn ang="0">
                  <a:pos x="0" y="7"/>
                </a:cxn>
                <a:cxn ang="0">
                  <a:pos x="8" y="16"/>
                </a:cxn>
                <a:cxn ang="0">
                  <a:pos x="4" y="25"/>
                </a:cxn>
                <a:cxn ang="0">
                  <a:pos x="4" y="41"/>
                </a:cxn>
                <a:cxn ang="0">
                  <a:pos x="13" y="32"/>
                </a:cxn>
                <a:cxn ang="0">
                  <a:pos x="20" y="41"/>
                </a:cxn>
                <a:cxn ang="0">
                  <a:pos x="26" y="25"/>
                </a:cxn>
                <a:cxn ang="0">
                  <a:pos x="20" y="4"/>
                </a:cxn>
                <a:cxn ang="0">
                  <a:pos x="8" y="0"/>
                </a:cxn>
                <a:cxn ang="0">
                  <a:pos x="0" y="7"/>
                </a:cxn>
              </a:cxnLst>
              <a:rect l="0" t="0" r="r" b="b"/>
              <a:pathLst>
                <a:path w="27" h="42">
                  <a:moveTo>
                    <a:pt x="0" y="7"/>
                  </a:moveTo>
                  <a:lnTo>
                    <a:pt x="8" y="16"/>
                  </a:lnTo>
                  <a:lnTo>
                    <a:pt x="4" y="25"/>
                  </a:lnTo>
                  <a:lnTo>
                    <a:pt x="4" y="41"/>
                  </a:lnTo>
                  <a:lnTo>
                    <a:pt x="13" y="32"/>
                  </a:lnTo>
                  <a:lnTo>
                    <a:pt x="20" y="41"/>
                  </a:lnTo>
                  <a:lnTo>
                    <a:pt x="26" y="25"/>
                  </a:lnTo>
                  <a:lnTo>
                    <a:pt x="20" y="4"/>
                  </a:lnTo>
                  <a:lnTo>
                    <a:pt x="8" y="0"/>
                  </a:lnTo>
                  <a:lnTo>
                    <a:pt x="0" y="7"/>
                  </a:lnTo>
                </a:path>
              </a:pathLst>
            </a:custGeom>
            <a:solidFill>
              <a:srgbClr val="0000CC"/>
            </a:solidFill>
            <a:ln w="12700" cap="rnd" cmpd="sng">
              <a:noFill/>
              <a:prstDash val="solid"/>
              <a:round/>
              <a:headEnd type="none" w="med" len="med"/>
              <a:tailEnd type="none" w="med" len="med"/>
            </a:ln>
            <a:effectLst/>
          </p:spPr>
          <p:txBody>
            <a:bodyPr/>
            <a:lstStyle/>
            <a:p>
              <a:endParaRPr lang="fr-FR"/>
            </a:p>
          </p:txBody>
        </p:sp>
        <p:sp>
          <p:nvSpPr>
            <p:cNvPr id="30264" name="Freeform 568"/>
            <p:cNvSpPr>
              <a:spLocks/>
            </p:cNvSpPr>
            <p:nvPr/>
          </p:nvSpPr>
          <p:spPr bwMode="auto">
            <a:xfrm>
              <a:off x="3175" y="1504"/>
              <a:ext cx="29" cy="48"/>
            </a:xfrm>
            <a:custGeom>
              <a:avLst/>
              <a:gdLst/>
              <a:ahLst/>
              <a:cxnLst>
                <a:cxn ang="0">
                  <a:pos x="0" y="8"/>
                </a:cxn>
                <a:cxn ang="0">
                  <a:pos x="10" y="18"/>
                </a:cxn>
                <a:cxn ang="0">
                  <a:pos x="5" y="29"/>
                </a:cxn>
                <a:cxn ang="0">
                  <a:pos x="5" y="47"/>
                </a:cxn>
                <a:cxn ang="0">
                  <a:pos x="16" y="37"/>
                </a:cxn>
                <a:cxn ang="0">
                  <a:pos x="24" y="47"/>
                </a:cxn>
                <a:cxn ang="0">
                  <a:pos x="32" y="29"/>
                </a:cxn>
                <a:cxn ang="0">
                  <a:pos x="24" y="5"/>
                </a:cxn>
                <a:cxn ang="0">
                  <a:pos x="10" y="0"/>
                </a:cxn>
                <a:cxn ang="0">
                  <a:pos x="0" y="8"/>
                </a:cxn>
              </a:cxnLst>
              <a:rect l="0" t="0" r="r" b="b"/>
              <a:pathLst>
                <a:path w="33" h="48">
                  <a:moveTo>
                    <a:pt x="0" y="8"/>
                  </a:moveTo>
                  <a:lnTo>
                    <a:pt x="10" y="18"/>
                  </a:lnTo>
                  <a:lnTo>
                    <a:pt x="5" y="29"/>
                  </a:lnTo>
                  <a:lnTo>
                    <a:pt x="5" y="47"/>
                  </a:lnTo>
                  <a:lnTo>
                    <a:pt x="16" y="37"/>
                  </a:lnTo>
                  <a:lnTo>
                    <a:pt x="24" y="47"/>
                  </a:lnTo>
                  <a:lnTo>
                    <a:pt x="32" y="29"/>
                  </a:lnTo>
                  <a:lnTo>
                    <a:pt x="24" y="5"/>
                  </a:lnTo>
                  <a:lnTo>
                    <a:pt x="10" y="0"/>
                  </a:lnTo>
                  <a:lnTo>
                    <a:pt x="0" y="8"/>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265" name="Freeform 569"/>
            <p:cNvSpPr>
              <a:spLocks/>
            </p:cNvSpPr>
            <p:nvPr/>
          </p:nvSpPr>
          <p:spPr bwMode="auto">
            <a:xfrm>
              <a:off x="3751" y="1789"/>
              <a:ext cx="63" cy="29"/>
            </a:xfrm>
            <a:custGeom>
              <a:avLst/>
              <a:gdLst/>
              <a:ahLst/>
              <a:cxnLst>
                <a:cxn ang="0">
                  <a:pos x="70" y="12"/>
                </a:cxn>
                <a:cxn ang="0">
                  <a:pos x="63" y="12"/>
                </a:cxn>
                <a:cxn ang="0">
                  <a:pos x="36" y="0"/>
                </a:cxn>
                <a:cxn ang="0">
                  <a:pos x="22" y="0"/>
                </a:cxn>
                <a:cxn ang="0">
                  <a:pos x="12" y="5"/>
                </a:cxn>
                <a:cxn ang="0">
                  <a:pos x="0" y="14"/>
                </a:cxn>
                <a:cxn ang="0">
                  <a:pos x="6" y="28"/>
                </a:cxn>
                <a:cxn ang="0">
                  <a:pos x="19" y="9"/>
                </a:cxn>
                <a:cxn ang="0">
                  <a:pos x="31" y="7"/>
                </a:cxn>
                <a:cxn ang="0">
                  <a:pos x="63" y="16"/>
                </a:cxn>
                <a:cxn ang="0">
                  <a:pos x="70" y="12"/>
                </a:cxn>
              </a:cxnLst>
              <a:rect l="0" t="0" r="r" b="b"/>
              <a:pathLst>
                <a:path w="71" h="29">
                  <a:moveTo>
                    <a:pt x="70" y="12"/>
                  </a:moveTo>
                  <a:lnTo>
                    <a:pt x="63" y="12"/>
                  </a:lnTo>
                  <a:lnTo>
                    <a:pt x="36" y="0"/>
                  </a:lnTo>
                  <a:lnTo>
                    <a:pt x="22" y="0"/>
                  </a:lnTo>
                  <a:lnTo>
                    <a:pt x="12" y="5"/>
                  </a:lnTo>
                  <a:lnTo>
                    <a:pt x="0" y="14"/>
                  </a:lnTo>
                  <a:lnTo>
                    <a:pt x="6" y="28"/>
                  </a:lnTo>
                  <a:lnTo>
                    <a:pt x="19" y="9"/>
                  </a:lnTo>
                  <a:lnTo>
                    <a:pt x="31" y="7"/>
                  </a:lnTo>
                  <a:lnTo>
                    <a:pt x="63" y="16"/>
                  </a:lnTo>
                  <a:lnTo>
                    <a:pt x="70" y="12"/>
                  </a:lnTo>
                </a:path>
              </a:pathLst>
            </a:custGeom>
            <a:solidFill>
              <a:srgbClr val="0000FF"/>
            </a:solidFill>
            <a:ln w="12700" cap="rnd" cmpd="sng">
              <a:noFill/>
              <a:prstDash val="solid"/>
              <a:round/>
              <a:headEnd type="none" w="med" len="med"/>
              <a:tailEnd type="none" w="med" len="med"/>
            </a:ln>
            <a:effectLst/>
          </p:spPr>
          <p:txBody>
            <a:bodyPr/>
            <a:lstStyle/>
            <a:p>
              <a:endParaRPr lang="fr-FR"/>
            </a:p>
          </p:txBody>
        </p:sp>
        <p:sp>
          <p:nvSpPr>
            <p:cNvPr id="30266" name="Freeform 570"/>
            <p:cNvSpPr>
              <a:spLocks/>
            </p:cNvSpPr>
            <p:nvPr/>
          </p:nvSpPr>
          <p:spPr bwMode="auto">
            <a:xfrm>
              <a:off x="3751" y="1789"/>
              <a:ext cx="69" cy="35"/>
            </a:xfrm>
            <a:custGeom>
              <a:avLst/>
              <a:gdLst/>
              <a:ahLst/>
              <a:cxnLst>
                <a:cxn ang="0">
                  <a:pos x="76" y="14"/>
                </a:cxn>
                <a:cxn ang="0">
                  <a:pos x="68" y="14"/>
                </a:cxn>
                <a:cxn ang="0">
                  <a:pos x="39" y="0"/>
                </a:cxn>
                <a:cxn ang="0">
                  <a:pos x="24" y="0"/>
                </a:cxn>
                <a:cxn ang="0">
                  <a:pos x="13" y="6"/>
                </a:cxn>
                <a:cxn ang="0">
                  <a:pos x="0" y="17"/>
                </a:cxn>
                <a:cxn ang="0">
                  <a:pos x="7" y="34"/>
                </a:cxn>
                <a:cxn ang="0">
                  <a:pos x="21" y="11"/>
                </a:cxn>
                <a:cxn ang="0">
                  <a:pos x="34" y="8"/>
                </a:cxn>
                <a:cxn ang="0">
                  <a:pos x="68" y="19"/>
                </a:cxn>
                <a:cxn ang="0">
                  <a:pos x="76" y="14"/>
                </a:cxn>
              </a:cxnLst>
              <a:rect l="0" t="0" r="r" b="b"/>
              <a:pathLst>
                <a:path w="77" h="35">
                  <a:moveTo>
                    <a:pt x="76" y="14"/>
                  </a:moveTo>
                  <a:lnTo>
                    <a:pt x="68" y="14"/>
                  </a:lnTo>
                  <a:lnTo>
                    <a:pt x="39" y="0"/>
                  </a:lnTo>
                  <a:lnTo>
                    <a:pt x="24" y="0"/>
                  </a:lnTo>
                  <a:lnTo>
                    <a:pt x="13" y="6"/>
                  </a:lnTo>
                  <a:lnTo>
                    <a:pt x="0" y="17"/>
                  </a:lnTo>
                  <a:lnTo>
                    <a:pt x="7" y="34"/>
                  </a:lnTo>
                  <a:lnTo>
                    <a:pt x="21" y="11"/>
                  </a:lnTo>
                  <a:lnTo>
                    <a:pt x="34" y="8"/>
                  </a:lnTo>
                  <a:lnTo>
                    <a:pt x="68" y="19"/>
                  </a:lnTo>
                  <a:lnTo>
                    <a:pt x="76" y="14"/>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267" name="Freeform 571"/>
            <p:cNvSpPr>
              <a:spLocks/>
            </p:cNvSpPr>
            <p:nvPr/>
          </p:nvSpPr>
          <p:spPr bwMode="auto">
            <a:xfrm>
              <a:off x="3870" y="1766"/>
              <a:ext cx="15" cy="18"/>
            </a:xfrm>
            <a:custGeom>
              <a:avLst/>
              <a:gdLst/>
              <a:ahLst/>
              <a:cxnLst>
                <a:cxn ang="0">
                  <a:pos x="6" y="0"/>
                </a:cxn>
                <a:cxn ang="0">
                  <a:pos x="0" y="4"/>
                </a:cxn>
                <a:cxn ang="0">
                  <a:pos x="0" y="17"/>
                </a:cxn>
                <a:cxn ang="0">
                  <a:pos x="14" y="17"/>
                </a:cxn>
                <a:cxn ang="0">
                  <a:pos x="16" y="13"/>
                </a:cxn>
                <a:cxn ang="0">
                  <a:pos x="6" y="13"/>
                </a:cxn>
                <a:cxn ang="0">
                  <a:pos x="1" y="4"/>
                </a:cxn>
                <a:cxn ang="0">
                  <a:pos x="10" y="2"/>
                </a:cxn>
                <a:cxn ang="0">
                  <a:pos x="6" y="0"/>
                </a:cxn>
              </a:cxnLst>
              <a:rect l="0" t="0" r="r" b="b"/>
              <a:pathLst>
                <a:path w="17" h="18">
                  <a:moveTo>
                    <a:pt x="6" y="0"/>
                  </a:moveTo>
                  <a:lnTo>
                    <a:pt x="0" y="4"/>
                  </a:lnTo>
                  <a:lnTo>
                    <a:pt x="0" y="17"/>
                  </a:lnTo>
                  <a:lnTo>
                    <a:pt x="14" y="17"/>
                  </a:lnTo>
                  <a:lnTo>
                    <a:pt x="16" y="13"/>
                  </a:lnTo>
                  <a:lnTo>
                    <a:pt x="6" y="13"/>
                  </a:lnTo>
                  <a:lnTo>
                    <a:pt x="1" y="4"/>
                  </a:lnTo>
                  <a:lnTo>
                    <a:pt x="10" y="2"/>
                  </a:lnTo>
                  <a:lnTo>
                    <a:pt x="6" y="0"/>
                  </a:lnTo>
                </a:path>
              </a:pathLst>
            </a:custGeom>
            <a:solidFill>
              <a:srgbClr val="0000FF"/>
            </a:solidFill>
            <a:ln w="12700" cap="rnd" cmpd="sng">
              <a:noFill/>
              <a:prstDash val="solid"/>
              <a:round/>
              <a:headEnd type="none" w="med" len="med"/>
              <a:tailEnd type="none" w="med" len="med"/>
            </a:ln>
            <a:effectLst/>
          </p:spPr>
          <p:txBody>
            <a:bodyPr/>
            <a:lstStyle/>
            <a:p>
              <a:endParaRPr lang="fr-FR"/>
            </a:p>
          </p:txBody>
        </p:sp>
        <p:sp>
          <p:nvSpPr>
            <p:cNvPr id="30268" name="Freeform 572"/>
            <p:cNvSpPr>
              <a:spLocks/>
            </p:cNvSpPr>
            <p:nvPr/>
          </p:nvSpPr>
          <p:spPr bwMode="auto">
            <a:xfrm>
              <a:off x="3870" y="1766"/>
              <a:ext cx="19" cy="24"/>
            </a:xfrm>
            <a:custGeom>
              <a:avLst/>
              <a:gdLst/>
              <a:ahLst/>
              <a:cxnLst>
                <a:cxn ang="0">
                  <a:pos x="8" y="0"/>
                </a:cxn>
                <a:cxn ang="0">
                  <a:pos x="0" y="5"/>
                </a:cxn>
                <a:cxn ang="0">
                  <a:pos x="0" y="23"/>
                </a:cxn>
                <a:cxn ang="0">
                  <a:pos x="18" y="23"/>
                </a:cxn>
                <a:cxn ang="0">
                  <a:pos x="20" y="18"/>
                </a:cxn>
                <a:cxn ang="0">
                  <a:pos x="8" y="18"/>
                </a:cxn>
                <a:cxn ang="0">
                  <a:pos x="2" y="5"/>
                </a:cxn>
                <a:cxn ang="0">
                  <a:pos x="13" y="3"/>
                </a:cxn>
                <a:cxn ang="0">
                  <a:pos x="8" y="0"/>
                </a:cxn>
              </a:cxnLst>
              <a:rect l="0" t="0" r="r" b="b"/>
              <a:pathLst>
                <a:path w="21" h="24">
                  <a:moveTo>
                    <a:pt x="8" y="0"/>
                  </a:moveTo>
                  <a:lnTo>
                    <a:pt x="0" y="5"/>
                  </a:lnTo>
                  <a:lnTo>
                    <a:pt x="0" y="23"/>
                  </a:lnTo>
                  <a:lnTo>
                    <a:pt x="18" y="23"/>
                  </a:lnTo>
                  <a:lnTo>
                    <a:pt x="20" y="18"/>
                  </a:lnTo>
                  <a:lnTo>
                    <a:pt x="8" y="18"/>
                  </a:lnTo>
                  <a:lnTo>
                    <a:pt x="2" y="5"/>
                  </a:lnTo>
                  <a:lnTo>
                    <a:pt x="13" y="3"/>
                  </a:lnTo>
                  <a:lnTo>
                    <a:pt x="8"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269" name="Freeform 573"/>
            <p:cNvSpPr>
              <a:spLocks/>
            </p:cNvSpPr>
            <p:nvPr/>
          </p:nvSpPr>
          <p:spPr bwMode="auto">
            <a:xfrm>
              <a:off x="4136" y="1643"/>
              <a:ext cx="58" cy="71"/>
            </a:xfrm>
            <a:custGeom>
              <a:avLst/>
              <a:gdLst/>
              <a:ahLst/>
              <a:cxnLst>
                <a:cxn ang="0">
                  <a:pos x="59" y="0"/>
                </a:cxn>
                <a:cxn ang="0">
                  <a:pos x="50" y="10"/>
                </a:cxn>
                <a:cxn ang="0">
                  <a:pos x="50" y="24"/>
                </a:cxn>
                <a:cxn ang="0">
                  <a:pos x="43" y="33"/>
                </a:cxn>
                <a:cxn ang="0">
                  <a:pos x="31" y="43"/>
                </a:cxn>
                <a:cxn ang="0">
                  <a:pos x="18" y="55"/>
                </a:cxn>
                <a:cxn ang="0">
                  <a:pos x="0" y="63"/>
                </a:cxn>
                <a:cxn ang="0">
                  <a:pos x="5" y="70"/>
                </a:cxn>
                <a:cxn ang="0">
                  <a:pos x="16" y="67"/>
                </a:cxn>
                <a:cxn ang="0">
                  <a:pos x="23" y="63"/>
                </a:cxn>
                <a:cxn ang="0">
                  <a:pos x="26" y="58"/>
                </a:cxn>
                <a:cxn ang="0">
                  <a:pos x="33" y="55"/>
                </a:cxn>
                <a:cxn ang="0">
                  <a:pos x="36" y="51"/>
                </a:cxn>
                <a:cxn ang="0">
                  <a:pos x="45" y="48"/>
                </a:cxn>
                <a:cxn ang="0">
                  <a:pos x="55" y="31"/>
                </a:cxn>
                <a:cxn ang="0">
                  <a:pos x="62" y="26"/>
                </a:cxn>
                <a:cxn ang="0">
                  <a:pos x="64" y="0"/>
                </a:cxn>
                <a:cxn ang="0">
                  <a:pos x="59" y="0"/>
                </a:cxn>
              </a:cxnLst>
              <a:rect l="0" t="0" r="r" b="b"/>
              <a:pathLst>
                <a:path w="65" h="71">
                  <a:moveTo>
                    <a:pt x="59" y="0"/>
                  </a:moveTo>
                  <a:lnTo>
                    <a:pt x="50" y="10"/>
                  </a:lnTo>
                  <a:lnTo>
                    <a:pt x="50" y="24"/>
                  </a:lnTo>
                  <a:lnTo>
                    <a:pt x="43" y="33"/>
                  </a:lnTo>
                  <a:lnTo>
                    <a:pt x="31" y="43"/>
                  </a:lnTo>
                  <a:lnTo>
                    <a:pt x="18" y="55"/>
                  </a:lnTo>
                  <a:lnTo>
                    <a:pt x="0" y="63"/>
                  </a:lnTo>
                  <a:lnTo>
                    <a:pt x="5" y="70"/>
                  </a:lnTo>
                  <a:lnTo>
                    <a:pt x="16" y="67"/>
                  </a:lnTo>
                  <a:lnTo>
                    <a:pt x="23" y="63"/>
                  </a:lnTo>
                  <a:lnTo>
                    <a:pt x="26" y="58"/>
                  </a:lnTo>
                  <a:lnTo>
                    <a:pt x="33" y="55"/>
                  </a:lnTo>
                  <a:lnTo>
                    <a:pt x="36" y="51"/>
                  </a:lnTo>
                  <a:lnTo>
                    <a:pt x="45" y="48"/>
                  </a:lnTo>
                  <a:lnTo>
                    <a:pt x="55" y="31"/>
                  </a:lnTo>
                  <a:lnTo>
                    <a:pt x="62" y="26"/>
                  </a:lnTo>
                  <a:lnTo>
                    <a:pt x="64" y="0"/>
                  </a:lnTo>
                  <a:lnTo>
                    <a:pt x="59" y="0"/>
                  </a:lnTo>
                </a:path>
              </a:pathLst>
            </a:custGeom>
            <a:solidFill>
              <a:srgbClr val="0000FF"/>
            </a:solidFill>
            <a:ln w="12700" cap="rnd" cmpd="sng">
              <a:noFill/>
              <a:prstDash val="solid"/>
              <a:round/>
              <a:headEnd type="none" w="med" len="med"/>
              <a:tailEnd type="none" w="med" len="med"/>
            </a:ln>
            <a:effectLst/>
          </p:spPr>
          <p:txBody>
            <a:bodyPr/>
            <a:lstStyle/>
            <a:p>
              <a:endParaRPr lang="fr-FR"/>
            </a:p>
          </p:txBody>
        </p:sp>
        <p:sp>
          <p:nvSpPr>
            <p:cNvPr id="30270" name="Freeform 574"/>
            <p:cNvSpPr>
              <a:spLocks/>
            </p:cNvSpPr>
            <p:nvPr/>
          </p:nvSpPr>
          <p:spPr bwMode="auto">
            <a:xfrm>
              <a:off x="4136" y="1643"/>
              <a:ext cx="63" cy="77"/>
            </a:xfrm>
            <a:custGeom>
              <a:avLst/>
              <a:gdLst/>
              <a:ahLst/>
              <a:cxnLst>
                <a:cxn ang="0">
                  <a:pos x="65" y="0"/>
                </a:cxn>
                <a:cxn ang="0">
                  <a:pos x="55" y="11"/>
                </a:cxn>
                <a:cxn ang="0">
                  <a:pos x="55" y="26"/>
                </a:cxn>
                <a:cxn ang="0">
                  <a:pos x="47" y="36"/>
                </a:cxn>
                <a:cxn ang="0">
                  <a:pos x="34" y="47"/>
                </a:cxn>
                <a:cxn ang="0">
                  <a:pos x="20" y="60"/>
                </a:cxn>
                <a:cxn ang="0">
                  <a:pos x="0" y="68"/>
                </a:cxn>
                <a:cxn ang="0">
                  <a:pos x="5" y="76"/>
                </a:cxn>
                <a:cxn ang="0">
                  <a:pos x="18" y="73"/>
                </a:cxn>
                <a:cxn ang="0">
                  <a:pos x="25" y="68"/>
                </a:cxn>
                <a:cxn ang="0">
                  <a:pos x="28" y="63"/>
                </a:cxn>
                <a:cxn ang="0">
                  <a:pos x="36" y="60"/>
                </a:cxn>
                <a:cxn ang="0">
                  <a:pos x="39" y="55"/>
                </a:cxn>
                <a:cxn ang="0">
                  <a:pos x="49" y="52"/>
                </a:cxn>
                <a:cxn ang="0">
                  <a:pos x="60" y="34"/>
                </a:cxn>
                <a:cxn ang="0">
                  <a:pos x="68" y="28"/>
                </a:cxn>
                <a:cxn ang="0">
                  <a:pos x="70" y="0"/>
                </a:cxn>
                <a:cxn ang="0">
                  <a:pos x="65" y="0"/>
                </a:cxn>
              </a:cxnLst>
              <a:rect l="0" t="0" r="r" b="b"/>
              <a:pathLst>
                <a:path w="71" h="77">
                  <a:moveTo>
                    <a:pt x="65" y="0"/>
                  </a:moveTo>
                  <a:lnTo>
                    <a:pt x="55" y="11"/>
                  </a:lnTo>
                  <a:lnTo>
                    <a:pt x="55" y="26"/>
                  </a:lnTo>
                  <a:lnTo>
                    <a:pt x="47" y="36"/>
                  </a:lnTo>
                  <a:lnTo>
                    <a:pt x="34" y="47"/>
                  </a:lnTo>
                  <a:lnTo>
                    <a:pt x="20" y="60"/>
                  </a:lnTo>
                  <a:lnTo>
                    <a:pt x="0" y="68"/>
                  </a:lnTo>
                  <a:lnTo>
                    <a:pt x="5" y="76"/>
                  </a:lnTo>
                  <a:lnTo>
                    <a:pt x="18" y="73"/>
                  </a:lnTo>
                  <a:lnTo>
                    <a:pt x="25" y="68"/>
                  </a:lnTo>
                  <a:lnTo>
                    <a:pt x="28" y="63"/>
                  </a:lnTo>
                  <a:lnTo>
                    <a:pt x="36" y="60"/>
                  </a:lnTo>
                  <a:lnTo>
                    <a:pt x="39" y="55"/>
                  </a:lnTo>
                  <a:lnTo>
                    <a:pt x="49" y="52"/>
                  </a:lnTo>
                  <a:lnTo>
                    <a:pt x="60" y="34"/>
                  </a:lnTo>
                  <a:lnTo>
                    <a:pt x="68" y="28"/>
                  </a:lnTo>
                  <a:lnTo>
                    <a:pt x="70" y="0"/>
                  </a:lnTo>
                  <a:lnTo>
                    <a:pt x="65"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271" name="Freeform 575"/>
            <p:cNvSpPr>
              <a:spLocks/>
            </p:cNvSpPr>
            <p:nvPr/>
          </p:nvSpPr>
          <p:spPr bwMode="auto">
            <a:xfrm>
              <a:off x="4073" y="1158"/>
              <a:ext cx="35" cy="24"/>
            </a:xfrm>
            <a:custGeom>
              <a:avLst/>
              <a:gdLst/>
              <a:ahLst/>
              <a:cxnLst>
                <a:cxn ang="0">
                  <a:pos x="3" y="0"/>
                </a:cxn>
                <a:cxn ang="0">
                  <a:pos x="0" y="23"/>
                </a:cxn>
                <a:cxn ang="0">
                  <a:pos x="38" y="12"/>
                </a:cxn>
                <a:cxn ang="0">
                  <a:pos x="27" y="0"/>
                </a:cxn>
                <a:cxn ang="0">
                  <a:pos x="24" y="8"/>
                </a:cxn>
                <a:cxn ang="0">
                  <a:pos x="11" y="12"/>
                </a:cxn>
                <a:cxn ang="0">
                  <a:pos x="3" y="0"/>
                </a:cxn>
              </a:cxnLst>
              <a:rect l="0" t="0" r="r" b="b"/>
              <a:pathLst>
                <a:path w="39" h="24">
                  <a:moveTo>
                    <a:pt x="3" y="0"/>
                  </a:moveTo>
                  <a:lnTo>
                    <a:pt x="0" y="23"/>
                  </a:lnTo>
                  <a:lnTo>
                    <a:pt x="38" y="12"/>
                  </a:lnTo>
                  <a:lnTo>
                    <a:pt x="27" y="0"/>
                  </a:lnTo>
                  <a:lnTo>
                    <a:pt x="24" y="8"/>
                  </a:lnTo>
                  <a:lnTo>
                    <a:pt x="11" y="12"/>
                  </a:lnTo>
                  <a:lnTo>
                    <a:pt x="3" y="0"/>
                  </a:lnTo>
                </a:path>
              </a:pathLst>
            </a:custGeom>
            <a:solidFill>
              <a:srgbClr val="0000CC"/>
            </a:solidFill>
            <a:ln w="12700" cap="rnd" cmpd="sng">
              <a:noFill/>
              <a:prstDash val="solid"/>
              <a:round/>
              <a:headEnd type="none" w="med" len="med"/>
              <a:tailEnd type="none" w="med" len="med"/>
            </a:ln>
            <a:effectLst/>
          </p:spPr>
          <p:txBody>
            <a:bodyPr/>
            <a:lstStyle/>
            <a:p>
              <a:endParaRPr lang="fr-FR"/>
            </a:p>
          </p:txBody>
        </p:sp>
        <p:sp>
          <p:nvSpPr>
            <p:cNvPr id="30272" name="Freeform 576"/>
            <p:cNvSpPr>
              <a:spLocks/>
            </p:cNvSpPr>
            <p:nvPr/>
          </p:nvSpPr>
          <p:spPr bwMode="auto">
            <a:xfrm>
              <a:off x="4073" y="1158"/>
              <a:ext cx="40" cy="30"/>
            </a:xfrm>
            <a:custGeom>
              <a:avLst/>
              <a:gdLst/>
              <a:ahLst/>
              <a:cxnLst>
                <a:cxn ang="0">
                  <a:pos x="3" y="0"/>
                </a:cxn>
                <a:cxn ang="0">
                  <a:pos x="0" y="29"/>
                </a:cxn>
                <a:cxn ang="0">
                  <a:pos x="44" y="15"/>
                </a:cxn>
                <a:cxn ang="0">
                  <a:pos x="31" y="0"/>
                </a:cxn>
                <a:cxn ang="0">
                  <a:pos x="28" y="10"/>
                </a:cxn>
                <a:cxn ang="0">
                  <a:pos x="13" y="15"/>
                </a:cxn>
                <a:cxn ang="0">
                  <a:pos x="3" y="0"/>
                </a:cxn>
              </a:cxnLst>
              <a:rect l="0" t="0" r="r" b="b"/>
              <a:pathLst>
                <a:path w="45" h="30">
                  <a:moveTo>
                    <a:pt x="3" y="0"/>
                  </a:moveTo>
                  <a:lnTo>
                    <a:pt x="0" y="29"/>
                  </a:lnTo>
                  <a:lnTo>
                    <a:pt x="44" y="15"/>
                  </a:lnTo>
                  <a:lnTo>
                    <a:pt x="31" y="0"/>
                  </a:lnTo>
                  <a:lnTo>
                    <a:pt x="28" y="10"/>
                  </a:lnTo>
                  <a:lnTo>
                    <a:pt x="13" y="15"/>
                  </a:lnTo>
                  <a:lnTo>
                    <a:pt x="3"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0273" name="Freeform 577"/>
            <p:cNvSpPr>
              <a:spLocks/>
            </p:cNvSpPr>
            <p:nvPr/>
          </p:nvSpPr>
          <p:spPr bwMode="auto">
            <a:xfrm>
              <a:off x="1819" y="2883"/>
              <a:ext cx="257" cy="523"/>
            </a:xfrm>
            <a:custGeom>
              <a:avLst/>
              <a:gdLst/>
              <a:ahLst/>
              <a:cxnLst>
                <a:cxn ang="0">
                  <a:pos x="0" y="479"/>
                </a:cxn>
                <a:cxn ang="0">
                  <a:pos x="3" y="493"/>
                </a:cxn>
                <a:cxn ang="0">
                  <a:pos x="13" y="490"/>
                </a:cxn>
                <a:cxn ang="0">
                  <a:pos x="18" y="516"/>
                </a:cxn>
                <a:cxn ang="0">
                  <a:pos x="71" y="522"/>
                </a:cxn>
                <a:cxn ang="0">
                  <a:pos x="57" y="508"/>
                </a:cxn>
                <a:cxn ang="0">
                  <a:pos x="68" y="472"/>
                </a:cxn>
                <a:cxn ang="0">
                  <a:pos x="79" y="477"/>
                </a:cxn>
                <a:cxn ang="0">
                  <a:pos x="110" y="430"/>
                </a:cxn>
                <a:cxn ang="0">
                  <a:pos x="86" y="401"/>
                </a:cxn>
                <a:cxn ang="0">
                  <a:pos x="115" y="385"/>
                </a:cxn>
                <a:cxn ang="0">
                  <a:pos x="121" y="359"/>
                </a:cxn>
                <a:cxn ang="0">
                  <a:pos x="133" y="349"/>
                </a:cxn>
                <a:cxn ang="0">
                  <a:pos x="123" y="343"/>
                </a:cxn>
                <a:cxn ang="0">
                  <a:pos x="141" y="343"/>
                </a:cxn>
                <a:cxn ang="0">
                  <a:pos x="138" y="330"/>
                </a:cxn>
                <a:cxn ang="0">
                  <a:pos x="131" y="341"/>
                </a:cxn>
                <a:cxn ang="0">
                  <a:pos x="123" y="330"/>
                </a:cxn>
                <a:cxn ang="0">
                  <a:pos x="121" y="312"/>
                </a:cxn>
                <a:cxn ang="0">
                  <a:pos x="160" y="312"/>
                </a:cxn>
                <a:cxn ang="0">
                  <a:pos x="162" y="275"/>
                </a:cxn>
                <a:cxn ang="0">
                  <a:pos x="223" y="270"/>
                </a:cxn>
                <a:cxn ang="0">
                  <a:pos x="244" y="241"/>
                </a:cxn>
                <a:cxn ang="0">
                  <a:pos x="217" y="194"/>
                </a:cxn>
                <a:cxn ang="0">
                  <a:pos x="228" y="131"/>
                </a:cxn>
                <a:cxn ang="0">
                  <a:pos x="288" y="81"/>
                </a:cxn>
                <a:cxn ang="0">
                  <a:pos x="285" y="57"/>
                </a:cxn>
                <a:cxn ang="0">
                  <a:pos x="278" y="57"/>
                </a:cxn>
                <a:cxn ang="0">
                  <a:pos x="259" y="86"/>
                </a:cxn>
                <a:cxn ang="0">
                  <a:pos x="217" y="84"/>
                </a:cxn>
                <a:cxn ang="0">
                  <a:pos x="225" y="52"/>
                </a:cxn>
                <a:cxn ang="0">
                  <a:pos x="157" y="8"/>
                </a:cxn>
                <a:cxn ang="0">
                  <a:pos x="136" y="2"/>
                </a:cxn>
                <a:cxn ang="0">
                  <a:pos x="131" y="13"/>
                </a:cxn>
                <a:cxn ang="0">
                  <a:pos x="104" y="0"/>
                </a:cxn>
                <a:cxn ang="0">
                  <a:pos x="89" y="15"/>
                </a:cxn>
                <a:cxn ang="0">
                  <a:pos x="89" y="34"/>
                </a:cxn>
                <a:cxn ang="0">
                  <a:pos x="71" y="42"/>
                </a:cxn>
                <a:cxn ang="0">
                  <a:pos x="71" y="79"/>
                </a:cxn>
                <a:cxn ang="0">
                  <a:pos x="55" y="97"/>
                </a:cxn>
                <a:cxn ang="0">
                  <a:pos x="42" y="149"/>
                </a:cxn>
                <a:cxn ang="0">
                  <a:pos x="50" y="196"/>
                </a:cxn>
                <a:cxn ang="0">
                  <a:pos x="31" y="238"/>
                </a:cxn>
                <a:cxn ang="0">
                  <a:pos x="18" y="341"/>
                </a:cxn>
                <a:cxn ang="0">
                  <a:pos x="28" y="380"/>
                </a:cxn>
                <a:cxn ang="0">
                  <a:pos x="18" y="383"/>
                </a:cxn>
                <a:cxn ang="0">
                  <a:pos x="23" y="414"/>
                </a:cxn>
                <a:cxn ang="0">
                  <a:pos x="0" y="479"/>
                </a:cxn>
              </a:cxnLst>
              <a:rect l="0" t="0" r="r" b="b"/>
              <a:pathLst>
                <a:path w="289" h="523">
                  <a:moveTo>
                    <a:pt x="0" y="479"/>
                  </a:moveTo>
                  <a:lnTo>
                    <a:pt x="3" y="493"/>
                  </a:lnTo>
                  <a:lnTo>
                    <a:pt x="13" y="490"/>
                  </a:lnTo>
                  <a:lnTo>
                    <a:pt x="18" y="516"/>
                  </a:lnTo>
                  <a:lnTo>
                    <a:pt x="71" y="522"/>
                  </a:lnTo>
                  <a:lnTo>
                    <a:pt x="57" y="508"/>
                  </a:lnTo>
                  <a:lnTo>
                    <a:pt x="68" y="472"/>
                  </a:lnTo>
                  <a:lnTo>
                    <a:pt x="79" y="477"/>
                  </a:lnTo>
                  <a:lnTo>
                    <a:pt x="110" y="430"/>
                  </a:lnTo>
                  <a:lnTo>
                    <a:pt x="86" y="401"/>
                  </a:lnTo>
                  <a:lnTo>
                    <a:pt x="115" y="385"/>
                  </a:lnTo>
                  <a:lnTo>
                    <a:pt x="121" y="359"/>
                  </a:lnTo>
                  <a:lnTo>
                    <a:pt x="133" y="349"/>
                  </a:lnTo>
                  <a:lnTo>
                    <a:pt x="123" y="343"/>
                  </a:lnTo>
                  <a:lnTo>
                    <a:pt x="141" y="343"/>
                  </a:lnTo>
                  <a:lnTo>
                    <a:pt x="138" y="330"/>
                  </a:lnTo>
                  <a:lnTo>
                    <a:pt x="131" y="341"/>
                  </a:lnTo>
                  <a:lnTo>
                    <a:pt x="123" y="330"/>
                  </a:lnTo>
                  <a:lnTo>
                    <a:pt x="121" y="312"/>
                  </a:lnTo>
                  <a:lnTo>
                    <a:pt x="160" y="312"/>
                  </a:lnTo>
                  <a:lnTo>
                    <a:pt x="162" y="275"/>
                  </a:lnTo>
                  <a:lnTo>
                    <a:pt x="223" y="270"/>
                  </a:lnTo>
                  <a:lnTo>
                    <a:pt x="244" y="241"/>
                  </a:lnTo>
                  <a:lnTo>
                    <a:pt x="217" y="194"/>
                  </a:lnTo>
                  <a:lnTo>
                    <a:pt x="228" y="131"/>
                  </a:lnTo>
                  <a:lnTo>
                    <a:pt x="288" y="81"/>
                  </a:lnTo>
                  <a:lnTo>
                    <a:pt x="285" y="57"/>
                  </a:lnTo>
                  <a:lnTo>
                    <a:pt x="278" y="57"/>
                  </a:lnTo>
                  <a:lnTo>
                    <a:pt x="259" y="86"/>
                  </a:lnTo>
                  <a:lnTo>
                    <a:pt x="217" y="84"/>
                  </a:lnTo>
                  <a:lnTo>
                    <a:pt x="225" y="52"/>
                  </a:lnTo>
                  <a:lnTo>
                    <a:pt x="157" y="8"/>
                  </a:lnTo>
                  <a:lnTo>
                    <a:pt x="136" y="2"/>
                  </a:lnTo>
                  <a:lnTo>
                    <a:pt x="131" y="13"/>
                  </a:lnTo>
                  <a:lnTo>
                    <a:pt x="104" y="0"/>
                  </a:lnTo>
                  <a:lnTo>
                    <a:pt x="89" y="15"/>
                  </a:lnTo>
                  <a:lnTo>
                    <a:pt x="89" y="34"/>
                  </a:lnTo>
                  <a:lnTo>
                    <a:pt x="71" y="42"/>
                  </a:lnTo>
                  <a:lnTo>
                    <a:pt x="71" y="79"/>
                  </a:lnTo>
                  <a:lnTo>
                    <a:pt x="55" y="97"/>
                  </a:lnTo>
                  <a:lnTo>
                    <a:pt x="42" y="149"/>
                  </a:lnTo>
                  <a:lnTo>
                    <a:pt x="50" y="196"/>
                  </a:lnTo>
                  <a:lnTo>
                    <a:pt x="31" y="238"/>
                  </a:lnTo>
                  <a:lnTo>
                    <a:pt x="18" y="341"/>
                  </a:lnTo>
                  <a:lnTo>
                    <a:pt x="28" y="380"/>
                  </a:lnTo>
                  <a:lnTo>
                    <a:pt x="18" y="383"/>
                  </a:lnTo>
                  <a:lnTo>
                    <a:pt x="23" y="414"/>
                  </a:lnTo>
                  <a:lnTo>
                    <a:pt x="0" y="479"/>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274" name="Freeform 578"/>
            <p:cNvSpPr>
              <a:spLocks/>
            </p:cNvSpPr>
            <p:nvPr/>
          </p:nvSpPr>
          <p:spPr bwMode="auto">
            <a:xfrm>
              <a:off x="1879" y="3410"/>
              <a:ext cx="48" cy="46"/>
            </a:xfrm>
            <a:custGeom>
              <a:avLst/>
              <a:gdLst/>
              <a:ahLst/>
              <a:cxnLst>
                <a:cxn ang="0">
                  <a:pos x="0" y="0"/>
                </a:cxn>
                <a:cxn ang="0">
                  <a:pos x="0" y="45"/>
                </a:cxn>
                <a:cxn ang="0">
                  <a:pos x="53" y="42"/>
                </a:cxn>
                <a:cxn ang="0">
                  <a:pos x="13" y="23"/>
                </a:cxn>
                <a:cxn ang="0">
                  <a:pos x="0" y="0"/>
                </a:cxn>
              </a:cxnLst>
              <a:rect l="0" t="0" r="r" b="b"/>
              <a:pathLst>
                <a:path w="54" h="46">
                  <a:moveTo>
                    <a:pt x="0" y="0"/>
                  </a:moveTo>
                  <a:lnTo>
                    <a:pt x="0" y="45"/>
                  </a:lnTo>
                  <a:lnTo>
                    <a:pt x="53" y="42"/>
                  </a:lnTo>
                  <a:lnTo>
                    <a:pt x="13" y="23"/>
                  </a:lnTo>
                  <a:lnTo>
                    <a:pt x="0" y="0"/>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275" name="Freeform 579"/>
            <p:cNvSpPr>
              <a:spLocks/>
            </p:cNvSpPr>
            <p:nvPr/>
          </p:nvSpPr>
          <p:spPr bwMode="auto">
            <a:xfrm>
              <a:off x="4257" y="2718"/>
              <a:ext cx="528" cy="446"/>
            </a:xfrm>
            <a:custGeom>
              <a:avLst/>
              <a:gdLst/>
              <a:ahLst/>
              <a:cxnLst>
                <a:cxn ang="0">
                  <a:pos x="8" y="238"/>
                </a:cxn>
                <a:cxn ang="0">
                  <a:pos x="13" y="230"/>
                </a:cxn>
                <a:cxn ang="0">
                  <a:pos x="8" y="167"/>
                </a:cxn>
                <a:cxn ang="0">
                  <a:pos x="50" y="144"/>
                </a:cxn>
                <a:cxn ang="0">
                  <a:pos x="131" y="107"/>
                </a:cxn>
                <a:cxn ang="0">
                  <a:pos x="139" y="84"/>
                </a:cxn>
                <a:cxn ang="0">
                  <a:pos x="149" y="81"/>
                </a:cxn>
                <a:cxn ang="0">
                  <a:pos x="165" y="68"/>
                </a:cxn>
                <a:cxn ang="0">
                  <a:pos x="210" y="50"/>
                </a:cxn>
                <a:cxn ang="0">
                  <a:pos x="223" y="57"/>
                </a:cxn>
                <a:cxn ang="0">
                  <a:pos x="236" y="52"/>
                </a:cxn>
                <a:cxn ang="0">
                  <a:pos x="283" y="18"/>
                </a:cxn>
                <a:cxn ang="0">
                  <a:pos x="341" y="21"/>
                </a:cxn>
                <a:cxn ang="0">
                  <a:pos x="396" y="102"/>
                </a:cxn>
                <a:cxn ang="0">
                  <a:pos x="417" y="18"/>
                </a:cxn>
                <a:cxn ang="0">
                  <a:pos x="448" y="50"/>
                </a:cxn>
                <a:cxn ang="0">
                  <a:pos x="488" y="123"/>
                </a:cxn>
                <a:cxn ang="0">
                  <a:pos x="535" y="175"/>
                </a:cxn>
                <a:cxn ang="0">
                  <a:pos x="553" y="194"/>
                </a:cxn>
                <a:cxn ang="0">
                  <a:pos x="593" y="264"/>
                </a:cxn>
                <a:cxn ang="0">
                  <a:pos x="559" y="354"/>
                </a:cxn>
                <a:cxn ang="0">
                  <a:pos x="509" y="427"/>
                </a:cxn>
                <a:cxn ang="0">
                  <a:pos x="488" y="445"/>
                </a:cxn>
                <a:cxn ang="0">
                  <a:pos x="443" y="440"/>
                </a:cxn>
                <a:cxn ang="0">
                  <a:pos x="393" y="416"/>
                </a:cxn>
                <a:cxn ang="0">
                  <a:pos x="367" y="388"/>
                </a:cxn>
                <a:cxn ang="0">
                  <a:pos x="359" y="377"/>
                </a:cxn>
                <a:cxn ang="0">
                  <a:pos x="362" y="332"/>
                </a:cxn>
                <a:cxn ang="0">
                  <a:pos x="323" y="369"/>
                </a:cxn>
                <a:cxn ang="0">
                  <a:pos x="265" y="320"/>
                </a:cxn>
                <a:cxn ang="0">
                  <a:pos x="152" y="356"/>
                </a:cxn>
                <a:cxn ang="0">
                  <a:pos x="66" y="374"/>
                </a:cxn>
                <a:cxn ang="0">
                  <a:pos x="34" y="320"/>
                </a:cxn>
              </a:cxnLst>
              <a:rect l="0" t="0" r="r" b="b"/>
              <a:pathLst>
                <a:path w="594" h="446">
                  <a:moveTo>
                    <a:pt x="0" y="236"/>
                  </a:moveTo>
                  <a:lnTo>
                    <a:pt x="8" y="238"/>
                  </a:lnTo>
                  <a:lnTo>
                    <a:pt x="2" y="222"/>
                  </a:lnTo>
                  <a:lnTo>
                    <a:pt x="13" y="230"/>
                  </a:lnTo>
                  <a:lnTo>
                    <a:pt x="0" y="207"/>
                  </a:lnTo>
                  <a:lnTo>
                    <a:pt x="8" y="167"/>
                  </a:lnTo>
                  <a:lnTo>
                    <a:pt x="10" y="175"/>
                  </a:lnTo>
                  <a:lnTo>
                    <a:pt x="50" y="144"/>
                  </a:lnTo>
                  <a:lnTo>
                    <a:pt x="110" y="131"/>
                  </a:lnTo>
                  <a:lnTo>
                    <a:pt x="131" y="107"/>
                  </a:lnTo>
                  <a:lnTo>
                    <a:pt x="131" y="91"/>
                  </a:lnTo>
                  <a:lnTo>
                    <a:pt x="139" y="84"/>
                  </a:lnTo>
                  <a:lnTo>
                    <a:pt x="147" y="99"/>
                  </a:lnTo>
                  <a:lnTo>
                    <a:pt x="149" y="81"/>
                  </a:lnTo>
                  <a:lnTo>
                    <a:pt x="165" y="84"/>
                  </a:lnTo>
                  <a:lnTo>
                    <a:pt x="165" y="68"/>
                  </a:lnTo>
                  <a:lnTo>
                    <a:pt x="186" y="47"/>
                  </a:lnTo>
                  <a:lnTo>
                    <a:pt x="210" y="50"/>
                  </a:lnTo>
                  <a:lnTo>
                    <a:pt x="215" y="73"/>
                  </a:lnTo>
                  <a:lnTo>
                    <a:pt x="223" y="57"/>
                  </a:lnTo>
                  <a:lnTo>
                    <a:pt x="241" y="62"/>
                  </a:lnTo>
                  <a:lnTo>
                    <a:pt x="236" y="52"/>
                  </a:lnTo>
                  <a:lnTo>
                    <a:pt x="249" y="26"/>
                  </a:lnTo>
                  <a:lnTo>
                    <a:pt x="283" y="18"/>
                  </a:lnTo>
                  <a:lnTo>
                    <a:pt x="275" y="5"/>
                  </a:lnTo>
                  <a:lnTo>
                    <a:pt x="341" y="21"/>
                  </a:lnTo>
                  <a:lnTo>
                    <a:pt x="328" y="60"/>
                  </a:lnTo>
                  <a:lnTo>
                    <a:pt x="396" y="102"/>
                  </a:lnTo>
                  <a:lnTo>
                    <a:pt x="409" y="86"/>
                  </a:lnTo>
                  <a:lnTo>
                    <a:pt x="417" y="18"/>
                  </a:lnTo>
                  <a:lnTo>
                    <a:pt x="435" y="0"/>
                  </a:lnTo>
                  <a:lnTo>
                    <a:pt x="448" y="50"/>
                  </a:lnTo>
                  <a:lnTo>
                    <a:pt x="472" y="60"/>
                  </a:lnTo>
                  <a:lnTo>
                    <a:pt x="488" y="123"/>
                  </a:lnTo>
                  <a:lnTo>
                    <a:pt x="522" y="141"/>
                  </a:lnTo>
                  <a:lnTo>
                    <a:pt x="535" y="175"/>
                  </a:lnTo>
                  <a:lnTo>
                    <a:pt x="551" y="173"/>
                  </a:lnTo>
                  <a:lnTo>
                    <a:pt x="553" y="194"/>
                  </a:lnTo>
                  <a:lnTo>
                    <a:pt x="579" y="217"/>
                  </a:lnTo>
                  <a:lnTo>
                    <a:pt x="593" y="264"/>
                  </a:lnTo>
                  <a:lnTo>
                    <a:pt x="588" y="312"/>
                  </a:lnTo>
                  <a:lnTo>
                    <a:pt x="559" y="354"/>
                  </a:lnTo>
                  <a:lnTo>
                    <a:pt x="540" y="416"/>
                  </a:lnTo>
                  <a:lnTo>
                    <a:pt x="509" y="427"/>
                  </a:lnTo>
                  <a:lnTo>
                    <a:pt x="485" y="437"/>
                  </a:lnTo>
                  <a:lnTo>
                    <a:pt x="488" y="445"/>
                  </a:lnTo>
                  <a:lnTo>
                    <a:pt x="464" y="422"/>
                  </a:lnTo>
                  <a:lnTo>
                    <a:pt x="443" y="440"/>
                  </a:lnTo>
                  <a:lnTo>
                    <a:pt x="414" y="432"/>
                  </a:lnTo>
                  <a:lnTo>
                    <a:pt x="393" y="416"/>
                  </a:lnTo>
                  <a:lnTo>
                    <a:pt x="382" y="380"/>
                  </a:lnTo>
                  <a:lnTo>
                    <a:pt x="367" y="388"/>
                  </a:lnTo>
                  <a:lnTo>
                    <a:pt x="365" y="361"/>
                  </a:lnTo>
                  <a:lnTo>
                    <a:pt x="359" y="377"/>
                  </a:lnTo>
                  <a:lnTo>
                    <a:pt x="346" y="377"/>
                  </a:lnTo>
                  <a:lnTo>
                    <a:pt x="362" y="332"/>
                  </a:lnTo>
                  <a:lnTo>
                    <a:pt x="333" y="374"/>
                  </a:lnTo>
                  <a:lnTo>
                    <a:pt x="323" y="369"/>
                  </a:lnTo>
                  <a:lnTo>
                    <a:pt x="306" y="335"/>
                  </a:lnTo>
                  <a:lnTo>
                    <a:pt x="265" y="320"/>
                  </a:lnTo>
                  <a:lnTo>
                    <a:pt x="183" y="330"/>
                  </a:lnTo>
                  <a:lnTo>
                    <a:pt x="152" y="356"/>
                  </a:lnTo>
                  <a:lnTo>
                    <a:pt x="100" y="356"/>
                  </a:lnTo>
                  <a:lnTo>
                    <a:pt x="66" y="374"/>
                  </a:lnTo>
                  <a:lnTo>
                    <a:pt x="26" y="361"/>
                  </a:lnTo>
                  <a:lnTo>
                    <a:pt x="34" y="320"/>
                  </a:lnTo>
                  <a:lnTo>
                    <a:pt x="0" y="236"/>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276" name="Freeform 580"/>
            <p:cNvSpPr>
              <a:spLocks/>
            </p:cNvSpPr>
            <p:nvPr/>
          </p:nvSpPr>
          <p:spPr bwMode="auto">
            <a:xfrm>
              <a:off x="4667" y="3190"/>
              <a:ext cx="50" cy="53"/>
            </a:xfrm>
            <a:custGeom>
              <a:avLst/>
              <a:gdLst/>
              <a:ahLst/>
              <a:cxnLst>
                <a:cxn ang="0">
                  <a:pos x="0" y="10"/>
                </a:cxn>
                <a:cxn ang="0">
                  <a:pos x="0" y="0"/>
                </a:cxn>
                <a:cxn ang="0">
                  <a:pos x="29" y="7"/>
                </a:cxn>
                <a:cxn ang="0">
                  <a:pos x="51" y="2"/>
                </a:cxn>
                <a:cxn ang="0">
                  <a:pos x="56" y="12"/>
                </a:cxn>
                <a:cxn ang="0">
                  <a:pos x="56" y="29"/>
                </a:cxn>
                <a:cxn ang="0">
                  <a:pos x="32" y="52"/>
                </a:cxn>
                <a:cxn ang="0">
                  <a:pos x="21" y="49"/>
                </a:cxn>
                <a:cxn ang="0">
                  <a:pos x="0" y="10"/>
                </a:cxn>
              </a:cxnLst>
              <a:rect l="0" t="0" r="r" b="b"/>
              <a:pathLst>
                <a:path w="57" h="53">
                  <a:moveTo>
                    <a:pt x="0" y="10"/>
                  </a:moveTo>
                  <a:lnTo>
                    <a:pt x="0" y="0"/>
                  </a:lnTo>
                  <a:lnTo>
                    <a:pt x="29" y="7"/>
                  </a:lnTo>
                  <a:lnTo>
                    <a:pt x="51" y="2"/>
                  </a:lnTo>
                  <a:lnTo>
                    <a:pt x="56" y="12"/>
                  </a:lnTo>
                  <a:lnTo>
                    <a:pt x="56" y="29"/>
                  </a:lnTo>
                  <a:lnTo>
                    <a:pt x="32" y="52"/>
                  </a:lnTo>
                  <a:lnTo>
                    <a:pt x="21" y="49"/>
                  </a:lnTo>
                  <a:lnTo>
                    <a:pt x="0" y="10"/>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277" name="Freeform 581"/>
            <p:cNvSpPr>
              <a:spLocks/>
            </p:cNvSpPr>
            <p:nvPr/>
          </p:nvSpPr>
          <p:spPr bwMode="auto">
            <a:xfrm>
              <a:off x="2900" y="1777"/>
              <a:ext cx="102" cy="45"/>
            </a:xfrm>
            <a:custGeom>
              <a:avLst/>
              <a:gdLst/>
              <a:ahLst/>
              <a:cxnLst>
                <a:cxn ang="0">
                  <a:pos x="0" y="23"/>
                </a:cxn>
                <a:cxn ang="0">
                  <a:pos x="2" y="26"/>
                </a:cxn>
                <a:cxn ang="0">
                  <a:pos x="2" y="34"/>
                </a:cxn>
                <a:cxn ang="0">
                  <a:pos x="13" y="36"/>
                </a:cxn>
                <a:cxn ang="0">
                  <a:pos x="39" y="34"/>
                </a:cxn>
                <a:cxn ang="0">
                  <a:pos x="60" y="44"/>
                </a:cxn>
                <a:cxn ang="0">
                  <a:pos x="96" y="36"/>
                </a:cxn>
                <a:cxn ang="0">
                  <a:pos x="113" y="12"/>
                </a:cxn>
                <a:cxn ang="0">
                  <a:pos x="105" y="0"/>
                </a:cxn>
                <a:cxn ang="0">
                  <a:pos x="62" y="2"/>
                </a:cxn>
                <a:cxn ang="0">
                  <a:pos x="49" y="23"/>
                </a:cxn>
                <a:cxn ang="0">
                  <a:pos x="0" y="23"/>
                </a:cxn>
              </a:cxnLst>
              <a:rect l="0" t="0" r="r" b="b"/>
              <a:pathLst>
                <a:path w="114" h="45">
                  <a:moveTo>
                    <a:pt x="0" y="23"/>
                  </a:moveTo>
                  <a:lnTo>
                    <a:pt x="2" y="26"/>
                  </a:lnTo>
                  <a:lnTo>
                    <a:pt x="2" y="34"/>
                  </a:lnTo>
                  <a:lnTo>
                    <a:pt x="13" y="36"/>
                  </a:lnTo>
                  <a:lnTo>
                    <a:pt x="39" y="34"/>
                  </a:lnTo>
                  <a:lnTo>
                    <a:pt x="60" y="44"/>
                  </a:lnTo>
                  <a:lnTo>
                    <a:pt x="96" y="36"/>
                  </a:lnTo>
                  <a:lnTo>
                    <a:pt x="113" y="12"/>
                  </a:lnTo>
                  <a:lnTo>
                    <a:pt x="105" y="0"/>
                  </a:lnTo>
                  <a:lnTo>
                    <a:pt x="62" y="2"/>
                  </a:lnTo>
                  <a:lnTo>
                    <a:pt x="49" y="23"/>
                  </a:lnTo>
                  <a:lnTo>
                    <a:pt x="0" y="23"/>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278" name="Freeform 582"/>
            <p:cNvSpPr>
              <a:spLocks/>
            </p:cNvSpPr>
            <p:nvPr/>
          </p:nvSpPr>
          <p:spPr bwMode="auto">
            <a:xfrm>
              <a:off x="2813" y="1724"/>
              <a:ext cx="44" cy="38"/>
            </a:xfrm>
            <a:custGeom>
              <a:avLst/>
              <a:gdLst/>
              <a:ahLst/>
              <a:cxnLst>
                <a:cxn ang="0">
                  <a:pos x="0" y="11"/>
                </a:cxn>
                <a:cxn ang="0">
                  <a:pos x="8" y="3"/>
                </a:cxn>
                <a:cxn ang="0">
                  <a:pos x="32" y="0"/>
                </a:cxn>
                <a:cxn ang="0">
                  <a:pos x="45" y="16"/>
                </a:cxn>
                <a:cxn ang="0">
                  <a:pos x="48" y="26"/>
                </a:cxn>
                <a:cxn ang="0">
                  <a:pos x="42" y="37"/>
                </a:cxn>
                <a:cxn ang="0">
                  <a:pos x="0" y="11"/>
                </a:cxn>
              </a:cxnLst>
              <a:rect l="0" t="0" r="r" b="b"/>
              <a:pathLst>
                <a:path w="49" h="38">
                  <a:moveTo>
                    <a:pt x="0" y="11"/>
                  </a:moveTo>
                  <a:lnTo>
                    <a:pt x="8" y="3"/>
                  </a:lnTo>
                  <a:lnTo>
                    <a:pt x="32" y="0"/>
                  </a:lnTo>
                  <a:lnTo>
                    <a:pt x="45" y="16"/>
                  </a:lnTo>
                  <a:lnTo>
                    <a:pt x="48" y="26"/>
                  </a:lnTo>
                  <a:lnTo>
                    <a:pt x="42" y="37"/>
                  </a:lnTo>
                  <a:lnTo>
                    <a:pt x="0" y="11"/>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279" name="Freeform 583"/>
            <p:cNvSpPr>
              <a:spLocks/>
            </p:cNvSpPr>
            <p:nvPr/>
          </p:nvSpPr>
          <p:spPr bwMode="auto">
            <a:xfrm>
              <a:off x="1865" y="2699"/>
              <a:ext cx="157" cy="200"/>
            </a:xfrm>
            <a:custGeom>
              <a:avLst/>
              <a:gdLst/>
              <a:ahLst/>
              <a:cxnLst>
                <a:cxn ang="0">
                  <a:pos x="0" y="19"/>
                </a:cxn>
                <a:cxn ang="0">
                  <a:pos x="13" y="40"/>
                </a:cxn>
                <a:cxn ang="0">
                  <a:pos x="5" y="87"/>
                </a:cxn>
                <a:cxn ang="0">
                  <a:pos x="13" y="92"/>
                </a:cxn>
                <a:cxn ang="0">
                  <a:pos x="8" y="97"/>
                </a:cxn>
                <a:cxn ang="0">
                  <a:pos x="3" y="118"/>
                </a:cxn>
                <a:cxn ang="0">
                  <a:pos x="16" y="145"/>
                </a:cxn>
                <a:cxn ang="0">
                  <a:pos x="27" y="199"/>
                </a:cxn>
                <a:cxn ang="0">
                  <a:pos x="37" y="199"/>
                </a:cxn>
                <a:cxn ang="0">
                  <a:pos x="52" y="184"/>
                </a:cxn>
                <a:cxn ang="0">
                  <a:pos x="79" y="197"/>
                </a:cxn>
                <a:cxn ang="0">
                  <a:pos x="84" y="186"/>
                </a:cxn>
                <a:cxn ang="0">
                  <a:pos x="105" y="192"/>
                </a:cxn>
                <a:cxn ang="0">
                  <a:pos x="116" y="152"/>
                </a:cxn>
                <a:cxn ang="0">
                  <a:pos x="157" y="145"/>
                </a:cxn>
                <a:cxn ang="0">
                  <a:pos x="171" y="157"/>
                </a:cxn>
                <a:cxn ang="0">
                  <a:pos x="176" y="126"/>
                </a:cxn>
                <a:cxn ang="0">
                  <a:pos x="165" y="103"/>
                </a:cxn>
                <a:cxn ang="0">
                  <a:pos x="142" y="100"/>
                </a:cxn>
                <a:cxn ang="0">
                  <a:pos x="131" y="61"/>
                </a:cxn>
                <a:cxn ang="0">
                  <a:pos x="69" y="34"/>
                </a:cxn>
                <a:cxn ang="0">
                  <a:pos x="63" y="0"/>
                </a:cxn>
                <a:cxn ang="0">
                  <a:pos x="19" y="21"/>
                </a:cxn>
                <a:cxn ang="0">
                  <a:pos x="0" y="19"/>
                </a:cxn>
              </a:cxnLst>
              <a:rect l="0" t="0" r="r" b="b"/>
              <a:pathLst>
                <a:path w="177" h="200">
                  <a:moveTo>
                    <a:pt x="0" y="19"/>
                  </a:moveTo>
                  <a:lnTo>
                    <a:pt x="13" y="40"/>
                  </a:lnTo>
                  <a:lnTo>
                    <a:pt x="5" y="87"/>
                  </a:lnTo>
                  <a:lnTo>
                    <a:pt x="13" y="92"/>
                  </a:lnTo>
                  <a:lnTo>
                    <a:pt x="8" y="97"/>
                  </a:lnTo>
                  <a:lnTo>
                    <a:pt x="3" y="118"/>
                  </a:lnTo>
                  <a:lnTo>
                    <a:pt x="16" y="145"/>
                  </a:lnTo>
                  <a:lnTo>
                    <a:pt x="27" y="199"/>
                  </a:lnTo>
                  <a:lnTo>
                    <a:pt x="37" y="199"/>
                  </a:lnTo>
                  <a:lnTo>
                    <a:pt x="52" y="184"/>
                  </a:lnTo>
                  <a:lnTo>
                    <a:pt x="79" y="197"/>
                  </a:lnTo>
                  <a:lnTo>
                    <a:pt x="84" y="186"/>
                  </a:lnTo>
                  <a:lnTo>
                    <a:pt x="105" y="192"/>
                  </a:lnTo>
                  <a:lnTo>
                    <a:pt x="116" y="152"/>
                  </a:lnTo>
                  <a:lnTo>
                    <a:pt x="157" y="145"/>
                  </a:lnTo>
                  <a:lnTo>
                    <a:pt x="171" y="157"/>
                  </a:lnTo>
                  <a:lnTo>
                    <a:pt x="176" y="126"/>
                  </a:lnTo>
                  <a:lnTo>
                    <a:pt x="165" y="103"/>
                  </a:lnTo>
                  <a:lnTo>
                    <a:pt x="142" y="100"/>
                  </a:lnTo>
                  <a:lnTo>
                    <a:pt x="131" y="61"/>
                  </a:lnTo>
                  <a:lnTo>
                    <a:pt x="69" y="34"/>
                  </a:lnTo>
                  <a:lnTo>
                    <a:pt x="63" y="0"/>
                  </a:lnTo>
                  <a:lnTo>
                    <a:pt x="19" y="21"/>
                  </a:lnTo>
                  <a:lnTo>
                    <a:pt x="0" y="19"/>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280" name="Freeform 584"/>
            <p:cNvSpPr>
              <a:spLocks/>
            </p:cNvSpPr>
            <p:nvPr/>
          </p:nvSpPr>
          <p:spPr bwMode="auto">
            <a:xfrm>
              <a:off x="1611" y="2282"/>
              <a:ext cx="15" cy="41"/>
            </a:xfrm>
            <a:custGeom>
              <a:avLst/>
              <a:gdLst/>
              <a:ahLst/>
              <a:cxnLst>
                <a:cxn ang="0">
                  <a:pos x="0" y="11"/>
                </a:cxn>
                <a:cxn ang="0">
                  <a:pos x="8" y="40"/>
                </a:cxn>
                <a:cxn ang="0">
                  <a:pos x="16" y="0"/>
                </a:cxn>
                <a:cxn ang="0">
                  <a:pos x="0" y="11"/>
                </a:cxn>
              </a:cxnLst>
              <a:rect l="0" t="0" r="r" b="b"/>
              <a:pathLst>
                <a:path w="17" h="41">
                  <a:moveTo>
                    <a:pt x="0" y="11"/>
                  </a:moveTo>
                  <a:lnTo>
                    <a:pt x="8" y="40"/>
                  </a:lnTo>
                  <a:lnTo>
                    <a:pt x="16" y="0"/>
                  </a:lnTo>
                  <a:lnTo>
                    <a:pt x="0" y="11"/>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281" name="Freeform 585"/>
            <p:cNvSpPr>
              <a:spLocks/>
            </p:cNvSpPr>
            <p:nvPr/>
          </p:nvSpPr>
          <p:spPr bwMode="auto">
            <a:xfrm>
              <a:off x="932" y="1255"/>
              <a:ext cx="1118" cy="648"/>
            </a:xfrm>
            <a:custGeom>
              <a:avLst/>
              <a:gdLst/>
              <a:ahLst/>
              <a:cxnLst>
                <a:cxn ang="0">
                  <a:pos x="97" y="78"/>
                </a:cxn>
                <a:cxn ang="0">
                  <a:pos x="147" y="68"/>
                </a:cxn>
                <a:cxn ang="0">
                  <a:pos x="223" y="70"/>
                </a:cxn>
                <a:cxn ang="0">
                  <a:pos x="343" y="81"/>
                </a:cxn>
                <a:cxn ang="0">
                  <a:pos x="388" y="110"/>
                </a:cxn>
                <a:cxn ang="0">
                  <a:pos x="498" y="129"/>
                </a:cxn>
                <a:cxn ang="0">
                  <a:pos x="475" y="97"/>
                </a:cxn>
                <a:cxn ang="0">
                  <a:pos x="569" y="112"/>
                </a:cxn>
                <a:cxn ang="0">
                  <a:pos x="645" y="107"/>
                </a:cxn>
                <a:cxn ang="0">
                  <a:pos x="653" y="105"/>
                </a:cxn>
                <a:cxn ang="0">
                  <a:pos x="669" y="105"/>
                </a:cxn>
                <a:cxn ang="0">
                  <a:pos x="698" y="68"/>
                </a:cxn>
                <a:cxn ang="0">
                  <a:pos x="674" y="0"/>
                </a:cxn>
                <a:cxn ang="0">
                  <a:pos x="713" y="53"/>
                </a:cxn>
                <a:cxn ang="0">
                  <a:pos x="732" y="70"/>
                </a:cxn>
                <a:cxn ang="0">
                  <a:pos x="782" y="99"/>
                </a:cxn>
                <a:cxn ang="0">
                  <a:pos x="813" y="92"/>
                </a:cxn>
                <a:cxn ang="0">
                  <a:pos x="879" y="76"/>
                </a:cxn>
                <a:cxn ang="0">
                  <a:pos x="879" y="131"/>
                </a:cxn>
                <a:cxn ang="0">
                  <a:pos x="803" y="141"/>
                </a:cxn>
                <a:cxn ang="0">
                  <a:pos x="766" y="173"/>
                </a:cxn>
                <a:cxn ang="0">
                  <a:pos x="742" y="215"/>
                </a:cxn>
                <a:cxn ang="0">
                  <a:pos x="713" y="230"/>
                </a:cxn>
                <a:cxn ang="0">
                  <a:pos x="684" y="262"/>
                </a:cxn>
                <a:cxn ang="0">
                  <a:pos x="711" y="362"/>
                </a:cxn>
                <a:cxn ang="0">
                  <a:pos x="816" y="404"/>
                </a:cxn>
                <a:cxn ang="0">
                  <a:pos x="879" y="453"/>
                </a:cxn>
                <a:cxn ang="0">
                  <a:pos x="902" y="480"/>
                </a:cxn>
                <a:cxn ang="0">
                  <a:pos x="955" y="375"/>
                </a:cxn>
                <a:cxn ang="0">
                  <a:pos x="941" y="301"/>
                </a:cxn>
                <a:cxn ang="0">
                  <a:pos x="934" y="259"/>
                </a:cxn>
                <a:cxn ang="0">
                  <a:pos x="986" y="238"/>
                </a:cxn>
                <a:cxn ang="0">
                  <a:pos x="1054" y="293"/>
                </a:cxn>
                <a:cxn ang="0">
                  <a:pos x="1034" y="328"/>
                </a:cxn>
                <a:cxn ang="0">
                  <a:pos x="1078" y="325"/>
                </a:cxn>
                <a:cxn ang="0">
                  <a:pos x="1118" y="304"/>
                </a:cxn>
                <a:cxn ang="0">
                  <a:pos x="1130" y="314"/>
                </a:cxn>
                <a:cxn ang="0">
                  <a:pos x="1157" y="330"/>
                </a:cxn>
                <a:cxn ang="0">
                  <a:pos x="1157" y="348"/>
                </a:cxn>
                <a:cxn ang="0">
                  <a:pos x="1165" y="375"/>
                </a:cxn>
                <a:cxn ang="0">
                  <a:pos x="1233" y="409"/>
                </a:cxn>
                <a:cxn ang="0">
                  <a:pos x="1233" y="433"/>
                </a:cxn>
                <a:cxn ang="0">
                  <a:pos x="1256" y="456"/>
                </a:cxn>
                <a:cxn ang="0">
                  <a:pos x="1028" y="558"/>
                </a:cxn>
                <a:cxn ang="0">
                  <a:pos x="1096" y="534"/>
                </a:cxn>
                <a:cxn ang="0">
                  <a:pos x="1175" y="582"/>
                </a:cxn>
                <a:cxn ang="0">
                  <a:pos x="1175" y="587"/>
                </a:cxn>
                <a:cxn ang="0">
                  <a:pos x="1144" y="585"/>
                </a:cxn>
                <a:cxn ang="0">
                  <a:pos x="1078" y="579"/>
                </a:cxn>
                <a:cxn ang="0">
                  <a:pos x="963" y="603"/>
                </a:cxn>
                <a:cxn ang="0">
                  <a:pos x="915" y="629"/>
                </a:cxn>
                <a:cxn ang="0">
                  <a:pos x="863" y="627"/>
                </a:cxn>
                <a:cxn ang="0">
                  <a:pos x="902" y="598"/>
                </a:cxn>
                <a:cxn ang="0">
                  <a:pos x="813" y="537"/>
                </a:cxn>
                <a:cxn ang="0">
                  <a:pos x="779" y="519"/>
                </a:cxn>
                <a:cxn ang="0">
                  <a:pos x="674" y="519"/>
                </a:cxn>
                <a:cxn ang="0">
                  <a:pos x="242" y="490"/>
                </a:cxn>
                <a:cxn ang="0">
                  <a:pos x="181" y="451"/>
                </a:cxn>
                <a:cxn ang="0">
                  <a:pos x="137" y="367"/>
                </a:cxn>
                <a:cxn ang="0">
                  <a:pos x="29" y="288"/>
                </a:cxn>
              </a:cxnLst>
              <a:rect l="0" t="0" r="r" b="b"/>
              <a:pathLst>
                <a:path w="1257" h="648">
                  <a:moveTo>
                    <a:pt x="0" y="288"/>
                  </a:moveTo>
                  <a:lnTo>
                    <a:pt x="0" y="63"/>
                  </a:lnTo>
                  <a:lnTo>
                    <a:pt x="102" y="92"/>
                  </a:lnTo>
                  <a:lnTo>
                    <a:pt x="97" y="78"/>
                  </a:lnTo>
                  <a:lnTo>
                    <a:pt x="105" y="70"/>
                  </a:lnTo>
                  <a:lnTo>
                    <a:pt x="166" y="50"/>
                  </a:lnTo>
                  <a:lnTo>
                    <a:pt x="118" y="76"/>
                  </a:lnTo>
                  <a:lnTo>
                    <a:pt x="147" y="68"/>
                  </a:lnTo>
                  <a:lnTo>
                    <a:pt x="147" y="76"/>
                  </a:lnTo>
                  <a:lnTo>
                    <a:pt x="197" y="50"/>
                  </a:lnTo>
                  <a:lnTo>
                    <a:pt x="191" y="39"/>
                  </a:lnTo>
                  <a:lnTo>
                    <a:pt x="223" y="70"/>
                  </a:lnTo>
                  <a:lnTo>
                    <a:pt x="244" y="53"/>
                  </a:lnTo>
                  <a:lnTo>
                    <a:pt x="242" y="70"/>
                  </a:lnTo>
                  <a:lnTo>
                    <a:pt x="270" y="58"/>
                  </a:lnTo>
                  <a:lnTo>
                    <a:pt x="343" y="81"/>
                  </a:lnTo>
                  <a:lnTo>
                    <a:pt x="380" y="81"/>
                  </a:lnTo>
                  <a:lnTo>
                    <a:pt x="396" y="94"/>
                  </a:lnTo>
                  <a:lnTo>
                    <a:pt x="375" y="107"/>
                  </a:lnTo>
                  <a:lnTo>
                    <a:pt x="388" y="110"/>
                  </a:lnTo>
                  <a:lnTo>
                    <a:pt x="456" y="105"/>
                  </a:lnTo>
                  <a:lnTo>
                    <a:pt x="485" y="120"/>
                  </a:lnTo>
                  <a:lnTo>
                    <a:pt x="490" y="136"/>
                  </a:lnTo>
                  <a:lnTo>
                    <a:pt x="498" y="129"/>
                  </a:lnTo>
                  <a:lnTo>
                    <a:pt x="485" y="110"/>
                  </a:lnTo>
                  <a:lnTo>
                    <a:pt x="517" y="89"/>
                  </a:lnTo>
                  <a:lnTo>
                    <a:pt x="488" y="102"/>
                  </a:lnTo>
                  <a:lnTo>
                    <a:pt x="475" y="97"/>
                  </a:lnTo>
                  <a:lnTo>
                    <a:pt x="512" y="78"/>
                  </a:lnTo>
                  <a:lnTo>
                    <a:pt x="535" y="102"/>
                  </a:lnTo>
                  <a:lnTo>
                    <a:pt x="554" y="102"/>
                  </a:lnTo>
                  <a:lnTo>
                    <a:pt x="569" y="112"/>
                  </a:lnTo>
                  <a:lnTo>
                    <a:pt x="627" y="110"/>
                  </a:lnTo>
                  <a:lnTo>
                    <a:pt x="625" y="105"/>
                  </a:lnTo>
                  <a:lnTo>
                    <a:pt x="645" y="115"/>
                  </a:lnTo>
                  <a:lnTo>
                    <a:pt x="645" y="107"/>
                  </a:lnTo>
                  <a:lnTo>
                    <a:pt x="632" y="110"/>
                  </a:lnTo>
                  <a:lnTo>
                    <a:pt x="622" y="97"/>
                  </a:lnTo>
                  <a:lnTo>
                    <a:pt x="645" y="94"/>
                  </a:lnTo>
                  <a:lnTo>
                    <a:pt x="653" y="105"/>
                  </a:lnTo>
                  <a:lnTo>
                    <a:pt x="661" y="99"/>
                  </a:lnTo>
                  <a:lnTo>
                    <a:pt x="659" y="115"/>
                  </a:lnTo>
                  <a:lnTo>
                    <a:pt x="672" y="126"/>
                  </a:lnTo>
                  <a:lnTo>
                    <a:pt x="669" y="105"/>
                  </a:lnTo>
                  <a:lnTo>
                    <a:pt x="698" y="92"/>
                  </a:lnTo>
                  <a:lnTo>
                    <a:pt x="693" y="78"/>
                  </a:lnTo>
                  <a:lnTo>
                    <a:pt x="682" y="89"/>
                  </a:lnTo>
                  <a:lnTo>
                    <a:pt x="698" y="68"/>
                  </a:lnTo>
                  <a:lnTo>
                    <a:pt x="656" y="53"/>
                  </a:lnTo>
                  <a:lnTo>
                    <a:pt x="659" y="21"/>
                  </a:lnTo>
                  <a:lnTo>
                    <a:pt x="669" y="21"/>
                  </a:lnTo>
                  <a:lnTo>
                    <a:pt x="674" y="0"/>
                  </a:lnTo>
                  <a:lnTo>
                    <a:pt x="706" y="21"/>
                  </a:lnTo>
                  <a:lnTo>
                    <a:pt x="706" y="34"/>
                  </a:lnTo>
                  <a:lnTo>
                    <a:pt x="729" y="53"/>
                  </a:lnTo>
                  <a:lnTo>
                    <a:pt x="713" y="53"/>
                  </a:lnTo>
                  <a:lnTo>
                    <a:pt x="724" y="55"/>
                  </a:lnTo>
                  <a:lnTo>
                    <a:pt x="711" y="63"/>
                  </a:lnTo>
                  <a:lnTo>
                    <a:pt x="737" y="68"/>
                  </a:lnTo>
                  <a:lnTo>
                    <a:pt x="732" y="70"/>
                  </a:lnTo>
                  <a:lnTo>
                    <a:pt x="745" y="99"/>
                  </a:lnTo>
                  <a:lnTo>
                    <a:pt x="761" y="73"/>
                  </a:lnTo>
                  <a:lnTo>
                    <a:pt x="777" y="81"/>
                  </a:lnTo>
                  <a:lnTo>
                    <a:pt x="782" y="99"/>
                  </a:lnTo>
                  <a:lnTo>
                    <a:pt x="774" y="107"/>
                  </a:lnTo>
                  <a:lnTo>
                    <a:pt x="789" y="126"/>
                  </a:lnTo>
                  <a:lnTo>
                    <a:pt x="803" y="120"/>
                  </a:lnTo>
                  <a:lnTo>
                    <a:pt x="813" y="92"/>
                  </a:lnTo>
                  <a:lnTo>
                    <a:pt x="829" y="89"/>
                  </a:lnTo>
                  <a:lnTo>
                    <a:pt x="818" y="60"/>
                  </a:lnTo>
                  <a:lnTo>
                    <a:pt x="860" y="63"/>
                  </a:lnTo>
                  <a:lnTo>
                    <a:pt x="879" y="76"/>
                  </a:lnTo>
                  <a:lnTo>
                    <a:pt x="868" y="86"/>
                  </a:lnTo>
                  <a:lnTo>
                    <a:pt x="881" y="92"/>
                  </a:lnTo>
                  <a:lnTo>
                    <a:pt x="860" y="94"/>
                  </a:lnTo>
                  <a:lnTo>
                    <a:pt x="879" y="131"/>
                  </a:lnTo>
                  <a:lnTo>
                    <a:pt x="850" y="146"/>
                  </a:lnTo>
                  <a:lnTo>
                    <a:pt x="839" y="139"/>
                  </a:lnTo>
                  <a:lnTo>
                    <a:pt x="845" y="149"/>
                  </a:lnTo>
                  <a:lnTo>
                    <a:pt x="803" y="141"/>
                  </a:lnTo>
                  <a:lnTo>
                    <a:pt x="811" y="152"/>
                  </a:lnTo>
                  <a:lnTo>
                    <a:pt x="792" y="170"/>
                  </a:lnTo>
                  <a:lnTo>
                    <a:pt x="750" y="157"/>
                  </a:lnTo>
                  <a:lnTo>
                    <a:pt x="766" y="173"/>
                  </a:lnTo>
                  <a:lnTo>
                    <a:pt x="797" y="176"/>
                  </a:lnTo>
                  <a:lnTo>
                    <a:pt x="777" y="199"/>
                  </a:lnTo>
                  <a:lnTo>
                    <a:pt x="753" y="199"/>
                  </a:lnTo>
                  <a:lnTo>
                    <a:pt x="742" y="215"/>
                  </a:lnTo>
                  <a:lnTo>
                    <a:pt x="701" y="205"/>
                  </a:lnTo>
                  <a:lnTo>
                    <a:pt x="737" y="215"/>
                  </a:lnTo>
                  <a:lnTo>
                    <a:pt x="742" y="225"/>
                  </a:lnTo>
                  <a:lnTo>
                    <a:pt x="713" y="230"/>
                  </a:lnTo>
                  <a:lnTo>
                    <a:pt x="724" y="236"/>
                  </a:lnTo>
                  <a:lnTo>
                    <a:pt x="711" y="236"/>
                  </a:lnTo>
                  <a:lnTo>
                    <a:pt x="711" y="249"/>
                  </a:lnTo>
                  <a:lnTo>
                    <a:pt x="684" y="262"/>
                  </a:lnTo>
                  <a:lnTo>
                    <a:pt x="679" y="314"/>
                  </a:lnTo>
                  <a:lnTo>
                    <a:pt x="687" y="328"/>
                  </a:lnTo>
                  <a:lnTo>
                    <a:pt x="703" y="322"/>
                  </a:lnTo>
                  <a:lnTo>
                    <a:pt x="711" y="362"/>
                  </a:lnTo>
                  <a:lnTo>
                    <a:pt x="735" y="351"/>
                  </a:lnTo>
                  <a:lnTo>
                    <a:pt x="763" y="364"/>
                  </a:lnTo>
                  <a:lnTo>
                    <a:pt x="818" y="390"/>
                  </a:lnTo>
                  <a:lnTo>
                    <a:pt x="816" y="404"/>
                  </a:lnTo>
                  <a:lnTo>
                    <a:pt x="821" y="393"/>
                  </a:lnTo>
                  <a:lnTo>
                    <a:pt x="863" y="396"/>
                  </a:lnTo>
                  <a:lnTo>
                    <a:pt x="863" y="440"/>
                  </a:lnTo>
                  <a:lnTo>
                    <a:pt x="879" y="453"/>
                  </a:lnTo>
                  <a:lnTo>
                    <a:pt x="865" y="458"/>
                  </a:lnTo>
                  <a:lnTo>
                    <a:pt x="889" y="464"/>
                  </a:lnTo>
                  <a:lnTo>
                    <a:pt x="881" y="480"/>
                  </a:lnTo>
                  <a:lnTo>
                    <a:pt x="902" y="480"/>
                  </a:lnTo>
                  <a:lnTo>
                    <a:pt x="929" y="456"/>
                  </a:lnTo>
                  <a:lnTo>
                    <a:pt x="918" y="451"/>
                  </a:lnTo>
                  <a:lnTo>
                    <a:pt x="902" y="409"/>
                  </a:lnTo>
                  <a:lnTo>
                    <a:pt x="955" y="375"/>
                  </a:lnTo>
                  <a:lnTo>
                    <a:pt x="944" y="372"/>
                  </a:lnTo>
                  <a:lnTo>
                    <a:pt x="934" y="333"/>
                  </a:lnTo>
                  <a:lnTo>
                    <a:pt x="918" y="322"/>
                  </a:lnTo>
                  <a:lnTo>
                    <a:pt x="941" y="301"/>
                  </a:lnTo>
                  <a:lnTo>
                    <a:pt x="931" y="296"/>
                  </a:lnTo>
                  <a:lnTo>
                    <a:pt x="934" y="278"/>
                  </a:lnTo>
                  <a:lnTo>
                    <a:pt x="926" y="275"/>
                  </a:lnTo>
                  <a:lnTo>
                    <a:pt x="934" y="259"/>
                  </a:lnTo>
                  <a:lnTo>
                    <a:pt x="924" y="252"/>
                  </a:lnTo>
                  <a:lnTo>
                    <a:pt x="931" y="238"/>
                  </a:lnTo>
                  <a:lnTo>
                    <a:pt x="971" y="246"/>
                  </a:lnTo>
                  <a:lnTo>
                    <a:pt x="986" y="238"/>
                  </a:lnTo>
                  <a:lnTo>
                    <a:pt x="1020" y="259"/>
                  </a:lnTo>
                  <a:lnTo>
                    <a:pt x="1020" y="267"/>
                  </a:lnTo>
                  <a:lnTo>
                    <a:pt x="1052" y="270"/>
                  </a:lnTo>
                  <a:lnTo>
                    <a:pt x="1054" y="293"/>
                  </a:lnTo>
                  <a:lnTo>
                    <a:pt x="1025" y="293"/>
                  </a:lnTo>
                  <a:lnTo>
                    <a:pt x="1049" y="296"/>
                  </a:lnTo>
                  <a:lnTo>
                    <a:pt x="1057" y="309"/>
                  </a:lnTo>
                  <a:lnTo>
                    <a:pt x="1034" y="328"/>
                  </a:lnTo>
                  <a:lnTo>
                    <a:pt x="1068" y="317"/>
                  </a:lnTo>
                  <a:lnTo>
                    <a:pt x="1073" y="333"/>
                  </a:lnTo>
                  <a:lnTo>
                    <a:pt x="1054" y="340"/>
                  </a:lnTo>
                  <a:lnTo>
                    <a:pt x="1078" y="325"/>
                  </a:lnTo>
                  <a:lnTo>
                    <a:pt x="1081" y="335"/>
                  </a:lnTo>
                  <a:lnTo>
                    <a:pt x="1096" y="317"/>
                  </a:lnTo>
                  <a:lnTo>
                    <a:pt x="1101" y="328"/>
                  </a:lnTo>
                  <a:lnTo>
                    <a:pt x="1118" y="304"/>
                  </a:lnTo>
                  <a:lnTo>
                    <a:pt x="1112" y="299"/>
                  </a:lnTo>
                  <a:lnTo>
                    <a:pt x="1125" y="288"/>
                  </a:lnTo>
                  <a:lnTo>
                    <a:pt x="1141" y="309"/>
                  </a:lnTo>
                  <a:lnTo>
                    <a:pt x="1130" y="314"/>
                  </a:lnTo>
                  <a:lnTo>
                    <a:pt x="1144" y="314"/>
                  </a:lnTo>
                  <a:lnTo>
                    <a:pt x="1152" y="325"/>
                  </a:lnTo>
                  <a:lnTo>
                    <a:pt x="1141" y="328"/>
                  </a:lnTo>
                  <a:lnTo>
                    <a:pt x="1157" y="330"/>
                  </a:lnTo>
                  <a:lnTo>
                    <a:pt x="1144" y="335"/>
                  </a:lnTo>
                  <a:lnTo>
                    <a:pt x="1157" y="333"/>
                  </a:lnTo>
                  <a:lnTo>
                    <a:pt x="1165" y="343"/>
                  </a:lnTo>
                  <a:lnTo>
                    <a:pt x="1157" y="348"/>
                  </a:lnTo>
                  <a:lnTo>
                    <a:pt x="1172" y="357"/>
                  </a:lnTo>
                  <a:lnTo>
                    <a:pt x="1152" y="367"/>
                  </a:lnTo>
                  <a:lnTo>
                    <a:pt x="1167" y="367"/>
                  </a:lnTo>
                  <a:lnTo>
                    <a:pt x="1165" y="375"/>
                  </a:lnTo>
                  <a:lnTo>
                    <a:pt x="1191" y="382"/>
                  </a:lnTo>
                  <a:lnTo>
                    <a:pt x="1199" y="404"/>
                  </a:lnTo>
                  <a:lnTo>
                    <a:pt x="1206" y="393"/>
                  </a:lnTo>
                  <a:lnTo>
                    <a:pt x="1233" y="409"/>
                  </a:lnTo>
                  <a:lnTo>
                    <a:pt x="1178" y="424"/>
                  </a:lnTo>
                  <a:lnTo>
                    <a:pt x="1191" y="433"/>
                  </a:lnTo>
                  <a:lnTo>
                    <a:pt x="1233" y="416"/>
                  </a:lnTo>
                  <a:lnTo>
                    <a:pt x="1233" y="433"/>
                  </a:lnTo>
                  <a:lnTo>
                    <a:pt x="1251" y="427"/>
                  </a:lnTo>
                  <a:lnTo>
                    <a:pt x="1256" y="435"/>
                  </a:lnTo>
                  <a:lnTo>
                    <a:pt x="1246" y="435"/>
                  </a:lnTo>
                  <a:lnTo>
                    <a:pt x="1256" y="456"/>
                  </a:lnTo>
                  <a:lnTo>
                    <a:pt x="1194" y="492"/>
                  </a:lnTo>
                  <a:lnTo>
                    <a:pt x="1099" y="492"/>
                  </a:lnTo>
                  <a:lnTo>
                    <a:pt x="1062" y="522"/>
                  </a:lnTo>
                  <a:lnTo>
                    <a:pt x="1028" y="558"/>
                  </a:lnTo>
                  <a:lnTo>
                    <a:pt x="1062" y="529"/>
                  </a:lnTo>
                  <a:lnTo>
                    <a:pt x="1112" y="511"/>
                  </a:lnTo>
                  <a:lnTo>
                    <a:pt x="1130" y="527"/>
                  </a:lnTo>
                  <a:lnTo>
                    <a:pt x="1096" y="534"/>
                  </a:lnTo>
                  <a:lnTo>
                    <a:pt x="1123" y="540"/>
                  </a:lnTo>
                  <a:lnTo>
                    <a:pt x="1118" y="556"/>
                  </a:lnTo>
                  <a:lnTo>
                    <a:pt x="1135" y="574"/>
                  </a:lnTo>
                  <a:lnTo>
                    <a:pt x="1175" y="582"/>
                  </a:lnTo>
                  <a:lnTo>
                    <a:pt x="1183" y="556"/>
                  </a:lnTo>
                  <a:lnTo>
                    <a:pt x="1183" y="571"/>
                  </a:lnTo>
                  <a:lnTo>
                    <a:pt x="1196" y="571"/>
                  </a:lnTo>
                  <a:lnTo>
                    <a:pt x="1175" y="587"/>
                  </a:lnTo>
                  <a:lnTo>
                    <a:pt x="1133" y="600"/>
                  </a:lnTo>
                  <a:lnTo>
                    <a:pt x="1115" y="619"/>
                  </a:lnTo>
                  <a:lnTo>
                    <a:pt x="1101" y="600"/>
                  </a:lnTo>
                  <a:lnTo>
                    <a:pt x="1144" y="585"/>
                  </a:lnTo>
                  <a:lnTo>
                    <a:pt x="1123" y="585"/>
                  </a:lnTo>
                  <a:lnTo>
                    <a:pt x="1125" y="574"/>
                  </a:lnTo>
                  <a:lnTo>
                    <a:pt x="1088" y="587"/>
                  </a:lnTo>
                  <a:lnTo>
                    <a:pt x="1078" y="579"/>
                  </a:lnTo>
                  <a:lnTo>
                    <a:pt x="1078" y="556"/>
                  </a:lnTo>
                  <a:lnTo>
                    <a:pt x="1054" y="548"/>
                  </a:lnTo>
                  <a:lnTo>
                    <a:pt x="1039" y="585"/>
                  </a:lnTo>
                  <a:lnTo>
                    <a:pt x="963" y="603"/>
                  </a:lnTo>
                  <a:lnTo>
                    <a:pt x="910" y="613"/>
                  </a:lnTo>
                  <a:lnTo>
                    <a:pt x="900" y="624"/>
                  </a:lnTo>
                  <a:lnTo>
                    <a:pt x="910" y="624"/>
                  </a:lnTo>
                  <a:lnTo>
                    <a:pt x="915" y="629"/>
                  </a:lnTo>
                  <a:lnTo>
                    <a:pt x="853" y="647"/>
                  </a:lnTo>
                  <a:lnTo>
                    <a:pt x="855" y="639"/>
                  </a:lnTo>
                  <a:lnTo>
                    <a:pt x="860" y="637"/>
                  </a:lnTo>
                  <a:lnTo>
                    <a:pt x="863" y="627"/>
                  </a:lnTo>
                  <a:lnTo>
                    <a:pt x="871" y="621"/>
                  </a:lnTo>
                  <a:lnTo>
                    <a:pt x="876" y="587"/>
                  </a:lnTo>
                  <a:lnTo>
                    <a:pt x="887" y="600"/>
                  </a:lnTo>
                  <a:lnTo>
                    <a:pt x="902" y="598"/>
                  </a:lnTo>
                  <a:lnTo>
                    <a:pt x="887" y="574"/>
                  </a:lnTo>
                  <a:lnTo>
                    <a:pt x="831" y="566"/>
                  </a:lnTo>
                  <a:lnTo>
                    <a:pt x="826" y="537"/>
                  </a:lnTo>
                  <a:lnTo>
                    <a:pt x="813" y="537"/>
                  </a:lnTo>
                  <a:lnTo>
                    <a:pt x="805" y="524"/>
                  </a:lnTo>
                  <a:lnTo>
                    <a:pt x="792" y="522"/>
                  </a:lnTo>
                  <a:lnTo>
                    <a:pt x="792" y="532"/>
                  </a:lnTo>
                  <a:lnTo>
                    <a:pt x="779" y="519"/>
                  </a:lnTo>
                  <a:lnTo>
                    <a:pt x="753" y="537"/>
                  </a:lnTo>
                  <a:lnTo>
                    <a:pt x="684" y="524"/>
                  </a:lnTo>
                  <a:lnTo>
                    <a:pt x="674" y="509"/>
                  </a:lnTo>
                  <a:lnTo>
                    <a:pt x="674" y="519"/>
                  </a:lnTo>
                  <a:lnTo>
                    <a:pt x="270" y="519"/>
                  </a:lnTo>
                  <a:lnTo>
                    <a:pt x="265" y="503"/>
                  </a:lnTo>
                  <a:lnTo>
                    <a:pt x="242" y="500"/>
                  </a:lnTo>
                  <a:lnTo>
                    <a:pt x="242" y="490"/>
                  </a:lnTo>
                  <a:lnTo>
                    <a:pt x="197" y="475"/>
                  </a:lnTo>
                  <a:lnTo>
                    <a:pt x="202" y="469"/>
                  </a:lnTo>
                  <a:lnTo>
                    <a:pt x="194" y="451"/>
                  </a:lnTo>
                  <a:lnTo>
                    <a:pt x="181" y="451"/>
                  </a:lnTo>
                  <a:lnTo>
                    <a:pt x="157" y="411"/>
                  </a:lnTo>
                  <a:lnTo>
                    <a:pt x="160" y="401"/>
                  </a:lnTo>
                  <a:lnTo>
                    <a:pt x="163" y="380"/>
                  </a:lnTo>
                  <a:lnTo>
                    <a:pt x="137" y="367"/>
                  </a:lnTo>
                  <a:lnTo>
                    <a:pt x="81" y="299"/>
                  </a:lnTo>
                  <a:lnTo>
                    <a:pt x="53" y="317"/>
                  </a:lnTo>
                  <a:lnTo>
                    <a:pt x="42" y="306"/>
                  </a:lnTo>
                  <a:lnTo>
                    <a:pt x="29" y="288"/>
                  </a:lnTo>
                  <a:lnTo>
                    <a:pt x="0" y="288"/>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282" name="Freeform 586"/>
            <p:cNvSpPr>
              <a:spLocks/>
            </p:cNvSpPr>
            <p:nvPr/>
          </p:nvSpPr>
          <p:spPr bwMode="auto">
            <a:xfrm>
              <a:off x="1100" y="1740"/>
              <a:ext cx="66" cy="43"/>
            </a:xfrm>
            <a:custGeom>
              <a:avLst/>
              <a:gdLst/>
              <a:ahLst/>
              <a:cxnLst>
                <a:cxn ang="0">
                  <a:pos x="0" y="0"/>
                </a:cxn>
                <a:cxn ang="0">
                  <a:pos x="39" y="7"/>
                </a:cxn>
                <a:cxn ang="0">
                  <a:pos x="73" y="42"/>
                </a:cxn>
                <a:cxn ang="0">
                  <a:pos x="53" y="37"/>
                </a:cxn>
                <a:cxn ang="0">
                  <a:pos x="0" y="0"/>
                </a:cxn>
              </a:cxnLst>
              <a:rect l="0" t="0" r="r" b="b"/>
              <a:pathLst>
                <a:path w="74" h="43">
                  <a:moveTo>
                    <a:pt x="0" y="0"/>
                  </a:moveTo>
                  <a:lnTo>
                    <a:pt x="39" y="7"/>
                  </a:lnTo>
                  <a:lnTo>
                    <a:pt x="73" y="42"/>
                  </a:lnTo>
                  <a:lnTo>
                    <a:pt x="53" y="37"/>
                  </a:lnTo>
                  <a:lnTo>
                    <a:pt x="0" y="0"/>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283" name="Freeform 587"/>
            <p:cNvSpPr>
              <a:spLocks/>
            </p:cNvSpPr>
            <p:nvPr/>
          </p:nvSpPr>
          <p:spPr bwMode="auto">
            <a:xfrm>
              <a:off x="1170" y="1092"/>
              <a:ext cx="97" cy="56"/>
            </a:xfrm>
            <a:custGeom>
              <a:avLst/>
              <a:gdLst/>
              <a:ahLst/>
              <a:cxnLst>
                <a:cxn ang="0">
                  <a:pos x="0" y="42"/>
                </a:cxn>
                <a:cxn ang="0">
                  <a:pos x="24" y="53"/>
                </a:cxn>
                <a:cxn ang="0">
                  <a:pos x="32" y="42"/>
                </a:cxn>
                <a:cxn ang="0">
                  <a:pos x="37" y="55"/>
                </a:cxn>
                <a:cxn ang="0">
                  <a:pos x="48" y="47"/>
                </a:cxn>
                <a:cxn ang="0">
                  <a:pos x="45" y="37"/>
                </a:cxn>
                <a:cxn ang="0">
                  <a:pos x="56" y="45"/>
                </a:cxn>
                <a:cxn ang="0">
                  <a:pos x="66" y="27"/>
                </a:cxn>
                <a:cxn ang="0">
                  <a:pos x="74" y="24"/>
                </a:cxn>
                <a:cxn ang="0">
                  <a:pos x="76" y="39"/>
                </a:cxn>
                <a:cxn ang="0">
                  <a:pos x="103" y="27"/>
                </a:cxn>
                <a:cxn ang="0">
                  <a:pos x="93" y="13"/>
                </a:cxn>
                <a:cxn ang="0">
                  <a:pos x="108" y="8"/>
                </a:cxn>
                <a:cxn ang="0">
                  <a:pos x="93" y="0"/>
                </a:cxn>
                <a:cxn ang="0">
                  <a:pos x="53" y="8"/>
                </a:cxn>
                <a:cxn ang="0">
                  <a:pos x="0" y="42"/>
                </a:cxn>
              </a:cxnLst>
              <a:rect l="0" t="0" r="r" b="b"/>
              <a:pathLst>
                <a:path w="109" h="56">
                  <a:moveTo>
                    <a:pt x="0" y="42"/>
                  </a:moveTo>
                  <a:lnTo>
                    <a:pt x="24" y="53"/>
                  </a:lnTo>
                  <a:lnTo>
                    <a:pt x="32" y="42"/>
                  </a:lnTo>
                  <a:lnTo>
                    <a:pt x="37" y="55"/>
                  </a:lnTo>
                  <a:lnTo>
                    <a:pt x="48" y="47"/>
                  </a:lnTo>
                  <a:lnTo>
                    <a:pt x="45" y="37"/>
                  </a:lnTo>
                  <a:lnTo>
                    <a:pt x="56" y="45"/>
                  </a:lnTo>
                  <a:lnTo>
                    <a:pt x="66" y="27"/>
                  </a:lnTo>
                  <a:lnTo>
                    <a:pt x="74" y="24"/>
                  </a:lnTo>
                  <a:lnTo>
                    <a:pt x="76" y="39"/>
                  </a:lnTo>
                  <a:lnTo>
                    <a:pt x="103" y="27"/>
                  </a:lnTo>
                  <a:lnTo>
                    <a:pt x="93" y="13"/>
                  </a:lnTo>
                  <a:lnTo>
                    <a:pt x="108" y="8"/>
                  </a:lnTo>
                  <a:lnTo>
                    <a:pt x="93" y="0"/>
                  </a:lnTo>
                  <a:lnTo>
                    <a:pt x="53" y="8"/>
                  </a:lnTo>
                  <a:lnTo>
                    <a:pt x="0" y="42"/>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284" name="Freeform 588"/>
            <p:cNvSpPr>
              <a:spLocks/>
            </p:cNvSpPr>
            <p:nvPr/>
          </p:nvSpPr>
          <p:spPr bwMode="auto">
            <a:xfrm>
              <a:off x="1237" y="1116"/>
              <a:ext cx="163" cy="72"/>
            </a:xfrm>
            <a:custGeom>
              <a:avLst/>
              <a:gdLst/>
              <a:ahLst/>
              <a:cxnLst>
                <a:cxn ang="0">
                  <a:pos x="0" y="47"/>
                </a:cxn>
                <a:cxn ang="0">
                  <a:pos x="6" y="39"/>
                </a:cxn>
                <a:cxn ang="0">
                  <a:pos x="37" y="34"/>
                </a:cxn>
                <a:cxn ang="0">
                  <a:pos x="6" y="37"/>
                </a:cxn>
                <a:cxn ang="0">
                  <a:pos x="43" y="29"/>
                </a:cxn>
                <a:cxn ang="0">
                  <a:pos x="14" y="29"/>
                </a:cxn>
                <a:cxn ang="0">
                  <a:pos x="17" y="18"/>
                </a:cxn>
                <a:cxn ang="0">
                  <a:pos x="43" y="18"/>
                </a:cxn>
                <a:cxn ang="0">
                  <a:pos x="27" y="15"/>
                </a:cxn>
                <a:cxn ang="0">
                  <a:pos x="40" y="10"/>
                </a:cxn>
                <a:cxn ang="0">
                  <a:pos x="77" y="18"/>
                </a:cxn>
                <a:cxn ang="0">
                  <a:pos x="95" y="39"/>
                </a:cxn>
                <a:cxn ang="0">
                  <a:pos x="129" y="39"/>
                </a:cxn>
                <a:cxn ang="0">
                  <a:pos x="116" y="29"/>
                </a:cxn>
                <a:cxn ang="0">
                  <a:pos x="124" y="18"/>
                </a:cxn>
                <a:cxn ang="0">
                  <a:pos x="108" y="10"/>
                </a:cxn>
                <a:cxn ang="0">
                  <a:pos x="132" y="0"/>
                </a:cxn>
                <a:cxn ang="0">
                  <a:pos x="142" y="15"/>
                </a:cxn>
                <a:cxn ang="0">
                  <a:pos x="135" y="21"/>
                </a:cxn>
                <a:cxn ang="0">
                  <a:pos x="150" y="23"/>
                </a:cxn>
                <a:cxn ang="0">
                  <a:pos x="145" y="31"/>
                </a:cxn>
                <a:cxn ang="0">
                  <a:pos x="161" y="34"/>
                </a:cxn>
                <a:cxn ang="0">
                  <a:pos x="169" y="23"/>
                </a:cxn>
                <a:cxn ang="0">
                  <a:pos x="182" y="37"/>
                </a:cxn>
                <a:cxn ang="0">
                  <a:pos x="171" y="52"/>
                </a:cxn>
                <a:cxn ang="0">
                  <a:pos x="132" y="50"/>
                </a:cxn>
                <a:cxn ang="0">
                  <a:pos x="74" y="71"/>
                </a:cxn>
                <a:cxn ang="0">
                  <a:pos x="51" y="60"/>
                </a:cxn>
                <a:cxn ang="0">
                  <a:pos x="98" y="45"/>
                </a:cxn>
                <a:cxn ang="0">
                  <a:pos x="56" y="52"/>
                </a:cxn>
                <a:cxn ang="0">
                  <a:pos x="66" y="42"/>
                </a:cxn>
                <a:cxn ang="0">
                  <a:pos x="43" y="55"/>
                </a:cxn>
                <a:cxn ang="0">
                  <a:pos x="17" y="50"/>
                </a:cxn>
                <a:cxn ang="0">
                  <a:pos x="0" y="47"/>
                </a:cxn>
              </a:cxnLst>
              <a:rect l="0" t="0" r="r" b="b"/>
              <a:pathLst>
                <a:path w="183" h="72">
                  <a:moveTo>
                    <a:pt x="0" y="47"/>
                  </a:moveTo>
                  <a:lnTo>
                    <a:pt x="6" y="39"/>
                  </a:lnTo>
                  <a:lnTo>
                    <a:pt x="37" y="34"/>
                  </a:lnTo>
                  <a:lnTo>
                    <a:pt x="6" y="37"/>
                  </a:lnTo>
                  <a:lnTo>
                    <a:pt x="43" y="29"/>
                  </a:lnTo>
                  <a:lnTo>
                    <a:pt x="14" y="29"/>
                  </a:lnTo>
                  <a:lnTo>
                    <a:pt x="17" y="18"/>
                  </a:lnTo>
                  <a:lnTo>
                    <a:pt x="43" y="18"/>
                  </a:lnTo>
                  <a:lnTo>
                    <a:pt x="27" y="15"/>
                  </a:lnTo>
                  <a:lnTo>
                    <a:pt x="40" y="10"/>
                  </a:lnTo>
                  <a:lnTo>
                    <a:pt x="77" y="18"/>
                  </a:lnTo>
                  <a:lnTo>
                    <a:pt x="95" y="39"/>
                  </a:lnTo>
                  <a:lnTo>
                    <a:pt x="129" y="39"/>
                  </a:lnTo>
                  <a:lnTo>
                    <a:pt x="116" y="29"/>
                  </a:lnTo>
                  <a:lnTo>
                    <a:pt x="124" y="18"/>
                  </a:lnTo>
                  <a:lnTo>
                    <a:pt x="108" y="10"/>
                  </a:lnTo>
                  <a:lnTo>
                    <a:pt x="132" y="0"/>
                  </a:lnTo>
                  <a:lnTo>
                    <a:pt x="142" y="15"/>
                  </a:lnTo>
                  <a:lnTo>
                    <a:pt x="135" y="21"/>
                  </a:lnTo>
                  <a:lnTo>
                    <a:pt x="150" y="23"/>
                  </a:lnTo>
                  <a:lnTo>
                    <a:pt x="145" y="31"/>
                  </a:lnTo>
                  <a:lnTo>
                    <a:pt x="161" y="34"/>
                  </a:lnTo>
                  <a:lnTo>
                    <a:pt x="169" y="23"/>
                  </a:lnTo>
                  <a:lnTo>
                    <a:pt x="182" y="37"/>
                  </a:lnTo>
                  <a:lnTo>
                    <a:pt x="171" y="52"/>
                  </a:lnTo>
                  <a:lnTo>
                    <a:pt x="132" y="50"/>
                  </a:lnTo>
                  <a:lnTo>
                    <a:pt x="74" y="71"/>
                  </a:lnTo>
                  <a:lnTo>
                    <a:pt x="51" y="60"/>
                  </a:lnTo>
                  <a:lnTo>
                    <a:pt x="98" y="45"/>
                  </a:lnTo>
                  <a:lnTo>
                    <a:pt x="56" y="52"/>
                  </a:lnTo>
                  <a:lnTo>
                    <a:pt x="66" y="42"/>
                  </a:lnTo>
                  <a:lnTo>
                    <a:pt x="43" y="55"/>
                  </a:lnTo>
                  <a:lnTo>
                    <a:pt x="17" y="50"/>
                  </a:lnTo>
                  <a:lnTo>
                    <a:pt x="0" y="47"/>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285" name="Freeform 589"/>
            <p:cNvSpPr>
              <a:spLocks/>
            </p:cNvSpPr>
            <p:nvPr/>
          </p:nvSpPr>
          <p:spPr bwMode="auto">
            <a:xfrm>
              <a:off x="1399" y="1037"/>
              <a:ext cx="83" cy="48"/>
            </a:xfrm>
            <a:custGeom>
              <a:avLst/>
              <a:gdLst/>
              <a:ahLst/>
              <a:cxnLst>
                <a:cxn ang="0">
                  <a:pos x="0" y="0"/>
                </a:cxn>
                <a:cxn ang="0">
                  <a:pos x="7" y="16"/>
                </a:cxn>
                <a:cxn ang="0">
                  <a:pos x="26" y="16"/>
                </a:cxn>
                <a:cxn ang="0">
                  <a:pos x="21" y="21"/>
                </a:cxn>
                <a:cxn ang="0">
                  <a:pos x="26" y="24"/>
                </a:cxn>
                <a:cxn ang="0">
                  <a:pos x="7" y="32"/>
                </a:cxn>
                <a:cxn ang="0">
                  <a:pos x="41" y="34"/>
                </a:cxn>
                <a:cxn ang="0">
                  <a:pos x="92" y="47"/>
                </a:cxn>
                <a:cxn ang="0">
                  <a:pos x="83" y="18"/>
                </a:cxn>
                <a:cxn ang="0">
                  <a:pos x="47" y="6"/>
                </a:cxn>
                <a:cxn ang="0">
                  <a:pos x="31" y="11"/>
                </a:cxn>
                <a:cxn ang="0">
                  <a:pos x="29" y="3"/>
                </a:cxn>
                <a:cxn ang="0">
                  <a:pos x="0" y="0"/>
                </a:cxn>
              </a:cxnLst>
              <a:rect l="0" t="0" r="r" b="b"/>
              <a:pathLst>
                <a:path w="93" h="48">
                  <a:moveTo>
                    <a:pt x="0" y="0"/>
                  </a:moveTo>
                  <a:lnTo>
                    <a:pt x="7" y="16"/>
                  </a:lnTo>
                  <a:lnTo>
                    <a:pt x="26" y="16"/>
                  </a:lnTo>
                  <a:lnTo>
                    <a:pt x="21" y="21"/>
                  </a:lnTo>
                  <a:lnTo>
                    <a:pt x="26" y="24"/>
                  </a:lnTo>
                  <a:lnTo>
                    <a:pt x="7" y="32"/>
                  </a:lnTo>
                  <a:lnTo>
                    <a:pt x="41" y="34"/>
                  </a:lnTo>
                  <a:lnTo>
                    <a:pt x="92" y="47"/>
                  </a:lnTo>
                  <a:lnTo>
                    <a:pt x="83" y="18"/>
                  </a:lnTo>
                  <a:lnTo>
                    <a:pt x="47" y="6"/>
                  </a:lnTo>
                  <a:lnTo>
                    <a:pt x="31" y="11"/>
                  </a:lnTo>
                  <a:lnTo>
                    <a:pt x="29" y="3"/>
                  </a:lnTo>
                  <a:lnTo>
                    <a:pt x="0" y="0"/>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286" name="Freeform 590"/>
            <p:cNvSpPr>
              <a:spLocks/>
            </p:cNvSpPr>
            <p:nvPr/>
          </p:nvSpPr>
          <p:spPr bwMode="auto">
            <a:xfrm>
              <a:off x="1438" y="1124"/>
              <a:ext cx="66" cy="45"/>
            </a:xfrm>
            <a:custGeom>
              <a:avLst/>
              <a:gdLst/>
              <a:ahLst/>
              <a:cxnLst>
                <a:cxn ang="0">
                  <a:pos x="0" y="31"/>
                </a:cxn>
                <a:cxn ang="0">
                  <a:pos x="5" y="21"/>
                </a:cxn>
                <a:cxn ang="0">
                  <a:pos x="21" y="23"/>
                </a:cxn>
                <a:cxn ang="0">
                  <a:pos x="3" y="10"/>
                </a:cxn>
                <a:cxn ang="0">
                  <a:pos x="5" y="2"/>
                </a:cxn>
                <a:cxn ang="0">
                  <a:pos x="37" y="15"/>
                </a:cxn>
                <a:cxn ang="0">
                  <a:pos x="19" y="2"/>
                </a:cxn>
                <a:cxn ang="0">
                  <a:pos x="63" y="0"/>
                </a:cxn>
                <a:cxn ang="0">
                  <a:pos x="73" y="34"/>
                </a:cxn>
                <a:cxn ang="0">
                  <a:pos x="63" y="29"/>
                </a:cxn>
                <a:cxn ang="0">
                  <a:pos x="61" y="44"/>
                </a:cxn>
                <a:cxn ang="0">
                  <a:pos x="26" y="44"/>
                </a:cxn>
                <a:cxn ang="0">
                  <a:pos x="34" y="39"/>
                </a:cxn>
                <a:cxn ang="0">
                  <a:pos x="24" y="34"/>
                </a:cxn>
                <a:cxn ang="0">
                  <a:pos x="50" y="23"/>
                </a:cxn>
                <a:cxn ang="0">
                  <a:pos x="0" y="31"/>
                </a:cxn>
              </a:cxnLst>
              <a:rect l="0" t="0" r="r" b="b"/>
              <a:pathLst>
                <a:path w="74" h="45">
                  <a:moveTo>
                    <a:pt x="0" y="31"/>
                  </a:moveTo>
                  <a:lnTo>
                    <a:pt x="5" y="21"/>
                  </a:lnTo>
                  <a:lnTo>
                    <a:pt x="21" y="23"/>
                  </a:lnTo>
                  <a:lnTo>
                    <a:pt x="3" y="10"/>
                  </a:lnTo>
                  <a:lnTo>
                    <a:pt x="5" y="2"/>
                  </a:lnTo>
                  <a:lnTo>
                    <a:pt x="37" y="15"/>
                  </a:lnTo>
                  <a:lnTo>
                    <a:pt x="19" y="2"/>
                  </a:lnTo>
                  <a:lnTo>
                    <a:pt x="63" y="0"/>
                  </a:lnTo>
                  <a:lnTo>
                    <a:pt x="73" y="34"/>
                  </a:lnTo>
                  <a:lnTo>
                    <a:pt x="63" y="29"/>
                  </a:lnTo>
                  <a:lnTo>
                    <a:pt x="61" y="44"/>
                  </a:lnTo>
                  <a:lnTo>
                    <a:pt x="26" y="44"/>
                  </a:lnTo>
                  <a:lnTo>
                    <a:pt x="34" y="39"/>
                  </a:lnTo>
                  <a:lnTo>
                    <a:pt x="24" y="34"/>
                  </a:lnTo>
                  <a:lnTo>
                    <a:pt x="50" y="23"/>
                  </a:lnTo>
                  <a:lnTo>
                    <a:pt x="0" y="31"/>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287" name="Freeform 591"/>
            <p:cNvSpPr>
              <a:spLocks/>
            </p:cNvSpPr>
            <p:nvPr/>
          </p:nvSpPr>
          <p:spPr bwMode="auto">
            <a:xfrm>
              <a:off x="1438" y="1202"/>
              <a:ext cx="78" cy="75"/>
            </a:xfrm>
            <a:custGeom>
              <a:avLst/>
              <a:gdLst/>
              <a:ahLst/>
              <a:cxnLst>
                <a:cxn ang="0">
                  <a:pos x="0" y="37"/>
                </a:cxn>
                <a:cxn ang="0">
                  <a:pos x="3" y="29"/>
                </a:cxn>
                <a:cxn ang="0">
                  <a:pos x="34" y="35"/>
                </a:cxn>
                <a:cxn ang="0">
                  <a:pos x="32" y="24"/>
                </a:cxn>
                <a:cxn ang="0">
                  <a:pos x="37" y="24"/>
                </a:cxn>
                <a:cxn ang="0">
                  <a:pos x="16" y="16"/>
                </a:cxn>
                <a:cxn ang="0">
                  <a:pos x="26" y="13"/>
                </a:cxn>
                <a:cxn ang="0">
                  <a:pos x="16" y="8"/>
                </a:cxn>
                <a:cxn ang="0">
                  <a:pos x="73" y="0"/>
                </a:cxn>
                <a:cxn ang="0">
                  <a:pos x="76" y="16"/>
                </a:cxn>
                <a:cxn ang="0">
                  <a:pos x="58" y="32"/>
                </a:cxn>
                <a:cxn ang="0">
                  <a:pos x="84" y="35"/>
                </a:cxn>
                <a:cxn ang="0">
                  <a:pos x="87" y="61"/>
                </a:cxn>
                <a:cxn ang="0">
                  <a:pos x="50" y="74"/>
                </a:cxn>
                <a:cxn ang="0">
                  <a:pos x="34" y="50"/>
                </a:cxn>
                <a:cxn ang="0">
                  <a:pos x="0" y="37"/>
                </a:cxn>
              </a:cxnLst>
              <a:rect l="0" t="0" r="r" b="b"/>
              <a:pathLst>
                <a:path w="88" h="75">
                  <a:moveTo>
                    <a:pt x="0" y="37"/>
                  </a:moveTo>
                  <a:lnTo>
                    <a:pt x="3" y="29"/>
                  </a:lnTo>
                  <a:lnTo>
                    <a:pt x="34" y="35"/>
                  </a:lnTo>
                  <a:lnTo>
                    <a:pt x="32" y="24"/>
                  </a:lnTo>
                  <a:lnTo>
                    <a:pt x="37" y="24"/>
                  </a:lnTo>
                  <a:lnTo>
                    <a:pt x="16" y="16"/>
                  </a:lnTo>
                  <a:lnTo>
                    <a:pt x="26" y="13"/>
                  </a:lnTo>
                  <a:lnTo>
                    <a:pt x="16" y="8"/>
                  </a:lnTo>
                  <a:lnTo>
                    <a:pt x="73" y="0"/>
                  </a:lnTo>
                  <a:lnTo>
                    <a:pt x="76" y="16"/>
                  </a:lnTo>
                  <a:lnTo>
                    <a:pt x="58" y="32"/>
                  </a:lnTo>
                  <a:lnTo>
                    <a:pt x="84" y="35"/>
                  </a:lnTo>
                  <a:lnTo>
                    <a:pt x="87" y="61"/>
                  </a:lnTo>
                  <a:lnTo>
                    <a:pt x="50" y="74"/>
                  </a:lnTo>
                  <a:lnTo>
                    <a:pt x="34" y="50"/>
                  </a:lnTo>
                  <a:lnTo>
                    <a:pt x="0" y="37"/>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288" name="Freeform 592"/>
            <p:cNvSpPr>
              <a:spLocks/>
            </p:cNvSpPr>
            <p:nvPr/>
          </p:nvSpPr>
          <p:spPr bwMode="auto">
            <a:xfrm>
              <a:off x="1492" y="1050"/>
              <a:ext cx="48" cy="35"/>
            </a:xfrm>
            <a:custGeom>
              <a:avLst/>
              <a:gdLst/>
              <a:ahLst/>
              <a:cxnLst>
                <a:cxn ang="0">
                  <a:pos x="0" y="0"/>
                </a:cxn>
                <a:cxn ang="0">
                  <a:pos x="5" y="21"/>
                </a:cxn>
                <a:cxn ang="0">
                  <a:pos x="23" y="24"/>
                </a:cxn>
                <a:cxn ang="0">
                  <a:pos x="5" y="27"/>
                </a:cxn>
                <a:cxn ang="0">
                  <a:pos x="18" y="34"/>
                </a:cxn>
                <a:cxn ang="0">
                  <a:pos x="49" y="32"/>
                </a:cxn>
                <a:cxn ang="0">
                  <a:pos x="52" y="19"/>
                </a:cxn>
                <a:cxn ang="0">
                  <a:pos x="0" y="0"/>
                </a:cxn>
              </a:cxnLst>
              <a:rect l="0" t="0" r="r" b="b"/>
              <a:pathLst>
                <a:path w="53" h="35">
                  <a:moveTo>
                    <a:pt x="0" y="0"/>
                  </a:moveTo>
                  <a:lnTo>
                    <a:pt x="5" y="21"/>
                  </a:lnTo>
                  <a:lnTo>
                    <a:pt x="23" y="24"/>
                  </a:lnTo>
                  <a:lnTo>
                    <a:pt x="5" y="27"/>
                  </a:lnTo>
                  <a:lnTo>
                    <a:pt x="18" y="34"/>
                  </a:lnTo>
                  <a:lnTo>
                    <a:pt x="49" y="32"/>
                  </a:lnTo>
                  <a:lnTo>
                    <a:pt x="52" y="19"/>
                  </a:lnTo>
                  <a:lnTo>
                    <a:pt x="0" y="0"/>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289" name="Freeform 593"/>
            <p:cNvSpPr>
              <a:spLocks/>
            </p:cNvSpPr>
            <p:nvPr/>
          </p:nvSpPr>
          <p:spPr bwMode="auto">
            <a:xfrm>
              <a:off x="1518" y="969"/>
              <a:ext cx="148" cy="109"/>
            </a:xfrm>
            <a:custGeom>
              <a:avLst/>
              <a:gdLst/>
              <a:ahLst/>
              <a:cxnLst>
                <a:cxn ang="0">
                  <a:pos x="0" y="34"/>
                </a:cxn>
                <a:cxn ang="0">
                  <a:pos x="39" y="29"/>
                </a:cxn>
                <a:cxn ang="0">
                  <a:pos x="20" y="10"/>
                </a:cxn>
                <a:cxn ang="0">
                  <a:pos x="52" y="5"/>
                </a:cxn>
                <a:cxn ang="0">
                  <a:pos x="25" y="0"/>
                </a:cxn>
                <a:cxn ang="0">
                  <a:pos x="70" y="8"/>
                </a:cxn>
                <a:cxn ang="0">
                  <a:pos x="81" y="29"/>
                </a:cxn>
                <a:cxn ang="0">
                  <a:pos x="107" y="29"/>
                </a:cxn>
                <a:cxn ang="0">
                  <a:pos x="115" y="42"/>
                </a:cxn>
                <a:cxn ang="0">
                  <a:pos x="115" y="32"/>
                </a:cxn>
                <a:cxn ang="0">
                  <a:pos x="128" y="34"/>
                </a:cxn>
                <a:cxn ang="0">
                  <a:pos x="123" y="42"/>
                </a:cxn>
                <a:cxn ang="0">
                  <a:pos x="138" y="47"/>
                </a:cxn>
                <a:cxn ang="0">
                  <a:pos x="128" y="60"/>
                </a:cxn>
                <a:cxn ang="0">
                  <a:pos x="154" y="60"/>
                </a:cxn>
                <a:cxn ang="0">
                  <a:pos x="165" y="71"/>
                </a:cxn>
                <a:cxn ang="0">
                  <a:pos x="133" y="76"/>
                </a:cxn>
                <a:cxn ang="0">
                  <a:pos x="125" y="89"/>
                </a:cxn>
                <a:cxn ang="0">
                  <a:pos x="120" y="76"/>
                </a:cxn>
                <a:cxn ang="0">
                  <a:pos x="112" y="108"/>
                </a:cxn>
                <a:cxn ang="0">
                  <a:pos x="91" y="92"/>
                </a:cxn>
                <a:cxn ang="0">
                  <a:pos x="102" y="108"/>
                </a:cxn>
                <a:cxn ang="0">
                  <a:pos x="65" y="105"/>
                </a:cxn>
                <a:cxn ang="0">
                  <a:pos x="49" y="97"/>
                </a:cxn>
                <a:cxn ang="0">
                  <a:pos x="68" y="92"/>
                </a:cxn>
                <a:cxn ang="0">
                  <a:pos x="49" y="92"/>
                </a:cxn>
                <a:cxn ang="0">
                  <a:pos x="44" y="86"/>
                </a:cxn>
                <a:cxn ang="0">
                  <a:pos x="52" y="86"/>
                </a:cxn>
                <a:cxn ang="0">
                  <a:pos x="36" y="79"/>
                </a:cxn>
                <a:cxn ang="0">
                  <a:pos x="89" y="71"/>
                </a:cxn>
                <a:cxn ang="0">
                  <a:pos x="25" y="71"/>
                </a:cxn>
                <a:cxn ang="0">
                  <a:pos x="13" y="63"/>
                </a:cxn>
                <a:cxn ang="0">
                  <a:pos x="36" y="58"/>
                </a:cxn>
                <a:cxn ang="0">
                  <a:pos x="2" y="47"/>
                </a:cxn>
                <a:cxn ang="0">
                  <a:pos x="10" y="47"/>
                </a:cxn>
                <a:cxn ang="0">
                  <a:pos x="2" y="39"/>
                </a:cxn>
                <a:cxn ang="0">
                  <a:pos x="39" y="39"/>
                </a:cxn>
                <a:cxn ang="0">
                  <a:pos x="0" y="34"/>
                </a:cxn>
              </a:cxnLst>
              <a:rect l="0" t="0" r="r" b="b"/>
              <a:pathLst>
                <a:path w="166" h="109">
                  <a:moveTo>
                    <a:pt x="0" y="34"/>
                  </a:moveTo>
                  <a:lnTo>
                    <a:pt x="39" y="29"/>
                  </a:lnTo>
                  <a:lnTo>
                    <a:pt x="20" y="10"/>
                  </a:lnTo>
                  <a:lnTo>
                    <a:pt x="52" y="5"/>
                  </a:lnTo>
                  <a:lnTo>
                    <a:pt x="25" y="0"/>
                  </a:lnTo>
                  <a:lnTo>
                    <a:pt x="70" y="8"/>
                  </a:lnTo>
                  <a:lnTo>
                    <a:pt x="81" y="29"/>
                  </a:lnTo>
                  <a:lnTo>
                    <a:pt x="107" y="29"/>
                  </a:lnTo>
                  <a:lnTo>
                    <a:pt x="115" y="42"/>
                  </a:lnTo>
                  <a:lnTo>
                    <a:pt x="115" y="32"/>
                  </a:lnTo>
                  <a:lnTo>
                    <a:pt x="128" y="34"/>
                  </a:lnTo>
                  <a:lnTo>
                    <a:pt x="123" y="42"/>
                  </a:lnTo>
                  <a:lnTo>
                    <a:pt x="138" y="47"/>
                  </a:lnTo>
                  <a:lnTo>
                    <a:pt x="128" y="60"/>
                  </a:lnTo>
                  <a:lnTo>
                    <a:pt x="154" y="60"/>
                  </a:lnTo>
                  <a:lnTo>
                    <a:pt x="165" y="71"/>
                  </a:lnTo>
                  <a:lnTo>
                    <a:pt x="133" y="76"/>
                  </a:lnTo>
                  <a:lnTo>
                    <a:pt x="125" y="89"/>
                  </a:lnTo>
                  <a:lnTo>
                    <a:pt x="120" y="76"/>
                  </a:lnTo>
                  <a:lnTo>
                    <a:pt x="112" y="108"/>
                  </a:lnTo>
                  <a:lnTo>
                    <a:pt x="91" y="92"/>
                  </a:lnTo>
                  <a:lnTo>
                    <a:pt x="102" y="108"/>
                  </a:lnTo>
                  <a:lnTo>
                    <a:pt x="65" y="105"/>
                  </a:lnTo>
                  <a:lnTo>
                    <a:pt x="49" y="97"/>
                  </a:lnTo>
                  <a:lnTo>
                    <a:pt x="68" y="92"/>
                  </a:lnTo>
                  <a:lnTo>
                    <a:pt x="49" y="92"/>
                  </a:lnTo>
                  <a:lnTo>
                    <a:pt x="44" y="86"/>
                  </a:lnTo>
                  <a:lnTo>
                    <a:pt x="52" y="86"/>
                  </a:lnTo>
                  <a:lnTo>
                    <a:pt x="36" y="79"/>
                  </a:lnTo>
                  <a:lnTo>
                    <a:pt x="89" y="71"/>
                  </a:lnTo>
                  <a:lnTo>
                    <a:pt x="25" y="71"/>
                  </a:lnTo>
                  <a:lnTo>
                    <a:pt x="13" y="63"/>
                  </a:lnTo>
                  <a:lnTo>
                    <a:pt x="36" y="58"/>
                  </a:lnTo>
                  <a:lnTo>
                    <a:pt x="2" y="47"/>
                  </a:lnTo>
                  <a:lnTo>
                    <a:pt x="10" y="47"/>
                  </a:lnTo>
                  <a:lnTo>
                    <a:pt x="2" y="39"/>
                  </a:lnTo>
                  <a:lnTo>
                    <a:pt x="39" y="39"/>
                  </a:lnTo>
                  <a:lnTo>
                    <a:pt x="0" y="34"/>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290" name="Freeform 594"/>
            <p:cNvSpPr>
              <a:spLocks/>
            </p:cNvSpPr>
            <p:nvPr/>
          </p:nvSpPr>
          <p:spPr bwMode="auto">
            <a:xfrm>
              <a:off x="1518" y="1155"/>
              <a:ext cx="36" cy="25"/>
            </a:xfrm>
            <a:custGeom>
              <a:avLst/>
              <a:gdLst/>
              <a:ahLst/>
              <a:cxnLst>
                <a:cxn ang="0">
                  <a:pos x="0" y="16"/>
                </a:cxn>
                <a:cxn ang="0">
                  <a:pos x="7" y="0"/>
                </a:cxn>
                <a:cxn ang="0">
                  <a:pos x="34" y="3"/>
                </a:cxn>
                <a:cxn ang="0">
                  <a:pos x="39" y="24"/>
                </a:cxn>
                <a:cxn ang="0">
                  <a:pos x="0" y="16"/>
                </a:cxn>
              </a:cxnLst>
              <a:rect l="0" t="0" r="r" b="b"/>
              <a:pathLst>
                <a:path w="40" h="25">
                  <a:moveTo>
                    <a:pt x="0" y="16"/>
                  </a:moveTo>
                  <a:lnTo>
                    <a:pt x="7" y="0"/>
                  </a:lnTo>
                  <a:lnTo>
                    <a:pt x="34" y="3"/>
                  </a:lnTo>
                  <a:lnTo>
                    <a:pt x="39" y="24"/>
                  </a:lnTo>
                  <a:lnTo>
                    <a:pt x="0" y="16"/>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291" name="Freeform 595"/>
            <p:cNvSpPr>
              <a:spLocks/>
            </p:cNvSpPr>
            <p:nvPr/>
          </p:nvSpPr>
          <p:spPr bwMode="auto">
            <a:xfrm>
              <a:off x="1524" y="1200"/>
              <a:ext cx="72" cy="56"/>
            </a:xfrm>
            <a:custGeom>
              <a:avLst/>
              <a:gdLst/>
              <a:ahLst/>
              <a:cxnLst>
                <a:cxn ang="0">
                  <a:pos x="0" y="7"/>
                </a:cxn>
                <a:cxn ang="0">
                  <a:pos x="3" y="37"/>
                </a:cxn>
                <a:cxn ang="0">
                  <a:pos x="13" y="39"/>
                </a:cxn>
                <a:cxn ang="0">
                  <a:pos x="8" y="55"/>
                </a:cxn>
                <a:cxn ang="0">
                  <a:pos x="21" y="55"/>
                </a:cxn>
                <a:cxn ang="0">
                  <a:pos x="35" y="42"/>
                </a:cxn>
                <a:cxn ang="0">
                  <a:pos x="21" y="37"/>
                </a:cxn>
                <a:cxn ang="0">
                  <a:pos x="55" y="37"/>
                </a:cxn>
                <a:cxn ang="0">
                  <a:pos x="79" y="2"/>
                </a:cxn>
                <a:cxn ang="0">
                  <a:pos x="6" y="0"/>
                </a:cxn>
                <a:cxn ang="0">
                  <a:pos x="18" y="10"/>
                </a:cxn>
                <a:cxn ang="0">
                  <a:pos x="0" y="7"/>
                </a:cxn>
              </a:cxnLst>
              <a:rect l="0" t="0" r="r" b="b"/>
              <a:pathLst>
                <a:path w="80" h="56">
                  <a:moveTo>
                    <a:pt x="0" y="7"/>
                  </a:moveTo>
                  <a:lnTo>
                    <a:pt x="3" y="37"/>
                  </a:lnTo>
                  <a:lnTo>
                    <a:pt x="13" y="39"/>
                  </a:lnTo>
                  <a:lnTo>
                    <a:pt x="8" y="55"/>
                  </a:lnTo>
                  <a:lnTo>
                    <a:pt x="21" y="55"/>
                  </a:lnTo>
                  <a:lnTo>
                    <a:pt x="35" y="42"/>
                  </a:lnTo>
                  <a:lnTo>
                    <a:pt x="21" y="37"/>
                  </a:lnTo>
                  <a:lnTo>
                    <a:pt x="55" y="37"/>
                  </a:lnTo>
                  <a:lnTo>
                    <a:pt x="79" y="2"/>
                  </a:lnTo>
                  <a:lnTo>
                    <a:pt x="6" y="0"/>
                  </a:lnTo>
                  <a:lnTo>
                    <a:pt x="18" y="10"/>
                  </a:lnTo>
                  <a:lnTo>
                    <a:pt x="0" y="7"/>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292" name="Freeform 596"/>
            <p:cNvSpPr>
              <a:spLocks/>
            </p:cNvSpPr>
            <p:nvPr/>
          </p:nvSpPr>
          <p:spPr bwMode="auto">
            <a:xfrm>
              <a:off x="1576" y="903"/>
              <a:ext cx="399" cy="235"/>
            </a:xfrm>
            <a:custGeom>
              <a:avLst/>
              <a:gdLst/>
              <a:ahLst/>
              <a:cxnLst>
                <a:cxn ang="0">
                  <a:pos x="24" y="66"/>
                </a:cxn>
                <a:cxn ang="0">
                  <a:pos x="45" y="69"/>
                </a:cxn>
                <a:cxn ang="0">
                  <a:pos x="107" y="69"/>
                </a:cxn>
                <a:cxn ang="0">
                  <a:pos x="94" y="76"/>
                </a:cxn>
                <a:cxn ang="0">
                  <a:pos x="81" y="92"/>
                </a:cxn>
                <a:cxn ang="0">
                  <a:pos x="123" y="92"/>
                </a:cxn>
                <a:cxn ang="0">
                  <a:pos x="171" y="71"/>
                </a:cxn>
                <a:cxn ang="0">
                  <a:pos x="239" y="76"/>
                </a:cxn>
                <a:cxn ang="0">
                  <a:pos x="173" y="124"/>
                </a:cxn>
                <a:cxn ang="0">
                  <a:pos x="79" y="100"/>
                </a:cxn>
                <a:cxn ang="0">
                  <a:pos x="79" y="116"/>
                </a:cxn>
                <a:cxn ang="0">
                  <a:pos x="152" y="145"/>
                </a:cxn>
                <a:cxn ang="0">
                  <a:pos x="97" y="147"/>
                </a:cxn>
                <a:cxn ang="0">
                  <a:pos x="87" y="166"/>
                </a:cxn>
                <a:cxn ang="0">
                  <a:pos x="105" y="158"/>
                </a:cxn>
                <a:cxn ang="0">
                  <a:pos x="89" y="179"/>
                </a:cxn>
                <a:cxn ang="0">
                  <a:pos x="102" y="192"/>
                </a:cxn>
                <a:cxn ang="0">
                  <a:pos x="107" y="197"/>
                </a:cxn>
                <a:cxn ang="0">
                  <a:pos x="73" y="205"/>
                </a:cxn>
                <a:cxn ang="0">
                  <a:pos x="47" y="216"/>
                </a:cxn>
                <a:cxn ang="0">
                  <a:pos x="94" y="231"/>
                </a:cxn>
                <a:cxn ang="0">
                  <a:pos x="126" y="226"/>
                </a:cxn>
                <a:cxn ang="0">
                  <a:pos x="139" y="223"/>
                </a:cxn>
                <a:cxn ang="0">
                  <a:pos x="157" y="234"/>
                </a:cxn>
                <a:cxn ang="0">
                  <a:pos x="186" y="213"/>
                </a:cxn>
                <a:cxn ang="0">
                  <a:pos x="200" y="197"/>
                </a:cxn>
                <a:cxn ang="0">
                  <a:pos x="233" y="179"/>
                </a:cxn>
                <a:cxn ang="0">
                  <a:pos x="247" y="168"/>
                </a:cxn>
                <a:cxn ang="0">
                  <a:pos x="249" y="150"/>
                </a:cxn>
                <a:cxn ang="0">
                  <a:pos x="205" y="140"/>
                </a:cxn>
                <a:cxn ang="0">
                  <a:pos x="205" y="134"/>
                </a:cxn>
                <a:cxn ang="0">
                  <a:pos x="294" y="124"/>
                </a:cxn>
                <a:cxn ang="0">
                  <a:pos x="318" y="105"/>
                </a:cxn>
                <a:cxn ang="0">
                  <a:pos x="401" y="64"/>
                </a:cxn>
                <a:cxn ang="0">
                  <a:pos x="333" y="61"/>
                </a:cxn>
                <a:cxn ang="0">
                  <a:pos x="448" y="35"/>
                </a:cxn>
                <a:cxn ang="0">
                  <a:pos x="411" y="11"/>
                </a:cxn>
                <a:cxn ang="0">
                  <a:pos x="265" y="0"/>
                </a:cxn>
                <a:cxn ang="0">
                  <a:pos x="247" y="5"/>
                </a:cxn>
                <a:cxn ang="0">
                  <a:pos x="220" y="27"/>
                </a:cxn>
                <a:cxn ang="0">
                  <a:pos x="171" y="19"/>
                </a:cxn>
                <a:cxn ang="0">
                  <a:pos x="131" y="19"/>
                </a:cxn>
                <a:cxn ang="0">
                  <a:pos x="157" y="45"/>
                </a:cxn>
                <a:cxn ang="0">
                  <a:pos x="94" y="45"/>
                </a:cxn>
              </a:cxnLst>
              <a:rect l="0" t="0" r="r" b="b"/>
              <a:pathLst>
                <a:path w="449" h="235">
                  <a:moveTo>
                    <a:pt x="0" y="56"/>
                  </a:moveTo>
                  <a:lnTo>
                    <a:pt x="37" y="56"/>
                  </a:lnTo>
                  <a:lnTo>
                    <a:pt x="24" y="66"/>
                  </a:lnTo>
                  <a:lnTo>
                    <a:pt x="81" y="61"/>
                  </a:lnTo>
                  <a:lnTo>
                    <a:pt x="29" y="66"/>
                  </a:lnTo>
                  <a:lnTo>
                    <a:pt x="45" y="69"/>
                  </a:lnTo>
                  <a:lnTo>
                    <a:pt x="29" y="71"/>
                  </a:lnTo>
                  <a:lnTo>
                    <a:pt x="37" y="76"/>
                  </a:lnTo>
                  <a:lnTo>
                    <a:pt x="107" y="69"/>
                  </a:lnTo>
                  <a:lnTo>
                    <a:pt x="37" y="79"/>
                  </a:lnTo>
                  <a:lnTo>
                    <a:pt x="65" y="92"/>
                  </a:lnTo>
                  <a:lnTo>
                    <a:pt x="94" y="76"/>
                  </a:lnTo>
                  <a:lnTo>
                    <a:pt x="141" y="74"/>
                  </a:lnTo>
                  <a:lnTo>
                    <a:pt x="94" y="79"/>
                  </a:lnTo>
                  <a:lnTo>
                    <a:pt x="81" y="92"/>
                  </a:lnTo>
                  <a:lnTo>
                    <a:pt x="113" y="95"/>
                  </a:lnTo>
                  <a:lnTo>
                    <a:pt x="141" y="79"/>
                  </a:lnTo>
                  <a:lnTo>
                    <a:pt x="123" y="92"/>
                  </a:lnTo>
                  <a:lnTo>
                    <a:pt x="141" y="92"/>
                  </a:lnTo>
                  <a:lnTo>
                    <a:pt x="176" y="84"/>
                  </a:lnTo>
                  <a:lnTo>
                    <a:pt x="171" y="71"/>
                  </a:lnTo>
                  <a:lnTo>
                    <a:pt x="207" y="61"/>
                  </a:lnTo>
                  <a:lnTo>
                    <a:pt x="181" y="84"/>
                  </a:lnTo>
                  <a:lnTo>
                    <a:pt x="239" y="76"/>
                  </a:lnTo>
                  <a:lnTo>
                    <a:pt x="126" y="100"/>
                  </a:lnTo>
                  <a:lnTo>
                    <a:pt x="152" y="124"/>
                  </a:lnTo>
                  <a:lnTo>
                    <a:pt x="173" y="124"/>
                  </a:lnTo>
                  <a:lnTo>
                    <a:pt x="163" y="129"/>
                  </a:lnTo>
                  <a:lnTo>
                    <a:pt x="115" y="103"/>
                  </a:lnTo>
                  <a:lnTo>
                    <a:pt x="79" y="100"/>
                  </a:lnTo>
                  <a:lnTo>
                    <a:pt x="79" y="111"/>
                  </a:lnTo>
                  <a:lnTo>
                    <a:pt x="94" y="113"/>
                  </a:lnTo>
                  <a:lnTo>
                    <a:pt x="79" y="116"/>
                  </a:lnTo>
                  <a:lnTo>
                    <a:pt x="126" y="142"/>
                  </a:lnTo>
                  <a:lnTo>
                    <a:pt x="102" y="145"/>
                  </a:lnTo>
                  <a:lnTo>
                    <a:pt x="152" y="145"/>
                  </a:lnTo>
                  <a:lnTo>
                    <a:pt x="126" y="150"/>
                  </a:lnTo>
                  <a:lnTo>
                    <a:pt x="139" y="158"/>
                  </a:lnTo>
                  <a:lnTo>
                    <a:pt x="97" y="147"/>
                  </a:lnTo>
                  <a:lnTo>
                    <a:pt x="73" y="152"/>
                  </a:lnTo>
                  <a:lnTo>
                    <a:pt x="63" y="174"/>
                  </a:lnTo>
                  <a:lnTo>
                    <a:pt x="87" y="166"/>
                  </a:lnTo>
                  <a:lnTo>
                    <a:pt x="84" y="174"/>
                  </a:lnTo>
                  <a:lnTo>
                    <a:pt x="92" y="174"/>
                  </a:lnTo>
                  <a:lnTo>
                    <a:pt x="105" y="158"/>
                  </a:lnTo>
                  <a:lnTo>
                    <a:pt x="100" y="171"/>
                  </a:lnTo>
                  <a:lnTo>
                    <a:pt x="115" y="174"/>
                  </a:lnTo>
                  <a:lnTo>
                    <a:pt x="89" y="179"/>
                  </a:lnTo>
                  <a:lnTo>
                    <a:pt x="102" y="179"/>
                  </a:lnTo>
                  <a:lnTo>
                    <a:pt x="92" y="181"/>
                  </a:lnTo>
                  <a:lnTo>
                    <a:pt x="102" y="192"/>
                  </a:lnTo>
                  <a:lnTo>
                    <a:pt x="123" y="189"/>
                  </a:lnTo>
                  <a:lnTo>
                    <a:pt x="139" y="176"/>
                  </a:lnTo>
                  <a:lnTo>
                    <a:pt x="107" y="197"/>
                  </a:lnTo>
                  <a:lnTo>
                    <a:pt x="79" y="181"/>
                  </a:lnTo>
                  <a:lnTo>
                    <a:pt x="50" y="184"/>
                  </a:lnTo>
                  <a:lnTo>
                    <a:pt x="73" y="205"/>
                  </a:lnTo>
                  <a:lnTo>
                    <a:pt x="37" y="213"/>
                  </a:lnTo>
                  <a:lnTo>
                    <a:pt x="39" y="226"/>
                  </a:lnTo>
                  <a:lnTo>
                    <a:pt x="47" y="216"/>
                  </a:lnTo>
                  <a:lnTo>
                    <a:pt x="47" y="226"/>
                  </a:lnTo>
                  <a:lnTo>
                    <a:pt x="76" y="221"/>
                  </a:lnTo>
                  <a:lnTo>
                    <a:pt x="94" y="231"/>
                  </a:lnTo>
                  <a:lnTo>
                    <a:pt x="105" y="228"/>
                  </a:lnTo>
                  <a:lnTo>
                    <a:pt x="97" y="221"/>
                  </a:lnTo>
                  <a:lnTo>
                    <a:pt x="126" y="226"/>
                  </a:lnTo>
                  <a:lnTo>
                    <a:pt x="123" y="216"/>
                  </a:lnTo>
                  <a:lnTo>
                    <a:pt x="131" y="226"/>
                  </a:lnTo>
                  <a:lnTo>
                    <a:pt x="139" y="223"/>
                  </a:lnTo>
                  <a:lnTo>
                    <a:pt x="136" y="218"/>
                  </a:lnTo>
                  <a:lnTo>
                    <a:pt x="157" y="223"/>
                  </a:lnTo>
                  <a:lnTo>
                    <a:pt x="157" y="234"/>
                  </a:lnTo>
                  <a:lnTo>
                    <a:pt x="197" y="223"/>
                  </a:lnTo>
                  <a:lnTo>
                    <a:pt x="202" y="213"/>
                  </a:lnTo>
                  <a:lnTo>
                    <a:pt x="186" y="213"/>
                  </a:lnTo>
                  <a:lnTo>
                    <a:pt x="183" y="202"/>
                  </a:lnTo>
                  <a:lnTo>
                    <a:pt x="141" y="202"/>
                  </a:lnTo>
                  <a:lnTo>
                    <a:pt x="200" y="197"/>
                  </a:lnTo>
                  <a:lnTo>
                    <a:pt x="207" y="189"/>
                  </a:lnTo>
                  <a:lnTo>
                    <a:pt x="200" y="179"/>
                  </a:lnTo>
                  <a:lnTo>
                    <a:pt x="233" y="179"/>
                  </a:lnTo>
                  <a:lnTo>
                    <a:pt x="239" y="174"/>
                  </a:lnTo>
                  <a:lnTo>
                    <a:pt x="217" y="171"/>
                  </a:lnTo>
                  <a:lnTo>
                    <a:pt x="247" y="168"/>
                  </a:lnTo>
                  <a:lnTo>
                    <a:pt x="225" y="163"/>
                  </a:lnTo>
                  <a:lnTo>
                    <a:pt x="252" y="155"/>
                  </a:lnTo>
                  <a:lnTo>
                    <a:pt x="249" y="150"/>
                  </a:lnTo>
                  <a:lnTo>
                    <a:pt x="207" y="147"/>
                  </a:lnTo>
                  <a:lnTo>
                    <a:pt x="231" y="142"/>
                  </a:lnTo>
                  <a:lnTo>
                    <a:pt x="205" y="140"/>
                  </a:lnTo>
                  <a:lnTo>
                    <a:pt x="252" y="145"/>
                  </a:lnTo>
                  <a:lnTo>
                    <a:pt x="252" y="137"/>
                  </a:lnTo>
                  <a:lnTo>
                    <a:pt x="205" y="134"/>
                  </a:lnTo>
                  <a:lnTo>
                    <a:pt x="265" y="129"/>
                  </a:lnTo>
                  <a:lnTo>
                    <a:pt x="252" y="116"/>
                  </a:lnTo>
                  <a:lnTo>
                    <a:pt x="294" y="124"/>
                  </a:lnTo>
                  <a:lnTo>
                    <a:pt x="310" y="111"/>
                  </a:lnTo>
                  <a:lnTo>
                    <a:pt x="286" y="108"/>
                  </a:lnTo>
                  <a:lnTo>
                    <a:pt x="318" y="105"/>
                  </a:lnTo>
                  <a:lnTo>
                    <a:pt x="312" y="98"/>
                  </a:lnTo>
                  <a:lnTo>
                    <a:pt x="325" y="100"/>
                  </a:lnTo>
                  <a:lnTo>
                    <a:pt x="401" y="64"/>
                  </a:lnTo>
                  <a:lnTo>
                    <a:pt x="318" y="74"/>
                  </a:lnTo>
                  <a:lnTo>
                    <a:pt x="364" y="61"/>
                  </a:lnTo>
                  <a:lnTo>
                    <a:pt x="333" y="61"/>
                  </a:lnTo>
                  <a:lnTo>
                    <a:pt x="330" y="53"/>
                  </a:lnTo>
                  <a:lnTo>
                    <a:pt x="380" y="56"/>
                  </a:lnTo>
                  <a:lnTo>
                    <a:pt x="448" y="35"/>
                  </a:lnTo>
                  <a:lnTo>
                    <a:pt x="448" y="27"/>
                  </a:lnTo>
                  <a:lnTo>
                    <a:pt x="417" y="27"/>
                  </a:lnTo>
                  <a:lnTo>
                    <a:pt x="411" y="11"/>
                  </a:lnTo>
                  <a:lnTo>
                    <a:pt x="333" y="22"/>
                  </a:lnTo>
                  <a:lnTo>
                    <a:pt x="370" y="8"/>
                  </a:lnTo>
                  <a:lnTo>
                    <a:pt x="265" y="0"/>
                  </a:lnTo>
                  <a:lnTo>
                    <a:pt x="257" y="8"/>
                  </a:lnTo>
                  <a:lnTo>
                    <a:pt x="265" y="16"/>
                  </a:lnTo>
                  <a:lnTo>
                    <a:pt x="247" y="5"/>
                  </a:lnTo>
                  <a:lnTo>
                    <a:pt x="200" y="5"/>
                  </a:lnTo>
                  <a:lnTo>
                    <a:pt x="233" y="22"/>
                  </a:lnTo>
                  <a:lnTo>
                    <a:pt x="220" y="27"/>
                  </a:lnTo>
                  <a:lnTo>
                    <a:pt x="205" y="11"/>
                  </a:lnTo>
                  <a:lnTo>
                    <a:pt x="163" y="8"/>
                  </a:lnTo>
                  <a:lnTo>
                    <a:pt x="171" y="19"/>
                  </a:lnTo>
                  <a:lnTo>
                    <a:pt x="139" y="16"/>
                  </a:lnTo>
                  <a:lnTo>
                    <a:pt x="157" y="24"/>
                  </a:lnTo>
                  <a:lnTo>
                    <a:pt x="131" y="19"/>
                  </a:lnTo>
                  <a:lnTo>
                    <a:pt x="136" y="24"/>
                  </a:lnTo>
                  <a:lnTo>
                    <a:pt x="123" y="27"/>
                  </a:lnTo>
                  <a:lnTo>
                    <a:pt x="157" y="45"/>
                  </a:lnTo>
                  <a:lnTo>
                    <a:pt x="84" y="27"/>
                  </a:lnTo>
                  <a:lnTo>
                    <a:pt x="65" y="35"/>
                  </a:lnTo>
                  <a:lnTo>
                    <a:pt x="94" y="45"/>
                  </a:lnTo>
                  <a:lnTo>
                    <a:pt x="47" y="37"/>
                  </a:lnTo>
                  <a:lnTo>
                    <a:pt x="0" y="56"/>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293" name="Freeform 597"/>
            <p:cNvSpPr>
              <a:spLocks/>
            </p:cNvSpPr>
            <p:nvPr/>
          </p:nvSpPr>
          <p:spPr bwMode="auto">
            <a:xfrm>
              <a:off x="1636" y="1412"/>
              <a:ext cx="88" cy="66"/>
            </a:xfrm>
            <a:custGeom>
              <a:avLst/>
              <a:gdLst/>
              <a:ahLst/>
              <a:cxnLst>
                <a:cxn ang="0">
                  <a:pos x="0" y="55"/>
                </a:cxn>
                <a:cxn ang="0">
                  <a:pos x="16" y="42"/>
                </a:cxn>
                <a:cxn ang="0">
                  <a:pos x="24" y="0"/>
                </a:cxn>
                <a:cxn ang="0">
                  <a:pos x="32" y="16"/>
                </a:cxn>
                <a:cxn ang="0">
                  <a:pos x="55" y="19"/>
                </a:cxn>
                <a:cxn ang="0">
                  <a:pos x="97" y="50"/>
                </a:cxn>
                <a:cxn ang="0">
                  <a:pos x="92" y="58"/>
                </a:cxn>
                <a:cxn ang="0">
                  <a:pos x="53" y="42"/>
                </a:cxn>
                <a:cxn ang="0">
                  <a:pos x="29" y="65"/>
                </a:cxn>
                <a:cxn ang="0">
                  <a:pos x="24" y="50"/>
                </a:cxn>
                <a:cxn ang="0">
                  <a:pos x="0" y="55"/>
                </a:cxn>
              </a:cxnLst>
              <a:rect l="0" t="0" r="r" b="b"/>
              <a:pathLst>
                <a:path w="98" h="66">
                  <a:moveTo>
                    <a:pt x="0" y="55"/>
                  </a:moveTo>
                  <a:lnTo>
                    <a:pt x="16" y="42"/>
                  </a:lnTo>
                  <a:lnTo>
                    <a:pt x="24" y="0"/>
                  </a:lnTo>
                  <a:lnTo>
                    <a:pt x="32" y="16"/>
                  </a:lnTo>
                  <a:lnTo>
                    <a:pt x="55" y="19"/>
                  </a:lnTo>
                  <a:lnTo>
                    <a:pt x="97" y="50"/>
                  </a:lnTo>
                  <a:lnTo>
                    <a:pt x="92" y="58"/>
                  </a:lnTo>
                  <a:lnTo>
                    <a:pt x="53" y="42"/>
                  </a:lnTo>
                  <a:lnTo>
                    <a:pt x="29" y="65"/>
                  </a:lnTo>
                  <a:lnTo>
                    <a:pt x="24" y="50"/>
                  </a:lnTo>
                  <a:lnTo>
                    <a:pt x="0" y="55"/>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294" name="Freeform 598"/>
            <p:cNvSpPr>
              <a:spLocks/>
            </p:cNvSpPr>
            <p:nvPr/>
          </p:nvSpPr>
          <p:spPr bwMode="auto">
            <a:xfrm>
              <a:off x="2003" y="1721"/>
              <a:ext cx="84" cy="98"/>
            </a:xfrm>
            <a:custGeom>
              <a:avLst/>
              <a:gdLst/>
              <a:ahLst/>
              <a:cxnLst>
                <a:cxn ang="0">
                  <a:pos x="0" y="76"/>
                </a:cxn>
                <a:cxn ang="0">
                  <a:pos x="39" y="6"/>
                </a:cxn>
                <a:cxn ang="0">
                  <a:pos x="52" y="0"/>
                </a:cxn>
                <a:cxn ang="0">
                  <a:pos x="37" y="40"/>
                </a:cxn>
                <a:cxn ang="0">
                  <a:pos x="47" y="32"/>
                </a:cxn>
                <a:cxn ang="0">
                  <a:pos x="58" y="45"/>
                </a:cxn>
                <a:cxn ang="0">
                  <a:pos x="84" y="45"/>
                </a:cxn>
                <a:cxn ang="0">
                  <a:pos x="76" y="61"/>
                </a:cxn>
                <a:cxn ang="0">
                  <a:pos x="89" y="61"/>
                </a:cxn>
                <a:cxn ang="0">
                  <a:pos x="81" y="74"/>
                </a:cxn>
                <a:cxn ang="0">
                  <a:pos x="92" y="66"/>
                </a:cxn>
                <a:cxn ang="0">
                  <a:pos x="94" y="79"/>
                </a:cxn>
                <a:cxn ang="0">
                  <a:pos x="84" y="97"/>
                </a:cxn>
                <a:cxn ang="0">
                  <a:pos x="84" y="85"/>
                </a:cxn>
                <a:cxn ang="0">
                  <a:pos x="76" y="92"/>
                </a:cxn>
                <a:cxn ang="0">
                  <a:pos x="76" y="71"/>
                </a:cxn>
                <a:cxn ang="0">
                  <a:pos x="52" y="92"/>
                </a:cxn>
                <a:cxn ang="0">
                  <a:pos x="66" y="79"/>
                </a:cxn>
                <a:cxn ang="0">
                  <a:pos x="44" y="79"/>
                </a:cxn>
                <a:cxn ang="0">
                  <a:pos x="50" y="74"/>
                </a:cxn>
                <a:cxn ang="0">
                  <a:pos x="0" y="76"/>
                </a:cxn>
              </a:cxnLst>
              <a:rect l="0" t="0" r="r" b="b"/>
              <a:pathLst>
                <a:path w="95" h="98">
                  <a:moveTo>
                    <a:pt x="0" y="76"/>
                  </a:moveTo>
                  <a:lnTo>
                    <a:pt x="39" y="6"/>
                  </a:lnTo>
                  <a:lnTo>
                    <a:pt x="52" y="0"/>
                  </a:lnTo>
                  <a:lnTo>
                    <a:pt x="37" y="40"/>
                  </a:lnTo>
                  <a:lnTo>
                    <a:pt x="47" y="32"/>
                  </a:lnTo>
                  <a:lnTo>
                    <a:pt x="58" y="45"/>
                  </a:lnTo>
                  <a:lnTo>
                    <a:pt x="84" y="45"/>
                  </a:lnTo>
                  <a:lnTo>
                    <a:pt x="76" y="61"/>
                  </a:lnTo>
                  <a:lnTo>
                    <a:pt x="89" y="61"/>
                  </a:lnTo>
                  <a:lnTo>
                    <a:pt x="81" y="74"/>
                  </a:lnTo>
                  <a:lnTo>
                    <a:pt x="92" y="66"/>
                  </a:lnTo>
                  <a:lnTo>
                    <a:pt x="94" y="79"/>
                  </a:lnTo>
                  <a:lnTo>
                    <a:pt x="84" y="97"/>
                  </a:lnTo>
                  <a:lnTo>
                    <a:pt x="84" y="85"/>
                  </a:lnTo>
                  <a:lnTo>
                    <a:pt x="76" y="92"/>
                  </a:lnTo>
                  <a:lnTo>
                    <a:pt x="76" y="71"/>
                  </a:lnTo>
                  <a:lnTo>
                    <a:pt x="52" y="92"/>
                  </a:lnTo>
                  <a:lnTo>
                    <a:pt x="66" y="79"/>
                  </a:lnTo>
                  <a:lnTo>
                    <a:pt x="44" y="79"/>
                  </a:lnTo>
                  <a:lnTo>
                    <a:pt x="50" y="74"/>
                  </a:lnTo>
                  <a:lnTo>
                    <a:pt x="0" y="76"/>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295" name="Freeform 599"/>
            <p:cNvSpPr>
              <a:spLocks/>
            </p:cNvSpPr>
            <p:nvPr/>
          </p:nvSpPr>
          <p:spPr bwMode="auto">
            <a:xfrm>
              <a:off x="1790" y="2817"/>
              <a:ext cx="109" cy="620"/>
            </a:xfrm>
            <a:custGeom>
              <a:avLst/>
              <a:gdLst/>
              <a:ahLst/>
              <a:cxnLst>
                <a:cxn ang="0">
                  <a:pos x="0" y="485"/>
                </a:cxn>
                <a:cxn ang="0">
                  <a:pos x="8" y="467"/>
                </a:cxn>
                <a:cxn ang="0">
                  <a:pos x="24" y="478"/>
                </a:cxn>
                <a:cxn ang="0">
                  <a:pos x="42" y="446"/>
                </a:cxn>
                <a:cxn ang="0">
                  <a:pos x="35" y="433"/>
                </a:cxn>
                <a:cxn ang="0">
                  <a:pos x="47" y="391"/>
                </a:cxn>
                <a:cxn ang="0">
                  <a:pos x="24" y="385"/>
                </a:cxn>
                <a:cxn ang="0">
                  <a:pos x="29" y="315"/>
                </a:cxn>
                <a:cxn ang="0">
                  <a:pos x="58" y="241"/>
                </a:cxn>
                <a:cxn ang="0">
                  <a:pos x="55" y="181"/>
                </a:cxn>
                <a:cxn ang="0">
                  <a:pos x="79" y="63"/>
                </a:cxn>
                <a:cxn ang="0">
                  <a:pos x="74" y="8"/>
                </a:cxn>
                <a:cxn ang="0">
                  <a:pos x="87" y="0"/>
                </a:cxn>
                <a:cxn ang="0">
                  <a:pos x="100" y="27"/>
                </a:cxn>
                <a:cxn ang="0">
                  <a:pos x="111" y="81"/>
                </a:cxn>
                <a:cxn ang="0">
                  <a:pos x="121" y="81"/>
                </a:cxn>
                <a:cxn ang="0">
                  <a:pos x="121" y="100"/>
                </a:cxn>
                <a:cxn ang="0">
                  <a:pos x="103" y="108"/>
                </a:cxn>
                <a:cxn ang="0">
                  <a:pos x="103" y="145"/>
                </a:cxn>
                <a:cxn ang="0">
                  <a:pos x="87" y="163"/>
                </a:cxn>
                <a:cxn ang="0">
                  <a:pos x="74" y="215"/>
                </a:cxn>
                <a:cxn ang="0">
                  <a:pos x="82" y="262"/>
                </a:cxn>
                <a:cxn ang="0">
                  <a:pos x="63" y="304"/>
                </a:cxn>
                <a:cxn ang="0">
                  <a:pos x="50" y="407"/>
                </a:cxn>
                <a:cxn ang="0">
                  <a:pos x="60" y="446"/>
                </a:cxn>
                <a:cxn ang="0">
                  <a:pos x="50" y="449"/>
                </a:cxn>
                <a:cxn ang="0">
                  <a:pos x="55" y="480"/>
                </a:cxn>
                <a:cxn ang="0">
                  <a:pos x="32" y="545"/>
                </a:cxn>
                <a:cxn ang="0">
                  <a:pos x="35" y="559"/>
                </a:cxn>
                <a:cxn ang="0">
                  <a:pos x="45" y="556"/>
                </a:cxn>
                <a:cxn ang="0">
                  <a:pos x="50" y="582"/>
                </a:cxn>
                <a:cxn ang="0">
                  <a:pos x="103" y="588"/>
                </a:cxn>
                <a:cxn ang="0">
                  <a:pos x="69" y="596"/>
                </a:cxn>
                <a:cxn ang="0">
                  <a:pos x="63" y="619"/>
                </a:cxn>
                <a:cxn ang="0">
                  <a:pos x="47" y="614"/>
                </a:cxn>
                <a:cxn ang="0">
                  <a:pos x="63" y="598"/>
                </a:cxn>
                <a:cxn ang="0">
                  <a:pos x="40" y="593"/>
                </a:cxn>
                <a:cxn ang="0">
                  <a:pos x="37" y="574"/>
                </a:cxn>
                <a:cxn ang="0">
                  <a:pos x="32" y="582"/>
                </a:cxn>
                <a:cxn ang="0">
                  <a:pos x="18" y="564"/>
                </a:cxn>
                <a:cxn ang="0">
                  <a:pos x="24" y="556"/>
                </a:cxn>
                <a:cxn ang="0">
                  <a:pos x="13" y="545"/>
                </a:cxn>
                <a:cxn ang="0">
                  <a:pos x="24" y="535"/>
                </a:cxn>
                <a:cxn ang="0">
                  <a:pos x="13" y="503"/>
                </a:cxn>
                <a:cxn ang="0">
                  <a:pos x="32" y="509"/>
                </a:cxn>
                <a:cxn ang="0">
                  <a:pos x="13" y="496"/>
                </a:cxn>
                <a:cxn ang="0">
                  <a:pos x="18" y="480"/>
                </a:cxn>
                <a:cxn ang="0">
                  <a:pos x="0" y="485"/>
                </a:cxn>
              </a:cxnLst>
              <a:rect l="0" t="0" r="r" b="b"/>
              <a:pathLst>
                <a:path w="122" h="620">
                  <a:moveTo>
                    <a:pt x="0" y="485"/>
                  </a:moveTo>
                  <a:lnTo>
                    <a:pt x="8" y="467"/>
                  </a:lnTo>
                  <a:lnTo>
                    <a:pt x="24" y="478"/>
                  </a:lnTo>
                  <a:lnTo>
                    <a:pt x="42" y="446"/>
                  </a:lnTo>
                  <a:lnTo>
                    <a:pt x="35" y="433"/>
                  </a:lnTo>
                  <a:lnTo>
                    <a:pt x="47" y="391"/>
                  </a:lnTo>
                  <a:lnTo>
                    <a:pt x="24" y="385"/>
                  </a:lnTo>
                  <a:lnTo>
                    <a:pt x="29" y="315"/>
                  </a:lnTo>
                  <a:lnTo>
                    <a:pt x="58" y="241"/>
                  </a:lnTo>
                  <a:lnTo>
                    <a:pt x="55" y="181"/>
                  </a:lnTo>
                  <a:lnTo>
                    <a:pt x="79" y="63"/>
                  </a:lnTo>
                  <a:lnTo>
                    <a:pt x="74" y="8"/>
                  </a:lnTo>
                  <a:lnTo>
                    <a:pt x="87" y="0"/>
                  </a:lnTo>
                  <a:lnTo>
                    <a:pt x="100" y="27"/>
                  </a:lnTo>
                  <a:lnTo>
                    <a:pt x="111" y="81"/>
                  </a:lnTo>
                  <a:lnTo>
                    <a:pt x="121" y="81"/>
                  </a:lnTo>
                  <a:lnTo>
                    <a:pt x="121" y="100"/>
                  </a:lnTo>
                  <a:lnTo>
                    <a:pt x="103" y="108"/>
                  </a:lnTo>
                  <a:lnTo>
                    <a:pt x="103" y="145"/>
                  </a:lnTo>
                  <a:lnTo>
                    <a:pt x="87" y="163"/>
                  </a:lnTo>
                  <a:lnTo>
                    <a:pt x="74" y="215"/>
                  </a:lnTo>
                  <a:lnTo>
                    <a:pt x="82" y="262"/>
                  </a:lnTo>
                  <a:lnTo>
                    <a:pt x="63" y="304"/>
                  </a:lnTo>
                  <a:lnTo>
                    <a:pt x="50" y="407"/>
                  </a:lnTo>
                  <a:lnTo>
                    <a:pt x="60" y="446"/>
                  </a:lnTo>
                  <a:lnTo>
                    <a:pt x="50" y="449"/>
                  </a:lnTo>
                  <a:lnTo>
                    <a:pt x="55" y="480"/>
                  </a:lnTo>
                  <a:lnTo>
                    <a:pt x="32" y="545"/>
                  </a:lnTo>
                  <a:lnTo>
                    <a:pt x="35" y="559"/>
                  </a:lnTo>
                  <a:lnTo>
                    <a:pt x="45" y="556"/>
                  </a:lnTo>
                  <a:lnTo>
                    <a:pt x="50" y="582"/>
                  </a:lnTo>
                  <a:lnTo>
                    <a:pt x="103" y="588"/>
                  </a:lnTo>
                  <a:lnTo>
                    <a:pt x="69" y="596"/>
                  </a:lnTo>
                  <a:lnTo>
                    <a:pt x="63" y="619"/>
                  </a:lnTo>
                  <a:lnTo>
                    <a:pt x="47" y="614"/>
                  </a:lnTo>
                  <a:lnTo>
                    <a:pt x="63" y="598"/>
                  </a:lnTo>
                  <a:lnTo>
                    <a:pt x="40" y="593"/>
                  </a:lnTo>
                  <a:lnTo>
                    <a:pt x="37" y="574"/>
                  </a:lnTo>
                  <a:lnTo>
                    <a:pt x="32" y="582"/>
                  </a:lnTo>
                  <a:lnTo>
                    <a:pt x="18" y="564"/>
                  </a:lnTo>
                  <a:lnTo>
                    <a:pt x="24" y="556"/>
                  </a:lnTo>
                  <a:lnTo>
                    <a:pt x="13" y="545"/>
                  </a:lnTo>
                  <a:lnTo>
                    <a:pt x="24" y="535"/>
                  </a:lnTo>
                  <a:lnTo>
                    <a:pt x="13" y="503"/>
                  </a:lnTo>
                  <a:lnTo>
                    <a:pt x="32" y="509"/>
                  </a:lnTo>
                  <a:lnTo>
                    <a:pt x="13" y="496"/>
                  </a:lnTo>
                  <a:lnTo>
                    <a:pt x="18" y="480"/>
                  </a:lnTo>
                  <a:lnTo>
                    <a:pt x="0" y="485"/>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296" name="Freeform 600"/>
            <p:cNvSpPr>
              <a:spLocks/>
            </p:cNvSpPr>
            <p:nvPr/>
          </p:nvSpPr>
          <p:spPr bwMode="auto">
            <a:xfrm>
              <a:off x="1844" y="3410"/>
              <a:ext cx="36" cy="46"/>
            </a:xfrm>
            <a:custGeom>
              <a:avLst/>
              <a:gdLst/>
              <a:ahLst/>
              <a:cxnLst>
                <a:cxn ang="0">
                  <a:pos x="0" y="39"/>
                </a:cxn>
                <a:cxn ang="0">
                  <a:pos x="9" y="31"/>
                </a:cxn>
                <a:cxn ang="0">
                  <a:pos x="29" y="37"/>
                </a:cxn>
                <a:cxn ang="0">
                  <a:pos x="19" y="23"/>
                </a:cxn>
                <a:cxn ang="0">
                  <a:pos x="29" y="18"/>
                </a:cxn>
                <a:cxn ang="0">
                  <a:pos x="17" y="15"/>
                </a:cxn>
                <a:cxn ang="0">
                  <a:pos x="17" y="3"/>
                </a:cxn>
                <a:cxn ang="0">
                  <a:pos x="40" y="0"/>
                </a:cxn>
                <a:cxn ang="0">
                  <a:pos x="40" y="45"/>
                </a:cxn>
                <a:cxn ang="0">
                  <a:pos x="0" y="39"/>
                </a:cxn>
              </a:cxnLst>
              <a:rect l="0" t="0" r="r" b="b"/>
              <a:pathLst>
                <a:path w="41" h="46">
                  <a:moveTo>
                    <a:pt x="0" y="39"/>
                  </a:moveTo>
                  <a:lnTo>
                    <a:pt x="9" y="31"/>
                  </a:lnTo>
                  <a:lnTo>
                    <a:pt x="29" y="37"/>
                  </a:lnTo>
                  <a:lnTo>
                    <a:pt x="19" y="23"/>
                  </a:lnTo>
                  <a:lnTo>
                    <a:pt x="29" y="18"/>
                  </a:lnTo>
                  <a:lnTo>
                    <a:pt x="17" y="15"/>
                  </a:lnTo>
                  <a:lnTo>
                    <a:pt x="17" y="3"/>
                  </a:lnTo>
                  <a:lnTo>
                    <a:pt x="40" y="0"/>
                  </a:lnTo>
                  <a:lnTo>
                    <a:pt x="40" y="45"/>
                  </a:lnTo>
                  <a:lnTo>
                    <a:pt x="0" y="39"/>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297" name="Freeform 601"/>
            <p:cNvSpPr>
              <a:spLocks/>
            </p:cNvSpPr>
            <p:nvPr/>
          </p:nvSpPr>
          <p:spPr bwMode="auto">
            <a:xfrm>
              <a:off x="1746" y="2374"/>
              <a:ext cx="157" cy="245"/>
            </a:xfrm>
            <a:custGeom>
              <a:avLst/>
              <a:gdLst/>
              <a:ahLst/>
              <a:cxnLst>
                <a:cxn ang="0">
                  <a:pos x="0" y="163"/>
                </a:cxn>
                <a:cxn ang="0">
                  <a:pos x="24" y="178"/>
                </a:cxn>
                <a:cxn ang="0">
                  <a:pos x="53" y="186"/>
                </a:cxn>
                <a:cxn ang="0">
                  <a:pos x="87" y="218"/>
                </a:cxn>
                <a:cxn ang="0">
                  <a:pos x="127" y="223"/>
                </a:cxn>
                <a:cxn ang="0">
                  <a:pos x="124" y="239"/>
                </a:cxn>
                <a:cxn ang="0">
                  <a:pos x="132" y="244"/>
                </a:cxn>
                <a:cxn ang="0">
                  <a:pos x="139" y="202"/>
                </a:cxn>
                <a:cxn ang="0">
                  <a:pos x="129" y="176"/>
                </a:cxn>
                <a:cxn ang="0">
                  <a:pos x="142" y="173"/>
                </a:cxn>
                <a:cxn ang="0">
                  <a:pos x="132" y="158"/>
                </a:cxn>
                <a:cxn ang="0">
                  <a:pos x="168" y="155"/>
                </a:cxn>
                <a:cxn ang="0">
                  <a:pos x="176" y="163"/>
                </a:cxn>
                <a:cxn ang="0">
                  <a:pos x="163" y="144"/>
                </a:cxn>
                <a:cxn ang="0">
                  <a:pos x="168" y="92"/>
                </a:cxn>
                <a:cxn ang="0">
                  <a:pos x="139" y="92"/>
                </a:cxn>
                <a:cxn ang="0">
                  <a:pos x="129" y="82"/>
                </a:cxn>
                <a:cxn ang="0">
                  <a:pos x="100" y="79"/>
                </a:cxn>
                <a:cxn ang="0">
                  <a:pos x="82" y="48"/>
                </a:cxn>
                <a:cxn ang="0">
                  <a:pos x="110" y="8"/>
                </a:cxn>
                <a:cxn ang="0">
                  <a:pos x="105" y="0"/>
                </a:cxn>
                <a:cxn ang="0">
                  <a:pos x="56" y="19"/>
                </a:cxn>
                <a:cxn ang="0">
                  <a:pos x="29" y="66"/>
                </a:cxn>
                <a:cxn ang="0">
                  <a:pos x="21" y="55"/>
                </a:cxn>
                <a:cxn ang="0">
                  <a:pos x="14" y="76"/>
                </a:cxn>
                <a:cxn ang="0">
                  <a:pos x="21" y="126"/>
                </a:cxn>
                <a:cxn ang="0">
                  <a:pos x="26" y="126"/>
                </a:cxn>
                <a:cxn ang="0">
                  <a:pos x="0" y="163"/>
                </a:cxn>
              </a:cxnLst>
              <a:rect l="0" t="0" r="r" b="b"/>
              <a:pathLst>
                <a:path w="177" h="245">
                  <a:moveTo>
                    <a:pt x="0" y="163"/>
                  </a:moveTo>
                  <a:lnTo>
                    <a:pt x="24" y="178"/>
                  </a:lnTo>
                  <a:lnTo>
                    <a:pt x="53" y="186"/>
                  </a:lnTo>
                  <a:lnTo>
                    <a:pt x="87" y="218"/>
                  </a:lnTo>
                  <a:lnTo>
                    <a:pt x="127" y="223"/>
                  </a:lnTo>
                  <a:lnTo>
                    <a:pt x="124" y="239"/>
                  </a:lnTo>
                  <a:lnTo>
                    <a:pt x="132" y="244"/>
                  </a:lnTo>
                  <a:lnTo>
                    <a:pt x="139" y="202"/>
                  </a:lnTo>
                  <a:lnTo>
                    <a:pt x="129" y="176"/>
                  </a:lnTo>
                  <a:lnTo>
                    <a:pt x="142" y="173"/>
                  </a:lnTo>
                  <a:lnTo>
                    <a:pt x="132" y="158"/>
                  </a:lnTo>
                  <a:lnTo>
                    <a:pt x="168" y="155"/>
                  </a:lnTo>
                  <a:lnTo>
                    <a:pt x="176" y="163"/>
                  </a:lnTo>
                  <a:lnTo>
                    <a:pt x="163" y="144"/>
                  </a:lnTo>
                  <a:lnTo>
                    <a:pt x="168" y="92"/>
                  </a:lnTo>
                  <a:lnTo>
                    <a:pt x="139" y="92"/>
                  </a:lnTo>
                  <a:lnTo>
                    <a:pt x="129" y="82"/>
                  </a:lnTo>
                  <a:lnTo>
                    <a:pt x="100" y="79"/>
                  </a:lnTo>
                  <a:lnTo>
                    <a:pt x="82" y="48"/>
                  </a:lnTo>
                  <a:lnTo>
                    <a:pt x="110" y="8"/>
                  </a:lnTo>
                  <a:lnTo>
                    <a:pt x="105" y="0"/>
                  </a:lnTo>
                  <a:lnTo>
                    <a:pt x="56" y="19"/>
                  </a:lnTo>
                  <a:lnTo>
                    <a:pt x="29" y="66"/>
                  </a:lnTo>
                  <a:lnTo>
                    <a:pt x="21" y="55"/>
                  </a:lnTo>
                  <a:lnTo>
                    <a:pt x="14" y="76"/>
                  </a:lnTo>
                  <a:lnTo>
                    <a:pt x="21" y="126"/>
                  </a:lnTo>
                  <a:lnTo>
                    <a:pt x="26" y="126"/>
                  </a:lnTo>
                  <a:lnTo>
                    <a:pt x="0" y="163"/>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298" name="Freeform 602"/>
            <p:cNvSpPr>
              <a:spLocks/>
            </p:cNvSpPr>
            <p:nvPr/>
          </p:nvSpPr>
          <p:spPr bwMode="auto">
            <a:xfrm>
              <a:off x="1655" y="2393"/>
              <a:ext cx="43" cy="40"/>
            </a:xfrm>
            <a:custGeom>
              <a:avLst/>
              <a:gdLst/>
              <a:ahLst/>
              <a:cxnLst>
                <a:cxn ang="0">
                  <a:pos x="0" y="0"/>
                </a:cxn>
                <a:cxn ang="0">
                  <a:pos x="3" y="18"/>
                </a:cxn>
                <a:cxn ang="0">
                  <a:pos x="11" y="15"/>
                </a:cxn>
                <a:cxn ang="0">
                  <a:pos x="42" y="39"/>
                </a:cxn>
                <a:cxn ang="0">
                  <a:pos x="47" y="23"/>
                </a:cxn>
                <a:cxn ang="0">
                  <a:pos x="32" y="2"/>
                </a:cxn>
                <a:cxn ang="0">
                  <a:pos x="0" y="0"/>
                </a:cxn>
              </a:cxnLst>
              <a:rect l="0" t="0" r="r" b="b"/>
              <a:pathLst>
                <a:path w="48" h="40">
                  <a:moveTo>
                    <a:pt x="0" y="0"/>
                  </a:moveTo>
                  <a:lnTo>
                    <a:pt x="3" y="18"/>
                  </a:lnTo>
                  <a:lnTo>
                    <a:pt x="11" y="15"/>
                  </a:lnTo>
                  <a:lnTo>
                    <a:pt x="42" y="39"/>
                  </a:lnTo>
                  <a:lnTo>
                    <a:pt x="47" y="23"/>
                  </a:lnTo>
                  <a:lnTo>
                    <a:pt x="32" y="2"/>
                  </a:lnTo>
                  <a:lnTo>
                    <a:pt x="0" y="0"/>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299" name="Freeform 603"/>
            <p:cNvSpPr>
              <a:spLocks/>
            </p:cNvSpPr>
            <p:nvPr/>
          </p:nvSpPr>
          <p:spPr bwMode="auto">
            <a:xfrm>
              <a:off x="2881" y="1598"/>
              <a:ext cx="36" cy="62"/>
            </a:xfrm>
            <a:custGeom>
              <a:avLst/>
              <a:gdLst/>
              <a:ahLst/>
              <a:cxnLst>
                <a:cxn ang="0">
                  <a:pos x="0" y="45"/>
                </a:cxn>
                <a:cxn ang="0">
                  <a:pos x="3" y="19"/>
                </a:cxn>
                <a:cxn ang="0">
                  <a:pos x="35" y="0"/>
                </a:cxn>
                <a:cxn ang="0">
                  <a:pos x="29" y="24"/>
                </a:cxn>
                <a:cxn ang="0">
                  <a:pos x="40" y="29"/>
                </a:cxn>
                <a:cxn ang="0">
                  <a:pos x="24" y="42"/>
                </a:cxn>
                <a:cxn ang="0">
                  <a:pos x="22" y="61"/>
                </a:cxn>
                <a:cxn ang="0">
                  <a:pos x="8" y="61"/>
                </a:cxn>
                <a:cxn ang="0">
                  <a:pos x="0" y="45"/>
                </a:cxn>
              </a:cxnLst>
              <a:rect l="0" t="0" r="r" b="b"/>
              <a:pathLst>
                <a:path w="41" h="62">
                  <a:moveTo>
                    <a:pt x="0" y="45"/>
                  </a:moveTo>
                  <a:lnTo>
                    <a:pt x="3" y="19"/>
                  </a:lnTo>
                  <a:lnTo>
                    <a:pt x="35" y="0"/>
                  </a:lnTo>
                  <a:lnTo>
                    <a:pt x="29" y="24"/>
                  </a:lnTo>
                  <a:lnTo>
                    <a:pt x="40" y="29"/>
                  </a:lnTo>
                  <a:lnTo>
                    <a:pt x="24" y="42"/>
                  </a:lnTo>
                  <a:lnTo>
                    <a:pt x="22" y="61"/>
                  </a:lnTo>
                  <a:lnTo>
                    <a:pt x="8" y="61"/>
                  </a:lnTo>
                  <a:lnTo>
                    <a:pt x="0" y="45"/>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00" name="Freeform 604"/>
            <p:cNvSpPr>
              <a:spLocks/>
            </p:cNvSpPr>
            <p:nvPr/>
          </p:nvSpPr>
          <p:spPr bwMode="auto">
            <a:xfrm>
              <a:off x="2921" y="1632"/>
              <a:ext cx="22" cy="25"/>
            </a:xfrm>
            <a:custGeom>
              <a:avLst/>
              <a:gdLst/>
              <a:ahLst/>
              <a:cxnLst>
                <a:cxn ang="0">
                  <a:pos x="0" y="8"/>
                </a:cxn>
                <a:cxn ang="0">
                  <a:pos x="19" y="24"/>
                </a:cxn>
                <a:cxn ang="0">
                  <a:pos x="24" y="8"/>
                </a:cxn>
                <a:cxn ang="0">
                  <a:pos x="21" y="0"/>
                </a:cxn>
                <a:cxn ang="0">
                  <a:pos x="0" y="8"/>
                </a:cxn>
              </a:cxnLst>
              <a:rect l="0" t="0" r="r" b="b"/>
              <a:pathLst>
                <a:path w="25" h="25">
                  <a:moveTo>
                    <a:pt x="0" y="8"/>
                  </a:moveTo>
                  <a:lnTo>
                    <a:pt x="19" y="24"/>
                  </a:lnTo>
                  <a:lnTo>
                    <a:pt x="24" y="8"/>
                  </a:lnTo>
                  <a:lnTo>
                    <a:pt x="21" y="0"/>
                  </a:lnTo>
                  <a:lnTo>
                    <a:pt x="0" y="8"/>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01" name="Freeform 605"/>
            <p:cNvSpPr>
              <a:spLocks/>
            </p:cNvSpPr>
            <p:nvPr/>
          </p:nvSpPr>
          <p:spPr bwMode="auto">
            <a:xfrm>
              <a:off x="1599" y="2343"/>
              <a:ext cx="31" cy="19"/>
            </a:xfrm>
            <a:custGeom>
              <a:avLst/>
              <a:gdLst/>
              <a:ahLst/>
              <a:cxnLst>
                <a:cxn ang="0">
                  <a:pos x="0" y="10"/>
                </a:cxn>
                <a:cxn ang="0">
                  <a:pos x="11" y="0"/>
                </a:cxn>
                <a:cxn ang="0">
                  <a:pos x="34" y="18"/>
                </a:cxn>
                <a:cxn ang="0">
                  <a:pos x="0" y="10"/>
                </a:cxn>
              </a:cxnLst>
              <a:rect l="0" t="0" r="r" b="b"/>
              <a:pathLst>
                <a:path w="35" h="19">
                  <a:moveTo>
                    <a:pt x="0" y="10"/>
                  </a:moveTo>
                  <a:lnTo>
                    <a:pt x="11" y="0"/>
                  </a:lnTo>
                  <a:lnTo>
                    <a:pt x="34" y="18"/>
                  </a:lnTo>
                  <a:lnTo>
                    <a:pt x="0" y="10"/>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02" name="Freeform 606"/>
            <p:cNvSpPr>
              <a:spLocks/>
            </p:cNvSpPr>
            <p:nvPr/>
          </p:nvSpPr>
          <p:spPr bwMode="auto">
            <a:xfrm>
              <a:off x="3047" y="1310"/>
              <a:ext cx="141" cy="242"/>
            </a:xfrm>
            <a:custGeom>
              <a:avLst/>
              <a:gdLst/>
              <a:ahLst/>
              <a:cxnLst>
                <a:cxn ang="0">
                  <a:pos x="0" y="23"/>
                </a:cxn>
                <a:cxn ang="0">
                  <a:pos x="7" y="15"/>
                </a:cxn>
                <a:cxn ang="0">
                  <a:pos x="26" y="34"/>
                </a:cxn>
                <a:cxn ang="0">
                  <a:pos x="58" y="34"/>
                </a:cxn>
                <a:cxn ang="0">
                  <a:pos x="76" y="23"/>
                </a:cxn>
                <a:cxn ang="0">
                  <a:pos x="78" y="5"/>
                </a:cxn>
                <a:cxn ang="0">
                  <a:pos x="110" y="0"/>
                </a:cxn>
                <a:cxn ang="0">
                  <a:pos x="123" y="8"/>
                </a:cxn>
                <a:cxn ang="0">
                  <a:pos x="123" y="23"/>
                </a:cxn>
                <a:cxn ang="0">
                  <a:pos x="115" y="42"/>
                </a:cxn>
                <a:cxn ang="0">
                  <a:pos x="136" y="60"/>
                </a:cxn>
                <a:cxn ang="0">
                  <a:pos x="126" y="79"/>
                </a:cxn>
                <a:cxn ang="0">
                  <a:pos x="136" y="105"/>
                </a:cxn>
                <a:cxn ang="0">
                  <a:pos x="134" y="128"/>
                </a:cxn>
                <a:cxn ang="0">
                  <a:pos x="157" y="178"/>
                </a:cxn>
                <a:cxn ang="0">
                  <a:pos x="100" y="228"/>
                </a:cxn>
                <a:cxn ang="0">
                  <a:pos x="34" y="241"/>
                </a:cxn>
                <a:cxn ang="0">
                  <a:pos x="31" y="231"/>
                </a:cxn>
                <a:cxn ang="0">
                  <a:pos x="7" y="223"/>
                </a:cxn>
                <a:cxn ang="0">
                  <a:pos x="5" y="175"/>
                </a:cxn>
                <a:cxn ang="0">
                  <a:pos x="71" y="126"/>
                </a:cxn>
                <a:cxn ang="0">
                  <a:pos x="50" y="102"/>
                </a:cxn>
                <a:cxn ang="0">
                  <a:pos x="41" y="52"/>
                </a:cxn>
                <a:cxn ang="0">
                  <a:pos x="0" y="23"/>
                </a:cxn>
              </a:cxnLst>
              <a:rect l="0" t="0" r="r" b="b"/>
              <a:pathLst>
                <a:path w="158" h="242">
                  <a:moveTo>
                    <a:pt x="0" y="23"/>
                  </a:moveTo>
                  <a:lnTo>
                    <a:pt x="7" y="15"/>
                  </a:lnTo>
                  <a:lnTo>
                    <a:pt x="26" y="34"/>
                  </a:lnTo>
                  <a:lnTo>
                    <a:pt x="58" y="34"/>
                  </a:lnTo>
                  <a:lnTo>
                    <a:pt x="76" y="23"/>
                  </a:lnTo>
                  <a:lnTo>
                    <a:pt x="78" y="5"/>
                  </a:lnTo>
                  <a:lnTo>
                    <a:pt x="110" y="0"/>
                  </a:lnTo>
                  <a:lnTo>
                    <a:pt x="123" y="8"/>
                  </a:lnTo>
                  <a:lnTo>
                    <a:pt x="123" y="23"/>
                  </a:lnTo>
                  <a:lnTo>
                    <a:pt x="115" y="42"/>
                  </a:lnTo>
                  <a:lnTo>
                    <a:pt x="136" y="60"/>
                  </a:lnTo>
                  <a:lnTo>
                    <a:pt x="126" y="79"/>
                  </a:lnTo>
                  <a:lnTo>
                    <a:pt x="136" y="105"/>
                  </a:lnTo>
                  <a:lnTo>
                    <a:pt x="134" y="128"/>
                  </a:lnTo>
                  <a:lnTo>
                    <a:pt x="157" y="178"/>
                  </a:lnTo>
                  <a:lnTo>
                    <a:pt x="100" y="228"/>
                  </a:lnTo>
                  <a:lnTo>
                    <a:pt x="34" y="241"/>
                  </a:lnTo>
                  <a:lnTo>
                    <a:pt x="31" y="231"/>
                  </a:lnTo>
                  <a:lnTo>
                    <a:pt x="7" y="223"/>
                  </a:lnTo>
                  <a:lnTo>
                    <a:pt x="5" y="175"/>
                  </a:lnTo>
                  <a:lnTo>
                    <a:pt x="71" y="126"/>
                  </a:lnTo>
                  <a:lnTo>
                    <a:pt x="50" y="102"/>
                  </a:lnTo>
                  <a:lnTo>
                    <a:pt x="41" y="52"/>
                  </a:lnTo>
                  <a:lnTo>
                    <a:pt x="0" y="23"/>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03" name="Freeform 607"/>
            <p:cNvSpPr>
              <a:spLocks/>
            </p:cNvSpPr>
            <p:nvPr/>
          </p:nvSpPr>
          <p:spPr bwMode="auto">
            <a:xfrm>
              <a:off x="2716" y="1735"/>
              <a:ext cx="166" cy="160"/>
            </a:xfrm>
            <a:custGeom>
              <a:avLst/>
              <a:gdLst/>
              <a:ahLst/>
              <a:cxnLst>
                <a:cxn ang="0">
                  <a:pos x="0" y="47"/>
                </a:cxn>
                <a:cxn ang="0">
                  <a:pos x="8" y="60"/>
                </a:cxn>
                <a:cxn ang="0">
                  <a:pos x="42" y="71"/>
                </a:cxn>
                <a:cxn ang="0">
                  <a:pos x="40" y="81"/>
                </a:cxn>
                <a:cxn ang="0">
                  <a:pos x="56" y="88"/>
                </a:cxn>
                <a:cxn ang="0">
                  <a:pos x="61" y="107"/>
                </a:cxn>
                <a:cxn ang="0">
                  <a:pos x="42" y="141"/>
                </a:cxn>
                <a:cxn ang="0">
                  <a:pos x="90" y="157"/>
                </a:cxn>
                <a:cxn ang="0">
                  <a:pos x="95" y="159"/>
                </a:cxn>
                <a:cxn ang="0">
                  <a:pos x="116" y="159"/>
                </a:cxn>
                <a:cxn ang="0">
                  <a:pos x="116" y="144"/>
                </a:cxn>
                <a:cxn ang="0">
                  <a:pos x="129" y="139"/>
                </a:cxn>
                <a:cxn ang="0">
                  <a:pos x="158" y="147"/>
                </a:cxn>
                <a:cxn ang="0">
                  <a:pos x="179" y="133"/>
                </a:cxn>
                <a:cxn ang="0">
                  <a:pos x="168" y="115"/>
                </a:cxn>
                <a:cxn ang="0">
                  <a:pos x="171" y="96"/>
                </a:cxn>
                <a:cxn ang="0">
                  <a:pos x="155" y="86"/>
                </a:cxn>
                <a:cxn ang="0">
                  <a:pos x="179" y="62"/>
                </a:cxn>
                <a:cxn ang="0">
                  <a:pos x="186" y="39"/>
                </a:cxn>
                <a:cxn ang="0">
                  <a:pos x="160" y="26"/>
                </a:cxn>
                <a:cxn ang="0">
                  <a:pos x="152" y="26"/>
                </a:cxn>
                <a:cxn ang="0">
                  <a:pos x="110" y="0"/>
                </a:cxn>
                <a:cxn ang="0">
                  <a:pos x="98" y="2"/>
                </a:cxn>
                <a:cxn ang="0">
                  <a:pos x="76" y="29"/>
                </a:cxn>
                <a:cxn ang="0">
                  <a:pos x="42" y="23"/>
                </a:cxn>
                <a:cxn ang="0">
                  <a:pos x="50" y="47"/>
                </a:cxn>
                <a:cxn ang="0">
                  <a:pos x="0" y="47"/>
                </a:cxn>
              </a:cxnLst>
              <a:rect l="0" t="0" r="r" b="b"/>
              <a:pathLst>
                <a:path w="187" h="160">
                  <a:moveTo>
                    <a:pt x="0" y="47"/>
                  </a:moveTo>
                  <a:lnTo>
                    <a:pt x="8" y="60"/>
                  </a:lnTo>
                  <a:lnTo>
                    <a:pt x="42" y="71"/>
                  </a:lnTo>
                  <a:lnTo>
                    <a:pt x="40" y="81"/>
                  </a:lnTo>
                  <a:lnTo>
                    <a:pt x="56" y="88"/>
                  </a:lnTo>
                  <a:lnTo>
                    <a:pt x="61" y="107"/>
                  </a:lnTo>
                  <a:lnTo>
                    <a:pt x="42" y="141"/>
                  </a:lnTo>
                  <a:lnTo>
                    <a:pt x="90" y="157"/>
                  </a:lnTo>
                  <a:lnTo>
                    <a:pt x="95" y="159"/>
                  </a:lnTo>
                  <a:lnTo>
                    <a:pt x="116" y="159"/>
                  </a:lnTo>
                  <a:lnTo>
                    <a:pt x="116" y="144"/>
                  </a:lnTo>
                  <a:lnTo>
                    <a:pt x="129" y="139"/>
                  </a:lnTo>
                  <a:lnTo>
                    <a:pt x="158" y="147"/>
                  </a:lnTo>
                  <a:lnTo>
                    <a:pt x="179" y="133"/>
                  </a:lnTo>
                  <a:lnTo>
                    <a:pt x="168" y="115"/>
                  </a:lnTo>
                  <a:lnTo>
                    <a:pt x="171" y="96"/>
                  </a:lnTo>
                  <a:lnTo>
                    <a:pt x="155" y="86"/>
                  </a:lnTo>
                  <a:lnTo>
                    <a:pt x="179" y="62"/>
                  </a:lnTo>
                  <a:lnTo>
                    <a:pt x="186" y="39"/>
                  </a:lnTo>
                  <a:lnTo>
                    <a:pt x="160" y="26"/>
                  </a:lnTo>
                  <a:lnTo>
                    <a:pt x="152" y="26"/>
                  </a:lnTo>
                  <a:lnTo>
                    <a:pt x="110" y="0"/>
                  </a:lnTo>
                  <a:lnTo>
                    <a:pt x="98" y="2"/>
                  </a:lnTo>
                  <a:lnTo>
                    <a:pt x="76" y="29"/>
                  </a:lnTo>
                  <a:lnTo>
                    <a:pt x="42" y="23"/>
                  </a:lnTo>
                  <a:lnTo>
                    <a:pt x="50" y="47"/>
                  </a:lnTo>
                  <a:lnTo>
                    <a:pt x="0" y="47"/>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04" name="Freeform 608"/>
            <p:cNvSpPr>
              <a:spLocks/>
            </p:cNvSpPr>
            <p:nvPr/>
          </p:nvSpPr>
          <p:spPr bwMode="auto">
            <a:xfrm>
              <a:off x="2853" y="1659"/>
              <a:ext cx="118" cy="142"/>
            </a:xfrm>
            <a:custGeom>
              <a:avLst/>
              <a:gdLst/>
              <a:ahLst/>
              <a:cxnLst>
                <a:cxn ang="0">
                  <a:pos x="0" y="57"/>
                </a:cxn>
                <a:cxn ang="0">
                  <a:pos x="0" y="81"/>
                </a:cxn>
                <a:cxn ang="0">
                  <a:pos x="3" y="91"/>
                </a:cxn>
                <a:cxn ang="0">
                  <a:pos x="5" y="102"/>
                </a:cxn>
                <a:cxn ang="0">
                  <a:pos x="31" y="115"/>
                </a:cxn>
                <a:cxn ang="0">
                  <a:pos x="24" y="138"/>
                </a:cxn>
                <a:cxn ang="0">
                  <a:pos x="53" y="141"/>
                </a:cxn>
                <a:cxn ang="0">
                  <a:pos x="102" y="141"/>
                </a:cxn>
                <a:cxn ang="0">
                  <a:pos x="115" y="120"/>
                </a:cxn>
                <a:cxn ang="0">
                  <a:pos x="90" y="88"/>
                </a:cxn>
                <a:cxn ang="0">
                  <a:pos x="121" y="71"/>
                </a:cxn>
                <a:cxn ang="0">
                  <a:pos x="131" y="78"/>
                </a:cxn>
                <a:cxn ang="0">
                  <a:pos x="121" y="20"/>
                </a:cxn>
                <a:cxn ang="0">
                  <a:pos x="97" y="7"/>
                </a:cxn>
                <a:cxn ang="0">
                  <a:pos x="71" y="15"/>
                </a:cxn>
                <a:cxn ang="0">
                  <a:pos x="73" y="10"/>
                </a:cxn>
                <a:cxn ang="0">
                  <a:pos x="53" y="0"/>
                </a:cxn>
                <a:cxn ang="0">
                  <a:pos x="39" y="0"/>
                </a:cxn>
                <a:cxn ang="0">
                  <a:pos x="39" y="29"/>
                </a:cxn>
                <a:cxn ang="0">
                  <a:pos x="26" y="20"/>
                </a:cxn>
                <a:cxn ang="0">
                  <a:pos x="19" y="31"/>
                </a:cxn>
                <a:cxn ang="0">
                  <a:pos x="16" y="49"/>
                </a:cxn>
                <a:cxn ang="0">
                  <a:pos x="0" y="57"/>
                </a:cxn>
              </a:cxnLst>
              <a:rect l="0" t="0" r="r" b="b"/>
              <a:pathLst>
                <a:path w="132" h="142">
                  <a:moveTo>
                    <a:pt x="0" y="57"/>
                  </a:moveTo>
                  <a:lnTo>
                    <a:pt x="0" y="81"/>
                  </a:lnTo>
                  <a:lnTo>
                    <a:pt x="3" y="91"/>
                  </a:lnTo>
                  <a:lnTo>
                    <a:pt x="5" y="102"/>
                  </a:lnTo>
                  <a:lnTo>
                    <a:pt x="31" y="115"/>
                  </a:lnTo>
                  <a:lnTo>
                    <a:pt x="24" y="138"/>
                  </a:lnTo>
                  <a:lnTo>
                    <a:pt x="53" y="141"/>
                  </a:lnTo>
                  <a:lnTo>
                    <a:pt x="102" y="141"/>
                  </a:lnTo>
                  <a:lnTo>
                    <a:pt x="115" y="120"/>
                  </a:lnTo>
                  <a:lnTo>
                    <a:pt x="90" y="88"/>
                  </a:lnTo>
                  <a:lnTo>
                    <a:pt x="121" y="71"/>
                  </a:lnTo>
                  <a:lnTo>
                    <a:pt x="131" y="78"/>
                  </a:lnTo>
                  <a:lnTo>
                    <a:pt x="121" y="20"/>
                  </a:lnTo>
                  <a:lnTo>
                    <a:pt x="97" y="7"/>
                  </a:lnTo>
                  <a:lnTo>
                    <a:pt x="71" y="15"/>
                  </a:lnTo>
                  <a:lnTo>
                    <a:pt x="73" y="10"/>
                  </a:lnTo>
                  <a:lnTo>
                    <a:pt x="53" y="0"/>
                  </a:lnTo>
                  <a:lnTo>
                    <a:pt x="39" y="0"/>
                  </a:lnTo>
                  <a:lnTo>
                    <a:pt x="39" y="29"/>
                  </a:lnTo>
                  <a:lnTo>
                    <a:pt x="26" y="20"/>
                  </a:lnTo>
                  <a:lnTo>
                    <a:pt x="19" y="31"/>
                  </a:lnTo>
                  <a:lnTo>
                    <a:pt x="16" y="49"/>
                  </a:lnTo>
                  <a:lnTo>
                    <a:pt x="0" y="57"/>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05" name="Freeform 609"/>
            <p:cNvSpPr>
              <a:spLocks/>
            </p:cNvSpPr>
            <p:nvPr/>
          </p:nvSpPr>
          <p:spPr bwMode="auto">
            <a:xfrm>
              <a:off x="1823" y="891"/>
              <a:ext cx="796" cy="656"/>
            </a:xfrm>
            <a:custGeom>
              <a:avLst/>
              <a:gdLst/>
              <a:ahLst/>
              <a:cxnLst>
                <a:cxn ang="0">
                  <a:pos x="99" y="154"/>
                </a:cxn>
                <a:cxn ang="0">
                  <a:pos x="118" y="125"/>
                </a:cxn>
                <a:cxn ang="0">
                  <a:pos x="79" y="112"/>
                </a:cxn>
                <a:cxn ang="0">
                  <a:pos x="165" y="62"/>
                </a:cxn>
                <a:cxn ang="0">
                  <a:pos x="257" y="41"/>
                </a:cxn>
                <a:cxn ang="0">
                  <a:pos x="328" y="65"/>
                </a:cxn>
                <a:cxn ang="0">
                  <a:pos x="312" y="36"/>
                </a:cxn>
                <a:cxn ang="0">
                  <a:pos x="417" y="52"/>
                </a:cxn>
                <a:cxn ang="0">
                  <a:pos x="472" y="36"/>
                </a:cxn>
                <a:cxn ang="0">
                  <a:pos x="393" y="12"/>
                </a:cxn>
                <a:cxn ang="0">
                  <a:pos x="488" y="28"/>
                </a:cxn>
                <a:cxn ang="0">
                  <a:pos x="485" y="2"/>
                </a:cxn>
                <a:cxn ang="0">
                  <a:pos x="674" y="10"/>
                </a:cxn>
                <a:cxn ang="0">
                  <a:pos x="687" y="12"/>
                </a:cxn>
                <a:cxn ang="0">
                  <a:pos x="750" y="34"/>
                </a:cxn>
                <a:cxn ang="0">
                  <a:pos x="572" y="60"/>
                </a:cxn>
                <a:cxn ang="0">
                  <a:pos x="666" y="76"/>
                </a:cxn>
                <a:cxn ang="0">
                  <a:pos x="771" y="68"/>
                </a:cxn>
                <a:cxn ang="0">
                  <a:pos x="847" y="60"/>
                </a:cxn>
                <a:cxn ang="0">
                  <a:pos x="756" y="104"/>
                </a:cxn>
                <a:cxn ang="0">
                  <a:pos x="815" y="120"/>
                </a:cxn>
                <a:cxn ang="0">
                  <a:pos x="761" y="162"/>
                </a:cxn>
                <a:cxn ang="0">
                  <a:pos x="768" y="196"/>
                </a:cxn>
                <a:cxn ang="0">
                  <a:pos x="753" y="222"/>
                </a:cxn>
                <a:cxn ang="0">
                  <a:pos x="781" y="243"/>
                </a:cxn>
                <a:cxn ang="0">
                  <a:pos x="747" y="267"/>
                </a:cxn>
                <a:cxn ang="0">
                  <a:pos x="763" y="288"/>
                </a:cxn>
                <a:cxn ang="0">
                  <a:pos x="771" y="314"/>
                </a:cxn>
                <a:cxn ang="0">
                  <a:pos x="677" y="327"/>
                </a:cxn>
                <a:cxn ang="0">
                  <a:pos x="697" y="361"/>
                </a:cxn>
                <a:cxn ang="0">
                  <a:pos x="747" y="374"/>
                </a:cxn>
                <a:cxn ang="0">
                  <a:pos x="742" y="398"/>
                </a:cxn>
                <a:cxn ang="0">
                  <a:pos x="666" y="372"/>
                </a:cxn>
                <a:cxn ang="0">
                  <a:pos x="682" y="411"/>
                </a:cxn>
                <a:cxn ang="0">
                  <a:pos x="685" y="453"/>
                </a:cxn>
                <a:cxn ang="0">
                  <a:pos x="601" y="469"/>
                </a:cxn>
                <a:cxn ang="0">
                  <a:pos x="543" y="521"/>
                </a:cxn>
                <a:cxn ang="0">
                  <a:pos x="516" y="508"/>
                </a:cxn>
                <a:cxn ang="0">
                  <a:pos x="467" y="545"/>
                </a:cxn>
                <a:cxn ang="0">
                  <a:pos x="464" y="574"/>
                </a:cxn>
                <a:cxn ang="0">
                  <a:pos x="464" y="592"/>
                </a:cxn>
                <a:cxn ang="0">
                  <a:pos x="430" y="647"/>
                </a:cxn>
                <a:cxn ang="0">
                  <a:pos x="364" y="639"/>
                </a:cxn>
                <a:cxn ang="0">
                  <a:pos x="349" y="623"/>
                </a:cxn>
                <a:cxn ang="0">
                  <a:pos x="317" y="563"/>
                </a:cxn>
                <a:cxn ang="0">
                  <a:pos x="307" y="534"/>
                </a:cxn>
                <a:cxn ang="0">
                  <a:pos x="296" y="469"/>
                </a:cxn>
                <a:cxn ang="0">
                  <a:pos x="294" y="461"/>
                </a:cxn>
                <a:cxn ang="0">
                  <a:pos x="302" y="417"/>
                </a:cxn>
                <a:cxn ang="0">
                  <a:pos x="328" y="400"/>
                </a:cxn>
                <a:cxn ang="0">
                  <a:pos x="309" y="380"/>
                </a:cxn>
                <a:cxn ang="0">
                  <a:pos x="278" y="380"/>
                </a:cxn>
                <a:cxn ang="0">
                  <a:pos x="254" y="364"/>
                </a:cxn>
                <a:cxn ang="0">
                  <a:pos x="239" y="298"/>
                </a:cxn>
                <a:cxn ang="0">
                  <a:pos x="176" y="246"/>
                </a:cxn>
                <a:cxn ang="0">
                  <a:pos x="97" y="256"/>
                </a:cxn>
                <a:cxn ang="0">
                  <a:pos x="21" y="222"/>
                </a:cxn>
                <a:cxn ang="0">
                  <a:pos x="94" y="206"/>
                </a:cxn>
              </a:cxnLst>
              <a:rect l="0" t="0" r="r" b="b"/>
              <a:pathLst>
                <a:path w="895" h="656">
                  <a:moveTo>
                    <a:pt x="0" y="183"/>
                  </a:moveTo>
                  <a:lnTo>
                    <a:pt x="5" y="170"/>
                  </a:lnTo>
                  <a:lnTo>
                    <a:pt x="60" y="154"/>
                  </a:lnTo>
                  <a:lnTo>
                    <a:pt x="99" y="154"/>
                  </a:lnTo>
                  <a:lnTo>
                    <a:pt x="121" y="141"/>
                  </a:lnTo>
                  <a:lnTo>
                    <a:pt x="116" y="130"/>
                  </a:lnTo>
                  <a:lnTo>
                    <a:pt x="126" y="128"/>
                  </a:lnTo>
                  <a:lnTo>
                    <a:pt x="118" y="125"/>
                  </a:lnTo>
                  <a:lnTo>
                    <a:pt x="133" y="117"/>
                  </a:lnTo>
                  <a:lnTo>
                    <a:pt x="131" y="115"/>
                  </a:lnTo>
                  <a:lnTo>
                    <a:pt x="102" y="123"/>
                  </a:lnTo>
                  <a:lnTo>
                    <a:pt x="79" y="112"/>
                  </a:lnTo>
                  <a:lnTo>
                    <a:pt x="110" y="104"/>
                  </a:lnTo>
                  <a:lnTo>
                    <a:pt x="128" y="83"/>
                  </a:lnTo>
                  <a:lnTo>
                    <a:pt x="168" y="83"/>
                  </a:lnTo>
                  <a:lnTo>
                    <a:pt x="165" y="62"/>
                  </a:lnTo>
                  <a:lnTo>
                    <a:pt x="197" y="60"/>
                  </a:lnTo>
                  <a:lnTo>
                    <a:pt x="223" y="76"/>
                  </a:lnTo>
                  <a:lnTo>
                    <a:pt x="192" y="57"/>
                  </a:lnTo>
                  <a:lnTo>
                    <a:pt x="257" y="41"/>
                  </a:lnTo>
                  <a:lnTo>
                    <a:pt x="275" y="49"/>
                  </a:lnTo>
                  <a:lnTo>
                    <a:pt x="275" y="70"/>
                  </a:lnTo>
                  <a:lnTo>
                    <a:pt x="286" y="52"/>
                  </a:lnTo>
                  <a:lnTo>
                    <a:pt x="328" y="65"/>
                  </a:lnTo>
                  <a:lnTo>
                    <a:pt x="315" y="57"/>
                  </a:lnTo>
                  <a:lnTo>
                    <a:pt x="333" y="60"/>
                  </a:lnTo>
                  <a:lnTo>
                    <a:pt x="317" y="47"/>
                  </a:lnTo>
                  <a:lnTo>
                    <a:pt x="312" y="36"/>
                  </a:lnTo>
                  <a:lnTo>
                    <a:pt x="320" y="36"/>
                  </a:lnTo>
                  <a:lnTo>
                    <a:pt x="404" y="62"/>
                  </a:lnTo>
                  <a:lnTo>
                    <a:pt x="398" y="52"/>
                  </a:lnTo>
                  <a:lnTo>
                    <a:pt x="417" y="52"/>
                  </a:lnTo>
                  <a:lnTo>
                    <a:pt x="404" y="44"/>
                  </a:lnTo>
                  <a:lnTo>
                    <a:pt x="435" y="47"/>
                  </a:lnTo>
                  <a:lnTo>
                    <a:pt x="391" y="28"/>
                  </a:lnTo>
                  <a:lnTo>
                    <a:pt x="472" y="36"/>
                  </a:lnTo>
                  <a:lnTo>
                    <a:pt x="454" y="26"/>
                  </a:lnTo>
                  <a:lnTo>
                    <a:pt x="404" y="26"/>
                  </a:lnTo>
                  <a:lnTo>
                    <a:pt x="422" y="23"/>
                  </a:lnTo>
                  <a:lnTo>
                    <a:pt x="393" y="12"/>
                  </a:lnTo>
                  <a:lnTo>
                    <a:pt x="427" y="17"/>
                  </a:lnTo>
                  <a:lnTo>
                    <a:pt x="412" y="10"/>
                  </a:lnTo>
                  <a:lnTo>
                    <a:pt x="430" y="7"/>
                  </a:lnTo>
                  <a:lnTo>
                    <a:pt x="488" y="28"/>
                  </a:lnTo>
                  <a:lnTo>
                    <a:pt x="483" y="20"/>
                  </a:lnTo>
                  <a:lnTo>
                    <a:pt x="511" y="12"/>
                  </a:lnTo>
                  <a:lnTo>
                    <a:pt x="485" y="10"/>
                  </a:lnTo>
                  <a:lnTo>
                    <a:pt x="485" y="2"/>
                  </a:lnTo>
                  <a:lnTo>
                    <a:pt x="501" y="0"/>
                  </a:lnTo>
                  <a:lnTo>
                    <a:pt x="666" y="2"/>
                  </a:lnTo>
                  <a:lnTo>
                    <a:pt x="679" y="5"/>
                  </a:lnTo>
                  <a:lnTo>
                    <a:pt x="674" y="10"/>
                  </a:lnTo>
                  <a:lnTo>
                    <a:pt x="561" y="12"/>
                  </a:lnTo>
                  <a:lnTo>
                    <a:pt x="574" y="17"/>
                  </a:lnTo>
                  <a:lnTo>
                    <a:pt x="533" y="23"/>
                  </a:lnTo>
                  <a:lnTo>
                    <a:pt x="687" y="12"/>
                  </a:lnTo>
                  <a:lnTo>
                    <a:pt x="692" y="20"/>
                  </a:lnTo>
                  <a:lnTo>
                    <a:pt x="674" y="28"/>
                  </a:lnTo>
                  <a:lnTo>
                    <a:pt x="708" y="23"/>
                  </a:lnTo>
                  <a:lnTo>
                    <a:pt x="750" y="34"/>
                  </a:lnTo>
                  <a:lnTo>
                    <a:pt x="687" y="49"/>
                  </a:lnTo>
                  <a:lnTo>
                    <a:pt x="590" y="47"/>
                  </a:lnTo>
                  <a:lnTo>
                    <a:pt x="611" y="52"/>
                  </a:lnTo>
                  <a:lnTo>
                    <a:pt x="572" y="60"/>
                  </a:lnTo>
                  <a:lnTo>
                    <a:pt x="572" y="68"/>
                  </a:lnTo>
                  <a:lnTo>
                    <a:pt x="682" y="57"/>
                  </a:lnTo>
                  <a:lnTo>
                    <a:pt x="687" y="62"/>
                  </a:lnTo>
                  <a:lnTo>
                    <a:pt x="666" y="76"/>
                  </a:lnTo>
                  <a:lnTo>
                    <a:pt x="737" y="52"/>
                  </a:lnTo>
                  <a:lnTo>
                    <a:pt x="742" y="73"/>
                  </a:lnTo>
                  <a:lnTo>
                    <a:pt x="705" y="110"/>
                  </a:lnTo>
                  <a:lnTo>
                    <a:pt x="771" y="68"/>
                  </a:lnTo>
                  <a:lnTo>
                    <a:pt x="771" y="76"/>
                  </a:lnTo>
                  <a:lnTo>
                    <a:pt x="805" y="73"/>
                  </a:lnTo>
                  <a:lnTo>
                    <a:pt x="815" y="60"/>
                  </a:lnTo>
                  <a:lnTo>
                    <a:pt x="847" y="60"/>
                  </a:lnTo>
                  <a:lnTo>
                    <a:pt x="894" y="70"/>
                  </a:lnTo>
                  <a:lnTo>
                    <a:pt x="849" y="86"/>
                  </a:lnTo>
                  <a:lnTo>
                    <a:pt x="855" y="96"/>
                  </a:lnTo>
                  <a:lnTo>
                    <a:pt x="756" y="104"/>
                  </a:lnTo>
                  <a:lnTo>
                    <a:pt x="834" y="107"/>
                  </a:lnTo>
                  <a:lnTo>
                    <a:pt x="768" y="120"/>
                  </a:lnTo>
                  <a:lnTo>
                    <a:pt x="776" y="130"/>
                  </a:lnTo>
                  <a:lnTo>
                    <a:pt x="815" y="120"/>
                  </a:lnTo>
                  <a:lnTo>
                    <a:pt x="787" y="136"/>
                  </a:lnTo>
                  <a:lnTo>
                    <a:pt x="781" y="152"/>
                  </a:lnTo>
                  <a:lnTo>
                    <a:pt x="792" y="146"/>
                  </a:lnTo>
                  <a:lnTo>
                    <a:pt x="761" y="162"/>
                  </a:lnTo>
                  <a:lnTo>
                    <a:pt x="750" y="196"/>
                  </a:lnTo>
                  <a:lnTo>
                    <a:pt x="766" y="191"/>
                  </a:lnTo>
                  <a:lnTo>
                    <a:pt x="790" y="196"/>
                  </a:lnTo>
                  <a:lnTo>
                    <a:pt x="768" y="196"/>
                  </a:lnTo>
                  <a:lnTo>
                    <a:pt x="768" y="206"/>
                  </a:lnTo>
                  <a:lnTo>
                    <a:pt x="802" y="209"/>
                  </a:lnTo>
                  <a:lnTo>
                    <a:pt x="805" y="225"/>
                  </a:lnTo>
                  <a:lnTo>
                    <a:pt x="753" y="222"/>
                  </a:lnTo>
                  <a:lnTo>
                    <a:pt x="766" y="225"/>
                  </a:lnTo>
                  <a:lnTo>
                    <a:pt x="739" y="230"/>
                  </a:lnTo>
                  <a:lnTo>
                    <a:pt x="753" y="243"/>
                  </a:lnTo>
                  <a:lnTo>
                    <a:pt x="781" y="243"/>
                  </a:lnTo>
                  <a:lnTo>
                    <a:pt x="763" y="254"/>
                  </a:lnTo>
                  <a:lnTo>
                    <a:pt x="784" y="259"/>
                  </a:lnTo>
                  <a:lnTo>
                    <a:pt x="784" y="275"/>
                  </a:lnTo>
                  <a:lnTo>
                    <a:pt x="747" y="267"/>
                  </a:lnTo>
                  <a:lnTo>
                    <a:pt x="768" y="275"/>
                  </a:lnTo>
                  <a:lnTo>
                    <a:pt x="756" y="280"/>
                  </a:lnTo>
                  <a:lnTo>
                    <a:pt x="766" y="280"/>
                  </a:lnTo>
                  <a:lnTo>
                    <a:pt x="763" y="288"/>
                  </a:lnTo>
                  <a:lnTo>
                    <a:pt x="792" y="298"/>
                  </a:lnTo>
                  <a:lnTo>
                    <a:pt x="747" y="296"/>
                  </a:lnTo>
                  <a:lnTo>
                    <a:pt x="742" y="301"/>
                  </a:lnTo>
                  <a:lnTo>
                    <a:pt x="771" y="314"/>
                  </a:lnTo>
                  <a:lnTo>
                    <a:pt x="768" y="324"/>
                  </a:lnTo>
                  <a:lnTo>
                    <a:pt x="742" y="332"/>
                  </a:lnTo>
                  <a:lnTo>
                    <a:pt x="716" y="314"/>
                  </a:lnTo>
                  <a:lnTo>
                    <a:pt x="677" y="327"/>
                  </a:lnTo>
                  <a:lnTo>
                    <a:pt x="705" y="338"/>
                  </a:lnTo>
                  <a:lnTo>
                    <a:pt x="677" y="346"/>
                  </a:lnTo>
                  <a:lnTo>
                    <a:pt x="708" y="346"/>
                  </a:lnTo>
                  <a:lnTo>
                    <a:pt x="697" y="361"/>
                  </a:lnTo>
                  <a:lnTo>
                    <a:pt x="711" y="353"/>
                  </a:lnTo>
                  <a:lnTo>
                    <a:pt x="742" y="366"/>
                  </a:lnTo>
                  <a:lnTo>
                    <a:pt x="729" y="377"/>
                  </a:lnTo>
                  <a:lnTo>
                    <a:pt x="747" y="374"/>
                  </a:lnTo>
                  <a:lnTo>
                    <a:pt x="742" y="385"/>
                  </a:lnTo>
                  <a:lnTo>
                    <a:pt x="753" y="380"/>
                  </a:lnTo>
                  <a:lnTo>
                    <a:pt x="756" y="406"/>
                  </a:lnTo>
                  <a:lnTo>
                    <a:pt x="742" y="398"/>
                  </a:lnTo>
                  <a:lnTo>
                    <a:pt x="739" y="406"/>
                  </a:lnTo>
                  <a:lnTo>
                    <a:pt x="726" y="406"/>
                  </a:lnTo>
                  <a:lnTo>
                    <a:pt x="708" y="385"/>
                  </a:lnTo>
                  <a:lnTo>
                    <a:pt x="666" y="372"/>
                  </a:lnTo>
                  <a:lnTo>
                    <a:pt x="697" y="387"/>
                  </a:lnTo>
                  <a:lnTo>
                    <a:pt x="658" y="393"/>
                  </a:lnTo>
                  <a:lnTo>
                    <a:pt x="645" y="406"/>
                  </a:lnTo>
                  <a:lnTo>
                    <a:pt x="682" y="411"/>
                  </a:lnTo>
                  <a:lnTo>
                    <a:pt x="650" y="419"/>
                  </a:lnTo>
                  <a:lnTo>
                    <a:pt x="700" y="411"/>
                  </a:lnTo>
                  <a:lnTo>
                    <a:pt x="745" y="422"/>
                  </a:lnTo>
                  <a:lnTo>
                    <a:pt x="685" y="453"/>
                  </a:lnTo>
                  <a:lnTo>
                    <a:pt x="629" y="469"/>
                  </a:lnTo>
                  <a:lnTo>
                    <a:pt x="606" y="469"/>
                  </a:lnTo>
                  <a:lnTo>
                    <a:pt x="593" y="456"/>
                  </a:lnTo>
                  <a:lnTo>
                    <a:pt x="601" y="469"/>
                  </a:lnTo>
                  <a:lnTo>
                    <a:pt x="585" y="476"/>
                  </a:lnTo>
                  <a:lnTo>
                    <a:pt x="561" y="510"/>
                  </a:lnTo>
                  <a:lnTo>
                    <a:pt x="545" y="508"/>
                  </a:lnTo>
                  <a:lnTo>
                    <a:pt x="543" y="521"/>
                  </a:lnTo>
                  <a:lnTo>
                    <a:pt x="525" y="524"/>
                  </a:lnTo>
                  <a:lnTo>
                    <a:pt x="516" y="518"/>
                  </a:lnTo>
                  <a:lnTo>
                    <a:pt x="525" y="510"/>
                  </a:lnTo>
                  <a:lnTo>
                    <a:pt x="516" y="508"/>
                  </a:lnTo>
                  <a:lnTo>
                    <a:pt x="509" y="529"/>
                  </a:lnTo>
                  <a:lnTo>
                    <a:pt x="480" y="532"/>
                  </a:lnTo>
                  <a:lnTo>
                    <a:pt x="483" y="542"/>
                  </a:lnTo>
                  <a:lnTo>
                    <a:pt x="467" y="545"/>
                  </a:lnTo>
                  <a:lnTo>
                    <a:pt x="480" y="558"/>
                  </a:lnTo>
                  <a:lnTo>
                    <a:pt x="464" y="558"/>
                  </a:lnTo>
                  <a:lnTo>
                    <a:pt x="477" y="574"/>
                  </a:lnTo>
                  <a:lnTo>
                    <a:pt x="464" y="574"/>
                  </a:lnTo>
                  <a:lnTo>
                    <a:pt x="474" y="576"/>
                  </a:lnTo>
                  <a:lnTo>
                    <a:pt x="464" y="589"/>
                  </a:lnTo>
                  <a:lnTo>
                    <a:pt x="454" y="586"/>
                  </a:lnTo>
                  <a:lnTo>
                    <a:pt x="464" y="592"/>
                  </a:lnTo>
                  <a:lnTo>
                    <a:pt x="443" y="597"/>
                  </a:lnTo>
                  <a:lnTo>
                    <a:pt x="454" y="618"/>
                  </a:lnTo>
                  <a:lnTo>
                    <a:pt x="443" y="647"/>
                  </a:lnTo>
                  <a:lnTo>
                    <a:pt x="430" y="647"/>
                  </a:lnTo>
                  <a:lnTo>
                    <a:pt x="440" y="655"/>
                  </a:lnTo>
                  <a:lnTo>
                    <a:pt x="409" y="655"/>
                  </a:lnTo>
                  <a:lnTo>
                    <a:pt x="404" y="636"/>
                  </a:lnTo>
                  <a:lnTo>
                    <a:pt x="364" y="639"/>
                  </a:lnTo>
                  <a:lnTo>
                    <a:pt x="373" y="634"/>
                  </a:lnTo>
                  <a:lnTo>
                    <a:pt x="354" y="626"/>
                  </a:lnTo>
                  <a:lnTo>
                    <a:pt x="364" y="623"/>
                  </a:lnTo>
                  <a:lnTo>
                    <a:pt x="349" y="623"/>
                  </a:lnTo>
                  <a:lnTo>
                    <a:pt x="354" y="613"/>
                  </a:lnTo>
                  <a:lnTo>
                    <a:pt x="344" y="613"/>
                  </a:lnTo>
                  <a:lnTo>
                    <a:pt x="317" y="576"/>
                  </a:lnTo>
                  <a:lnTo>
                    <a:pt x="317" y="563"/>
                  </a:lnTo>
                  <a:lnTo>
                    <a:pt x="336" y="552"/>
                  </a:lnTo>
                  <a:lnTo>
                    <a:pt x="328" y="547"/>
                  </a:lnTo>
                  <a:lnTo>
                    <a:pt x="309" y="560"/>
                  </a:lnTo>
                  <a:lnTo>
                    <a:pt x="307" y="534"/>
                  </a:lnTo>
                  <a:lnTo>
                    <a:pt x="288" y="518"/>
                  </a:lnTo>
                  <a:lnTo>
                    <a:pt x="291" y="498"/>
                  </a:lnTo>
                  <a:lnTo>
                    <a:pt x="280" y="490"/>
                  </a:lnTo>
                  <a:lnTo>
                    <a:pt x="296" y="469"/>
                  </a:lnTo>
                  <a:lnTo>
                    <a:pt x="288" y="466"/>
                  </a:lnTo>
                  <a:lnTo>
                    <a:pt x="322" y="469"/>
                  </a:lnTo>
                  <a:lnTo>
                    <a:pt x="320" y="461"/>
                  </a:lnTo>
                  <a:lnTo>
                    <a:pt x="294" y="461"/>
                  </a:lnTo>
                  <a:lnTo>
                    <a:pt x="330" y="442"/>
                  </a:lnTo>
                  <a:lnTo>
                    <a:pt x="322" y="437"/>
                  </a:lnTo>
                  <a:lnTo>
                    <a:pt x="330" y="419"/>
                  </a:lnTo>
                  <a:lnTo>
                    <a:pt x="302" y="417"/>
                  </a:lnTo>
                  <a:lnTo>
                    <a:pt x="273" y="400"/>
                  </a:lnTo>
                  <a:lnTo>
                    <a:pt x="328" y="411"/>
                  </a:lnTo>
                  <a:lnTo>
                    <a:pt x="320" y="403"/>
                  </a:lnTo>
                  <a:lnTo>
                    <a:pt x="328" y="400"/>
                  </a:lnTo>
                  <a:lnTo>
                    <a:pt x="307" y="390"/>
                  </a:lnTo>
                  <a:lnTo>
                    <a:pt x="315" y="385"/>
                  </a:lnTo>
                  <a:lnTo>
                    <a:pt x="299" y="387"/>
                  </a:lnTo>
                  <a:lnTo>
                    <a:pt x="309" y="380"/>
                  </a:lnTo>
                  <a:lnTo>
                    <a:pt x="294" y="382"/>
                  </a:lnTo>
                  <a:lnTo>
                    <a:pt x="312" y="374"/>
                  </a:lnTo>
                  <a:lnTo>
                    <a:pt x="286" y="364"/>
                  </a:lnTo>
                  <a:lnTo>
                    <a:pt x="278" y="380"/>
                  </a:lnTo>
                  <a:lnTo>
                    <a:pt x="257" y="382"/>
                  </a:lnTo>
                  <a:lnTo>
                    <a:pt x="252" y="374"/>
                  </a:lnTo>
                  <a:lnTo>
                    <a:pt x="268" y="364"/>
                  </a:lnTo>
                  <a:lnTo>
                    <a:pt x="254" y="364"/>
                  </a:lnTo>
                  <a:lnTo>
                    <a:pt x="273" y="343"/>
                  </a:lnTo>
                  <a:lnTo>
                    <a:pt x="254" y="338"/>
                  </a:lnTo>
                  <a:lnTo>
                    <a:pt x="260" y="324"/>
                  </a:lnTo>
                  <a:lnTo>
                    <a:pt x="239" y="298"/>
                  </a:lnTo>
                  <a:lnTo>
                    <a:pt x="246" y="296"/>
                  </a:lnTo>
                  <a:lnTo>
                    <a:pt x="212" y="270"/>
                  </a:lnTo>
                  <a:lnTo>
                    <a:pt x="209" y="259"/>
                  </a:lnTo>
                  <a:lnTo>
                    <a:pt x="176" y="246"/>
                  </a:lnTo>
                  <a:lnTo>
                    <a:pt x="142" y="240"/>
                  </a:lnTo>
                  <a:lnTo>
                    <a:pt x="113" y="248"/>
                  </a:lnTo>
                  <a:lnTo>
                    <a:pt x="89" y="243"/>
                  </a:lnTo>
                  <a:lnTo>
                    <a:pt x="97" y="256"/>
                  </a:lnTo>
                  <a:lnTo>
                    <a:pt x="71" y="248"/>
                  </a:lnTo>
                  <a:lnTo>
                    <a:pt x="50" y="238"/>
                  </a:lnTo>
                  <a:lnTo>
                    <a:pt x="71" y="230"/>
                  </a:lnTo>
                  <a:lnTo>
                    <a:pt x="21" y="222"/>
                  </a:lnTo>
                  <a:lnTo>
                    <a:pt x="40" y="214"/>
                  </a:lnTo>
                  <a:lnTo>
                    <a:pt x="99" y="217"/>
                  </a:lnTo>
                  <a:lnTo>
                    <a:pt x="105" y="209"/>
                  </a:lnTo>
                  <a:lnTo>
                    <a:pt x="94" y="206"/>
                  </a:lnTo>
                  <a:lnTo>
                    <a:pt x="105" y="201"/>
                  </a:lnTo>
                  <a:lnTo>
                    <a:pt x="52" y="204"/>
                  </a:lnTo>
                  <a:lnTo>
                    <a:pt x="0" y="183"/>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06" name="Freeform 610"/>
            <p:cNvSpPr>
              <a:spLocks/>
            </p:cNvSpPr>
            <p:nvPr/>
          </p:nvSpPr>
          <p:spPr bwMode="auto">
            <a:xfrm>
              <a:off x="2986" y="1782"/>
              <a:ext cx="90" cy="50"/>
            </a:xfrm>
            <a:custGeom>
              <a:avLst/>
              <a:gdLst/>
              <a:ahLst/>
              <a:cxnLst>
                <a:cxn ang="0">
                  <a:pos x="0" y="31"/>
                </a:cxn>
                <a:cxn ang="0">
                  <a:pos x="17" y="7"/>
                </a:cxn>
                <a:cxn ang="0">
                  <a:pos x="37" y="13"/>
                </a:cxn>
                <a:cxn ang="0">
                  <a:pos x="69" y="0"/>
                </a:cxn>
                <a:cxn ang="0">
                  <a:pos x="87" y="2"/>
                </a:cxn>
                <a:cxn ang="0">
                  <a:pos x="100" y="10"/>
                </a:cxn>
                <a:cxn ang="0">
                  <a:pos x="64" y="44"/>
                </a:cxn>
                <a:cxn ang="0">
                  <a:pos x="29" y="49"/>
                </a:cxn>
                <a:cxn ang="0">
                  <a:pos x="0" y="31"/>
                </a:cxn>
              </a:cxnLst>
              <a:rect l="0" t="0" r="r" b="b"/>
              <a:pathLst>
                <a:path w="101" h="50">
                  <a:moveTo>
                    <a:pt x="0" y="31"/>
                  </a:moveTo>
                  <a:lnTo>
                    <a:pt x="17" y="7"/>
                  </a:lnTo>
                  <a:lnTo>
                    <a:pt x="37" y="13"/>
                  </a:lnTo>
                  <a:lnTo>
                    <a:pt x="69" y="0"/>
                  </a:lnTo>
                  <a:lnTo>
                    <a:pt x="87" y="2"/>
                  </a:lnTo>
                  <a:lnTo>
                    <a:pt x="100" y="10"/>
                  </a:lnTo>
                  <a:lnTo>
                    <a:pt x="64" y="44"/>
                  </a:lnTo>
                  <a:lnTo>
                    <a:pt x="29" y="49"/>
                  </a:lnTo>
                  <a:lnTo>
                    <a:pt x="0" y="31"/>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07" name="Freeform 611"/>
            <p:cNvSpPr>
              <a:spLocks/>
            </p:cNvSpPr>
            <p:nvPr/>
          </p:nvSpPr>
          <p:spPr bwMode="auto">
            <a:xfrm>
              <a:off x="2457" y="1396"/>
              <a:ext cx="143" cy="77"/>
            </a:xfrm>
            <a:custGeom>
              <a:avLst/>
              <a:gdLst/>
              <a:ahLst/>
              <a:cxnLst>
                <a:cxn ang="0">
                  <a:pos x="0" y="29"/>
                </a:cxn>
                <a:cxn ang="0">
                  <a:pos x="11" y="27"/>
                </a:cxn>
                <a:cxn ang="0">
                  <a:pos x="3" y="19"/>
                </a:cxn>
                <a:cxn ang="0">
                  <a:pos x="16" y="24"/>
                </a:cxn>
                <a:cxn ang="0">
                  <a:pos x="11" y="11"/>
                </a:cxn>
                <a:cxn ang="0">
                  <a:pos x="26" y="16"/>
                </a:cxn>
                <a:cxn ang="0">
                  <a:pos x="19" y="3"/>
                </a:cxn>
                <a:cxn ang="0">
                  <a:pos x="45" y="13"/>
                </a:cxn>
                <a:cxn ang="0">
                  <a:pos x="48" y="35"/>
                </a:cxn>
                <a:cxn ang="0">
                  <a:pos x="58" y="11"/>
                </a:cxn>
                <a:cxn ang="0">
                  <a:pos x="74" y="19"/>
                </a:cxn>
                <a:cxn ang="0">
                  <a:pos x="84" y="8"/>
                </a:cxn>
                <a:cxn ang="0">
                  <a:pos x="92" y="24"/>
                </a:cxn>
                <a:cxn ang="0">
                  <a:pos x="89" y="11"/>
                </a:cxn>
                <a:cxn ang="0">
                  <a:pos x="119" y="11"/>
                </a:cxn>
                <a:cxn ang="0">
                  <a:pos x="121" y="0"/>
                </a:cxn>
                <a:cxn ang="0">
                  <a:pos x="131" y="8"/>
                </a:cxn>
                <a:cxn ang="0">
                  <a:pos x="147" y="5"/>
                </a:cxn>
                <a:cxn ang="0">
                  <a:pos x="136" y="11"/>
                </a:cxn>
                <a:cxn ang="0">
                  <a:pos x="160" y="37"/>
                </a:cxn>
                <a:cxn ang="0">
                  <a:pos x="142" y="55"/>
                </a:cxn>
                <a:cxn ang="0">
                  <a:pos x="79" y="76"/>
                </a:cxn>
                <a:cxn ang="0">
                  <a:pos x="26" y="69"/>
                </a:cxn>
                <a:cxn ang="0">
                  <a:pos x="40" y="47"/>
                </a:cxn>
                <a:cxn ang="0">
                  <a:pos x="8" y="42"/>
                </a:cxn>
                <a:cxn ang="0">
                  <a:pos x="37" y="37"/>
                </a:cxn>
                <a:cxn ang="0">
                  <a:pos x="29" y="35"/>
                </a:cxn>
                <a:cxn ang="0">
                  <a:pos x="40" y="29"/>
                </a:cxn>
                <a:cxn ang="0">
                  <a:pos x="0" y="29"/>
                </a:cxn>
              </a:cxnLst>
              <a:rect l="0" t="0" r="r" b="b"/>
              <a:pathLst>
                <a:path w="161" h="77">
                  <a:moveTo>
                    <a:pt x="0" y="29"/>
                  </a:moveTo>
                  <a:lnTo>
                    <a:pt x="11" y="27"/>
                  </a:lnTo>
                  <a:lnTo>
                    <a:pt x="3" y="19"/>
                  </a:lnTo>
                  <a:lnTo>
                    <a:pt x="16" y="24"/>
                  </a:lnTo>
                  <a:lnTo>
                    <a:pt x="11" y="11"/>
                  </a:lnTo>
                  <a:lnTo>
                    <a:pt x="26" y="16"/>
                  </a:lnTo>
                  <a:lnTo>
                    <a:pt x="19" y="3"/>
                  </a:lnTo>
                  <a:lnTo>
                    <a:pt x="45" y="13"/>
                  </a:lnTo>
                  <a:lnTo>
                    <a:pt x="48" y="35"/>
                  </a:lnTo>
                  <a:lnTo>
                    <a:pt x="58" y="11"/>
                  </a:lnTo>
                  <a:lnTo>
                    <a:pt x="74" y="19"/>
                  </a:lnTo>
                  <a:lnTo>
                    <a:pt x="84" y="8"/>
                  </a:lnTo>
                  <a:lnTo>
                    <a:pt x="92" y="24"/>
                  </a:lnTo>
                  <a:lnTo>
                    <a:pt x="89" y="11"/>
                  </a:lnTo>
                  <a:lnTo>
                    <a:pt x="119" y="11"/>
                  </a:lnTo>
                  <a:lnTo>
                    <a:pt x="121" y="0"/>
                  </a:lnTo>
                  <a:lnTo>
                    <a:pt x="131" y="8"/>
                  </a:lnTo>
                  <a:lnTo>
                    <a:pt x="147" y="5"/>
                  </a:lnTo>
                  <a:lnTo>
                    <a:pt x="136" y="11"/>
                  </a:lnTo>
                  <a:lnTo>
                    <a:pt x="160" y="37"/>
                  </a:lnTo>
                  <a:lnTo>
                    <a:pt x="142" y="55"/>
                  </a:lnTo>
                  <a:lnTo>
                    <a:pt x="79" y="76"/>
                  </a:lnTo>
                  <a:lnTo>
                    <a:pt x="26" y="69"/>
                  </a:lnTo>
                  <a:lnTo>
                    <a:pt x="40" y="47"/>
                  </a:lnTo>
                  <a:lnTo>
                    <a:pt x="8" y="42"/>
                  </a:lnTo>
                  <a:lnTo>
                    <a:pt x="37" y="37"/>
                  </a:lnTo>
                  <a:lnTo>
                    <a:pt x="29" y="35"/>
                  </a:lnTo>
                  <a:lnTo>
                    <a:pt x="40" y="29"/>
                  </a:lnTo>
                  <a:lnTo>
                    <a:pt x="0" y="29"/>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08" name="Freeform 612"/>
            <p:cNvSpPr>
              <a:spLocks/>
            </p:cNvSpPr>
            <p:nvPr/>
          </p:nvSpPr>
          <p:spPr bwMode="auto">
            <a:xfrm>
              <a:off x="2641" y="1651"/>
              <a:ext cx="58" cy="71"/>
            </a:xfrm>
            <a:custGeom>
              <a:avLst/>
              <a:gdLst/>
              <a:ahLst/>
              <a:cxnLst>
                <a:cxn ang="0">
                  <a:pos x="0" y="60"/>
                </a:cxn>
                <a:cxn ang="0">
                  <a:pos x="14" y="68"/>
                </a:cxn>
                <a:cxn ang="0">
                  <a:pos x="5" y="70"/>
                </a:cxn>
                <a:cxn ang="0">
                  <a:pos x="61" y="62"/>
                </a:cxn>
                <a:cxn ang="0">
                  <a:pos x="64" y="23"/>
                </a:cxn>
                <a:cxn ang="0">
                  <a:pos x="58" y="15"/>
                </a:cxn>
                <a:cxn ang="0">
                  <a:pos x="40" y="20"/>
                </a:cxn>
                <a:cxn ang="0">
                  <a:pos x="35" y="15"/>
                </a:cxn>
                <a:cxn ang="0">
                  <a:pos x="42" y="5"/>
                </a:cxn>
                <a:cxn ang="0">
                  <a:pos x="35" y="0"/>
                </a:cxn>
                <a:cxn ang="0">
                  <a:pos x="29" y="18"/>
                </a:cxn>
                <a:cxn ang="0">
                  <a:pos x="5" y="26"/>
                </a:cxn>
                <a:cxn ang="0">
                  <a:pos x="14" y="28"/>
                </a:cxn>
                <a:cxn ang="0">
                  <a:pos x="8" y="37"/>
                </a:cxn>
                <a:cxn ang="0">
                  <a:pos x="24" y="39"/>
                </a:cxn>
                <a:cxn ang="0">
                  <a:pos x="8" y="55"/>
                </a:cxn>
                <a:cxn ang="0">
                  <a:pos x="27" y="52"/>
                </a:cxn>
                <a:cxn ang="0">
                  <a:pos x="0" y="60"/>
                </a:cxn>
              </a:cxnLst>
              <a:rect l="0" t="0" r="r" b="b"/>
              <a:pathLst>
                <a:path w="65" h="71">
                  <a:moveTo>
                    <a:pt x="0" y="60"/>
                  </a:moveTo>
                  <a:lnTo>
                    <a:pt x="14" y="68"/>
                  </a:lnTo>
                  <a:lnTo>
                    <a:pt x="5" y="70"/>
                  </a:lnTo>
                  <a:lnTo>
                    <a:pt x="61" y="62"/>
                  </a:lnTo>
                  <a:lnTo>
                    <a:pt x="64" y="23"/>
                  </a:lnTo>
                  <a:lnTo>
                    <a:pt x="58" y="15"/>
                  </a:lnTo>
                  <a:lnTo>
                    <a:pt x="40" y="20"/>
                  </a:lnTo>
                  <a:lnTo>
                    <a:pt x="35" y="15"/>
                  </a:lnTo>
                  <a:lnTo>
                    <a:pt x="42" y="5"/>
                  </a:lnTo>
                  <a:lnTo>
                    <a:pt x="35" y="0"/>
                  </a:lnTo>
                  <a:lnTo>
                    <a:pt x="29" y="18"/>
                  </a:lnTo>
                  <a:lnTo>
                    <a:pt x="5" y="26"/>
                  </a:lnTo>
                  <a:lnTo>
                    <a:pt x="14" y="28"/>
                  </a:lnTo>
                  <a:lnTo>
                    <a:pt x="8" y="37"/>
                  </a:lnTo>
                  <a:lnTo>
                    <a:pt x="24" y="39"/>
                  </a:lnTo>
                  <a:lnTo>
                    <a:pt x="8" y="55"/>
                  </a:lnTo>
                  <a:lnTo>
                    <a:pt x="27" y="52"/>
                  </a:lnTo>
                  <a:lnTo>
                    <a:pt x="0" y="60"/>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09" name="Freeform 613"/>
            <p:cNvSpPr>
              <a:spLocks/>
            </p:cNvSpPr>
            <p:nvPr/>
          </p:nvSpPr>
          <p:spPr bwMode="auto">
            <a:xfrm>
              <a:off x="2851" y="1750"/>
              <a:ext cx="15" cy="17"/>
            </a:xfrm>
            <a:custGeom>
              <a:avLst/>
              <a:gdLst/>
              <a:ahLst/>
              <a:cxnLst>
                <a:cxn ang="0">
                  <a:pos x="0" y="16"/>
                </a:cxn>
                <a:cxn ang="0">
                  <a:pos x="12" y="0"/>
                </a:cxn>
                <a:cxn ang="0">
                  <a:pos x="16" y="16"/>
                </a:cxn>
                <a:cxn ang="0">
                  <a:pos x="0" y="16"/>
                </a:cxn>
              </a:cxnLst>
              <a:rect l="0" t="0" r="r" b="b"/>
              <a:pathLst>
                <a:path w="17" h="17">
                  <a:moveTo>
                    <a:pt x="0" y="16"/>
                  </a:moveTo>
                  <a:lnTo>
                    <a:pt x="12" y="0"/>
                  </a:lnTo>
                  <a:lnTo>
                    <a:pt x="16" y="16"/>
                  </a:lnTo>
                  <a:lnTo>
                    <a:pt x="0" y="16"/>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10" name="Freeform 614"/>
            <p:cNvSpPr>
              <a:spLocks/>
            </p:cNvSpPr>
            <p:nvPr/>
          </p:nvSpPr>
          <p:spPr bwMode="auto">
            <a:xfrm>
              <a:off x="1247" y="2059"/>
              <a:ext cx="397" cy="282"/>
            </a:xfrm>
            <a:custGeom>
              <a:avLst/>
              <a:gdLst/>
              <a:ahLst/>
              <a:cxnLst>
                <a:cxn ang="0">
                  <a:pos x="0" y="3"/>
                </a:cxn>
                <a:cxn ang="0">
                  <a:pos x="21" y="48"/>
                </a:cxn>
                <a:cxn ang="0">
                  <a:pos x="45" y="69"/>
                </a:cxn>
                <a:cxn ang="0">
                  <a:pos x="42" y="79"/>
                </a:cxn>
                <a:cxn ang="0">
                  <a:pos x="32" y="82"/>
                </a:cxn>
                <a:cxn ang="0">
                  <a:pos x="60" y="93"/>
                </a:cxn>
                <a:cxn ang="0">
                  <a:pos x="74" y="113"/>
                </a:cxn>
                <a:cxn ang="0">
                  <a:pos x="71" y="127"/>
                </a:cxn>
                <a:cxn ang="0">
                  <a:pos x="105" y="155"/>
                </a:cxn>
                <a:cxn ang="0">
                  <a:pos x="113" y="147"/>
                </a:cxn>
                <a:cxn ang="0">
                  <a:pos x="37" y="43"/>
                </a:cxn>
                <a:cxn ang="0">
                  <a:pos x="32" y="14"/>
                </a:cxn>
                <a:cxn ang="0">
                  <a:pos x="48" y="19"/>
                </a:cxn>
                <a:cxn ang="0">
                  <a:pos x="76" y="66"/>
                </a:cxn>
                <a:cxn ang="0">
                  <a:pos x="116" y="100"/>
                </a:cxn>
                <a:cxn ang="0">
                  <a:pos x="116" y="113"/>
                </a:cxn>
                <a:cxn ang="0">
                  <a:pos x="171" y="161"/>
                </a:cxn>
                <a:cxn ang="0">
                  <a:pos x="176" y="179"/>
                </a:cxn>
                <a:cxn ang="0">
                  <a:pos x="171" y="195"/>
                </a:cxn>
                <a:cxn ang="0">
                  <a:pos x="184" y="211"/>
                </a:cxn>
                <a:cxn ang="0">
                  <a:pos x="288" y="263"/>
                </a:cxn>
                <a:cxn ang="0">
                  <a:pos x="333" y="257"/>
                </a:cxn>
                <a:cxn ang="0">
                  <a:pos x="364" y="281"/>
                </a:cxn>
                <a:cxn ang="0">
                  <a:pos x="375" y="257"/>
                </a:cxn>
                <a:cxn ang="0">
                  <a:pos x="388" y="257"/>
                </a:cxn>
                <a:cxn ang="0">
                  <a:pos x="375" y="239"/>
                </a:cxn>
                <a:cxn ang="0">
                  <a:pos x="409" y="234"/>
                </a:cxn>
                <a:cxn ang="0">
                  <a:pos x="420" y="223"/>
                </a:cxn>
                <a:cxn ang="0">
                  <a:pos x="425" y="218"/>
                </a:cxn>
                <a:cxn ang="0">
                  <a:pos x="428" y="228"/>
                </a:cxn>
                <a:cxn ang="0">
                  <a:pos x="446" y="184"/>
                </a:cxn>
                <a:cxn ang="0">
                  <a:pos x="425" y="174"/>
                </a:cxn>
                <a:cxn ang="0">
                  <a:pos x="391" y="184"/>
                </a:cxn>
                <a:cxn ang="0">
                  <a:pos x="375" y="223"/>
                </a:cxn>
                <a:cxn ang="0">
                  <a:pos x="333" y="228"/>
                </a:cxn>
                <a:cxn ang="0">
                  <a:pos x="312" y="216"/>
                </a:cxn>
                <a:cxn ang="0">
                  <a:pos x="286" y="166"/>
                </a:cxn>
                <a:cxn ang="0">
                  <a:pos x="281" y="127"/>
                </a:cxn>
                <a:cxn ang="0">
                  <a:pos x="294" y="110"/>
                </a:cxn>
                <a:cxn ang="0">
                  <a:pos x="265" y="100"/>
                </a:cxn>
                <a:cxn ang="0">
                  <a:pos x="229" y="45"/>
                </a:cxn>
                <a:cxn ang="0">
                  <a:pos x="197" y="58"/>
                </a:cxn>
                <a:cxn ang="0">
                  <a:pos x="155" y="14"/>
                </a:cxn>
                <a:cxn ang="0">
                  <a:pos x="87" y="22"/>
                </a:cxn>
                <a:cxn ang="0">
                  <a:pos x="32" y="0"/>
                </a:cxn>
                <a:cxn ang="0">
                  <a:pos x="0" y="3"/>
                </a:cxn>
              </a:cxnLst>
              <a:rect l="0" t="0" r="r" b="b"/>
              <a:pathLst>
                <a:path w="447" h="282">
                  <a:moveTo>
                    <a:pt x="0" y="3"/>
                  </a:moveTo>
                  <a:lnTo>
                    <a:pt x="21" y="48"/>
                  </a:lnTo>
                  <a:lnTo>
                    <a:pt x="45" y="69"/>
                  </a:lnTo>
                  <a:lnTo>
                    <a:pt x="42" y="79"/>
                  </a:lnTo>
                  <a:lnTo>
                    <a:pt x="32" y="82"/>
                  </a:lnTo>
                  <a:lnTo>
                    <a:pt x="60" y="93"/>
                  </a:lnTo>
                  <a:lnTo>
                    <a:pt x="74" y="113"/>
                  </a:lnTo>
                  <a:lnTo>
                    <a:pt x="71" y="127"/>
                  </a:lnTo>
                  <a:lnTo>
                    <a:pt x="105" y="155"/>
                  </a:lnTo>
                  <a:lnTo>
                    <a:pt x="113" y="147"/>
                  </a:lnTo>
                  <a:lnTo>
                    <a:pt x="37" y="43"/>
                  </a:lnTo>
                  <a:lnTo>
                    <a:pt x="32" y="14"/>
                  </a:lnTo>
                  <a:lnTo>
                    <a:pt x="48" y="19"/>
                  </a:lnTo>
                  <a:lnTo>
                    <a:pt x="76" y="66"/>
                  </a:lnTo>
                  <a:lnTo>
                    <a:pt x="116" y="100"/>
                  </a:lnTo>
                  <a:lnTo>
                    <a:pt x="116" y="113"/>
                  </a:lnTo>
                  <a:lnTo>
                    <a:pt x="171" y="161"/>
                  </a:lnTo>
                  <a:lnTo>
                    <a:pt x="176" y="179"/>
                  </a:lnTo>
                  <a:lnTo>
                    <a:pt x="171" y="195"/>
                  </a:lnTo>
                  <a:lnTo>
                    <a:pt x="184" y="211"/>
                  </a:lnTo>
                  <a:lnTo>
                    <a:pt x="288" y="263"/>
                  </a:lnTo>
                  <a:lnTo>
                    <a:pt x="333" y="257"/>
                  </a:lnTo>
                  <a:lnTo>
                    <a:pt x="364" y="281"/>
                  </a:lnTo>
                  <a:lnTo>
                    <a:pt x="375" y="257"/>
                  </a:lnTo>
                  <a:lnTo>
                    <a:pt x="388" y="257"/>
                  </a:lnTo>
                  <a:lnTo>
                    <a:pt x="375" y="239"/>
                  </a:lnTo>
                  <a:lnTo>
                    <a:pt x="409" y="234"/>
                  </a:lnTo>
                  <a:lnTo>
                    <a:pt x="420" y="223"/>
                  </a:lnTo>
                  <a:lnTo>
                    <a:pt x="425" y="218"/>
                  </a:lnTo>
                  <a:lnTo>
                    <a:pt x="428" y="228"/>
                  </a:lnTo>
                  <a:lnTo>
                    <a:pt x="446" y="184"/>
                  </a:lnTo>
                  <a:lnTo>
                    <a:pt x="425" y="174"/>
                  </a:lnTo>
                  <a:lnTo>
                    <a:pt x="391" y="184"/>
                  </a:lnTo>
                  <a:lnTo>
                    <a:pt x="375" y="223"/>
                  </a:lnTo>
                  <a:lnTo>
                    <a:pt x="333" y="228"/>
                  </a:lnTo>
                  <a:lnTo>
                    <a:pt x="312" y="216"/>
                  </a:lnTo>
                  <a:lnTo>
                    <a:pt x="286" y="166"/>
                  </a:lnTo>
                  <a:lnTo>
                    <a:pt x="281" y="127"/>
                  </a:lnTo>
                  <a:lnTo>
                    <a:pt x="294" y="110"/>
                  </a:lnTo>
                  <a:lnTo>
                    <a:pt x="265" y="100"/>
                  </a:lnTo>
                  <a:lnTo>
                    <a:pt x="229" y="45"/>
                  </a:lnTo>
                  <a:lnTo>
                    <a:pt x="197" y="58"/>
                  </a:lnTo>
                  <a:lnTo>
                    <a:pt x="155" y="14"/>
                  </a:lnTo>
                  <a:lnTo>
                    <a:pt x="87" y="22"/>
                  </a:lnTo>
                  <a:lnTo>
                    <a:pt x="32" y="0"/>
                  </a:lnTo>
                  <a:lnTo>
                    <a:pt x="0" y="3"/>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11" name="Freeform 615"/>
            <p:cNvSpPr>
              <a:spLocks/>
            </p:cNvSpPr>
            <p:nvPr/>
          </p:nvSpPr>
          <p:spPr bwMode="auto">
            <a:xfrm>
              <a:off x="2820" y="1690"/>
              <a:ext cx="51" cy="51"/>
            </a:xfrm>
            <a:custGeom>
              <a:avLst/>
              <a:gdLst/>
              <a:ahLst/>
              <a:cxnLst>
                <a:cxn ang="0">
                  <a:pos x="0" y="37"/>
                </a:cxn>
                <a:cxn ang="0">
                  <a:pos x="24" y="29"/>
                </a:cxn>
                <a:cxn ang="0">
                  <a:pos x="14" y="26"/>
                </a:cxn>
                <a:cxn ang="0">
                  <a:pos x="24" y="8"/>
                </a:cxn>
                <a:cxn ang="0">
                  <a:pos x="29" y="18"/>
                </a:cxn>
                <a:cxn ang="0">
                  <a:pos x="32" y="0"/>
                </a:cxn>
                <a:cxn ang="0">
                  <a:pos x="56" y="0"/>
                </a:cxn>
                <a:cxn ang="0">
                  <a:pos x="53" y="18"/>
                </a:cxn>
                <a:cxn ang="0">
                  <a:pos x="37" y="26"/>
                </a:cxn>
                <a:cxn ang="0">
                  <a:pos x="37" y="50"/>
                </a:cxn>
                <a:cxn ang="0">
                  <a:pos x="24" y="34"/>
                </a:cxn>
                <a:cxn ang="0">
                  <a:pos x="0" y="37"/>
                </a:cxn>
              </a:cxnLst>
              <a:rect l="0" t="0" r="r" b="b"/>
              <a:pathLst>
                <a:path w="57" h="51">
                  <a:moveTo>
                    <a:pt x="0" y="37"/>
                  </a:moveTo>
                  <a:lnTo>
                    <a:pt x="24" y="29"/>
                  </a:lnTo>
                  <a:lnTo>
                    <a:pt x="14" y="26"/>
                  </a:lnTo>
                  <a:lnTo>
                    <a:pt x="24" y="8"/>
                  </a:lnTo>
                  <a:lnTo>
                    <a:pt x="29" y="18"/>
                  </a:lnTo>
                  <a:lnTo>
                    <a:pt x="32" y="0"/>
                  </a:lnTo>
                  <a:lnTo>
                    <a:pt x="56" y="0"/>
                  </a:lnTo>
                  <a:lnTo>
                    <a:pt x="53" y="18"/>
                  </a:lnTo>
                  <a:lnTo>
                    <a:pt x="37" y="26"/>
                  </a:lnTo>
                  <a:lnTo>
                    <a:pt x="37" y="50"/>
                  </a:lnTo>
                  <a:lnTo>
                    <a:pt x="24" y="34"/>
                  </a:lnTo>
                  <a:lnTo>
                    <a:pt x="0" y="37"/>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12" name="Freeform 616"/>
            <p:cNvSpPr>
              <a:spLocks/>
            </p:cNvSpPr>
            <p:nvPr/>
          </p:nvSpPr>
          <p:spPr bwMode="auto">
            <a:xfrm>
              <a:off x="4954" y="3190"/>
              <a:ext cx="98" cy="108"/>
            </a:xfrm>
            <a:custGeom>
              <a:avLst/>
              <a:gdLst/>
              <a:ahLst/>
              <a:cxnLst>
                <a:cxn ang="0">
                  <a:pos x="0" y="94"/>
                </a:cxn>
                <a:cxn ang="0">
                  <a:pos x="21" y="60"/>
                </a:cxn>
                <a:cxn ang="0">
                  <a:pos x="63" y="36"/>
                </a:cxn>
                <a:cxn ang="0">
                  <a:pos x="86" y="0"/>
                </a:cxn>
                <a:cxn ang="0">
                  <a:pos x="97" y="10"/>
                </a:cxn>
                <a:cxn ang="0">
                  <a:pos x="108" y="7"/>
                </a:cxn>
                <a:cxn ang="0">
                  <a:pos x="110" y="18"/>
                </a:cxn>
                <a:cxn ang="0">
                  <a:pos x="92" y="44"/>
                </a:cxn>
                <a:cxn ang="0">
                  <a:pos x="94" y="57"/>
                </a:cxn>
                <a:cxn ang="0">
                  <a:pos x="71" y="60"/>
                </a:cxn>
                <a:cxn ang="0">
                  <a:pos x="60" y="94"/>
                </a:cxn>
                <a:cxn ang="0">
                  <a:pos x="34" y="107"/>
                </a:cxn>
                <a:cxn ang="0">
                  <a:pos x="0" y="94"/>
                </a:cxn>
              </a:cxnLst>
              <a:rect l="0" t="0" r="r" b="b"/>
              <a:pathLst>
                <a:path w="111" h="108">
                  <a:moveTo>
                    <a:pt x="0" y="94"/>
                  </a:moveTo>
                  <a:lnTo>
                    <a:pt x="21" y="60"/>
                  </a:lnTo>
                  <a:lnTo>
                    <a:pt x="63" y="36"/>
                  </a:lnTo>
                  <a:lnTo>
                    <a:pt x="86" y="0"/>
                  </a:lnTo>
                  <a:lnTo>
                    <a:pt x="97" y="10"/>
                  </a:lnTo>
                  <a:lnTo>
                    <a:pt x="108" y="7"/>
                  </a:lnTo>
                  <a:lnTo>
                    <a:pt x="110" y="18"/>
                  </a:lnTo>
                  <a:lnTo>
                    <a:pt x="92" y="44"/>
                  </a:lnTo>
                  <a:lnTo>
                    <a:pt x="94" y="57"/>
                  </a:lnTo>
                  <a:lnTo>
                    <a:pt x="71" y="60"/>
                  </a:lnTo>
                  <a:lnTo>
                    <a:pt x="60" y="94"/>
                  </a:lnTo>
                  <a:lnTo>
                    <a:pt x="34" y="107"/>
                  </a:lnTo>
                  <a:lnTo>
                    <a:pt x="0" y="94"/>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13" name="Freeform 617"/>
            <p:cNvSpPr>
              <a:spLocks/>
            </p:cNvSpPr>
            <p:nvPr/>
          </p:nvSpPr>
          <p:spPr bwMode="auto">
            <a:xfrm>
              <a:off x="5033" y="3085"/>
              <a:ext cx="75" cy="118"/>
            </a:xfrm>
            <a:custGeom>
              <a:avLst/>
              <a:gdLst/>
              <a:ahLst/>
              <a:cxnLst>
                <a:cxn ang="0">
                  <a:pos x="0" y="0"/>
                </a:cxn>
                <a:cxn ang="0">
                  <a:pos x="21" y="13"/>
                </a:cxn>
                <a:cxn ang="0">
                  <a:pos x="29" y="39"/>
                </a:cxn>
                <a:cxn ang="0">
                  <a:pos x="39" y="44"/>
                </a:cxn>
                <a:cxn ang="0">
                  <a:pos x="45" y="36"/>
                </a:cxn>
                <a:cxn ang="0">
                  <a:pos x="50" y="52"/>
                </a:cxn>
                <a:cxn ang="0">
                  <a:pos x="84" y="52"/>
                </a:cxn>
                <a:cxn ang="0">
                  <a:pos x="76" y="78"/>
                </a:cxn>
                <a:cxn ang="0">
                  <a:pos x="61" y="83"/>
                </a:cxn>
                <a:cxn ang="0">
                  <a:pos x="45" y="117"/>
                </a:cxn>
                <a:cxn ang="0">
                  <a:pos x="32" y="117"/>
                </a:cxn>
                <a:cxn ang="0">
                  <a:pos x="37" y="105"/>
                </a:cxn>
                <a:cxn ang="0">
                  <a:pos x="16" y="81"/>
                </a:cxn>
                <a:cxn ang="0">
                  <a:pos x="32" y="63"/>
                </a:cxn>
                <a:cxn ang="0">
                  <a:pos x="32" y="41"/>
                </a:cxn>
                <a:cxn ang="0">
                  <a:pos x="0" y="0"/>
                </a:cxn>
              </a:cxnLst>
              <a:rect l="0" t="0" r="r" b="b"/>
              <a:pathLst>
                <a:path w="85" h="118">
                  <a:moveTo>
                    <a:pt x="0" y="0"/>
                  </a:moveTo>
                  <a:lnTo>
                    <a:pt x="21" y="13"/>
                  </a:lnTo>
                  <a:lnTo>
                    <a:pt x="29" y="39"/>
                  </a:lnTo>
                  <a:lnTo>
                    <a:pt x="39" y="44"/>
                  </a:lnTo>
                  <a:lnTo>
                    <a:pt x="45" y="36"/>
                  </a:lnTo>
                  <a:lnTo>
                    <a:pt x="50" y="52"/>
                  </a:lnTo>
                  <a:lnTo>
                    <a:pt x="84" y="52"/>
                  </a:lnTo>
                  <a:lnTo>
                    <a:pt x="76" y="78"/>
                  </a:lnTo>
                  <a:lnTo>
                    <a:pt x="61" y="83"/>
                  </a:lnTo>
                  <a:lnTo>
                    <a:pt x="45" y="117"/>
                  </a:lnTo>
                  <a:lnTo>
                    <a:pt x="32" y="117"/>
                  </a:lnTo>
                  <a:lnTo>
                    <a:pt x="37" y="105"/>
                  </a:lnTo>
                  <a:lnTo>
                    <a:pt x="16" y="81"/>
                  </a:lnTo>
                  <a:lnTo>
                    <a:pt x="32" y="63"/>
                  </a:lnTo>
                  <a:lnTo>
                    <a:pt x="32" y="41"/>
                  </a:lnTo>
                  <a:lnTo>
                    <a:pt x="0" y="0"/>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14" name="Freeform 618"/>
            <p:cNvSpPr>
              <a:spLocks/>
            </p:cNvSpPr>
            <p:nvPr/>
          </p:nvSpPr>
          <p:spPr bwMode="auto">
            <a:xfrm>
              <a:off x="1634" y="2335"/>
              <a:ext cx="55" cy="61"/>
            </a:xfrm>
            <a:custGeom>
              <a:avLst/>
              <a:gdLst/>
              <a:ahLst/>
              <a:cxnLst>
                <a:cxn ang="0">
                  <a:pos x="0" y="31"/>
                </a:cxn>
                <a:cxn ang="0">
                  <a:pos x="24" y="58"/>
                </a:cxn>
                <a:cxn ang="0">
                  <a:pos x="56" y="60"/>
                </a:cxn>
                <a:cxn ang="0">
                  <a:pos x="61" y="0"/>
                </a:cxn>
                <a:cxn ang="0">
                  <a:pos x="37" y="3"/>
                </a:cxn>
                <a:cxn ang="0">
                  <a:pos x="0" y="31"/>
                </a:cxn>
              </a:cxnLst>
              <a:rect l="0" t="0" r="r" b="b"/>
              <a:pathLst>
                <a:path w="62" h="61">
                  <a:moveTo>
                    <a:pt x="0" y="31"/>
                  </a:moveTo>
                  <a:lnTo>
                    <a:pt x="24" y="58"/>
                  </a:lnTo>
                  <a:lnTo>
                    <a:pt x="56" y="60"/>
                  </a:lnTo>
                  <a:lnTo>
                    <a:pt x="61" y="0"/>
                  </a:lnTo>
                  <a:lnTo>
                    <a:pt x="37" y="3"/>
                  </a:lnTo>
                  <a:lnTo>
                    <a:pt x="0" y="31"/>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15" name="Freeform 619"/>
            <p:cNvSpPr>
              <a:spLocks/>
            </p:cNvSpPr>
            <p:nvPr/>
          </p:nvSpPr>
          <p:spPr bwMode="auto">
            <a:xfrm>
              <a:off x="2842" y="1281"/>
              <a:ext cx="341" cy="308"/>
            </a:xfrm>
            <a:custGeom>
              <a:avLst/>
              <a:gdLst/>
              <a:ahLst/>
              <a:cxnLst>
                <a:cxn ang="0">
                  <a:pos x="2" y="241"/>
                </a:cxn>
                <a:cxn ang="0">
                  <a:pos x="39" y="241"/>
                </a:cxn>
                <a:cxn ang="0">
                  <a:pos x="10" y="252"/>
                </a:cxn>
                <a:cxn ang="0">
                  <a:pos x="32" y="257"/>
                </a:cxn>
                <a:cxn ang="0">
                  <a:pos x="18" y="278"/>
                </a:cxn>
                <a:cxn ang="0">
                  <a:pos x="44" y="307"/>
                </a:cxn>
                <a:cxn ang="0">
                  <a:pos x="81" y="270"/>
                </a:cxn>
                <a:cxn ang="0">
                  <a:pos x="108" y="267"/>
                </a:cxn>
                <a:cxn ang="0">
                  <a:pos x="113" y="238"/>
                </a:cxn>
                <a:cxn ang="0">
                  <a:pos x="105" y="186"/>
                </a:cxn>
                <a:cxn ang="0">
                  <a:pos x="128" y="160"/>
                </a:cxn>
                <a:cxn ang="0">
                  <a:pos x="165" y="105"/>
                </a:cxn>
                <a:cxn ang="0">
                  <a:pos x="189" y="81"/>
                </a:cxn>
                <a:cxn ang="0">
                  <a:pos x="223" y="71"/>
                </a:cxn>
                <a:cxn ang="0">
                  <a:pos x="231" y="52"/>
                </a:cxn>
                <a:cxn ang="0">
                  <a:pos x="257" y="63"/>
                </a:cxn>
                <a:cxn ang="0">
                  <a:pos x="307" y="52"/>
                </a:cxn>
                <a:cxn ang="0">
                  <a:pos x="341" y="29"/>
                </a:cxn>
                <a:cxn ang="0">
                  <a:pos x="354" y="52"/>
                </a:cxn>
                <a:cxn ang="0">
                  <a:pos x="362" y="37"/>
                </a:cxn>
                <a:cxn ang="0">
                  <a:pos x="349" y="27"/>
                </a:cxn>
                <a:cxn ang="0">
                  <a:pos x="354" y="5"/>
                </a:cxn>
                <a:cxn ang="0">
                  <a:pos x="346" y="3"/>
                </a:cxn>
                <a:cxn ang="0">
                  <a:pos x="323" y="16"/>
                </a:cxn>
                <a:cxn ang="0">
                  <a:pos x="317" y="3"/>
                </a:cxn>
                <a:cxn ang="0">
                  <a:pos x="307" y="5"/>
                </a:cxn>
                <a:cxn ang="0">
                  <a:pos x="267" y="29"/>
                </a:cxn>
                <a:cxn ang="0">
                  <a:pos x="249" y="37"/>
                </a:cxn>
                <a:cxn ang="0">
                  <a:pos x="223" y="47"/>
                </a:cxn>
                <a:cxn ang="0">
                  <a:pos x="218" y="42"/>
                </a:cxn>
                <a:cxn ang="0">
                  <a:pos x="213" y="47"/>
                </a:cxn>
                <a:cxn ang="0">
                  <a:pos x="186" y="63"/>
                </a:cxn>
                <a:cxn ang="0">
                  <a:pos x="186" y="68"/>
                </a:cxn>
                <a:cxn ang="0">
                  <a:pos x="152" y="89"/>
                </a:cxn>
                <a:cxn ang="0">
                  <a:pos x="120" y="113"/>
                </a:cxn>
                <a:cxn ang="0">
                  <a:pos x="71" y="181"/>
                </a:cxn>
                <a:cxn ang="0">
                  <a:pos x="92" y="181"/>
                </a:cxn>
                <a:cxn ang="0">
                  <a:pos x="32" y="202"/>
                </a:cxn>
                <a:cxn ang="0">
                  <a:pos x="18" y="210"/>
                </a:cxn>
                <a:cxn ang="0">
                  <a:pos x="2" y="220"/>
                </a:cxn>
                <a:cxn ang="0">
                  <a:pos x="0" y="231"/>
                </a:cxn>
              </a:cxnLst>
              <a:rect l="0" t="0" r="r" b="b"/>
              <a:pathLst>
                <a:path w="384" h="308">
                  <a:moveTo>
                    <a:pt x="0" y="231"/>
                  </a:moveTo>
                  <a:lnTo>
                    <a:pt x="2" y="241"/>
                  </a:lnTo>
                  <a:lnTo>
                    <a:pt x="37" y="233"/>
                  </a:lnTo>
                  <a:lnTo>
                    <a:pt x="39" y="241"/>
                  </a:lnTo>
                  <a:lnTo>
                    <a:pt x="2" y="246"/>
                  </a:lnTo>
                  <a:lnTo>
                    <a:pt x="10" y="252"/>
                  </a:lnTo>
                  <a:lnTo>
                    <a:pt x="8" y="270"/>
                  </a:lnTo>
                  <a:lnTo>
                    <a:pt x="32" y="257"/>
                  </a:lnTo>
                  <a:lnTo>
                    <a:pt x="2" y="278"/>
                  </a:lnTo>
                  <a:lnTo>
                    <a:pt x="18" y="278"/>
                  </a:lnTo>
                  <a:lnTo>
                    <a:pt x="10" y="302"/>
                  </a:lnTo>
                  <a:lnTo>
                    <a:pt x="44" y="307"/>
                  </a:lnTo>
                  <a:lnTo>
                    <a:pt x="76" y="288"/>
                  </a:lnTo>
                  <a:lnTo>
                    <a:pt x="81" y="270"/>
                  </a:lnTo>
                  <a:lnTo>
                    <a:pt x="89" y="286"/>
                  </a:lnTo>
                  <a:lnTo>
                    <a:pt x="108" y="267"/>
                  </a:lnTo>
                  <a:lnTo>
                    <a:pt x="105" y="246"/>
                  </a:lnTo>
                  <a:lnTo>
                    <a:pt x="113" y="238"/>
                  </a:lnTo>
                  <a:lnTo>
                    <a:pt x="105" y="228"/>
                  </a:lnTo>
                  <a:lnTo>
                    <a:pt x="105" y="186"/>
                  </a:lnTo>
                  <a:lnTo>
                    <a:pt x="134" y="173"/>
                  </a:lnTo>
                  <a:lnTo>
                    <a:pt x="128" y="160"/>
                  </a:lnTo>
                  <a:lnTo>
                    <a:pt x="142" y="126"/>
                  </a:lnTo>
                  <a:lnTo>
                    <a:pt x="165" y="105"/>
                  </a:lnTo>
                  <a:lnTo>
                    <a:pt x="171" y="84"/>
                  </a:lnTo>
                  <a:lnTo>
                    <a:pt x="189" y="81"/>
                  </a:lnTo>
                  <a:lnTo>
                    <a:pt x="196" y="68"/>
                  </a:lnTo>
                  <a:lnTo>
                    <a:pt x="223" y="71"/>
                  </a:lnTo>
                  <a:lnTo>
                    <a:pt x="223" y="52"/>
                  </a:lnTo>
                  <a:lnTo>
                    <a:pt x="231" y="52"/>
                  </a:lnTo>
                  <a:lnTo>
                    <a:pt x="238" y="44"/>
                  </a:lnTo>
                  <a:lnTo>
                    <a:pt x="257" y="63"/>
                  </a:lnTo>
                  <a:lnTo>
                    <a:pt x="289" y="63"/>
                  </a:lnTo>
                  <a:lnTo>
                    <a:pt x="307" y="52"/>
                  </a:lnTo>
                  <a:lnTo>
                    <a:pt x="309" y="34"/>
                  </a:lnTo>
                  <a:lnTo>
                    <a:pt x="341" y="29"/>
                  </a:lnTo>
                  <a:lnTo>
                    <a:pt x="354" y="37"/>
                  </a:lnTo>
                  <a:lnTo>
                    <a:pt x="354" y="52"/>
                  </a:lnTo>
                  <a:lnTo>
                    <a:pt x="380" y="34"/>
                  </a:lnTo>
                  <a:lnTo>
                    <a:pt x="362" y="37"/>
                  </a:lnTo>
                  <a:lnTo>
                    <a:pt x="365" y="32"/>
                  </a:lnTo>
                  <a:lnTo>
                    <a:pt x="349" y="27"/>
                  </a:lnTo>
                  <a:lnTo>
                    <a:pt x="383" y="16"/>
                  </a:lnTo>
                  <a:lnTo>
                    <a:pt x="354" y="5"/>
                  </a:lnTo>
                  <a:lnTo>
                    <a:pt x="338" y="16"/>
                  </a:lnTo>
                  <a:lnTo>
                    <a:pt x="346" y="3"/>
                  </a:lnTo>
                  <a:lnTo>
                    <a:pt x="331" y="0"/>
                  </a:lnTo>
                  <a:lnTo>
                    <a:pt x="323" y="16"/>
                  </a:lnTo>
                  <a:lnTo>
                    <a:pt x="317" y="21"/>
                  </a:lnTo>
                  <a:lnTo>
                    <a:pt x="317" y="3"/>
                  </a:lnTo>
                  <a:lnTo>
                    <a:pt x="291" y="29"/>
                  </a:lnTo>
                  <a:lnTo>
                    <a:pt x="307" y="5"/>
                  </a:lnTo>
                  <a:lnTo>
                    <a:pt x="296" y="3"/>
                  </a:lnTo>
                  <a:lnTo>
                    <a:pt x="267" y="29"/>
                  </a:lnTo>
                  <a:lnTo>
                    <a:pt x="244" y="24"/>
                  </a:lnTo>
                  <a:lnTo>
                    <a:pt x="249" y="37"/>
                  </a:lnTo>
                  <a:lnTo>
                    <a:pt x="238" y="29"/>
                  </a:lnTo>
                  <a:lnTo>
                    <a:pt x="223" y="47"/>
                  </a:lnTo>
                  <a:lnTo>
                    <a:pt x="226" y="32"/>
                  </a:lnTo>
                  <a:lnTo>
                    <a:pt x="218" y="42"/>
                  </a:lnTo>
                  <a:lnTo>
                    <a:pt x="207" y="37"/>
                  </a:lnTo>
                  <a:lnTo>
                    <a:pt x="213" y="47"/>
                  </a:lnTo>
                  <a:lnTo>
                    <a:pt x="194" y="42"/>
                  </a:lnTo>
                  <a:lnTo>
                    <a:pt x="186" y="63"/>
                  </a:lnTo>
                  <a:lnTo>
                    <a:pt x="168" y="68"/>
                  </a:lnTo>
                  <a:lnTo>
                    <a:pt x="186" y="68"/>
                  </a:lnTo>
                  <a:lnTo>
                    <a:pt x="157" y="79"/>
                  </a:lnTo>
                  <a:lnTo>
                    <a:pt x="152" y="89"/>
                  </a:lnTo>
                  <a:lnTo>
                    <a:pt x="157" y="89"/>
                  </a:lnTo>
                  <a:lnTo>
                    <a:pt x="120" y="113"/>
                  </a:lnTo>
                  <a:lnTo>
                    <a:pt x="110" y="150"/>
                  </a:lnTo>
                  <a:lnTo>
                    <a:pt x="71" y="181"/>
                  </a:lnTo>
                  <a:lnTo>
                    <a:pt x="76" y="189"/>
                  </a:lnTo>
                  <a:lnTo>
                    <a:pt x="92" y="181"/>
                  </a:lnTo>
                  <a:lnTo>
                    <a:pt x="52" y="191"/>
                  </a:lnTo>
                  <a:lnTo>
                    <a:pt x="32" y="202"/>
                  </a:lnTo>
                  <a:lnTo>
                    <a:pt x="37" y="210"/>
                  </a:lnTo>
                  <a:lnTo>
                    <a:pt x="18" y="210"/>
                  </a:lnTo>
                  <a:lnTo>
                    <a:pt x="24" y="220"/>
                  </a:lnTo>
                  <a:lnTo>
                    <a:pt x="2" y="220"/>
                  </a:lnTo>
                  <a:lnTo>
                    <a:pt x="18" y="226"/>
                  </a:lnTo>
                  <a:lnTo>
                    <a:pt x="0" y="231"/>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16" name="Freeform 620"/>
            <p:cNvSpPr>
              <a:spLocks/>
            </p:cNvSpPr>
            <p:nvPr/>
          </p:nvSpPr>
          <p:spPr bwMode="auto">
            <a:xfrm>
              <a:off x="1692" y="2416"/>
              <a:ext cx="73" cy="35"/>
            </a:xfrm>
            <a:custGeom>
              <a:avLst/>
              <a:gdLst/>
              <a:ahLst/>
              <a:cxnLst>
                <a:cxn ang="0">
                  <a:pos x="0" y="16"/>
                </a:cxn>
                <a:cxn ang="0">
                  <a:pos x="5" y="0"/>
                </a:cxn>
                <a:cxn ang="0">
                  <a:pos x="24" y="11"/>
                </a:cxn>
                <a:cxn ang="0">
                  <a:pos x="52" y="0"/>
                </a:cxn>
                <a:cxn ang="0">
                  <a:pos x="81" y="13"/>
                </a:cxn>
                <a:cxn ang="0">
                  <a:pos x="74" y="34"/>
                </a:cxn>
                <a:cxn ang="0">
                  <a:pos x="74" y="16"/>
                </a:cxn>
                <a:cxn ang="0">
                  <a:pos x="52" y="8"/>
                </a:cxn>
                <a:cxn ang="0">
                  <a:pos x="37" y="18"/>
                </a:cxn>
                <a:cxn ang="0">
                  <a:pos x="42" y="32"/>
                </a:cxn>
                <a:cxn ang="0">
                  <a:pos x="34" y="34"/>
                </a:cxn>
                <a:cxn ang="0">
                  <a:pos x="0" y="16"/>
                </a:cxn>
              </a:cxnLst>
              <a:rect l="0" t="0" r="r" b="b"/>
              <a:pathLst>
                <a:path w="82" h="35">
                  <a:moveTo>
                    <a:pt x="0" y="16"/>
                  </a:moveTo>
                  <a:lnTo>
                    <a:pt x="5" y="0"/>
                  </a:lnTo>
                  <a:lnTo>
                    <a:pt x="24" y="11"/>
                  </a:lnTo>
                  <a:lnTo>
                    <a:pt x="52" y="0"/>
                  </a:lnTo>
                  <a:lnTo>
                    <a:pt x="81" y="13"/>
                  </a:lnTo>
                  <a:lnTo>
                    <a:pt x="74" y="34"/>
                  </a:lnTo>
                  <a:lnTo>
                    <a:pt x="74" y="16"/>
                  </a:lnTo>
                  <a:lnTo>
                    <a:pt x="52" y="8"/>
                  </a:lnTo>
                  <a:lnTo>
                    <a:pt x="37" y="18"/>
                  </a:lnTo>
                  <a:lnTo>
                    <a:pt x="42" y="32"/>
                  </a:lnTo>
                  <a:lnTo>
                    <a:pt x="34" y="34"/>
                  </a:lnTo>
                  <a:lnTo>
                    <a:pt x="0" y="16"/>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17" name="Freeform 621"/>
            <p:cNvSpPr>
              <a:spLocks/>
            </p:cNvSpPr>
            <p:nvPr/>
          </p:nvSpPr>
          <p:spPr bwMode="auto">
            <a:xfrm>
              <a:off x="1958" y="2844"/>
              <a:ext cx="109" cy="126"/>
            </a:xfrm>
            <a:custGeom>
              <a:avLst/>
              <a:gdLst/>
              <a:ahLst/>
              <a:cxnLst>
                <a:cxn ang="0">
                  <a:pos x="0" y="47"/>
                </a:cxn>
                <a:cxn ang="0">
                  <a:pos x="11" y="7"/>
                </a:cxn>
                <a:cxn ang="0">
                  <a:pos x="52" y="0"/>
                </a:cxn>
                <a:cxn ang="0">
                  <a:pos x="66" y="12"/>
                </a:cxn>
                <a:cxn ang="0">
                  <a:pos x="68" y="41"/>
                </a:cxn>
                <a:cxn ang="0">
                  <a:pos x="100" y="47"/>
                </a:cxn>
                <a:cxn ang="0">
                  <a:pos x="105" y="71"/>
                </a:cxn>
                <a:cxn ang="0">
                  <a:pos x="121" y="73"/>
                </a:cxn>
                <a:cxn ang="0">
                  <a:pos x="121" y="96"/>
                </a:cxn>
                <a:cxn ang="0">
                  <a:pos x="102" y="125"/>
                </a:cxn>
                <a:cxn ang="0">
                  <a:pos x="60" y="123"/>
                </a:cxn>
                <a:cxn ang="0">
                  <a:pos x="68" y="91"/>
                </a:cxn>
                <a:cxn ang="0">
                  <a:pos x="0" y="47"/>
                </a:cxn>
              </a:cxnLst>
              <a:rect l="0" t="0" r="r" b="b"/>
              <a:pathLst>
                <a:path w="122" h="126">
                  <a:moveTo>
                    <a:pt x="0" y="47"/>
                  </a:moveTo>
                  <a:lnTo>
                    <a:pt x="11" y="7"/>
                  </a:lnTo>
                  <a:lnTo>
                    <a:pt x="52" y="0"/>
                  </a:lnTo>
                  <a:lnTo>
                    <a:pt x="66" y="12"/>
                  </a:lnTo>
                  <a:lnTo>
                    <a:pt x="68" y="41"/>
                  </a:lnTo>
                  <a:lnTo>
                    <a:pt x="100" y="47"/>
                  </a:lnTo>
                  <a:lnTo>
                    <a:pt x="105" y="71"/>
                  </a:lnTo>
                  <a:lnTo>
                    <a:pt x="121" y="73"/>
                  </a:lnTo>
                  <a:lnTo>
                    <a:pt x="121" y="96"/>
                  </a:lnTo>
                  <a:lnTo>
                    <a:pt x="102" y="125"/>
                  </a:lnTo>
                  <a:lnTo>
                    <a:pt x="60" y="123"/>
                  </a:lnTo>
                  <a:lnTo>
                    <a:pt x="68" y="91"/>
                  </a:lnTo>
                  <a:lnTo>
                    <a:pt x="0" y="47"/>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18" name="Freeform 622"/>
            <p:cNvSpPr>
              <a:spLocks/>
            </p:cNvSpPr>
            <p:nvPr/>
          </p:nvSpPr>
          <p:spPr bwMode="auto">
            <a:xfrm>
              <a:off x="2916" y="1011"/>
              <a:ext cx="141" cy="114"/>
            </a:xfrm>
            <a:custGeom>
              <a:avLst/>
              <a:gdLst/>
              <a:ahLst/>
              <a:cxnLst>
                <a:cxn ang="0">
                  <a:pos x="0" y="16"/>
                </a:cxn>
                <a:cxn ang="0">
                  <a:pos x="2" y="26"/>
                </a:cxn>
                <a:cxn ang="0">
                  <a:pos x="21" y="29"/>
                </a:cxn>
                <a:cxn ang="0">
                  <a:pos x="16" y="34"/>
                </a:cxn>
                <a:cxn ang="0">
                  <a:pos x="26" y="39"/>
                </a:cxn>
                <a:cxn ang="0">
                  <a:pos x="8" y="37"/>
                </a:cxn>
                <a:cxn ang="0">
                  <a:pos x="36" y="50"/>
                </a:cxn>
                <a:cxn ang="0">
                  <a:pos x="26" y="55"/>
                </a:cxn>
                <a:cxn ang="0">
                  <a:pos x="34" y="63"/>
                </a:cxn>
                <a:cxn ang="0">
                  <a:pos x="60" y="58"/>
                </a:cxn>
                <a:cxn ang="0">
                  <a:pos x="58" y="44"/>
                </a:cxn>
                <a:cxn ang="0">
                  <a:pos x="71" y="42"/>
                </a:cxn>
                <a:cxn ang="0">
                  <a:pos x="73" y="55"/>
                </a:cxn>
                <a:cxn ang="0">
                  <a:pos x="87" y="44"/>
                </a:cxn>
                <a:cxn ang="0">
                  <a:pos x="84" y="55"/>
                </a:cxn>
                <a:cxn ang="0">
                  <a:pos x="100" y="58"/>
                </a:cxn>
                <a:cxn ang="0">
                  <a:pos x="42" y="68"/>
                </a:cxn>
                <a:cxn ang="0">
                  <a:pos x="47" y="76"/>
                </a:cxn>
                <a:cxn ang="0">
                  <a:pos x="89" y="71"/>
                </a:cxn>
                <a:cxn ang="0">
                  <a:pos x="63" y="79"/>
                </a:cxn>
                <a:cxn ang="0">
                  <a:pos x="76" y="84"/>
                </a:cxn>
                <a:cxn ang="0">
                  <a:pos x="47" y="86"/>
                </a:cxn>
                <a:cxn ang="0">
                  <a:pos x="95" y="113"/>
                </a:cxn>
                <a:cxn ang="0">
                  <a:pos x="121" y="55"/>
                </a:cxn>
                <a:cxn ang="0">
                  <a:pos x="157" y="42"/>
                </a:cxn>
                <a:cxn ang="0">
                  <a:pos x="118" y="32"/>
                </a:cxn>
                <a:cxn ang="0">
                  <a:pos x="112" y="18"/>
                </a:cxn>
                <a:cxn ang="0">
                  <a:pos x="102" y="26"/>
                </a:cxn>
                <a:cxn ang="0">
                  <a:pos x="107" y="10"/>
                </a:cxn>
                <a:cxn ang="0">
                  <a:pos x="81" y="0"/>
                </a:cxn>
                <a:cxn ang="0">
                  <a:pos x="73" y="10"/>
                </a:cxn>
                <a:cxn ang="0">
                  <a:pos x="84" y="39"/>
                </a:cxn>
                <a:cxn ang="0">
                  <a:pos x="58" y="8"/>
                </a:cxn>
                <a:cxn ang="0">
                  <a:pos x="47" y="18"/>
                </a:cxn>
                <a:cxn ang="0">
                  <a:pos x="50" y="29"/>
                </a:cxn>
                <a:cxn ang="0">
                  <a:pos x="24" y="18"/>
                </a:cxn>
                <a:cxn ang="0">
                  <a:pos x="44" y="8"/>
                </a:cxn>
                <a:cxn ang="0">
                  <a:pos x="0" y="16"/>
                </a:cxn>
              </a:cxnLst>
              <a:rect l="0" t="0" r="r" b="b"/>
              <a:pathLst>
                <a:path w="158" h="114">
                  <a:moveTo>
                    <a:pt x="0" y="16"/>
                  </a:moveTo>
                  <a:lnTo>
                    <a:pt x="2" y="26"/>
                  </a:lnTo>
                  <a:lnTo>
                    <a:pt x="21" y="29"/>
                  </a:lnTo>
                  <a:lnTo>
                    <a:pt x="16" y="34"/>
                  </a:lnTo>
                  <a:lnTo>
                    <a:pt x="26" y="39"/>
                  </a:lnTo>
                  <a:lnTo>
                    <a:pt x="8" y="37"/>
                  </a:lnTo>
                  <a:lnTo>
                    <a:pt x="36" y="50"/>
                  </a:lnTo>
                  <a:lnTo>
                    <a:pt x="26" y="55"/>
                  </a:lnTo>
                  <a:lnTo>
                    <a:pt x="34" y="63"/>
                  </a:lnTo>
                  <a:lnTo>
                    <a:pt x="60" y="58"/>
                  </a:lnTo>
                  <a:lnTo>
                    <a:pt x="58" y="44"/>
                  </a:lnTo>
                  <a:lnTo>
                    <a:pt x="71" y="42"/>
                  </a:lnTo>
                  <a:lnTo>
                    <a:pt x="73" y="55"/>
                  </a:lnTo>
                  <a:lnTo>
                    <a:pt x="87" y="44"/>
                  </a:lnTo>
                  <a:lnTo>
                    <a:pt x="84" y="55"/>
                  </a:lnTo>
                  <a:lnTo>
                    <a:pt x="100" y="58"/>
                  </a:lnTo>
                  <a:lnTo>
                    <a:pt x="42" y="68"/>
                  </a:lnTo>
                  <a:lnTo>
                    <a:pt x="47" y="76"/>
                  </a:lnTo>
                  <a:lnTo>
                    <a:pt x="89" y="71"/>
                  </a:lnTo>
                  <a:lnTo>
                    <a:pt x="63" y="79"/>
                  </a:lnTo>
                  <a:lnTo>
                    <a:pt x="76" y="84"/>
                  </a:lnTo>
                  <a:lnTo>
                    <a:pt x="47" y="86"/>
                  </a:lnTo>
                  <a:lnTo>
                    <a:pt x="95" y="113"/>
                  </a:lnTo>
                  <a:lnTo>
                    <a:pt x="121" y="55"/>
                  </a:lnTo>
                  <a:lnTo>
                    <a:pt x="157" y="42"/>
                  </a:lnTo>
                  <a:lnTo>
                    <a:pt x="118" y="32"/>
                  </a:lnTo>
                  <a:lnTo>
                    <a:pt x="112" y="18"/>
                  </a:lnTo>
                  <a:lnTo>
                    <a:pt x="102" y="26"/>
                  </a:lnTo>
                  <a:lnTo>
                    <a:pt x="107" y="10"/>
                  </a:lnTo>
                  <a:lnTo>
                    <a:pt x="81" y="0"/>
                  </a:lnTo>
                  <a:lnTo>
                    <a:pt x="73" y="10"/>
                  </a:lnTo>
                  <a:lnTo>
                    <a:pt x="84" y="39"/>
                  </a:lnTo>
                  <a:lnTo>
                    <a:pt x="58" y="8"/>
                  </a:lnTo>
                  <a:lnTo>
                    <a:pt x="47" y="18"/>
                  </a:lnTo>
                  <a:lnTo>
                    <a:pt x="50" y="29"/>
                  </a:lnTo>
                  <a:lnTo>
                    <a:pt x="24" y="18"/>
                  </a:lnTo>
                  <a:lnTo>
                    <a:pt x="44" y="8"/>
                  </a:lnTo>
                  <a:lnTo>
                    <a:pt x="0" y="16"/>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19" name="Freeform 623"/>
            <p:cNvSpPr>
              <a:spLocks/>
            </p:cNvSpPr>
            <p:nvPr/>
          </p:nvSpPr>
          <p:spPr bwMode="auto">
            <a:xfrm>
              <a:off x="3007" y="998"/>
              <a:ext cx="125" cy="46"/>
            </a:xfrm>
            <a:custGeom>
              <a:avLst/>
              <a:gdLst/>
              <a:ahLst/>
              <a:cxnLst>
                <a:cxn ang="0">
                  <a:pos x="0" y="10"/>
                </a:cxn>
                <a:cxn ang="0">
                  <a:pos x="19" y="16"/>
                </a:cxn>
                <a:cxn ang="0">
                  <a:pos x="8" y="18"/>
                </a:cxn>
                <a:cxn ang="0">
                  <a:pos x="13" y="23"/>
                </a:cxn>
                <a:cxn ang="0">
                  <a:pos x="63" y="21"/>
                </a:cxn>
                <a:cxn ang="0">
                  <a:pos x="32" y="31"/>
                </a:cxn>
                <a:cxn ang="0">
                  <a:pos x="84" y="45"/>
                </a:cxn>
                <a:cxn ang="0">
                  <a:pos x="118" y="37"/>
                </a:cxn>
                <a:cxn ang="0">
                  <a:pos x="139" y="18"/>
                </a:cxn>
                <a:cxn ang="0">
                  <a:pos x="134" y="10"/>
                </a:cxn>
                <a:cxn ang="0">
                  <a:pos x="100" y="10"/>
                </a:cxn>
                <a:cxn ang="0">
                  <a:pos x="105" y="5"/>
                </a:cxn>
                <a:cxn ang="0">
                  <a:pos x="79" y="13"/>
                </a:cxn>
                <a:cxn ang="0">
                  <a:pos x="76" y="0"/>
                </a:cxn>
                <a:cxn ang="0">
                  <a:pos x="71" y="16"/>
                </a:cxn>
                <a:cxn ang="0">
                  <a:pos x="32" y="0"/>
                </a:cxn>
                <a:cxn ang="0">
                  <a:pos x="32" y="10"/>
                </a:cxn>
                <a:cxn ang="0">
                  <a:pos x="21" y="5"/>
                </a:cxn>
                <a:cxn ang="0">
                  <a:pos x="27" y="16"/>
                </a:cxn>
                <a:cxn ang="0">
                  <a:pos x="0" y="10"/>
                </a:cxn>
              </a:cxnLst>
              <a:rect l="0" t="0" r="r" b="b"/>
              <a:pathLst>
                <a:path w="140" h="46">
                  <a:moveTo>
                    <a:pt x="0" y="10"/>
                  </a:moveTo>
                  <a:lnTo>
                    <a:pt x="19" y="16"/>
                  </a:lnTo>
                  <a:lnTo>
                    <a:pt x="8" y="18"/>
                  </a:lnTo>
                  <a:lnTo>
                    <a:pt x="13" y="23"/>
                  </a:lnTo>
                  <a:lnTo>
                    <a:pt x="63" y="21"/>
                  </a:lnTo>
                  <a:lnTo>
                    <a:pt x="32" y="31"/>
                  </a:lnTo>
                  <a:lnTo>
                    <a:pt x="84" y="45"/>
                  </a:lnTo>
                  <a:lnTo>
                    <a:pt x="118" y="37"/>
                  </a:lnTo>
                  <a:lnTo>
                    <a:pt x="139" y="18"/>
                  </a:lnTo>
                  <a:lnTo>
                    <a:pt x="134" y="10"/>
                  </a:lnTo>
                  <a:lnTo>
                    <a:pt x="100" y="10"/>
                  </a:lnTo>
                  <a:lnTo>
                    <a:pt x="105" y="5"/>
                  </a:lnTo>
                  <a:lnTo>
                    <a:pt x="79" y="13"/>
                  </a:lnTo>
                  <a:lnTo>
                    <a:pt x="76" y="0"/>
                  </a:lnTo>
                  <a:lnTo>
                    <a:pt x="71" y="16"/>
                  </a:lnTo>
                  <a:lnTo>
                    <a:pt x="32" y="0"/>
                  </a:lnTo>
                  <a:lnTo>
                    <a:pt x="32" y="10"/>
                  </a:lnTo>
                  <a:lnTo>
                    <a:pt x="21" y="5"/>
                  </a:lnTo>
                  <a:lnTo>
                    <a:pt x="27" y="16"/>
                  </a:lnTo>
                  <a:lnTo>
                    <a:pt x="0" y="10"/>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20" name="Freeform 624"/>
            <p:cNvSpPr>
              <a:spLocks/>
            </p:cNvSpPr>
            <p:nvPr/>
          </p:nvSpPr>
          <p:spPr bwMode="auto">
            <a:xfrm>
              <a:off x="3049" y="1071"/>
              <a:ext cx="52" cy="30"/>
            </a:xfrm>
            <a:custGeom>
              <a:avLst/>
              <a:gdLst/>
              <a:ahLst/>
              <a:cxnLst>
                <a:cxn ang="0">
                  <a:pos x="0" y="24"/>
                </a:cxn>
                <a:cxn ang="0">
                  <a:pos x="3" y="11"/>
                </a:cxn>
                <a:cxn ang="0">
                  <a:pos x="32" y="0"/>
                </a:cxn>
                <a:cxn ang="0">
                  <a:pos x="34" y="11"/>
                </a:cxn>
                <a:cxn ang="0">
                  <a:pos x="58" y="16"/>
                </a:cxn>
                <a:cxn ang="0">
                  <a:pos x="27" y="29"/>
                </a:cxn>
                <a:cxn ang="0">
                  <a:pos x="32" y="21"/>
                </a:cxn>
                <a:cxn ang="0">
                  <a:pos x="0" y="24"/>
                </a:cxn>
              </a:cxnLst>
              <a:rect l="0" t="0" r="r" b="b"/>
              <a:pathLst>
                <a:path w="59" h="30">
                  <a:moveTo>
                    <a:pt x="0" y="24"/>
                  </a:moveTo>
                  <a:lnTo>
                    <a:pt x="3" y="11"/>
                  </a:lnTo>
                  <a:lnTo>
                    <a:pt x="32" y="0"/>
                  </a:lnTo>
                  <a:lnTo>
                    <a:pt x="34" y="11"/>
                  </a:lnTo>
                  <a:lnTo>
                    <a:pt x="58" y="16"/>
                  </a:lnTo>
                  <a:lnTo>
                    <a:pt x="27" y="29"/>
                  </a:lnTo>
                  <a:lnTo>
                    <a:pt x="32" y="21"/>
                  </a:lnTo>
                  <a:lnTo>
                    <a:pt x="0" y="24"/>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21" name="Freeform 625"/>
            <p:cNvSpPr>
              <a:spLocks/>
            </p:cNvSpPr>
            <p:nvPr/>
          </p:nvSpPr>
          <p:spPr bwMode="auto">
            <a:xfrm>
              <a:off x="2921" y="1333"/>
              <a:ext cx="171" cy="313"/>
            </a:xfrm>
            <a:custGeom>
              <a:avLst/>
              <a:gdLst/>
              <a:ahLst/>
              <a:cxnLst>
                <a:cxn ang="0">
                  <a:pos x="0" y="234"/>
                </a:cxn>
                <a:cxn ang="0">
                  <a:pos x="14" y="270"/>
                </a:cxn>
                <a:cxn ang="0">
                  <a:pos x="26" y="291"/>
                </a:cxn>
                <a:cxn ang="0">
                  <a:pos x="26" y="312"/>
                </a:cxn>
                <a:cxn ang="0">
                  <a:pos x="71" y="299"/>
                </a:cxn>
                <a:cxn ang="0">
                  <a:pos x="82" y="250"/>
                </a:cxn>
                <a:cxn ang="0">
                  <a:pos x="73" y="247"/>
                </a:cxn>
                <a:cxn ang="0">
                  <a:pos x="107" y="228"/>
                </a:cxn>
                <a:cxn ang="0">
                  <a:pos x="76" y="226"/>
                </a:cxn>
                <a:cxn ang="0">
                  <a:pos x="100" y="228"/>
                </a:cxn>
                <a:cxn ang="0">
                  <a:pos x="113" y="218"/>
                </a:cxn>
                <a:cxn ang="0">
                  <a:pos x="95" y="200"/>
                </a:cxn>
                <a:cxn ang="0">
                  <a:pos x="73" y="213"/>
                </a:cxn>
                <a:cxn ang="0">
                  <a:pos x="92" y="205"/>
                </a:cxn>
                <a:cxn ang="0">
                  <a:pos x="92" y="158"/>
                </a:cxn>
                <a:cxn ang="0">
                  <a:pos x="155" y="116"/>
                </a:cxn>
                <a:cxn ang="0">
                  <a:pos x="147" y="105"/>
                </a:cxn>
                <a:cxn ang="0">
                  <a:pos x="158" y="82"/>
                </a:cxn>
                <a:cxn ang="0">
                  <a:pos x="192" y="79"/>
                </a:cxn>
                <a:cxn ang="0">
                  <a:pos x="183" y="29"/>
                </a:cxn>
                <a:cxn ang="0">
                  <a:pos x="142" y="0"/>
                </a:cxn>
                <a:cxn ang="0">
                  <a:pos x="134" y="0"/>
                </a:cxn>
                <a:cxn ang="0">
                  <a:pos x="134" y="19"/>
                </a:cxn>
                <a:cxn ang="0">
                  <a:pos x="107" y="16"/>
                </a:cxn>
                <a:cxn ang="0">
                  <a:pos x="100" y="29"/>
                </a:cxn>
                <a:cxn ang="0">
                  <a:pos x="82" y="32"/>
                </a:cxn>
                <a:cxn ang="0">
                  <a:pos x="76" y="53"/>
                </a:cxn>
                <a:cxn ang="0">
                  <a:pos x="53" y="74"/>
                </a:cxn>
                <a:cxn ang="0">
                  <a:pos x="39" y="108"/>
                </a:cxn>
                <a:cxn ang="0">
                  <a:pos x="45" y="121"/>
                </a:cxn>
                <a:cxn ang="0">
                  <a:pos x="16" y="134"/>
                </a:cxn>
                <a:cxn ang="0">
                  <a:pos x="16" y="176"/>
                </a:cxn>
                <a:cxn ang="0">
                  <a:pos x="24" y="186"/>
                </a:cxn>
                <a:cxn ang="0">
                  <a:pos x="16" y="194"/>
                </a:cxn>
                <a:cxn ang="0">
                  <a:pos x="19" y="215"/>
                </a:cxn>
                <a:cxn ang="0">
                  <a:pos x="0" y="234"/>
                </a:cxn>
              </a:cxnLst>
              <a:rect l="0" t="0" r="r" b="b"/>
              <a:pathLst>
                <a:path w="193" h="313">
                  <a:moveTo>
                    <a:pt x="0" y="234"/>
                  </a:moveTo>
                  <a:lnTo>
                    <a:pt x="14" y="270"/>
                  </a:lnTo>
                  <a:lnTo>
                    <a:pt x="26" y="291"/>
                  </a:lnTo>
                  <a:lnTo>
                    <a:pt x="26" y="312"/>
                  </a:lnTo>
                  <a:lnTo>
                    <a:pt x="71" y="299"/>
                  </a:lnTo>
                  <a:lnTo>
                    <a:pt x="82" y="250"/>
                  </a:lnTo>
                  <a:lnTo>
                    <a:pt x="73" y="247"/>
                  </a:lnTo>
                  <a:lnTo>
                    <a:pt x="107" y="228"/>
                  </a:lnTo>
                  <a:lnTo>
                    <a:pt x="76" y="226"/>
                  </a:lnTo>
                  <a:lnTo>
                    <a:pt x="100" y="228"/>
                  </a:lnTo>
                  <a:lnTo>
                    <a:pt x="113" y="218"/>
                  </a:lnTo>
                  <a:lnTo>
                    <a:pt x="95" y="200"/>
                  </a:lnTo>
                  <a:lnTo>
                    <a:pt x="73" y="213"/>
                  </a:lnTo>
                  <a:lnTo>
                    <a:pt x="92" y="205"/>
                  </a:lnTo>
                  <a:lnTo>
                    <a:pt x="92" y="158"/>
                  </a:lnTo>
                  <a:lnTo>
                    <a:pt x="155" y="116"/>
                  </a:lnTo>
                  <a:lnTo>
                    <a:pt x="147" y="105"/>
                  </a:lnTo>
                  <a:lnTo>
                    <a:pt x="158" y="82"/>
                  </a:lnTo>
                  <a:lnTo>
                    <a:pt x="192" y="79"/>
                  </a:lnTo>
                  <a:lnTo>
                    <a:pt x="183" y="29"/>
                  </a:lnTo>
                  <a:lnTo>
                    <a:pt x="142" y="0"/>
                  </a:lnTo>
                  <a:lnTo>
                    <a:pt x="134" y="0"/>
                  </a:lnTo>
                  <a:lnTo>
                    <a:pt x="134" y="19"/>
                  </a:lnTo>
                  <a:lnTo>
                    <a:pt x="107" y="16"/>
                  </a:lnTo>
                  <a:lnTo>
                    <a:pt x="100" y="29"/>
                  </a:lnTo>
                  <a:lnTo>
                    <a:pt x="82" y="32"/>
                  </a:lnTo>
                  <a:lnTo>
                    <a:pt x="76" y="53"/>
                  </a:lnTo>
                  <a:lnTo>
                    <a:pt x="53" y="74"/>
                  </a:lnTo>
                  <a:lnTo>
                    <a:pt x="39" y="108"/>
                  </a:lnTo>
                  <a:lnTo>
                    <a:pt x="45" y="121"/>
                  </a:lnTo>
                  <a:lnTo>
                    <a:pt x="16" y="134"/>
                  </a:lnTo>
                  <a:lnTo>
                    <a:pt x="16" y="176"/>
                  </a:lnTo>
                  <a:lnTo>
                    <a:pt x="24" y="186"/>
                  </a:lnTo>
                  <a:lnTo>
                    <a:pt x="16" y="194"/>
                  </a:lnTo>
                  <a:lnTo>
                    <a:pt x="19" y="215"/>
                  </a:lnTo>
                  <a:lnTo>
                    <a:pt x="0" y="234"/>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22" name="Freeform 626"/>
            <p:cNvSpPr>
              <a:spLocks/>
            </p:cNvSpPr>
            <p:nvPr/>
          </p:nvSpPr>
          <p:spPr bwMode="auto">
            <a:xfrm>
              <a:off x="2853" y="1797"/>
              <a:ext cx="60" cy="35"/>
            </a:xfrm>
            <a:custGeom>
              <a:avLst/>
              <a:gdLst/>
              <a:ahLst/>
              <a:cxnLst>
                <a:cxn ang="0">
                  <a:pos x="0" y="24"/>
                </a:cxn>
                <a:cxn ang="0">
                  <a:pos x="16" y="34"/>
                </a:cxn>
                <a:cxn ang="0">
                  <a:pos x="37" y="24"/>
                </a:cxn>
                <a:cxn ang="0">
                  <a:pos x="48" y="32"/>
                </a:cxn>
                <a:cxn ang="0">
                  <a:pos x="66" y="16"/>
                </a:cxn>
                <a:cxn ang="0">
                  <a:pos x="55" y="14"/>
                </a:cxn>
                <a:cxn ang="0">
                  <a:pos x="55" y="6"/>
                </a:cxn>
                <a:cxn ang="0">
                  <a:pos x="53" y="3"/>
                </a:cxn>
                <a:cxn ang="0">
                  <a:pos x="24" y="0"/>
                </a:cxn>
                <a:cxn ang="0">
                  <a:pos x="0" y="24"/>
                </a:cxn>
              </a:cxnLst>
              <a:rect l="0" t="0" r="r" b="b"/>
              <a:pathLst>
                <a:path w="67" h="35">
                  <a:moveTo>
                    <a:pt x="0" y="24"/>
                  </a:moveTo>
                  <a:lnTo>
                    <a:pt x="16" y="34"/>
                  </a:lnTo>
                  <a:lnTo>
                    <a:pt x="37" y="24"/>
                  </a:lnTo>
                  <a:lnTo>
                    <a:pt x="48" y="32"/>
                  </a:lnTo>
                  <a:lnTo>
                    <a:pt x="66" y="16"/>
                  </a:lnTo>
                  <a:lnTo>
                    <a:pt x="55" y="14"/>
                  </a:lnTo>
                  <a:lnTo>
                    <a:pt x="55" y="6"/>
                  </a:lnTo>
                  <a:lnTo>
                    <a:pt x="53" y="3"/>
                  </a:lnTo>
                  <a:lnTo>
                    <a:pt x="24" y="0"/>
                  </a:lnTo>
                  <a:lnTo>
                    <a:pt x="0" y="24"/>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23" name="Freeform 627"/>
            <p:cNvSpPr>
              <a:spLocks/>
            </p:cNvSpPr>
            <p:nvPr/>
          </p:nvSpPr>
          <p:spPr bwMode="auto">
            <a:xfrm>
              <a:off x="2672" y="1648"/>
              <a:ext cx="33" cy="27"/>
            </a:xfrm>
            <a:custGeom>
              <a:avLst/>
              <a:gdLst/>
              <a:ahLst/>
              <a:cxnLst>
                <a:cxn ang="0">
                  <a:pos x="0" y="18"/>
                </a:cxn>
                <a:cxn ang="0">
                  <a:pos x="5" y="23"/>
                </a:cxn>
                <a:cxn ang="0">
                  <a:pos x="23" y="18"/>
                </a:cxn>
                <a:cxn ang="0">
                  <a:pos x="29" y="26"/>
                </a:cxn>
                <a:cxn ang="0">
                  <a:pos x="36" y="18"/>
                </a:cxn>
                <a:cxn ang="0">
                  <a:pos x="29" y="3"/>
                </a:cxn>
                <a:cxn ang="0">
                  <a:pos x="10" y="0"/>
                </a:cxn>
                <a:cxn ang="0">
                  <a:pos x="7" y="8"/>
                </a:cxn>
                <a:cxn ang="0">
                  <a:pos x="0" y="18"/>
                </a:cxn>
              </a:cxnLst>
              <a:rect l="0" t="0" r="r" b="b"/>
              <a:pathLst>
                <a:path w="37" h="27">
                  <a:moveTo>
                    <a:pt x="0" y="18"/>
                  </a:moveTo>
                  <a:lnTo>
                    <a:pt x="5" y="23"/>
                  </a:lnTo>
                  <a:lnTo>
                    <a:pt x="23" y="18"/>
                  </a:lnTo>
                  <a:lnTo>
                    <a:pt x="29" y="26"/>
                  </a:lnTo>
                  <a:lnTo>
                    <a:pt x="36" y="18"/>
                  </a:lnTo>
                  <a:lnTo>
                    <a:pt x="29" y="3"/>
                  </a:lnTo>
                  <a:lnTo>
                    <a:pt x="10" y="0"/>
                  </a:lnTo>
                  <a:lnTo>
                    <a:pt x="7" y="8"/>
                  </a:lnTo>
                  <a:lnTo>
                    <a:pt x="0" y="18"/>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24" name="Freeform 628"/>
            <p:cNvSpPr>
              <a:spLocks/>
            </p:cNvSpPr>
            <p:nvPr/>
          </p:nvSpPr>
          <p:spPr bwMode="auto">
            <a:xfrm>
              <a:off x="2688" y="1588"/>
              <a:ext cx="15" cy="17"/>
            </a:xfrm>
            <a:custGeom>
              <a:avLst/>
              <a:gdLst/>
              <a:ahLst/>
              <a:cxnLst>
                <a:cxn ang="0">
                  <a:pos x="0" y="16"/>
                </a:cxn>
                <a:cxn ang="0">
                  <a:pos x="0" y="0"/>
                </a:cxn>
                <a:cxn ang="0">
                  <a:pos x="16" y="0"/>
                </a:cxn>
                <a:cxn ang="0">
                  <a:pos x="0" y="16"/>
                </a:cxn>
              </a:cxnLst>
              <a:rect l="0" t="0" r="r" b="b"/>
              <a:pathLst>
                <a:path w="17" h="17">
                  <a:moveTo>
                    <a:pt x="0" y="16"/>
                  </a:moveTo>
                  <a:lnTo>
                    <a:pt x="0" y="0"/>
                  </a:lnTo>
                  <a:lnTo>
                    <a:pt x="16" y="0"/>
                  </a:lnTo>
                  <a:lnTo>
                    <a:pt x="0" y="16"/>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25" name="Freeform 629"/>
            <p:cNvSpPr>
              <a:spLocks/>
            </p:cNvSpPr>
            <p:nvPr/>
          </p:nvSpPr>
          <p:spPr bwMode="auto">
            <a:xfrm>
              <a:off x="2691" y="1598"/>
              <a:ext cx="15" cy="17"/>
            </a:xfrm>
            <a:custGeom>
              <a:avLst/>
              <a:gdLst/>
              <a:ahLst/>
              <a:cxnLst>
                <a:cxn ang="0">
                  <a:pos x="0" y="10"/>
                </a:cxn>
                <a:cxn ang="0">
                  <a:pos x="8" y="0"/>
                </a:cxn>
                <a:cxn ang="0">
                  <a:pos x="16" y="16"/>
                </a:cxn>
                <a:cxn ang="0">
                  <a:pos x="0" y="10"/>
                </a:cxn>
              </a:cxnLst>
              <a:rect l="0" t="0" r="r" b="b"/>
              <a:pathLst>
                <a:path w="17" h="17">
                  <a:moveTo>
                    <a:pt x="0" y="10"/>
                  </a:moveTo>
                  <a:lnTo>
                    <a:pt x="8" y="0"/>
                  </a:lnTo>
                  <a:lnTo>
                    <a:pt x="16" y="16"/>
                  </a:lnTo>
                  <a:lnTo>
                    <a:pt x="0" y="10"/>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26" name="Freeform 630"/>
            <p:cNvSpPr>
              <a:spLocks/>
            </p:cNvSpPr>
            <p:nvPr/>
          </p:nvSpPr>
          <p:spPr bwMode="auto">
            <a:xfrm>
              <a:off x="2700" y="1580"/>
              <a:ext cx="101" cy="174"/>
            </a:xfrm>
            <a:custGeom>
              <a:avLst/>
              <a:gdLst/>
              <a:ahLst/>
              <a:cxnLst>
                <a:cxn ang="0">
                  <a:pos x="0" y="42"/>
                </a:cxn>
                <a:cxn ang="0">
                  <a:pos x="3" y="15"/>
                </a:cxn>
                <a:cxn ang="0">
                  <a:pos x="16" y="3"/>
                </a:cxn>
                <a:cxn ang="0">
                  <a:pos x="42" y="0"/>
                </a:cxn>
                <a:cxn ang="0">
                  <a:pos x="29" y="21"/>
                </a:cxn>
                <a:cxn ang="0">
                  <a:pos x="60" y="23"/>
                </a:cxn>
                <a:cxn ang="0">
                  <a:pos x="39" y="55"/>
                </a:cxn>
                <a:cxn ang="0">
                  <a:pos x="66" y="63"/>
                </a:cxn>
                <a:cxn ang="0">
                  <a:pos x="89" y="99"/>
                </a:cxn>
                <a:cxn ang="0">
                  <a:pos x="84" y="99"/>
                </a:cxn>
                <a:cxn ang="0">
                  <a:pos x="92" y="110"/>
                </a:cxn>
                <a:cxn ang="0">
                  <a:pos x="86" y="120"/>
                </a:cxn>
                <a:cxn ang="0">
                  <a:pos x="113" y="123"/>
                </a:cxn>
                <a:cxn ang="0">
                  <a:pos x="97" y="144"/>
                </a:cxn>
                <a:cxn ang="0">
                  <a:pos x="110" y="150"/>
                </a:cxn>
                <a:cxn ang="0">
                  <a:pos x="5" y="173"/>
                </a:cxn>
                <a:cxn ang="0">
                  <a:pos x="50" y="141"/>
                </a:cxn>
                <a:cxn ang="0">
                  <a:pos x="39" y="147"/>
                </a:cxn>
                <a:cxn ang="0">
                  <a:pos x="10" y="136"/>
                </a:cxn>
                <a:cxn ang="0">
                  <a:pos x="32" y="126"/>
                </a:cxn>
                <a:cxn ang="0">
                  <a:pos x="18" y="120"/>
                </a:cxn>
                <a:cxn ang="0">
                  <a:pos x="45" y="108"/>
                </a:cxn>
                <a:cxn ang="0">
                  <a:pos x="47" y="91"/>
                </a:cxn>
                <a:cxn ang="0">
                  <a:pos x="34" y="86"/>
                </a:cxn>
                <a:cxn ang="0">
                  <a:pos x="42" y="76"/>
                </a:cxn>
                <a:cxn ang="0">
                  <a:pos x="13" y="81"/>
                </a:cxn>
                <a:cxn ang="0">
                  <a:pos x="13" y="55"/>
                </a:cxn>
                <a:cxn ang="0">
                  <a:pos x="3" y="68"/>
                </a:cxn>
                <a:cxn ang="0">
                  <a:pos x="10" y="44"/>
                </a:cxn>
                <a:cxn ang="0">
                  <a:pos x="0" y="42"/>
                </a:cxn>
              </a:cxnLst>
              <a:rect l="0" t="0" r="r" b="b"/>
              <a:pathLst>
                <a:path w="114" h="174">
                  <a:moveTo>
                    <a:pt x="0" y="42"/>
                  </a:moveTo>
                  <a:lnTo>
                    <a:pt x="3" y="15"/>
                  </a:lnTo>
                  <a:lnTo>
                    <a:pt x="16" y="3"/>
                  </a:lnTo>
                  <a:lnTo>
                    <a:pt x="42" y="0"/>
                  </a:lnTo>
                  <a:lnTo>
                    <a:pt x="29" y="21"/>
                  </a:lnTo>
                  <a:lnTo>
                    <a:pt x="60" y="23"/>
                  </a:lnTo>
                  <a:lnTo>
                    <a:pt x="39" y="55"/>
                  </a:lnTo>
                  <a:lnTo>
                    <a:pt x="66" y="63"/>
                  </a:lnTo>
                  <a:lnTo>
                    <a:pt x="89" y="99"/>
                  </a:lnTo>
                  <a:lnTo>
                    <a:pt x="84" y="99"/>
                  </a:lnTo>
                  <a:lnTo>
                    <a:pt x="92" y="110"/>
                  </a:lnTo>
                  <a:lnTo>
                    <a:pt x="86" y="120"/>
                  </a:lnTo>
                  <a:lnTo>
                    <a:pt x="113" y="123"/>
                  </a:lnTo>
                  <a:lnTo>
                    <a:pt x="97" y="144"/>
                  </a:lnTo>
                  <a:lnTo>
                    <a:pt x="110" y="150"/>
                  </a:lnTo>
                  <a:lnTo>
                    <a:pt x="5" y="173"/>
                  </a:lnTo>
                  <a:lnTo>
                    <a:pt x="50" y="141"/>
                  </a:lnTo>
                  <a:lnTo>
                    <a:pt x="39" y="147"/>
                  </a:lnTo>
                  <a:lnTo>
                    <a:pt x="10" y="136"/>
                  </a:lnTo>
                  <a:lnTo>
                    <a:pt x="32" y="126"/>
                  </a:lnTo>
                  <a:lnTo>
                    <a:pt x="18" y="120"/>
                  </a:lnTo>
                  <a:lnTo>
                    <a:pt x="45" y="108"/>
                  </a:lnTo>
                  <a:lnTo>
                    <a:pt x="47" y="91"/>
                  </a:lnTo>
                  <a:lnTo>
                    <a:pt x="34" y="86"/>
                  </a:lnTo>
                  <a:lnTo>
                    <a:pt x="42" y="76"/>
                  </a:lnTo>
                  <a:lnTo>
                    <a:pt x="13" y="81"/>
                  </a:lnTo>
                  <a:lnTo>
                    <a:pt x="13" y="55"/>
                  </a:lnTo>
                  <a:lnTo>
                    <a:pt x="3" y="68"/>
                  </a:lnTo>
                  <a:lnTo>
                    <a:pt x="10" y="44"/>
                  </a:lnTo>
                  <a:lnTo>
                    <a:pt x="0" y="42"/>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27" name="Freeform 631"/>
            <p:cNvSpPr>
              <a:spLocks/>
            </p:cNvSpPr>
            <p:nvPr/>
          </p:nvSpPr>
          <p:spPr bwMode="auto">
            <a:xfrm>
              <a:off x="1148" y="1764"/>
              <a:ext cx="752" cy="415"/>
            </a:xfrm>
            <a:custGeom>
              <a:avLst/>
              <a:gdLst/>
              <a:ahLst/>
              <a:cxnLst>
                <a:cxn ang="0">
                  <a:pos x="10" y="59"/>
                </a:cxn>
                <a:cxn ang="0">
                  <a:pos x="13" y="62"/>
                </a:cxn>
                <a:cxn ang="0">
                  <a:pos x="25" y="206"/>
                </a:cxn>
                <a:cxn ang="0">
                  <a:pos x="34" y="219"/>
                </a:cxn>
                <a:cxn ang="0">
                  <a:pos x="91" y="272"/>
                </a:cxn>
                <a:cxn ang="0">
                  <a:pos x="144" y="295"/>
                </a:cxn>
                <a:cxn ang="0">
                  <a:pos x="267" y="309"/>
                </a:cxn>
                <a:cxn ang="0">
                  <a:pos x="341" y="340"/>
                </a:cxn>
                <a:cxn ang="0">
                  <a:pos x="406" y="405"/>
                </a:cxn>
                <a:cxn ang="0">
                  <a:pos x="432" y="356"/>
                </a:cxn>
                <a:cxn ang="0">
                  <a:pos x="482" y="340"/>
                </a:cxn>
                <a:cxn ang="0">
                  <a:pos x="519" y="338"/>
                </a:cxn>
                <a:cxn ang="0">
                  <a:pos x="535" y="332"/>
                </a:cxn>
                <a:cxn ang="0">
                  <a:pos x="540" y="335"/>
                </a:cxn>
                <a:cxn ang="0">
                  <a:pos x="616" y="351"/>
                </a:cxn>
                <a:cxn ang="0">
                  <a:pos x="639" y="414"/>
                </a:cxn>
                <a:cxn ang="0">
                  <a:pos x="653" y="388"/>
                </a:cxn>
                <a:cxn ang="0">
                  <a:pos x="647" y="298"/>
                </a:cxn>
                <a:cxn ang="0">
                  <a:pos x="705" y="243"/>
                </a:cxn>
                <a:cxn ang="0">
                  <a:pos x="707" y="222"/>
                </a:cxn>
                <a:cxn ang="0">
                  <a:pos x="697" y="196"/>
                </a:cxn>
                <a:cxn ang="0">
                  <a:pos x="707" y="186"/>
                </a:cxn>
                <a:cxn ang="0">
                  <a:pos x="721" y="219"/>
                </a:cxn>
                <a:cxn ang="0">
                  <a:pos x="723" y="180"/>
                </a:cxn>
                <a:cxn ang="0">
                  <a:pos x="744" y="157"/>
                </a:cxn>
                <a:cxn ang="0">
                  <a:pos x="792" y="133"/>
                </a:cxn>
                <a:cxn ang="0">
                  <a:pos x="846" y="91"/>
                </a:cxn>
                <a:cxn ang="0">
                  <a:pos x="836" y="70"/>
                </a:cxn>
                <a:cxn ang="0">
                  <a:pos x="812" y="39"/>
                </a:cxn>
                <a:cxn ang="0">
                  <a:pos x="721" y="94"/>
                </a:cxn>
                <a:cxn ang="0">
                  <a:pos x="668" y="115"/>
                </a:cxn>
                <a:cxn ang="0">
                  <a:pos x="629" y="146"/>
                </a:cxn>
                <a:cxn ang="0">
                  <a:pos x="611" y="138"/>
                </a:cxn>
                <a:cxn ang="0">
                  <a:pos x="618" y="128"/>
                </a:cxn>
                <a:cxn ang="0">
                  <a:pos x="613" y="99"/>
                </a:cxn>
                <a:cxn ang="0">
                  <a:pos x="605" y="78"/>
                </a:cxn>
                <a:cxn ang="0">
                  <a:pos x="566" y="91"/>
                </a:cxn>
                <a:cxn ang="0">
                  <a:pos x="545" y="141"/>
                </a:cxn>
                <a:cxn ang="0">
                  <a:pos x="550" y="78"/>
                </a:cxn>
                <a:cxn ang="0">
                  <a:pos x="561" y="67"/>
                </a:cxn>
                <a:cxn ang="0">
                  <a:pos x="589" y="57"/>
                </a:cxn>
                <a:cxn ang="0">
                  <a:pos x="540" y="36"/>
                </a:cxn>
                <a:cxn ang="0">
                  <a:pos x="482" y="54"/>
                </a:cxn>
                <a:cxn ang="0">
                  <a:pos x="442" y="15"/>
                </a:cxn>
                <a:cxn ang="0">
                  <a:pos x="432" y="10"/>
                </a:cxn>
                <a:cxn ang="0">
                  <a:pos x="34" y="25"/>
                </a:cxn>
                <a:cxn ang="0">
                  <a:pos x="28" y="25"/>
                </a:cxn>
              </a:cxnLst>
              <a:rect l="0" t="0" r="r" b="b"/>
              <a:pathLst>
                <a:path w="847" h="415">
                  <a:moveTo>
                    <a:pt x="0" y="25"/>
                  </a:moveTo>
                  <a:lnTo>
                    <a:pt x="10" y="59"/>
                  </a:lnTo>
                  <a:lnTo>
                    <a:pt x="20" y="62"/>
                  </a:lnTo>
                  <a:lnTo>
                    <a:pt x="13" y="62"/>
                  </a:lnTo>
                  <a:lnTo>
                    <a:pt x="7" y="167"/>
                  </a:lnTo>
                  <a:lnTo>
                    <a:pt x="25" y="206"/>
                  </a:lnTo>
                  <a:lnTo>
                    <a:pt x="39" y="206"/>
                  </a:lnTo>
                  <a:lnTo>
                    <a:pt x="34" y="219"/>
                  </a:lnTo>
                  <a:lnTo>
                    <a:pt x="62" y="264"/>
                  </a:lnTo>
                  <a:lnTo>
                    <a:pt x="91" y="272"/>
                  </a:lnTo>
                  <a:lnTo>
                    <a:pt x="112" y="298"/>
                  </a:lnTo>
                  <a:lnTo>
                    <a:pt x="144" y="295"/>
                  </a:lnTo>
                  <a:lnTo>
                    <a:pt x="199" y="317"/>
                  </a:lnTo>
                  <a:lnTo>
                    <a:pt x="267" y="309"/>
                  </a:lnTo>
                  <a:lnTo>
                    <a:pt x="309" y="353"/>
                  </a:lnTo>
                  <a:lnTo>
                    <a:pt x="341" y="340"/>
                  </a:lnTo>
                  <a:lnTo>
                    <a:pt x="377" y="395"/>
                  </a:lnTo>
                  <a:lnTo>
                    <a:pt x="406" y="405"/>
                  </a:lnTo>
                  <a:lnTo>
                    <a:pt x="403" y="374"/>
                  </a:lnTo>
                  <a:lnTo>
                    <a:pt x="432" y="356"/>
                  </a:lnTo>
                  <a:lnTo>
                    <a:pt x="437" y="343"/>
                  </a:lnTo>
                  <a:lnTo>
                    <a:pt x="482" y="340"/>
                  </a:lnTo>
                  <a:lnTo>
                    <a:pt x="519" y="353"/>
                  </a:lnTo>
                  <a:lnTo>
                    <a:pt x="519" y="338"/>
                  </a:lnTo>
                  <a:lnTo>
                    <a:pt x="503" y="332"/>
                  </a:lnTo>
                  <a:lnTo>
                    <a:pt x="535" y="332"/>
                  </a:lnTo>
                  <a:lnTo>
                    <a:pt x="537" y="324"/>
                  </a:lnTo>
                  <a:lnTo>
                    <a:pt x="540" y="335"/>
                  </a:lnTo>
                  <a:lnTo>
                    <a:pt x="600" y="338"/>
                  </a:lnTo>
                  <a:lnTo>
                    <a:pt x="616" y="351"/>
                  </a:lnTo>
                  <a:lnTo>
                    <a:pt x="618" y="380"/>
                  </a:lnTo>
                  <a:lnTo>
                    <a:pt x="639" y="414"/>
                  </a:lnTo>
                  <a:lnTo>
                    <a:pt x="650" y="414"/>
                  </a:lnTo>
                  <a:lnTo>
                    <a:pt x="653" y="388"/>
                  </a:lnTo>
                  <a:lnTo>
                    <a:pt x="634" y="324"/>
                  </a:lnTo>
                  <a:lnTo>
                    <a:pt x="647" y="298"/>
                  </a:lnTo>
                  <a:lnTo>
                    <a:pt x="721" y="246"/>
                  </a:lnTo>
                  <a:lnTo>
                    <a:pt x="705" y="243"/>
                  </a:lnTo>
                  <a:lnTo>
                    <a:pt x="721" y="238"/>
                  </a:lnTo>
                  <a:lnTo>
                    <a:pt x="707" y="222"/>
                  </a:lnTo>
                  <a:lnTo>
                    <a:pt x="713" y="209"/>
                  </a:lnTo>
                  <a:lnTo>
                    <a:pt x="697" y="196"/>
                  </a:lnTo>
                  <a:lnTo>
                    <a:pt x="713" y="204"/>
                  </a:lnTo>
                  <a:lnTo>
                    <a:pt x="707" y="186"/>
                  </a:lnTo>
                  <a:lnTo>
                    <a:pt x="718" y="180"/>
                  </a:lnTo>
                  <a:lnTo>
                    <a:pt x="721" y="219"/>
                  </a:lnTo>
                  <a:lnTo>
                    <a:pt x="731" y="196"/>
                  </a:lnTo>
                  <a:lnTo>
                    <a:pt x="723" y="180"/>
                  </a:lnTo>
                  <a:lnTo>
                    <a:pt x="731" y="188"/>
                  </a:lnTo>
                  <a:lnTo>
                    <a:pt x="744" y="157"/>
                  </a:lnTo>
                  <a:lnTo>
                    <a:pt x="805" y="141"/>
                  </a:lnTo>
                  <a:lnTo>
                    <a:pt x="792" y="133"/>
                  </a:lnTo>
                  <a:lnTo>
                    <a:pt x="802" y="107"/>
                  </a:lnTo>
                  <a:lnTo>
                    <a:pt x="846" y="91"/>
                  </a:lnTo>
                  <a:lnTo>
                    <a:pt x="846" y="78"/>
                  </a:lnTo>
                  <a:lnTo>
                    <a:pt x="836" y="70"/>
                  </a:lnTo>
                  <a:lnTo>
                    <a:pt x="836" y="47"/>
                  </a:lnTo>
                  <a:lnTo>
                    <a:pt x="812" y="39"/>
                  </a:lnTo>
                  <a:lnTo>
                    <a:pt x="797" y="76"/>
                  </a:lnTo>
                  <a:lnTo>
                    <a:pt x="721" y="94"/>
                  </a:lnTo>
                  <a:lnTo>
                    <a:pt x="715" y="110"/>
                  </a:lnTo>
                  <a:lnTo>
                    <a:pt x="668" y="115"/>
                  </a:lnTo>
                  <a:lnTo>
                    <a:pt x="673" y="120"/>
                  </a:lnTo>
                  <a:lnTo>
                    <a:pt x="629" y="146"/>
                  </a:lnTo>
                  <a:lnTo>
                    <a:pt x="611" y="143"/>
                  </a:lnTo>
                  <a:lnTo>
                    <a:pt x="611" y="138"/>
                  </a:lnTo>
                  <a:lnTo>
                    <a:pt x="613" y="130"/>
                  </a:lnTo>
                  <a:lnTo>
                    <a:pt x="618" y="128"/>
                  </a:lnTo>
                  <a:lnTo>
                    <a:pt x="621" y="118"/>
                  </a:lnTo>
                  <a:lnTo>
                    <a:pt x="613" y="99"/>
                  </a:lnTo>
                  <a:lnTo>
                    <a:pt x="600" y="107"/>
                  </a:lnTo>
                  <a:lnTo>
                    <a:pt x="605" y="78"/>
                  </a:lnTo>
                  <a:lnTo>
                    <a:pt x="582" y="70"/>
                  </a:lnTo>
                  <a:lnTo>
                    <a:pt x="566" y="91"/>
                  </a:lnTo>
                  <a:lnTo>
                    <a:pt x="558" y="138"/>
                  </a:lnTo>
                  <a:lnTo>
                    <a:pt x="545" y="141"/>
                  </a:lnTo>
                  <a:lnTo>
                    <a:pt x="540" y="115"/>
                  </a:lnTo>
                  <a:lnTo>
                    <a:pt x="550" y="78"/>
                  </a:lnTo>
                  <a:lnTo>
                    <a:pt x="540" y="89"/>
                  </a:lnTo>
                  <a:lnTo>
                    <a:pt x="561" y="67"/>
                  </a:lnTo>
                  <a:lnTo>
                    <a:pt x="597" y="65"/>
                  </a:lnTo>
                  <a:lnTo>
                    <a:pt x="589" y="57"/>
                  </a:lnTo>
                  <a:lnTo>
                    <a:pt x="532" y="52"/>
                  </a:lnTo>
                  <a:lnTo>
                    <a:pt x="540" y="36"/>
                  </a:lnTo>
                  <a:lnTo>
                    <a:pt x="506" y="54"/>
                  </a:lnTo>
                  <a:lnTo>
                    <a:pt x="482" y="54"/>
                  </a:lnTo>
                  <a:lnTo>
                    <a:pt x="511" y="28"/>
                  </a:lnTo>
                  <a:lnTo>
                    <a:pt x="442" y="15"/>
                  </a:lnTo>
                  <a:lnTo>
                    <a:pt x="432" y="0"/>
                  </a:lnTo>
                  <a:lnTo>
                    <a:pt x="432" y="10"/>
                  </a:lnTo>
                  <a:lnTo>
                    <a:pt x="28" y="10"/>
                  </a:lnTo>
                  <a:lnTo>
                    <a:pt x="34" y="25"/>
                  </a:lnTo>
                  <a:lnTo>
                    <a:pt x="25" y="39"/>
                  </a:lnTo>
                  <a:lnTo>
                    <a:pt x="28" y="25"/>
                  </a:lnTo>
                  <a:lnTo>
                    <a:pt x="0" y="25"/>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28" name="Freeform 632"/>
            <p:cNvSpPr>
              <a:spLocks/>
            </p:cNvSpPr>
            <p:nvPr/>
          </p:nvSpPr>
          <p:spPr bwMode="auto">
            <a:xfrm>
              <a:off x="2012" y="3011"/>
              <a:ext cx="71" cy="82"/>
            </a:xfrm>
            <a:custGeom>
              <a:avLst/>
              <a:gdLst/>
              <a:ahLst/>
              <a:cxnLst>
                <a:cxn ang="0">
                  <a:pos x="0" y="66"/>
                </a:cxn>
                <a:cxn ang="0">
                  <a:pos x="11" y="3"/>
                </a:cxn>
                <a:cxn ang="0">
                  <a:pos x="24" y="0"/>
                </a:cxn>
                <a:cxn ang="0">
                  <a:pos x="68" y="32"/>
                </a:cxn>
                <a:cxn ang="0">
                  <a:pos x="79" y="45"/>
                </a:cxn>
                <a:cxn ang="0">
                  <a:pos x="74" y="63"/>
                </a:cxn>
                <a:cxn ang="0">
                  <a:pos x="56" y="81"/>
                </a:cxn>
                <a:cxn ang="0">
                  <a:pos x="0" y="66"/>
                </a:cxn>
              </a:cxnLst>
              <a:rect l="0" t="0" r="r" b="b"/>
              <a:pathLst>
                <a:path w="80" h="82">
                  <a:moveTo>
                    <a:pt x="0" y="66"/>
                  </a:moveTo>
                  <a:lnTo>
                    <a:pt x="11" y="3"/>
                  </a:lnTo>
                  <a:lnTo>
                    <a:pt x="24" y="0"/>
                  </a:lnTo>
                  <a:lnTo>
                    <a:pt x="68" y="32"/>
                  </a:lnTo>
                  <a:lnTo>
                    <a:pt x="79" y="45"/>
                  </a:lnTo>
                  <a:lnTo>
                    <a:pt x="74" y="63"/>
                  </a:lnTo>
                  <a:lnTo>
                    <a:pt x="56" y="81"/>
                  </a:lnTo>
                  <a:lnTo>
                    <a:pt x="0" y="66"/>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29" name="Freeform 633"/>
            <p:cNvSpPr>
              <a:spLocks/>
            </p:cNvSpPr>
            <p:nvPr/>
          </p:nvSpPr>
          <p:spPr bwMode="auto">
            <a:xfrm>
              <a:off x="1665" y="2214"/>
              <a:ext cx="140" cy="46"/>
            </a:xfrm>
            <a:custGeom>
              <a:avLst/>
              <a:gdLst/>
              <a:ahLst/>
              <a:cxnLst>
                <a:cxn ang="0">
                  <a:pos x="0" y="24"/>
                </a:cxn>
                <a:cxn ang="0">
                  <a:pos x="26" y="14"/>
                </a:cxn>
                <a:cxn ang="0">
                  <a:pos x="39" y="14"/>
                </a:cxn>
                <a:cxn ang="0">
                  <a:pos x="39" y="19"/>
                </a:cxn>
                <a:cxn ang="0">
                  <a:pos x="81" y="26"/>
                </a:cxn>
                <a:cxn ang="0">
                  <a:pos x="91" y="37"/>
                </a:cxn>
                <a:cxn ang="0">
                  <a:pos x="110" y="37"/>
                </a:cxn>
                <a:cxn ang="0">
                  <a:pos x="97" y="45"/>
                </a:cxn>
                <a:cxn ang="0">
                  <a:pos x="147" y="45"/>
                </a:cxn>
                <a:cxn ang="0">
                  <a:pos x="157" y="37"/>
                </a:cxn>
                <a:cxn ang="0">
                  <a:pos x="112" y="26"/>
                </a:cxn>
                <a:cxn ang="0">
                  <a:pos x="49" y="0"/>
                </a:cxn>
                <a:cxn ang="0">
                  <a:pos x="31" y="0"/>
                </a:cxn>
                <a:cxn ang="0">
                  <a:pos x="2" y="14"/>
                </a:cxn>
              </a:cxnLst>
              <a:rect l="0" t="0" r="r" b="b"/>
              <a:pathLst>
                <a:path w="158" h="46">
                  <a:moveTo>
                    <a:pt x="0" y="24"/>
                  </a:moveTo>
                  <a:lnTo>
                    <a:pt x="26" y="14"/>
                  </a:lnTo>
                  <a:lnTo>
                    <a:pt x="39" y="14"/>
                  </a:lnTo>
                  <a:lnTo>
                    <a:pt x="39" y="19"/>
                  </a:lnTo>
                  <a:lnTo>
                    <a:pt x="81" y="26"/>
                  </a:lnTo>
                  <a:lnTo>
                    <a:pt x="91" y="37"/>
                  </a:lnTo>
                  <a:lnTo>
                    <a:pt x="110" y="37"/>
                  </a:lnTo>
                  <a:lnTo>
                    <a:pt x="97" y="45"/>
                  </a:lnTo>
                  <a:lnTo>
                    <a:pt x="147" y="45"/>
                  </a:lnTo>
                  <a:lnTo>
                    <a:pt x="157" y="37"/>
                  </a:lnTo>
                  <a:lnTo>
                    <a:pt x="112" y="26"/>
                  </a:lnTo>
                  <a:lnTo>
                    <a:pt x="49" y="0"/>
                  </a:lnTo>
                  <a:lnTo>
                    <a:pt x="31" y="0"/>
                  </a:lnTo>
                  <a:lnTo>
                    <a:pt x="2" y="14"/>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30" name="Freeform 634"/>
            <p:cNvSpPr>
              <a:spLocks/>
            </p:cNvSpPr>
            <p:nvPr/>
          </p:nvSpPr>
          <p:spPr bwMode="auto">
            <a:xfrm>
              <a:off x="1725" y="1207"/>
              <a:ext cx="55" cy="25"/>
            </a:xfrm>
            <a:custGeom>
              <a:avLst/>
              <a:gdLst/>
              <a:ahLst/>
              <a:cxnLst>
                <a:cxn ang="0">
                  <a:pos x="0" y="16"/>
                </a:cxn>
                <a:cxn ang="0">
                  <a:pos x="13" y="0"/>
                </a:cxn>
                <a:cxn ang="0">
                  <a:pos x="52" y="3"/>
                </a:cxn>
                <a:cxn ang="0">
                  <a:pos x="60" y="24"/>
                </a:cxn>
                <a:cxn ang="0">
                  <a:pos x="0" y="16"/>
                </a:cxn>
              </a:cxnLst>
              <a:rect l="0" t="0" r="r" b="b"/>
              <a:pathLst>
                <a:path w="61" h="25">
                  <a:moveTo>
                    <a:pt x="0" y="16"/>
                  </a:moveTo>
                  <a:lnTo>
                    <a:pt x="13" y="0"/>
                  </a:lnTo>
                  <a:lnTo>
                    <a:pt x="52" y="3"/>
                  </a:lnTo>
                  <a:lnTo>
                    <a:pt x="60" y="24"/>
                  </a:lnTo>
                  <a:lnTo>
                    <a:pt x="0" y="16"/>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31" name="Freeform 635"/>
            <p:cNvSpPr>
              <a:spLocks/>
            </p:cNvSpPr>
            <p:nvPr/>
          </p:nvSpPr>
          <p:spPr bwMode="auto">
            <a:xfrm>
              <a:off x="3567" y="1960"/>
              <a:ext cx="187" cy="153"/>
            </a:xfrm>
            <a:custGeom>
              <a:avLst/>
              <a:gdLst/>
              <a:ahLst/>
              <a:cxnLst>
                <a:cxn ang="0">
                  <a:pos x="0" y="74"/>
                </a:cxn>
                <a:cxn ang="0">
                  <a:pos x="5" y="113"/>
                </a:cxn>
                <a:cxn ang="0">
                  <a:pos x="18" y="126"/>
                </a:cxn>
                <a:cxn ang="0">
                  <a:pos x="5" y="144"/>
                </a:cxn>
                <a:cxn ang="0">
                  <a:pos x="31" y="152"/>
                </a:cxn>
                <a:cxn ang="0">
                  <a:pos x="84" y="144"/>
                </a:cxn>
                <a:cxn ang="0">
                  <a:pos x="91" y="121"/>
                </a:cxn>
                <a:cxn ang="0">
                  <a:pos x="128" y="110"/>
                </a:cxn>
                <a:cxn ang="0">
                  <a:pos x="133" y="92"/>
                </a:cxn>
                <a:cxn ang="0">
                  <a:pos x="146" y="89"/>
                </a:cxn>
                <a:cxn ang="0">
                  <a:pos x="138" y="76"/>
                </a:cxn>
                <a:cxn ang="0">
                  <a:pos x="155" y="76"/>
                </a:cxn>
                <a:cxn ang="0">
                  <a:pos x="165" y="57"/>
                </a:cxn>
                <a:cxn ang="0">
                  <a:pos x="160" y="40"/>
                </a:cxn>
                <a:cxn ang="0">
                  <a:pos x="207" y="26"/>
                </a:cxn>
                <a:cxn ang="0">
                  <a:pos x="209" y="23"/>
                </a:cxn>
                <a:cxn ang="0">
                  <a:pos x="191" y="18"/>
                </a:cxn>
                <a:cxn ang="0">
                  <a:pos x="165" y="32"/>
                </a:cxn>
                <a:cxn ang="0">
                  <a:pos x="155" y="0"/>
                </a:cxn>
                <a:cxn ang="0">
                  <a:pos x="131" y="23"/>
                </a:cxn>
                <a:cxn ang="0">
                  <a:pos x="65" y="23"/>
                </a:cxn>
                <a:cxn ang="0">
                  <a:pos x="34" y="57"/>
                </a:cxn>
                <a:cxn ang="0">
                  <a:pos x="13" y="47"/>
                </a:cxn>
                <a:cxn ang="0">
                  <a:pos x="0" y="74"/>
                </a:cxn>
              </a:cxnLst>
              <a:rect l="0" t="0" r="r" b="b"/>
              <a:pathLst>
                <a:path w="210" h="153">
                  <a:moveTo>
                    <a:pt x="0" y="74"/>
                  </a:moveTo>
                  <a:lnTo>
                    <a:pt x="5" y="113"/>
                  </a:lnTo>
                  <a:lnTo>
                    <a:pt x="18" y="126"/>
                  </a:lnTo>
                  <a:lnTo>
                    <a:pt x="5" y="144"/>
                  </a:lnTo>
                  <a:lnTo>
                    <a:pt x="31" y="152"/>
                  </a:lnTo>
                  <a:lnTo>
                    <a:pt x="84" y="144"/>
                  </a:lnTo>
                  <a:lnTo>
                    <a:pt x="91" y="121"/>
                  </a:lnTo>
                  <a:lnTo>
                    <a:pt x="128" y="110"/>
                  </a:lnTo>
                  <a:lnTo>
                    <a:pt x="133" y="92"/>
                  </a:lnTo>
                  <a:lnTo>
                    <a:pt x="146" y="89"/>
                  </a:lnTo>
                  <a:lnTo>
                    <a:pt x="138" y="76"/>
                  </a:lnTo>
                  <a:lnTo>
                    <a:pt x="155" y="76"/>
                  </a:lnTo>
                  <a:lnTo>
                    <a:pt x="165" y="57"/>
                  </a:lnTo>
                  <a:lnTo>
                    <a:pt x="160" y="40"/>
                  </a:lnTo>
                  <a:lnTo>
                    <a:pt x="207" y="26"/>
                  </a:lnTo>
                  <a:lnTo>
                    <a:pt x="209" y="23"/>
                  </a:lnTo>
                  <a:lnTo>
                    <a:pt x="191" y="18"/>
                  </a:lnTo>
                  <a:lnTo>
                    <a:pt x="165" y="32"/>
                  </a:lnTo>
                  <a:lnTo>
                    <a:pt x="155" y="0"/>
                  </a:lnTo>
                  <a:lnTo>
                    <a:pt x="131" y="23"/>
                  </a:lnTo>
                  <a:lnTo>
                    <a:pt x="65" y="23"/>
                  </a:lnTo>
                  <a:lnTo>
                    <a:pt x="34" y="57"/>
                  </a:lnTo>
                  <a:lnTo>
                    <a:pt x="13" y="47"/>
                  </a:lnTo>
                  <a:lnTo>
                    <a:pt x="0" y="74"/>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32" name="Freeform 636"/>
            <p:cNvSpPr>
              <a:spLocks/>
            </p:cNvSpPr>
            <p:nvPr/>
          </p:nvSpPr>
          <p:spPr bwMode="auto">
            <a:xfrm>
              <a:off x="3028" y="1892"/>
              <a:ext cx="24" cy="50"/>
            </a:xfrm>
            <a:custGeom>
              <a:avLst/>
              <a:gdLst/>
              <a:ahLst/>
              <a:cxnLst>
                <a:cxn ang="0">
                  <a:pos x="0" y="37"/>
                </a:cxn>
                <a:cxn ang="0">
                  <a:pos x="0" y="10"/>
                </a:cxn>
                <a:cxn ang="0">
                  <a:pos x="13" y="0"/>
                </a:cxn>
                <a:cxn ang="0">
                  <a:pos x="26" y="29"/>
                </a:cxn>
                <a:cxn ang="0">
                  <a:pos x="16" y="49"/>
                </a:cxn>
                <a:cxn ang="0">
                  <a:pos x="0" y="37"/>
                </a:cxn>
              </a:cxnLst>
              <a:rect l="0" t="0" r="r" b="b"/>
              <a:pathLst>
                <a:path w="27" h="50">
                  <a:moveTo>
                    <a:pt x="0" y="37"/>
                  </a:moveTo>
                  <a:lnTo>
                    <a:pt x="0" y="10"/>
                  </a:lnTo>
                  <a:lnTo>
                    <a:pt x="13" y="0"/>
                  </a:lnTo>
                  <a:lnTo>
                    <a:pt x="26" y="29"/>
                  </a:lnTo>
                  <a:lnTo>
                    <a:pt x="16" y="49"/>
                  </a:lnTo>
                  <a:lnTo>
                    <a:pt x="0" y="37"/>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33" name="Freeform 637"/>
            <p:cNvSpPr>
              <a:spLocks/>
            </p:cNvSpPr>
            <p:nvPr/>
          </p:nvSpPr>
          <p:spPr bwMode="auto">
            <a:xfrm>
              <a:off x="2665" y="1989"/>
              <a:ext cx="267" cy="287"/>
            </a:xfrm>
            <a:custGeom>
              <a:avLst/>
              <a:gdLst/>
              <a:ahLst/>
              <a:cxnLst>
                <a:cxn ang="0">
                  <a:pos x="0" y="149"/>
                </a:cxn>
                <a:cxn ang="0">
                  <a:pos x="0" y="157"/>
                </a:cxn>
                <a:cxn ang="0">
                  <a:pos x="52" y="194"/>
                </a:cxn>
                <a:cxn ang="0">
                  <a:pos x="173" y="273"/>
                </a:cxn>
                <a:cxn ang="0">
                  <a:pos x="173" y="286"/>
                </a:cxn>
                <a:cxn ang="0">
                  <a:pos x="189" y="281"/>
                </a:cxn>
                <a:cxn ang="0">
                  <a:pos x="207" y="278"/>
                </a:cxn>
                <a:cxn ang="0">
                  <a:pos x="299" y="217"/>
                </a:cxn>
                <a:cxn ang="0">
                  <a:pos x="262" y="175"/>
                </a:cxn>
                <a:cxn ang="0">
                  <a:pos x="265" y="110"/>
                </a:cxn>
                <a:cxn ang="0">
                  <a:pos x="260" y="79"/>
                </a:cxn>
                <a:cxn ang="0">
                  <a:pos x="233" y="47"/>
                </a:cxn>
                <a:cxn ang="0">
                  <a:pos x="246" y="39"/>
                </a:cxn>
                <a:cxn ang="0">
                  <a:pos x="254" y="0"/>
                </a:cxn>
                <a:cxn ang="0">
                  <a:pos x="149" y="5"/>
                </a:cxn>
                <a:cxn ang="0">
                  <a:pos x="94" y="31"/>
                </a:cxn>
                <a:cxn ang="0">
                  <a:pos x="110" y="79"/>
                </a:cxn>
                <a:cxn ang="0">
                  <a:pos x="84" y="79"/>
                </a:cxn>
                <a:cxn ang="0">
                  <a:pos x="71" y="84"/>
                </a:cxn>
                <a:cxn ang="0">
                  <a:pos x="73" y="99"/>
                </a:cxn>
                <a:cxn ang="0">
                  <a:pos x="5" y="126"/>
                </a:cxn>
                <a:cxn ang="0">
                  <a:pos x="0" y="149"/>
                </a:cxn>
              </a:cxnLst>
              <a:rect l="0" t="0" r="r" b="b"/>
              <a:pathLst>
                <a:path w="300" h="287">
                  <a:moveTo>
                    <a:pt x="0" y="149"/>
                  </a:moveTo>
                  <a:lnTo>
                    <a:pt x="0" y="157"/>
                  </a:lnTo>
                  <a:lnTo>
                    <a:pt x="52" y="194"/>
                  </a:lnTo>
                  <a:lnTo>
                    <a:pt x="173" y="273"/>
                  </a:lnTo>
                  <a:lnTo>
                    <a:pt x="173" y="286"/>
                  </a:lnTo>
                  <a:lnTo>
                    <a:pt x="189" y="281"/>
                  </a:lnTo>
                  <a:lnTo>
                    <a:pt x="207" y="278"/>
                  </a:lnTo>
                  <a:lnTo>
                    <a:pt x="299" y="217"/>
                  </a:lnTo>
                  <a:lnTo>
                    <a:pt x="262" y="175"/>
                  </a:lnTo>
                  <a:lnTo>
                    <a:pt x="265" y="110"/>
                  </a:lnTo>
                  <a:lnTo>
                    <a:pt x="260" y="79"/>
                  </a:lnTo>
                  <a:lnTo>
                    <a:pt x="233" y="47"/>
                  </a:lnTo>
                  <a:lnTo>
                    <a:pt x="246" y="39"/>
                  </a:lnTo>
                  <a:lnTo>
                    <a:pt x="254" y="0"/>
                  </a:lnTo>
                  <a:lnTo>
                    <a:pt x="149" y="5"/>
                  </a:lnTo>
                  <a:lnTo>
                    <a:pt x="94" y="31"/>
                  </a:lnTo>
                  <a:lnTo>
                    <a:pt x="110" y="79"/>
                  </a:lnTo>
                  <a:lnTo>
                    <a:pt x="84" y="79"/>
                  </a:lnTo>
                  <a:lnTo>
                    <a:pt x="71" y="84"/>
                  </a:lnTo>
                  <a:lnTo>
                    <a:pt x="73" y="99"/>
                  </a:lnTo>
                  <a:lnTo>
                    <a:pt x="5" y="126"/>
                  </a:lnTo>
                  <a:lnTo>
                    <a:pt x="0" y="149"/>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34" name="Freeform 638"/>
            <p:cNvSpPr>
              <a:spLocks/>
            </p:cNvSpPr>
            <p:nvPr/>
          </p:nvSpPr>
          <p:spPr bwMode="auto">
            <a:xfrm>
              <a:off x="3924" y="2157"/>
              <a:ext cx="64" cy="90"/>
            </a:xfrm>
            <a:custGeom>
              <a:avLst/>
              <a:gdLst/>
              <a:ahLst/>
              <a:cxnLst>
                <a:cxn ang="0">
                  <a:pos x="0" y="29"/>
                </a:cxn>
                <a:cxn ang="0">
                  <a:pos x="10" y="34"/>
                </a:cxn>
                <a:cxn ang="0">
                  <a:pos x="16" y="76"/>
                </a:cxn>
                <a:cxn ang="0">
                  <a:pos x="36" y="73"/>
                </a:cxn>
                <a:cxn ang="0">
                  <a:pos x="44" y="57"/>
                </a:cxn>
                <a:cxn ang="0">
                  <a:pos x="55" y="60"/>
                </a:cxn>
                <a:cxn ang="0">
                  <a:pos x="68" y="89"/>
                </a:cxn>
                <a:cxn ang="0">
                  <a:pos x="71" y="73"/>
                </a:cxn>
                <a:cxn ang="0">
                  <a:pos x="65" y="42"/>
                </a:cxn>
                <a:cxn ang="0">
                  <a:pos x="55" y="54"/>
                </a:cxn>
                <a:cxn ang="0">
                  <a:pos x="47" y="42"/>
                </a:cxn>
                <a:cxn ang="0">
                  <a:pos x="65" y="23"/>
                </a:cxn>
                <a:cxn ang="0">
                  <a:pos x="34" y="21"/>
                </a:cxn>
                <a:cxn ang="0">
                  <a:pos x="10" y="0"/>
                </a:cxn>
                <a:cxn ang="0">
                  <a:pos x="2" y="12"/>
                </a:cxn>
                <a:cxn ang="0">
                  <a:pos x="10" y="21"/>
                </a:cxn>
                <a:cxn ang="0">
                  <a:pos x="0" y="29"/>
                </a:cxn>
              </a:cxnLst>
              <a:rect l="0" t="0" r="r" b="b"/>
              <a:pathLst>
                <a:path w="72" h="90">
                  <a:moveTo>
                    <a:pt x="0" y="29"/>
                  </a:moveTo>
                  <a:lnTo>
                    <a:pt x="10" y="34"/>
                  </a:lnTo>
                  <a:lnTo>
                    <a:pt x="16" y="76"/>
                  </a:lnTo>
                  <a:lnTo>
                    <a:pt x="36" y="73"/>
                  </a:lnTo>
                  <a:lnTo>
                    <a:pt x="44" y="57"/>
                  </a:lnTo>
                  <a:lnTo>
                    <a:pt x="55" y="60"/>
                  </a:lnTo>
                  <a:lnTo>
                    <a:pt x="68" y="89"/>
                  </a:lnTo>
                  <a:lnTo>
                    <a:pt x="71" y="73"/>
                  </a:lnTo>
                  <a:lnTo>
                    <a:pt x="65" y="42"/>
                  </a:lnTo>
                  <a:lnTo>
                    <a:pt x="55" y="54"/>
                  </a:lnTo>
                  <a:lnTo>
                    <a:pt x="47" y="42"/>
                  </a:lnTo>
                  <a:lnTo>
                    <a:pt x="65" y="23"/>
                  </a:lnTo>
                  <a:lnTo>
                    <a:pt x="34" y="21"/>
                  </a:lnTo>
                  <a:lnTo>
                    <a:pt x="10" y="0"/>
                  </a:lnTo>
                  <a:lnTo>
                    <a:pt x="2" y="12"/>
                  </a:lnTo>
                  <a:lnTo>
                    <a:pt x="10" y="21"/>
                  </a:lnTo>
                  <a:lnTo>
                    <a:pt x="0" y="29"/>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35" name="Freeform 639"/>
            <p:cNvSpPr>
              <a:spLocks/>
            </p:cNvSpPr>
            <p:nvPr/>
          </p:nvSpPr>
          <p:spPr bwMode="auto">
            <a:xfrm>
              <a:off x="3938" y="2130"/>
              <a:ext cx="42" cy="25"/>
            </a:xfrm>
            <a:custGeom>
              <a:avLst/>
              <a:gdLst/>
              <a:ahLst/>
              <a:cxnLst>
                <a:cxn ang="0">
                  <a:pos x="0" y="16"/>
                </a:cxn>
                <a:cxn ang="0">
                  <a:pos x="8" y="24"/>
                </a:cxn>
                <a:cxn ang="0">
                  <a:pos x="47" y="22"/>
                </a:cxn>
                <a:cxn ang="0">
                  <a:pos x="44" y="8"/>
                </a:cxn>
                <a:cxn ang="0">
                  <a:pos x="15" y="0"/>
                </a:cxn>
                <a:cxn ang="0">
                  <a:pos x="0" y="16"/>
                </a:cxn>
              </a:cxnLst>
              <a:rect l="0" t="0" r="r" b="b"/>
              <a:pathLst>
                <a:path w="48" h="25">
                  <a:moveTo>
                    <a:pt x="0" y="16"/>
                  </a:moveTo>
                  <a:lnTo>
                    <a:pt x="8" y="24"/>
                  </a:lnTo>
                  <a:lnTo>
                    <a:pt x="47" y="22"/>
                  </a:lnTo>
                  <a:lnTo>
                    <a:pt x="44" y="8"/>
                  </a:lnTo>
                  <a:lnTo>
                    <a:pt x="15" y="0"/>
                  </a:lnTo>
                  <a:lnTo>
                    <a:pt x="0" y="16"/>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36" name="Freeform 640"/>
            <p:cNvSpPr>
              <a:spLocks/>
            </p:cNvSpPr>
            <p:nvPr/>
          </p:nvSpPr>
          <p:spPr bwMode="auto">
            <a:xfrm>
              <a:off x="1812" y="2482"/>
              <a:ext cx="509" cy="593"/>
            </a:xfrm>
            <a:custGeom>
              <a:avLst/>
              <a:gdLst/>
              <a:ahLst/>
              <a:cxnLst>
                <a:cxn ang="0">
                  <a:pos x="13" y="212"/>
                </a:cxn>
                <a:cxn ang="0">
                  <a:pos x="50" y="212"/>
                </a:cxn>
                <a:cxn ang="0">
                  <a:pos x="60" y="236"/>
                </a:cxn>
                <a:cxn ang="0">
                  <a:pos x="123" y="217"/>
                </a:cxn>
                <a:cxn ang="0">
                  <a:pos x="191" y="278"/>
                </a:cxn>
                <a:cxn ang="0">
                  <a:pos x="225" y="320"/>
                </a:cxn>
                <a:cxn ang="0">
                  <a:pos x="231" y="374"/>
                </a:cxn>
                <a:cxn ang="0">
                  <a:pos x="265" y="409"/>
                </a:cxn>
                <a:cxn ang="0">
                  <a:pos x="286" y="435"/>
                </a:cxn>
                <a:cxn ang="0">
                  <a:pos x="293" y="458"/>
                </a:cxn>
                <a:cxn ang="0">
                  <a:pos x="236" y="532"/>
                </a:cxn>
                <a:cxn ang="0">
                  <a:pos x="293" y="561"/>
                </a:cxn>
                <a:cxn ang="0">
                  <a:pos x="299" y="592"/>
                </a:cxn>
                <a:cxn ang="0">
                  <a:pos x="375" y="456"/>
                </a:cxn>
                <a:cxn ang="0">
                  <a:pos x="464" y="416"/>
                </a:cxn>
                <a:cxn ang="0">
                  <a:pos x="506" y="335"/>
                </a:cxn>
                <a:cxn ang="0">
                  <a:pos x="566" y="207"/>
                </a:cxn>
                <a:cxn ang="0">
                  <a:pos x="563" y="154"/>
                </a:cxn>
                <a:cxn ang="0">
                  <a:pos x="504" y="120"/>
                </a:cxn>
                <a:cxn ang="0">
                  <a:pos x="425" y="97"/>
                </a:cxn>
                <a:cxn ang="0">
                  <a:pos x="380" y="86"/>
                </a:cxn>
                <a:cxn ang="0">
                  <a:pos x="362" y="102"/>
                </a:cxn>
                <a:cxn ang="0">
                  <a:pos x="341" y="99"/>
                </a:cxn>
                <a:cxn ang="0">
                  <a:pos x="352" y="52"/>
                </a:cxn>
                <a:cxn ang="0">
                  <a:pos x="307" y="44"/>
                </a:cxn>
                <a:cxn ang="0">
                  <a:pos x="257" y="47"/>
                </a:cxn>
                <a:cxn ang="0">
                  <a:pos x="207" y="39"/>
                </a:cxn>
                <a:cxn ang="0">
                  <a:pos x="194" y="0"/>
                </a:cxn>
                <a:cxn ang="0">
                  <a:pos x="134" y="13"/>
                </a:cxn>
                <a:cxn ang="0">
                  <a:pos x="152" y="44"/>
                </a:cxn>
                <a:cxn ang="0">
                  <a:pos x="102" y="55"/>
                </a:cxn>
                <a:cxn ang="0">
                  <a:pos x="58" y="50"/>
                </a:cxn>
                <a:cxn ang="0">
                  <a:pos x="55" y="68"/>
                </a:cxn>
                <a:cxn ang="0">
                  <a:pos x="58" y="136"/>
                </a:cxn>
                <a:cxn ang="0">
                  <a:pos x="0" y="186"/>
                </a:cxn>
              </a:cxnLst>
              <a:rect l="0" t="0" r="r" b="b"/>
              <a:pathLst>
                <a:path w="573" h="593">
                  <a:moveTo>
                    <a:pt x="0" y="186"/>
                  </a:moveTo>
                  <a:lnTo>
                    <a:pt x="13" y="212"/>
                  </a:lnTo>
                  <a:lnTo>
                    <a:pt x="31" y="222"/>
                  </a:lnTo>
                  <a:lnTo>
                    <a:pt x="50" y="212"/>
                  </a:lnTo>
                  <a:lnTo>
                    <a:pt x="50" y="236"/>
                  </a:lnTo>
                  <a:lnTo>
                    <a:pt x="60" y="236"/>
                  </a:lnTo>
                  <a:lnTo>
                    <a:pt x="79" y="238"/>
                  </a:lnTo>
                  <a:lnTo>
                    <a:pt x="123" y="217"/>
                  </a:lnTo>
                  <a:lnTo>
                    <a:pt x="129" y="251"/>
                  </a:lnTo>
                  <a:lnTo>
                    <a:pt x="191" y="278"/>
                  </a:lnTo>
                  <a:lnTo>
                    <a:pt x="202" y="317"/>
                  </a:lnTo>
                  <a:lnTo>
                    <a:pt x="225" y="320"/>
                  </a:lnTo>
                  <a:lnTo>
                    <a:pt x="236" y="343"/>
                  </a:lnTo>
                  <a:lnTo>
                    <a:pt x="231" y="374"/>
                  </a:lnTo>
                  <a:lnTo>
                    <a:pt x="233" y="403"/>
                  </a:lnTo>
                  <a:lnTo>
                    <a:pt x="265" y="409"/>
                  </a:lnTo>
                  <a:lnTo>
                    <a:pt x="270" y="433"/>
                  </a:lnTo>
                  <a:lnTo>
                    <a:pt x="286" y="435"/>
                  </a:lnTo>
                  <a:lnTo>
                    <a:pt x="286" y="458"/>
                  </a:lnTo>
                  <a:lnTo>
                    <a:pt x="293" y="458"/>
                  </a:lnTo>
                  <a:lnTo>
                    <a:pt x="296" y="482"/>
                  </a:lnTo>
                  <a:lnTo>
                    <a:pt x="236" y="532"/>
                  </a:lnTo>
                  <a:lnTo>
                    <a:pt x="249" y="529"/>
                  </a:lnTo>
                  <a:lnTo>
                    <a:pt x="293" y="561"/>
                  </a:lnTo>
                  <a:lnTo>
                    <a:pt x="304" y="574"/>
                  </a:lnTo>
                  <a:lnTo>
                    <a:pt x="299" y="592"/>
                  </a:lnTo>
                  <a:lnTo>
                    <a:pt x="369" y="500"/>
                  </a:lnTo>
                  <a:lnTo>
                    <a:pt x="375" y="456"/>
                  </a:lnTo>
                  <a:lnTo>
                    <a:pt x="430" y="416"/>
                  </a:lnTo>
                  <a:lnTo>
                    <a:pt x="464" y="416"/>
                  </a:lnTo>
                  <a:lnTo>
                    <a:pt x="480" y="403"/>
                  </a:lnTo>
                  <a:lnTo>
                    <a:pt x="506" y="335"/>
                  </a:lnTo>
                  <a:lnTo>
                    <a:pt x="514" y="270"/>
                  </a:lnTo>
                  <a:lnTo>
                    <a:pt x="566" y="207"/>
                  </a:lnTo>
                  <a:lnTo>
                    <a:pt x="572" y="178"/>
                  </a:lnTo>
                  <a:lnTo>
                    <a:pt x="563" y="154"/>
                  </a:lnTo>
                  <a:lnTo>
                    <a:pt x="540" y="146"/>
                  </a:lnTo>
                  <a:lnTo>
                    <a:pt x="504" y="120"/>
                  </a:lnTo>
                  <a:lnTo>
                    <a:pt x="435" y="115"/>
                  </a:lnTo>
                  <a:lnTo>
                    <a:pt x="425" y="97"/>
                  </a:lnTo>
                  <a:lnTo>
                    <a:pt x="396" y="86"/>
                  </a:lnTo>
                  <a:lnTo>
                    <a:pt x="380" y="86"/>
                  </a:lnTo>
                  <a:lnTo>
                    <a:pt x="362" y="110"/>
                  </a:lnTo>
                  <a:lnTo>
                    <a:pt x="362" y="102"/>
                  </a:lnTo>
                  <a:lnTo>
                    <a:pt x="330" y="104"/>
                  </a:lnTo>
                  <a:lnTo>
                    <a:pt x="341" y="99"/>
                  </a:lnTo>
                  <a:lnTo>
                    <a:pt x="330" y="84"/>
                  </a:lnTo>
                  <a:lnTo>
                    <a:pt x="352" y="52"/>
                  </a:lnTo>
                  <a:lnTo>
                    <a:pt x="328" y="16"/>
                  </a:lnTo>
                  <a:lnTo>
                    <a:pt x="307" y="44"/>
                  </a:lnTo>
                  <a:lnTo>
                    <a:pt x="286" y="42"/>
                  </a:lnTo>
                  <a:lnTo>
                    <a:pt x="257" y="47"/>
                  </a:lnTo>
                  <a:lnTo>
                    <a:pt x="215" y="52"/>
                  </a:lnTo>
                  <a:lnTo>
                    <a:pt x="207" y="39"/>
                  </a:lnTo>
                  <a:lnTo>
                    <a:pt x="210" y="10"/>
                  </a:lnTo>
                  <a:lnTo>
                    <a:pt x="194" y="0"/>
                  </a:lnTo>
                  <a:lnTo>
                    <a:pt x="157" y="18"/>
                  </a:lnTo>
                  <a:lnTo>
                    <a:pt x="134" y="13"/>
                  </a:lnTo>
                  <a:lnTo>
                    <a:pt x="141" y="42"/>
                  </a:lnTo>
                  <a:lnTo>
                    <a:pt x="152" y="44"/>
                  </a:lnTo>
                  <a:lnTo>
                    <a:pt x="118" y="63"/>
                  </a:lnTo>
                  <a:lnTo>
                    <a:pt x="102" y="55"/>
                  </a:lnTo>
                  <a:lnTo>
                    <a:pt x="94" y="47"/>
                  </a:lnTo>
                  <a:lnTo>
                    <a:pt x="58" y="50"/>
                  </a:lnTo>
                  <a:lnTo>
                    <a:pt x="68" y="65"/>
                  </a:lnTo>
                  <a:lnTo>
                    <a:pt x="55" y="68"/>
                  </a:lnTo>
                  <a:lnTo>
                    <a:pt x="65" y="94"/>
                  </a:lnTo>
                  <a:lnTo>
                    <a:pt x="58" y="136"/>
                  </a:lnTo>
                  <a:lnTo>
                    <a:pt x="21" y="152"/>
                  </a:lnTo>
                  <a:lnTo>
                    <a:pt x="0" y="186"/>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337" name="Freeform 641"/>
            <p:cNvSpPr>
              <a:spLocks/>
            </p:cNvSpPr>
            <p:nvPr/>
          </p:nvSpPr>
          <p:spPr bwMode="auto">
            <a:xfrm>
              <a:off x="3820" y="2414"/>
              <a:ext cx="25" cy="56"/>
            </a:xfrm>
            <a:custGeom>
              <a:avLst/>
              <a:gdLst/>
              <a:ahLst/>
              <a:cxnLst>
                <a:cxn ang="0">
                  <a:pos x="0" y="0"/>
                </a:cxn>
                <a:cxn ang="0">
                  <a:pos x="5" y="55"/>
                </a:cxn>
                <a:cxn ang="0">
                  <a:pos x="27" y="44"/>
                </a:cxn>
                <a:cxn ang="0">
                  <a:pos x="14" y="10"/>
                </a:cxn>
                <a:cxn ang="0">
                  <a:pos x="0" y="0"/>
                </a:cxn>
              </a:cxnLst>
              <a:rect l="0" t="0" r="r" b="b"/>
              <a:pathLst>
                <a:path w="28" h="56">
                  <a:moveTo>
                    <a:pt x="0" y="0"/>
                  </a:moveTo>
                  <a:lnTo>
                    <a:pt x="5" y="55"/>
                  </a:lnTo>
                  <a:lnTo>
                    <a:pt x="27" y="44"/>
                  </a:lnTo>
                  <a:lnTo>
                    <a:pt x="14" y="10"/>
                  </a:lnTo>
                  <a:lnTo>
                    <a:pt x="0" y="0"/>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38" name="Freeform 642"/>
            <p:cNvSpPr>
              <a:spLocks/>
            </p:cNvSpPr>
            <p:nvPr/>
          </p:nvSpPr>
          <p:spPr bwMode="auto">
            <a:xfrm>
              <a:off x="2933" y="1730"/>
              <a:ext cx="75" cy="50"/>
            </a:xfrm>
            <a:custGeom>
              <a:avLst/>
              <a:gdLst/>
              <a:ahLst/>
              <a:cxnLst>
                <a:cxn ang="0">
                  <a:pos x="0" y="17"/>
                </a:cxn>
                <a:cxn ang="0">
                  <a:pos x="25" y="49"/>
                </a:cxn>
                <a:cxn ang="0">
                  <a:pos x="68" y="47"/>
                </a:cxn>
                <a:cxn ang="0">
                  <a:pos x="78" y="36"/>
                </a:cxn>
                <a:cxn ang="0">
                  <a:pos x="83" y="23"/>
                </a:cxn>
                <a:cxn ang="0">
                  <a:pos x="41" y="7"/>
                </a:cxn>
                <a:cxn ang="0">
                  <a:pos x="31" y="0"/>
                </a:cxn>
                <a:cxn ang="0">
                  <a:pos x="0" y="17"/>
                </a:cxn>
              </a:cxnLst>
              <a:rect l="0" t="0" r="r" b="b"/>
              <a:pathLst>
                <a:path w="84" h="50">
                  <a:moveTo>
                    <a:pt x="0" y="17"/>
                  </a:moveTo>
                  <a:lnTo>
                    <a:pt x="25" y="49"/>
                  </a:lnTo>
                  <a:lnTo>
                    <a:pt x="68" y="47"/>
                  </a:lnTo>
                  <a:lnTo>
                    <a:pt x="78" y="36"/>
                  </a:lnTo>
                  <a:lnTo>
                    <a:pt x="83" y="23"/>
                  </a:lnTo>
                  <a:lnTo>
                    <a:pt x="41" y="7"/>
                  </a:lnTo>
                  <a:lnTo>
                    <a:pt x="31" y="0"/>
                  </a:lnTo>
                  <a:lnTo>
                    <a:pt x="0" y="17"/>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39" name="Freeform 643"/>
            <p:cNvSpPr>
              <a:spLocks/>
            </p:cNvSpPr>
            <p:nvPr/>
          </p:nvSpPr>
          <p:spPr bwMode="auto">
            <a:xfrm>
              <a:off x="1721" y="2537"/>
              <a:ext cx="73" cy="92"/>
            </a:xfrm>
            <a:custGeom>
              <a:avLst/>
              <a:gdLst/>
              <a:ahLst/>
              <a:cxnLst>
                <a:cxn ang="0">
                  <a:pos x="0" y="37"/>
                </a:cxn>
                <a:cxn ang="0">
                  <a:pos x="0" y="52"/>
                </a:cxn>
                <a:cxn ang="0">
                  <a:pos x="15" y="60"/>
                </a:cxn>
                <a:cxn ang="0">
                  <a:pos x="5" y="71"/>
                </a:cxn>
                <a:cxn ang="0">
                  <a:pos x="5" y="86"/>
                </a:cxn>
                <a:cxn ang="0">
                  <a:pos x="23" y="91"/>
                </a:cxn>
                <a:cxn ang="0">
                  <a:pos x="42" y="68"/>
                </a:cxn>
                <a:cxn ang="0">
                  <a:pos x="76" y="44"/>
                </a:cxn>
                <a:cxn ang="0">
                  <a:pos x="81" y="23"/>
                </a:cxn>
                <a:cxn ang="0">
                  <a:pos x="52" y="15"/>
                </a:cxn>
                <a:cxn ang="0">
                  <a:pos x="28" y="0"/>
                </a:cxn>
                <a:cxn ang="0">
                  <a:pos x="10" y="8"/>
                </a:cxn>
                <a:cxn ang="0">
                  <a:pos x="0" y="37"/>
                </a:cxn>
              </a:cxnLst>
              <a:rect l="0" t="0" r="r" b="b"/>
              <a:pathLst>
                <a:path w="82" h="92">
                  <a:moveTo>
                    <a:pt x="0" y="37"/>
                  </a:moveTo>
                  <a:lnTo>
                    <a:pt x="0" y="52"/>
                  </a:lnTo>
                  <a:lnTo>
                    <a:pt x="15" y="60"/>
                  </a:lnTo>
                  <a:lnTo>
                    <a:pt x="5" y="71"/>
                  </a:lnTo>
                  <a:lnTo>
                    <a:pt x="5" y="86"/>
                  </a:lnTo>
                  <a:lnTo>
                    <a:pt x="23" y="91"/>
                  </a:lnTo>
                  <a:lnTo>
                    <a:pt x="42" y="68"/>
                  </a:lnTo>
                  <a:lnTo>
                    <a:pt x="76" y="44"/>
                  </a:lnTo>
                  <a:lnTo>
                    <a:pt x="81" y="23"/>
                  </a:lnTo>
                  <a:lnTo>
                    <a:pt x="52" y="15"/>
                  </a:lnTo>
                  <a:lnTo>
                    <a:pt x="28" y="0"/>
                  </a:lnTo>
                  <a:lnTo>
                    <a:pt x="10" y="8"/>
                  </a:lnTo>
                  <a:lnTo>
                    <a:pt x="0" y="37"/>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40" name="Freeform 644"/>
            <p:cNvSpPr>
              <a:spLocks/>
            </p:cNvSpPr>
            <p:nvPr/>
          </p:nvSpPr>
          <p:spPr bwMode="auto">
            <a:xfrm>
              <a:off x="2066" y="2474"/>
              <a:ext cx="38" cy="53"/>
            </a:xfrm>
            <a:custGeom>
              <a:avLst/>
              <a:gdLst/>
              <a:ahLst/>
              <a:cxnLst>
                <a:cxn ang="0">
                  <a:pos x="0" y="50"/>
                </a:cxn>
                <a:cxn ang="0">
                  <a:pos x="5" y="0"/>
                </a:cxn>
                <a:cxn ang="0">
                  <a:pos x="42" y="24"/>
                </a:cxn>
                <a:cxn ang="0">
                  <a:pos x="21" y="52"/>
                </a:cxn>
                <a:cxn ang="0">
                  <a:pos x="0" y="50"/>
                </a:cxn>
              </a:cxnLst>
              <a:rect l="0" t="0" r="r" b="b"/>
              <a:pathLst>
                <a:path w="43" h="53">
                  <a:moveTo>
                    <a:pt x="0" y="50"/>
                  </a:moveTo>
                  <a:lnTo>
                    <a:pt x="5" y="0"/>
                  </a:lnTo>
                  <a:lnTo>
                    <a:pt x="42" y="24"/>
                  </a:lnTo>
                  <a:lnTo>
                    <a:pt x="21" y="52"/>
                  </a:lnTo>
                  <a:lnTo>
                    <a:pt x="0" y="50"/>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41" name="Freeform 645"/>
            <p:cNvSpPr>
              <a:spLocks/>
            </p:cNvSpPr>
            <p:nvPr/>
          </p:nvSpPr>
          <p:spPr bwMode="auto">
            <a:xfrm>
              <a:off x="3324" y="2369"/>
              <a:ext cx="20" cy="27"/>
            </a:xfrm>
            <a:custGeom>
              <a:avLst/>
              <a:gdLst/>
              <a:ahLst/>
              <a:cxnLst>
                <a:cxn ang="0">
                  <a:pos x="0" y="21"/>
                </a:cxn>
                <a:cxn ang="0">
                  <a:pos x="13" y="26"/>
                </a:cxn>
                <a:cxn ang="0">
                  <a:pos x="18" y="18"/>
                </a:cxn>
                <a:cxn ang="0">
                  <a:pos x="8" y="18"/>
                </a:cxn>
                <a:cxn ang="0">
                  <a:pos x="21" y="11"/>
                </a:cxn>
                <a:cxn ang="0">
                  <a:pos x="16" y="0"/>
                </a:cxn>
                <a:cxn ang="0">
                  <a:pos x="0" y="21"/>
                </a:cxn>
              </a:cxnLst>
              <a:rect l="0" t="0" r="r" b="b"/>
              <a:pathLst>
                <a:path w="22" h="27">
                  <a:moveTo>
                    <a:pt x="0" y="21"/>
                  </a:moveTo>
                  <a:lnTo>
                    <a:pt x="13" y="26"/>
                  </a:lnTo>
                  <a:lnTo>
                    <a:pt x="18" y="18"/>
                  </a:lnTo>
                  <a:lnTo>
                    <a:pt x="8" y="18"/>
                  </a:lnTo>
                  <a:lnTo>
                    <a:pt x="21" y="11"/>
                  </a:lnTo>
                  <a:lnTo>
                    <a:pt x="16" y="0"/>
                  </a:lnTo>
                  <a:lnTo>
                    <a:pt x="0" y="21"/>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42" name="Freeform 646"/>
            <p:cNvSpPr>
              <a:spLocks/>
            </p:cNvSpPr>
            <p:nvPr/>
          </p:nvSpPr>
          <p:spPr bwMode="auto">
            <a:xfrm>
              <a:off x="3043" y="1905"/>
              <a:ext cx="80" cy="93"/>
            </a:xfrm>
            <a:custGeom>
              <a:avLst/>
              <a:gdLst/>
              <a:ahLst/>
              <a:cxnLst>
                <a:cxn ang="0">
                  <a:pos x="0" y="36"/>
                </a:cxn>
                <a:cxn ang="0">
                  <a:pos x="10" y="16"/>
                </a:cxn>
                <a:cxn ang="0">
                  <a:pos x="39" y="5"/>
                </a:cxn>
                <a:cxn ang="0">
                  <a:pos x="76" y="8"/>
                </a:cxn>
                <a:cxn ang="0">
                  <a:pos x="89" y="0"/>
                </a:cxn>
                <a:cxn ang="0">
                  <a:pos x="83" y="18"/>
                </a:cxn>
                <a:cxn ang="0">
                  <a:pos x="60" y="13"/>
                </a:cxn>
                <a:cxn ang="0">
                  <a:pos x="46" y="31"/>
                </a:cxn>
                <a:cxn ang="0">
                  <a:pos x="34" y="24"/>
                </a:cxn>
                <a:cxn ang="0">
                  <a:pos x="44" y="45"/>
                </a:cxn>
                <a:cxn ang="0">
                  <a:pos x="34" y="50"/>
                </a:cxn>
                <a:cxn ang="0">
                  <a:pos x="55" y="63"/>
                </a:cxn>
                <a:cxn ang="0">
                  <a:pos x="55" y="71"/>
                </a:cxn>
                <a:cxn ang="0">
                  <a:pos x="36" y="73"/>
                </a:cxn>
                <a:cxn ang="0">
                  <a:pos x="41" y="92"/>
                </a:cxn>
                <a:cxn ang="0">
                  <a:pos x="18" y="87"/>
                </a:cxn>
                <a:cxn ang="0">
                  <a:pos x="10" y="71"/>
                </a:cxn>
                <a:cxn ang="0">
                  <a:pos x="41" y="63"/>
                </a:cxn>
                <a:cxn ang="0">
                  <a:pos x="12" y="58"/>
                </a:cxn>
                <a:cxn ang="0">
                  <a:pos x="0" y="36"/>
                </a:cxn>
              </a:cxnLst>
              <a:rect l="0" t="0" r="r" b="b"/>
              <a:pathLst>
                <a:path w="90" h="93">
                  <a:moveTo>
                    <a:pt x="0" y="36"/>
                  </a:moveTo>
                  <a:lnTo>
                    <a:pt x="10" y="16"/>
                  </a:lnTo>
                  <a:lnTo>
                    <a:pt x="39" y="5"/>
                  </a:lnTo>
                  <a:lnTo>
                    <a:pt x="76" y="8"/>
                  </a:lnTo>
                  <a:lnTo>
                    <a:pt x="89" y="0"/>
                  </a:lnTo>
                  <a:lnTo>
                    <a:pt x="83" y="18"/>
                  </a:lnTo>
                  <a:lnTo>
                    <a:pt x="60" y="13"/>
                  </a:lnTo>
                  <a:lnTo>
                    <a:pt x="46" y="31"/>
                  </a:lnTo>
                  <a:lnTo>
                    <a:pt x="34" y="24"/>
                  </a:lnTo>
                  <a:lnTo>
                    <a:pt x="44" y="45"/>
                  </a:lnTo>
                  <a:lnTo>
                    <a:pt x="34" y="50"/>
                  </a:lnTo>
                  <a:lnTo>
                    <a:pt x="55" y="63"/>
                  </a:lnTo>
                  <a:lnTo>
                    <a:pt x="55" y="71"/>
                  </a:lnTo>
                  <a:lnTo>
                    <a:pt x="36" y="73"/>
                  </a:lnTo>
                  <a:lnTo>
                    <a:pt x="41" y="92"/>
                  </a:lnTo>
                  <a:lnTo>
                    <a:pt x="18" y="87"/>
                  </a:lnTo>
                  <a:lnTo>
                    <a:pt x="10" y="71"/>
                  </a:lnTo>
                  <a:lnTo>
                    <a:pt x="41" y="63"/>
                  </a:lnTo>
                  <a:lnTo>
                    <a:pt x="12" y="58"/>
                  </a:lnTo>
                  <a:lnTo>
                    <a:pt x="0" y="36"/>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43" name="Freeform 647"/>
            <p:cNvSpPr>
              <a:spLocks/>
            </p:cNvSpPr>
            <p:nvPr/>
          </p:nvSpPr>
          <p:spPr bwMode="auto">
            <a:xfrm>
              <a:off x="1571" y="2293"/>
              <a:ext cx="53" cy="61"/>
            </a:xfrm>
            <a:custGeom>
              <a:avLst/>
              <a:gdLst/>
              <a:ahLst/>
              <a:cxnLst>
                <a:cxn ang="0">
                  <a:pos x="0" y="47"/>
                </a:cxn>
                <a:cxn ang="0">
                  <a:pos x="11" y="23"/>
                </a:cxn>
                <a:cxn ang="0">
                  <a:pos x="24" y="23"/>
                </a:cxn>
                <a:cxn ang="0">
                  <a:pos x="11" y="5"/>
                </a:cxn>
                <a:cxn ang="0">
                  <a:pos x="45" y="0"/>
                </a:cxn>
                <a:cxn ang="0">
                  <a:pos x="51" y="29"/>
                </a:cxn>
                <a:cxn ang="0">
                  <a:pos x="59" y="31"/>
                </a:cxn>
                <a:cxn ang="0">
                  <a:pos x="43" y="50"/>
                </a:cxn>
                <a:cxn ang="0">
                  <a:pos x="32" y="60"/>
                </a:cxn>
                <a:cxn ang="0">
                  <a:pos x="0" y="47"/>
                </a:cxn>
              </a:cxnLst>
              <a:rect l="0" t="0" r="r" b="b"/>
              <a:pathLst>
                <a:path w="60" h="61">
                  <a:moveTo>
                    <a:pt x="0" y="47"/>
                  </a:moveTo>
                  <a:lnTo>
                    <a:pt x="11" y="23"/>
                  </a:lnTo>
                  <a:lnTo>
                    <a:pt x="24" y="23"/>
                  </a:lnTo>
                  <a:lnTo>
                    <a:pt x="11" y="5"/>
                  </a:lnTo>
                  <a:lnTo>
                    <a:pt x="45" y="0"/>
                  </a:lnTo>
                  <a:lnTo>
                    <a:pt x="51" y="29"/>
                  </a:lnTo>
                  <a:lnTo>
                    <a:pt x="59" y="31"/>
                  </a:lnTo>
                  <a:lnTo>
                    <a:pt x="43" y="50"/>
                  </a:lnTo>
                  <a:lnTo>
                    <a:pt x="32" y="60"/>
                  </a:lnTo>
                  <a:lnTo>
                    <a:pt x="0" y="47"/>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44" name="Freeform 648"/>
            <p:cNvSpPr>
              <a:spLocks/>
            </p:cNvSpPr>
            <p:nvPr/>
          </p:nvSpPr>
          <p:spPr bwMode="auto">
            <a:xfrm>
              <a:off x="1974" y="2434"/>
              <a:ext cx="67" cy="101"/>
            </a:xfrm>
            <a:custGeom>
              <a:avLst/>
              <a:gdLst/>
              <a:ahLst/>
              <a:cxnLst>
                <a:cxn ang="0">
                  <a:pos x="0" y="32"/>
                </a:cxn>
                <a:cxn ang="0">
                  <a:pos x="11" y="48"/>
                </a:cxn>
                <a:cxn ang="0">
                  <a:pos x="27" y="58"/>
                </a:cxn>
                <a:cxn ang="0">
                  <a:pos x="24" y="87"/>
                </a:cxn>
                <a:cxn ang="0">
                  <a:pos x="32" y="100"/>
                </a:cxn>
                <a:cxn ang="0">
                  <a:pos x="74" y="95"/>
                </a:cxn>
                <a:cxn ang="0">
                  <a:pos x="48" y="64"/>
                </a:cxn>
                <a:cxn ang="0">
                  <a:pos x="66" y="37"/>
                </a:cxn>
                <a:cxn ang="0">
                  <a:pos x="24" y="0"/>
                </a:cxn>
                <a:cxn ang="0">
                  <a:pos x="8" y="11"/>
                </a:cxn>
                <a:cxn ang="0">
                  <a:pos x="14" y="19"/>
                </a:cxn>
                <a:cxn ang="0">
                  <a:pos x="0" y="32"/>
                </a:cxn>
              </a:cxnLst>
              <a:rect l="0" t="0" r="r" b="b"/>
              <a:pathLst>
                <a:path w="75" h="101">
                  <a:moveTo>
                    <a:pt x="0" y="32"/>
                  </a:moveTo>
                  <a:lnTo>
                    <a:pt x="11" y="48"/>
                  </a:lnTo>
                  <a:lnTo>
                    <a:pt x="27" y="58"/>
                  </a:lnTo>
                  <a:lnTo>
                    <a:pt x="24" y="87"/>
                  </a:lnTo>
                  <a:lnTo>
                    <a:pt x="32" y="100"/>
                  </a:lnTo>
                  <a:lnTo>
                    <a:pt x="74" y="95"/>
                  </a:lnTo>
                  <a:lnTo>
                    <a:pt x="48" y="64"/>
                  </a:lnTo>
                  <a:lnTo>
                    <a:pt x="66" y="37"/>
                  </a:lnTo>
                  <a:lnTo>
                    <a:pt x="24" y="0"/>
                  </a:lnTo>
                  <a:lnTo>
                    <a:pt x="8" y="11"/>
                  </a:lnTo>
                  <a:lnTo>
                    <a:pt x="14" y="19"/>
                  </a:lnTo>
                  <a:lnTo>
                    <a:pt x="0" y="32"/>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45" name="Freeform 649"/>
            <p:cNvSpPr>
              <a:spLocks/>
            </p:cNvSpPr>
            <p:nvPr/>
          </p:nvSpPr>
          <p:spPr bwMode="auto">
            <a:xfrm>
              <a:off x="1609" y="2322"/>
              <a:ext cx="80" cy="45"/>
            </a:xfrm>
            <a:custGeom>
              <a:avLst/>
              <a:gdLst/>
              <a:ahLst/>
              <a:cxnLst>
                <a:cxn ang="0">
                  <a:pos x="0" y="21"/>
                </a:cxn>
                <a:cxn ang="0">
                  <a:pos x="16" y="2"/>
                </a:cxn>
                <a:cxn ang="0">
                  <a:pos x="63" y="0"/>
                </a:cxn>
                <a:cxn ang="0">
                  <a:pos x="89" y="13"/>
                </a:cxn>
                <a:cxn ang="0">
                  <a:pos x="65" y="16"/>
                </a:cxn>
                <a:cxn ang="0">
                  <a:pos x="28" y="44"/>
                </a:cxn>
                <a:cxn ang="0">
                  <a:pos x="23" y="39"/>
                </a:cxn>
                <a:cxn ang="0">
                  <a:pos x="0" y="21"/>
                </a:cxn>
              </a:cxnLst>
              <a:rect l="0" t="0" r="r" b="b"/>
              <a:pathLst>
                <a:path w="90" h="45">
                  <a:moveTo>
                    <a:pt x="0" y="21"/>
                  </a:moveTo>
                  <a:lnTo>
                    <a:pt x="16" y="2"/>
                  </a:lnTo>
                  <a:lnTo>
                    <a:pt x="63" y="0"/>
                  </a:lnTo>
                  <a:lnTo>
                    <a:pt x="89" y="13"/>
                  </a:lnTo>
                  <a:lnTo>
                    <a:pt x="65" y="16"/>
                  </a:lnTo>
                  <a:lnTo>
                    <a:pt x="28" y="44"/>
                  </a:lnTo>
                  <a:lnTo>
                    <a:pt x="23" y="39"/>
                  </a:lnTo>
                  <a:lnTo>
                    <a:pt x="0" y="21"/>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46" name="Freeform 650"/>
            <p:cNvSpPr>
              <a:spLocks/>
            </p:cNvSpPr>
            <p:nvPr/>
          </p:nvSpPr>
          <p:spPr bwMode="auto">
            <a:xfrm>
              <a:off x="3668" y="2002"/>
              <a:ext cx="384" cy="439"/>
            </a:xfrm>
            <a:custGeom>
              <a:avLst/>
              <a:gdLst/>
              <a:ahLst/>
              <a:cxnLst>
                <a:cxn ang="0">
                  <a:pos x="0" y="202"/>
                </a:cxn>
                <a:cxn ang="0">
                  <a:pos x="10" y="189"/>
                </a:cxn>
                <a:cxn ang="0">
                  <a:pos x="44" y="189"/>
                </a:cxn>
                <a:cxn ang="0">
                  <a:pos x="20" y="144"/>
                </a:cxn>
                <a:cxn ang="0">
                  <a:pos x="33" y="133"/>
                </a:cxn>
                <a:cxn ang="0">
                  <a:pos x="52" y="133"/>
                </a:cxn>
                <a:cxn ang="0">
                  <a:pos x="96" y="86"/>
                </a:cxn>
                <a:cxn ang="0">
                  <a:pos x="94" y="71"/>
                </a:cxn>
                <a:cxn ang="0">
                  <a:pos x="104" y="63"/>
                </a:cxn>
                <a:cxn ang="0">
                  <a:pos x="86" y="47"/>
                </a:cxn>
                <a:cxn ang="0">
                  <a:pos x="83" y="24"/>
                </a:cxn>
                <a:cxn ang="0">
                  <a:pos x="128" y="24"/>
                </a:cxn>
                <a:cxn ang="0">
                  <a:pos x="138" y="13"/>
                </a:cxn>
                <a:cxn ang="0">
                  <a:pos x="165" y="0"/>
                </a:cxn>
                <a:cxn ang="0">
                  <a:pos x="177" y="10"/>
                </a:cxn>
                <a:cxn ang="0">
                  <a:pos x="159" y="34"/>
                </a:cxn>
                <a:cxn ang="0">
                  <a:pos x="167" y="57"/>
                </a:cxn>
                <a:cxn ang="0">
                  <a:pos x="152" y="60"/>
                </a:cxn>
                <a:cxn ang="0">
                  <a:pos x="159" y="86"/>
                </a:cxn>
                <a:cxn ang="0">
                  <a:pos x="191" y="97"/>
                </a:cxn>
                <a:cxn ang="0">
                  <a:pos x="175" y="123"/>
                </a:cxn>
                <a:cxn ang="0">
                  <a:pos x="214" y="142"/>
                </a:cxn>
                <a:cxn ang="0">
                  <a:pos x="290" y="157"/>
                </a:cxn>
                <a:cxn ang="0">
                  <a:pos x="293" y="136"/>
                </a:cxn>
                <a:cxn ang="0">
                  <a:pos x="301" y="131"/>
                </a:cxn>
                <a:cxn ang="0">
                  <a:pos x="304" y="144"/>
                </a:cxn>
                <a:cxn ang="0">
                  <a:pos x="312" y="152"/>
                </a:cxn>
                <a:cxn ang="0">
                  <a:pos x="351" y="150"/>
                </a:cxn>
                <a:cxn ang="0">
                  <a:pos x="348" y="136"/>
                </a:cxn>
                <a:cxn ang="0">
                  <a:pos x="408" y="108"/>
                </a:cxn>
                <a:cxn ang="0">
                  <a:pos x="414" y="126"/>
                </a:cxn>
                <a:cxn ang="0">
                  <a:pos x="432" y="131"/>
                </a:cxn>
                <a:cxn ang="0">
                  <a:pos x="422" y="144"/>
                </a:cxn>
                <a:cxn ang="0">
                  <a:pos x="398" y="155"/>
                </a:cxn>
                <a:cxn ang="0">
                  <a:pos x="359" y="228"/>
                </a:cxn>
                <a:cxn ang="0">
                  <a:pos x="353" y="197"/>
                </a:cxn>
                <a:cxn ang="0">
                  <a:pos x="343" y="209"/>
                </a:cxn>
                <a:cxn ang="0">
                  <a:pos x="335" y="197"/>
                </a:cxn>
                <a:cxn ang="0">
                  <a:pos x="353" y="178"/>
                </a:cxn>
                <a:cxn ang="0">
                  <a:pos x="322" y="176"/>
                </a:cxn>
                <a:cxn ang="0">
                  <a:pos x="298" y="155"/>
                </a:cxn>
                <a:cxn ang="0">
                  <a:pos x="290" y="167"/>
                </a:cxn>
                <a:cxn ang="0">
                  <a:pos x="298" y="176"/>
                </a:cxn>
                <a:cxn ang="0">
                  <a:pos x="288" y="184"/>
                </a:cxn>
                <a:cxn ang="0">
                  <a:pos x="298" y="189"/>
                </a:cxn>
                <a:cxn ang="0">
                  <a:pos x="304" y="231"/>
                </a:cxn>
                <a:cxn ang="0">
                  <a:pos x="290" y="223"/>
                </a:cxn>
                <a:cxn ang="0">
                  <a:pos x="264" y="260"/>
                </a:cxn>
                <a:cxn ang="0">
                  <a:pos x="177" y="322"/>
                </a:cxn>
                <a:cxn ang="0">
                  <a:pos x="170" y="404"/>
                </a:cxn>
                <a:cxn ang="0">
                  <a:pos x="133" y="438"/>
                </a:cxn>
                <a:cxn ang="0">
                  <a:pos x="99" y="375"/>
                </a:cxn>
                <a:cxn ang="0">
                  <a:pos x="89" y="325"/>
                </a:cxn>
                <a:cxn ang="0">
                  <a:pos x="76" y="312"/>
                </a:cxn>
                <a:cxn ang="0">
                  <a:pos x="67" y="223"/>
                </a:cxn>
                <a:cxn ang="0">
                  <a:pos x="57" y="220"/>
                </a:cxn>
                <a:cxn ang="0">
                  <a:pos x="54" y="241"/>
                </a:cxn>
                <a:cxn ang="0">
                  <a:pos x="33" y="246"/>
                </a:cxn>
                <a:cxn ang="0">
                  <a:pos x="10" y="220"/>
                </a:cxn>
                <a:cxn ang="0">
                  <a:pos x="33" y="209"/>
                </a:cxn>
                <a:cxn ang="0">
                  <a:pos x="10" y="212"/>
                </a:cxn>
                <a:cxn ang="0">
                  <a:pos x="0" y="202"/>
                </a:cxn>
              </a:cxnLst>
              <a:rect l="0" t="0" r="r" b="b"/>
              <a:pathLst>
                <a:path w="433" h="439">
                  <a:moveTo>
                    <a:pt x="0" y="202"/>
                  </a:moveTo>
                  <a:lnTo>
                    <a:pt x="10" y="189"/>
                  </a:lnTo>
                  <a:lnTo>
                    <a:pt x="44" y="189"/>
                  </a:lnTo>
                  <a:lnTo>
                    <a:pt x="20" y="144"/>
                  </a:lnTo>
                  <a:lnTo>
                    <a:pt x="33" y="133"/>
                  </a:lnTo>
                  <a:lnTo>
                    <a:pt x="52" y="133"/>
                  </a:lnTo>
                  <a:lnTo>
                    <a:pt x="96" y="86"/>
                  </a:lnTo>
                  <a:lnTo>
                    <a:pt x="94" y="71"/>
                  </a:lnTo>
                  <a:lnTo>
                    <a:pt x="104" y="63"/>
                  </a:lnTo>
                  <a:lnTo>
                    <a:pt x="86" y="47"/>
                  </a:lnTo>
                  <a:lnTo>
                    <a:pt x="83" y="24"/>
                  </a:lnTo>
                  <a:lnTo>
                    <a:pt x="128" y="24"/>
                  </a:lnTo>
                  <a:lnTo>
                    <a:pt x="138" y="13"/>
                  </a:lnTo>
                  <a:lnTo>
                    <a:pt x="165" y="0"/>
                  </a:lnTo>
                  <a:lnTo>
                    <a:pt x="177" y="10"/>
                  </a:lnTo>
                  <a:lnTo>
                    <a:pt x="159" y="34"/>
                  </a:lnTo>
                  <a:lnTo>
                    <a:pt x="167" y="57"/>
                  </a:lnTo>
                  <a:lnTo>
                    <a:pt x="152" y="60"/>
                  </a:lnTo>
                  <a:lnTo>
                    <a:pt x="159" y="86"/>
                  </a:lnTo>
                  <a:lnTo>
                    <a:pt x="191" y="97"/>
                  </a:lnTo>
                  <a:lnTo>
                    <a:pt x="175" y="123"/>
                  </a:lnTo>
                  <a:lnTo>
                    <a:pt x="214" y="142"/>
                  </a:lnTo>
                  <a:lnTo>
                    <a:pt x="290" y="157"/>
                  </a:lnTo>
                  <a:lnTo>
                    <a:pt x="293" y="136"/>
                  </a:lnTo>
                  <a:lnTo>
                    <a:pt x="301" y="131"/>
                  </a:lnTo>
                  <a:lnTo>
                    <a:pt x="304" y="144"/>
                  </a:lnTo>
                  <a:lnTo>
                    <a:pt x="312" y="152"/>
                  </a:lnTo>
                  <a:lnTo>
                    <a:pt x="351" y="150"/>
                  </a:lnTo>
                  <a:lnTo>
                    <a:pt x="348" y="136"/>
                  </a:lnTo>
                  <a:lnTo>
                    <a:pt x="408" y="108"/>
                  </a:lnTo>
                  <a:lnTo>
                    <a:pt x="414" y="126"/>
                  </a:lnTo>
                  <a:lnTo>
                    <a:pt x="432" y="131"/>
                  </a:lnTo>
                  <a:lnTo>
                    <a:pt x="422" y="144"/>
                  </a:lnTo>
                  <a:lnTo>
                    <a:pt x="398" y="155"/>
                  </a:lnTo>
                  <a:lnTo>
                    <a:pt x="359" y="228"/>
                  </a:lnTo>
                  <a:lnTo>
                    <a:pt x="353" y="197"/>
                  </a:lnTo>
                  <a:lnTo>
                    <a:pt x="343" y="209"/>
                  </a:lnTo>
                  <a:lnTo>
                    <a:pt x="335" y="197"/>
                  </a:lnTo>
                  <a:lnTo>
                    <a:pt x="353" y="178"/>
                  </a:lnTo>
                  <a:lnTo>
                    <a:pt x="322" y="176"/>
                  </a:lnTo>
                  <a:lnTo>
                    <a:pt x="298" y="155"/>
                  </a:lnTo>
                  <a:lnTo>
                    <a:pt x="290" y="167"/>
                  </a:lnTo>
                  <a:lnTo>
                    <a:pt x="298" y="176"/>
                  </a:lnTo>
                  <a:lnTo>
                    <a:pt x="288" y="184"/>
                  </a:lnTo>
                  <a:lnTo>
                    <a:pt x="298" y="189"/>
                  </a:lnTo>
                  <a:lnTo>
                    <a:pt x="304" y="231"/>
                  </a:lnTo>
                  <a:lnTo>
                    <a:pt x="290" y="223"/>
                  </a:lnTo>
                  <a:lnTo>
                    <a:pt x="264" y="260"/>
                  </a:lnTo>
                  <a:lnTo>
                    <a:pt x="177" y="322"/>
                  </a:lnTo>
                  <a:lnTo>
                    <a:pt x="170" y="404"/>
                  </a:lnTo>
                  <a:lnTo>
                    <a:pt x="133" y="438"/>
                  </a:lnTo>
                  <a:lnTo>
                    <a:pt x="99" y="375"/>
                  </a:lnTo>
                  <a:lnTo>
                    <a:pt x="89" y="325"/>
                  </a:lnTo>
                  <a:lnTo>
                    <a:pt x="76" y="312"/>
                  </a:lnTo>
                  <a:lnTo>
                    <a:pt x="67" y="223"/>
                  </a:lnTo>
                  <a:lnTo>
                    <a:pt x="57" y="220"/>
                  </a:lnTo>
                  <a:lnTo>
                    <a:pt x="54" y="241"/>
                  </a:lnTo>
                  <a:lnTo>
                    <a:pt x="33" y="246"/>
                  </a:lnTo>
                  <a:lnTo>
                    <a:pt x="10" y="220"/>
                  </a:lnTo>
                  <a:lnTo>
                    <a:pt x="33" y="209"/>
                  </a:lnTo>
                  <a:lnTo>
                    <a:pt x="10" y="212"/>
                  </a:lnTo>
                  <a:lnTo>
                    <a:pt x="0" y="202"/>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47" name="Freeform 651"/>
            <p:cNvSpPr>
              <a:spLocks/>
            </p:cNvSpPr>
            <p:nvPr/>
          </p:nvSpPr>
          <p:spPr bwMode="auto">
            <a:xfrm>
              <a:off x="3355" y="1939"/>
              <a:ext cx="250" cy="242"/>
            </a:xfrm>
            <a:custGeom>
              <a:avLst/>
              <a:gdLst/>
              <a:ahLst/>
              <a:cxnLst>
                <a:cxn ang="0">
                  <a:pos x="0" y="8"/>
                </a:cxn>
                <a:cxn ang="0">
                  <a:pos x="5" y="0"/>
                </a:cxn>
                <a:cxn ang="0">
                  <a:pos x="26" y="16"/>
                </a:cxn>
                <a:cxn ang="0">
                  <a:pos x="53" y="2"/>
                </a:cxn>
                <a:cxn ang="0">
                  <a:pos x="55" y="16"/>
                </a:cxn>
                <a:cxn ang="0">
                  <a:pos x="68" y="21"/>
                </a:cxn>
                <a:cxn ang="0">
                  <a:pos x="73" y="37"/>
                </a:cxn>
                <a:cxn ang="0">
                  <a:pos x="107" y="53"/>
                </a:cxn>
                <a:cxn ang="0">
                  <a:pos x="144" y="50"/>
                </a:cxn>
                <a:cxn ang="0">
                  <a:pos x="141" y="39"/>
                </a:cxn>
                <a:cxn ang="0">
                  <a:pos x="186" y="24"/>
                </a:cxn>
                <a:cxn ang="0">
                  <a:pos x="249" y="53"/>
                </a:cxn>
                <a:cxn ang="0">
                  <a:pos x="252" y="68"/>
                </a:cxn>
                <a:cxn ang="0">
                  <a:pos x="239" y="95"/>
                </a:cxn>
                <a:cxn ang="0">
                  <a:pos x="244" y="134"/>
                </a:cxn>
                <a:cxn ang="0">
                  <a:pos x="257" y="147"/>
                </a:cxn>
                <a:cxn ang="0">
                  <a:pos x="244" y="165"/>
                </a:cxn>
                <a:cxn ang="0">
                  <a:pos x="281" y="207"/>
                </a:cxn>
                <a:cxn ang="0">
                  <a:pos x="254" y="241"/>
                </a:cxn>
                <a:cxn ang="0">
                  <a:pos x="194" y="233"/>
                </a:cxn>
                <a:cxn ang="0">
                  <a:pos x="178" y="210"/>
                </a:cxn>
                <a:cxn ang="0">
                  <a:pos x="136" y="215"/>
                </a:cxn>
                <a:cxn ang="0">
                  <a:pos x="105" y="199"/>
                </a:cxn>
                <a:cxn ang="0">
                  <a:pos x="84" y="163"/>
                </a:cxn>
                <a:cxn ang="0">
                  <a:pos x="65" y="154"/>
                </a:cxn>
                <a:cxn ang="0">
                  <a:pos x="63" y="163"/>
                </a:cxn>
                <a:cxn ang="0">
                  <a:pos x="45" y="123"/>
                </a:cxn>
                <a:cxn ang="0">
                  <a:pos x="16" y="100"/>
                </a:cxn>
                <a:cxn ang="0">
                  <a:pos x="29" y="68"/>
                </a:cxn>
                <a:cxn ang="0">
                  <a:pos x="19" y="63"/>
                </a:cxn>
                <a:cxn ang="0">
                  <a:pos x="8" y="42"/>
                </a:cxn>
                <a:cxn ang="0">
                  <a:pos x="0" y="8"/>
                </a:cxn>
              </a:cxnLst>
              <a:rect l="0" t="0" r="r" b="b"/>
              <a:pathLst>
                <a:path w="282" h="242">
                  <a:moveTo>
                    <a:pt x="0" y="8"/>
                  </a:moveTo>
                  <a:lnTo>
                    <a:pt x="5" y="0"/>
                  </a:lnTo>
                  <a:lnTo>
                    <a:pt x="26" y="16"/>
                  </a:lnTo>
                  <a:lnTo>
                    <a:pt x="53" y="2"/>
                  </a:lnTo>
                  <a:lnTo>
                    <a:pt x="55" y="16"/>
                  </a:lnTo>
                  <a:lnTo>
                    <a:pt x="68" y="21"/>
                  </a:lnTo>
                  <a:lnTo>
                    <a:pt x="73" y="37"/>
                  </a:lnTo>
                  <a:lnTo>
                    <a:pt x="107" y="53"/>
                  </a:lnTo>
                  <a:lnTo>
                    <a:pt x="144" y="50"/>
                  </a:lnTo>
                  <a:lnTo>
                    <a:pt x="141" y="39"/>
                  </a:lnTo>
                  <a:lnTo>
                    <a:pt x="186" y="24"/>
                  </a:lnTo>
                  <a:lnTo>
                    <a:pt x="249" y="53"/>
                  </a:lnTo>
                  <a:lnTo>
                    <a:pt x="252" y="68"/>
                  </a:lnTo>
                  <a:lnTo>
                    <a:pt x="239" y="95"/>
                  </a:lnTo>
                  <a:lnTo>
                    <a:pt x="244" y="134"/>
                  </a:lnTo>
                  <a:lnTo>
                    <a:pt x="257" y="147"/>
                  </a:lnTo>
                  <a:lnTo>
                    <a:pt x="244" y="165"/>
                  </a:lnTo>
                  <a:lnTo>
                    <a:pt x="281" y="207"/>
                  </a:lnTo>
                  <a:lnTo>
                    <a:pt x="254" y="241"/>
                  </a:lnTo>
                  <a:lnTo>
                    <a:pt x="194" y="233"/>
                  </a:lnTo>
                  <a:lnTo>
                    <a:pt x="178" y="210"/>
                  </a:lnTo>
                  <a:lnTo>
                    <a:pt x="136" y="215"/>
                  </a:lnTo>
                  <a:lnTo>
                    <a:pt x="105" y="199"/>
                  </a:lnTo>
                  <a:lnTo>
                    <a:pt x="84" y="163"/>
                  </a:lnTo>
                  <a:lnTo>
                    <a:pt x="65" y="154"/>
                  </a:lnTo>
                  <a:lnTo>
                    <a:pt x="63" y="163"/>
                  </a:lnTo>
                  <a:lnTo>
                    <a:pt x="45" y="123"/>
                  </a:lnTo>
                  <a:lnTo>
                    <a:pt x="16" y="100"/>
                  </a:lnTo>
                  <a:lnTo>
                    <a:pt x="29" y="68"/>
                  </a:lnTo>
                  <a:lnTo>
                    <a:pt x="19" y="63"/>
                  </a:lnTo>
                  <a:lnTo>
                    <a:pt x="8" y="42"/>
                  </a:lnTo>
                  <a:lnTo>
                    <a:pt x="0" y="8"/>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48" name="Freeform 652"/>
            <p:cNvSpPr>
              <a:spLocks/>
            </p:cNvSpPr>
            <p:nvPr/>
          </p:nvSpPr>
          <p:spPr bwMode="auto">
            <a:xfrm>
              <a:off x="3282" y="1981"/>
              <a:ext cx="130" cy="135"/>
            </a:xfrm>
            <a:custGeom>
              <a:avLst/>
              <a:gdLst/>
              <a:ahLst/>
              <a:cxnLst>
                <a:cxn ang="0">
                  <a:pos x="0" y="68"/>
                </a:cxn>
                <a:cxn ang="0">
                  <a:pos x="8" y="87"/>
                </a:cxn>
                <a:cxn ang="0">
                  <a:pos x="71" y="115"/>
                </a:cxn>
                <a:cxn ang="0">
                  <a:pos x="71" y="126"/>
                </a:cxn>
                <a:cxn ang="0">
                  <a:pos x="90" y="134"/>
                </a:cxn>
                <a:cxn ang="0">
                  <a:pos x="118" y="134"/>
                </a:cxn>
                <a:cxn ang="0">
                  <a:pos x="137" y="121"/>
                </a:cxn>
                <a:cxn ang="0">
                  <a:pos x="145" y="121"/>
                </a:cxn>
                <a:cxn ang="0">
                  <a:pos x="127" y="81"/>
                </a:cxn>
                <a:cxn ang="0">
                  <a:pos x="98" y="58"/>
                </a:cxn>
                <a:cxn ang="0">
                  <a:pos x="111" y="26"/>
                </a:cxn>
                <a:cxn ang="0">
                  <a:pos x="101" y="21"/>
                </a:cxn>
                <a:cxn ang="0">
                  <a:pos x="90" y="0"/>
                </a:cxn>
                <a:cxn ang="0">
                  <a:pos x="56" y="2"/>
                </a:cxn>
                <a:cxn ang="0">
                  <a:pos x="40" y="13"/>
                </a:cxn>
                <a:cxn ang="0">
                  <a:pos x="37" y="47"/>
                </a:cxn>
                <a:cxn ang="0">
                  <a:pos x="0" y="68"/>
                </a:cxn>
              </a:cxnLst>
              <a:rect l="0" t="0" r="r" b="b"/>
              <a:pathLst>
                <a:path w="146" h="135">
                  <a:moveTo>
                    <a:pt x="0" y="68"/>
                  </a:moveTo>
                  <a:lnTo>
                    <a:pt x="8" y="87"/>
                  </a:lnTo>
                  <a:lnTo>
                    <a:pt x="71" y="115"/>
                  </a:lnTo>
                  <a:lnTo>
                    <a:pt x="71" y="126"/>
                  </a:lnTo>
                  <a:lnTo>
                    <a:pt x="90" y="134"/>
                  </a:lnTo>
                  <a:lnTo>
                    <a:pt x="118" y="134"/>
                  </a:lnTo>
                  <a:lnTo>
                    <a:pt x="137" y="121"/>
                  </a:lnTo>
                  <a:lnTo>
                    <a:pt x="145" y="121"/>
                  </a:lnTo>
                  <a:lnTo>
                    <a:pt x="127" y="81"/>
                  </a:lnTo>
                  <a:lnTo>
                    <a:pt x="98" y="58"/>
                  </a:lnTo>
                  <a:lnTo>
                    <a:pt x="111" y="26"/>
                  </a:lnTo>
                  <a:lnTo>
                    <a:pt x="101" y="21"/>
                  </a:lnTo>
                  <a:lnTo>
                    <a:pt x="90" y="0"/>
                  </a:lnTo>
                  <a:lnTo>
                    <a:pt x="56" y="2"/>
                  </a:lnTo>
                  <a:lnTo>
                    <a:pt x="40" y="13"/>
                  </a:lnTo>
                  <a:lnTo>
                    <a:pt x="37" y="47"/>
                  </a:lnTo>
                  <a:lnTo>
                    <a:pt x="0" y="68"/>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49" name="Freeform 653"/>
            <p:cNvSpPr>
              <a:spLocks/>
            </p:cNvSpPr>
            <p:nvPr/>
          </p:nvSpPr>
          <p:spPr bwMode="auto">
            <a:xfrm>
              <a:off x="3221" y="2052"/>
              <a:ext cx="21" cy="61"/>
            </a:xfrm>
            <a:custGeom>
              <a:avLst/>
              <a:gdLst/>
              <a:ahLst/>
              <a:cxnLst>
                <a:cxn ang="0">
                  <a:pos x="0" y="29"/>
                </a:cxn>
                <a:cxn ang="0">
                  <a:pos x="11" y="60"/>
                </a:cxn>
                <a:cxn ang="0">
                  <a:pos x="14" y="60"/>
                </a:cxn>
                <a:cxn ang="0">
                  <a:pos x="19" y="26"/>
                </a:cxn>
                <a:cxn ang="0">
                  <a:pos x="11" y="26"/>
                </a:cxn>
                <a:cxn ang="0">
                  <a:pos x="11" y="13"/>
                </a:cxn>
                <a:cxn ang="0">
                  <a:pos x="19" y="7"/>
                </a:cxn>
                <a:cxn ang="0">
                  <a:pos x="22" y="0"/>
                </a:cxn>
                <a:cxn ang="0">
                  <a:pos x="14" y="0"/>
                </a:cxn>
                <a:cxn ang="0">
                  <a:pos x="0" y="29"/>
                </a:cxn>
              </a:cxnLst>
              <a:rect l="0" t="0" r="r" b="b"/>
              <a:pathLst>
                <a:path w="23" h="61">
                  <a:moveTo>
                    <a:pt x="0" y="29"/>
                  </a:moveTo>
                  <a:lnTo>
                    <a:pt x="11" y="60"/>
                  </a:lnTo>
                  <a:lnTo>
                    <a:pt x="14" y="60"/>
                  </a:lnTo>
                  <a:lnTo>
                    <a:pt x="19" y="26"/>
                  </a:lnTo>
                  <a:lnTo>
                    <a:pt x="11" y="26"/>
                  </a:lnTo>
                  <a:lnTo>
                    <a:pt x="11" y="13"/>
                  </a:lnTo>
                  <a:lnTo>
                    <a:pt x="19" y="7"/>
                  </a:lnTo>
                  <a:lnTo>
                    <a:pt x="22" y="0"/>
                  </a:lnTo>
                  <a:lnTo>
                    <a:pt x="14" y="0"/>
                  </a:lnTo>
                  <a:lnTo>
                    <a:pt x="0" y="29"/>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50" name="Freeform 654"/>
            <p:cNvSpPr>
              <a:spLocks/>
            </p:cNvSpPr>
            <p:nvPr/>
          </p:nvSpPr>
          <p:spPr bwMode="auto">
            <a:xfrm>
              <a:off x="2865" y="1811"/>
              <a:ext cx="155" cy="163"/>
            </a:xfrm>
            <a:custGeom>
              <a:avLst/>
              <a:gdLst/>
              <a:ahLst/>
              <a:cxnLst>
                <a:cxn ang="0">
                  <a:pos x="0" y="39"/>
                </a:cxn>
                <a:cxn ang="0">
                  <a:pos x="3" y="20"/>
                </a:cxn>
                <a:cxn ang="0">
                  <a:pos x="24" y="10"/>
                </a:cxn>
                <a:cxn ang="0">
                  <a:pos x="35" y="18"/>
                </a:cxn>
                <a:cxn ang="0">
                  <a:pos x="53" y="2"/>
                </a:cxn>
                <a:cxn ang="0">
                  <a:pos x="79" y="0"/>
                </a:cxn>
                <a:cxn ang="0">
                  <a:pos x="100" y="10"/>
                </a:cxn>
                <a:cxn ang="0">
                  <a:pos x="100" y="26"/>
                </a:cxn>
                <a:cxn ang="0">
                  <a:pos x="82" y="29"/>
                </a:cxn>
                <a:cxn ang="0">
                  <a:pos x="84" y="52"/>
                </a:cxn>
                <a:cxn ang="0">
                  <a:pos x="118" y="89"/>
                </a:cxn>
                <a:cxn ang="0">
                  <a:pos x="136" y="91"/>
                </a:cxn>
                <a:cxn ang="0">
                  <a:pos x="134" y="99"/>
                </a:cxn>
                <a:cxn ang="0">
                  <a:pos x="173" y="123"/>
                </a:cxn>
                <a:cxn ang="0">
                  <a:pos x="147" y="120"/>
                </a:cxn>
                <a:cxn ang="0">
                  <a:pos x="153" y="141"/>
                </a:cxn>
                <a:cxn ang="0">
                  <a:pos x="136" y="162"/>
                </a:cxn>
                <a:cxn ang="0">
                  <a:pos x="131" y="123"/>
                </a:cxn>
                <a:cxn ang="0">
                  <a:pos x="63" y="83"/>
                </a:cxn>
                <a:cxn ang="0">
                  <a:pos x="50" y="54"/>
                </a:cxn>
                <a:cxn ang="0">
                  <a:pos x="29" y="47"/>
                </a:cxn>
                <a:cxn ang="0">
                  <a:pos x="11" y="57"/>
                </a:cxn>
                <a:cxn ang="0">
                  <a:pos x="0" y="39"/>
                </a:cxn>
              </a:cxnLst>
              <a:rect l="0" t="0" r="r" b="b"/>
              <a:pathLst>
                <a:path w="174" h="163">
                  <a:moveTo>
                    <a:pt x="0" y="39"/>
                  </a:moveTo>
                  <a:lnTo>
                    <a:pt x="3" y="20"/>
                  </a:lnTo>
                  <a:lnTo>
                    <a:pt x="24" y="10"/>
                  </a:lnTo>
                  <a:lnTo>
                    <a:pt x="35" y="18"/>
                  </a:lnTo>
                  <a:lnTo>
                    <a:pt x="53" y="2"/>
                  </a:lnTo>
                  <a:lnTo>
                    <a:pt x="79" y="0"/>
                  </a:lnTo>
                  <a:lnTo>
                    <a:pt x="100" y="10"/>
                  </a:lnTo>
                  <a:lnTo>
                    <a:pt x="100" y="26"/>
                  </a:lnTo>
                  <a:lnTo>
                    <a:pt x="82" y="29"/>
                  </a:lnTo>
                  <a:lnTo>
                    <a:pt x="84" y="52"/>
                  </a:lnTo>
                  <a:lnTo>
                    <a:pt x="118" y="89"/>
                  </a:lnTo>
                  <a:lnTo>
                    <a:pt x="136" y="91"/>
                  </a:lnTo>
                  <a:lnTo>
                    <a:pt x="134" y="99"/>
                  </a:lnTo>
                  <a:lnTo>
                    <a:pt x="173" y="123"/>
                  </a:lnTo>
                  <a:lnTo>
                    <a:pt x="147" y="120"/>
                  </a:lnTo>
                  <a:lnTo>
                    <a:pt x="153" y="141"/>
                  </a:lnTo>
                  <a:lnTo>
                    <a:pt x="136" y="162"/>
                  </a:lnTo>
                  <a:lnTo>
                    <a:pt x="131" y="123"/>
                  </a:lnTo>
                  <a:lnTo>
                    <a:pt x="63" y="83"/>
                  </a:lnTo>
                  <a:lnTo>
                    <a:pt x="50" y="54"/>
                  </a:lnTo>
                  <a:lnTo>
                    <a:pt x="29" y="47"/>
                  </a:lnTo>
                  <a:lnTo>
                    <a:pt x="11" y="57"/>
                  </a:lnTo>
                  <a:lnTo>
                    <a:pt x="0" y="39"/>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51" name="Freeform 655"/>
            <p:cNvSpPr>
              <a:spLocks/>
            </p:cNvSpPr>
            <p:nvPr/>
          </p:nvSpPr>
          <p:spPr bwMode="auto">
            <a:xfrm>
              <a:off x="2884" y="1913"/>
              <a:ext cx="22" cy="40"/>
            </a:xfrm>
            <a:custGeom>
              <a:avLst/>
              <a:gdLst/>
              <a:ahLst/>
              <a:cxnLst>
                <a:cxn ang="0">
                  <a:pos x="0" y="5"/>
                </a:cxn>
                <a:cxn ang="0">
                  <a:pos x="3" y="37"/>
                </a:cxn>
                <a:cxn ang="0">
                  <a:pos x="14" y="39"/>
                </a:cxn>
                <a:cxn ang="0">
                  <a:pos x="24" y="16"/>
                </a:cxn>
                <a:cxn ang="0">
                  <a:pos x="16" y="0"/>
                </a:cxn>
                <a:cxn ang="0">
                  <a:pos x="0" y="5"/>
                </a:cxn>
              </a:cxnLst>
              <a:rect l="0" t="0" r="r" b="b"/>
              <a:pathLst>
                <a:path w="25" h="40">
                  <a:moveTo>
                    <a:pt x="0" y="5"/>
                  </a:moveTo>
                  <a:lnTo>
                    <a:pt x="3" y="37"/>
                  </a:lnTo>
                  <a:lnTo>
                    <a:pt x="14" y="39"/>
                  </a:lnTo>
                  <a:lnTo>
                    <a:pt x="24" y="16"/>
                  </a:lnTo>
                  <a:lnTo>
                    <a:pt x="16" y="0"/>
                  </a:lnTo>
                  <a:lnTo>
                    <a:pt x="0" y="5"/>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52" name="Freeform 656"/>
            <p:cNvSpPr>
              <a:spLocks/>
            </p:cNvSpPr>
            <p:nvPr/>
          </p:nvSpPr>
          <p:spPr bwMode="auto">
            <a:xfrm>
              <a:off x="2940" y="1963"/>
              <a:ext cx="40" cy="30"/>
            </a:xfrm>
            <a:custGeom>
              <a:avLst/>
              <a:gdLst/>
              <a:ahLst/>
              <a:cxnLst>
                <a:cxn ang="0">
                  <a:pos x="0" y="10"/>
                </a:cxn>
                <a:cxn ang="0">
                  <a:pos x="39" y="29"/>
                </a:cxn>
                <a:cxn ang="0">
                  <a:pos x="45" y="0"/>
                </a:cxn>
                <a:cxn ang="0">
                  <a:pos x="0" y="10"/>
                </a:cxn>
              </a:cxnLst>
              <a:rect l="0" t="0" r="r" b="b"/>
              <a:pathLst>
                <a:path w="46" h="30">
                  <a:moveTo>
                    <a:pt x="0" y="10"/>
                  </a:moveTo>
                  <a:lnTo>
                    <a:pt x="39" y="29"/>
                  </a:lnTo>
                  <a:lnTo>
                    <a:pt x="45" y="0"/>
                  </a:lnTo>
                  <a:lnTo>
                    <a:pt x="0" y="10"/>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53" name="Freeform 657"/>
            <p:cNvSpPr>
              <a:spLocks/>
            </p:cNvSpPr>
            <p:nvPr/>
          </p:nvSpPr>
          <p:spPr bwMode="auto">
            <a:xfrm>
              <a:off x="4471" y="2039"/>
              <a:ext cx="34" cy="43"/>
            </a:xfrm>
            <a:custGeom>
              <a:avLst/>
              <a:gdLst/>
              <a:ahLst/>
              <a:cxnLst>
                <a:cxn ang="0">
                  <a:pos x="0" y="13"/>
                </a:cxn>
                <a:cxn ang="0">
                  <a:pos x="3" y="23"/>
                </a:cxn>
                <a:cxn ang="0">
                  <a:pos x="11" y="13"/>
                </a:cxn>
                <a:cxn ang="0">
                  <a:pos x="13" y="18"/>
                </a:cxn>
                <a:cxn ang="0">
                  <a:pos x="11" y="42"/>
                </a:cxn>
                <a:cxn ang="0">
                  <a:pos x="24" y="39"/>
                </a:cxn>
                <a:cxn ang="0">
                  <a:pos x="37" y="18"/>
                </a:cxn>
                <a:cxn ang="0">
                  <a:pos x="31" y="2"/>
                </a:cxn>
                <a:cxn ang="0">
                  <a:pos x="13" y="0"/>
                </a:cxn>
                <a:cxn ang="0">
                  <a:pos x="0" y="13"/>
                </a:cxn>
              </a:cxnLst>
              <a:rect l="0" t="0" r="r" b="b"/>
              <a:pathLst>
                <a:path w="38" h="43">
                  <a:moveTo>
                    <a:pt x="0" y="13"/>
                  </a:moveTo>
                  <a:lnTo>
                    <a:pt x="3" y="23"/>
                  </a:lnTo>
                  <a:lnTo>
                    <a:pt x="11" y="13"/>
                  </a:lnTo>
                  <a:lnTo>
                    <a:pt x="13" y="18"/>
                  </a:lnTo>
                  <a:lnTo>
                    <a:pt x="11" y="42"/>
                  </a:lnTo>
                  <a:lnTo>
                    <a:pt x="24" y="39"/>
                  </a:lnTo>
                  <a:lnTo>
                    <a:pt x="37" y="18"/>
                  </a:lnTo>
                  <a:lnTo>
                    <a:pt x="31" y="2"/>
                  </a:lnTo>
                  <a:lnTo>
                    <a:pt x="13" y="0"/>
                  </a:lnTo>
                  <a:lnTo>
                    <a:pt x="0" y="13"/>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54" name="Freeform 658"/>
            <p:cNvSpPr>
              <a:spLocks/>
            </p:cNvSpPr>
            <p:nvPr/>
          </p:nvSpPr>
          <p:spPr bwMode="auto">
            <a:xfrm>
              <a:off x="4487" y="1910"/>
              <a:ext cx="149" cy="137"/>
            </a:xfrm>
            <a:custGeom>
              <a:avLst/>
              <a:gdLst/>
              <a:ahLst/>
              <a:cxnLst>
                <a:cxn ang="0">
                  <a:pos x="0" y="126"/>
                </a:cxn>
                <a:cxn ang="0">
                  <a:pos x="30" y="102"/>
                </a:cxn>
                <a:cxn ang="0">
                  <a:pos x="71" y="102"/>
                </a:cxn>
                <a:cxn ang="0">
                  <a:pos x="87" y="71"/>
                </a:cxn>
                <a:cxn ang="0">
                  <a:pos x="98" y="71"/>
                </a:cxn>
                <a:cxn ang="0">
                  <a:pos x="98" y="82"/>
                </a:cxn>
                <a:cxn ang="0">
                  <a:pos x="113" y="71"/>
                </a:cxn>
                <a:cxn ang="0">
                  <a:pos x="134" y="45"/>
                </a:cxn>
                <a:cxn ang="0">
                  <a:pos x="140" y="8"/>
                </a:cxn>
                <a:cxn ang="0">
                  <a:pos x="150" y="11"/>
                </a:cxn>
                <a:cxn ang="0">
                  <a:pos x="147" y="0"/>
                </a:cxn>
                <a:cxn ang="0">
                  <a:pos x="155" y="0"/>
                </a:cxn>
                <a:cxn ang="0">
                  <a:pos x="166" y="34"/>
                </a:cxn>
                <a:cxn ang="0">
                  <a:pos x="150" y="58"/>
                </a:cxn>
                <a:cxn ang="0">
                  <a:pos x="150" y="79"/>
                </a:cxn>
                <a:cxn ang="0">
                  <a:pos x="142" y="107"/>
                </a:cxn>
                <a:cxn ang="0">
                  <a:pos x="134" y="113"/>
                </a:cxn>
                <a:cxn ang="0">
                  <a:pos x="134" y="100"/>
                </a:cxn>
                <a:cxn ang="0">
                  <a:pos x="108" y="118"/>
                </a:cxn>
                <a:cxn ang="0">
                  <a:pos x="87" y="110"/>
                </a:cxn>
                <a:cxn ang="0">
                  <a:pos x="87" y="124"/>
                </a:cxn>
                <a:cxn ang="0">
                  <a:pos x="74" y="136"/>
                </a:cxn>
                <a:cxn ang="0">
                  <a:pos x="69" y="116"/>
                </a:cxn>
                <a:cxn ang="0">
                  <a:pos x="0" y="126"/>
                </a:cxn>
              </a:cxnLst>
              <a:rect l="0" t="0" r="r" b="b"/>
              <a:pathLst>
                <a:path w="167" h="137">
                  <a:moveTo>
                    <a:pt x="0" y="126"/>
                  </a:moveTo>
                  <a:lnTo>
                    <a:pt x="30" y="102"/>
                  </a:lnTo>
                  <a:lnTo>
                    <a:pt x="71" y="102"/>
                  </a:lnTo>
                  <a:lnTo>
                    <a:pt x="87" y="71"/>
                  </a:lnTo>
                  <a:lnTo>
                    <a:pt x="98" y="71"/>
                  </a:lnTo>
                  <a:lnTo>
                    <a:pt x="98" y="82"/>
                  </a:lnTo>
                  <a:lnTo>
                    <a:pt x="113" y="71"/>
                  </a:lnTo>
                  <a:lnTo>
                    <a:pt x="134" y="45"/>
                  </a:lnTo>
                  <a:lnTo>
                    <a:pt x="140" y="8"/>
                  </a:lnTo>
                  <a:lnTo>
                    <a:pt x="150" y="11"/>
                  </a:lnTo>
                  <a:lnTo>
                    <a:pt x="147" y="0"/>
                  </a:lnTo>
                  <a:lnTo>
                    <a:pt x="155" y="0"/>
                  </a:lnTo>
                  <a:lnTo>
                    <a:pt x="166" y="34"/>
                  </a:lnTo>
                  <a:lnTo>
                    <a:pt x="150" y="58"/>
                  </a:lnTo>
                  <a:lnTo>
                    <a:pt x="150" y="79"/>
                  </a:lnTo>
                  <a:lnTo>
                    <a:pt x="142" y="107"/>
                  </a:lnTo>
                  <a:lnTo>
                    <a:pt x="134" y="113"/>
                  </a:lnTo>
                  <a:lnTo>
                    <a:pt x="134" y="100"/>
                  </a:lnTo>
                  <a:lnTo>
                    <a:pt x="108" y="118"/>
                  </a:lnTo>
                  <a:lnTo>
                    <a:pt x="87" y="110"/>
                  </a:lnTo>
                  <a:lnTo>
                    <a:pt x="87" y="124"/>
                  </a:lnTo>
                  <a:lnTo>
                    <a:pt x="74" y="136"/>
                  </a:lnTo>
                  <a:lnTo>
                    <a:pt x="69" y="116"/>
                  </a:lnTo>
                  <a:lnTo>
                    <a:pt x="0" y="126"/>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55" name="Freeform 659"/>
            <p:cNvSpPr>
              <a:spLocks/>
            </p:cNvSpPr>
            <p:nvPr/>
          </p:nvSpPr>
          <p:spPr bwMode="auto">
            <a:xfrm>
              <a:off x="4507" y="2034"/>
              <a:ext cx="31" cy="26"/>
            </a:xfrm>
            <a:custGeom>
              <a:avLst/>
              <a:gdLst/>
              <a:ahLst/>
              <a:cxnLst>
                <a:cxn ang="0">
                  <a:pos x="0" y="15"/>
                </a:cxn>
                <a:cxn ang="0">
                  <a:pos x="10" y="25"/>
                </a:cxn>
                <a:cxn ang="0">
                  <a:pos x="25" y="15"/>
                </a:cxn>
                <a:cxn ang="0">
                  <a:pos x="34" y="0"/>
                </a:cxn>
                <a:cxn ang="0">
                  <a:pos x="0" y="15"/>
                </a:cxn>
              </a:cxnLst>
              <a:rect l="0" t="0" r="r" b="b"/>
              <a:pathLst>
                <a:path w="35" h="26">
                  <a:moveTo>
                    <a:pt x="0" y="15"/>
                  </a:moveTo>
                  <a:lnTo>
                    <a:pt x="10" y="25"/>
                  </a:lnTo>
                  <a:lnTo>
                    <a:pt x="25" y="15"/>
                  </a:lnTo>
                  <a:lnTo>
                    <a:pt x="34" y="0"/>
                  </a:lnTo>
                  <a:lnTo>
                    <a:pt x="0" y="15"/>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56" name="Freeform 660"/>
            <p:cNvSpPr>
              <a:spLocks/>
            </p:cNvSpPr>
            <p:nvPr/>
          </p:nvSpPr>
          <p:spPr bwMode="auto">
            <a:xfrm>
              <a:off x="4606" y="1840"/>
              <a:ext cx="78" cy="71"/>
            </a:xfrm>
            <a:custGeom>
              <a:avLst/>
              <a:gdLst/>
              <a:ahLst/>
              <a:cxnLst>
                <a:cxn ang="0">
                  <a:pos x="0" y="52"/>
                </a:cxn>
                <a:cxn ang="0">
                  <a:pos x="3" y="70"/>
                </a:cxn>
                <a:cxn ang="0">
                  <a:pos x="19" y="65"/>
                </a:cxn>
                <a:cxn ang="0">
                  <a:pos x="8" y="54"/>
                </a:cxn>
                <a:cxn ang="0">
                  <a:pos x="50" y="62"/>
                </a:cxn>
                <a:cxn ang="0">
                  <a:pos x="58" y="44"/>
                </a:cxn>
                <a:cxn ang="0">
                  <a:pos x="87" y="39"/>
                </a:cxn>
                <a:cxn ang="0">
                  <a:pos x="76" y="28"/>
                </a:cxn>
                <a:cxn ang="0">
                  <a:pos x="79" y="20"/>
                </a:cxn>
                <a:cxn ang="0">
                  <a:pos x="55" y="23"/>
                </a:cxn>
                <a:cxn ang="0">
                  <a:pos x="29" y="0"/>
                </a:cxn>
                <a:cxn ang="0">
                  <a:pos x="19" y="39"/>
                </a:cxn>
                <a:cxn ang="0">
                  <a:pos x="8" y="39"/>
                </a:cxn>
                <a:cxn ang="0">
                  <a:pos x="0" y="52"/>
                </a:cxn>
              </a:cxnLst>
              <a:rect l="0" t="0" r="r" b="b"/>
              <a:pathLst>
                <a:path w="88" h="71">
                  <a:moveTo>
                    <a:pt x="0" y="52"/>
                  </a:moveTo>
                  <a:lnTo>
                    <a:pt x="3" y="70"/>
                  </a:lnTo>
                  <a:lnTo>
                    <a:pt x="19" y="65"/>
                  </a:lnTo>
                  <a:lnTo>
                    <a:pt x="8" y="54"/>
                  </a:lnTo>
                  <a:lnTo>
                    <a:pt x="50" y="62"/>
                  </a:lnTo>
                  <a:lnTo>
                    <a:pt x="58" y="44"/>
                  </a:lnTo>
                  <a:lnTo>
                    <a:pt x="87" y="39"/>
                  </a:lnTo>
                  <a:lnTo>
                    <a:pt x="76" y="28"/>
                  </a:lnTo>
                  <a:lnTo>
                    <a:pt x="79" y="20"/>
                  </a:lnTo>
                  <a:lnTo>
                    <a:pt x="55" y="23"/>
                  </a:lnTo>
                  <a:lnTo>
                    <a:pt x="29" y="0"/>
                  </a:lnTo>
                  <a:lnTo>
                    <a:pt x="19" y="39"/>
                  </a:lnTo>
                  <a:lnTo>
                    <a:pt x="8" y="39"/>
                  </a:lnTo>
                  <a:lnTo>
                    <a:pt x="0" y="52"/>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57" name="Freeform 661"/>
            <p:cNvSpPr>
              <a:spLocks/>
            </p:cNvSpPr>
            <p:nvPr/>
          </p:nvSpPr>
          <p:spPr bwMode="auto">
            <a:xfrm>
              <a:off x="3234" y="2026"/>
              <a:ext cx="24" cy="27"/>
            </a:xfrm>
            <a:custGeom>
              <a:avLst/>
              <a:gdLst/>
              <a:ahLst/>
              <a:cxnLst>
                <a:cxn ang="0">
                  <a:pos x="0" y="26"/>
                </a:cxn>
                <a:cxn ang="0">
                  <a:pos x="8" y="26"/>
                </a:cxn>
                <a:cxn ang="0">
                  <a:pos x="26" y="8"/>
                </a:cxn>
                <a:cxn ang="0">
                  <a:pos x="15" y="0"/>
                </a:cxn>
                <a:cxn ang="0">
                  <a:pos x="0" y="26"/>
                </a:cxn>
              </a:cxnLst>
              <a:rect l="0" t="0" r="r" b="b"/>
              <a:pathLst>
                <a:path w="27" h="27">
                  <a:moveTo>
                    <a:pt x="0" y="26"/>
                  </a:moveTo>
                  <a:lnTo>
                    <a:pt x="8" y="26"/>
                  </a:lnTo>
                  <a:lnTo>
                    <a:pt x="26" y="8"/>
                  </a:lnTo>
                  <a:lnTo>
                    <a:pt x="15" y="0"/>
                  </a:lnTo>
                  <a:lnTo>
                    <a:pt x="0" y="26"/>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58" name="Freeform 662"/>
            <p:cNvSpPr>
              <a:spLocks/>
            </p:cNvSpPr>
            <p:nvPr/>
          </p:nvSpPr>
          <p:spPr bwMode="auto">
            <a:xfrm>
              <a:off x="2898" y="2052"/>
              <a:ext cx="208" cy="216"/>
            </a:xfrm>
            <a:custGeom>
              <a:avLst/>
              <a:gdLst/>
              <a:ahLst/>
              <a:cxnLst>
                <a:cxn ang="0">
                  <a:pos x="0" y="112"/>
                </a:cxn>
                <a:cxn ang="0">
                  <a:pos x="3" y="47"/>
                </a:cxn>
                <a:cxn ang="0">
                  <a:pos x="29" y="0"/>
                </a:cxn>
                <a:cxn ang="0">
                  <a:pos x="86" y="13"/>
                </a:cxn>
                <a:cxn ang="0">
                  <a:pos x="94" y="26"/>
                </a:cxn>
                <a:cxn ang="0">
                  <a:pos x="139" y="47"/>
                </a:cxn>
                <a:cxn ang="0">
                  <a:pos x="155" y="39"/>
                </a:cxn>
                <a:cxn ang="0">
                  <a:pos x="157" y="18"/>
                </a:cxn>
                <a:cxn ang="0">
                  <a:pos x="170" y="5"/>
                </a:cxn>
                <a:cxn ang="0">
                  <a:pos x="233" y="24"/>
                </a:cxn>
                <a:cxn ang="0">
                  <a:pos x="223" y="50"/>
                </a:cxn>
                <a:cxn ang="0">
                  <a:pos x="233" y="176"/>
                </a:cxn>
                <a:cxn ang="0">
                  <a:pos x="233" y="204"/>
                </a:cxn>
                <a:cxn ang="0">
                  <a:pos x="218" y="207"/>
                </a:cxn>
                <a:cxn ang="0">
                  <a:pos x="218" y="215"/>
                </a:cxn>
                <a:cxn ang="0">
                  <a:pos x="99" y="157"/>
                </a:cxn>
                <a:cxn ang="0">
                  <a:pos x="84" y="159"/>
                </a:cxn>
                <a:cxn ang="0">
                  <a:pos x="37" y="154"/>
                </a:cxn>
                <a:cxn ang="0">
                  <a:pos x="0" y="112"/>
                </a:cxn>
              </a:cxnLst>
              <a:rect l="0" t="0" r="r" b="b"/>
              <a:pathLst>
                <a:path w="234" h="216">
                  <a:moveTo>
                    <a:pt x="0" y="112"/>
                  </a:moveTo>
                  <a:lnTo>
                    <a:pt x="3" y="47"/>
                  </a:lnTo>
                  <a:lnTo>
                    <a:pt x="29" y="0"/>
                  </a:lnTo>
                  <a:lnTo>
                    <a:pt x="86" y="13"/>
                  </a:lnTo>
                  <a:lnTo>
                    <a:pt x="94" y="26"/>
                  </a:lnTo>
                  <a:lnTo>
                    <a:pt x="139" y="47"/>
                  </a:lnTo>
                  <a:lnTo>
                    <a:pt x="155" y="39"/>
                  </a:lnTo>
                  <a:lnTo>
                    <a:pt x="157" y="18"/>
                  </a:lnTo>
                  <a:lnTo>
                    <a:pt x="170" y="5"/>
                  </a:lnTo>
                  <a:lnTo>
                    <a:pt x="233" y="24"/>
                  </a:lnTo>
                  <a:lnTo>
                    <a:pt x="223" y="50"/>
                  </a:lnTo>
                  <a:lnTo>
                    <a:pt x="233" y="176"/>
                  </a:lnTo>
                  <a:lnTo>
                    <a:pt x="233" y="204"/>
                  </a:lnTo>
                  <a:lnTo>
                    <a:pt x="218" y="207"/>
                  </a:lnTo>
                  <a:lnTo>
                    <a:pt x="218" y="215"/>
                  </a:lnTo>
                  <a:lnTo>
                    <a:pt x="99" y="157"/>
                  </a:lnTo>
                  <a:lnTo>
                    <a:pt x="84" y="159"/>
                  </a:lnTo>
                  <a:lnTo>
                    <a:pt x="37" y="154"/>
                  </a:lnTo>
                  <a:lnTo>
                    <a:pt x="0" y="112"/>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59" name="Freeform 663"/>
            <p:cNvSpPr>
              <a:spLocks/>
            </p:cNvSpPr>
            <p:nvPr/>
          </p:nvSpPr>
          <p:spPr bwMode="auto">
            <a:xfrm>
              <a:off x="2606" y="2010"/>
              <a:ext cx="158" cy="129"/>
            </a:xfrm>
            <a:custGeom>
              <a:avLst/>
              <a:gdLst/>
              <a:ahLst/>
              <a:cxnLst>
                <a:cxn ang="0">
                  <a:pos x="0" y="128"/>
                </a:cxn>
                <a:cxn ang="0">
                  <a:pos x="42" y="105"/>
                </a:cxn>
                <a:cxn ang="0">
                  <a:pos x="58" y="52"/>
                </a:cxn>
                <a:cxn ang="0">
                  <a:pos x="95" y="24"/>
                </a:cxn>
                <a:cxn ang="0">
                  <a:pos x="108" y="0"/>
                </a:cxn>
                <a:cxn ang="0">
                  <a:pos x="160" y="10"/>
                </a:cxn>
                <a:cxn ang="0">
                  <a:pos x="176" y="58"/>
                </a:cxn>
                <a:cxn ang="0">
                  <a:pos x="150" y="58"/>
                </a:cxn>
                <a:cxn ang="0">
                  <a:pos x="137" y="63"/>
                </a:cxn>
                <a:cxn ang="0">
                  <a:pos x="139" y="78"/>
                </a:cxn>
                <a:cxn ang="0">
                  <a:pos x="71" y="105"/>
                </a:cxn>
                <a:cxn ang="0">
                  <a:pos x="66" y="128"/>
                </a:cxn>
                <a:cxn ang="0">
                  <a:pos x="0" y="128"/>
                </a:cxn>
              </a:cxnLst>
              <a:rect l="0" t="0" r="r" b="b"/>
              <a:pathLst>
                <a:path w="177" h="129">
                  <a:moveTo>
                    <a:pt x="0" y="128"/>
                  </a:moveTo>
                  <a:lnTo>
                    <a:pt x="42" y="105"/>
                  </a:lnTo>
                  <a:lnTo>
                    <a:pt x="58" y="52"/>
                  </a:lnTo>
                  <a:lnTo>
                    <a:pt x="95" y="24"/>
                  </a:lnTo>
                  <a:lnTo>
                    <a:pt x="108" y="0"/>
                  </a:lnTo>
                  <a:lnTo>
                    <a:pt x="160" y="10"/>
                  </a:lnTo>
                  <a:lnTo>
                    <a:pt x="176" y="58"/>
                  </a:lnTo>
                  <a:lnTo>
                    <a:pt x="150" y="58"/>
                  </a:lnTo>
                  <a:lnTo>
                    <a:pt x="137" y="63"/>
                  </a:lnTo>
                  <a:lnTo>
                    <a:pt x="139" y="78"/>
                  </a:lnTo>
                  <a:lnTo>
                    <a:pt x="71" y="105"/>
                  </a:lnTo>
                  <a:lnTo>
                    <a:pt x="66" y="128"/>
                  </a:lnTo>
                  <a:lnTo>
                    <a:pt x="0" y="128"/>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60" name="Freeform 664"/>
            <p:cNvSpPr>
              <a:spLocks/>
            </p:cNvSpPr>
            <p:nvPr/>
          </p:nvSpPr>
          <p:spPr bwMode="auto">
            <a:xfrm>
              <a:off x="3457" y="2183"/>
              <a:ext cx="99" cy="127"/>
            </a:xfrm>
            <a:custGeom>
              <a:avLst/>
              <a:gdLst/>
              <a:ahLst/>
              <a:cxnLst>
                <a:cxn ang="0">
                  <a:pos x="0" y="92"/>
                </a:cxn>
                <a:cxn ang="0">
                  <a:pos x="14" y="126"/>
                </a:cxn>
                <a:cxn ang="0">
                  <a:pos x="42" y="123"/>
                </a:cxn>
                <a:cxn ang="0">
                  <a:pos x="84" y="89"/>
                </a:cxn>
                <a:cxn ang="0">
                  <a:pos x="84" y="76"/>
                </a:cxn>
                <a:cxn ang="0">
                  <a:pos x="108" y="47"/>
                </a:cxn>
                <a:cxn ang="0">
                  <a:pos x="110" y="39"/>
                </a:cxn>
                <a:cxn ang="0">
                  <a:pos x="97" y="23"/>
                </a:cxn>
                <a:cxn ang="0">
                  <a:pos x="61" y="0"/>
                </a:cxn>
                <a:cxn ang="0">
                  <a:pos x="53" y="0"/>
                </a:cxn>
                <a:cxn ang="0">
                  <a:pos x="58" y="13"/>
                </a:cxn>
                <a:cxn ang="0">
                  <a:pos x="48" y="34"/>
                </a:cxn>
                <a:cxn ang="0">
                  <a:pos x="53" y="45"/>
                </a:cxn>
                <a:cxn ang="0">
                  <a:pos x="45" y="76"/>
                </a:cxn>
                <a:cxn ang="0">
                  <a:pos x="0" y="92"/>
                </a:cxn>
              </a:cxnLst>
              <a:rect l="0" t="0" r="r" b="b"/>
              <a:pathLst>
                <a:path w="111" h="127">
                  <a:moveTo>
                    <a:pt x="0" y="92"/>
                  </a:moveTo>
                  <a:lnTo>
                    <a:pt x="14" y="126"/>
                  </a:lnTo>
                  <a:lnTo>
                    <a:pt x="42" y="123"/>
                  </a:lnTo>
                  <a:lnTo>
                    <a:pt x="84" y="89"/>
                  </a:lnTo>
                  <a:lnTo>
                    <a:pt x="84" y="76"/>
                  </a:lnTo>
                  <a:lnTo>
                    <a:pt x="108" y="47"/>
                  </a:lnTo>
                  <a:lnTo>
                    <a:pt x="110" y="39"/>
                  </a:lnTo>
                  <a:lnTo>
                    <a:pt x="97" y="23"/>
                  </a:lnTo>
                  <a:lnTo>
                    <a:pt x="61" y="0"/>
                  </a:lnTo>
                  <a:lnTo>
                    <a:pt x="53" y="0"/>
                  </a:lnTo>
                  <a:lnTo>
                    <a:pt x="58" y="13"/>
                  </a:lnTo>
                  <a:lnTo>
                    <a:pt x="48" y="34"/>
                  </a:lnTo>
                  <a:lnTo>
                    <a:pt x="53" y="45"/>
                  </a:lnTo>
                  <a:lnTo>
                    <a:pt x="45" y="76"/>
                  </a:lnTo>
                  <a:lnTo>
                    <a:pt x="0" y="92"/>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61" name="Freeform 665"/>
            <p:cNvSpPr>
              <a:spLocks/>
            </p:cNvSpPr>
            <p:nvPr/>
          </p:nvSpPr>
          <p:spPr bwMode="auto">
            <a:xfrm>
              <a:off x="3823" y="2099"/>
              <a:ext cx="106" cy="61"/>
            </a:xfrm>
            <a:custGeom>
              <a:avLst/>
              <a:gdLst/>
              <a:ahLst/>
              <a:cxnLst>
                <a:cxn ang="0">
                  <a:pos x="0" y="26"/>
                </a:cxn>
                <a:cxn ang="0">
                  <a:pos x="16" y="0"/>
                </a:cxn>
                <a:cxn ang="0">
                  <a:pos x="61" y="16"/>
                </a:cxn>
                <a:cxn ang="0">
                  <a:pos x="84" y="39"/>
                </a:cxn>
                <a:cxn ang="0">
                  <a:pos x="118" y="39"/>
                </a:cxn>
                <a:cxn ang="0">
                  <a:pos x="115" y="60"/>
                </a:cxn>
                <a:cxn ang="0">
                  <a:pos x="39" y="45"/>
                </a:cxn>
                <a:cxn ang="0">
                  <a:pos x="0" y="26"/>
                </a:cxn>
              </a:cxnLst>
              <a:rect l="0" t="0" r="r" b="b"/>
              <a:pathLst>
                <a:path w="119" h="61">
                  <a:moveTo>
                    <a:pt x="0" y="26"/>
                  </a:moveTo>
                  <a:lnTo>
                    <a:pt x="16" y="0"/>
                  </a:lnTo>
                  <a:lnTo>
                    <a:pt x="61" y="16"/>
                  </a:lnTo>
                  <a:lnTo>
                    <a:pt x="84" y="39"/>
                  </a:lnTo>
                  <a:lnTo>
                    <a:pt x="118" y="39"/>
                  </a:lnTo>
                  <a:lnTo>
                    <a:pt x="115" y="60"/>
                  </a:lnTo>
                  <a:lnTo>
                    <a:pt x="39" y="45"/>
                  </a:lnTo>
                  <a:lnTo>
                    <a:pt x="0" y="26"/>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62" name="Freeform 666"/>
            <p:cNvSpPr>
              <a:spLocks/>
            </p:cNvSpPr>
            <p:nvPr/>
          </p:nvSpPr>
          <p:spPr bwMode="auto">
            <a:xfrm>
              <a:off x="3572" y="1986"/>
              <a:ext cx="219" cy="219"/>
            </a:xfrm>
            <a:custGeom>
              <a:avLst/>
              <a:gdLst/>
              <a:ahLst/>
              <a:cxnLst>
                <a:cxn ang="0">
                  <a:pos x="0" y="118"/>
                </a:cxn>
                <a:cxn ang="0">
                  <a:pos x="26" y="126"/>
                </a:cxn>
                <a:cxn ang="0">
                  <a:pos x="79" y="118"/>
                </a:cxn>
                <a:cxn ang="0">
                  <a:pos x="86" y="95"/>
                </a:cxn>
                <a:cxn ang="0">
                  <a:pos x="123" y="84"/>
                </a:cxn>
                <a:cxn ang="0">
                  <a:pos x="128" y="66"/>
                </a:cxn>
                <a:cxn ang="0">
                  <a:pos x="141" y="63"/>
                </a:cxn>
                <a:cxn ang="0">
                  <a:pos x="133" y="50"/>
                </a:cxn>
                <a:cxn ang="0">
                  <a:pos x="150" y="50"/>
                </a:cxn>
                <a:cxn ang="0">
                  <a:pos x="160" y="31"/>
                </a:cxn>
                <a:cxn ang="0">
                  <a:pos x="155" y="14"/>
                </a:cxn>
                <a:cxn ang="0">
                  <a:pos x="202" y="0"/>
                </a:cxn>
                <a:cxn ang="0">
                  <a:pos x="246" y="29"/>
                </a:cxn>
                <a:cxn ang="0">
                  <a:pos x="236" y="40"/>
                </a:cxn>
                <a:cxn ang="0">
                  <a:pos x="191" y="40"/>
                </a:cxn>
                <a:cxn ang="0">
                  <a:pos x="194" y="63"/>
                </a:cxn>
                <a:cxn ang="0">
                  <a:pos x="212" y="79"/>
                </a:cxn>
                <a:cxn ang="0">
                  <a:pos x="202" y="87"/>
                </a:cxn>
                <a:cxn ang="0">
                  <a:pos x="204" y="102"/>
                </a:cxn>
                <a:cxn ang="0">
                  <a:pos x="160" y="149"/>
                </a:cxn>
                <a:cxn ang="0">
                  <a:pos x="141" y="149"/>
                </a:cxn>
                <a:cxn ang="0">
                  <a:pos x="128" y="160"/>
                </a:cxn>
                <a:cxn ang="0">
                  <a:pos x="152" y="205"/>
                </a:cxn>
                <a:cxn ang="0">
                  <a:pos x="118" y="205"/>
                </a:cxn>
                <a:cxn ang="0">
                  <a:pos x="108" y="218"/>
                </a:cxn>
                <a:cxn ang="0">
                  <a:pos x="81" y="189"/>
                </a:cxn>
                <a:cxn ang="0">
                  <a:pos x="10" y="194"/>
                </a:cxn>
                <a:cxn ang="0">
                  <a:pos x="37" y="160"/>
                </a:cxn>
                <a:cxn ang="0">
                  <a:pos x="0" y="118"/>
                </a:cxn>
              </a:cxnLst>
              <a:rect l="0" t="0" r="r" b="b"/>
              <a:pathLst>
                <a:path w="247" h="219">
                  <a:moveTo>
                    <a:pt x="0" y="118"/>
                  </a:moveTo>
                  <a:lnTo>
                    <a:pt x="26" y="126"/>
                  </a:lnTo>
                  <a:lnTo>
                    <a:pt x="79" y="118"/>
                  </a:lnTo>
                  <a:lnTo>
                    <a:pt x="86" y="95"/>
                  </a:lnTo>
                  <a:lnTo>
                    <a:pt x="123" y="84"/>
                  </a:lnTo>
                  <a:lnTo>
                    <a:pt x="128" y="66"/>
                  </a:lnTo>
                  <a:lnTo>
                    <a:pt x="141" y="63"/>
                  </a:lnTo>
                  <a:lnTo>
                    <a:pt x="133" y="50"/>
                  </a:lnTo>
                  <a:lnTo>
                    <a:pt x="150" y="50"/>
                  </a:lnTo>
                  <a:lnTo>
                    <a:pt x="160" y="31"/>
                  </a:lnTo>
                  <a:lnTo>
                    <a:pt x="155" y="14"/>
                  </a:lnTo>
                  <a:lnTo>
                    <a:pt x="202" y="0"/>
                  </a:lnTo>
                  <a:lnTo>
                    <a:pt x="246" y="29"/>
                  </a:lnTo>
                  <a:lnTo>
                    <a:pt x="236" y="40"/>
                  </a:lnTo>
                  <a:lnTo>
                    <a:pt x="191" y="40"/>
                  </a:lnTo>
                  <a:lnTo>
                    <a:pt x="194" y="63"/>
                  </a:lnTo>
                  <a:lnTo>
                    <a:pt x="212" y="79"/>
                  </a:lnTo>
                  <a:lnTo>
                    <a:pt x="202" y="87"/>
                  </a:lnTo>
                  <a:lnTo>
                    <a:pt x="204" y="102"/>
                  </a:lnTo>
                  <a:lnTo>
                    <a:pt x="160" y="149"/>
                  </a:lnTo>
                  <a:lnTo>
                    <a:pt x="141" y="149"/>
                  </a:lnTo>
                  <a:lnTo>
                    <a:pt x="128" y="160"/>
                  </a:lnTo>
                  <a:lnTo>
                    <a:pt x="152" y="205"/>
                  </a:lnTo>
                  <a:lnTo>
                    <a:pt x="118" y="205"/>
                  </a:lnTo>
                  <a:lnTo>
                    <a:pt x="108" y="218"/>
                  </a:lnTo>
                  <a:lnTo>
                    <a:pt x="81" y="189"/>
                  </a:lnTo>
                  <a:lnTo>
                    <a:pt x="10" y="194"/>
                  </a:lnTo>
                  <a:lnTo>
                    <a:pt x="37" y="160"/>
                  </a:lnTo>
                  <a:lnTo>
                    <a:pt x="0" y="118"/>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63" name="Freeform 667"/>
            <p:cNvSpPr>
              <a:spLocks/>
            </p:cNvSpPr>
            <p:nvPr/>
          </p:nvSpPr>
          <p:spPr bwMode="auto">
            <a:xfrm>
              <a:off x="2961" y="1661"/>
              <a:ext cx="131" cy="111"/>
            </a:xfrm>
            <a:custGeom>
              <a:avLst/>
              <a:gdLst/>
              <a:ahLst/>
              <a:cxnLst>
                <a:cxn ang="0">
                  <a:pos x="0" y="18"/>
                </a:cxn>
                <a:cxn ang="0">
                  <a:pos x="10" y="76"/>
                </a:cxn>
                <a:cxn ang="0">
                  <a:pos x="86" y="105"/>
                </a:cxn>
                <a:cxn ang="0">
                  <a:pos x="123" y="110"/>
                </a:cxn>
                <a:cxn ang="0">
                  <a:pos x="147" y="81"/>
                </a:cxn>
                <a:cxn ang="0">
                  <a:pos x="133" y="47"/>
                </a:cxn>
                <a:cxn ang="0">
                  <a:pos x="144" y="39"/>
                </a:cxn>
                <a:cxn ang="0">
                  <a:pos x="138" y="13"/>
                </a:cxn>
                <a:cxn ang="0">
                  <a:pos x="79" y="5"/>
                </a:cxn>
                <a:cxn ang="0">
                  <a:pos x="47" y="0"/>
                </a:cxn>
                <a:cxn ang="0">
                  <a:pos x="0" y="18"/>
                </a:cxn>
              </a:cxnLst>
              <a:rect l="0" t="0" r="r" b="b"/>
              <a:pathLst>
                <a:path w="148" h="111">
                  <a:moveTo>
                    <a:pt x="0" y="18"/>
                  </a:moveTo>
                  <a:lnTo>
                    <a:pt x="10" y="76"/>
                  </a:lnTo>
                  <a:lnTo>
                    <a:pt x="86" y="105"/>
                  </a:lnTo>
                  <a:lnTo>
                    <a:pt x="123" y="110"/>
                  </a:lnTo>
                  <a:lnTo>
                    <a:pt x="147" y="81"/>
                  </a:lnTo>
                  <a:lnTo>
                    <a:pt x="133" y="47"/>
                  </a:lnTo>
                  <a:lnTo>
                    <a:pt x="144" y="39"/>
                  </a:lnTo>
                  <a:lnTo>
                    <a:pt x="138" y="13"/>
                  </a:lnTo>
                  <a:lnTo>
                    <a:pt x="79" y="5"/>
                  </a:lnTo>
                  <a:lnTo>
                    <a:pt x="47" y="0"/>
                  </a:lnTo>
                  <a:lnTo>
                    <a:pt x="0" y="18"/>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64" name="Freeform 668"/>
            <p:cNvSpPr>
              <a:spLocks/>
            </p:cNvSpPr>
            <p:nvPr/>
          </p:nvSpPr>
          <p:spPr bwMode="auto">
            <a:xfrm>
              <a:off x="2655" y="1905"/>
              <a:ext cx="44" cy="82"/>
            </a:xfrm>
            <a:custGeom>
              <a:avLst/>
              <a:gdLst/>
              <a:ahLst/>
              <a:cxnLst>
                <a:cxn ang="0">
                  <a:pos x="0" y="53"/>
                </a:cxn>
                <a:cxn ang="0">
                  <a:pos x="11" y="0"/>
                </a:cxn>
                <a:cxn ang="0">
                  <a:pos x="48" y="2"/>
                </a:cxn>
                <a:cxn ang="0">
                  <a:pos x="29" y="39"/>
                </a:cxn>
                <a:cxn ang="0">
                  <a:pos x="29" y="78"/>
                </a:cxn>
                <a:cxn ang="0">
                  <a:pos x="8" y="81"/>
                </a:cxn>
                <a:cxn ang="0">
                  <a:pos x="11" y="55"/>
                </a:cxn>
                <a:cxn ang="0">
                  <a:pos x="0" y="53"/>
                </a:cxn>
              </a:cxnLst>
              <a:rect l="0" t="0" r="r" b="b"/>
              <a:pathLst>
                <a:path w="49" h="82">
                  <a:moveTo>
                    <a:pt x="0" y="53"/>
                  </a:moveTo>
                  <a:lnTo>
                    <a:pt x="11" y="0"/>
                  </a:lnTo>
                  <a:lnTo>
                    <a:pt x="48" y="2"/>
                  </a:lnTo>
                  <a:lnTo>
                    <a:pt x="29" y="39"/>
                  </a:lnTo>
                  <a:lnTo>
                    <a:pt x="29" y="78"/>
                  </a:lnTo>
                  <a:lnTo>
                    <a:pt x="8" y="81"/>
                  </a:lnTo>
                  <a:lnTo>
                    <a:pt x="11" y="55"/>
                  </a:lnTo>
                  <a:lnTo>
                    <a:pt x="0" y="53"/>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65" name="Freeform 669"/>
            <p:cNvSpPr>
              <a:spLocks/>
            </p:cNvSpPr>
            <p:nvPr/>
          </p:nvSpPr>
          <p:spPr bwMode="auto">
            <a:xfrm>
              <a:off x="3439" y="2164"/>
              <a:ext cx="15" cy="25"/>
            </a:xfrm>
            <a:custGeom>
              <a:avLst/>
              <a:gdLst/>
              <a:ahLst/>
              <a:cxnLst>
                <a:cxn ang="0">
                  <a:pos x="0" y="22"/>
                </a:cxn>
                <a:cxn ang="0">
                  <a:pos x="8" y="24"/>
                </a:cxn>
                <a:cxn ang="0">
                  <a:pos x="16" y="22"/>
                </a:cxn>
                <a:cxn ang="0">
                  <a:pos x="11" y="0"/>
                </a:cxn>
                <a:cxn ang="0">
                  <a:pos x="0" y="22"/>
                </a:cxn>
              </a:cxnLst>
              <a:rect l="0" t="0" r="r" b="b"/>
              <a:pathLst>
                <a:path w="17" h="25">
                  <a:moveTo>
                    <a:pt x="0" y="22"/>
                  </a:moveTo>
                  <a:lnTo>
                    <a:pt x="8" y="24"/>
                  </a:lnTo>
                  <a:lnTo>
                    <a:pt x="16" y="22"/>
                  </a:lnTo>
                  <a:lnTo>
                    <a:pt x="11" y="0"/>
                  </a:lnTo>
                  <a:lnTo>
                    <a:pt x="0" y="22"/>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66" name="Freeform 670"/>
            <p:cNvSpPr>
              <a:spLocks/>
            </p:cNvSpPr>
            <p:nvPr/>
          </p:nvSpPr>
          <p:spPr bwMode="auto">
            <a:xfrm>
              <a:off x="3043" y="1787"/>
              <a:ext cx="121" cy="82"/>
            </a:xfrm>
            <a:custGeom>
              <a:avLst/>
              <a:gdLst/>
              <a:ahLst/>
              <a:cxnLst>
                <a:cxn ang="0">
                  <a:pos x="0" y="39"/>
                </a:cxn>
                <a:cxn ang="0">
                  <a:pos x="36" y="76"/>
                </a:cxn>
                <a:cxn ang="0">
                  <a:pos x="123" y="81"/>
                </a:cxn>
                <a:cxn ang="0">
                  <a:pos x="136" y="53"/>
                </a:cxn>
                <a:cxn ang="0">
                  <a:pos x="115" y="50"/>
                </a:cxn>
                <a:cxn ang="0">
                  <a:pos x="115" y="26"/>
                </a:cxn>
                <a:cxn ang="0">
                  <a:pos x="94" y="0"/>
                </a:cxn>
                <a:cxn ang="0">
                  <a:pos x="36" y="5"/>
                </a:cxn>
                <a:cxn ang="0">
                  <a:pos x="0" y="39"/>
                </a:cxn>
              </a:cxnLst>
              <a:rect l="0" t="0" r="r" b="b"/>
              <a:pathLst>
                <a:path w="137" h="82">
                  <a:moveTo>
                    <a:pt x="0" y="39"/>
                  </a:moveTo>
                  <a:lnTo>
                    <a:pt x="36" y="76"/>
                  </a:lnTo>
                  <a:lnTo>
                    <a:pt x="123" y="81"/>
                  </a:lnTo>
                  <a:lnTo>
                    <a:pt x="136" y="53"/>
                  </a:lnTo>
                  <a:lnTo>
                    <a:pt x="115" y="50"/>
                  </a:lnTo>
                  <a:lnTo>
                    <a:pt x="115" y="26"/>
                  </a:lnTo>
                  <a:lnTo>
                    <a:pt x="94" y="0"/>
                  </a:lnTo>
                  <a:lnTo>
                    <a:pt x="36" y="5"/>
                  </a:lnTo>
                  <a:lnTo>
                    <a:pt x="0" y="39"/>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67" name="Freeform 671"/>
            <p:cNvSpPr>
              <a:spLocks/>
            </p:cNvSpPr>
            <p:nvPr/>
          </p:nvSpPr>
          <p:spPr bwMode="auto">
            <a:xfrm>
              <a:off x="3343" y="2275"/>
              <a:ext cx="127" cy="95"/>
            </a:xfrm>
            <a:custGeom>
              <a:avLst/>
              <a:gdLst/>
              <a:ahLst/>
              <a:cxnLst>
                <a:cxn ang="0">
                  <a:pos x="0" y="94"/>
                </a:cxn>
                <a:cxn ang="0">
                  <a:pos x="37" y="73"/>
                </a:cxn>
                <a:cxn ang="0">
                  <a:pos x="32" y="63"/>
                </a:cxn>
                <a:cxn ang="0">
                  <a:pos x="42" y="52"/>
                </a:cxn>
                <a:cxn ang="0">
                  <a:pos x="78" y="10"/>
                </a:cxn>
                <a:cxn ang="0">
                  <a:pos x="128" y="0"/>
                </a:cxn>
                <a:cxn ang="0">
                  <a:pos x="142" y="34"/>
                </a:cxn>
                <a:cxn ang="0">
                  <a:pos x="131" y="52"/>
                </a:cxn>
                <a:cxn ang="0">
                  <a:pos x="76" y="76"/>
                </a:cxn>
                <a:cxn ang="0">
                  <a:pos x="0" y="94"/>
                </a:cxn>
              </a:cxnLst>
              <a:rect l="0" t="0" r="r" b="b"/>
              <a:pathLst>
                <a:path w="143" h="95">
                  <a:moveTo>
                    <a:pt x="0" y="94"/>
                  </a:moveTo>
                  <a:lnTo>
                    <a:pt x="37" y="73"/>
                  </a:lnTo>
                  <a:lnTo>
                    <a:pt x="32" y="63"/>
                  </a:lnTo>
                  <a:lnTo>
                    <a:pt x="42" y="52"/>
                  </a:lnTo>
                  <a:lnTo>
                    <a:pt x="78" y="10"/>
                  </a:lnTo>
                  <a:lnTo>
                    <a:pt x="128" y="0"/>
                  </a:lnTo>
                  <a:lnTo>
                    <a:pt x="142" y="34"/>
                  </a:lnTo>
                  <a:lnTo>
                    <a:pt x="131" y="52"/>
                  </a:lnTo>
                  <a:lnTo>
                    <a:pt x="76" y="76"/>
                  </a:lnTo>
                  <a:lnTo>
                    <a:pt x="0" y="94"/>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68" name="Freeform 672"/>
            <p:cNvSpPr>
              <a:spLocks/>
            </p:cNvSpPr>
            <p:nvPr/>
          </p:nvSpPr>
          <p:spPr bwMode="auto">
            <a:xfrm>
              <a:off x="3031" y="1090"/>
              <a:ext cx="2231" cy="928"/>
            </a:xfrm>
            <a:custGeom>
              <a:avLst/>
              <a:gdLst/>
              <a:ahLst/>
              <a:cxnLst>
                <a:cxn ang="0">
                  <a:pos x="31" y="511"/>
                </a:cxn>
                <a:cxn ang="0">
                  <a:pos x="157" y="461"/>
                </a:cxn>
                <a:cxn ang="0">
                  <a:pos x="154" y="325"/>
                </a:cxn>
                <a:cxn ang="0">
                  <a:pos x="183" y="223"/>
                </a:cxn>
                <a:cxn ang="0">
                  <a:pos x="319" y="301"/>
                </a:cxn>
                <a:cxn ang="0">
                  <a:pos x="275" y="372"/>
                </a:cxn>
                <a:cxn ang="0">
                  <a:pos x="299" y="330"/>
                </a:cxn>
                <a:cxn ang="0">
                  <a:pos x="400" y="275"/>
                </a:cxn>
                <a:cxn ang="0">
                  <a:pos x="503" y="251"/>
                </a:cxn>
                <a:cxn ang="0">
                  <a:pos x="608" y="225"/>
                </a:cxn>
                <a:cxn ang="0">
                  <a:pos x="705" y="201"/>
                </a:cxn>
                <a:cxn ang="0">
                  <a:pos x="781" y="147"/>
                </a:cxn>
                <a:cxn ang="0">
                  <a:pos x="763" y="294"/>
                </a:cxn>
                <a:cxn ang="0">
                  <a:pos x="820" y="251"/>
                </a:cxn>
                <a:cxn ang="0">
                  <a:pos x="862" y="264"/>
                </a:cxn>
                <a:cxn ang="0">
                  <a:pos x="812" y="144"/>
                </a:cxn>
                <a:cxn ang="0">
                  <a:pos x="857" y="173"/>
                </a:cxn>
                <a:cxn ang="0">
                  <a:pos x="936" y="220"/>
                </a:cxn>
                <a:cxn ang="0">
                  <a:pos x="988" y="94"/>
                </a:cxn>
                <a:cxn ang="0">
                  <a:pos x="1119" y="57"/>
                </a:cxn>
                <a:cxn ang="0">
                  <a:pos x="1200" y="21"/>
                </a:cxn>
                <a:cxn ang="0">
                  <a:pos x="1347" y="29"/>
                </a:cxn>
                <a:cxn ang="0">
                  <a:pos x="1245" y="152"/>
                </a:cxn>
                <a:cxn ang="0">
                  <a:pos x="1366" y="117"/>
                </a:cxn>
                <a:cxn ang="0">
                  <a:pos x="1460" y="123"/>
                </a:cxn>
                <a:cxn ang="0">
                  <a:pos x="1617" y="139"/>
                </a:cxn>
                <a:cxn ang="0">
                  <a:pos x="1744" y="188"/>
                </a:cxn>
                <a:cxn ang="0">
                  <a:pos x="1903" y="175"/>
                </a:cxn>
                <a:cxn ang="0">
                  <a:pos x="2087" y="235"/>
                </a:cxn>
                <a:cxn ang="0">
                  <a:pos x="2226" y="243"/>
                </a:cxn>
                <a:cxn ang="0">
                  <a:pos x="2449" y="311"/>
                </a:cxn>
                <a:cxn ang="0">
                  <a:pos x="2467" y="341"/>
                </a:cxn>
                <a:cxn ang="0">
                  <a:pos x="2428" y="351"/>
                </a:cxn>
                <a:cxn ang="0">
                  <a:pos x="2362" y="317"/>
                </a:cxn>
                <a:cxn ang="0">
                  <a:pos x="2344" y="409"/>
                </a:cxn>
                <a:cxn ang="0">
                  <a:pos x="2155" y="464"/>
                </a:cxn>
                <a:cxn ang="0">
                  <a:pos x="2105" y="519"/>
                </a:cxn>
                <a:cxn ang="0">
                  <a:pos x="2066" y="600"/>
                </a:cxn>
                <a:cxn ang="0">
                  <a:pos x="2021" y="505"/>
                </a:cxn>
                <a:cxn ang="0">
                  <a:pos x="2119" y="401"/>
                </a:cxn>
                <a:cxn ang="0">
                  <a:pos x="1990" y="477"/>
                </a:cxn>
                <a:cxn ang="0">
                  <a:pos x="1812" y="477"/>
                </a:cxn>
                <a:cxn ang="0">
                  <a:pos x="1749" y="587"/>
                </a:cxn>
                <a:cxn ang="0">
                  <a:pos x="1788" y="608"/>
                </a:cxn>
                <a:cxn ang="0">
                  <a:pos x="1654" y="786"/>
                </a:cxn>
                <a:cxn ang="0">
                  <a:pos x="1696" y="694"/>
                </a:cxn>
                <a:cxn ang="0">
                  <a:pos x="1479" y="613"/>
                </a:cxn>
                <a:cxn ang="0">
                  <a:pos x="1327" y="676"/>
                </a:cxn>
                <a:cxn ang="0">
                  <a:pos x="1151" y="663"/>
                </a:cxn>
                <a:cxn ang="0">
                  <a:pos x="925" y="752"/>
                </a:cxn>
                <a:cxn ang="0">
                  <a:pos x="797" y="865"/>
                </a:cxn>
                <a:cxn ang="0">
                  <a:pos x="734" y="893"/>
                </a:cxn>
                <a:cxn ang="0">
                  <a:pos x="505" y="888"/>
                </a:cxn>
                <a:cxn ang="0">
                  <a:pos x="511" y="833"/>
                </a:cxn>
                <a:cxn ang="0">
                  <a:pos x="451" y="765"/>
                </a:cxn>
                <a:cxn ang="0">
                  <a:pos x="427" y="728"/>
                </a:cxn>
                <a:cxn ang="0">
                  <a:pos x="424" y="812"/>
                </a:cxn>
                <a:cxn ang="0">
                  <a:pos x="390" y="865"/>
                </a:cxn>
                <a:cxn ang="0">
                  <a:pos x="280" y="736"/>
                </a:cxn>
                <a:cxn ang="0">
                  <a:pos x="230" y="750"/>
                </a:cxn>
                <a:cxn ang="0">
                  <a:pos x="183" y="726"/>
                </a:cxn>
                <a:cxn ang="0">
                  <a:pos x="49" y="702"/>
                </a:cxn>
                <a:cxn ang="0">
                  <a:pos x="59" y="584"/>
                </a:cxn>
              </a:cxnLst>
              <a:rect l="0" t="0" r="r" b="b"/>
              <a:pathLst>
                <a:path w="2510" h="928">
                  <a:moveTo>
                    <a:pt x="0" y="576"/>
                  </a:moveTo>
                  <a:lnTo>
                    <a:pt x="23" y="555"/>
                  </a:lnTo>
                  <a:lnTo>
                    <a:pt x="18" y="566"/>
                  </a:lnTo>
                  <a:lnTo>
                    <a:pt x="25" y="566"/>
                  </a:lnTo>
                  <a:lnTo>
                    <a:pt x="23" y="529"/>
                  </a:lnTo>
                  <a:lnTo>
                    <a:pt x="31" y="511"/>
                  </a:lnTo>
                  <a:lnTo>
                    <a:pt x="44" y="508"/>
                  </a:lnTo>
                  <a:lnTo>
                    <a:pt x="68" y="522"/>
                  </a:lnTo>
                  <a:lnTo>
                    <a:pt x="73" y="495"/>
                  </a:lnTo>
                  <a:lnTo>
                    <a:pt x="62" y="495"/>
                  </a:lnTo>
                  <a:lnTo>
                    <a:pt x="59" y="474"/>
                  </a:lnTo>
                  <a:lnTo>
                    <a:pt x="157" y="461"/>
                  </a:lnTo>
                  <a:lnTo>
                    <a:pt x="133" y="453"/>
                  </a:lnTo>
                  <a:lnTo>
                    <a:pt x="136" y="440"/>
                  </a:lnTo>
                  <a:lnTo>
                    <a:pt x="118" y="448"/>
                  </a:lnTo>
                  <a:lnTo>
                    <a:pt x="175" y="398"/>
                  </a:lnTo>
                  <a:lnTo>
                    <a:pt x="152" y="348"/>
                  </a:lnTo>
                  <a:lnTo>
                    <a:pt x="154" y="325"/>
                  </a:lnTo>
                  <a:lnTo>
                    <a:pt x="144" y="299"/>
                  </a:lnTo>
                  <a:lnTo>
                    <a:pt x="154" y="280"/>
                  </a:lnTo>
                  <a:lnTo>
                    <a:pt x="133" y="262"/>
                  </a:lnTo>
                  <a:lnTo>
                    <a:pt x="141" y="243"/>
                  </a:lnTo>
                  <a:lnTo>
                    <a:pt x="167" y="225"/>
                  </a:lnTo>
                  <a:lnTo>
                    <a:pt x="183" y="223"/>
                  </a:lnTo>
                  <a:lnTo>
                    <a:pt x="201" y="228"/>
                  </a:lnTo>
                  <a:lnTo>
                    <a:pt x="183" y="230"/>
                  </a:lnTo>
                  <a:lnTo>
                    <a:pt x="196" y="238"/>
                  </a:lnTo>
                  <a:lnTo>
                    <a:pt x="243" y="241"/>
                  </a:lnTo>
                  <a:lnTo>
                    <a:pt x="319" y="280"/>
                  </a:lnTo>
                  <a:lnTo>
                    <a:pt x="319" y="301"/>
                  </a:lnTo>
                  <a:lnTo>
                    <a:pt x="285" y="317"/>
                  </a:lnTo>
                  <a:lnTo>
                    <a:pt x="183" y="296"/>
                  </a:lnTo>
                  <a:lnTo>
                    <a:pt x="225" y="322"/>
                  </a:lnTo>
                  <a:lnTo>
                    <a:pt x="222" y="356"/>
                  </a:lnTo>
                  <a:lnTo>
                    <a:pt x="265" y="375"/>
                  </a:lnTo>
                  <a:lnTo>
                    <a:pt x="275" y="372"/>
                  </a:lnTo>
                  <a:lnTo>
                    <a:pt x="270" y="356"/>
                  </a:lnTo>
                  <a:lnTo>
                    <a:pt x="254" y="351"/>
                  </a:lnTo>
                  <a:lnTo>
                    <a:pt x="256" y="341"/>
                  </a:lnTo>
                  <a:lnTo>
                    <a:pt x="275" y="353"/>
                  </a:lnTo>
                  <a:lnTo>
                    <a:pt x="314" y="356"/>
                  </a:lnTo>
                  <a:lnTo>
                    <a:pt x="299" y="330"/>
                  </a:lnTo>
                  <a:lnTo>
                    <a:pt x="335" y="309"/>
                  </a:lnTo>
                  <a:lnTo>
                    <a:pt x="364" y="322"/>
                  </a:lnTo>
                  <a:lnTo>
                    <a:pt x="364" y="262"/>
                  </a:lnTo>
                  <a:lnTo>
                    <a:pt x="348" y="254"/>
                  </a:lnTo>
                  <a:lnTo>
                    <a:pt x="398" y="267"/>
                  </a:lnTo>
                  <a:lnTo>
                    <a:pt x="400" y="275"/>
                  </a:lnTo>
                  <a:lnTo>
                    <a:pt x="375" y="285"/>
                  </a:lnTo>
                  <a:lnTo>
                    <a:pt x="400" y="304"/>
                  </a:lnTo>
                  <a:lnTo>
                    <a:pt x="419" y="280"/>
                  </a:lnTo>
                  <a:lnTo>
                    <a:pt x="503" y="246"/>
                  </a:lnTo>
                  <a:lnTo>
                    <a:pt x="519" y="243"/>
                  </a:lnTo>
                  <a:lnTo>
                    <a:pt x="503" y="251"/>
                  </a:lnTo>
                  <a:lnTo>
                    <a:pt x="519" y="267"/>
                  </a:lnTo>
                  <a:lnTo>
                    <a:pt x="579" y="243"/>
                  </a:lnTo>
                  <a:lnTo>
                    <a:pt x="595" y="262"/>
                  </a:lnTo>
                  <a:lnTo>
                    <a:pt x="608" y="246"/>
                  </a:lnTo>
                  <a:lnTo>
                    <a:pt x="603" y="230"/>
                  </a:lnTo>
                  <a:lnTo>
                    <a:pt x="608" y="225"/>
                  </a:lnTo>
                  <a:lnTo>
                    <a:pt x="655" y="233"/>
                  </a:lnTo>
                  <a:lnTo>
                    <a:pt x="718" y="267"/>
                  </a:lnTo>
                  <a:lnTo>
                    <a:pt x="729" y="251"/>
                  </a:lnTo>
                  <a:lnTo>
                    <a:pt x="716" y="233"/>
                  </a:lnTo>
                  <a:lnTo>
                    <a:pt x="697" y="230"/>
                  </a:lnTo>
                  <a:lnTo>
                    <a:pt x="705" y="201"/>
                  </a:lnTo>
                  <a:lnTo>
                    <a:pt x="692" y="199"/>
                  </a:lnTo>
                  <a:lnTo>
                    <a:pt x="694" y="186"/>
                  </a:lnTo>
                  <a:lnTo>
                    <a:pt x="718" y="173"/>
                  </a:lnTo>
                  <a:lnTo>
                    <a:pt x="734" y="141"/>
                  </a:lnTo>
                  <a:lnTo>
                    <a:pt x="765" y="141"/>
                  </a:lnTo>
                  <a:lnTo>
                    <a:pt x="781" y="147"/>
                  </a:lnTo>
                  <a:lnTo>
                    <a:pt x="768" y="181"/>
                  </a:lnTo>
                  <a:lnTo>
                    <a:pt x="783" y="196"/>
                  </a:lnTo>
                  <a:lnTo>
                    <a:pt x="778" y="243"/>
                  </a:lnTo>
                  <a:lnTo>
                    <a:pt x="794" y="262"/>
                  </a:lnTo>
                  <a:lnTo>
                    <a:pt x="789" y="277"/>
                  </a:lnTo>
                  <a:lnTo>
                    <a:pt x="763" y="294"/>
                  </a:lnTo>
                  <a:lnTo>
                    <a:pt x="770" y="299"/>
                  </a:lnTo>
                  <a:lnTo>
                    <a:pt x="739" y="304"/>
                  </a:lnTo>
                  <a:lnTo>
                    <a:pt x="773" y="314"/>
                  </a:lnTo>
                  <a:lnTo>
                    <a:pt x="812" y="277"/>
                  </a:lnTo>
                  <a:lnTo>
                    <a:pt x="807" y="254"/>
                  </a:lnTo>
                  <a:lnTo>
                    <a:pt x="820" y="251"/>
                  </a:lnTo>
                  <a:lnTo>
                    <a:pt x="839" y="246"/>
                  </a:lnTo>
                  <a:lnTo>
                    <a:pt x="849" y="259"/>
                  </a:lnTo>
                  <a:lnTo>
                    <a:pt x="849" y="277"/>
                  </a:lnTo>
                  <a:lnTo>
                    <a:pt x="873" y="280"/>
                  </a:lnTo>
                  <a:lnTo>
                    <a:pt x="854" y="275"/>
                  </a:lnTo>
                  <a:lnTo>
                    <a:pt x="862" y="264"/>
                  </a:lnTo>
                  <a:lnTo>
                    <a:pt x="854" y="251"/>
                  </a:lnTo>
                  <a:lnTo>
                    <a:pt x="799" y="241"/>
                  </a:lnTo>
                  <a:lnTo>
                    <a:pt x="807" y="201"/>
                  </a:lnTo>
                  <a:lnTo>
                    <a:pt x="789" y="178"/>
                  </a:lnTo>
                  <a:lnTo>
                    <a:pt x="815" y="157"/>
                  </a:lnTo>
                  <a:lnTo>
                    <a:pt x="812" y="144"/>
                  </a:lnTo>
                  <a:lnTo>
                    <a:pt x="823" y="152"/>
                  </a:lnTo>
                  <a:lnTo>
                    <a:pt x="817" y="183"/>
                  </a:lnTo>
                  <a:lnTo>
                    <a:pt x="828" y="186"/>
                  </a:lnTo>
                  <a:lnTo>
                    <a:pt x="868" y="194"/>
                  </a:lnTo>
                  <a:lnTo>
                    <a:pt x="831" y="167"/>
                  </a:lnTo>
                  <a:lnTo>
                    <a:pt x="857" y="173"/>
                  </a:lnTo>
                  <a:lnTo>
                    <a:pt x="852" y="159"/>
                  </a:lnTo>
                  <a:lnTo>
                    <a:pt x="868" y="157"/>
                  </a:lnTo>
                  <a:lnTo>
                    <a:pt x="938" y="175"/>
                  </a:lnTo>
                  <a:lnTo>
                    <a:pt x="922" y="188"/>
                  </a:lnTo>
                  <a:lnTo>
                    <a:pt x="922" y="207"/>
                  </a:lnTo>
                  <a:lnTo>
                    <a:pt x="936" y="220"/>
                  </a:lnTo>
                  <a:lnTo>
                    <a:pt x="946" y="178"/>
                  </a:lnTo>
                  <a:lnTo>
                    <a:pt x="907" y="154"/>
                  </a:lnTo>
                  <a:lnTo>
                    <a:pt x="896" y="123"/>
                  </a:lnTo>
                  <a:lnTo>
                    <a:pt x="988" y="112"/>
                  </a:lnTo>
                  <a:lnTo>
                    <a:pt x="975" y="86"/>
                  </a:lnTo>
                  <a:lnTo>
                    <a:pt x="988" y="94"/>
                  </a:lnTo>
                  <a:lnTo>
                    <a:pt x="1001" y="81"/>
                  </a:lnTo>
                  <a:lnTo>
                    <a:pt x="993" y="78"/>
                  </a:lnTo>
                  <a:lnTo>
                    <a:pt x="1085" y="57"/>
                  </a:lnTo>
                  <a:lnTo>
                    <a:pt x="1080" y="49"/>
                  </a:lnTo>
                  <a:lnTo>
                    <a:pt x="1122" y="47"/>
                  </a:lnTo>
                  <a:lnTo>
                    <a:pt x="1119" y="57"/>
                  </a:lnTo>
                  <a:lnTo>
                    <a:pt x="1133" y="57"/>
                  </a:lnTo>
                  <a:lnTo>
                    <a:pt x="1164" y="41"/>
                  </a:lnTo>
                  <a:lnTo>
                    <a:pt x="1177" y="49"/>
                  </a:lnTo>
                  <a:lnTo>
                    <a:pt x="1167" y="36"/>
                  </a:lnTo>
                  <a:lnTo>
                    <a:pt x="1200" y="34"/>
                  </a:lnTo>
                  <a:lnTo>
                    <a:pt x="1200" y="21"/>
                  </a:lnTo>
                  <a:lnTo>
                    <a:pt x="1245" y="0"/>
                  </a:lnTo>
                  <a:lnTo>
                    <a:pt x="1274" y="10"/>
                  </a:lnTo>
                  <a:lnTo>
                    <a:pt x="1245" y="23"/>
                  </a:lnTo>
                  <a:lnTo>
                    <a:pt x="1290" y="23"/>
                  </a:lnTo>
                  <a:lnTo>
                    <a:pt x="1274" y="36"/>
                  </a:lnTo>
                  <a:lnTo>
                    <a:pt x="1347" y="29"/>
                  </a:lnTo>
                  <a:lnTo>
                    <a:pt x="1387" y="57"/>
                  </a:lnTo>
                  <a:lnTo>
                    <a:pt x="1381" y="65"/>
                  </a:lnTo>
                  <a:lnTo>
                    <a:pt x="1366" y="57"/>
                  </a:lnTo>
                  <a:lnTo>
                    <a:pt x="1387" y="65"/>
                  </a:lnTo>
                  <a:lnTo>
                    <a:pt x="1379" y="78"/>
                  </a:lnTo>
                  <a:lnTo>
                    <a:pt x="1245" y="152"/>
                  </a:lnTo>
                  <a:lnTo>
                    <a:pt x="1285" y="144"/>
                  </a:lnTo>
                  <a:lnTo>
                    <a:pt x="1277" y="133"/>
                  </a:lnTo>
                  <a:lnTo>
                    <a:pt x="1345" y="120"/>
                  </a:lnTo>
                  <a:lnTo>
                    <a:pt x="1327" y="120"/>
                  </a:lnTo>
                  <a:lnTo>
                    <a:pt x="1329" y="110"/>
                  </a:lnTo>
                  <a:lnTo>
                    <a:pt x="1366" y="117"/>
                  </a:lnTo>
                  <a:lnTo>
                    <a:pt x="1371" y="110"/>
                  </a:lnTo>
                  <a:lnTo>
                    <a:pt x="1381" y="133"/>
                  </a:lnTo>
                  <a:lnTo>
                    <a:pt x="1400" y="136"/>
                  </a:lnTo>
                  <a:lnTo>
                    <a:pt x="1384" y="123"/>
                  </a:lnTo>
                  <a:lnTo>
                    <a:pt x="1418" y="117"/>
                  </a:lnTo>
                  <a:lnTo>
                    <a:pt x="1460" y="123"/>
                  </a:lnTo>
                  <a:lnTo>
                    <a:pt x="1457" y="133"/>
                  </a:lnTo>
                  <a:lnTo>
                    <a:pt x="1491" y="141"/>
                  </a:lnTo>
                  <a:lnTo>
                    <a:pt x="1526" y="139"/>
                  </a:lnTo>
                  <a:lnTo>
                    <a:pt x="1526" y="117"/>
                  </a:lnTo>
                  <a:lnTo>
                    <a:pt x="1536" y="115"/>
                  </a:lnTo>
                  <a:lnTo>
                    <a:pt x="1617" y="139"/>
                  </a:lnTo>
                  <a:lnTo>
                    <a:pt x="1607" y="175"/>
                  </a:lnTo>
                  <a:lnTo>
                    <a:pt x="1644" y="201"/>
                  </a:lnTo>
                  <a:lnTo>
                    <a:pt x="1665" y="165"/>
                  </a:lnTo>
                  <a:lnTo>
                    <a:pt x="1678" y="183"/>
                  </a:lnTo>
                  <a:lnTo>
                    <a:pt x="1707" y="175"/>
                  </a:lnTo>
                  <a:lnTo>
                    <a:pt x="1744" y="188"/>
                  </a:lnTo>
                  <a:lnTo>
                    <a:pt x="1772" y="181"/>
                  </a:lnTo>
                  <a:lnTo>
                    <a:pt x="1770" y="165"/>
                  </a:lnTo>
                  <a:lnTo>
                    <a:pt x="1788" y="144"/>
                  </a:lnTo>
                  <a:lnTo>
                    <a:pt x="1911" y="159"/>
                  </a:lnTo>
                  <a:lnTo>
                    <a:pt x="1919" y="173"/>
                  </a:lnTo>
                  <a:lnTo>
                    <a:pt x="1903" y="175"/>
                  </a:lnTo>
                  <a:lnTo>
                    <a:pt x="1943" y="181"/>
                  </a:lnTo>
                  <a:lnTo>
                    <a:pt x="1956" y="199"/>
                  </a:lnTo>
                  <a:lnTo>
                    <a:pt x="2050" y="194"/>
                  </a:lnTo>
                  <a:lnTo>
                    <a:pt x="2066" y="207"/>
                  </a:lnTo>
                  <a:lnTo>
                    <a:pt x="2061" y="225"/>
                  </a:lnTo>
                  <a:lnTo>
                    <a:pt x="2087" y="235"/>
                  </a:lnTo>
                  <a:lnTo>
                    <a:pt x="2100" y="228"/>
                  </a:lnTo>
                  <a:lnTo>
                    <a:pt x="2168" y="233"/>
                  </a:lnTo>
                  <a:lnTo>
                    <a:pt x="2181" y="225"/>
                  </a:lnTo>
                  <a:lnTo>
                    <a:pt x="2187" y="238"/>
                  </a:lnTo>
                  <a:lnTo>
                    <a:pt x="2215" y="254"/>
                  </a:lnTo>
                  <a:lnTo>
                    <a:pt x="2226" y="243"/>
                  </a:lnTo>
                  <a:lnTo>
                    <a:pt x="2213" y="230"/>
                  </a:lnTo>
                  <a:lnTo>
                    <a:pt x="2221" y="220"/>
                  </a:lnTo>
                  <a:lnTo>
                    <a:pt x="2336" y="233"/>
                  </a:lnTo>
                  <a:lnTo>
                    <a:pt x="2412" y="277"/>
                  </a:lnTo>
                  <a:lnTo>
                    <a:pt x="2428" y="277"/>
                  </a:lnTo>
                  <a:lnTo>
                    <a:pt x="2449" y="311"/>
                  </a:lnTo>
                  <a:lnTo>
                    <a:pt x="2441" y="296"/>
                  </a:lnTo>
                  <a:lnTo>
                    <a:pt x="2452" y="294"/>
                  </a:lnTo>
                  <a:lnTo>
                    <a:pt x="2457" y="301"/>
                  </a:lnTo>
                  <a:lnTo>
                    <a:pt x="2483" y="299"/>
                  </a:lnTo>
                  <a:lnTo>
                    <a:pt x="2509" y="317"/>
                  </a:lnTo>
                  <a:lnTo>
                    <a:pt x="2467" y="341"/>
                  </a:lnTo>
                  <a:lnTo>
                    <a:pt x="2477" y="343"/>
                  </a:lnTo>
                  <a:lnTo>
                    <a:pt x="2462" y="348"/>
                  </a:lnTo>
                  <a:lnTo>
                    <a:pt x="2475" y="356"/>
                  </a:lnTo>
                  <a:lnTo>
                    <a:pt x="2449" y="359"/>
                  </a:lnTo>
                  <a:lnTo>
                    <a:pt x="2441" y="346"/>
                  </a:lnTo>
                  <a:lnTo>
                    <a:pt x="2428" y="351"/>
                  </a:lnTo>
                  <a:lnTo>
                    <a:pt x="2412" y="330"/>
                  </a:lnTo>
                  <a:lnTo>
                    <a:pt x="2381" y="333"/>
                  </a:lnTo>
                  <a:lnTo>
                    <a:pt x="2375" y="317"/>
                  </a:lnTo>
                  <a:lnTo>
                    <a:pt x="2381" y="311"/>
                  </a:lnTo>
                  <a:lnTo>
                    <a:pt x="2370" y="311"/>
                  </a:lnTo>
                  <a:lnTo>
                    <a:pt x="2362" y="317"/>
                  </a:lnTo>
                  <a:lnTo>
                    <a:pt x="2370" y="333"/>
                  </a:lnTo>
                  <a:lnTo>
                    <a:pt x="2365" y="341"/>
                  </a:lnTo>
                  <a:lnTo>
                    <a:pt x="2339" y="353"/>
                  </a:lnTo>
                  <a:lnTo>
                    <a:pt x="2323" y="351"/>
                  </a:lnTo>
                  <a:lnTo>
                    <a:pt x="2349" y="390"/>
                  </a:lnTo>
                  <a:lnTo>
                    <a:pt x="2344" y="409"/>
                  </a:lnTo>
                  <a:lnTo>
                    <a:pt x="2315" y="393"/>
                  </a:lnTo>
                  <a:lnTo>
                    <a:pt x="2320" y="401"/>
                  </a:lnTo>
                  <a:lnTo>
                    <a:pt x="2263" y="422"/>
                  </a:lnTo>
                  <a:lnTo>
                    <a:pt x="2218" y="461"/>
                  </a:lnTo>
                  <a:lnTo>
                    <a:pt x="2184" y="448"/>
                  </a:lnTo>
                  <a:lnTo>
                    <a:pt x="2155" y="464"/>
                  </a:lnTo>
                  <a:lnTo>
                    <a:pt x="2155" y="448"/>
                  </a:lnTo>
                  <a:lnTo>
                    <a:pt x="2139" y="464"/>
                  </a:lnTo>
                  <a:lnTo>
                    <a:pt x="2116" y="461"/>
                  </a:lnTo>
                  <a:lnTo>
                    <a:pt x="2095" y="500"/>
                  </a:lnTo>
                  <a:lnTo>
                    <a:pt x="2113" y="508"/>
                  </a:lnTo>
                  <a:lnTo>
                    <a:pt x="2105" y="519"/>
                  </a:lnTo>
                  <a:lnTo>
                    <a:pt x="2113" y="542"/>
                  </a:lnTo>
                  <a:lnTo>
                    <a:pt x="2100" y="537"/>
                  </a:lnTo>
                  <a:lnTo>
                    <a:pt x="2092" y="555"/>
                  </a:lnTo>
                  <a:lnTo>
                    <a:pt x="2097" y="571"/>
                  </a:lnTo>
                  <a:lnTo>
                    <a:pt x="2063" y="584"/>
                  </a:lnTo>
                  <a:lnTo>
                    <a:pt x="2066" y="600"/>
                  </a:lnTo>
                  <a:lnTo>
                    <a:pt x="2048" y="608"/>
                  </a:lnTo>
                  <a:lnTo>
                    <a:pt x="2040" y="626"/>
                  </a:lnTo>
                  <a:lnTo>
                    <a:pt x="2019" y="647"/>
                  </a:lnTo>
                  <a:lnTo>
                    <a:pt x="2001" y="574"/>
                  </a:lnTo>
                  <a:lnTo>
                    <a:pt x="2008" y="532"/>
                  </a:lnTo>
                  <a:lnTo>
                    <a:pt x="2021" y="505"/>
                  </a:lnTo>
                  <a:lnTo>
                    <a:pt x="2045" y="500"/>
                  </a:lnTo>
                  <a:lnTo>
                    <a:pt x="2095" y="451"/>
                  </a:lnTo>
                  <a:lnTo>
                    <a:pt x="2119" y="437"/>
                  </a:lnTo>
                  <a:lnTo>
                    <a:pt x="2129" y="411"/>
                  </a:lnTo>
                  <a:lnTo>
                    <a:pt x="2139" y="401"/>
                  </a:lnTo>
                  <a:lnTo>
                    <a:pt x="2119" y="401"/>
                  </a:lnTo>
                  <a:lnTo>
                    <a:pt x="2111" y="424"/>
                  </a:lnTo>
                  <a:lnTo>
                    <a:pt x="2068" y="448"/>
                  </a:lnTo>
                  <a:lnTo>
                    <a:pt x="2071" y="417"/>
                  </a:lnTo>
                  <a:lnTo>
                    <a:pt x="2024" y="422"/>
                  </a:lnTo>
                  <a:lnTo>
                    <a:pt x="1979" y="464"/>
                  </a:lnTo>
                  <a:lnTo>
                    <a:pt x="1990" y="477"/>
                  </a:lnTo>
                  <a:lnTo>
                    <a:pt x="1940" y="482"/>
                  </a:lnTo>
                  <a:lnTo>
                    <a:pt x="1938" y="479"/>
                  </a:lnTo>
                  <a:lnTo>
                    <a:pt x="1950" y="474"/>
                  </a:lnTo>
                  <a:lnTo>
                    <a:pt x="1911" y="466"/>
                  </a:lnTo>
                  <a:lnTo>
                    <a:pt x="1901" y="474"/>
                  </a:lnTo>
                  <a:lnTo>
                    <a:pt x="1812" y="477"/>
                  </a:lnTo>
                  <a:lnTo>
                    <a:pt x="1702" y="571"/>
                  </a:lnTo>
                  <a:lnTo>
                    <a:pt x="1725" y="574"/>
                  </a:lnTo>
                  <a:lnTo>
                    <a:pt x="1725" y="589"/>
                  </a:lnTo>
                  <a:lnTo>
                    <a:pt x="1738" y="579"/>
                  </a:lnTo>
                  <a:lnTo>
                    <a:pt x="1733" y="592"/>
                  </a:lnTo>
                  <a:lnTo>
                    <a:pt x="1749" y="587"/>
                  </a:lnTo>
                  <a:lnTo>
                    <a:pt x="1749" y="595"/>
                  </a:lnTo>
                  <a:lnTo>
                    <a:pt x="1754" y="579"/>
                  </a:lnTo>
                  <a:lnTo>
                    <a:pt x="1770" y="579"/>
                  </a:lnTo>
                  <a:lnTo>
                    <a:pt x="1793" y="598"/>
                  </a:lnTo>
                  <a:lnTo>
                    <a:pt x="1772" y="600"/>
                  </a:lnTo>
                  <a:lnTo>
                    <a:pt x="1788" y="608"/>
                  </a:lnTo>
                  <a:lnTo>
                    <a:pt x="1793" y="621"/>
                  </a:lnTo>
                  <a:lnTo>
                    <a:pt x="1780" y="650"/>
                  </a:lnTo>
                  <a:lnTo>
                    <a:pt x="1778" y="694"/>
                  </a:lnTo>
                  <a:lnTo>
                    <a:pt x="1702" y="786"/>
                  </a:lnTo>
                  <a:lnTo>
                    <a:pt x="1673" y="799"/>
                  </a:lnTo>
                  <a:lnTo>
                    <a:pt x="1654" y="786"/>
                  </a:lnTo>
                  <a:lnTo>
                    <a:pt x="1636" y="804"/>
                  </a:lnTo>
                  <a:lnTo>
                    <a:pt x="1633" y="802"/>
                  </a:lnTo>
                  <a:lnTo>
                    <a:pt x="1644" y="786"/>
                  </a:lnTo>
                  <a:lnTo>
                    <a:pt x="1638" y="765"/>
                  </a:lnTo>
                  <a:lnTo>
                    <a:pt x="1670" y="755"/>
                  </a:lnTo>
                  <a:lnTo>
                    <a:pt x="1696" y="694"/>
                  </a:lnTo>
                  <a:lnTo>
                    <a:pt x="1641" y="707"/>
                  </a:lnTo>
                  <a:lnTo>
                    <a:pt x="1633" y="687"/>
                  </a:lnTo>
                  <a:lnTo>
                    <a:pt x="1589" y="671"/>
                  </a:lnTo>
                  <a:lnTo>
                    <a:pt x="1560" y="608"/>
                  </a:lnTo>
                  <a:lnTo>
                    <a:pt x="1528" y="595"/>
                  </a:lnTo>
                  <a:lnTo>
                    <a:pt x="1479" y="613"/>
                  </a:lnTo>
                  <a:lnTo>
                    <a:pt x="1486" y="626"/>
                  </a:lnTo>
                  <a:lnTo>
                    <a:pt x="1468" y="663"/>
                  </a:lnTo>
                  <a:lnTo>
                    <a:pt x="1445" y="671"/>
                  </a:lnTo>
                  <a:lnTo>
                    <a:pt x="1426" y="663"/>
                  </a:lnTo>
                  <a:lnTo>
                    <a:pt x="1397" y="660"/>
                  </a:lnTo>
                  <a:lnTo>
                    <a:pt x="1327" y="676"/>
                  </a:lnTo>
                  <a:lnTo>
                    <a:pt x="1266" y="652"/>
                  </a:lnTo>
                  <a:lnTo>
                    <a:pt x="1227" y="657"/>
                  </a:lnTo>
                  <a:lnTo>
                    <a:pt x="1211" y="634"/>
                  </a:lnTo>
                  <a:lnTo>
                    <a:pt x="1172" y="621"/>
                  </a:lnTo>
                  <a:lnTo>
                    <a:pt x="1153" y="634"/>
                  </a:lnTo>
                  <a:lnTo>
                    <a:pt x="1151" y="663"/>
                  </a:lnTo>
                  <a:lnTo>
                    <a:pt x="1064" y="652"/>
                  </a:lnTo>
                  <a:lnTo>
                    <a:pt x="1004" y="684"/>
                  </a:lnTo>
                  <a:lnTo>
                    <a:pt x="975" y="694"/>
                  </a:lnTo>
                  <a:lnTo>
                    <a:pt x="972" y="721"/>
                  </a:lnTo>
                  <a:lnTo>
                    <a:pt x="933" y="716"/>
                  </a:lnTo>
                  <a:lnTo>
                    <a:pt x="925" y="752"/>
                  </a:lnTo>
                  <a:lnTo>
                    <a:pt x="888" y="760"/>
                  </a:lnTo>
                  <a:lnTo>
                    <a:pt x="899" y="786"/>
                  </a:lnTo>
                  <a:lnTo>
                    <a:pt x="891" y="810"/>
                  </a:lnTo>
                  <a:lnTo>
                    <a:pt x="836" y="841"/>
                  </a:lnTo>
                  <a:lnTo>
                    <a:pt x="802" y="846"/>
                  </a:lnTo>
                  <a:lnTo>
                    <a:pt x="797" y="865"/>
                  </a:lnTo>
                  <a:lnTo>
                    <a:pt x="812" y="873"/>
                  </a:lnTo>
                  <a:lnTo>
                    <a:pt x="812" y="893"/>
                  </a:lnTo>
                  <a:lnTo>
                    <a:pt x="794" y="888"/>
                  </a:lnTo>
                  <a:lnTo>
                    <a:pt x="768" y="902"/>
                  </a:lnTo>
                  <a:lnTo>
                    <a:pt x="758" y="870"/>
                  </a:lnTo>
                  <a:lnTo>
                    <a:pt x="734" y="893"/>
                  </a:lnTo>
                  <a:lnTo>
                    <a:pt x="668" y="893"/>
                  </a:lnTo>
                  <a:lnTo>
                    <a:pt x="637" y="927"/>
                  </a:lnTo>
                  <a:lnTo>
                    <a:pt x="616" y="917"/>
                  </a:lnTo>
                  <a:lnTo>
                    <a:pt x="613" y="902"/>
                  </a:lnTo>
                  <a:lnTo>
                    <a:pt x="550" y="873"/>
                  </a:lnTo>
                  <a:lnTo>
                    <a:pt x="505" y="888"/>
                  </a:lnTo>
                  <a:lnTo>
                    <a:pt x="508" y="862"/>
                  </a:lnTo>
                  <a:lnTo>
                    <a:pt x="498" y="857"/>
                  </a:lnTo>
                  <a:lnTo>
                    <a:pt x="505" y="849"/>
                  </a:lnTo>
                  <a:lnTo>
                    <a:pt x="490" y="846"/>
                  </a:lnTo>
                  <a:lnTo>
                    <a:pt x="493" y="826"/>
                  </a:lnTo>
                  <a:lnTo>
                    <a:pt x="511" y="833"/>
                  </a:lnTo>
                  <a:lnTo>
                    <a:pt x="519" y="826"/>
                  </a:lnTo>
                  <a:lnTo>
                    <a:pt x="500" y="810"/>
                  </a:lnTo>
                  <a:lnTo>
                    <a:pt x="490" y="823"/>
                  </a:lnTo>
                  <a:lnTo>
                    <a:pt x="487" y="794"/>
                  </a:lnTo>
                  <a:lnTo>
                    <a:pt x="466" y="789"/>
                  </a:lnTo>
                  <a:lnTo>
                    <a:pt x="451" y="765"/>
                  </a:lnTo>
                  <a:lnTo>
                    <a:pt x="469" y="765"/>
                  </a:lnTo>
                  <a:lnTo>
                    <a:pt x="469" y="752"/>
                  </a:lnTo>
                  <a:lnTo>
                    <a:pt x="482" y="750"/>
                  </a:lnTo>
                  <a:lnTo>
                    <a:pt x="519" y="752"/>
                  </a:lnTo>
                  <a:lnTo>
                    <a:pt x="487" y="716"/>
                  </a:lnTo>
                  <a:lnTo>
                    <a:pt x="427" y="728"/>
                  </a:lnTo>
                  <a:lnTo>
                    <a:pt x="432" y="731"/>
                  </a:lnTo>
                  <a:lnTo>
                    <a:pt x="422" y="741"/>
                  </a:lnTo>
                  <a:lnTo>
                    <a:pt x="411" y="733"/>
                  </a:lnTo>
                  <a:lnTo>
                    <a:pt x="400" y="768"/>
                  </a:lnTo>
                  <a:lnTo>
                    <a:pt x="414" y="775"/>
                  </a:lnTo>
                  <a:lnTo>
                    <a:pt x="424" y="812"/>
                  </a:lnTo>
                  <a:lnTo>
                    <a:pt x="453" y="841"/>
                  </a:lnTo>
                  <a:lnTo>
                    <a:pt x="443" y="844"/>
                  </a:lnTo>
                  <a:lnTo>
                    <a:pt x="432" y="870"/>
                  </a:lnTo>
                  <a:lnTo>
                    <a:pt x="419" y="865"/>
                  </a:lnTo>
                  <a:lnTo>
                    <a:pt x="417" y="851"/>
                  </a:lnTo>
                  <a:lnTo>
                    <a:pt x="390" y="865"/>
                  </a:lnTo>
                  <a:lnTo>
                    <a:pt x="369" y="849"/>
                  </a:lnTo>
                  <a:lnTo>
                    <a:pt x="343" y="817"/>
                  </a:lnTo>
                  <a:lnTo>
                    <a:pt x="324" y="817"/>
                  </a:lnTo>
                  <a:lnTo>
                    <a:pt x="322" y="794"/>
                  </a:lnTo>
                  <a:lnTo>
                    <a:pt x="254" y="752"/>
                  </a:lnTo>
                  <a:lnTo>
                    <a:pt x="280" y="736"/>
                  </a:lnTo>
                  <a:lnTo>
                    <a:pt x="270" y="726"/>
                  </a:lnTo>
                  <a:lnTo>
                    <a:pt x="290" y="716"/>
                  </a:lnTo>
                  <a:lnTo>
                    <a:pt x="230" y="731"/>
                  </a:lnTo>
                  <a:lnTo>
                    <a:pt x="228" y="741"/>
                  </a:lnTo>
                  <a:lnTo>
                    <a:pt x="212" y="733"/>
                  </a:lnTo>
                  <a:lnTo>
                    <a:pt x="230" y="750"/>
                  </a:lnTo>
                  <a:lnTo>
                    <a:pt x="254" y="747"/>
                  </a:lnTo>
                  <a:lnTo>
                    <a:pt x="214" y="768"/>
                  </a:lnTo>
                  <a:lnTo>
                    <a:pt x="191" y="750"/>
                  </a:lnTo>
                  <a:lnTo>
                    <a:pt x="209" y="736"/>
                  </a:lnTo>
                  <a:lnTo>
                    <a:pt x="183" y="733"/>
                  </a:lnTo>
                  <a:lnTo>
                    <a:pt x="183" y="726"/>
                  </a:lnTo>
                  <a:lnTo>
                    <a:pt x="157" y="731"/>
                  </a:lnTo>
                  <a:lnTo>
                    <a:pt x="149" y="750"/>
                  </a:lnTo>
                  <a:lnTo>
                    <a:pt x="128" y="747"/>
                  </a:lnTo>
                  <a:lnTo>
                    <a:pt x="128" y="723"/>
                  </a:lnTo>
                  <a:lnTo>
                    <a:pt x="107" y="697"/>
                  </a:lnTo>
                  <a:lnTo>
                    <a:pt x="49" y="702"/>
                  </a:lnTo>
                  <a:lnTo>
                    <a:pt x="36" y="694"/>
                  </a:lnTo>
                  <a:lnTo>
                    <a:pt x="44" y="681"/>
                  </a:lnTo>
                  <a:lnTo>
                    <a:pt x="68" y="652"/>
                  </a:lnTo>
                  <a:lnTo>
                    <a:pt x="54" y="618"/>
                  </a:lnTo>
                  <a:lnTo>
                    <a:pt x="65" y="610"/>
                  </a:lnTo>
                  <a:lnTo>
                    <a:pt x="59" y="584"/>
                  </a:lnTo>
                  <a:lnTo>
                    <a:pt x="0" y="576"/>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69" name="Freeform 673"/>
            <p:cNvSpPr>
              <a:spLocks/>
            </p:cNvSpPr>
            <p:nvPr/>
          </p:nvSpPr>
          <p:spPr bwMode="auto">
            <a:xfrm>
              <a:off x="3387" y="982"/>
              <a:ext cx="64" cy="33"/>
            </a:xfrm>
            <a:custGeom>
              <a:avLst/>
              <a:gdLst/>
              <a:ahLst/>
              <a:cxnLst>
                <a:cxn ang="0">
                  <a:pos x="0" y="24"/>
                </a:cxn>
                <a:cxn ang="0">
                  <a:pos x="14" y="19"/>
                </a:cxn>
                <a:cxn ang="0">
                  <a:pos x="3" y="11"/>
                </a:cxn>
                <a:cxn ang="0">
                  <a:pos x="53" y="0"/>
                </a:cxn>
                <a:cxn ang="0">
                  <a:pos x="64" y="0"/>
                </a:cxn>
                <a:cxn ang="0">
                  <a:pos x="53" y="11"/>
                </a:cxn>
                <a:cxn ang="0">
                  <a:pos x="71" y="11"/>
                </a:cxn>
                <a:cxn ang="0">
                  <a:pos x="24" y="26"/>
                </a:cxn>
                <a:cxn ang="0">
                  <a:pos x="14" y="32"/>
                </a:cxn>
                <a:cxn ang="0">
                  <a:pos x="14" y="26"/>
                </a:cxn>
                <a:cxn ang="0">
                  <a:pos x="0" y="24"/>
                </a:cxn>
              </a:cxnLst>
              <a:rect l="0" t="0" r="r" b="b"/>
              <a:pathLst>
                <a:path w="72" h="33">
                  <a:moveTo>
                    <a:pt x="0" y="24"/>
                  </a:moveTo>
                  <a:lnTo>
                    <a:pt x="14" y="19"/>
                  </a:lnTo>
                  <a:lnTo>
                    <a:pt x="3" y="11"/>
                  </a:lnTo>
                  <a:lnTo>
                    <a:pt x="53" y="0"/>
                  </a:lnTo>
                  <a:lnTo>
                    <a:pt x="64" y="0"/>
                  </a:lnTo>
                  <a:lnTo>
                    <a:pt x="53" y="11"/>
                  </a:lnTo>
                  <a:lnTo>
                    <a:pt x="71" y="11"/>
                  </a:lnTo>
                  <a:lnTo>
                    <a:pt x="24" y="26"/>
                  </a:lnTo>
                  <a:lnTo>
                    <a:pt x="14" y="32"/>
                  </a:lnTo>
                  <a:lnTo>
                    <a:pt x="14" y="26"/>
                  </a:lnTo>
                  <a:lnTo>
                    <a:pt x="0" y="24"/>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70" name="Freeform 674"/>
            <p:cNvSpPr>
              <a:spLocks/>
            </p:cNvSpPr>
            <p:nvPr/>
          </p:nvSpPr>
          <p:spPr bwMode="auto">
            <a:xfrm>
              <a:off x="3448" y="1223"/>
              <a:ext cx="83" cy="67"/>
            </a:xfrm>
            <a:custGeom>
              <a:avLst/>
              <a:gdLst/>
              <a:ahLst/>
              <a:cxnLst>
                <a:cxn ang="0">
                  <a:pos x="0" y="32"/>
                </a:cxn>
                <a:cxn ang="0">
                  <a:pos x="10" y="48"/>
                </a:cxn>
                <a:cxn ang="0">
                  <a:pos x="18" y="45"/>
                </a:cxn>
                <a:cxn ang="0">
                  <a:pos x="29" y="53"/>
                </a:cxn>
                <a:cxn ang="0">
                  <a:pos x="36" y="48"/>
                </a:cxn>
                <a:cxn ang="0">
                  <a:pos x="34" y="66"/>
                </a:cxn>
                <a:cxn ang="0">
                  <a:pos x="92" y="66"/>
                </a:cxn>
                <a:cxn ang="0">
                  <a:pos x="68" y="55"/>
                </a:cxn>
                <a:cxn ang="0">
                  <a:pos x="60" y="34"/>
                </a:cxn>
                <a:cxn ang="0">
                  <a:pos x="60" y="14"/>
                </a:cxn>
                <a:cxn ang="0">
                  <a:pos x="73" y="0"/>
                </a:cxn>
                <a:cxn ang="0">
                  <a:pos x="26" y="3"/>
                </a:cxn>
                <a:cxn ang="0">
                  <a:pos x="16" y="32"/>
                </a:cxn>
                <a:cxn ang="0">
                  <a:pos x="0" y="32"/>
                </a:cxn>
              </a:cxnLst>
              <a:rect l="0" t="0" r="r" b="b"/>
              <a:pathLst>
                <a:path w="93" h="67">
                  <a:moveTo>
                    <a:pt x="0" y="32"/>
                  </a:moveTo>
                  <a:lnTo>
                    <a:pt x="10" y="48"/>
                  </a:lnTo>
                  <a:lnTo>
                    <a:pt x="18" y="45"/>
                  </a:lnTo>
                  <a:lnTo>
                    <a:pt x="29" y="53"/>
                  </a:lnTo>
                  <a:lnTo>
                    <a:pt x="36" y="48"/>
                  </a:lnTo>
                  <a:lnTo>
                    <a:pt x="34" y="66"/>
                  </a:lnTo>
                  <a:lnTo>
                    <a:pt x="92" y="66"/>
                  </a:lnTo>
                  <a:lnTo>
                    <a:pt x="68" y="55"/>
                  </a:lnTo>
                  <a:lnTo>
                    <a:pt x="60" y="34"/>
                  </a:lnTo>
                  <a:lnTo>
                    <a:pt x="60" y="14"/>
                  </a:lnTo>
                  <a:lnTo>
                    <a:pt x="73" y="0"/>
                  </a:lnTo>
                  <a:lnTo>
                    <a:pt x="26" y="3"/>
                  </a:lnTo>
                  <a:lnTo>
                    <a:pt x="16" y="32"/>
                  </a:lnTo>
                  <a:lnTo>
                    <a:pt x="0" y="32"/>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71" name="Freeform 675"/>
            <p:cNvSpPr>
              <a:spLocks/>
            </p:cNvSpPr>
            <p:nvPr/>
          </p:nvSpPr>
          <p:spPr bwMode="auto">
            <a:xfrm>
              <a:off x="3478" y="1113"/>
              <a:ext cx="202" cy="111"/>
            </a:xfrm>
            <a:custGeom>
              <a:avLst/>
              <a:gdLst/>
              <a:ahLst/>
              <a:cxnLst>
                <a:cxn ang="0">
                  <a:pos x="0" y="94"/>
                </a:cxn>
                <a:cxn ang="0">
                  <a:pos x="21" y="94"/>
                </a:cxn>
                <a:cxn ang="0">
                  <a:pos x="5" y="105"/>
                </a:cxn>
                <a:cxn ang="0">
                  <a:pos x="44" y="110"/>
                </a:cxn>
                <a:cxn ang="0">
                  <a:pos x="44" y="97"/>
                </a:cxn>
                <a:cxn ang="0">
                  <a:pos x="58" y="97"/>
                </a:cxn>
                <a:cxn ang="0">
                  <a:pos x="44" y="92"/>
                </a:cxn>
                <a:cxn ang="0">
                  <a:pos x="60" y="94"/>
                </a:cxn>
                <a:cxn ang="0">
                  <a:pos x="58" y="82"/>
                </a:cxn>
                <a:cxn ang="0">
                  <a:pos x="66" y="87"/>
                </a:cxn>
                <a:cxn ang="0">
                  <a:pos x="73" y="82"/>
                </a:cxn>
                <a:cxn ang="0">
                  <a:pos x="68" y="74"/>
                </a:cxn>
                <a:cxn ang="0">
                  <a:pos x="92" y="74"/>
                </a:cxn>
                <a:cxn ang="0">
                  <a:pos x="84" y="66"/>
                </a:cxn>
                <a:cxn ang="0">
                  <a:pos x="97" y="66"/>
                </a:cxn>
                <a:cxn ang="0">
                  <a:pos x="100" y="55"/>
                </a:cxn>
                <a:cxn ang="0">
                  <a:pos x="215" y="21"/>
                </a:cxn>
                <a:cxn ang="0">
                  <a:pos x="226" y="8"/>
                </a:cxn>
                <a:cxn ang="0">
                  <a:pos x="202" y="0"/>
                </a:cxn>
                <a:cxn ang="0">
                  <a:pos x="155" y="18"/>
                </a:cxn>
                <a:cxn ang="0">
                  <a:pos x="108" y="18"/>
                </a:cxn>
                <a:cxn ang="0">
                  <a:pos x="58" y="50"/>
                </a:cxn>
                <a:cxn ang="0">
                  <a:pos x="29" y="53"/>
                </a:cxn>
                <a:cxn ang="0">
                  <a:pos x="29" y="66"/>
                </a:cxn>
                <a:cxn ang="0">
                  <a:pos x="42" y="66"/>
                </a:cxn>
                <a:cxn ang="0">
                  <a:pos x="26" y="71"/>
                </a:cxn>
                <a:cxn ang="0">
                  <a:pos x="34" y="76"/>
                </a:cxn>
                <a:cxn ang="0">
                  <a:pos x="21" y="82"/>
                </a:cxn>
                <a:cxn ang="0">
                  <a:pos x="34" y="87"/>
                </a:cxn>
                <a:cxn ang="0">
                  <a:pos x="0" y="94"/>
                </a:cxn>
              </a:cxnLst>
              <a:rect l="0" t="0" r="r" b="b"/>
              <a:pathLst>
                <a:path w="227" h="111">
                  <a:moveTo>
                    <a:pt x="0" y="94"/>
                  </a:moveTo>
                  <a:lnTo>
                    <a:pt x="21" y="94"/>
                  </a:lnTo>
                  <a:lnTo>
                    <a:pt x="5" y="105"/>
                  </a:lnTo>
                  <a:lnTo>
                    <a:pt x="44" y="110"/>
                  </a:lnTo>
                  <a:lnTo>
                    <a:pt x="44" y="97"/>
                  </a:lnTo>
                  <a:lnTo>
                    <a:pt x="58" y="97"/>
                  </a:lnTo>
                  <a:lnTo>
                    <a:pt x="44" y="92"/>
                  </a:lnTo>
                  <a:lnTo>
                    <a:pt x="60" y="94"/>
                  </a:lnTo>
                  <a:lnTo>
                    <a:pt x="58" y="82"/>
                  </a:lnTo>
                  <a:lnTo>
                    <a:pt x="66" y="87"/>
                  </a:lnTo>
                  <a:lnTo>
                    <a:pt x="73" y="82"/>
                  </a:lnTo>
                  <a:lnTo>
                    <a:pt x="68" y="74"/>
                  </a:lnTo>
                  <a:lnTo>
                    <a:pt x="92" y="74"/>
                  </a:lnTo>
                  <a:lnTo>
                    <a:pt x="84" y="66"/>
                  </a:lnTo>
                  <a:lnTo>
                    <a:pt x="97" y="66"/>
                  </a:lnTo>
                  <a:lnTo>
                    <a:pt x="100" y="55"/>
                  </a:lnTo>
                  <a:lnTo>
                    <a:pt x="215" y="21"/>
                  </a:lnTo>
                  <a:lnTo>
                    <a:pt x="226" y="8"/>
                  </a:lnTo>
                  <a:lnTo>
                    <a:pt x="202" y="0"/>
                  </a:lnTo>
                  <a:lnTo>
                    <a:pt x="155" y="18"/>
                  </a:lnTo>
                  <a:lnTo>
                    <a:pt x="108" y="18"/>
                  </a:lnTo>
                  <a:lnTo>
                    <a:pt x="58" y="50"/>
                  </a:lnTo>
                  <a:lnTo>
                    <a:pt x="29" y="53"/>
                  </a:lnTo>
                  <a:lnTo>
                    <a:pt x="29" y="66"/>
                  </a:lnTo>
                  <a:lnTo>
                    <a:pt x="42" y="66"/>
                  </a:lnTo>
                  <a:lnTo>
                    <a:pt x="26" y="71"/>
                  </a:lnTo>
                  <a:lnTo>
                    <a:pt x="34" y="76"/>
                  </a:lnTo>
                  <a:lnTo>
                    <a:pt x="21" y="82"/>
                  </a:lnTo>
                  <a:lnTo>
                    <a:pt x="34" y="87"/>
                  </a:lnTo>
                  <a:lnTo>
                    <a:pt x="0" y="94"/>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72" name="Freeform 676"/>
            <p:cNvSpPr>
              <a:spLocks/>
            </p:cNvSpPr>
            <p:nvPr/>
          </p:nvSpPr>
          <p:spPr bwMode="auto">
            <a:xfrm>
              <a:off x="3595" y="967"/>
              <a:ext cx="41" cy="24"/>
            </a:xfrm>
            <a:custGeom>
              <a:avLst/>
              <a:gdLst/>
              <a:ahLst/>
              <a:cxnLst>
                <a:cxn ang="0">
                  <a:pos x="0" y="15"/>
                </a:cxn>
                <a:cxn ang="0">
                  <a:pos x="11" y="23"/>
                </a:cxn>
                <a:cxn ang="0">
                  <a:pos x="45" y="12"/>
                </a:cxn>
                <a:cxn ang="0">
                  <a:pos x="24" y="0"/>
                </a:cxn>
                <a:cxn ang="0">
                  <a:pos x="0" y="15"/>
                </a:cxn>
              </a:cxnLst>
              <a:rect l="0" t="0" r="r" b="b"/>
              <a:pathLst>
                <a:path w="46" h="24">
                  <a:moveTo>
                    <a:pt x="0" y="15"/>
                  </a:moveTo>
                  <a:lnTo>
                    <a:pt x="11" y="23"/>
                  </a:lnTo>
                  <a:lnTo>
                    <a:pt x="45" y="12"/>
                  </a:lnTo>
                  <a:lnTo>
                    <a:pt x="24" y="0"/>
                  </a:lnTo>
                  <a:lnTo>
                    <a:pt x="0" y="15"/>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73" name="Freeform 677"/>
            <p:cNvSpPr>
              <a:spLocks/>
            </p:cNvSpPr>
            <p:nvPr/>
          </p:nvSpPr>
          <p:spPr bwMode="auto">
            <a:xfrm>
              <a:off x="3965" y="1011"/>
              <a:ext cx="36" cy="17"/>
            </a:xfrm>
            <a:custGeom>
              <a:avLst/>
              <a:gdLst/>
              <a:ahLst/>
              <a:cxnLst>
                <a:cxn ang="0">
                  <a:pos x="0" y="0"/>
                </a:cxn>
                <a:cxn ang="0">
                  <a:pos x="21" y="10"/>
                </a:cxn>
                <a:cxn ang="0">
                  <a:pos x="13" y="16"/>
                </a:cxn>
                <a:cxn ang="0">
                  <a:pos x="29" y="10"/>
                </a:cxn>
                <a:cxn ang="0">
                  <a:pos x="39" y="5"/>
                </a:cxn>
                <a:cxn ang="0">
                  <a:pos x="0" y="0"/>
                </a:cxn>
              </a:cxnLst>
              <a:rect l="0" t="0" r="r" b="b"/>
              <a:pathLst>
                <a:path w="40" h="17">
                  <a:moveTo>
                    <a:pt x="0" y="0"/>
                  </a:moveTo>
                  <a:lnTo>
                    <a:pt x="21" y="10"/>
                  </a:lnTo>
                  <a:lnTo>
                    <a:pt x="13" y="16"/>
                  </a:lnTo>
                  <a:lnTo>
                    <a:pt x="29" y="10"/>
                  </a:lnTo>
                  <a:lnTo>
                    <a:pt x="39" y="5"/>
                  </a:lnTo>
                  <a:lnTo>
                    <a:pt x="0" y="0"/>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74" name="Freeform 678"/>
            <p:cNvSpPr>
              <a:spLocks/>
            </p:cNvSpPr>
            <p:nvPr/>
          </p:nvSpPr>
          <p:spPr bwMode="auto">
            <a:xfrm>
              <a:off x="3970" y="972"/>
              <a:ext cx="85" cy="43"/>
            </a:xfrm>
            <a:custGeom>
              <a:avLst/>
              <a:gdLst/>
              <a:ahLst/>
              <a:cxnLst>
                <a:cxn ang="0">
                  <a:pos x="0" y="34"/>
                </a:cxn>
                <a:cxn ang="0">
                  <a:pos x="26" y="10"/>
                </a:cxn>
                <a:cxn ang="0">
                  <a:pos x="63" y="0"/>
                </a:cxn>
                <a:cxn ang="0">
                  <a:pos x="95" y="21"/>
                </a:cxn>
                <a:cxn ang="0">
                  <a:pos x="87" y="23"/>
                </a:cxn>
                <a:cxn ang="0">
                  <a:pos x="89" y="34"/>
                </a:cxn>
                <a:cxn ang="0">
                  <a:pos x="40" y="42"/>
                </a:cxn>
                <a:cxn ang="0">
                  <a:pos x="0" y="34"/>
                </a:cxn>
              </a:cxnLst>
              <a:rect l="0" t="0" r="r" b="b"/>
              <a:pathLst>
                <a:path w="96" h="43">
                  <a:moveTo>
                    <a:pt x="0" y="34"/>
                  </a:moveTo>
                  <a:lnTo>
                    <a:pt x="26" y="10"/>
                  </a:lnTo>
                  <a:lnTo>
                    <a:pt x="63" y="0"/>
                  </a:lnTo>
                  <a:lnTo>
                    <a:pt x="95" y="21"/>
                  </a:lnTo>
                  <a:lnTo>
                    <a:pt x="87" y="23"/>
                  </a:lnTo>
                  <a:lnTo>
                    <a:pt x="89" y="34"/>
                  </a:lnTo>
                  <a:lnTo>
                    <a:pt x="40" y="42"/>
                  </a:lnTo>
                  <a:lnTo>
                    <a:pt x="0" y="34"/>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75" name="Freeform 679"/>
            <p:cNvSpPr>
              <a:spLocks/>
            </p:cNvSpPr>
            <p:nvPr/>
          </p:nvSpPr>
          <p:spPr bwMode="auto">
            <a:xfrm>
              <a:off x="3991" y="1008"/>
              <a:ext cx="94" cy="48"/>
            </a:xfrm>
            <a:custGeom>
              <a:avLst/>
              <a:gdLst/>
              <a:ahLst/>
              <a:cxnLst>
                <a:cxn ang="0">
                  <a:pos x="0" y="21"/>
                </a:cxn>
                <a:cxn ang="0">
                  <a:pos x="16" y="24"/>
                </a:cxn>
                <a:cxn ang="0">
                  <a:pos x="31" y="40"/>
                </a:cxn>
                <a:cxn ang="0">
                  <a:pos x="42" y="35"/>
                </a:cxn>
                <a:cxn ang="0">
                  <a:pos x="87" y="47"/>
                </a:cxn>
                <a:cxn ang="0">
                  <a:pos x="97" y="42"/>
                </a:cxn>
                <a:cxn ang="0">
                  <a:pos x="89" y="29"/>
                </a:cxn>
                <a:cxn ang="0">
                  <a:pos x="97" y="32"/>
                </a:cxn>
                <a:cxn ang="0">
                  <a:pos x="105" y="11"/>
                </a:cxn>
                <a:cxn ang="0">
                  <a:pos x="81" y="3"/>
                </a:cxn>
                <a:cxn ang="0">
                  <a:pos x="58" y="13"/>
                </a:cxn>
                <a:cxn ang="0">
                  <a:pos x="76" y="8"/>
                </a:cxn>
                <a:cxn ang="0">
                  <a:pos x="68" y="0"/>
                </a:cxn>
                <a:cxn ang="0">
                  <a:pos x="31" y="3"/>
                </a:cxn>
                <a:cxn ang="0">
                  <a:pos x="0" y="21"/>
                </a:cxn>
              </a:cxnLst>
              <a:rect l="0" t="0" r="r" b="b"/>
              <a:pathLst>
                <a:path w="106" h="48">
                  <a:moveTo>
                    <a:pt x="0" y="21"/>
                  </a:moveTo>
                  <a:lnTo>
                    <a:pt x="16" y="24"/>
                  </a:lnTo>
                  <a:lnTo>
                    <a:pt x="31" y="40"/>
                  </a:lnTo>
                  <a:lnTo>
                    <a:pt x="42" y="35"/>
                  </a:lnTo>
                  <a:lnTo>
                    <a:pt x="87" y="47"/>
                  </a:lnTo>
                  <a:lnTo>
                    <a:pt x="97" y="42"/>
                  </a:lnTo>
                  <a:lnTo>
                    <a:pt x="89" y="29"/>
                  </a:lnTo>
                  <a:lnTo>
                    <a:pt x="97" y="32"/>
                  </a:lnTo>
                  <a:lnTo>
                    <a:pt x="105" y="11"/>
                  </a:lnTo>
                  <a:lnTo>
                    <a:pt x="81" y="3"/>
                  </a:lnTo>
                  <a:lnTo>
                    <a:pt x="58" y="13"/>
                  </a:lnTo>
                  <a:lnTo>
                    <a:pt x="76" y="8"/>
                  </a:lnTo>
                  <a:lnTo>
                    <a:pt x="68" y="0"/>
                  </a:lnTo>
                  <a:lnTo>
                    <a:pt x="31" y="3"/>
                  </a:lnTo>
                  <a:lnTo>
                    <a:pt x="0" y="21"/>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76" name="Freeform 680"/>
            <p:cNvSpPr>
              <a:spLocks/>
            </p:cNvSpPr>
            <p:nvPr/>
          </p:nvSpPr>
          <p:spPr bwMode="auto">
            <a:xfrm>
              <a:off x="4076" y="1035"/>
              <a:ext cx="79" cy="48"/>
            </a:xfrm>
            <a:custGeom>
              <a:avLst/>
              <a:gdLst/>
              <a:ahLst/>
              <a:cxnLst>
                <a:cxn ang="0">
                  <a:pos x="0" y="39"/>
                </a:cxn>
                <a:cxn ang="0">
                  <a:pos x="10" y="47"/>
                </a:cxn>
                <a:cxn ang="0">
                  <a:pos x="81" y="36"/>
                </a:cxn>
                <a:cxn ang="0">
                  <a:pos x="88" y="20"/>
                </a:cxn>
                <a:cxn ang="0">
                  <a:pos x="68" y="8"/>
                </a:cxn>
                <a:cxn ang="0">
                  <a:pos x="52" y="13"/>
                </a:cxn>
                <a:cxn ang="0">
                  <a:pos x="54" y="2"/>
                </a:cxn>
                <a:cxn ang="0">
                  <a:pos x="41" y="0"/>
                </a:cxn>
                <a:cxn ang="0">
                  <a:pos x="10" y="34"/>
                </a:cxn>
                <a:cxn ang="0">
                  <a:pos x="0" y="39"/>
                </a:cxn>
              </a:cxnLst>
              <a:rect l="0" t="0" r="r" b="b"/>
              <a:pathLst>
                <a:path w="89" h="48">
                  <a:moveTo>
                    <a:pt x="0" y="39"/>
                  </a:moveTo>
                  <a:lnTo>
                    <a:pt x="10" y="47"/>
                  </a:lnTo>
                  <a:lnTo>
                    <a:pt x="81" y="36"/>
                  </a:lnTo>
                  <a:lnTo>
                    <a:pt x="88" y="20"/>
                  </a:lnTo>
                  <a:lnTo>
                    <a:pt x="68" y="8"/>
                  </a:lnTo>
                  <a:lnTo>
                    <a:pt x="52" y="13"/>
                  </a:lnTo>
                  <a:lnTo>
                    <a:pt x="54" y="2"/>
                  </a:lnTo>
                  <a:lnTo>
                    <a:pt x="41" y="0"/>
                  </a:lnTo>
                  <a:lnTo>
                    <a:pt x="10" y="34"/>
                  </a:lnTo>
                  <a:lnTo>
                    <a:pt x="0" y="39"/>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77" name="Freeform 681"/>
            <p:cNvSpPr>
              <a:spLocks/>
            </p:cNvSpPr>
            <p:nvPr/>
          </p:nvSpPr>
          <p:spPr bwMode="auto">
            <a:xfrm>
              <a:off x="4562" y="1134"/>
              <a:ext cx="90" cy="46"/>
            </a:xfrm>
            <a:custGeom>
              <a:avLst/>
              <a:gdLst/>
              <a:ahLst/>
              <a:cxnLst>
                <a:cxn ang="0">
                  <a:pos x="0" y="27"/>
                </a:cxn>
                <a:cxn ang="0">
                  <a:pos x="22" y="3"/>
                </a:cxn>
                <a:cxn ang="0">
                  <a:pos x="34" y="0"/>
                </a:cxn>
                <a:cxn ang="0">
                  <a:pos x="58" y="19"/>
                </a:cxn>
                <a:cxn ang="0">
                  <a:pos x="61" y="5"/>
                </a:cxn>
                <a:cxn ang="0">
                  <a:pos x="87" y="16"/>
                </a:cxn>
                <a:cxn ang="0">
                  <a:pos x="82" y="32"/>
                </a:cxn>
                <a:cxn ang="0">
                  <a:pos x="100" y="37"/>
                </a:cxn>
                <a:cxn ang="0">
                  <a:pos x="50" y="42"/>
                </a:cxn>
                <a:cxn ang="0">
                  <a:pos x="42" y="34"/>
                </a:cxn>
                <a:cxn ang="0">
                  <a:pos x="34" y="45"/>
                </a:cxn>
                <a:cxn ang="0">
                  <a:pos x="0" y="27"/>
                </a:cxn>
              </a:cxnLst>
              <a:rect l="0" t="0" r="r" b="b"/>
              <a:pathLst>
                <a:path w="101" h="46">
                  <a:moveTo>
                    <a:pt x="0" y="27"/>
                  </a:moveTo>
                  <a:lnTo>
                    <a:pt x="22" y="3"/>
                  </a:lnTo>
                  <a:lnTo>
                    <a:pt x="34" y="0"/>
                  </a:lnTo>
                  <a:lnTo>
                    <a:pt x="58" y="19"/>
                  </a:lnTo>
                  <a:lnTo>
                    <a:pt x="61" y="5"/>
                  </a:lnTo>
                  <a:lnTo>
                    <a:pt x="87" y="16"/>
                  </a:lnTo>
                  <a:lnTo>
                    <a:pt x="82" y="32"/>
                  </a:lnTo>
                  <a:lnTo>
                    <a:pt x="100" y="37"/>
                  </a:lnTo>
                  <a:lnTo>
                    <a:pt x="50" y="42"/>
                  </a:lnTo>
                  <a:lnTo>
                    <a:pt x="42" y="34"/>
                  </a:lnTo>
                  <a:lnTo>
                    <a:pt x="34" y="45"/>
                  </a:lnTo>
                  <a:lnTo>
                    <a:pt x="0" y="27"/>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78" name="Freeform 682"/>
            <p:cNvSpPr>
              <a:spLocks/>
            </p:cNvSpPr>
            <p:nvPr/>
          </p:nvSpPr>
          <p:spPr bwMode="auto">
            <a:xfrm>
              <a:off x="4623" y="1137"/>
              <a:ext cx="57" cy="32"/>
            </a:xfrm>
            <a:custGeom>
              <a:avLst/>
              <a:gdLst/>
              <a:ahLst/>
              <a:cxnLst>
                <a:cxn ang="0">
                  <a:pos x="0" y="0"/>
                </a:cxn>
                <a:cxn ang="0">
                  <a:pos x="21" y="10"/>
                </a:cxn>
                <a:cxn ang="0">
                  <a:pos x="13" y="21"/>
                </a:cxn>
                <a:cxn ang="0">
                  <a:pos x="26" y="31"/>
                </a:cxn>
                <a:cxn ang="0">
                  <a:pos x="44" y="31"/>
                </a:cxn>
                <a:cxn ang="0">
                  <a:pos x="63" y="18"/>
                </a:cxn>
                <a:cxn ang="0">
                  <a:pos x="0" y="0"/>
                </a:cxn>
              </a:cxnLst>
              <a:rect l="0" t="0" r="r" b="b"/>
              <a:pathLst>
                <a:path w="64" h="32">
                  <a:moveTo>
                    <a:pt x="0" y="0"/>
                  </a:moveTo>
                  <a:lnTo>
                    <a:pt x="21" y="10"/>
                  </a:lnTo>
                  <a:lnTo>
                    <a:pt x="13" y="21"/>
                  </a:lnTo>
                  <a:lnTo>
                    <a:pt x="26" y="31"/>
                  </a:lnTo>
                  <a:lnTo>
                    <a:pt x="44" y="31"/>
                  </a:lnTo>
                  <a:lnTo>
                    <a:pt x="63" y="18"/>
                  </a:lnTo>
                  <a:lnTo>
                    <a:pt x="0" y="0"/>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79" name="Freeform 683"/>
            <p:cNvSpPr>
              <a:spLocks/>
            </p:cNvSpPr>
            <p:nvPr/>
          </p:nvSpPr>
          <p:spPr bwMode="auto">
            <a:xfrm>
              <a:off x="4628" y="1669"/>
              <a:ext cx="40" cy="161"/>
            </a:xfrm>
            <a:custGeom>
              <a:avLst/>
              <a:gdLst/>
              <a:ahLst/>
              <a:cxnLst>
                <a:cxn ang="0">
                  <a:pos x="0" y="39"/>
                </a:cxn>
                <a:cxn ang="0">
                  <a:pos x="8" y="61"/>
                </a:cxn>
                <a:cxn ang="0">
                  <a:pos x="8" y="160"/>
                </a:cxn>
                <a:cxn ang="0">
                  <a:pos x="16" y="147"/>
                </a:cxn>
                <a:cxn ang="0">
                  <a:pos x="29" y="157"/>
                </a:cxn>
                <a:cxn ang="0">
                  <a:pos x="16" y="128"/>
                </a:cxn>
                <a:cxn ang="0">
                  <a:pos x="24" y="102"/>
                </a:cxn>
                <a:cxn ang="0">
                  <a:pos x="44" y="110"/>
                </a:cxn>
                <a:cxn ang="0">
                  <a:pos x="24" y="55"/>
                </a:cxn>
                <a:cxn ang="0">
                  <a:pos x="16" y="0"/>
                </a:cxn>
                <a:cxn ang="0">
                  <a:pos x="0" y="39"/>
                </a:cxn>
              </a:cxnLst>
              <a:rect l="0" t="0" r="r" b="b"/>
              <a:pathLst>
                <a:path w="45" h="161">
                  <a:moveTo>
                    <a:pt x="0" y="39"/>
                  </a:moveTo>
                  <a:lnTo>
                    <a:pt x="8" y="61"/>
                  </a:lnTo>
                  <a:lnTo>
                    <a:pt x="8" y="160"/>
                  </a:lnTo>
                  <a:lnTo>
                    <a:pt x="16" y="147"/>
                  </a:lnTo>
                  <a:lnTo>
                    <a:pt x="29" y="157"/>
                  </a:lnTo>
                  <a:lnTo>
                    <a:pt x="16" y="128"/>
                  </a:lnTo>
                  <a:lnTo>
                    <a:pt x="24" y="102"/>
                  </a:lnTo>
                  <a:lnTo>
                    <a:pt x="44" y="110"/>
                  </a:lnTo>
                  <a:lnTo>
                    <a:pt x="24" y="55"/>
                  </a:lnTo>
                  <a:lnTo>
                    <a:pt x="16" y="0"/>
                  </a:lnTo>
                  <a:lnTo>
                    <a:pt x="0" y="39"/>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80" name="Freeform 684"/>
            <p:cNvSpPr>
              <a:spLocks/>
            </p:cNvSpPr>
            <p:nvPr/>
          </p:nvSpPr>
          <p:spPr bwMode="auto">
            <a:xfrm>
              <a:off x="4688" y="1155"/>
              <a:ext cx="61" cy="22"/>
            </a:xfrm>
            <a:custGeom>
              <a:avLst/>
              <a:gdLst/>
              <a:ahLst/>
              <a:cxnLst>
                <a:cxn ang="0">
                  <a:pos x="0" y="0"/>
                </a:cxn>
                <a:cxn ang="0">
                  <a:pos x="10" y="13"/>
                </a:cxn>
                <a:cxn ang="0">
                  <a:pos x="42" y="21"/>
                </a:cxn>
                <a:cxn ang="0">
                  <a:pos x="68" y="16"/>
                </a:cxn>
                <a:cxn ang="0">
                  <a:pos x="0" y="0"/>
                </a:cxn>
              </a:cxnLst>
              <a:rect l="0" t="0" r="r" b="b"/>
              <a:pathLst>
                <a:path w="69" h="22">
                  <a:moveTo>
                    <a:pt x="0" y="0"/>
                  </a:moveTo>
                  <a:lnTo>
                    <a:pt x="10" y="13"/>
                  </a:lnTo>
                  <a:lnTo>
                    <a:pt x="42" y="21"/>
                  </a:lnTo>
                  <a:lnTo>
                    <a:pt x="68" y="16"/>
                  </a:lnTo>
                  <a:lnTo>
                    <a:pt x="0" y="0"/>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81" name="Freeform 685"/>
            <p:cNvSpPr>
              <a:spLocks/>
            </p:cNvSpPr>
            <p:nvPr/>
          </p:nvSpPr>
          <p:spPr bwMode="auto">
            <a:xfrm>
              <a:off x="2658" y="1871"/>
              <a:ext cx="162" cy="132"/>
            </a:xfrm>
            <a:custGeom>
              <a:avLst/>
              <a:gdLst/>
              <a:ahLst/>
              <a:cxnLst>
                <a:cxn ang="0">
                  <a:pos x="0" y="11"/>
                </a:cxn>
                <a:cxn ang="0">
                  <a:pos x="8" y="34"/>
                </a:cxn>
                <a:cxn ang="0">
                  <a:pos x="45" y="36"/>
                </a:cxn>
                <a:cxn ang="0">
                  <a:pos x="26" y="73"/>
                </a:cxn>
                <a:cxn ang="0">
                  <a:pos x="26" y="112"/>
                </a:cxn>
                <a:cxn ang="0">
                  <a:pos x="55" y="131"/>
                </a:cxn>
                <a:cxn ang="0">
                  <a:pos x="105" y="121"/>
                </a:cxn>
                <a:cxn ang="0">
                  <a:pos x="136" y="87"/>
                </a:cxn>
                <a:cxn ang="0">
                  <a:pos x="131" y="76"/>
                </a:cxn>
                <a:cxn ang="0">
                  <a:pos x="147" y="50"/>
                </a:cxn>
                <a:cxn ang="0">
                  <a:pos x="181" y="34"/>
                </a:cxn>
                <a:cxn ang="0">
                  <a:pos x="181" y="23"/>
                </a:cxn>
                <a:cxn ang="0">
                  <a:pos x="160" y="23"/>
                </a:cxn>
                <a:cxn ang="0">
                  <a:pos x="155" y="21"/>
                </a:cxn>
                <a:cxn ang="0">
                  <a:pos x="107" y="5"/>
                </a:cxn>
                <a:cxn ang="0">
                  <a:pos x="16" y="0"/>
                </a:cxn>
                <a:cxn ang="0">
                  <a:pos x="0" y="11"/>
                </a:cxn>
              </a:cxnLst>
              <a:rect l="0" t="0" r="r" b="b"/>
              <a:pathLst>
                <a:path w="182" h="132">
                  <a:moveTo>
                    <a:pt x="0" y="11"/>
                  </a:moveTo>
                  <a:lnTo>
                    <a:pt x="8" y="34"/>
                  </a:lnTo>
                  <a:lnTo>
                    <a:pt x="45" y="36"/>
                  </a:lnTo>
                  <a:lnTo>
                    <a:pt x="26" y="73"/>
                  </a:lnTo>
                  <a:lnTo>
                    <a:pt x="26" y="112"/>
                  </a:lnTo>
                  <a:lnTo>
                    <a:pt x="55" y="131"/>
                  </a:lnTo>
                  <a:lnTo>
                    <a:pt x="105" y="121"/>
                  </a:lnTo>
                  <a:lnTo>
                    <a:pt x="136" y="87"/>
                  </a:lnTo>
                  <a:lnTo>
                    <a:pt x="131" y="76"/>
                  </a:lnTo>
                  <a:lnTo>
                    <a:pt x="147" y="50"/>
                  </a:lnTo>
                  <a:lnTo>
                    <a:pt x="181" y="34"/>
                  </a:lnTo>
                  <a:lnTo>
                    <a:pt x="181" y="23"/>
                  </a:lnTo>
                  <a:lnTo>
                    <a:pt x="160" y="23"/>
                  </a:lnTo>
                  <a:lnTo>
                    <a:pt x="155" y="21"/>
                  </a:lnTo>
                  <a:lnTo>
                    <a:pt x="107" y="5"/>
                  </a:lnTo>
                  <a:lnTo>
                    <a:pt x="16" y="0"/>
                  </a:lnTo>
                  <a:lnTo>
                    <a:pt x="0" y="11"/>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82" name="Freeform 686"/>
            <p:cNvSpPr>
              <a:spLocks/>
            </p:cNvSpPr>
            <p:nvPr/>
          </p:nvSpPr>
          <p:spPr bwMode="auto">
            <a:xfrm>
              <a:off x="2017" y="2471"/>
              <a:ext cx="54" cy="59"/>
            </a:xfrm>
            <a:custGeom>
              <a:avLst/>
              <a:gdLst/>
              <a:ahLst/>
              <a:cxnLst>
                <a:cxn ang="0">
                  <a:pos x="0" y="27"/>
                </a:cxn>
                <a:cxn ang="0">
                  <a:pos x="18" y="0"/>
                </a:cxn>
                <a:cxn ang="0">
                  <a:pos x="60" y="3"/>
                </a:cxn>
                <a:cxn ang="0">
                  <a:pos x="55" y="53"/>
                </a:cxn>
                <a:cxn ang="0">
                  <a:pos x="26" y="58"/>
                </a:cxn>
                <a:cxn ang="0">
                  <a:pos x="0" y="27"/>
                </a:cxn>
              </a:cxnLst>
              <a:rect l="0" t="0" r="r" b="b"/>
              <a:pathLst>
                <a:path w="61" h="59">
                  <a:moveTo>
                    <a:pt x="0" y="27"/>
                  </a:moveTo>
                  <a:lnTo>
                    <a:pt x="18" y="0"/>
                  </a:lnTo>
                  <a:lnTo>
                    <a:pt x="60" y="3"/>
                  </a:lnTo>
                  <a:lnTo>
                    <a:pt x="55" y="53"/>
                  </a:lnTo>
                  <a:lnTo>
                    <a:pt x="26" y="58"/>
                  </a:lnTo>
                  <a:lnTo>
                    <a:pt x="0" y="27"/>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83" name="Freeform 687"/>
            <p:cNvSpPr>
              <a:spLocks/>
            </p:cNvSpPr>
            <p:nvPr/>
          </p:nvSpPr>
          <p:spPr bwMode="auto">
            <a:xfrm>
              <a:off x="3238" y="1983"/>
              <a:ext cx="94" cy="83"/>
            </a:xfrm>
            <a:custGeom>
              <a:avLst/>
              <a:gdLst/>
              <a:ahLst/>
              <a:cxnLst>
                <a:cxn ang="0">
                  <a:pos x="0" y="76"/>
                </a:cxn>
                <a:cxn ang="0">
                  <a:pos x="3" y="69"/>
                </a:cxn>
                <a:cxn ang="0">
                  <a:pos x="21" y="51"/>
                </a:cxn>
                <a:cxn ang="0">
                  <a:pos x="10" y="43"/>
                </a:cxn>
                <a:cxn ang="0">
                  <a:pos x="10" y="19"/>
                </a:cxn>
                <a:cxn ang="0">
                  <a:pos x="21" y="6"/>
                </a:cxn>
                <a:cxn ang="0">
                  <a:pos x="105" y="0"/>
                </a:cxn>
                <a:cxn ang="0">
                  <a:pos x="89" y="11"/>
                </a:cxn>
                <a:cxn ang="0">
                  <a:pos x="86" y="45"/>
                </a:cxn>
                <a:cxn ang="0">
                  <a:pos x="49" y="66"/>
                </a:cxn>
                <a:cxn ang="0">
                  <a:pos x="18" y="82"/>
                </a:cxn>
                <a:cxn ang="0">
                  <a:pos x="0" y="76"/>
                </a:cxn>
              </a:cxnLst>
              <a:rect l="0" t="0" r="r" b="b"/>
              <a:pathLst>
                <a:path w="106" h="83">
                  <a:moveTo>
                    <a:pt x="0" y="76"/>
                  </a:moveTo>
                  <a:lnTo>
                    <a:pt x="3" y="69"/>
                  </a:lnTo>
                  <a:lnTo>
                    <a:pt x="21" y="51"/>
                  </a:lnTo>
                  <a:lnTo>
                    <a:pt x="10" y="43"/>
                  </a:lnTo>
                  <a:lnTo>
                    <a:pt x="10" y="19"/>
                  </a:lnTo>
                  <a:lnTo>
                    <a:pt x="21" y="6"/>
                  </a:lnTo>
                  <a:lnTo>
                    <a:pt x="105" y="0"/>
                  </a:lnTo>
                  <a:lnTo>
                    <a:pt x="89" y="11"/>
                  </a:lnTo>
                  <a:lnTo>
                    <a:pt x="86" y="45"/>
                  </a:lnTo>
                  <a:lnTo>
                    <a:pt x="49" y="66"/>
                  </a:lnTo>
                  <a:lnTo>
                    <a:pt x="18" y="82"/>
                  </a:lnTo>
                  <a:lnTo>
                    <a:pt x="0" y="76"/>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84" name="Freeform 688"/>
            <p:cNvSpPr>
              <a:spLocks/>
            </p:cNvSpPr>
            <p:nvPr/>
          </p:nvSpPr>
          <p:spPr bwMode="auto">
            <a:xfrm>
              <a:off x="3444" y="2167"/>
              <a:ext cx="68" cy="51"/>
            </a:xfrm>
            <a:custGeom>
              <a:avLst/>
              <a:gdLst/>
              <a:ahLst/>
              <a:cxnLst>
                <a:cxn ang="0">
                  <a:pos x="0" y="21"/>
                </a:cxn>
                <a:cxn ang="0">
                  <a:pos x="5" y="19"/>
                </a:cxn>
                <a:cxn ang="0">
                  <a:pos x="12" y="29"/>
                </a:cxn>
                <a:cxn ang="0">
                  <a:pos x="41" y="29"/>
                </a:cxn>
                <a:cxn ang="0">
                  <a:pos x="73" y="0"/>
                </a:cxn>
                <a:cxn ang="0">
                  <a:pos x="76" y="16"/>
                </a:cxn>
                <a:cxn ang="0">
                  <a:pos x="68" y="16"/>
                </a:cxn>
                <a:cxn ang="0">
                  <a:pos x="73" y="29"/>
                </a:cxn>
                <a:cxn ang="0">
                  <a:pos x="63" y="50"/>
                </a:cxn>
                <a:cxn ang="0">
                  <a:pos x="15" y="47"/>
                </a:cxn>
                <a:cxn ang="0">
                  <a:pos x="0" y="21"/>
                </a:cxn>
              </a:cxnLst>
              <a:rect l="0" t="0" r="r" b="b"/>
              <a:pathLst>
                <a:path w="77" h="51">
                  <a:moveTo>
                    <a:pt x="0" y="21"/>
                  </a:moveTo>
                  <a:lnTo>
                    <a:pt x="5" y="19"/>
                  </a:lnTo>
                  <a:lnTo>
                    <a:pt x="12" y="29"/>
                  </a:lnTo>
                  <a:lnTo>
                    <a:pt x="41" y="29"/>
                  </a:lnTo>
                  <a:lnTo>
                    <a:pt x="73" y="0"/>
                  </a:lnTo>
                  <a:lnTo>
                    <a:pt x="76" y="16"/>
                  </a:lnTo>
                  <a:lnTo>
                    <a:pt x="68" y="16"/>
                  </a:lnTo>
                  <a:lnTo>
                    <a:pt x="73" y="29"/>
                  </a:lnTo>
                  <a:lnTo>
                    <a:pt x="63" y="50"/>
                  </a:lnTo>
                  <a:lnTo>
                    <a:pt x="15" y="47"/>
                  </a:lnTo>
                  <a:lnTo>
                    <a:pt x="0" y="21"/>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85" name="Freeform 689"/>
            <p:cNvSpPr>
              <a:spLocks/>
            </p:cNvSpPr>
            <p:nvPr/>
          </p:nvSpPr>
          <p:spPr bwMode="auto">
            <a:xfrm>
              <a:off x="2872" y="1986"/>
              <a:ext cx="52" cy="114"/>
            </a:xfrm>
            <a:custGeom>
              <a:avLst/>
              <a:gdLst/>
              <a:ahLst/>
              <a:cxnLst>
                <a:cxn ang="0">
                  <a:pos x="0" y="50"/>
                </a:cxn>
                <a:cxn ang="0">
                  <a:pos x="13" y="42"/>
                </a:cxn>
                <a:cxn ang="0">
                  <a:pos x="21" y="3"/>
                </a:cxn>
                <a:cxn ang="0">
                  <a:pos x="55" y="0"/>
                </a:cxn>
                <a:cxn ang="0">
                  <a:pos x="47" y="14"/>
                </a:cxn>
                <a:cxn ang="0">
                  <a:pos x="55" y="31"/>
                </a:cxn>
                <a:cxn ang="0">
                  <a:pos x="39" y="50"/>
                </a:cxn>
                <a:cxn ang="0">
                  <a:pos x="58" y="66"/>
                </a:cxn>
                <a:cxn ang="0">
                  <a:pos x="32" y="113"/>
                </a:cxn>
                <a:cxn ang="0">
                  <a:pos x="27" y="82"/>
                </a:cxn>
                <a:cxn ang="0">
                  <a:pos x="0" y="50"/>
                </a:cxn>
              </a:cxnLst>
              <a:rect l="0" t="0" r="r" b="b"/>
              <a:pathLst>
                <a:path w="59" h="114">
                  <a:moveTo>
                    <a:pt x="0" y="50"/>
                  </a:moveTo>
                  <a:lnTo>
                    <a:pt x="13" y="42"/>
                  </a:lnTo>
                  <a:lnTo>
                    <a:pt x="21" y="3"/>
                  </a:lnTo>
                  <a:lnTo>
                    <a:pt x="55" y="0"/>
                  </a:lnTo>
                  <a:lnTo>
                    <a:pt x="47" y="14"/>
                  </a:lnTo>
                  <a:lnTo>
                    <a:pt x="55" y="31"/>
                  </a:lnTo>
                  <a:lnTo>
                    <a:pt x="39" y="50"/>
                  </a:lnTo>
                  <a:lnTo>
                    <a:pt x="58" y="66"/>
                  </a:lnTo>
                  <a:lnTo>
                    <a:pt x="32" y="113"/>
                  </a:lnTo>
                  <a:lnTo>
                    <a:pt x="27" y="82"/>
                  </a:lnTo>
                  <a:lnTo>
                    <a:pt x="0" y="50"/>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86" name="Freeform 690"/>
            <p:cNvSpPr>
              <a:spLocks/>
            </p:cNvSpPr>
            <p:nvPr/>
          </p:nvSpPr>
          <p:spPr bwMode="auto">
            <a:xfrm>
              <a:off x="3116" y="1902"/>
              <a:ext cx="39" cy="33"/>
            </a:xfrm>
            <a:custGeom>
              <a:avLst/>
              <a:gdLst/>
              <a:ahLst/>
              <a:cxnLst>
                <a:cxn ang="0">
                  <a:pos x="0" y="21"/>
                </a:cxn>
                <a:cxn ang="0">
                  <a:pos x="6" y="3"/>
                </a:cxn>
                <a:cxn ang="0">
                  <a:pos x="29" y="0"/>
                </a:cxn>
                <a:cxn ang="0">
                  <a:pos x="42" y="16"/>
                </a:cxn>
                <a:cxn ang="0">
                  <a:pos x="22" y="16"/>
                </a:cxn>
                <a:cxn ang="0">
                  <a:pos x="3" y="32"/>
                </a:cxn>
                <a:cxn ang="0">
                  <a:pos x="11" y="21"/>
                </a:cxn>
                <a:cxn ang="0">
                  <a:pos x="0" y="21"/>
                </a:cxn>
              </a:cxnLst>
              <a:rect l="0" t="0" r="r" b="b"/>
              <a:pathLst>
                <a:path w="43" h="33">
                  <a:moveTo>
                    <a:pt x="0" y="21"/>
                  </a:moveTo>
                  <a:lnTo>
                    <a:pt x="6" y="3"/>
                  </a:lnTo>
                  <a:lnTo>
                    <a:pt x="29" y="0"/>
                  </a:lnTo>
                  <a:lnTo>
                    <a:pt x="42" y="16"/>
                  </a:lnTo>
                  <a:lnTo>
                    <a:pt x="22" y="16"/>
                  </a:lnTo>
                  <a:lnTo>
                    <a:pt x="3" y="32"/>
                  </a:lnTo>
                  <a:lnTo>
                    <a:pt x="11" y="21"/>
                  </a:lnTo>
                  <a:lnTo>
                    <a:pt x="0" y="21"/>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87" name="Freeform 691"/>
            <p:cNvSpPr>
              <a:spLocks/>
            </p:cNvSpPr>
            <p:nvPr/>
          </p:nvSpPr>
          <p:spPr bwMode="auto">
            <a:xfrm>
              <a:off x="3119" y="1900"/>
              <a:ext cx="244" cy="103"/>
            </a:xfrm>
            <a:custGeom>
              <a:avLst/>
              <a:gdLst/>
              <a:ahLst/>
              <a:cxnLst>
                <a:cxn ang="0">
                  <a:pos x="0" y="36"/>
                </a:cxn>
                <a:cxn ang="0">
                  <a:pos x="13" y="63"/>
                </a:cxn>
                <a:cxn ang="0">
                  <a:pos x="3" y="63"/>
                </a:cxn>
                <a:cxn ang="0">
                  <a:pos x="13" y="70"/>
                </a:cxn>
                <a:cxn ang="0">
                  <a:pos x="19" y="86"/>
                </a:cxn>
                <a:cxn ang="0">
                  <a:pos x="31" y="86"/>
                </a:cxn>
                <a:cxn ang="0">
                  <a:pos x="19" y="92"/>
                </a:cxn>
                <a:cxn ang="0">
                  <a:pos x="37" y="89"/>
                </a:cxn>
                <a:cxn ang="0">
                  <a:pos x="53" y="100"/>
                </a:cxn>
                <a:cxn ang="0">
                  <a:pos x="71" y="89"/>
                </a:cxn>
                <a:cxn ang="0">
                  <a:pos x="97" y="102"/>
                </a:cxn>
                <a:cxn ang="0">
                  <a:pos x="147" y="89"/>
                </a:cxn>
                <a:cxn ang="0">
                  <a:pos x="144" y="102"/>
                </a:cxn>
                <a:cxn ang="0">
                  <a:pos x="155" y="89"/>
                </a:cxn>
                <a:cxn ang="0">
                  <a:pos x="239" y="83"/>
                </a:cxn>
                <a:cxn ang="0">
                  <a:pos x="273" y="81"/>
                </a:cxn>
                <a:cxn ang="0">
                  <a:pos x="265" y="47"/>
                </a:cxn>
                <a:cxn ang="0">
                  <a:pos x="270" y="39"/>
                </a:cxn>
                <a:cxn ang="0">
                  <a:pos x="244" y="7"/>
                </a:cxn>
                <a:cxn ang="0">
                  <a:pos x="225" y="7"/>
                </a:cxn>
                <a:cxn ang="0">
                  <a:pos x="173" y="18"/>
                </a:cxn>
                <a:cxn ang="0">
                  <a:pos x="131" y="0"/>
                </a:cxn>
                <a:cxn ang="0">
                  <a:pos x="107" y="0"/>
                </a:cxn>
                <a:cxn ang="0">
                  <a:pos x="73" y="18"/>
                </a:cxn>
                <a:cxn ang="0">
                  <a:pos x="45" y="13"/>
                </a:cxn>
                <a:cxn ang="0">
                  <a:pos x="53" y="21"/>
                </a:cxn>
                <a:cxn ang="0">
                  <a:pos x="0" y="36"/>
                </a:cxn>
              </a:cxnLst>
              <a:rect l="0" t="0" r="r" b="b"/>
              <a:pathLst>
                <a:path w="274" h="103">
                  <a:moveTo>
                    <a:pt x="0" y="36"/>
                  </a:moveTo>
                  <a:lnTo>
                    <a:pt x="13" y="63"/>
                  </a:lnTo>
                  <a:lnTo>
                    <a:pt x="3" y="63"/>
                  </a:lnTo>
                  <a:lnTo>
                    <a:pt x="13" y="70"/>
                  </a:lnTo>
                  <a:lnTo>
                    <a:pt x="19" y="86"/>
                  </a:lnTo>
                  <a:lnTo>
                    <a:pt x="31" y="86"/>
                  </a:lnTo>
                  <a:lnTo>
                    <a:pt x="19" y="92"/>
                  </a:lnTo>
                  <a:lnTo>
                    <a:pt x="37" y="89"/>
                  </a:lnTo>
                  <a:lnTo>
                    <a:pt x="53" y="100"/>
                  </a:lnTo>
                  <a:lnTo>
                    <a:pt x="71" y="89"/>
                  </a:lnTo>
                  <a:lnTo>
                    <a:pt x="97" y="102"/>
                  </a:lnTo>
                  <a:lnTo>
                    <a:pt x="147" y="89"/>
                  </a:lnTo>
                  <a:lnTo>
                    <a:pt x="144" y="102"/>
                  </a:lnTo>
                  <a:lnTo>
                    <a:pt x="155" y="89"/>
                  </a:lnTo>
                  <a:lnTo>
                    <a:pt x="239" y="83"/>
                  </a:lnTo>
                  <a:lnTo>
                    <a:pt x="273" y="81"/>
                  </a:lnTo>
                  <a:lnTo>
                    <a:pt x="265" y="47"/>
                  </a:lnTo>
                  <a:lnTo>
                    <a:pt x="270" y="39"/>
                  </a:lnTo>
                  <a:lnTo>
                    <a:pt x="244" y="7"/>
                  </a:lnTo>
                  <a:lnTo>
                    <a:pt x="225" y="7"/>
                  </a:lnTo>
                  <a:lnTo>
                    <a:pt x="173" y="18"/>
                  </a:lnTo>
                  <a:lnTo>
                    <a:pt x="131" y="0"/>
                  </a:lnTo>
                  <a:lnTo>
                    <a:pt x="107" y="0"/>
                  </a:lnTo>
                  <a:lnTo>
                    <a:pt x="73" y="18"/>
                  </a:lnTo>
                  <a:lnTo>
                    <a:pt x="45" y="13"/>
                  </a:lnTo>
                  <a:lnTo>
                    <a:pt x="53" y="21"/>
                  </a:lnTo>
                  <a:lnTo>
                    <a:pt x="0" y="36"/>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88" name="Freeform 692"/>
            <p:cNvSpPr>
              <a:spLocks/>
            </p:cNvSpPr>
            <p:nvPr/>
          </p:nvSpPr>
          <p:spPr bwMode="auto">
            <a:xfrm>
              <a:off x="3096" y="2076"/>
              <a:ext cx="150" cy="155"/>
            </a:xfrm>
            <a:custGeom>
              <a:avLst/>
              <a:gdLst/>
              <a:ahLst/>
              <a:cxnLst>
                <a:cxn ang="0">
                  <a:pos x="0" y="26"/>
                </a:cxn>
                <a:cxn ang="0">
                  <a:pos x="10" y="152"/>
                </a:cxn>
                <a:cxn ang="0">
                  <a:pos x="141" y="154"/>
                </a:cxn>
                <a:cxn ang="0">
                  <a:pos x="163" y="135"/>
                </a:cxn>
                <a:cxn ang="0">
                  <a:pos x="168" y="120"/>
                </a:cxn>
                <a:cxn ang="0">
                  <a:pos x="115" y="34"/>
                </a:cxn>
                <a:cxn ang="0">
                  <a:pos x="141" y="62"/>
                </a:cxn>
                <a:cxn ang="0">
                  <a:pos x="152" y="36"/>
                </a:cxn>
                <a:cxn ang="0">
                  <a:pos x="141" y="5"/>
                </a:cxn>
                <a:cxn ang="0">
                  <a:pos x="110" y="12"/>
                </a:cxn>
                <a:cxn ang="0">
                  <a:pos x="110" y="0"/>
                </a:cxn>
                <a:cxn ang="0">
                  <a:pos x="92" y="2"/>
                </a:cxn>
                <a:cxn ang="0">
                  <a:pos x="65" y="15"/>
                </a:cxn>
                <a:cxn ang="0">
                  <a:pos x="10" y="0"/>
                </a:cxn>
                <a:cxn ang="0">
                  <a:pos x="0" y="26"/>
                </a:cxn>
              </a:cxnLst>
              <a:rect l="0" t="0" r="r" b="b"/>
              <a:pathLst>
                <a:path w="169" h="155">
                  <a:moveTo>
                    <a:pt x="0" y="26"/>
                  </a:moveTo>
                  <a:lnTo>
                    <a:pt x="10" y="152"/>
                  </a:lnTo>
                  <a:lnTo>
                    <a:pt x="141" y="154"/>
                  </a:lnTo>
                  <a:lnTo>
                    <a:pt x="163" y="135"/>
                  </a:lnTo>
                  <a:lnTo>
                    <a:pt x="168" y="120"/>
                  </a:lnTo>
                  <a:lnTo>
                    <a:pt x="115" y="34"/>
                  </a:lnTo>
                  <a:lnTo>
                    <a:pt x="141" y="62"/>
                  </a:lnTo>
                  <a:lnTo>
                    <a:pt x="152" y="36"/>
                  </a:lnTo>
                  <a:lnTo>
                    <a:pt x="141" y="5"/>
                  </a:lnTo>
                  <a:lnTo>
                    <a:pt x="110" y="12"/>
                  </a:lnTo>
                  <a:lnTo>
                    <a:pt x="110" y="0"/>
                  </a:lnTo>
                  <a:lnTo>
                    <a:pt x="92" y="2"/>
                  </a:lnTo>
                  <a:lnTo>
                    <a:pt x="65" y="15"/>
                  </a:lnTo>
                  <a:lnTo>
                    <a:pt x="10" y="0"/>
                  </a:lnTo>
                  <a:lnTo>
                    <a:pt x="0" y="26"/>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89" name="Freeform 693"/>
            <p:cNvSpPr>
              <a:spLocks/>
            </p:cNvSpPr>
            <p:nvPr/>
          </p:nvSpPr>
          <p:spPr bwMode="auto">
            <a:xfrm>
              <a:off x="1819" y="2377"/>
              <a:ext cx="177" cy="169"/>
            </a:xfrm>
            <a:custGeom>
              <a:avLst/>
              <a:gdLst/>
              <a:ahLst/>
              <a:cxnLst>
                <a:cxn ang="0">
                  <a:pos x="0" y="45"/>
                </a:cxn>
                <a:cxn ang="0">
                  <a:pos x="18" y="76"/>
                </a:cxn>
                <a:cxn ang="0">
                  <a:pos x="47" y="79"/>
                </a:cxn>
                <a:cxn ang="0">
                  <a:pos x="57" y="89"/>
                </a:cxn>
                <a:cxn ang="0">
                  <a:pos x="86" y="89"/>
                </a:cxn>
                <a:cxn ang="0">
                  <a:pos x="81" y="141"/>
                </a:cxn>
                <a:cxn ang="0">
                  <a:pos x="94" y="160"/>
                </a:cxn>
                <a:cxn ang="0">
                  <a:pos x="110" y="168"/>
                </a:cxn>
                <a:cxn ang="0">
                  <a:pos x="144" y="149"/>
                </a:cxn>
                <a:cxn ang="0">
                  <a:pos x="133" y="147"/>
                </a:cxn>
                <a:cxn ang="0">
                  <a:pos x="126" y="118"/>
                </a:cxn>
                <a:cxn ang="0">
                  <a:pos x="149" y="123"/>
                </a:cxn>
                <a:cxn ang="0">
                  <a:pos x="186" y="105"/>
                </a:cxn>
                <a:cxn ang="0">
                  <a:pos x="175" y="89"/>
                </a:cxn>
                <a:cxn ang="0">
                  <a:pos x="189" y="76"/>
                </a:cxn>
                <a:cxn ang="0">
                  <a:pos x="183" y="68"/>
                </a:cxn>
                <a:cxn ang="0">
                  <a:pos x="199" y="57"/>
                </a:cxn>
                <a:cxn ang="0">
                  <a:pos x="181" y="55"/>
                </a:cxn>
                <a:cxn ang="0">
                  <a:pos x="181" y="42"/>
                </a:cxn>
                <a:cxn ang="0">
                  <a:pos x="155" y="29"/>
                </a:cxn>
                <a:cxn ang="0">
                  <a:pos x="165" y="23"/>
                </a:cxn>
                <a:cxn ang="0">
                  <a:pos x="79" y="26"/>
                </a:cxn>
                <a:cxn ang="0">
                  <a:pos x="50" y="0"/>
                </a:cxn>
                <a:cxn ang="0">
                  <a:pos x="52" y="10"/>
                </a:cxn>
                <a:cxn ang="0">
                  <a:pos x="26" y="18"/>
                </a:cxn>
                <a:cxn ang="0">
                  <a:pos x="31" y="42"/>
                </a:cxn>
                <a:cxn ang="0">
                  <a:pos x="26" y="47"/>
                </a:cxn>
                <a:cxn ang="0">
                  <a:pos x="18" y="31"/>
                </a:cxn>
                <a:cxn ang="0">
                  <a:pos x="28" y="5"/>
                </a:cxn>
                <a:cxn ang="0">
                  <a:pos x="0" y="45"/>
                </a:cxn>
              </a:cxnLst>
              <a:rect l="0" t="0" r="r" b="b"/>
              <a:pathLst>
                <a:path w="200" h="169">
                  <a:moveTo>
                    <a:pt x="0" y="45"/>
                  </a:moveTo>
                  <a:lnTo>
                    <a:pt x="18" y="76"/>
                  </a:lnTo>
                  <a:lnTo>
                    <a:pt x="47" y="79"/>
                  </a:lnTo>
                  <a:lnTo>
                    <a:pt x="57" y="89"/>
                  </a:lnTo>
                  <a:lnTo>
                    <a:pt x="86" y="89"/>
                  </a:lnTo>
                  <a:lnTo>
                    <a:pt x="81" y="141"/>
                  </a:lnTo>
                  <a:lnTo>
                    <a:pt x="94" y="160"/>
                  </a:lnTo>
                  <a:lnTo>
                    <a:pt x="110" y="168"/>
                  </a:lnTo>
                  <a:lnTo>
                    <a:pt x="144" y="149"/>
                  </a:lnTo>
                  <a:lnTo>
                    <a:pt x="133" y="147"/>
                  </a:lnTo>
                  <a:lnTo>
                    <a:pt x="126" y="118"/>
                  </a:lnTo>
                  <a:lnTo>
                    <a:pt x="149" y="123"/>
                  </a:lnTo>
                  <a:lnTo>
                    <a:pt x="186" y="105"/>
                  </a:lnTo>
                  <a:lnTo>
                    <a:pt x="175" y="89"/>
                  </a:lnTo>
                  <a:lnTo>
                    <a:pt x="189" y="76"/>
                  </a:lnTo>
                  <a:lnTo>
                    <a:pt x="183" y="68"/>
                  </a:lnTo>
                  <a:lnTo>
                    <a:pt x="199" y="57"/>
                  </a:lnTo>
                  <a:lnTo>
                    <a:pt x="181" y="55"/>
                  </a:lnTo>
                  <a:lnTo>
                    <a:pt x="181" y="42"/>
                  </a:lnTo>
                  <a:lnTo>
                    <a:pt x="155" y="29"/>
                  </a:lnTo>
                  <a:lnTo>
                    <a:pt x="165" y="23"/>
                  </a:lnTo>
                  <a:lnTo>
                    <a:pt x="79" y="26"/>
                  </a:lnTo>
                  <a:lnTo>
                    <a:pt x="50" y="0"/>
                  </a:lnTo>
                  <a:lnTo>
                    <a:pt x="52" y="10"/>
                  </a:lnTo>
                  <a:lnTo>
                    <a:pt x="26" y="18"/>
                  </a:lnTo>
                  <a:lnTo>
                    <a:pt x="31" y="42"/>
                  </a:lnTo>
                  <a:lnTo>
                    <a:pt x="26" y="47"/>
                  </a:lnTo>
                  <a:lnTo>
                    <a:pt x="18" y="31"/>
                  </a:lnTo>
                  <a:lnTo>
                    <a:pt x="28" y="5"/>
                  </a:lnTo>
                  <a:lnTo>
                    <a:pt x="0" y="45"/>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390" name="Freeform 694"/>
            <p:cNvSpPr>
              <a:spLocks/>
            </p:cNvSpPr>
            <p:nvPr/>
          </p:nvSpPr>
          <p:spPr bwMode="auto">
            <a:xfrm>
              <a:off x="3334" y="2301"/>
              <a:ext cx="47" cy="69"/>
            </a:xfrm>
            <a:custGeom>
              <a:avLst/>
              <a:gdLst/>
              <a:ahLst/>
              <a:cxnLst>
                <a:cxn ang="0">
                  <a:pos x="0" y="10"/>
                </a:cxn>
                <a:cxn ang="0">
                  <a:pos x="10" y="68"/>
                </a:cxn>
                <a:cxn ang="0">
                  <a:pos x="47" y="47"/>
                </a:cxn>
                <a:cxn ang="0">
                  <a:pos x="42" y="37"/>
                </a:cxn>
                <a:cxn ang="0">
                  <a:pos x="52" y="26"/>
                </a:cxn>
                <a:cxn ang="0">
                  <a:pos x="52" y="8"/>
                </a:cxn>
                <a:cxn ang="0">
                  <a:pos x="28" y="0"/>
                </a:cxn>
                <a:cxn ang="0">
                  <a:pos x="0" y="10"/>
                </a:cxn>
              </a:cxnLst>
              <a:rect l="0" t="0" r="r" b="b"/>
              <a:pathLst>
                <a:path w="53" h="69">
                  <a:moveTo>
                    <a:pt x="0" y="10"/>
                  </a:moveTo>
                  <a:lnTo>
                    <a:pt x="10" y="68"/>
                  </a:lnTo>
                  <a:lnTo>
                    <a:pt x="47" y="47"/>
                  </a:lnTo>
                  <a:lnTo>
                    <a:pt x="42" y="37"/>
                  </a:lnTo>
                  <a:lnTo>
                    <a:pt x="52" y="26"/>
                  </a:lnTo>
                  <a:lnTo>
                    <a:pt x="52" y="8"/>
                  </a:lnTo>
                  <a:lnTo>
                    <a:pt x="28" y="0"/>
                  </a:lnTo>
                  <a:lnTo>
                    <a:pt x="0" y="10"/>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91" name="Freeform 695"/>
            <p:cNvSpPr>
              <a:spLocks/>
            </p:cNvSpPr>
            <p:nvPr/>
          </p:nvSpPr>
          <p:spPr bwMode="auto">
            <a:xfrm>
              <a:off x="2954" y="1813"/>
              <a:ext cx="124" cy="109"/>
            </a:xfrm>
            <a:custGeom>
              <a:avLst/>
              <a:gdLst/>
              <a:ahLst/>
              <a:cxnLst>
                <a:cxn ang="0">
                  <a:pos x="0" y="24"/>
                </a:cxn>
                <a:cxn ang="0">
                  <a:pos x="0" y="8"/>
                </a:cxn>
                <a:cxn ang="0">
                  <a:pos x="36" y="0"/>
                </a:cxn>
                <a:cxn ang="0">
                  <a:pos x="65" y="18"/>
                </a:cxn>
                <a:cxn ang="0">
                  <a:pos x="100" y="13"/>
                </a:cxn>
                <a:cxn ang="0">
                  <a:pos x="136" y="50"/>
                </a:cxn>
                <a:cxn ang="0">
                  <a:pos x="131" y="84"/>
                </a:cxn>
                <a:cxn ang="0">
                  <a:pos x="139" y="97"/>
                </a:cxn>
                <a:cxn ang="0">
                  <a:pos x="110" y="108"/>
                </a:cxn>
                <a:cxn ang="0">
                  <a:pos x="97" y="79"/>
                </a:cxn>
                <a:cxn ang="0">
                  <a:pos x="84" y="89"/>
                </a:cxn>
                <a:cxn ang="0">
                  <a:pos x="36" y="61"/>
                </a:cxn>
                <a:cxn ang="0">
                  <a:pos x="16" y="29"/>
                </a:cxn>
                <a:cxn ang="0">
                  <a:pos x="2" y="37"/>
                </a:cxn>
                <a:cxn ang="0">
                  <a:pos x="0" y="24"/>
                </a:cxn>
              </a:cxnLst>
              <a:rect l="0" t="0" r="r" b="b"/>
              <a:pathLst>
                <a:path w="140" h="109">
                  <a:moveTo>
                    <a:pt x="0" y="24"/>
                  </a:moveTo>
                  <a:lnTo>
                    <a:pt x="0" y="8"/>
                  </a:lnTo>
                  <a:lnTo>
                    <a:pt x="36" y="0"/>
                  </a:lnTo>
                  <a:lnTo>
                    <a:pt x="65" y="18"/>
                  </a:lnTo>
                  <a:lnTo>
                    <a:pt x="100" y="13"/>
                  </a:lnTo>
                  <a:lnTo>
                    <a:pt x="136" y="50"/>
                  </a:lnTo>
                  <a:lnTo>
                    <a:pt x="131" y="84"/>
                  </a:lnTo>
                  <a:lnTo>
                    <a:pt x="139" y="97"/>
                  </a:lnTo>
                  <a:lnTo>
                    <a:pt x="110" y="108"/>
                  </a:lnTo>
                  <a:lnTo>
                    <a:pt x="97" y="79"/>
                  </a:lnTo>
                  <a:lnTo>
                    <a:pt x="84" y="89"/>
                  </a:lnTo>
                  <a:lnTo>
                    <a:pt x="36" y="61"/>
                  </a:lnTo>
                  <a:lnTo>
                    <a:pt x="16" y="29"/>
                  </a:lnTo>
                  <a:lnTo>
                    <a:pt x="2" y="37"/>
                  </a:lnTo>
                  <a:lnTo>
                    <a:pt x="0" y="24"/>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92" name="Freeform 696"/>
            <p:cNvSpPr>
              <a:spLocks/>
            </p:cNvSpPr>
            <p:nvPr/>
          </p:nvSpPr>
          <p:spPr bwMode="auto">
            <a:xfrm>
              <a:off x="1796" y="2256"/>
              <a:ext cx="40" cy="30"/>
            </a:xfrm>
            <a:custGeom>
              <a:avLst/>
              <a:gdLst/>
              <a:ahLst/>
              <a:cxnLst>
                <a:cxn ang="0">
                  <a:pos x="18" y="3"/>
                </a:cxn>
                <a:cxn ang="0">
                  <a:pos x="26" y="8"/>
                </a:cxn>
                <a:cxn ang="0">
                  <a:pos x="26" y="11"/>
                </a:cxn>
                <a:cxn ang="0">
                  <a:pos x="36" y="21"/>
                </a:cxn>
                <a:cxn ang="0">
                  <a:pos x="2" y="14"/>
                </a:cxn>
                <a:cxn ang="0">
                  <a:pos x="0" y="26"/>
                </a:cxn>
                <a:cxn ang="0">
                  <a:pos x="44" y="29"/>
                </a:cxn>
                <a:cxn ang="0">
                  <a:pos x="44" y="3"/>
                </a:cxn>
                <a:cxn ang="0">
                  <a:pos x="36" y="0"/>
                </a:cxn>
              </a:cxnLst>
              <a:rect l="0" t="0" r="r" b="b"/>
              <a:pathLst>
                <a:path w="45" h="30">
                  <a:moveTo>
                    <a:pt x="18" y="3"/>
                  </a:moveTo>
                  <a:lnTo>
                    <a:pt x="26" y="8"/>
                  </a:lnTo>
                  <a:lnTo>
                    <a:pt x="26" y="11"/>
                  </a:lnTo>
                  <a:lnTo>
                    <a:pt x="36" y="21"/>
                  </a:lnTo>
                  <a:lnTo>
                    <a:pt x="2" y="14"/>
                  </a:lnTo>
                  <a:lnTo>
                    <a:pt x="0" y="26"/>
                  </a:lnTo>
                  <a:lnTo>
                    <a:pt x="44" y="29"/>
                  </a:lnTo>
                  <a:lnTo>
                    <a:pt x="44" y="3"/>
                  </a:lnTo>
                  <a:lnTo>
                    <a:pt x="36" y="0"/>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93" name="Freeform 697"/>
            <p:cNvSpPr>
              <a:spLocks/>
            </p:cNvSpPr>
            <p:nvPr/>
          </p:nvSpPr>
          <p:spPr bwMode="auto">
            <a:xfrm>
              <a:off x="1835" y="2256"/>
              <a:ext cx="48" cy="32"/>
            </a:xfrm>
            <a:custGeom>
              <a:avLst/>
              <a:gdLst/>
              <a:ahLst/>
              <a:cxnLst>
                <a:cxn ang="0">
                  <a:pos x="53" y="11"/>
                </a:cxn>
                <a:cxn ang="0">
                  <a:pos x="34" y="11"/>
                </a:cxn>
                <a:cxn ang="0">
                  <a:pos x="32" y="3"/>
                </a:cxn>
                <a:cxn ang="0">
                  <a:pos x="5" y="0"/>
                </a:cxn>
                <a:cxn ang="0">
                  <a:pos x="0" y="3"/>
                </a:cxn>
                <a:cxn ang="0">
                  <a:pos x="0" y="29"/>
                </a:cxn>
                <a:cxn ang="0">
                  <a:pos x="3" y="31"/>
                </a:cxn>
                <a:cxn ang="0">
                  <a:pos x="13" y="21"/>
                </a:cxn>
                <a:cxn ang="0">
                  <a:pos x="53" y="21"/>
                </a:cxn>
              </a:cxnLst>
              <a:rect l="0" t="0" r="r" b="b"/>
              <a:pathLst>
                <a:path w="54" h="32">
                  <a:moveTo>
                    <a:pt x="53" y="11"/>
                  </a:moveTo>
                  <a:lnTo>
                    <a:pt x="34" y="11"/>
                  </a:lnTo>
                  <a:lnTo>
                    <a:pt x="32" y="3"/>
                  </a:lnTo>
                  <a:lnTo>
                    <a:pt x="5" y="0"/>
                  </a:lnTo>
                  <a:lnTo>
                    <a:pt x="0" y="3"/>
                  </a:lnTo>
                  <a:lnTo>
                    <a:pt x="0" y="29"/>
                  </a:lnTo>
                  <a:lnTo>
                    <a:pt x="3" y="31"/>
                  </a:lnTo>
                  <a:lnTo>
                    <a:pt x="13" y="21"/>
                  </a:lnTo>
                  <a:lnTo>
                    <a:pt x="53" y="21"/>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94" name="Freeform 698"/>
            <p:cNvSpPr>
              <a:spLocks/>
            </p:cNvSpPr>
            <p:nvPr/>
          </p:nvSpPr>
          <p:spPr bwMode="auto">
            <a:xfrm>
              <a:off x="3063" y="1666"/>
              <a:ext cx="241" cy="193"/>
            </a:xfrm>
            <a:custGeom>
              <a:avLst/>
              <a:gdLst/>
              <a:ahLst/>
              <a:cxnLst>
                <a:cxn ang="0">
                  <a:pos x="29" y="34"/>
                </a:cxn>
                <a:cxn ang="0">
                  <a:pos x="18" y="42"/>
                </a:cxn>
                <a:cxn ang="0">
                  <a:pos x="32" y="76"/>
                </a:cxn>
                <a:cxn ang="0">
                  <a:pos x="8" y="105"/>
                </a:cxn>
                <a:cxn ang="0">
                  <a:pos x="0" y="118"/>
                </a:cxn>
                <a:cxn ang="0">
                  <a:pos x="13" y="126"/>
                </a:cxn>
                <a:cxn ang="0">
                  <a:pos x="71" y="121"/>
                </a:cxn>
                <a:cxn ang="0">
                  <a:pos x="74" y="111"/>
                </a:cxn>
                <a:cxn ang="0">
                  <a:pos x="97" y="116"/>
                </a:cxn>
                <a:cxn ang="0">
                  <a:pos x="113" y="118"/>
                </a:cxn>
                <a:cxn ang="0">
                  <a:pos x="113" y="131"/>
                </a:cxn>
                <a:cxn ang="0">
                  <a:pos x="123" y="150"/>
                </a:cxn>
                <a:cxn ang="0">
                  <a:pos x="105" y="147"/>
                </a:cxn>
                <a:cxn ang="0">
                  <a:pos x="100" y="171"/>
                </a:cxn>
                <a:cxn ang="0">
                  <a:pos x="113" y="174"/>
                </a:cxn>
                <a:cxn ang="0">
                  <a:pos x="121" y="155"/>
                </a:cxn>
                <a:cxn ang="0">
                  <a:pos x="147" y="150"/>
                </a:cxn>
                <a:cxn ang="0">
                  <a:pos x="147" y="157"/>
                </a:cxn>
                <a:cxn ang="0">
                  <a:pos x="173" y="160"/>
                </a:cxn>
                <a:cxn ang="0">
                  <a:pos x="155" y="174"/>
                </a:cxn>
                <a:cxn ang="0">
                  <a:pos x="178" y="192"/>
                </a:cxn>
                <a:cxn ang="0">
                  <a:pos x="218" y="171"/>
                </a:cxn>
                <a:cxn ang="0">
                  <a:pos x="194" y="174"/>
                </a:cxn>
                <a:cxn ang="0">
                  <a:pos x="178" y="160"/>
                </a:cxn>
                <a:cxn ang="0">
                  <a:pos x="192" y="165"/>
                </a:cxn>
                <a:cxn ang="0">
                  <a:pos x="194" y="155"/>
                </a:cxn>
                <a:cxn ang="0">
                  <a:pos x="223" y="147"/>
                </a:cxn>
                <a:cxn ang="0">
                  <a:pos x="226" y="131"/>
                </a:cxn>
                <a:cxn ang="0">
                  <a:pos x="239" y="118"/>
                </a:cxn>
                <a:cxn ang="0">
                  <a:pos x="252" y="121"/>
                </a:cxn>
                <a:cxn ang="0">
                  <a:pos x="263" y="105"/>
                </a:cxn>
                <a:cxn ang="0">
                  <a:pos x="260" y="95"/>
                </a:cxn>
                <a:cxn ang="0">
                  <a:pos x="270" y="71"/>
                </a:cxn>
                <a:cxn ang="0">
                  <a:pos x="254" y="53"/>
                </a:cxn>
                <a:cxn ang="0">
                  <a:pos x="241" y="40"/>
                </a:cxn>
                <a:cxn ang="0">
                  <a:pos x="220" y="34"/>
                </a:cxn>
                <a:cxn ang="0">
                  <a:pos x="197" y="42"/>
                </a:cxn>
                <a:cxn ang="0">
                  <a:pos x="194" y="19"/>
                </a:cxn>
                <a:cxn ang="0">
                  <a:pos x="178" y="19"/>
                </a:cxn>
                <a:cxn ang="0">
                  <a:pos x="170" y="0"/>
                </a:cxn>
                <a:cxn ang="0">
                  <a:pos x="129" y="11"/>
                </a:cxn>
                <a:cxn ang="0">
                  <a:pos x="134" y="27"/>
                </a:cxn>
                <a:cxn ang="0">
                  <a:pos x="126" y="37"/>
                </a:cxn>
                <a:cxn ang="0">
                  <a:pos x="123" y="24"/>
                </a:cxn>
                <a:cxn ang="0">
                  <a:pos x="87" y="37"/>
                </a:cxn>
                <a:cxn ang="0">
                  <a:pos x="79" y="27"/>
                </a:cxn>
                <a:cxn ang="0">
                  <a:pos x="66" y="29"/>
                </a:cxn>
                <a:cxn ang="0">
                  <a:pos x="53" y="24"/>
                </a:cxn>
              </a:cxnLst>
              <a:rect l="0" t="0" r="r" b="b"/>
              <a:pathLst>
                <a:path w="271" h="193">
                  <a:moveTo>
                    <a:pt x="29" y="34"/>
                  </a:moveTo>
                  <a:lnTo>
                    <a:pt x="18" y="42"/>
                  </a:lnTo>
                  <a:lnTo>
                    <a:pt x="32" y="76"/>
                  </a:lnTo>
                  <a:lnTo>
                    <a:pt x="8" y="105"/>
                  </a:lnTo>
                  <a:lnTo>
                    <a:pt x="0" y="118"/>
                  </a:lnTo>
                  <a:lnTo>
                    <a:pt x="13" y="126"/>
                  </a:lnTo>
                  <a:lnTo>
                    <a:pt x="71" y="121"/>
                  </a:lnTo>
                  <a:lnTo>
                    <a:pt x="74" y="111"/>
                  </a:lnTo>
                  <a:lnTo>
                    <a:pt x="97" y="116"/>
                  </a:lnTo>
                  <a:lnTo>
                    <a:pt x="113" y="118"/>
                  </a:lnTo>
                  <a:lnTo>
                    <a:pt x="113" y="131"/>
                  </a:lnTo>
                  <a:lnTo>
                    <a:pt x="123" y="150"/>
                  </a:lnTo>
                  <a:lnTo>
                    <a:pt x="105" y="147"/>
                  </a:lnTo>
                  <a:lnTo>
                    <a:pt x="100" y="171"/>
                  </a:lnTo>
                  <a:lnTo>
                    <a:pt x="113" y="174"/>
                  </a:lnTo>
                  <a:lnTo>
                    <a:pt x="121" y="155"/>
                  </a:lnTo>
                  <a:lnTo>
                    <a:pt x="147" y="150"/>
                  </a:lnTo>
                  <a:lnTo>
                    <a:pt x="147" y="157"/>
                  </a:lnTo>
                  <a:lnTo>
                    <a:pt x="173" y="160"/>
                  </a:lnTo>
                  <a:lnTo>
                    <a:pt x="155" y="174"/>
                  </a:lnTo>
                  <a:lnTo>
                    <a:pt x="178" y="192"/>
                  </a:lnTo>
                  <a:lnTo>
                    <a:pt x="218" y="171"/>
                  </a:lnTo>
                  <a:lnTo>
                    <a:pt x="194" y="174"/>
                  </a:lnTo>
                  <a:lnTo>
                    <a:pt x="178" y="160"/>
                  </a:lnTo>
                  <a:lnTo>
                    <a:pt x="192" y="165"/>
                  </a:lnTo>
                  <a:lnTo>
                    <a:pt x="194" y="155"/>
                  </a:lnTo>
                  <a:lnTo>
                    <a:pt x="223" y="147"/>
                  </a:lnTo>
                  <a:lnTo>
                    <a:pt x="226" y="131"/>
                  </a:lnTo>
                  <a:lnTo>
                    <a:pt x="239" y="118"/>
                  </a:lnTo>
                  <a:lnTo>
                    <a:pt x="252" y="121"/>
                  </a:lnTo>
                  <a:lnTo>
                    <a:pt x="263" y="105"/>
                  </a:lnTo>
                  <a:lnTo>
                    <a:pt x="260" y="95"/>
                  </a:lnTo>
                  <a:lnTo>
                    <a:pt x="270" y="71"/>
                  </a:lnTo>
                  <a:lnTo>
                    <a:pt x="254" y="53"/>
                  </a:lnTo>
                  <a:lnTo>
                    <a:pt x="241" y="40"/>
                  </a:lnTo>
                  <a:lnTo>
                    <a:pt x="220" y="34"/>
                  </a:lnTo>
                  <a:lnTo>
                    <a:pt x="197" y="42"/>
                  </a:lnTo>
                  <a:lnTo>
                    <a:pt x="194" y="19"/>
                  </a:lnTo>
                  <a:lnTo>
                    <a:pt x="178" y="19"/>
                  </a:lnTo>
                  <a:lnTo>
                    <a:pt x="170" y="0"/>
                  </a:lnTo>
                  <a:lnTo>
                    <a:pt x="129" y="11"/>
                  </a:lnTo>
                  <a:lnTo>
                    <a:pt x="134" y="27"/>
                  </a:lnTo>
                  <a:lnTo>
                    <a:pt x="126" y="37"/>
                  </a:lnTo>
                  <a:lnTo>
                    <a:pt x="123" y="24"/>
                  </a:lnTo>
                  <a:lnTo>
                    <a:pt x="87" y="37"/>
                  </a:lnTo>
                  <a:lnTo>
                    <a:pt x="79" y="27"/>
                  </a:lnTo>
                  <a:lnTo>
                    <a:pt x="66" y="29"/>
                  </a:lnTo>
                  <a:lnTo>
                    <a:pt x="53" y="24"/>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95" name="Freeform 699"/>
            <p:cNvSpPr>
              <a:spLocks/>
            </p:cNvSpPr>
            <p:nvPr/>
          </p:nvSpPr>
          <p:spPr bwMode="auto">
            <a:xfrm>
              <a:off x="3084" y="1590"/>
              <a:ext cx="122" cy="114"/>
            </a:xfrm>
            <a:custGeom>
              <a:avLst/>
              <a:gdLst/>
              <a:ahLst/>
              <a:cxnLst>
                <a:cxn ang="0">
                  <a:pos x="137" y="50"/>
                </a:cxn>
                <a:cxn ang="0">
                  <a:pos x="119" y="47"/>
                </a:cxn>
                <a:cxn ang="0">
                  <a:pos x="113" y="19"/>
                </a:cxn>
                <a:cxn ang="0">
                  <a:pos x="100" y="3"/>
                </a:cxn>
                <a:cxn ang="0">
                  <a:pos x="79" y="0"/>
                </a:cxn>
                <a:cxn ang="0">
                  <a:pos x="64" y="3"/>
                </a:cxn>
                <a:cxn ang="0">
                  <a:pos x="53" y="13"/>
                </a:cxn>
                <a:cxn ang="0">
                  <a:pos x="56" y="27"/>
                </a:cxn>
                <a:cxn ang="0">
                  <a:pos x="40" y="34"/>
                </a:cxn>
                <a:cxn ang="0">
                  <a:pos x="37" y="55"/>
                </a:cxn>
                <a:cxn ang="0">
                  <a:pos x="22" y="71"/>
                </a:cxn>
                <a:cxn ang="0">
                  <a:pos x="0" y="84"/>
                </a:cxn>
                <a:cxn ang="0">
                  <a:pos x="6" y="110"/>
                </a:cxn>
                <a:cxn ang="0">
                  <a:pos x="30" y="100"/>
                </a:cxn>
                <a:cxn ang="0">
                  <a:pos x="43" y="105"/>
                </a:cxn>
                <a:cxn ang="0">
                  <a:pos x="56" y="103"/>
                </a:cxn>
                <a:cxn ang="0">
                  <a:pos x="64" y="113"/>
                </a:cxn>
                <a:cxn ang="0">
                  <a:pos x="100" y="100"/>
                </a:cxn>
                <a:cxn ang="0">
                  <a:pos x="103" y="113"/>
                </a:cxn>
                <a:cxn ang="0">
                  <a:pos x="111" y="103"/>
                </a:cxn>
                <a:cxn ang="0">
                  <a:pos x="106" y="87"/>
                </a:cxn>
                <a:cxn ang="0">
                  <a:pos x="124" y="81"/>
                </a:cxn>
                <a:cxn ang="0">
                  <a:pos x="121" y="61"/>
                </a:cxn>
                <a:cxn ang="0">
                  <a:pos x="132" y="64"/>
                </a:cxn>
                <a:cxn ang="0">
                  <a:pos x="137" y="50"/>
                </a:cxn>
              </a:cxnLst>
              <a:rect l="0" t="0" r="r" b="b"/>
              <a:pathLst>
                <a:path w="138" h="114">
                  <a:moveTo>
                    <a:pt x="137" y="50"/>
                  </a:moveTo>
                  <a:lnTo>
                    <a:pt x="119" y="47"/>
                  </a:lnTo>
                  <a:lnTo>
                    <a:pt x="113" y="19"/>
                  </a:lnTo>
                  <a:lnTo>
                    <a:pt x="100" y="3"/>
                  </a:lnTo>
                  <a:lnTo>
                    <a:pt x="79" y="0"/>
                  </a:lnTo>
                  <a:lnTo>
                    <a:pt x="64" y="3"/>
                  </a:lnTo>
                  <a:lnTo>
                    <a:pt x="53" y="13"/>
                  </a:lnTo>
                  <a:lnTo>
                    <a:pt x="56" y="27"/>
                  </a:lnTo>
                  <a:lnTo>
                    <a:pt x="40" y="34"/>
                  </a:lnTo>
                  <a:lnTo>
                    <a:pt x="37" y="55"/>
                  </a:lnTo>
                  <a:lnTo>
                    <a:pt x="22" y="71"/>
                  </a:lnTo>
                  <a:lnTo>
                    <a:pt x="0" y="84"/>
                  </a:lnTo>
                  <a:lnTo>
                    <a:pt x="6" y="110"/>
                  </a:lnTo>
                  <a:lnTo>
                    <a:pt x="30" y="100"/>
                  </a:lnTo>
                  <a:lnTo>
                    <a:pt x="43" y="105"/>
                  </a:lnTo>
                  <a:lnTo>
                    <a:pt x="56" y="103"/>
                  </a:lnTo>
                  <a:lnTo>
                    <a:pt x="64" y="113"/>
                  </a:lnTo>
                  <a:lnTo>
                    <a:pt x="100" y="100"/>
                  </a:lnTo>
                  <a:lnTo>
                    <a:pt x="103" y="113"/>
                  </a:lnTo>
                  <a:lnTo>
                    <a:pt x="111" y="103"/>
                  </a:lnTo>
                  <a:lnTo>
                    <a:pt x="106" y="87"/>
                  </a:lnTo>
                  <a:lnTo>
                    <a:pt x="124" y="81"/>
                  </a:lnTo>
                  <a:lnTo>
                    <a:pt x="121" y="61"/>
                  </a:lnTo>
                  <a:lnTo>
                    <a:pt x="132" y="64"/>
                  </a:lnTo>
                  <a:lnTo>
                    <a:pt x="137" y="50"/>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96" name="Freeform 700"/>
            <p:cNvSpPr>
              <a:spLocks/>
            </p:cNvSpPr>
            <p:nvPr/>
          </p:nvSpPr>
          <p:spPr bwMode="auto">
            <a:xfrm>
              <a:off x="3052" y="1619"/>
              <a:ext cx="65" cy="56"/>
            </a:xfrm>
            <a:custGeom>
              <a:avLst/>
              <a:gdLst/>
              <a:ahLst/>
              <a:cxnLst>
                <a:cxn ang="0">
                  <a:pos x="0" y="0"/>
                </a:cxn>
                <a:cxn ang="0">
                  <a:pos x="2" y="26"/>
                </a:cxn>
                <a:cxn ang="0">
                  <a:pos x="31" y="35"/>
                </a:cxn>
                <a:cxn ang="0">
                  <a:pos x="36" y="55"/>
                </a:cxn>
                <a:cxn ang="0">
                  <a:pos x="58" y="42"/>
                </a:cxn>
                <a:cxn ang="0">
                  <a:pos x="73" y="26"/>
                </a:cxn>
                <a:cxn ang="0">
                  <a:pos x="45" y="11"/>
                </a:cxn>
              </a:cxnLst>
              <a:rect l="0" t="0" r="r" b="b"/>
              <a:pathLst>
                <a:path w="74" h="56">
                  <a:moveTo>
                    <a:pt x="0" y="0"/>
                  </a:moveTo>
                  <a:lnTo>
                    <a:pt x="2" y="26"/>
                  </a:lnTo>
                  <a:lnTo>
                    <a:pt x="31" y="35"/>
                  </a:lnTo>
                  <a:lnTo>
                    <a:pt x="36" y="55"/>
                  </a:lnTo>
                  <a:lnTo>
                    <a:pt x="58" y="42"/>
                  </a:lnTo>
                  <a:lnTo>
                    <a:pt x="73" y="26"/>
                  </a:lnTo>
                  <a:lnTo>
                    <a:pt x="45" y="11"/>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97" name="Freeform 701"/>
            <p:cNvSpPr>
              <a:spLocks/>
            </p:cNvSpPr>
            <p:nvPr/>
          </p:nvSpPr>
          <p:spPr bwMode="auto">
            <a:xfrm>
              <a:off x="3052" y="1585"/>
              <a:ext cx="82" cy="61"/>
            </a:xfrm>
            <a:custGeom>
              <a:avLst/>
              <a:gdLst/>
              <a:ahLst/>
              <a:cxnLst>
                <a:cxn ang="0">
                  <a:pos x="50" y="0"/>
                </a:cxn>
                <a:cxn ang="0">
                  <a:pos x="45" y="27"/>
                </a:cxn>
                <a:cxn ang="0">
                  <a:pos x="21" y="13"/>
                </a:cxn>
                <a:cxn ang="0">
                  <a:pos x="8" y="16"/>
                </a:cxn>
                <a:cxn ang="0">
                  <a:pos x="0" y="34"/>
                </a:cxn>
                <a:cxn ang="0">
                  <a:pos x="45" y="45"/>
                </a:cxn>
                <a:cxn ang="0">
                  <a:pos x="73" y="60"/>
                </a:cxn>
                <a:cxn ang="0">
                  <a:pos x="76" y="39"/>
                </a:cxn>
                <a:cxn ang="0">
                  <a:pos x="92" y="32"/>
                </a:cxn>
                <a:cxn ang="0">
                  <a:pos x="89" y="18"/>
                </a:cxn>
                <a:cxn ang="0">
                  <a:pos x="76" y="3"/>
                </a:cxn>
              </a:cxnLst>
              <a:rect l="0" t="0" r="r" b="b"/>
              <a:pathLst>
                <a:path w="93" h="61">
                  <a:moveTo>
                    <a:pt x="50" y="0"/>
                  </a:moveTo>
                  <a:lnTo>
                    <a:pt x="45" y="27"/>
                  </a:lnTo>
                  <a:lnTo>
                    <a:pt x="21" y="13"/>
                  </a:lnTo>
                  <a:lnTo>
                    <a:pt x="8" y="16"/>
                  </a:lnTo>
                  <a:lnTo>
                    <a:pt x="0" y="34"/>
                  </a:lnTo>
                  <a:lnTo>
                    <a:pt x="45" y="45"/>
                  </a:lnTo>
                  <a:lnTo>
                    <a:pt x="73" y="60"/>
                  </a:lnTo>
                  <a:lnTo>
                    <a:pt x="76" y="39"/>
                  </a:lnTo>
                  <a:lnTo>
                    <a:pt x="92" y="32"/>
                  </a:lnTo>
                  <a:lnTo>
                    <a:pt x="89" y="18"/>
                  </a:lnTo>
                  <a:lnTo>
                    <a:pt x="76" y="3"/>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98" name="Freeform 702"/>
            <p:cNvSpPr>
              <a:spLocks/>
            </p:cNvSpPr>
            <p:nvPr/>
          </p:nvSpPr>
          <p:spPr bwMode="auto">
            <a:xfrm>
              <a:off x="3031" y="1645"/>
              <a:ext cx="53" cy="30"/>
            </a:xfrm>
            <a:custGeom>
              <a:avLst/>
              <a:gdLst/>
              <a:ahLst/>
              <a:cxnLst>
                <a:cxn ang="0">
                  <a:pos x="0" y="21"/>
                </a:cxn>
                <a:cxn ang="0">
                  <a:pos x="59" y="29"/>
                </a:cxn>
                <a:cxn ang="0">
                  <a:pos x="54" y="9"/>
                </a:cxn>
                <a:cxn ang="0">
                  <a:pos x="25" y="0"/>
                </a:cxn>
                <a:cxn ang="0">
                  <a:pos x="25" y="11"/>
                </a:cxn>
                <a:cxn ang="0">
                  <a:pos x="18" y="11"/>
                </a:cxn>
                <a:cxn ang="0">
                  <a:pos x="23" y="0"/>
                </a:cxn>
              </a:cxnLst>
              <a:rect l="0" t="0" r="r" b="b"/>
              <a:pathLst>
                <a:path w="60" h="30">
                  <a:moveTo>
                    <a:pt x="0" y="21"/>
                  </a:moveTo>
                  <a:lnTo>
                    <a:pt x="59" y="29"/>
                  </a:lnTo>
                  <a:lnTo>
                    <a:pt x="54" y="9"/>
                  </a:lnTo>
                  <a:lnTo>
                    <a:pt x="25" y="0"/>
                  </a:lnTo>
                  <a:lnTo>
                    <a:pt x="25" y="11"/>
                  </a:lnTo>
                  <a:lnTo>
                    <a:pt x="18" y="11"/>
                  </a:lnTo>
                  <a:lnTo>
                    <a:pt x="23" y="0"/>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399" name="Freeform 703"/>
            <p:cNvSpPr>
              <a:spLocks/>
            </p:cNvSpPr>
            <p:nvPr/>
          </p:nvSpPr>
          <p:spPr bwMode="auto">
            <a:xfrm>
              <a:off x="3084" y="1556"/>
              <a:ext cx="57" cy="48"/>
            </a:xfrm>
            <a:custGeom>
              <a:avLst/>
              <a:gdLst/>
              <a:ahLst/>
              <a:cxnLst>
                <a:cxn ang="0">
                  <a:pos x="0" y="8"/>
                </a:cxn>
                <a:cxn ang="0">
                  <a:pos x="3" y="29"/>
                </a:cxn>
                <a:cxn ang="0">
                  <a:pos x="14" y="29"/>
                </a:cxn>
                <a:cxn ang="0">
                  <a:pos x="40" y="32"/>
                </a:cxn>
                <a:cxn ang="0">
                  <a:pos x="53" y="47"/>
                </a:cxn>
                <a:cxn ang="0">
                  <a:pos x="64" y="37"/>
                </a:cxn>
                <a:cxn ang="0">
                  <a:pos x="61" y="0"/>
                </a:cxn>
              </a:cxnLst>
              <a:rect l="0" t="0" r="r" b="b"/>
              <a:pathLst>
                <a:path w="65" h="48">
                  <a:moveTo>
                    <a:pt x="0" y="8"/>
                  </a:moveTo>
                  <a:lnTo>
                    <a:pt x="3" y="29"/>
                  </a:lnTo>
                  <a:lnTo>
                    <a:pt x="14" y="29"/>
                  </a:lnTo>
                  <a:lnTo>
                    <a:pt x="40" y="32"/>
                  </a:lnTo>
                  <a:lnTo>
                    <a:pt x="53" y="47"/>
                  </a:lnTo>
                  <a:lnTo>
                    <a:pt x="64" y="37"/>
                  </a:lnTo>
                  <a:lnTo>
                    <a:pt x="61" y="0"/>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400" name="Freeform 704"/>
            <p:cNvSpPr>
              <a:spLocks/>
            </p:cNvSpPr>
            <p:nvPr/>
          </p:nvSpPr>
          <p:spPr bwMode="auto">
            <a:xfrm>
              <a:off x="2931" y="2642"/>
              <a:ext cx="161" cy="184"/>
            </a:xfrm>
            <a:custGeom>
              <a:avLst/>
              <a:gdLst/>
              <a:ahLst/>
              <a:cxnLst>
                <a:cxn ang="0">
                  <a:pos x="0" y="173"/>
                </a:cxn>
                <a:cxn ang="0">
                  <a:pos x="18" y="165"/>
                </a:cxn>
                <a:cxn ang="0">
                  <a:pos x="141" y="183"/>
                </a:cxn>
                <a:cxn ang="0">
                  <a:pos x="167" y="175"/>
                </a:cxn>
                <a:cxn ang="0">
                  <a:pos x="149" y="162"/>
                </a:cxn>
                <a:cxn ang="0">
                  <a:pos x="149" y="104"/>
                </a:cxn>
                <a:cxn ang="0">
                  <a:pos x="181" y="104"/>
                </a:cxn>
                <a:cxn ang="0">
                  <a:pos x="181" y="76"/>
                </a:cxn>
                <a:cxn ang="0">
                  <a:pos x="149" y="78"/>
                </a:cxn>
                <a:cxn ang="0">
                  <a:pos x="147" y="23"/>
                </a:cxn>
                <a:cxn ang="0">
                  <a:pos x="133" y="15"/>
                </a:cxn>
                <a:cxn ang="0">
                  <a:pos x="113" y="18"/>
                </a:cxn>
                <a:cxn ang="0">
                  <a:pos x="110" y="34"/>
                </a:cxn>
                <a:cxn ang="0">
                  <a:pos x="89" y="36"/>
                </a:cxn>
                <a:cxn ang="0">
                  <a:pos x="65" y="0"/>
                </a:cxn>
                <a:cxn ang="0">
                  <a:pos x="8" y="8"/>
                </a:cxn>
                <a:cxn ang="0">
                  <a:pos x="28" y="76"/>
                </a:cxn>
                <a:cxn ang="0">
                  <a:pos x="0" y="173"/>
                </a:cxn>
              </a:cxnLst>
              <a:rect l="0" t="0" r="r" b="b"/>
              <a:pathLst>
                <a:path w="182" h="184">
                  <a:moveTo>
                    <a:pt x="0" y="173"/>
                  </a:moveTo>
                  <a:lnTo>
                    <a:pt x="18" y="165"/>
                  </a:lnTo>
                  <a:lnTo>
                    <a:pt x="141" y="183"/>
                  </a:lnTo>
                  <a:lnTo>
                    <a:pt x="167" y="175"/>
                  </a:lnTo>
                  <a:lnTo>
                    <a:pt x="149" y="162"/>
                  </a:lnTo>
                  <a:lnTo>
                    <a:pt x="149" y="104"/>
                  </a:lnTo>
                  <a:lnTo>
                    <a:pt x="181" y="104"/>
                  </a:lnTo>
                  <a:lnTo>
                    <a:pt x="181" y="76"/>
                  </a:lnTo>
                  <a:lnTo>
                    <a:pt x="149" y="78"/>
                  </a:lnTo>
                  <a:lnTo>
                    <a:pt x="147" y="23"/>
                  </a:lnTo>
                  <a:lnTo>
                    <a:pt x="133" y="15"/>
                  </a:lnTo>
                  <a:lnTo>
                    <a:pt x="113" y="18"/>
                  </a:lnTo>
                  <a:lnTo>
                    <a:pt x="110" y="34"/>
                  </a:lnTo>
                  <a:lnTo>
                    <a:pt x="89" y="36"/>
                  </a:lnTo>
                  <a:lnTo>
                    <a:pt x="65" y="0"/>
                  </a:lnTo>
                  <a:lnTo>
                    <a:pt x="8" y="8"/>
                  </a:lnTo>
                  <a:lnTo>
                    <a:pt x="28" y="76"/>
                  </a:lnTo>
                  <a:lnTo>
                    <a:pt x="0" y="173"/>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01" name="Freeform 705"/>
            <p:cNvSpPr>
              <a:spLocks/>
            </p:cNvSpPr>
            <p:nvPr/>
          </p:nvSpPr>
          <p:spPr bwMode="auto">
            <a:xfrm>
              <a:off x="2935" y="2626"/>
              <a:ext cx="15" cy="19"/>
            </a:xfrm>
            <a:custGeom>
              <a:avLst/>
              <a:gdLst/>
              <a:ahLst/>
              <a:cxnLst>
                <a:cxn ang="0">
                  <a:pos x="0" y="2"/>
                </a:cxn>
                <a:cxn ang="0">
                  <a:pos x="3" y="18"/>
                </a:cxn>
                <a:cxn ang="0">
                  <a:pos x="16" y="0"/>
                </a:cxn>
                <a:cxn ang="0">
                  <a:pos x="0" y="2"/>
                </a:cxn>
              </a:cxnLst>
              <a:rect l="0" t="0" r="r" b="b"/>
              <a:pathLst>
                <a:path w="17" h="19">
                  <a:moveTo>
                    <a:pt x="0" y="2"/>
                  </a:moveTo>
                  <a:lnTo>
                    <a:pt x="3" y="18"/>
                  </a:lnTo>
                  <a:lnTo>
                    <a:pt x="16" y="0"/>
                  </a:lnTo>
                  <a:lnTo>
                    <a:pt x="0" y="2"/>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02" name="Freeform 706"/>
            <p:cNvSpPr>
              <a:spLocks/>
            </p:cNvSpPr>
            <p:nvPr/>
          </p:nvSpPr>
          <p:spPr bwMode="auto">
            <a:xfrm>
              <a:off x="3037" y="2820"/>
              <a:ext cx="123" cy="140"/>
            </a:xfrm>
            <a:custGeom>
              <a:avLst/>
              <a:gdLst/>
              <a:ahLst/>
              <a:cxnLst>
                <a:cxn ang="0">
                  <a:pos x="0" y="107"/>
                </a:cxn>
                <a:cxn ang="0">
                  <a:pos x="0" y="65"/>
                </a:cxn>
                <a:cxn ang="0">
                  <a:pos x="13" y="65"/>
                </a:cxn>
                <a:cxn ang="0">
                  <a:pos x="13" y="13"/>
                </a:cxn>
                <a:cxn ang="0">
                  <a:pos x="42" y="5"/>
                </a:cxn>
                <a:cxn ang="0">
                  <a:pos x="52" y="16"/>
                </a:cxn>
                <a:cxn ang="0">
                  <a:pos x="76" y="0"/>
                </a:cxn>
                <a:cxn ang="0">
                  <a:pos x="118" y="58"/>
                </a:cxn>
                <a:cxn ang="0">
                  <a:pos x="137" y="68"/>
                </a:cxn>
                <a:cxn ang="0">
                  <a:pos x="82" y="118"/>
                </a:cxn>
                <a:cxn ang="0">
                  <a:pos x="50" y="118"/>
                </a:cxn>
                <a:cxn ang="0">
                  <a:pos x="32" y="139"/>
                </a:cxn>
                <a:cxn ang="0">
                  <a:pos x="11" y="139"/>
                </a:cxn>
                <a:cxn ang="0">
                  <a:pos x="11" y="120"/>
                </a:cxn>
                <a:cxn ang="0">
                  <a:pos x="0" y="107"/>
                </a:cxn>
              </a:cxnLst>
              <a:rect l="0" t="0" r="r" b="b"/>
              <a:pathLst>
                <a:path w="138" h="140">
                  <a:moveTo>
                    <a:pt x="0" y="107"/>
                  </a:moveTo>
                  <a:lnTo>
                    <a:pt x="0" y="65"/>
                  </a:lnTo>
                  <a:lnTo>
                    <a:pt x="13" y="65"/>
                  </a:lnTo>
                  <a:lnTo>
                    <a:pt x="13" y="13"/>
                  </a:lnTo>
                  <a:lnTo>
                    <a:pt x="42" y="5"/>
                  </a:lnTo>
                  <a:lnTo>
                    <a:pt x="52" y="16"/>
                  </a:lnTo>
                  <a:lnTo>
                    <a:pt x="76" y="0"/>
                  </a:lnTo>
                  <a:lnTo>
                    <a:pt x="118" y="58"/>
                  </a:lnTo>
                  <a:lnTo>
                    <a:pt x="137" y="68"/>
                  </a:lnTo>
                  <a:lnTo>
                    <a:pt x="82" y="118"/>
                  </a:lnTo>
                  <a:lnTo>
                    <a:pt x="50" y="118"/>
                  </a:lnTo>
                  <a:lnTo>
                    <a:pt x="32" y="139"/>
                  </a:lnTo>
                  <a:lnTo>
                    <a:pt x="11" y="139"/>
                  </a:lnTo>
                  <a:lnTo>
                    <a:pt x="11" y="120"/>
                  </a:lnTo>
                  <a:lnTo>
                    <a:pt x="0" y="107"/>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03" name="Freeform 707"/>
            <p:cNvSpPr>
              <a:spLocks/>
            </p:cNvSpPr>
            <p:nvPr/>
          </p:nvSpPr>
          <p:spPr bwMode="auto">
            <a:xfrm>
              <a:off x="4266" y="2484"/>
              <a:ext cx="18" cy="17"/>
            </a:xfrm>
            <a:custGeom>
              <a:avLst/>
              <a:gdLst/>
              <a:ahLst/>
              <a:cxnLst>
                <a:cxn ang="0">
                  <a:pos x="0" y="6"/>
                </a:cxn>
                <a:cxn ang="0">
                  <a:pos x="11" y="16"/>
                </a:cxn>
                <a:cxn ang="0">
                  <a:pos x="19" y="0"/>
                </a:cxn>
                <a:cxn ang="0">
                  <a:pos x="0" y="6"/>
                </a:cxn>
              </a:cxnLst>
              <a:rect l="0" t="0" r="r" b="b"/>
              <a:pathLst>
                <a:path w="20" h="17">
                  <a:moveTo>
                    <a:pt x="0" y="6"/>
                  </a:moveTo>
                  <a:lnTo>
                    <a:pt x="11" y="16"/>
                  </a:lnTo>
                  <a:lnTo>
                    <a:pt x="19" y="0"/>
                  </a:lnTo>
                  <a:lnTo>
                    <a:pt x="0" y="6"/>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04" name="Freeform 708"/>
            <p:cNvSpPr>
              <a:spLocks/>
            </p:cNvSpPr>
            <p:nvPr/>
          </p:nvSpPr>
          <p:spPr bwMode="auto">
            <a:xfrm>
              <a:off x="3070" y="1863"/>
              <a:ext cx="83" cy="51"/>
            </a:xfrm>
            <a:custGeom>
              <a:avLst/>
              <a:gdLst/>
              <a:ahLst/>
              <a:cxnLst>
                <a:cxn ang="0">
                  <a:pos x="0" y="34"/>
                </a:cxn>
                <a:cxn ang="0">
                  <a:pos x="5" y="0"/>
                </a:cxn>
                <a:cxn ang="0">
                  <a:pos x="92" y="5"/>
                </a:cxn>
                <a:cxn ang="0">
                  <a:pos x="74" y="29"/>
                </a:cxn>
                <a:cxn ang="0">
                  <a:pos x="81" y="39"/>
                </a:cxn>
                <a:cxn ang="0">
                  <a:pos x="58" y="42"/>
                </a:cxn>
                <a:cxn ang="0">
                  <a:pos x="45" y="50"/>
                </a:cxn>
                <a:cxn ang="0">
                  <a:pos x="8" y="47"/>
                </a:cxn>
                <a:cxn ang="0">
                  <a:pos x="0" y="34"/>
                </a:cxn>
              </a:cxnLst>
              <a:rect l="0" t="0" r="r" b="b"/>
              <a:pathLst>
                <a:path w="93" h="51">
                  <a:moveTo>
                    <a:pt x="0" y="34"/>
                  </a:moveTo>
                  <a:lnTo>
                    <a:pt x="5" y="0"/>
                  </a:lnTo>
                  <a:lnTo>
                    <a:pt x="92" y="5"/>
                  </a:lnTo>
                  <a:lnTo>
                    <a:pt x="74" y="29"/>
                  </a:lnTo>
                  <a:lnTo>
                    <a:pt x="81" y="39"/>
                  </a:lnTo>
                  <a:lnTo>
                    <a:pt x="58" y="42"/>
                  </a:lnTo>
                  <a:lnTo>
                    <a:pt x="45" y="50"/>
                  </a:lnTo>
                  <a:lnTo>
                    <a:pt x="8" y="47"/>
                  </a:lnTo>
                  <a:lnTo>
                    <a:pt x="0" y="34"/>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405" name="Freeform 709"/>
            <p:cNvSpPr>
              <a:spLocks/>
            </p:cNvSpPr>
            <p:nvPr/>
          </p:nvSpPr>
          <p:spPr bwMode="auto">
            <a:xfrm>
              <a:off x="3984" y="2133"/>
              <a:ext cx="115" cy="276"/>
            </a:xfrm>
            <a:custGeom>
              <a:avLst/>
              <a:gdLst/>
              <a:ahLst/>
              <a:cxnLst>
                <a:cxn ang="0">
                  <a:pos x="0" y="113"/>
                </a:cxn>
                <a:cxn ang="0">
                  <a:pos x="3" y="97"/>
                </a:cxn>
                <a:cxn ang="0">
                  <a:pos x="42" y="24"/>
                </a:cxn>
                <a:cxn ang="0">
                  <a:pos x="66" y="13"/>
                </a:cxn>
                <a:cxn ang="0">
                  <a:pos x="76" y="0"/>
                </a:cxn>
                <a:cxn ang="0">
                  <a:pos x="92" y="8"/>
                </a:cxn>
                <a:cxn ang="0">
                  <a:pos x="92" y="21"/>
                </a:cxn>
                <a:cxn ang="0">
                  <a:pos x="79" y="66"/>
                </a:cxn>
                <a:cxn ang="0">
                  <a:pos x="95" y="63"/>
                </a:cxn>
                <a:cxn ang="0">
                  <a:pos x="103" y="92"/>
                </a:cxn>
                <a:cxn ang="0">
                  <a:pos x="128" y="100"/>
                </a:cxn>
                <a:cxn ang="0">
                  <a:pos x="115" y="115"/>
                </a:cxn>
                <a:cxn ang="0">
                  <a:pos x="84" y="131"/>
                </a:cxn>
                <a:cxn ang="0">
                  <a:pos x="79" y="152"/>
                </a:cxn>
                <a:cxn ang="0">
                  <a:pos x="95" y="183"/>
                </a:cxn>
                <a:cxn ang="0">
                  <a:pos x="86" y="205"/>
                </a:cxn>
                <a:cxn ang="0">
                  <a:pos x="105" y="249"/>
                </a:cxn>
                <a:cxn ang="0">
                  <a:pos x="92" y="275"/>
                </a:cxn>
                <a:cxn ang="0">
                  <a:pos x="79" y="178"/>
                </a:cxn>
                <a:cxn ang="0">
                  <a:pos x="63" y="165"/>
                </a:cxn>
                <a:cxn ang="0">
                  <a:pos x="44" y="191"/>
                </a:cxn>
                <a:cxn ang="0">
                  <a:pos x="27" y="183"/>
                </a:cxn>
                <a:cxn ang="0">
                  <a:pos x="32" y="152"/>
                </a:cxn>
                <a:cxn ang="0">
                  <a:pos x="0" y="113"/>
                </a:cxn>
              </a:cxnLst>
              <a:rect l="0" t="0" r="r" b="b"/>
              <a:pathLst>
                <a:path w="129" h="276">
                  <a:moveTo>
                    <a:pt x="0" y="113"/>
                  </a:moveTo>
                  <a:lnTo>
                    <a:pt x="3" y="97"/>
                  </a:lnTo>
                  <a:lnTo>
                    <a:pt x="42" y="24"/>
                  </a:lnTo>
                  <a:lnTo>
                    <a:pt x="66" y="13"/>
                  </a:lnTo>
                  <a:lnTo>
                    <a:pt x="76" y="0"/>
                  </a:lnTo>
                  <a:lnTo>
                    <a:pt x="92" y="8"/>
                  </a:lnTo>
                  <a:lnTo>
                    <a:pt x="92" y="21"/>
                  </a:lnTo>
                  <a:lnTo>
                    <a:pt x="79" y="66"/>
                  </a:lnTo>
                  <a:lnTo>
                    <a:pt x="95" y="63"/>
                  </a:lnTo>
                  <a:lnTo>
                    <a:pt x="103" y="92"/>
                  </a:lnTo>
                  <a:lnTo>
                    <a:pt x="128" y="100"/>
                  </a:lnTo>
                  <a:lnTo>
                    <a:pt x="115" y="115"/>
                  </a:lnTo>
                  <a:lnTo>
                    <a:pt x="84" y="131"/>
                  </a:lnTo>
                  <a:lnTo>
                    <a:pt x="79" y="152"/>
                  </a:lnTo>
                  <a:lnTo>
                    <a:pt x="95" y="183"/>
                  </a:lnTo>
                  <a:lnTo>
                    <a:pt x="86" y="205"/>
                  </a:lnTo>
                  <a:lnTo>
                    <a:pt x="105" y="249"/>
                  </a:lnTo>
                  <a:lnTo>
                    <a:pt x="92" y="275"/>
                  </a:lnTo>
                  <a:lnTo>
                    <a:pt x="79" y="178"/>
                  </a:lnTo>
                  <a:lnTo>
                    <a:pt x="63" y="165"/>
                  </a:lnTo>
                  <a:lnTo>
                    <a:pt x="44" y="191"/>
                  </a:lnTo>
                  <a:lnTo>
                    <a:pt x="27" y="183"/>
                  </a:lnTo>
                  <a:lnTo>
                    <a:pt x="32" y="152"/>
                  </a:lnTo>
                  <a:lnTo>
                    <a:pt x="0" y="113"/>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06" name="Freeform 710"/>
            <p:cNvSpPr>
              <a:spLocks/>
            </p:cNvSpPr>
            <p:nvPr/>
          </p:nvSpPr>
          <p:spPr bwMode="auto">
            <a:xfrm>
              <a:off x="3156" y="2592"/>
              <a:ext cx="24" cy="30"/>
            </a:xfrm>
            <a:custGeom>
              <a:avLst/>
              <a:gdLst/>
              <a:ahLst/>
              <a:cxnLst>
                <a:cxn ang="0">
                  <a:pos x="0" y="5"/>
                </a:cxn>
                <a:cxn ang="0">
                  <a:pos x="5" y="16"/>
                </a:cxn>
                <a:cxn ang="0">
                  <a:pos x="8" y="29"/>
                </a:cxn>
                <a:cxn ang="0">
                  <a:pos x="26" y="13"/>
                </a:cxn>
                <a:cxn ang="0">
                  <a:pos x="24" y="0"/>
                </a:cxn>
                <a:cxn ang="0">
                  <a:pos x="0" y="5"/>
                </a:cxn>
              </a:cxnLst>
              <a:rect l="0" t="0" r="r" b="b"/>
              <a:pathLst>
                <a:path w="27" h="30">
                  <a:moveTo>
                    <a:pt x="0" y="5"/>
                  </a:moveTo>
                  <a:lnTo>
                    <a:pt x="5" y="16"/>
                  </a:lnTo>
                  <a:lnTo>
                    <a:pt x="8" y="29"/>
                  </a:lnTo>
                  <a:lnTo>
                    <a:pt x="26" y="13"/>
                  </a:lnTo>
                  <a:lnTo>
                    <a:pt x="24" y="0"/>
                  </a:lnTo>
                  <a:lnTo>
                    <a:pt x="0" y="5"/>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07" name="Freeform 711"/>
            <p:cNvSpPr>
              <a:spLocks/>
            </p:cNvSpPr>
            <p:nvPr/>
          </p:nvSpPr>
          <p:spPr bwMode="auto">
            <a:xfrm>
              <a:off x="4119" y="2340"/>
              <a:ext cx="61" cy="64"/>
            </a:xfrm>
            <a:custGeom>
              <a:avLst/>
              <a:gdLst/>
              <a:ahLst/>
              <a:cxnLst>
                <a:cxn ang="0">
                  <a:pos x="0" y="11"/>
                </a:cxn>
                <a:cxn ang="0">
                  <a:pos x="3" y="45"/>
                </a:cxn>
                <a:cxn ang="0">
                  <a:pos x="13" y="63"/>
                </a:cxn>
                <a:cxn ang="0">
                  <a:pos x="27" y="63"/>
                </a:cxn>
                <a:cxn ang="0">
                  <a:pos x="68" y="34"/>
                </a:cxn>
                <a:cxn ang="0">
                  <a:pos x="68" y="0"/>
                </a:cxn>
                <a:cxn ang="0">
                  <a:pos x="37" y="6"/>
                </a:cxn>
                <a:cxn ang="0">
                  <a:pos x="8" y="3"/>
                </a:cxn>
                <a:cxn ang="0">
                  <a:pos x="0" y="11"/>
                </a:cxn>
              </a:cxnLst>
              <a:rect l="0" t="0" r="r" b="b"/>
              <a:pathLst>
                <a:path w="69" h="64">
                  <a:moveTo>
                    <a:pt x="0" y="11"/>
                  </a:moveTo>
                  <a:lnTo>
                    <a:pt x="3" y="45"/>
                  </a:lnTo>
                  <a:lnTo>
                    <a:pt x="13" y="63"/>
                  </a:lnTo>
                  <a:lnTo>
                    <a:pt x="27" y="63"/>
                  </a:lnTo>
                  <a:lnTo>
                    <a:pt x="68" y="34"/>
                  </a:lnTo>
                  <a:lnTo>
                    <a:pt x="68" y="0"/>
                  </a:lnTo>
                  <a:lnTo>
                    <a:pt x="37" y="6"/>
                  </a:lnTo>
                  <a:lnTo>
                    <a:pt x="8" y="3"/>
                  </a:lnTo>
                  <a:lnTo>
                    <a:pt x="0" y="11"/>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08" name="Freeform 712"/>
            <p:cNvSpPr>
              <a:spLocks/>
            </p:cNvSpPr>
            <p:nvPr/>
          </p:nvSpPr>
          <p:spPr bwMode="auto">
            <a:xfrm>
              <a:off x="2886" y="2369"/>
              <a:ext cx="101" cy="166"/>
            </a:xfrm>
            <a:custGeom>
              <a:avLst/>
              <a:gdLst/>
              <a:ahLst/>
              <a:cxnLst>
                <a:cxn ang="0">
                  <a:pos x="0" y="118"/>
                </a:cxn>
                <a:cxn ang="0">
                  <a:pos x="18" y="87"/>
                </a:cxn>
                <a:cxn ang="0">
                  <a:pos x="42" y="92"/>
                </a:cxn>
                <a:cxn ang="0">
                  <a:pos x="73" y="24"/>
                </a:cxn>
                <a:cxn ang="0">
                  <a:pos x="89" y="16"/>
                </a:cxn>
                <a:cxn ang="0">
                  <a:pos x="81" y="3"/>
                </a:cxn>
                <a:cxn ang="0">
                  <a:pos x="92" y="0"/>
                </a:cxn>
                <a:cxn ang="0">
                  <a:pos x="102" y="39"/>
                </a:cxn>
                <a:cxn ang="0">
                  <a:pos x="81" y="47"/>
                </a:cxn>
                <a:cxn ang="0">
                  <a:pos x="102" y="79"/>
                </a:cxn>
                <a:cxn ang="0">
                  <a:pos x="92" y="118"/>
                </a:cxn>
                <a:cxn ang="0">
                  <a:pos x="112" y="144"/>
                </a:cxn>
                <a:cxn ang="0">
                  <a:pos x="110" y="165"/>
                </a:cxn>
                <a:cxn ang="0">
                  <a:pos x="70" y="157"/>
                </a:cxn>
                <a:cxn ang="0">
                  <a:pos x="42" y="155"/>
                </a:cxn>
                <a:cxn ang="0">
                  <a:pos x="21" y="157"/>
                </a:cxn>
                <a:cxn ang="0">
                  <a:pos x="18" y="129"/>
                </a:cxn>
                <a:cxn ang="0">
                  <a:pos x="0" y="118"/>
                </a:cxn>
              </a:cxnLst>
              <a:rect l="0" t="0" r="r" b="b"/>
              <a:pathLst>
                <a:path w="113" h="166">
                  <a:moveTo>
                    <a:pt x="0" y="118"/>
                  </a:moveTo>
                  <a:lnTo>
                    <a:pt x="18" y="87"/>
                  </a:lnTo>
                  <a:lnTo>
                    <a:pt x="42" y="92"/>
                  </a:lnTo>
                  <a:lnTo>
                    <a:pt x="73" y="24"/>
                  </a:lnTo>
                  <a:lnTo>
                    <a:pt x="89" y="16"/>
                  </a:lnTo>
                  <a:lnTo>
                    <a:pt x="81" y="3"/>
                  </a:lnTo>
                  <a:lnTo>
                    <a:pt x="92" y="0"/>
                  </a:lnTo>
                  <a:lnTo>
                    <a:pt x="102" y="39"/>
                  </a:lnTo>
                  <a:lnTo>
                    <a:pt x="81" y="47"/>
                  </a:lnTo>
                  <a:lnTo>
                    <a:pt x="102" y="79"/>
                  </a:lnTo>
                  <a:lnTo>
                    <a:pt x="92" y="118"/>
                  </a:lnTo>
                  <a:lnTo>
                    <a:pt x="112" y="144"/>
                  </a:lnTo>
                  <a:lnTo>
                    <a:pt x="110" y="165"/>
                  </a:lnTo>
                  <a:lnTo>
                    <a:pt x="70" y="157"/>
                  </a:lnTo>
                  <a:lnTo>
                    <a:pt x="42" y="155"/>
                  </a:lnTo>
                  <a:lnTo>
                    <a:pt x="21" y="157"/>
                  </a:lnTo>
                  <a:lnTo>
                    <a:pt x="18" y="129"/>
                  </a:lnTo>
                  <a:lnTo>
                    <a:pt x="0" y="118"/>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09" name="Freeform 713"/>
            <p:cNvSpPr>
              <a:spLocks/>
            </p:cNvSpPr>
            <p:nvPr/>
          </p:nvSpPr>
          <p:spPr bwMode="auto">
            <a:xfrm>
              <a:off x="1131" y="1184"/>
              <a:ext cx="138" cy="98"/>
            </a:xfrm>
            <a:custGeom>
              <a:avLst/>
              <a:gdLst/>
              <a:ahLst/>
              <a:cxnLst>
                <a:cxn ang="0">
                  <a:pos x="0" y="71"/>
                </a:cxn>
                <a:cxn ang="0">
                  <a:pos x="5" y="60"/>
                </a:cxn>
                <a:cxn ang="0">
                  <a:pos x="32" y="21"/>
                </a:cxn>
                <a:cxn ang="0">
                  <a:pos x="19" y="5"/>
                </a:cxn>
                <a:cxn ang="0">
                  <a:pos x="66" y="0"/>
                </a:cxn>
                <a:cxn ang="0">
                  <a:pos x="97" y="16"/>
                </a:cxn>
                <a:cxn ang="0">
                  <a:pos x="120" y="8"/>
                </a:cxn>
                <a:cxn ang="0">
                  <a:pos x="155" y="26"/>
                </a:cxn>
                <a:cxn ang="0">
                  <a:pos x="84" y="63"/>
                </a:cxn>
                <a:cxn ang="0">
                  <a:pos x="79" y="84"/>
                </a:cxn>
                <a:cxn ang="0">
                  <a:pos x="42" y="97"/>
                </a:cxn>
                <a:cxn ang="0">
                  <a:pos x="26" y="81"/>
                </a:cxn>
                <a:cxn ang="0">
                  <a:pos x="0" y="71"/>
                </a:cxn>
              </a:cxnLst>
              <a:rect l="0" t="0" r="r" b="b"/>
              <a:pathLst>
                <a:path w="156" h="98">
                  <a:moveTo>
                    <a:pt x="0" y="71"/>
                  </a:moveTo>
                  <a:lnTo>
                    <a:pt x="5" y="60"/>
                  </a:lnTo>
                  <a:lnTo>
                    <a:pt x="32" y="21"/>
                  </a:lnTo>
                  <a:lnTo>
                    <a:pt x="19" y="5"/>
                  </a:lnTo>
                  <a:lnTo>
                    <a:pt x="66" y="0"/>
                  </a:lnTo>
                  <a:lnTo>
                    <a:pt x="97" y="16"/>
                  </a:lnTo>
                  <a:lnTo>
                    <a:pt x="120" y="8"/>
                  </a:lnTo>
                  <a:lnTo>
                    <a:pt x="155" y="26"/>
                  </a:lnTo>
                  <a:lnTo>
                    <a:pt x="84" y="63"/>
                  </a:lnTo>
                  <a:lnTo>
                    <a:pt x="79" y="84"/>
                  </a:lnTo>
                  <a:lnTo>
                    <a:pt x="42" y="97"/>
                  </a:lnTo>
                  <a:lnTo>
                    <a:pt x="26" y="81"/>
                  </a:lnTo>
                  <a:lnTo>
                    <a:pt x="0" y="71"/>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410" name="Freeform 714"/>
            <p:cNvSpPr>
              <a:spLocks/>
            </p:cNvSpPr>
            <p:nvPr/>
          </p:nvSpPr>
          <p:spPr bwMode="auto">
            <a:xfrm>
              <a:off x="1220" y="1218"/>
              <a:ext cx="238" cy="132"/>
            </a:xfrm>
            <a:custGeom>
              <a:avLst/>
              <a:gdLst/>
              <a:ahLst/>
              <a:cxnLst>
                <a:cxn ang="0">
                  <a:pos x="0" y="39"/>
                </a:cxn>
                <a:cxn ang="0">
                  <a:pos x="15" y="31"/>
                </a:cxn>
                <a:cxn ang="0">
                  <a:pos x="10" y="24"/>
                </a:cxn>
                <a:cxn ang="0">
                  <a:pos x="39" y="8"/>
                </a:cxn>
                <a:cxn ang="0">
                  <a:pos x="65" y="0"/>
                </a:cxn>
                <a:cxn ang="0">
                  <a:pos x="73" y="13"/>
                </a:cxn>
                <a:cxn ang="0">
                  <a:pos x="65" y="21"/>
                </a:cxn>
                <a:cxn ang="0">
                  <a:pos x="89" y="11"/>
                </a:cxn>
                <a:cxn ang="0">
                  <a:pos x="113" y="19"/>
                </a:cxn>
                <a:cxn ang="0">
                  <a:pos x="105" y="29"/>
                </a:cxn>
                <a:cxn ang="0">
                  <a:pos x="133" y="21"/>
                </a:cxn>
                <a:cxn ang="0">
                  <a:pos x="128" y="11"/>
                </a:cxn>
                <a:cxn ang="0">
                  <a:pos x="139" y="13"/>
                </a:cxn>
                <a:cxn ang="0">
                  <a:pos x="165" y="47"/>
                </a:cxn>
                <a:cxn ang="0">
                  <a:pos x="173" y="39"/>
                </a:cxn>
                <a:cxn ang="0">
                  <a:pos x="162" y="0"/>
                </a:cxn>
                <a:cxn ang="0">
                  <a:pos x="181" y="0"/>
                </a:cxn>
                <a:cxn ang="0">
                  <a:pos x="202" y="16"/>
                </a:cxn>
                <a:cxn ang="0">
                  <a:pos x="215" y="63"/>
                </a:cxn>
                <a:cxn ang="0">
                  <a:pos x="267" y="90"/>
                </a:cxn>
                <a:cxn ang="0">
                  <a:pos x="267" y="100"/>
                </a:cxn>
                <a:cxn ang="0">
                  <a:pos x="251" y="95"/>
                </a:cxn>
                <a:cxn ang="0">
                  <a:pos x="233" y="102"/>
                </a:cxn>
                <a:cxn ang="0">
                  <a:pos x="260" y="113"/>
                </a:cxn>
                <a:cxn ang="0">
                  <a:pos x="238" y="123"/>
                </a:cxn>
                <a:cxn ang="0">
                  <a:pos x="204" y="118"/>
                </a:cxn>
                <a:cxn ang="0">
                  <a:pos x="184" y="105"/>
                </a:cxn>
                <a:cxn ang="0">
                  <a:pos x="141" y="129"/>
                </a:cxn>
                <a:cxn ang="0">
                  <a:pos x="86" y="131"/>
                </a:cxn>
                <a:cxn ang="0">
                  <a:pos x="73" y="110"/>
                </a:cxn>
                <a:cxn ang="0">
                  <a:pos x="47" y="107"/>
                </a:cxn>
                <a:cxn ang="0">
                  <a:pos x="26" y="92"/>
                </a:cxn>
                <a:cxn ang="0">
                  <a:pos x="102" y="79"/>
                </a:cxn>
                <a:cxn ang="0">
                  <a:pos x="23" y="73"/>
                </a:cxn>
                <a:cxn ang="0">
                  <a:pos x="13" y="63"/>
                </a:cxn>
                <a:cxn ang="0">
                  <a:pos x="52" y="50"/>
                </a:cxn>
                <a:cxn ang="0">
                  <a:pos x="15" y="55"/>
                </a:cxn>
                <a:cxn ang="0">
                  <a:pos x="18" y="47"/>
                </a:cxn>
                <a:cxn ang="0">
                  <a:pos x="0" y="39"/>
                </a:cxn>
              </a:cxnLst>
              <a:rect l="0" t="0" r="r" b="b"/>
              <a:pathLst>
                <a:path w="268" h="132">
                  <a:moveTo>
                    <a:pt x="0" y="39"/>
                  </a:moveTo>
                  <a:lnTo>
                    <a:pt x="15" y="31"/>
                  </a:lnTo>
                  <a:lnTo>
                    <a:pt x="10" y="24"/>
                  </a:lnTo>
                  <a:lnTo>
                    <a:pt x="39" y="8"/>
                  </a:lnTo>
                  <a:lnTo>
                    <a:pt x="65" y="0"/>
                  </a:lnTo>
                  <a:lnTo>
                    <a:pt x="73" y="13"/>
                  </a:lnTo>
                  <a:lnTo>
                    <a:pt x="65" y="21"/>
                  </a:lnTo>
                  <a:lnTo>
                    <a:pt x="89" y="11"/>
                  </a:lnTo>
                  <a:lnTo>
                    <a:pt x="113" y="19"/>
                  </a:lnTo>
                  <a:lnTo>
                    <a:pt x="105" y="29"/>
                  </a:lnTo>
                  <a:lnTo>
                    <a:pt x="133" y="21"/>
                  </a:lnTo>
                  <a:lnTo>
                    <a:pt x="128" y="11"/>
                  </a:lnTo>
                  <a:lnTo>
                    <a:pt x="139" y="13"/>
                  </a:lnTo>
                  <a:lnTo>
                    <a:pt x="165" y="47"/>
                  </a:lnTo>
                  <a:lnTo>
                    <a:pt x="173" y="39"/>
                  </a:lnTo>
                  <a:lnTo>
                    <a:pt x="162" y="0"/>
                  </a:lnTo>
                  <a:lnTo>
                    <a:pt x="181" y="0"/>
                  </a:lnTo>
                  <a:lnTo>
                    <a:pt x="202" y="16"/>
                  </a:lnTo>
                  <a:lnTo>
                    <a:pt x="215" y="63"/>
                  </a:lnTo>
                  <a:lnTo>
                    <a:pt x="267" y="90"/>
                  </a:lnTo>
                  <a:lnTo>
                    <a:pt x="267" y="100"/>
                  </a:lnTo>
                  <a:lnTo>
                    <a:pt x="251" y="95"/>
                  </a:lnTo>
                  <a:lnTo>
                    <a:pt x="233" y="102"/>
                  </a:lnTo>
                  <a:lnTo>
                    <a:pt x="260" y="113"/>
                  </a:lnTo>
                  <a:lnTo>
                    <a:pt x="238" y="123"/>
                  </a:lnTo>
                  <a:lnTo>
                    <a:pt x="204" y="118"/>
                  </a:lnTo>
                  <a:lnTo>
                    <a:pt x="184" y="105"/>
                  </a:lnTo>
                  <a:lnTo>
                    <a:pt x="141" y="129"/>
                  </a:lnTo>
                  <a:lnTo>
                    <a:pt x="86" y="131"/>
                  </a:lnTo>
                  <a:lnTo>
                    <a:pt x="73" y="110"/>
                  </a:lnTo>
                  <a:lnTo>
                    <a:pt x="47" y="107"/>
                  </a:lnTo>
                  <a:lnTo>
                    <a:pt x="26" y="92"/>
                  </a:lnTo>
                  <a:lnTo>
                    <a:pt x="102" y="79"/>
                  </a:lnTo>
                  <a:lnTo>
                    <a:pt x="23" y="73"/>
                  </a:lnTo>
                  <a:lnTo>
                    <a:pt x="13" y="63"/>
                  </a:lnTo>
                  <a:lnTo>
                    <a:pt x="52" y="50"/>
                  </a:lnTo>
                  <a:lnTo>
                    <a:pt x="15" y="55"/>
                  </a:lnTo>
                  <a:lnTo>
                    <a:pt x="18" y="47"/>
                  </a:lnTo>
                  <a:lnTo>
                    <a:pt x="0" y="39"/>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411" name="Freeform 715"/>
            <p:cNvSpPr>
              <a:spLocks/>
            </p:cNvSpPr>
            <p:nvPr/>
          </p:nvSpPr>
          <p:spPr bwMode="auto">
            <a:xfrm>
              <a:off x="1508" y="1108"/>
              <a:ext cx="227" cy="80"/>
            </a:xfrm>
            <a:custGeom>
              <a:avLst/>
              <a:gdLst/>
              <a:ahLst/>
              <a:cxnLst>
                <a:cxn ang="0">
                  <a:pos x="0" y="11"/>
                </a:cxn>
                <a:cxn ang="0">
                  <a:pos x="16" y="0"/>
                </a:cxn>
                <a:cxn ang="0">
                  <a:pos x="39" y="5"/>
                </a:cxn>
                <a:cxn ang="0">
                  <a:pos x="53" y="11"/>
                </a:cxn>
                <a:cxn ang="0">
                  <a:pos x="50" y="21"/>
                </a:cxn>
                <a:cxn ang="0">
                  <a:pos x="79" y="11"/>
                </a:cxn>
                <a:cxn ang="0">
                  <a:pos x="94" y="18"/>
                </a:cxn>
                <a:cxn ang="0">
                  <a:pos x="81" y="18"/>
                </a:cxn>
                <a:cxn ang="0">
                  <a:pos x="115" y="26"/>
                </a:cxn>
                <a:cxn ang="0">
                  <a:pos x="79" y="29"/>
                </a:cxn>
                <a:cxn ang="0">
                  <a:pos x="94" y="31"/>
                </a:cxn>
                <a:cxn ang="0">
                  <a:pos x="84" y="42"/>
                </a:cxn>
                <a:cxn ang="0">
                  <a:pos x="100" y="37"/>
                </a:cxn>
                <a:cxn ang="0">
                  <a:pos x="118" y="53"/>
                </a:cxn>
                <a:cxn ang="0">
                  <a:pos x="121" y="45"/>
                </a:cxn>
                <a:cxn ang="0">
                  <a:pos x="165" y="53"/>
                </a:cxn>
                <a:cxn ang="0">
                  <a:pos x="215" y="39"/>
                </a:cxn>
                <a:cxn ang="0">
                  <a:pos x="254" y="55"/>
                </a:cxn>
                <a:cxn ang="0">
                  <a:pos x="241" y="60"/>
                </a:cxn>
                <a:cxn ang="0">
                  <a:pos x="247" y="76"/>
                </a:cxn>
                <a:cxn ang="0">
                  <a:pos x="220" y="79"/>
                </a:cxn>
                <a:cxn ang="0">
                  <a:pos x="197" y="65"/>
                </a:cxn>
                <a:cxn ang="0">
                  <a:pos x="197" y="76"/>
                </a:cxn>
                <a:cxn ang="0">
                  <a:pos x="183" y="79"/>
                </a:cxn>
                <a:cxn ang="0">
                  <a:pos x="126" y="79"/>
                </a:cxn>
                <a:cxn ang="0">
                  <a:pos x="121" y="68"/>
                </a:cxn>
                <a:cxn ang="0">
                  <a:pos x="105" y="79"/>
                </a:cxn>
                <a:cxn ang="0">
                  <a:pos x="89" y="68"/>
                </a:cxn>
                <a:cxn ang="0">
                  <a:pos x="79" y="76"/>
                </a:cxn>
                <a:cxn ang="0">
                  <a:pos x="55" y="23"/>
                </a:cxn>
                <a:cxn ang="0">
                  <a:pos x="31" y="26"/>
                </a:cxn>
                <a:cxn ang="0">
                  <a:pos x="0" y="11"/>
                </a:cxn>
              </a:cxnLst>
              <a:rect l="0" t="0" r="r" b="b"/>
              <a:pathLst>
                <a:path w="255" h="80">
                  <a:moveTo>
                    <a:pt x="0" y="11"/>
                  </a:moveTo>
                  <a:lnTo>
                    <a:pt x="16" y="0"/>
                  </a:lnTo>
                  <a:lnTo>
                    <a:pt x="39" y="5"/>
                  </a:lnTo>
                  <a:lnTo>
                    <a:pt x="53" y="11"/>
                  </a:lnTo>
                  <a:lnTo>
                    <a:pt x="50" y="21"/>
                  </a:lnTo>
                  <a:lnTo>
                    <a:pt x="79" y="11"/>
                  </a:lnTo>
                  <a:lnTo>
                    <a:pt x="94" y="18"/>
                  </a:lnTo>
                  <a:lnTo>
                    <a:pt x="81" y="18"/>
                  </a:lnTo>
                  <a:lnTo>
                    <a:pt x="115" y="26"/>
                  </a:lnTo>
                  <a:lnTo>
                    <a:pt x="79" y="29"/>
                  </a:lnTo>
                  <a:lnTo>
                    <a:pt x="94" y="31"/>
                  </a:lnTo>
                  <a:lnTo>
                    <a:pt x="84" y="42"/>
                  </a:lnTo>
                  <a:lnTo>
                    <a:pt x="100" y="37"/>
                  </a:lnTo>
                  <a:lnTo>
                    <a:pt x="118" y="53"/>
                  </a:lnTo>
                  <a:lnTo>
                    <a:pt x="121" y="45"/>
                  </a:lnTo>
                  <a:lnTo>
                    <a:pt x="165" y="53"/>
                  </a:lnTo>
                  <a:lnTo>
                    <a:pt x="215" y="39"/>
                  </a:lnTo>
                  <a:lnTo>
                    <a:pt x="254" y="55"/>
                  </a:lnTo>
                  <a:lnTo>
                    <a:pt x="241" y="60"/>
                  </a:lnTo>
                  <a:lnTo>
                    <a:pt x="247" y="76"/>
                  </a:lnTo>
                  <a:lnTo>
                    <a:pt x="220" y="79"/>
                  </a:lnTo>
                  <a:lnTo>
                    <a:pt x="197" y="65"/>
                  </a:lnTo>
                  <a:lnTo>
                    <a:pt x="197" y="76"/>
                  </a:lnTo>
                  <a:lnTo>
                    <a:pt x="183" y="79"/>
                  </a:lnTo>
                  <a:lnTo>
                    <a:pt x="126" y="79"/>
                  </a:lnTo>
                  <a:lnTo>
                    <a:pt x="121" y="68"/>
                  </a:lnTo>
                  <a:lnTo>
                    <a:pt x="105" y="79"/>
                  </a:lnTo>
                  <a:lnTo>
                    <a:pt x="89" y="68"/>
                  </a:lnTo>
                  <a:lnTo>
                    <a:pt x="79" y="76"/>
                  </a:lnTo>
                  <a:lnTo>
                    <a:pt x="55" y="23"/>
                  </a:lnTo>
                  <a:lnTo>
                    <a:pt x="31" y="26"/>
                  </a:lnTo>
                  <a:lnTo>
                    <a:pt x="0" y="11"/>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412" name="Freeform 716"/>
            <p:cNvSpPr>
              <a:spLocks/>
            </p:cNvSpPr>
            <p:nvPr/>
          </p:nvSpPr>
          <p:spPr bwMode="auto">
            <a:xfrm>
              <a:off x="1599" y="1205"/>
              <a:ext cx="374" cy="303"/>
            </a:xfrm>
            <a:custGeom>
              <a:avLst/>
              <a:gdLst/>
              <a:ahLst/>
              <a:cxnLst>
                <a:cxn ang="0">
                  <a:pos x="3" y="34"/>
                </a:cxn>
                <a:cxn ang="0">
                  <a:pos x="50" y="0"/>
                </a:cxn>
                <a:cxn ang="0">
                  <a:pos x="50" y="34"/>
                </a:cxn>
                <a:cxn ang="0">
                  <a:pos x="74" y="71"/>
                </a:cxn>
                <a:cxn ang="0">
                  <a:pos x="76" y="76"/>
                </a:cxn>
                <a:cxn ang="0">
                  <a:pos x="61" y="50"/>
                </a:cxn>
                <a:cxn ang="0">
                  <a:pos x="63" y="26"/>
                </a:cxn>
                <a:cxn ang="0">
                  <a:pos x="66" y="24"/>
                </a:cxn>
                <a:cxn ang="0">
                  <a:pos x="74" y="13"/>
                </a:cxn>
                <a:cxn ang="0">
                  <a:pos x="108" y="2"/>
                </a:cxn>
                <a:cxn ang="0">
                  <a:pos x="126" y="18"/>
                </a:cxn>
                <a:cxn ang="0">
                  <a:pos x="134" y="52"/>
                </a:cxn>
                <a:cxn ang="0">
                  <a:pos x="160" y="44"/>
                </a:cxn>
                <a:cxn ang="0">
                  <a:pos x="218" y="37"/>
                </a:cxn>
                <a:cxn ang="0">
                  <a:pos x="221" y="60"/>
                </a:cxn>
                <a:cxn ang="0">
                  <a:pos x="233" y="66"/>
                </a:cxn>
                <a:cxn ang="0">
                  <a:pos x="260" y="60"/>
                </a:cxn>
                <a:cxn ang="0">
                  <a:pos x="275" y="73"/>
                </a:cxn>
                <a:cxn ang="0">
                  <a:pos x="286" y="76"/>
                </a:cxn>
                <a:cxn ang="0">
                  <a:pos x="297" y="81"/>
                </a:cxn>
                <a:cxn ang="0">
                  <a:pos x="318" y="89"/>
                </a:cxn>
                <a:cxn ang="0">
                  <a:pos x="315" y="103"/>
                </a:cxn>
                <a:cxn ang="0">
                  <a:pos x="323" y="100"/>
                </a:cxn>
                <a:cxn ang="0">
                  <a:pos x="312" y="115"/>
                </a:cxn>
                <a:cxn ang="0">
                  <a:pos x="315" y="126"/>
                </a:cxn>
                <a:cxn ang="0">
                  <a:pos x="318" y="142"/>
                </a:cxn>
                <a:cxn ang="0">
                  <a:pos x="370" y="155"/>
                </a:cxn>
                <a:cxn ang="0">
                  <a:pos x="396" y="176"/>
                </a:cxn>
                <a:cxn ang="0">
                  <a:pos x="420" y="189"/>
                </a:cxn>
                <a:cxn ang="0">
                  <a:pos x="404" y="196"/>
                </a:cxn>
                <a:cxn ang="0">
                  <a:pos x="404" y="218"/>
                </a:cxn>
                <a:cxn ang="0">
                  <a:pos x="388" y="231"/>
                </a:cxn>
                <a:cxn ang="0">
                  <a:pos x="323" y="196"/>
                </a:cxn>
                <a:cxn ang="0">
                  <a:pos x="328" y="218"/>
                </a:cxn>
                <a:cxn ang="0">
                  <a:pos x="344" y="233"/>
                </a:cxn>
                <a:cxn ang="0">
                  <a:pos x="368" y="249"/>
                </a:cxn>
                <a:cxn ang="0">
                  <a:pos x="373" y="286"/>
                </a:cxn>
                <a:cxn ang="0">
                  <a:pos x="354" y="302"/>
                </a:cxn>
                <a:cxn ang="0">
                  <a:pos x="265" y="265"/>
                </a:cxn>
                <a:cxn ang="0">
                  <a:pos x="252" y="255"/>
                </a:cxn>
                <a:cxn ang="0">
                  <a:pos x="226" y="233"/>
                </a:cxn>
                <a:cxn ang="0">
                  <a:pos x="213" y="238"/>
                </a:cxn>
                <a:cxn ang="0">
                  <a:pos x="176" y="238"/>
                </a:cxn>
                <a:cxn ang="0">
                  <a:pos x="244" y="220"/>
                </a:cxn>
                <a:cxn ang="0">
                  <a:pos x="260" y="176"/>
                </a:cxn>
                <a:cxn ang="0">
                  <a:pos x="223" y="136"/>
                </a:cxn>
                <a:cxn ang="0">
                  <a:pos x="197" y="142"/>
                </a:cxn>
                <a:cxn ang="0">
                  <a:pos x="210" y="123"/>
                </a:cxn>
                <a:cxn ang="0">
                  <a:pos x="181" y="100"/>
                </a:cxn>
                <a:cxn ang="0">
                  <a:pos x="165" y="108"/>
                </a:cxn>
                <a:cxn ang="0">
                  <a:pos x="134" y="113"/>
                </a:cxn>
                <a:cxn ang="0">
                  <a:pos x="8" y="76"/>
                </a:cxn>
                <a:cxn ang="0">
                  <a:pos x="0" y="68"/>
                </a:cxn>
              </a:cxnLst>
              <a:rect l="0" t="0" r="r" b="b"/>
              <a:pathLst>
                <a:path w="421" h="303">
                  <a:moveTo>
                    <a:pt x="0" y="68"/>
                  </a:moveTo>
                  <a:lnTo>
                    <a:pt x="3" y="34"/>
                  </a:lnTo>
                  <a:lnTo>
                    <a:pt x="21" y="10"/>
                  </a:lnTo>
                  <a:lnTo>
                    <a:pt x="50" y="0"/>
                  </a:lnTo>
                  <a:lnTo>
                    <a:pt x="74" y="2"/>
                  </a:lnTo>
                  <a:lnTo>
                    <a:pt x="50" y="34"/>
                  </a:lnTo>
                  <a:lnTo>
                    <a:pt x="55" y="52"/>
                  </a:lnTo>
                  <a:lnTo>
                    <a:pt x="74" y="71"/>
                  </a:lnTo>
                  <a:lnTo>
                    <a:pt x="50" y="79"/>
                  </a:lnTo>
                  <a:lnTo>
                    <a:pt x="76" y="76"/>
                  </a:lnTo>
                  <a:lnTo>
                    <a:pt x="76" y="63"/>
                  </a:lnTo>
                  <a:lnTo>
                    <a:pt x="61" y="50"/>
                  </a:lnTo>
                  <a:lnTo>
                    <a:pt x="76" y="39"/>
                  </a:lnTo>
                  <a:lnTo>
                    <a:pt x="63" y="26"/>
                  </a:lnTo>
                  <a:lnTo>
                    <a:pt x="89" y="32"/>
                  </a:lnTo>
                  <a:lnTo>
                    <a:pt x="66" y="24"/>
                  </a:lnTo>
                  <a:lnTo>
                    <a:pt x="92" y="24"/>
                  </a:lnTo>
                  <a:lnTo>
                    <a:pt x="74" y="13"/>
                  </a:lnTo>
                  <a:lnTo>
                    <a:pt x="95" y="13"/>
                  </a:lnTo>
                  <a:lnTo>
                    <a:pt x="108" y="2"/>
                  </a:lnTo>
                  <a:lnTo>
                    <a:pt x="126" y="2"/>
                  </a:lnTo>
                  <a:lnTo>
                    <a:pt x="126" y="18"/>
                  </a:lnTo>
                  <a:lnTo>
                    <a:pt x="139" y="24"/>
                  </a:lnTo>
                  <a:lnTo>
                    <a:pt x="134" y="52"/>
                  </a:lnTo>
                  <a:lnTo>
                    <a:pt x="150" y="37"/>
                  </a:lnTo>
                  <a:lnTo>
                    <a:pt x="160" y="44"/>
                  </a:lnTo>
                  <a:lnTo>
                    <a:pt x="181" y="32"/>
                  </a:lnTo>
                  <a:lnTo>
                    <a:pt x="218" y="37"/>
                  </a:lnTo>
                  <a:lnTo>
                    <a:pt x="231" y="52"/>
                  </a:lnTo>
                  <a:lnTo>
                    <a:pt x="221" y="60"/>
                  </a:lnTo>
                  <a:lnTo>
                    <a:pt x="244" y="58"/>
                  </a:lnTo>
                  <a:lnTo>
                    <a:pt x="233" y="66"/>
                  </a:lnTo>
                  <a:lnTo>
                    <a:pt x="250" y="71"/>
                  </a:lnTo>
                  <a:lnTo>
                    <a:pt x="260" y="60"/>
                  </a:lnTo>
                  <a:lnTo>
                    <a:pt x="273" y="66"/>
                  </a:lnTo>
                  <a:lnTo>
                    <a:pt x="275" y="73"/>
                  </a:lnTo>
                  <a:lnTo>
                    <a:pt x="265" y="76"/>
                  </a:lnTo>
                  <a:lnTo>
                    <a:pt x="286" y="76"/>
                  </a:lnTo>
                  <a:lnTo>
                    <a:pt x="284" y="86"/>
                  </a:lnTo>
                  <a:lnTo>
                    <a:pt x="297" y="81"/>
                  </a:lnTo>
                  <a:lnTo>
                    <a:pt x="289" y="89"/>
                  </a:lnTo>
                  <a:lnTo>
                    <a:pt x="318" y="89"/>
                  </a:lnTo>
                  <a:lnTo>
                    <a:pt x="302" y="103"/>
                  </a:lnTo>
                  <a:lnTo>
                    <a:pt x="315" y="103"/>
                  </a:lnTo>
                  <a:lnTo>
                    <a:pt x="309" y="108"/>
                  </a:lnTo>
                  <a:lnTo>
                    <a:pt x="323" y="100"/>
                  </a:lnTo>
                  <a:lnTo>
                    <a:pt x="336" y="108"/>
                  </a:lnTo>
                  <a:lnTo>
                    <a:pt x="312" y="115"/>
                  </a:lnTo>
                  <a:lnTo>
                    <a:pt x="346" y="123"/>
                  </a:lnTo>
                  <a:lnTo>
                    <a:pt x="315" y="126"/>
                  </a:lnTo>
                  <a:lnTo>
                    <a:pt x="331" y="131"/>
                  </a:lnTo>
                  <a:lnTo>
                    <a:pt x="318" y="142"/>
                  </a:lnTo>
                  <a:lnTo>
                    <a:pt x="354" y="157"/>
                  </a:lnTo>
                  <a:lnTo>
                    <a:pt x="370" y="155"/>
                  </a:lnTo>
                  <a:lnTo>
                    <a:pt x="380" y="179"/>
                  </a:lnTo>
                  <a:lnTo>
                    <a:pt x="396" y="176"/>
                  </a:lnTo>
                  <a:lnTo>
                    <a:pt x="394" y="184"/>
                  </a:lnTo>
                  <a:lnTo>
                    <a:pt x="420" y="189"/>
                  </a:lnTo>
                  <a:lnTo>
                    <a:pt x="417" y="199"/>
                  </a:lnTo>
                  <a:lnTo>
                    <a:pt x="404" y="196"/>
                  </a:lnTo>
                  <a:lnTo>
                    <a:pt x="412" y="204"/>
                  </a:lnTo>
                  <a:lnTo>
                    <a:pt x="404" y="218"/>
                  </a:lnTo>
                  <a:lnTo>
                    <a:pt x="391" y="210"/>
                  </a:lnTo>
                  <a:lnTo>
                    <a:pt x="388" y="231"/>
                  </a:lnTo>
                  <a:lnTo>
                    <a:pt x="341" y="194"/>
                  </a:lnTo>
                  <a:lnTo>
                    <a:pt x="323" y="196"/>
                  </a:lnTo>
                  <a:lnTo>
                    <a:pt x="338" y="207"/>
                  </a:lnTo>
                  <a:lnTo>
                    <a:pt x="328" y="218"/>
                  </a:lnTo>
                  <a:lnTo>
                    <a:pt x="336" y="215"/>
                  </a:lnTo>
                  <a:lnTo>
                    <a:pt x="344" y="233"/>
                  </a:lnTo>
                  <a:lnTo>
                    <a:pt x="370" y="238"/>
                  </a:lnTo>
                  <a:lnTo>
                    <a:pt x="368" y="249"/>
                  </a:lnTo>
                  <a:lnTo>
                    <a:pt x="378" y="262"/>
                  </a:lnTo>
                  <a:lnTo>
                    <a:pt x="373" y="286"/>
                  </a:lnTo>
                  <a:lnTo>
                    <a:pt x="309" y="260"/>
                  </a:lnTo>
                  <a:lnTo>
                    <a:pt x="354" y="302"/>
                  </a:lnTo>
                  <a:lnTo>
                    <a:pt x="275" y="275"/>
                  </a:lnTo>
                  <a:lnTo>
                    <a:pt x="265" y="265"/>
                  </a:lnTo>
                  <a:lnTo>
                    <a:pt x="275" y="262"/>
                  </a:lnTo>
                  <a:lnTo>
                    <a:pt x="252" y="255"/>
                  </a:lnTo>
                  <a:lnTo>
                    <a:pt x="244" y="238"/>
                  </a:lnTo>
                  <a:lnTo>
                    <a:pt x="226" y="233"/>
                  </a:lnTo>
                  <a:lnTo>
                    <a:pt x="226" y="244"/>
                  </a:lnTo>
                  <a:lnTo>
                    <a:pt x="213" y="238"/>
                  </a:lnTo>
                  <a:lnTo>
                    <a:pt x="194" y="246"/>
                  </a:lnTo>
                  <a:lnTo>
                    <a:pt x="176" y="238"/>
                  </a:lnTo>
                  <a:lnTo>
                    <a:pt x="186" y="220"/>
                  </a:lnTo>
                  <a:lnTo>
                    <a:pt x="244" y="220"/>
                  </a:lnTo>
                  <a:lnTo>
                    <a:pt x="228" y="202"/>
                  </a:lnTo>
                  <a:lnTo>
                    <a:pt x="260" y="176"/>
                  </a:lnTo>
                  <a:lnTo>
                    <a:pt x="236" y="139"/>
                  </a:lnTo>
                  <a:lnTo>
                    <a:pt x="223" y="136"/>
                  </a:lnTo>
                  <a:lnTo>
                    <a:pt x="231" y="128"/>
                  </a:lnTo>
                  <a:lnTo>
                    <a:pt x="197" y="142"/>
                  </a:lnTo>
                  <a:lnTo>
                    <a:pt x="194" y="128"/>
                  </a:lnTo>
                  <a:lnTo>
                    <a:pt x="210" y="123"/>
                  </a:lnTo>
                  <a:lnTo>
                    <a:pt x="184" y="110"/>
                  </a:lnTo>
                  <a:lnTo>
                    <a:pt x="181" y="100"/>
                  </a:lnTo>
                  <a:lnTo>
                    <a:pt x="157" y="92"/>
                  </a:lnTo>
                  <a:lnTo>
                    <a:pt x="165" y="108"/>
                  </a:lnTo>
                  <a:lnTo>
                    <a:pt x="121" y="103"/>
                  </a:lnTo>
                  <a:lnTo>
                    <a:pt x="134" y="113"/>
                  </a:lnTo>
                  <a:lnTo>
                    <a:pt x="27" y="97"/>
                  </a:lnTo>
                  <a:lnTo>
                    <a:pt x="8" y="76"/>
                  </a:lnTo>
                  <a:lnTo>
                    <a:pt x="42" y="79"/>
                  </a:lnTo>
                  <a:lnTo>
                    <a:pt x="0" y="68"/>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413" name="Freeform 717"/>
            <p:cNvSpPr>
              <a:spLocks/>
            </p:cNvSpPr>
            <p:nvPr/>
          </p:nvSpPr>
          <p:spPr bwMode="auto">
            <a:xfrm>
              <a:off x="2968" y="2393"/>
              <a:ext cx="169" cy="121"/>
            </a:xfrm>
            <a:custGeom>
              <a:avLst/>
              <a:gdLst/>
              <a:ahLst/>
              <a:cxnLst>
                <a:cxn ang="0">
                  <a:pos x="0" y="94"/>
                </a:cxn>
                <a:cxn ang="0">
                  <a:pos x="10" y="55"/>
                </a:cxn>
                <a:cxn ang="0">
                  <a:pos x="57" y="47"/>
                </a:cxn>
                <a:cxn ang="0">
                  <a:pos x="63" y="31"/>
                </a:cxn>
                <a:cxn ang="0">
                  <a:pos x="86" y="29"/>
                </a:cxn>
                <a:cxn ang="0">
                  <a:pos x="120" y="0"/>
                </a:cxn>
                <a:cxn ang="0">
                  <a:pos x="130" y="31"/>
                </a:cxn>
                <a:cxn ang="0">
                  <a:pos x="157" y="47"/>
                </a:cxn>
                <a:cxn ang="0">
                  <a:pos x="189" y="89"/>
                </a:cxn>
                <a:cxn ang="0">
                  <a:pos x="102" y="99"/>
                </a:cxn>
                <a:cxn ang="0">
                  <a:pos x="71" y="89"/>
                </a:cxn>
                <a:cxn ang="0">
                  <a:pos x="57" y="110"/>
                </a:cxn>
                <a:cxn ang="0">
                  <a:pos x="37" y="110"/>
                </a:cxn>
                <a:cxn ang="0">
                  <a:pos x="20" y="120"/>
                </a:cxn>
                <a:cxn ang="0">
                  <a:pos x="0" y="94"/>
                </a:cxn>
              </a:cxnLst>
              <a:rect l="0" t="0" r="r" b="b"/>
              <a:pathLst>
                <a:path w="190" h="121">
                  <a:moveTo>
                    <a:pt x="0" y="94"/>
                  </a:moveTo>
                  <a:lnTo>
                    <a:pt x="10" y="55"/>
                  </a:lnTo>
                  <a:lnTo>
                    <a:pt x="57" y="47"/>
                  </a:lnTo>
                  <a:lnTo>
                    <a:pt x="63" y="31"/>
                  </a:lnTo>
                  <a:lnTo>
                    <a:pt x="86" y="29"/>
                  </a:lnTo>
                  <a:lnTo>
                    <a:pt x="120" y="0"/>
                  </a:lnTo>
                  <a:lnTo>
                    <a:pt x="130" y="31"/>
                  </a:lnTo>
                  <a:lnTo>
                    <a:pt x="157" y="47"/>
                  </a:lnTo>
                  <a:lnTo>
                    <a:pt x="189" y="89"/>
                  </a:lnTo>
                  <a:lnTo>
                    <a:pt x="102" y="99"/>
                  </a:lnTo>
                  <a:lnTo>
                    <a:pt x="71" y="89"/>
                  </a:lnTo>
                  <a:lnTo>
                    <a:pt x="57" y="110"/>
                  </a:lnTo>
                  <a:lnTo>
                    <a:pt x="37" y="110"/>
                  </a:lnTo>
                  <a:lnTo>
                    <a:pt x="20" y="120"/>
                  </a:lnTo>
                  <a:lnTo>
                    <a:pt x="0" y="94"/>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14" name="Freeform 718"/>
            <p:cNvSpPr>
              <a:spLocks/>
            </p:cNvSpPr>
            <p:nvPr/>
          </p:nvSpPr>
          <p:spPr bwMode="auto">
            <a:xfrm>
              <a:off x="2951" y="2209"/>
              <a:ext cx="141" cy="240"/>
            </a:xfrm>
            <a:custGeom>
              <a:avLst/>
              <a:gdLst/>
              <a:ahLst/>
              <a:cxnLst>
                <a:cxn ang="0">
                  <a:pos x="0" y="137"/>
                </a:cxn>
                <a:cxn ang="0">
                  <a:pos x="24" y="147"/>
                </a:cxn>
                <a:cxn ang="0">
                  <a:pos x="19" y="160"/>
                </a:cxn>
                <a:cxn ang="0">
                  <a:pos x="29" y="199"/>
                </a:cxn>
                <a:cxn ang="0">
                  <a:pos x="8" y="207"/>
                </a:cxn>
                <a:cxn ang="0">
                  <a:pos x="29" y="239"/>
                </a:cxn>
                <a:cxn ang="0">
                  <a:pos x="76" y="231"/>
                </a:cxn>
                <a:cxn ang="0">
                  <a:pos x="82" y="215"/>
                </a:cxn>
                <a:cxn ang="0">
                  <a:pos x="105" y="213"/>
                </a:cxn>
                <a:cxn ang="0">
                  <a:pos x="139" y="184"/>
                </a:cxn>
                <a:cxn ang="0">
                  <a:pos x="126" y="157"/>
                </a:cxn>
                <a:cxn ang="0">
                  <a:pos x="142" y="115"/>
                </a:cxn>
                <a:cxn ang="0">
                  <a:pos x="158" y="115"/>
                </a:cxn>
                <a:cxn ang="0">
                  <a:pos x="158" y="58"/>
                </a:cxn>
                <a:cxn ang="0">
                  <a:pos x="39" y="0"/>
                </a:cxn>
                <a:cxn ang="0">
                  <a:pos x="24" y="2"/>
                </a:cxn>
                <a:cxn ang="0">
                  <a:pos x="24" y="26"/>
                </a:cxn>
                <a:cxn ang="0">
                  <a:pos x="39" y="45"/>
                </a:cxn>
                <a:cxn ang="0">
                  <a:pos x="29" y="97"/>
                </a:cxn>
                <a:cxn ang="0">
                  <a:pos x="0" y="137"/>
                </a:cxn>
              </a:cxnLst>
              <a:rect l="0" t="0" r="r" b="b"/>
              <a:pathLst>
                <a:path w="159" h="240">
                  <a:moveTo>
                    <a:pt x="0" y="137"/>
                  </a:moveTo>
                  <a:lnTo>
                    <a:pt x="24" y="147"/>
                  </a:lnTo>
                  <a:lnTo>
                    <a:pt x="19" y="160"/>
                  </a:lnTo>
                  <a:lnTo>
                    <a:pt x="29" y="199"/>
                  </a:lnTo>
                  <a:lnTo>
                    <a:pt x="8" y="207"/>
                  </a:lnTo>
                  <a:lnTo>
                    <a:pt x="29" y="239"/>
                  </a:lnTo>
                  <a:lnTo>
                    <a:pt x="76" y="231"/>
                  </a:lnTo>
                  <a:lnTo>
                    <a:pt x="82" y="215"/>
                  </a:lnTo>
                  <a:lnTo>
                    <a:pt x="105" y="213"/>
                  </a:lnTo>
                  <a:lnTo>
                    <a:pt x="139" y="184"/>
                  </a:lnTo>
                  <a:lnTo>
                    <a:pt x="126" y="157"/>
                  </a:lnTo>
                  <a:lnTo>
                    <a:pt x="142" y="115"/>
                  </a:lnTo>
                  <a:lnTo>
                    <a:pt x="158" y="115"/>
                  </a:lnTo>
                  <a:lnTo>
                    <a:pt x="158" y="58"/>
                  </a:lnTo>
                  <a:lnTo>
                    <a:pt x="39" y="0"/>
                  </a:lnTo>
                  <a:lnTo>
                    <a:pt x="24" y="2"/>
                  </a:lnTo>
                  <a:lnTo>
                    <a:pt x="24" y="26"/>
                  </a:lnTo>
                  <a:lnTo>
                    <a:pt x="39" y="45"/>
                  </a:lnTo>
                  <a:lnTo>
                    <a:pt x="29" y="97"/>
                  </a:lnTo>
                  <a:lnTo>
                    <a:pt x="0" y="137"/>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15" name="Freeform 719"/>
            <p:cNvSpPr>
              <a:spLocks/>
            </p:cNvSpPr>
            <p:nvPr/>
          </p:nvSpPr>
          <p:spPr bwMode="auto">
            <a:xfrm>
              <a:off x="3740" y="1685"/>
              <a:ext cx="800" cy="572"/>
            </a:xfrm>
            <a:custGeom>
              <a:avLst/>
              <a:gdLst/>
              <a:ahLst/>
              <a:cxnLst>
                <a:cxn ang="0">
                  <a:pos x="5" y="251"/>
                </a:cxn>
                <a:cxn ang="0">
                  <a:pos x="94" y="215"/>
                </a:cxn>
                <a:cxn ang="0">
                  <a:pos x="91" y="165"/>
                </a:cxn>
                <a:cxn ang="0">
                  <a:pos x="136" y="121"/>
                </a:cxn>
                <a:cxn ang="0">
                  <a:pos x="178" y="99"/>
                </a:cxn>
                <a:cxn ang="0">
                  <a:pos x="220" y="107"/>
                </a:cxn>
                <a:cxn ang="0">
                  <a:pos x="251" y="157"/>
                </a:cxn>
                <a:cxn ang="0">
                  <a:pos x="346" y="204"/>
                </a:cxn>
                <a:cxn ang="0">
                  <a:pos x="456" y="222"/>
                </a:cxn>
                <a:cxn ang="0">
                  <a:pos x="561" y="183"/>
                </a:cxn>
                <a:cxn ang="0">
                  <a:pos x="587" y="168"/>
                </a:cxn>
                <a:cxn ang="0">
                  <a:pos x="674" y="131"/>
                </a:cxn>
                <a:cxn ang="0">
                  <a:pos x="616" y="112"/>
                </a:cxn>
                <a:cxn ang="0">
                  <a:pos x="629" y="68"/>
                </a:cxn>
                <a:cxn ang="0">
                  <a:pos x="671" y="68"/>
                </a:cxn>
                <a:cxn ang="0">
                  <a:pos x="682" y="18"/>
                </a:cxn>
                <a:cxn ang="0">
                  <a:pos x="763" y="13"/>
                </a:cxn>
                <a:cxn ang="0">
                  <a:pos x="836" y="92"/>
                </a:cxn>
                <a:cxn ang="0">
                  <a:pos x="899" y="99"/>
                </a:cxn>
                <a:cxn ang="0">
                  <a:pos x="841" y="170"/>
                </a:cxn>
                <a:cxn ang="0">
                  <a:pos x="836" y="207"/>
                </a:cxn>
                <a:cxn ang="0">
                  <a:pos x="802" y="217"/>
                </a:cxn>
                <a:cxn ang="0">
                  <a:pos x="784" y="225"/>
                </a:cxn>
                <a:cxn ang="0">
                  <a:pos x="700" y="273"/>
                </a:cxn>
                <a:cxn ang="0">
                  <a:pos x="708" y="233"/>
                </a:cxn>
                <a:cxn ang="0">
                  <a:pos x="645" y="278"/>
                </a:cxn>
                <a:cxn ang="0">
                  <a:pos x="692" y="291"/>
                </a:cxn>
                <a:cxn ang="0">
                  <a:pos x="684" y="315"/>
                </a:cxn>
                <a:cxn ang="0">
                  <a:pos x="710" y="391"/>
                </a:cxn>
                <a:cxn ang="0">
                  <a:pos x="710" y="403"/>
                </a:cxn>
                <a:cxn ang="0">
                  <a:pos x="710" y="419"/>
                </a:cxn>
                <a:cxn ang="0">
                  <a:pos x="629" y="529"/>
                </a:cxn>
                <a:cxn ang="0">
                  <a:pos x="592" y="535"/>
                </a:cxn>
                <a:cxn ang="0">
                  <a:pos x="577" y="543"/>
                </a:cxn>
                <a:cxn ang="0">
                  <a:pos x="535" y="571"/>
                </a:cxn>
                <a:cxn ang="0">
                  <a:pos x="506" y="550"/>
                </a:cxn>
                <a:cxn ang="0">
                  <a:pos x="417" y="537"/>
                </a:cxn>
                <a:cxn ang="0">
                  <a:pos x="412" y="553"/>
                </a:cxn>
                <a:cxn ang="0">
                  <a:pos x="378" y="540"/>
                </a:cxn>
                <a:cxn ang="0">
                  <a:pos x="354" y="514"/>
                </a:cxn>
                <a:cxn ang="0">
                  <a:pos x="367" y="456"/>
                </a:cxn>
                <a:cxn ang="0">
                  <a:pos x="333" y="443"/>
                </a:cxn>
                <a:cxn ang="0">
                  <a:pos x="267" y="453"/>
                </a:cxn>
                <a:cxn ang="0">
                  <a:pos x="223" y="461"/>
                </a:cxn>
                <a:cxn ang="0">
                  <a:pos x="212" y="453"/>
                </a:cxn>
                <a:cxn ang="0">
                  <a:pos x="155" y="430"/>
                </a:cxn>
                <a:cxn ang="0">
                  <a:pos x="78" y="403"/>
                </a:cxn>
                <a:cxn ang="0">
                  <a:pos x="86" y="374"/>
                </a:cxn>
                <a:cxn ang="0">
                  <a:pos x="96" y="327"/>
                </a:cxn>
                <a:cxn ang="0">
                  <a:pos x="57" y="330"/>
                </a:cxn>
                <a:cxn ang="0">
                  <a:pos x="15" y="298"/>
                </a:cxn>
                <a:cxn ang="0">
                  <a:pos x="0" y="270"/>
                </a:cxn>
              </a:cxnLst>
              <a:rect l="0" t="0" r="r" b="b"/>
              <a:pathLst>
                <a:path w="900" h="572">
                  <a:moveTo>
                    <a:pt x="0" y="270"/>
                  </a:moveTo>
                  <a:lnTo>
                    <a:pt x="5" y="251"/>
                  </a:lnTo>
                  <a:lnTo>
                    <a:pt x="39" y="246"/>
                  </a:lnTo>
                  <a:lnTo>
                    <a:pt x="94" y="215"/>
                  </a:lnTo>
                  <a:lnTo>
                    <a:pt x="102" y="191"/>
                  </a:lnTo>
                  <a:lnTo>
                    <a:pt x="91" y="165"/>
                  </a:lnTo>
                  <a:lnTo>
                    <a:pt x="128" y="157"/>
                  </a:lnTo>
                  <a:lnTo>
                    <a:pt x="136" y="121"/>
                  </a:lnTo>
                  <a:lnTo>
                    <a:pt x="175" y="126"/>
                  </a:lnTo>
                  <a:lnTo>
                    <a:pt x="178" y="99"/>
                  </a:lnTo>
                  <a:lnTo>
                    <a:pt x="207" y="89"/>
                  </a:lnTo>
                  <a:lnTo>
                    <a:pt x="220" y="107"/>
                  </a:lnTo>
                  <a:lnTo>
                    <a:pt x="243" y="115"/>
                  </a:lnTo>
                  <a:lnTo>
                    <a:pt x="251" y="157"/>
                  </a:lnTo>
                  <a:lnTo>
                    <a:pt x="317" y="175"/>
                  </a:lnTo>
                  <a:lnTo>
                    <a:pt x="346" y="204"/>
                  </a:lnTo>
                  <a:lnTo>
                    <a:pt x="398" y="199"/>
                  </a:lnTo>
                  <a:lnTo>
                    <a:pt x="456" y="222"/>
                  </a:lnTo>
                  <a:lnTo>
                    <a:pt x="537" y="204"/>
                  </a:lnTo>
                  <a:lnTo>
                    <a:pt x="561" y="183"/>
                  </a:lnTo>
                  <a:lnTo>
                    <a:pt x="564" y="165"/>
                  </a:lnTo>
                  <a:lnTo>
                    <a:pt x="587" y="168"/>
                  </a:lnTo>
                  <a:lnTo>
                    <a:pt x="634" y="133"/>
                  </a:lnTo>
                  <a:lnTo>
                    <a:pt x="674" y="131"/>
                  </a:lnTo>
                  <a:lnTo>
                    <a:pt x="653" y="104"/>
                  </a:lnTo>
                  <a:lnTo>
                    <a:pt x="616" y="112"/>
                  </a:lnTo>
                  <a:lnTo>
                    <a:pt x="616" y="86"/>
                  </a:lnTo>
                  <a:lnTo>
                    <a:pt x="629" y="68"/>
                  </a:lnTo>
                  <a:lnTo>
                    <a:pt x="648" y="76"/>
                  </a:lnTo>
                  <a:lnTo>
                    <a:pt x="671" y="68"/>
                  </a:lnTo>
                  <a:lnTo>
                    <a:pt x="689" y="31"/>
                  </a:lnTo>
                  <a:lnTo>
                    <a:pt x="682" y="18"/>
                  </a:lnTo>
                  <a:lnTo>
                    <a:pt x="731" y="0"/>
                  </a:lnTo>
                  <a:lnTo>
                    <a:pt x="763" y="13"/>
                  </a:lnTo>
                  <a:lnTo>
                    <a:pt x="792" y="76"/>
                  </a:lnTo>
                  <a:lnTo>
                    <a:pt x="836" y="92"/>
                  </a:lnTo>
                  <a:lnTo>
                    <a:pt x="844" y="112"/>
                  </a:lnTo>
                  <a:lnTo>
                    <a:pt x="899" y="99"/>
                  </a:lnTo>
                  <a:lnTo>
                    <a:pt x="873" y="160"/>
                  </a:lnTo>
                  <a:lnTo>
                    <a:pt x="841" y="170"/>
                  </a:lnTo>
                  <a:lnTo>
                    <a:pt x="847" y="191"/>
                  </a:lnTo>
                  <a:lnTo>
                    <a:pt x="836" y="207"/>
                  </a:lnTo>
                  <a:lnTo>
                    <a:pt x="831" y="199"/>
                  </a:lnTo>
                  <a:lnTo>
                    <a:pt x="802" y="217"/>
                  </a:lnTo>
                  <a:lnTo>
                    <a:pt x="802" y="225"/>
                  </a:lnTo>
                  <a:lnTo>
                    <a:pt x="784" y="225"/>
                  </a:lnTo>
                  <a:lnTo>
                    <a:pt x="747" y="254"/>
                  </a:lnTo>
                  <a:lnTo>
                    <a:pt x="700" y="273"/>
                  </a:lnTo>
                  <a:lnTo>
                    <a:pt x="716" y="244"/>
                  </a:lnTo>
                  <a:lnTo>
                    <a:pt x="708" y="233"/>
                  </a:lnTo>
                  <a:lnTo>
                    <a:pt x="648" y="267"/>
                  </a:lnTo>
                  <a:lnTo>
                    <a:pt x="645" y="278"/>
                  </a:lnTo>
                  <a:lnTo>
                    <a:pt x="668" y="298"/>
                  </a:lnTo>
                  <a:lnTo>
                    <a:pt x="692" y="291"/>
                  </a:lnTo>
                  <a:lnTo>
                    <a:pt x="718" y="296"/>
                  </a:lnTo>
                  <a:lnTo>
                    <a:pt x="684" y="315"/>
                  </a:lnTo>
                  <a:lnTo>
                    <a:pt x="671" y="338"/>
                  </a:lnTo>
                  <a:lnTo>
                    <a:pt x="710" y="391"/>
                  </a:lnTo>
                  <a:lnTo>
                    <a:pt x="684" y="385"/>
                  </a:lnTo>
                  <a:lnTo>
                    <a:pt x="710" y="403"/>
                  </a:lnTo>
                  <a:lnTo>
                    <a:pt x="684" y="417"/>
                  </a:lnTo>
                  <a:lnTo>
                    <a:pt x="710" y="419"/>
                  </a:lnTo>
                  <a:lnTo>
                    <a:pt x="663" y="501"/>
                  </a:lnTo>
                  <a:lnTo>
                    <a:pt x="629" y="529"/>
                  </a:lnTo>
                  <a:lnTo>
                    <a:pt x="595" y="535"/>
                  </a:lnTo>
                  <a:lnTo>
                    <a:pt x="592" y="535"/>
                  </a:lnTo>
                  <a:lnTo>
                    <a:pt x="587" y="532"/>
                  </a:lnTo>
                  <a:lnTo>
                    <a:pt x="577" y="543"/>
                  </a:lnTo>
                  <a:lnTo>
                    <a:pt x="537" y="553"/>
                  </a:lnTo>
                  <a:lnTo>
                    <a:pt x="535" y="571"/>
                  </a:lnTo>
                  <a:lnTo>
                    <a:pt x="530" y="548"/>
                  </a:lnTo>
                  <a:lnTo>
                    <a:pt x="506" y="550"/>
                  </a:lnTo>
                  <a:lnTo>
                    <a:pt x="464" y="526"/>
                  </a:lnTo>
                  <a:lnTo>
                    <a:pt x="417" y="537"/>
                  </a:lnTo>
                  <a:lnTo>
                    <a:pt x="412" y="537"/>
                  </a:lnTo>
                  <a:lnTo>
                    <a:pt x="412" y="553"/>
                  </a:lnTo>
                  <a:lnTo>
                    <a:pt x="403" y="548"/>
                  </a:lnTo>
                  <a:lnTo>
                    <a:pt x="378" y="540"/>
                  </a:lnTo>
                  <a:lnTo>
                    <a:pt x="370" y="511"/>
                  </a:lnTo>
                  <a:lnTo>
                    <a:pt x="354" y="514"/>
                  </a:lnTo>
                  <a:lnTo>
                    <a:pt x="367" y="469"/>
                  </a:lnTo>
                  <a:lnTo>
                    <a:pt x="367" y="456"/>
                  </a:lnTo>
                  <a:lnTo>
                    <a:pt x="351" y="448"/>
                  </a:lnTo>
                  <a:lnTo>
                    <a:pt x="333" y="443"/>
                  </a:lnTo>
                  <a:lnTo>
                    <a:pt x="327" y="425"/>
                  </a:lnTo>
                  <a:lnTo>
                    <a:pt x="267" y="453"/>
                  </a:lnTo>
                  <a:lnTo>
                    <a:pt x="238" y="445"/>
                  </a:lnTo>
                  <a:lnTo>
                    <a:pt x="223" y="461"/>
                  </a:lnTo>
                  <a:lnTo>
                    <a:pt x="220" y="448"/>
                  </a:lnTo>
                  <a:lnTo>
                    <a:pt x="212" y="453"/>
                  </a:lnTo>
                  <a:lnTo>
                    <a:pt x="178" y="453"/>
                  </a:lnTo>
                  <a:lnTo>
                    <a:pt x="155" y="430"/>
                  </a:lnTo>
                  <a:lnTo>
                    <a:pt x="110" y="414"/>
                  </a:lnTo>
                  <a:lnTo>
                    <a:pt x="78" y="403"/>
                  </a:lnTo>
                  <a:lnTo>
                    <a:pt x="71" y="377"/>
                  </a:lnTo>
                  <a:lnTo>
                    <a:pt x="86" y="374"/>
                  </a:lnTo>
                  <a:lnTo>
                    <a:pt x="78" y="351"/>
                  </a:lnTo>
                  <a:lnTo>
                    <a:pt x="96" y="327"/>
                  </a:lnTo>
                  <a:lnTo>
                    <a:pt x="84" y="317"/>
                  </a:lnTo>
                  <a:lnTo>
                    <a:pt x="57" y="330"/>
                  </a:lnTo>
                  <a:lnTo>
                    <a:pt x="13" y="301"/>
                  </a:lnTo>
                  <a:lnTo>
                    <a:pt x="15" y="298"/>
                  </a:lnTo>
                  <a:lnTo>
                    <a:pt x="15" y="278"/>
                  </a:lnTo>
                  <a:lnTo>
                    <a:pt x="0" y="270"/>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16" name="Freeform 720"/>
            <p:cNvSpPr>
              <a:spLocks/>
            </p:cNvSpPr>
            <p:nvPr/>
          </p:nvSpPr>
          <p:spPr bwMode="auto">
            <a:xfrm>
              <a:off x="4198" y="2259"/>
              <a:ext cx="30" cy="29"/>
            </a:xfrm>
            <a:custGeom>
              <a:avLst/>
              <a:gdLst/>
              <a:ahLst/>
              <a:cxnLst>
                <a:cxn ang="0">
                  <a:pos x="0" y="18"/>
                </a:cxn>
                <a:cxn ang="0">
                  <a:pos x="11" y="0"/>
                </a:cxn>
                <a:cxn ang="0">
                  <a:pos x="32" y="5"/>
                </a:cxn>
                <a:cxn ang="0">
                  <a:pos x="14" y="28"/>
                </a:cxn>
                <a:cxn ang="0">
                  <a:pos x="0" y="18"/>
                </a:cxn>
              </a:cxnLst>
              <a:rect l="0" t="0" r="r" b="b"/>
              <a:pathLst>
                <a:path w="33" h="29">
                  <a:moveTo>
                    <a:pt x="0" y="18"/>
                  </a:moveTo>
                  <a:lnTo>
                    <a:pt x="11" y="0"/>
                  </a:lnTo>
                  <a:lnTo>
                    <a:pt x="32" y="5"/>
                  </a:lnTo>
                  <a:lnTo>
                    <a:pt x="14" y="28"/>
                  </a:lnTo>
                  <a:lnTo>
                    <a:pt x="0" y="18"/>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417" name="Freeform 721"/>
            <p:cNvSpPr>
              <a:spLocks/>
            </p:cNvSpPr>
            <p:nvPr/>
          </p:nvSpPr>
          <p:spPr bwMode="auto">
            <a:xfrm>
              <a:off x="4346" y="2180"/>
              <a:ext cx="24" cy="49"/>
            </a:xfrm>
            <a:custGeom>
              <a:avLst/>
              <a:gdLst/>
              <a:ahLst/>
              <a:cxnLst>
                <a:cxn ang="0">
                  <a:pos x="0" y="19"/>
                </a:cxn>
                <a:cxn ang="0">
                  <a:pos x="10" y="48"/>
                </a:cxn>
                <a:cxn ang="0">
                  <a:pos x="26" y="0"/>
                </a:cxn>
                <a:cxn ang="0">
                  <a:pos x="12" y="3"/>
                </a:cxn>
                <a:cxn ang="0">
                  <a:pos x="0" y="19"/>
                </a:cxn>
              </a:cxnLst>
              <a:rect l="0" t="0" r="r" b="b"/>
              <a:pathLst>
                <a:path w="27" h="49">
                  <a:moveTo>
                    <a:pt x="0" y="19"/>
                  </a:moveTo>
                  <a:lnTo>
                    <a:pt x="10" y="48"/>
                  </a:lnTo>
                  <a:lnTo>
                    <a:pt x="26" y="0"/>
                  </a:lnTo>
                  <a:lnTo>
                    <a:pt x="12" y="3"/>
                  </a:lnTo>
                  <a:lnTo>
                    <a:pt x="0" y="19"/>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418" name="Freeform 722"/>
            <p:cNvSpPr>
              <a:spLocks/>
            </p:cNvSpPr>
            <p:nvPr/>
          </p:nvSpPr>
          <p:spPr bwMode="auto">
            <a:xfrm>
              <a:off x="2921" y="2503"/>
              <a:ext cx="99" cy="126"/>
            </a:xfrm>
            <a:custGeom>
              <a:avLst/>
              <a:gdLst/>
              <a:ahLst/>
              <a:cxnLst>
                <a:cxn ang="0">
                  <a:pos x="0" y="113"/>
                </a:cxn>
                <a:cxn ang="0">
                  <a:pos x="16" y="125"/>
                </a:cxn>
                <a:cxn ang="0">
                  <a:pos x="29" y="123"/>
                </a:cxn>
                <a:cxn ang="0">
                  <a:pos x="53" y="123"/>
                </a:cxn>
                <a:cxn ang="0">
                  <a:pos x="71" y="110"/>
                </a:cxn>
                <a:cxn ang="0">
                  <a:pos x="76" y="83"/>
                </a:cxn>
                <a:cxn ang="0">
                  <a:pos x="97" y="65"/>
                </a:cxn>
                <a:cxn ang="0">
                  <a:pos x="110" y="0"/>
                </a:cxn>
                <a:cxn ang="0">
                  <a:pos x="90" y="0"/>
                </a:cxn>
                <a:cxn ang="0">
                  <a:pos x="73" y="10"/>
                </a:cxn>
                <a:cxn ang="0">
                  <a:pos x="71" y="31"/>
                </a:cxn>
                <a:cxn ang="0">
                  <a:pos x="31" y="23"/>
                </a:cxn>
                <a:cxn ang="0">
                  <a:pos x="29" y="36"/>
                </a:cxn>
                <a:cxn ang="0">
                  <a:pos x="50" y="36"/>
                </a:cxn>
                <a:cxn ang="0">
                  <a:pos x="42" y="86"/>
                </a:cxn>
                <a:cxn ang="0">
                  <a:pos x="24" y="81"/>
                </a:cxn>
                <a:cxn ang="0">
                  <a:pos x="0" y="113"/>
                </a:cxn>
              </a:cxnLst>
              <a:rect l="0" t="0" r="r" b="b"/>
              <a:pathLst>
                <a:path w="111" h="126">
                  <a:moveTo>
                    <a:pt x="0" y="113"/>
                  </a:moveTo>
                  <a:lnTo>
                    <a:pt x="16" y="125"/>
                  </a:lnTo>
                  <a:lnTo>
                    <a:pt x="29" y="123"/>
                  </a:lnTo>
                  <a:lnTo>
                    <a:pt x="53" y="123"/>
                  </a:lnTo>
                  <a:lnTo>
                    <a:pt x="71" y="110"/>
                  </a:lnTo>
                  <a:lnTo>
                    <a:pt x="76" y="83"/>
                  </a:lnTo>
                  <a:lnTo>
                    <a:pt x="97" y="65"/>
                  </a:lnTo>
                  <a:lnTo>
                    <a:pt x="110" y="0"/>
                  </a:lnTo>
                  <a:lnTo>
                    <a:pt x="90" y="0"/>
                  </a:lnTo>
                  <a:lnTo>
                    <a:pt x="73" y="10"/>
                  </a:lnTo>
                  <a:lnTo>
                    <a:pt x="71" y="31"/>
                  </a:lnTo>
                  <a:lnTo>
                    <a:pt x="31" y="23"/>
                  </a:lnTo>
                  <a:lnTo>
                    <a:pt x="29" y="36"/>
                  </a:lnTo>
                  <a:lnTo>
                    <a:pt x="50" y="36"/>
                  </a:lnTo>
                  <a:lnTo>
                    <a:pt x="42" y="86"/>
                  </a:lnTo>
                  <a:lnTo>
                    <a:pt x="24" y="81"/>
                  </a:lnTo>
                  <a:lnTo>
                    <a:pt x="0" y="113"/>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19" name="Freeform 723"/>
            <p:cNvSpPr>
              <a:spLocks/>
            </p:cNvSpPr>
            <p:nvPr/>
          </p:nvSpPr>
          <p:spPr bwMode="auto">
            <a:xfrm>
              <a:off x="2938" y="2482"/>
              <a:ext cx="250" cy="273"/>
            </a:xfrm>
            <a:custGeom>
              <a:avLst/>
              <a:gdLst/>
              <a:ahLst/>
              <a:cxnLst>
                <a:cxn ang="0">
                  <a:pos x="0" y="162"/>
                </a:cxn>
                <a:cxn ang="0">
                  <a:pos x="0" y="168"/>
                </a:cxn>
                <a:cxn ang="0">
                  <a:pos x="57" y="160"/>
                </a:cxn>
                <a:cxn ang="0">
                  <a:pos x="81" y="196"/>
                </a:cxn>
                <a:cxn ang="0">
                  <a:pos x="102" y="194"/>
                </a:cxn>
                <a:cxn ang="0">
                  <a:pos x="105" y="178"/>
                </a:cxn>
                <a:cxn ang="0">
                  <a:pos x="125" y="175"/>
                </a:cxn>
                <a:cxn ang="0">
                  <a:pos x="139" y="183"/>
                </a:cxn>
                <a:cxn ang="0">
                  <a:pos x="141" y="238"/>
                </a:cxn>
                <a:cxn ang="0">
                  <a:pos x="173" y="236"/>
                </a:cxn>
                <a:cxn ang="0">
                  <a:pos x="254" y="272"/>
                </a:cxn>
                <a:cxn ang="0">
                  <a:pos x="254" y="254"/>
                </a:cxn>
                <a:cxn ang="0">
                  <a:pos x="238" y="249"/>
                </a:cxn>
                <a:cxn ang="0">
                  <a:pos x="241" y="210"/>
                </a:cxn>
                <a:cxn ang="0">
                  <a:pos x="270" y="196"/>
                </a:cxn>
                <a:cxn ang="0">
                  <a:pos x="251" y="170"/>
                </a:cxn>
                <a:cxn ang="0">
                  <a:pos x="251" y="126"/>
                </a:cxn>
                <a:cxn ang="0">
                  <a:pos x="246" y="115"/>
                </a:cxn>
                <a:cxn ang="0">
                  <a:pos x="257" y="94"/>
                </a:cxn>
                <a:cxn ang="0">
                  <a:pos x="270" y="57"/>
                </a:cxn>
                <a:cxn ang="0">
                  <a:pos x="280" y="42"/>
                </a:cxn>
                <a:cxn ang="0">
                  <a:pos x="275" y="21"/>
                </a:cxn>
                <a:cxn ang="0">
                  <a:pos x="223" y="0"/>
                </a:cxn>
                <a:cxn ang="0">
                  <a:pos x="136" y="10"/>
                </a:cxn>
                <a:cxn ang="0">
                  <a:pos x="105" y="0"/>
                </a:cxn>
                <a:cxn ang="0">
                  <a:pos x="91" y="21"/>
                </a:cxn>
                <a:cxn ang="0">
                  <a:pos x="78" y="86"/>
                </a:cxn>
                <a:cxn ang="0">
                  <a:pos x="57" y="104"/>
                </a:cxn>
                <a:cxn ang="0">
                  <a:pos x="52" y="131"/>
                </a:cxn>
                <a:cxn ang="0">
                  <a:pos x="34" y="144"/>
                </a:cxn>
                <a:cxn ang="0">
                  <a:pos x="10" y="144"/>
                </a:cxn>
                <a:cxn ang="0">
                  <a:pos x="0" y="162"/>
                </a:cxn>
              </a:cxnLst>
              <a:rect l="0" t="0" r="r" b="b"/>
              <a:pathLst>
                <a:path w="281" h="273">
                  <a:moveTo>
                    <a:pt x="0" y="162"/>
                  </a:moveTo>
                  <a:lnTo>
                    <a:pt x="0" y="168"/>
                  </a:lnTo>
                  <a:lnTo>
                    <a:pt x="57" y="160"/>
                  </a:lnTo>
                  <a:lnTo>
                    <a:pt x="81" y="196"/>
                  </a:lnTo>
                  <a:lnTo>
                    <a:pt x="102" y="194"/>
                  </a:lnTo>
                  <a:lnTo>
                    <a:pt x="105" y="178"/>
                  </a:lnTo>
                  <a:lnTo>
                    <a:pt x="125" y="175"/>
                  </a:lnTo>
                  <a:lnTo>
                    <a:pt x="139" y="183"/>
                  </a:lnTo>
                  <a:lnTo>
                    <a:pt x="141" y="238"/>
                  </a:lnTo>
                  <a:lnTo>
                    <a:pt x="173" y="236"/>
                  </a:lnTo>
                  <a:lnTo>
                    <a:pt x="254" y="272"/>
                  </a:lnTo>
                  <a:lnTo>
                    <a:pt x="254" y="254"/>
                  </a:lnTo>
                  <a:lnTo>
                    <a:pt x="238" y="249"/>
                  </a:lnTo>
                  <a:lnTo>
                    <a:pt x="241" y="210"/>
                  </a:lnTo>
                  <a:lnTo>
                    <a:pt x="270" y="196"/>
                  </a:lnTo>
                  <a:lnTo>
                    <a:pt x="251" y="170"/>
                  </a:lnTo>
                  <a:lnTo>
                    <a:pt x="251" y="126"/>
                  </a:lnTo>
                  <a:lnTo>
                    <a:pt x="246" y="115"/>
                  </a:lnTo>
                  <a:lnTo>
                    <a:pt x="257" y="94"/>
                  </a:lnTo>
                  <a:lnTo>
                    <a:pt x="270" y="57"/>
                  </a:lnTo>
                  <a:lnTo>
                    <a:pt x="280" y="42"/>
                  </a:lnTo>
                  <a:lnTo>
                    <a:pt x="275" y="21"/>
                  </a:lnTo>
                  <a:lnTo>
                    <a:pt x="223" y="0"/>
                  </a:lnTo>
                  <a:lnTo>
                    <a:pt x="136" y="10"/>
                  </a:lnTo>
                  <a:lnTo>
                    <a:pt x="105" y="0"/>
                  </a:lnTo>
                  <a:lnTo>
                    <a:pt x="91" y="21"/>
                  </a:lnTo>
                  <a:lnTo>
                    <a:pt x="78" y="86"/>
                  </a:lnTo>
                  <a:lnTo>
                    <a:pt x="57" y="104"/>
                  </a:lnTo>
                  <a:lnTo>
                    <a:pt x="52" y="131"/>
                  </a:lnTo>
                  <a:lnTo>
                    <a:pt x="34" y="144"/>
                  </a:lnTo>
                  <a:lnTo>
                    <a:pt x="10" y="144"/>
                  </a:lnTo>
                  <a:lnTo>
                    <a:pt x="0" y="162"/>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20" name="Freeform 724"/>
            <p:cNvSpPr>
              <a:spLocks/>
            </p:cNvSpPr>
            <p:nvPr/>
          </p:nvSpPr>
          <p:spPr bwMode="auto">
            <a:xfrm>
              <a:off x="2788" y="2374"/>
              <a:ext cx="36" cy="90"/>
            </a:xfrm>
            <a:custGeom>
              <a:avLst/>
              <a:gdLst/>
              <a:ahLst/>
              <a:cxnLst>
                <a:cxn ang="0">
                  <a:pos x="0" y="19"/>
                </a:cxn>
                <a:cxn ang="0">
                  <a:pos x="16" y="89"/>
                </a:cxn>
                <a:cxn ang="0">
                  <a:pos x="26" y="89"/>
                </a:cxn>
                <a:cxn ang="0">
                  <a:pos x="39" y="8"/>
                </a:cxn>
                <a:cxn ang="0">
                  <a:pos x="28" y="0"/>
                </a:cxn>
                <a:cxn ang="0">
                  <a:pos x="21" y="6"/>
                </a:cxn>
                <a:cxn ang="0">
                  <a:pos x="0" y="19"/>
                </a:cxn>
              </a:cxnLst>
              <a:rect l="0" t="0" r="r" b="b"/>
              <a:pathLst>
                <a:path w="40" h="90">
                  <a:moveTo>
                    <a:pt x="0" y="19"/>
                  </a:moveTo>
                  <a:lnTo>
                    <a:pt x="16" y="89"/>
                  </a:lnTo>
                  <a:lnTo>
                    <a:pt x="26" y="89"/>
                  </a:lnTo>
                  <a:lnTo>
                    <a:pt x="39" y="8"/>
                  </a:lnTo>
                  <a:lnTo>
                    <a:pt x="28" y="0"/>
                  </a:lnTo>
                  <a:lnTo>
                    <a:pt x="21" y="6"/>
                  </a:lnTo>
                  <a:lnTo>
                    <a:pt x="0" y="19"/>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21" name="Freeform 725"/>
            <p:cNvSpPr>
              <a:spLocks/>
            </p:cNvSpPr>
            <p:nvPr/>
          </p:nvSpPr>
          <p:spPr bwMode="auto">
            <a:xfrm>
              <a:off x="2902" y="2524"/>
              <a:ext cx="22" cy="19"/>
            </a:xfrm>
            <a:custGeom>
              <a:avLst/>
              <a:gdLst/>
              <a:ahLst/>
              <a:cxnLst>
                <a:cxn ang="0">
                  <a:pos x="0" y="18"/>
                </a:cxn>
                <a:cxn ang="0">
                  <a:pos x="3" y="2"/>
                </a:cxn>
                <a:cxn ang="0">
                  <a:pos x="24" y="0"/>
                </a:cxn>
                <a:cxn ang="0">
                  <a:pos x="24" y="15"/>
                </a:cxn>
                <a:cxn ang="0">
                  <a:pos x="0" y="18"/>
                </a:cxn>
              </a:cxnLst>
              <a:rect l="0" t="0" r="r" b="b"/>
              <a:pathLst>
                <a:path w="25" h="19">
                  <a:moveTo>
                    <a:pt x="0" y="18"/>
                  </a:moveTo>
                  <a:lnTo>
                    <a:pt x="3" y="2"/>
                  </a:lnTo>
                  <a:lnTo>
                    <a:pt x="24" y="0"/>
                  </a:lnTo>
                  <a:lnTo>
                    <a:pt x="24" y="15"/>
                  </a:lnTo>
                  <a:lnTo>
                    <a:pt x="0" y="18"/>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22" name="Freeform 726"/>
            <p:cNvSpPr>
              <a:spLocks/>
            </p:cNvSpPr>
            <p:nvPr/>
          </p:nvSpPr>
          <p:spPr bwMode="auto">
            <a:xfrm>
              <a:off x="3205" y="2290"/>
              <a:ext cx="199" cy="216"/>
            </a:xfrm>
            <a:custGeom>
              <a:avLst/>
              <a:gdLst/>
              <a:ahLst/>
              <a:cxnLst>
                <a:cxn ang="0">
                  <a:pos x="0" y="152"/>
                </a:cxn>
                <a:cxn ang="0">
                  <a:pos x="21" y="139"/>
                </a:cxn>
                <a:cxn ang="0">
                  <a:pos x="21" y="113"/>
                </a:cxn>
                <a:cxn ang="0">
                  <a:pos x="50" y="76"/>
                </a:cxn>
                <a:cxn ang="0">
                  <a:pos x="63" y="14"/>
                </a:cxn>
                <a:cxn ang="0">
                  <a:pos x="84" y="0"/>
                </a:cxn>
                <a:cxn ang="0">
                  <a:pos x="103" y="42"/>
                </a:cxn>
                <a:cxn ang="0">
                  <a:pos x="150" y="79"/>
                </a:cxn>
                <a:cxn ang="0">
                  <a:pos x="134" y="100"/>
                </a:cxn>
                <a:cxn ang="0">
                  <a:pos x="147" y="105"/>
                </a:cxn>
                <a:cxn ang="0">
                  <a:pos x="165" y="132"/>
                </a:cxn>
                <a:cxn ang="0">
                  <a:pos x="223" y="150"/>
                </a:cxn>
                <a:cxn ang="0">
                  <a:pos x="181" y="194"/>
                </a:cxn>
                <a:cxn ang="0">
                  <a:pos x="134" y="210"/>
                </a:cxn>
                <a:cxn ang="0">
                  <a:pos x="92" y="215"/>
                </a:cxn>
                <a:cxn ang="0">
                  <a:pos x="47" y="200"/>
                </a:cxn>
                <a:cxn ang="0">
                  <a:pos x="29" y="168"/>
                </a:cxn>
                <a:cxn ang="0">
                  <a:pos x="0" y="152"/>
                </a:cxn>
              </a:cxnLst>
              <a:rect l="0" t="0" r="r" b="b"/>
              <a:pathLst>
                <a:path w="224" h="216">
                  <a:moveTo>
                    <a:pt x="0" y="152"/>
                  </a:moveTo>
                  <a:lnTo>
                    <a:pt x="21" y="139"/>
                  </a:lnTo>
                  <a:lnTo>
                    <a:pt x="21" y="113"/>
                  </a:lnTo>
                  <a:lnTo>
                    <a:pt x="50" y="76"/>
                  </a:lnTo>
                  <a:lnTo>
                    <a:pt x="63" y="14"/>
                  </a:lnTo>
                  <a:lnTo>
                    <a:pt x="84" y="0"/>
                  </a:lnTo>
                  <a:lnTo>
                    <a:pt x="103" y="42"/>
                  </a:lnTo>
                  <a:lnTo>
                    <a:pt x="150" y="79"/>
                  </a:lnTo>
                  <a:lnTo>
                    <a:pt x="134" y="100"/>
                  </a:lnTo>
                  <a:lnTo>
                    <a:pt x="147" y="105"/>
                  </a:lnTo>
                  <a:lnTo>
                    <a:pt x="165" y="132"/>
                  </a:lnTo>
                  <a:lnTo>
                    <a:pt x="223" y="150"/>
                  </a:lnTo>
                  <a:lnTo>
                    <a:pt x="181" y="194"/>
                  </a:lnTo>
                  <a:lnTo>
                    <a:pt x="134" y="210"/>
                  </a:lnTo>
                  <a:lnTo>
                    <a:pt x="92" y="215"/>
                  </a:lnTo>
                  <a:lnTo>
                    <a:pt x="47" y="200"/>
                  </a:lnTo>
                  <a:lnTo>
                    <a:pt x="29" y="168"/>
                  </a:lnTo>
                  <a:lnTo>
                    <a:pt x="0" y="152"/>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23" name="Freeform 727"/>
            <p:cNvSpPr>
              <a:spLocks/>
            </p:cNvSpPr>
            <p:nvPr/>
          </p:nvSpPr>
          <p:spPr bwMode="auto">
            <a:xfrm>
              <a:off x="2891" y="2524"/>
              <a:ext cx="75" cy="93"/>
            </a:xfrm>
            <a:custGeom>
              <a:avLst/>
              <a:gdLst/>
              <a:ahLst/>
              <a:cxnLst>
                <a:cxn ang="0">
                  <a:pos x="0" y="44"/>
                </a:cxn>
                <a:cxn ang="0">
                  <a:pos x="8" y="28"/>
                </a:cxn>
                <a:cxn ang="0">
                  <a:pos x="16" y="28"/>
                </a:cxn>
                <a:cxn ang="0">
                  <a:pos x="13" y="18"/>
                </a:cxn>
                <a:cxn ang="0">
                  <a:pos x="37" y="15"/>
                </a:cxn>
                <a:cxn ang="0">
                  <a:pos x="37" y="0"/>
                </a:cxn>
                <a:cxn ang="0">
                  <a:pos x="65" y="2"/>
                </a:cxn>
                <a:cxn ang="0">
                  <a:pos x="63" y="15"/>
                </a:cxn>
                <a:cxn ang="0">
                  <a:pos x="84" y="15"/>
                </a:cxn>
                <a:cxn ang="0">
                  <a:pos x="76" y="65"/>
                </a:cxn>
                <a:cxn ang="0">
                  <a:pos x="58" y="60"/>
                </a:cxn>
                <a:cxn ang="0">
                  <a:pos x="34" y="92"/>
                </a:cxn>
                <a:cxn ang="0">
                  <a:pos x="0" y="44"/>
                </a:cxn>
              </a:cxnLst>
              <a:rect l="0" t="0" r="r" b="b"/>
              <a:pathLst>
                <a:path w="85" h="93">
                  <a:moveTo>
                    <a:pt x="0" y="44"/>
                  </a:moveTo>
                  <a:lnTo>
                    <a:pt x="8" y="28"/>
                  </a:lnTo>
                  <a:lnTo>
                    <a:pt x="16" y="28"/>
                  </a:lnTo>
                  <a:lnTo>
                    <a:pt x="13" y="18"/>
                  </a:lnTo>
                  <a:lnTo>
                    <a:pt x="37" y="15"/>
                  </a:lnTo>
                  <a:lnTo>
                    <a:pt x="37" y="0"/>
                  </a:lnTo>
                  <a:lnTo>
                    <a:pt x="65" y="2"/>
                  </a:lnTo>
                  <a:lnTo>
                    <a:pt x="63" y="15"/>
                  </a:lnTo>
                  <a:lnTo>
                    <a:pt x="84" y="15"/>
                  </a:lnTo>
                  <a:lnTo>
                    <a:pt x="76" y="65"/>
                  </a:lnTo>
                  <a:lnTo>
                    <a:pt x="58" y="60"/>
                  </a:lnTo>
                  <a:lnTo>
                    <a:pt x="34" y="92"/>
                  </a:lnTo>
                  <a:lnTo>
                    <a:pt x="0" y="44"/>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24" name="Freeform 728"/>
            <p:cNvSpPr>
              <a:spLocks/>
            </p:cNvSpPr>
            <p:nvPr/>
          </p:nvSpPr>
          <p:spPr bwMode="auto">
            <a:xfrm>
              <a:off x="2557" y="2353"/>
              <a:ext cx="41" cy="17"/>
            </a:xfrm>
            <a:custGeom>
              <a:avLst/>
              <a:gdLst/>
              <a:ahLst/>
              <a:cxnLst>
                <a:cxn ang="0">
                  <a:pos x="0" y="16"/>
                </a:cxn>
                <a:cxn ang="0">
                  <a:pos x="3" y="0"/>
                </a:cxn>
                <a:cxn ang="0">
                  <a:pos x="45" y="4"/>
                </a:cxn>
                <a:cxn ang="0">
                  <a:pos x="0" y="16"/>
                </a:cxn>
              </a:cxnLst>
              <a:rect l="0" t="0" r="r" b="b"/>
              <a:pathLst>
                <a:path w="46" h="17">
                  <a:moveTo>
                    <a:pt x="0" y="16"/>
                  </a:moveTo>
                  <a:lnTo>
                    <a:pt x="3" y="0"/>
                  </a:lnTo>
                  <a:lnTo>
                    <a:pt x="45" y="4"/>
                  </a:lnTo>
                  <a:lnTo>
                    <a:pt x="0" y="16"/>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25" name="Freeform 729"/>
            <p:cNvSpPr>
              <a:spLocks/>
            </p:cNvSpPr>
            <p:nvPr/>
          </p:nvSpPr>
          <p:spPr bwMode="auto">
            <a:xfrm>
              <a:off x="2737" y="2390"/>
              <a:ext cx="59" cy="101"/>
            </a:xfrm>
            <a:custGeom>
              <a:avLst/>
              <a:gdLst/>
              <a:ahLst/>
              <a:cxnLst>
                <a:cxn ang="0">
                  <a:pos x="0" y="94"/>
                </a:cxn>
                <a:cxn ang="0">
                  <a:pos x="5" y="26"/>
                </a:cxn>
                <a:cxn ang="0">
                  <a:pos x="3" y="3"/>
                </a:cxn>
                <a:cxn ang="0">
                  <a:pos x="42" y="0"/>
                </a:cxn>
                <a:cxn ang="0">
                  <a:pos x="66" y="76"/>
                </a:cxn>
                <a:cxn ang="0">
                  <a:pos x="16" y="100"/>
                </a:cxn>
                <a:cxn ang="0">
                  <a:pos x="0" y="94"/>
                </a:cxn>
              </a:cxnLst>
              <a:rect l="0" t="0" r="r" b="b"/>
              <a:pathLst>
                <a:path w="67" h="101">
                  <a:moveTo>
                    <a:pt x="0" y="94"/>
                  </a:moveTo>
                  <a:lnTo>
                    <a:pt x="5" y="26"/>
                  </a:lnTo>
                  <a:lnTo>
                    <a:pt x="3" y="3"/>
                  </a:lnTo>
                  <a:lnTo>
                    <a:pt x="42" y="0"/>
                  </a:lnTo>
                  <a:lnTo>
                    <a:pt x="66" y="76"/>
                  </a:lnTo>
                  <a:lnTo>
                    <a:pt x="16" y="100"/>
                  </a:lnTo>
                  <a:lnTo>
                    <a:pt x="0" y="94"/>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26" name="Freeform 730"/>
            <p:cNvSpPr>
              <a:spLocks/>
            </p:cNvSpPr>
            <p:nvPr/>
          </p:nvSpPr>
          <p:spPr bwMode="auto">
            <a:xfrm>
              <a:off x="2578" y="2369"/>
              <a:ext cx="99" cy="80"/>
            </a:xfrm>
            <a:custGeom>
              <a:avLst/>
              <a:gdLst/>
              <a:ahLst/>
              <a:cxnLst>
                <a:cxn ang="0">
                  <a:pos x="0" y="24"/>
                </a:cxn>
                <a:cxn ang="0">
                  <a:pos x="22" y="16"/>
                </a:cxn>
                <a:cxn ang="0">
                  <a:pos x="22" y="0"/>
                </a:cxn>
                <a:cxn ang="0">
                  <a:pos x="59" y="5"/>
                </a:cxn>
                <a:cxn ang="0">
                  <a:pos x="66" y="11"/>
                </a:cxn>
                <a:cxn ang="0">
                  <a:pos x="93" y="3"/>
                </a:cxn>
                <a:cxn ang="0">
                  <a:pos x="106" y="37"/>
                </a:cxn>
                <a:cxn ang="0">
                  <a:pos x="111" y="63"/>
                </a:cxn>
                <a:cxn ang="0">
                  <a:pos x="103" y="63"/>
                </a:cxn>
                <a:cxn ang="0">
                  <a:pos x="100" y="79"/>
                </a:cxn>
                <a:cxn ang="0">
                  <a:pos x="85" y="79"/>
                </a:cxn>
                <a:cxn ang="0">
                  <a:pos x="85" y="63"/>
                </a:cxn>
                <a:cxn ang="0">
                  <a:pos x="71" y="63"/>
                </a:cxn>
                <a:cxn ang="0">
                  <a:pos x="59" y="42"/>
                </a:cxn>
                <a:cxn ang="0">
                  <a:pos x="30" y="53"/>
                </a:cxn>
                <a:cxn ang="0">
                  <a:pos x="0" y="24"/>
                </a:cxn>
              </a:cxnLst>
              <a:rect l="0" t="0" r="r" b="b"/>
              <a:pathLst>
                <a:path w="112" h="80">
                  <a:moveTo>
                    <a:pt x="0" y="24"/>
                  </a:moveTo>
                  <a:lnTo>
                    <a:pt x="22" y="16"/>
                  </a:lnTo>
                  <a:lnTo>
                    <a:pt x="22" y="0"/>
                  </a:lnTo>
                  <a:lnTo>
                    <a:pt x="59" y="5"/>
                  </a:lnTo>
                  <a:lnTo>
                    <a:pt x="66" y="11"/>
                  </a:lnTo>
                  <a:lnTo>
                    <a:pt x="93" y="3"/>
                  </a:lnTo>
                  <a:lnTo>
                    <a:pt x="106" y="37"/>
                  </a:lnTo>
                  <a:lnTo>
                    <a:pt x="111" y="63"/>
                  </a:lnTo>
                  <a:lnTo>
                    <a:pt x="103" y="63"/>
                  </a:lnTo>
                  <a:lnTo>
                    <a:pt x="100" y="79"/>
                  </a:lnTo>
                  <a:lnTo>
                    <a:pt x="85" y="79"/>
                  </a:lnTo>
                  <a:lnTo>
                    <a:pt x="85" y="63"/>
                  </a:lnTo>
                  <a:lnTo>
                    <a:pt x="71" y="63"/>
                  </a:lnTo>
                  <a:lnTo>
                    <a:pt x="59" y="42"/>
                  </a:lnTo>
                  <a:lnTo>
                    <a:pt x="30" y="53"/>
                  </a:lnTo>
                  <a:lnTo>
                    <a:pt x="0" y="24"/>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27" name="Freeform 731"/>
            <p:cNvSpPr>
              <a:spLocks/>
            </p:cNvSpPr>
            <p:nvPr/>
          </p:nvSpPr>
          <p:spPr bwMode="auto">
            <a:xfrm>
              <a:off x="4023" y="2474"/>
              <a:ext cx="141" cy="171"/>
            </a:xfrm>
            <a:custGeom>
              <a:avLst/>
              <a:gdLst/>
              <a:ahLst/>
              <a:cxnLst>
                <a:cxn ang="0">
                  <a:pos x="0" y="0"/>
                </a:cxn>
                <a:cxn ang="0">
                  <a:pos x="35" y="8"/>
                </a:cxn>
                <a:cxn ang="0">
                  <a:pos x="79" y="52"/>
                </a:cxn>
                <a:cxn ang="0">
                  <a:pos x="116" y="68"/>
                </a:cxn>
                <a:cxn ang="0">
                  <a:pos x="111" y="78"/>
                </a:cxn>
                <a:cxn ang="0">
                  <a:pos x="124" y="76"/>
                </a:cxn>
                <a:cxn ang="0">
                  <a:pos x="121" y="94"/>
                </a:cxn>
                <a:cxn ang="0">
                  <a:pos x="158" y="128"/>
                </a:cxn>
                <a:cxn ang="0">
                  <a:pos x="155" y="168"/>
                </a:cxn>
                <a:cxn ang="0">
                  <a:pos x="137" y="170"/>
                </a:cxn>
                <a:cxn ang="0">
                  <a:pos x="108" y="144"/>
                </a:cxn>
                <a:cxn ang="0">
                  <a:pos x="51" y="58"/>
                </a:cxn>
                <a:cxn ang="0">
                  <a:pos x="0" y="0"/>
                </a:cxn>
              </a:cxnLst>
              <a:rect l="0" t="0" r="r" b="b"/>
              <a:pathLst>
                <a:path w="159" h="171">
                  <a:moveTo>
                    <a:pt x="0" y="0"/>
                  </a:moveTo>
                  <a:lnTo>
                    <a:pt x="35" y="8"/>
                  </a:lnTo>
                  <a:lnTo>
                    <a:pt x="79" y="52"/>
                  </a:lnTo>
                  <a:lnTo>
                    <a:pt x="116" y="68"/>
                  </a:lnTo>
                  <a:lnTo>
                    <a:pt x="111" y="78"/>
                  </a:lnTo>
                  <a:lnTo>
                    <a:pt x="124" y="76"/>
                  </a:lnTo>
                  <a:lnTo>
                    <a:pt x="121" y="94"/>
                  </a:lnTo>
                  <a:lnTo>
                    <a:pt x="158" y="128"/>
                  </a:lnTo>
                  <a:lnTo>
                    <a:pt x="155" y="168"/>
                  </a:lnTo>
                  <a:lnTo>
                    <a:pt x="137" y="170"/>
                  </a:lnTo>
                  <a:lnTo>
                    <a:pt x="108" y="144"/>
                  </a:lnTo>
                  <a:lnTo>
                    <a:pt x="51" y="58"/>
                  </a:lnTo>
                  <a:lnTo>
                    <a:pt x="0" y="0"/>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428" name="Freeform 732"/>
            <p:cNvSpPr>
              <a:spLocks/>
            </p:cNvSpPr>
            <p:nvPr/>
          </p:nvSpPr>
          <p:spPr bwMode="auto">
            <a:xfrm>
              <a:off x="4156" y="2644"/>
              <a:ext cx="118" cy="43"/>
            </a:xfrm>
            <a:custGeom>
              <a:avLst/>
              <a:gdLst/>
              <a:ahLst/>
              <a:cxnLst>
                <a:cxn ang="0">
                  <a:pos x="0" y="11"/>
                </a:cxn>
                <a:cxn ang="0">
                  <a:pos x="8" y="0"/>
                </a:cxn>
                <a:cxn ang="0">
                  <a:pos x="100" y="13"/>
                </a:cxn>
                <a:cxn ang="0">
                  <a:pos x="108" y="24"/>
                </a:cxn>
                <a:cxn ang="0">
                  <a:pos x="131" y="29"/>
                </a:cxn>
                <a:cxn ang="0">
                  <a:pos x="131" y="42"/>
                </a:cxn>
                <a:cxn ang="0">
                  <a:pos x="21" y="21"/>
                </a:cxn>
                <a:cxn ang="0">
                  <a:pos x="0" y="11"/>
                </a:cxn>
              </a:cxnLst>
              <a:rect l="0" t="0" r="r" b="b"/>
              <a:pathLst>
                <a:path w="132" h="43">
                  <a:moveTo>
                    <a:pt x="0" y="11"/>
                  </a:moveTo>
                  <a:lnTo>
                    <a:pt x="8" y="0"/>
                  </a:lnTo>
                  <a:lnTo>
                    <a:pt x="100" y="13"/>
                  </a:lnTo>
                  <a:lnTo>
                    <a:pt x="108" y="24"/>
                  </a:lnTo>
                  <a:lnTo>
                    <a:pt x="131" y="29"/>
                  </a:lnTo>
                  <a:lnTo>
                    <a:pt x="131" y="42"/>
                  </a:lnTo>
                  <a:lnTo>
                    <a:pt x="21" y="21"/>
                  </a:lnTo>
                  <a:lnTo>
                    <a:pt x="0" y="11"/>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429" name="Freeform 733"/>
            <p:cNvSpPr>
              <a:spLocks/>
            </p:cNvSpPr>
            <p:nvPr/>
          </p:nvSpPr>
          <p:spPr bwMode="auto">
            <a:xfrm>
              <a:off x="4201" y="2492"/>
              <a:ext cx="131" cy="127"/>
            </a:xfrm>
            <a:custGeom>
              <a:avLst/>
              <a:gdLst/>
              <a:ahLst/>
              <a:cxnLst>
                <a:cxn ang="0">
                  <a:pos x="0" y="58"/>
                </a:cxn>
                <a:cxn ang="0">
                  <a:pos x="11" y="40"/>
                </a:cxn>
                <a:cxn ang="0">
                  <a:pos x="23" y="50"/>
                </a:cxn>
                <a:cxn ang="0">
                  <a:pos x="68" y="47"/>
                </a:cxn>
                <a:cxn ang="0">
                  <a:pos x="81" y="42"/>
                </a:cxn>
                <a:cxn ang="0">
                  <a:pos x="102" y="0"/>
                </a:cxn>
                <a:cxn ang="0">
                  <a:pos x="126" y="3"/>
                </a:cxn>
                <a:cxn ang="0">
                  <a:pos x="121" y="13"/>
                </a:cxn>
                <a:cxn ang="0">
                  <a:pos x="147" y="50"/>
                </a:cxn>
                <a:cxn ang="0">
                  <a:pos x="134" y="47"/>
                </a:cxn>
                <a:cxn ang="0">
                  <a:pos x="107" y="89"/>
                </a:cxn>
                <a:cxn ang="0">
                  <a:pos x="105" y="118"/>
                </a:cxn>
                <a:cxn ang="0">
                  <a:pos x="87" y="126"/>
                </a:cxn>
                <a:cxn ang="0">
                  <a:pos x="58" y="110"/>
                </a:cxn>
                <a:cxn ang="0">
                  <a:pos x="42" y="116"/>
                </a:cxn>
                <a:cxn ang="0">
                  <a:pos x="42" y="108"/>
                </a:cxn>
                <a:cxn ang="0">
                  <a:pos x="18" y="108"/>
                </a:cxn>
                <a:cxn ang="0">
                  <a:pos x="0" y="58"/>
                </a:cxn>
              </a:cxnLst>
              <a:rect l="0" t="0" r="r" b="b"/>
              <a:pathLst>
                <a:path w="148" h="127">
                  <a:moveTo>
                    <a:pt x="0" y="58"/>
                  </a:moveTo>
                  <a:lnTo>
                    <a:pt x="11" y="40"/>
                  </a:lnTo>
                  <a:lnTo>
                    <a:pt x="23" y="50"/>
                  </a:lnTo>
                  <a:lnTo>
                    <a:pt x="68" y="47"/>
                  </a:lnTo>
                  <a:lnTo>
                    <a:pt x="81" y="42"/>
                  </a:lnTo>
                  <a:lnTo>
                    <a:pt x="102" y="0"/>
                  </a:lnTo>
                  <a:lnTo>
                    <a:pt x="126" y="3"/>
                  </a:lnTo>
                  <a:lnTo>
                    <a:pt x="121" y="13"/>
                  </a:lnTo>
                  <a:lnTo>
                    <a:pt x="147" y="50"/>
                  </a:lnTo>
                  <a:lnTo>
                    <a:pt x="134" y="47"/>
                  </a:lnTo>
                  <a:lnTo>
                    <a:pt x="107" y="89"/>
                  </a:lnTo>
                  <a:lnTo>
                    <a:pt x="105" y="118"/>
                  </a:lnTo>
                  <a:lnTo>
                    <a:pt x="87" y="126"/>
                  </a:lnTo>
                  <a:lnTo>
                    <a:pt x="58" y="110"/>
                  </a:lnTo>
                  <a:lnTo>
                    <a:pt x="42" y="116"/>
                  </a:lnTo>
                  <a:lnTo>
                    <a:pt x="42" y="108"/>
                  </a:lnTo>
                  <a:lnTo>
                    <a:pt x="18" y="108"/>
                  </a:lnTo>
                  <a:lnTo>
                    <a:pt x="0" y="58"/>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30" name="Freeform 734"/>
            <p:cNvSpPr>
              <a:spLocks/>
            </p:cNvSpPr>
            <p:nvPr/>
          </p:nvSpPr>
          <p:spPr bwMode="auto">
            <a:xfrm>
              <a:off x="4332" y="2532"/>
              <a:ext cx="80" cy="108"/>
            </a:xfrm>
            <a:custGeom>
              <a:avLst/>
              <a:gdLst/>
              <a:ahLst/>
              <a:cxnLst>
                <a:cxn ang="0">
                  <a:pos x="0" y="65"/>
                </a:cxn>
                <a:cxn ang="0">
                  <a:pos x="11" y="84"/>
                </a:cxn>
                <a:cxn ang="0">
                  <a:pos x="8" y="104"/>
                </a:cxn>
                <a:cxn ang="0">
                  <a:pos x="21" y="107"/>
                </a:cxn>
                <a:cxn ang="0">
                  <a:pos x="21" y="68"/>
                </a:cxn>
                <a:cxn ang="0">
                  <a:pos x="28" y="65"/>
                </a:cxn>
                <a:cxn ang="0">
                  <a:pos x="28" y="78"/>
                </a:cxn>
                <a:cxn ang="0">
                  <a:pos x="39" y="94"/>
                </a:cxn>
                <a:cxn ang="0">
                  <a:pos x="58" y="89"/>
                </a:cxn>
                <a:cxn ang="0">
                  <a:pos x="36" y="52"/>
                </a:cxn>
                <a:cxn ang="0">
                  <a:pos x="65" y="36"/>
                </a:cxn>
                <a:cxn ang="0">
                  <a:pos x="23" y="44"/>
                </a:cxn>
                <a:cxn ang="0">
                  <a:pos x="18" y="20"/>
                </a:cxn>
                <a:cxn ang="0">
                  <a:pos x="78" y="18"/>
                </a:cxn>
                <a:cxn ang="0">
                  <a:pos x="89" y="0"/>
                </a:cxn>
                <a:cxn ang="0">
                  <a:pos x="73" y="10"/>
                </a:cxn>
                <a:cxn ang="0">
                  <a:pos x="28" y="5"/>
                </a:cxn>
                <a:cxn ang="0">
                  <a:pos x="16" y="13"/>
                </a:cxn>
                <a:cxn ang="0">
                  <a:pos x="0" y="65"/>
                </a:cxn>
              </a:cxnLst>
              <a:rect l="0" t="0" r="r" b="b"/>
              <a:pathLst>
                <a:path w="90" h="108">
                  <a:moveTo>
                    <a:pt x="0" y="65"/>
                  </a:moveTo>
                  <a:lnTo>
                    <a:pt x="11" y="84"/>
                  </a:lnTo>
                  <a:lnTo>
                    <a:pt x="8" y="104"/>
                  </a:lnTo>
                  <a:lnTo>
                    <a:pt x="21" y="107"/>
                  </a:lnTo>
                  <a:lnTo>
                    <a:pt x="21" y="68"/>
                  </a:lnTo>
                  <a:lnTo>
                    <a:pt x="28" y="65"/>
                  </a:lnTo>
                  <a:lnTo>
                    <a:pt x="28" y="78"/>
                  </a:lnTo>
                  <a:lnTo>
                    <a:pt x="39" y="94"/>
                  </a:lnTo>
                  <a:lnTo>
                    <a:pt x="58" y="89"/>
                  </a:lnTo>
                  <a:lnTo>
                    <a:pt x="36" y="52"/>
                  </a:lnTo>
                  <a:lnTo>
                    <a:pt x="65" y="36"/>
                  </a:lnTo>
                  <a:lnTo>
                    <a:pt x="23" y="44"/>
                  </a:lnTo>
                  <a:lnTo>
                    <a:pt x="18" y="20"/>
                  </a:lnTo>
                  <a:lnTo>
                    <a:pt x="78" y="18"/>
                  </a:lnTo>
                  <a:lnTo>
                    <a:pt x="89" y="0"/>
                  </a:lnTo>
                  <a:lnTo>
                    <a:pt x="73" y="10"/>
                  </a:lnTo>
                  <a:lnTo>
                    <a:pt x="28" y="5"/>
                  </a:lnTo>
                  <a:lnTo>
                    <a:pt x="16" y="13"/>
                  </a:lnTo>
                  <a:lnTo>
                    <a:pt x="0" y="65"/>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431" name="Freeform 735"/>
            <p:cNvSpPr>
              <a:spLocks/>
            </p:cNvSpPr>
            <p:nvPr/>
          </p:nvSpPr>
          <p:spPr bwMode="auto">
            <a:xfrm>
              <a:off x="4487" y="2563"/>
              <a:ext cx="137" cy="130"/>
            </a:xfrm>
            <a:custGeom>
              <a:avLst/>
              <a:gdLst/>
              <a:ahLst/>
              <a:cxnLst>
                <a:cxn ang="0">
                  <a:pos x="0" y="16"/>
                </a:cxn>
                <a:cxn ang="0">
                  <a:pos x="22" y="26"/>
                </a:cxn>
                <a:cxn ang="0">
                  <a:pos x="42" y="23"/>
                </a:cxn>
                <a:cxn ang="0">
                  <a:pos x="16" y="37"/>
                </a:cxn>
                <a:cxn ang="0">
                  <a:pos x="30" y="53"/>
                </a:cxn>
                <a:cxn ang="0">
                  <a:pos x="42" y="39"/>
                </a:cxn>
                <a:cxn ang="0">
                  <a:pos x="53" y="53"/>
                </a:cxn>
                <a:cxn ang="0">
                  <a:pos x="108" y="76"/>
                </a:cxn>
                <a:cxn ang="0">
                  <a:pos x="118" y="105"/>
                </a:cxn>
                <a:cxn ang="0">
                  <a:pos x="111" y="102"/>
                </a:cxn>
                <a:cxn ang="0">
                  <a:pos x="103" y="118"/>
                </a:cxn>
                <a:cxn ang="0">
                  <a:pos x="134" y="113"/>
                </a:cxn>
                <a:cxn ang="0">
                  <a:pos x="153" y="129"/>
                </a:cxn>
                <a:cxn ang="0">
                  <a:pos x="150" y="34"/>
                </a:cxn>
                <a:cxn ang="0">
                  <a:pos x="103" y="16"/>
                </a:cxn>
                <a:cxn ang="0">
                  <a:pos x="64" y="45"/>
                </a:cxn>
                <a:cxn ang="0">
                  <a:pos x="47" y="29"/>
                </a:cxn>
                <a:cxn ang="0">
                  <a:pos x="45" y="5"/>
                </a:cxn>
                <a:cxn ang="0">
                  <a:pos x="24" y="0"/>
                </a:cxn>
                <a:cxn ang="0">
                  <a:pos x="0" y="16"/>
                </a:cxn>
              </a:cxnLst>
              <a:rect l="0" t="0" r="r" b="b"/>
              <a:pathLst>
                <a:path w="154" h="130">
                  <a:moveTo>
                    <a:pt x="0" y="16"/>
                  </a:moveTo>
                  <a:lnTo>
                    <a:pt x="22" y="26"/>
                  </a:lnTo>
                  <a:lnTo>
                    <a:pt x="42" y="23"/>
                  </a:lnTo>
                  <a:lnTo>
                    <a:pt x="16" y="37"/>
                  </a:lnTo>
                  <a:lnTo>
                    <a:pt x="30" y="53"/>
                  </a:lnTo>
                  <a:lnTo>
                    <a:pt x="42" y="39"/>
                  </a:lnTo>
                  <a:lnTo>
                    <a:pt x="53" y="53"/>
                  </a:lnTo>
                  <a:lnTo>
                    <a:pt x="108" y="76"/>
                  </a:lnTo>
                  <a:lnTo>
                    <a:pt x="118" y="105"/>
                  </a:lnTo>
                  <a:lnTo>
                    <a:pt x="111" y="102"/>
                  </a:lnTo>
                  <a:lnTo>
                    <a:pt x="103" y="118"/>
                  </a:lnTo>
                  <a:lnTo>
                    <a:pt x="134" y="113"/>
                  </a:lnTo>
                  <a:lnTo>
                    <a:pt x="153" y="129"/>
                  </a:lnTo>
                  <a:lnTo>
                    <a:pt x="150" y="34"/>
                  </a:lnTo>
                  <a:lnTo>
                    <a:pt x="103" y="16"/>
                  </a:lnTo>
                  <a:lnTo>
                    <a:pt x="64" y="45"/>
                  </a:lnTo>
                  <a:lnTo>
                    <a:pt x="47" y="29"/>
                  </a:lnTo>
                  <a:lnTo>
                    <a:pt x="45" y="5"/>
                  </a:lnTo>
                  <a:lnTo>
                    <a:pt x="24" y="0"/>
                  </a:lnTo>
                  <a:lnTo>
                    <a:pt x="0" y="16"/>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32" name="Freeform 736"/>
            <p:cNvSpPr>
              <a:spLocks/>
            </p:cNvSpPr>
            <p:nvPr/>
          </p:nvSpPr>
          <p:spPr bwMode="auto">
            <a:xfrm>
              <a:off x="3362" y="2115"/>
              <a:ext cx="26" cy="17"/>
            </a:xfrm>
            <a:custGeom>
              <a:avLst/>
              <a:gdLst/>
              <a:ahLst/>
              <a:cxnLst>
                <a:cxn ang="0">
                  <a:pos x="0" y="0"/>
                </a:cxn>
                <a:cxn ang="0">
                  <a:pos x="13" y="16"/>
                </a:cxn>
                <a:cxn ang="0">
                  <a:pos x="28" y="0"/>
                </a:cxn>
                <a:cxn ang="0">
                  <a:pos x="0" y="0"/>
                </a:cxn>
              </a:cxnLst>
              <a:rect l="0" t="0" r="r" b="b"/>
              <a:pathLst>
                <a:path w="29" h="17">
                  <a:moveTo>
                    <a:pt x="0" y="0"/>
                  </a:moveTo>
                  <a:lnTo>
                    <a:pt x="13" y="16"/>
                  </a:lnTo>
                  <a:lnTo>
                    <a:pt x="28" y="0"/>
                  </a:lnTo>
                  <a:lnTo>
                    <a:pt x="0" y="0"/>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433" name="Freeform 737"/>
            <p:cNvSpPr>
              <a:spLocks/>
            </p:cNvSpPr>
            <p:nvPr/>
          </p:nvSpPr>
          <p:spPr bwMode="auto">
            <a:xfrm>
              <a:off x="2665" y="2400"/>
              <a:ext cx="77" cy="93"/>
            </a:xfrm>
            <a:custGeom>
              <a:avLst/>
              <a:gdLst/>
              <a:ahLst/>
              <a:cxnLst>
                <a:cxn ang="0">
                  <a:pos x="0" y="61"/>
                </a:cxn>
                <a:cxn ang="0">
                  <a:pos x="2" y="48"/>
                </a:cxn>
                <a:cxn ang="0">
                  <a:pos x="5" y="32"/>
                </a:cxn>
                <a:cxn ang="0">
                  <a:pos x="13" y="32"/>
                </a:cxn>
                <a:cxn ang="0">
                  <a:pos x="8" y="6"/>
                </a:cxn>
                <a:cxn ang="0">
                  <a:pos x="34" y="0"/>
                </a:cxn>
                <a:cxn ang="0">
                  <a:pos x="49" y="6"/>
                </a:cxn>
                <a:cxn ang="0">
                  <a:pos x="55" y="14"/>
                </a:cxn>
                <a:cxn ang="0">
                  <a:pos x="86" y="16"/>
                </a:cxn>
                <a:cxn ang="0">
                  <a:pos x="81" y="84"/>
                </a:cxn>
                <a:cxn ang="0">
                  <a:pos x="15" y="92"/>
                </a:cxn>
                <a:cxn ang="0">
                  <a:pos x="15" y="69"/>
                </a:cxn>
                <a:cxn ang="0">
                  <a:pos x="0" y="61"/>
                </a:cxn>
              </a:cxnLst>
              <a:rect l="0" t="0" r="r" b="b"/>
              <a:pathLst>
                <a:path w="87" h="93">
                  <a:moveTo>
                    <a:pt x="0" y="61"/>
                  </a:moveTo>
                  <a:lnTo>
                    <a:pt x="2" y="48"/>
                  </a:lnTo>
                  <a:lnTo>
                    <a:pt x="5" y="32"/>
                  </a:lnTo>
                  <a:lnTo>
                    <a:pt x="13" y="32"/>
                  </a:lnTo>
                  <a:lnTo>
                    <a:pt x="8" y="6"/>
                  </a:lnTo>
                  <a:lnTo>
                    <a:pt x="34" y="0"/>
                  </a:lnTo>
                  <a:lnTo>
                    <a:pt x="49" y="6"/>
                  </a:lnTo>
                  <a:lnTo>
                    <a:pt x="55" y="14"/>
                  </a:lnTo>
                  <a:lnTo>
                    <a:pt x="86" y="16"/>
                  </a:lnTo>
                  <a:lnTo>
                    <a:pt x="81" y="84"/>
                  </a:lnTo>
                  <a:lnTo>
                    <a:pt x="15" y="92"/>
                  </a:lnTo>
                  <a:lnTo>
                    <a:pt x="15" y="69"/>
                  </a:lnTo>
                  <a:lnTo>
                    <a:pt x="0" y="61"/>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34" name="Freeform 738"/>
            <p:cNvSpPr>
              <a:spLocks/>
            </p:cNvSpPr>
            <p:nvPr/>
          </p:nvSpPr>
          <p:spPr bwMode="auto">
            <a:xfrm>
              <a:off x="3231" y="2049"/>
              <a:ext cx="59" cy="67"/>
            </a:xfrm>
            <a:custGeom>
              <a:avLst/>
              <a:gdLst/>
              <a:ahLst/>
              <a:cxnLst>
                <a:cxn ang="0">
                  <a:pos x="0" y="29"/>
                </a:cxn>
                <a:cxn ang="0">
                  <a:pos x="0" y="16"/>
                </a:cxn>
                <a:cxn ang="0">
                  <a:pos x="8" y="10"/>
                </a:cxn>
                <a:cxn ang="0">
                  <a:pos x="26" y="16"/>
                </a:cxn>
                <a:cxn ang="0">
                  <a:pos x="57" y="0"/>
                </a:cxn>
                <a:cxn ang="0">
                  <a:pos x="65" y="19"/>
                </a:cxn>
                <a:cxn ang="0">
                  <a:pos x="31" y="27"/>
                </a:cxn>
                <a:cxn ang="0">
                  <a:pos x="47" y="44"/>
                </a:cxn>
                <a:cxn ang="0">
                  <a:pos x="40" y="53"/>
                </a:cxn>
                <a:cxn ang="0">
                  <a:pos x="21" y="66"/>
                </a:cxn>
                <a:cxn ang="0">
                  <a:pos x="3" y="63"/>
                </a:cxn>
                <a:cxn ang="0">
                  <a:pos x="8" y="29"/>
                </a:cxn>
                <a:cxn ang="0">
                  <a:pos x="0" y="29"/>
                </a:cxn>
              </a:cxnLst>
              <a:rect l="0" t="0" r="r" b="b"/>
              <a:pathLst>
                <a:path w="66" h="67">
                  <a:moveTo>
                    <a:pt x="0" y="29"/>
                  </a:moveTo>
                  <a:lnTo>
                    <a:pt x="0" y="16"/>
                  </a:lnTo>
                  <a:lnTo>
                    <a:pt x="8" y="10"/>
                  </a:lnTo>
                  <a:lnTo>
                    <a:pt x="26" y="16"/>
                  </a:lnTo>
                  <a:lnTo>
                    <a:pt x="57" y="0"/>
                  </a:lnTo>
                  <a:lnTo>
                    <a:pt x="65" y="19"/>
                  </a:lnTo>
                  <a:lnTo>
                    <a:pt x="31" y="27"/>
                  </a:lnTo>
                  <a:lnTo>
                    <a:pt x="47" y="44"/>
                  </a:lnTo>
                  <a:lnTo>
                    <a:pt x="40" y="53"/>
                  </a:lnTo>
                  <a:lnTo>
                    <a:pt x="21" y="66"/>
                  </a:lnTo>
                  <a:lnTo>
                    <a:pt x="3" y="63"/>
                  </a:lnTo>
                  <a:lnTo>
                    <a:pt x="8" y="29"/>
                  </a:lnTo>
                  <a:lnTo>
                    <a:pt x="0" y="29"/>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35" name="Freeform 739"/>
            <p:cNvSpPr>
              <a:spLocks/>
            </p:cNvSpPr>
            <p:nvPr/>
          </p:nvSpPr>
          <p:spPr bwMode="auto">
            <a:xfrm>
              <a:off x="3221" y="2490"/>
              <a:ext cx="104" cy="134"/>
            </a:xfrm>
            <a:custGeom>
              <a:avLst/>
              <a:gdLst/>
              <a:ahLst/>
              <a:cxnLst>
                <a:cxn ang="0">
                  <a:pos x="0" y="8"/>
                </a:cxn>
                <a:cxn ang="0">
                  <a:pos x="14" y="36"/>
                </a:cxn>
                <a:cxn ang="0">
                  <a:pos x="0" y="62"/>
                </a:cxn>
                <a:cxn ang="0">
                  <a:pos x="11" y="70"/>
                </a:cxn>
                <a:cxn ang="0">
                  <a:pos x="3" y="81"/>
                </a:cxn>
                <a:cxn ang="0">
                  <a:pos x="79" y="133"/>
                </a:cxn>
                <a:cxn ang="0">
                  <a:pos x="110" y="91"/>
                </a:cxn>
                <a:cxn ang="0">
                  <a:pos x="105" y="81"/>
                </a:cxn>
                <a:cxn ang="0">
                  <a:pos x="105" y="23"/>
                </a:cxn>
                <a:cxn ang="0">
                  <a:pos x="116" y="10"/>
                </a:cxn>
                <a:cxn ang="0">
                  <a:pos x="74" y="15"/>
                </a:cxn>
                <a:cxn ang="0">
                  <a:pos x="29" y="0"/>
                </a:cxn>
                <a:cxn ang="0">
                  <a:pos x="0" y="8"/>
                </a:cxn>
              </a:cxnLst>
              <a:rect l="0" t="0" r="r" b="b"/>
              <a:pathLst>
                <a:path w="117" h="134">
                  <a:moveTo>
                    <a:pt x="0" y="8"/>
                  </a:moveTo>
                  <a:lnTo>
                    <a:pt x="14" y="36"/>
                  </a:lnTo>
                  <a:lnTo>
                    <a:pt x="0" y="62"/>
                  </a:lnTo>
                  <a:lnTo>
                    <a:pt x="11" y="70"/>
                  </a:lnTo>
                  <a:lnTo>
                    <a:pt x="3" y="81"/>
                  </a:lnTo>
                  <a:lnTo>
                    <a:pt x="79" y="133"/>
                  </a:lnTo>
                  <a:lnTo>
                    <a:pt x="110" y="91"/>
                  </a:lnTo>
                  <a:lnTo>
                    <a:pt x="105" y="81"/>
                  </a:lnTo>
                  <a:lnTo>
                    <a:pt x="105" y="23"/>
                  </a:lnTo>
                  <a:lnTo>
                    <a:pt x="116" y="10"/>
                  </a:lnTo>
                  <a:lnTo>
                    <a:pt x="74" y="15"/>
                  </a:lnTo>
                  <a:lnTo>
                    <a:pt x="29" y="0"/>
                  </a:lnTo>
                  <a:lnTo>
                    <a:pt x="0" y="8"/>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36" name="Freeform 740"/>
            <p:cNvSpPr>
              <a:spLocks/>
            </p:cNvSpPr>
            <p:nvPr/>
          </p:nvSpPr>
          <p:spPr bwMode="auto">
            <a:xfrm>
              <a:off x="4404" y="1884"/>
              <a:ext cx="82" cy="93"/>
            </a:xfrm>
            <a:custGeom>
              <a:avLst/>
              <a:gdLst/>
              <a:ahLst/>
              <a:cxnLst>
                <a:cxn ang="0">
                  <a:pos x="0" y="55"/>
                </a:cxn>
                <a:cxn ang="0">
                  <a:pos x="16" y="60"/>
                </a:cxn>
                <a:cxn ang="0">
                  <a:pos x="6" y="86"/>
                </a:cxn>
                <a:cxn ang="0">
                  <a:pos x="31" y="92"/>
                </a:cxn>
                <a:cxn ang="0">
                  <a:pos x="58" y="76"/>
                </a:cxn>
                <a:cxn ang="0">
                  <a:pos x="45" y="55"/>
                </a:cxn>
                <a:cxn ang="0">
                  <a:pos x="79" y="37"/>
                </a:cxn>
                <a:cxn ang="0">
                  <a:pos x="92" y="10"/>
                </a:cxn>
                <a:cxn ang="0">
                  <a:pos x="89" y="8"/>
                </a:cxn>
                <a:cxn ang="0">
                  <a:pos x="84" y="0"/>
                </a:cxn>
                <a:cxn ang="0">
                  <a:pos x="55" y="18"/>
                </a:cxn>
                <a:cxn ang="0">
                  <a:pos x="55" y="26"/>
                </a:cxn>
                <a:cxn ang="0">
                  <a:pos x="37" y="26"/>
                </a:cxn>
                <a:cxn ang="0">
                  <a:pos x="0" y="55"/>
                </a:cxn>
              </a:cxnLst>
              <a:rect l="0" t="0" r="r" b="b"/>
              <a:pathLst>
                <a:path w="93" h="93">
                  <a:moveTo>
                    <a:pt x="0" y="55"/>
                  </a:moveTo>
                  <a:lnTo>
                    <a:pt x="16" y="60"/>
                  </a:lnTo>
                  <a:lnTo>
                    <a:pt x="6" y="86"/>
                  </a:lnTo>
                  <a:lnTo>
                    <a:pt x="31" y="92"/>
                  </a:lnTo>
                  <a:lnTo>
                    <a:pt x="58" y="76"/>
                  </a:lnTo>
                  <a:lnTo>
                    <a:pt x="45" y="55"/>
                  </a:lnTo>
                  <a:lnTo>
                    <a:pt x="79" y="37"/>
                  </a:lnTo>
                  <a:lnTo>
                    <a:pt x="92" y="10"/>
                  </a:lnTo>
                  <a:lnTo>
                    <a:pt x="89" y="8"/>
                  </a:lnTo>
                  <a:lnTo>
                    <a:pt x="84" y="0"/>
                  </a:lnTo>
                  <a:lnTo>
                    <a:pt x="55" y="18"/>
                  </a:lnTo>
                  <a:lnTo>
                    <a:pt x="55" y="26"/>
                  </a:lnTo>
                  <a:lnTo>
                    <a:pt x="37" y="26"/>
                  </a:lnTo>
                  <a:lnTo>
                    <a:pt x="0" y="55"/>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37" name="Freeform 741"/>
            <p:cNvSpPr>
              <a:spLocks/>
            </p:cNvSpPr>
            <p:nvPr/>
          </p:nvSpPr>
          <p:spPr bwMode="auto">
            <a:xfrm>
              <a:off x="4425" y="1960"/>
              <a:ext cx="47" cy="72"/>
            </a:xfrm>
            <a:custGeom>
              <a:avLst/>
              <a:gdLst/>
              <a:ahLst/>
              <a:cxnLst>
                <a:cxn ang="0">
                  <a:pos x="0" y="71"/>
                </a:cxn>
                <a:cxn ang="0">
                  <a:pos x="7" y="16"/>
                </a:cxn>
                <a:cxn ang="0">
                  <a:pos x="34" y="0"/>
                </a:cxn>
                <a:cxn ang="0">
                  <a:pos x="52" y="42"/>
                </a:cxn>
                <a:cxn ang="0">
                  <a:pos x="31" y="63"/>
                </a:cxn>
                <a:cxn ang="0">
                  <a:pos x="0" y="71"/>
                </a:cxn>
              </a:cxnLst>
              <a:rect l="0" t="0" r="r" b="b"/>
              <a:pathLst>
                <a:path w="53" h="72">
                  <a:moveTo>
                    <a:pt x="0" y="71"/>
                  </a:moveTo>
                  <a:lnTo>
                    <a:pt x="7" y="16"/>
                  </a:lnTo>
                  <a:lnTo>
                    <a:pt x="34" y="0"/>
                  </a:lnTo>
                  <a:lnTo>
                    <a:pt x="52" y="42"/>
                  </a:lnTo>
                  <a:lnTo>
                    <a:pt x="31" y="63"/>
                  </a:lnTo>
                  <a:lnTo>
                    <a:pt x="0" y="71"/>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38" name="Freeform 742"/>
            <p:cNvSpPr>
              <a:spLocks/>
            </p:cNvSpPr>
            <p:nvPr/>
          </p:nvSpPr>
          <p:spPr bwMode="auto">
            <a:xfrm>
              <a:off x="3387" y="2102"/>
              <a:ext cx="22" cy="27"/>
            </a:xfrm>
            <a:custGeom>
              <a:avLst/>
              <a:gdLst/>
              <a:ahLst/>
              <a:cxnLst>
                <a:cxn ang="0">
                  <a:pos x="0" y="13"/>
                </a:cxn>
                <a:cxn ang="0">
                  <a:pos x="19" y="0"/>
                </a:cxn>
                <a:cxn ang="0">
                  <a:pos x="24" y="26"/>
                </a:cxn>
                <a:cxn ang="0">
                  <a:pos x="0" y="13"/>
                </a:cxn>
              </a:cxnLst>
              <a:rect l="0" t="0" r="r" b="b"/>
              <a:pathLst>
                <a:path w="25" h="27">
                  <a:moveTo>
                    <a:pt x="0" y="13"/>
                  </a:moveTo>
                  <a:lnTo>
                    <a:pt x="19" y="0"/>
                  </a:lnTo>
                  <a:lnTo>
                    <a:pt x="24" y="26"/>
                  </a:lnTo>
                  <a:lnTo>
                    <a:pt x="0" y="13"/>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439" name="Freeform 743"/>
            <p:cNvSpPr>
              <a:spLocks/>
            </p:cNvSpPr>
            <p:nvPr/>
          </p:nvSpPr>
          <p:spPr bwMode="auto">
            <a:xfrm>
              <a:off x="4086" y="2222"/>
              <a:ext cx="94" cy="125"/>
            </a:xfrm>
            <a:custGeom>
              <a:avLst/>
              <a:gdLst/>
              <a:ahLst/>
              <a:cxnLst>
                <a:cxn ang="0">
                  <a:pos x="0" y="26"/>
                </a:cxn>
                <a:cxn ang="0">
                  <a:pos x="13" y="42"/>
                </a:cxn>
                <a:cxn ang="0">
                  <a:pos x="11" y="74"/>
                </a:cxn>
                <a:cxn ang="0">
                  <a:pos x="47" y="63"/>
                </a:cxn>
                <a:cxn ang="0">
                  <a:pos x="64" y="74"/>
                </a:cxn>
                <a:cxn ang="0">
                  <a:pos x="79" y="105"/>
                </a:cxn>
                <a:cxn ang="0">
                  <a:pos x="74" y="124"/>
                </a:cxn>
                <a:cxn ang="0">
                  <a:pos x="105" y="118"/>
                </a:cxn>
                <a:cxn ang="0">
                  <a:pos x="90" y="79"/>
                </a:cxn>
                <a:cxn ang="0">
                  <a:pos x="56" y="48"/>
                </a:cxn>
                <a:cxn ang="0">
                  <a:pos x="64" y="32"/>
                </a:cxn>
                <a:cxn ang="0">
                  <a:pos x="45" y="24"/>
                </a:cxn>
                <a:cxn ang="0">
                  <a:pos x="27" y="0"/>
                </a:cxn>
                <a:cxn ang="0">
                  <a:pos x="22" y="0"/>
                </a:cxn>
                <a:cxn ang="0">
                  <a:pos x="22" y="16"/>
                </a:cxn>
                <a:cxn ang="0">
                  <a:pos x="13" y="11"/>
                </a:cxn>
                <a:cxn ang="0">
                  <a:pos x="0" y="26"/>
                </a:cxn>
              </a:cxnLst>
              <a:rect l="0" t="0" r="r" b="b"/>
              <a:pathLst>
                <a:path w="106" h="125">
                  <a:moveTo>
                    <a:pt x="0" y="26"/>
                  </a:moveTo>
                  <a:lnTo>
                    <a:pt x="13" y="42"/>
                  </a:lnTo>
                  <a:lnTo>
                    <a:pt x="11" y="74"/>
                  </a:lnTo>
                  <a:lnTo>
                    <a:pt x="47" y="63"/>
                  </a:lnTo>
                  <a:lnTo>
                    <a:pt x="64" y="74"/>
                  </a:lnTo>
                  <a:lnTo>
                    <a:pt x="79" y="105"/>
                  </a:lnTo>
                  <a:lnTo>
                    <a:pt x="74" y="124"/>
                  </a:lnTo>
                  <a:lnTo>
                    <a:pt x="105" y="118"/>
                  </a:lnTo>
                  <a:lnTo>
                    <a:pt x="90" y="79"/>
                  </a:lnTo>
                  <a:lnTo>
                    <a:pt x="56" y="48"/>
                  </a:lnTo>
                  <a:lnTo>
                    <a:pt x="64" y="32"/>
                  </a:lnTo>
                  <a:lnTo>
                    <a:pt x="45" y="24"/>
                  </a:lnTo>
                  <a:lnTo>
                    <a:pt x="27" y="0"/>
                  </a:lnTo>
                  <a:lnTo>
                    <a:pt x="22" y="0"/>
                  </a:lnTo>
                  <a:lnTo>
                    <a:pt x="22" y="16"/>
                  </a:lnTo>
                  <a:lnTo>
                    <a:pt x="13" y="11"/>
                  </a:lnTo>
                  <a:lnTo>
                    <a:pt x="0" y="26"/>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40" name="Freeform 744"/>
            <p:cNvSpPr>
              <a:spLocks/>
            </p:cNvSpPr>
            <p:nvPr/>
          </p:nvSpPr>
          <p:spPr bwMode="auto">
            <a:xfrm>
              <a:off x="2628" y="2432"/>
              <a:ext cx="51" cy="61"/>
            </a:xfrm>
            <a:custGeom>
              <a:avLst/>
              <a:gdLst/>
              <a:ahLst/>
              <a:cxnLst>
                <a:cxn ang="0">
                  <a:pos x="0" y="21"/>
                </a:cxn>
                <a:cxn ang="0">
                  <a:pos x="15" y="0"/>
                </a:cxn>
                <a:cxn ang="0">
                  <a:pos x="29" y="0"/>
                </a:cxn>
                <a:cxn ang="0">
                  <a:pos x="29" y="16"/>
                </a:cxn>
                <a:cxn ang="0">
                  <a:pos x="44" y="16"/>
                </a:cxn>
                <a:cxn ang="0">
                  <a:pos x="42" y="29"/>
                </a:cxn>
                <a:cxn ang="0">
                  <a:pos x="57" y="37"/>
                </a:cxn>
                <a:cxn ang="0">
                  <a:pos x="57" y="60"/>
                </a:cxn>
                <a:cxn ang="0">
                  <a:pos x="0" y="21"/>
                </a:cxn>
              </a:cxnLst>
              <a:rect l="0" t="0" r="r" b="b"/>
              <a:pathLst>
                <a:path w="58" h="61">
                  <a:moveTo>
                    <a:pt x="0" y="21"/>
                  </a:moveTo>
                  <a:lnTo>
                    <a:pt x="15" y="0"/>
                  </a:lnTo>
                  <a:lnTo>
                    <a:pt x="29" y="0"/>
                  </a:lnTo>
                  <a:lnTo>
                    <a:pt x="29" y="16"/>
                  </a:lnTo>
                  <a:lnTo>
                    <a:pt x="44" y="16"/>
                  </a:lnTo>
                  <a:lnTo>
                    <a:pt x="42" y="29"/>
                  </a:lnTo>
                  <a:lnTo>
                    <a:pt x="57" y="37"/>
                  </a:lnTo>
                  <a:lnTo>
                    <a:pt x="57" y="60"/>
                  </a:lnTo>
                  <a:lnTo>
                    <a:pt x="0" y="21"/>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41" name="Freeform 745"/>
            <p:cNvSpPr>
              <a:spLocks/>
            </p:cNvSpPr>
            <p:nvPr/>
          </p:nvSpPr>
          <p:spPr bwMode="auto">
            <a:xfrm>
              <a:off x="3339" y="2736"/>
              <a:ext cx="96" cy="205"/>
            </a:xfrm>
            <a:custGeom>
              <a:avLst/>
              <a:gdLst/>
              <a:ahLst/>
              <a:cxnLst>
                <a:cxn ang="0">
                  <a:pos x="0" y="147"/>
                </a:cxn>
                <a:cxn ang="0">
                  <a:pos x="13" y="189"/>
                </a:cxn>
                <a:cxn ang="0">
                  <a:pos x="31" y="204"/>
                </a:cxn>
                <a:cxn ang="0">
                  <a:pos x="63" y="189"/>
                </a:cxn>
                <a:cxn ang="0">
                  <a:pos x="99" y="50"/>
                </a:cxn>
                <a:cxn ang="0">
                  <a:pos x="107" y="55"/>
                </a:cxn>
                <a:cxn ang="0">
                  <a:pos x="86" y="0"/>
                </a:cxn>
                <a:cxn ang="0">
                  <a:pos x="71" y="24"/>
                </a:cxn>
                <a:cxn ang="0">
                  <a:pos x="71" y="37"/>
                </a:cxn>
                <a:cxn ang="0">
                  <a:pos x="47" y="55"/>
                </a:cxn>
                <a:cxn ang="0">
                  <a:pos x="20" y="63"/>
                </a:cxn>
                <a:cxn ang="0">
                  <a:pos x="13" y="81"/>
                </a:cxn>
                <a:cxn ang="0">
                  <a:pos x="20" y="115"/>
                </a:cxn>
                <a:cxn ang="0">
                  <a:pos x="0" y="147"/>
                </a:cxn>
              </a:cxnLst>
              <a:rect l="0" t="0" r="r" b="b"/>
              <a:pathLst>
                <a:path w="108" h="205">
                  <a:moveTo>
                    <a:pt x="0" y="147"/>
                  </a:moveTo>
                  <a:lnTo>
                    <a:pt x="13" y="189"/>
                  </a:lnTo>
                  <a:lnTo>
                    <a:pt x="31" y="204"/>
                  </a:lnTo>
                  <a:lnTo>
                    <a:pt x="63" y="189"/>
                  </a:lnTo>
                  <a:lnTo>
                    <a:pt x="99" y="50"/>
                  </a:lnTo>
                  <a:lnTo>
                    <a:pt x="107" y="55"/>
                  </a:lnTo>
                  <a:lnTo>
                    <a:pt x="86" y="0"/>
                  </a:lnTo>
                  <a:lnTo>
                    <a:pt x="71" y="24"/>
                  </a:lnTo>
                  <a:lnTo>
                    <a:pt x="71" y="37"/>
                  </a:lnTo>
                  <a:lnTo>
                    <a:pt x="47" y="55"/>
                  </a:lnTo>
                  <a:lnTo>
                    <a:pt x="20" y="63"/>
                  </a:lnTo>
                  <a:lnTo>
                    <a:pt x="13" y="81"/>
                  </a:lnTo>
                  <a:lnTo>
                    <a:pt x="20" y="115"/>
                  </a:lnTo>
                  <a:lnTo>
                    <a:pt x="0" y="147"/>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442" name="Freeform 746"/>
            <p:cNvSpPr>
              <a:spLocks/>
            </p:cNvSpPr>
            <p:nvPr/>
          </p:nvSpPr>
          <p:spPr bwMode="auto">
            <a:xfrm>
              <a:off x="3204" y="2694"/>
              <a:ext cx="44" cy="116"/>
            </a:xfrm>
            <a:custGeom>
              <a:avLst/>
              <a:gdLst/>
              <a:ahLst/>
              <a:cxnLst>
                <a:cxn ang="0">
                  <a:pos x="0" y="66"/>
                </a:cxn>
                <a:cxn ang="0">
                  <a:pos x="7" y="71"/>
                </a:cxn>
                <a:cxn ang="0">
                  <a:pos x="26" y="79"/>
                </a:cxn>
                <a:cxn ang="0">
                  <a:pos x="23" y="100"/>
                </a:cxn>
                <a:cxn ang="0">
                  <a:pos x="39" y="115"/>
                </a:cxn>
                <a:cxn ang="0">
                  <a:pos x="49" y="84"/>
                </a:cxn>
                <a:cxn ang="0">
                  <a:pos x="31" y="63"/>
                </a:cxn>
                <a:cxn ang="0">
                  <a:pos x="36" y="76"/>
                </a:cxn>
                <a:cxn ang="0">
                  <a:pos x="28" y="74"/>
                </a:cxn>
                <a:cxn ang="0">
                  <a:pos x="20" y="45"/>
                </a:cxn>
                <a:cxn ang="0">
                  <a:pos x="20" y="5"/>
                </a:cxn>
                <a:cxn ang="0">
                  <a:pos x="2" y="0"/>
                </a:cxn>
                <a:cxn ang="0">
                  <a:pos x="15" y="21"/>
                </a:cxn>
                <a:cxn ang="0">
                  <a:pos x="0" y="66"/>
                </a:cxn>
              </a:cxnLst>
              <a:rect l="0" t="0" r="r" b="b"/>
              <a:pathLst>
                <a:path w="50" h="116">
                  <a:moveTo>
                    <a:pt x="0" y="66"/>
                  </a:moveTo>
                  <a:lnTo>
                    <a:pt x="7" y="71"/>
                  </a:lnTo>
                  <a:lnTo>
                    <a:pt x="26" y="79"/>
                  </a:lnTo>
                  <a:lnTo>
                    <a:pt x="23" y="100"/>
                  </a:lnTo>
                  <a:lnTo>
                    <a:pt x="39" y="115"/>
                  </a:lnTo>
                  <a:lnTo>
                    <a:pt x="49" y="84"/>
                  </a:lnTo>
                  <a:lnTo>
                    <a:pt x="31" y="63"/>
                  </a:lnTo>
                  <a:lnTo>
                    <a:pt x="36" y="76"/>
                  </a:lnTo>
                  <a:lnTo>
                    <a:pt x="28" y="74"/>
                  </a:lnTo>
                  <a:lnTo>
                    <a:pt x="20" y="45"/>
                  </a:lnTo>
                  <a:lnTo>
                    <a:pt x="20" y="5"/>
                  </a:lnTo>
                  <a:lnTo>
                    <a:pt x="2" y="0"/>
                  </a:lnTo>
                  <a:lnTo>
                    <a:pt x="15" y="21"/>
                  </a:lnTo>
                  <a:lnTo>
                    <a:pt x="0" y="66"/>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43" name="Freeform 747"/>
            <p:cNvSpPr>
              <a:spLocks/>
            </p:cNvSpPr>
            <p:nvPr/>
          </p:nvSpPr>
          <p:spPr bwMode="auto">
            <a:xfrm>
              <a:off x="4089" y="2461"/>
              <a:ext cx="48" cy="74"/>
            </a:xfrm>
            <a:custGeom>
              <a:avLst/>
              <a:gdLst/>
              <a:ahLst/>
              <a:cxnLst>
                <a:cxn ang="0">
                  <a:pos x="0" y="0"/>
                </a:cxn>
                <a:cxn ang="0">
                  <a:pos x="8" y="0"/>
                </a:cxn>
                <a:cxn ang="0">
                  <a:pos x="13" y="10"/>
                </a:cxn>
                <a:cxn ang="0">
                  <a:pos x="26" y="5"/>
                </a:cxn>
                <a:cxn ang="0">
                  <a:pos x="44" y="23"/>
                </a:cxn>
                <a:cxn ang="0">
                  <a:pos x="53" y="73"/>
                </a:cxn>
                <a:cxn ang="0">
                  <a:pos x="16" y="52"/>
                </a:cxn>
                <a:cxn ang="0">
                  <a:pos x="0" y="0"/>
                </a:cxn>
              </a:cxnLst>
              <a:rect l="0" t="0" r="r" b="b"/>
              <a:pathLst>
                <a:path w="54" h="74">
                  <a:moveTo>
                    <a:pt x="0" y="0"/>
                  </a:moveTo>
                  <a:lnTo>
                    <a:pt x="8" y="0"/>
                  </a:lnTo>
                  <a:lnTo>
                    <a:pt x="13" y="10"/>
                  </a:lnTo>
                  <a:lnTo>
                    <a:pt x="26" y="5"/>
                  </a:lnTo>
                  <a:lnTo>
                    <a:pt x="44" y="23"/>
                  </a:lnTo>
                  <a:lnTo>
                    <a:pt x="53" y="73"/>
                  </a:lnTo>
                  <a:lnTo>
                    <a:pt x="16" y="52"/>
                  </a:lnTo>
                  <a:lnTo>
                    <a:pt x="0" y="0"/>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44" name="Freeform 748"/>
            <p:cNvSpPr>
              <a:spLocks/>
            </p:cNvSpPr>
            <p:nvPr/>
          </p:nvSpPr>
          <p:spPr bwMode="auto">
            <a:xfrm>
              <a:off x="4211" y="2456"/>
              <a:ext cx="126" cy="87"/>
            </a:xfrm>
            <a:custGeom>
              <a:avLst/>
              <a:gdLst/>
              <a:ahLst/>
              <a:cxnLst>
                <a:cxn ang="0">
                  <a:pos x="0" y="76"/>
                </a:cxn>
                <a:cxn ang="0">
                  <a:pos x="12" y="86"/>
                </a:cxn>
                <a:cxn ang="0">
                  <a:pos x="57" y="83"/>
                </a:cxn>
                <a:cxn ang="0">
                  <a:pos x="70" y="78"/>
                </a:cxn>
                <a:cxn ang="0">
                  <a:pos x="91" y="36"/>
                </a:cxn>
                <a:cxn ang="0">
                  <a:pos x="115" y="39"/>
                </a:cxn>
                <a:cxn ang="0">
                  <a:pos x="141" y="26"/>
                </a:cxn>
                <a:cxn ang="0">
                  <a:pos x="115" y="13"/>
                </a:cxn>
                <a:cxn ang="0">
                  <a:pos x="110" y="0"/>
                </a:cxn>
                <a:cxn ang="0">
                  <a:pos x="81" y="28"/>
                </a:cxn>
                <a:cxn ang="0">
                  <a:pos x="73" y="42"/>
                </a:cxn>
                <a:cxn ang="0">
                  <a:pos x="62" y="34"/>
                </a:cxn>
                <a:cxn ang="0">
                  <a:pos x="44" y="54"/>
                </a:cxn>
                <a:cxn ang="0">
                  <a:pos x="28" y="57"/>
                </a:cxn>
                <a:cxn ang="0">
                  <a:pos x="20" y="78"/>
                </a:cxn>
                <a:cxn ang="0">
                  <a:pos x="0" y="76"/>
                </a:cxn>
              </a:cxnLst>
              <a:rect l="0" t="0" r="r" b="b"/>
              <a:pathLst>
                <a:path w="142" h="87">
                  <a:moveTo>
                    <a:pt x="0" y="76"/>
                  </a:moveTo>
                  <a:lnTo>
                    <a:pt x="12" y="86"/>
                  </a:lnTo>
                  <a:lnTo>
                    <a:pt x="57" y="83"/>
                  </a:lnTo>
                  <a:lnTo>
                    <a:pt x="70" y="78"/>
                  </a:lnTo>
                  <a:lnTo>
                    <a:pt x="91" y="36"/>
                  </a:lnTo>
                  <a:lnTo>
                    <a:pt x="115" y="39"/>
                  </a:lnTo>
                  <a:lnTo>
                    <a:pt x="141" y="26"/>
                  </a:lnTo>
                  <a:lnTo>
                    <a:pt x="115" y="13"/>
                  </a:lnTo>
                  <a:lnTo>
                    <a:pt x="110" y="0"/>
                  </a:lnTo>
                  <a:lnTo>
                    <a:pt x="81" y="28"/>
                  </a:lnTo>
                  <a:lnTo>
                    <a:pt x="73" y="42"/>
                  </a:lnTo>
                  <a:lnTo>
                    <a:pt x="62" y="34"/>
                  </a:lnTo>
                  <a:lnTo>
                    <a:pt x="44" y="54"/>
                  </a:lnTo>
                  <a:lnTo>
                    <a:pt x="28" y="57"/>
                  </a:lnTo>
                  <a:lnTo>
                    <a:pt x="20" y="78"/>
                  </a:lnTo>
                  <a:lnTo>
                    <a:pt x="0" y="76"/>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45" name="Freeform 749"/>
            <p:cNvSpPr>
              <a:spLocks/>
            </p:cNvSpPr>
            <p:nvPr/>
          </p:nvSpPr>
          <p:spPr bwMode="auto">
            <a:xfrm>
              <a:off x="2618" y="2183"/>
              <a:ext cx="216" cy="224"/>
            </a:xfrm>
            <a:custGeom>
              <a:avLst/>
              <a:gdLst/>
              <a:ahLst/>
              <a:cxnLst>
                <a:cxn ang="0">
                  <a:pos x="0" y="155"/>
                </a:cxn>
                <a:cxn ang="0">
                  <a:pos x="11" y="139"/>
                </a:cxn>
                <a:cxn ang="0">
                  <a:pos x="24" y="149"/>
                </a:cxn>
                <a:cxn ang="0">
                  <a:pos x="97" y="144"/>
                </a:cxn>
                <a:cxn ang="0">
                  <a:pos x="82" y="0"/>
                </a:cxn>
                <a:cxn ang="0">
                  <a:pos x="105" y="0"/>
                </a:cxn>
                <a:cxn ang="0">
                  <a:pos x="226" y="79"/>
                </a:cxn>
                <a:cxn ang="0">
                  <a:pos x="226" y="92"/>
                </a:cxn>
                <a:cxn ang="0">
                  <a:pos x="242" y="87"/>
                </a:cxn>
                <a:cxn ang="0">
                  <a:pos x="242" y="133"/>
                </a:cxn>
                <a:cxn ang="0">
                  <a:pos x="228" y="147"/>
                </a:cxn>
                <a:cxn ang="0">
                  <a:pos x="181" y="152"/>
                </a:cxn>
                <a:cxn ang="0">
                  <a:pos x="124" y="180"/>
                </a:cxn>
                <a:cxn ang="0">
                  <a:pos x="102" y="223"/>
                </a:cxn>
                <a:cxn ang="0">
                  <a:pos x="87" y="217"/>
                </a:cxn>
                <a:cxn ang="0">
                  <a:pos x="61" y="223"/>
                </a:cxn>
                <a:cxn ang="0">
                  <a:pos x="48" y="189"/>
                </a:cxn>
                <a:cxn ang="0">
                  <a:pos x="21" y="197"/>
                </a:cxn>
                <a:cxn ang="0">
                  <a:pos x="14" y="191"/>
                </a:cxn>
                <a:cxn ang="0">
                  <a:pos x="0" y="155"/>
                </a:cxn>
              </a:cxnLst>
              <a:rect l="0" t="0" r="r" b="b"/>
              <a:pathLst>
                <a:path w="243" h="224">
                  <a:moveTo>
                    <a:pt x="0" y="155"/>
                  </a:moveTo>
                  <a:lnTo>
                    <a:pt x="11" y="139"/>
                  </a:lnTo>
                  <a:lnTo>
                    <a:pt x="24" y="149"/>
                  </a:lnTo>
                  <a:lnTo>
                    <a:pt x="97" y="144"/>
                  </a:lnTo>
                  <a:lnTo>
                    <a:pt x="82" y="0"/>
                  </a:lnTo>
                  <a:lnTo>
                    <a:pt x="105" y="0"/>
                  </a:lnTo>
                  <a:lnTo>
                    <a:pt x="226" y="79"/>
                  </a:lnTo>
                  <a:lnTo>
                    <a:pt x="226" y="92"/>
                  </a:lnTo>
                  <a:lnTo>
                    <a:pt x="242" y="87"/>
                  </a:lnTo>
                  <a:lnTo>
                    <a:pt x="242" y="133"/>
                  </a:lnTo>
                  <a:lnTo>
                    <a:pt x="228" y="147"/>
                  </a:lnTo>
                  <a:lnTo>
                    <a:pt x="181" y="152"/>
                  </a:lnTo>
                  <a:lnTo>
                    <a:pt x="124" y="180"/>
                  </a:lnTo>
                  <a:lnTo>
                    <a:pt x="102" y="223"/>
                  </a:lnTo>
                  <a:lnTo>
                    <a:pt x="87" y="217"/>
                  </a:lnTo>
                  <a:lnTo>
                    <a:pt x="61" y="223"/>
                  </a:lnTo>
                  <a:lnTo>
                    <a:pt x="48" y="189"/>
                  </a:lnTo>
                  <a:lnTo>
                    <a:pt x="21" y="197"/>
                  </a:lnTo>
                  <a:lnTo>
                    <a:pt x="14" y="191"/>
                  </a:lnTo>
                  <a:lnTo>
                    <a:pt x="0" y="155"/>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46" name="Freeform 750"/>
            <p:cNvSpPr>
              <a:spLocks/>
            </p:cNvSpPr>
            <p:nvPr/>
          </p:nvSpPr>
          <p:spPr bwMode="auto">
            <a:xfrm>
              <a:off x="2555" y="2146"/>
              <a:ext cx="157" cy="193"/>
            </a:xfrm>
            <a:custGeom>
              <a:avLst/>
              <a:gdLst/>
              <a:ahLst/>
              <a:cxnLst>
                <a:cxn ang="0">
                  <a:pos x="0" y="97"/>
                </a:cxn>
                <a:cxn ang="0">
                  <a:pos x="11" y="108"/>
                </a:cxn>
                <a:cxn ang="0">
                  <a:pos x="14" y="136"/>
                </a:cxn>
                <a:cxn ang="0">
                  <a:pos x="6" y="170"/>
                </a:cxn>
                <a:cxn ang="0">
                  <a:pos x="40" y="163"/>
                </a:cxn>
                <a:cxn ang="0">
                  <a:pos x="71" y="192"/>
                </a:cxn>
                <a:cxn ang="0">
                  <a:pos x="82" y="176"/>
                </a:cxn>
                <a:cxn ang="0">
                  <a:pos x="95" y="186"/>
                </a:cxn>
                <a:cxn ang="0">
                  <a:pos x="168" y="181"/>
                </a:cxn>
                <a:cxn ang="0">
                  <a:pos x="153" y="37"/>
                </a:cxn>
                <a:cxn ang="0">
                  <a:pos x="176" y="37"/>
                </a:cxn>
                <a:cxn ang="0">
                  <a:pos x="124" y="0"/>
                </a:cxn>
                <a:cxn ang="0">
                  <a:pos x="124" y="21"/>
                </a:cxn>
                <a:cxn ang="0">
                  <a:pos x="77" y="21"/>
                </a:cxn>
                <a:cxn ang="0">
                  <a:pos x="77" y="60"/>
                </a:cxn>
                <a:cxn ang="0">
                  <a:pos x="58" y="68"/>
                </a:cxn>
                <a:cxn ang="0">
                  <a:pos x="58" y="89"/>
                </a:cxn>
                <a:cxn ang="0">
                  <a:pos x="0" y="97"/>
                </a:cxn>
              </a:cxnLst>
              <a:rect l="0" t="0" r="r" b="b"/>
              <a:pathLst>
                <a:path w="177" h="193">
                  <a:moveTo>
                    <a:pt x="0" y="97"/>
                  </a:moveTo>
                  <a:lnTo>
                    <a:pt x="11" y="108"/>
                  </a:lnTo>
                  <a:lnTo>
                    <a:pt x="14" y="136"/>
                  </a:lnTo>
                  <a:lnTo>
                    <a:pt x="6" y="170"/>
                  </a:lnTo>
                  <a:lnTo>
                    <a:pt x="40" y="163"/>
                  </a:lnTo>
                  <a:lnTo>
                    <a:pt x="71" y="192"/>
                  </a:lnTo>
                  <a:lnTo>
                    <a:pt x="82" y="176"/>
                  </a:lnTo>
                  <a:lnTo>
                    <a:pt x="95" y="186"/>
                  </a:lnTo>
                  <a:lnTo>
                    <a:pt x="168" y="181"/>
                  </a:lnTo>
                  <a:lnTo>
                    <a:pt x="153" y="37"/>
                  </a:lnTo>
                  <a:lnTo>
                    <a:pt x="176" y="37"/>
                  </a:lnTo>
                  <a:lnTo>
                    <a:pt x="124" y="0"/>
                  </a:lnTo>
                  <a:lnTo>
                    <a:pt x="124" y="21"/>
                  </a:lnTo>
                  <a:lnTo>
                    <a:pt x="77" y="21"/>
                  </a:lnTo>
                  <a:lnTo>
                    <a:pt x="77" y="60"/>
                  </a:lnTo>
                  <a:lnTo>
                    <a:pt x="58" y="68"/>
                  </a:lnTo>
                  <a:lnTo>
                    <a:pt x="58" y="89"/>
                  </a:lnTo>
                  <a:lnTo>
                    <a:pt x="0" y="97"/>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47" name="Freeform 751"/>
            <p:cNvSpPr>
              <a:spLocks/>
            </p:cNvSpPr>
            <p:nvPr/>
          </p:nvSpPr>
          <p:spPr bwMode="auto">
            <a:xfrm>
              <a:off x="3924" y="1711"/>
              <a:ext cx="416" cy="197"/>
            </a:xfrm>
            <a:custGeom>
              <a:avLst/>
              <a:gdLst/>
              <a:ahLst/>
              <a:cxnLst>
                <a:cxn ang="0">
                  <a:pos x="0" y="63"/>
                </a:cxn>
                <a:cxn ang="0">
                  <a:pos x="13" y="81"/>
                </a:cxn>
                <a:cxn ang="0">
                  <a:pos x="36" y="89"/>
                </a:cxn>
                <a:cxn ang="0">
                  <a:pos x="44" y="131"/>
                </a:cxn>
                <a:cxn ang="0">
                  <a:pos x="110" y="149"/>
                </a:cxn>
                <a:cxn ang="0">
                  <a:pos x="139" y="178"/>
                </a:cxn>
                <a:cxn ang="0">
                  <a:pos x="191" y="173"/>
                </a:cxn>
                <a:cxn ang="0">
                  <a:pos x="249" y="196"/>
                </a:cxn>
                <a:cxn ang="0">
                  <a:pos x="330" y="178"/>
                </a:cxn>
                <a:cxn ang="0">
                  <a:pos x="354" y="157"/>
                </a:cxn>
                <a:cxn ang="0">
                  <a:pos x="357" y="139"/>
                </a:cxn>
                <a:cxn ang="0">
                  <a:pos x="380" y="142"/>
                </a:cxn>
                <a:cxn ang="0">
                  <a:pos x="427" y="107"/>
                </a:cxn>
                <a:cxn ang="0">
                  <a:pos x="467" y="105"/>
                </a:cxn>
                <a:cxn ang="0">
                  <a:pos x="446" y="78"/>
                </a:cxn>
                <a:cxn ang="0">
                  <a:pos x="409" y="86"/>
                </a:cxn>
                <a:cxn ang="0">
                  <a:pos x="409" y="60"/>
                </a:cxn>
                <a:cxn ang="0">
                  <a:pos x="422" y="42"/>
                </a:cxn>
                <a:cxn ang="0">
                  <a:pos x="393" y="39"/>
                </a:cxn>
                <a:cxn ang="0">
                  <a:pos x="323" y="55"/>
                </a:cxn>
                <a:cxn ang="0">
                  <a:pos x="262" y="31"/>
                </a:cxn>
                <a:cxn ang="0">
                  <a:pos x="223" y="36"/>
                </a:cxn>
                <a:cxn ang="0">
                  <a:pos x="207" y="13"/>
                </a:cxn>
                <a:cxn ang="0">
                  <a:pos x="168" y="0"/>
                </a:cxn>
                <a:cxn ang="0">
                  <a:pos x="149" y="13"/>
                </a:cxn>
                <a:cxn ang="0">
                  <a:pos x="147" y="42"/>
                </a:cxn>
                <a:cxn ang="0">
                  <a:pos x="60" y="31"/>
                </a:cxn>
                <a:cxn ang="0">
                  <a:pos x="0" y="63"/>
                </a:cxn>
              </a:cxnLst>
              <a:rect l="0" t="0" r="r" b="b"/>
              <a:pathLst>
                <a:path w="468" h="197">
                  <a:moveTo>
                    <a:pt x="0" y="63"/>
                  </a:moveTo>
                  <a:lnTo>
                    <a:pt x="13" y="81"/>
                  </a:lnTo>
                  <a:lnTo>
                    <a:pt x="36" y="89"/>
                  </a:lnTo>
                  <a:lnTo>
                    <a:pt x="44" y="131"/>
                  </a:lnTo>
                  <a:lnTo>
                    <a:pt x="110" y="149"/>
                  </a:lnTo>
                  <a:lnTo>
                    <a:pt x="139" y="178"/>
                  </a:lnTo>
                  <a:lnTo>
                    <a:pt x="191" y="173"/>
                  </a:lnTo>
                  <a:lnTo>
                    <a:pt x="249" y="196"/>
                  </a:lnTo>
                  <a:lnTo>
                    <a:pt x="330" y="178"/>
                  </a:lnTo>
                  <a:lnTo>
                    <a:pt x="354" y="157"/>
                  </a:lnTo>
                  <a:lnTo>
                    <a:pt x="357" y="139"/>
                  </a:lnTo>
                  <a:lnTo>
                    <a:pt x="380" y="142"/>
                  </a:lnTo>
                  <a:lnTo>
                    <a:pt x="427" y="107"/>
                  </a:lnTo>
                  <a:lnTo>
                    <a:pt x="467" y="105"/>
                  </a:lnTo>
                  <a:lnTo>
                    <a:pt x="446" y="78"/>
                  </a:lnTo>
                  <a:lnTo>
                    <a:pt x="409" y="86"/>
                  </a:lnTo>
                  <a:lnTo>
                    <a:pt x="409" y="60"/>
                  </a:lnTo>
                  <a:lnTo>
                    <a:pt x="422" y="42"/>
                  </a:lnTo>
                  <a:lnTo>
                    <a:pt x="393" y="39"/>
                  </a:lnTo>
                  <a:lnTo>
                    <a:pt x="323" y="55"/>
                  </a:lnTo>
                  <a:lnTo>
                    <a:pt x="262" y="31"/>
                  </a:lnTo>
                  <a:lnTo>
                    <a:pt x="223" y="36"/>
                  </a:lnTo>
                  <a:lnTo>
                    <a:pt x="207" y="13"/>
                  </a:lnTo>
                  <a:lnTo>
                    <a:pt x="168" y="0"/>
                  </a:lnTo>
                  <a:lnTo>
                    <a:pt x="149" y="13"/>
                  </a:lnTo>
                  <a:lnTo>
                    <a:pt x="147" y="42"/>
                  </a:lnTo>
                  <a:lnTo>
                    <a:pt x="60" y="31"/>
                  </a:lnTo>
                  <a:lnTo>
                    <a:pt x="0" y="63"/>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48" name="Freeform 752"/>
            <p:cNvSpPr>
              <a:spLocks/>
            </p:cNvSpPr>
            <p:nvPr/>
          </p:nvSpPr>
          <p:spPr bwMode="auto">
            <a:xfrm>
              <a:off x="3168" y="2712"/>
              <a:ext cx="139" cy="248"/>
            </a:xfrm>
            <a:custGeom>
              <a:avLst/>
              <a:gdLst/>
              <a:ahLst/>
              <a:cxnLst>
                <a:cxn ang="0">
                  <a:pos x="0" y="66"/>
                </a:cxn>
                <a:cxn ang="0">
                  <a:pos x="3" y="74"/>
                </a:cxn>
                <a:cxn ang="0">
                  <a:pos x="40" y="90"/>
                </a:cxn>
                <a:cxn ang="0">
                  <a:pos x="42" y="103"/>
                </a:cxn>
                <a:cxn ang="0">
                  <a:pos x="42" y="142"/>
                </a:cxn>
                <a:cxn ang="0">
                  <a:pos x="24" y="181"/>
                </a:cxn>
                <a:cxn ang="0">
                  <a:pos x="29" y="231"/>
                </a:cxn>
                <a:cxn ang="0">
                  <a:pos x="29" y="247"/>
                </a:cxn>
                <a:cxn ang="0">
                  <a:pos x="40" y="247"/>
                </a:cxn>
                <a:cxn ang="0">
                  <a:pos x="40" y="228"/>
                </a:cxn>
                <a:cxn ang="0">
                  <a:pos x="79" y="208"/>
                </a:cxn>
                <a:cxn ang="0">
                  <a:pos x="68" y="142"/>
                </a:cxn>
                <a:cxn ang="0">
                  <a:pos x="152" y="74"/>
                </a:cxn>
                <a:cxn ang="0">
                  <a:pos x="155" y="0"/>
                </a:cxn>
                <a:cxn ang="0">
                  <a:pos x="134" y="14"/>
                </a:cxn>
                <a:cxn ang="0">
                  <a:pos x="74" y="16"/>
                </a:cxn>
                <a:cxn ang="0">
                  <a:pos x="71" y="45"/>
                </a:cxn>
                <a:cxn ang="0">
                  <a:pos x="89" y="66"/>
                </a:cxn>
                <a:cxn ang="0">
                  <a:pos x="79" y="97"/>
                </a:cxn>
                <a:cxn ang="0">
                  <a:pos x="63" y="82"/>
                </a:cxn>
                <a:cxn ang="0">
                  <a:pos x="66" y="61"/>
                </a:cxn>
                <a:cxn ang="0">
                  <a:pos x="47" y="53"/>
                </a:cxn>
                <a:cxn ang="0">
                  <a:pos x="0" y="66"/>
                </a:cxn>
              </a:cxnLst>
              <a:rect l="0" t="0" r="r" b="b"/>
              <a:pathLst>
                <a:path w="156" h="248">
                  <a:moveTo>
                    <a:pt x="0" y="66"/>
                  </a:moveTo>
                  <a:lnTo>
                    <a:pt x="3" y="74"/>
                  </a:lnTo>
                  <a:lnTo>
                    <a:pt x="40" y="90"/>
                  </a:lnTo>
                  <a:lnTo>
                    <a:pt x="42" y="103"/>
                  </a:lnTo>
                  <a:lnTo>
                    <a:pt x="42" y="142"/>
                  </a:lnTo>
                  <a:lnTo>
                    <a:pt x="24" y="181"/>
                  </a:lnTo>
                  <a:lnTo>
                    <a:pt x="29" y="231"/>
                  </a:lnTo>
                  <a:lnTo>
                    <a:pt x="29" y="247"/>
                  </a:lnTo>
                  <a:lnTo>
                    <a:pt x="40" y="247"/>
                  </a:lnTo>
                  <a:lnTo>
                    <a:pt x="40" y="228"/>
                  </a:lnTo>
                  <a:lnTo>
                    <a:pt x="79" y="208"/>
                  </a:lnTo>
                  <a:lnTo>
                    <a:pt x="68" y="142"/>
                  </a:lnTo>
                  <a:lnTo>
                    <a:pt x="152" y="74"/>
                  </a:lnTo>
                  <a:lnTo>
                    <a:pt x="155" y="0"/>
                  </a:lnTo>
                  <a:lnTo>
                    <a:pt x="134" y="14"/>
                  </a:lnTo>
                  <a:lnTo>
                    <a:pt x="74" y="16"/>
                  </a:lnTo>
                  <a:lnTo>
                    <a:pt x="71" y="45"/>
                  </a:lnTo>
                  <a:lnTo>
                    <a:pt x="89" y="66"/>
                  </a:lnTo>
                  <a:lnTo>
                    <a:pt x="79" y="97"/>
                  </a:lnTo>
                  <a:lnTo>
                    <a:pt x="63" y="82"/>
                  </a:lnTo>
                  <a:lnTo>
                    <a:pt x="66" y="61"/>
                  </a:lnTo>
                  <a:lnTo>
                    <a:pt x="47" y="53"/>
                  </a:lnTo>
                  <a:lnTo>
                    <a:pt x="0" y="66"/>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49" name="Freeform 753"/>
            <p:cNvSpPr>
              <a:spLocks/>
            </p:cNvSpPr>
            <p:nvPr/>
          </p:nvSpPr>
          <p:spPr bwMode="auto">
            <a:xfrm>
              <a:off x="2779" y="2206"/>
              <a:ext cx="208" cy="177"/>
            </a:xfrm>
            <a:custGeom>
              <a:avLst/>
              <a:gdLst/>
              <a:ahLst/>
              <a:cxnLst>
                <a:cxn ang="0">
                  <a:pos x="0" y="129"/>
                </a:cxn>
                <a:cxn ang="0">
                  <a:pos x="3" y="142"/>
                </a:cxn>
                <a:cxn ang="0">
                  <a:pos x="32" y="174"/>
                </a:cxn>
                <a:cxn ang="0">
                  <a:pos x="39" y="168"/>
                </a:cxn>
                <a:cxn ang="0">
                  <a:pos x="50" y="176"/>
                </a:cxn>
                <a:cxn ang="0">
                  <a:pos x="68" y="147"/>
                </a:cxn>
                <a:cxn ang="0">
                  <a:pos x="137" y="163"/>
                </a:cxn>
                <a:cxn ang="0">
                  <a:pos x="191" y="145"/>
                </a:cxn>
                <a:cxn ang="0">
                  <a:pos x="194" y="140"/>
                </a:cxn>
                <a:cxn ang="0">
                  <a:pos x="223" y="100"/>
                </a:cxn>
                <a:cxn ang="0">
                  <a:pos x="233" y="48"/>
                </a:cxn>
                <a:cxn ang="0">
                  <a:pos x="218" y="29"/>
                </a:cxn>
                <a:cxn ang="0">
                  <a:pos x="218" y="5"/>
                </a:cxn>
                <a:cxn ang="0">
                  <a:pos x="171" y="0"/>
                </a:cxn>
                <a:cxn ang="0">
                  <a:pos x="79" y="61"/>
                </a:cxn>
                <a:cxn ang="0">
                  <a:pos x="61" y="64"/>
                </a:cxn>
                <a:cxn ang="0">
                  <a:pos x="61" y="110"/>
                </a:cxn>
                <a:cxn ang="0">
                  <a:pos x="47" y="124"/>
                </a:cxn>
                <a:cxn ang="0">
                  <a:pos x="0" y="129"/>
                </a:cxn>
              </a:cxnLst>
              <a:rect l="0" t="0" r="r" b="b"/>
              <a:pathLst>
                <a:path w="234" h="177">
                  <a:moveTo>
                    <a:pt x="0" y="129"/>
                  </a:moveTo>
                  <a:lnTo>
                    <a:pt x="3" y="142"/>
                  </a:lnTo>
                  <a:lnTo>
                    <a:pt x="32" y="174"/>
                  </a:lnTo>
                  <a:lnTo>
                    <a:pt x="39" y="168"/>
                  </a:lnTo>
                  <a:lnTo>
                    <a:pt x="50" y="176"/>
                  </a:lnTo>
                  <a:lnTo>
                    <a:pt x="68" y="147"/>
                  </a:lnTo>
                  <a:lnTo>
                    <a:pt x="137" y="163"/>
                  </a:lnTo>
                  <a:lnTo>
                    <a:pt x="191" y="145"/>
                  </a:lnTo>
                  <a:lnTo>
                    <a:pt x="194" y="140"/>
                  </a:lnTo>
                  <a:lnTo>
                    <a:pt x="223" y="100"/>
                  </a:lnTo>
                  <a:lnTo>
                    <a:pt x="233" y="48"/>
                  </a:lnTo>
                  <a:lnTo>
                    <a:pt x="218" y="29"/>
                  </a:lnTo>
                  <a:lnTo>
                    <a:pt x="218" y="5"/>
                  </a:lnTo>
                  <a:lnTo>
                    <a:pt x="171" y="0"/>
                  </a:lnTo>
                  <a:lnTo>
                    <a:pt x="79" y="61"/>
                  </a:lnTo>
                  <a:lnTo>
                    <a:pt x="61" y="64"/>
                  </a:lnTo>
                  <a:lnTo>
                    <a:pt x="61" y="110"/>
                  </a:lnTo>
                  <a:lnTo>
                    <a:pt x="47" y="124"/>
                  </a:lnTo>
                  <a:lnTo>
                    <a:pt x="0" y="129"/>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50" name="Freeform 754"/>
            <p:cNvSpPr>
              <a:spLocks/>
            </p:cNvSpPr>
            <p:nvPr/>
          </p:nvSpPr>
          <p:spPr bwMode="auto">
            <a:xfrm>
              <a:off x="2812" y="2351"/>
              <a:ext cx="154" cy="145"/>
            </a:xfrm>
            <a:custGeom>
              <a:avLst/>
              <a:gdLst/>
              <a:ahLst/>
              <a:cxnLst>
                <a:cxn ang="0">
                  <a:pos x="0" y="112"/>
                </a:cxn>
                <a:cxn ang="0">
                  <a:pos x="13" y="31"/>
                </a:cxn>
                <a:cxn ang="0">
                  <a:pos x="31" y="2"/>
                </a:cxn>
                <a:cxn ang="0">
                  <a:pos x="100" y="18"/>
                </a:cxn>
                <a:cxn ang="0">
                  <a:pos x="154" y="0"/>
                </a:cxn>
                <a:cxn ang="0">
                  <a:pos x="165" y="21"/>
                </a:cxn>
                <a:cxn ang="0">
                  <a:pos x="173" y="34"/>
                </a:cxn>
                <a:cxn ang="0">
                  <a:pos x="157" y="42"/>
                </a:cxn>
                <a:cxn ang="0">
                  <a:pos x="126" y="110"/>
                </a:cxn>
                <a:cxn ang="0">
                  <a:pos x="102" y="105"/>
                </a:cxn>
                <a:cxn ang="0">
                  <a:pos x="84" y="136"/>
                </a:cxn>
                <a:cxn ang="0">
                  <a:pos x="50" y="144"/>
                </a:cxn>
                <a:cxn ang="0">
                  <a:pos x="31" y="115"/>
                </a:cxn>
                <a:cxn ang="0">
                  <a:pos x="0" y="112"/>
                </a:cxn>
              </a:cxnLst>
              <a:rect l="0" t="0" r="r" b="b"/>
              <a:pathLst>
                <a:path w="174" h="145">
                  <a:moveTo>
                    <a:pt x="0" y="112"/>
                  </a:moveTo>
                  <a:lnTo>
                    <a:pt x="13" y="31"/>
                  </a:lnTo>
                  <a:lnTo>
                    <a:pt x="31" y="2"/>
                  </a:lnTo>
                  <a:lnTo>
                    <a:pt x="100" y="18"/>
                  </a:lnTo>
                  <a:lnTo>
                    <a:pt x="154" y="0"/>
                  </a:lnTo>
                  <a:lnTo>
                    <a:pt x="165" y="21"/>
                  </a:lnTo>
                  <a:lnTo>
                    <a:pt x="173" y="34"/>
                  </a:lnTo>
                  <a:lnTo>
                    <a:pt x="157" y="42"/>
                  </a:lnTo>
                  <a:lnTo>
                    <a:pt x="126" y="110"/>
                  </a:lnTo>
                  <a:lnTo>
                    <a:pt x="102" y="105"/>
                  </a:lnTo>
                  <a:lnTo>
                    <a:pt x="84" y="136"/>
                  </a:lnTo>
                  <a:lnTo>
                    <a:pt x="50" y="144"/>
                  </a:lnTo>
                  <a:lnTo>
                    <a:pt x="31" y="115"/>
                  </a:lnTo>
                  <a:lnTo>
                    <a:pt x="0" y="112"/>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51" name="Freeform 755"/>
            <p:cNvSpPr>
              <a:spLocks/>
            </p:cNvSpPr>
            <p:nvPr/>
          </p:nvSpPr>
          <p:spPr bwMode="auto">
            <a:xfrm>
              <a:off x="4620" y="2597"/>
              <a:ext cx="132" cy="111"/>
            </a:xfrm>
            <a:custGeom>
              <a:avLst/>
              <a:gdLst/>
              <a:ahLst/>
              <a:cxnLst>
                <a:cxn ang="0">
                  <a:pos x="0" y="0"/>
                </a:cxn>
                <a:cxn ang="0">
                  <a:pos x="3" y="95"/>
                </a:cxn>
                <a:cxn ang="0">
                  <a:pos x="26" y="97"/>
                </a:cxn>
                <a:cxn ang="0">
                  <a:pos x="50" y="68"/>
                </a:cxn>
                <a:cxn ang="0">
                  <a:pos x="79" y="81"/>
                </a:cxn>
                <a:cxn ang="0">
                  <a:pos x="100" y="107"/>
                </a:cxn>
                <a:cxn ang="0">
                  <a:pos x="147" y="110"/>
                </a:cxn>
                <a:cxn ang="0">
                  <a:pos x="92" y="68"/>
                </a:cxn>
                <a:cxn ang="0">
                  <a:pos x="100" y="50"/>
                </a:cxn>
                <a:cxn ang="0">
                  <a:pos x="73" y="42"/>
                </a:cxn>
                <a:cxn ang="0">
                  <a:pos x="50" y="16"/>
                </a:cxn>
                <a:cxn ang="0">
                  <a:pos x="0" y="0"/>
                </a:cxn>
              </a:cxnLst>
              <a:rect l="0" t="0" r="r" b="b"/>
              <a:pathLst>
                <a:path w="148" h="111">
                  <a:moveTo>
                    <a:pt x="0" y="0"/>
                  </a:moveTo>
                  <a:lnTo>
                    <a:pt x="3" y="95"/>
                  </a:lnTo>
                  <a:lnTo>
                    <a:pt x="26" y="97"/>
                  </a:lnTo>
                  <a:lnTo>
                    <a:pt x="50" y="68"/>
                  </a:lnTo>
                  <a:lnTo>
                    <a:pt x="79" y="81"/>
                  </a:lnTo>
                  <a:lnTo>
                    <a:pt x="100" y="107"/>
                  </a:lnTo>
                  <a:lnTo>
                    <a:pt x="147" y="110"/>
                  </a:lnTo>
                  <a:lnTo>
                    <a:pt x="92" y="68"/>
                  </a:lnTo>
                  <a:lnTo>
                    <a:pt x="100" y="50"/>
                  </a:lnTo>
                  <a:lnTo>
                    <a:pt x="73" y="42"/>
                  </a:lnTo>
                  <a:lnTo>
                    <a:pt x="50" y="16"/>
                  </a:lnTo>
                  <a:lnTo>
                    <a:pt x="0" y="0"/>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52" name="Freeform 756"/>
            <p:cNvSpPr>
              <a:spLocks/>
            </p:cNvSpPr>
            <p:nvPr/>
          </p:nvSpPr>
          <p:spPr bwMode="auto">
            <a:xfrm>
              <a:off x="1716" y="2560"/>
              <a:ext cx="161" cy="266"/>
            </a:xfrm>
            <a:custGeom>
              <a:avLst/>
              <a:gdLst/>
              <a:ahLst/>
              <a:cxnLst>
                <a:cxn ang="0">
                  <a:pos x="0" y="61"/>
                </a:cxn>
                <a:cxn ang="0">
                  <a:pos x="3" y="84"/>
                </a:cxn>
                <a:cxn ang="0">
                  <a:pos x="34" y="121"/>
                </a:cxn>
                <a:cxn ang="0">
                  <a:pos x="74" y="208"/>
                </a:cxn>
                <a:cxn ang="0">
                  <a:pos x="158" y="265"/>
                </a:cxn>
                <a:cxn ang="0">
                  <a:pos x="171" y="257"/>
                </a:cxn>
                <a:cxn ang="0">
                  <a:pos x="176" y="236"/>
                </a:cxn>
                <a:cxn ang="0">
                  <a:pos x="166" y="231"/>
                </a:cxn>
                <a:cxn ang="0">
                  <a:pos x="173" y="226"/>
                </a:cxn>
                <a:cxn ang="0">
                  <a:pos x="181" y="179"/>
                </a:cxn>
                <a:cxn ang="0">
                  <a:pos x="168" y="158"/>
                </a:cxn>
                <a:cxn ang="0">
                  <a:pos x="158" y="158"/>
                </a:cxn>
                <a:cxn ang="0">
                  <a:pos x="158" y="134"/>
                </a:cxn>
                <a:cxn ang="0">
                  <a:pos x="139" y="144"/>
                </a:cxn>
                <a:cxn ang="0">
                  <a:pos x="121" y="134"/>
                </a:cxn>
                <a:cxn ang="0">
                  <a:pos x="108" y="108"/>
                </a:cxn>
                <a:cxn ang="0">
                  <a:pos x="129" y="74"/>
                </a:cxn>
                <a:cxn ang="0">
                  <a:pos x="166" y="58"/>
                </a:cxn>
                <a:cxn ang="0">
                  <a:pos x="158" y="53"/>
                </a:cxn>
                <a:cxn ang="0">
                  <a:pos x="161" y="37"/>
                </a:cxn>
                <a:cxn ang="0">
                  <a:pos x="121" y="32"/>
                </a:cxn>
                <a:cxn ang="0">
                  <a:pos x="87" y="0"/>
                </a:cxn>
                <a:cxn ang="0">
                  <a:pos x="82" y="21"/>
                </a:cxn>
                <a:cxn ang="0">
                  <a:pos x="48" y="45"/>
                </a:cxn>
                <a:cxn ang="0">
                  <a:pos x="29" y="68"/>
                </a:cxn>
                <a:cxn ang="0">
                  <a:pos x="11" y="63"/>
                </a:cxn>
                <a:cxn ang="0">
                  <a:pos x="11" y="48"/>
                </a:cxn>
                <a:cxn ang="0">
                  <a:pos x="0" y="61"/>
                </a:cxn>
              </a:cxnLst>
              <a:rect l="0" t="0" r="r" b="b"/>
              <a:pathLst>
                <a:path w="182" h="266">
                  <a:moveTo>
                    <a:pt x="0" y="61"/>
                  </a:moveTo>
                  <a:lnTo>
                    <a:pt x="3" y="84"/>
                  </a:lnTo>
                  <a:lnTo>
                    <a:pt x="34" y="121"/>
                  </a:lnTo>
                  <a:lnTo>
                    <a:pt x="74" y="208"/>
                  </a:lnTo>
                  <a:lnTo>
                    <a:pt x="158" y="265"/>
                  </a:lnTo>
                  <a:lnTo>
                    <a:pt x="171" y="257"/>
                  </a:lnTo>
                  <a:lnTo>
                    <a:pt x="176" y="236"/>
                  </a:lnTo>
                  <a:lnTo>
                    <a:pt x="166" y="231"/>
                  </a:lnTo>
                  <a:lnTo>
                    <a:pt x="173" y="226"/>
                  </a:lnTo>
                  <a:lnTo>
                    <a:pt x="181" y="179"/>
                  </a:lnTo>
                  <a:lnTo>
                    <a:pt x="168" y="158"/>
                  </a:lnTo>
                  <a:lnTo>
                    <a:pt x="158" y="158"/>
                  </a:lnTo>
                  <a:lnTo>
                    <a:pt x="158" y="134"/>
                  </a:lnTo>
                  <a:lnTo>
                    <a:pt x="139" y="144"/>
                  </a:lnTo>
                  <a:lnTo>
                    <a:pt x="121" y="134"/>
                  </a:lnTo>
                  <a:lnTo>
                    <a:pt x="108" y="108"/>
                  </a:lnTo>
                  <a:lnTo>
                    <a:pt x="129" y="74"/>
                  </a:lnTo>
                  <a:lnTo>
                    <a:pt x="166" y="58"/>
                  </a:lnTo>
                  <a:lnTo>
                    <a:pt x="158" y="53"/>
                  </a:lnTo>
                  <a:lnTo>
                    <a:pt x="161" y="37"/>
                  </a:lnTo>
                  <a:lnTo>
                    <a:pt x="121" y="32"/>
                  </a:lnTo>
                  <a:lnTo>
                    <a:pt x="87" y="0"/>
                  </a:lnTo>
                  <a:lnTo>
                    <a:pt x="82" y="21"/>
                  </a:lnTo>
                  <a:lnTo>
                    <a:pt x="48" y="45"/>
                  </a:lnTo>
                  <a:lnTo>
                    <a:pt x="29" y="68"/>
                  </a:lnTo>
                  <a:lnTo>
                    <a:pt x="11" y="63"/>
                  </a:lnTo>
                  <a:lnTo>
                    <a:pt x="11" y="48"/>
                  </a:lnTo>
                  <a:lnTo>
                    <a:pt x="0" y="61"/>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453" name="Freeform 757"/>
            <p:cNvSpPr>
              <a:spLocks/>
            </p:cNvSpPr>
            <p:nvPr/>
          </p:nvSpPr>
          <p:spPr bwMode="auto">
            <a:xfrm>
              <a:off x="4346" y="2282"/>
              <a:ext cx="54" cy="91"/>
            </a:xfrm>
            <a:custGeom>
              <a:avLst/>
              <a:gdLst/>
              <a:ahLst/>
              <a:cxnLst>
                <a:cxn ang="0">
                  <a:pos x="0" y="34"/>
                </a:cxn>
                <a:cxn ang="0">
                  <a:pos x="7" y="0"/>
                </a:cxn>
                <a:cxn ang="0">
                  <a:pos x="31" y="0"/>
                </a:cxn>
                <a:cxn ang="0">
                  <a:pos x="36" y="24"/>
                </a:cxn>
                <a:cxn ang="0">
                  <a:pos x="20" y="50"/>
                </a:cxn>
                <a:cxn ang="0">
                  <a:pos x="23" y="61"/>
                </a:cxn>
                <a:cxn ang="0">
                  <a:pos x="57" y="69"/>
                </a:cxn>
                <a:cxn ang="0">
                  <a:pos x="60" y="90"/>
                </a:cxn>
                <a:cxn ang="0">
                  <a:pos x="39" y="69"/>
                </a:cxn>
                <a:cxn ang="0">
                  <a:pos x="39" y="81"/>
                </a:cxn>
                <a:cxn ang="0">
                  <a:pos x="7" y="69"/>
                </a:cxn>
                <a:cxn ang="0">
                  <a:pos x="0" y="34"/>
                </a:cxn>
              </a:cxnLst>
              <a:rect l="0" t="0" r="r" b="b"/>
              <a:pathLst>
                <a:path w="61" h="91">
                  <a:moveTo>
                    <a:pt x="0" y="34"/>
                  </a:moveTo>
                  <a:lnTo>
                    <a:pt x="7" y="0"/>
                  </a:lnTo>
                  <a:lnTo>
                    <a:pt x="31" y="0"/>
                  </a:lnTo>
                  <a:lnTo>
                    <a:pt x="36" y="24"/>
                  </a:lnTo>
                  <a:lnTo>
                    <a:pt x="20" y="50"/>
                  </a:lnTo>
                  <a:lnTo>
                    <a:pt x="23" y="61"/>
                  </a:lnTo>
                  <a:lnTo>
                    <a:pt x="57" y="69"/>
                  </a:lnTo>
                  <a:lnTo>
                    <a:pt x="60" y="90"/>
                  </a:lnTo>
                  <a:lnTo>
                    <a:pt x="39" y="69"/>
                  </a:lnTo>
                  <a:lnTo>
                    <a:pt x="39" y="81"/>
                  </a:lnTo>
                  <a:lnTo>
                    <a:pt x="7" y="69"/>
                  </a:lnTo>
                  <a:lnTo>
                    <a:pt x="0" y="34"/>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454" name="Freeform 758"/>
            <p:cNvSpPr>
              <a:spLocks/>
            </p:cNvSpPr>
            <p:nvPr/>
          </p:nvSpPr>
          <p:spPr bwMode="auto">
            <a:xfrm>
              <a:off x="4371" y="2414"/>
              <a:ext cx="59" cy="61"/>
            </a:xfrm>
            <a:custGeom>
              <a:avLst/>
              <a:gdLst/>
              <a:ahLst/>
              <a:cxnLst>
                <a:cxn ang="0">
                  <a:pos x="0" y="42"/>
                </a:cxn>
                <a:cxn ang="0">
                  <a:pos x="14" y="18"/>
                </a:cxn>
                <a:cxn ang="0">
                  <a:pos x="32" y="20"/>
                </a:cxn>
                <a:cxn ang="0">
                  <a:pos x="53" y="0"/>
                </a:cxn>
                <a:cxn ang="0">
                  <a:pos x="66" y="13"/>
                </a:cxn>
                <a:cxn ang="0">
                  <a:pos x="61" y="49"/>
                </a:cxn>
                <a:cxn ang="0">
                  <a:pos x="55" y="34"/>
                </a:cxn>
                <a:cxn ang="0">
                  <a:pos x="50" y="60"/>
                </a:cxn>
                <a:cxn ang="0">
                  <a:pos x="34" y="52"/>
                </a:cxn>
                <a:cxn ang="0">
                  <a:pos x="24" y="28"/>
                </a:cxn>
                <a:cxn ang="0">
                  <a:pos x="0" y="42"/>
                </a:cxn>
              </a:cxnLst>
              <a:rect l="0" t="0" r="r" b="b"/>
              <a:pathLst>
                <a:path w="67" h="61">
                  <a:moveTo>
                    <a:pt x="0" y="42"/>
                  </a:moveTo>
                  <a:lnTo>
                    <a:pt x="14" y="18"/>
                  </a:lnTo>
                  <a:lnTo>
                    <a:pt x="32" y="20"/>
                  </a:lnTo>
                  <a:lnTo>
                    <a:pt x="53" y="0"/>
                  </a:lnTo>
                  <a:lnTo>
                    <a:pt x="66" y="13"/>
                  </a:lnTo>
                  <a:lnTo>
                    <a:pt x="61" y="49"/>
                  </a:lnTo>
                  <a:lnTo>
                    <a:pt x="55" y="34"/>
                  </a:lnTo>
                  <a:lnTo>
                    <a:pt x="50" y="60"/>
                  </a:lnTo>
                  <a:lnTo>
                    <a:pt x="34" y="52"/>
                  </a:lnTo>
                  <a:lnTo>
                    <a:pt x="24" y="28"/>
                  </a:lnTo>
                  <a:lnTo>
                    <a:pt x="0" y="42"/>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455" name="Freeform 759"/>
            <p:cNvSpPr>
              <a:spLocks/>
            </p:cNvSpPr>
            <p:nvPr/>
          </p:nvSpPr>
          <p:spPr bwMode="auto">
            <a:xfrm>
              <a:off x="2557" y="2369"/>
              <a:ext cx="41" cy="25"/>
            </a:xfrm>
            <a:custGeom>
              <a:avLst/>
              <a:gdLst/>
              <a:ahLst/>
              <a:cxnLst>
                <a:cxn ang="0">
                  <a:pos x="0" y="5"/>
                </a:cxn>
                <a:cxn ang="0">
                  <a:pos x="13" y="16"/>
                </a:cxn>
                <a:cxn ang="0">
                  <a:pos x="29" y="11"/>
                </a:cxn>
                <a:cxn ang="0">
                  <a:pos x="18" y="16"/>
                </a:cxn>
                <a:cxn ang="0">
                  <a:pos x="23" y="24"/>
                </a:cxn>
                <a:cxn ang="0">
                  <a:pos x="45" y="16"/>
                </a:cxn>
                <a:cxn ang="0">
                  <a:pos x="45" y="0"/>
                </a:cxn>
                <a:cxn ang="0">
                  <a:pos x="0" y="5"/>
                </a:cxn>
              </a:cxnLst>
              <a:rect l="0" t="0" r="r" b="b"/>
              <a:pathLst>
                <a:path w="46" h="25">
                  <a:moveTo>
                    <a:pt x="0" y="5"/>
                  </a:moveTo>
                  <a:lnTo>
                    <a:pt x="13" y="16"/>
                  </a:lnTo>
                  <a:lnTo>
                    <a:pt x="29" y="11"/>
                  </a:lnTo>
                  <a:lnTo>
                    <a:pt x="18" y="16"/>
                  </a:lnTo>
                  <a:lnTo>
                    <a:pt x="23" y="24"/>
                  </a:lnTo>
                  <a:lnTo>
                    <a:pt x="45" y="16"/>
                  </a:lnTo>
                  <a:lnTo>
                    <a:pt x="45" y="0"/>
                  </a:lnTo>
                  <a:lnTo>
                    <a:pt x="0" y="5"/>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56" name="Freeform 760"/>
            <p:cNvSpPr>
              <a:spLocks/>
            </p:cNvSpPr>
            <p:nvPr/>
          </p:nvSpPr>
          <p:spPr bwMode="auto">
            <a:xfrm>
              <a:off x="3156" y="2571"/>
              <a:ext cx="23" cy="27"/>
            </a:xfrm>
            <a:custGeom>
              <a:avLst/>
              <a:gdLst/>
              <a:ahLst/>
              <a:cxnLst>
                <a:cxn ang="0">
                  <a:pos x="0" y="26"/>
                </a:cxn>
                <a:cxn ang="0">
                  <a:pos x="11" y="5"/>
                </a:cxn>
                <a:cxn ang="0">
                  <a:pos x="21" y="0"/>
                </a:cxn>
                <a:cxn ang="0">
                  <a:pos x="24" y="21"/>
                </a:cxn>
                <a:cxn ang="0">
                  <a:pos x="0" y="26"/>
                </a:cxn>
              </a:cxnLst>
              <a:rect l="0" t="0" r="r" b="b"/>
              <a:pathLst>
                <a:path w="25" h="27">
                  <a:moveTo>
                    <a:pt x="0" y="26"/>
                  </a:moveTo>
                  <a:lnTo>
                    <a:pt x="11" y="5"/>
                  </a:lnTo>
                  <a:lnTo>
                    <a:pt x="21" y="0"/>
                  </a:lnTo>
                  <a:lnTo>
                    <a:pt x="24" y="21"/>
                  </a:lnTo>
                  <a:lnTo>
                    <a:pt x="0" y="26"/>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57" name="Freeform 761"/>
            <p:cNvSpPr>
              <a:spLocks/>
            </p:cNvSpPr>
            <p:nvPr/>
          </p:nvSpPr>
          <p:spPr bwMode="auto">
            <a:xfrm>
              <a:off x="3228" y="2068"/>
              <a:ext cx="277" cy="260"/>
            </a:xfrm>
            <a:custGeom>
              <a:avLst/>
              <a:gdLst/>
              <a:ahLst/>
              <a:cxnLst>
                <a:cxn ang="0">
                  <a:pos x="0" y="65"/>
                </a:cxn>
                <a:cxn ang="0">
                  <a:pos x="6" y="44"/>
                </a:cxn>
                <a:cxn ang="0">
                  <a:pos x="24" y="47"/>
                </a:cxn>
                <a:cxn ang="0">
                  <a:pos x="43" y="34"/>
                </a:cxn>
                <a:cxn ang="0">
                  <a:pos x="50" y="25"/>
                </a:cxn>
                <a:cxn ang="0">
                  <a:pos x="34" y="8"/>
                </a:cxn>
                <a:cxn ang="0">
                  <a:pos x="68" y="0"/>
                </a:cxn>
                <a:cxn ang="0">
                  <a:pos x="131" y="28"/>
                </a:cxn>
                <a:cxn ang="0">
                  <a:pos x="131" y="39"/>
                </a:cxn>
                <a:cxn ang="0">
                  <a:pos x="150" y="47"/>
                </a:cxn>
                <a:cxn ang="0">
                  <a:pos x="163" y="57"/>
                </a:cxn>
                <a:cxn ang="0">
                  <a:pos x="178" y="47"/>
                </a:cxn>
                <a:cxn ang="0">
                  <a:pos x="202" y="60"/>
                </a:cxn>
                <a:cxn ang="0">
                  <a:pos x="237" y="118"/>
                </a:cxn>
                <a:cxn ang="0">
                  <a:pos x="242" y="120"/>
                </a:cxn>
                <a:cxn ang="0">
                  <a:pos x="257" y="146"/>
                </a:cxn>
                <a:cxn ang="0">
                  <a:pos x="305" y="149"/>
                </a:cxn>
                <a:cxn ang="0">
                  <a:pos x="310" y="160"/>
                </a:cxn>
                <a:cxn ang="0">
                  <a:pos x="302" y="191"/>
                </a:cxn>
                <a:cxn ang="0">
                  <a:pos x="257" y="207"/>
                </a:cxn>
                <a:cxn ang="0">
                  <a:pos x="207" y="217"/>
                </a:cxn>
                <a:cxn ang="0">
                  <a:pos x="171" y="259"/>
                </a:cxn>
                <a:cxn ang="0">
                  <a:pos x="171" y="241"/>
                </a:cxn>
                <a:cxn ang="0">
                  <a:pos x="147" y="233"/>
                </a:cxn>
                <a:cxn ang="0">
                  <a:pos x="119" y="243"/>
                </a:cxn>
                <a:cxn ang="0">
                  <a:pos x="92" y="199"/>
                </a:cxn>
                <a:cxn ang="0">
                  <a:pos x="71" y="180"/>
                </a:cxn>
                <a:cxn ang="0">
                  <a:pos x="58" y="131"/>
                </a:cxn>
                <a:cxn ang="0">
                  <a:pos x="0" y="65"/>
                </a:cxn>
              </a:cxnLst>
              <a:rect l="0" t="0" r="r" b="b"/>
              <a:pathLst>
                <a:path w="311" h="260">
                  <a:moveTo>
                    <a:pt x="0" y="65"/>
                  </a:moveTo>
                  <a:lnTo>
                    <a:pt x="6" y="44"/>
                  </a:lnTo>
                  <a:lnTo>
                    <a:pt x="24" y="47"/>
                  </a:lnTo>
                  <a:lnTo>
                    <a:pt x="43" y="34"/>
                  </a:lnTo>
                  <a:lnTo>
                    <a:pt x="50" y="25"/>
                  </a:lnTo>
                  <a:lnTo>
                    <a:pt x="34" y="8"/>
                  </a:lnTo>
                  <a:lnTo>
                    <a:pt x="68" y="0"/>
                  </a:lnTo>
                  <a:lnTo>
                    <a:pt x="131" y="28"/>
                  </a:lnTo>
                  <a:lnTo>
                    <a:pt x="131" y="39"/>
                  </a:lnTo>
                  <a:lnTo>
                    <a:pt x="150" y="47"/>
                  </a:lnTo>
                  <a:lnTo>
                    <a:pt x="163" y="57"/>
                  </a:lnTo>
                  <a:lnTo>
                    <a:pt x="178" y="47"/>
                  </a:lnTo>
                  <a:lnTo>
                    <a:pt x="202" y="60"/>
                  </a:lnTo>
                  <a:lnTo>
                    <a:pt x="237" y="118"/>
                  </a:lnTo>
                  <a:lnTo>
                    <a:pt x="242" y="120"/>
                  </a:lnTo>
                  <a:lnTo>
                    <a:pt x="257" y="146"/>
                  </a:lnTo>
                  <a:lnTo>
                    <a:pt x="305" y="149"/>
                  </a:lnTo>
                  <a:lnTo>
                    <a:pt x="310" y="160"/>
                  </a:lnTo>
                  <a:lnTo>
                    <a:pt x="302" y="191"/>
                  </a:lnTo>
                  <a:lnTo>
                    <a:pt x="257" y="207"/>
                  </a:lnTo>
                  <a:lnTo>
                    <a:pt x="207" y="217"/>
                  </a:lnTo>
                  <a:lnTo>
                    <a:pt x="171" y="259"/>
                  </a:lnTo>
                  <a:lnTo>
                    <a:pt x="171" y="241"/>
                  </a:lnTo>
                  <a:lnTo>
                    <a:pt x="147" y="233"/>
                  </a:lnTo>
                  <a:lnTo>
                    <a:pt x="119" y="243"/>
                  </a:lnTo>
                  <a:lnTo>
                    <a:pt x="92" y="199"/>
                  </a:lnTo>
                  <a:lnTo>
                    <a:pt x="71" y="180"/>
                  </a:lnTo>
                  <a:lnTo>
                    <a:pt x="58" y="131"/>
                  </a:lnTo>
                  <a:lnTo>
                    <a:pt x="0" y="65"/>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58" name="Freeform 762"/>
            <p:cNvSpPr>
              <a:spLocks/>
            </p:cNvSpPr>
            <p:nvPr/>
          </p:nvSpPr>
          <p:spPr bwMode="auto">
            <a:xfrm>
              <a:off x="2548" y="2309"/>
              <a:ext cx="83" cy="66"/>
            </a:xfrm>
            <a:custGeom>
              <a:avLst/>
              <a:gdLst/>
              <a:ahLst/>
              <a:cxnLst>
                <a:cxn ang="0">
                  <a:pos x="0" y="29"/>
                </a:cxn>
                <a:cxn ang="0">
                  <a:pos x="14" y="44"/>
                </a:cxn>
                <a:cxn ang="0">
                  <a:pos x="56" y="47"/>
                </a:cxn>
                <a:cxn ang="0">
                  <a:pos x="11" y="54"/>
                </a:cxn>
                <a:cxn ang="0">
                  <a:pos x="11" y="65"/>
                </a:cxn>
                <a:cxn ang="0">
                  <a:pos x="56" y="60"/>
                </a:cxn>
                <a:cxn ang="0">
                  <a:pos x="93" y="65"/>
                </a:cxn>
                <a:cxn ang="0">
                  <a:pos x="79" y="29"/>
                </a:cxn>
                <a:cxn ang="0">
                  <a:pos x="48" y="0"/>
                </a:cxn>
                <a:cxn ang="0">
                  <a:pos x="14" y="7"/>
                </a:cxn>
                <a:cxn ang="0">
                  <a:pos x="0" y="29"/>
                </a:cxn>
              </a:cxnLst>
              <a:rect l="0" t="0" r="r" b="b"/>
              <a:pathLst>
                <a:path w="94" h="66">
                  <a:moveTo>
                    <a:pt x="0" y="29"/>
                  </a:moveTo>
                  <a:lnTo>
                    <a:pt x="14" y="44"/>
                  </a:lnTo>
                  <a:lnTo>
                    <a:pt x="56" y="47"/>
                  </a:lnTo>
                  <a:lnTo>
                    <a:pt x="11" y="54"/>
                  </a:lnTo>
                  <a:lnTo>
                    <a:pt x="11" y="65"/>
                  </a:lnTo>
                  <a:lnTo>
                    <a:pt x="56" y="60"/>
                  </a:lnTo>
                  <a:lnTo>
                    <a:pt x="93" y="65"/>
                  </a:lnTo>
                  <a:lnTo>
                    <a:pt x="79" y="29"/>
                  </a:lnTo>
                  <a:lnTo>
                    <a:pt x="48" y="0"/>
                  </a:lnTo>
                  <a:lnTo>
                    <a:pt x="14" y="7"/>
                  </a:lnTo>
                  <a:lnTo>
                    <a:pt x="0" y="29"/>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59" name="Freeform 763"/>
            <p:cNvSpPr>
              <a:spLocks/>
            </p:cNvSpPr>
            <p:nvPr/>
          </p:nvSpPr>
          <p:spPr bwMode="auto">
            <a:xfrm>
              <a:off x="2604" y="2411"/>
              <a:ext cx="38" cy="43"/>
            </a:xfrm>
            <a:custGeom>
              <a:avLst/>
              <a:gdLst/>
              <a:ahLst/>
              <a:cxnLst>
                <a:cxn ang="0">
                  <a:pos x="0" y="11"/>
                </a:cxn>
                <a:cxn ang="0">
                  <a:pos x="2" y="31"/>
                </a:cxn>
                <a:cxn ang="0">
                  <a:pos x="26" y="42"/>
                </a:cxn>
                <a:cxn ang="0">
                  <a:pos x="41" y="21"/>
                </a:cxn>
                <a:cxn ang="0">
                  <a:pos x="29" y="0"/>
                </a:cxn>
                <a:cxn ang="0">
                  <a:pos x="0" y="11"/>
                </a:cxn>
              </a:cxnLst>
              <a:rect l="0" t="0" r="r" b="b"/>
              <a:pathLst>
                <a:path w="42" h="43">
                  <a:moveTo>
                    <a:pt x="0" y="11"/>
                  </a:moveTo>
                  <a:lnTo>
                    <a:pt x="2" y="31"/>
                  </a:lnTo>
                  <a:lnTo>
                    <a:pt x="26" y="42"/>
                  </a:lnTo>
                  <a:lnTo>
                    <a:pt x="41" y="21"/>
                  </a:lnTo>
                  <a:lnTo>
                    <a:pt x="29" y="0"/>
                  </a:lnTo>
                  <a:lnTo>
                    <a:pt x="0" y="11"/>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60" name="Freeform 764"/>
            <p:cNvSpPr>
              <a:spLocks/>
            </p:cNvSpPr>
            <p:nvPr/>
          </p:nvSpPr>
          <p:spPr bwMode="auto">
            <a:xfrm>
              <a:off x="3315" y="2382"/>
              <a:ext cx="131" cy="200"/>
            </a:xfrm>
            <a:custGeom>
              <a:avLst/>
              <a:gdLst/>
              <a:ahLst/>
              <a:cxnLst>
                <a:cxn ang="0">
                  <a:pos x="0" y="189"/>
                </a:cxn>
                <a:cxn ang="0">
                  <a:pos x="0" y="131"/>
                </a:cxn>
                <a:cxn ang="0">
                  <a:pos x="11" y="118"/>
                </a:cxn>
                <a:cxn ang="0">
                  <a:pos x="58" y="102"/>
                </a:cxn>
                <a:cxn ang="0">
                  <a:pos x="100" y="58"/>
                </a:cxn>
                <a:cxn ang="0">
                  <a:pos x="42" y="40"/>
                </a:cxn>
                <a:cxn ang="0">
                  <a:pos x="24" y="13"/>
                </a:cxn>
                <a:cxn ang="0">
                  <a:pos x="29" y="5"/>
                </a:cxn>
                <a:cxn ang="0">
                  <a:pos x="56" y="24"/>
                </a:cxn>
                <a:cxn ang="0">
                  <a:pos x="142" y="0"/>
                </a:cxn>
                <a:cxn ang="0">
                  <a:pos x="147" y="24"/>
                </a:cxn>
                <a:cxn ang="0">
                  <a:pos x="95" y="116"/>
                </a:cxn>
                <a:cxn ang="0">
                  <a:pos x="5" y="199"/>
                </a:cxn>
                <a:cxn ang="0">
                  <a:pos x="0" y="189"/>
                </a:cxn>
              </a:cxnLst>
              <a:rect l="0" t="0" r="r" b="b"/>
              <a:pathLst>
                <a:path w="148" h="200">
                  <a:moveTo>
                    <a:pt x="0" y="189"/>
                  </a:moveTo>
                  <a:lnTo>
                    <a:pt x="0" y="131"/>
                  </a:lnTo>
                  <a:lnTo>
                    <a:pt x="11" y="118"/>
                  </a:lnTo>
                  <a:lnTo>
                    <a:pt x="58" y="102"/>
                  </a:lnTo>
                  <a:lnTo>
                    <a:pt x="100" y="58"/>
                  </a:lnTo>
                  <a:lnTo>
                    <a:pt x="42" y="40"/>
                  </a:lnTo>
                  <a:lnTo>
                    <a:pt x="24" y="13"/>
                  </a:lnTo>
                  <a:lnTo>
                    <a:pt x="29" y="5"/>
                  </a:lnTo>
                  <a:lnTo>
                    <a:pt x="56" y="24"/>
                  </a:lnTo>
                  <a:lnTo>
                    <a:pt x="142" y="0"/>
                  </a:lnTo>
                  <a:lnTo>
                    <a:pt x="147" y="24"/>
                  </a:lnTo>
                  <a:lnTo>
                    <a:pt x="95" y="116"/>
                  </a:lnTo>
                  <a:lnTo>
                    <a:pt x="5" y="199"/>
                  </a:lnTo>
                  <a:lnTo>
                    <a:pt x="0" y="189"/>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61" name="Freeform 765"/>
            <p:cNvSpPr>
              <a:spLocks/>
            </p:cNvSpPr>
            <p:nvPr/>
          </p:nvSpPr>
          <p:spPr bwMode="auto">
            <a:xfrm>
              <a:off x="3105" y="2786"/>
              <a:ext cx="101" cy="108"/>
            </a:xfrm>
            <a:custGeom>
              <a:avLst/>
              <a:gdLst/>
              <a:ahLst/>
              <a:cxnLst>
                <a:cxn ang="0">
                  <a:pos x="0" y="34"/>
                </a:cxn>
                <a:cxn ang="0">
                  <a:pos x="27" y="34"/>
                </a:cxn>
                <a:cxn ang="0">
                  <a:pos x="53" y="16"/>
                </a:cxn>
                <a:cxn ang="0">
                  <a:pos x="53" y="8"/>
                </a:cxn>
                <a:cxn ang="0">
                  <a:pos x="74" y="0"/>
                </a:cxn>
                <a:cxn ang="0">
                  <a:pos x="111" y="16"/>
                </a:cxn>
                <a:cxn ang="0">
                  <a:pos x="113" y="29"/>
                </a:cxn>
                <a:cxn ang="0">
                  <a:pos x="113" y="68"/>
                </a:cxn>
                <a:cxn ang="0">
                  <a:pos x="95" y="107"/>
                </a:cxn>
                <a:cxn ang="0">
                  <a:pos x="61" y="102"/>
                </a:cxn>
                <a:cxn ang="0">
                  <a:pos x="42" y="92"/>
                </a:cxn>
                <a:cxn ang="0">
                  <a:pos x="0" y="34"/>
                </a:cxn>
              </a:cxnLst>
              <a:rect l="0" t="0" r="r" b="b"/>
              <a:pathLst>
                <a:path w="114" h="108">
                  <a:moveTo>
                    <a:pt x="0" y="34"/>
                  </a:moveTo>
                  <a:lnTo>
                    <a:pt x="27" y="34"/>
                  </a:lnTo>
                  <a:lnTo>
                    <a:pt x="53" y="16"/>
                  </a:lnTo>
                  <a:lnTo>
                    <a:pt x="53" y="8"/>
                  </a:lnTo>
                  <a:lnTo>
                    <a:pt x="74" y="0"/>
                  </a:lnTo>
                  <a:lnTo>
                    <a:pt x="111" y="16"/>
                  </a:lnTo>
                  <a:lnTo>
                    <a:pt x="113" y="29"/>
                  </a:lnTo>
                  <a:lnTo>
                    <a:pt x="113" y="68"/>
                  </a:lnTo>
                  <a:lnTo>
                    <a:pt x="95" y="107"/>
                  </a:lnTo>
                  <a:lnTo>
                    <a:pt x="61" y="102"/>
                  </a:lnTo>
                  <a:lnTo>
                    <a:pt x="42" y="92"/>
                  </a:lnTo>
                  <a:lnTo>
                    <a:pt x="0" y="34"/>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62" name="Freeform 766"/>
            <p:cNvSpPr>
              <a:spLocks/>
            </p:cNvSpPr>
            <p:nvPr/>
          </p:nvSpPr>
          <p:spPr bwMode="auto">
            <a:xfrm>
              <a:off x="2931" y="2807"/>
              <a:ext cx="175" cy="190"/>
            </a:xfrm>
            <a:custGeom>
              <a:avLst/>
              <a:gdLst/>
              <a:ahLst/>
              <a:cxnLst>
                <a:cxn ang="0">
                  <a:pos x="0" y="8"/>
                </a:cxn>
                <a:cxn ang="0">
                  <a:pos x="18" y="0"/>
                </a:cxn>
                <a:cxn ang="0">
                  <a:pos x="141" y="18"/>
                </a:cxn>
                <a:cxn ang="0">
                  <a:pos x="167" y="10"/>
                </a:cxn>
                <a:cxn ang="0">
                  <a:pos x="196" y="13"/>
                </a:cxn>
                <a:cxn ang="0">
                  <a:pos x="172" y="29"/>
                </a:cxn>
                <a:cxn ang="0">
                  <a:pos x="162" y="18"/>
                </a:cxn>
                <a:cxn ang="0">
                  <a:pos x="133" y="26"/>
                </a:cxn>
                <a:cxn ang="0">
                  <a:pos x="133" y="78"/>
                </a:cxn>
                <a:cxn ang="0">
                  <a:pos x="120" y="78"/>
                </a:cxn>
                <a:cxn ang="0">
                  <a:pos x="120" y="120"/>
                </a:cxn>
                <a:cxn ang="0">
                  <a:pos x="120" y="181"/>
                </a:cxn>
                <a:cxn ang="0">
                  <a:pos x="105" y="189"/>
                </a:cxn>
                <a:cxn ang="0">
                  <a:pos x="86" y="189"/>
                </a:cxn>
                <a:cxn ang="0">
                  <a:pos x="79" y="175"/>
                </a:cxn>
                <a:cxn ang="0">
                  <a:pos x="68" y="184"/>
                </a:cxn>
                <a:cxn ang="0">
                  <a:pos x="49" y="162"/>
                </a:cxn>
                <a:cxn ang="0">
                  <a:pos x="39" y="97"/>
                </a:cxn>
                <a:cxn ang="0">
                  <a:pos x="39" y="89"/>
                </a:cxn>
                <a:cxn ang="0">
                  <a:pos x="0" y="8"/>
                </a:cxn>
              </a:cxnLst>
              <a:rect l="0" t="0" r="r" b="b"/>
              <a:pathLst>
                <a:path w="197" h="190">
                  <a:moveTo>
                    <a:pt x="0" y="8"/>
                  </a:moveTo>
                  <a:lnTo>
                    <a:pt x="18" y="0"/>
                  </a:lnTo>
                  <a:lnTo>
                    <a:pt x="141" y="18"/>
                  </a:lnTo>
                  <a:lnTo>
                    <a:pt x="167" y="10"/>
                  </a:lnTo>
                  <a:lnTo>
                    <a:pt x="196" y="13"/>
                  </a:lnTo>
                  <a:lnTo>
                    <a:pt x="172" y="29"/>
                  </a:lnTo>
                  <a:lnTo>
                    <a:pt x="162" y="18"/>
                  </a:lnTo>
                  <a:lnTo>
                    <a:pt x="133" y="26"/>
                  </a:lnTo>
                  <a:lnTo>
                    <a:pt x="133" y="78"/>
                  </a:lnTo>
                  <a:lnTo>
                    <a:pt x="120" y="78"/>
                  </a:lnTo>
                  <a:lnTo>
                    <a:pt x="120" y="120"/>
                  </a:lnTo>
                  <a:lnTo>
                    <a:pt x="120" y="181"/>
                  </a:lnTo>
                  <a:lnTo>
                    <a:pt x="105" y="189"/>
                  </a:lnTo>
                  <a:lnTo>
                    <a:pt x="86" y="189"/>
                  </a:lnTo>
                  <a:lnTo>
                    <a:pt x="79" y="175"/>
                  </a:lnTo>
                  <a:lnTo>
                    <a:pt x="68" y="184"/>
                  </a:lnTo>
                  <a:lnTo>
                    <a:pt x="49" y="162"/>
                  </a:lnTo>
                  <a:lnTo>
                    <a:pt x="39" y="97"/>
                  </a:lnTo>
                  <a:lnTo>
                    <a:pt x="39" y="89"/>
                  </a:lnTo>
                  <a:lnTo>
                    <a:pt x="0" y="8"/>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63" name="Freeform 767"/>
            <p:cNvSpPr>
              <a:spLocks/>
            </p:cNvSpPr>
            <p:nvPr/>
          </p:nvSpPr>
          <p:spPr bwMode="auto">
            <a:xfrm>
              <a:off x="2555" y="2138"/>
              <a:ext cx="111" cy="106"/>
            </a:xfrm>
            <a:custGeom>
              <a:avLst/>
              <a:gdLst/>
              <a:ahLst/>
              <a:cxnLst>
                <a:cxn ang="0">
                  <a:pos x="0" y="105"/>
                </a:cxn>
                <a:cxn ang="0">
                  <a:pos x="58" y="0"/>
                </a:cxn>
                <a:cxn ang="0">
                  <a:pos x="124" y="0"/>
                </a:cxn>
                <a:cxn ang="0">
                  <a:pos x="124" y="8"/>
                </a:cxn>
                <a:cxn ang="0">
                  <a:pos x="124" y="29"/>
                </a:cxn>
                <a:cxn ang="0">
                  <a:pos x="77" y="29"/>
                </a:cxn>
                <a:cxn ang="0">
                  <a:pos x="77" y="68"/>
                </a:cxn>
                <a:cxn ang="0">
                  <a:pos x="58" y="76"/>
                </a:cxn>
                <a:cxn ang="0">
                  <a:pos x="58" y="97"/>
                </a:cxn>
                <a:cxn ang="0">
                  <a:pos x="0" y="105"/>
                </a:cxn>
              </a:cxnLst>
              <a:rect l="0" t="0" r="r" b="b"/>
              <a:pathLst>
                <a:path w="125" h="106">
                  <a:moveTo>
                    <a:pt x="0" y="105"/>
                  </a:moveTo>
                  <a:lnTo>
                    <a:pt x="58" y="0"/>
                  </a:lnTo>
                  <a:lnTo>
                    <a:pt x="124" y="0"/>
                  </a:lnTo>
                  <a:lnTo>
                    <a:pt x="124" y="8"/>
                  </a:lnTo>
                  <a:lnTo>
                    <a:pt x="124" y="29"/>
                  </a:lnTo>
                  <a:lnTo>
                    <a:pt x="77" y="29"/>
                  </a:lnTo>
                  <a:lnTo>
                    <a:pt x="77" y="68"/>
                  </a:lnTo>
                  <a:lnTo>
                    <a:pt x="58" y="76"/>
                  </a:lnTo>
                  <a:lnTo>
                    <a:pt x="58" y="97"/>
                  </a:lnTo>
                  <a:lnTo>
                    <a:pt x="0" y="105"/>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64" name="Freeform 768"/>
            <p:cNvSpPr>
              <a:spLocks/>
            </p:cNvSpPr>
            <p:nvPr/>
          </p:nvSpPr>
          <p:spPr bwMode="auto">
            <a:xfrm>
              <a:off x="3063" y="2211"/>
              <a:ext cx="218" cy="293"/>
            </a:xfrm>
            <a:custGeom>
              <a:avLst/>
              <a:gdLst/>
              <a:ahLst/>
              <a:cxnLst>
                <a:cxn ang="0">
                  <a:pos x="0" y="155"/>
                </a:cxn>
                <a:cxn ang="0">
                  <a:pos x="13" y="182"/>
                </a:cxn>
                <a:cxn ang="0">
                  <a:pos x="23" y="213"/>
                </a:cxn>
                <a:cxn ang="0">
                  <a:pos x="50" y="229"/>
                </a:cxn>
                <a:cxn ang="0">
                  <a:pos x="82" y="271"/>
                </a:cxn>
                <a:cxn ang="0">
                  <a:pos x="134" y="292"/>
                </a:cxn>
                <a:cxn ang="0">
                  <a:pos x="178" y="287"/>
                </a:cxn>
                <a:cxn ang="0">
                  <a:pos x="207" y="279"/>
                </a:cxn>
                <a:cxn ang="0">
                  <a:pos x="189" y="247"/>
                </a:cxn>
                <a:cxn ang="0">
                  <a:pos x="160" y="231"/>
                </a:cxn>
                <a:cxn ang="0">
                  <a:pos x="181" y="218"/>
                </a:cxn>
                <a:cxn ang="0">
                  <a:pos x="181" y="192"/>
                </a:cxn>
                <a:cxn ang="0">
                  <a:pos x="210" y="155"/>
                </a:cxn>
                <a:cxn ang="0">
                  <a:pos x="223" y="93"/>
                </a:cxn>
                <a:cxn ang="0">
                  <a:pos x="244" y="79"/>
                </a:cxn>
                <a:cxn ang="0">
                  <a:pos x="226" y="64"/>
                </a:cxn>
                <a:cxn ang="0">
                  <a:pos x="220" y="17"/>
                </a:cxn>
                <a:cxn ang="0">
                  <a:pos x="200" y="0"/>
                </a:cxn>
                <a:cxn ang="0">
                  <a:pos x="178" y="19"/>
                </a:cxn>
                <a:cxn ang="0">
                  <a:pos x="47" y="17"/>
                </a:cxn>
                <a:cxn ang="0">
                  <a:pos x="47" y="45"/>
                </a:cxn>
                <a:cxn ang="0">
                  <a:pos x="32" y="48"/>
                </a:cxn>
                <a:cxn ang="0">
                  <a:pos x="32" y="56"/>
                </a:cxn>
                <a:cxn ang="0">
                  <a:pos x="32" y="113"/>
                </a:cxn>
                <a:cxn ang="0">
                  <a:pos x="16" y="113"/>
                </a:cxn>
                <a:cxn ang="0">
                  <a:pos x="0" y="155"/>
                </a:cxn>
              </a:cxnLst>
              <a:rect l="0" t="0" r="r" b="b"/>
              <a:pathLst>
                <a:path w="245" h="293">
                  <a:moveTo>
                    <a:pt x="0" y="155"/>
                  </a:moveTo>
                  <a:lnTo>
                    <a:pt x="13" y="182"/>
                  </a:lnTo>
                  <a:lnTo>
                    <a:pt x="23" y="213"/>
                  </a:lnTo>
                  <a:lnTo>
                    <a:pt x="50" y="229"/>
                  </a:lnTo>
                  <a:lnTo>
                    <a:pt x="82" y="271"/>
                  </a:lnTo>
                  <a:lnTo>
                    <a:pt x="134" y="292"/>
                  </a:lnTo>
                  <a:lnTo>
                    <a:pt x="178" y="287"/>
                  </a:lnTo>
                  <a:lnTo>
                    <a:pt x="207" y="279"/>
                  </a:lnTo>
                  <a:lnTo>
                    <a:pt x="189" y="247"/>
                  </a:lnTo>
                  <a:lnTo>
                    <a:pt x="160" y="231"/>
                  </a:lnTo>
                  <a:lnTo>
                    <a:pt x="181" y="218"/>
                  </a:lnTo>
                  <a:lnTo>
                    <a:pt x="181" y="192"/>
                  </a:lnTo>
                  <a:lnTo>
                    <a:pt x="210" y="155"/>
                  </a:lnTo>
                  <a:lnTo>
                    <a:pt x="223" y="93"/>
                  </a:lnTo>
                  <a:lnTo>
                    <a:pt x="244" y="79"/>
                  </a:lnTo>
                  <a:lnTo>
                    <a:pt x="226" y="64"/>
                  </a:lnTo>
                  <a:lnTo>
                    <a:pt x="220" y="17"/>
                  </a:lnTo>
                  <a:lnTo>
                    <a:pt x="200" y="0"/>
                  </a:lnTo>
                  <a:lnTo>
                    <a:pt x="178" y="19"/>
                  </a:lnTo>
                  <a:lnTo>
                    <a:pt x="47" y="17"/>
                  </a:lnTo>
                  <a:lnTo>
                    <a:pt x="47" y="45"/>
                  </a:lnTo>
                  <a:lnTo>
                    <a:pt x="32" y="48"/>
                  </a:lnTo>
                  <a:lnTo>
                    <a:pt x="32" y="56"/>
                  </a:lnTo>
                  <a:lnTo>
                    <a:pt x="32" y="113"/>
                  </a:lnTo>
                  <a:lnTo>
                    <a:pt x="16" y="113"/>
                  </a:lnTo>
                  <a:lnTo>
                    <a:pt x="0" y="155"/>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65" name="Freeform 769"/>
            <p:cNvSpPr>
              <a:spLocks/>
            </p:cNvSpPr>
            <p:nvPr/>
          </p:nvSpPr>
          <p:spPr bwMode="auto">
            <a:xfrm>
              <a:off x="3180" y="2943"/>
              <a:ext cx="15" cy="25"/>
            </a:xfrm>
            <a:custGeom>
              <a:avLst/>
              <a:gdLst/>
              <a:ahLst/>
              <a:cxnLst>
                <a:cxn ang="0">
                  <a:pos x="0" y="13"/>
                </a:cxn>
                <a:cxn ang="0">
                  <a:pos x="11" y="24"/>
                </a:cxn>
                <a:cxn ang="0">
                  <a:pos x="16" y="16"/>
                </a:cxn>
                <a:cxn ang="0">
                  <a:pos x="16" y="0"/>
                </a:cxn>
                <a:cxn ang="0">
                  <a:pos x="0" y="13"/>
                </a:cxn>
              </a:cxnLst>
              <a:rect l="0" t="0" r="r" b="b"/>
              <a:pathLst>
                <a:path w="17" h="25">
                  <a:moveTo>
                    <a:pt x="0" y="13"/>
                  </a:moveTo>
                  <a:lnTo>
                    <a:pt x="11" y="24"/>
                  </a:lnTo>
                  <a:lnTo>
                    <a:pt x="16" y="16"/>
                  </a:lnTo>
                  <a:lnTo>
                    <a:pt x="16" y="0"/>
                  </a:lnTo>
                  <a:lnTo>
                    <a:pt x="0" y="13"/>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66" name="Freeform 770"/>
            <p:cNvSpPr>
              <a:spLocks/>
            </p:cNvSpPr>
            <p:nvPr/>
          </p:nvSpPr>
          <p:spPr bwMode="auto">
            <a:xfrm>
              <a:off x="3164" y="2571"/>
              <a:ext cx="143" cy="158"/>
            </a:xfrm>
            <a:custGeom>
              <a:avLst/>
              <a:gdLst/>
              <a:ahLst/>
              <a:cxnLst>
                <a:cxn ang="0">
                  <a:pos x="0" y="50"/>
                </a:cxn>
                <a:cxn ang="0">
                  <a:pos x="3" y="81"/>
                </a:cxn>
                <a:cxn ang="0">
                  <a:pos x="23" y="113"/>
                </a:cxn>
                <a:cxn ang="0">
                  <a:pos x="47" y="123"/>
                </a:cxn>
                <a:cxn ang="0">
                  <a:pos x="65" y="128"/>
                </a:cxn>
                <a:cxn ang="0">
                  <a:pos x="79" y="157"/>
                </a:cxn>
                <a:cxn ang="0">
                  <a:pos x="139" y="155"/>
                </a:cxn>
                <a:cxn ang="0">
                  <a:pos x="160" y="141"/>
                </a:cxn>
                <a:cxn ang="0">
                  <a:pos x="136" y="79"/>
                </a:cxn>
                <a:cxn ang="0">
                  <a:pos x="144" y="52"/>
                </a:cxn>
                <a:cxn ang="0">
                  <a:pos x="68" y="0"/>
                </a:cxn>
                <a:cxn ang="0">
                  <a:pos x="47" y="29"/>
                </a:cxn>
                <a:cxn ang="0">
                  <a:pos x="39" y="18"/>
                </a:cxn>
                <a:cxn ang="0">
                  <a:pos x="34" y="29"/>
                </a:cxn>
                <a:cxn ang="0">
                  <a:pos x="34" y="0"/>
                </a:cxn>
                <a:cxn ang="0">
                  <a:pos x="13" y="0"/>
                </a:cxn>
                <a:cxn ang="0">
                  <a:pos x="16" y="21"/>
                </a:cxn>
                <a:cxn ang="0">
                  <a:pos x="18" y="34"/>
                </a:cxn>
                <a:cxn ang="0">
                  <a:pos x="0" y="50"/>
                </a:cxn>
              </a:cxnLst>
              <a:rect l="0" t="0" r="r" b="b"/>
              <a:pathLst>
                <a:path w="161" h="158">
                  <a:moveTo>
                    <a:pt x="0" y="50"/>
                  </a:moveTo>
                  <a:lnTo>
                    <a:pt x="3" y="81"/>
                  </a:lnTo>
                  <a:lnTo>
                    <a:pt x="23" y="113"/>
                  </a:lnTo>
                  <a:lnTo>
                    <a:pt x="47" y="123"/>
                  </a:lnTo>
                  <a:lnTo>
                    <a:pt x="65" y="128"/>
                  </a:lnTo>
                  <a:lnTo>
                    <a:pt x="79" y="157"/>
                  </a:lnTo>
                  <a:lnTo>
                    <a:pt x="139" y="155"/>
                  </a:lnTo>
                  <a:lnTo>
                    <a:pt x="160" y="141"/>
                  </a:lnTo>
                  <a:lnTo>
                    <a:pt x="136" y="79"/>
                  </a:lnTo>
                  <a:lnTo>
                    <a:pt x="144" y="52"/>
                  </a:lnTo>
                  <a:lnTo>
                    <a:pt x="68" y="0"/>
                  </a:lnTo>
                  <a:lnTo>
                    <a:pt x="47" y="29"/>
                  </a:lnTo>
                  <a:lnTo>
                    <a:pt x="39" y="18"/>
                  </a:lnTo>
                  <a:lnTo>
                    <a:pt x="34" y="29"/>
                  </a:lnTo>
                  <a:lnTo>
                    <a:pt x="34" y="0"/>
                  </a:lnTo>
                  <a:lnTo>
                    <a:pt x="13" y="0"/>
                  </a:lnTo>
                  <a:lnTo>
                    <a:pt x="16" y="21"/>
                  </a:lnTo>
                  <a:lnTo>
                    <a:pt x="18" y="34"/>
                  </a:lnTo>
                  <a:lnTo>
                    <a:pt x="0" y="50"/>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67" name="Freeform 771"/>
            <p:cNvSpPr>
              <a:spLocks/>
            </p:cNvSpPr>
            <p:nvPr/>
          </p:nvSpPr>
          <p:spPr bwMode="auto">
            <a:xfrm>
              <a:off x="4054" y="2248"/>
              <a:ext cx="103" cy="224"/>
            </a:xfrm>
            <a:custGeom>
              <a:avLst/>
              <a:gdLst/>
              <a:ahLst/>
              <a:cxnLst>
                <a:cxn ang="0">
                  <a:pos x="0" y="37"/>
                </a:cxn>
                <a:cxn ang="0">
                  <a:pos x="5" y="16"/>
                </a:cxn>
                <a:cxn ang="0">
                  <a:pos x="36" y="0"/>
                </a:cxn>
                <a:cxn ang="0">
                  <a:pos x="49" y="16"/>
                </a:cxn>
                <a:cxn ang="0">
                  <a:pos x="47" y="48"/>
                </a:cxn>
                <a:cxn ang="0">
                  <a:pos x="83" y="37"/>
                </a:cxn>
                <a:cxn ang="0">
                  <a:pos x="100" y="48"/>
                </a:cxn>
                <a:cxn ang="0">
                  <a:pos x="115" y="79"/>
                </a:cxn>
                <a:cxn ang="0">
                  <a:pos x="110" y="98"/>
                </a:cxn>
                <a:cxn ang="0">
                  <a:pos x="81" y="95"/>
                </a:cxn>
                <a:cxn ang="0">
                  <a:pos x="73" y="103"/>
                </a:cxn>
                <a:cxn ang="0">
                  <a:pos x="76" y="137"/>
                </a:cxn>
                <a:cxn ang="0">
                  <a:pos x="36" y="108"/>
                </a:cxn>
                <a:cxn ang="0">
                  <a:pos x="21" y="158"/>
                </a:cxn>
                <a:cxn ang="0">
                  <a:pos x="41" y="202"/>
                </a:cxn>
                <a:cxn ang="0">
                  <a:pos x="65" y="218"/>
                </a:cxn>
                <a:cxn ang="0">
                  <a:pos x="52" y="223"/>
                </a:cxn>
                <a:cxn ang="0">
                  <a:pos x="47" y="213"/>
                </a:cxn>
                <a:cxn ang="0">
                  <a:pos x="39" y="213"/>
                </a:cxn>
                <a:cxn ang="0">
                  <a:pos x="10" y="186"/>
                </a:cxn>
                <a:cxn ang="0">
                  <a:pos x="13" y="160"/>
                </a:cxn>
                <a:cxn ang="0">
                  <a:pos x="26" y="134"/>
                </a:cxn>
                <a:cxn ang="0">
                  <a:pos x="7" y="90"/>
                </a:cxn>
                <a:cxn ang="0">
                  <a:pos x="16" y="68"/>
                </a:cxn>
                <a:cxn ang="0">
                  <a:pos x="0" y="37"/>
                </a:cxn>
              </a:cxnLst>
              <a:rect l="0" t="0" r="r" b="b"/>
              <a:pathLst>
                <a:path w="116" h="224">
                  <a:moveTo>
                    <a:pt x="0" y="37"/>
                  </a:moveTo>
                  <a:lnTo>
                    <a:pt x="5" y="16"/>
                  </a:lnTo>
                  <a:lnTo>
                    <a:pt x="36" y="0"/>
                  </a:lnTo>
                  <a:lnTo>
                    <a:pt x="49" y="16"/>
                  </a:lnTo>
                  <a:lnTo>
                    <a:pt x="47" y="48"/>
                  </a:lnTo>
                  <a:lnTo>
                    <a:pt x="83" y="37"/>
                  </a:lnTo>
                  <a:lnTo>
                    <a:pt x="100" y="48"/>
                  </a:lnTo>
                  <a:lnTo>
                    <a:pt x="115" y="79"/>
                  </a:lnTo>
                  <a:lnTo>
                    <a:pt x="110" y="98"/>
                  </a:lnTo>
                  <a:lnTo>
                    <a:pt x="81" y="95"/>
                  </a:lnTo>
                  <a:lnTo>
                    <a:pt x="73" y="103"/>
                  </a:lnTo>
                  <a:lnTo>
                    <a:pt x="76" y="137"/>
                  </a:lnTo>
                  <a:lnTo>
                    <a:pt x="36" y="108"/>
                  </a:lnTo>
                  <a:lnTo>
                    <a:pt x="21" y="158"/>
                  </a:lnTo>
                  <a:lnTo>
                    <a:pt x="41" y="202"/>
                  </a:lnTo>
                  <a:lnTo>
                    <a:pt x="65" y="218"/>
                  </a:lnTo>
                  <a:lnTo>
                    <a:pt x="52" y="223"/>
                  </a:lnTo>
                  <a:lnTo>
                    <a:pt x="47" y="213"/>
                  </a:lnTo>
                  <a:lnTo>
                    <a:pt x="39" y="213"/>
                  </a:lnTo>
                  <a:lnTo>
                    <a:pt x="10" y="186"/>
                  </a:lnTo>
                  <a:lnTo>
                    <a:pt x="13" y="160"/>
                  </a:lnTo>
                  <a:lnTo>
                    <a:pt x="26" y="134"/>
                  </a:lnTo>
                  <a:lnTo>
                    <a:pt x="7" y="90"/>
                  </a:lnTo>
                  <a:lnTo>
                    <a:pt x="16" y="68"/>
                  </a:lnTo>
                  <a:lnTo>
                    <a:pt x="0" y="37"/>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68" name="Freeform 772"/>
            <p:cNvSpPr>
              <a:spLocks/>
            </p:cNvSpPr>
            <p:nvPr/>
          </p:nvSpPr>
          <p:spPr bwMode="auto">
            <a:xfrm>
              <a:off x="2774" y="2390"/>
              <a:ext cx="30" cy="77"/>
            </a:xfrm>
            <a:custGeom>
              <a:avLst/>
              <a:gdLst/>
              <a:ahLst/>
              <a:cxnLst>
                <a:cxn ang="0">
                  <a:pos x="0" y="0"/>
                </a:cxn>
                <a:cxn ang="0">
                  <a:pos x="16" y="3"/>
                </a:cxn>
                <a:cxn ang="0">
                  <a:pos x="32" y="73"/>
                </a:cxn>
                <a:cxn ang="0">
                  <a:pos x="24" y="76"/>
                </a:cxn>
                <a:cxn ang="0">
                  <a:pos x="0" y="0"/>
                </a:cxn>
              </a:cxnLst>
              <a:rect l="0" t="0" r="r" b="b"/>
              <a:pathLst>
                <a:path w="33" h="77">
                  <a:moveTo>
                    <a:pt x="0" y="0"/>
                  </a:moveTo>
                  <a:lnTo>
                    <a:pt x="16" y="3"/>
                  </a:lnTo>
                  <a:lnTo>
                    <a:pt x="32" y="73"/>
                  </a:lnTo>
                  <a:lnTo>
                    <a:pt x="24" y="76"/>
                  </a:lnTo>
                  <a:lnTo>
                    <a:pt x="0" y="0"/>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69" name="Freeform 773"/>
            <p:cNvSpPr>
              <a:spLocks/>
            </p:cNvSpPr>
            <p:nvPr/>
          </p:nvSpPr>
          <p:spPr bwMode="auto">
            <a:xfrm>
              <a:off x="3166" y="2498"/>
              <a:ext cx="69" cy="79"/>
            </a:xfrm>
            <a:custGeom>
              <a:avLst/>
              <a:gdLst/>
              <a:ahLst/>
              <a:cxnLst>
                <a:cxn ang="0">
                  <a:pos x="0" y="78"/>
                </a:cxn>
                <a:cxn ang="0">
                  <a:pos x="10" y="73"/>
                </a:cxn>
                <a:cxn ang="0">
                  <a:pos x="31" y="73"/>
                </a:cxn>
                <a:cxn ang="0">
                  <a:pos x="31" y="62"/>
                </a:cxn>
                <a:cxn ang="0">
                  <a:pos x="62" y="54"/>
                </a:cxn>
                <a:cxn ang="0">
                  <a:pos x="76" y="28"/>
                </a:cxn>
                <a:cxn ang="0">
                  <a:pos x="62" y="0"/>
                </a:cxn>
                <a:cxn ang="0">
                  <a:pos x="18" y="5"/>
                </a:cxn>
                <a:cxn ang="0">
                  <a:pos x="23" y="26"/>
                </a:cxn>
                <a:cxn ang="0">
                  <a:pos x="13" y="41"/>
                </a:cxn>
                <a:cxn ang="0">
                  <a:pos x="0" y="78"/>
                </a:cxn>
              </a:cxnLst>
              <a:rect l="0" t="0" r="r" b="b"/>
              <a:pathLst>
                <a:path w="77" h="79">
                  <a:moveTo>
                    <a:pt x="0" y="78"/>
                  </a:moveTo>
                  <a:lnTo>
                    <a:pt x="10" y="73"/>
                  </a:lnTo>
                  <a:lnTo>
                    <a:pt x="31" y="73"/>
                  </a:lnTo>
                  <a:lnTo>
                    <a:pt x="31" y="62"/>
                  </a:lnTo>
                  <a:lnTo>
                    <a:pt x="62" y="54"/>
                  </a:lnTo>
                  <a:lnTo>
                    <a:pt x="76" y="28"/>
                  </a:lnTo>
                  <a:lnTo>
                    <a:pt x="62" y="0"/>
                  </a:lnTo>
                  <a:lnTo>
                    <a:pt x="18" y="5"/>
                  </a:lnTo>
                  <a:lnTo>
                    <a:pt x="23" y="26"/>
                  </a:lnTo>
                  <a:lnTo>
                    <a:pt x="13" y="41"/>
                  </a:lnTo>
                  <a:lnTo>
                    <a:pt x="0" y="78"/>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70" name="Freeform 774"/>
            <p:cNvSpPr>
              <a:spLocks/>
            </p:cNvSpPr>
            <p:nvPr/>
          </p:nvSpPr>
          <p:spPr bwMode="auto">
            <a:xfrm>
              <a:off x="579" y="1273"/>
              <a:ext cx="392" cy="387"/>
            </a:xfrm>
            <a:custGeom>
              <a:avLst/>
              <a:gdLst/>
              <a:ahLst/>
              <a:cxnLst>
                <a:cxn ang="0">
                  <a:pos x="28" y="155"/>
                </a:cxn>
                <a:cxn ang="0">
                  <a:pos x="31" y="170"/>
                </a:cxn>
                <a:cxn ang="0">
                  <a:pos x="81" y="178"/>
                </a:cxn>
                <a:cxn ang="0">
                  <a:pos x="99" y="173"/>
                </a:cxn>
                <a:cxn ang="0">
                  <a:pos x="44" y="218"/>
                </a:cxn>
                <a:cxn ang="0">
                  <a:pos x="42" y="239"/>
                </a:cxn>
                <a:cxn ang="0">
                  <a:pos x="42" y="252"/>
                </a:cxn>
                <a:cxn ang="0">
                  <a:pos x="52" y="270"/>
                </a:cxn>
                <a:cxn ang="0">
                  <a:pos x="76" y="283"/>
                </a:cxn>
                <a:cxn ang="0">
                  <a:pos x="84" y="270"/>
                </a:cxn>
                <a:cxn ang="0">
                  <a:pos x="89" y="307"/>
                </a:cxn>
                <a:cxn ang="0">
                  <a:pos x="136" y="310"/>
                </a:cxn>
                <a:cxn ang="0">
                  <a:pos x="149" y="307"/>
                </a:cxn>
                <a:cxn ang="0">
                  <a:pos x="138" y="346"/>
                </a:cxn>
                <a:cxn ang="0">
                  <a:pos x="115" y="364"/>
                </a:cxn>
                <a:cxn ang="0">
                  <a:pos x="70" y="386"/>
                </a:cxn>
                <a:cxn ang="0">
                  <a:pos x="123" y="370"/>
                </a:cxn>
                <a:cxn ang="0">
                  <a:pos x="131" y="351"/>
                </a:cxn>
                <a:cxn ang="0">
                  <a:pos x="204" y="315"/>
                </a:cxn>
                <a:cxn ang="0">
                  <a:pos x="204" y="288"/>
                </a:cxn>
                <a:cxn ang="0">
                  <a:pos x="262" y="226"/>
                </a:cxn>
                <a:cxn ang="0">
                  <a:pos x="275" y="241"/>
                </a:cxn>
                <a:cxn ang="0">
                  <a:pos x="280" y="254"/>
                </a:cxn>
                <a:cxn ang="0">
                  <a:pos x="238" y="281"/>
                </a:cxn>
                <a:cxn ang="0">
                  <a:pos x="241" y="294"/>
                </a:cxn>
                <a:cxn ang="0">
                  <a:pos x="296" y="265"/>
                </a:cxn>
                <a:cxn ang="0">
                  <a:pos x="299" y="246"/>
                </a:cxn>
                <a:cxn ang="0">
                  <a:pos x="319" y="249"/>
                </a:cxn>
                <a:cxn ang="0">
                  <a:pos x="354" y="275"/>
                </a:cxn>
                <a:cxn ang="0">
                  <a:pos x="422" y="275"/>
                </a:cxn>
                <a:cxn ang="0">
                  <a:pos x="419" y="286"/>
                </a:cxn>
                <a:cxn ang="0">
                  <a:pos x="440" y="288"/>
                </a:cxn>
                <a:cxn ang="0">
                  <a:pos x="398" y="270"/>
                </a:cxn>
                <a:cxn ang="0">
                  <a:pos x="241" y="24"/>
                </a:cxn>
                <a:cxn ang="0">
                  <a:pos x="194" y="8"/>
                </a:cxn>
                <a:cxn ang="0">
                  <a:pos x="175" y="13"/>
                </a:cxn>
                <a:cxn ang="0">
                  <a:pos x="167" y="0"/>
                </a:cxn>
                <a:cxn ang="0">
                  <a:pos x="123" y="16"/>
                </a:cxn>
                <a:cxn ang="0">
                  <a:pos x="118" y="21"/>
                </a:cxn>
                <a:cxn ang="0">
                  <a:pos x="96" y="40"/>
                </a:cxn>
                <a:cxn ang="0">
                  <a:pos x="68" y="58"/>
                </a:cxn>
                <a:cxn ang="0">
                  <a:pos x="31" y="76"/>
                </a:cxn>
                <a:cxn ang="0">
                  <a:pos x="68" y="111"/>
                </a:cxn>
                <a:cxn ang="0">
                  <a:pos x="89" y="121"/>
                </a:cxn>
                <a:cxn ang="0">
                  <a:pos x="107" y="131"/>
                </a:cxn>
                <a:cxn ang="0">
                  <a:pos x="68" y="134"/>
                </a:cxn>
                <a:cxn ang="0">
                  <a:pos x="49" y="123"/>
                </a:cxn>
              </a:cxnLst>
              <a:rect l="0" t="0" r="r" b="b"/>
              <a:pathLst>
                <a:path w="441" h="387">
                  <a:moveTo>
                    <a:pt x="0" y="147"/>
                  </a:moveTo>
                  <a:lnTo>
                    <a:pt x="28" y="155"/>
                  </a:lnTo>
                  <a:lnTo>
                    <a:pt x="20" y="158"/>
                  </a:lnTo>
                  <a:lnTo>
                    <a:pt x="31" y="170"/>
                  </a:lnTo>
                  <a:lnTo>
                    <a:pt x="76" y="170"/>
                  </a:lnTo>
                  <a:lnTo>
                    <a:pt x="81" y="178"/>
                  </a:lnTo>
                  <a:lnTo>
                    <a:pt x="110" y="168"/>
                  </a:lnTo>
                  <a:lnTo>
                    <a:pt x="99" y="173"/>
                  </a:lnTo>
                  <a:lnTo>
                    <a:pt x="104" y="197"/>
                  </a:lnTo>
                  <a:lnTo>
                    <a:pt x="44" y="218"/>
                  </a:lnTo>
                  <a:lnTo>
                    <a:pt x="28" y="241"/>
                  </a:lnTo>
                  <a:lnTo>
                    <a:pt x="42" y="239"/>
                  </a:lnTo>
                  <a:lnTo>
                    <a:pt x="34" y="244"/>
                  </a:lnTo>
                  <a:lnTo>
                    <a:pt x="42" y="252"/>
                  </a:lnTo>
                  <a:lnTo>
                    <a:pt x="65" y="257"/>
                  </a:lnTo>
                  <a:lnTo>
                    <a:pt x="52" y="270"/>
                  </a:lnTo>
                  <a:lnTo>
                    <a:pt x="65" y="281"/>
                  </a:lnTo>
                  <a:lnTo>
                    <a:pt x="76" y="283"/>
                  </a:lnTo>
                  <a:lnTo>
                    <a:pt x="99" y="257"/>
                  </a:lnTo>
                  <a:lnTo>
                    <a:pt x="84" y="270"/>
                  </a:lnTo>
                  <a:lnTo>
                    <a:pt x="96" y="294"/>
                  </a:lnTo>
                  <a:lnTo>
                    <a:pt x="89" y="307"/>
                  </a:lnTo>
                  <a:lnTo>
                    <a:pt x="115" y="291"/>
                  </a:lnTo>
                  <a:lnTo>
                    <a:pt x="136" y="310"/>
                  </a:lnTo>
                  <a:lnTo>
                    <a:pt x="141" y="296"/>
                  </a:lnTo>
                  <a:lnTo>
                    <a:pt x="149" y="307"/>
                  </a:lnTo>
                  <a:lnTo>
                    <a:pt x="167" y="294"/>
                  </a:lnTo>
                  <a:lnTo>
                    <a:pt x="138" y="346"/>
                  </a:lnTo>
                  <a:lnTo>
                    <a:pt x="118" y="354"/>
                  </a:lnTo>
                  <a:lnTo>
                    <a:pt x="115" y="364"/>
                  </a:lnTo>
                  <a:lnTo>
                    <a:pt x="89" y="364"/>
                  </a:lnTo>
                  <a:lnTo>
                    <a:pt x="70" y="386"/>
                  </a:lnTo>
                  <a:lnTo>
                    <a:pt x="96" y="367"/>
                  </a:lnTo>
                  <a:lnTo>
                    <a:pt x="123" y="370"/>
                  </a:lnTo>
                  <a:lnTo>
                    <a:pt x="138" y="359"/>
                  </a:lnTo>
                  <a:lnTo>
                    <a:pt x="131" y="351"/>
                  </a:lnTo>
                  <a:lnTo>
                    <a:pt x="149" y="351"/>
                  </a:lnTo>
                  <a:lnTo>
                    <a:pt x="204" y="315"/>
                  </a:lnTo>
                  <a:lnTo>
                    <a:pt x="217" y="299"/>
                  </a:lnTo>
                  <a:lnTo>
                    <a:pt x="204" y="288"/>
                  </a:lnTo>
                  <a:lnTo>
                    <a:pt x="257" y="246"/>
                  </a:lnTo>
                  <a:lnTo>
                    <a:pt x="262" y="226"/>
                  </a:lnTo>
                  <a:lnTo>
                    <a:pt x="259" y="246"/>
                  </a:lnTo>
                  <a:lnTo>
                    <a:pt x="275" y="241"/>
                  </a:lnTo>
                  <a:lnTo>
                    <a:pt x="267" y="252"/>
                  </a:lnTo>
                  <a:lnTo>
                    <a:pt x="280" y="254"/>
                  </a:lnTo>
                  <a:lnTo>
                    <a:pt x="246" y="257"/>
                  </a:lnTo>
                  <a:lnTo>
                    <a:pt x="238" y="281"/>
                  </a:lnTo>
                  <a:lnTo>
                    <a:pt x="254" y="281"/>
                  </a:lnTo>
                  <a:lnTo>
                    <a:pt x="241" y="294"/>
                  </a:lnTo>
                  <a:lnTo>
                    <a:pt x="285" y="275"/>
                  </a:lnTo>
                  <a:lnTo>
                    <a:pt x="296" y="265"/>
                  </a:lnTo>
                  <a:lnTo>
                    <a:pt x="285" y="257"/>
                  </a:lnTo>
                  <a:lnTo>
                    <a:pt x="299" y="246"/>
                  </a:lnTo>
                  <a:lnTo>
                    <a:pt x="296" y="254"/>
                  </a:lnTo>
                  <a:lnTo>
                    <a:pt x="319" y="249"/>
                  </a:lnTo>
                  <a:lnTo>
                    <a:pt x="314" y="260"/>
                  </a:lnTo>
                  <a:lnTo>
                    <a:pt x="354" y="275"/>
                  </a:lnTo>
                  <a:lnTo>
                    <a:pt x="411" y="281"/>
                  </a:lnTo>
                  <a:lnTo>
                    <a:pt x="422" y="275"/>
                  </a:lnTo>
                  <a:lnTo>
                    <a:pt x="427" y="278"/>
                  </a:lnTo>
                  <a:lnTo>
                    <a:pt x="419" y="286"/>
                  </a:lnTo>
                  <a:lnTo>
                    <a:pt x="432" y="294"/>
                  </a:lnTo>
                  <a:lnTo>
                    <a:pt x="440" y="288"/>
                  </a:lnTo>
                  <a:lnTo>
                    <a:pt x="427" y="270"/>
                  </a:lnTo>
                  <a:lnTo>
                    <a:pt x="398" y="270"/>
                  </a:lnTo>
                  <a:lnTo>
                    <a:pt x="398" y="45"/>
                  </a:lnTo>
                  <a:lnTo>
                    <a:pt x="241" y="24"/>
                  </a:lnTo>
                  <a:lnTo>
                    <a:pt x="236" y="13"/>
                  </a:lnTo>
                  <a:lnTo>
                    <a:pt x="194" y="8"/>
                  </a:lnTo>
                  <a:lnTo>
                    <a:pt x="189" y="16"/>
                  </a:lnTo>
                  <a:lnTo>
                    <a:pt x="175" y="13"/>
                  </a:lnTo>
                  <a:lnTo>
                    <a:pt x="186" y="5"/>
                  </a:lnTo>
                  <a:lnTo>
                    <a:pt x="167" y="0"/>
                  </a:lnTo>
                  <a:lnTo>
                    <a:pt x="152" y="13"/>
                  </a:lnTo>
                  <a:lnTo>
                    <a:pt x="123" y="16"/>
                  </a:lnTo>
                  <a:lnTo>
                    <a:pt x="120" y="32"/>
                  </a:lnTo>
                  <a:lnTo>
                    <a:pt x="118" y="21"/>
                  </a:lnTo>
                  <a:lnTo>
                    <a:pt x="91" y="29"/>
                  </a:lnTo>
                  <a:lnTo>
                    <a:pt x="96" y="40"/>
                  </a:lnTo>
                  <a:lnTo>
                    <a:pt x="84" y="37"/>
                  </a:lnTo>
                  <a:lnTo>
                    <a:pt x="68" y="58"/>
                  </a:lnTo>
                  <a:lnTo>
                    <a:pt x="28" y="63"/>
                  </a:lnTo>
                  <a:lnTo>
                    <a:pt x="31" y="76"/>
                  </a:lnTo>
                  <a:lnTo>
                    <a:pt x="20" y="79"/>
                  </a:lnTo>
                  <a:lnTo>
                    <a:pt x="68" y="111"/>
                  </a:lnTo>
                  <a:lnTo>
                    <a:pt x="128" y="126"/>
                  </a:lnTo>
                  <a:lnTo>
                    <a:pt x="89" y="121"/>
                  </a:lnTo>
                  <a:lnTo>
                    <a:pt x="91" y="128"/>
                  </a:lnTo>
                  <a:lnTo>
                    <a:pt x="107" y="131"/>
                  </a:lnTo>
                  <a:lnTo>
                    <a:pt x="91" y="136"/>
                  </a:lnTo>
                  <a:lnTo>
                    <a:pt x="68" y="134"/>
                  </a:lnTo>
                  <a:lnTo>
                    <a:pt x="68" y="123"/>
                  </a:lnTo>
                  <a:lnTo>
                    <a:pt x="49" y="123"/>
                  </a:lnTo>
                  <a:lnTo>
                    <a:pt x="0" y="147"/>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71" name="Freeform 775"/>
            <p:cNvSpPr>
              <a:spLocks/>
            </p:cNvSpPr>
            <p:nvPr/>
          </p:nvSpPr>
          <p:spPr bwMode="auto">
            <a:xfrm>
              <a:off x="970" y="1554"/>
              <a:ext cx="108" cy="108"/>
            </a:xfrm>
            <a:custGeom>
              <a:avLst/>
              <a:gdLst/>
              <a:ahLst/>
              <a:cxnLst>
                <a:cxn ang="0">
                  <a:pos x="0" y="7"/>
                </a:cxn>
                <a:cxn ang="0">
                  <a:pos x="11" y="26"/>
                </a:cxn>
                <a:cxn ang="0">
                  <a:pos x="24" y="34"/>
                </a:cxn>
                <a:cxn ang="0">
                  <a:pos x="29" y="29"/>
                </a:cxn>
                <a:cxn ang="0">
                  <a:pos x="19" y="18"/>
                </a:cxn>
                <a:cxn ang="0">
                  <a:pos x="29" y="18"/>
                </a:cxn>
                <a:cxn ang="0">
                  <a:pos x="42" y="34"/>
                </a:cxn>
                <a:cxn ang="0">
                  <a:pos x="39" y="7"/>
                </a:cxn>
                <a:cxn ang="0">
                  <a:pos x="50" y="31"/>
                </a:cxn>
                <a:cxn ang="0">
                  <a:pos x="73" y="39"/>
                </a:cxn>
                <a:cxn ang="0">
                  <a:pos x="68" y="55"/>
                </a:cxn>
                <a:cxn ang="0">
                  <a:pos x="97" y="76"/>
                </a:cxn>
                <a:cxn ang="0">
                  <a:pos x="92" y="89"/>
                </a:cxn>
                <a:cxn ang="0">
                  <a:pos x="105" y="78"/>
                </a:cxn>
                <a:cxn ang="0">
                  <a:pos x="107" y="107"/>
                </a:cxn>
                <a:cxn ang="0">
                  <a:pos x="118" y="102"/>
                </a:cxn>
                <a:cxn ang="0">
                  <a:pos x="121" y="81"/>
                </a:cxn>
                <a:cxn ang="0">
                  <a:pos x="95" y="68"/>
                </a:cxn>
                <a:cxn ang="0">
                  <a:pos x="39" y="0"/>
                </a:cxn>
                <a:cxn ang="0">
                  <a:pos x="11" y="18"/>
                </a:cxn>
                <a:cxn ang="0">
                  <a:pos x="0" y="7"/>
                </a:cxn>
              </a:cxnLst>
              <a:rect l="0" t="0" r="r" b="b"/>
              <a:pathLst>
                <a:path w="122" h="108">
                  <a:moveTo>
                    <a:pt x="0" y="7"/>
                  </a:moveTo>
                  <a:lnTo>
                    <a:pt x="11" y="26"/>
                  </a:lnTo>
                  <a:lnTo>
                    <a:pt x="24" y="34"/>
                  </a:lnTo>
                  <a:lnTo>
                    <a:pt x="29" y="29"/>
                  </a:lnTo>
                  <a:lnTo>
                    <a:pt x="19" y="18"/>
                  </a:lnTo>
                  <a:lnTo>
                    <a:pt x="29" y="18"/>
                  </a:lnTo>
                  <a:lnTo>
                    <a:pt x="42" y="34"/>
                  </a:lnTo>
                  <a:lnTo>
                    <a:pt x="39" y="7"/>
                  </a:lnTo>
                  <a:lnTo>
                    <a:pt x="50" y="31"/>
                  </a:lnTo>
                  <a:lnTo>
                    <a:pt x="73" y="39"/>
                  </a:lnTo>
                  <a:lnTo>
                    <a:pt x="68" y="55"/>
                  </a:lnTo>
                  <a:lnTo>
                    <a:pt x="97" y="76"/>
                  </a:lnTo>
                  <a:lnTo>
                    <a:pt x="92" y="89"/>
                  </a:lnTo>
                  <a:lnTo>
                    <a:pt x="105" y="78"/>
                  </a:lnTo>
                  <a:lnTo>
                    <a:pt x="107" y="107"/>
                  </a:lnTo>
                  <a:lnTo>
                    <a:pt x="118" y="102"/>
                  </a:lnTo>
                  <a:lnTo>
                    <a:pt x="121" y="81"/>
                  </a:lnTo>
                  <a:lnTo>
                    <a:pt x="95" y="68"/>
                  </a:lnTo>
                  <a:lnTo>
                    <a:pt x="39" y="0"/>
                  </a:lnTo>
                  <a:lnTo>
                    <a:pt x="11" y="18"/>
                  </a:lnTo>
                  <a:lnTo>
                    <a:pt x="0" y="7"/>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472" name="Freeform 776"/>
            <p:cNvSpPr>
              <a:spLocks/>
            </p:cNvSpPr>
            <p:nvPr/>
          </p:nvSpPr>
          <p:spPr bwMode="auto">
            <a:xfrm>
              <a:off x="1059" y="1635"/>
              <a:ext cx="15" cy="17"/>
            </a:xfrm>
            <a:custGeom>
              <a:avLst/>
              <a:gdLst/>
              <a:ahLst/>
              <a:cxnLst>
                <a:cxn ang="0">
                  <a:pos x="0" y="8"/>
                </a:cxn>
                <a:cxn ang="0">
                  <a:pos x="4" y="0"/>
                </a:cxn>
                <a:cxn ang="0">
                  <a:pos x="16" y="16"/>
                </a:cxn>
                <a:cxn ang="0">
                  <a:pos x="0" y="8"/>
                </a:cxn>
              </a:cxnLst>
              <a:rect l="0" t="0" r="r" b="b"/>
              <a:pathLst>
                <a:path w="17" h="17">
                  <a:moveTo>
                    <a:pt x="0" y="8"/>
                  </a:moveTo>
                  <a:lnTo>
                    <a:pt x="4" y="0"/>
                  </a:lnTo>
                  <a:lnTo>
                    <a:pt x="16" y="16"/>
                  </a:lnTo>
                  <a:lnTo>
                    <a:pt x="0" y="8"/>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473" name="Freeform 777"/>
            <p:cNvSpPr>
              <a:spLocks/>
            </p:cNvSpPr>
            <p:nvPr/>
          </p:nvSpPr>
          <p:spPr bwMode="auto">
            <a:xfrm>
              <a:off x="2708" y="2335"/>
              <a:ext cx="100" cy="82"/>
            </a:xfrm>
            <a:custGeom>
              <a:avLst/>
              <a:gdLst/>
              <a:ahLst/>
              <a:cxnLst>
                <a:cxn ang="0">
                  <a:pos x="0" y="71"/>
                </a:cxn>
                <a:cxn ang="0">
                  <a:pos x="6" y="79"/>
                </a:cxn>
                <a:cxn ang="0">
                  <a:pos x="37" y="81"/>
                </a:cxn>
                <a:cxn ang="0">
                  <a:pos x="35" y="58"/>
                </a:cxn>
                <a:cxn ang="0">
                  <a:pos x="74" y="55"/>
                </a:cxn>
                <a:cxn ang="0">
                  <a:pos x="90" y="58"/>
                </a:cxn>
                <a:cxn ang="0">
                  <a:pos x="111" y="45"/>
                </a:cxn>
                <a:cxn ang="0">
                  <a:pos x="82" y="13"/>
                </a:cxn>
                <a:cxn ang="0">
                  <a:pos x="79" y="0"/>
                </a:cxn>
                <a:cxn ang="0">
                  <a:pos x="22" y="28"/>
                </a:cxn>
                <a:cxn ang="0">
                  <a:pos x="0" y="71"/>
                </a:cxn>
              </a:cxnLst>
              <a:rect l="0" t="0" r="r" b="b"/>
              <a:pathLst>
                <a:path w="112" h="82">
                  <a:moveTo>
                    <a:pt x="0" y="71"/>
                  </a:moveTo>
                  <a:lnTo>
                    <a:pt x="6" y="79"/>
                  </a:lnTo>
                  <a:lnTo>
                    <a:pt x="37" y="81"/>
                  </a:lnTo>
                  <a:lnTo>
                    <a:pt x="35" y="58"/>
                  </a:lnTo>
                  <a:lnTo>
                    <a:pt x="74" y="55"/>
                  </a:lnTo>
                  <a:lnTo>
                    <a:pt x="90" y="58"/>
                  </a:lnTo>
                  <a:lnTo>
                    <a:pt x="111" y="45"/>
                  </a:lnTo>
                  <a:lnTo>
                    <a:pt x="82" y="13"/>
                  </a:lnTo>
                  <a:lnTo>
                    <a:pt x="79" y="0"/>
                  </a:lnTo>
                  <a:lnTo>
                    <a:pt x="22" y="28"/>
                  </a:lnTo>
                  <a:lnTo>
                    <a:pt x="0" y="71"/>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74" name="Freeform 778"/>
            <p:cNvSpPr>
              <a:spLocks/>
            </p:cNvSpPr>
            <p:nvPr/>
          </p:nvSpPr>
          <p:spPr bwMode="auto">
            <a:xfrm>
              <a:off x="4110" y="2211"/>
              <a:ext cx="94" cy="219"/>
            </a:xfrm>
            <a:custGeom>
              <a:avLst/>
              <a:gdLst/>
              <a:ahLst/>
              <a:cxnLst>
                <a:cxn ang="0">
                  <a:pos x="0" y="11"/>
                </a:cxn>
                <a:cxn ang="0">
                  <a:pos x="18" y="35"/>
                </a:cxn>
                <a:cxn ang="0">
                  <a:pos x="37" y="43"/>
                </a:cxn>
                <a:cxn ang="0">
                  <a:pos x="29" y="59"/>
                </a:cxn>
                <a:cxn ang="0">
                  <a:pos x="63" y="90"/>
                </a:cxn>
                <a:cxn ang="0">
                  <a:pos x="78" y="129"/>
                </a:cxn>
                <a:cxn ang="0">
                  <a:pos x="78" y="163"/>
                </a:cxn>
                <a:cxn ang="0">
                  <a:pos x="37" y="192"/>
                </a:cxn>
                <a:cxn ang="0">
                  <a:pos x="47" y="218"/>
                </a:cxn>
                <a:cxn ang="0">
                  <a:pos x="60" y="200"/>
                </a:cxn>
                <a:cxn ang="0">
                  <a:pos x="65" y="205"/>
                </a:cxn>
                <a:cxn ang="0">
                  <a:pos x="71" y="195"/>
                </a:cxn>
                <a:cxn ang="0">
                  <a:pos x="105" y="174"/>
                </a:cxn>
                <a:cxn ang="0">
                  <a:pos x="99" y="119"/>
                </a:cxn>
                <a:cxn ang="0">
                  <a:pos x="52" y="66"/>
                </a:cxn>
                <a:cxn ang="0">
                  <a:pos x="57" y="51"/>
                </a:cxn>
                <a:cxn ang="0">
                  <a:pos x="89" y="24"/>
                </a:cxn>
                <a:cxn ang="0">
                  <a:pos x="47" y="0"/>
                </a:cxn>
                <a:cxn ang="0">
                  <a:pos x="0" y="11"/>
                </a:cxn>
              </a:cxnLst>
              <a:rect l="0" t="0" r="r" b="b"/>
              <a:pathLst>
                <a:path w="106" h="219">
                  <a:moveTo>
                    <a:pt x="0" y="11"/>
                  </a:moveTo>
                  <a:lnTo>
                    <a:pt x="18" y="35"/>
                  </a:lnTo>
                  <a:lnTo>
                    <a:pt x="37" y="43"/>
                  </a:lnTo>
                  <a:lnTo>
                    <a:pt x="29" y="59"/>
                  </a:lnTo>
                  <a:lnTo>
                    <a:pt x="63" y="90"/>
                  </a:lnTo>
                  <a:lnTo>
                    <a:pt x="78" y="129"/>
                  </a:lnTo>
                  <a:lnTo>
                    <a:pt x="78" y="163"/>
                  </a:lnTo>
                  <a:lnTo>
                    <a:pt x="37" y="192"/>
                  </a:lnTo>
                  <a:lnTo>
                    <a:pt x="47" y="218"/>
                  </a:lnTo>
                  <a:lnTo>
                    <a:pt x="60" y="200"/>
                  </a:lnTo>
                  <a:lnTo>
                    <a:pt x="65" y="205"/>
                  </a:lnTo>
                  <a:lnTo>
                    <a:pt x="71" y="195"/>
                  </a:lnTo>
                  <a:lnTo>
                    <a:pt x="105" y="174"/>
                  </a:lnTo>
                  <a:lnTo>
                    <a:pt x="99" y="119"/>
                  </a:lnTo>
                  <a:lnTo>
                    <a:pt x="52" y="66"/>
                  </a:lnTo>
                  <a:lnTo>
                    <a:pt x="57" y="51"/>
                  </a:lnTo>
                  <a:lnTo>
                    <a:pt x="89" y="24"/>
                  </a:lnTo>
                  <a:lnTo>
                    <a:pt x="47" y="0"/>
                  </a:lnTo>
                  <a:lnTo>
                    <a:pt x="0" y="11"/>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75" name="Freeform 779"/>
            <p:cNvSpPr>
              <a:spLocks/>
            </p:cNvSpPr>
            <p:nvPr/>
          </p:nvSpPr>
          <p:spPr bwMode="auto">
            <a:xfrm>
              <a:off x="3063" y="2678"/>
              <a:ext cx="155" cy="143"/>
            </a:xfrm>
            <a:custGeom>
              <a:avLst/>
              <a:gdLst/>
              <a:ahLst/>
              <a:cxnLst>
                <a:cxn ang="0">
                  <a:pos x="0" y="68"/>
                </a:cxn>
                <a:cxn ang="0">
                  <a:pos x="0" y="126"/>
                </a:cxn>
                <a:cxn ang="0">
                  <a:pos x="18" y="139"/>
                </a:cxn>
                <a:cxn ang="0">
                  <a:pos x="47" y="142"/>
                </a:cxn>
                <a:cxn ang="0">
                  <a:pos x="74" y="142"/>
                </a:cxn>
                <a:cxn ang="0">
                  <a:pos x="100" y="124"/>
                </a:cxn>
                <a:cxn ang="0">
                  <a:pos x="100" y="116"/>
                </a:cxn>
                <a:cxn ang="0">
                  <a:pos x="121" y="108"/>
                </a:cxn>
                <a:cxn ang="0">
                  <a:pos x="118" y="100"/>
                </a:cxn>
                <a:cxn ang="0">
                  <a:pos x="165" y="87"/>
                </a:cxn>
                <a:cxn ang="0">
                  <a:pos x="158" y="82"/>
                </a:cxn>
                <a:cxn ang="0">
                  <a:pos x="173" y="37"/>
                </a:cxn>
                <a:cxn ang="0">
                  <a:pos x="160" y="16"/>
                </a:cxn>
                <a:cxn ang="0">
                  <a:pos x="136" y="6"/>
                </a:cxn>
                <a:cxn ang="0">
                  <a:pos x="129" y="0"/>
                </a:cxn>
                <a:cxn ang="0">
                  <a:pos x="100" y="14"/>
                </a:cxn>
                <a:cxn ang="0">
                  <a:pos x="97" y="53"/>
                </a:cxn>
                <a:cxn ang="0">
                  <a:pos x="113" y="58"/>
                </a:cxn>
                <a:cxn ang="0">
                  <a:pos x="113" y="76"/>
                </a:cxn>
                <a:cxn ang="0">
                  <a:pos x="32" y="40"/>
                </a:cxn>
                <a:cxn ang="0">
                  <a:pos x="32" y="68"/>
                </a:cxn>
                <a:cxn ang="0">
                  <a:pos x="0" y="68"/>
                </a:cxn>
              </a:cxnLst>
              <a:rect l="0" t="0" r="r" b="b"/>
              <a:pathLst>
                <a:path w="174" h="143">
                  <a:moveTo>
                    <a:pt x="0" y="68"/>
                  </a:moveTo>
                  <a:lnTo>
                    <a:pt x="0" y="126"/>
                  </a:lnTo>
                  <a:lnTo>
                    <a:pt x="18" y="139"/>
                  </a:lnTo>
                  <a:lnTo>
                    <a:pt x="47" y="142"/>
                  </a:lnTo>
                  <a:lnTo>
                    <a:pt x="74" y="142"/>
                  </a:lnTo>
                  <a:lnTo>
                    <a:pt x="100" y="124"/>
                  </a:lnTo>
                  <a:lnTo>
                    <a:pt x="100" y="116"/>
                  </a:lnTo>
                  <a:lnTo>
                    <a:pt x="121" y="108"/>
                  </a:lnTo>
                  <a:lnTo>
                    <a:pt x="118" y="100"/>
                  </a:lnTo>
                  <a:lnTo>
                    <a:pt x="165" y="87"/>
                  </a:lnTo>
                  <a:lnTo>
                    <a:pt x="158" y="82"/>
                  </a:lnTo>
                  <a:lnTo>
                    <a:pt x="173" y="37"/>
                  </a:lnTo>
                  <a:lnTo>
                    <a:pt x="160" y="16"/>
                  </a:lnTo>
                  <a:lnTo>
                    <a:pt x="136" y="6"/>
                  </a:lnTo>
                  <a:lnTo>
                    <a:pt x="129" y="0"/>
                  </a:lnTo>
                  <a:lnTo>
                    <a:pt x="100" y="14"/>
                  </a:lnTo>
                  <a:lnTo>
                    <a:pt x="97" y="53"/>
                  </a:lnTo>
                  <a:lnTo>
                    <a:pt x="113" y="58"/>
                  </a:lnTo>
                  <a:lnTo>
                    <a:pt x="113" y="76"/>
                  </a:lnTo>
                  <a:lnTo>
                    <a:pt x="32" y="40"/>
                  </a:lnTo>
                  <a:lnTo>
                    <a:pt x="32" y="68"/>
                  </a:lnTo>
                  <a:lnTo>
                    <a:pt x="0" y="68"/>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76" name="Freeform 780"/>
            <p:cNvSpPr>
              <a:spLocks/>
            </p:cNvSpPr>
            <p:nvPr/>
          </p:nvSpPr>
          <p:spPr bwMode="auto">
            <a:xfrm>
              <a:off x="2991" y="2888"/>
              <a:ext cx="213" cy="198"/>
            </a:xfrm>
            <a:custGeom>
              <a:avLst/>
              <a:gdLst/>
              <a:ahLst/>
              <a:cxnLst>
                <a:cxn ang="0">
                  <a:pos x="0" y="103"/>
                </a:cxn>
                <a:cxn ang="0">
                  <a:pos x="11" y="94"/>
                </a:cxn>
                <a:cxn ang="0">
                  <a:pos x="18" y="108"/>
                </a:cxn>
                <a:cxn ang="0">
                  <a:pos x="37" y="108"/>
                </a:cxn>
                <a:cxn ang="0">
                  <a:pos x="52" y="100"/>
                </a:cxn>
                <a:cxn ang="0">
                  <a:pos x="52" y="39"/>
                </a:cxn>
                <a:cxn ang="0">
                  <a:pos x="63" y="52"/>
                </a:cxn>
                <a:cxn ang="0">
                  <a:pos x="63" y="71"/>
                </a:cxn>
                <a:cxn ang="0">
                  <a:pos x="84" y="71"/>
                </a:cxn>
                <a:cxn ang="0">
                  <a:pos x="102" y="50"/>
                </a:cxn>
                <a:cxn ang="0">
                  <a:pos x="134" y="50"/>
                </a:cxn>
                <a:cxn ang="0">
                  <a:pos x="189" y="0"/>
                </a:cxn>
                <a:cxn ang="0">
                  <a:pos x="223" y="5"/>
                </a:cxn>
                <a:cxn ang="0">
                  <a:pos x="228" y="55"/>
                </a:cxn>
                <a:cxn ang="0">
                  <a:pos x="212" y="68"/>
                </a:cxn>
                <a:cxn ang="0">
                  <a:pos x="223" y="79"/>
                </a:cxn>
                <a:cxn ang="0">
                  <a:pos x="228" y="71"/>
                </a:cxn>
                <a:cxn ang="0">
                  <a:pos x="239" y="71"/>
                </a:cxn>
                <a:cxn ang="0">
                  <a:pos x="233" y="100"/>
                </a:cxn>
                <a:cxn ang="0">
                  <a:pos x="199" y="144"/>
                </a:cxn>
                <a:cxn ang="0">
                  <a:pos x="157" y="181"/>
                </a:cxn>
                <a:cxn ang="0">
                  <a:pos x="123" y="191"/>
                </a:cxn>
                <a:cxn ang="0">
                  <a:pos x="28" y="197"/>
                </a:cxn>
                <a:cxn ang="0">
                  <a:pos x="21" y="170"/>
                </a:cxn>
                <a:cxn ang="0">
                  <a:pos x="26" y="155"/>
                </a:cxn>
                <a:cxn ang="0">
                  <a:pos x="0" y="103"/>
                </a:cxn>
              </a:cxnLst>
              <a:rect l="0" t="0" r="r" b="b"/>
              <a:pathLst>
                <a:path w="240" h="198">
                  <a:moveTo>
                    <a:pt x="0" y="103"/>
                  </a:moveTo>
                  <a:lnTo>
                    <a:pt x="11" y="94"/>
                  </a:lnTo>
                  <a:lnTo>
                    <a:pt x="18" y="108"/>
                  </a:lnTo>
                  <a:lnTo>
                    <a:pt x="37" y="108"/>
                  </a:lnTo>
                  <a:lnTo>
                    <a:pt x="52" y="100"/>
                  </a:lnTo>
                  <a:lnTo>
                    <a:pt x="52" y="39"/>
                  </a:lnTo>
                  <a:lnTo>
                    <a:pt x="63" y="52"/>
                  </a:lnTo>
                  <a:lnTo>
                    <a:pt x="63" y="71"/>
                  </a:lnTo>
                  <a:lnTo>
                    <a:pt x="84" y="71"/>
                  </a:lnTo>
                  <a:lnTo>
                    <a:pt x="102" y="50"/>
                  </a:lnTo>
                  <a:lnTo>
                    <a:pt x="134" y="50"/>
                  </a:lnTo>
                  <a:lnTo>
                    <a:pt x="189" y="0"/>
                  </a:lnTo>
                  <a:lnTo>
                    <a:pt x="223" y="5"/>
                  </a:lnTo>
                  <a:lnTo>
                    <a:pt x="228" y="55"/>
                  </a:lnTo>
                  <a:lnTo>
                    <a:pt x="212" y="68"/>
                  </a:lnTo>
                  <a:lnTo>
                    <a:pt x="223" y="79"/>
                  </a:lnTo>
                  <a:lnTo>
                    <a:pt x="228" y="71"/>
                  </a:lnTo>
                  <a:lnTo>
                    <a:pt x="239" y="71"/>
                  </a:lnTo>
                  <a:lnTo>
                    <a:pt x="233" y="100"/>
                  </a:lnTo>
                  <a:lnTo>
                    <a:pt x="199" y="144"/>
                  </a:lnTo>
                  <a:lnTo>
                    <a:pt x="157" y="181"/>
                  </a:lnTo>
                  <a:lnTo>
                    <a:pt x="123" y="191"/>
                  </a:lnTo>
                  <a:lnTo>
                    <a:pt x="28" y="197"/>
                  </a:lnTo>
                  <a:lnTo>
                    <a:pt x="21" y="170"/>
                  </a:lnTo>
                  <a:lnTo>
                    <a:pt x="26" y="155"/>
                  </a:lnTo>
                  <a:lnTo>
                    <a:pt x="0" y="103"/>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77" name="Freeform 781"/>
            <p:cNvSpPr>
              <a:spLocks/>
            </p:cNvSpPr>
            <p:nvPr/>
          </p:nvSpPr>
          <p:spPr bwMode="auto">
            <a:xfrm>
              <a:off x="3131" y="2993"/>
              <a:ext cx="31" cy="35"/>
            </a:xfrm>
            <a:custGeom>
              <a:avLst/>
              <a:gdLst/>
              <a:ahLst/>
              <a:cxnLst>
                <a:cxn ang="0">
                  <a:pos x="0" y="15"/>
                </a:cxn>
                <a:cxn ang="0">
                  <a:pos x="13" y="34"/>
                </a:cxn>
                <a:cxn ang="0">
                  <a:pos x="34" y="15"/>
                </a:cxn>
                <a:cxn ang="0">
                  <a:pos x="24" y="0"/>
                </a:cxn>
                <a:cxn ang="0">
                  <a:pos x="0" y="15"/>
                </a:cxn>
              </a:cxnLst>
              <a:rect l="0" t="0" r="r" b="b"/>
              <a:pathLst>
                <a:path w="35" h="35">
                  <a:moveTo>
                    <a:pt x="0" y="15"/>
                  </a:moveTo>
                  <a:lnTo>
                    <a:pt x="13" y="34"/>
                  </a:lnTo>
                  <a:lnTo>
                    <a:pt x="34" y="15"/>
                  </a:lnTo>
                  <a:lnTo>
                    <a:pt x="24" y="0"/>
                  </a:lnTo>
                  <a:lnTo>
                    <a:pt x="0" y="15"/>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78" name="Freeform 782"/>
            <p:cNvSpPr>
              <a:spLocks/>
            </p:cNvSpPr>
            <p:nvPr/>
          </p:nvSpPr>
          <p:spPr bwMode="auto">
            <a:xfrm>
              <a:off x="1788" y="1354"/>
              <a:ext cx="16" cy="31"/>
            </a:xfrm>
            <a:custGeom>
              <a:avLst/>
              <a:gdLst/>
              <a:ahLst/>
              <a:cxnLst>
                <a:cxn ang="0">
                  <a:pos x="16" y="30"/>
                </a:cxn>
                <a:cxn ang="0">
                  <a:pos x="0" y="24"/>
                </a:cxn>
                <a:cxn ang="0">
                  <a:pos x="0" y="6"/>
                </a:cxn>
                <a:cxn ang="0">
                  <a:pos x="16" y="0"/>
                </a:cxn>
                <a:cxn ang="0">
                  <a:pos x="16" y="30"/>
                </a:cxn>
              </a:cxnLst>
              <a:rect l="0" t="0" r="r" b="b"/>
              <a:pathLst>
                <a:path w="17" h="31">
                  <a:moveTo>
                    <a:pt x="16" y="30"/>
                  </a:moveTo>
                  <a:lnTo>
                    <a:pt x="0" y="24"/>
                  </a:lnTo>
                  <a:lnTo>
                    <a:pt x="0" y="6"/>
                  </a:lnTo>
                  <a:lnTo>
                    <a:pt x="16" y="0"/>
                  </a:lnTo>
                  <a:lnTo>
                    <a:pt x="16" y="30"/>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479" name="Freeform 783"/>
            <p:cNvSpPr>
              <a:spLocks/>
            </p:cNvSpPr>
            <p:nvPr/>
          </p:nvSpPr>
          <p:spPr bwMode="auto">
            <a:xfrm>
              <a:off x="1473" y="1302"/>
              <a:ext cx="46" cy="43"/>
            </a:xfrm>
            <a:custGeom>
              <a:avLst/>
              <a:gdLst/>
              <a:ahLst/>
              <a:cxnLst>
                <a:cxn ang="0">
                  <a:pos x="51" y="21"/>
                </a:cxn>
                <a:cxn ang="0">
                  <a:pos x="48" y="26"/>
                </a:cxn>
                <a:cxn ang="0">
                  <a:pos x="29" y="23"/>
                </a:cxn>
                <a:cxn ang="0">
                  <a:pos x="32" y="29"/>
                </a:cxn>
                <a:cxn ang="0">
                  <a:pos x="29" y="29"/>
                </a:cxn>
                <a:cxn ang="0">
                  <a:pos x="40" y="34"/>
                </a:cxn>
                <a:cxn ang="0">
                  <a:pos x="34" y="34"/>
                </a:cxn>
                <a:cxn ang="0">
                  <a:pos x="40" y="37"/>
                </a:cxn>
                <a:cxn ang="0">
                  <a:pos x="9" y="42"/>
                </a:cxn>
                <a:cxn ang="0">
                  <a:pos x="6" y="34"/>
                </a:cxn>
                <a:cxn ang="0">
                  <a:pos x="17" y="26"/>
                </a:cxn>
                <a:cxn ang="0">
                  <a:pos x="3" y="23"/>
                </a:cxn>
                <a:cxn ang="0">
                  <a:pos x="0" y="8"/>
                </a:cxn>
                <a:cxn ang="0">
                  <a:pos x="22" y="0"/>
                </a:cxn>
                <a:cxn ang="0">
                  <a:pos x="29" y="13"/>
                </a:cxn>
                <a:cxn ang="0">
                  <a:pos x="51" y="21"/>
                </a:cxn>
              </a:cxnLst>
              <a:rect l="0" t="0" r="r" b="b"/>
              <a:pathLst>
                <a:path w="52" h="43">
                  <a:moveTo>
                    <a:pt x="51" y="21"/>
                  </a:moveTo>
                  <a:lnTo>
                    <a:pt x="48" y="26"/>
                  </a:lnTo>
                  <a:lnTo>
                    <a:pt x="29" y="23"/>
                  </a:lnTo>
                  <a:lnTo>
                    <a:pt x="32" y="29"/>
                  </a:lnTo>
                  <a:lnTo>
                    <a:pt x="29" y="29"/>
                  </a:lnTo>
                  <a:lnTo>
                    <a:pt x="40" y="34"/>
                  </a:lnTo>
                  <a:lnTo>
                    <a:pt x="34" y="34"/>
                  </a:lnTo>
                  <a:lnTo>
                    <a:pt x="40" y="37"/>
                  </a:lnTo>
                  <a:lnTo>
                    <a:pt x="9" y="42"/>
                  </a:lnTo>
                  <a:lnTo>
                    <a:pt x="6" y="34"/>
                  </a:lnTo>
                  <a:lnTo>
                    <a:pt x="17" y="26"/>
                  </a:lnTo>
                  <a:lnTo>
                    <a:pt x="3" y="23"/>
                  </a:lnTo>
                  <a:lnTo>
                    <a:pt x="0" y="8"/>
                  </a:lnTo>
                  <a:lnTo>
                    <a:pt x="22" y="0"/>
                  </a:lnTo>
                  <a:lnTo>
                    <a:pt x="29" y="13"/>
                  </a:lnTo>
                  <a:lnTo>
                    <a:pt x="51" y="21"/>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480" name="Freeform 784"/>
            <p:cNvSpPr>
              <a:spLocks/>
            </p:cNvSpPr>
            <p:nvPr/>
          </p:nvSpPr>
          <p:spPr bwMode="auto">
            <a:xfrm>
              <a:off x="2054" y="1302"/>
              <a:ext cx="43" cy="30"/>
            </a:xfrm>
            <a:custGeom>
              <a:avLst/>
              <a:gdLst/>
              <a:ahLst/>
              <a:cxnLst>
                <a:cxn ang="0">
                  <a:pos x="5" y="18"/>
                </a:cxn>
                <a:cxn ang="0">
                  <a:pos x="0" y="8"/>
                </a:cxn>
                <a:cxn ang="0">
                  <a:pos x="0" y="3"/>
                </a:cxn>
                <a:cxn ang="0">
                  <a:pos x="8" y="0"/>
                </a:cxn>
                <a:cxn ang="0">
                  <a:pos x="39" y="16"/>
                </a:cxn>
                <a:cxn ang="0">
                  <a:pos x="47" y="29"/>
                </a:cxn>
                <a:cxn ang="0">
                  <a:pos x="39" y="29"/>
                </a:cxn>
                <a:cxn ang="0">
                  <a:pos x="39" y="26"/>
                </a:cxn>
                <a:cxn ang="0">
                  <a:pos x="31" y="26"/>
                </a:cxn>
                <a:cxn ang="0">
                  <a:pos x="23" y="29"/>
                </a:cxn>
                <a:cxn ang="0">
                  <a:pos x="18" y="29"/>
                </a:cxn>
                <a:cxn ang="0">
                  <a:pos x="15" y="21"/>
                </a:cxn>
                <a:cxn ang="0">
                  <a:pos x="5" y="18"/>
                </a:cxn>
              </a:cxnLst>
              <a:rect l="0" t="0" r="r" b="b"/>
              <a:pathLst>
                <a:path w="48" h="30">
                  <a:moveTo>
                    <a:pt x="5" y="18"/>
                  </a:moveTo>
                  <a:lnTo>
                    <a:pt x="0" y="8"/>
                  </a:lnTo>
                  <a:lnTo>
                    <a:pt x="0" y="3"/>
                  </a:lnTo>
                  <a:lnTo>
                    <a:pt x="8" y="0"/>
                  </a:lnTo>
                  <a:lnTo>
                    <a:pt x="39" y="16"/>
                  </a:lnTo>
                  <a:lnTo>
                    <a:pt x="47" y="29"/>
                  </a:lnTo>
                  <a:lnTo>
                    <a:pt x="39" y="29"/>
                  </a:lnTo>
                  <a:lnTo>
                    <a:pt x="39" y="26"/>
                  </a:lnTo>
                  <a:lnTo>
                    <a:pt x="31" y="26"/>
                  </a:lnTo>
                  <a:lnTo>
                    <a:pt x="23" y="29"/>
                  </a:lnTo>
                  <a:lnTo>
                    <a:pt x="18" y="29"/>
                  </a:lnTo>
                  <a:lnTo>
                    <a:pt x="15" y="21"/>
                  </a:lnTo>
                  <a:lnTo>
                    <a:pt x="5" y="18"/>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481" name="Freeform 785"/>
            <p:cNvSpPr>
              <a:spLocks/>
            </p:cNvSpPr>
            <p:nvPr/>
          </p:nvSpPr>
          <p:spPr bwMode="auto">
            <a:xfrm>
              <a:off x="3464" y="1884"/>
              <a:ext cx="188" cy="134"/>
            </a:xfrm>
            <a:custGeom>
              <a:avLst/>
              <a:gdLst/>
              <a:ahLst/>
              <a:cxnLst>
                <a:cxn ang="0">
                  <a:pos x="0" y="13"/>
                </a:cxn>
                <a:cxn ang="0">
                  <a:pos x="3" y="29"/>
                </a:cxn>
                <a:cxn ang="0">
                  <a:pos x="13" y="16"/>
                </a:cxn>
                <a:cxn ang="0">
                  <a:pos x="32" y="32"/>
                </a:cxn>
                <a:cxn ang="0">
                  <a:pos x="24" y="39"/>
                </a:cxn>
                <a:cxn ang="0">
                  <a:pos x="6" y="32"/>
                </a:cxn>
                <a:cxn ang="0">
                  <a:pos x="3" y="52"/>
                </a:cxn>
                <a:cxn ang="0">
                  <a:pos x="18" y="55"/>
                </a:cxn>
                <a:cxn ang="0">
                  <a:pos x="11" y="63"/>
                </a:cxn>
                <a:cxn ang="0">
                  <a:pos x="21" y="68"/>
                </a:cxn>
                <a:cxn ang="0">
                  <a:pos x="18" y="94"/>
                </a:cxn>
                <a:cxn ang="0">
                  <a:pos x="63" y="79"/>
                </a:cxn>
                <a:cxn ang="0">
                  <a:pos x="126" y="108"/>
                </a:cxn>
                <a:cxn ang="0">
                  <a:pos x="129" y="123"/>
                </a:cxn>
                <a:cxn ang="0">
                  <a:pos x="150" y="133"/>
                </a:cxn>
                <a:cxn ang="0">
                  <a:pos x="181" y="99"/>
                </a:cxn>
                <a:cxn ang="0">
                  <a:pos x="210" y="99"/>
                </a:cxn>
                <a:cxn ang="0">
                  <a:pos x="210" y="89"/>
                </a:cxn>
                <a:cxn ang="0">
                  <a:pos x="184" y="81"/>
                </a:cxn>
                <a:cxn ang="0">
                  <a:pos x="150" y="60"/>
                </a:cxn>
                <a:cxn ang="0">
                  <a:pos x="134" y="26"/>
                </a:cxn>
                <a:cxn ang="0">
                  <a:pos x="124" y="23"/>
                </a:cxn>
                <a:cxn ang="0">
                  <a:pos x="108" y="32"/>
                </a:cxn>
                <a:cxn ang="0">
                  <a:pos x="105" y="10"/>
                </a:cxn>
                <a:cxn ang="0">
                  <a:pos x="89" y="0"/>
                </a:cxn>
                <a:cxn ang="0">
                  <a:pos x="66" y="13"/>
                </a:cxn>
                <a:cxn ang="0">
                  <a:pos x="66" y="21"/>
                </a:cxn>
                <a:cxn ang="0">
                  <a:pos x="55" y="23"/>
                </a:cxn>
                <a:cxn ang="0">
                  <a:pos x="48" y="21"/>
                </a:cxn>
                <a:cxn ang="0">
                  <a:pos x="32" y="5"/>
                </a:cxn>
              </a:cxnLst>
              <a:rect l="0" t="0" r="r" b="b"/>
              <a:pathLst>
                <a:path w="211" h="134">
                  <a:moveTo>
                    <a:pt x="0" y="13"/>
                  </a:moveTo>
                  <a:lnTo>
                    <a:pt x="3" y="29"/>
                  </a:lnTo>
                  <a:lnTo>
                    <a:pt x="13" y="16"/>
                  </a:lnTo>
                  <a:lnTo>
                    <a:pt x="32" y="32"/>
                  </a:lnTo>
                  <a:lnTo>
                    <a:pt x="24" y="39"/>
                  </a:lnTo>
                  <a:lnTo>
                    <a:pt x="6" y="32"/>
                  </a:lnTo>
                  <a:lnTo>
                    <a:pt x="3" y="52"/>
                  </a:lnTo>
                  <a:lnTo>
                    <a:pt x="18" y="55"/>
                  </a:lnTo>
                  <a:lnTo>
                    <a:pt x="11" y="63"/>
                  </a:lnTo>
                  <a:lnTo>
                    <a:pt x="21" y="68"/>
                  </a:lnTo>
                  <a:lnTo>
                    <a:pt x="18" y="94"/>
                  </a:lnTo>
                  <a:lnTo>
                    <a:pt x="63" y="79"/>
                  </a:lnTo>
                  <a:lnTo>
                    <a:pt x="126" y="108"/>
                  </a:lnTo>
                  <a:lnTo>
                    <a:pt x="129" y="123"/>
                  </a:lnTo>
                  <a:lnTo>
                    <a:pt x="150" y="133"/>
                  </a:lnTo>
                  <a:lnTo>
                    <a:pt x="181" y="99"/>
                  </a:lnTo>
                  <a:lnTo>
                    <a:pt x="210" y="99"/>
                  </a:lnTo>
                  <a:lnTo>
                    <a:pt x="210" y="89"/>
                  </a:lnTo>
                  <a:lnTo>
                    <a:pt x="184" y="81"/>
                  </a:lnTo>
                  <a:lnTo>
                    <a:pt x="150" y="60"/>
                  </a:lnTo>
                  <a:lnTo>
                    <a:pt x="134" y="26"/>
                  </a:lnTo>
                  <a:lnTo>
                    <a:pt x="124" y="23"/>
                  </a:lnTo>
                  <a:lnTo>
                    <a:pt x="108" y="32"/>
                  </a:lnTo>
                  <a:lnTo>
                    <a:pt x="105" y="10"/>
                  </a:lnTo>
                  <a:lnTo>
                    <a:pt x="89" y="0"/>
                  </a:lnTo>
                  <a:lnTo>
                    <a:pt x="66" y="13"/>
                  </a:lnTo>
                  <a:lnTo>
                    <a:pt x="66" y="21"/>
                  </a:lnTo>
                  <a:lnTo>
                    <a:pt x="55" y="23"/>
                  </a:lnTo>
                  <a:lnTo>
                    <a:pt x="48" y="21"/>
                  </a:lnTo>
                  <a:lnTo>
                    <a:pt x="32" y="5"/>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482" name="Freeform 786"/>
            <p:cNvSpPr>
              <a:spLocks/>
            </p:cNvSpPr>
            <p:nvPr/>
          </p:nvSpPr>
          <p:spPr bwMode="auto">
            <a:xfrm>
              <a:off x="3655" y="1913"/>
              <a:ext cx="99" cy="80"/>
            </a:xfrm>
            <a:custGeom>
              <a:avLst/>
              <a:gdLst/>
              <a:ahLst/>
              <a:cxnLst>
                <a:cxn ang="0">
                  <a:pos x="0" y="13"/>
                </a:cxn>
                <a:cxn ang="0">
                  <a:pos x="3" y="31"/>
                </a:cxn>
                <a:cxn ang="0">
                  <a:pos x="14" y="28"/>
                </a:cxn>
                <a:cxn ang="0">
                  <a:pos x="19" y="42"/>
                </a:cxn>
                <a:cxn ang="0">
                  <a:pos x="14" y="70"/>
                </a:cxn>
                <a:cxn ang="0">
                  <a:pos x="32" y="70"/>
                </a:cxn>
                <a:cxn ang="0">
                  <a:pos x="56" y="47"/>
                </a:cxn>
                <a:cxn ang="0">
                  <a:pos x="66" y="79"/>
                </a:cxn>
                <a:cxn ang="0">
                  <a:pos x="92" y="65"/>
                </a:cxn>
                <a:cxn ang="0">
                  <a:pos x="110" y="70"/>
                </a:cxn>
                <a:cxn ang="0">
                  <a:pos x="110" y="50"/>
                </a:cxn>
                <a:cxn ang="0">
                  <a:pos x="95" y="42"/>
                </a:cxn>
                <a:cxn ang="0">
                  <a:pos x="100" y="23"/>
                </a:cxn>
                <a:cxn ang="0">
                  <a:pos x="84" y="39"/>
                </a:cxn>
                <a:cxn ang="0">
                  <a:pos x="76" y="26"/>
                </a:cxn>
                <a:cxn ang="0">
                  <a:pos x="66" y="26"/>
                </a:cxn>
                <a:cxn ang="0">
                  <a:pos x="53" y="34"/>
                </a:cxn>
                <a:cxn ang="0">
                  <a:pos x="39" y="28"/>
                </a:cxn>
                <a:cxn ang="0">
                  <a:pos x="34" y="21"/>
                </a:cxn>
                <a:cxn ang="0">
                  <a:pos x="42" y="18"/>
                </a:cxn>
                <a:cxn ang="0">
                  <a:pos x="61" y="18"/>
                </a:cxn>
                <a:cxn ang="0">
                  <a:pos x="68" y="8"/>
                </a:cxn>
                <a:cxn ang="0">
                  <a:pos x="63" y="3"/>
                </a:cxn>
                <a:cxn ang="0">
                  <a:pos x="39" y="0"/>
                </a:cxn>
                <a:cxn ang="0">
                  <a:pos x="21" y="21"/>
                </a:cxn>
                <a:cxn ang="0">
                  <a:pos x="14" y="21"/>
                </a:cxn>
              </a:cxnLst>
              <a:rect l="0" t="0" r="r" b="b"/>
              <a:pathLst>
                <a:path w="111" h="80">
                  <a:moveTo>
                    <a:pt x="0" y="13"/>
                  </a:moveTo>
                  <a:lnTo>
                    <a:pt x="3" y="31"/>
                  </a:lnTo>
                  <a:lnTo>
                    <a:pt x="14" y="28"/>
                  </a:lnTo>
                  <a:lnTo>
                    <a:pt x="19" y="42"/>
                  </a:lnTo>
                  <a:lnTo>
                    <a:pt x="14" y="70"/>
                  </a:lnTo>
                  <a:lnTo>
                    <a:pt x="32" y="70"/>
                  </a:lnTo>
                  <a:lnTo>
                    <a:pt x="56" y="47"/>
                  </a:lnTo>
                  <a:lnTo>
                    <a:pt x="66" y="79"/>
                  </a:lnTo>
                  <a:lnTo>
                    <a:pt x="92" y="65"/>
                  </a:lnTo>
                  <a:lnTo>
                    <a:pt x="110" y="70"/>
                  </a:lnTo>
                  <a:lnTo>
                    <a:pt x="110" y="50"/>
                  </a:lnTo>
                  <a:lnTo>
                    <a:pt x="95" y="42"/>
                  </a:lnTo>
                  <a:lnTo>
                    <a:pt x="100" y="23"/>
                  </a:lnTo>
                  <a:lnTo>
                    <a:pt x="84" y="39"/>
                  </a:lnTo>
                  <a:lnTo>
                    <a:pt x="76" y="26"/>
                  </a:lnTo>
                  <a:lnTo>
                    <a:pt x="66" y="26"/>
                  </a:lnTo>
                  <a:lnTo>
                    <a:pt x="53" y="34"/>
                  </a:lnTo>
                  <a:lnTo>
                    <a:pt x="39" y="28"/>
                  </a:lnTo>
                  <a:lnTo>
                    <a:pt x="34" y="21"/>
                  </a:lnTo>
                  <a:lnTo>
                    <a:pt x="42" y="18"/>
                  </a:lnTo>
                  <a:lnTo>
                    <a:pt x="61" y="18"/>
                  </a:lnTo>
                  <a:lnTo>
                    <a:pt x="68" y="8"/>
                  </a:lnTo>
                  <a:lnTo>
                    <a:pt x="63" y="3"/>
                  </a:lnTo>
                  <a:lnTo>
                    <a:pt x="39" y="0"/>
                  </a:lnTo>
                  <a:lnTo>
                    <a:pt x="21" y="21"/>
                  </a:lnTo>
                  <a:lnTo>
                    <a:pt x="14" y="21"/>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83" name="Freeform 787"/>
            <p:cNvSpPr>
              <a:spLocks/>
            </p:cNvSpPr>
            <p:nvPr/>
          </p:nvSpPr>
          <p:spPr bwMode="auto">
            <a:xfrm>
              <a:off x="3685" y="1879"/>
              <a:ext cx="139" cy="74"/>
            </a:xfrm>
            <a:custGeom>
              <a:avLst/>
              <a:gdLst/>
              <a:ahLst/>
              <a:cxnLst>
                <a:cxn ang="0">
                  <a:pos x="155" y="21"/>
                </a:cxn>
                <a:cxn ang="0">
                  <a:pos x="142" y="3"/>
                </a:cxn>
                <a:cxn ang="0">
                  <a:pos x="105" y="0"/>
                </a:cxn>
                <a:cxn ang="0">
                  <a:pos x="66" y="5"/>
                </a:cxn>
                <a:cxn ang="0">
                  <a:pos x="34" y="5"/>
                </a:cxn>
                <a:cxn ang="0">
                  <a:pos x="37" y="10"/>
                </a:cxn>
                <a:cxn ang="0">
                  <a:pos x="24" y="23"/>
                </a:cxn>
                <a:cxn ang="0">
                  <a:pos x="34" y="31"/>
                </a:cxn>
                <a:cxn ang="0">
                  <a:pos x="47" y="26"/>
                </a:cxn>
                <a:cxn ang="0">
                  <a:pos x="63" y="42"/>
                </a:cxn>
                <a:cxn ang="0">
                  <a:pos x="56" y="47"/>
                </a:cxn>
                <a:cxn ang="0">
                  <a:pos x="53" y="42"/>
                </a:cxn>
                <a:cxn ang="0">
                  <a:pos x="27" y="52"/>
                </a:cxn>
                <a:cxn ang="0">
                  <a:pos x="8" y="52"/>
                </a:cxn>
                <a:cxn ang="0">
                  <a:pos x="0" y="55"/>
                </a:cxn>
                <a:cxn ang="0">
                  <a:pos x="5" y="62"/>
                </a:cxn>
                <a:cxn ang="0">
                  <a:pos x="19" y="68"/>
                </a:cxn>
                <a:cxn ang="0">
                  <a:pos x="32" y="60"/>
                </a:cxn>
                <a:cxn ang="0">
                  <a:pos x="42" y="60"/>
                </a:cxn>
                <a:cxn ang="0">
                  <a:pos x="50" y="73"/>
                </a:cxn>
                <a:cxn ang="0">
                  <a:pos x="66" y="57"/>
                </a:cxn>
                <a:cxn ang="0">
                  <a:pos x="100" y="52"/>
                </a:cxn>
              </a:cxnLst>
              <a:rect l="0" t="0" r="r" b="b"/>
              <a:pathLst>
                <a:path w="156" h="74">
                  <a:moveTo>
                    <a:pt x="155" y="21"/>
                  </a:moveTo>
                  <a:lnTo>
                    <a:pt x="142" y="3"/>
                  </a:lnTo>
                  <a:lnTo>
                    <a:pt x="105" y="0"/>
                  </a:lnTo>
                  <a:lnTo>
                    <a:pt x="66" y="5"/>
                  </a:lnTo>
                  <a:lnTo>
                    <a:pt x="34" y="5"/>
                  </a:lnTo>
                  <a:lnTo>
                    <a:pt x="37" y="10"/>
                  </a:lnTo>
                  <a:lnTo>
                    <a:pt x="24" y="23"/>
                  </a:lnTo>
                  <a:lnTo>
                    <a:pt x="34" y="31"/>
                  </a:lnTo>
                  <a:lnTo>
                    <a:pt x="47" y="26"/>
                  </a:lnTo>
                  <a:lnTo>
                    <a:pt x="63" y="42"/>
                  </a:lnTo>
                  <a:lnTo>
                    <a:pt x="56" y="47"/>
                  </a:lnTo>
                  <a:lnTo>
                    <a:pt x="53" y="42"/>
                  </a:lnTo>
                  <a:lnTo>
                    <a:pt x="27" y="52"/>
                  </a:lnTo>
                  <a:lnTo>
                    <a:pt x="8" y="52"/>
                  </a:lnTo>
                  <a:lnTo>
                    <a:pt x="0" y="55"/>
                  </a:lnTo>
                  <a:lnTo>
                    <a:pt x="5" y="62"/>
                  </a:lnTo>
                  <a:lnTo>
                    <a:pt x="19" y="68"/>
                  </a:lnTo>
                  <a:lnTo>
                    <a:pt x="32" y="60"/>
                  </a:lnTo>
                  <a:lnTo>
                    <a:pt x="42" y="60"/>
                  </a:lnTo>
                  <a:lnTo>
                    <a:pt x="50" y="73"/>
                  </a:lnTo>
                  <a:lnTo>
                    <a:pt x="66" y="57"/>
                  </a:lnTo>
                  <a:lnTo>
                    <a:pt x="100" y="52"/>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84" name="Freeform 788"/>
            <p:cNvSpPr>
              <a:spLocks/>
            </p:cNvSpPr>
            <p:nvPr/>
          </p:nvSpPr>
          <p:spPr bwMode="auto">
            <a:xfrm>
              <a:off x="3402" y="1661"/>
              <a:ext cx="522" cy="250"/>
            </a:xfrm>
            <a:custGeom>
              <a:avLst/>
              <a:gdLst/>
              <a:ahLst/>
              <a:cxnLst>
                <a:cxn ang="0">
                  <a:pos x="18" y="134"/>
                </a:cxn>
                <a:cxn ang="0">
                  <a:pos x="70" y="145"/>
                </a:cxn>
                <a:cxn ang="0">
                  <a:pos x="65" y="179"/>
                </a:cxn>
                <a:cxn ang="0">
                  <a:pos x="52" y="194"/>
                </a:cxn>
                <a:cxn ang="0">
                  <a:pos x="49" y="218"/>
                </a:cxn>
                <a:cxn ang="0">
                  <a:pos x="70" y="236"/>
                </a:cxn>
                <a:cxn ang="0">
                  <a:pos x="118" y="244"/>
                </a:cxn>
                <a:cxn ang="0">
                  <a:pos x="136" y="184"/>
                </a:cxn>
                <a:cxn ang="0">
                  <a:pos x="165" y="168"/>
                </a:cxn>
                <a:cxn ang="0">
                  <a:pos x="183" y="155"/>
                </a:cxn>
                <a:cxn ang="0">
                  <a:pos x="220" y="157"/>
                </a:cxn>
                <a:cxn ang="0">
                  <a:pos x="209" y="186"/>
                </a:cxn>
                <a:cxn ang="0">
                  <a:pos x="214" y="204"/>
                </a:cxn>
                <a:cxn ang="0">
                  <a:pos x="270" y="218"/>
                </a:cxn>
                <a:cxn ang="0">
                  <a:pos x="304" y="249"/>
                </a:cxn>
                <a:cxn ang="0">
                  <a:pos x="353" y="223"/>
                </a:cxn>
                <a:cxn ang="0">
                  <a:pos x="424" y="218"/>
                </a:cxn>
                <a:cxn ang="0">
                  <a:pos x="474" y="239"/>
                </a:cxn>
                <a:cxn ang="0">
                  <a:pos x="471" y="189"/>
                </a:cxn>
                <a:cxn ang="0">
                  <a:pos x="516" y="145"/>
                </a:cxn>
                <a:cxn ang="0">
                  <a:pos x="558" y="123"/>
                </a:cxn>
                <a:cxn ang="0">
                  <a:pos x="553" y="92"/>
                </a:cxn>
                <a:cxn ang="0">
                  <a:pos x="532" y="89"/>
                </a:cxn>
                <a:cxn ang="0">
                  <a:pos x="476" y="74"/>
                </a:cxn>
                <a:cxn ang="0">
                  <a:pos x="456" y="71"/>
                </a:cxn>
                <a:cxn ang="0">
                  <a:pos x="403" y="16"/>
                </a:cxn>
                <a:cxn ang="0">
                  <a:pos x="338" y="32"/>
                </a:cxn>
                <a:cxn ang="0">
                  <a:pos x="314" y="0"/>
                </a:cxn>
                <a:cxn ang="0">
                  <a:pos x="220" y="24"/>
                </a:cxn>
                <a:cxn ang="0">
                  <a:pos x="196" y="71"/>
                </a:cxn>
                <a:cxn ang="0">
                  <a:pos x="206" y="94"/>
                </a:cxn>
                <a:cxn ang="0">
                  <a:pos x="130" y="92"/>
                </a:cxn>
                <a:cxn ang="0">
                  <a:pos x="65" y="66"/>
                </a:cxn>
                <a:cxn ang="0">
                  <a:pos x="31" y="71"/>
                </a:cxn>
                <a:cxn ang="0">
                  <a:pos x="18" y="97"/>
                </a:cxn>
              </a:cxnLst>
              <a:rect l="0" t="0" r="r" b="b"/>
              <a:pathLst>
                <a:path w="588" h="250">
                  <a:moveTo>
                    <a:pt x="0" y="108"/>
                  </a:moveTo>
                  <a:lnTo>
                    <a:pt x="18" y="134"/>
                  </a:lnTo>
                  <a:lnTo>
                    <a:pt x="10" y="157"/>
                  </a:lnTo>
                  <a:lnTo>
                    <a:pt x="70" y="145"/>
                  </a:lnTo>
                  <a:lnTo>
                    <a:pt x="102" y="181"/>
                  </a:lnTo>
                  <a:lnTo>
                    <a:pt x="65" y="179"/>
                  </a:lnTo>
                  <a:lnTo>
                    <a:pt x="52" y="181"/>
                  </a:lnTo>
                  <a:lnTo>
                    <a:pt x="52" y="194"/>
                  </a:lnTo>
                  <a:lnTo>
                    <a:pt x="34" y="194"/>
                  </a:lnTo>
                  <a:lnTo>
                    <a:pt x="49" y="218"/>
                  </a:lnTo>
                  <a:lnTo>
                    <a:pt x="70" y="223"/>
                  </a:lnTo>
                  <a:lnTo>
                    <a:pt x="70" y="236"/>
                  </a:lnTo>
                  <a:lnTo>
                    <a:pt x="102" y="228"/>
                  </a:lnTo>
                  <a:lnTo>
                    <a:pt x="118" y="244"/>
                  </a:lnTo>
                  <a:lnTo>
                    <a:pt x="125" y="246"/>
                  </a:lnTo>
                  <a:lnTo>
                    <a:pt x="136" y="184"/>
                  </a:lnTo>
                  <a:lnTo>
                    <a:pt x="162" y="176"/>
                  </a:lnTo>
                  <a:lnTo>
                    <a:pt x="165" y="168"/>
                  </a:lnTo>
                  <a:lnTo>
                    <a:pt x="172" y="160"/>
                  </a:lnTo>
                  <a:lnTo>
                    <a:pt x="183" y="155"/>
                  </a:lnTo>
                  <a:lnTo>
                    <a:pt x="196" y="152"/>
                  </a:lnTo>
                  <a:lnTo>
                    <a:pt x="220" y="157"/>
                  </a:lnTo>
                  <a:lnTo>
                    <a:pt x="204" y="165"/>
                  </a:lnTo>
                  <a:lnTo>
                    <a:pt x="209" y="186"/>
                  </a:lnTo>
                  <a:lnTo>
                    <a:pt x="201" y="194"/>
                  </a:lnTo>
                  <a:lnTo>
                    <a:pt x="214" y="204"/>
                  </a:lnTo>
                  <a:lnTo>
                    <a:pt x="251" y="197"/>
                  </a:lnTo>
                  <a:lnTo>
                    <a:pt x="270" y="218"/>
                  </a:lnTo>
                  <a:lnTo>
                    <a:pt x="277" y="244"/>
                  </a:lnTo>
                  <a:lnTo>
                    <a:pt x="304" y="249"/>
                  </a:lnTo>
                  <a:lnTo>
                    <a:pt x="338" y="226"/>
                  </a:lnTo>
                  <a:lnTo>
                    <a:pt x="353" y="223"/>
                  </a:lnTo>
                  <a:lnTo>
                    <a:pt x="385" y="223"/>
                  </a:lnTo>
                  <a:lnTo>
                    <a:pt x="424" y="218"/>
                  </a:lnTo>
                  <a:lnTo>
                    <a:pt x="461" y="221"/>
                  </a:lnTo>
                  <a:lnTo>
                    <a:pt x="474" y="239"/>
                  </a:lnTo>
                  <a:lnTo>
                    <a:pt x="482" y="215"/>
                  </a:lnTo>
                  <a:lnTo>
                    <a:pt x="471" y="189"/>
                  </a:lnTo>
                  <a:lnTo>
                    <a:pt x="508" y="181"/>
                  </a:lnTo>
                  <a:lnTo>
                    <a:pt x="516" y="145"/>
                  </a:lnTo>
                  <a:lnTo>
                    <a:pt x="555" y="150"/>
                  </a:lnTo>
                  <a:lnTo>
                    <a:pt x="558" y="123"/>
                  </a:lnTo>
                  <a:lnTo>
                    <a:pt x="587" y="113"/>
                  </a:lnTo>
                  <a:lnTo>
                    <a:pt x="553" y="92"/>
                  </a:lnTo>
                  <a:lnTo>
                    <a:pt x="553" y="79"/>
                  </a:lnTo>
                  <a:lnTo>
                    <a:pt x="532" y="89"/>
                  </a:lnTo>
                  <a:lnTo>
                    <a:pt x="500" y="69"/>
                  </a:lnTo>
                  <a:lnTo>
                    <a:pt x="476" y="74"/>
                  </a:lnTo>
                  <a:lnTo>
                    <a:pt x="464" y="60"/>
                  </a:lnTo>
                  <a:lnTo>
                    <a:pt x="456" y="71"/>
                  </a:lnTo>
                  <a:lnTo>
                    <a:pt x="403" y="24"/>
                  </a:lnTo>
                  <a:lnTo>
                    <a:pt x="403" y="16"/>
                  </a:lnTo>
                  <a:lnTo>
                    <a:pt x="366" y="39"/>
                  </a:lnTo>
                  <a:lnTo>
                    <a:pt x="338" y="32"/>
                  </a:lnTo>
                  <a:lnTo>
                    <a:pt x="332" y="5"/>
                  </a:lnTo>
                  <a:lnTo>
                    <a:pt x="314" y="0"/>
                  </a:lnTo>
                  <a:lnTo>
                    <a:pt x="301" y="16"/>
                  </a:lnTo>
                  <a:lnTo>
                    <a:pt x="220" y="24"/>
                  </a:lnTo>
                  <a:lnTo>
                    <a:pt x="212" y="60"/>
                  </a:lnTo>
                  <a:lnTo>
                    <a:pt x="196" y="71"/>
                  </a:lnTo>
                  <a:lnTo>
                    <a:pt x="214" y="81"/>
                  </a:lnTo>
                  <a:lnTo>
                    <a:pt x="206" y="94"/>
                  </a:lnTo>
                  <a:lnTo>
                    <a:pt x="162" y="79"/>
                  </a:lnTo>
                  <a:lnTo>
                    <a:pt x="130" y="92"/>
                  </a:lnTo>
                  <a:lnTo>
                    <a:pt x="118" y="69"/>
                  </a:lnTo>
                  <a:lnTo>
                    <a:pt x="65" y="66"/>
                  </a:lnTo>
                  <a:lnTo>
                    <a:pt x="36" y="92"/>
                  </a:lnTo>
                  <a:lnTo>
                    <a:pt x="31" y="71"/>
                  </a:lnTo>
                  <a:lnTo>
                    <a:pt x="20" y="76"/>
                  </a:lnTo>
                  <a:lnTo>
                    <a:pt x="18" y="97"/>
                  </a:lnTo>
                  <a:lnTo>
                    <a:pt x="0" y="108"/>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85" name="Freeform 789"/>
            <p:cNvSpPr>
              <a:spLocks/>
            </p:cNvSpPr>
            <p:nvPr/>
          </p:nvSpPr>
          <p:spPr bwMode="auto">
            <a:xfrm>
              <a:off x="3513" y="1837"/>
              <a:ext cx="229" cy="147"/>
            </a:xfrm>
            <a:custGeom>
              <a:avLst/>
              <a:gdLst/>
              <a:ahLst/>
              <a:cxnLst>
                <a:cxn ang="0">
                  <a:pos x="0" y="70"/>
                </a:cxn>
                <a:cxn ang="0">
                  <a:pos x="11" y="68"/>
                </a:cxn>
                <a:cxn ang="0">
                  <a:pos x="11" y="60"/>
                </a:cxn>
                <a:cxn ang="0">
                  <a:pos x="34" y="47"/>
                </a:cxn>
                <a:cxn ang="0">
                  <a:pos x="50" y="57"/>
                </a:cxn>
                <a:cxn ang="0">
                  <a:pos x="53" y="79"/>
                </a:cxn>
                <a:cxn ang="0">
                  <a:pos x="69" y="70"/>
                </a:cxn>
                <a:cxn ang="0">
                  <a:pos x="79" y="73"/>
                </a:cxn>
                <a:cxn ang="0">
                  <a:pos x="95" y="107"/>
                </a:cxn>
                <a:cxn ang="0">
                  <a:pos x="129" y="128"/>
                </a:cxn>
                <a:cxn ang="0">
                  <a:pos x="155" y="136"/>
                </a:cxn>
                <a:cxn ang="0">
                  <a:pos x="155" y="146"/>
                </a:cxn>
                <a:cxn ang="0">
                  <a:pos x="174" y="146"/>
                </a:cxn>
                <a:cxn ang="0">
                  <a:pos x="179" y="118"/>
                </a:cxn>
                <a:cxn ang="0">
                  <a:pos x="174" y="104"/>
                </a:cxn>
                <a:cxn ang="0">
                  <a:pos x="163" y="107"/>
                </a:cxn>
                <a:cxn ang="0">
                  <a:pos x="160" y="89"/>
                </a:cxn>
                <a:cxn ang="0">
                  <a:pos x="174" y="97"/>
                </a:cxn>
                <a:cxn ang="0">
                  <a:pos x="181" y="97"/>
                </a:cxn>
                <a:cxn ang="0">
                  <a:pos x="199" y="76"/>
                </a:cxn>
                <a:cxn ang="0">
                  <a:pos x="223" y="79"/>
                </a:cxn>
                <a:cxn ang="0">
                  <a:pos x="228" y="84"/>
                </a:cxn>
                <a:cxn ang="0">
                  <a:pos x="221" y="94"/>
                </a:cxn>
                <a:cxn ang="0">
                  <a:pos x="247" y="84"/>
                </a:cxn>
                <a:cxn ang="0">
                  <a:pos x="250" y="89"/>
                </a:cxn>
                <a:cxn ang="0">
                  <a:pos x="257" y="84"/>
                </a:cxn>
                <a:cxn ang="0">
                  <a:pos x="241" y="68"/>
                </a:cxn>
                <a:cxn ang="0">
                  <a:pos x="228" y="73"/>
                </a:cxn>
                <a:cxn ang="0">
                  <a:pos x="218" y="65"/>
                </a:cxn>
                <a:cxn ang="0">
                  <a:pos x="231" y="52"/>
                </a:cxn>
                <a:cxn ang="0">
                  <a:pos x="228" y="47"/>
                </a:cxn>
                <a:cxn ang="0">
                  <a:pos x="213" y="50"/>
                </a:cxn>
                <a:cxn ang="0">
                  <a:pos x="179" y="73"/>
                </a:cxn>
                <a:cxn ang="0">
                  <a:pos x="152" y="68"/>
                </a:cxn>
                <a:cxn ang="0">
                  <a:pos x="145" y="42"/>
                </a:cxn>
                <a:cxn ang="0">
                  <a:pos x="126" y="21"/>
                </a:cxn>
                <a:cxn ang="0">
                  <a:pos x="89" y="28"/>
                </a:cxn>
                <a:cxn ang="0">
                  <a:pos x="76" y="18"/>
                </a:cxn>
                <a:cxn ang="0">
                  <a:pos x="74" y="23"/>
                </a:cxn>
                <a:cxn ang="0">
                  <a:pos x="66" y="28"/>
                </a:cxn>
                <a:cxn ang="0">
                  <a:pos x="58" y="28"/>
                </a:cxn>
                <a:cxn ang="0">
                  <a:pos x="47" y="23"/>
                </a:cxn>
                <a:cxn ang="0">
                  <a:pos x="40" y="31"/>
                </a:cxn>
                <a:cxn ang="0">
                  <a:pos x="40" y="23"/>
                </a:cxn>
                <a:cxn ang="0">
                  <a:pos x="32" y="21"/>
                </a:cxn>
                <a:cxn ang="0">
                  <a:pos x="32" y="13"/>
                </a:cxn>
                <a:cxn ang="0">
                  <a:pos x="37" y="0"/>
                </a:cxn>
                <a:cxn ang="0">
                  <a:pos x="11" y="8"/>
                </a:cxn>
              </a:cxnLst>
              <a:rect l="0" t="0" r="r" b="b"/>
              <a:pathLst>
                <a:path w="258" h="147">
                  <a:moveTo>
                    <a:pt x="0" y="70"/>
                  </a:moveTo>
                  <a:lnTo>
                    <a:pt x="11" y="68"/>
                  </a:lnTo>
                  <a:lnTo>
                    <a:pt x="11" y="60"/>
                  </a:lnTo>
                  <a:lnTo>
                    <a:pt x="34" y="47"/>
                  </a:lnTo>
                  <a:lnTo>
                    <a:pt x="50" y="57"/>
                  </a:lnTo>
                  <a:lnTo>
                    <a:pt x="53" y="79"/>
                  </a:lnTo>
                  <a:lnTo>
                    <a:pt x="69" y="70"/>
                  </a:lnTo>
                  <a:lnTo>
                    <a:pt x="79" y="73"/>
                  </a:lnTo>
                  <a:lnTo>
                    <a:pt x="95" y="107"/>
                  </a:lnTo>
                  <a:lnTo>
                    <a:pt x="129" y="128"/>
                  </a:lnTo>
                  <a:lnTo>
                    <a:pt x="155" y="136"/>
                  </a:lnTo>
                  <a:lnTo>
                    <a:pt x="155" y="146"/>
                  </a:lnTo>
                  <a:lnTo>
                    <a:pt x="174" y="146"/>
                  </a:lnTo>
                  <a:lnTo>
                    <a:pt x="179" y="118"/>
                  </a:lnTo>
                  <a:lnTo>
                    <a:pt x="174" y="104"/>
                  </a:lnTo>
                  <a:lnTo>
                    <a:pt x="163" y="107"/>
                  </a:lnTo>
                  <a:lnTo>
                    <a:pt x="160" y="89"/>
                  </a:lnTo>
                  <a:lnTo>
                    <a:pt x="174" y="97"/>
                  </a:lnTo>
                  <a:lnTo>
                    <a:pt x="181" y="97"/>
                  </a:lnTo>
                  <a:lnTo>
                    <a:pt x="199" y="76"/>
                  </a:lnTo>
                  <a:lnTo>
                    <a:pt x="223" y="79"/>
                  </a:lnTo>
                  <a:lnTo>
                    <a:pt x="228" y="84"/>
                  </a:lnTo>
                  <a:lnTo>
                    <a:pt x="221" y="94"/>
                  </a:lnTo>
                  <a:lnTo>
                    <a:pt x="247" y="84"/>
                  </a:lnTo>
                  <a:lnTo>
                    <a:pt x="250" y="89"/>
                  </a:lnTo>
                  <a:lnTo>
                    <a:pt x="257" y="84"/>
                  </a:lnTo>
                  <a:lnTo>
                    <a:pt x="241" y="68"/>
                  </a:lnTo>
                  <a:lnTo>
                    <a:pt x="228" y="73"/>
                  </a:lnTo>
                  <a:lnTo>
                    <a:pt x="218" y="65"/>
                  </a:lnTo>
                  <a:lnTo>
                    <a:pt x="231" y="52"/>
                  </a:lnTo>
                  <a:lnTo>
                    <a:pt x="228" y="47"/>
                  </a:lnTo>
                  <a:lnTo>
                    <a:pt x="213" y="50"/>
                  </a:lnTo>
                  <a:lnTo>
                    <a:pt x="179" y="73"/>
                  </a:lnTo>
                  <a:lnTo>
                    <a:pt x="152" y="68"/>
                  </a:lnTo>
                  <a:lnTo>
                    <a:pt x="145" y="42"/>
                  </a:lnTo>
                  <a:lnTo>
                    <a:pt x="126" y="21"/>
                  </a:lnTo>
                  <a:lnTo>
                    <a:pt x="89" y="28"/>
                  </a:lnTo>
                  <a:lnTo>
                    <a:pt x="76" y="18"/>
                  </a:lnTo>
                  <a:lnTo>
                    <a:pt x="74" y="23"/>
                  </a:lnTo>
                  <a:lnTo>
                    <a:pt x="66" y="28"/>
                  </a:lnTo>
                  <a:lnTo>
                    <a:pt x="58" y="28"/>
                  </a:lnTo>
                  <a:lnTo>
                    <a:pt x="47" y="23"/>
                  </a:lnTo>
                  <a:lnTo>
                    <a:pt x="40" y="31"/>
                  </a:lnTo>
                  <a:lnTo>
                    <a:pt x="40" y="23"/>
                  </a:lnTo>
                  <a:lnTo>
                    <a:pt x="32" y="21"/>
                  </a:lnTo>
                  <a:lnTo>
                    <a:pt x="32" y="13"/>
                  </a:lnTo>
                  <a:lnTo>
                    <a:pt x="37" y="0"/>
                  </a:lnTo>
                  <a:lnTo>
                    <a:pt x="11" y="8"/>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86" name="Freeform 790"/>
            <p:cNvSpPr>
              <a:spLocks/>
            </p:cNvSpPr>
            <p:nvPr/>
          </p:nvSpPr>
          <p:spPr bwMode="auto">
            <a:xfrm>
              <a:off x="3317" y="1855"/>
              <a:ext cx="118" cy="106"/>
            </a:xfrm>
            <a:custGeom>
              <a:avLst/>
              <a:gdLst/>
              <a:ahLst/>
              <a:cxnLst>
                <a:cxn ang="0">
                  <a:pos x="78" y="3"/>
                </a:cxn>
                <a:cxn ang="0">
                  <a:pos x="61" y="19"/>
                </a:cxn>
                <a:cxn ang="0">
                  <a:pos x="42" y="3"/>
                </a:cxn>
                <a:cxn ang="0">
                  <a:pos x="29" y="0"/>
                </a:cxn>
                <a:cxn ang="0">
                  <a:pos x="29" y="8"/>
                </a:cxn>
                <a:cxn ang="0">
                  <a:pos x="42" y="13"/>
                </a:cxn>
                <a:cxn ang="0">
                  <a:pos x="50" y="29"/>
                </a:cxn>
                <a:cxn ang="0">
                  <a:pos x="34" y="27"/>
                </a:cxn>
                <a:cxn ang="0">
                  <a:pos x="29" y="29"/>
                </a:cxn>
                <a:cxn ang="0">
                  <a:pos x="5" y="27"/>
                </a:cxn>
                <a:cxn ang="0">
                  <a:pos x="0" y="29"/>
                </a:cxn>
                <a:cxn ang="0">
                  <a:pos x="2" y="52"/>
                </a:cxn>
                <a:cxn ang="0">
                  <a:pos x="21" y="52"/>
                </a:cxn>
                <a:cxn ang="0">
                  <a:pos x="47" y="84"/>
                </a:cxn>
                <a:cxn ang="0">
                  <a:pos x="68" y="100"/>
                </a:cxn>
                <a:cxn ang="0">
                  <a:pos x="95" y="86"/>
                </a:cxn>
                <a:cxn ang="0">
                  <a:pos x="97" y="100"/>
                </a:cxn>
                <a:cxn ang="0">
                  <a:pos x="110" y="105"/>
                </a:cxn>
                <a:cxn ang="0">
                  <a:pos x="121" y="79"/>
                </a:cxn>
                <a:cxn ang="0">
                  <a:pos x="131" y="76"/>
                </a:cxn>
                <a:cxn ang="0">
                  <a:pos x="102" y="47"/>
                </a:cxn>
                <a:cxn ang="0">
                  <a:pos x="92" y="10"/>
                </a:cxn>
              </a:cxnLst>
              <a:rect l="0" t="0" r="r" b="b"/>
              <a:pathLst>
                <a:path w="132" h="106">
                  <a:moveTo>
                    <a:pt x="78" y="3"/>
                  </a:moveTo>
                  <a:lnTo>
                    <a:pt x="61" y="19"/>
                  </a:lnTo>
                  <a:lnTo>
                    <a:pt x="42" y="3"/>
                  </a:lnTo>
                  <a:lnTo>
                    <a:pt x="29" y="0"/>
                  </a:lnTo>
                  <a:lnTo>
                    <a:pt x="29" y="8"/>
                  </a:lnTo>
                  <a:lnTo>
                    <a:pt x="42" y="13"/>
                  </a:lnTo>
                  <a:lnTo>
                    <a:pt x="50" y="29"/>
                  </a:lnTo>
                  <a:lnTo>
                    <a:pt x="34" y="27"/>
                  </a:lnTo>
                  <a:lnTo>
                    <a:pt x="29" y="29"/>
                  </a:lnTo>
                  <a:lnTo>
                    <a:pt x="5" y="27"/>
                  </a:lnTo>
                  <a:lnTo>
                    <a:pt x="0" y="29"/>
                  </a:lnTo>
                  <a:lnTo>
                    <a:pt x="2" y="52"/>
                  </a:lnTo>
                  <a:lnTo>
                    <a:pt x="21" y="52"/>
                  </a:lnTo>
                  <a:lnTo>
                    <a:pt x="47" y="84"/>
                  </a:lnTo>
                  <a:lnTo>
                    <a:pt x="68" y="100"/>
                  </a:lnTo>
                  <a:lnTo>
                    <a:pt x="95" y="86"/>
                  </a:lnTo>
                  <a:lnTo>
                    <a:pt x="97" y="100"/>
                  </a:lnTo>
                  <a:lnTo>
                    <a:pt x="110" y="105"/>
                  </a:lnTo>
                  <a:lnTo>
                    <a:pt x="121" y="79"/>
                  </a:lnTo>
                  <a:lnTo>
                    <a:pt x="131" y="76"/>
                  </a:lnTo>
                  <a:lnTo>
                    <a:pt x="102" y="47"/>
                  </a:lnTo>
                  <a:lnTo>
                    <a:pt x="92" y="10"/>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487" name="Freeform 791"/>
            <p:cNvSpPr>
              <a:spLocks/>
            </p:cNvSpPr>
            <p:nvPr/>
          </p:nvSpPr>
          <p:spPr bwMode="auto">
            <a:xfrm>
              <a:off x="3317" y="1882"/>
              <a:ext cx="80" cy="69"/>
            </a:xfrm>
            <a:custGeom>
              <a:avLst/>
              <a:gdLst/>
              <a:ahLst/>
              <a:cxnLst>
                <a:cxn ang="0">
                  <a:pos x="0" y="2"/>
                </a:cxn>
                <a:cxn ang="0">
                  <a:pos x="2" y="25"/>
                </a:cxn>
                <a:cxn ang="0">
                  <a:pos x="21" y="25"/>
                </a:cxn>
                <a:cxn ang="0">
                  <a:pos x="39" y="44"/>
                </a:cxn>
                <a:cxn ang="0">
                  <a:pos x="50" y="44"/>
                </a:cxn>
                <a:cxn ang="0">
                  <a:pos x="58" y="52"/>
                </a:cxn>
                <a:cxn ang="0">
                  <a:pos x="68" y="54"/>
                </a:cxn>
                <a:cxn ang="0">
                  <a:pos x="78" y="68"/>
                </a:cxn>
                <a:cxn ang="0">
                  <a:pos x="89" y="62"/>
                </a:cxn>
                <a:cxn ang="0">
                  <a:pos x="78" y="44"/>
                </a:cxn>
                <a:cxn ang="0">
                  <a:pos x="63" y="36"/>
                </a:cxn>
                <a:cxn ang="0">
                  <a:pos x="63" y="23"/>
                </a:cxn>
                <a:cxn ang="0">
                  <a:pos x="53" y="10"/>
                </a:cxn>
                <a:cxn ang="0">
                  <a:pos x="34" y="0"/>
                </a:cxn>
                <a:cxn ang="0">
                  <a:pos x="29" y="2"/>
                </a:cxn>
                <a:cxn ang="0">
                  <a:pos x="5" y="0"/>
                </a:cxn>
              </a:cxnLst>
              <a:rect l="0" t="0" r="r" b="b"/>
              <a:pathLst>
                <a:path w="90" h="69">
                  <a:moveTo>
                    <a:pt x="0" y="2"/>
                  </a:moveTo>
                  <a:lnTo>
                    <a:pt x="2" y="25"/>
                  </a:lnTo>
                  <a:lnTo>
                    <a:pt x="21" y="25"/>
                  </a:lnTo>
                  <a:lnTo>
                    <a:pt x="39" y="44"/>
                  </a:lnTo>
                  <a:lnTo>
                    <a:pt x="50" y="44"/>
                  </a:lnTo>
                  <a:lnTo>
                    <a:pt x="58" y="52"/>
                  </a:lnTo>
                  <a:lnTo>
                    <a:pt x="68" y="54"/>
                  </a:lnTo>
                  <a:lnTo>
                    <a:pt x="78" y="68"/>
                  </a:lnTo>
                  <a:lnTo>
                    <a:pt x="89" y="62"/>
                  </a:lnTo>
                  <a:lnTo>
                    <a:pt x="78" y="44"/>
                  </a:lnTo>
                  <a:lnTo>
                    <a:pt x="63" y="36"/>
                  </a:lnTo>
                  <a:lnTo>
                    <a:pt x="63" y="23"/>
                  </a:lnTo>
                  <a:lnTo>
                    <a:pt x="53" y="10"/>
                  </a:lnTo>
                  <a:lnTo>
                    <a:pt x="34" y="0"/>
                  </a:lnTo>
                  <a:lnTo>
                    <a:pt x="29" y="2"/>
                  </a:lnTo>
                  <a:lnTo>
                    <a:pt x="5" y="0"/>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88" name="Freeform 792"/>
            <p:cNvSpPr>
              <a:spLocks/>
            </p:cNvSpPr>
            <p:nvPr/>
          </p:nvSpPr>
          <p:spPr bwMode="auto">
            <a:xfrm>
              <a:off x="3276" y="1842"/>
              <a:ext cx="87" cy="43"/>
            </a:xfrm>
            <a:custGeom>
              <a:avLst/>
              <a:gdLst/>
              <a:ahLst/>
              <a:cxnLst>
                <a:cxn ang="0">
                  <a:pos x="76" y="13"/>
                </a:cxn>
                <a:cxn ang="0">
                  <a:pos x="63" y="5"/>
                </a:cxn>
                <a:cxn ang="0">
                  <a:pos x="55" y="0"/>
                </a:cxn>
                <a:cxn ang="0">
                  <a:pos x="42" y="5"/>
                </a:cxn>
                <a:cxn ang="0">
                  <a:pos x="34" y="5"/>
                </a:cxn>
                <a:cxn ang="0">
                  <a:pos x="24" y="0"/>
                </a:cxn>
                <a:cxn ang="0">
                  <a:pos x="5" y="5"/>
                </a:cxn>
                <a:cxn ang="0">
                  <a:pos x="0" y="13"/>
                </a:cxn>
                <a:cxn ang="0">
                  <a:pos x="47" y="42"/>
                </a:cxn>
                <a:cxn ang="0">
                  <a:pos x="52" y="40"/>
                </a:cxn>
                <a:cxn ang="0">
                  <a:pos x="76" y="42"/>
                </a:cxn>
                <a:cxn ang="0">
                  <a:pos x="81" y="40"/>
                </a:cxn>
                <a:cxn ang="0">
                  <a:pos x="97" y="42"/>
                </a:cxn>
                <a:cxn ang="0">
                  <a:pos x="89" y="26"/>
                </a:cxn>
                <a:cxn ang="0">
                  <a:pos x="76" y="21"/>
                </a:cxn>
              </a:cxnLst>
              <a:rect l="0" t="0" r="r" b="b"/>
              <a:pathLst>
                <a:path w="98" h="43">
                  <a:moveTo>
                    <a:pt x="76" y="13"/>
                  </a:moveTo>
                  <a:lnTo>
                    <a:pt x="63" y="5"/>
                  </a:lnTo>
                  <a:lnTo>
                    <a:pt x="55" y="0"/>
                  </a:lnTo>
                  <a:lnTo>
                    <a:pt x="42" y="5"/>
                  </a:lnTo>
                  <a:lnTo>
                    <a:pt x="34" y="5"/>
                  </a:lnTo>
                  <a:lnTo>
                    <a:pt x="24" y="0"/>
                  </a:lnTo>
                  <a:lnTo>
                    <a:pt x="5" y="5"/>
                  </a:lnTo>
                  <a:lnTo>
                    <a:pt x="0" y="13"/>
                  </a:lnTo>
                  <a:lnTo>
                    <a:pt x="47" y="42"/>
                  </a:lnTo>
                  <a:lnTo>
                    <a:pt x="52" y="40"/>
                  </a:lnTo>
                  <a:lnTo>
                    <a:pt x="76" y="42"/>
                  </a:lnTo>
                  <a:lnTo>
                    <a:pt x="81" y="40"/>
                  </a:lnTo>
                  <a:lnTo>
                    <a:pt x="97" y="42"/>
                  </a:lnTo>
                  <a:lnTo>
                    <a:pt x="89" y="26"/>
                  </a:lnTo>
                  <a:lnTo>
                    <a:pt x="76" y="21"/>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89" name="Freeform 793"/>
            <p:cNvSpPr>
              <a:spLocks/>
            </p:cNvSpPr>
            <p:nvPr/>
          </p:nvSpPr>
          <p:spPr bwMode="auto">
            <a:xfrm>
              <a:off x="3126" y="1777"/>
              <a:ext cx="47" cy="61"/>
            </a:xfrm>
            <a:custGeom>
              <a:avLst/>
              <a:gdLst/>
              <a:ahLst/>
              <a:cxnLst>
                <a:cxn ang="0">
                  <a:pos x="0" y="10"/>
                </a:cxn>
                <a:cxn ang="0">
                  <a:pos x="21" y="36"/>
                </a:cxn>
                <a:cxn ang="0">
                  <a:pos x="21" y="60"/>
                </a:cxn>
                <a:cxn ang="0">
                  <a:pos x="29" y="60"/>
                </a:cxn>
                <a:cxn ang="0">
                  <a:pos x="34" y="36"/>
                </a:cxn>
                <a:cxn ang="0">
                  <a:pos x="52" y="39"/>
                </a:cxn>
                <a:cxn ang="0">
                  <a:pos x="42" y="20"/>
                </a:cxn>
                <a:cxn ang="0">
                  <a:pos x="42" y="7"/>
                </a:cxn>
                <a:cxn ang="0">
                  <a:pos x="3" y="0"/>
                </a:cxn>
              </a:cxnLst>
              <a:rect l="0" t="0" r="r" b="b"/>
              <a:pathLst>
                <a:path w="53" h="61">
                  <a:moveTo>
                    <a:pt x="0" y="10"/>
                  </a:moveTo>
                  <a:lnTo>
                    <a:pt x="21" y="36"/>
                  </a:lnTo>
                  <a:lnTo>
                    <a:pt x="21" y="60"/>
                  </a:lnTo>
                  <a:lnTo>
                    <a:pt x="29" y="60"/>
                  </a:lnTo>
                  <a:lnTo>
                    <a:pt x="34" y="36"/>
                  </a:lnTo>
                  <a:lnTo>
                    <a:pt x="52" y="39"/>
                  </a:lnTo>
                  <a:lnTo>
                    <a:pt x="42" y="20"/>
                  </a:lnTo>
                  <a:lnTo>
                    <a:pt x="42" y="7"/>
                  </a:lnTo>
                  <a:lnTo>
                    <a:pt x="3" y="0"/>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490" name="Freeform 794"/>
            <p:cNvSpPr>
              <a:spLocks/>
            </p:cNvSpPr>
            <p:nvPr/>
          </p:nvSpPr>
          <p:spPr bwMode="auto">
            <a:xfrm>
              <a:off x="932" y="1200"/>
              <a:ext cx="908" cy="567"/>
            </a:xfrm>
            <a:custGeom>
              <a:avLst/>
              <a:gdLst/>
              <a:ahLst/>
              <a:cxnLst>
                <a:cxn ang="0">
                  <a:pos x="29" y="343"/>
                </a:cxn>
                <a:cxn ang="0">
                  <a:pos x="81" y="354"/>
                </a:cxn>
                <a:cxn ang="0">
                  <a:pos x="160" y="459"/>
                </a:cxn>
                <a:cxn ang="0">
                  <a:pos x="176" y="422"/>
                </a:cxn>
                <a:cxn ang="0">
                  <a:pos x="53" y="307"/>
                </a:cxn>
                <a:cxn ang="0">
                  <a:pos x="367" y="267"/>
                </a:cxn>
                <a:cxn ang="0">
                  <a:pos x="627" y="417"/>
                </a:cxn>
                <a:cxn ang="0">
                  <a:pos x="834" y="535"/>
                </a:cxn>
                <a:cxn ang="0">
                  <a:pos x="955" y="542"/>
                </a:cxn>
                <a:cxn ang="0">
                  <a:pos x="1020" y="314"/>
                </a:cxn>
                <a:cxn ang="0">
                  <a:pos x="931" y="293"/>
                </a:cxn>
                <a:cxn ang="0">
                  <a:pos x="926" y="330"/>
                </a:cxn>
                <a:cxn ang="0">
                  <a:pos x="941" y="356"/>
                </a:cxn>
                <a:cxn ang="0">
                  <a:pos x="944" y="427"/>
                </a:cxn>
                <a:cxn ang="0">
                  <a:pos x="918" y="506"/>
                </a:cxn>
                <a:cxn ang="0">
                  <a:pos x="881" y="535"/>
                </a:cxn>
                <a:cxn ang="0">
                  <a:pos x="879" y="508"/>
                </a:cxn>
                <a:cxn ang="0">
                  <a:pos x="821" y="448"/>
                </a:cxn>
                <a:cxn ang="0">
                  <a:pos x="763" y="419"/>
                </a:cxn>
                <a:cxn ang="0">
                  <a:pos x="703" y="377"/>
                </a:cxn>
                <a:cxn ang="0">
                  <a:pos x="684" y="317"/>
                </a:cxn>
                <a:cxn ang="0">
                  <a:pos x="724" y="291"/>
                </a:cxn>
                <a:cxn ang="0">
                  <a:pos x="737" y="270"/>
                </a:cxn>
                <a:cxn ang="0">
                  <a:pos x="753" y="254"/>
                </a:cxn>
                <a:cxn ang="0">
                  <a:pos x="766" y="228"/>
                </a:cxn>
                <a:cxn ang="0">
                  <a:pos x="811" y="207"/>
                </a:cxn>
                <a:cxn ang="0">
                  <a:pos x="839" y="194"/>
                </a:cxn>
                <a:cxn ang="0">
                  <a:pos x="860" y="149"/>
                </a:cxn>
                <a:cxn ang="0">
                  <a:pos x="879" y="131"/>
                </a:cxn>
                <a:cxn ang="0">
                  <a:pos x="829" y="144"/>
                </a:cxn>
                <a:cxn ang="0">
                  <a:pos x="789" y="181"/>
                </a:cxn>
                <a:cxn ang="0">
                  <a:pos x="777" y="136"/>
                </a:cxn>
                <a:cxn ang="0">
                  <a:pos x="732" y="125"/>
                </a:cxn>
                <a:cxn ang="0">
                  <a:pos x="724" y="110"/>
                </a:cxn>
                <a:cxn ang="0">
                  <a:pos x="706" y="89"/>
                </a:cxn>
                <a:cxn ang="0">
                  <a:pos x="687" y="55"/>
                </a:cxn>
                <a:cxn ang="0">
                  <a:pos x="721" y="37"/>
                </a:cxn>
                <a:cxn ang="0">
                  <a:pos x="684" y="10"/>
                </a:cxn>
                <a:cxn ang="0">
                  <a:pos x="679" y="39"/>
                </a:cxn>
                <a:cxn ang="0">
                  <a:pos x="656" y="108"/>
                </a:cxn>
                <a:cxn ang="0">
                  <a:pos x="693" y="133"/>
                </a:cxn>
                <a:cxn ang="0">
                  <a:pos x="672" y="181"/>
                </a:cxn>
                <a:cxn ang="0">
                  <a:pos x="653" y="160"/>
                </a:cxn>
                <a:cxn ang="0">
                  <a:pos x="632" y="165"/>
                </a:cxn>
                <a:cxn ang="0">
                  <a:pos x="625" y="160"/>
                </a:cxn>
                <a:cxn ang="0">
                  <a:pos x="554" y="157"/>
                </a:cxn>
                <a:cxn ang="0">
                  <a:pos x="475" y="152"/>
                </a:cxn>
                <a:cxn ang="0">
                  <a:pos x="485" y="165"/>
                </a:cxn>
                <a:cxn ang="0">
                  <a:pos x="485" y="175"/>
                </a:cxn>
                <a:cxn ang="0">
                  <a:pos x="375" y="162"/>
                </a:cxn>
                <a:cxn ang="0">
                  <a:pos x="343" y="136"/>
                </a:cxn>
                <a:cxn ang="0">
                  <a:pos x="244" y="108"/>
                </a:cxn>
                <a:cxn ang="0">
                  <a:pos x="197" y="105"/>
                </a:cxn>
                <a:cxn ang="0">
                  <a:pos x="118" y="131"/>
                </a:cxn>
                <a:cxn ang="0">
                  <a:pos x="97" y="133"/>
                </a:cxn>
              </a:cxnLst>
              <a:rect l="0" t="0" r="r" b="b"/>
              <a:pathLst>
                <a:path w="1021" h="567">
                  <a:moveTo>
                    <a:pt x="0" y="118"/>
                  </a:moveTo>
                  <a:lnTo>
                    <a:pt x="0" y="343"/>
                  </a:lnTo>
                  <a:lnTo>
                    <a:pt x="29" y="343"/>
                  </a:lnTo>
                  <a:lnTo>
                    <a:pt x="42" y="361"/>
                  </a:lnTo>
                  <a:lnTo>
                    <a:pt x="53" y="372"/>
                  </a:lnTo>
                  <a:lnTo>
                    <a:pt x="81" y="354"/>
                  </a:lnTo>
                  <a:lnTo>
                    <a:pt x="137" y="422"/>
                  </a:lnTo>
                  <a:lnTo>
                    <a:pt x="163" y="435"/>
                  </a:lnTo>
                  <a:lnTo>
                    <a:pt x="160" y="459"/>
                  </a:lnTo>
                  <a:lnTo>
                    <a:pt x="157" y="466"/>
                  </a:lnTo>
                  <a:lnTo>
                    <a:pt x="168" y="456"/>
                  </a:lnTo>
                  <a:lnTo>
                    <a:pt x="176" y="422"/>
                  </a:lnTo>
                  <a:lnTo>
                    <a:pt x="149" y="383"/>
                  </a:lnTo>
                  <a:lnTo>
                    <a:pt x="110" y="333"/>
                  </a:lnTo>
                  <a:lnTo>
                    <a:pt x="53" y="307"/>
                  </a:lnTo>
                  <a:lnTo>
                    <a:pt x="210" y="265"/>
                  </a:lnTo>
                  <a:lnTo>
                    <a:pt x="286" y="285"/>
                  </a:lnTo>
                  <a:lnTo>
                    <a:pt x="367" y="267"/>
                  </a:lnTo>
                  <a:lnTo>
                    <a:pt x="546" y="343"/>
                  </a:lnTo>
                  <a:lnTo>
                    <a:pt x="625" y="338"/>
                  </a:lnTo>
                  <a:lnTo>
                    <a:pt x="627" y="417"/>
                  </a:lnTo>
                  <a:lnTo>
                    <a:pt x="695" y="456"/>
                  </a:lnTo>
                  <a:lnTo>
                    <a:pt x="782" y="477"/>
                  </a:lnTo>
                  <a:lnTo>
                    <a:pt x="834" y="535"/>
                  </a:lnTo>
                  <a:lnTo>
                    <a:pt x="892" y="566"/>
                  </a:lnTo>
                  <a:lnTo>
                    <a:pt x="926" y="558"/>
                  </a:lnTo>
                  <a:lnTo>
                    <a:pt x="955" y="542"/>
                  </a:lnTo>
                  <a:lnTo>
                    <a:pt x="963" y="488"/>
                  </a:lnTo>
                  <a:lnTo>
                    <a:pt x="1007" y="427"/>
                  </a:lnTo>
                  <a:lnTo>
                    <a:pt x="1020" y="314"/>
                  </a:lnTo>
                  <a:lnTo>
                    <a:pt x="986" y="293"/>
                  </a:lnTo>
                  <a:lnTo>
                    <a:pt x="971" y="301"/>
                  </a:lnTo>
                  <a:lnTo>
                    <a:pt x="931" y="293"/>
                  </a:lnTo>
                  <a:lnTo>
                    <a:pt x="924" y="307"/>
                  </a:lnTo>
                  <a:lnTo>
                    <a:pt x="934" y="314"/>
                  </a:lnTo>
                  <a:lnTo>
                    <a:pt x="926" y="330"/>
                  </a:lnTo>
                  <a:lnTo>
                    <a:pt x="934" y="333"/>
                  </a:lnTo>
                  <a:lnTo>
                    <a:pt x="931" y="351"/>
                  </a:lnTo>
                  <a:lnTo>
                    <a:pt x="941" y="356"/>
                  </a:lnTo>
                  <a:lnTo>
                    <a:pt x="918" y="377"/>
                  </a:lnTo>
                  <a:lnTo>
                    <a:pt x="934" y="388"/>
                  </a:lnTo>
                  <a:lnTo>
                    <a:pt x="944" y="427"/>
                  </a:lnTo>
                  <a:lnTo>
                    <a:pt x="955" y="430"/>
                  </a:lnTo>
                  <a:lnTo>
                    <a:pt x="902" y="464"/>
                  </a:lnTo>
                  <a:lnTo>
                    <a:pt x="918" y="506"/>
                  </a:lnTo>
                  <a:lnTo>
                    <a:pt x="929" y="511"/>
                  </a:lnTo>
                  <a:lnTo>
                    <a:pt x="902" y="535"/>
                  </a:lnTo>
                  <a:lnTo>
                    <a:pt x="881" y="535"/>
                  </a:lnTo>
                  <a:lnTo>
                    <a:pt x="889" y="519"/>
                  </a:lnTo>
                  <a:lnTo>
                    <a:pt x="865" y="513"/>
                  </a:lnTo>
                  <a:lnTo>
                    <a:pt x="879" y="508"/>
                  </a:lnTo>
                  <a:lnTo>
                    <a:pt x="863" y="495"/>
                  </a:lnTo>
                  <a:lnTo>
                    <a:pt x="863" y="451"/>
                  </a:lnTo>
                  <a:lnTo>
                    <a:pt x="821" y="448"/>
                  </a:lnTo>
                  <a:lnTo>
                    <a:pt x="816" y="459"/>
                  </a:lnTo>
                  <a:lnTo>
                    <a:pt x="818" y="445"/>
                  </a:lnTo>
                  <a:lnTo>
                    <a:pt x="763" y="419"/>
                  </a:lnTo>
                  <a:lnTo>
                    <a:pt x="735" y="406"/>
                  </a:lnTo>
                  <a:lnTo>
                    <a:pt x="711" y="417"/>
                  </a:lnTo>
                  <a:lnTo>
                    <a:pt x="703" y="377"/>
                  </a:lnTo>
                  <a:lnTo>
                    <a:pt x="687" y="383"/>
                  </a:lnTo>
                  <a:lnTo>
                    <a:pt x="679" y="369"/>
                  </a:lnTo>
                  <a:lnTo>
                    <a:pt x="684" y="317"/>
                  </a:lnTo>
                  <a:lnTo>
                    <a:pt x="711" y="304"/>
                  </a:lnTo>
                  <a:lnTo>
                    <a:pt x="711" y="291"/>
                  </a:lnTo>
                  <a:lnTo>
                    <a:pt x="724" y="291"/>
                  </a:lnTo>
                  <a:lnTo>
                    <a:pt x="713" y="285"/>
                  </a:lnTo>
                  <a:lnTo>
                    <a:pt x="742" y="280"/>
                  </a:lnTo>
                  <a:lnTo>
                    <a:pt x="737" y="270"/>
                  </a:lnTo>
                  <a:lnTo>
                    <a:pt x="701" y="260"/>
                  </a:lnTo>
                  <a:lnTo>
                    <a:pt x="742" y="270"/>
                  </a:lnTo>
                  <a:lnTo>
                    <a:pt x="753" y="254"/>
                  </a:lnTo>
                  <a:lnTo>
                    <a:pt x="777" y="254"/>
                  </a:lnTo>
                  <a:lnTo>
                    <a:pt x="797" y="231"/>
                  </a:lnTo>
                  <a:lnTo>
                    <a:pt x="766" y="228"/>
                  </a:lnTo>
                  <a:lnTo>
                    <a:pt x="750" y="212"/>
                  </a:lnTo>
                  <a:lnTo>
                    <a:pt x="792" y="225"/>
                  </a:lnTo>
                  <a:lnTo>
                    <a:pt x="811" y="207"/>
                  </a:lnTo>
                  <a:lnTo>
                    <a:pt x="803" y="196"/>
                  </a:lnTo>
                  <a:lnTo>
                    <a:pt x="845" y="204"/>
                  </a:lnTo>
                  <a:lnTo>
                    <a:pt x="839" y="194"/>
                  </a:lnTo>
                  <a:lnTo>
                    <a:pt x="850" y="201"/>
                  </a:lnTo>
                  <a:lnTo>
                    <a:pt x="879" y="186"/>
                  </a:lnTo>
                  <a:lnTo>
                    <a:pt x="860" y="149"/>
                  </a:lnTo>
                  <a:lnTo>
                    <a:pt x="881" y="147"/>
                  </a:lnTo>
                  <a:lnTo>
                    <a:pt x="868" y="141"/>
                  </a:lnTo>
                  <a:lnTo>
                    <a:pt x="879" y="131"/>
                  </a:lnTo>
                  <a:lnTo>
                    <a:pt x="860" y="118"/>
                  </a:lnTo>
                  <a:lnTo>
                    <a:pt x="818" y="115"/>
                  </a:lnTo>
                  <a:lnTo>
                    <a:pt x="829" y="144"/>
                  </a:lnTo>
                  <a:lnTo>
                    <a:pt x="813" y="147"/>
                  </a:lnTo>
                  <a:lnTo>
                    <a:pt x="803" y="175"/>
                  </a:lnTo>
                  <a:lnTo>
                    <a:pt x="789" y="181"/>
                  </a:lnTo>
                  <a:lnTo>
                    <a:pt x="774" y="162"/>
                  </a:lnTo>
                  <a:lnTo>
                    <a:pt x="782" y="154"/>
                  </a:lnTo>
                  <a:lnTo>
                    <a:pt x="777" y="136"/>
                  </a:lnTo>
                  <a:lnTo>
                    <a:pt x="761" y="128"/>
                  </a:lnTo>
                  <a:lnTo>
                    <a:pt x="745" y="154"/>
                  </a:lnTo>
                  <a:lnTo>
                    <a:pt x="732" y="125"/>
                  </a:lnTo>
                  <a:lnTo>
                    <a:pt x="737" y="123"/>
                  </a:lnTo>
                  <a:lnTo>
                    <a:pt x="711" y="118"/>
                  </a:lnTo>
                  <a:lnTo>
                    <a:pt x="724" y="110"/>
                  </a:lnTo>
                  <a:lnTo>
                    <a:pt x="713" y="108"/>
                  </a:lnTo>
                  <a:lnTo>
                    <a:pt x="729" y="108"/>
                  </a:lnTo>
                  <a:lnTo>
                    <a:pt x="706" y="89"/>
                  </a:lnTo>
                  <a:lnTo>
                    <a:pt x="706" y="76"/>
                  </a:lnTo>
                  <a:lnTo>
                    <a:pt x="674" y="55"/>
                  </a:lnTo>
                  <a:lnTo>
                    <a:pt x="687" y="55"/>
                  </a:lnTo>
                  <a:lnTo>
                    <a:pt x="701" y="42"/>
                  </a:lnTo>
                  <a:lnTo>
                    <a:pt x="687" y="37"/>
                  </a:lnTo>
                  <a:lnTo>
                    <a:pt x="721" y="37"/>
                  </a:lnTo>
                  <a:lnTo>
                    <a:pt x="745" y="2"/>
                  </a:lnTo>
                  <a:lnTo>
                    <a:pt x="672" y="0"/>
                  </a:lnTo>
                  <a:lnTo>
                    <a:pt x="684" y="10"/>
                  </a:lnTo>
                  <a:lnTo>
                    <a:pt x="666" y="7"/>
                  </a:lnTo>
                  <a:lnTo>
                    <a:pt x="669" y="37"/>
                  </a:lnTo>
                  <a:lnTo>
                    <a:pt x="679" y="39"/>
                  </a:lnTo>
                  <a:lnTo>
                    <a:pt x="669" y="76"/>
                  </a:lnTo>
                  <a:lnTo>
                    <a:pt x="659" y="76"/>
                  </a:lnTo>
                  <a:lnTo>
                    <a:pt x="656" y="108"/>
                  </a:lnTo>
                  <a:lnTo>
                    <a:pt x="698" y="123"/>
                  </a:lnTo>
                  <a:lnTo>
                    <a:pt x="682" y="144"/>
                  </a:lnTo>
                  <a:lnTo>
                    <a:pt x="693" y="133"/>
                  </a:lnTo>
                  <a:lnTo>
                    <a:pt x="698" y="147"/>
                  </a:lnTo>
                  <a:lnTo>
                    <a:pt x="669" y="160"/>
                  </a:lnTo>
                  <a:lnTo>
                    <a:pt x="672" y="181"/>
                  </a:lnTo>
                  <a:lnTo>
                    <a:pt x="659" y="170"/>
                  </a:lnTo>
                  <a:lnTo>
                    <a:pt x="661" y="154"/>
                  </a:lnTo>
                  <a:lnTo>
                    <a:pt x="653" y="160"/>
                  </a:lnTo>
                  <a:lnTo>
                    <a:pt x="645" y="149"/>
                  </a:lnTo>
                  <a:lnTo>
                    <a:pt x="622" y="152"/>
                  </a:lnTo>
                  <a:lnTo>
                    <a:pt x="632" y="165"/>
                  </a:lnTo>
                  <a:lnTo>
                    <a:pt x="645" y="162"/>
                  </a:lnTo>
                  <a:lnTo>
                    <a:pt x="645" y="170"/>
                  </a:lnTo>
                  <a:lnTo>
                    <a:pt x="625" y="160"/>
                  </a:lnTo>
                  <a:lnTo>
                    <a:pt x="627" y="165"/>
                  </a:lnTo>
                  <a:lnTo>
                    <a:pt x="569" y="167"/>
                  </a:lnTo>
                  <a:lnTo>
                    <a:pt x="554" y="157"/>
                  </a:lnTo>
                  <a:lnTo>
                    <a:pt x="535" y="157"/>
                  </a:lnTo>
                  <a:lnTo>
                    <a:pt x="512" y="133"/>
                  </a:lnTo>
                  <a:lnTo>
                    <a:pt x="475" y="152"/>
                  </a:lnTo>
                  <a:lnTo>
                    <a:pt x="488" y="157"/>
                  </a:lnTo>
                  <a:lnTo>
                    <a:pt x="517" y="144"/>
                  </a:lnTo>
                  <a:lnTo>
                    <a:pt x="485" y="165"/>
                  </a:lnTo>
                  <a:lnTo>
                    <a:pt x="498" y="184"/>
                  </a:lnTo>
                  <a:lnTo>
                    <a:pt x="490" y="191"/>
                  </a:lnTo>
                  <a:lnTo>
                    <a:pt x="485" y="175"/>
                  </a:lnTo>
                  <a:lnTo>
                    <a:pt x="456" y="160"/>
                  </a:lnTo>
                  <a:lnTo>
                    <a:pt x="388" y="165"/>
                  </a:lnTo>
                  <a:lnTo>
                    <a:pt x="375" y="162"/>
                  </a:lnTo>
                  <a:lnTo>
                    <a:pt x="396" y="149"/>
                  </a:lnTo>
                  <a:lnTo>
                    <a:pt x="380" y="136"/>
                  </a:lnTo>
                  <a:lnTo>
                    <a:pt x="343" y="136"/>
                  </a:lnTo>
                  <a:lnTo>
                    <a:pt x="270" y="113"/>
                  </a:lnTo>
                  <a:lnTo>
                    <a:pt x="242" y="125"/>
                  </a:lnTo>
                  <a:lnTo>
                    <a:pt x="244" y="108"/>
                  </a:lnTo>
                  <a:lnTo>
                    <a:pt x="223" y="125"/>
                  </a:lnTo>
                  <a:lnTo>
                    <a:pt x="191" y="94"/>
                  </a:lnTo>
                  <a:lnTo>
                    <a:pt x="197" y="105"/>
                  </a:lnTo>
                  <a:lnTo>
                    <a:pt x="147" y="131"/>
                  </a:lnTo>
                  <a:lnTo>
                    <a:pt x="147" y="123"/>
                  </a:lnTo>
                  <a:lnTo>
                    <a:pt x="118" y="131"/>
                  </a:lnTo>
                  <a:lnTo>
                    <a:pt x="166" y="105"/>
                  </a:lnTo>
                  <a:lnTo>
                    <a:pt x="105" y="125"/>
                  </a:lnTo>
                  <a:lnTo>
                    <a:pt x="97" y="133"/>
                  </a:lnTo>
                  <a:lnTo>
                    <a:pt x="102" y="147"/>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91" name="Freeform 795"/>
            <p:cNvSpPr>
              <a:spLocks/>
            </p:cNvSpPr>
            <p:nvPr/>
          </p:nvSpPr>
          <p:spPr bwMode="auto">
            <a:xfrm>
              <a:off x="1893" y="1543"/>
              <a:ext cx="82" cy="88"/>
            </a:xfrm>
            <a:custGeom>
              <a:avLst/>
              <a:gdLst/>
              <a:ahLst/>
              <a:cxnLst>
                <a:cxn ang="0">
                  <a:pos x="44" y="0"/>
                </a:cxn>
                <a:cxn ang="0">
                  <a:pos x="31" y="11"/>
                </a:cxn>
                <a:cxn ang="0">
                  <a:pos x="37" y="16"/>
                </a:cxn>
                <a:cxn ang="0">
                  <a:pos x="20" y="40"/>
                </a:cxn>
                <a:cxn ang="0">
                  <a:pos x="15" y="29"/>
                </a:cxn>
                <a:cxn ang="0">
                  <a:pos x="0" y="47"/>
                </a:cxn>
                <a:cxn ang="0">
                  <a:pos x="5" y="60"/>
                </a:cxn>
                <a:cxn ang="0">
                  <a:pos x="20" y="74"/>
                </a:cxn>
                <a:cxn ang="0">
                  <a:pos x="44" y="81"/>
                </a:cxn>
                <a:cxn ang="0">
                  <a:pos x="68" y="87"/>
                </a:cxn>
                <a:cxn ang="0">
                  <a:pos x="84" y="87"/>
                </a:cxn>
                <a:cxn ang="0">
                  <a:pos x="86" y="79"/>
                </a:cxn>
                <a:cxn ang="0">
                  <a:pos x="71" y="79"/>
                </a:cxn>
                <a:cxn ang="0">
                  <a:pos x="91" y="69"/>
                </a:cxn>
                <a:cxn ang="0">
                  <a:pos x="76" y="60"/>
                </a:cxn>
                <a:cxn ang="0">
                  <a:pos x="84" y="55"/>
                </a:cxn>
                <a:cxn ang="0">
                  <a:pos x="76" y="45"/>
                </a:cxn>
                <a:cxn ang="0">
                  <a:pos x="63" y="47"/>
                </a:cxn>
                <a:cxn ang="0">
                  <a:pos x="76" y="42"/>
                </a:cxn>
                <a:cxn ang="0">
                  <a:pos x="60" y="40"/>
                </a:cxn>
                <a:cxn ang="0">
                  <a:pos x="71" y="37"/>
                </a:cxn>
                <a:cxn ang="0">
                  <a:pos x="63" y="26"/>
                </a:cxn>
                <a:cxn ang="0">
                  <a:pos x="49" y="26"/>
                </a:cxn>
                <a:cxn ang="0">
                  <a:pos x="60" y="21"/>
                </a:cxn>
              </a:cxnLst>
              <a:rect l="0" t="0" r="r" b="b"/>
              <a:pathLst>
                <a:path w="92" h="88">
                  <a:moveTo>
                    <a:pt x="44" y="0"/>
                  </a:moveTo>
                  <a:lnTo>
                    <a:pt x="31" y="11"/>
                  </a:lnTo>
                  <a:lnTo>
                    <a:pt x="37" y="16"/>
                  </a:lnTo>
                  <a:lnTo>
                    <a:pt x="20" y="40"/>
                  </a:lnTo>
                  <a:lnTo>
                    <a:pt x="15" y="29"/>
                  </a:lnTo>
                  <a:lnTo>
                    <a:pt x="0" y="47"/>
                  </a:lnTo>
                  <a:lnTo>
                    <a:pt x="5" y="60"/>
                  </a:lnTo>
                  <a:lnTo>
                    <a:pt x="20" y="74"/>
                  </a:lnTo>
                  <a:lnTo>
                    <a:pt x="44" y="81"/>
                  </a:lnTo>
                  <a:lnTo>
                    <a:pt x="68" y="87"/>
                  </a:lnTo>
                  <a:lnTo>
                    <a:pt x="84" y="87"/>
                  </a:lnTo>
                  <a:lnTo>
                    <a:pt x="86" y="79"/>
                  </a:lnTo>
                  <a:lnTo>
                    <a:pt x="71" y="79"/>
                  </a:lnTo>
                  <a:lnTo>
                    <a:pt x="91" y="69"/>
                  </a:lnTo>
                  <a:lnTo>
                    <a:pt x="76" y="60"/>
                  </a:lnTo>
                  <a:lnTo>
                    <a:pt x="84" y="55"/>
                  </a:lnTo>
                  <a:lnTo>
                    <a:pt x="76" y="45"/>
                  </a:lnTo>
                  <a:lnTo>
                    <a:pt x="63" y="47"/>
                  </a:lnTo>
                  <a:lnTo>
                    <a:pt x="76" y="42"/>
                  </a:lnTo>
                  <a:lnTo>
                    <a:pt x="60" y="40"/>
                  </a:lnTo>
                  <a:lnTo>
                    <a:pt x="71" y="37"/>
                  </a:lnTo>
                  <a:lnTo>
                    <a:pt x="63" y="26"/>
                  </a:lnTo>
                  <a:lnTo>
                    <a:pt x="49" y="26"/>
                  </a:lnTo>
                  <a:lnTo>
                    <a:pt x="60" y="21"/>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sp>
          <p:nvSpPr>
            <p:cNvPr id="30492" name="Freeform 796"/>
            <p:cNvSpPr>
              <a:spLocks/>
            </p:cNvSpPr>
            <p:nvPr/>
          </p:nvSpPr>
          <p:spPr bwMode="auto">
            <a:xfrm>
              <a:off x="1868" y="951"/>
              <a:ext cx="751" cy="596"/>
            </a:xfrm>
            <a:custGeom>
              <a:avLst/>
              <a:gdLst/>
              <a:ahLst/>
              <a:cxnLst>
                <a:cxn ang="0">
                  <a:pos x="83" y="149"/>
                </a:cxn>
                <a:cxn ang="0">
                  <a:pos x="189" y="144"/>
                </a:cxn>
                <a:cxn ang="0">
                  <a:pos x="314" y="283"/>
                </a:cxn>
                <a:cxn ang="0">
                  <a:pos x="401" y="409"/>
                </a:cxn>
                <a:cxn ang="0">
                  <a:pos x="537" y="238"/>
                </a:cxn>
                <a:cxn ang="0">
                  <a:pos x="598" y="149"/>
                </a:cxn>
                <a:cxn ang="0">
                  <a:pos x="655" y="50"/>
                </a:cxn>
                <a:cxn ang="0">
                  <a:pos x="755" y="13"/>
                </a:cxn>
                <a:cxn ang="0">
                  <a:pos x="844" y="10"/>
                </a:cxn>
                <a:cxn ang="0">
                  <a:pos x="706" y="44"/>
                </a:cxn>
                <a:cxn ang="0">
                  <a:pos x="726" y="70"/>
                </a:cxn>
                <a:cxn ang="0">
                  <a:pos x="731" y="92"/>
                </a:cxn>
                <a:cxn ang="0">
                  <a:pos x="700" y="136"/>
                </a:cxn>
                <a:cxn ang="0">
                  <a:pos x="718" y="136"/>
                </a:cxn>
                <a:cxn ang="0">
                  <a:pos x="755" y="165"/>
                </a:cxn>
                <a:cxn ang="0">
                  <a:pos x="689" y="170"/>
                </a:cxn>
                <a:cxn ang="0">
                  <a:pos x="713" y="194"/>
                </a:cxn>
                <a:cxn ang="0">
                  <a:pos x="697" y="207"/>
                </a:cxn>
                <a:cxn ang="0">
                  <a:pos x="716" y="220"/>
                </a:cxn>
                <a:cxn ang="0">
                  <a:pos x="697" y="236"/>
                </a:cxn>
                <a:cxn ang="0">
                  <a:pos x="718" y="264"/>
                </a:cxn>
                <a:cxn ang="0">
                  <a:pos x="627" y="267"/>
                </a:cxn>
                <a:cxn ang="0">
                  <a:pos x="658" y="286"/>
                </a:cxn>
                <a:cxn ang="0">
                  <a:pos x="692" y="306"/>
                </a:cxn>
                <a:cxn ang="0">
                  <a:pos x="692" y="325"/>
                </a:cxn>
                <a:cxn ang="0">
                  <a:pos x="692" y="338"/>
                </a:cxn>
                <a:cxn ang="0">
                  <a:pos x="658" y="325"/>
                </a:cxn>
                <a:cxn ang="0">
                  <a:pos x="608" y="333"/>
                </a:cxn>
                <a:cxn ang="0">
                  <a:pos x="600" y="359"/>
                </a:cxn>
                <a:cxn ang="0">
                  <a:pos x="635" y="393"/>
                </a:cxn>
                <a:cxn ang="0">
                  <a:pos x="543" y="396"/>
                </a:cxn>
                <a:cxn ang="0">
                  <a:pos x="511" y="450"/>
                </a:cxn>
                <a:cxn ang="0">
                  <a:pos x="475" y="464"/>
                </a:cxn>
                <a:cxn ang="0">
                  <a:pos x="466" y="448"/>
                </a:cxn>
                <a:cxn ang="0">
                  <a:pos x="433" y="482"/>
                </a:cxn>
                <a:cxn ang="0">
                  <a:pos x="414" y="498"/>
                </a:cxn>
                <a:cxn ang="0">
                  <a:pos x="424" y="516"/>
                </a:cxn>
                <a:cxn ang="0">
                  <a:pos x="414" y="532"/>
                </a:cxn>
                <a:cxn ang="0">
                  <a:pos x="393" y="587"/>
                </a:cxn>
                <a:cxn ang="0">
                  <a:pos x="359" y="595"/>
                </a:cxn>
                <a:cxn ang="0">
                  <a:pos x="323" y="574"/>
                </a:cxn>
                <a:cxn ang="0">
                  <a:pos x="299" y="563"/>
                </a:cxn>
                <a:cxn ang="0">
                  <a:pos x="267" y="516"/>
                </a:cxn>
                <a:cxn ang="0">
                  <a:pos x="278" y="487"/>
                </a:cxn>
                <a:cxn ang="0">
                  <a:pos x="238" y="458"/>
                </a:cxn>
                <a:cxn ang="0">
                  <a:pos x="246" y="409"/>
                </a:cxn>
                <a:cxn ang="0">
                  <a:pos x="270" y="401"/>
                </a:cxn>
                <a:cxn ang="0">
                  <a:pos x="272" y="377"/>
                </a:cxn>
                <a:cxn ang="0">
                  <a:pos x="223" y="340"/>
                </a:cxn>
                <a:cxn ang="0">
                  <a:pos x="278" y="340"/>
                </a:cxn>
                <a:cxn ang="0">
                  <a:pos x="249" y="327"/>
                </a:cxn>
                <a:cxn ang="0">
                  <a:pos x="262" y="314"/>
                </a:cxn>
                <a:cxn ang="0">
                  <a:pos x="207" y="322"/>
                </a:cxn>
                <a:cxn ang="0">
                  <a:pos x="204" y="304"/>
                </a:cxn>
                <a:cxn ang="0">
                  <a:pos x="210" y="264"/>
                </a:cxn>
                <a:cxn ang="0">
                  <a:pos x="162" y="210"/>
                </a:cxn>
                <a:cxn ang="0">
                  <a:pos x="94" y="180"/>
                </a:cxn>
                <a:cxn ang="0">
                  <a:pos x="47" y="196"/>
                </a:cxn>
              </a:cxnLst>
              <a:rect l="0" t="0" r="r" b="b"/>
              <a:pathLst>
                <a:path w="845" h="596">
                  <a:moveTo>
                    <a:pt x="21" y="170"/>
                  </a:moveTo>
                  <a:lnTo>
                    <a:pt x="55" y="162"/>
                  </a:lnTo>
                  <a:lnTo>
                    <a:pt x="83" y="149"/>
                  </a:lnTo>
                  <a:lnTo>
                    <a:pt x="115" y="133"/>
                  </a:lnTo>
                  <a:lnTo>
                    <a:pt x="144" y="131"/>
                  </a:lnTo>
                  <a:lnTo>
                    <a:pt x="189" y="144"/>
                  </a:lnTo>
                  <a:lnTo>
                    <a:pt x="257" y="233"/>
                  </a:lnTo>
                  <a:lnTo>
                    <a:pt x="286" y="259"/>
                  </a:lnTo>
                  <a:lnTo>
                    <a:pt x="314" y="283"/>
                  </a:lnTo>
                  <a:lnTo>
                    <a:pt x="330" y="369"/>
                  </a:lnTo>
                  <a:lnTo>
                    <a:pt x="351" y="406"/>
                  </a:lnTo>
                  <a:lnTo>
                    <a:pt x="401" y="409"/>
                  </a:lnTo>
                  <a:lnTo>
                    <a:pt x="443" y="388"/>
                  </a:lnTo>
                  <a:lnTo>
                    <a:pt x="524" y="340"/>
                  </a:lnTo>
                  <a:lnTo>
                    <a:pt x="537" y="238"/>
                  </a:lnTo>
                  <a:lnTo>
                    <a:pt x="545" y="220"/>
                  </a:lnTo>
                  <a:lnTo>
                    <a:pt x="559" y="175"/>
                  </a:lnTo>
                  <a:lnTo>
                    <a:pt x="598" y="149"/>
                  </a:lnTo>
                  <a:lnTo>
                    <a:pt x="603" y="123"/>
                  </a:lnTo>
                  <a:lnTo>
                    <a:pt x="632" y="68"/>
                  </a:lnTo>
                  <a:lnTo>
                    <a:pt x="655" y="50"/>
                  </a:lnTo>
                  <a:lnTo>
                    <a:pt x="721" y="8"/>
                  </a:lnTo>
                  <a:lnTo>
                    <a:pt x="721" y="16"/>
                  </a:lnTo>
                  <a:lnTo>
                    <a:pt x="755" y="13"/>
                  </a:lnTo>
                  <a:lnTo>
                    <a:pt x="765" y="0"/>
                  </a:lnTo>
                  <a:lnTo>
                    <a:pt x="797" y="0"/>
                  </a:lnTo>
                  <a:lnTo>
                    <a:pt x="844" y="10"/>
                  </a:lnTo>
                  <a:lnTo>
                    <a:pt x="799" y="26"/>
                  </a:lnTo>
                  <a:lnTo>
                    <a:pt x="805" y="36"/>
                  </a:lnTo>
                  <a:lnTo>
                    <a:pt x="706" y="44"/>
                  </a:lnTo>
                  <a:lnTo>
                    <a:pt x="784" y="47"/>
                  </a:lnTo>
                  <a:lnTo>
                    <a:pt x="718" y="60"/>
                  </a:lnTo>
                  <a:lnTo>
                    <a:pt x="726" y="70"/>
                  </a:lnTo>
                  <a:lnTo>
                    <a:pt x="765" y="60"/>
                  </a:lnTo>
                  <a:lnTo>
                    <a:pt x="737" y="76"/>
                  </a:lnTo>
                  <a:lnTo>
                    <a:pt x="731" y="92"/>
                  </a:lnTo>
                  <a:lnTo>
                    <a:pt x="742" y="86"/>
                  </a:lnTo>
                  <a:lnTo>
                    <a:pt x="711" y="102"/>
                  </a:lnTo>
                  <a:lnTo>
                    <a:pt x="700" y="136"/>
                  </a:lnTo>
                  <a:lnTo>
                    <a:pt x="716" y="131"/>
                  </a:lnTo>
                  <a:lnTo>
                    <a:pt x="740" y="136"/>
                  </a:lnTo>
                  <a:lnTo>
                    <a:pt x="718" y="136"/>
                  </a:lnTo>
                  <a:lnTo>
                    <a:pt x="718" y="146"/>
                  </a:lnTo>
                  <a:lnTo>
                    <a:pt x="752" y="149"/>
                  </a:lnTo>
                  <a:lnTo>
                    <a:pt x="755" y="165"/>
                  </a:lnTo>
                  <a:lnTo>
                    <a:pt x="703" y="162"/>
                  </a:lnTo>
                  <a:lnTo>
                    <a:pt x="716" y="165"/>
                  </a:lnTo>
                  <a:lnTo>
                    <a:pt x="689" y="170"/>
                  </a:lnTo>
                  <a:lnTo>
                    <a:pt x="703" y="183"/>
                  </a:lnTo>
                  <a:lnTo>
                    <a:pt x="731" y="183"/>
                  </a:lnTo>
                  <a:lnTo>
                    <a:pt x="713" y="194"/>
                  </a:lnTo>
                  <a:lnTo>
                    <a:pt x="734" y="199"/>
                  </a:lnTo>
                  <a:lnTo>
                    <a:pt x="734" y="215"/>
                  </a:lnTo>
                  <a:lnTo>
                    <a:pt x="697" y="207"/>
                  </a:lnTo>
                  <a:lnTo>
                    <a:pt x="718" y="215"/>
                  </a:lnTo>
                  <a:lnTo>
                    <a:pt x="706" y="220"/>
                  </a:lnTo>
                  <a:lnTo>
                    <a:pt x="716" y="220"/>
                  </a:lnTo>
                  <a:lnTo>
                    <a:pt x="713" y="228"/>
                  </a:lnTo>
                  <a:lnTo>
                    <a:pt x="742" y="238"/>
                  </a:lnTo>
                  <a:lnTo>
                    <a:pt x="697" y="236"/>
                  </a:lnTo>
                  <a:lnTo>
                    <a:pt x="692" y="241"/>
                  </a:lnTo>
                  <a:lnTo>
                    <a:pt x="721" y="254"/>
                  </a:lnTo>
                  <a:lnTo>
                    <a:pt x="718" y="264"/>
                  </a:lnTo>
                  <a:lnTo>
                    <a:pt x="692" y="272"/>
                  </a:lnTo>
                  <a:lnTo>
                    <a:pt x="666" y="254"/>
                  </a:lnTo>
                  <a:lnTo>
                    <a:pt x="627" y="267"/>
                  </a:lnTo>
                  <a:lnTo>
                    <a:pt x="655" y="278"/>
                  </a:lnTo>
                  <a:lnTo>
                    <a:pt x="627" y="286"/>
                  </a:lnTo>
                  <a:lnTo>
                    <a:pt x="658" y="286"/>
                  </a:lnTo>
                  <a:lnTo>
                    <a:pt x="647" y="301"/>
                  </a:lnTo>
                  <a:lnTo>
                    <a:pt x="661" y="293"/>
                  </a:lnTo>
                  <a:lnTo>
                    <a:pt x="692" y="306"/>
                  </a:lnTo>
                  <a:lnTo>
                    <a:pt x="679" y="317"/>
                  </a:lnTo>
                  <a:lnTo>
                    <a:pt x="697" y="314"/>
                  </a:lnTo>
                  <a:lnTo>
                    <a:pt x="692" y="325"/>
                  </a:lnTo>
                  <a:lnTo>
                    <a:pt x="703" y="320"/>
                  </a:lnTo>
                  <a:lnTo>
                    <a:pt x="706" y="346"/>
                  </a:lnTo>
                  <a:lnTo>
                    <a:pt x="692" y="338"/>
                  </a:lnTo>
                  <a:lnTo>
                    <a:pt x="689" y="346"/>
                  </a:lnTo>
                  <a:lnTo>
                    <a:pt x="676" y="346"/>
                  </a:lnTo>
                  <a:lnTo>
                    <a:pt x="658" y="325"/>
                  </a:lnTo>
                  <a:lnTo>
                    <a:pt x="616" y="312"/>
                  </a:lnTo>
                  <a:lnTo>
                    <a:pt x="647" y="327"/>
                  </a:lnTo>
                  <a:lnTo>
                    <a:pt x="608" y="333"/>
                  </a:lnTo>
                  <a:lnTo>
                    <a:pt x="595" y="346"/>
                  </a:lnTo>
                  <a:lnTo>
                    <a:pt x="632" y="351"/>
                  </a:lnTo>
                  <a:lnTo>
                    <a:pt x="600" y="359"/>
                  </a:lnTo>
                  <a:lnTo>
                    <a:pt x="650" y="351"/>
                  </a:lnTo>
                  <a:lnTo>
                    <a:pt x="695" y="362"/>
                  </a:lnTo>
                  <a:lnTo>
                    <a:pt x="635" y="393"/>
                  </a:lnTo>
                  <a:lnTo>
                    <a:pt x="579" y="409"/>
                  </a:lnTo>
                  <a:lnTo>
                    <a:pt x="556" y="409"/>
                  </a:lnTo>
                  <a:lnTo>
                    <a:pt x="543" y="396"/>
                  </a:lnTo>
                  <a:lnTo>
                    <a:pt x="551" y="409"/>
                  </a:lnTo>
                  <a:lnTo>
                    <a:pt x="535" y="416"/>
                  </a:lnTo>
                  <a:lnTo>
                    <a:pt x="511" y="450"/>
                  </a:lnTo>
                  <a:lnTo>
                    <a:pt x="495" y="448"/>
                  </a:lnTo>
                  <a:lnTo>
                    <a:pt x="493" y="461"/>
                  </a:lnTo>
                  <a:lnTo>
                    <a:pt x="475" y="464"/>
                  </a:lnTo>
                  <a:lnTo>
                    <a:pt x="466" y="458"/>
                  </a:lnTo>
                  <a:lnTo>
                    <a:pt x="475" y="450"/>
                  </a:lnTo>
                  <a:lnTo>
                    <a:pt x="466" y="448"/>
                  </a:lnTo>
                  <a:lnTo>
                    <a:pt x="459" y="469"/>
                  </a:lnTo>
                  <a:lnTo>
                    <a:pt x="430" y="472"/>
                  </a:lnTo>
                  <a:lnTo>
                    <a:pt x="433" y="482"/>
                  </a:lnTo>
                  <a:lnTo>
                    <a:pt x="417" y="485"/>
                  </a:lnTo>
                  <a:lnTo>
                    <a:pt x="430" y="498"/>
                  </a:lnTo>
                  <a:lnTo>
                    <a:pt x="414" y="498"/>
                  </a:lnTo>
                  <a:lnTo>
                    <a:pt x="427" y="514"/>
                  </a:lnTo>
                  <a:lnTo>
                    <a:pt x="414" y="514"/>
                  </a:lnTo>
                  <a:lnTo>
                    <a:pt x="424" y="516"/>
                  </a:lnTo>
                  <a:lnTo>
                    <a:pt x="414" y="529"/>
                  </a:lnTo>
                  <a:lnTo>
                    <a:pt x="404" y="526"/>
                  </a:lnTo>
                  <a:lnTo>
                    <a:pt x="414" y="532"/>
                  </a:lnTo>
                  <a:lnTo>
                    <a:pt x="393" y="537"/>
                  </a:lnTo>
                  <a:lnTo>
                    <a:pt x="404" y="558"/>
                  </a:lnTo>
                  <a:lnTo>
                    <a:pt x="393" y="587"/>
                  </a:lnTo>
                  <a:lnTo>
                    <a:pt x="380" y="587"/>
                  </a:lnTo>
                  <a:lnTo>
                    <a:pt x="390" y="595"/>
                  </a:lnTo>
                  <a:lnTo>
                    <a:pt x="359" y="595"/>
                  </a:lnTo>
                  <a:lnTo>
                    <a:pt x="354" y="576"/>
                  </a:lnTo>
                  <a:lnTo>
                    <a:pt x="314" y="579"/>
                  </a:lnTo>
                  <a:lnTo>
                    <a:pt x="323" y="574"/>
                  </a:lnTo>
                  <a:lnTo>
                    <a:pt x="304" y="566"/>
                  </a:lnTo>
                  <a:lnTo>
                    <a:pt x="314" y="563"/>
                  </a:lnTo>
                  <a:lnTo>
                    <a:pt x="299" y="563"/>
                  </a:lnTo>
                  <a:lnTo>
                    <a:pt x="304" y="553"/>
                  </a:lnTo>
                  <a:lnTo>
                    <a:pt x="294" y="553"/>
                  </a:lnTo>
                  <a:lnTo>
                    <a:pt x="267" y="516"/>
                  </a:lnTo>
                  <a:lnTo>
                    <a:pt x="267" y="503"/>
                  </a:lnTo>
                  <a:lnTo>
                    <a:pt x="286" y="492"/>
                  </a:lnTo>
                  <a:lnTo>
                    <a:pt x="278" y="487"/>
                  </a:lnTo>
                  <a:lnTo>
                    <a:pt x="259" y="500"/>
                  </a:lnTo>
                  <a:lnTo>
                    <a:pt x="257" y="474"/>
                  </a:lnTo>
                  <a:lnTo>
                    <a:pt x="238" y="458"/>
                  </a:lnTo>
                  <a:lnTo>
                    <a:pt x="241" y="438"/>
                  </a:lnTo>
                  <a:lnTo>
                    <a:pt x="230" y="430"/>
                  </a:lnTo>
                  <a:lnTo>
                    <a:pt x="246" y="409"/>
                  </a:lnTo>
                  <a:lnTo>
                    <a:pt x="238" y="406"/>
                  </a:lnTo>
                  <a:lnTo>
                    <a:pt x="272" y="409"/>
                  </a:lnTo>
                  <a:lnTo>
                    <a:pt x="270" y="401"/>
                  </a:lnTo>
                  <a:lnTo>
                    <a:pt x="244" y="401"/>
                  </a:lnTo>
                  <a:lnTo>
                    <a:pt x="280" y="382"/>
                  </a:lnTo>
                  <a:lnTo>
                    <a:pt x="272" y="377"/>
                  </a:lnTo>
                  <a:lnTo>
                    <a:pt x="280" y="359"/>
                  </a:lnTo>
                  <a:lnTo>
                    <a:pt x="252" y="357"/>
                  </a:lnTo>
                  <a:lnTo>
                    <a:pt x="223" y="340"/>
                  </a:lnTo>
                  <a:lnTo>
                    <a:pt x="278" y="351"/>
                  </a:lnTo>
                  <a:lnTo>
                    <a:pt x="270" y="343"/>
                  </a:lnTo>
                  <a:lnTo>
                    <a:pt x="278" y="340"/>
                  </a:lnTo>
                  <a:lnTo>
                    <a:pt x="257" y="330"/>
                  </a:lnTo>
                  <a:lnTo>
                    <a:pt x="265" y="325"/>
                  </a:lnTo>
                  <a:lnTo>
                    <a:pt x="249" y="327"/>
                  </a:lnTo>
                  <a:lnTo>
                    <a:pt x="259" y="320"/>
                  </a:lnTo>
                  <a:lnTo>
                    <a:pt x="244" y="322"/>
                  </a:lnTo>
                  <a:lnTo>
                    <a:pt x="262" y="314"/>
                  </a:lnTo>
                  <a:lnTo>
                    <a:pt x="236" y="304"/>
                  </a:lnTo>
                  <a:lnTo>
                    <a:pt x="228" y="320"/>
                  </a:lnTo>
                  <a:lnTo>
                    <a:pt x="207" y="322"/>
                  </a:lnTo>
                  <a:lnTo>
                    <a:pt x="202" y="314"/>
                  </a:lnTo>
                  <a:lnTo>
                    <a:pt x="218" y="304"/>
                  </a:lnTo>
                  <a:lnTo>
                    <a:pt x="204" y="304"/>
                  </a:lnTo>
                  <a:lnTo>
                    <a:pt x="223" y="283"/>
                  </a:lnTo>
                  <a:lnTo>
                    <a:pt x="204" y="278"/>
                  </a:lnTo>
                  <a:lnTo>
                    <a:pt x="210" y="264"/>
                  </a:lnTo>
                  <a:lnTo>
                    <a:pt x="189" y="238"/>
                  </a:lnTo>
                  <a:lnTo>
                    <a:pt x="196" y="236"/>
                  </a:lnTo>
                  <a:lnTo>
                    <a:pt x="162" y="210"/>
                  </a:lnTo>
                  <a:lnTo>
                    <a:pt x="159" y="199"/>
                  </a:lnTo>
                  <a:lnTo>
                    <a:pt x="126" y="186"/>
                  </a:lnTo>
                  <a:lnTo>
                    <a:pt x="94" y="180"/>
                  </a:lnTo>
                  <a:lnTo>
                    <a:pt x="63" y="188"/>
                  </a:lnTo>
                  <a:lnTo>
                    <a:pt x="39" y="183"/>
                  </a:lnTo>
                  <a:lnTo>
                    <a:pt x="47" y="196"/>
                  </a:lnTo>
                  <a:lnTo>
                    <a:pt x="21" y="188"/>
                  </a:lnTo>
                  <a:lnTo>
                    <a:pt x="0" y="178"/>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93" name="Freeform 797"/>
            <p:cNvSpPr>
              <a:spLocks/>
            </p:cNvSpPr>
            <p:nvPr/>
          </p:nvSpPr>
          <p:spPr bwMode="auto">
            <a:xfrm>
              <a:off x="1793" y="2463"/>
              <a:ext cx="436" cy="329"/>
            </a:xfrm>
            <a:custGeom>
              <a:avLst/>
              <a:gdLst/>
              <a:ahLst/>
              <a:cxnLst>
                <a:cxn ang="0">
                  <a:pos x="328" y="63"/>
                </a:cxn>
                <a:cxn ang="0">
                  <a:pos x="307" y="61"/>
                </a:cxn>
                <a:cxn ang="0">
                  <a:pos x="278" y="66"/>
                </a:cxn>
                <a:cxn ang="0">
                  <a:pos x="236" y="71"/>
                </a:cxn>
                <a:cxn ang="0">
                  <a:pos x="228" y="58"/>
                </a:cxn>
                <a:cxn ang="0">
                  <a:pos x="231" y="29"/>
                </a:cxn>
                <a:cxn ang="0">
                  <a:pos x="215" y="19"/>
                </a:cxn>
                <a:cxn ang="0">
                  <a:pos x="204" y="3"/>
                </a:cxn>
                <a:cxn ang="0">
                  <a:pos x="176" y="0"/>
                </a:cxn>
                <a:cxn ang="0">
                  <a:pos x="142" y="0"/>
                </a:cxn>
                <a:cxn ang="0">
                  <a:pos x="115" y="3"/>
                </a:cxn>
                <a:cxn ang="0">
                  <a:pos x="86" y="3"/>
                </a:cxn>
                <a:cxn ang="0">
                  <a:pos x="63" y="16"/>
                </a:cxn>
                <a:cxn ang="0">
                  <a:pos x="42" y="32"/>
                </a:cxn>
                <a:cxn ang="0">
                  <a:pos x="23" y="47"/>
                </a:cxn>
                <a:cxn ang="0">
                  <a:pos x="8" y="74"/>
                </a:cxn>
                <a:cxn ang="0">
                  <a:pos x="0" y="97"/>
                </a:cxn>
                <a:cxn ang="0">
                  <a:pos x="34" y="129"/>
                </a:cxn>
                <a:cxn ang="0">
                  <a:pos x="74" y="134"/>
                </a:cxn>
                <a:cxn ang="0">
                  <a:pos x="71" y="150"/>
                </a:cxn>
                <a:cxn ang="0">
                  <a:pos x="79" y="155"/>
                </a:cxn>
                <a:cxn ang="0">
                  <a:pos x="42" y="171"/>
                </a:cxn>
                <a:cxn ang="0">
                  <a:pos x="21" y="205"/>
                </a:cxn>
                <a:cxn ang="0">
                  <a:pos x="34" y="231"/>
                </a:cxn>
                <a:cxn ang="0">
                  <a:pos x="52" y="241"/>
                </a:cxn>
                <a:cxn ang="0">
                  <a:pos x="71" y="231"/>
                </a:cxn>
                <a:cxn ang="0">
                  <a:pos x="71" y="255"/>
                </a:cxn>
                <a:cxn ang="0">
                  <a:pos x="81" y="255"/>
                </a:cxn>
                <a:cxn ang="0">
                  <a:pos x="94" y="276"/>
                </a:cxn>
                <a:cxn ang="0">
                  <a:pos x="86" y="323"/>
                </a:cxn>
                <a:cxn ang="0">
                  <a:pos x="115" y="328"/>
                </a:cxn>
                <a:cxn ang="0">
                  <a:pos x="142" y="328"/>
                </a:cxn>
                <a:cxn ang="0">
                  <a:pos x="170" y="320"/>
                </a:cxn>
                <a:cxn ang="0">
                  <a:pos x="197" y="310"/>
                </a:cxn>
                <a:cxn ang="0">
                  <a:pos x="215" y="299"/>
                </a:cxn>
                <a:cxn ang="0">
                  <a:pos x="262" y="281"/>
                </a:cxn>
                <a:cxn ang="0">
                  <a:pos x="302" y="270"/>
                </a:cxn>
                <a:cxn ang="0">
                  <a:pos x="328" y="257"/>
                </a:cxn>
                <a:cxn ang="0">
                  <a:pos x="359" y="234"/>
                </a:cxn>
                <a:cxn ang="0">
                  <a:pos x="383" y="215"/>
                </a:cxn>
                <a:cxn ang="0">
                  <a:pos x="443" y="202"/>
                </a:cxn>
                <a:cxn ang="0">
                  <a:pos x="490" y="137"/>
                </a:cxn>
                <a:cxn ang="0">
                  <a:pos x="456" y="134"/>
                </a:cxn>
                <a:cxn ang="0">
                  <a:pos x="446" y="116"/>
                </a:cxn>
                <a:cxn ang="0">
                  <a:pos x="417" y="105"/>
                </a:cxn>
                <a:cxn ang="0">
                  <a:pos x="401" y="105"/>
                </a:cxn>
                <a:cxn ang="0">
                  <a:pos x="383" y="129"/>
                </a:cxn>
                <a:cxn ang="0">
                  <a:pos x="383" y="121"/>
                </a:cxn>
                <a:cxn ang="0">
                  <a:pos x="351" y="123"/>
                </a:cxn>
                <a:cxn ang="0">
                  <a:pos x="362" y="118"/>
                </a:cxn>
                <a:cxn ang="0">
                  <a:pos x="351" y="103"/>
                </a:cxn>
                <a:cxn ang="0">
                  <a:pos x="373" y="71"/>
                </a:cxn>
                <a:cxn ang="0">
                  <a:pos x="349" y="35"/>
                </a:cxn>
              </a:cxnLst>
              <a:rect l="0" t="0" r="r" b="b"/>
              <a:pathLst>
                <a:path w="491" h="329">
                  <a:moveTo>
                    <a:pt x="328" y="63"/>
                  </a:moveTo>
                  <a:lnTo>
                    <a:pt x="307" y="61"/>
                  </a:lnTo>
                  <a:lnTo>
                    <a:pt x="278" y="66"/>
                  </a:lnTo>
                  <a:lnTo>
                    <a:pt x="236" y="71"/>
                  </a:lnTo>
                  <a:lnTo>
                    <a:pt x="228" y="58"/>
                  </a:lnTo>
                  <a:lnTo>
                    <a:pt x="231" y="29"/>
                  </a:lnTo>
                  <a:lnTo>
                    <a:pt x="215" y="19"/>
                  </a:lnTo>
                  <a:lnTo>
                    <a:pt x="204" y="3"/>
                  </a:lnTo>
                  <a:lnTo>
                    <a:pt x="176" y="0"/>
                  </a:lnTo>
                  <a:lnTo>
                    <a:pt x="142" y="0"/>
                  </a:lnTo>
                  <a:lnTo>
                    <a:pt x="115" y="3"/>
                  </a:lnTo>
                  <a:lnTo>
                    <a:pt x="86" y="3"/>
                  </a:lnTo>
                  <a:lnTo>
                    <a:pt x="63" y="16"/>
                  </a:lnTo>
                  <a:lnTo>
                    <a:pt x="42" y="32"/>
                  </a:lnTo>
                  <a:lnTo>
                    <a:pt x="23" y="47"/>
                  </a:lnTo>
                  <a:lnTo>
                    <a:pt x="8" y="74"/>
                  </a:lnTo>
                  <a:lnTo>
                    <a:pt x="0" y="97"/>
                  </a:lnTo>
                  <a:lnTo>
                    <a:pt x="34" y="129"/>
                  </a:lnTo>
                  <a:lnTo>
                    <a:pt x="74" y="134"/>
                  </a:lnTo>
                  <a:lnTo>
                    <a:pt x="71" y="150"/>
                  </a:lnTo>
                  <a:lnTo>
                    <a:pt x="79" y="155"/>
                  </a:lnTo>
                  <a:lnTo>
                    <a:pt x="42" y="171"/>
                  </a:lnTo>
                  <a:lnTo>
                    <a:pt x="21" y="205"/>
                  </a:lnTo>
                  <a:lnTo>
                    <a:pt x="34" y="231"/>
                  </a:lnTo>
                  <a:lnTo>
                    <a:pt x="52" y="241"/>
                  </a:lnTo>
                  <a:lnTo>
                    <a:pt x="71" y="231"/>
                  </a:lnTo>
                  <a:lnTo>
                    <a:pt x="71" y="255"/>
                  </a:lnTo>
                  <a:lnTo>
                    <a:pt x="81" y="255"/>
                  </a:lnTo>
                  <a:lnTo>
                    <a:pt x="94" y="276"/>
                  </a:lnTo>
                  <a:lnTo>
                    <a:pt x="86" y="323"/>
                  </a:lnTo>
                  <a:lnTo>
                    <a:pt x="115" y="328"/>
                  </a:lnTo>
                  <a:lnTo>
                    <a:pt x="142" y="328"/>
                  </a:lnTo>
                  <a:lnTo>
                    <a:pt x="170" y="320"/>
                  </a:lnTo>
                  <a:lnTo>
                    <a:pt x="197" y="310"/>
                  </a:lnTo>
                  <a:lnTo>
                    <a:pt x="215" y="299"/>
                  </a:lnTo>
                  <a:lnTo>
                    <a:pt x="262" y="281"/>
                  </a:lnTo>
                  <a:lnTo>
                    <a:pt x="302" y="270"/>
                  </a:lnTo>
                  <a:lnTo>
                    <a:pt x="328" y="257"/>
                  </a:lnTo>
                  <a:lnTo>
                    <a:pt x="359" y="234"/>
                  </a:lnTo>
                  <a:lnTo>
                    <a:pt x="383" y="215"/>
                  </a:lnTo>
                  <a:lnTo>
                    <a:pt x="443" y="202"/>
                  </a:lnTo>
                  <a:lnTo>
                    <a:pt x="490" y="137"/>
                  </a:lnTo>
                  <a:lnTo>
                    <a:pt x="456" y="134"/>
                  </a:lnTo>
                  <a:lnTo>
                    <a:pt x="446" y="116"/>
                  </a:lnTo>
                  <a:lnTo>
                    <a:pt x="417" y="105"/>
                  </a:lnTo>
                  <a:lnTo>
                    <a:pt x="401" y="105"/>
                  </a:lnTo>
                  <a:lnTo>
                    <a:pt x="383" y="129"/>
                  </a:lnTo>
                  <a:lnTo>
                    <a:pt x="383" y="121"/>
                  </a:lnTo>
                  <a:lnTo>
                    <a:pt x="351" y="123"/>
                  </a:lnTo>
                  <a:lnTo>
                    <a:pt x="362" y="118"/>
                  </a:lnTo>
                  <a:lnTo>
                    <a:pt x="351" y="103"/>
                  </a:lnTo>
                  <a:lnTo>
                    <a:pt x="373" y="71"/>
                  </a:lnTo>
                  <a:lnTo>
                    <a:pt x="349" y="35"/>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30494" name="Freeform 798"/>
            <p:cNvSpPr>
              <a:spLocks/>
            </p:cNvSpPr>
            <p:nvPr/>
          </p:nvSpPr>
          <p:spPr bwMode="auto">
            <a:xfrm>
              <a:off x="2994" y="1753"/>
              <a:ext cx="77" cy="43"/>
            </a:xfrm>
            <a:custGeom>
              <a:avLst/>
              <a:gdLst/>
              <a:ahLst/>
              <a:cxnLst>
                <a:cxn ang="0">
                  <a:pos x="0" y="24"/>
                </a:cxn>
                <a:cxn ang="0">
                  <a:pos x="8" y="36"/>
                </a:cxn>
                <a:cxn ang="0">
                  <a:pos x="28" y="42"/>
                </a:cxn>
                <a:cxn ang="0">
                  <a:pos x="60" y="29"/>
                </a:cxn>
                <a:cxn ang="0">
                  <a:pos x="78" y="31"/>
                </a:cxn>
                <a:cxn ang="0">
                  <a:pos x="86" y="18"/>
                </a:cxn>
                <a:cxn ang="0">
                  <a:pos x="49" y="13"/>
                </a:cxn>
                <a:cxn ang="0">
                  <a:pos x="15" y="0"/>
                </a:cxn>
                <a:cxn ang="0">
                  <a:pos x="10" y="13"/>
                </a:cxn>
                <a:cxn ang="0">
                  <a:pos x="0" y="24"/>
                </a:cxn>
              </a:cxnLst>
              <a:rect l="0" t="0" r="r" b="b"/>
              <a:pathLst>
                <a:path w="87" h="43">
                  <a:moveTo>
                    <a:pt x="0" y="24"/>
                  </a:moveTo>
                  <a:lnTo>
                    <a:pt x="8" y="36"/>
                  </a:lnTo>
                  <a:lnTo>
                    <a:pt x="28" y="42"/>
                  </a:lnTo>
                  <a:lnTo>
                    <a:pt x="60" y="29"/>
                  </a:lnTo>
                  <a:lnTo>
                    <a:pt x="78" y="31"/>
                  </a:lnTo>
                  <a:lnTo>
                    <a:pt x="86" y="18"/>
                  </a:lnTo>
                  <a:lnTo>
                    <a:pt x="49" y="13"/>
                  </a:lnTo>
                  <a:lnTo>
                    <a:pt x="15" y="0"/>
                  </a:lnTo>
                  <a:lnTo>
                    <a:pt x="10" y="13"/>
                  </a:lnTo>
                  <a:lnTo>
                    <a:pt x="0" y="24"/>
                  </a:lnTo>
                </a:path>
              </a:pathLst>
            </a:custGeom>
            <a:noFill/>
            <a:ln w="12700" cap="rnd" cmpd="sng">
              <a:solidFill>
                <a:srgbClr val="000033"/>
              </a:solidFill>
              <a:prstDash val="solid"/>
              <a:round/>
              <a:headEnd type="none" w="med" len="med"/>
              <a:tailEnd type="none" w="med" len="med"/>
            </a:ln>
            <a:effectLst/>
          </p:spPr>
          <p:txBody>
            <a:bodyPr/>
            <a:lstStyle/>
            <a:p>
              <a:endParaRPr lang="fr-FR"/>
            </a:p>
          </p:txBody>
        </p:sp>
      </p:grpSp>
      <p:grpSp>
        <p:nvGrpSpPr>
          <p:cNvPr id="30495" name="Group 799"/>
          <p:cNvGrpSpPr>
            <a:grpSpLocks/>
          </p:cNvGrpSpPr>
          <p:nvPr/>
        </p:nvGrpSpPr>
        <p:grpSpPr bwMode="auto">
          <a:xfrm>
            <a:off x="60311" y="5072074"/>
            <a:ext cx="2511425" cy="1566863"/>
            <a:chOff x="240" y="2496"/>
            <a:chExt cx="1582" cy="987"/>
          </a:xfrm>
        </p:grpSpPr>
        <p:sp>
          <p:nvSpPr>
            <p:cNvPr id="30496" name="Rectangle 800"/>
            <p:cNvSpPr>
              <a:spLocks noChangeArrowheads="1"/>
            </p:cNvSpPr>
            <p:nvPr/>
          </p:nvSpPr>
          <p:spPr bwMode="auto">
            <a:xfrm>
              <a:off x="846" y="3222"/>
              <a:ext cx="976" cy="261"/>
            </a:xfrm>
            <a:prstGeom prst="rect">
              <a:avLst/>
            </a:prstGeom>
            <a:noFill/>
            <a:ln w="12700">
              <a:noFill/>
              <a:miter lim="800000"/>
              <a:headEnd/>
              <a:tailEnd/>
            </a:ln>
            <a:effectLst/>
          </p:spPr>
          <p:txBody>
            <a:bodyPr wrap="none" anchor="ctr"/>
            <a:lstStyle/>
            <a:p>
              <a:endParaRPr lang="fr-FR"/>
            </a:p>
          </p:txBody>
        </p:sp>
        <p:sp>
          <p:nvSpPr>
            <p:cNvPr id="30497" name="Line 801"/>
            <p:cNvSpPr>
              <a:spLocks noChangeShapeType="1"/>
            </p:cNvSpPr>
            <p:nvPr/>
          </p:nvSpPr>
          <p:spPr bwMode="auto">
            <a:xfrm>
              <a:off x="336" y="2736"/>
              <a:ext cx="1148" cy="0"/>
            </a:xfrm>
            <a:prstGeom prst="line">
              <a:avLst/>
            </a:prstGeom>
            <a:noFill/>
            <a:ln w="12700">
              <a:solidFill>
                <a:srgbClr val="FAFD00"/>
              </a:solidFill>
              <a:round/>
              <a:headEnd/>
              <a:tailEnd/>
            </a:ln>
            <a:effectLst/>
          </p:spPr>
          <p:txBody>
            <a:bodyPr/>
            <a:lstStyle/>
            <a:p>
              <a:endParaRPr lang="fr-FR"/>
            </a:p>
          </p:txBody>
        </p:sp>
        <p:sp>
          <p:nvSpPr>
            <p:cNvPr id="30498" name="Rectangle 802"/>
            <p:cNvSpPr>
              <a:spLocks noChangeArrowheads="1"/>
            </p:cNvSpPr>
            <p:nvPr/>
          </p:nvSpPr>
          <p:spPr bwMode="auto">
            <a:xfrm>
              <a:off x="240" y="2496"/>
              <a:ext cx="1408" cy="231"/>
            </a:xfrm>
            <a:prstGeom prst="rect">
              <a:avLst/>
            </a:prstGeom>
            <a:noFill/>
            <a:ln w="12700">
              <a:noFill/>
              <a:miter lim="800000"/>
              <a:headEnd/>
              <a:tailEnd/>
            </a:ln>
            <a:effectLst/>
          </p:spPr>
          <p:txBody>
            <a:bodyPr wrap="none" lIns="90480" tIns="44446" rIns="90480" bIns="44446">
              <a:spAutoFit/>
            </a:bodyPr>
            <a:lstStyle/>
            <a:p>
              <a:pPr eaLnBrk="0" hangingPunct="0"/>
              <a:r>
                <a:rPr lang="en-US" dirty="0" err="1" smtClean="0">
                  <a:solidFill>
                    <a:schemeClr val="bg1"/>
                  </a:solidFill>
                </a:rPr>
                <a:t>Prévalence</a:t>
              </a:r>
              <a:r>
                <a:rPr lang="en-US" dirty="0" smtClean="0">
                  <a:solidFill>
                    <a:schemeClr val="bg1"/>
                  </a:solidFill>
                </a:rPr>
                <a:t>  Ag HBs</a:t>
              </a:r>
              <a:endParaRPr lang="en-US" dirty="0">
                <a:solidFill>
                  <a:schemeClr val="bg1"/>
                </a:solidFill>
              </a:endParaRPr>
            </a:p>
          </p:txBody>
        </p:sp>
        <p:sp>
          <p:nvSpPr>
            <p:cNvPr id="30499" name="Rectangle 803"/>
            <p:cNvSpPr>
              <a:spLocks noChangeArrowheads="1"/>
            </p:cNvSpPr>
            <p:nvPr/>
          </p:nvSpPr>
          <p:spPr bwMode="auto">
            <a:xfrm>
              <a:off x="483" y="2784"/>
              <a:ext cx="1100" cy="250"/>
            </a:xfrm>
            <a:prstGeom prst="rect">
              <a:avLst/>
            </a:prstGeom>
            <a:noFill/>
            <a:ln w="12700">
              <a:noFill/>
              <a:miter lim="800000"/>
              <a:headEnd/>
              <a:tailEnd/>
            </a:ln>
            <a:effectLst/>
          </p:spPr>
          <p:txBody>
            <a:bodyPr wrap="none" lIns="90480" tIns="44446" rIns="90480" bIns="44446">
              <a:spAutoFit/>
            </a:bodyPr>
            <a:lstStyle/>
            <a:p>
              <a:pPr eaLnBrk="0" hangingPunct="0"/>
              <a:r>
                <a:rPr lang="en-US" sz="2000" dirty="0">
                  <a:solidFill>
                    <a:srgbClr val="FFFFFF"/>
                  </a:solidFill>
                  <a:latin typeface="Symbol" pitchFamily="18" charset="2"/>
                </a:rPr>
                <a:t>³</a:t>
              </a:r>
              <a:r>
                <a:rPr lang="en-US" sz="2000" b="1" dirty="0">
                  <a:solidFill>
                    <a:srgbClr val="FFFFFF"/>
                  </a:solidFill>
                </a:rPr>
                <a:t>8%  - </a:t>
              </a:r>
              <a:r>
                <a:rPr lang="en-US" sz="2000" dirty="0" smtClean="0">
                  <a:solidFill>
                    <a:srgbClr val="FFFFFF"/>
                  </a:solidFill>
                </a:rPr>
                <a:t>Haute </a:t>
              </a:r>
              <a:endParaRPr lang="en-US" sz="2000" dirty="0">
                <a:solidFill>
                  <a:srgbClr val="FFFFFF"/>
                </a:solidFill>
              </a:endParaRPr>
            </a:p>
          </p:txBody>
        </p:sp>
        <p:sp>
          <p:nvSpPr>
            <p:cNvPr id="30500" name="Freeform 804"/>
            <p:cNvSpPr>
              <a:spLocks/>
            </p:cNvSpPr>
            <p:nvPr/>
          </p:nvSpPr>
          <p:spPr bwMode="auto">
            <a:xfrm>
              <a:off x="384" y="2832"/>
              <a:ext cx="80" cy="105"/>
            </a:xfrm>
            <a:custGeom>
              <a:avLst/>
              <a:gdLst/>
              <a:ahLst/>
              <a:cxnLst>
                <a:cxn ang="0">
                  <a:pos x="0" y="115"/>
                </a:cxn>
                <a:cxn ang="0">
                  <a:pos x="109" y="115"/>
                </a:cxn>
                <a:cxn ang="0">
                  <a:pos x="109" y="0"/>
                </a:cxn>
                <a:cxn ang="0">
                  <a:pos x="0" y="0"/>
                </a:cxn>
                <a:cxn ang="0">
                  <a:pos x="0" y="115"/>
                </a:cxn>
              </a:cxnLst>
              <a:rect l="0" t="0" r="r" b="b"/>
              <a:pathLst>
                <a:path w="110" h="116">
                  <a:moveTo>
                    <a:pt x="0" y="115"/>
                  </a:moveTo>
                  <a:lnTo>
                    <a:pt x="109" y="115"/>
                  </a:lnTo>
                  <a:lnTo>
                    <a:pt x="109" y="0"/>
                  </a:lnTo>
                  <a:lnTo>
                    <a:pt x="0" y="0"/>
                  </a:lnTo>
                  <a:lnTo>
                    <a:pt x="0" y="115"/>
                  </a:lnTo>
                </a:path>
              </a:pathLst>
            </a:custGeom>
            <a:solidFill>
              <a:srgbClr val="FF0000"/>
            </a:solidFill>
            <a:ln w="12700" cap="rnd" cmpd="sng">
              <a:solidFill>
                <a:srgbClr val="FFFFFF"/>
              </a:solidFill>
              <a:prstDash val="solid"/>
              <a:round/>
              <a:headEnd type="none" w="med" len="med"/>
              <a:tailEnd type="none" w="med" len="med"/>
            </a:ln>
            <a:effectLst/>
          </p:spPr>
          <p:txBody>
            <a:bodyPr/>
            <a:lstStyle/>
            <a:p>
              <a:endParaRPr lang="fr-FR"/>
            </a:p>
          </p:txBody>
        </p:sp>
        <p:sp>
          <p:nvSpPr>
            <p:cNvPr id="30501" name="Freeform 805"/>
            <p:cNvSpPr>
              <a:spLocks/>
            </p:cNvSpPr>
            <p:nvPr/>
          </p:nvSpPr>
          <p:spPr bwMode="auto">
            <a:xfrm>
              <a:off x="384" y="2998"/>
              <a:ext cx="80" cy="105"/>
            </a:xfrm>
            <a:custGeom>
              <a:avLst/>
              <a:gdLst/>
              <a:ahLst/>
              <a:cxnLst>
                <a:cxn ang="0">
                  <a:pos x="0" y="115"/>
                </a:cxn>
                <a:cxn ang="0">
                  <a:pos x="109" y="115"/>
                </a:cxn>
                <a:cxn ang="0">
                  <a:pos x="109" y="0"/>
                </a:cxn>
                <a:cxn ang="0">
                  <a:pos x="0" y="0"/>
                </a:cxn>
                <a:cxn ang="0">
                  <a:pos x="0" y="115"/>
                </a:cxn>
              </a:cxnLst>
              <a:rect l="0" t="0" r="r" b="b"/>
              <a:pathLst>
                <a:path w="110" h="116">
                  <a:moveTo>
                    <a:pt x="0" y="115"/>
                  </a:moveTo>
                  <a:lnTo>
                    <a:pt x="109" y="115"/>
                  </a:lnTo>
                  <a:lnTo>
                    <a:pt x="109" y="0"/>
                  </a:lnTo>
                  <a:lnTo>
                    <a:pt x="0" y="0"/>
                  </a:lnTo>
                  <a:lnTo>
                    <a:pt x="0" y="115"/>
                  </a:lnTo>
                </a:path>
              </a:pathLst>
            </a:custGeom>
            <a:solidFill>
              <a:srgbClr val="FFFF40"/>
            </a:solidFill>
            <a:ln w="12700" cap="rnd" cmpd="sng">
              <a:solidFill>
                <a:srgbClr val="FFFFFF"/>
              </a:solidFill>
              <a:prstDash val="solid"/>
              <a:round/>
              <a:headEnd type="none" w="med" len="med"/>
              <a:tailEnd type="none" w="med" len="med"/>
            </a:ln>
            <a:effectLst/>
          </p:spPr>
          <p:txBody>
            <a:bodyPr/>
            <a:lstStyle/>
            <a:p>
              <a:endParaRPr lang="fr-FR"/>
            </a:p>
          </p:txBody>
        </p:sp>
        <p:sp>
          <p:nvSpPr>
            <p:cNvPr id="30502" name="Freeform 806"/>
            <p:cNvSpPr>
              <a:spLocks/>
            </p:cNvSpPr>
            <p:nvPr/>
          </p:nvSpPr>
          <p:spPr bwMode="auto">
            <a:xfrm>
              <a:off x="384" y="3164"/>
              <a:ext cx="80" cy="105"/>
            </a:xfrm>
            <a:custGeom>
              <a:avLst/>
              <a:gdLst/>
              <a:ahLst/>
              <a:cxnLst>
                <a:cxn ang="0">
                  <a:pos x="0" y="114"/>
                </a:cxn>
                <a:cxn ang="0">
                  <a:pos x="109" y="114"/>
                </a:cxn>
                <a:cxn ang="0">
                  <a:pos x="109" y="0"/>
                </a:cxn>
                <a:cxn ang="0">
                  <a:pos x="0" y="0"/>
                </a:cxn>
                <a:cxn ang="0">
                  <a:pos x="0" y="114"/>
                </a:cxn>
              </a:cxnLst>
              <a:rect l="0" t="0" r="r" b="b"/>
              <a:pathLst>
                <a:path w="110" h="115">
                  <a:moveTo>
                    <a:pt x="0" y="114"/>
                  </a:moveTo>
                  <a:lnTo>
                    <a:pt x="109" y="114"/>
                  </a:lnTo>
                  <a:lnTo>
                    <a:pt x="109" y="0"/>
                  </a:lnTo>
                  <a:lnTo>
                    <a:pt x="0" y="0"/>
                  </a:lnTo>
                  <a:lnTo>
                    <a:pt x="0" y="114"/>
                  </a:lnTo>
                </a:path>
              </a:pathLst>
            </a:custGeom>
            <a:solidFill>
              <a:srgbClr val="40FF40"/>
            </a:solidFill>
            <a:ln w="12700" cap="rnd" cmpd="sng">
              <a:solidFill>
                <a:srgbClr val="FFFFFF"/>
              </a:solidFill>
              <a:prstDash val="solid"/>
              <a:round/>
              <a:headEnd type="none" w="med" len="med"/>
              <a:tailEnd type="none" w="med" len="med"/>
            </a:ln>
            <a:effectLst/>
          </p:spPr>
          <p:txBody>
            <a:bodyPr/>
            <a:lstStyle/>
            <a:p>
              <a:endParaRPr lang="fr-FR"/>
            </a:p>
          </p:txBody>
        </p:sp>
        <p:sp>
          <p:nvSpPr>
            <p:cNvPr id="30503" name="Rectangle 807"/>
            <p:cNvSpPr>
              <a:spLocks noChangeArrowheads="1"/>
            </p:cNvSpPr>
            <p:nvPr/>
          </p:nvSpPr>
          <p:spPr bwMode="auto">
            <a:xfrm>
              <a:off x="384" y="2959"/>
              <a:ext cx="1424" cy="250"/>
            </a:xfrm>
            <a:prstGeom prst="rect">
              <a:avLst/>
            </a:prstGeom>
            <a:noFill/>
            <a:ln w="12700">
              <a:noFill/>
              <a:miter lim="800000"/>
              <a:headEnd/>
              <a:tailEnd/>
            </a:ln>
            <a:effectLst/>
          </p:spPr>
          <p:txBody>
            <a:bodyPr wrap="none" lIns="90480" tIns="44446" rIns="90480" bIns="44446">
              <a:spAutoFit/>
            </a:bodyPr>
            <a:lstStyle/>
            <a:p>
              <a:pPr eaLnBrk="0" hangingPunct="0"/>
              <a:r>
                <a:rPr lang="en-US" sz="1400" b="1" dirty="0">
                  <a:solidFill>
                    <a:srgbClr val="FFFFFF"/>
                  </a:solidFill>
                </a:rPr>
                <a:t>   </a:t>
              </a:r>
              <a:r>
                <a:rPr lang="en-US" sz="2000" b="1" dirty="0">
                  <a:solidFill>
                    <a:srgbClr val="FFFFFF"/>
                  </a:solidFill>
                </a:rPr>
                <a:t>2-7% -</a:t>
              </a:r>
              <a:r>
                <a:rPr lang="en-US" sz="2000" dirty="0">
                  <a:solidFill>
                    <a:srgbClr val="FFFFFF"/>
                  </a:solidFill>
                </a:rPr>
                <a:t> </a:t>
              </a:r>
              <a:r>
                <a:rPr lang="en-US" sz="2000" dirty="0" err="1" smtClean="0">
                  <a:solidFill>
                    <a:srgbClr val="FFFFFF"/>
                  </a:solidFill>
                </a:rPr>
                <a:t>Moyenne</a:t>
              </a:r>
              <a:endParaRPr lang="en-US" sz="1400" b="1" dirty="0">
                <a:solidFill>
                  <a:srgbClr val="FFFFFF"/>
                </a:solidFill>
              </a:endParaRPr>
            </a:p>
          </p:txBody>
        </p:sp>
        <p:sp>
          <p:nvSpPr>
            <p:cNvPr id="30504" name="Rectangle 808"/>
            <p:cNvSpPr>
              <a:spLocks noChangeArrowheads="1"/>
            </p:cNvSpPr>
            <p:nvPr/>
          </p:nvSpPr>
          <p:spPr bwMode="auto">
            <a:xfrm>
              <a:off x="336" y="3133"/>
              <a:ext cx="1224" cy="250"/>
            </a:xfrm>
            <a:prstGeom prst="rect">
              <a:avLst/>
            </a:prstGeom>
            <a:noFill/>
            <a:ln w="12700">
              <a:noFill/>
              <a:miter lim="800000"/>
              <a:headEnd/>
              <a:tailEnd/>
            </a:ln>
            <a:effectLst/>
          </p:spPr>
          <p:txBody>
            <a:bodyPr wrap="none" lIns="90480" tIns="44446" rIns="90480" bIns="44446">
              <a:spAutoFit/>
            </a:bodyPr>
            <a:lstStyle/>
            <a:p>
              <a:pPr eaLnBrk="0" hangingPunct="0"/>
              <a:r>
                <a:rPr lang="en-US" sz="1600" b="1" dirty="0">
                  <a:solidFill>
                    <a:srgbClr val="FFFFFF"/>
                  </a:solidFill>
                </a:rPr>
                <a:t>    </a:t>
              </a:r>
              <a:r>
                <a:rPr lang="en-US" sz="2000" b="1" dirty="0">
                  <a:solidFill>
                    <a:srgbClr val="FFFFFF"/>
                  </a:solidFill>
                </a:rPr>
                <a:t>&lt;2%  -</a:t>
              </a:r>
              <a:r>
                <a:rPr lang="en-US" sz="2000" dirty="0">
                  <a:solidFill>
                    <a:srgbClr val="FFFFFF"/>
                  </a:solidFill>
                </a:rPr>
                <a:t> </a:t>
              </a:r>
              <a:r>
                <a:rPr lang="en-US" sz="2000" dirty="0" err="1" smtClean="0">
                  <a:solidFill>
                    <a:srgbClr val="FFFFFF"/>
                  </a:solidFill>
                </a:rPr>
                <a:t>Basse</a:t>
              </a:r>
              <a:endParaRPr lang="en-US" sz="2000" dirty="0">
                <a:solidFill>
                  <a:srgbClr val="FFFFFF"/>
                </a:solidFill>
              </a:endParaRPr>
            </a:p>
          </p:txBody>
        </p:sp>
      </p:grpSp>
      <p:sp>
        <p:nvSpPr>
          <p:cNvPr id="30505" name="Text Box 809"/>
          <p:cNvSpPr txBox="1">
            <a:spLocks noChangeArrowheads="1"/>
          </p:cNvSpPr>
          <p:nvPr/>
        </p:nvSpPr>
        <p:spPr bwMode="auto">
          <a:xfrm>
            <a:off x="1749425" y="280988"/>
            <a:ext cx="5688013" cy="549275"/>
          </a:xfrm>
          <a:prstGeom prst="rect">
            <a:avLst/>
          </a:prstGeom>
          <a:noFill/>
          <a:ln w="9525">
            <a:noFill/>
            <a:miter lim="800000"/>
            <a:headEnd/>
            <a:tailEnd/>
          </a:ln>
          <a:effectLst/>
        </p:spPr>
        <p:txBody>
          <a:bodyPr wrap="none" lIns="91432" tIns="45716" rIns="91432" bIns="45716">
            <a:spAutoFit/>
          </a:bodyPr>
          <a:lstStyle/>
          <a:p>
            <a:pPr algn="ctr" eaLnBrk="0" hangingPunct="0"/>
            <a:r>
              <a:rPr lang="en-US" sz="3000" b="1" dirty="0" err="1">
                <a:solidFill>
                  <a:srgbClr val="FFFF00"/>
                </a:solidFill>
                <a:latin typeface="Times New Roman" pitchFamily="18" charset="0"/>
              </a:rPr>
              <a:t>Répartition</a:t>
            </a:r>
            <a:r>
              <a:rPr lang="en-US" sz="3000" b="1" dirty="0">
                <a:solidFill>
                  <a:srgbClr val="FFFF00"/>
                </a:solidFill>
                <a:latin typeface="Times New Roman" pitchFamily="18" charset="0"/>
              </a:rPr>
              <a:t> </a:t>
            </a:r>
            <a:r>
              <a:rPr lang="en-US" sz="3000" b="1" dirty="0" err="1">
                <a:solidFill>
                  <a:srgbClr val="FFFF00"/>
                </a:solidFill>
                <a:latin typeface="Times New Roman" pitchFamily="18" charset="0"/>
              </a:rPr>
              <a:t>géographique</a:t>
            </a:r>
            <a:r>
              <a:rPr lang="en-US" sz="3000" b="1" dirty="0">
                <a:solidFill>
                  <a:srgbClr val="FFFF00"/>
                </a:solidFill>
                <a:latin typeface="Times New Roman" pitchFamily="18" charset="0"/>
              </a:rPr>
              <a:t> </a:t>
            </a:r>
            <a:r>
              <a:rPr lang="en-US" sz="3000" b="1" dirty="0" err="1">
                <a:solidFill>
                  <a:srgbClr val="FFFF00"/>
                </a:solidFill>
                <a:latin typeface="Times New Roman" pitchFamily="18" charset="0"/>
              </a:rPr>
              <a:t>deVHB</a:t>
            </a:r>
            <a:endParaRPr lang="en-US" sz="3000" b="1" dirty="0">
              <a:solidFill>
                <a:srgbClr val="FFFF00"/>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FFFF00"/>
                </a:solidFill>
              </a:rPr>
              <a:t>II. Pathogénie </a:t>
            </a:r>
            <a:br>
              <a:rPr lang="fr-FR" dirty="0">
                <a:solidFill>
                  <a:srgbClr val="FFFF00"/>
                </a:solidFill>
              </a:rPr>
            </a:br>
            <a:endParaRPr lang="fr-FR" dirty="0"/>
          </a:p>
        </p:txBody>
      </p:sp>
      <p:sp>
        <p:nvSpPr>
          <p:cNvPr id="3" name="Espace réservé du contenu 2"/>
          <p:cNvSpPr>
            <a:spLocks noGrp="1"/>
          </p:cNvSpPr>
          <p:nvPr>
            <p:ph idx="1"/>
          </p:nvPr>
        </p:nvSpPr>
        <p:spPr/>
        <p:txBody>
          <a:bodyPr/>
          <a:lstStyle/>
          <a:p>
            <a:pPr lvl="1"/>
            <a:r>
              <a:rPr lang="fr-FR" dirty="0">
                <a:solidFill>
                  <a:srgbClr val="FFFF00"/>
                </a:solidFill>
              </a:rPr>
              <a:t>Virus peu </a:t>
            </a:r>
            <a:r>
              <a:rPr lang="fr-FR" dirty="0" err="1">
                <a:solidFill>
                  <a:srgbClr val="FFFF00"/>
                </a:solidFill>
              </a:rPr>
              <a:t>cytopathogène</a:t>
            </a:r>
            <a:endParaRPr lang="fr-FR" dirty="0">
              <a:solidFill>
                <a:srgbClr val="FFFF00"/>
              </a:solidFill>
            </a:endParaRPr>
          </a:p>
          <a:p>
            <a:pPr lvl="1"/>
            <a:r>
              <a:rPr lang="fr-FR" dirty="0">
                <a:solidFill>
                  <a:srgbClr val="FFFF00"/>
                </a:solidFill>
              </a:rPr>
              <a:t>Réaction immune de l’hôte</a:t>
            </a:r>
          </a:p>
          <a:p>
            <a:pPr lvl="2"/>
            <a:r>
              <a:rPr lang="fr-FR" dirty="0">
                <a:solidFill>
                  <a:srgbClr val="FFFF00"/>
                </a:solidFill>
              </a:rPr>
              <a:t>Très forte hépatite fulminante</a:t>
            </a:r>
          </a:p>
          <a:p>
            <a:pPr lvl="2"/>
            <a:r>
              <a:rPr lang="fr-FR" dirty="0">
                <a:solidFill>
                  <a:srgbClr val="FFFF00"/>
                </a:solidFill>
              </a:rPr>
              <a:t>Forte : hépatite aiguë</a:t>
            </a:r>
          </a:p>
          <a:p>
            <a:pPr lvl="2"/>
            <a:r>
              <a:rPr lang="fr-FR" dirty="0">
                <a:solidFill>
                  <a:srgbClr val="FFFF00"/>
                </a:solidFill>
              </a:rPr>
              <a:t>Faible et adéquate : hépatite asymptomatique</a:t>
            </a:r>
          </a:p>
          <a:p>
            <a:pPr lvl="2"/>
            <a:r>
              <a:rPr lang="fr-FR" dirty="0">
                <a:solidFill>
                  <a:srgbClr val="FFFF00"/>
                </a:solidFill>
              </a:rPr>
              <a:t>Faible et inadéquate : chronicité</a:t>
            </a:r>
          </a:p>
          <a:p>
            <a:pPr lvl="2"/>
            <a:r>
              <a:rPr lang="fr-FR" dirty="0">
                <a:solidFill>
                  <a:srgbClr val="FFFF00"/>
                </a:solidFill>
              </a:rPr>
              <a:t>Nulle : portage </a:t>
            </a:r>
            <a:r>
              <a:rPr lang="fr-FR" dirty="0" smtClean="0">
                <a:solidFill>
                  <a:srgbClr val="FFFF00"/>
                </a:solidFill>
              </a:rPr>
              <a:t>chronique</a:t>
            </a:r>
            <a:endParaRPr lang="fr-FR" dirty="0">
              <a:solidFill>
                <a:srgbClr val="FFFF00"/>
              </a:solidFill>
            </a:endParaRPr>
          </a:p>
        </p:txBody>
      </p:sp>
    </p:spTree>
    <p:extLst>
      <p:ext uri="{BB962C8B-B14F-4D97-AF65-F5344CB8AC3E}">
        <p14:creationId xmlns:p14="http://schemas.microsoft.com/office/powerpoint/2010/main" val="38222914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FFFF00"/>
                </a:solidFill>
              </a:rPr>
              <a:t>III. Clinique</a:t>
            </a:r>
            <a:br>
              <a:rPr lang="fr-FR" dirty="0">
                <a:solidFill>
                  <a:srgbClr val="FFFF00"/>
                </a:solidFill>
              </a:rPr>
            </a:br>
            <a:endParaRPr lang="fr-FR" dirty="0"/>
          </a:p>
        </p:txBody>
      </p:sp>
      <p:sp>
        <p:nvSpPr>
          <p:cNvPr id="3" name="Espace réservé du contenu 2"/>
          <p:cNvSpPr>
            <a:spLocks noGrp="1"/>
          </p:cNvSpPr>
          <p:nvPr>
            <p:ph idx="1"/>
          </p:nvPr>
        </p:nvSpPr>
        <p:spPr/>
        <p:txBody>
          <a:bodyPr/>
          <a:lstStyle/>
          <a:p>
            <a:pPr>
              <a:buFontTx/>
              <a:buNone/>
            </a:pPr>
            <a:r>
              <a:rPr lang="fr-FR" sz="2400" dirty="0">
                <a:solidFill>
                  <a:srgbClr val="FFFF00"/>
                </a:solidFill>
              </a:rPr>
              <a:t>			Polymorphisme clinique</a:t>
            </a:r>
          </a:p>
          <a:p>
            <a:pPr lvl="1"/>
            <a:r>
              <a:rPr lang="fr-FR" dirty="0">
                <a:solidFill>
                  <a:srgbClr val="FFFF00"/>
                </a:solidFill>
              </a:rPr>
              <a:t>1) incubation : </a:t>
            </a:r>
            <a:r>
              <a:rPr lang="fr-FR" sz="2400" dirty="0">
                <a:solidFill>
                  <a:srgbClr val="FFFF00"/>
                </a:solidFill>
              </a:rPr>
              <a:t>4 à 28 semaines</a:t>
            </a:r>
          </a:p>
          <a:p>
            <a:pPr lvl="1"/>
            <a:r>
              <a:rPr lang="fr-FR" dirty="0">
                <a:solidFill>
                  <a:srgbClr val="FFFF00"/>
                </a:solidFill>
              </a:rPr>
              <a:t>2) Forme asymptomatique : 90%</a:t>
            </a:r>
          </a:p>
          <a:p>
            <a:pPr lvl="1"/>
            <a:r>
              <a:rPr lang="fr-FR" dirty="0">
                <a:solidFill>
                  <a:srgbClr val="FFFF00"/>
                </a:solidFill>
              </a:rPr>
              <a:t>3) Forme </a:t>
            </a:r>
            <a:r>
              <a:rPr lang="fr-FR" dirty="0" smtClean="0">
                <a:solidFill>
                  <a:srgbClr val="FFFF00"/>
                </a:solidFill>
              </a:rPr>
              <a:t>aiguë</a:t>
            </a:r>
          </a:p>
          <a:p>
            <a:pPr lvl="2"/>
            <a:r>
              <a:rPr lang="fr-FR" dirty="0" smtClean="0">
                <a:solidFill>
                  <a:srgbClr val="FFFF00"/>
                </a:solidFill>
              </a:rPr>
              <a:t>Phase pré-ictérique : syndrome </a:t>
            </a:r>
            <a:r>
              <a:rPr lang="fr-FR" dirty="0" err="1" smtClean="0">
                <a:solidFill>
                  <a:srgbClr val="FFFF00"/>
                </a:solidFill>
              </a:rPr>
              <a:t>pseudogrippal</a:t>
            </a:r>
            <a:endParaRPr lang="fr-FR" dirty="0" smtClean="0">
              <a:solidFill>
                <a:srgbClr val="FFFF00"/>
              </a:solidFill>
            </a:endParaRPr>
          </a:p>
          <a:p>
            <a:pPr lvl="3"/>
            <a:r>
              <a:rPr lang="fr-FR" dirty="0" smtClean="0">
                <a:solidFill>
                  <a:srgbClr val="FFFF00"/>
                </a:solidFill>
              </a:rPr>
              <a:t>Fièvre, Asthénie, nausées, arthralgies</a:t>
            </a:r>
          </a:p>
          <a:p>
            <a:pPr lvl="2"/>
            <a:r>
              <a:rPr lang="fr-FR" dirty="0" smtClean="0">
                <a:solidFill>
                  <a:srgbClr val="FFFF00"/>
                </a:solidFill>
              </a:rPr>
              <a:t>Phase ictérique</a:t>
            </a:r>
          </a:p>
          <a:p>
            <a:pPr lvl="3"/>
            <a:r>
              <a:rPr lang="fr-FR" dirty="0" smtClean="0">
                <a:solidFill>
                  <a:srgbClr val="FFFF00"/>
                </a:solidFill>
              </a:rPr>
              <a:t>Ictère cutanéomuqueux</a:t>
            </a:r>
          </a:p>
        </p:txBody>
      </p:sp>
    </p:spTree>
    <p:extLst>
      <p:ext uri="{BB962C8B-B14F-4D97-AF65-F5344CB8AC3E}">
        <p14:creationId xmlns:p14="http://schemas.microsoft.com/office/powerpoint/2010/main" val="3429322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457200" y="260350"/>
            <a:ext cx="8229600" cy="6354763"/>
          </a:xfrm>
        </p:spPr>
        <p:txBody>
          <a:bodyPr/>
          <a:lstStyle/>
          <a:p>
            <a:pPr>
              <a:lnSpc>
                <a:spcPct val="90000"/>
              </a:lnSpc>
            </a:pPr>
            <a:r>
              <a:rPr lang="fr-FR" sz="3600" dirty="0">
                <a:solidFill>
                  <a:srgbClr val="FFFF00"/>
                </a:solidFill>
              </a:rPr>
              <a:t>IV. Biologie</a:t>
            </a:r>
          </a:p>
          <a:p>
            <a:pPr lvl="1">
              <a:lnSpc>
                <a:spcPct val="90000"/>
              </a:lnSpc>
            </a:pPr>
            <a:r>
              <a:rPr lang="fr-FR" sz="3600" dirty="0">
                <a:solidFill>
                  <a:srgbClr val="FFFF00"/>
                </a:solidFill>
              </a:rPr>
              <a:t>1) </a:t>
            </a:r>
            <a:r>
              <a:rPr lang="fr-FR" dirty="0">
                <a:solidFill>
                  <a:srgbClr val="FFFF00"/>
                </a:solidFill>
              </a:rPr>
              <a:t>Atteinte hépatique</a:t>
            </a:r>
          </a:p>
          <a:p>
            <a:pPr lvl="2">
              <a:lnSpc>
                <a:spcPct val="90000"/>
              </a:lnSpc>
            </a:pPr>
            <a:r>
              <a:rPr lang="fr-FR" sz="2800" dirty="0">
                <a:solidFill>
                  <a:srgbClr val="FFFF00"/>
                </a:solidFill>
              </a:rPr>
              <a:t>Cytolyse </a:t>
            </a:r>
            <a:r>
              <a:rPr lang="fr-FR" sz="2800" dirty="0" smtClean="0">
                <a:solidFill>
                  <a:srgbClr val="FFFF00"/>
                </a:solidFill>
              </a:rPr>
              <a:t>hépatique : ALAT, ASAT &gt; 5 N</a:t>
            </a:r>
            <a:endParaRPr lang="fr-FR" sz="2800" dirty="0">
              <a:solidFill>
                <a:srgbClr val="FFFF00"/>
              </a:solidFill>
            </a:endParaRPr>
          </a:p>
          <a:p>
            <a:pPr lvl="2">
              <a:lnSpc>
                <a:spcPct val="90000"/>
              </a:lnSpc>
            </a:pPr>
            <a:r>
              <a:rPr lang="fr-FR" sz="2800" dirty="0" smtClean="0">
                <a:solidFill>
                  <a:srgbClr val="FFFF00"/>
                </a:solidFill>
              </a:rPr>
              <a:t>Cholestase : phosphatases alcalines</a:t>
            </a:r>
            <a:endParaRPr lang="fr-FR" sz="2800" dirty="0">
              <a:solidFill>
                <a:srgbClr val="FFFF00"/>
              </a:solidFill>
            </a:endParaRPr>
          </a:p>
          <a:p>
            <a:pPr lvl="2">
              <a:lnSpc>
                <a:spcPct val="90000"/>
              </a:lnSpc>
            </a:pPr>
            <a:r>
              <a:rPr lang="fr-FR" sz="2800" dirty="0">
                <a:solidFill>
                  <a:srgbClr val="FFFF00"/>
                </a:solidFill>
              </a:rPr>
              <a:t>Insuffisance </a:t>
            </a:r>
            <a:r>
              <a:rPr lang="fr-FR" sz="2800" dirty="0" smtClean="0">
                <a:solidFill>
                  <a:srgbClr val="FFFF00"/>
                </a:solidFill>
              </a:rPr>
              <a:t>hépatocellulaire (TP)</a:t>
            </a:r>
          </a:p>
          <a:p>
            <a:pPr lvl="3">
              <a:lnSpc>
                <a:spcPct val="90000"/>
              </a:lnSpc>
            </a:pPr>
            <a:r>
              <a:rPr lang="fr-FR" sz="2800" dirty="0" smtClean="0">
                <a:solidFill>
                  <a:srgbClr val="FFFF00"/>
                </a:solidFill>
              </a:rPr>
              <a:t>&lt; 50% : sévère</a:t>
            </a:r>
          </a:p>
          <a:p>
            <a:pPr lvl="3">
              <a:lnSpc>
                <a:spcPct val="90000"/>
              </a:lnSpc>
            </a:pPr>
            <a:r>
              <a:rPr lang="fr-FR" sz="2800" dirty="0" smtClean="0">
                <a:solidFill>
                  <a:srgbClr val="FFFF00"/>
                </a:solidFill>
              </a:rPr>
              <a:t>&lt; 30% : grave</a:t>
            </a:r>
            <a:endParaRPr lang="fr-FR" sz="2800" dirty="0">
              <a:solidFill>
                <a:srgbClr val="FFFF00"/>
              </a:solidFill>
            </a:endParaRPr>
          </a:p>
          <a:p>
            <a:pPr lvl="1">
              <a:lnSpc>
                <a:spcPct val="90000"/>
              </a:lnSpc>
            </a:pPr>
            <a:r>
              <a:rPr lang="fr-FR" sz="3600" dirty="0">
                <a:solidFill>
                  <a:srgbClr val="FFFF00"/>
                </a:solidFill>
              </a:rPr>
              <a:t>2) Sérologie</a:t>
            </a:r>
          </a:p>
          <a:p>
            <a:pPr lvl="2">
              <a:lnSpc>
                <a:spcPct val="90000"/>
              </a:lnSpc>
            </a:pPr>
            <a:r>
              <a:rPr lang="fr-FR" sz="2800" dirty="0">
                <a:solidFill>
                  <a:srgbClr val="FFFF00"/>
                </a:solidFill>
              </a:rPr>
              <a:t>Ag </a:t>
            </a:r>
            <a:r>
              <a:rPr lang="fr-FR" sz="2800" dirty="0" err="1">
                <a:solidFill>
                  <a:srgbClr val="FFFF00"/>
                </a:solidFill>
              </a:rPr>
              <a:t>HBs</a:t>
            </a:r>
            <a:r>
              <a:rPr lang="fr-FR" sz="2800" dirty="0">
                <a:solidFill>
                  <a:srgbClr val="FFFF00"/>
                </a:solidFill>
              </a:rPr>
              <a:t>, </a:t>
            </a:r>
            <a:r>
              <a:rPr lang="fr-FR" sz="2800" dirty="0" smtClean="0">
                <a:solidFill>
                  <a:srgbClr val="FFFF00"/>
                </a:solidFill>
              </a:rPr>
              <a:t>Ag </a:t>
            </a:r>
            <a:r>
              <a:rPr lang="fr-FR" sz="2800" dirty="0" err="1" smtClean="0">
                <a:solidFill>
                  <a:srgbClr val="FFFF00"/>
                </a:solidFill>
              </a:rPr>
              <a:t>HBe</a:t>
            </a:r>
            <a:endParaRPr lang="fr-FR" sz="2800" dirty="0">
              <a:solidFill>
                <a:srgbClr val="FFFF00"/>
              </a:solidFill>
            </a:endParaRPr>
          </a:p>
          <a:p>
            <a:pPr lvl="2">
              <a:lnSpc>
                <a:spcPct val="90000"/>
              </a:lnSpc>
            </a:pPr>
            <a:r>
              <a:rPr lang="fr-FR" sz="2800" dirty="0" err="1">
                <a:solidFill>
                  <a:srgbClr val="FFFF00"/>
                </a:solidFill>
              </a:rPr>
              <a:t>Ac</a:t>
            </a:r>
            <a:r>
              <a:rPr lang="fr-FR" sz="2800" dirty="0">
                <a:solidFill>
                  <a:srgbClr val="FFFF00"/>
                </a:solidFill>
              </a:rPr>
              <a:t> anti-</a:t>
            </a:r>
            <a:r>
              <a:rPr lang="fr-FR" sz="2800" dirty="0" err="1">
                <a:solidFill>
                  <a:srgbClr val="FFFF00"/>
                </a:solidFill>
              </a:rPr>
              <a:t>HBs</a:t>
            </a:r>
            <a:r>
              <a:rPr lang="fr-FR" sz="2800" dirty="0">
                <a:solidFill>
                  <a:srgbClr val="FFFF00"/>
                </a:solidFill>
              </a:rPr>
              <a:t>, </a:t>
            </a:r>
            <a:r>
              <a:rPr lang="fr-FR" sz="2800" dirty="0" smtClean="0">
                <a:solidFill>
                  <a:srgbClr val="FFFF00"/>
                </a:solidFill>
              </a:rPr>
              <a:t>anti-</a:t>
            </a:r>
            <a:r>
              <a:rPr lang="fr-FR" sz="2800" dirty="0" err="1" smtClean="0">
                <a:solidFill>
                  <a:srgbClr val="FFFF00"/>
                </a:solidFill>
              </a:rPr>
              <a:t>HBe</a:t>
            </a:r>
            <a:r>
              <a:rPr lang="fr-FR" sz="2800" dirty="0">
                <a:solidFill>
                  <a:srgbClr val="FFFF00"/>
                </a:solidFill>
              </a:rPr>
              <a:t>, </a:t>
            </a:r>
            <a:r>
              <a:rPr lang="fr-FR" sz="2800" dirty="0" smtClean="0">
                <a:solidFill>
                  <a:srgbClr val="FFFF00"/>
                </a:solidFill>
              </a:rPr>
              <a:t>anti-</a:t>
            </a:r>
            <a:r>
              <a:rPr lang="fr-FR" sz="2800" dirty="0" err="1" smtClean="0">
                <a:solidFill>
                  <a:srgbClr val="FFFF00"/>
                </a:solidFill>
              </a:rPr>
              <a:t>HBc</a:t>
            </a:r>
            <a:endParaRPr lang="fr-FR" sz="2800" dirty="0">
              <a:solidFill>
                <a:srgbClr val="FFFF00"/>
              </a:solidFill>
            </a:endParaRPr>
          </a:p>
          <a:p>
            <a:pPr lvl="2">
              <a:lnSpc>
                <a:spcPct val="90000"/>
              </a:lnSpc>
            </a:pPr>
            <a:r>
              <a:rPr lang="fr-FR" sz="2800" dirty="0">
                <a:solidFill>
                  <a:srgbClr val="FFFF00"/>
                </a:solidFill>
              </a:rPr>
              <a:t>ADN </a:t>
            </a:r>
            <a:r>
              <a:rPr lang="fr-FR" sz="2800" dirty="0" smtClean="0">
                <a:solidFill>
                  <a:srgbClr val="FFFF00"/>
                </a:solidFill>
              </a:rPr>
              <a:t>viral</a:t>
            </a:r>
            <a:endParaRPr lang="fr-FR" sz="3600" dirty="0">
              <a:solidFill>
                <a:srgbClr val="FFFF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2"/>
          <p:cNvGrpSpPr>
            <a:grpSpLocks/>
          </p:cNvGrpSpPr>
          <p:nvPr/>
        </p:nvGrpSpPr>
        <p:grpSpPr bwMode="auto">
          <a:xfrm>
            <a:off x="302771" y="914400"/>
            <a:ext cx="8007792" cy="5638800"/>
            <a:chOff x="958" y="1127"/>
            <a:chExt cx="3947" cy="2569"/>
          </a:xfrm>
        </p:grpSpPr>
        <p:sp>
          <p:nvSpPr>
            <p:cNvPr id="31747" name="Rectangle 3"/>
            <p:cNvSpPr>
              <a:spLocks noChangeArrowheads="1"/>
            </p:cNvSpPr>
            <p:nvPr/>
          </p:nvSpPr>
          <p:spPr bwMode="auto">
            <a:xfrm>
              <a:off x="1010" y="3477"/>
              <a:ext cx="1023" cy="219"/>
            </a:xfrm>
            <a:prstGeom prst="rect">
              <a:avLst/>
            </a:prstGeom>
            <a:noFill/>
            <a:ln w="12700">
              <a:noFill/>
              <a:miter lim="800000"/>
              <a:headEnd/>
              <a:tailEnd/>
            </a:ln>
            <a:effectLst/>
          </p:spPr>
          <p:txBody>
            <a:bodyPr wrap="none" anchor="ctr"/>
            <a:lstStyle/>
            <a:p>
              <a:endParaRPr lang="fr-FR"/>
            </a:p>
          </p:txBody>
        </p:sp>
        <p:sp>
          <p:nvSpPr>
            <p:cNvPr id="31748" name="Rectangle 4"/>
            <p:cNvSpPr>
              <a:spLocks noChangeArrowheads="1"/>
            </p:cNvSpPr>
            <p:nvPr/>
          </p:nvSpPr>
          <p:spPr bwMode="auto">
            <a:xfrm>
              <a:off x="2325" y="3477"/>
              <a:ext cx="1534" cy="219"/>
            </a:xfrm>
            <a:prstGeom prst="rect">
              <a:avLst/>
            </a:prstGeom>
            <a:noFill/>
            <a:ln w="12700">
              <a:noFill/>
              <a:miter lim="800000"/>
              <a:headEnd/>
              <a:tailEnd/>
            </a:ln>
            <a:effectLst/>
          </p:spPr>
          <p:txBody>
            <a:bodyPr wrap="none" lIns="91432" tIns="45716" rIns="91432" bIns="45716" anchor="ctr"/>
            <a:lstStyle/>
            <a:p>
              <a:pPr algn="ctr" eaLnBrk="0" hangingPunct="0"/>
              <a:r>
                <a:rPr lang="en-US" b="1" dirty="0" err="1">
                  <a:solidFill>
                    <a:srgbClr val="FFFF00"/>
                  </a:solidFill>
                </a:rPr>
                <a:t>Semaines</a:t>
              </a:r>
              <a:r>
                <a:rPr lang="en-US" b="1" dirty="0">
                  <a:solidFill>
                    <a:srgbClr val="FFFF00"/>
                  </a:solidFill>
                </a:rPr>
                <a:t> après exposition</a:t>
              </a:r>
            </a:p>
          </p:txBody>
        </p:sp>
        <p:sp>
          <p:nvSpPr>
            <p:cNvPr id="31749" name="Line 5"/>
            <p:cNvSpPr>
              <a:spLocks noChangeShapeType="1"/>
            </p:cNvSpPr>
            <p:nvPr/>
          </p:nvSpPr>
          <p:spPr bwMode="auto">
            <a:xfrm flipV="1">
              <a:off x="1472" y="3230"/>
              <a:ext cx="0" cy="57"/>
            </a:xfrm>
            <a:prstGeom prst="line">
              <a:avLst/>
            </a:prstGeom>
            <a:noFill/>
            <a:ln w="12700">
              <a:solidFill>
                <a:srgbClr val="FFFFFF"/>
              </a:solidFill>
              <a:round/>
              <a:headEnd/>
              <a:tailEnd/>
            </a:ln>
            <a:effectLst/>
          </p:spPr>
          <p:txBody>
            <a:bodyPr/>
            <a:lstStyle/>
            <a:p>
              <a:endParaRPr lang="fr-FR"/>
            </a:p>
          </p:txBody>
        </p:sp>
        <p:sp>
          <p:nvSpPr>
            <p:cNvPr id="31750" name="Line 6"/>
            <p:cNvSpPr>
              <a:spLocks noChangeShapeType="1"/>
            </p:cNvSpPr>
            <p:nvPr/>
          </p:nvSpPr>
          <p:spPr bwMode="auto">
            <a:xfrm flipV="1">
              <a:off x="1719" y="3230"/>
              <a:ext cx="0" cy="57"/>
            </a:xfrm>
            <a:prstGeom prst="line">
              <a:avLst/>
            </a:prstGeom>
            <a:noFill/>
            <a:ln w="12700">
              <a:solidFill>
                <a:srgbClr val="FFFFFF"/>
              </a:solidFill>
              <a:round/>
              <a:headEnd/>
              <a:tailEnd/>
            </a:ln>
            <a:effectLst/>
          </p:spPr>
          <p:txBody>
            <a:bodyPr/>
            <a:lstStyle/>
            <a:p>
              <a:endParaRPr lang="fr-FR"/>
            </a:p>
          </p:txBody>
        </p:sp>
        <p:sp>
          <p:nvSpPr>
            <p:cNvPr id="31751" name="Line 7"/>
            <p:cNvSpPr>
              <a:spLocks noChangeShapeType="1"/>
            </p:cNvSpPr>
            <p:nvPr/>
          </p:nvSpPr>
          <p:spPr bwMode="auto">
            <a:xfrm flipV="1">
              <a:off x="1967" y="3230"/>
              <a:ext cx="0" cy="57"/>
            </a:xfrm>
            <a:prstGeom prst="line">
              <a:avLst/>
            </a:prstGeom>
            <a:noFill/>
            <a:ln w="12700">
              <a:solidFill>
                <a:srgbClr val="FFFFFF"/>
              </a:solidFill>
              <a:round/>
              <a:headEnd/>
              <a:tailEnd/>
            </a:ln>
            <a:effectLst/>
          </p:spPr>
          <p:txBody>
            <a:bodyPr/>
            <a:lstStyle/>
            <a:p>
              <a:endParaRPr lang="fr-FR"/>
            </a:p>
          </p:txBody>
        </p:sp>
        <p:sp>
          <p:nvSpPr>
            <p:cNvPr id="31752" name="Line 8"/>
            <p:cNvSpPr>
              <a:spLocks noChangeShapeType="1"/>
            </p:cNvSpPr>
            <p:nvPr/>
          </p:nvSpPr>
          <p:spPr bwMode="auto">
            <a:xfrm flipV="1">
              <a:off x="2217" y="3230"/>
              <a:ext cx="0" cy="57"/>
            </a:xfrm>
            <a:prstGeom prst="line">
              <a:avLst/>
            </a:prstGeom>
            <a:noFill/>
            <a:ln w="12700">
              <a:solidFill>
                <a:srgbClr val="FFFFFF"/>
              </a:solidFill>
              <a:round/>
              <a:headEnd/>
              <a:tailEnd/>
            </a:ln>
            <a:effectLst/>
          </p:spPr>
          <p:txBody>
            <a:bodyPr/>
            <a:lstStyle/>
            <a:p>
              <a:endParaRPr lang="fr-FR"/>
            </a:p>
          </p:txBody>
        </p:sp>
        <p:sp>
          <p:nvSpPr>
            <p:cNvPr id="31753" name="Line 9"/>
            <p:cNvSpPr>
              <a:spLocks noChangeShapeType="1"/>
            </p:cNvSpPr>
            <p:nvPr/>
          </p:nvSpPr>
          <p:spPr bwMode="auto">
            <a:xfrm flipV="1">
              <a:off x="2465" y="3230"/>
              <a:ext cx="0" cy="57"/>
            </a:xfrm>
            <a:prstGeom prst="line">
              <a:avLst/>
            </a:prstGeom>
            <a:noFill/>
            <a:ln w="12700">
              <a:solidFill>
                <a:srgbClr val="FFFFFF"/>
              </a:solidFill>
              <a:round/>
              <a:headEnd/>
              <a:tailEnd/>
            </a:ln>
            <a:effectLst/>
          </p:spPr>
          <p:txBody>
            <a:bodyPr/>
            <a:lstStyle/>
            <a:p>
              <a:endParaRPr lang="fr-FR"/>
            </a:p>
          </p:txBody>
        </p:sp>
        <p:sp>
          <p:nvSpPr>
            <p:cNvPr id="31754" name="Line 10"/>
            <p:cNvSpPr>
              <a:spLocks noChangeShapeType="1"/>
            </p:cNvSpPr>
            <p:nvPr/>
          </p:nvSpPr>
          <p:spPr bwMode="auto">
            <a:xfrm flipV="1">
              <a:off x="2713" y="3230"/>
              <a:ext cx="0" cy="57"/>
            </a:xfrm>
            <a:prstGeom prst="line">
              <a:avLst/>
            </a:prstGeom>
            <a:noFill/>
            <a:ln w="12700">
              <a:solidFill>
                <a:srgbClr val="FFFFFF"/>
              </a:solidFill>
              <a:round/>
              <a:headEnd/>
              <a:tailEnd/>
            </a:ln>
            <a:effectLst/>
          </p:spPr>
          <p:txBody>
            <a:bodyPr/>
            <a:lstStyle/>
            <a:p>
              <a:endParaRPr lang="fr-FR"/>
            </a:p>
          </p:txBody>
        </p:sp>
        <p:sp>
          <p:nvSpPr>
            <p:cNvPr id="31755" name="Line 11"/>
            <p:cNvSpPr>
              <a:spLocks noChangeShapeType="1"/>
            </p:cNvSpPr>
            <p:nvPr/>
          </p:nvSpPr>
          <p:spPr bwMode="auto">
            <a:xfrm flipV="1">
              <a:off x="2962" y="3230"/>
              <a:ext cx="0" cy="57"/>
            </a:xfrm>
            <a:prstGeom prst="line">
              <a:avLst/>
            </a:prstGeom>
            <a:noFill/>
            <a:ln w="12700">
              <a:solidFill>
                <a:srgbClr val="FFFFFF"/>
              </a:solidFill>
              <a:round/>
              <a:headEnd/>
              <a:tailEnd/>
            </a:ln>
            <a:effectLst/>
          </p:spPr>
          <p:txBody>
            <a:bodyPr/>
            <a:lstStyle/>
            <a:p>
              <a:endParaRPr lang="fr-FR"/>
            </a:p>
          </p:txBody>
        </p:sp>
        <p:sp>
          <p:nvSpPr>
            <p:cNvPr id="31756" name="Line 12"/>
            <p:cNvSpPr>
              <a:spLocks noChangeShapeType="1"/>
            </p:cNvSpPr>
            <p:nvPr/>
          </p:nvSpPr>
          <p:spPr bwMode="auto">
            <a:xfrm flipV="1">
              <a:off x="3211" y="3230"/>
              <a:ext cx="0" cy="57"/>
            </a:xfrm>
            <a:prstGeom prst="line">
              <a:avLst/>
            </a:prstGeom>
            <a:noFill/>
            <a:ln w="12700">
              <a:solidFill>
                <a:srgbClr val="FFFFFF"/>
              </a:solidFill>
              <a:round/>
              <a:headEnd/>
              <a:tailEnd/>
            </a:ln>
            <a:effectLst/>
          </p:spPr>
          <p:txBody>
            <a:bodyPr/>
            <a:lstStyle/>
            <a:p>
              <a:endParaRPr lang="fr-FR"/>
            </a:p>
          </p:txBody>
        </p:sp>
        <p:sp>
          <p:nvSpPr>
            <p:cNvPr id="31757" name="Line 13"/>
            <p:cNvSpPr>
              <a:spLocks noChangeShapeType="1"/>
            </p:cNvSpPr>
            <p:nvPr/>
          </p:nvSpPr>
          <p:spPr bwMode="auto">
            <a:xfrm flipV="1">
              <a:off x="3458" y="3230"/>
              <a:ext cx="0" cy="57"/>
            </a:xfrm>
            <a:prstGeom prst="line">
              <a:avLst/>
            </a:prstGeom>
            <a:noFill/>
            <a:ln w="12700">
              <a:solidFill>
                <a:srgbClr val="FFFFFF"/>
              </a:solidFill>
              <a:round/>
              <a:headEnd/>
              <a:tailEnd/>
            </a:ln>
            <a:effectLst/>
          </p:spPr>
          <p:txBody>
            <a:bodyPr/>
            <a:lstStyle/>
            <a:p>
              <a:endParaRPr lang="fr-FR"/>
            </a:p>
          </p:txBody>
        </p:sp>
        <p:sp>
          <p:nvSpPr>
            <p:cNvPr id="31758" name="Line 14"/>
            <p:cNvSpPr>
              <a:spLocks noChangeShapeType="1"/>
            </p:cNvSpPr>
            <p:nvPr/>
          </p:nvSpPr>
          <p:spPr bwMode="auto">
            <a:xfrm flipV="1">
              <a:off x="3708" y="3230"/>
              <a:ext cx="0" cy="57"/>
            </a:xfrm>
            <a:prstGeom prst="line">
              <a:avLst/>
            </a:prstGeom>
            <a:noFill/>
            <a:ln w="12700">
              <a:solidFill>
                <a:srgbClr val="FFFFFF"/>
              </a:solidFill>
              <a:round/>
              <a:headEnd/>
              <a:tailEnd/>
            </a:ln>
            <a:effectLst/>
          </p:spPr>
          <p:txBody>
            <a:bodyPr/>
            <a:lstStyle/>
            <a:p>
              <a:endParaRPr lang="fr-FR"/>
            </a:p>
          </p:txBody>
        </p:sp>
        <p:sp>
          <p:nvSpPr>
            <p:cNvPr id="31759" name="Line 15"/>
            <p:cNvSpPr>
              <a:spLocks noChangeShapeType="1"/>
            </p:cNvSpPr>
            <p:nvPr/>
          </p:nvSpPr>
          <p:spPr bwMode="auto">
            <a:xfrm flipV="1">
              <a:off x="4204" y="3230"/>
              <a:ext cx="0" cy="57"/>
            </a:xfrm>
            <a:prstGeom prst="line">
              <a:avLst/>
            </a:prstGeom>
            <a:noFill/>
            <a:ln w="12700">
              <a:solidFill>
                <a:srgbClr val="FFFFFF"/>
              </a:solidFill>
              <a:round/>
              <a:headEnd/>
              <a:tailEnd/>
            </a:ln>
            <a:effectLst/>
          </p:spPr>
          <p:txBody>
            <a:bodyPr/>
            <a:lstStyle/>
            <a:p>
              <a:endParaRPr lang="fr-FR"/>
            </a:p>
          </p:txBody>
        </p:sp>
        <p:sp>
          <p:nvSpPr>
            <p:cNvPr id="31760" name="Line 16"/>
            <p:cNvSpPr>
              <a:spLocks noChangeShapeType="1"/>
            </p:cNvSpPr>
            <p:nvPr/>
          </p:nvSpPr>
          <p:spPr bwMode="auto">
            <a:xfrm flipV="1">
              <a:off x="4700" y="3230"/>
              <a:ext cx="0" cy="57"/>
            </a:xfrm>
            <a:prstGeom prst="line">
              <a:avLst/>
            </a:prstGeom>
            <a:noFill/>
            <a:ln w="12700">
              <a:solidFill>
                <a:srgbClr val="FFFFFF"/>
              </a:solidFill>
              <a:round/>
              <a:headEnd/>
              <a:tailEnd/>
            </a:ln>
            <a:effectLst/>
          </p:spPr>
          <p:txBody>
            <a:bodyPr/>
            <a:lstStyle/>
            <a:p>
              <a:endParaRPr lang="fr-FR"/>
            </a:p>
          </p:txBody>
        </p:sp>
        <p:sp>
          <p:nvSpPr>
            <p:cNvPr id="31761" name="Freeform 17"/>
            <p:cNvSpPr>
              <a:spLocks/>
            </p:cNvSpPr>
            <p:nvPr/>
          </p:nvSpPr>
          <p:spPr bwMode="auto">
            <a:xfrm>
              <a:off x="1287" y="1127"/>
              <a:ext cx="13" cy="2107"/>
            </a:xfrm>
            <a:custGeom>
              <a:avLst/>
              <a:gdLst/>
              <a:ahLst/>
              <a:cxnLst>
                <a:cxn ang="0">
                  <a:pos x="8" y="2757"/>
                </a:cxn>
                <a:cxn ang="0">
                  <a:pos x="16" y="2766"/>
                </a:cxn>
                <a:cxn ang="0">
                  <a:pos x="16" y="0"/>
                </a:cxn>
                <a:cxn ang="0">
                  <a:pos x="0" y="0"/>
                </a:cxn>
                <a:cxn ang="0">
                  <a:pos x="0" y="2766"/>
                </a:cxn>
                <a:cxn ang="0">
                  <a:pos x="8" y="2775"/>
                </a:cxn>
                <a:cxn ang="0">
                  <a:pos x="0" y="2766"/>
                </a:cxn>
                <a:cxn ang="0">
                  <a:pos x="0" y="2775"/>
                </a:cxn>
                <a:cxn ang="0">
                  <a:pos x="8" y="2775"/>
                </a:cxn>
                <a:cxn ang="0">
                  <a:pos x="8" y="2757"/>
                </a:cxn>
              </a:cxnLst>
              <a:rect l="0" t="0" r="r" b="b"/>
              <a:pathLst>
                <a:path w="17" h="2776">
                  <a:moveTo>
                    <a:pt x="8" y="2757"/>
                  </a:moveTo>
                  <a:lnTo>
                    <a:pt x="16" y="2766"/>
                  </a:lnTo>
                  <a:lnTo>
                    <a:pt x="16" y="0"/>
                  </a:lnTo>
                  <a:lnTo>
                    <a:pt x="0" y="0"/>
                  </a:lnTo>
                  <a:lnTo>
                    <a:pt x="0" y="2766"/>
                  </a:lnTo>
                  <a:lnTo>
                    <a:pt x="8" y="2775"/>
                  </a:lnTo>
                  <a:lnTo>
                    <a:pt x="0" y="2766"/>
                  </a:lnTo>
                  <a:lnTo>
                    <a:pt x="0" y="2775"/>
                  </a:lnTo>
                  <a:lnTo>
                    <a:pt x="8" y="2775"/>
                  </a:lnTo>
                  <a:lnTo>
                    <a:pt x="8" y="2757"/>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31762" name="Freeform 18"/>
            <p:cNvSpPr>
              <a:spLocks/>
            </p:cNvSpPr>
            <p:nvPr/>
          </p:nvSpPr>
          <p:spPr bwMode="auto">
            <a:xfrm>
              <a:off x="1294" y="3224"/>
              <a:ext cx="3581" cy="13"/>
            </a:xfrm>
            <a:custGeom>
              <a:avLst/>
              <a:gdLst/>
              <a:ahLst/>
              <a:cxnLst>
                <a:cxn ang="0">
                  <a:pos x="4706" y="8"/>
                </a:cxn>
                <a:cxn ang="0">
                  <a:pos x="4706" y="0"/>
                </a:cxn>
                <a:cxn ang="0">
                  <a:pos x="0" y="0"/>
                </a:cxn>
                <a:cxn ang="0">
                  <a:pos x="0" y="16"/>
                </a:cxn>
                <a:cxn ang="0">
                  <a:pos x="4706" y="16"/>
                </a:cxn>
                <a:cxn ang="0">
                  <a:pos x="4706" y="8"/>
                </a:cxn>
              </a:cxnLst>
              <a:rect l="0" t="0" r="r" b="b"/>
              <a:pathLst>
                <a:path w="4707" h="17">
                  <a:moveTo>
                    <a:pt x="4706" y="8"/>
                  </a:moveTo>
                  <a:lnTo>
                    <a:pt x="4706" y="0"/>
                  </a:lnTo>
                  <a:lnTo>
                    <a:pt x="0" y="0"/>
                  </a:lnTo>
                  <a:lnTo>
                    <a:pt x="0" y="16"/>
                  </a:lnTo>
                  <a:lnTo>
                    <a:pt x="4706" y="16"/>
                  </a:lnTo>
                  <a:lnTo>
                    <a:pt x="4706" y="8"/>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31763" name="Freeform 19"/>
            <p:cNvSpPr>
              <a:spLocks/>
            </p:cNvSpPr>
            <p:nvPr/>
          </p:nvSpPr>
          <p:spPr bwMode="auto">
            <a:xfrm>
              <a:off x="3915" y="3188"/>
              <a:ext cx="43" cy="102"/>
            </a:xfrm>
            <a:custGeom>
              <a:avLst/>
              <a:gdLst/>
              <a:ahLst/>
              <a:cxnLst>
                <a:cxn ang="0">
                  <a:pos x="7" y="131"/>
                </a:cxn>
                <a:cxn ang="0">
                  <a:pos x="15" y="134"/>
                </a:cxn>
                <a:cxn ang="0">
                  <a:pos x="56" y="5"/>
                </a:cxn>
                <a:cxn ang="0">
                  <a:pos x="41" y="0"/>
                </a:cxn>
                <a:cxn ang="0">
                  <a:pos x="0" y="128"/>
                </a:cxn>
                <a:cxn ang="0">
                  <a:pos x="7" y="131"/>
                </a:cxn>
              </a:cxnLst>
              <a:rect l="0" t="0" r="r" b="b"/>
              <a:pathLst>
                <a:path w="57" h="135">
                  <a:moveTo>
                    <a:pt x="7" y="131"/>
                  </a:moveTo>
                  <a:lnTo>
                    <a:pt x="15" y="134"/>
                  </a:lnTo>
                  <a:lnTo>
                    <a:pt x="56" y="5"/>
                  </a:lnTo>
                  <a:lnTo>
                    <a:pt x="41" y="0"/>
                  </a:lnTo>
                  <a:lnTo>
                    <a:pt x="0" y="128"/>
                  </a:lnTo>
                  <a:lnTo>
                    <a:pt x="7" y="131"/>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31764" name="Freeform 20"/>
            <p:cNvSpPr>
              <a:spLocks/>
            </p:cNvSpPr>
            <p:nvPr/>
          </p:nvSpPr>
          <p:spPr bwMode="auto">
            <a:xfrm>
              <a:off x="3949" y="3188"/>
              <a:ext cx="44" cy="102"/>
            </a:xfrm>
            <a:custGeom>
              <a:avLst/>
              <a:gdLst/>
              <a:ahLst/>
              <a:cxnLst>
                <a:cxn ang="0">
                  <a:pos x="8" y="131"/>
                </a:cxn>
                <a:cxn ang="0">
                  <a:pos x="15" y="134"/>
                </a:cxn>
                <a:cxn ang="0">
                  <a:pos x="57" y="5"/>
                </a:cxn>
                <a:cxn ang="0">
                  <a:pos x="42" y="0"/>
                </a:cxn>
                <a:cxn ang="0">
                  <a:pos x="0" y="128"/>
                </a:cxn>
                <a:cxn ang="0">
                  <a:pos x="8" y="131"/>
                </a:cxn>
              </a:cxnLst>
              <a:rect l="0" t="0" r="r" b="b"/>
              <a:pathLst>
                <a:path w="58" h="135">
                  <a:moveTo>
                    <a:pt x="8" y="131"/>
                  </a:moveTo>
                  <a:lnTo>
                    <a:pt x="15" y="134"/>
                  </a:lnTo>
                  <a:lnTo>
                    <a:pt x="57" y="5"/>
                  </a:lnTo>
                  <a:lnTo>
                    <a:pt x="42" y="0"/>
                  </a:lnTo>
                  <a:lnTo>
                    <a:pt x="0" y="128"/>
                  </a:lnTo>
                  <a:lnTo>
                    <a:pt x="8" y="131"/>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31765" name="Freeform 21"/>
            <p:cNvSpPr>
              <a:spLocks/>
            </p:cNvSpPr>
            <p:nvPr/>
          </p:nvSpPr>
          <p:spPr bwMode="auto">
            <a:xfrm>
              <a:off x="4438" y="3188"/>
              <a:ext cx="45" cy="102"/>
            </a:xfrm>
            <a:custGeom>
              <a:avLst/>
              <a:gdLst/>
              <a:ahLst/>
              <a:cxnLst>
                <a:cxn ang="0">
                  <a:pos x="8" y="131"/>
                </a:cxn>
                <a:cxn ang="0">
                  <a:pos x="15" y="134"/>
                </a:cxn>
                <a:cxn ang="0">
                  <a:pos x="57" y="5"/>
                </a:cxn>
                <a:cxn ang="0">
                  <a:pos x="42" y="0"/>
                </a:cxn>
                <a:cxn ang="0">
                  <a:pos x="0" y="128"/>
                </a:cxn>
                <a:cxn ang="0">
                  <a:pos x="8" y="131"/>
                </a:cxn>
              </a:cxnLst>
              <a:rect l="0" t="0" r="r" b="b"/>
              <a:pathLst>
                <a:path w="58" h="135">
                  <a:moveTo>
                    <a:pt x="8" y="131"/>
                  </a:moveTo>
                  <a:lnTo>
                    <a:pt x="15" y="134"/>
                  </a:lnTo>
                  <a:lnTo>
                    <a:pt x="57" y="5"/>
                  </a:lnTo>
                  <a:lnTo>
                    <a:pt x="42" y="0"/>
                  </a:lnTo>
                  <a:lnTo>
                    <a:pt x="0" y="128"/>
                  </a:lnTo>
                  <a:lnTo>
                    <a:pt x="8" y="131"/>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31766" name="Freeform 22"/>
            <p:cNvSpPr>
              <a:spLocks/>
            </p:cNvSpPr>
            <p:nvPr/>
          </p:nvSpPr>
          <p:spPr bwMode="auto">
            <a:xfrm>
              <a:off x="4473" y="3188"/>
              <a:ext cx="44" cy="102"/>
            </a:xfrm>
            <a:custGeom>
              <a:avLst/>
              <a:gdLst/>
              <a:ahLst/>
              <a:cxnLst>
                <a:cxn ang="0">
                  <a:pos x="8" y="131"/>
                </a:cxn>
                <a:cxn ang="0">
                  <a:pos x="15" y="134"/>
                </a:cxn>
                <a:cxn ang="0">
                  <a:pos x="57" y="5"/>
                </a:cxn>
                <a:cxn ang="0">
                  <a:pos x="42" y="0"/>
                </a:cxn>
                <a:cxn ang="0">
                  <a:pos x="0" y="128"/>
                </a:cxn>
                <a:cxn ang="0">
                  <a:pos x="8" y="131"/>
                </a:cxn>
              </a:cxnLst>
              <a:rect l="0" t="0" r="r" b="b"/>
              <a:pathLst>
                <a:path w="58" h="135">
                  <a:moveTo>
                    <a:pt x="8" y="131"/>
                  </a:moveTo>
                  <a:lnTo>
                    <a:pt x="15" y="134"/>
                  </a:lnTo>
                  <a:lnTo>
                    <a:pt x="57" y="5"/>
                  </a:lnTo>
                  <a:lnTo>
                    <a:pt x="42" y="0"/>
                  </a:lnTo>
                  <a:lnTo>
                    <a:pt x="0" y="128"/>
                  </a:lnTo>
                  <a:lnTo>
                    <a:pt x="8" y="131"/>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31767" name="Freeform 23"/>
            <p:cNvSpPr>
              <a:spLocks/>
            </p:cNvSpPr>
            <p:nvPr/>
          </p:nvSpPr>
          <p:spPr bwMode="auto">
            <a:xfrm>
              <a:off x="2099" y="1296"/>
              <a:ext cx="606" cy="195"/>
            </a:xfrm>
            <a:custGeom>
              <a:avLst/>
              <a:gdLst/>
              <a:ahLst/>
              <a:cxnLst>
                <a:cxn ang="0">
                  <a:pos x="0" y="178"/>
                </a:cxn>
                <a:cxn ang="0">
                  <a:pos x="796" y="178"/>
                </a:cxn>
                <a:cxn ang="0">
                  <a:pos x="796" y="0"/>
                </a:cxn>
                <a:cxn ang="0">
                  <a:pos x="0" y="0"/>
                </a:cxn>
                <a:cxn ang="0">
                  <a:pos x="0" y="178"/>
                </a:cxn>
              </a:cxnLst>
              <a:rect l="0" t="0" r="r" b="b"/>
              <a:pathLst>
                <a:path w="797" h="179">
                  <a:moveTo>
                    <a:pt x="0" y="178"/>
                  </a:moveTo>
                  <a:lnTo>
                    <a:pt x="796" y="178"/>
                  </a:lnTo>
                  <a:lnTo>
                    <a:pt x="796" y="0"/>
                  </a:lnTo>
                  <a:lnTo>
                    <a:pt x="0" y="0"/>
                  </a:lnTo>
                  <a:lnTo>
                    <a:pt x="0" y="178"/>
                  </a:lnTo>
                </a:path>
              </a:pathLst>
            </a:custGeom>
            <a:solidFill>
              <a:srgbClr val="00CC00"/>
            </a:solidFill>
            <a:ln w="12700" cap="rnd" cmpd="sng">
              <a:noFill/>
              <a:prstDash val="solid"/>
              <a:round/>
              <a:headEnd type="none" w="med" len="med"/>
              <a:tailEnd type="none" w="med" len="med"/>
            </a:ln>
            <a:effectLst/>
          </p:spPr>
          <p:txBody>
            <a:bodyPr/>
            <a:lstStyle/>
            <a:p>
              <a:endParaRPr lang="fr-FR"/>
            </a:p>
          </p:txBody>
        </p:sp>
        <p:sp>
          <p:nvSpPr>
            <p:cNvPr id="31768" name="Freeform 24"/>
            <p:cNvSpPr>
              <a:spLocks/>
            </p:cNvSpPr>
            <p:nvPr/>
          </p:nvSpPr>
          <p:spPr bwMode="auto">
            <a:xfrm>
              <a:off x="1795" y="1564"/>
              <a:ext cx="540" cy="212"/>
            </a:xfrm>
            <a:custGeom>
              <a:avLst/>
              <a:gdLst/>
              <a:ahLst/>
              <a:cxnLst>
                <a:cxn ang="0">
                  <a:pos x="0" y="177"/>
                </a:cxn>
                <a:cxn ang="0">
                  <a:pos x="708" y="177"/>
                </a:cxn>
                <a:cxn ang="0">
                  <a:pos x="708" y="0"/>
                </a:cxn>
                <a:cxn ang="0">
                  <a:pos x="0" y="0"/>
                </a:cxn>
                <a:cxn ang="0">
                  <a:pos x="0" y="177"/>
                </a:cxn>
              </a:cxnLst>
              <a:rect l="0" t="0" r="r" b="b"/>
              <a:pathLst>
                <a:path w="709" h="178">
                  <a:moveTo>
                    <a:pt x="0" y="177"/>
                  </a:moveTo>
                  <a:lnTo>
                    <a:pt x="708" y="177"/>
                  </a:lnTo>
                  <a:lnTo>
                    <a:pt x="708" y="0"/>
                  </a:lnTo>
                  <a:lnTo>
                    <a:pt x="0" y="0"/>
                  </a:lnTo>
                  <a:lnTo>
                    <a:pt x="0" y="177"/>
                  </a:lnTo>
                </a:path>
              </a:pathLst>
            </a:custGeom>
            <a:solidFill>
              <a:srgbClr val="FF00AB"/>
            </a:solidFill>
            <a:ln w="12700" cap="rnd" cmpd="sng">
              <a:noFill/>
              <a:prstDash val="solid"/>
              <a:round/>
              <a:headEnd type="none" w="med" len="med"/>
              <a:tailEnd type="none" w="med" len="med"/>
            </a:ln>
            <a:effectLst/>
          </p:spPr>
          <p:txBody>
            <a:bodyPr/>
            <a:lstStyle/>
            <a:p>
              <a:endParaRPr lang="fr-FR"/>
            </a:p>
          </p:txBody>
        </p:sp>
        <p:sp>
          <p:nvSpPr>
            <p:cNvPr id="31769" name="Freeform 25"/>
            <p:cNvSpPr>
              <a:spLocks/>
            </p:cNvSpPr>
            <p:nvPr/>
          </p:nvSpPr>
          <p:spPr bwMode="auto">
            <a:xfrm>
              <a:off x="2360" y="1564"/>
              <a:ext cx="2352" cy="212"/>
            </a:xfrm>
            <a:custGeom>
              <a:avLst/>
              <a:gdLst/>
              <a:ahLst/>
              <a:cxnLst>
                <a:cxn ang="0">
                  <a:pos x="0" y="177"/>
                </a:cxn>
                <a:cxn ang="0">
                  <a:pos x="3089" y="177"/>
                </a:cxn>
                <a:cxn ang="0">
                  <a:pos x="3089" y="0"/>
                </a:cxn>
                <a:cxn ang="0">
                  <a:pos x="0" y="0"/>
                </a:cxn>
                <a:cxn ang="0">
                  <a:pos x="0" y="177"/>
                </a:cxn>
              </a:cxnLst>
              <a:rect l="0" t="0" r="r" b="b"/>
              <a:pathLst>
                <a:path w="3090" h="178">
                  <a:moveTo>
                    <a:pt x="0" y="177"/>
                  </a:moveTo>
                  <a:lnTo>
                    <a:pt x="3089" y="177"/>
                  </a:lnTo>
                  <a:lnTo>
                    <a:pt x="3089" y="0"/>
                  </a:lnTo>
                  <a:lnTo>
                    <a:pt x="0" y="0"/>
                  </a:lnTo>
                  <a:lnTo>
                    <a:pt x="0" y="177"/>
                  </a:lnTo>
                </a:path>
              </a:pathLst>
            </a:custGeom>
            <a:solidFill>
              <a:srgbClr val="FF00AB"/>
            </a:solidFill>
            <a:ln w="12700" cap="rnd" cmpd="sng">
              <a:noFill/>
              <a:prstDash val="solid"/>
              <a:round/>
              <a:headEnd type="none" w="med" len="med"/>
              <a:tailEnd type="none" w="med" len="med"/>
            </a:ln>
            <a:effectLst/>
          </p:spPr>
          <p:txBody>
            <a:bodyPr/>
            <a:lstStyle/>
            <a:p>
              <a:endParaRPr lang="fr-FR"/>
            </a:p>
          </p:txBody>
        </p:sp>
        <p:sp>
          <p:nvSpPr>
            <p:cNvPr id="31770" name="Freeform 26"/>
            <p:cNvSpPr>
              <a:spLocks/>
            </p:cNvSpPr>
            <p:nvPr/>
          </p:nvSpPr>
          <p:spPr bwMode="auto">
            <a:xfrm>
              <a:off x="3449" y="3194"/>
              <a:ext cx="14" cy="26"/>
            </a:xfrm>
            <a:custGeom>
              <a:avLst/>
              <a:gdLst/>
              <a:ahLst/>
              <a:cxnLst>
                <a:cxn ang="0">
                  <a:pos x="12" y="0"/>
                </a:cxn>
                <a:cxn ang="0">
                  <a:pos x="13" y="0"/>
                </a:cxn>
                <a:cxn ang="0">
                  <a:pos x="0" y="29"/>
                </a:cxn>
                <a:cxn ang="0">
                  <a:pos x="5" y="32"/>
                </a:cxn>
                <a:cxn ang="0">
                  <a:pos x="17" y="3"/>
                </a:cxn>
                <a:cxn ang="0">
                  <a:pos x="18" y="3"/>
                </a:cxn>
                <a:cxn ang="0">
                  <a:pos x="17" y="3"/>
                </a:cxn>
                <a:cxn ang="0">
                  <a:pos x="18" y="3"/>
                </a:cxn>
                <a:cxn ang="0">
                  <a:pos x="12" y="0"/>
                </a:cxn>
              </a:cxnLst>
              <a:rect l="0" t="0" r="r" b="b"/>
              <a:pathLst>
                <a:path w="19" h="33">
                  <a:moveTo>
                    <a:pt x="12" y="0"/>
                  </a:moveTo>
                  <a:lnTo>
                    <a:pt x="13" y="0"/>
                  </a:lnTo>
                  <a:lnTo>
                    <a:pt x="0" y="29"/>
                  </a:lnTo>
                  <a:lnTo>
                    <a:pt x="5" y="32"/>
                  </a:lnTo>
                  <a:lnTo>
                    <a:pt x="17" y="3"/>
                  </a:lnTo>
                  <a:lnTo>
                    <a:pt x="18" y="3"/>
                  </a:lnTo>
                  <a:lnTo>
                    <a:pt x="17" y="3"/>
                  </a:lnTo>
                  <a:lnTo>
                    <a:pt x="18" y="3"/>
                  </a:lnTo>
                  <a:lnTo>
                    <a:pt x="12" y="0"/>
                  </a:lnTo>
                </a:path>
              </a:pathLst>
            </a:custGeom>
            <a:solidFill>
              <a:srgbClr val="000033"/>
            </a:solidFill>
            <a:ln w="12700" cap="rnd" cmpd="sng">
              <a:noFill/>
              <a:prstDash val="solid"/>
              <a:round/>
              <a:headEnd type="none" w="med" len="med"/>
              <a:tailEnd type="none" w="med" len="med"/>
            </a:ln>
            <a:effectLst/>
          </p:spPr>
          <p:txBody>
            <a:bodyPr/>
            <a:lstStyle/>
            <a:p>
              <a:endParaRPr lang="fr-FR"/>
            </a:p>
          </p:txBody>
        </p:sp>
        <p:sp>
          <p:nvSpPr>
            <p:cNvPr id="31771" name="Freeform 27"/>
            <p:cNvSpPr>
              <a:spLocks/>
            </p:cNvSpPr>
            <p:nvPr/>
          </p:nvSpPr>
          <p:spPr bwMode="auto">
            <a:xfrm>
              <a:off x="1685" y="2913"/>
              <a:ext cx="113" cy="322"/>
            </a:xfrm>
            <a:custGeom>
              <a:avLst/>
              <a:gdLst/>
              <a:ahLst/>
              <a:cxnLst>
                <a:cxn ang="0">
                  <a:pos x="130" y="0"/>
                </a:cxn>
                <a:cxn ang="0">
                  <a:pos x="130" y="1"/>
                </a:cxn>
                <a:cxn ang="0">
                  <a:pos x="0" y="419"/>
                </a:cxn>
                <a:cxn ang="0">
                  <a:pos x="17" y="424"/>
                </a:cxn>
                <a:cxn ang="0">
                  <a:pos x="146" y="6"/>
                </a:cxn>
                <a:cxn ang="0">
                  <a:pos x="146" y="7"/>
                </a:cxn>
                <a:cxn ang="0">
                  <a:pos x="130" y="0"/>
                </a:cxn>
                <a:cxn ang="0">
                  <a:pos x="130" y="1"/>
                </a:cxn>
                <a:cxn ang="0">
                  <a:pos x="130" y="0"/>
                </a:cxn>
              </a:cxnLst>
              <a:rect l="0" t="0" r="r" b="b"/>
              <a:pathLst>
                <a:path w="147" h="425">
                  <a:moveTo>
                    <a:pt x="130" y="0"/>
                  </a:moveTo>
                  <a:lnTo>
                    <a:pt x="130" y="1"/>
                  </a:lnTo>
                  <a:lnTo>
                    <a:pt x="0" y="419"/>
                  </a:lnTo>
                  <a:lnTo>
                    <a:pt x="17" y="424"/>
                  </a:lnTo>
                  <a:lnTo>
                    <a:pt x="146" y="6"/>
                  </a:lnTo>
                  <a:lnTo>
                    <a:pt x="146" y="7"/>
                  </a:lnTo>
                  <a:lnTo>
                    <a:pt x="130" y="0"/>
                  </a:lnTo>
                  <a:lnTo>
                    <a:pt x="130" y="1"/>
                  </a:lnTo>
                  <a:lnTo>
                    <a:pt x="130" y="0"/>
                  </a:lnTo>
                </a:path>
              </a:pathLst>
            </a:custGeom>
            <a:solidFill>
              <a:srgbClr val="FF5400"/>
            </a:solidFill>
            <a:ln w="12700" cap="rnd" cmpd="sng">
              <a:noFill/>
              <a:prstDash val="solid"/>
              <a:round/>
              <a:headEnd type="none" w="med" len="med"/>
              <a:tailEnd type="none" w="med" len="med"/>
            </a:ln>
            <a:effectLst/>
          </p:spPr>
          <p:txBody>
            <a:bodyPr/>
            <a:lstStyle/>
            <a:p>
              <a:endParaRPr lang="fr-FR"/>
            </a:p>
          </p:txBody>
        </p:sp>
        <p:sp>
          <p:nvSpPr>
            <p:cNvPr id="31772" name="Freeform 28"/>
            <p:cNvSpPr>
              <a:spLocks/>
            </p:cNvSpPr>
            <p:nvPr/>
          </p:nvSpPr>
          <p:spPr bwMode="auto">
            <a:xfrm>
              <a:off x="1788" y="2787"/>
              <a:ext cx="54" cy="127"/>
            </a:xfrm>
            <a:custGeom>
              <a:avLst/>
              <a:gdLst/>
              <a:ahLst/>
              <a:cxnLst>
                <a:cxn ang="0">
                  <a:pos x="52" y="0"/>
                </a:cxn>
                <a:cxn ang="0">
                  <a:pos x="0" y="160"/>
                </a:cxn>
                <a:cxn ang="0">
                  <a:pos x="16" y="167"/>
                </a:cxn>
                <a:cxn ang="0">
                  <a:pos x="68" y="6"/>
                </a:cxn>
                <a:cxn ang="0">
                  <a:pos x="52" y="0"/>
                </a:cxn>
              </a:cxnLst>
              <a:rect l="0" t="0" r="r" b="b"/>
              <a:pathLst>
                <a:path w="69" h="168">
                  <a:moveTo>
                    <a:pt x="52" y="0"/>
                  </a:moveTo>
                  <a:lnTo>
                    <a:pt x="0" y="160"/>
                  </a:lnTo>
                  <a:lnTo>
                    <a:pt x="16" y="167"/>
                  </a:lnTo>
                  <a:lnTo>
                    <a:pt x="68" y="6"/>
                  </a:lnTo>
                  <a:lnTo>
                    <a:pt x="52" y="0"/>
                  </a:lnTo>
                </a:path>
              </a:pathLst>
            </a:custGeom>
            <a:solidFill>
              <a:srgbClr val="FF5400"/>
            </a:solidFill>
            <a:ln w="12700" cap="rnd" cmpd="sng">
              <a:noFill/>
              <a:prstDash val="solid"/>
              <a:round/>
              <a:headEnd type="none" w="med" len="med"/>
              <a:tailEnd type="none" w="med" len="med"/>
            </a:ln>
            <a:effectLst/>
          </p:spPr>
          <p:txBody>
            <a:bodyPr/>
            <a:lstStyle/>
            <a:p>
              <a:endParaRPr lang="fr-FR"/>
            </a:p>
          </p:txBody>
        </p:sp>
        <p:sp>
          <p:nvSpPr>
            <p:cNvPr id="31773" name="Freeform 29"/>
            <p:cNvSpPr>
              <a:spLocks/>
            </p:cNvSpPr>
            <p:nvPr/>
          </p:nvSpPr>
          <p:spPr bwMode="auto">
            <a:xfrm>
              <a:off x="1832" y="2674"/>
              <a:ext cx="53" cy="114"/>
            </a:xfrm>
            <a:custGeom>
              <a:avLst/>
              <a:gdLst/>
              <a:ahLst/>
              <a:cxnLst>
                <a:cxn ang="0">
                  <a:pos x="52" y="0"/>
                </a:cxn>
                <a:cxn ang="0">
                  <a:pos x="0" y="143"/>
                </a:cxn>
                <a:cxn ang="0">
                  <a:pos x="16" y="149"/>
                </a:cxn>
                <a:cxn ang="0">
                  <a:pos x="69" y="7"/>
                </a:cxn>
                <a:cxn ang="0">
                  <a:pos x="52" y="0"/>
                </a:cxn>
              </a:cxnLst>
              <a:rect l="0" t="0" r="r" b="b"/>
              <a:pathLst>
                <a:path w="70" h="150">
                  <a:moveTo>
                    <a:pt x="52" y="0"/>
                  </a:moveTo>
                  <a:lnTo>
                    <a:pt x="0" y="143"/>
                  </a:lnTo>
                  <a:lnTo>
                    <a:pt x="16" y="149"/>
                  </a:lnTo>
                  <a:lnTo>
                    <a:pt x="69" y="7"/>
                  </a:lnTo>
                  <a:lnTo>
                    <a:pt x="52" y="0"/>
                  </a:lnTo>
                </a:path>
              </a:pathLst>
            </a:custGeom>
            <a:solidFill>
              <a:srgbClr val="FF5400"/>
            </a:solidFill>
            <a:ln w="12700" cap="rnd" cmpd="sng">
              <a:noFill/>
              <a:prstDash val="solid"/>
              <a:round/>
              <a:headEnd type="none" w="med" len="med"/>
              <a:tailEnd type="none" w="med" len="med"/>
            </a:ln>
            <a:effectLst/>
          </p:spPr>
          <p:txBody>
            <a:bodyPr/>
            <a:lstStyle/>
            <a:p>
              <a:endParaRPr lang="fr-FR"/>
            </a:p>
          </p:txBody>
        </p:sp>
        <p:sp>
          <p:nvSpPr>
            <p:cNvPr id="31774" name="Freeform 30"/>
            <p:cNvSpPr>
              <a:spLocks/>
            </p:cNvSpPr>
            <p:nvPr/>
          </p:nvSpPr>
          <p:spPr bwMode="auto">
            <a:xfrm>
              <a:off x="1876" y="2558"/>
              <a:ext cx="57" cy="117"/>
            </a:xfrm>
            <a:custGeom>
              <a:avLst/>
              <a:gdLst/>
              <a:ahLst/>
              <a:cxnLst>
                <a:cxn ang="0">
                  <a:pos x="59" y="0"/>
                </a:cxn>
                <a:cxn ang="0">
                  <a:pos x="59" y="1"/>
                </a:cxn>
                <a:cxn ang="0">
                  <a:pos x="0" y="146"/>
                </a:cxn>
                <a:cxn ang="0">
                  <a:pos x="17" y="153"/>
                </a:cxn>
                <a:cxn ang="0">
                  <a:pos x="75" y="7"/>
                </a:cxn>
                <a:cxn ang="0">
                  <a:pos x="75" y="8"/>
                </a:cxn>
                <a:cxn ang="0">
                  <a:pos x="59" y="0"/>
                </a:cxn>
                <a:cxn ang="0">
                  <a:pos x="59" y="1"/>
                </a:cxn>
                <a:cxn ang="0">
                  <a:pos x="59" y="0"/>
                </a:cxn>
              </a:cxnLst>
              <a:rect l="0" t="0" r="r" b="b"/>
              <a:pathLst>
                <a:path w="76" h="154">
                  <a:moveTo>
                    <a:pt x="59" y="0"/>
                  </a:moveTo>
                  <a:lnTo>
                    <a:pt x="59" y="1"/>
                  </a:lnTo>
                  <a:lnTo>
                    <a:pt x="0" y="146"/>
                  </a:lnTo>
                  <a:lnTo>
                    <a:pt x="17" y="153"/>
                  </a:lnTo>
                  <a:lnTo>
                    <a:pt x="75" y="7"/>
                  </a:lnTo>
                  <a:lnTo>
                    <a:pt x="75" y="8"/>
                  </a:lnTo>
                  <a:lnTo>
                    <a:pt x="59" y="0"/>
                  </a:lnTo>
                  <a:lnTo>
                    <a:pt x="59" y="1"/>
                  </a:lnTo>
                  <a:lnTo>
                    <a:pt x="59" y="0"/>
                  </a:lnTo>
                </a:path>
              </a:pathLst>
            </a:custGeom>
            <a:solidFill>
              <a:srgbClr val="FF5400"/>
            </a:solidFill>
            <a:ln w="12700" cap="rnd" cmpd="sng">
              <a:noFill/>
              <a:prstDash val="solid"/>
              <a:round/>
              <a:headEnd type="none" w="med" len="med"/>
              <a:tailEnd type="none" w="med" len="med"/>
            </a:ln>
            <a:effectLst/>
          </p:spPr>
          <p:txBody>
            <a:bodyPr/>
            <a:lstStyle/>
            <a:p>
              <a:endParaRPr lang="fr-FR"/>
            </a:p>
          </p:txBody>
        </p:sp>
        <p:sp>
          <p:nvSpPr>
            <p:cNvPr id="31775" name="Freeform 31"/>
            <p:cNvSpPr>
              <a:spLocks/>
            </p:cNvSpPr>
            <p:nvPr/>
          </p:nvSpPr>
          <p:spPr bwMode="auto">
            <a:xfrm>
              <a:off x="1924" y="2456"/>
              <a:ext cx="56" cy="105"/>
            </a:xfrm>
            <a:custGeom>
              <a:avLst/>
              <a:gdLst/>
              <a:ahLst/>
              <a:cxnLst>
                <a:cxn ang="0">
                  <a:pos x="55" y="0"/>
                </a:cxn>
                <a:cxn ang="0">
                  <a:pos x="0" y="129"/>
                </a:cxn>
                <a:cxn ang="0">
                  <a:pos x="16" y="137"/>
                </a:cxn>
                <a:cxn ang="0">
                  <a:pos x="71" y="8"/>
                </a:cxn>
                <a:cxn ang="0">
                  <a:pos x="55" y="0"/>
                </a:cxn>
              </a:cxnLst>
              <a:rect l="0" t="0" r="r" b="b"/>
              <a:pathLst>
                <a:path w="72" h="138">
                  <a:moveTo>
                    <a:pt x="55" y="0"/>
                  </a:moveTo>
                  <a:lnTo>
                    <a:pt x="0" y="129"/>
                  </a:lnTo>
                  <a:lnTo>
                    <a:pt x="16" y="137"/>
                  </a:lnTo>
                  <a:lnTo>
                    <a:pt x="71" y="8"/>
                  </a:lnTo>
                  <a:lnTo>
                    <a:pt x="55" y="0"/>
                  </a:lnTo>
                </a:path>
              </a:pathLst>
            </a:custGeom>
            <a:solidFill>
              <a:srgbClr val="FF5400"/>
            </a:solidFill>
            <a:ln w="12700" cap="rnd" cmpd="sng">
              <a:noFill/>
              <a:prstDash val="solid"/>
              <a:round/>
              <a:headEnd type="none" w="med" len="med"/>
              <a:tailEnd type="none" w="med" len="med"/>
            </a:ln>
            <a:effectLst/>
          </p:spPr>
          <p:txBody>
            <a:bodyPr/>
            <a:lstStyle/>
            <a:p>
              <a:endParaRPr lang="fr-FR"/>
            </a:p>
          </p:txBody>
        </p:sp>
        <p:sp>
          <p:nvSpPr>
            <p:cNvPr id="31776" name="Freeform 32"/>
            <p:cNvSpPr>
              <a:spLocks/>
            </p:cNvSpPr>
            <p:nvPr/>
          </p:nvSpPr>
          <p:spPr bwMode="auto">
            <a:xfrm>
              <a:off x="1970" y="2366"/>
              <a:ext cx="53" cy="92"/>
            </a:xfrm>
            <a:custGeom>
              <a:avLst/>
              <a:gdLst/>
              <a:ahLst/>
              <a:cxnLst>
                <a:cxn ang="0">
                  <a:pos x="53" y="0"/>
                </a:cxn>
                <a:cxn ang="0">
                  <a:pos x="52" y="1"/>
                </a:cxn>
                <a:cxn ang="0">
                  <a:pos x="0" y="112"/>
                </a:cxn>
                <a:cxn ang="0">
                  <a:pos x="16" y="120"/>
                </a:cxn>
                <a:cxn ang="0">
                  <a:pos x="68" y="9"/>
                </a:cxn>
                <a:cxn ang="0">
                  <a:pos x="67" y="10"/>
                </a:cxn>
                <a:cxn ang="0">
                  <a:pos x="53" y="0"/>
                </a:cxn>
                <a:cxn ang="0">
                  <a:pos x="53" y="1"/>
                </a:cxn>
                <a:cxn ang="0">
                  <a:pos x="52" y="1"/>
                </a:cxn>
                <a:cxn ang="0">
                  <a:pos x="53" y="0"/>
                </a:cxn>
              </a:cxnLst>
              <a:rect l="0" t="0" r="r" b="b"/>
              <a:pathLst>
                <a:path w="69" h="121">
                  <a:moveTo>
                    <a:pt x="53" y="0"/>
                  </a:moveTo>
                  <a:lnTo>
                    <a:pt x="52" y="1"/>
                  </a:lnTo>
                  <a:lnTo>
                    <a:pt x="0" y="112"/>
                  </a:lnTo>
                  <a:lnTo>
                    <a:pt x="16" y="120"/>
                  </a:lnTo>
                  <a:lnTo>
                    <a:pt x="68" y="9"/>
                  </a:lnTo>
                  <a:lnTo>
                    <a:pt x="67" y="10"/>
                  </a:lnTo>
                  <a:lnTo>
                    <a:pt x="53" y="0"/>
                  </a:lnTo>
                  <a:lnTo>
                    <a:pt x="53" y="1"/>
                  </a:lnTo>
                  <a:lnTo>
                    <a:pt x="52" y="1"/>
                  </a:lnTo>
                  <a:lnTo>
                    <a:pt x="53" y="0"/>
                  </a:lnTo>
                </a:path>
              </a:pathLst>
            </a:custGeom>
            <a:solidFill>
              <a:srgbClr val="FF5400"/>
            </a:solidFill>
            <a:ln w="12700" cap="rnd" cmpd="sng">
              <a:noFill/>
              <a:prstDash val="solid"/>
              <a:round/>
              <a:headEnd type="none" w="med" len="med"/>
              <a:tailEnd type="none" w="med" len="med"/>
            </a:ln>
            <a:effectLst/>
          </p:spPr>
          <p:txBody>
            <a:bodyPr/>
            <a:lstStyle/>
            <a:p>
              <a:endParaRPr lang="fr-FR"/>
            </a:p>
          </p:txBody>
        </p:sp>
        <p:sp>
          <p:nvSpPr>
            <p:cNvPr id="31777" name="Freeform 33"/>
            <p:cNvSpPr>
              <a:spLocks/>
            </p:cNvSpPr>
            <p:nvPr/>
          </p:nvSpPr>
          <p:spPr bwMode="auto">
            <a:xfrm>
              <a:off x="2014" y="2280"/>
              <a:ext cx="54" cy="90"/>
            </a:xfrm>
            <a:custGeom>
              <a:avLst/>
              <a:gdLst/>
              <a:ahLst/>
              <a:cxnLst>
                <a:cxn ang="0">
                  <a:pos x="55" y="0"/>
                </a:cxn>
                <a:cxn ang="0">
                  <a:pos x="0" y="108"/>
                </a:cxn>
                <a:cxn ang="0">
                  <a:pos x="14" y="118"/>
                </a:cxn>
                <a:cxn ang="0">
                  <a:pos x="70" y="9"/>
                </a:cxn>
                <a:cxn ang="0">
                  <a:pos x="55" y="0"/>
                </a:cxn>
              </a:cxnLst>
              <a:rect l="0" t="0" r="r" b="b"/>
              <a:pathLst>
                <a:path w="71" h="119">
                  <a:moveTo>
                    <a:pt x="55" y="0"/>
                  </a:moveTo>
                  <a:lnTo>
                    <a:pt x="0" y="108"/>
                  </a:lnTo>
                  <a:lnTo>
                    <a:pt x="14" y="118"/>
                  </a:lnTo>
                  <a:lnTo>
                    <a:pt x="70" y="9"/>
                  </a:lnTo>
                  <a:lnTo>
                    <a:pt x="55" y="0"/>
                  </a:lnTo>
                </a:path>
              </a:pathLst>
            </a:custGeom>
            <a:solidFill>
              <a:srgbClr val="FF5400"/>
            </a:solidFill>
            <a:ln w="12700" cap="rnd" cmpd="sng">
              <a:noFill/>
              <a:prstDash val="solid"/>
              <a:round/>
              <a:headEnd type="none" w="med" len="med"/>
              <a:tailEnd type="none" w="med" len="med"/>
            </a:ln>
            <a:effectLst/>
          </p:spPr>
          <p:txBody>
            <a:bodyPr/>
            <a:lstStyle/>
            <a:p>
              <a:endParaRPr lang="fr-FR"/>
            </a:p>
          </p:txBody>
        </p:sp>
        <p:sp>
          <p:nvSpPr>
            <p:cNvPr id="31778" name="Freeform 34"/>
            <p:cNvSpPr>
              <a:spLocks/>
            </p:cNvSpPr>
            <p:nvPr/>
          </p:nvSpPr>
          <p:spPr bwMode="auto">
            <a:xfrm>
              <a:off x="2060" y="2213"/>
              <a:ext cx="49" cy="70"/>
            </a:xfrm>
            <a:custGeom>
              <a:avLst/>
              <a:gdLst/>
              <a:ahLst/>
              <a:cxnLst>
                <a:cxn ang="0">
                  <a:pos x="50" y="0"/>
                </a:cxn>
                <a:cxn ang="0">
                  <a:pos x="49" y="2"/>
                </a:cxn>
                <a:cxn ang="0">
                  <a:pos x="0" y="83"/>
                </a:cxn>
                <a:cxn ang="0">
                  <a:pos x="15" y="91"/>
                </a:cxn>
                <a:cxn ang="0">
                  <a:pos x="64" y="10"/>
                </a:cxn>
                <a:cxn ang="0">
                  <a:pos x="63" y="11"/>
                </a:cxn>
                <a:cxn ang="0">
                  <a:pos x="50" y="0"/>
                </a:cxn>
                <a:cxn ang="0">
                  <a:pos x="50" y="1"/>
                </a:cxn>
                <a:cxn ang="0">
                  <a:pos x="49" y="2"/>
                </a:cxn>
                <a:cxn ang="0">
                  <a:pos x="50" y="0"/>
                </a:cxn>
              </a:cxnLst>
              <a:rect l="0" t="0" r="r" b="b"/>
              <a:pathLst>
                <a:path w="65" h="92">
                  <a:moveTo>
                    <a:pt x="50" y="0"/>
                  </a:moveTo>
                  <a:lnTo>
                    <a:pt x="49" y="2"/>
                  </a:lnTo>
                  <a:lnTo>
                    <a:pt x="0" y="83"/>
                  </a:lnTo>
                  <a:lnTo>
                    <a:pt x="15" y="91"/>
                  </a:lnTo>
                  <a:lnTo>
                    <a:pt x="64" y="10"/>
                  </a:lnTo>
                  <a:lnTo>
                    <a:pt x="63" y="11"/>
                  </a:lnTo>
                  <a:lnTo>
                    <a:pt x="50" y="0"/>
                  </a:lnTo>
                  <a:lnTo>
                    <a:pt x="50" y="1"/>
                  </a:lnTo>
                  <a:lnTo>
                    <a:pt x="49" y="2"/>
                  </a:lnTo>
                  <a:lnTo>
                    <a:pt x="50" y="0"/>
                  </a:lnTo>
                </a:path>
              </a:pathLst>
            </a:custGeom>
            <a:solidFill>
              <a:srgbClr val="FF5400"/>
            </a:solidFill>
            <a:ln w="12700" cap="rnd" cmpd="sng">
              <a:noFill/>
              <a:prstDash val="solid"/>
              <a:round/>
              <a:headEnd type="none" w="med" len="med"/>
              <a:tailEnd type="none" w="med" len="med"/>
            </a:ln>
            <a:effectLst/>
          </p:spPr>
          <p:txBody>
            <a:bodyPr/>
            <a:lstStyle/>
            <a:p>
              <a:endParaRPr lang="fr-FR"/>
            </a:p>
          </p:txBody>
        </p:sp>
        <p:sp>
          <p:nvSpPr>
            <p:cNvPr id="31779" name="Freeform 35"/>
            <p:cNvSpPr>
              <a:spLocks/>
            </p:cNvSpPr>
            <p:nvPr/>
          </p:nvSpPr>
          <p:spPr bwMode="auto">
            <a:xfrm>
              <a:off x="2102" y="2156"/>
              <a:ext cx="50" cy="62"/>
            </a:xfrm>
            <a:custGeom>
              <a:avLst/>
              <a:gdLst/>
              <a:ahLst/>
              <a:cxnLst>
                <a:cxn ang="0">
                  <a:pos x="53" y="0"/>
                </a:cxn>
                <a:cxn ang="0">
                  <a:pos x="52" y="1"/>
                </a:cxn>
                <a:cxn ang="0">
                  <a:pos x="0" y="70"/>
                </a:cxn>
                <a:cxn ang="0">
                  <a:pos x="13" y="81"/>
                </a:cxn>
                <a:cxn ang="0">
                  <a:pos x="66" y="12"/>
                </a:cxn>
                <a:cxn ang="0">
                  <a:pos x="64" y="13"/>
                </a:cxn>
                <a:cxn ang="0">
                  <a:pos x="53" y="0"/>
                </a:cxn>
                <a:cxn ang="0">
                  <a:pos x="52" y="1"/>
                </a:cxn>
                <a:cxn ang="0">
                  <a:pos x="53" y="0"/>
                </a:cxn>
              </a:cxnLst>
              <a:rect l="0" t="0" r="r" b="b"/>
              <a:pathLst>
                <a:path w="67" h="82">
                  <a:moveTo>
                    <a:pt x="53" y="0"/>
                  </a:moveTo>
                  <a:lnTo>
                    <a:pt x="52" y="1"/>
                  </a:lnTo>
                  <a:lnTo>
                    <a:pt x="0" y="70"/>
                  </a:lnTo>
                  <a:lnTo>
                    <a:pt x="13" y="81"/>
                  </a:lnTo>
                  <a:lnTo>
                    <a:pt x="66" y="12"/>
                  </a:lnTo>
                  <a:lnTo>
                    <a:pt x="64" y="13"/>
                  </a:lnTo>
                  <a:lnTo>
                    <a:pt x="53" y="0"/>
                  </a:lnTo>
                  <a:lnTo>
                    <a:pt x="52" y="1"/>
                  </a:lnTo>
                  <a:lnTo>
                    <a:pt x="53" y="0"/>
                  </a:lnTo>
                </a:path>
              </a:pathLst>
            </a:custGeom>
            <a:solidFill>
              <a:srgbClr val="FF5400"/>
            </a:solidFill>
            <a:ln w="12700" cap="rnd" cmpd="sng">
              <a:noFill/>
              <a:prstDash val="solid"/>
              <a:round/>
              <a:headEnd type="none" w="med" len="med"/>
              <a:tailEnd type="none" w="med" len="med"/>
            </a:ln>
            <a:effectLst/>
          </p:spPr>
          <p:txBody>
            <a:bodyPr/>
            <a:lstStyle/>
            <a:p>
              <a:endParaRPr lang="fr-FR"/>
            </a:p>
          </p:txBody>
        </p:sp>
        <p:sp>
          <p:nvSpPr>
            <p:cNvPr id="31780" name="Freeform 36"/>
            <p:cNvSpPr>
              <a:spLocks/>
            </p:cNvSpPr>
            <p:nvPr/>
          </p:nvSpPr>
          <p:spPr bwMode="auto">
            <a:xfrm>
              <a:off x="2145" y="2128"/>
              <a:ext cx="40" cy="35"/>
            </a:xfrm>
            <a:custGeom>
              <a:avLst/>
              <a:gdLst/>
              <a:ahLst/>
              <a:cxnLst>
                <a:cxn ang="0">
                  <a:pos x="43" y="0"/>
                </a:cxn>
                <a:cxn ang="0">
                  <a:pos x="39" y="2"/>
                </a:cxn>
                <a:cxn ang="0">
                  <a:pos x="0" y="33"/>
                </a:cxn>
                <a:cxn ang="0">
                  <a:pos x="11" y="45"/>
                </a:cxn>
                <a:cxn ang="0">
                  <a:pos x="50" y="15"/>
                </a:cxn>
                <a:cxn ang="0">
                  <a:pos x="46" y="17"/>
                </a:cxn>
                <a:cxn ang="0">
                  <a:pos x="43" y="0"/>
                </a:cxn>
                <a:cxn ang="0">
                  <a:pos x="41" y="1"/>
                </a:cxn>
                <a:cxn ang="0">
                  <a:pos x="39" y="2"/>
                </a:cxn>
                <a:cxn ang="0">
                  <a:pos x="43" y="0"/>
                </a:cxn>
              </a:cxnLst>
              <a:rect l="0" t="0" r="r" b="b"/>
              <a:pathLst>
                <a:path w="51" h="46">
                  <a:moveTo>
                    <a:pt x="43" y="0"/>
                  </a:moveTo>
                  <a:lnTo>
                    <a:pt x="39" y="2"/>
                  </a:lnTo>
                  <a:lnTo>
                    <a:pt x="0" y="33"/>
                  </a:lnTo>
                  <a:lnTo>
                    <a:pt x="11" y="45"/>
                  </a:lnTo>
                  <a:lnTo>
                    <a:pt x="50" y="15"/>
                  </a:lnTo>
                  <a:lnTo>
                    <a:pt x="46" y="17"/>
                  </a:lnTo>
                  <a:lnTo>
                    <a:pt x="43" y="0"/>
                  </a:lnTo>
                  <a:lnTo>
                    <a:pt x="41" y="1"/>
                  </a:lnTo>
                  <a:lnTo>
                    <a:pt x="39" y="2"/>
                  </a:lnTo>
                  <a:lnTo>
                    <a:pt x="43" y="0"/>
                  </a:lnTo>
                </a:path>
              </a:pathLst>
            </a:custGeom>
            <a:solidFill>
              <a:srgbClr val="FF5400"/>
            </a:solidFill>
            <a:ln w="12700" cap="rnd" cmpd="sng">
              <a:noFill/>
              <a:prstDash val="solid"/>
              <a:round/>
              <a:headEnd type="none" w="med" len="med"/>
              <a:tailEnd type="none" w="med" len="med"/>
            </a:ln>
            <a:effectLst/>
          </p:spPr>
          <p:txBody>
            <a:bodyPr/>
            <a:lstStyle/>
            <a:p>
              <a:endParaRPr lang="fr-FR"/>
            </a:p>
          </p:txBody>
        </p:sp>
        <p:sp>
          <p:nvSpPr>
            <p:cNvPr id="31781" name="Freeform 37"/>
            <p:cNvSpPr>
              <a:spLocks/>
            </p:cNvSpPr>
            <p:nvPr/>
          </p:nvSpPr>
          <p:spPr bwMode="auto">
            <a:xfrm>
              <a:off x="2182" y="2122"/>
              <a:ext cx="30" cy="16"/>
            </a:xfrm>
            <a:custGeom>
              <a:avLst/>
              <a:gdLst/>
              <a:ahLst/>
              <a:cxnLst>
                <a:cxn ang="0">
                  <a:pos x="37" y="0"/>
                </a:cxn>
                <a:cxn ang="0">
                  <a:pos x="35" y="0"/>
                </a:cxn>
                <a:cxn ang="0">
                  <a:pos x="0" y="6"/>
                </a:cxn>
                <a:cxn ang="0">
                  <a:pos x="3" y="21"/>
                </a:cxn>
                <a:cxn ang="0">
                  <a:pos x="38" y="14"/>
                </a:cxn>
                <a:cxn ang="0">
                  <a:pos x="35" y="14"/>
                </a:cxn>
                <a:cxn ang="0">
                  <a:pos x="37" y="0"/>
                </a:cxn>
                <a:cxn ang="0">
                  <a:pos x="36" y="0"/>
                </a:cxn>
                <a:cxn ang="0">
                  <a:pos x="35" y="0"/>
                </a:cxn>
                <a:cxn ang="0">
                  <a:pos x="37" y="0"/>
                </a:cxn>
              </a:cxnLst>
              <a:rect l="0" t="0" r="r" b="b"/>
              <a:pathLst>
                <a:path w="39" h="22">
                  <a:moveTo>
                    <a:pt x="37" y="0"/>
                  </a:moveTo>
                  <a:lnTo>
                    <a:pt x="35" y="0"/>
                  </a:lnTo>
                  <a:lnTo>
                    <a:pt x="0" y="6"/>
                  </a:lnTo>
                  <a:lnTo>
                    <a:pt x="3" y="21"/>
                  </a:lnTo>
                  <a:lnTo>
                    <a:pt x="38" y="14"/>
                  </a:lnTo>
                  <a:lnTo>
                    <a:pt x="35" y="14"/>
                  </a:lnTo>
                  <a:lnTo>
                    <a:pt x="37" y="0"/>
                  </a:lnTo>
                  <a:lnTo>
                    <a:pt x="36" y="0"/>
                  </a:lnTo>
                  <a:lnTo>
                    <a:pt x="35" y="0"/>
                  </a:lnTo>
                  <a:lnTo>
                    <a:pt x="37" y="0"/>
                  </a:lnTo>
                </a:path>
              </a:pathLst>
            </a:custGeom>
            <a:solidFill>
              <a:srgbClr val="FF5400"/>
            </a:solidFill>
            <a:ln w="12700" cap="rnd" cmpd="sng">
              <a:noFill/>
              <a:prstDash val="solid"/>
              <a:round/>
              <a:headEnd type="none" w="med" len="med"/>
              <a:tailEnd type="none" w="med" len="med"/>
            </a:ln>
            <a:effectLst/>
          </p:spPr>
          <p:txBody>
            <a:bodyPr/>
            <a:lstStyle/>
            <a:p>
              <a:endParaRPr lang="fr-FR"/>
            </a:p>
          </p:txBody>
        </p:sp>
        <p:sp>
          <p:nvSpPr>
            <p:cNvPr id="31782" name="Freeform 38"/>
            <p:cNvSpPr>
              <a:spLocks/>
            </p:cNvSpPr>
            <p:nvPr/>
          </p:nvSpPr>
          <p:spPr bwMode="auto">
            <a:xfrm>
              <a:off x="2213" y="2122"/>
              <a:ext cx="28" cy="15"/>
            </a:xfrm>
            <a:custGeom>
              <a:avLst/>
              <a:gdLst/>
              <a:ahLst/>
              <a:cxnLst>
                <a:cxn ang="0">
                  <a:pos x="36" y="5"/>
                </a:cxn>
                <a:cxn ang="0">
                  <a:pos x="33" y="4"/>
                </a:cxn>
                <a:cxn ang="0">
                  <a:pos x="2" y="0"/>
                </a:cxn>
                <a:cxn ang="0">
                  <a:pos x="0" y="14"/>
                </a:cxn>
                <a:cxn ang="0">
                  <a:pos x="32" y="18"/>
                </a:cxn>
                <a:cxn ang="0">
                  <a:pos x="29" y="17"/>
                </a:cxn>
                <a:cxn ang="0">
                  <a:pos x="36" y="5"/>
                </a:cxn>
                <a:cxn ang="0">
                  <a:pos x="35" y="4"/>
                </a:cxn>
                <a:cxn ang="0">
                  <a:pos x="33" y="4"/>
                </a:cxn>
                <a:cxn ang="0">
                  <a:pos x="36" y="5"/>
                </a:cxn>
              </a:cxnLst>
              <a:rect l="0" t="0" r="r" b="b"/>
              <a:pathLst>
                <a:path w="37" h="19">
                  <a:moveTo>
                    <a:pt x="36" y="5"/>
                  </a:moveTo>
                  <a:lnTo>
                    <a:pt x="33" y="4"/>
                  </a:lnTo>
                  <a:lnTo>
                    <a:pt x="2" y="0"/>
                  </a:lnTo>
                  <a:lnTo>
                    <a:pt x="0" y="14"/>
                  </a:lnTo>
                  <a:lnTo>
                    <a:pt x="32" y="18"/>
                  </a:lnTo>
                  <a:lnTo>
                    <a:pt x="29" y="17"/>
                  </a:lnTo>
                  <a:lnTo>
                    <a:pt x="36" y="5"/>
                  </a:lnTo>
                  <a:lnTo>
                    <a:pt x="35" y="4"/>
                  </a:lnTo>
                  <a:lnTo>
                    <a:pt x="33" y="4"/>
                  </a:lnTo>
                  <a:lnTo>
                    <a:pt x="36" y="5"/>
                  </a:lnTo>
                </a:path>
              </a:pathLst>
            </a:custGeom>
            <a:solidFill>
              <a:srgbClr val="FF5400"/>
            </a:solidFill>
            <a:ln w="12700" cap="rnd" cmpd="sng">
              <a:noFill/>
              <a:prstDash val="solid"/>
              <a:round/>
              <a:headEnd type="none" w="med" len="med"/>
              <a:tailEnd type="none" w="med" len="med"/>
            </a:ln>
            <a:effectLst/>
          </p:spPr>
          <p:txBody>
            <a:bodyPr/>
            <a:lstStyle/>
            <a:p>
              <a:endParaRPr lang="fr-FR"/>
            </a:p>
          </p:txBody>
        </p:sp>
        <p:sp>
          <p:nvSpPr>
            <p:cNvPr id="31783" name="Freeform 39"/>
            <p:cNvSpPr>
              <a:spLocks/>
            </p:cNvSpPr>
            <p:nvPr/>
          </p:nvSpPr>
          <p:spPr bwMode="auto">
            <a:xfrm>
              <a:off x="2240" y="2127"/>
              <a:ext cx="41" cy="26"/>
            </a:xfrm>
            <a:custGeom>
              <a:avLst/>
              <a:gdLst/>
              <a:ahLst/>
              <a:cxnLst>
                <a:cxn ang="0">
                  <a:pos x="55" y="20"/>
                </a:cxn>
                <a:cxn ang="0">
                  <a:pos x="53" y="20"/>
                </a:cxn>
                <a:cxn ang="0">
                  <a:pos x="7" y="0"/>
                </a:cxn>
                <a:cxn ang="0">
                  <a:pos x="0" y="14"/>
                </a:cxn>
                <a:cxn ang="0">
                  <a:pos x="46" y="34"/>
                </a:cxn>
                <a:cxn ang="0">
                  <a:pos x="45" y="33"/>
                </a:cxn>
                <a:cxn ang="0">
                  <a:pos x="55" y="20"/>
                </a:cxn>
                <a:cxn ang="0">
                  <a:pos x="54" y="20"/>
                </a:cxn>
                <a:cxn ang="0">
                  <a:pos x="53" y="20"/>
                </a:cxn>
                <a:cxn ang="0">
                  <a:pos x="55" y="20"/>
                </a:cxn>
              </a:cxnLst>
              <a:rect l="0" t="0" r="r" b="b"/>
              <a:pathLst>
                <a:path w="56" h="35">
                  <a:moveTo>
                    <a:pt x="55" y="20"/>
                  </a:moveTo>
                  <a:lnTo>
                    <a:pt x="53" y="20"/>
                  </a:lnTo>
                  <a:lnTo>
                    <a:pt x="7" y="0"/>
                  </a:lnTo>
                  <a:lnTo>
                    <a:pt x="0" y="14"/>
                  </a:lnTo>
                  <a:lnTo>
                    <a:pt x="46" y="34"/>
                  </a:lnTo>
                  <a:lnTo>
                    <a:pt x="45" y="33"/>
                  </a:lnTo>
                  <a:lnTo>
                    <a:pt x="55" y="20"/>
                  </a:lnTo>
                  <a:lnTo>
                    <a:pt x="54" y="20"/>
                  </a:lnTo>
                  <a:lnTo>
                    <a:pt x="53" y="20"/>
                  </a:lnTo>
                  <a:lnTo>
                    <a:pt x="55" y="20"/>
                  </a:lnTo>
                </a:path>
              </a:pathLst>
            </a:custGeom>
            <a:solidFill>
              <a:srgbClr val="FF5400"/>
            </a:solidFill>
            <a:ln w="12700" cap="rnd" cmpd="sng">
              <a:noFill/>
              <a:prstDash val="solid"/>
              <a:round/>
              <a:headEnd type="none" w="med" len="med"/>
              <a:tailEnd type="none" w="med" len="med"/>
            </a:ln>
            <a:effectLst/>
          </p:spPr>
          <p:txBody>
            <a:bodyPr/>
            <a:lstStyle/>
            <a:p>
              <a:endParaRPr lang="fr-FR"/>
            </a:p>
          </p:txBody>
        </p:sp>
        <p:sp>
          <p:nvSpPr>
            <p:cNvPr id="31784" name="Freeform 40"/>
            <p:cNvSpPr>
              <a:spLocks/>
            </p:cNvSpPr>
            <p:nvPr/>
          </p:nvSpPr>
          <p:spPr bwMode="auto">
            <a:xfrm>
              <a:off x="2278" y="2144"/>
              <a:ext cx="68" cy="51"/>
            </a:xfrm>
            <a:custGeom>
              <a:avLst/>
              <a:gdLst/>
              <a:ahLst/>
              <a:cxnLst>
                <a:cxn ang="0">
                  <a:pos x="90" y="54"/>
                </a:cxn>
                <a:cxn ang="0">
                  <a:pos x="88" y="53"/>
                </a:cxn>
                <a:cxn ang="0">
                  <a:pos x="10" y="0"/>
                </a:cxn>
                <a:cxn ang="0">
                  <a:pos x="0" y="15"/>
                </a:cxn>
                <a:cxn ang="0">
                  <a:pos x="79" y="67"/>
                </a:cxn>
                <a:cxn ang="0">
                  <a:pos x="77" y="66"/>
                </a:cxn>
                <a:cxn ang="0">
                  <a:pos x="90" y="54"/>
                </a:cxn>
                <a:cxn ang="0">
                  <a:pos x="89" y="53"/>
                </a:cxn>
                <a:cxn ang="0">
                  <a:pos x="88" y="53"/>
                </a:cxn>
                <a:cxn ang="0">
                  <a:pos x="90" y="54"/>
                </a:cxn>
              </a:cxnLst>
              <a:rect l="0" t="0" r="r" b="b"/>
              <a:pathLst>
                <a:path w="91" h="68">
                  <a:moveTo>
                    <a:pt x="90" y="54"/>
                  </a:moveTo>
                  <a:lnTo>
                    <a:pt x="88" y="53"/>
                  </a:lnTo>
                  <a:lnTo>
                    <a:pt x="10" y="0"/>
                  </a:lnTo>
                  <a:lnTo>
                    <a:pt x="0" y="15"/>
                  </a:lnTo>
                  <a:lnTo>
                    <a:pt x="79" y="67"/>
                  </a:lnTo>
                  <a:lnTo>
                    <a:pt x="77" y="66"/>
                  </a:lnTo>
                  <a:lnTo>
                    <a:pt x="90" y="54"/>
                  </a:lnTo>
                  <a:lnTo>
                    <a:pt x="89" y="53"/>
                  </a:lnTo>
                  <a:lnTo>
                    <a:pt x="88" y="53"/>
                  </a:lnTo>
                  <a:lnTo>
                    <a:pt x="90" y="54"/>
                  </a:lnTo>
                </a:path>
              </a:pathLst>
            </a:custGeom>
            <a:solidFill>
              <a:srgbClr val="FF5400"/>
            </a:solidFill>
            <a:ln w="12700" cap="rnd" cmpd="sng">
              <a:noFill/>
              <a:prstDash val="solid"/>
              <a:round/>
              <a:headEnd type="none" w="med" len="med"/>
              <a:tailEnd type="none" w="med" len="med"/>
            </a:ln>
            <a:effectLst/>
          </p:spPr>
          <p:txBody>
            <a:bodyPr/>
            <a:lstStyle/>
            <a:p>
              <a:endParaRPr lang="fr-FR"/>
            </a:p>
          </p:txBody>
        </p:sp>
        <p:sp>
          <p:nvSpPr>
            <p:cNvPr id="31785" name="Freeform 41"/>
            <p:cNvSpPr>
              <a:spLocks/>
            </p:cNvSpPr>
            <p:nvPr/>
          </p:nvSpPr>
          <p:spPr bwMode="auto">
            <a:xfrm>
              <a:off x="2340" y="2189"/>
              <a:ext cx="40" cy="38"/>
            </a:xfrm>
            <a:custGeom>
              <a:avLst/>
              <a:gdLst/>
              <a:ahLst/>
              <a:cxnLst>
                <a:cxn ang="0">
                  <a:pos x="53" y="38"/>
                </a:cxn>
                <a:cxn ang="0">
                  <a:pos x="13" y="0"/>
                </a:cxn>
                <a:cxn ang="0">
                  <a:pos x="0" y="12"/>
                </a:cxn>
                <a:cxn ang="0">
                  <a:pos x="41" y="50"/>
                </a:cxn>
                <a:cxn ang="0">
                  <a:pos x="41" y="49"/>
                </a:cxn>
                <a:cxn ang="0">
                  <a:pos x="53" y="38"/>
                </a:cxn>
              </a:cxnLst>
              <a:rect l="0" t="0" r="r" b="b"/>
              <a:pathLst>
                <a:path w="54" h="51">
                  <a:moveTo>
                    <a:pt x="53" y="38"/>
                  </a:moveTo>
                  <a:lnTo>
                    <a:pt x="13" y="0"/>
                  </a:lnTo>
                  <a:lnTo>
                    <a:pt x="0" y="12"/>
                  </a:lnTo>
                  <a:lnTo>
                    <a:pt x="41" y="50"/>
                  </a:lnTo>
                  <a:lnTo>
                    <a:pt x="41" y="49"/>
                  </a:lnTo>
                  <a:lnTo>
                    <a:pt x="53" y="38"/>
                  </a:lnTo>
                </a:path>
              </a:pathLst>
            </a:custGeom>
            <a:solidFill>
              <a:srgbClr val="FF5400"/>
            </a:solidFill>
            <a:ln w="12700" cap="rnd" cmpd="sng">
              <a:noFill/>
              <a:prstDash val="solid"/>
              <a:round/>
              <a:headEnd type="none" w="med" len="med"/>
              <a:tailEnd type="none" w="med" len="med"/>
            </a:ln>
            <a:effectLst/>
          </p:spPr>
          <p:txBody>
            <a:bodyPr/>
            <a:lstStyle/>
            <a:p>
              <a:endParaRPr lang="fr-FR"/>
            </a:p>
          </p:txBody>
        </p:sp>
        <p:sp>
          <p:nvSpPr>
            <p:cNvPr id="31786" name="Freeform 42"/>
            <p:cNvSpPr>
              <a:spLocks/>
            </p:cNvSpPr>
            <p:nvPr/>
          </p:nvSpPr>
          <p:spPr bwMode="auto">
            <a:xfrm>
              <a:off x="2375" y="2222"/>
              <a:ext cx="43" cy="46"/>
            </a:xfrm>
            <a:custGeom>
              <a:avLst/>
              <a:gdLst/>
              <a:ahLst/>
              <a:cxnLst>
                <a:cxn ang="0">
                  <a:pos x="56" y="50"/>
                </a:cxn>
                <a:cxn ang="0">
                  <a:pos x="12" y="0"/>
                </a:cxn>
                <a:cxn ang="0">
                  <a:pos x="0" y="11"/>
                </a:cxn>
                <a:cxn ang="0">
                  <a:pos x="44" y="61"/>
                </a:cxn>
                <a:cxn ang="0">
                  <a:pos x="43" y="61"/>
                </a:cxn>
                <a:cxn ang="0">
                  <a:pos x="56" y="50"/>
                </a:cxn>
              </a:cxnLst>
              <a:rect l="0" t="0" r="r" b="b"/>
              <a:pathLst>
                <a:path w="57" h="62">
                  <a:moveTo>
                    <a:pt x="56" y="50"/>
                  </a:moveTo>
                  <a:lnTo>
                    <a:pt x="12" y="0"/>
                  </a:lnTo>
                  <a:lnTo>
                    <a:pt x="0" y="11"/>
                  </a:lnTo>
                  <a:lnTo>
                    <a:pt x="44" y="61"/>
                  </a:lnTo>
                  <a:lnTo>
                    <a:pt x="43" y="61"/>
                  </a:lnTo>
                  <a:lnTo>
                    <a:pt x="56" y="50"/>
                  </a:lnTo>
                </a:path>
              </a:pathLst>
            </a:custGeom>
            <a:solidFill>
              <a:srgbClr val="FF5400"/>
            </a:solidFill>
            <a:ln w="12700" cap="rnd" cmpd="sng">
              <a:noFill/>
              <a:prstDash val="solid"/>
              <a:round/>
              <a:headEnd type="none" w="med" len="med"/>
              <a:tailEnd type="none" w="med" len="med"/>
            </a:ln>
            <a:effectLst/>
          </p:spPr>
          <p:txBody>
            <a:bodyPr/>
            <a:lstStyle/>
            <a:p>
              <a:endParaRPr lang="fr-FR"/>
            </a:p>
          </p:txBody>
        </p:sp>
        <p:sp>
          <p:nvSpPr>
            <p:cNvPr id="31787" name="Freeform 43"/>
            <p:cNvSpPr>
              <a:spLocks/>
            </p:cNvSpPr>
            <p:nvPr/>
          </p:nvSpPr>
          <p:spPr bwMode="auto">
            <a:xfrm>
              <a:off x="2411" y="2263"/>
              <a:ext cx="43" cy="48"/>
            </a:xfrm>
            <a:custGeom>
              <a:avLst/>
              <a:gdLst/>
              <a:ahLst/>
              <a:cxnLst>
                <a:cxn ang="0">
                  <a:pos x="55" y="53"/>
                </a:cxn>
                <a:cxn ang="0">
                  <a:pos x="55" y="52"/>
                </a:cxn>
                <a:cxn ang="0">
                  <a:pos x="13" y="0"/>
                </a:cxn>
                <a:cxn ang="0">
                  <a:pos x="0" y="11"/>
                </a:cxn>
                <a:cxn ang="0">
                  <a:pos x="41" y="63"/>
                </a:cxn>
                <a:cxn ang="0">
                  <a:pos x="55" y="53"/>
                </a:cxn>
                <a:cxn ang="0">
                  <a:pos x="55" y="52"/>
                </a:cxn>
                <a:cxn ang="0">
                  <a:pos x="55" y="53"/>
                </a:cxn>
              </a:cxnLst>
              <a:rect l="0" t="0" r="r" b="b"/>
              <a:pathLst>
                <a:path w="56" h="64">
                  <a:moveTo>
                    <a:pt x="55" y="53"/>
                  </a:moveTo>
                  <a:lnTo>
                    <a:pt x="55" y="52"/>
                  </a:lnTo>
                  <a:lnTo>
                    <a:pt x="13" y="0"/>
                  </a:lnTo>
                  <a:lnTo>
                    <a:pt x="0" y="11"/>
                  </a:lnTo>
                  <a:lnTo>
                    <a:pt x="41" y="63"/>
                  </a:lnTo>
                  <a:lnTo>
                    <a:pt x="55" y="53"/>
                  </a:lnTo>
                  <a:lnTo>
                    <a:pt x="55" y="52"/>
                  </a:lnTo>
                  <a:lnTo>
                    <a:pt x="55" y="53"/>
                  </a:lnTo>
                </a:path>
              </a:pathLst>
            </a:custGeom>
            <a:solidFill>
              <a:srgbClr val="FF5400"/>
            </a:solidFill>
            <a:ln w="12700" cap="rnd" cmpd="sng">
              <a:noFill/>
              <a:prstDash val="solid"/>
              <a:round/>
              <a:headEnd type="none" w="med" len="med"/>
              <a:tailEnd type="none" w="med" len="med"/>
            </a:ln>
            <a:effectLst/>
          </p:spPr>
          <p:txBody>
            <a:bodyPr/>
            <a:lstStyle/>
            <a:p>
              <a:endParaRPr lang="fr-FR"/>
            </a:p>
          </p:txBody>
        </p:sp>
        <p:sp>
          <p:nvSpPr>
            <p:cNvPr id="31788" name="Freeform 44"/>
            <p:cNvSpPr>
              <a:spLocks/>
            </p:cNvSpPr>
            <p:nvPr/>
          </p:nvSpPr>
          <p:spPr bwMode="auto">
            <a:xfrm>
              <a:off x="2445" y="2307"/>
              <a:ext cx="44" cy="57"/>
            </a:xfrm>
            <a:custGeom>
              <a:avLst/>
              <a:gdLst/>
              <a:ahLst/>
              <a:cxnLst>
                <a:cxn ang="0">
                  <a:pos x="56" y="65"/>
                </a:cxn>
                <a:cxn ang="0">
                  <a:pos x="56" y="64"/>
                </a:cxn>
                <a:cxn ang="0">
                  <a:pos x="14" y="0"/>
                </a:cxn>
                <a:cxn ang="0">
                  <a:pos x="0" y="10"/>
                </a:cxn>
                <a:cxn ang="0">
                  <a:pos x="42" y="74"/>
                </a:cxn>
                <a:cxn ang="0">
                  <a:pos x="42" y="73"/>
                </a:cxn>
                <a:cxn ang="0">
                  <a:pos x="56" y="65"/>
                </a:cxn>
                <a:cxn ang="0">
                  <a:pos x="56" y="64"/>
                </a:cxn>
                <a:cxn ang="0">
                  <a:pos x="56" y="65"/>
                </a:cxn>
              </a:cxnLst>
              <a:rect l="0" t="0" r="r" b="b"/>
              <a:pathLst>
                <a:path w="57" h="75">
                  <a:moveTo>
                    <a:pt x="56" y="65"/>
                  </a:moveTo>
                  <a:lnTo>
                    <a:pt x="56" y="64"/>
                  </a:lnTo>
                  <a:lnTo>
                    <a:pt x="14" y="0"/>
                  </a:lnTo>
                  <a:lnTo>
                    <a:pt x="0" y="10"/>
                  </a:lnTo>
                  <a:lnTo>
                    <a:pt x="42" y="74"/>
                  </a:lnTo>
                  <a:lnTo>
                    <a:pt x="42" y="73"/>
                  </a:lnTo>
                  <a:lnTo>
                    <a:pt x="56" y="65"/>
                  </a:lnTo>
                  <a:lnTo>
                    <a:pt x="56" y="64"/>
                  </a:lnTo>
                  <a:lnTo>
                    <a:pt x="56" y="65"/>
                  </a:lnTo>
                </a:path>
              </a:pathLst>
            </a:custGeom>
            <a:solidFill>
              <a:srgbClr val="FF5400"/>
            </a:solidFill>
            <a:ln w="12700" cap="rnd" cmpd="sng">
              <a:noFill/>
              <a:prstDash val="solid"/>
              <a:round/>
              <a:headEnd type="none" w="med" len="med"/>
              <a:tailEnd type="none" w="med" len="med"/>
            </a:ln>
            <a:effectLst/>
          </p:spPr>
          <p:txBody>
            <a:bodyPr/>
            <a:lstStyle/>
            <a:p>
              <a:endParaRPr lang="fr-FR"/>
            </a:p>
          </p:txBody>
        </p:sp>
        <p:sp>
          <p:nvSpPr>
            <p:cNvPr id="31789" name="Freeform 45"/>
            <p:cNvSpPr>
              <a:spLocks/>
            </p:cNvSpPr>
            <p:nvPr/>
          </p:nvSpPr>
          <p:spPr bwMode="auto">
            <a:xfrm>
              <a:off x="2480" y="2360"/>
              <a:ext cx="45" cy="62"/>
            </a:xfrm>
            <a:custGeom>
              <a:avLst/>
              <a:gdLst/>
              <a:ahLst/>
              <a:cxnLst>
                <a:cxn ang="0">
                  <a:pos x="58" y="72"/>
                </a:cxn>
                <a:cxn ang="0">
                  <a:pos x="15" y="0"/>
                </a:cxn>
                <a:cxn ang="0">
                  <a:pos x="0" y="8"/>
                </a:cxn>
                <a:cxn ang="0">
                  <a:pos x="44" y="80"/>
                </a:cxn>
                <a:cxn ang="0">
                  <a:pos x="58" y="72"/>
                </a:cxn>
              </a:cxnLst>
              <a:rect l="0" t="0" r="r" b="b"/>
              <a:pathLst>
                <a:path w="59" h="81">
                  <a:moveTo>
                    <a:pt x="58" y="72"/>
                  </a:moveTo>
                  <a:lnTo>
                    <a:pt x="15" y="0"/>
                  </a:lnTo>
                  <a:lnTo>
                    <a:pt x="0" y="8"/>
                  </a:lnTo>
                  <a:lnTo>
                    <a:pt x="44" y="80"/>
                  </a:lnTo>
                  <a:lnTo>
                    <a:pt x="58" y="72"/>
                  </a:lnTo>
                </a:path>
              </a:pathLst>
            </a:custGeom>
            <a:solidFill>
              <a:srgbClr val="FF5400"/>
            </a:solidFill>
            <a:ln w="12700" cap="rnd" cmpd="sng">
              <a:noFill/>
              <a:prstDash val="solid"/>
              <a:round/>
              <a:headEnd type="none" w="med" len="med"/>
              <a:tailEnd type="none" w="med" len="med"/>
            </a:ln>
            <a:effectLst/>
          </p:spPr>
          <p:txBody>
            <a:bodyPr/>
            <a:lstStyle/>
            <a:p>
              <a:endParaRPr lang="fr-FR"/>
            </a:p>
          </p:txBody>
        </p:sp>
        <p:sp>
          <p:nvSpPr>
            <p:cNvPr id="31790" name="Freeform 46"/>
            <p:cNvSpPr>
              <a:spLocks/>
            </p:cNvSpPr>
            <p:nvPr/>
          </p:nvSpPr>
          <p:spPr bwMode="auto">
            <a:xfrm>
              <a:off x="2518" y="2418"/>
              <a:ext cx="44" cy="67"/>
            </a:xfrm>
            <a:custGeom>
              <a:avLst/>
              <a:gdLst/>
              <a:ahLst/>
              <a:cxnLst>
                <a:cxn ang="0">
                  <a:pos x="58" y="78"/>
                </a:cxn>
                <a:cxn ang="0">
                  <a:pos x="14" y="0"/>
                </a:cxn>
                <a:cxn ang="0">
                  <a:pos x="0" y="8"/>
                </a:cxn>
                <a:cxn ang="0">
                  <a:pos x="44" y="86"/>
                </a:cxn>
                <a:cxn ang="0">
                  <a:pos x="58" y="78"/>
                </a:cxn>
              </a:cxnLst>
              <a:rect l="0" t="0" r="r" b="b"/>
              <a:pathLst>
                <a:path w="59" h="87">
                  <a:moveTo>
                    <a:pt x="58" y="78"/>
                  </a:moveTo>
                  <a:lnTo>
                    <a:pt x="14" y="0"/>
                  </a:lnTo>
                  <a:lnTo>
                    <a:pt x="0" y="8"/>
                  </a:lnTo>
                  <a:lnTo>
                    <a:pt x="44" y="86"/>
                  </a:lnTo>
                  <a:lnTo>
                    <a:pt x="58" y="78"/>
                  </a:lnTo>
                </a:path>
              </a:pathLst>
            </a:custGeom>
            <a:solidFill>
              <a:srgbClr val="FF5400"/>
            </a:solidFill>
            <a:ln w="12700" cap="rnd" cmpd="sng">
              <a:noFill/>
              <a:prstDash val="solid"/>
              <a:round/>
              <a:headEnd type="none" w="med" len="med"/>
              <a:tailEnd type="none" w="med" len="med"/>
            </a:ln>
            <a:effectLst/>
          </p:spPr>
          <p:txBody>
            <a:bodyPr/>
            <a:lstStyle/>
            <a:p>
              <a:endParaRPr lang="fr-FR"/>
            </a:p>
          </p:txBody>
        </p:sp>
        <p:sp>
          <p:nvSpPr>
            <p:cNvPr id="31791" name="Freeform 47"/>
            <p:cNvSpPr>
              <a:spLocks/>
            </p:cNvSpPr>
            <p:nvPr/>
          </p:nvSpPr>
          <p:spPr bwMode="auto">
            <a:xfrm>
              <a:off x="2555" y="2481"/>
              <a:ext cx="37" cy="53"/>
            </a:xfrm>
            <a:custGeom>
              <a:avLst/>
              <a:gdLst/>
              <a:ahLst/>
              <a:cxnLst>
                <a:cxn ang="0">
                  <a:pos x="48" y="60"/>
                </a:cxn>
                <a:cxn ang="0">
                  <a:pos x="14" y="0"/>
                </a:cxn>
                <a:cxn ang="0">
                  <a:pos x="0" y="8"/>
                </a:cxn>
                <a:cxn ang="0">
                  <a:pos x="34" y="69"/>
                </a:cxn>
                <a:cxn ang="0">
                  <a:pos x="48" y="60"/>
                </a:cxn>
              </a:cxnLst>
              <a:rect l="0" t="0" r="r" b="b"/>
              <a:pathLst>
                <a:path w="49" h="70">
                  <a:moveTo>
                    <a:pt x="48" y="60"/>
                  </a:moveTo>
                  <a:lnTo>
                    <a:pt x="14" y="0"/>
                  </a:lnTo>
                  <a:lnTo>
                    <a:pt x="0" y="8"/>
                  </a:lnTo>
                  <a:lnTo>
                    <a:pt x="34" y="69"/>
                  </a:lnTo>
                  <a:lnTo>
                    <a:pt x="48" y="60"/>
                  </a:lnTo>
                </a:path>
              </a:pathLst>
            </a:custGeom>
            <a:solidFill>
              <a:srgbClr val="FF5400"/>
            </a:solidFill>
            <a:ln w="12700" cap="rnd" cmpd="sng">
              <a:noFill/>
              <a:prstDash val="solid"/>
              <a:round/>
              <a:headEnd type="none" w="med" len="med"/>
              <a:tailEnd type="none" w="med" len="med"/>
            </a:ln>
            <a:effectLst/>
          </p:spPr>
          <p:txBody>
            <a:bodyPr/>
            <a:lstStyle/>
            <a:p>
              <a:endParaRPr lang="fr-FR"/>
            </a:p>
          </p:txBody>
        </p:sp>
        <p:sp>
          <p:nvSpPr>
            <p:cNvPr id="31792" name="Freeform 48"/>
            <p:cNvSpPr>
              <a:spLocks/>
            </p:cNvSpPr>
            <p:nvPr/>
          </p:nvSpPr>
          <p:spPr bwMode="auto">
            <a:xfrm>
              <a:off x="2583" y="2531"/>
              <a:ext cx="40" cy="62"/>
            </a:xfrm>
            <a:custGeom>
              <a:avLst/>
              <a:gdLst/>
              <a:ahLst/>
              <a:cxnLst>
                <a:cxn ang="0">
                  <a:pos x="52" y="73"/>
                </a:cxn>
                <a:cxn ang="0">
                  <a:pos x="14" y="0"/>
                </a:cxn>
                <a:cxn ang="0">
                  <a:pos x="0" y="9"/>
                </a:cxn>
                <a:cxn ang="0">
                  <a:pos x="39" y="81"/>
                </a:cxn>
                <a:cxn ang="0">
                  <a:pos x="52" y="73"/>
                </a:cxn>
              </a:cxnLst>
              <a:rect l="0" t="0" r="r" b="b"/>
              <a:pathLst>
                <a:path w="53" h="82">
                  <a:moveTo>
                    <a:pt x="52" y="73"/>
                  </a:moveTo>
                  <a:lnTo>
                    <a:pt x="14" y="0"/>
                  </a:lnTo>
                  <a:lnTo>
                    <a:pt x="0" y="9"/>
                  </a:lnTo>
                  <a:lnTo>
                    <a:pt x="39" y="81"/>
                  </a:lnTo>
                  <a:lnTo>
                    <a:pt x="52" y="73"/>
                  </a:lnTo>
                </a:path>
              </a:pathLst>
            </a:custGeom>
            <a:solidFill>
              <a:srgbClr val="FF5400"/>
            </a:solidFill>
            <a:ln w="12700" cap="rnd" cmpd="sng">
              <a:noFill/>
              <a:prstDash val="solid"/>
              <a:round/>
              <a:headEnd type="none" w="med" len="med"/>
              <a:tailEnd type="none" w="med" len="med"/>
            </a:ln>
            <a:effectLst/>
          </p:spPr>
          <p:txBody>
            <a:bodyPr/>
            <a:lstStyle/>
            <a:p>
              <a:endParaRPr lang="fr-FR"/>
            </a:p>
          </p:txBody>
        </p:sp>
        <p:sp>
          <p:nvSpPr>
            <p:cNvPr id="31793" name="Freeform 49"/>
            <p:cNvSpPr>
              <a:spLocks/>
            </p:cNvSpPr>
            <p:nvPr/>
          </p:nvSpPr>
          <p:spPr bwMode="auto">
            <a:xfrm>
              <a:off x="2617" y="2590"/>
              <a:ext cx="35" cy="56"/>
            </a:xfrm>
            <a:custGeom>
              <a:avLst/>
              <a:gdLst/>
              <a:ahLst/>
              <a:cxnLst>
                <a:cxn ang="0">
                  <a:pos x="47" y="64"/>
                </a:cxn>
                <a:cxn ang="0">
                  <a:pos x="13" y="0"/>
                </a:cxn>
                <a:cxn ang="0">
                  <a:pos x="0" y="8"/>
                </a:cxn>
                <a:cxn ang="0">
                  <a:pos x="33" y="72"/>
                </a:cxn>
                <a:cxn ang="0">
                  <a:pos x="33" y="71"/>
                </a:cxn>
                <a:cxn ang="0">
                  <a:pos x="47" y="64"/>
                </a:cxn>
              </a:cxnLst>
              <a:rect l="0" t="0" r="r" b="b"/>
              <a:pathLst>
                <a:path w="48" h="73">
                  <a:moveTo>
                    <a:pt x="47" y="64"/>
                  </a:moveTo>
                  <a:lnTo>
                    <a:pt x="13" y="0"/>
                  </a:lnTo>
                  <a:lnTo>
                    <a:pt x="0" y="8"/>
                  </a:lnTo>
                  <a:lnTo>
                    <a:pt x="33" y="72"/>
                  </a:lnTo>
                  <a:lnTo>
                    <a:pt x="33" y="71"/>
                  </a:lnTo>
                  <a:lnTo>
                    <a:pt x="47" y="64"/>
                  </a:lnTo>
                </a:path>
              </a:pathLst>
            </a:custGeom>
            <a:solidFill>
              <a:srgbClr val="FF5400"/>
            </a:solidFill>
            <a:ln w="12700" cap="rnd" cmpd="sng">
              <a:noFill/>
              <a:prstDash val="solid"/>
              <a:round/>
              <a:headEnd type="none" w="med" len="med"/>
              <a:tailEnd type="none" w="med" len="med"/>
            </a:ln>
            <a:effectLst/>
          </p:spPr>
          <p:txBody>
            <a:bodyPr/>
            <a:lstStyle/>
            <a:p>
              <a:endParaRPr lang="fr-FR"/>
            </a:p>
          </p:txBody>
        </p:sp>
        <p:sp>
          <p:nvSpPr>
            <p:cNvPr id="31794" name="Freeform 50"/>
            <p:cNvSpPr>
              <a:spLocks/>
            </p:cNvSpPr>
            <p:nvPr/>
          </p:nvSpPr>
          <p:spPr bwMode="auto">
            <a:xfrm>
              <a:off x="2643" y="2642"/>
              <a:ext cx="40" cy="62"/>
            </a:xfrm>
            <a:custGeom>
              <a:avLst/>
              <a:gdLst/>
              <a:ahLst/>
              <a:cxnLst>
                <a:cxn ang="0">
                  <a:pos x="50" y="72"/>
                </a:cxn>
                <a:cxn ang="0">
                  <a:pos x="50" y="73"/>
                </a:cxn>
                <a:cxn ang="0">
                  <a:pos x="14" y="0"/>
                </a:cxn>
                <a:cxn ang="0">
                  <a:pos x="0" y="7"/>
                </a:cxn>
                <a:cxn ang="0">
                  <a:pos x="36" y="80"/>
                </a:cxn>
                <a:cxn ang="0">
                  <a:pos x="50" y="72"/>
                </a:cxn>
              </a:cxnLst>
              <a:rect l="0" t="0" r="r" b="b"/>
              <a:pathLst>
                <a:path w="51" h="81">
                  <a:moveTo>
                    <a:pt x="50" y="72"/>
                  </a:moveTo>
                  <a:lnTo>
                    <a:pt x="50" y="73"/>
                  </a:lnTo>
                  <a:lnTo>
                    <a:pt x="14" y="0"/>
                  </a:lnTo>
                  <a:lnTo>
                    <a:pt x="0" y="7"/>
                  </a:lnTo>
                  <a:lnTo>
                    <a:pt x="36" y="80"/>
                  </a:lnTo>
                  <a:lnTo>
                    <a:pt x="50" y="72"/>
                  </a:lnTo>
                </a:path>
              </a:pathLst>
            </a:custGeom>
            <a:solidFill>
              <a:srgbClr val="FF5400"/>
            </a:solidFill>
            <a:ln w="12700" cap="rnd" cmpd="sng">
              <a:noFill/>
              <a:prstDash val="solid"/>
              <a:round/>
              <a:headEnd type="none" w="med" len="med"/>
              <a:tailEnd type="none" w="med" len="med"/>
            </a:ln>
            <a:effectLst/>
          </p:spPr>
          <p:txBody>
            <a:bodyPr/>
            <a:lstStyle/>
            <a:p>
              <a:endParaRPr lang="fr-FR"/>
            </a:p>
          </p:txBody>
        </p:sp>
        <p:sp>
          <p:nvSpPr>
            <p:cNvPr id="31795" name="Freeform 51"/>
            <p:cNvSpPr>
              <a:spLocks/>
            </p:cNvSpPr>
            <p:nvPr/>
          </p:nvSpPr>
          <p:spPr bwMode="auto">
            <a:xfrm>
              <a:off x="2675" y="2701"/>
              <a:ext cx="294" cy="529"/>
            </a:xfrm>
            <a:custGeom>
              <a:avLst/>
              <a:gdLst/>
              <a:ahLst/>
              <a:cxnLst>
                <a:cxn ang="0">
                  <a:pos x="378" y="692"/>
                </a:cxn>
                <a:cxn ang="0">
                  <a:pos x="386" y="687"/>
                </a:cxn>
                <a:cxn ang="0">
                  <a:pos x="16" y="0"/>
                </a:cxn>
                <a:cxn ang="0">
                  <a:pos x="0" y="9"/>
                </a:cxn>
                <a:cxn ang="0">
                  <a:pos x="370" y="696"/>
                </a:cxn>
                <a:cxn ang="0">
                  <a:pos x="378" y="692"/>
                </a:cxn>
              </a:cxnLst>
              <a:rect l="0" t="0" r="r" b="b"/>
              <a:pathLst>
                <a:path w="387" h="697">
                  <a:moveTo>
                    <a:pt x="378" y="692"/>
                  </a:moveTo>
                  <a:lnTo>
                    <a:pt x="386" y="687"/>
                  </a:lnTo>
                  <a:lnTo>
                    <a:pt x="16" y="0"/>
                  </a:lnTo>
                  <a:lnTo>
                    <a:pt x="0" y="9"/>
                  </a:lnTo>
                  <a:lnTo>
                    <a:pt x="370" y="696"/>
                  </a:lnTo>
                  <a:lnTo>
                    <a:pt x="378" y="692"/>
                  </a:lnTo>
                </a:path>
              </a:pathLst>
            </a:custGeom>
            <a:solidFill>
              <a:srgbClr val="FF5400"/>
            </a:solidFill>
            <a:ln w="12700" cap="rnd" cmpd="sng">
              <a:noFill/>
              <a:prstDash val="solid"/>
              <a:round/>
              <a:headEnd type="none" w="med" len="med"/>
              <a:tailEnd type="none" w="med" len="med"/>
            </a:ln>
            <a:effectLst/>
          </p:spPr>
          <p:txBody>
            <a:bodyPr/>
            <a:lstStyle/>
            <a:p>
              <a:endParaRPr lang="fr-FR"/>
            </a:p>
          </p:txBody>
        </p:sp>
        <p:sp>
          <p:nvSpPr>
            <p:cNvPr id="31796" name="Freeform 52"/>
            <p:cNvSpPr>
              <a:spLocks/>
            </p:cNvSpPr>
            <p:nvPr/>
          </p:nvSpPr>
          <p:spPr bwMode="auto">
            <a:xfrm>
              <a:off x="1843" y="3179"/>
              <a:ext cx="36" cy="51"/>
            </a:xfrm>
            <a:custGeom>
              <a:avLst/>
              <a:gdLst/>
              <a:ahLst/>
              <a:cxnLst>
                <a:cxn ang="0">
                  <a:pos x="32" y="1"/>
                </a:cxn>
                <a:cxn ang="0">
                  <a:pos x="33" y="0"/>
                </a:cxn>
                <a:cxn ang="0">
                  <a:pos x="0" y="58"/>
                </a:cxn>
                <a:cxn ang="0">
                  <a:pos x="13" y="66"/>
                </a:cxn>
                <a:cxn ang="0">
                  <a:pos x="46" y="8"/>
                </a:cxn>
                <a:cxn ang="0">
                  <a:pos x="47" y="8"/>
                </a:cxn>
                <a:cxn ang="0">
                  <a:pos x="46" y="8"/>
                </a:cxn>
                <a:cxn ang="0">
                  <a:pos x="47" y="8"/>
                </a:cxn>
                <a:cxn ang="0">
                  <a:pos x="32" y="1"/>
                </a:cxn>
              </a:cxnLst>
              <a:rect l="0" t="0" r="r" b="b"/>
              <a:pathLst>
                <a:path w="48" h="67">
                  <a:moveTo>
                    <a:pt x="32" y="1"/>
                  </a:moveTo>
                  <a:lnTo>
                    <a:pt x="33" y="0"/>
                  </a:lnTo>
                  <a:lnTo>
                    <a:pt x="0" y="58"/>
                  </a:lnTo>
                  <a:lnTo>
                    <a:pt x="13" y="66"/>
                  </a:lnTo>
                  <a:lnTo>
                    <a:pt x="46" y="8"/>
                  </a:lnTo>
                  <a:lnTo>
                    <a:pt x="47" y="8"/>
                  </a:lnTo>
                  <a:lnTo>
                    <a:pt x="46" y="8"/>
                  </a:lnTo>
                  <a:lnTo>
                    <a:pt x="47" y="8"/>
                  </a:lnTo>
                  <a:lnTo>
                    <a:pt x="32" y="1"/>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31797" name="Freeform 53"/>
            <p:cNvSpPr>
              <a:spLocks/>
            </p:cNvSpPr>
            <p:nvPr/>
          </p:nvSpPr>
          <p:spPr bwMode="auto">
            <a:xfrm>
              <a:off x="1870" y="3130"/>
              <a:ext cx="34" cy="52"/>
            </a:xfrm>
            <a:custGeom>
              <a:avLst/>
              <a:gdLst/>
              <a:ahLst/>
              <a:cxnLst>
                <a:cxn ang="0">
                  <a:pos x="28" y="1"/>
                </a:cxn>
                <a:cxn ang="0">
                  <a:pos x="28" y="0"/>
                </a:cxn>
                <a:cxn ang="0">
                  <a:pos x="0" y="61"/>
                </a:cxn>
                <a:cxn ang="0">
                  <a:pos x="15" y="68"/>
                </a:cxn>
                <a:cxn ang="0">
                  <a:pos x="43" y="7"/>
                </a:cxn>
                <a:cxn ang="0">
                  <a:pos x="43" y="6"/>
                </a:cxn>
                <a:cxn ang="0">
                  <a:pos x="43" y="7"/>
                </a:cxn>
                <a:cxn ang="0">
                  <a:pos x="43" y="6"/>
                </a:cxn>
                <a:cxn ang="0">
                  <a:pos x="28" y="1"/>
                </a:cxn>
              </a:cxnLst>
              <a:rect l="0" t="0" r="r" b="b"/>
              <a:pathLst>
                <a:path w="44" h="69">
                  <a:moveTo>
                    <a:pt x="28" y="1"/>
                  </a:moveTo>
                  <a:lnTo>
                    <a:pt x="28" y="0"/>
                  </a:lnTo>
                  <a:lnTo>
                    <a:pt x="0" y="61"/>
                  </a:lnTo>
                  <a:lnTo>
                    <a:pt x="15" y="68"/>
                  </a:lnTo>
                  <a:lnTo>
                    <a:pt x="43" y="7"/>
                  </a:lnTo>
                  <a:lnTo>
                    <a:pt x="43" y="6"/>
                  </a:lnTo>
                  <a:lnTo>
                    <a:pt x="43" y="7"/>
                  </a:lnTo>
                  <a:lnTo>
                    <a:pt x="43" y="6"/>
                  </a:lnTo>
                  <a:lnTo>
                    <a:pt x="28" y="1"/>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31798" name="Freeform 54"/>
            <p:cNvSpPr>
              <a:spLocks/>
            </p:cNvSpPr>
            <p:nvPr/>
          </p:nvSpPr>
          <p:spPr bwMode="auto">
            <a:xfrm>
              <a:off x="1894" y="3019"/>
              <a:ext cx="54" cy="113"/>
            </a:xfrm>
            <a:custGeom>
              <a:avLst/>
              <a:gdLst/>
              <a:ahLst/>
              <a:cxnLst>
                <a:cxn ang="0">
                  <a:pos x="54" y="0"/>
                </a:cxn>
                <a:cxn ang="0">
                  <a:pos x="0" y="141"/>
                </a:cxn>
                <a:cxn ang="0">
                  <a:pos x="16" y="147"/>
                </a:cxn>
                <a:cxn ang="0">
                  <a:pos x="71" y="7"/>
                </a:cxn>
                <a:cxn ang="0">
                  <a:pos x="54" y="0"/>
                </a:cxn>
              </a:cxnLst>
              <a:rect l="0" t="0" r="r" b="b"/>
              <a:pathLst>
                <a:path w="72" h="148">
                  <a:moveTo>
                    <a:pt x="54" y="0"/>
                  </a:moveTo>
                  <a:lnTo>
                    <a:pt x="0" y="141"/>
                  </a:lnTo>
                  <a:lnTo>
                    <a:pt x="16" y="147"/>
                  </a:lnTo>
                  <a:lnTo>
                    <a:pt x="71" y="7"/>
                  </a:lnTo>
                  <a:lnTo>
                    <a:pt x="54" y="0"/>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31799" name="Freeform 55"/>
            <p:cNvSpPr>
              <a:spLocks/>
            </p:cNvSpPr>
            <p:nvPr/>
          </p:nvSpPr>
          <p:spPr bwMode="auto">
            <a:xfrm>
              <a:off x="1939" y="2833"/>
              <a:ext cx="80" cy="187"/>
            </a:xfrm>
            <a:custGeom>
              <a:avLst/>
              <a:gdLst/>
              <a:ahLst/>
              <a:cxnLst>
                <a:cxn ang="0">
                  <a:pos x="88" y="0"/>
                </a:cxn>
                <a:cxn ang="0">
                  <a:pos x="0" y="240"/>
                </a:cxn>
                <a:cxn ang="0">
                  <a:pos x="17" y="247"/>
                </a:cxn>
                <a:cxn ang="0">
                  <a:pos x="104" y="7"/>
                </a:cxn>
                <a:cxn ang="0">
                  <a:pos x="88" y="0"/>
                </a:cxn>
              </a:cxnLst>
              <a:rect l="0" t="0" r="r" b="b"/>
              <a:pathLst>
                <a:path w="105" h="248">
                  <a:moveTo>
                    <a:pt x="88" y="0"/>
                  </a:moveTo>
                  <a:lnTo>
                    <a:pt x="0" y="240"/>
                  </a:lnTo>
                  <a:lnTo>
                    <a:pt x="17" y="247"/>
                  </a:lnTo>
                  <a:lnTo>
                    <a:pt x="104" y="7"/>
                  </a:lnTo>
                  <a:lnTo>
                    <a:pt x="88" y="0"/>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31800" name="Freeform 56"/>
            <p:cNvSpPr>
              <a:spLocks/>
            </p:cNvSpPr>
            <p:nvPr/>
          </p:nvSpPr>
          <p:spPr bwMode="auto">
            <a:xfrm>
              <a:off x="2009" y="2552"/>
              <a:ext cx="112" cy="282"/>
            </a:xfrm>
            <a:custGeom>
              <a:avLst/>
              <a:gdLst/>
              <a:ahLst/>
              <a:cxnLst>
                <a:cxn ang="0">
                  <a:pos x="129" y="0"/>
                </a:cxn>
                <a:cxn ang="0">
                  <a:pos x="0" y="364"/>
                </a:cxn>
                <a:cxn ang="0">
                  <a:pos x="16" y="371"/>
                </a:cxn>
                <a:cxn ang="0">
                  <a:pos x="145" y="7"/>
                </a:cxn>
                <a:cxn ang="0">
                  <a:pos x="129" y="0"/>
                </a:cxn>
              </a:cxnLst>
              <a:rect l="0" t="0" r="r" b="b"/>
              <a:pathLst>
                <a:path w="146" h="372">
                  <a:moveTo>
                    <a:pt x="129" y="0"/>
                  </a:moveTo>
                  <a:lnTo>
                    <a:pt x="0" y="364"/>
                  </a:lnTo>
                  <a:lnTo>
                    <a:pt x="16" y="371"/>
                  </a:lnTo>
                  <a:lnTo>
                    <a:pt x="145" y="7"/>
                  </a:lnTo>
                  <a:lnTo>
                    <a:pt x="129" y="0"/>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31801" name="Freeform 57"/>
            <p:cNvSpPr>
              <a:spLocks/>
            </p:cNvSpPr>
            <p:nvPr/>
          </p:nvSpPr>
          <p:spPr bwMode="auto">
            <a:xfrm>
              <a:off x="2111" y="2476"/>
              <a:ext cx="42" cy="77"/>
            </a:xfrm>
            <a:custGeom>
              <a:avLst/>
              <a:gdLst/>
              <a:ahLst/>
              <a:cxnLst>
                <a:cxn ang="0">
                  <a:pos x="39" y="0"/>
                </a:cxn>
                <a:cxn ang="0">
                  <a:pos x="0" y="94"/>
                </a:cxn>
                <a:cxn ang="0">
                  <a:pos x="15" y="101"/>
                </a:cxn>
                <a:cxn ang="0">
                  <a:pos x="54" y="7"/>
                </a:cxn>
                <a:cxn ang="0">
                  <a:pos x="54" y="8"/>
                </a:cxn>
                <a:cxn ang="0">
                  <a:pos x="39" y="0"/>
                </a:cxn>
              </a:cxnLst>
              <a:rect l="0" t="0" r="r" b="b"/>
              <a:pathLst>
                <a:path w="55" h="102">
                  <a:moveTo>
                    <a:pt x="39" y="0"/>
                  </a:moveTo>
                  <a:lnTo>
                    <a:pt x="0" y="94"/>
                  </a:lnTo>
                  <a:lnTo>
                    <a:pt x="15" y="101"/>
                  </a:lnTo>
                  <a:lnTo>
                    <a:pt x="54" y="7"/>
                  </a:lnTo>
                  <a:lnTo>
                    <a:pt x="54" y="8"/>
                  </a:lnTo>
                  <a:lnTo>
                    <a:pt x="39" y="0"/>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31802" name="Freeform 58"/>
            <p:cNvSpPr>
              <a:spLocks/>
            </p:cNvSpPr>
            <p:nvPr/>
          </p:nvSpPr>
          <p:spPr bwMode="auto">
            <a:xfrm>
              <a:off x="2143" y="2405"/>
              <a:ext cx="42" cy="73"/>
            </a:xfrm>
            <a:custGeom>
              <a:avLst/>
              <a:gdLst/>
              <a:ahLst/>
              <a:cxnLst>
                <a:cxn ang="0">
                  <a:pos x="39" y="0"/>
                </a:cxn>
                <a:cxn ang="0">
                  <a:pos x="0" y="88"/>
                </a:cxn>
                <a:cxn ang="0">
                  <a:pos x="15" y="96"/>
                </a:cxn>
                <a:cxn ang="0">
                  <a:pos x="54" y="8"/>
                </a:cxn>
                <a:cxn ang="0">
                  <a:pos x="39" y="0"/>
                </a:cxn>
              </a:cxnLst>
              <a:rect l="0" t="0" r="r" b="b"/>
              <a:pathLst>
                <a:path w="55" h="97">
                  <a:moveTo>
                    <a:pt x="39" y="0"/>
                  </a:moveTo>
                  <a:lnTo>
                    <a:pt x="0" y="88"/>
                  </a:lnTo>
                  <a:lnTo>
                    <a:pt x="15" y="96"/>
                  </a:lnTo>
                  <a:lnTo>
                    <a:pt x="54" y="8"/>
                  </a:lnTo>
                  <a:lnTo>
                    <a:pt x="39" y="0"/>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31803" name="Freeform 59"/>
            <p:cNvSpPr>
              <a:spLocks/>
            </p:cNvSpPr>
            <p:nvPr/>
          </p:nvSpPr>
          <p:spPr bwMode="auto">
            <a:xfrm>
              <a:off x="2177" y="2338"/>
              <a:ext cx="42" cy="68"/>
            </a:xfrm>
            <a:custGeom>
              <a:avLst/>
              <a:gdLst/>
              <a:ahLst/>
              <a:cxnLst>
                <a:cxn ang="0">
                  <a:pos x="40" y="0"/>
                </a:cxn>
                <a:cxn ang="0">
                  <a:pos x="39" y="1"/>
                </a:cxn>
                <a:cxn ang="0">
                  <a:pos x="0" y="83"/>
                </a:cxn>
                <a:cxn ang="0">
                  <a:pos x="15" y="90"/>
                </a:cxn>
                <a:cxn ang="0">
                  <a:pos x="54" y="8"/>
                </a:cxn>
                <a:cxn ang="0">
                  <a:pos x="54" y="10"/>
                </a:cxn>
                <a:cxn ang="0">
                  <a:pos x="40" y="0"/>
                </a:cxn>
                <a:cxn ang="0">
                  <a:pos x="40" y="1"/>
                </a:cxn>
                <a:cxn ang="0">
                  <a:pos x="39" y="1"/>
                </a:cxn>
                <a:cxn ang="0">
                  <a:pos x="40" y="0"/>
                </a:cxn>
              </a:cxnLst>
              <a:rect l="0" t="0" r="r" b="b"/>
              <a:pathLst>
                <a:path w="55" h="91">
                  <a:moveTo>
                    <a:pt x="40" y="0"/>
                  </a:moveTo>
                  <a:lnTo>
                    <a:pt x="39" y="1"/>
                  </a:lnTo>
                  <a:lnTo>
                    <a:pt x="0" y="83"/>
                  </a:lnTo>
                  <a:lnTo>
                    <a:pt x="15" y="90"/>
                  </a:lnTo>
                  <a:lnTo>
                    <a:pt x="54" y="8"/>
                  </a:lnTo>
                  <a:lnTo>
                    <a:pt x="54" y="10"/>
                  </a:lnTo>
                  <a:lnTo>
                    <a:pt x="40" y="0"/>
                  </a:lnTo>
                  <a:lnTo>
                    <a:pt x="40" y="1"/>
                  </a:lnTo>
                  <a:lnTo>
                    <a:pt x="39" y="1"/>
                  </a:lnTo>
                  <a:lnTo>
                    <a:pt x="40" y="0"/>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31804" name="Freeform 60"/>
            <p:cNvSpPr>
              <a:spLocks/>
            </p:cNvSpPr>
            <p:nvPr/>
          </p:nvSpPr>
          <p:spPr bwMode="auto">
            <a:xfrm>
              <a:off x="2210" y="2279"/>
              <a:ext cx="48" cy="63"/>
            </a:xfrm>
            <a:custGeom>
              <a:avLst/>
              <a:gdLst/>
              <a:ahLst/>
              <a:cxnLst>
                <a:cxn ang="0">
                  <a:pos x="46" y="0"/>
                </a:cxn>
                <a:cxn ang="0">
                  <a:pos x="0" y="72"/>
                </a:cxn>
                <a:cxn ang="0">
                  <a:pos x="15" y="82"/>
                </a:cxn>
                <a:cxn ang="0">
                  <a:pos x="61" y="10"/>
                </a:cxn>
                <a:cxn ang="0">
                  <a:pos x="46" y="0"/>
                </a:cxn>
              </a:cxnLst>
              <a:rect l="0" t="0" r="r" b="b"/>
              <a:pathLst>
                <a:path w="62" h="83">
                  <a:moveTo>
                    <a:pt x="46" y="0"/>
                  </a:moveTo>
                  <a:lnTo>
                    <a:pt x="0" y="72"/>
                  </a:lnTo>
                  <a:lnTo>
                    <a:pt x="15" y="82"/>
                  </a:lnTo>
                  <a:lnTo>
                    <a:pt x="61" y="10"/>
                  </a:lnTo>
                  <a:lnTo>
                    <a:pt x="46" y="0"/>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31805" name="Freeform 61"/>
            <p:cNvSpPr>
              <a:spLocks/>
            </p:cNvSpPr>
            <p:nvPr/>
          </p:nvSpPr>
          <p:spPr bwMode="auto">
            <a:xfrm>
              <a:off x="2249" y="2224"/>
              <a:ext cx="46" cy="60"/>
            </a:xfrm>
            <a:custGeom>
              <a:avLst/>
              <a:gdLst/>
              <a:ahLst/>
              <a:cxnLst>
                <a:cxn ang="0">
                  <a:pos x="45" y="0"/>
                </a:cxn>
                <a:cxn ang="0">
                  <a:pos x="44" y="1"/>
                </a:cxn>
                <a:cxn ang="0">
                  <a:pos x="0" y="68"/>
                </a:cxn>
                <a:cxn ang="0">
                  <a:pos x="15" y="78"/>
                </a:cxn>
                <a:cxn ang="0">
                  <a:pos x="59" y="11"/>
                </a:cxn>
                <a:cxn ang="0">
                  <a:pos x="57" y="12"/>
                </a:cxn>
                <a:cxn ang="0">
                  <a:pos x="45" y="0"/>
                </a:cxn>
                <a:cxn ang="0">
                  <a:pos x="45" y="1"/>
                </a:cxn>
                <a:cxn ang="0">
                  <a:pos x="44" y="1"/>
                </a:cxn>
                <a:cxn ang="0">
                  <a:pos x="45" y="0"/>
                </a:cxn>
              </a:cxnLst>
              <a:rect l="0" t="0" r="r" b="b"/>
              <a:pathLst>
                <a:path w="60" h="79">
                  <a:moveTo>
                    <a:pt x="45" y="0"/>
                  </a:moveTo>
                  <a:lnTo>
                    <a:pt x="44" y="1"/>
                  </a:lnTo>
                  <a:lnTo>
                    <a:pt x="0" y="68"/>
                  </a:lnTo>
                  <a:lnTo>
                    <a:pt x="15" y="78"/>
                  </a:lnTo>
                  <a:lnTo>
                    <a:pt x="59" y="11"/>
                  </a:lnTo>
                  <a:lnTo>
                    <a:pt x="57" y="12"/>
                  </a:lnTo>
                  <a:lnTo>
                    <a:pt x="45" y="0"/>
                  </a:lnTo>
                  <a:lnTo>
                    <a:pt x="45" y="1"/>
                  </a:lnTo>
                  <a:lnTo>
                    <a:pt x="44" y="1"/>
                  </a:lnTo>
                  <a:lnTo>
                    <a:pt x="45" y="0"/>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31806" name="Freeform 62"/>
            <p:cNvSpPr>
              <a:spLocks/>
            </p:cNvSpPr>
            <p:nvPr/>
          </p:nvSpPr>
          <p:spPr bwMode="auto">
            <a:xfrm>
              <a:off x="2287" y="2176"/>
              <a:ext cx="53" cy="54"/>
            </a:xfrm>
            <a:custGeom>
              <a:avLst/>
              <a:gdLst/>
              <a:ahLst/>
              <a:cxnLst>
                <a:cxn ang="0">
                  <a:pos x="56" y="0"/>
                </a:cxn>
                <a:cxn ang="0">
                  <a:pos x="0" y="58"/>
                </a:cxn>
                <a:cxn ang="0">
                  <a:pos x="12" y="70"/>
                </a:cxn>
                <a:cxn ang="0">
                  <a:pos x="68" y="12"/>
                </a:cxn>
                <a:cxn ang="0">
                  <a:pos x="67" y="12"/>
                </a:cxn>
                <a:cxn ang="0">
                  <a:pos x="56" y="0"/>
                </a:cxn>
              </a:cxnLst>
              <a:rect l="0" t="0" r="r" b="b"/>
              <a:pathLst>
                <a:path w="69" h="71">
                  <a:moveTo>
                    <a:pt x="56" y="0"/>
                  </a:moveTo>
                  <a:lnTo>
                    <a:pt x="0" y="58"/>
                  </a:lnTo>
                  <a:lnTo>
                    <a:pt x="12" y="70"/>
                  </a:lnTo>
                  <a:lnTo>
                    <a:pt x="68" y="12"/>
                  </a:lnTo>
                  <a:lnTo>
                    <a:pt x="67" y="12"/>
                  </a:lnTo>
                  <a:lnTo>
                    <a:pt x="56" y="0"/>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31807" name="Freeform 63"/>
            <p:cNvSpPr>
              <a:spLocks/>
            </p:cNvSpPr>
            <p:nvPr/>
          </p:nvSpPr>
          <p:spPr bwMode="auto">
            <a:xfrm>
              <a:off x="2334" y="2134"/>
              <a:ext cx="50" cy="48"/>
            </a:xfrm>
            <a:custGeom>
              <a:avLst/>
              <a:gdLst/>
              <a:ahLst/>
              <a:cxnLst>
                <a:cxn ang="0">
                  <a:pos x="56" y="0"/>
                </a:cxn>
                <a:cxn ang="0">
                  <a:pos x="55" y="0"/>
                </a:cxn>
                <a:cxn ang="0">
                  <a:pos x="0" y="50"/>
                </a:cxn>
                <a:cxn ang="0">
                  <a:pos x="11" y="62"/>
                </a:cxn>
                <a:cxn ang="0">
                  <a:pos x="66" y="12"/>
                </a:cxn>
                <a:cxn ang="0">
                  <a:pos x="66" y="13"/>
                </a:cxn>
                <a:cxn ang="0">
                  <a:pos x="56" y="0"/>
                </a:cxn>
                <a:cxn ang="0">
                  <a:pos x="55" y="0"/>
                </a:cxn>
                <a:cxn ang="0">
                  <a:pos x="56" y="0"/>
                </a:cxn>
              </a:cxnLst>
              <a:rect l="0" t="0" r="r" b="b"/>
              <a:pathLst>
                <a:path w="67" h="63">
                  <a:moveTo>
                    <a:pt x="56" y="0"/>
                  </a:moveTo>
                  <a:lnTo>
                    <a:pt x="55" y="0"/>
                  </a:lnTo>
                  <a:lnTo>
                    <a:pt x="0" y="50"/>
                  </a:lnTo>
                  <a:lnTo>
                    <a:pt x="11" y="62"/>
                  </a:lnTo>
                  <a:lnTo>
                    <a:pt x="66" y="12"/>
                  </a:lnTo>
                  <a:lnTo>
                    <a:pt x="66" y="13"/>
                  </a:lnTo>
                  <a:lnTo>
                    <a:pt x="56" y="0"/>
                  </a:lnTo>
                  <a:lnTo>
                    <a:pt x="55" y="0"/>
                  </a:lnTo>
                  <a:lnTo>
                    <a:pt x="56" y="0"/>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31808" name="Freeform 64"/>
            <p:cNvSpPr>
              <a:spLocks/>
            </p:cNvSpPr>
            <p:nvPr/>
          </p:nvSpPr>
          <p:spPr bwMode="auto">
            <a:xfrm>
              <a:off x="2380" y="2096"/>
              <a:ext cx="57" cy="45"/>
            </a:xfrm>
            <a:custGeom>
              <a:avLst/>
              <a:gdLst/>
              <a:ahLst/>
              <a:cxnLst>
                <a:cxn ang="0">
                  <a:pos x="64" y="0"/>
                </a:cxn>
                <a:cxn ang="0">
                  <a:pos x="64" y="1"/>
                </a:cxn>
                <a:cxn ang="0">
                  <a:pos x="0" y="45"/>
                </a:cxn>
                <a:cxn ang="0">
                  <a:pos x="10" y="58"/>
                </a:cxn>
                <a:cxn ang="0">
                  <a:pos x="73" y="14"/>
                </a:cxn>
                <a:cxn ang="0">
                  <a:pos x="72" y="15"/>
                </a:cxn>
                <a:cxn ang="0">
                  <a:pos x="64" y="0"/>
                </a:cxn>
                <a:cxn ang="0">
                  <a:pos x="64" y="1"/>
                </a:cxn>
                <a:cxn ang="0">
                  <a:pos x="64" y="0"/>
                </a:cxn>
              </a:cxnLst>
              <a:rect l="0" t="0" r="r" b="b"/>
              <a:pathLst>
                <a:path w="74" h="59">
                  <a:moveTo>
                    <a:pt x="64" y="0"/>
                  </a:moveTo>
                  <a:lnTo>
                    <a:pt x="64" y="1"/>
                  </a:lnTo>
                  <a:lnTo>
                    <a:pt x="0" y="45"/>
                  </a:lnTo>
                  <a:lnTo>
                    <a:pt x="10" y="58"/>
                  </a:lnTo>
                  <a:lnTo>
                    <a:pt x="73" y="14"/>
                  </a:lnTo>
                  <a:lnTo>
                    <a:pt x="72" y="15"/>
                  </a:lnTo>
                  <a:lnTo>
                    <a:pt x="64" y="0"/>
                  </a:lnTo>
                  <a:lnTo>
                    <a:pt x="64" y="1"/>
                  </a:lnTo>
                  <a:lnTo>
                    <a:pt x="64" y="0"/>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31809" name="Freeform 65"/>
            <p:cNvSpPr>
              <a:spLocks/>
            </p:cNvSpPr>
            <p:nvPr/>
          </p:nvSpPr>
          <p:spPr bwMode="auto">
            <a:xfrm>
              <a:off x="2432" y="2065"/>
              <a:ext cx="58" cy="40"/>
            </a:xfrm>
            <a:custGeom>
              <a:avLst/>
              <a:gdLst/>
              <a:ahLst/>
              <a:cxnLst>
                <a:cxn ang="0">
                  <a:pos x="68" y="0"/>
                </a:cxn>
                <a:cxn ang="0">
                  <a:pos x="67" y="1"/>
                </a:cxn>
                <a:cxn ang="0">
                  <a:pos x="0" y="37"/>
                </a:cxn>
                <a:cxn ang="0">
                  <a:pos x="8" y="51"/>
                </a:cxn>
                <a:cxn ang="0">
                  <a:pos x="75" y="15"/>
                </a:cxn>
                <a:cxn ang="0">
                  <a:pos x="75" y="16"/>
                </a:cxn>
                <a:cxn ang="0">
                  <a:pos x="68" y="0"/>
                </a:cxn>
                <a:cxn ang="0">
                  <a:pos x="68" y="1"/>
                </a:cxn>
                <a:cxn ang="0">
                  <a:pos x="67" y="1"/>
                </a:cxn>
                <a:cxn ang="0">
                  <a:pos x="68" y="0"/>
                </a:cxn>
              </a:cxnLst>
              <a:rect l="0" t="0" r="r" b="b"/>
              <a:pathLst>
                <a:path w="76" h="52">
                  <a:moveTo>
                    <a:pt x="68" y="0"/>
                  </a:moveTo>
                  <a:lnTo>
                    <a:pt x="67" y="1"/>
                  </a:lnTo>
                  <a:lnTo>
                    <a:pt x="0" y="37"/>
                  </a:lnTo>
                  <a:lnTo>
                    <a:pt x="8" y="51"/>
                  </a:lnTo>
                  <a:lnTo>
                    <a:pt x="75" y="15"/>
                  </a:lnTo>
                  <a:lnTo>
                    <a:pt x="75" y="16"/>
                  </a:lnTo>
                  <a:lnTo>
                    <a:pt x="68" y="0"/>
                  </a:lnTo>
                  <a:lnTo>
                    <a:pt x="68" y="1"/>
                  </a:lnTo>
                  <a:lnTo>
                    <a:pt x="67" y="1"/>
                  </a:lnTo>
                  <a:lnTo>
                    <a:pt x="68" y="0"/>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31810" name="Freeform 66"/>
            <p:cNvSpPr>
              <a:spLocks/>
            </p:cNvSpPr>
            <p:nvPr/>
          </p:nvSpPr>
          <p:spPr bwMode="auto">
            <a:xfrm>
              <a:off x="2488" y="2038"/>
              <a:ext cx="61" cy="37"/>
            </a:xfrm>
            <a:custGeom>
              <a:avLst/>
              <a:gdLst/>
              <a:ahLst/>
              <a:cxnLst>
                <a:cxn ang="0">
                  <a:pos x="73" y="0"/>
                </a:cxn>
                <a:cxn ang="0">
                  <a:pos x="72" y="0"/>
                </a:cxn>
                <a:cxn ang="0">
                  <a:pos x="0" y="32"/>
                </a:cxn>
                <a:cxn ang="0">
                  <a:pos x="7" y="48"/>
                </a:cxn>
                <a:cxn ang="0">
                  <a:pos x="79" y="15"/>
                </a:cxn>
                <a:cxn ang="0">
                  <a:pos x="78" y="15"/>
                </a:cxn>
                <a:cxn ang="0">
                  <a:pos x="73" y="0"/>
                </a:cxn>
                <a:cxn ang="0">
                  <a:pos x="72" y="0"/>
                </a:cxn>
                <a:cxn ang="0">
                  <a:pos x="73" y="0"/>
                </a:cxn>
              </a:cxnLst>
              <a:rect l="0" t="0" r="r" b="b"/>
              <a:pathLst>
                <a:path w="80" h="49">
                  <a:moveTo>
                    <a:pt x="73" y="0"/>
                  </a:moveTo>
                  <a:lnTo>
                    <a:pt x="72" y="0"/>
                  </a:lnTo>
                  <a:lnTo>
                    <a:pt x="0" y="32"/>
                  </a:lnTo>
                  <a:lnTo>
                    <a:pt x="7" y="48"/>
                  </a:lnTo>
                  <a:lnTo>
                    <a:pt x="79" y="15"/>
                  </a:lnTo>
                  <a:lnTo>
                    <a:pt x="78" y="15"/>
                  </a:lnTo>
                  <a:lnTo>
                    <a:pt x="73" y="0"/>
                  </a:lnTo>
                  <a:lnTo>
                    <a:pt x="72" y="0"/>
                  </a:lnTo>
                  <a:lnTo>
                    <a:pt x="73" y="0"/>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31811" name="Freeform 67"/>
            <p:cNvSpPr>
              <a:spLocks/>
            </p:cNvSpPr>
            <p:nvPr/>
          </p:nvSpPr>
          <p:spPr bwMode="auto">
            <a:xfrm>
              <a:off x="2548" y="2015"/>
              <a:ext cx="66" cy="32"/>
            </a:xfrm>
            <a:custGeom>
              <a:avLst/>
              <a:gdLst/>
              <a:ahLst/>
              <a:cxnLst>
                <a:cxn ang="0">
                  <a:pos x="80" y="0"/>
                </a:cxn>
                <a:cxn ang="0">
                  <a:pos x="79" y="1"/>
                </a:cxn>
                <a:cxn ang="0">
                  <a:pos x="0" y="26"/>
                </a:cxn>
                <a:cxn ang="0">
                  <a:pos x="5" y="41"/>
                </a:cxn>
                <a:cxn ang="0">
                  <a:pos x="85" y="16"/>
                </a:cxn>
                <a:cxn ang="0">
                  <a:pos x="84" y="16"/>
                </a:cxn>
                <a:cxn ang="0">
                  <a:pos x="80" y="0"/>
                </a:cxn>
                <a:cxn ang="0">
                  <a:pos x="79" y="1"/>
                </a:cxn>
                <a:cxn ang="0">
                  <a:pos x="80" y="0"/>
                </a:cxn>
              </a:cxnLst>
              <a:rect l="0" t="0" r="r" b="b"/>
              <a:pathLst>
                <a:path w="86" h="42">
                  <a:moveTo>
                    <a:pt x="80" y="0"/>
                  </a:moveTo>
                  <a:lnTo>
                    <a:pt x="79" y="1"/>
                  </a:lnTo>
                  <a:lnTo>
                    <a:pt x="0" y="26"/>
                  </a:lnTo>
                  <a:lnTo>
                    <a:pt x="5" y="41"/>
                  </a:lnTo>
                  <a:lnTo>
                    <a:pt x="85" y="16"/>
                  </a:lnTo>
                  <a:lnTo>
                    <a:pt x="84" y="16"/>
                  </a:lnTo>
                  <a:lnTo>
                    <a:pt x="80" y="0"/>
                  </a:lnTo>
                  <a:lnTo>
                    <a:pt x="79" y="1"/>
                  </a:lnTo>
                  <a:lnTo>
                    <a:pt x="80" y="0"/>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31812" name="Freeform 68"/>
            <p:cNvSpPr>
              <a:spLocks/>
            </p:cNvSpPr>
            <p:nvPr/>
          </p:nvSpPr>
          <p:spPr bwMode="auto">
            <a:xfrm>
              <a:off x="2614" y="1999"/>
              <a:ext cx="66" cy="26"/>
            </a:xfrm>
            <a:custGeom>
              <a:avLst/>
              <a:gdLst/>
              <a:ahLst/>
              <a:cxnLst>
                <a:cxn ang="0">
                  <a:pos x="84" y="0"/>
                </a:cxn>
                <a:cxn ang="0">
                  <a:pos x="83" y="0"/>
                </a:cxn>
                <a:cxn ang="0">
                  <a:pos x="0" y="19"/>
                </a:cxn>
                <a:cxn ang="0">
                  <a:pos x="4" y="34"/>
                </a:cxn>
                <a:cxn ang="0">
                  <a:pos x="87" y="15"/>
                </a:cxn>
                <a:cxn ang="0">
                  <a:pos x="86" y="15"/>
                </a:cxn>
                <a:cxn ang="0">
                  <a:pos x="84" y="0"/>
                </a:cxn>
                <a:cxn ang="0">
                  <a:pos x="83" y="0"/>
                </a:cxn>
                <a:cxn ang="0">
                  <a:pos x="84" y="0"/>
                </a:cxn>
              </a:cxnLst>
              <a:rect l="0" t="0" r="r" b="b"/>
              <a:pathLst>
                <a:path w="88" h="35">
                  <a:moveTo>
                    <a:pt x="84" y="0"/>
                  </a:moveTo>
                  <a:lnTo>
                    <a:pt x="83" y="0"/>
                  </a:lnTo>
                  <a:lnTo>
                    <a:pt x="0" y="19"/>
                  </a:lnTo>
                  <a:lnTo>
                    <a:pt x="4" y="34"/>
                  </a:lnTo>
                  <a:lnTo>
                    <a:pt x="87" y="15"/>
                  </a:lnTo>
                  <a:lnTo>
                    <a:pt x="86" y="15"/>
                  </a:lnTo>
                  <a:lnTo>
                    <a:pt x="84" y="0"/>
                  </a:lnTo>
                  <a:lnTo>
                    <a:pt x="83" y="0"/>
                  </a:lnTo>
                  <a:lnTo>
                    <a:pt x="84" y="0"/>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31813" name="Freeform 69"/>
            <p:cNvSpPr>
              <a:spLocks/>
            </p:cNvSpPr>
            <p:nvPr/>
          </p:nvSpPr>
          <p:spPr bwMode="auto">
            <a:xfrm>
              <a:off x="2682" y="1985"/>
              <a:ext cx="74" cy="23"/>
            </a:xfrm>
            <a:custGeom>
              <a:avLst/>
              <a:gdLst/>
              <a:ahLst/>
              <a:cxnLst>
                <a:cxn ang="0">
                  <a:pos x="94" y="0"/>
                </a:cxn>
                <a:cxn ang="0">
                  <a:pos x="0" y="15"/>
                </a:cxn>
                <a:cxn ang="0">
                  <a:pos x="2" y="30"/>
                </a:cxn>
                <a:cxn ang="0">
                  <a:pos x="96" y="15"/>
                </a:cxn>
                <a:cxn ang="0">
                  <a:pos x="94" y="0"/>
                </a:cxn>
              </a:cxnLst>
              <a:rect l="0" t="0" r="r" b="b"/>
              <a:pathLst>
                <a:path w="97" h="31">
                  <a:moveTo>
                    <a:pt x="94" y="0"/>
                  </a:moveTo>
                  <a:lnTo>
                    <a:pt x="0" y="15"/>
                  </a:lnTo>
                  <a:lnTo>
                    <a:pt x="2" y="30"/>
                  </a:lnTo>
                  <a:lnTo>
                    <a:pt x="96" y="15"/>
                  </a:lnTo>
                  <a:lnTo>
                    <a:pt x="94" y="0"/>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31814" name="Freeform 70"/>
            <p:cNvSpPr>
              <a:spLocks/>
            </p:cNvSpPr>
            <p:nvPr/>
          </p:nvSpPr>
          <p:spPr bwMode="auto">
            <a:xfrm>
              <a:off x="2758" y="1977"/>
              <a:ext cx="79" cy="17"/>
            </a:xfrm>
            <a:custGeom>
              <a:avLst/>
              <a:gdLst/>
              <a:ahLst/>
              <a:cxnLst>
                <a:cxn ang="0">
                  <a:pos x="100" y="0"/>
                </a:cxn>
                <a:cxn ang="0">
                  <a:pos x="0" y="9"/>
                </a:cxn>
                <a:cxn ang="0">
                  <a:pos x="2" y="23"/>
                </a:cxn>
                <a:cxn ang="0">
                  <a:pos x="102" y="14"/>
                </a:cxn>
                <a:cxn ang="0">
                  <a:pos x="100" y="0"/>
                </a:cxn>
              </a:cxnLst>
              <a:rect l="0" t="0" r="r" b="b"/>
              <a:pathLst>
                <a:path w="103" h="24">
                  <a:moveTo>
                    <a:pt x="100" y="0"/>
                  </a:moveTo>
                  <a:lnTo>
                    <a:pt x="0" y="9"/>
                  </a:lnTo>
                  <a:lnTo>
                    <a:pt x="2" y="23"/>
                  </a:lnTo>
                  <a:lnTo>
                    <a:pt x="102" y="14"/>
                  </a:lnTo>
                  <a:lnTo>
                    <a:pt x="100" y="0"/>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31815" name="Freeform 71"/>
            <p:cNvSpPr>
              <a:spLocks/>
            </p:cNvSpPr>
            <p:nvPr/>
          </p:nvSpPr>
          <p:spPr bwMode="auto">
            <a:xfrm>
              <a:off x="2838" y="1972"/>
              <a:ext cx="84" cy="14"/>
            </a:xfrm>
            <a:custGeom>
              <a:avLst/>
              <a:gdLst/>
              <a:ahLst/>
              <a:cxnLst>
                <a:cxn ang="0">
                  <a:pos x="107" y="0"/>
                </a:cxn>
                <a:cxn ang="0">
                  <a:pos x="106" y="0"/>
                </a:cxn>
                <a:cxn ang="0">
                  <a:pos x="0" y="5"/>
                </a:cxn>
                <a:cxn ang="0">
                  <a:pos x="2" y="18"/>
                </a:cxn>
                <a:cxn ang="0">
                  <a:pos x="108" y="14"/>
                </a:cxn>
                <a:cxn ang="0">
                  <a:pos x="107" y="14"/>
                </a:cxn>
                <a:cxn ang="0">
                  <a:pos x="107" y="0"/>
                </a:cxn>
                <a:cxn ang="0">
                  <a:pos x="106" y="0"/>
                </a:cxn>
                <a:cxn ang="0">
                  <a:pos x="107" y="0"/>
                </a:cxn>
              </a:cxnLst>
              <a:rect l="0" t="0" r="r" b="b"/>
              <a:pathLst>
                <a:path w="109" h="19">
                  <a:moveTo>
                    <a:pt x="107" y="0"/>
                  </a:moveTo>
                  <a:lnTo>
                    <a:pt x="106" y="0"/>
                  </a:lnTo>
                  <a:lnTo>
                    <a:pt x="0" y="5"/>
                  </a:lnTo>
                  <a:lnTo>
                    <a:pt x="2" y="18"/>
                  </a:lnTo>
                  <a:lnTo>
                    <a:pt x="108" y="14"/>
                  </a:lnTo>
                  <a:lnTo>
                    <a:pt x="107" y="14"/>
                  </a:lnTo>
                  <a:lnTo>
                    <a:pt x="107" y="0"/>
                  </a:lnTo>
                  <a:lnTo>
                    <a:pt x="106" y="0"/>
                  </a:lnTo>
                  <a:lnTo>
                    <a:pt x="107" y="0"/>
                  </a:lnTo>
                </a:path>
              </a:pathLst>
            </a:custGeom>
            <a:solidFill>
              <a:srgbClr val="00FFFF"/>
            </a:solidFill>
            <a:ln w="12700" cap="rnd" cmpd="sng">
              <a:solidFill>
                <a:srgbClr val="00FFFF"/>
              </a:solidFill>
              <a:prstDash val="solid"/>
              <a:round/>
              <a:headEnd type="none" w="med" len="med"/>
              <a:tailEnd type="none" w="med" len="med"/>
            </a:ln>
            <a:effectLst/>
          </p:spPr>
          <p:txBody>
            <a:bodyPr/>
            <a:lstStyle/>
            <a:p>
              <a:endParaRPr lang="fr-FR"/>
            </a:p>
          </p:txBody>
        </p:sp>
        <p:sp>
          <p:nvSpPr>
            <p:cNvPr id="31816" name="Freeform 72"/>
            <p:cNvSpPr>
              <a:spLocks/>
            </p:cNvSpPr>
            <p:nvPr/>
          </p:nvSpPr>
          <p:spPr bwMode="auto">
            <a:xfrm>
              <a:off x="2924" y="1972"/>
              <a:ext cx="1777" cy="13"/>
            </a:xfrm>
            <a:custGeom>
              <a:avLst/>
              <a:gdLst/>
              <a:ahLst/>
              <a:cxnLst>
                <a:cxn ang="0">
                  <a:pos x="2333" y="8"/>
                </a:cxn>
                <a:cxn ang="0">
                  <a:pos x="2333" y="0"/>
                </a:cxn>
                <a:cxn ang="0">
                  <a:pos x="0" y="0"/>
                </a:cxn>
                <a:cxn ang="0">
                  <a:pos x="0" y="16"/>
                </a:cxn>
                <a:cxn ang="0">
                  <a:pos x="2333" y="16"/>
                </a:cxn>
                <a:cxn ang="0">
                  <a:pos x="2333" y="8"/>
                </a:cxn>
              </a:cxnLst>
              <a:rect l="0" t="0" r="r" b="b"/>
              <a:pathLst>
                <a:path w="2334" h="17">
                  <a:moveTo>
                    <a:pt x="2333" y="8"/>
                  </a:moveTo>
                  <a:lnTo>
                    <a:pt x="2333" y="0"/>
                  </a:lnTo>
                  <a:lnTo>
                    <a:pt x="0" y="0"/>
                  </a:lnTo>
                  <a:lnTo>
                    <a:pt x="0" y="16"/>
                  </a:lnTo>
                  <a:lnTo>
                    <a:pt x="2333" y="16"/>
                  </a:lnTo>
                  <a:lnTo>
                    <a:pt x="2333" y="8"/>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31817" name="Freeform 73"/>
            <p:cNvSpPr>
              <a:spLocks/>
            </p:cNvSpPr>
            <p:nvPr/>
          </p:nvSpPr>
          <p:spPr bwMode="auto">
            <a:xfrm>
              <a:off x="3411" y="3203"/>
              <a:ext cx="22" cy="26"/>
            </a:xfrm>
            <a:custGeom>
              <a:avLst/>
              <a:gdLst/>
              <a:ahLst/>
              <a:cxnLst>
                <a:cxn ang="0">
                  <a:pos x="23" y="1"/>
                </a:cxn>
                <a:cxn ang="0">
                  <a:pos x="23" y="0"/>
                </a:cxn>
                <a:cxn ang="0">
                  <a:pos x="0" y="29"/>
                </a:cxn>
                <a:cxn ang="0">
                  <a:pos x="6" y="33"/>
                </a:cxn>
                <a:cxn ang="0">
                  <a:pos x="29" y="4"/>
                </a:cxn>
                <a:cxn ang="0">
                  <a:pos x="23" y="1"/>
                </a:cxn>
              </a:cxnLst>
              <a:rect l="0" t="0" r="r" b="b"/>
              <a:pathLst>
                <a:path w="30" h="34">
                  <a:moveTo>
                    <a:pt x="23" y="1"/>
                  </a:moveTo>
                  <a:lnTo>
                    <a:pt x="23" y="0"/>
                  </a:lnTo>
                  <a:lnTo>
                    <a:pt x="0" y="29"/>
                  </a:lnTo>
                  <a:lnTo>
                    <a:pt x="6" y="33"/>
                  </a:lnTo>
                  <a:lnTo>
                    <a:pt x="29" y="4"/>
                  </a:lnTo>
                  <a:lnTo>
                    <a:pt x="23" y="1"/>
                  </a:lnTo>
                </a:path>
              </a:pathLst>
            </a:custGeom>
            <a:solidFill>
              <a:srgbClr val="FFAB00"/>
            </a:solidFill>
            <a:ln w="12700" cap="rnd" cmpd="sng">
              <a:solidFill>
                <a:srgbClr val="FE9B03"/>
              </a:solidFill>
              <a:prstDash val="solid"/>
              <a:round/>
              <a:headEnd type="none" w="med" len="med"/>
              <a:tailEnd type="none" w="med" len="med"/>
            </a:ln>
            <a:effectLst/>
          </p:spPr>
          <p:txBody>
            <a:bodyPr/>
            <a:lstStyle/>
            <a:p>
              <a:endParaRPr lang="fr-FR"/>
            </a:p>
          </p:txBody>
        </p:sp>
        <p:sp>
          <p:nvSpPr>
            <p:cNvPr id="31818" name="Freeform 74"/>
            <p:cNvSpPr>
              <a:spLocks/>
            </p:cNvSpPr>
            <p:nvPr/>
          </p:nvSpPr>
          <p:spPr bwMode="auto">
            <a:xfrm>
              <a:off x="3432" y="3176"/>
              <a:ext cx="16" cy="27"/>
            </a:xfrm>
            <a:custGeom>
              <a:avLst/>
              <a:gdLst/>
              <a:ahLst/>
              <a:cxnLst>
                <a:cxn ang="0">
                  <a:pos x="13" y="0"/>
                </a:cxn>
                <a:cxn ang="0">
                  <a:pos x="0" y="30"/>
                </a:cxn>
                <a:cxn ang="0">
                  <a:pos x="5" y="33"/>
                </a:cxn>
                <a:cxn ang="0">
                  <a:pos x="18" y="3"/>
                </a:cxn>
                <a:cxn ang="0">
                  <a:pos x="19" y="3"/>
                </a:cxn>
                <a:cxn ang="0">
                  <a:pos x="18" y="3"/>
                </a:cxn>
                <a:cxn ang="0">
                  <a:pos x="19" y="3"/>
                </a:cxn>
                <a:cxn ang="0">
                  <a:pos x="13" y="0"/>
                </a:cxn>
              </a:cxnLst>
              <a:rect l="0" t="0" r="r" b="b"/>
              <a:pathLst>
                <a:path w="20" h="34">
                  <a:moveTo>
                    <a:pt x="13" y="0"/>
                  </a:moveTo>
                  <a:lnTo>
                    <a:pt x="0" y="30"/>
                  </a:lnTo>
                  <a:lnTo>
                    <a:pt x="5" y="33"/>
                  </a:lnTo>
                  <a:lnTo>
                    <a:pt x="18" y="3"/>
                  </a:lnTo>
                  <a:lnTo>
                    <a:pt x="19" y="3"/>
                  </a:lnTo>
                  <a:lnTo>
                    <a:pt x="18" y="3"/>
                  </a:lnTo>
                  <a:lnTo>
                    <a:pt x="19" y="3"/>
                  </a:lnTo>
                  <a:lnTo>
                    <a:pt x="13" y="0"/>
                  </a:lnTo>
                </a:path>
              </a:pathLst>
            </a:custGeom>
            <a:solidFill>
              <a:srgbClr val="FFAB00"/>
            </a:solidFill>
            <a:ln w="12700" cap="rnd" cmpd="sng">
              <a:solidFill>
                <a:srgbClr val="FE9B03"/>
              </a:solidFill>
              <a:prstDash val="solid"/>
              <a:round/>
              <a:headEnd type="none" w="med" len="med"/>
              <a:tailEnd type="none" w="med" len="med"/>
            </a:ln>
            <a:effectLst/>
          </p:spPr>
          <p:txBody>
            <a:bodyPr/>
            <a:lstStyle/>
            <a:p>
              <a:endParaRPr lang="fr-FR"/>
            </a:p>
          </p:txBody>
        </p:sp>
        <p:sp>
          <p:nvSpPr>
            <p:cNvPr id="31819" name="Freeform 75"/>
            <p:cNvSpPr>
              <a:spLocks/>
            </p:cNvSpPr>
            <p:nvPr/>
          </p:nvSpPr>
          <p:spPr bwMode="auto">
            <a:xfrm>
              <a:off x="3445" y="3121"/>
              <a:ext cx="27" cy="55"/>
            </a:xfrm>
            <a:custGeom>
              <a:avLst/>
              <a:gdLst/>
              <a:ahLst/>
              <a:cxnLst>
                <a:cxn ang="0">
                  <a:pos x="26" y="0"/>
                </a:cxn>
                <a:cxn ang="0">
                  <a:pos x="0" y="68"/>
                </a:cxn>
                <a:cxn ang="0">
                  <a:pos x="7" y="71"/>
                </a:cxn>
                <a:cxn ang="0">
                  <a:pos x="33" y="3"/>
                </a:cxn>
                <a:cxn ang="0">
                  <a:pos x="26" y="0"/>
                </a:cxn>
              </a:cxnLst>
              <a:rect l="0" t="0" r="r" b="b"/>
              <a:pathLst>
                <a:path w="34" h="72">
                  <a:moveTo>
                    <a:pt x="26" y="0"/>
                  </a:moveTo>
                  <a:lnTo>
                    <a:pt x="0" y="68"/>
                  </a:lnTo>
                  <a:lnTo>
                    <a:pt x="7" y="71"/>
                  </a:lnTo>
                  <a:lnTo>
                    <a:pt x="33" y="3"/>
                  </a:lnTo>
                  <a:lnTo>
                    <a:pt x="26" y="0"/>
                  </a:lnTo>
                </a:path>
              </a:pathLst>
            </a:custGeom>
            <a:solidFill>
              <a:srgbClr val="FFAB00"/>
            </a:solidFill>
            <a:ln w="12700" cap="rnd" cmpd="sng">
              <a:solidFill>
                <a:srgbClr val="FE9B03"/>
              </a:solidFill>
              <a:prstDash val="solid"/>
              <a:round/>
              <a:headEnd type="none" w="med" len="med"/>
              <a:tailEnd type="none" w="med" len="med"/>
            </a:ln>
            <a:effectLst/>
          </p:spPr>
          <p:txBody>
            <a:bodyPr/>
            <a:lstStyle/>
            <a:p>
              <a:endParaRPr lang="fr-FR"/>
            </a:p>
          </p:txBody>
        </p:sp>
        <p:sp>
          <p:nvSpPr>
            <p:cNvPr id="31820" name="Freeform 76"/>
            <p:cNvSpPr>
              <a:spLocks/>
            </p:cNvSpPr>
            <p:nvPr/>
          </p:nvSpPr>
          <p:spPr bwMode="auto">
            <a:xfrm>
              <a:off x="3469" y="3029"/>
              <a:ext cx="39" cy="90"/>
            </a:xfrm>
            <a:custGeom>
              <a:avLst/>
              <a:gdLst/>
              <a:ahLst/>
              <a:cxnLst>
                <a:cxn ang="0">
                  <a:pos x="44" y="0"/>
                </a:cxn>
                <a:cxn ang="0">
                  <a:pos x="0" y="114"/>
                </a:cxn>
                <a:cxn ang="0">
                  <a:pos x="7" y="117"/>
                </a:cxn>
                <a:cxn ang="0">
                  <a:pos x="51" y="2"/>
                </a:cxn>
                <a:cxn ang="0">
                  <a:pos x="44" y="0"/>
                </a:cxn>
              </a:cxnLst>
              <a:rect l="0" t="0" r="r" b="b"/>
              <a:pathLst>
                <a:path w="52" h="118">
                  <a:moveTo>
                    <a:pt x="44" y="0"/>
                  </a:moveTo>
                  <a:lnTo>
                    <a:pt x="0" y="114"/>
                  </a:lnTo>
                  <a:lnTo>
                    <a:pt x="7" y="117"/>
                  </a:lnTo>
                  <a:lnTo>
                    <a:pt x="51" y="2"/>
                  </a:lnTo>
                  <a:lnTo>
                    <a:pt x="44" y="0"/>
                  </a:lnTo>
                </a:path>
              </a:pathLst>
            </a:custGeom>
            <a:solidFill>
              <a:srgbClr val="FFAB00"/>
            </a:solidFill>
            <a:ln w="12700" cap="rnd" cmpd="sng">
              <a:solidFill>
                <a:srgbClr val="FE9B03"/>
              </a:solidFill>
              <a:prstDash val="solid"/>
              <a:round/>
              <a:headEnd type="none" w="med" len="med"/>
              <a:tailEnd type="none" w="med" len="med"/>
            </a:ln>
            <a:effectLst/>
          </p:spPr>
          <p:txBody>
            <a:bodyPr/>
            <a:lstStyle/>
            <a:p>
              <a:endParaRPr lang="fr-FR"/>
            </a:p>
          </p:txBody>
        </p:sp>
        <p:sp>
          <p:nvSpPr>
            <p:cNvPr id="31821" name="Freeform 77"/>
            <p:cNvSpPr>
              <a:spLocks/>
            </p:cNvSpPr>
            <p:nvPr/>
          </p:nvSpPr>
          <p:spPr bwMode="auto">
            <a:xfrm>
              <a:off x="3507" y="2897"/>
              <a:ext cx="54" cy="130"/>
            </a:xfrm>
            <a:custGeom>
              <a:avLst/>
              <a:gdLst/>
              <a:ahLst/>
              <a:cxnLst>
                <a:cxn ang="0">
                  <a:pos x="64" y="0"/>
                </a:cxn>
                <a:cxn ang="0">
                  <a:pos x="0" y="169"/>
                </a:cxn>
                <a:cxn ang="0">
                  <a:pos x="7" y="171"/>
                </a:cxn>
                <a:cxn ang="0">
                  <a:pos x="71" y="3"/>
                </a:cxn>
                <a:cxn ang="0">
                  <a:pos x="64" y="0"/>
                </a:cxn>
              </a:cxnLst>
              <a:rect l="0" t="0" r="r" b="b"/>
              <a:pathLst>
                <a:path w="72" h="172">
                  <a:moveTo>
                    <a:pt x="64" y="0"/>
                  </a:moveTo>
                  <a:lnTo>
                    <a:pt x="0" y="169"/>
                  </a:lnTo>
                  <a:lnTo>
                    <a:pt x="7" y="171"/>
                  </a:lnTo>
                  <a:lnTo>
                    <a:pt x="71" y="3"/>
                  </a:lnTo>
                  <a:lnTo>
                    <a:pt x="64" y="0"/>
                  </a:lnTo>
                </a:path>
              </a:pathLst>
            </a:custGeom>
            <a:solidFill>
              <a:srgbClr val="FFAB00"/>
            </a:solidFill>
            <a:ln w="12700" cap="rnd" cmpd="sng">
              <a:solidFill>
                <a:srgbClr val="FE9B03"/>
              </a:solidFill>
              <a:prstDash val="solid"/>
              <a:round/>
              <a:headEnd type="none" w="med" len="med"/>
              <a:tailEnd type="none" w="med" len="med"/>
            </a:ln>
            <a:effectLst/>
          </p:spPr>
          <p:txBody>
            <a:bodyPr/>
            <a:lstStyle/>
            <a:p>
              <a:endParaRPr lang="fr-FR"/>
            </a:p>
          </p:txBody>
        </p:sp>
        <p:sp>
          <p:nvSpPr>
            <p:cNvPr id="31822" name="Freeform 78"/>
            <p:cNvSpPr>
              <a:spLocks/>
            </p:cNvSpPr>
            <p:nvPr/>
          </p:nvSpPr>
          <p:spPr bwMode="auto">
            <a:xfrm>
              <a:off x="3559" y="2762"/>
              <a:ext cx="59" cy="133"/>
            </a:xfrm>
            <a:custGeom>
              <a:avLst/>
              <a:gdLst/>
              <a:ahLst/>
              <a:cxnLst>
                <a:cxn ang="0">
                  <a:pos x="70" y="0"/>
                </a:cxn>
                <a:cxn ang="0">
                  <a:pos x="70" y="1"/>
                </a:cxn>
                <a:cxn ang="0">
                  <a:pos x="0" y="172"/>
                </a:cxn>
                <a:cxn ang="0">
                  <a:pos x="7" y="175"/>
                </a:cxn>
                <a:cxn ang="0">
                  <a:pos x="77" y="3"/>
                </a:cxn>
                <a:cxn ang="0">
                  <a:pos x="76" y="4"/>
                </a:cxn>
                <a:cxn ang="0">
                  <a:pos x="70" y="0"/>
                </a:cxn>
                <a:cxn ang="0">
                  <a:pos x="70" y="1"/>
                </a:cxn>
                <a:cxn ang="0">
                  <a:pos x="70" y="0"/>
                </a:cxn>
              </a:cxnLst>
              <a:rect l="0" t="0" r="r" b="b"/>
              <a:pathLst>
                <a:path w="78" h="176">
                  <a:moveTo>
                    <a:pt x="70" y="0"/>
                  </a:moveTo>
                  <a:lnTo>
                    <a:pt x="70" y="1"/>
                  </a:lnTo>
                  <a:lnTo>
                    <a:pt x="0" y="172"/>
                  </a:lnTo>
                  <a:lnTo>
                    <a:pt x="7" y="175"/>
                  </a:lnTo>
                  <a:lnTo>
                    <a:pt x="77" y="3"/>
                  </a:lnTo>
                  <a:lnTo>
                    <a:pt x="76" y="4"/>
                  </a:lnTo>
                  <a:lnTo>
                    <a:pt x="70" y="0"/>
                  </a:lnTo>
                  <a:lnTo>
                    <a:pt x="70" y="1"/>
                  </a:lnTo>
                  <a:lnTo>
                    <a:pt x="70" y="0"/>
                  </a:lnTo>
                </a:path>
              </a:pathLst>
            </a:custGeom>
            <a:solidFill>
              <a:srgbClr val="FFAB00"/>
            </a:solidFill>
            <a:ln w="12700" cap="rnd" cmpd="sng">
              <a:solidFill>
                <a:srgbClr val="FE9B03"/>
              </a:solidFill>
              <a:prstDash val="solid"/>
              <a:round/>
              <a:headEnd type="none" w="med" len="med"/>
              <a:tailEnd type="none" w="med" len="med"/>
            </a:ln>
            <a:effectLst/>
          </p:spPr>
          <p:txBody>
            <a:bodyPr/>
            <a:lstStyle/>
            <a:p>
              <a:endParaRPr lang="fr-FR"/>
            </a:p>
          </p:txBody>
        </p:sp>
        <p:sp>
          <p:nvSpPr>
            <p:cNvPr id="31823" name="Freeform 79"/>
            <p:cNvSpPr>
              <a:spLocks/>
            </p:cNvSpPr>
            <p:nvPr/>
          </p:nvSpPr>
          <p:spPr bwMode="auto">
            <a:xfrm>
              <a:off x="3616" y="2662"/>
              <a:ext cx="49" cy="99"/>
            </a:xfrm>
            <a:custGeom>
              <a:avLst/>
              <a:gdLst/>
              <a:ahLst/>
              <a:cxnLst>
                <a:cxn ang="0">
                  <a:pos x="59" y="0"/>
                </a:cxn>
                <a:cxn ang="0">
                  <a:pos x="0" y="126"/>
                </a:cxn>
                <a:cxn ang="0">
                  <a:pos x="6" y="130"/>
                </a:cxn>
                <a:cxn ang="0">
                  <a:pos x="64" y="4"/>
                </a:cxn>
                <a:cxn ang="0">
                  <a:pos x="59" y="0"/>
                </a:cxn>
              </a:cxnLst>
              <a:rect l="0" t="0" r="r" b="b"/>
              <a:pathLst>
                <a:path w="65" h="131">
                  <a:moveTo>
                    <a:pt x="59" y="0"/>
                  </a:moveTo>
                  <a:lnTo>
                    <a:pt x="0" y="126"/>
                  </a:lnTo>
                  <a:lnTo>
                    <a:pt x="6" y="130"/>
                  </a:lnTo>
                  <a:lnTo>
                    <a:pt x="64" y="4"/>
                  </a:lnTo>
                  <a:lnTo>
                    <a:pt x="59" y="0"/>
                  </a:lnTo>
                </a:path>
              </a:pathLst>
            </a:custGeom>
            <a:solidFill>
              <a:srgbClr val="FFAB00"/>
            </a:solidFill>
            <a:ln w="12700" cap="rnd" cmpd="sng">
              <a:solidFill>
                <a:srgbClr val="FE9B03"/>
              </a:solidFill>
              <a:prstDash val="solid"/>
              <a:round/>
              <a:headEnd type="none" w="med" len="med"/>
              <a:tailEnd type="none" w="med" len="med"/>
            </a:ln>
            <a:effectLst/>
          </p:spPr>
          <p:txBody>
            <a:bodyPr/>
            <a:lstStyle/>
            <a:p>
              <a:endParaRPr lang="fr-FR"/>
            </a:p>
          </p:txBody>
        </p:sp>
        <p:sp>
          <p:nvSpPr>
            <p:cNvPr id="31824" name="Freeform 80"/>
            <p:cNvSpPr>
              <a:spLocks/>
            </p:cNvSpPr>
            <p:nvPr/>
          </p:nvSpPr>
          <p:spPr bwMode="auto">
            <a:xfrm>
              <a:off x="3664" y="2588"/>
              <a:ext cx="47" cy="73"/>
            </a:xfrm>
            <a:custGeom>
              <a:avLst/>
              <a:gdLst/>
              <a:ahLst/>
              <a:cxnLst>
                <a:cxn ang="0">
                  <a:pos x="55" y="0"/>
                </a:cxn>
                <a:cxn ang="0">
                  <a:pos x="54" y="1"/>
                </a:cxn>
                <a:cxn ang="0">
                  <a:pos x="0" y="92"/>
                </a:cxn>
                <a:cxn ang="0">
                  <a:pos x="5" y="96"/>
                </a:cxn>
                <a:cxn ang="0">
                  <a:pos x="60" y="5"/>
                </a:cxn>
                <a:cxn ang="0">
                  <a:pos x="59" y="5"/>
                </a:cxn>
                <a:cxn ang="0">
                  <a:pos x="55" y="0"/>
                </a:cxn>
                <a:cxn ang="0">
                  <a:pos x="54" y="0"/>
                </a:cxn>
                <a:cxn ang="0">
                  <a:pos x="54" y="1"/>
                </a:cxn>
                <a:cxn ang="0">
                  <a:pos x="55" y="0"/>
                </a:cxn>
              </a:cxnLst>
              <a:rect l="0" t="0" r="r" b="b"/>
              <a:pathLst>
                <a:path w="61" h="97">
                  <a:moveTo>
                    <a:pt x="55" y="0"/>
                  </a:moveTo>
                  <a:lnTo>
                    <a:pt x="54" y="1"/>
                  </a:lnTo>
                  <a:lnTo>
                    <a:pt x="0" y="92"/>
                  </a:lnTo>
                  <a:lnTo>
                    <a:pt x="5" y="96"/>
                  </a:lnTo>
                  <a:lnTo>
                    <a:pt x="60" y="5"/>
                  </a:lnTo>
                  <a:lnTo>
                    <a:pt x="59" y="5"/>
                  </a:lnTo>
                  <a:lnTo>
                    <a:pt x="55" y="0"/>
                  </a:lnTo>
                  <a:lnTo>
                    <a:pt x="54" y="0"/>
                  </a:lnTo>
                  <a:lnTo>
                    <a:pt x="54" y="1"/>
                  </a:lnTo>
                  <a:lnTo>
                    <a:pt x="55" y="0"/>
                  </a:lnTo>
                </a:path>
              </a:pathLst>
            </a:custGeom>
            <a:solidFill>
              <a:srgbClr val="FFAB00"/>
            </a:solidFill>
            <a:ln w="12700" cap="rnd" cmpd="sng">
              <a:solidFill>
                <a:srgbClr val="FE9B03"/>
              </a:solidFill>
              <a:prstDash val="solid"/>
              <a:round/>
              <a:headEnd type="none" w="med" len="med"/>
              <a:tailEnd type="none" w="med" len="med"/>
            </a:ln>
            <a:effectLst/>
          </p:spPr>
          <p:txBody>
            <a:bodyPr/>
            <a:lstStyle/>
            <a:p>
              <a:endParaRPr lang="fr-FR"/>
            </a:p>
          </p:txBody>
        </p:sp>
        <p:sp>
          <p:nvSpPr>
            <p:cNvPr id="31825" name="Freeform 81"/>
            <p:cNvSpPr>
              <a:spLocks/>
            </p:cNvSpPr>
            <p:nvPr/>
          </p:nvSpPr>
          <p:spPr bwMode="auto">
            <a:xfrm>
              <a:off x="3711" y="2530"/>
              <a:ext cx="49" cy="58"/>
            </a:xfrm>
            <a:custGeom>
              <a:avLst/>
              <a:gdLst/>
              <a:ahLst/>
              <a:cxnLst>
                <a:cxn ang="0">
                  <a:pos x="60" y="0"/>
                </a:cxn>
                <a:cxn ang="0">
                  <a:pos x="60" y="1"/>
                </a:cxn>
                <a:cxn ang="0">
                  <a:pos x="0" y="69"/>
                </a:cxn>
                <a:cxn ang="0">
                  <a:pos x="5" y="74"/>
                </a:cxn>
                <a:cxn ang="0">
                  <a:pos x="65" y="6"/>
                </a:cxn>
                <a:cxn ang="0">
                  <a:pos x="60" y="0"/>
                </a:cxn>
                <a:cxn ang="0">
                  <a:pos x="60" y="1"/>
                </a:cxn>
                <a:cxn ang="0">
                  <a:pos x="60" y="0"/>
                </a:cxn>
              </a:cxnLst>
              <a:rect l="0" t="0" r="r" b="b"/>
              <a:pathLst>
                <a:path w="66" h="75">
                  <a:moveTo>
                    <a:pt x="60" y="0"/>
                  </a:moveTo>
                  <a:lnTo>
                    <a:pt x="60" y="1"/>
                  </a:lnTo>
                  <a:lnTo>
                    <a:pt x="0" y="69"/>
                  </a:lnTo>
                  <a:lnTo>
                    <a:pt x="5" y="74"/>
                  </a:lnTo>
                  <a:lnTo>
                    <a:pt x="65" y="6"/>
                  </a:lnTo>
                  <a:lnTo>
                    <a:pt x="60" y="0"/>
                  </a:lnTo>
                  <a:lnTo>
                    <a:pt x="60" y="1"/>
                  </a:lnTo>
                  <a:lnTo>
                    <a:pt x="60" y="0"/>
                  </a:lnTo>
                </a:path>
              </a:pathLst>
            </a:custGeom>
            <a:solidFill>
              <a:srgbClr val="FFAB00"/>
            </a:solidFill>
            <a:ln w="12700" cap="rnd" cmpd="sng">
              <a:solidFill>
                <a:srgbClr val="FE9B03"/>
              </a:solidFill>
              <a:prstDash val="solid"/>
              <a:round/>
              <a:headEnd type="none" w="med" len="med"/>
              <a:tailEnd type="none" w="med" len="med"/>
            </a:ln>
            <a:effectLst/>
          </p:spPr>
          <p:txBody>
            <a:bodyPr/>
            <a:lstStyle/>
            <a:p>
              <a:endParaRPr lang="fr-FR"/>
            </a:p>
          </p:txBody>
        </p:sp>
        <p:sp>
          <p:nvSpPr>
            <p:cNvPr id="31826" name="Freeform 82"/>
            <p:cNvSpPr>
              <a:spLocks/>
            </p:cNvSpPr>
            <p:nvPr/>
          </p:nvSpPr>
          <p:spPr bwMode="auto">
            <a:xfrm>
              <a:off x="3760" y="2491"/>
              <a:ext cx="53" cy="41"/>
            </a:xfrm>
            <a:custGeom>
              <a:avLst/>
              <a:gdLst/>
              <a:ahLst/>
              <a:cxnLst>
                <a:cxn ang="0">
                  <a:pos x="64" y="0"/>
                </a:cxn>
                <a:cxn ang="0">
                  <a:pos x="63" y="1"/>
                </a:cxn>
                <a:cxn ang="0">
                  <a:pos x="0" y="47"/>
                </a:cxn>
                <a:cxn ang="0">
                  <a:pos x="5" y="53"/>
                </a:cxn>
                <a:cxn ang="0">
                  <a:pos x="68" y="6"/>
                </a:cxn>
                <a:cxn ang="0">
                  <a:pos x="66" y="7"/>
                </a:cxn>
                <a:cxn ang="0">
                  <a:pos x="64" y="0"/>
                </a:cxn>
                <a:cxn ang="0">
                  <a:pos x="63" y="1"/>
                </a:cxn>
                <a:cxn ang="0">
                  <a:pos x="64" y="0"/>
                </a:cxn>
              </a:cxnLst>
              <a:rect l="0" t="0" r="r" b="b"/>
              <a:pathLst>
                <a:path w="69" h="54">
                  <a:moveTo>
                    <a:pt x="64" y="0"/>
                  </a:moveTo>
                  <a:lnTo>
                    <a:pt x="63" y="1"/>
                  </a:lnTo>
                  <a:lnTo>
                    <a:pt x="0" y="47"/>
                  </a:lnTo>
                  <a:lnTo>
                    <a:pt x="5" y="53"/>
                  </a:lnTo>
                  <a:lnTo>
                    <a:pt x="68" y="6"/>
                  </a:lnTo>
                  <a:lnTo>
                    <a:pt x="66" y="7"/>
                  </a:lnTo>
                  <a:lnTo>
                    <a:pt x="64" y="0"/>
                  </a:lnTo>
                  <a:lnTo>
                    <a:pt x="63" y="1"/>
                  </a:lnTo>
                  <a:lnTo>
                    <a:pt x="64" y="0"/>
                  </a:lnTo>
                </a:path>
              </a:pathLst>
            </a:custGeom>
            <a:solidFill>
              <a:srgbClr val="FFAB00"/>
            </a:solidFill>
            <a:ln w="12700" cap="rnd" cmpd="sng">
              <a:solidFill>
                <a:srgbClr val="FE9B03"/>
              </a:solidFill>
              <a:prstDash val="solid"/>
              <a:round/>
              <a:headEnd type="none" w="med" len="med"/>
              <a:tailEnd type="none" w="med" len="med"/>
            </a:ln>
            <a:effectLst/>
          </p:spPr>
          <p:txBody>
            <a:bodyPr/>
            <a:lstStyle/>
            <a:p>
              <a:endParaRPr lang="fr-FR"/>
            </a:p>
          </p:txBody>
        </p:sp>
        <p:sp>
          <p:nvSpPr>
            <p:cNvPr id="31827" name="Freeform 83"/>
            <p:cNvSpPr>
              <a:spLocks/>
            </p:cNvSpPr>
            <p:nvPr/>
          </p:nvSpPr>
          <p:spPr bwMode="auto">
            <a:xfrm>
              <a:off x="3813" y="2469"/>
              <a:ext cx="53" cy="24"/>
            </a:xfrm>
            <a:custGeom>
              <a:avLst/>
              <a:gdLst/>
              <a:ahLst/>
              <a:cxnLst>
                <a:cxn ang="0">
                  <a:pos x="67" y="0"/>
                </a:cxn>
                <a:cxn ang="0">
                  <a:pos x="66" y="0"/>
                </a:cxn>
                <a:cxn ang="0">
                  <a:pos x="0" y="24"/>
                </a:cxn>
                <a:cxn ang="0">
                  <a:pos x="2" y="31"/>
                </a:cxn>
                <a:cxn ang="0">
                  <a:pos x="68" y="7"/>
                </a:cxn>
                <a:cxn ang="0">
                  <a:pos x="67" y="7"/>
                </a:cxn>
                <a:cxn ang="0">
                  <a:pos x="67" y="0"/>
                </a:cxn>
                <a:cxn ang="0">
                  <a:pos x="66" y="0"/>
                </a:cxn>
                <a:cxn ang="0">
                  <a:pos x="67" y="0"/>
                </a:cxn>
              </a:cxnLst>
              <a:rect l="0" t="0" r="r" b="b"/>
              <a:pathLst>
                <a:path w="69" h="32">
                  <a:moveTo>
                    <a:pt x="67" y="0"/>
                  </a:moveTo>
                  <a:lnTo>
                    <a:pt x="66" y="0"/>
                  </a:lnTo>
                  <a:lnTo>
                    <a:pt x="0" y="24"/>
                  </a:lnTo>
                  <a:lnTo>
                    <a:pt x="2" y="31"/>
                  </a:lnTo>
                  <a:lnTo>
                    <a:pt x="68" y="7"/>
                  </a:lnTo>
                  <a:lnTo>
                    <a:pt x="67" y="7"/>
                  </a:lnTo>
                  <a:lnTo>
                    <a:pt x="67" y="0"/>
                  </a:lnTo>
                  <a:lnTo>
                    <a:pt x="66" y="0"/>
                  </a:lnTo>
                  <a:lnTo>
                    <a:pt x="67" y="0"/>
                  </a:lnTo>
                </a:path>
              </a:pathLst>
            </a:custGeom>
            <a:solidFill>
              <a:srgbClr val="FFAB00"/>
            </a:solidFill>
            <a:ln w="12700" cap="rnd" cmpd="sng">
              <a:solidFill>
                <a:srgbClr val="FE9B03"/>
              </a:solidFill>
              <a:prstDash val="solid"/>
              <a:round/>
              <a:headEnd type="none" w="med" len="med"/>
              <a:tailEnd type="none" w="med" len="med"/>
            </a:ln>
            <a:effectLst/>
          </p:spPr>
          <p:txBody>
            <a:bodyPr/>
            <a:lstStyle/>
            <a:p>
              <a:endParaRPr lang="fr-FR"/>
            </a:p>
          </p:txBody>
        </p:sp>
        <p:sp>
          <p:nvSpPr>
            <p:cNvPr id="31828" name="Freeform 84"/>
            <p:cNvSpPr>
              <a:spLocks/>
            </p:cNvSpPr>
            <p:nvPr/>
          </p:nvSpPr>
          <p:spPr bwMode="auto">
            <a:xfrm>
              <a:off x="3870" y="2471"/>
              <a:ext cx="59" cy="12"/>
            </a:xfrm>
            <a:custGeom>
              <a:avLst/>
              <a:gdLst/>
              <a:ahLst/>
              <a:cxnLst>
                <a:cxn ang="0">
                  <a:pos x="78" y="0"/>
                </a:cxn>
                <a:cxn ang="0">
                  <a:pos x="77" y="0"/>
                </a:cxn>
                <a:cxn ang="0">
                  <a:pos x="0" y="4"/>
                </a:cxn>
                <a:cxn ang="0">
                  <a:pos x="0" y="16"/>
                </a:cxn>
                <a:cxn ang="0">
                  <a:pos x="77" y="12"/>
                </a:cxn>
                <a:cxn ang="0">
                  <a:pos x="76" y="12"/>
                </a:cxn>
                <a:cxn ang="0">
                  <a:pos x="78" y="0"/>
                </a:cxn>
                <a:cxn ang="0">
                  <a:pos x="77" y="0"/>
                </a:cxn>
                <a:cxn ang="0">
                  <a:pos x="78" y="0"/>
                </a:cxn>
              </a:cxnLst>
              <a:rect l="0" t="0" r="r" b="b"/>
              <a:pathLst>
                <a:path w="79" h="17">
                  <a:moveTo>
                    <a:pt x="78" y="0"/>
                  </a:moveTo>
                  <a:lnTo>
                    <a:pt x="77" y="0"/>
                  </a:lnTo>
                  <a:lnTo>
                    <a:pt x="0" y="4"/>
                  </a:lnTo>
                  <a:lnTo>
                    <a:pt x="0" y="16"/>
                  </a:lnTo>
                  <a:lnTo>
                    <a:pt x="77" y="12"/>
                  </a:lnTo>
                  <a:lnTo>
                    <a:pt x="76" y="12"/>
                  </a:lnTo>
                  <a:lnTo>
                    <a:pt x="78" y="0"/>
                  </a:lnTo>
                  <a:lnTo>
                    <a:pt x="77" y="0"/>
                  </a:lnTo>
                  <a:lnTo>
                    <a:pt x="78" y="0"/>
                  </a:lnTo>
                </a:path>
              </a:pathLst>
            </a:custGeom>
            <a:solidFill>
              <a:srgbClr val="FFAB00"/>
            </a:solidFill>
            <a:ln w="12700" cap="rnd" cmpd="sng">
              <a:solidFill>
                <a:srgbClr val="FE9B03"/>
              </a:solidFill>
              <a:prstDash val="solid"/>
              <a:round/>
              <a:headEnd type="none" w="med" len="med"/>
              <a:tailEnd type="none" w="med" len="med"/>
            </a:ln>
            <a:effectLst/>
          </p:spPr>
          <p:txBody>
            <a:bodyPr/>
            <a:lstStyle/>
            <a:p>
              <a:endParaRPr lang="fr-FR"/>
            </a:p>
          </p:txBody>
        </p:sp>
        <p:sp>
          <p:nvSpPr>
            <p:cNvPr id="31829" name="Freeform 85"/>
            <p:cNvSpPr>
              <a:spLocks/>
            </p:cNvSpPr>
            <p:nvPr/>
          </p:nvSpPr>
          <p:spPr bwMode="auto">
            <a:xfrm>
              <a:off x="3931" y="2471"/>
              <a:ext cx="81" cy="14"/>
            </a:xfrm>
            <a:custGeom>
              <a:avLst/>
              <a:gdLst/>
              <a:ahLst/>
              <a:cxnLst>
                <a:cxn ang="0">
                  <a:pos x="105" y="13"/>
                </a:cxn>
                <a:cxn ang="0">
                  <a:pos x="2" y="0"/>
                </a:cxn>
                <a:cxn ang="0">
                  <a:pos x="0" y="5"/>
                </a:cxn>
                <a:cxn ang="0">
                  <a:pos x="104" y="19"/>
                </a:cxn>
                <a:cxn ang="0">
                  <a:pos x="105" y="13"/>
                </a:cxn>
              </a:cxnLst>
              <a:rect l="0" t="0" r="r" b="b"/>
              <a:pathLst>
                <a:path w="106" h="20">
                  <a:moveTo>
                    <a:pt x="105" y="13"/>
                  </a:moveTo>
                  <a:lnTo>
                    <a:pt x="2" y="0"/>
                  </a:lnTo>
                  <a:lnTo>
                    <a:pt x="0" y="5"/>
                  </a:lnTo>
                  <a:lnTo>
                    <a:pt x="104" y="19"/>
                  </a:lnTo>
                  <a:lnTo>
                    <a:pt x="105" y="13"/>
                  </a:lnTo>
                </a:path>
              </a:pathLst>
            </a:custGeom>
            <a:solidFill>
              <a:srgbClr val="FFAB00"/>
            </a:solidFill>
            <a:ln w="12700" cap="rnd" cmpd="sng">
              <a:solidFill>
                <a:srgbClr val="FE9B03"/>
              </a:solidFill>
              <a:prstDash val="solid"/>
              <a:round/>
              <a:headEnd type="none" w="med" len="med"/>
              <a:tailEnd type="none" w="med" len="med"/>
            </a:ln>
            <a:effectLst/>
          </p:spPr>
          <p:txBody>
            <a:bodyPr/>
            <a:lstStyle/>
            <a:p>
              <a:endParaRPr lang="fr-FR"/>
            </a:p>
          </p:txBody>
        </p:sp>
        <p:sp>
          <p:nvSpPr>
            <p:cNvPr id="31830" name="Freeform 86"/>
            <p:cNvSpPr>
              <a:spLocks/>
            </p:cNvSpPr>
            <p:nvPr/>
          </p:nvSpPr>
          <p:spPr bwMode="auto">
            <a:xfrm>
              <a:off x="4015" y="2481"/>
              <a:ext cx="683" cy="153"/>
            </a:xfrm>
            <a:custGeom>
              <a:avLst/>
              <a:gdLst/>
              <a:ahLst/>
              <a:cxnLst>
                <a:cxn ang="0">
                  <a:pos x="897" y="198"/>
                </a:cxn>
                <a:cxn ang="0">
                  <a:pos x="897" y="194"/>
                </a:cxn>
                <a:cxn ang="0">
                  <a:pos x="1" y="0"/>
                </a:cxn>
                <a:cxn ang="0">
                  <a:pos x="0" y="8"/>
                </a:cxn>
                <a:cxn ang="0">
                  <a:pos x="896" y="202"/>
                </a:cxn>
                <a:cxn ang="0">
                  <a:pos x="897" y="198"/>
                </a:cxn>
              </a:cxnLst>
              <a:rect l="0" t="0" r="r" b="b"/>
              <a:pathLst>
                <a:path w="898" h="203">
                  <a:moveTo>
                    <a:pt x="897" y="198"/>
                  </a:moveTo>
                  <a:lnTo>
                    <a:pt x="897" y="194"/>
                  </a:lnTo>
                  <a:lnTo>
                    <a:pt x="1" y="0"/>
                  </a:lnTo>
                  <a:lnTo>
                    <a:pt x="0" y="8"/>
                  </a:lnTo>
                  <a:lnTo>
                    <a:pt x="896" y="202"/>
                  </a:lnTo>
                  <a:lnTo>
                    <a:pt x="897" y="198"/>
                  </a:lnTo>
                </a:path>
              </a:pathLst>
            </a:custGeom>
            <a:solidFill>
              <a:srgbClr val="FFAB00"/>
            </a:solidFill>
            <a:ln w="12700" cap="rnd" cmpd="sng">
              <a:solidFill>
                <a:srgbClr val="FE9B03"/>
              </a:solidFill>
              <a:prstDash val="solid"/>
              <a:round/>
              <a:headEnd type="none" w="med" len="med"/>
              <a:tailEnd type="none" w="med" len="med"/>
            </a:ln>
            <a:effectLst/>
          </p:spPr>
          <p:txBody>
            <a:bodyPr/>
            <a:lstStyle/>
            <a:p>
              <a:endParaRPr lang="fr-FR"/>
            </a:p>
          </p:txBody>
        </p:sp>
        <p:sp>
          <p:nvSpPr>
            <p:cNvPr id="31831" name="Freeform 87"/>
            <p:cNvSpPr>
              <a:spLocks/>
            </p:cNvSpPr>
            <p:nvPr/>
          </p:nvSpPr>
          <p:spPr bwMode="auto">
            <a:xfrm>
              <a:off x="1862" y="3190"/>
              <a:ext cx="29" cy="40"/>
            </a:xfrm>
            <a:custGeom>
              <a:avLst/>
              <a:gdLst/>
              <a:ahLst/>
              <a:cxnLst>
                <a:cxn ang="0">
                  <a:pos x="25" y="0"/>
                </a:cxn>
                <a:cxn ang="0">
                  <a:pos x="0" y="43"/>
                </a:cxn>
                <a:cxn ang="0">
                  <a:pos x="14" y="51"/>
                </a:cxn>
                <a:cxn ang="0">
                  <a:pos x="38" y="8"/>
                </a:cxn>
                <a:cxn ang="0">
                  <a:pos x="38" y="7"/>
                </a:cxn>
                <a:cxn ang="0">
                  <a:pos x="38" y="8"/>
                </a:cxn>
                <a:cxn ang="0">
                  <a:pos x="39" y="7"/>
                </a:cxn>
                <a:cxn ang="0">
                  <a:pos x="25" y="0"/>
                </a:cxn>
              </a:cxnLst>
              <a:rect l="0" t="0" r="r" b="b"/>
              <a:pathLst>
                <a:path w="40" h="52">
                  <a:moveTo>
                    <a:pt x="25" y="0"/>
                  </a:moveTo>
                  <a:lnTo>
                    <a:pt x="0" y="43"/>
                  </a:lnTo>
                  <a:lnTo>
                    <a:pt x="14" y="51"/>
                  </a:lnTo>
                  <a:lnTo>
                    <a:pt x="38" y="8"/>
                  </a:lnTo>
                  <a:lnTo>
                    <a:pt x="38" y="7"/>
                  </a:lnTo>
                  <a:lnTo>
                    <a:pt x="38" y="8"/>
                  </a:lnTo>
                  <a:lnTo>
                    <a:pt x="39" y="7"/>
                  </a:lnTo>
                  <a:lnTo>
                    <a:pt x="25" y="0"/>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1832" name="Freeform 88"/>
            <p:cNvSpPr>
              <a:spLocks/>
            </p:cNvSpPr>
            <p:nvPr/>
          </p:nvSpPr>
          <p:spPr bwMode="auto">
            <a:xfrm>
              <a:off x="1883" y="3143"/>
              <a:ext cx="33" cy="50"/>
            </a:xfrm>
            <a:custGeom>
              <a:avLst/>
              <a:gdLst/>
              <a:ahLst/>
              <a:cxnLst>
                <a:cxn ang="0">
                  <a:pos x="27" y="1"/>
                </a:cxn>
                <a:cxn ang="0">
                  <a:pos x="27" y="0"/>
                </a:cxn>
                <a:cxn ang="0">
                  <a:pos x="0" y="58"/>
                </a:cxn>
                <a:cxn ang="0">
                  <a:pos x="13" y="65"/>
                </a:cxn>
                <a:cxn ang="0">
                  <a:pos x="41" y="7"/>
                </a:cxn>
                <a:cxn ang="0">
                  <a:pos x="42" y="6"/>
                </a:cxn>
                <a:cxn ang="0">
                  <a:pos x="42" y="7"/>
                </a:cxn>
                <a:cxn ang="0">
                  <a:pos x="42" y="6"/>
                </a:cxn>
                <a:cxn ang="0">
                  <a:pos x="27" y="1"/>
                </a:cxn>
              </a:cxnLst>
              <a:rect l="0" t="0" r="r" b="b"/>
              <a:pathLst>
                <a:path w="43" h="66">
                  <a:moveTo>
                    <a:pt x="27" y="1"/>
                  </a:moveTo>
                  <a:lnTo>
                    <a:pt x="27" y="0"/>
                  </a:lnTo>
                  <a:lnTo>
                    <a:pt x="0" y="58"/>
                  </a:lnTo>
                  <a:lnTo>
                    <a:pt x="13" y="65"/>
                  </a:lnTo>
                  <a:lnTo>
                    <a:pt x="41" y="7"/>
                  </a:lnTo>
                  <a:lnTo>
                    <a:pt x="42" y="6"/>
                  </a:lnTo>
                  <a:lnTo>
                    <a:pt x="42" y="7"/>
                  </a:lnTo>
                  <a:lnTo>
                    <a:pt x="42" y="6"/>
                  </a:lnTo>
                  <a:lnTo>
                    <a:pt x="27" y="1"/>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1833" name="Freeform 89"/>
            <p:cNvSpPr>
              <a:spLocks/>
            </p:cNvSpPr>
            <p:nvPr/>
          </p:nvSpPr>
          <p:spPr bwMode="auto">
            <a:xfrm>
              <a:off x="1906" y="3034"/>
              <a:ext cx="56" cy="111"/>
            </a:xfrm>
            <a:custGeom>
              <a:avLst/>
              <a:gdLst/>
              <a:ahLst/>
              <a:cxnLst>
                <a:cxn ang="0">
                  <a:pos x="55" y="0"/>
                </a:cxn>
                <a:cxn ang="0">
                  <a:pos x="0" y="138"/>
                </a:cxn>
                <a:cxn ang="0">
                  <a:pos x="16" y="144"/>
                </a:cxn>
                <a:cxn ang="0">
                  <a:pos x="71" y="7"/>
                </a:cxn>
                <a:cxn ang="0">
                  <a:pos x="55" y="0"/>
                </a:cxn>
              </a:cxnLst>
              <a:rect l="0" t="0" r="r" b="b"/>
              <a:pathLst>
                <a:path w="72" h="145">
                  <a:moveTo>
                    <a:pt x="55" y="0"/>
                  </a:moveTo>
                  <a:lnTo>
                    <a:pt x="0" y="138"/>
                  </a:lnTo>
                  <a:lnTo>
                    <a:pt x="16" y="144"/>
                  </a:lnTo>
                  <a:lnTo>
                    <a:pt x="71" y="7"/>
                  </a:lnTo>
                  <a:lnTo>
                    <a:pt x="55" y="0"/>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1834" name="Freeform 90"/>
            <p:cNvSpPr>
              <a:spLocks/>
            </p:cNvSpPr>
            <p:nvPr/>
          </p:nvSpPr>
          <p:spPr bwMode="auto">
            <a:xfrm>
              <a:off x="1952" y="2847"/>
              <a:ext cx="80" cy="189"/>
            </a:xfrm>
            <a:custGeom>
              <a:avLst/>
              <a:gdLst/>
              <a:ahLst/>
              <a:cxnLst>
                <a:cxn ang="0">
                  <a:pos x="87" y="0"/>
                </a:cxn>
                <a:cxn ang="0">
                  <a:pos x="0" y="240"/>
                </a:cxn>
                <a:cxn ang="0">
                  <a:pos x="16" y="247"/>
                </a:cxn>
                <a:cxn ang="0">
                  <a:pos x="103" y="7"/>
                </a:cxn>
                <a:cxn ang="0">
                  <a:pos x="87" y="0"/>
                </a:cxn>
              </a:cxnLst>
              <a:rect l="0" t="0" r="r" b="b"/>
              <a:pathLst>
                <a:path w="104" h="248">
                  <a:moveTo>
                    <a:pt x="87" y="0"/>
                  </a:moveTo>
                  <a:lnTo>
                    <a:pt x="0" y="240"/>
                  </a:lnTo>
                  <a:lnTo>
                    <a:pt x="16" y="247"/>
                  </a:lnTo>
                  <a:lnTo>
                    <a:pt x="103" y="7"/>
                  </a:lnTo>
                  <a:lnTo>
                    <a:pt x="87" y="0"/>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1835" name="Freeform 91"/>
            <p:cNvSpPr>
              <a:spLocks/>
            </p:cNvSpPr>
            <p:nvPr/>
          </p:nvSpPr>
          <p:spPr bwMode="auto">
            <a:xfrm>
              <a:off x="2023" y="2567"/>
              <a:ext cx="111" cy="282"/>
            </a:xfrm>
            <a:custGeom>
              <a:avLst/>
              <a:gdLst/>
              <a:ahLst/>
              <a:cxnLst>
                <a:cxn ang="0">
                  <a:pos x="129" y="0"/>
                </a:cxn>
                <a:cxn ang="0">
                  <a:pos x="0" y="363"/>
                </a:cxn>
                <a:cxn ang="0">
                  <a:pos x="16" y="370"/>
                </a:cxn>
                <a:cxn ang="0">
                  <a:pos x="145" y="6"/>
                </a:cxn>
                <a:cxn ang="0">
                  <a:pos x="129" y="0"/>
                </a:cxn>
              </a:cxnLst>
              <a:rect l="0" t="0" r="r" b="b"/>
              <a:pathLst>
                <a:path w="146" h="371">
                  <a:moveTo>
                    <a:pt x="129" y="0"/>
                  </a:moveTo>
                  <a:lnTo>
                    <a:pt x="0" y="363"/>
                  </a:lnTo>
                  <a:lnTo>
                    <a:pt x="16" y="370"/>
                  </a:lnTo>
                  <a:lnTo>
                    <a:pt x="145" y="6"/>
                  </a:lnTo>
                  <a:lnTo>
                    <a:pt x="129" y="0"/>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1836" name="Freeform 92"/>
            <p:cNvSpPr>
              <a:spLocks/>
            </p:cNvSpPr>
            <p:nvPr/>
          </p:nvSpPr>
          <p:spPr bwMode="auto">
            <a:xfrm>
              <a:off x="2124" y="2490"/>
              <a:ext cx="42" cy="78"/>
            </a:xfrm>
            <a:custGeom>
              <a:avLst/>
              <a:gdLst/>
              <a:ahLst/>
              <a:cxnLst>
                <a:cxn ang="0">
                  <a:pos x="39" y="0"/>
                </a:cxn>
                <a:cxn ang="0">
                  <a:pos x="0" y="97"/>
                </a:cxn>
                <a:cxn ang="0">
                  <a:pos x="15" y="103"/>
                </a:cxn>
                <a:cxn ang="0">
                  <a:pos x="54" y="6"/>
                </a:cxn>
                <a:cxn ang="0">
                  <a:pos x="39" y="0"/>
                </a:cxn>
              </a:cxnLst>
              <a:rect l="0" t="0" r="r" b="b"/>
              <a:pathLst>
                <a:path w="55" h="104">
                  <a:moveTo>
                    <a:pt x="39" y="0"/>
                  </a:moveTo>
                  <a:lnTo>
                    <a:pt x="0" y="97"/>
                  </a:lnTo>
                  <a:lnTo>
                    <a:pt x="15" y="103"/>
                  </a:lnTo>
                  <a:lnTo>
                    <a:pt x="54" y="6"/>
                  </a:lnTo>
                  <a:lnTo>
                    <a:pt x="39" y="0"/>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1837" name="Freeform 93"/>
            <p:cNvSpPr>
              <a:spLocks/>
            </p:cNvSpPr>
            <p:nvPr/>
          </p:nvSpPr>
          <p:spPr bwMode="auto">
            <a:xfrm>
              <a:off x="2158" y="2421"/>
              <a:ext cx="37" cy="69"/>
            </a:xfrm>
            <a:custGeom>
              <a:avLst/>
              <a:gdLst/>
              <a:ahLst/>
              <a:cxnLst>
                <a:cxn ang="0">
                  <a:pos x="34" y="0"/>
                </a:cxn>
                <a:cxn ang="0">
                  <a:pos x="34" y="1"/>
                </a:cxn>
                <a:cxn ang="0">
                  <a:pos x="0" y="84"/>
                </a:cxn>
                <a:cxn ang="0">
                  <a:pos x="15" y="90"/>
                </a:cxn>
                <a:cxn ang="0">
                  <a:pos x="49" y="7"/>
                </a:cxn>
                <a:cxn ang="0">
                  <a:pos x="48" y="8"/>
                </a:cxn>
                <a:cxn ang="0">
                  <a:pos x="34" y="0"/>
                </a:cxn>
                <a:cxn ang="0">
                  <a:pos x="34" y="1"/>
                </a:cxn>
                <a:cxn ang="0">
                  <a:pos x="34" y="0"/>
                </a:cxn>
              </a:cxnLst>
              <a:rect l="0" t="0" r="r" b="b"/>
              <a:pathLst>
                <a:path w="50" h="91">
                  <a:moveTo>
                    <a:pt x="34" y="0"/>
                  </a:moveTo>
                  <a:lnTo>
                    <a:pt x="34" y="1"/>
                  </a:lnTo>
                  <a:lnTo>
                    <a:pt x="0" y="84"/>
                  </a:lnTo>
                  <a:lnTo>
                    <a:pt x="15" y="90"/>
                  </a:lnTo>
                  <a:lnTo>
                    <a:pt x="49" y="7"/>
                  </a:lnTo>
                  <a:lnTo>
                    <a:pt x="48" y="8"/>
                  </a:lnTo>
                  <a:lnTo>
                    <a:pt x="34" y="0"/>
                  </a:lnTo>
                  <a:lnTo>
                    <a:pt x="34" y="1"/>
                  </a:lnTo>
                  <a:lnTo>
                    <a:pt x="34" y="0"/>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1838" name="Freeform 94"/>
            <p:cNvSpPr>
              <a:spLocks/>
            </p:cNvSpPr>
            <p:nvPr/>
          </p:nvSpPr>
          <p:spPr bwMode="auto">
            <a:xfrm>
              <a:off x="2185" y="2353"/>
              <a:ext cx="44" cy="70"/>
            </a:xfrm>
            <a:custGeom>
              <a:avLst/>
              <a:gdLst/>
              <a:ahLst/>
              <a:cxnLst>
                <a:cxn ang="0">
                  <a:pos x="42" y="0"/>
                </a:cxn>
                <a:cxn ang="0">
                  <a:pos x="0" y="83"/>
                </a:cxn>
                <a:cxn ang="0">
                  <a:pos x="14" y="91"/>
                </a:cxn>
                <a:cxn ang="0">
                  <a:pos x="56" y="8"/>
                </a:cxn>
                <a:cxn ang="0">
                  <a:pos x="42" y="0"/>
                </a:cxn>
              </a:cxnLst>
              <a:rect l="0" t="0" r="r" b="b"/>
              <a:pathLst>
                <a:path w="57" h="92">
                  <a:moveTo>
                    <a:pt x="42" y="0"/>
                  </a:moveTo>
                  <a:lnTo>
                    <a:pt x="0" y="83"/>
                  </a:lnTo>
                  <a:lnTo>
                    <a:pt x="14" y="91"/>
                  </a:lnTo>
                  <a:lnTo>
                    <a:pt x="56" y="8"/>
                  </a:lnTo>
                  <a:lnTo>
                    <a:pt x="42" y="0"/>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1839" name="Freeform 95"/>
            <p:cNvSpPr>
              <a:spLocks/>
            </p:cNvSpPr>
            <p:nvPr/>
          </p:nvSpPr>
          <p:spPr bwMode="auto">
            <a:xfrm>
              <a:off x="2221" y="2289"/>
              <a:ext cx="47" cy="67"/>
            </a:xfrm>
            <a:custGeom>
              <a:avLst/>
              <a:gdLst/>
              <a:ahLst/>
              <a:cxnLst>
                <a:cxn ang="0">
                  <a:pos x="47" y="0"/>
                </a:cxn>
                <a:cxn ang="0">
                  <a:pos x="47" y="1"/>
                </a:cxn>
                <a:cxn ang="0">
                  <a:pos x="0" y="79"/>
                </a:cxn>
                <a:cxn ang="0">
                  <a:pos x="15" y="87"/>
                </a:cxn>
                <a:cxn ang="0">
                  <a:pos x="61" y="9"/>
                </a:cxn>
                <a:cxn ang="0">
                  <a:pos x="47" y="0"/>
                </a:cxn>
                <a:cxn ang="0">
                  <a:pos x="47" y="1"/>
                </a:cxn>
                <a:cxn ang="0">
                  <a:pos x="47" y="0"/>
                </a:cxn>
              </a:cxnLst>
              <a:rect l="0" t="0" r="r" b="b"/>
              <a:pathLst>
                <a:path w="62" h="88">
                  <a:moveTo>
                    <a:pt x="47" y="0"/>
                  </a:moveTo>
                  <a:lnTo>
                    <a:pt x="47" y="1"/>
                  </a:lnTo>
                  <a:lnTo>
                    <a:pt x="0" y="79"/>
                  </a:lnTo>
                  <a:lnTo>
                    <a:pt x="15" y="87"/>
                  </a:lnTo>
                  <a:lnTo>
                    <a:pt x="61" y="9"/>
                  </a:lnTo>
                  <a:lnTo>
                    <a:pt x="47" y="0"/>
                  </a:lnTo>
                  <a:lnTo>
                    <a:pt x="47" y="1"/>
                  </a:lnTo>
                  <a:lnTo>
                    <a:pt x="47" y="0"/>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1840" name="Freeform 96"/>
            <p:cNvSpPr>
              <a:spLocks/>
            </p:cNvSpPr>
            <p:nvPr/>
          </p:nvSpPr>
          <p:spPr bwMode="auto">
            <a:xfrm>
              <a:off x="2261" y="2235"/>
              <a:ext cx="44" cy="58"/>
            </a:xfrm>
            <a:custGeom>
              <a:avLst/>
              <a:gdLst/>
              <a:ahLst/>
              <a:cxnLst>
                <a:cxn ang="0">
                  <a:pos x="44" y="0"/>
                </a:cxn>
                <a:cxn ang="0">
                  <a:pos x="44" y="1"/>
                </a:cxn>
                <a:cxn ang="0">
                  <a:pos x="0" y="67"/>
                </a:cxn>
                <a:cxn ang="0">
                  <a:pos x="14" y="76"/>
                </a:cxn>
                <a:cxn ang="0">
                  <a:pos x="58" y="10"/>
                </a:cxn>
                <a:cxn ang="0">
                  <a:pos x="58" y="11"/>
                </a:cxn>
                <a:cxn ang="0">
                  <a:pos x="44" y="0"/>
                </a:cxn>
                <a:cxn ang="0">
                  <a:pos x="44" y="1"/>
                </a:cxn>
                <a:cxn ang="0">
                  <a:pos x="44" y="0"/>
                </a:cxn>
              </a:cxnLst>
              <a:rect l="0" t="0" r="r" b="b"/>
              <a:pathLst>
                <a:path w="59" h="77">
                  <a:moveTo>
                    <a:pt x="44" y="0"/>
                  </a:moveTo>
                  <a:lnTo>
                    <a:pt x="44" y="1"/>
                  </a:lnTo>
                  <a:lnTo>
                    <a:pt x="0" y="67"/>
                  </a:lnTo>
                  <a:lnTo>
                    <a:pt x="14" y="76"/>
                  </a:lnTo>
                  <a:lnTo>
                    <a:pt x="58" y="10"/>
                  </a:lnTo>
                  <a:lnTo>
                    <a:pt x="58" y="11"/>
                  </a:lnTo>
                  <a:lnTo>
                    <a:pt x="44" y="0"/>
                  </a:lnTo>
                  <a:lnTo>
                    <a:pt x="44" y="1"/>
                  </a:lnTo>
                  <a:lnTo>
                    <a:pt x="44" y="0"/>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1841" name="Freeform 97"/>
            <p:cNvSpPr>
              <a:spLocks/>
            </p:cNvSpPr>
            <p:nvPr/>
          </p:nvSpPr>
          <p:spPr bwMode="auto">
            <a:xfrm>
              <a:off x="2298" y="2184"/>
              <a:ext cx="51" cy="56"/>
            </a:xfrm>
            <a:custGeom>
              <a:avLst/>
              <a:gdLst/>
              <a:ahLst/>
              <a:cxnLst>
                <a:cxn ang="0">
                  <a:pos x="54" y="0"/>
                </a:cxn>
                <a:cxn ang="0">
                  <a:pos x="52" y="1"/>
                </a:cxn>
                <a:cxn ang="0">
                  <a:pos x="0" y="62"/>
                </a:cxn>
                <a:cxn ang="0">
                  <a:pos x="14" y="73"/>
                </a:cxn>
                <a:cxn ang="0">
                  <a:pos x="66" y="12"/>
                </a:cxn>
                <a:cxn ang="0">
                  <a:pos x="65" y="12"/>
                </a:cxn>
                <a:cxn ang="0">
                  <a:pos x="54" y="0"/>
                </a:cxn>
                <a:cxn ang="0">
                  <a:pos x="53" y="0"/>
                </a:cxn>
                <a:cxn ang="0">
                  <a:pos x="52" y="1"/>
                </a:cxn>
                <a:cxn ang="0">
                  <a:pos x="54" y="0"/>
                </a:cxn>
              </a:cxnLst>
              <a:rect l="0" t="0" r="r" b="b"/>
              <a:pathLst>
                <a:path w="67" h="74">
                  <a:moveTo>
                    <a:pt x="54" y="0"/>
                  </a:moveTo>
                  <a:lnTo>
                    <a:pt x="52" y="1"/>
                  </a:lnTo>
                  <a:lnTo>
                    <a:pt x="0" y="62"/>
                  </a:lnTo>
                  <a:lnTo>
                    <a:pt x="14" y="73"/>
                  </a:lnTo>
                  <a:lnTo>
                    <a:pt x="66" y="12"/>
                  </a:lnTo>
                  <a:lnTo>
                    <a:pt x="65" y="12"/>
                  </a:lnTo>
                  <a:lnTo>
                    <a:pt x="54" y="0"/>
                  </a:lnTo>
                  <a:lnTo>
                    <a:pt x="53" y="0"/>
                  </a:lnTo>
                  <a:lnTo>
                    <a:pt x="52" y="1"/>
                  </a:lnTo>
                  <a:lnTo>
                    <a:pt x="54" y="0"/>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1842" name="Freeform 98"/>
            <p:cNvSpPr>
              <a:spLocks/>
            </p:cNvSpPr>
            <p:nvPr/>
          </p:nvSpPr>
          <p:spPr bwMode="auto">
            <a:xfrm>
              <a:off x="2342" y="2157"/>
              <a:ext cx="35" cy="34"/>
            </a:xfrm>
            <a:custGeom>
              <a:avLst/>
              <a:gdLst/>
              <a:ahLst/>
              <a:cxnLst>
                <a:cxn ang="0">
                  <a:pos x="36" y="0"/>
                </a:cxn>
                <a:cxn ang="0">
                  <a:pos x="32" y="2"/>
                </a:cxn>
                <a:cxn ang="0">
                  <a:pos x="0" y="32"/>
                </a:cxn>
                <a:cxn ang="0">
                  <a:pos x="11" y="43"/>
                </a:cxn>
                <a:cxn ang="0">
                  <a:pos x="43" y="13"/>
                </a:cxn>
                <a:cxn ang="0">
                  <a:pos x="40" y="15"/>
                </a:cxn>
                <a:cxn ang="0">
                  <a:pos x="36" y="0"/>
                </a:cxn>
                <a:cxn ang="0">
                  <a:pos x="34" y="1"/>
                </a:cxn>
                <a:cxn ang="0">
                  <a:pos x="32" y="2"/>
                </a:cxn>
                <a:cxn ang="0">
                  <a:pos x="36" y="0"/>
                </a:cxn>
              </a:cxnLst>
              <a:rect l="0" t="0" r="r" b="b"/>
              <a:pathLst>
                <a:path w="44" h="44">
                  <a:moveTo>
                    <a:pt x="36" y="0"/>
                  </a:moveTo>
                  <a:lnTo>
                    <a:pt x="32" y="2"/>
                  </a:lnTo>
                  <a:lnTo>
                    <a:pt x="0" y="32"/>
                  </a:lnTo>
                  <a:lnTo>
                    <a:pt x="11" y="43"/>
                  </a:lnTo>
                  <a:lnTo>
                    <a:pt x="43" y="13"/>
                  </a:lnTo>
                  <a:lnTo>
                    <a:pt x="40" y="15"/>
                  </a:lnTo>
                  <a:lnTo>
                    <a:pt x="36" y="0"/>
                  </a:lnTo>
                  <a:lnTo>
                    <a:pt x="34" y="1"/>
                  </a:lnTo>
                  <a:lnTo>
                    <a:pt x="32" y="2"/>
                  </a:lnTo>
                  <a:lnTo>
                    <a:pt x="36" y="0"/>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1843" name="Freeform 99"/>
            <p:cNvSpPr>
              <a:spLocks/>
            </p:cNvSpPr>
            <p:nvPr/>
          </p:nvSpPr>
          <p:spPr bwMode="auto">
            <a:xfrm>
              <a:off x="2374" y="2148"/>
              <a:ext cx="28" cy="18"/>
            </a:xfrm>
            <a:custGeom>
              <a:avLst/>
              <a:gdLst/>
              <a:ahLst/>
              <a:cxnLst>
                <a:cxn ang="0">
                  <a:pos x="35" y="0"/>
                </a:cxn>
                <a:cxn ang="0">
                  <a:pos x="31" y="1"/>
                </a:cxn>
                <a:cxn ang="0">
                  <a:pos x="0" y="10"/>
                </a:cxn>
                <a:cxn ang="0">
                  <a:pos x="4" y="23"/>
                </a:cxn>
                <a:cxn ang="0">
                  <a:pos x="36" y="14"/>
                </a:cxn>
                <a:cxn ang="0">
                  <a:pos x="32" y="14"/>
                </a:cxn>
                <a:cxn ang="0">
                  <a:pos x="35" y="0"/>
                </a:cxn>
                <a:cxn ang="0">
                  <a:pos x="33" y="0"/>
                </a:cxn>
                <a:cxn ang="0">
                  <a:pos x="31" y="1"/>
                </a:cxn>
                <a:cxn ang="0">
                  <a:pos x="35" y="0"/>
                </a:cxn>
              </a:cxnLst>
              <a:rect l="0" t="0" r="r" b="b"/>
              <a:pathLst>
                <a:path w="37" h="24">
                  <a:moveTo>
                    <a:pt x="35" y="0"/>
                  </a:moveTo>
                  <a:lnTo>
                    <a:pt x="31" y="1"/>
                  </a:lnTo>
                  <a:lnTo>
                    <a:pt x="0" y="10"/>
                  </a:lnTo>
                  <a:lnTo>
                    <a:pt x="4" y="23"/>
                  </a:lnTo>
                  <a:lnTo>
                    <a:pt x="36" y="14"/>
                  </a:lnTo>
                  <a:lnTo>
                    <a:pt x="32" y="14"/>
                  </a:lnTo>
                  <a:lnTo>
                    <a:pt x="35" y="0"/>
                  </a:lnTo>
                  <a:lnTo>
                    <a:pt x="33" y="0"/>
                  </a:lnTo>
                  <a:lnTo>
                    <a:pt x="31" y="1"/>
                  </a:lnTo>
                  <a:lnTo>
                    <a:pt x="35" y="0"/>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1844" name="Freeform 100"/>
            <p:cNvSpPr>
              <a:spLocks/>
            </p:cNvSpPr>
            <p:nvPr/>
          </p:nvSpPr>
          <p:spPr bwMode="auto">
            <a:xfrm>
              <a:off x="2402" y="2148"/>
              <a:ext cx="29" cy="16"/>
            </a:xfrm>
            <a:custGeom>
              <a:avLst/>
              <a:gdLst/>
              <a:ahLst/>
              <a:cxnLst>
                <a:cxn ang="0">
                  <a:pos x="38" y="8"/>
                </a:cxn>
                <a:cxn ang="0">
                  <a:pos x="36" y="7"/>
                </a:cxn>
                <a:cxn ang="0">
                  <a:pos x="3" y="0"/>
                </a:cxn>
                <a:cxn ang="0">
                  <a:pos x="0" y="14"/>
                </a:cxn>
                <a:cxn ang="0">
                  <a:pos x="33" y="21"/>
                </a:cxn>
                <a:cxn ang="0">
                  <a:pos x="30" y="20"/>
                </a:cxn>
                <a:cxn ang="0">
                  <a:pos x="38" y="8"/>
                </a:cxn>
                <a:cxn ang="0">
                  <a:pos x="37" y="7"/>
                </a:cxn>
                <a:cxn ang="0">
                  <a:pos x="36" y="7"/>
                </a:cxn>
                <a:cxn ang="0">
                  <a:pos x="38" y="8"/>
                </a:cxn>
              </a:cxnLst>
              <a:rect l="0" t="0" r="r" b="b"/>
              <a:pathLst>
                <a:path w="39" h="22">
                  <a:moveTo>
                    <a:pt x="38" y="8"/>
                  </a:moveTo>
                  <a:lnTo>
                    <a:pt x="36" y="7"/>
                  </a:lnTo>
                  <a:lnTo>
                    <a:pt x="3" y="0"/>
                  </a:lnTo>
                  <a:lnTo>
                    <a:pt x="0" y="14"/>
                  </a:lnTo>
                  <a:lnTo>
                    <a:pt x="33" y="21"/>
                  </a:lnTo>
                  <a:lnTo>
                    <a:pt x="30" y="20"/>
                  </a:lnTo>
                  <a:lnTo>
                    <a:pt x="38" y="8"/>
                  </a:lnTo>
                  <a:lnTo>
                    <a:pt x="37" y="7"/>
                  </a:lnTo>
                  <a:lnTo>
                    <a:pt x="36" y="7"/>
                  </a:lnTo>
                  <a:lnTo>
                    <a:pt x="38" y="8"/>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1845" name="Freeform 101"/>
            <p:cNvSpPr>
              <a:spLocks/>
            </p:cNvSpPr>
            <p:nvPr/>
          </p:nvSpPr>
          <p:spPr bwMode="auto">
            <a:xfrm>
              <a:off x="2429" y="2155"/>
              <a:ext cx="48" cy="35"/>
            </a:xfrm>
            <a:custGeom>
              <a:avLst/>
              <a:gdLst/>
              <a:ahLst/>
              <a:cxnLst>
                <a:cxn ang="0">
                  <a:pos x="62" y="31"/>
                </a:cxn>
                <a:cxn ang="0">
                  <a:pos x="60" y="30"/>
                </a:cxn>
                <a:cxn ang="0">
                  <a:pos x="8" y="0"/>
                </a:cxn>
                <a:cxn ang="0">
                  <a:pos x="0" y="14"/>
                </a:cxn>
                <a:cxn ang="0">
                  <a:pos x="52" y="44"/>
                </a:cxn>
                <a:cxn ang="0">
                  <a:pos x="51" y="43"/>
                </a:cxn>
                <a:cxn ang="0">
                  <a:pos x="62" y="31"/>
                </a:cxn>
                <a:cxn ang="0">
                  <a:pos x="61" y="31"/>
                </a:cxn>
                <a:cxn ang="0">
                  <a:pos x="60" y="30"/>
                </a:cxn>
                <a:cxn ang="0">
                  <a:pos x="62" y="31"/>
                </a:cxn>
              </a:cxnLst>
              <a:rect l="0" t="0" r="r" b="b"/>
              <a:pathLst>
                <a:path w="63" h="45">
                  <a:moveTo>
                    <a:pt x="62" y="31"/>
                  </a:moveTo>
                  <a:lnTo>
                    <a:pt x="60" y="30"/>
                  </a:lnTo>
                  <a:lnTo>
                    <a:pt x="8" y="0"/>
                  </a:lnTo>
                  <a:lnTo>
                    <a:pt x="0" y="14"/>
                  </a:lnTo>
                  <a:lnTo>
                    <a:pt x="52" y="44"/>
                  </a:lnTo>
                  <a:lnTo>
                    <a:pt x="51" y="43"/>
                  </a:lnTo>
                  <a:lnTo>
                    <a:pt x="62" y="31"/>
                  </a:lnTo>
                  <a:lnTo>
                    <a:pt x="61" y="31"/>
                  </a:lnTo>
                  <a:lnTo>
                    <a:pt x="60" y="30"/>
                  </a:lnTo>
                  <a:lnTo>
                    <a:pt x="62" y="31"/>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1846" name="Freeform 102"/>
            <p:cNvSpPr>
              <a:spLocks/>
            </p:cNvSpPr>
            <p:nvPr/>
          </p:nvSpPr>
          <p:spPr bwMode="auto">
            <a:xfrm>
              <a:off x="2472" y="2182"/>
              <a:ext cx="42" cy="37"/>
            </a:xfrm>
            <a:custGeom>
              <a:avLst/>
              <a:gdLst/>
              <a:ahLst/>
              <a:cxnLst>
                <a:cxn ang="0">
                  <a:pos x="55" y="36"/>
                </a:cxn>
                <a:cxn ang="0">
                  <a:pos x="11" y="0"/>
                </a:cxn>
                <a:cxn ang="0">
                  <a:pos x="0" y="12"/>
                </a:cxn>
                <a:cxn ang="0">
                  <a:pos x="44" y="48"/>
                </a:cxn>
                <a:cxn ang="0">
                  <a:pos x="43" y="48"/>
                </a:cxn>
                <a:cxn ang="0">
                  <a:pos x="55" y="36"/>
                </a:cxn>
                <a:cxn ang="0">
                  <a:pos x="55" y="36"/>
                </a:cxn>
              </a:cxnLst>
              <a:rect l="0" t="0" r="r" b="b"/>
              <a:pathLst>
                <a:path w="56" h="49">
                  <a:moveTo>
                    <a:pt x="55" y="36"/>
                  </a:moveTo>
                  <a:lnTo>
                    <a:pt x="11" y="0"/>
                  </a:lnTo>
                  <a:lnTo>
                    <a:pt x="0" y="12"/>
                  </a:lnTo>
                  <a:lnTo>
                    <a:pt x="44" y="48"/>
                  </a:lnTo>
                  <a:lnTo>
                    <a:pt x="43" y="48"/>
                  </a:lnTo>
                  <a:lnTo>
                    <a:pt x="55" y="36"/>
                  </a:lnTo>
                  <a:lnTo>
                    <a:pt x="55" y="36"/>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1847" name="Freeform 103"/>
            <p:cNvSpPr>
              <a:spLocks/>
            </p:cNvSpPr>
            <p:nvPr/>
          </p:nvSpPr>
          <p:spPr bwMode="auto">
            <a:xfrm>
              <a:off x="2507" y="2213"/>
              <a:ext cx="51" cy="47"/>
            </a:xfrm>
            <a:custGeom>
              <a:avLst/>
              <a:gdLst/>
              <a:ahLst/>
              <a:cxnLst>
                <a:cxn ang="0">
                  <a:pos x="65" y="49"/>
                </a:cxn>
                <a:cxn ang="0">
                  <a:pos x="12" y="0"/>
                </a:cxn>
                <a:cxn ang="0">
                  <a:pos x="0" y="12"/>
                </a:cxn>
                <a:cxn ang="0">
                  <a:pos x="52" y="61"/>
                </a:cxn>
                <a:cxn ang="0">
                  <a:pos x="65" y="49"/>
                </a:cxn>
              </a:cxnLst>
              <a:rect l="0" t="0" r="r" b="b"/>
              <a:pathLst>
                <a:path w="66" h="62">
                  <a:moveTo>
                    <a:pt x="65" y="49"/>
                  </a:moveTo>
                  <a:lnTo>
                    <a:pt x="12" y="0"/>
                  </a:lnTo>
                  <a:lnTo>
                    <a:pt x="0" y="12"/>
                  </a:lnTo>
                  <a:lnTo>
                    <a:pt x="52" y="61"/>
                  </a:lnTo>
                  <a:lnTo>
                    <a:pt x="65" y="49"/>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1848" name="Freeform 104"/>
            <p:cNvSpPr>
              <a:spLocks/>
            </p:cNvSpPr>
            <p:nvPr/>
          </p:nvSpPr>
          <p:spPr bwMode="auto">
            <a:xfrm>
              <a:off x="2551" y="2254"/>
              <a:ext cx="106" cy="109"/>
            </a:xfrm>
            <a:custGeom>
              <a:avLst/>
              <a:gdLst/>
              <a:ahLst/>
              <a:cxnLst>
                <a:cxn ang="0">
                  <a:pos x="137" y="129"/>
                </a:cxn>
                <a:cxn ang="0">
                  <a:pos x="13" y="0"/>
                </a:cxn>
                <a:cxn ang="0">
                  <a:pos x="0" y="12"/>
                </a:cxn>
                <a:cxn ang="0">
                  <a:pos x="124" y="142"/>
                </a:cxn>
                <a:cxn ang="0">
                  <a:pos x="137" y="129"/>
                </a:cxn>
              </a:cxnLst>
              <a:rect l="0" t="0" r="r" b="b"/>
              <a:pathLst>
                <a:path w="138" h="143">
                  <a:moveTo>
                    <a:pt x="137" y="129"/>
                  </a:moveTo>
                  <a:lnTo>
                    <a:pt x="13" y="0"/>
                  </a:lnTo>
                  <a:lnTo>
                    <a:pt x="0" y="12"/>
                  </a:lnTo>
                  <a:lnTo>
                    <a:pt x="124" y="142"/>
                  </a:lnTo>
                  <a:lnTo>
                    <a:pt x="137" y="129"/>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1849" name="Freeform 105"/>
            <p:cNvSpPr>
              <a:spLocks/>
            </p:cNvSpPr>
            <p:nvPr/>
          </p:nvSpPr>
          <p:spPr bwMode="auto">
            <a:xfrm>
              <a:off x="2650" y="2356"/>
              <a:ext cx="773" cy="830"/>
            </a:xfrm>
            <a:custGeom>
              <a:avLst/>
              <a:gdLst/>
              <a:ahLst/>
              <a:cxnLst>
                <a:cxn ang="0">
                  <a:pos x="1015" y="1080"/>
                </a:cxn>
                <a:cxn ang="0">
                  <a:pos x="1016" y="1080"/>
                </a:cxn>
                <a:cxn ang="0">
                  <a:pos x="14" y="0"/>
                </a:cxn>
                <a:cxn ang="0">
                  <a:pos x="0" y="14"/>
                </a:cxn>
                <a:cxn ang="0">
                  <a:pos x="1003" y="1093"/>
                </a:cxn>
                <a:cxn ang="0">
                  <a:pos x="1015" y="1080"/>
                </a:cxn>
              </a:cxnLst>
              <a:rect l="0" t="0" r="r" b="b"/>
              <a:pathLst>
                <a:path w="1017" h="1094">
                  <a:moveTo>
                    <a:pt x="1015" y="1080"/>
                  </a:moveTo>
                  <a:lnTo>
                    <a:pt x="1016" y="1080"/>
                  </a:lnTo>
                  <a:lnTo>
                    <a:pt x="14" y="0"/>
                  </a:lnTo>
                  <a:lnTo>
                    <a:pt x="0" y="14"/>
                  </a:lnTo>
                  <a:lnTo>
                    <a:pt x="1003" y="1093"/>
                  </a:lnTo>
                  <a:lnTo>
                    <a:pt x="1015" y="1080"/>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1850" name="Freeform 106"/>
            <p:cNvSpPr>
              <a:spLocks/>
            </p:cNvSpPr>
            <p:nvPr/>
          </p:nvSpPr>
          <p:spPr bwMode="auto">
            <a:xfrm>
              <a:off x="3417" y="3180"/>
              <a:ext cx="55" cy="50"/>
            </a:xfrm>
            <a:custGeom>
              <a:avLst/>
              <a:gdLst/>
              <a:ahLst/>
              <a:cxnLst>
                <a:cxn ang="0">
                  <a:pos x="64" y="59"/>
                </a:cxn>
                <a:cxn ang="0">
                  <a:pos x="70" y="52"/>
                </a:cxn>
                <a:cxn ang="0">
                  <a:pos x="11" y="0"/>
                </a:cxn>
                <a:cxn ang="0">
                  <a:pos x="0" y="12"/>
                </a:cxn>
                <a:cxn ang="0">
                  <a:pos x="59" y="64"/>
                </a:cxn>
                <a:cxn ang="0">
                  <a:pos x="64" y="59"/>
                </a:cxn>
              </a:cxnLst>
              <a:rect l="0" t="0" r="r" b="b"/>
              <a:pathLst>
                <a:path w="71" h="65">
                  <a:moveTo>
                    <a:pt x="64" y="59"/>
                  </a:moveTo>
                  <a:lnTo>
                    <a:pt x="70" y="52"/>
                  </a:lnTo>
                  <a:lnTo>
                    <a:pt x="11" y="0"/>
                  </a:lnTo>
                  <a:lnTo>
                    <a:pt x="0" y="12"/>
                  </a:lnTo>
                  <a:lnTo>
                    <a:pt x="59" y="64"/>
                  </a:lnTo>
                  <a:lnTo>
                    <a:pt x="64" y="59"/>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1851" name="Rectangle 107"/>
            <p:cNvSpPr>
              <a:spLocks noChangeArrowheads="1"/>
            </p:cNvSpPr>
            <p:nvPr/>
          </p:nvSpPr>
          <p:spPr bwMode="auto">
            <a:xfrm>
              <a:off x="2016" y="1296"/>
              <a:ext cx="768" cy="152"/>
            </a:xfrm>
            <a:prstGeom prst="rect">
              <a:avLst/>
            </a:prstGeom>
            <a:noFill/>
            <a:ln w="12700">
              <a:noFill/>
              <a:miter lim="800000"/>
              <a:headEnd/>
              <a:tailEnd/>
            </a:ln>
            <a:effectLst/>
          </p:spPr>
          <p:txBody>
            <a:bodyPr lIns="90480" tIns="44446" rIns="90480" bIns="44446">
              <a:spAutoFit/>
            </a:bodyPr>
            <a:lstStyle/>
            <a:p>
              <a:pPr eaLnBrk="0" hangingPunct="0"/>
              <a:r>
                <a:rPr lang="en-US" sz="1600" b="1">
                  <a:solidFill>
                    <a:srgbClr val="FFFFFF"/>
                  </a:solidFill>
                </a:rPr>
                <a:t>  Symptomes</a:t>
              </a:r>
            </a:p>
          </p:txBody>
        </p:sp>
        <p:sp>
          <p:nvSpPr>
            <p:cNvPr id="31852" name="Rectangle 108"/>
            <p:cNvSpPr>
              <a:spLocks noChangeArrowheads="1"/>
            </p:cNvSpPr>
            <p:nvPr/>
          </p:nvSpPr>
          <p:spPr bwMode="auto">
            <a:xfrm>
              <a:off x="1776" y="1536"/>
              <a:ext cx="594" cy="165"/>
            </a:xfrm>
            <a:prstGeom prst="rect">
              <a:avLst/>
            </a:prstGeom>
            <a:noFill/>
            <a:ln w="12700">
              <a:noFill/>
              <a:miter lim="800000"/>
              <a:headEnd/>
              <a:tailEnd/>
            </a:ln>
            <a:effectLst/>
          </p:spPr>
          <p:txBody>
            <a:bodyPr lIns="90480" tIns="44446" rIns="90480" bIns="44446">
              <a:spAutoFit/>
            </a:bodyPr>
            <a:lstStyle/>
            <a:p>
              <a:pPr eaLnBrk="0" hangingPunct="0"/>
              <a:r>
                <a:rPr lang="en-US" b="1">
                  <a:solidFill>
                    <a:srgbClr val="FFFFFF"/>
                  </a:solidFill>
                </a:rPr>
                <a:t>HBeAg</a:t>
              </a:r>
            </a:p>
          </p:txBody>
        </p:sp>
        <p:sp>
          <p:nvSpPr>
            <p:cNvPr id="31853" name="Rectangle 109"/>
            <p:cNvSpPr>
              <a:spLocks noChangeArrowheads="1"/>
            </p:cNvSpPr>
            <p:nvPr/>
          </p:nvSpPr>
          <p:spPr bwMode="auto">
            <a:xfrm>
              <a:off x="2640" y="1546"/>
              <a:ext cx="552" cy="165"/>
            </a:xfrm>
            <a:prstGeom prst="rect">
              <a:avLst/>
            </a:prstGeom>
            <a:noFill/>
            <a:ln w="12700">
              <a:noFill/>
              <a:miter lim="800000"/>
              <a:headEnd/>
              <a:tailEnd/>
            </a:ln>
            <a:effectLst/>
          </p:spPr>
          <p:txBody>
            <a:bodyPr wrap="none" lIns="90480" tIns="44446" rIns="90480" bIns="44446">
              <a:spAutoFit/>
            </a:bodyPr>
            <a:lstStyle/>
            <a:p>
              <a:pPr eaLnBrk="0" hangingPunct="0"/>
              <a:r>
                <a:rPr lang="en-US" b="1">
                  <a:solidFill>
                    <a:srgbClr val="FFFFFF"/>
                  </a:solidFill>
                </a:rPr>
                <a:t>anti-HBe</a:t>
              </a:r>
            </a:p>
          </p:txBody>
        </p:sp>
        <p:sp>
          <p:nvSpPr>
            <p:cNvPr id="31854" name="Rectangle 110"/>
            <p:cNvSpPr>
              <a:spLocks noChangeArrowheads="1"/>
            </p:cNvSpPr>
            <p:nvPr/>
          </p:nvSpPr>
          <p:spPr bwMode="auto">
            <a:xfrm>
              <a:off x="3265" y="1776"/>
              <a:ext cx="1209" cy="179"/>
            </a:xfrm>
            <a:prstGeom prst="rect">
              <a:avLst/>
            </a:prstGeom>
            <a:noFill/>
            <a:ln w="12700">
              <a:noFill/>
              <a:miter lim="800000"/>
              <a:headEnd/>
              <a:tailEnd/>
            </a:ln>
            <a:effectLst/>
          </p:spPr>
          <p:txBody>
            <a:bodyPr wrap="none" lIns="90480" tIns="44446" rIns="90480" bIns="44446">
              <a:spAutoFit/>
            </a:bodyPr>
            <a:lstStyle/>
            <a:p>
              <a:pPr eaLnBrk="0" hangingPunct="0"/>
              <a:r>
                <a:rPr lang="en-US" sz="2000" b="1">
                  <a:solidFill>
                    <a:srgbClr val="FFFFFF"/>
                  </a:solidFill>
                </a:rPr>
                <a:t>Ac anti-HBc totaux</a:t>
              </a:r>
            </a:p>
          </p:txBody>
        </p:sp>
        <p:sp>
          <p:nvSpPr>
            <p:cNvPr id="31855" name="Rectangle 111"/>
            <p:cNvSpPr>
              <a:spLocks noChangeArrowheads="1"/>
            </p:cNvSpPr>
            <p:nvPr/>
          </p:nvSpPr>
          <p:spPr bwMode="auto">
            <a:xfrm>
              <a:off x="2587" y="2167"/>
              <a:ext cx="854" cy="179"/>
            </a:xfrm>
            <a:prstGeom prst="rect">
              <a:avLst/>
            </a:prstGeom>
            <a:noFill/>
            <a:ln w="12700">
              <a:noFill/>
              <a:miter lim="800000"/>
              <a:headEnd/>
              <a:tailEnd/>
            </a:ln>
            <a:effectLst/>
          </p:spPr>
          <p:txBody>
            <a:bodyPr wrap="none" lIns="90480" tIns="44446" rIns="90480" bIns="44446">
              <a:spAutoFit/>
            </a:bodyPr>
            <a:lstStyle/>
            <a:p>
              <a:pPr eaLnBrk="0" hangingPunct="0"/>
              <a:r>
                <a:rPr lang="en-US" sz="2000" b="1">
                  <a:solidFill>
                    <a:srgbClr val="FFFFFF"/>
                  </a:solidFill>
                </a:rPr>
                <a:t>IgM anti-HBc</a:t>
              </a:r>
            </a:p>
          </p:txBody>
        </p:sp>
        <p:sp>
          <p:nvSpPr>
            <p:cNvPr id="31856" name="Rectangle 112"/>
            <p:cNvSpPr>
              <a:spLocks noChangeArrowheads="1"/>
            </p:cNvSpPr>
            <p:nvPr/>
          </p:nvSpPr>
          <p:spPr bwMode="auto">
            <a:xfrm>
              <a:off x="4301" y="2391"/>
              <a:ext cx="604" cy="180"/>
            </a:xfrm>
            <a:prstGeom prst="rect">
              <a:avLst/>
            </a:prstGeom>
            <a:noFill/>
            <a:ln w="12700">
              <a:noFill/>
              <a:miter lim="800000"/>
              <a:headEnd/>
              <a:tailEnd/>
            </a:ln>
            <a:effectLst/>
          </p:spPr>
          <p:txBody>
            <a:bodyPr wrap="none" lIns="90480" tIns="44446" rIns="90480" bIns="44446">
              <a:spAutoFit/>
            </a:bodyPr>
            <a:lstStyle/>
            <a:p>
              <a:pPr eaLnBrk="0" hangingPunct="0"/>
              <a:r>
                <a:rPr lang="en-US" sz="2000" b="1">
                  <a:solidFill>
                    <a:srgbClr val="FFFFFF"/>
                  </a:solidFill>
                </a:rPr>
                <a:t>anti-HBs</a:t>
              </a:r>
            </a:p>
          </p:txBody>
        </p:sp>
        <p:sp>
          <p:nvSpPr>
            <p:cNvPr id="31857" name="Rectangle 113"/>
            <p:cNvSpPr>
              <a:spLocks noChangeArrowheads="1"/>
            </p:cNvSpPr>
            <p:nvPr/>
          </p:nvSpPr>
          <p:spPr bwMode="auto">
            <a:xfrm>
              <a:off x="1385" y="2422"/>
              <a:ext cx="508" cy="180"/>
            </a:xfrm>
            <a:prstGeom prst="rect">
              <a:avLst/>
            </a:prstGeom>
            <a:noFill/>
            <a:ln w="12700">
              <a:noFill/>
              <a:miter lim="800000"/>
              <a:headEnd/>
              <a:tailEnd/>
            </a:ln>
            <a:effectLst/>
          </p:spPr>
          <p:txBody>
            <a:bodyPr wrap="none" lIns="90480" tIns="44446" rIns="90480" bIns="44446">
              <a:spAutoFit/>
            </a:bodyPr>
            <a:lstStyle/>
            <a:p>
              <a:pPr eaLnBrk="0" hangingPunct="0"/>
              <a:r>
                <a:rPr lang="en-US" sz="2000" b="1">
                  <a:solidFill>
                    <a:srgbClr val="FFFFFF"/>
                  </a:solidFill>
                </a:rPr>
                <a:t>HBsAg</a:t>
              </a:r>
            </a:p>
          </p:txBody>
        </p:sp>
        <p:sp>
          <p:nvSpPr>
            <p:cNvPr id="31858" name="Rectangle 114"/>
            <p:cNvSpPr>
              <a:spLocks noChangeArrowheads="1"/>
            </p:cNvSpPr>
            <p:nvPr/>
          </p:nvSpPr>
          <p:spPr bwMode="auto">
            <a:xfrm>
              <a:off x="1398" y="3288"/>
              <a:ext cx="152" cy="166"/>
            </a:xfrm>
            <a:prstGeom prst="rect">
              <a:avLst/>
            </a:prstGeom>
            <a:noFill/>
            <a:ln w="12700">
              <a:noFill/>
              <a:miter lim="800000"/>
              <a:headEnd/>
              <a:tailEnd/>
            </a:ln>
            <a:effectLst/>
          </p:spPr>
          <p:txBody>
            <a:bodyPr wrap="none" lIns="90480" tIns="44446" rIns="90480" bIns="44446">
              <a:spAutoFit/>
            </a:bodyPr>
            <a:lstStyle/>
            <a:p>
              <a:pPr eaLnBrk="0" hangingPunct="0"/>
              <a:r>
                <a:rPr lang="en-US" b="1">
                  <a:solidFill>
                    <a:srgbClr val="FFFFFF"/>
                  </a:solidFill>
                </a:rPr>
                <a:t>0</a:t>
              </a:r>
            </a:p>
          </p:txBody>
        </p:sp>
        <p:sp>
          <p:nvSpPr>
            <p:cNvPr id="31859" name="Rectangle 115"/>
            <p:cNvSpPr>
              <a:spLocks noChangeArrowheads="1"/>
            </p:cNvSpPr>
            <p:nvPr/>
          </p:nvSpPr>
          <p:spPr bwMode="auto">
            <a:xfrm>
              <a:off x="1642" y="3288"/>
              <a:ext cx="152" cy="166"/>
            </a:xfrm>
            <a:prstGeom prst="rect">
              <a:avLst/>
            </a:prstGeom>
            <a:noFill/>
            <a:ln w="12700">
              <a:noFill/>
              <a:miter lim="800000"/>
              <a:headEnd/>
              <a:tailEnd/>
            </a:ln>
            <a:effectLst/>
          </p:spPr>
          <p:txBody>
            <a:bodyPr wrap="none" lIns="90480" tIns="44446" rIns="90480" bIns="44446">
              <a:spAutoFit/>
            </a:bodyPr>
            <a:lstStyle/>
            <a:p>
              <a:pPr eaLnBrk="0" hangingPunct="0"/>
              <a:r>
                <a:rPr lang="en-US" b="1">
                  <a:solidFill>
                    <a:srgbClr val="FFFFFF"/>
                  </a:solidFill>
                </a:rPr>
                <a:t>4</a:t>
              </a:r>
            </a:p>
          </p:txBody>
        </p:sp>
        <p:sp>
          <p:nvSpPr>
            <p:cNvPr id="31860" name="Rectangle 116"/>
            <p:cNvSpPr>
              <a:spLocks noChangeArrowheads="1"/>
            </p:cNvSpPr>
            <p:nvPr/>
          </p:nvSpPr>
          <p:spPr bwMode="auto">
            <a:xfrm>
              <a:off x="1891" y="3288"/>
              <a:ext cx="152" cy="166"/>
            </a:xfrm>
            <a:prstGeom prst="rect">
              <a:avLst/>
            </a:prstGeom>
            <a:noFill/>
            <a:ln w="12700">
              <a:noFill/>
              <a:miter lim="800000"/>
              <a:headEnd/>
              <a:tailEnd/>
            </a:ln>
            <a:effectLst/>
          </p:spPr>
          <p:txBody>
            <a:bodyPr wrap="none" lIns="90480" tIns="44446" rIns="90480" bIns="44446">
              <a:spAutoFit/>
            </a:bodyPr>
            <a:lstStyle/>
            <a:p>
              <a:pPr eaLnBrk="0" hangingPunct="0"/>
              <a:r>
                <a:rPr lang="en-US" b="1">
                  <a:solidFill>
                    <a:srgbClr val="FFFFFF"/>
                  </a:solidFill>
                </a:rPr>
                <a:t>8</a:t>
              </a:r>
            </a:p>
          </p:txBody>
        </p:sp>
        <p:sp>
          <p:nvSpPr>
            <p:cNvPr id="31861" name="Rectangle 117"/>
            <p:cNvSpPr>
              <a:spLocks noChangeArrowheads="1"/>
            </p:cNvSpPr>
            <p:nvPr/>
          </p:nvSpPr>
          <p:spPr bwMode="auto">
            <a:xfrm>
              <a:off x="2108" y="3288"/>
              <a:ext cx="214" cy="166"/>
            </a:xfrm>
            <a:prstGeom prst="rect">
              <a:avLst/>
            </a:prstGeom>
            <a:noFill/>
            <a:ln w="12700">
              <a:noFill/>
              <a:miter lim="800000"/>
              <a:headEnd/>
              <a:tailEnd/>
            </a:ln>
            <a:effectLst/>
          </p:spPr>
          <p:txBody>
            <a:bodyPr wrap="none" lIns="90480" tIns="44446" rIns="90480" bIns="44446">
              <a:spAutoFit/>
            </a:bodyPr>
            <a:lstStyle/>
            <a:p>
              <a:pPr eaLnBrk="0" hangingPunct="0"/>
              <a:r>
                <a:rPr lang="en-US" b="1">
                  <a:solidFill>
                    <a:srgbClr val="FFFFFF"/>
                  </a:solidFill>
                </a:rPr>
                <a:t>12</a:t>
              </a:r>
            </a:p>
          </p:txBody>
        </p:sp>
        <p:sp>
          <p:nvSpPr>
            <p:cNvPr id="31862" name="Rectangle 118"/>
            <p:cNvSpPr>
              <a:spLocks noChangeArrowheads="1"/>
            </p:cNvSpPr>
            <p:nvPr/>
          </p:nvSpPr>
          <p:spPr bwMode="auto">
            <a:xfrm>
              <a:off x="2357" y="3288"/>
              <a:ext cx="215" cy="166"/>
            </a:xfrm>
            <a:prstGeom prst="rect">
              <a:avLst/>
            </a:prstGeom>
            <a:noFill/>
            <a:ln w="12700">
              <a:noFill/>
              <a:miter lim="800000"/>
              <a:headEnd/>
              <a:tailEnd/>
            </a:ln>
            <a:effectLst/>
          </p:spPr>
          <p:txBody>
            <a:bodyPr wrap="none" lIns="90480" tIns="44446" rIns="90480" bIns="44446">
              <a:spAutoFit/>
            </a:bodyPr>
            <a:lstStyle/>
            <a:p>
              <a:pPr eaLnBrk="0" hangingPunct="0"/>
              <a:r>
                <a:rPr lang="en-US" b="1">
                  <a:solidFill>
                    <a:srgbClr val="FFFFFF"/>
                  </a:solidFill>
                </a:rPr>
                <a:t>16</a:t>
              </a:r>
            </a:p>
          </p:txBody>
        </p:sp>
        <p:sp>
          <p:nvSpPr>
            <p:cNvPr id="31863" name="Rectangle 119"/>
            <p:cNvSpPr>
              <a:spLocks noChangeArrowheads="1"/>
            </p:cNvSpPr>
            <p:nvPr/>
          </p:nvSpPr>
          <p:spPr bwMode="auto">
            <a:xfrm>
              <a:off x="2607" y="3292"/>
              <a:ext cx="214" cy="165"/>
            </a:xfrm>
            <a:prstGeom prst="rect">
              <a:avLst/>
            </a:prstGeom>
            <a:noFill/>
            <a:ln w="12700">
              <a:noFill/>
              <a:miter lim="800000"/>
              <a:headEnd/>
              <a:tailEnd/>
            </a:ln>
            <a:effectLst/>
          </p:spPr>
          <p:txBody>
            <a:bodyPr wrap="none" lIns="90480" tIns="44446" rIns="90480" bIns="44446">
              <a:spAutoFit/>
            </a:bodyPr>
            <a:lstStyle/>
            <a:p>
              <a:pPr eaLnBrk="0" hangingPunct="0"/>
              <a:r>
                <a:rPr lang="en-US" b="1">
                  <a:solidFill>
                    <a:srgbClr val="FFFFFF"/>
                  </a:solidFill>
                </a:rPr>
                <a:t>20</a:t>
              </a:r>
            </a:p>
          </p:txBody>
        </p:sp>
        <p:sp>
          <p:nvSpPr>
            <p:cNvPr id="31864" name="Rectangle 120"/>
            <p:cNvSpPr>
              <a:spLocks noChangeArrowheads="1"/>
            </p:cNvSpPr>
            <p:nvPr/>
          </p:nvSpPr>
          <p:spPr bwMode="auto">
            <a:xfrm>
              <a:off x="2854" y="3288"/>
              <a:ext cx="215" cy="166"/>
            </a:xfrm>
            <a:prstGeom prst="rect">
              <a:avLst/>
            </a:prstGeom>
            <a:noFill/>
            <a:ln w="12700">
              <a:noFill/>
              <a:miter lim="800000"/>
              <a:headEnd/>
              <a:tailEnd/>
            </a:ln>
            <a:effectLst/>
          </p:spPr>
          <p:txBody>
            <a:bodyPr wrap="none" lIns="90480" tIns="44446" rIns="90480" bIns="44446">
              <a:spAutoFit/>
            </a:bodyPr>
            <a:lstStyle/>
            <a:p>
              <a:pPr eaLnBrk="0" hangingPunct="0"/>
              <a:r>
                <a:rPr lang="en-US" b="1">
                  <a:solidFill>
                    <a:srgbClr val="FFFFFF"/>
                  </a:solidFill>
                </a:rPr>
                <a:t>24</a:t>
              </a:r>
            </a:p>
          </p:txBody>
        </p:sp>
        <p:sp>
          <p:nvSpPr>
            <p:cNvPr id="31865" name="Rectangle 121"/>
            <p:cNvSpPr>
              <a:spLocks noChangeArrowheads="1"/>
            </p:cNvSpPr>
            <p:nvPr/>
          </p:nvSpPr>
          <p:spPr bwMode="auto">
            <a:xfrm>
              <a:off x="3103" y="3288"/>
              <a:ext cx="215" cy="166"/>
            </a:xfrm>
            <a:prstGeom prst="rect">
              <a:avLst/>
            </a:prstGeom>
            <a:noFill/>
            <a:ln w="12700">
              <a:noFill/>
              <a:miter lim="800000"/>
              <a:headEnd/>
              <a:tailEnd/>
            </a:ln>
            <a:effectLst/>
          </p:spPr>
          <p:txBody>
            <a:bodyPr wrap="none" lIns="90480" tIns="44446" rIns="90480" bIns="44446">
              <a:spAutoFit/>
            </a:bodyPr>
            <a:lstStyle/>
            <a:p>
              <a:pPr eaLnBrk="0" hangingPunct="0"/>
              <a:r>
                <a:rPr lang="en-US" b="1">
                  <a:solidFill>
                    <a:srgbClr val="FFFFFF"/>
                  </a:solidFill>
                </a:rPr>
                <a:t>28</a:t>
              </a:r>
            </a:p>
          </p:txBody>
        </p:sp>
        <p:sp>
          <p:nvSpPr>
            <p:cNvPr id="31866" name="Rectangle 122"/>
            <p:cNvSpPr>
              <a:spLocks noChangeArrowheads="1"/>
            </p:cNvSpPr>
            <p:nvPr/>
          </p:nvSpPr>
          <p:spPr bwMode="auto">
            <a:xfrm>
              <a:off x="3355" y="3288"/>
              <a:ext cx="214" cy="166"/>
            </a:xfrm>
            <a:prstGeom prst="rect">
              <a:avLst/>
            </a:prstGeom>
            <a:noFill/>
            <a:ln w="12700">
              <a:noFill/>
              <a:miter lim="800000"/>
              <a:headEnd/>
              <a:tailEnd/>
            </a:ln>
            <a:effectLst/>
          </p:spPr>
          <p:txBody>
            <a:bodyPr wrap="none" lIns="90480" tIns="44446" rIns="90480" bIns="44446">
              <a:spAutoFit/>
            </a:bodyPr>
            <a:lstStyle/>
            <a:p>
              <a:pPr eaLnBrk="0" hangingPunct="0"/>
              <a:r>
                <a:rPr lang="en-US" b="1">
                  <a:solidFill>
                    <a:srgbClr val="FFFFFF"/>
                  </a:solidFill>
                </a:rPr>
                <a:t>32</a:t>
              </a:r>
            </a:p>
          </p:txBody>
        </p:sp>
        <p:sp>
          <p:nvSpPr>
            <p:cNvPr id="31867" name="Rectangle 123"/>
            <p:cNvSpPr>
              <a:spLocks noChangeArrowheads="1"/>
            </p:cNvSpPr>
            <p:nvPr/>
          </p:nvSpPr>
          <p:spPr bwMode="auto">
            <a:xfrm>
              <a:off x="3601" y="3292"/>
              <a:ext cx="214" cy="165"/>
            </a:xfrm>
            <a:prstGeom prst="rect">
              <a:avLst/>
            </a:prstGeom>
            <a:noFill/>
            <a:ln w="12700">
              <a:noFill/>
              <a:miter lim="800000"/>
              <a:headEnd/>
              <a:tailEnd/>
            </a:ln>
            <a:effectLst/>
          </p:spPr>
          <p:txBody>
            <a:bodyPr wrap="none" lIns="90480" tIns="44446" rIns="90480" bIns="44446">
              <a:spAutoFit/>
            </a:bodyPr>
            <a:lstStyle/>
            <a:p>
              <a:pPr eaLnBrk="0" hangingPunct="0"/>
              <a:r>
                <a:rPr lang="en-US" b="1">
                  <a:solidFill>
                    <a:srgbClr val="FFFFFF"/>
                  </a:solidFill>
                </a:rPr>
                <a:t>36</a:t>
              </a:r>
            </a:p>
          </p:txBody>
        </p:sp>
        <p:sp>
          <p:nvSpPr>
            <p:cNvPr id="31868" name="Rectangle 124"/>
            <p:cNvSpPr>
              <a:spLocks noChangeArrowheads="1"/>
            </p:cNvSpPr>
            <p:nvPr/>
          </p:nvSpPr>
          <p:spPr bwMode="auto">
            <a:xfrm>
              <a:off x="4097" y="3288"/>
              <a:ext cx="214" cy="166"/>
            </a:xfrm>
            <a:prstGeom prst="rect">
              <a:avLst/>
            </a:prstGeom>
            <a:noFill/>
            <a:ln w="12700">
              <a:noFill/>
              <a:miter lim="800000"/>
              <a:headEnd/>
              <a:tailEnd/>
            </a:ln>
            <a:effectLst/>
          </p:spPr>
          <p:txBody>
            <a:bodyPr wrap="none" lIns="90480" tIns="44446" rIns="90480" bIns="44446">
              <a:spAutoFit/>
            </a:bodyPr>
            <a:lstStyle/>
            <a:p>
              <a:pPr eaLnBrk="0" hangingPunct="0"/>
              <a:r>
                <a:rPr lang="en-US" b="1">
                  <a:solidFill>
                    <a:srgbClr val="FFFFFF"/>
                  </a:solidFill>
                </a:rPr>
                <a:t>52</a:t>
              </a:r>
            </a:p>
          </p:txBody>
        </p:sp>
        <p:sp>
          <p:nvSpPr>
            <p:cNvPr id="31869" name="Rectangle 125"/>
            <p:cNvSpPr>
              <a:spLocks noChangeArrowheads="1"/>
            </p:cNvSpPr>
            <p:nvPr/>
          </p:nvSpPr>
          <p:spPr bwMode="auto">
            <a:xfrm>
              <a:off x="4560" y="3288"/>
              <a:ext cx="277" cy="166"/>
            </a:xfrm>
            <a:prstGeom prst="rect">
              <a:avLst/>
            </a:prstGeom>
            <a:noFill/>
            <a:ln w="12700">
              <a:noFill/>
              <a:miter lim="800000"/>
              <a:headEnd/>
              <a:tailEnd/>
            </a:ln>
            <a:effectLst/>
          </p:spPr>
          <p:txBody>
            <a:bodyPr wrap="none" lIns="90480" tIns="44446" rIns="90480" bIns="44446">
              <a:spAutoFit/>
            </a:bodyPr>
            <a:lstStyle/>
            <a:p>
              <a:pPr eaLnBrk="0" hangingPunct="0"/>
              <a:r>
                <a:rPr lang="en-US" b="1">
                  <a:solidFill>
                    <a:srgbClr val="FFFFFF"/>
                  </a:solidFill>
                </a:rPr>
                <a:t>100</a:t>
              </a:r>
            </a:p>
          </p:txBody>
        </p:sp>
        <p:sp>
          <p:nvSpPr>
            <p:cNvPr id="31870" name="Text Box 126"/>
            <p:cNvSpPr txBox="1">
              <a:spLocks noChangeArrowheads="1"/>
            </p:cNvSpPr>
            <p:nvPr/>
          </p:nvSpPr>
          <p:spPr bwMode="auto">
            <a:xfrm rot="16200000">
              <a:off x="806" y="2099"/>
              <a:ext cx="532" cy="228"/>
            </a:xfrm>
            <a:prstGeom prst="rect">
              <a:avLst/>
            </a:prstGeom>
            <a:noFill/>
            <a:ln w="9525">
              <a:noFill/>
              <a:miter lim="800000"/>
              <a:headEnd/>
              <a:tailEnd/>
            </a:ln>
            <a:effectLst/>
          </p:spPr>
          <p:txBody>
            <a:bodyPr lIns="91432" tIns="45716" rIns="91432" bIns="45716">
              <a:spAutoFit/>
            </a:bodyPr>
            <a:lstStyle/>
            <a:p>
              <a:pPr eaLnBrk="0" hangingPunct="0"/>
              <a:r>
                <a:rPr lang="en-US" sz="2400" b="1" dirty="0" err="1">
                  <a:solidFill>
                    <a:srgbClr val="FFFF00"/>
                  </a:solidFill>
                </a:rPr>
                <a:t>Titre</a:t>
              </a:r>
              <a:endParaRPr lang="en-US" sz="2400" b="1" dirty="0">
                <a:solidFill>
                  <a:srgbClr val="FFFF00"/>
                </a:solidFill>
              </a:endParaRPr>
            </a:p>
          </p:txBody>
        </p:sp>
      </p:grpSp>
      <p:sp>
        <p:nvSpPr>
          <p:cNvPr id="31871" name="Text Box 127"/>
          <p:cNvSpPr txBox="1">
            <a:spLocks noChangeArrowheads="1"/>
          </p:cNvSpPr>
          <p:nvPr/>
        </p:nvSpPr>
        <p:spPr bwMode="auto">
          <a:xfrm>
            <a:off x="2863850" y="103188"/>
            <a:ext cx="3924300" cy="549275"/>
          </a:xfrm>
          <a:prstGeom prst="rect">
            <a:avLst/>
          </a:prstGeom>
          <a:noFill/>
          <a:ln w="9525">
            <a:noFill/>
            <a:miter lim="800000"/>
            <a:headEnd/>
            <a:tailEnd/>
          </a:ln>
          <a:effectLst/>
        </p:spPr>
        <p:txBody>
          <a:bodyPr wrap="none" lIns="91432" tIns="45716" rIns="91432" bIns="45716">
            <a:spAutoFit/>
          </a:bodyPr>
          <a:lstStyle/>
          <a:p>
            <a:pPr algn="ctr" eaLnBrk="0" hangingPunct="0"/>
            <a:r>
              <a:rPr lang="en-US" sz="3000" b="1" dirty="0" err="1">
                <a:solidFill>
                  <a:srgbClr val="FFFF00"/>
                </a:solidFill>
                <a:latin typeface="Times New Roman" pitchFamily="18" charset="0"/>
              </a:rPr>
              <a:t>Hépatite</a:t>
            </a:r>
            <a:r>
              <a:rPr lang="en-US" sz="3000" b="1" dirty="0">
                <a:solidFill>
                  <a:srgbClr val="FFFF00"/>
                </a:solidFill>
                <a:latin typeface="Times New Roman" pitchFamily="18" charset="0"/>
              </a:rPr>
              <a:t> </a:t>
            </a:r>
            <a:r>
              <a:rPr lang="en-US" sz="3000" b="1" dirty="0" err="1">
                <a:solidFill>
                  <a:srgbClr val="FFFF00"/>
                </a:solidFill>
                <a:latin typeface="Times New Roman" pitchFamily="18" charset="0"/>
              </a:rPr>
              <a:t>virale</a:t>
            </a:r>
            <a:r>
              <a:rPr lang="en-US" sz="3000" b="1" dirty="0">
                <a:solidFill>
                  <a:srgbClr val="FFFF00"/>
                </a:solidFill>
                <a:latin typeface="Times New Roman" pitchFamily="18" charset="0"/>
              </a:rPr>
              <a:t> B </a:t>
            </a:r>
            <a:r>
              <a:rPr lang="en-US" sz="3000" b="1" dirty="0" err="1">
                <a:solidFill>
                  <a:srgbClr val="FFFF00"/>
                </a:solidFill>
                <a:latin typeface="Times New Roman" pitchFamily="18" charset="0"/>
              </a:rPr>
              <a:t>aiguë</a:t>
            </a:r>
            <a:endParaRPr lang="en-US" sz="3000" b="1" dirty="0">
              <a:solidFill>
                <a:srgbClr val="FFFF00"/>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1214422"/>
            <a:ext cx="8229600" cy="5526946"/>
          </a:xfrm>
        </p:spPr>
        <p:txBody>
          <a:bodyPr/>
          <a:lstStyle/>
          <a:p>
            <a:pPr>
              <a:lnSpc>
                <a:spcPct val="90000"/>
              </a:lnSpc>
            </a:pPr>
            <a:r>
              <a:rPr lang="fr-FR" sz="3600" dirty="0" smtClean="0">
                <a:solidFill>
                  <a:srgbClr val="FFFF00"/>
                </a:solidFill>
              </a:rPr>
              <a:t>V. Evolution</a:t>
            </a:r>
          </a:p>
          <a:p>
            <a:pPr lvl="1">
              <a:lnSpc>
                <a:spcPct val="90000"/>
              </a:lnSpc>
            </a:pPr>
            <a:r>
              <a:rPr lang="fr-FR" sz="3600" dirty="0" smtClean="0">
                <a:solidFill>
                  <a:srgbClr val="FFFF00"/>
                </a:solidFill>
              </a:rPr>
              <a:t>1) Favorable : 90%</a:t>
            </a:r>
          </a:p>
          <a:p>
            <a:pPr lvl="1">
              <a:lnSpc>
                <a:spcPct val="90000"/>
              </a:lnSpc>
            </a:pPr>
            <a:r>
              <a:rPr lang="fr-FR" sz="3600" dirty="0" smtClean="0">
                <a:solidFill>
                  <a:srgbClr val="FFFF00"/>
                </a:solidFill>
              </a:rPr>
              <a:t>2) hépatite fulminante :&lt; 1%</a:t>
            </a:r>
          </a:p>
          <a:p>
            <a:pPr lvl="2">
              <a:lnSpc>
                <a:spcPct val="90000"/>
              </a:lnSpc>
            </a:pPr>
            <a:r>
              <a:rPr lang="fr-FR" sz="3600" dirty="0" smtClean="0">
                <a:solidFill>
                  <a:srgbClr val="FFFF00"/>
                </a:solidFill>
              </a:rPr>
              <a:t>TP &lt; 30%</a:t>
            </a:r>
          </a:p>
          <a:p>
            <a:pPr lvl="2">
              <a:lnSpc>
                <a:spcPct val="90000"/>
              </a:lnSpc>
            </a:pPr>
            <a:r>
              <a:rPr lang="fr-FR" sz="3600" dirty="0" smtClean="0">
                <a:solidFill>
                  <a:srgbClr val="FFFF00"/>
                </a:solidFill>
              </a:rPr>
              <a:t>Encéphalopathie : trouble de la conscience, </a:t>
            </a:r>
            <a:r>
              <a:rPr lang="fr-FR" sz="3600" dirty="0" err="1" smtClean="0">
                <a:solidFill>
                  <a:srgbClr val="FFFF00"/>
                </a:solidFill>
              </a:rPr>
              <a:t>astérixis</a:t>
            </a:r>
            <a:r>
              <a:rPr lang="fr-FR" sz="3600" dirty="0" smtClean="0">
                <a:solidFill>
                  <a:srgbClr val="FFFF00"/>
                </a:solidFill>
              </a:rPr>
              <a:t>, syndrome hémorragique et hypoglycémie</a:t>
            </a:r>
          </a:p>
          <a:p>
            <a:pPr lvl="2">
              <a:lnSpc>
                <a:spcPct val="90000"/>
              </a:lnSpc>
            </a:pPr>
            <a:r>
              <a:rPr lang="fr-FR" sz="3600" dirty="0" smtClean="0">
                <a:solidFill>
                  <a:srgbClr val="FFFF00"/>
                </a:solidFill>
              </a:rPr>
              <a:t>Décès : 80%</a:t>
            </a:r>
            <a:endParaRPr lang="fr-FR" sz="3600" dirty="0">
              <a:solidFill>
                <a:srgbClr val="FFFF00"/>
              </a:solidFill>
            </a:endParaRPr>
          </a:p>
          <a:p>
            <a:pPr lvl="2">
              <a:lnSpc>
                <a:spcPct val="90000"/>
              </a:lnSpc>
            </a:pPr>
            <a:r>
              <a:rPr lang="fr-FR" sz="3600" dirty="0" smtClean="0">
                <a:solidFill>
                  <a:srgbClr val="FFFF00"/>
                </a:solidFill>
              </a:rPr>
              <a:t>Guérison sans séquelles</a:t>
            </a:r>
            <a:endParaRPr lang="fr-FR" sz="3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457200" y="549275"/>
            <a:ext cx="8229600" cy="5759450"/>
          </a:xfrm>
        </p:spPr>
        <p:txBody>
          <a:bodyPr/>
          <a:lstStyle/>
          <a:p>
            <a:pPr lvl="1"/>
            <a:r>
              <a:rPr lang="fr-FR" dirty="0">
                <a:solidFill>
                  <a:srgbClr val="FFFF00"/>
                </a:solidFill>
              </a:rPr>
              <a:t>3) hépatites chroniques</a:t>
            </a:r>
          </a:p>
          <a:p>
            <a:pPr lvl="2"/>
            <a:r>
              <a:rPr lang="fr-FR" sz="2800" dirty="0">
                <a:solidFill>
                  <a:srgbClr val="FFFF00"/>
                </a:solidFill>
              </a:rPr>
              <a:t>a) Portage chronique Ag </a:t>
            </a:r>
            <a:r>
              <a:rPr lang="fr-FR" sz="2800" dirty="0" err="1">
                <a:solidFill>
                  <a:srgbClr val="FFFF00"/>
                </a:solidFill>
              </a:rPr>
              <a:t>HBs</a:t>
            </a:r>
            <a:r>
              <a:rPr lang="fr-FR" sz="2800" dirty="0">
                <a:solidFill>
                  <a:srgbClr val="FFFF00"/>
                </a:solidFill>
              </a:rPr>
              <a:t> : transaminases normales, </a:t>
            </a:r>
            <a:r>
              <a:rPr lang="fr-FR" sz="2800" dirty="0" err="1">
                <a:solidFill>
                  <a:srgbClr val="FFFF00"/>
                </a:solidFill>
              </a:rPr>
              <a:t>Ac</a:t>
            </a:r>
            <a:r>
              <a:rPr lang="fr-FR" sz="2800" dirty="0">
                <a:solidFill>
                  <a:srgbClr val="FFFF00"/>
                </a:solidFill>
              </a:rPr>
              <a:t> Anti-</a:t>
            </a:r>
            <a:r>
              <a:rPr lang="fr-FR" sz="2800" dirty="0" err="1">
                <a:solidFill>
                  <a:srgbClr val="FFFF00"/>
                </a:solidFill>
              </a:rPr>
              <a:t>HBe</a:t>
            </a:r>
            <a:r>
              <a:rPr lang="fr-FR" sz="2800" dirty="0">
                <a:solidFill>
                  <a:srgbClr val="FFFF00"/>
                </a:solidFill>
              </a:rPr>
              <a:t>, pas d’ADN viral</a:t>
            </a:r>
          </a:p>
          <a:p>
            <a:pPr lvl="2"/>
            <a:r>
              <a:rPr lang="fr-FR" sz="2800" dirty="0">
                <a:solidFill>
                  <a:srgbClr val="FFFF00"/>
                </a:solidFill>
              </a:rPr>
              <a:t>b) Hépatite chronique : persistance de l’Ag </a:t>
            </a:r>
            <a:r>
              <a:rPr lang="fr-FR" sz="2800" dirty="0" err="1">
                <a:solidFill>
                  <a:srgbClr val="FFFF00"/>
                </a:solidFill>
              </a:rPr>
              <a:t>HBs</a:t>
            </a:r>
            <a:r>
              <a:rPr lang="fr-FR" sz="2800" dirty="0">
                <a:solidFill>
                  <a:srgbClr val="FFFF00"/>
                </a:solidFill>
              </a:rPr>
              <a:t>, élévation des transaminases pendant plus de 6 mois, ADN viral positif</a:t>
            </a:r>
          </a:p>
          <a:p>
            <a:pPr lvl="1"/>
            <a:r>
              <a:rPr lang="fr-FR" dirty="0" smtClean="0">
                <a:solidFill>
                  <a:srgbClr val="FFFF00"/>
                </a:solidFill>
              </a:rPr>
              <a:t>4</a:t>
            </a:r>
            <a:r>
              <a:rPr lang="fr-FR" dirty="0">
                <a:solidFill>
                  <a:srgbClr val="FFFF00"/>
                </a:solidFill>
              </a:rPr>
              <a:t>) </a:t>
            </a:r>
            <a:r>
              <a:rPr lang="fr-FR" dirty="0" smtClean="0">
                <a:solidFill>
                  <a:srgbClr val="FFFF00"/>
                </a:solidFill>
              </a:rPr>
              <a:t>cirrhose</a:t>
            </a:r>
            <a:endParaRPr lang="fr-FR" dirty="0">
              <a:solidFill>
                <a:srgbClr val="FFFF00"/>
              </a:solidFill>
            </a:endParaRPr>
          </a:p>
          <a:p>
            <a:pPr lvl="1"/>
            <a:r>
              <a:rPr lang="fr-FR" dirty="0">
                <a:solidFill>
                  <a:srgbClr val="FFFF00"/>
                </a:solidFill>
              </a:rPr>
              <a:t>5) </a:t>
            </a:r>
            <a:r>
              <a:rPr lang="fr-FR" dirty="0" smtClean="0">
                <a:solidFill>
                  <a:srgbClr val="FFFF00"/>
                </a:solidFill>
              </a:rPr>
              <a:t>Carcinome </a:t>
            </a:r>
            <a:r>
              <a:rPr lang="fr-FR" dirty="0" err="1" smtClean="0">
                <a:solidFill>
                  <a:srgbClr val="FFFF00"/>
                </a:solidFill>
              </a:rPr>
              <a:t>HépatoCellulaire</a:t>
            </a:r>
            <a:endParaRPr lang="fr-FR" dirty="0">
              <a:solidFill>
                <a:srgbClr val="FFFF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lstStyle/>
          <a:p>
            <a:r>
              <a:rPr lang="fr-FR" dirty="0" smtClean="0">
                <a:solidFill>
                  <a:srgbClr val="FFFF00"/>
                </a:solidFill>
              </a:rPr>
              <a:t>Introduction</a:t>
            </a:r>
            <a:endParaRPr lang="fr-FR" dirty="0">
              <a:solidFill>
                <a:srgbClr val="FFFF00"/>
              </a:solidFill>
            </a:endParaRPr>
          </a:p>
        </p:txBody>
      </p:sp>
      <p:sp>
        <p:nvSpPr>
          <p:cNvPr id="2053" name="Rectangle 5"/>
          <p:cNvSpPr>
            <a:spLocks noGrp="1" noChangeArrowheads="1"/>
          </p:cNvSpPr>
          <p:nvPr>
            <p:ph idx="1"/>
          </p:nvPr>
        </p:nvSpPr>
        <p:spPr>
          <a:xfrm>
            <a:off x="467544" y="1484784"/>
            <a:ext cx="8229600" cy="5373216"/>
          </a:xfrm>
        </p:spPr>
        <p:txBody>
          <a:bodyPr/>
          <a:lstStyle/>
          <a:p>
            <a:r>
              <a:rPr lang="fr-FR" dirty="0" smtClean="0">
                <a:solidFill>
                  <a:srgbClr val="FFFF00"/>
                </a:solidFill>
              </a:rPr>
              <a:t>Problème de santé mondial</a:t>
            </a:r>
          </a:p>
          <a:p>
            <a:pPr lvl="1"/>
            <a:r>
              <a:rPr lang="fr-FR" dirty="0" smtClean="0">
                <a:solidFill>
                  <a:srgbClr val="FFFF00"/>
                </a:solidFill>
              </a:rPr>
              <a:t>HVB</a:t>
            </a:r>
          </a:p>
          <a:p>
            <a:pPr lvl="2"/>
            <a:r>
              <a:rPr lang="fr-FR" dirty="0" smtClean="0">
                <a:solidFill>
                  <a:srgbClr val="FFFF00"/>
                </a:solidFill>
              </a:rPr>
              <a:t>2,000,000 infections</a:t>
            </a:r>
          </a:p>
          <a:p>
            <a:pPr lvl="2"/>
            <a:r>
              <a:rPr lang="fr-FR" dirty="0" smtClean="0">
                <a:solidFill>
                  <a:srgbClr val="FFFF00"/>
                </a:solidFill>
              </a:rPr>
              <a:t>350.000.000 porteurs chroniques</a:t>
            </a:r>
          </a:p>
          <a:p>
            <a:pPr lvl="2"/>
            <a:r>
              <a:rPr lang="fr-FR" dirty="0" smtClean="0">
                <a:solidFill>
                  <a:srgbClr val="FFFF00"/>
                </a:solidFill>
              </a:rPr>
              <a:t>620,000 décès par an</a:t>
            </a:r>
          </a:p>
          <a:p>
            <a:pPr lvl="2"/>
            <a:r>
              <a:rPr lang="fr-FR" dirty="0" smtClean="0">
                <a:solidFill>
                  <a:srgbClr val="FFFF00"/>
                </a:solidFill>
              </a:rPr>
              <a:t>1</a:t>
            </a:r>
            <a:r>
              <a:rPr lang="fr-FR" baseline="30000" dirty="0" smtClean="0">
                <a:solidFill>
                  <a:srgbClr val="FFFF00"/>
                </a:solidFill>
              </a:rPr>
              <a:t>ère</a:t>
            </a:r>
            <a:r>
              <a:rPr lang="fr-FR" dirty="0" smtClean="0">
                <a:solidFill>
                  <a:srgbClr val="FFFF00"/>
                </a:solidFill>
              </a:rPr>
              <a:t> cause des carcinome hépatocellulaire</a:t>
            </a:r>
          </a:p>
          <a:p>
            <a:pPr lvl="1"/>
            <a:r>
              <a:rPr lang="fr-FR" dirty="0">
                <a:solidFill>
                  <a:srgbClr val="FFFF00"/>
                </a:solidFill>
              </a:rPr>
              <a:t>HVC</a:t>
            </a:r>
          </a:p>
          <a:p>
            <a:pPr lvl="2"/>
            <a:r>
              <a:rPr lang="fr-FR" dirty="0" smtClean="0">
                <a:solidFill>
                  <a:srgbClr val="FFFF00"/>
                </a:solidFill>
              </a:rPr>
              <a:t>170.000.000</a:t>
            </a:r>
          </a:p>
          <a:p>
            <a:pPr lvl="1"/>
            <a:r>
              <a:rPr lang="fr-FR" dirty="0" smtClean="0">
                <a:solidFill>
                  <a:srgbClr val="FFFF00"/>
                </a:solidFill>
              </a:rPr>
              <a:t> Hépatite </a:t>
            </a:r>
            <a:r>
              <a:rPr lang="fr-FR" dirty="0">
                <a:solidFill>
                  <a:srgbClr val="FFFF00"/>
                </a:solidFill>
              </a:rPr>
              <a:t>chronique (B, C, D)</a:t>
            </a:r>
          </a:p>
          <a:p>
            <a:pPr lvl="1"/>
            <a:r>
              <a:rPr lang="fr-FR" dirty="0">
                <a:solidFill>
                  <a:srgbClr val="FFFF00"/>
                </a:solidFill>
              </a:rPr>
              <a:t>Cirrhose</a:t>
            </a:r>
          </a:p>
          <a:p>
            <a:pPr lvl="1"/>
            <a:r>
              <a:rPr lang="fr-FR" dirty="0">
                <a:solidFill>
                  <a:srgbClr val="FFFF00"/>
                </a:solidFill>
              </a:rPr>
              <a:t>Carcinome </a:t>
            </a:r>
            <a:r>
              <a:rPr lang="fr-FR" dirty="0" err="1" smtClean="0">
                <a:solidFill>
                  <a:srgbClr val="FFFF00"/>
                </a:solidFill>
              </a:rPr>
              <a:t>HépatoCellulaire</a:t>
            </a:r>
            <a:r>
              <a:rPr lang="fr-FR" dirty="0" smtClean="0">
                <a:solidFill>
                  <a:srgbClr val="FFFF00"/>
                </a:solidFill>
              </a:rPr>
              <a:t> (CHC) </a:t>
            </a:r>
            <a:endParaRPr lang="fr-FR" dirty="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
          <p:cNvGrpSpPr>
            <a:grpSpLocks/>
          </p:cNvGrpSpPr>
          <p:nvPr/>
        </p:nvGrpSpPr>
        <p:grpSpPr bwMode="auto">
          <a:xfrm>
            <a:off x="379413" y="1752600"/>
            <a:ext cx="8232775" cy="4770438"/>
            <a:chOff x="669" y="1152"/>
            <a:chExt cx="4516" cy="2814"/>
          </a:xfrm>
        </p:grpSpPr>
        <p:sp>
          <p:nvSpPr>
            <p:cNvPr id="33795" name="Rectangle 3"/>
            <p:cNvSpPr>
              <a:spLocks noChangeArrowheads="1"/>
            </p:cNvSpPr>
            <p:nvPr/>
          </p:nvSpPr>
          <p:spPr bwMode="auto">
            <a:xfrm>
              <a:off x="827" y="3510"/>
              <a:ext cx="1067" cy="209"/>
            </a:xfrm>
            <a:prstGeom prst="rect">
              <a:avLst/>
            </a:prstGeom>
            <a:noFill/>
            <a:ln w="12700">
              <a:noFill/>
              <a:miter lim="800000"/>
              <a:headEnd/>
              <a:tailEnd/>
            </a:ln>
            <a:effectLst/>
          </p:spPr>
          <p:txBody>
            <a:bodyPr wrap="none" anchor="ctr"/>
            <a:lstStyle/>
            <a:p>
              <a:endParaRPr lang="fr-FR"/>
            </a:p>
          </p:txBody>
        </p:sp>
        <p:sp>
          <p:nvSpPr>
            <p:cNvPr id="33796" name="Rectangle 4"/>
            <p:cNvSpPr>
              <a:spLocks noChangeArrowheads="1"/>
            </p:cNvSpPr>
            <p:nvPr/>
          </p:nvSpPr>
          <p:spPr bwMode="auto">
            <a:xfrm>
              <a:off x="2529" y="2704"/>
              <a:ext cx="1113" cy="232"/>
            </a:xfrm>
            <a:prstGeom prst="rect">
              <a:avLst/>
            </a:prstGeom>
            <a:noFill/>
            <a:ln w="12700">
              <a:noFill/>
              <a:miter lim="800000"/>
              <a:headEnd/>
              <a:tailEnd/>
            </a:ln>
            <a:effectLst/>
          </p:spPr>
          <p:txBody>
            <a:bodyPr lIns="90480" tIns="44446" rIns="90480" bIns="44446">
              <a:spAutoFit/>
            </a:bodyPr>
            <a:lstStyle/>
            <a:p>
              <a:pPr eaLnBrk="0" hangingPunct="0"/>
              <a:r>
                <a:rPr lang="en-US" sz="2000" b="1">
                  <a:solidFill>
                    <a:srgbClr val="FFFFFF"/>
                  </a:solidFill>
                </a:rPr>
                <a:t>IgM anti-HBc</a:t>
              </a:r>
            </a:p>
          </p:txBody>
        </p:sp>
        <p:sp>
          <p:nvSpPr>
            <p:cNvPr id="33797" name="Line 5"/>
            <p:cNvSpPr>
              <a:spLocks noChangeShapeType="1"/>
            </p:cNvSpPr>
            <p:nvPr/>
          </p:nvSpPr>
          <p:spPr bwMode="auto">
            <a:xfrm flipV="1">
              <a:off x="1201" y="3313"/>
              <a:ext cx="0" cy="44"/>
            </a:xfrm>
            <a:prstGeom prst="line">
              <a:avLst/>
            </a:prstGeom>
            <a:noFill/>
            <a:ln w="12700">
              <a:solidFill>
                <a:srgbClr val="000033"/>
              </a:solidFill>
              <a:round/>
              <a:headEnd/>
              <a:tailEnd/>
            </a:ln>
            <a:effectLst/>
          </p:spPr>
          <p:txBody>
            <a:bodyPr/>
            <a:lstStyle/>
            <a:p>
              <a:endParaRPr lang="fr-FR"/>
            </a:p>
          </p:txBody>
        </p:sp>
        <p:sp>
          <p:nvSpPr>
            <p:cNvPr id="33798" name="Line 6"/>
            <p:cNvSpPr>
              <a:spLocks noChangeShapeType="1"/>
            </p:cNvSpPr>
            <p:nvPr/>
          </p:nvSpPr>
          <p:spPr bwMode="auto">
            <a:xfrm flipV="1">
              <a:off x="1393" y="3313"/>
              <a:ext cx="0" cy="44"/>
            </a:xfrm>
            <a:prstGeom prst="line">
              <a:avLst/>
            </a:prstGeom>
            <a:noFill/>
            <a:ln w="12700">
              <a:solidFill>
                <a:srgbClr val="000033"/>
              </a:solidFill>
              <a:round/>
              <a:headEnd/>
              <a:tailEnd/>
            </a:ln>
            <a:effectLst/>
          </p:spPr>
          <p:txBody>
            <a:bodyPr/>
            <a:lstStyle/>
            <a:p>
              <a:endParaRPr lang="fr-FR"/>
            </a:p>
          </p:txBody>
        </p:sp>
        <p:sp>
          <p:nvSpPr>
            <p:cNvPr id="33799" name="Line 7"/>
            <p:cNvSpPr>
              <a:spLocks noChangeShapeType="1"/>
            </p:cNvSpPr>
            <p:nvPr/>
          </p:nvSpPr>
          <p:spPr bwMode="auto">
            <a:xfrm flipV="1">
              <a:off x="1581" y="3313"/>
              <a:ext cx="0" cy="44"/>
            </a:xfrm>
            <a:prstGeom prst="line">
              <a:avLst/>
            </a:prstGeom>
            <a:noFill/>
            <a:ln w="12700">
              <a:solidFill>
                <a:srgbClr val="000033"/>
              </a:solidFill>
              <a:round/>
              <a:headEnd/>
              <a:tailEnd/>
            </a:ln>
            <a:effectLst/>
          </p:spPr>
          <p:txBody>
            <a:bodyPr/>
            <a:lstStyle/>
            <a:p>
              <a:endParaRPr lang="fr-FR"/>
            </a:p>
          </p:txBody>
        </p:sp>
        <p:sp>
          <p:nvSpPr>
            <p:cNvPr id="33800" name="Line 8"/>
            <p:cNvSpPr>
              <a:spLocks noChangeShapeType="1"/>
            </p:cNvSpPr>
            <p:nvPr/>
          </p:nvSpPr>
          <p:spPr bwMode="auto">
            <a:xfrm flipV="1">
              <a:off x="1769" y="3313"/>
              <a:ext cx="0" cy="44"/>
            </a:xfrm>
            <a:prstGeom prst="line">
              <a:avLst/>
            </a:prstGeom>
            <a:noFill/>
            <a:ln w="12700">
              <a:solidFill>
                <a:srgbClr val="000033"/>
              </a:solidFill>
              <a:round/>
              <a:headEnd/>
              <a:tailEnd/>
            </a:ln>
            <a:effectLst/>
          </p:spPr>
          <p:txBody>
            <a:bodyPr/>
            <a:lstStyle/>
            <a:p>
              <a:endParaRPr lang="fr-FR"/>
            </a:p>
          </p:txBody>
        </p:sp>
        <p:sp>
          <p:nvSpPr>
            <p:cNvPr id="33801" name="Line 9"/>
            <p:cNvSpPr>
              <a:spLocks noChangeShapeType="1"/>
            </p:cNvSpPr>
            <p:nvPr/>
          </p:nvSpPr>
          <p:spPr bwMode="auto">
            <a:xfrm flipV="1">
              <a:off x="1961" y="3313"/>
              <a:ext cx="0" cy="44"/>
            </a:xfrm>
            <a:prstGeom prst="line">
              <a:avLst/>
            </a:prstGeom>
            <a:noFill/>
            <a:ln w="12700">
              <a:solidFill>
                <a:srgbClr val="000033"/>
              </a:solidFill>
              <a:round/>
              <a:headEnd/>
              <a:tailEnd/>
            </a:ln>
            <a:effectLst/>
          </p:spPr>
          <p:txBody>
            <a:bodyPr/>
            <a:lstStyle/>
            <a:p>
              <a:endParaRPr lang="fr-FR"/>
            </a:p>
          </p:txBody>
        </p:sp>
        <p:sp>
          <p:nvSpPr>
            <p:cNvPr id="33802" name="Line 10"/>
            <p:cNvSpPr>
              <a:spLocks noChangeShapeType="1"/>
            </p:cNvSpPr>
            <p:nvPr/>
          </p:nvSpPr>
          <p:spPr bwMode="auto">
            <a:xfrm flipV="1">
              <a:off x="2148" y="3313"/>
              <a:ext cx="0" cy="44"/>
            </a:xfrm>
            <a:prstGeom prst="line">
              <a:avLst/>
            </a:prstGeom>
            <a:noFill/>
            <a:ln w="12700">
              <a:solidFill>
                <a:srgbClr val="000033"/>
              </a:solidFill>
              <a:round/>
              <a:headEnd/>
              <a:tailEnd/>
            </a:ln>
            <a:effectLst/>
          </p:spPr>
          <p:txBody>
            <a:bodyPr/>
            <a:lstStyle/>
            <a:p>
              <a:endParaRPr lang="fr-FR"/>
            </a:p>
          </p:txBody>
        </p:sp>
        <p:sp>
          <p:nvSpPr>
            <p:cNvPr id="33803" name="Line 11"/>
            <p:cNvSpPr>
              <a:spLocks noChangeShapeType="1"/>
            </p:cNvSpPr>
            <p:nvPr/>
          </p:nvSpPr>
          <p:spPr bwMode="auto">
            <a:xfrm flipV="1">
              <a:off x="2335" y="3313"/>
              <a:ext cx="0" cy="44"/>
            </a:xfrm>
            <a:prstGeom prst="line">
              <a:avLst/>
            </a:prstGeom>
            <a:noFill/>
            <a:ln w="12700">
              <a:solidFill>
                <a:srgbClr val="000033"/>
              </a:solidFill>
              <a:round/>
              <a:headEnd/>
              <a:tailEnd/>
            </a:ln>
            <a:effectLst/>
          </p:spPr>
          <p:txBody>
            <a:bodyPr/>
            <a:lstStyle/>
            <a:p>
              <a:endParaRPr lang="fr-FR"/>
            </a:p>
          </p:txBody>
        </p:sp>
        <p:sp>
          <p:nvSpPr>
            <p:cNvPr id="33804" name="Line 12"/>
            <p:cNvSpPr>
              <a:spLocks noChangeShapeType="1"/>
            </p:cNvSpPr>
            <p:nvPr/>
          </p:nvSpPr>
          <p:spPr bwMode="auto">
            <a:xfrm flipV="1">
              <a:off x="2526" y="3313"/>
              <a:ext cx="0" cy="44"/>
            </a:xfrm>
            <a:prstGeom prst="line">
              <a:avLst/>
            </a:prstGeom>
            <a:noFill/>
            <a:ln w="12700">
              <a:solidFill>
                <a:srgbClr val="000033"/>
              </a:solidFill>
              <a:round/>
              <a:headEnd/>
              <a:tailEnd/>
            </a:ln>
            <a:effectLst/>
          </p:spPr>
          <p:txBody>
            <a:bodyPr/>
            <a:lstStyle/>
            <a:p>
              <a:endParaRPr lang="fr-FR"/>
            </a:p>
          </p:txBody>
        </p:sp>
        <p:sp>
          <p:nvSpPr>
            <p:cNvPr id="33805" name="Line 13"/>
            <p:cNvSpPr>
              <a:spLocks noChangeShapeType="1"/>
            </p:cNvSpPr>
            <p:nvPr/>
          </p:nvSpPr>
          <p:spPr bwMode="auto">
            <a:xfrm flipV="1">
              <a:off x="2714" y="3313"/>
              <a:ext cx="0" cy="44"/>
            </a:xfrm>
            <a:prstGeom prst="line">
              <a:avLst/>
            </a:prstGeom>
            <a:noFill/>
            <a:ln w="12700">
              <a:solidFill>
                <a:srgbClr val="000033"/>
              </a:solidFill>
              <a:round/>
              <a:headEnd/>
              <a:tailEnd/>
            </a:ln>
            <a:effectLst/>
          </p:spPr>
          <p:txBody>
            <a:bodyPr/>
            <a:lstStyle/>
            <a:p>
              <a:endParaRPr lang="fr-FR"/>
            </a:p>
          </p:txBody>
        </p:sp>
        <p:sp>
          <p:nvSpPr>
            <p:cNvPr id="33806" name="Line 14"/>
            <p:cNvSpPr>
              <a:spLocks noChangeShapeType="1"/>
            </p:cNvSpPr>
            <p:nvPr/>
          </p:nvSpPr>
          <p:spPr bwMode="auto">
            <a:xfrm flipV="1">
              <a:off x="2901" y="3313"/>
              <a:ext cx="0" cy="44"/>
            </a:xfrm>
            <a:prstGeom prst="line">
              <a:avLst/>
            </a:prstGeom>
            <a:noFill/>
            <a:ln w="12700">
              <a:solidFill>
                <a:srgbClr val="000033"/>
              </a:solidFill>
              <a:round/>
              <a:headEnd/>
              <a:tailEnd/>
            </a:ln>
            <a:effectLst/>
          </p:spPr>
          <p:txBody>
            <a:bodyPr/>
            <a:lstStyle/>
            <a:p>
              <a:endParaRPr lang="fr-FR"/>
            </a:p>
          </p:txBody>
        </p:sp>
        <p:sp>
          <p:nvSpPr>
            <p:cNvPr id="33807" name="Freeform 15"/>
            <p:cNvSpPr>
              <a:spLocks/>
            </p:cNvSpPr>
            <p:nvPr/>
          </p:nvSpPr>
          <p:spPr bwMode="auto">
            <a:xfrm>
              <a:off x="1102" y="1262"/>
              <a:ext cx="13" cy="2048"/>
            </a:xfrm>
            <a:custGeom>
              <a:avLst/>
              <a:gdLst/>
              <a:ahLst/>
              <a:cxnLst>
                <a:cxn ang="0">
                  <a:pos x="8" y="2797"/>
                </a:cxn>
                <a:cxn ang="0">
                  <a:pos x="16" y="2807"/>
                </a:cxn>
                <a:cxn ang="0">
                  <a:pos x="16" y="0"/>
                </a:cxn>
                <a:cxn ang="0">
                  <a:pos x="0" y="0"/>
                </a:cxn>
                <a:cxn ang="0">
                  <a:pos x="0" y="2807"/>
                </a:cxn>
                <a:cxn ang="0">
                  <a:pos x="8" y="2816"/>
                </a:cxn>
                <a:cxn ang="0">
                  <a:pos x="0" y="2807"/>
                </a:cxn>
                <a:cxn ang="0">
                  <a:pos x="0" y="2816"/>
                </a:cxn>
                <a:cxn ang="0">
                  <a:pos x="8" y="2816"/>
                </a:cxn>
                <a:cxn ang="0">
                  <a:pos x="8" y="2797"/>
                </a:cxn>
              </a:cxnLst>
              <a:rect l="0" t="0" r="r" b="b"/>
              <a:pathLst>
                <a:path w="17" h="2817">
                  <a:moveTo>
                    <a:pt x="8" y="2797"/>
                  </a:moveTo>
                  <a:lnTo>
                    <a:pt x="16" y="2807"/>
                  </a:lnTo>
                  <a:lnTo>
                    <a:pt x="16" y="0"/>
                  </a:lnTo>
                  <a:lnTo>
                    <a:pt x="0" y="0"/>
                  </a:lnTo>
                  <a:lnTo>
                    <a:pt x="0" y="2807"/>
                  </a:lnTo>
                  <a:lnTo>
                    <a:pt x="8" y="2816"/>
                  </a:lnTo>
                  <a:lnTo>
                    <a:pt x="0" y="2807"/>
                  </a:lnTo>
                  <a:lnTo>
                    <a:pt x="0" y="2816"/>
                  </a:lnTo>
                  <a:lnTo>
                    <a:pt x="8" y="2816"/>
                  </a:lnTo>
                  <a:lnTo>
                    <a:pt x="8" y="2797"/>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33808" name="Freeform 16"/>
            <p:cNvSpPr>
              <a:spLocks/>
            </p:cNvSpPr>
            <p:nvPr/>
          </p:nvSpPr>
          <p:spPr bwMode="auto">
            <a:xfrm>
              <a:off x="1109" y="3300"/>
              <a:ext cx="3760" cy="12"/>
            </a:xfrm>
            <a:custGeom>
              <a:avLst/>
              <a:gdLst/>
              <a:ahLst/>
              <a:cxnLst>
                <a:cxn ang="0">
                  <a:pos x="4736" y="8"/>
                </a:cxn>
                <a:cxn ang="0">
                  <a:pos x="4736" y="0"/>
                </a:cxn>
                <a:cxn ang="0">
                  <a:pos x="0" y="0"/>
                </a:cxn>
                <a:cxn ang="0">
                  <a:pos x="0" y="16"/>
                </a:cxn>
                <a:cxn ang="0">
                  <a:pos x="4736" y="16"/>
                </a:cxn>
                <a:cxn ang="0">
                  <a:pos x="4736" y="8"/>
                </a:cxn>
              </a:cxnLst>
              <a:rect l="0" t="0" r="r" b="b"/>
              <a:pathLst>
                <a:path w="4737" h="17">
                  <a:moveTo>
                    <a:pt x="4736" y="8"/>
                  </a:moveTo>
                  <a:lnTo>
                    <a:pt x="4736" y="0"/>
                  </a:lnTo>
                  <a:lnTo>
                    <a:pt x="0" y="0"/>
                  </a:lnTo>
                  <a:lnTo>
                    <a:pt x="0" y="16"/>
                  </a:lnTo>
                  <a:lnTo>
                    <a:pt x="4736" y="16"/>
                  </a:lnTo>
                  <a:lnTo>
                    <a:pt x="4736" y="8"/>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33809" name="Line 17"/>
            <p:cNvSpPr>
              <a:spLocks noChangeShapeType="1"/>
            </p:cNvSpPr>
            <p:nvPr/>
          </p:nvSpPr>
          <p:spPr bwMode="auto">
            <a:xfrm flipV="1">
              <a:off x="1194" y="3307"/>
              <a:ext cx="0" cy="44"/>
            </a:xfrm>
            <a:prstGeom prst="line">
              <a:avLst/>
            </a:prstGeom>
            <a:noFill/>
            <a:ln w="12700">
              <a:solidFill>
                <a:srgbClr val="FFFFFF"/>
              </a:solidFill>
              <a:round/>
              <a:headEnd/>
              <a:tailEnd/>
            </a:ln>
            <a:effectLst/>
          </p:spPr>
          <p:txBody>
            <a:bodyPr/>
            <a:lstStyle/>
            <a:p>
              <a:endParaRPr lang="fr-FR"/>
            </a:p>
          </p:txBody>
        </p:sp>
        <p:sp>
          <p:nvSpPr>
            <p:cNvPr id="33810" name="Line 18"/>
            <p:cNvSpPr>
              <a:spLocks noChangeShapeType="1"/>
            </p:cNvSpPr>
            <p:nvPr/>
          </p:nvSpPr>
          <p:spPr bwMode="auto">
            <a:xfrm flipV="1">
              <a:off x="1386" y="3307"/>
              <a:ext cx="0" cy="44"/>
            </a:xfrm>
            <a:prstGeom prst="line">
              <a:avLst/>
            </a:prstGeom>
            <a:noFill/>
            <a:ln w="12700">
              <a:solidFill>
                <a:srgbClr val="FFFFFF"/>
              </a:solidFill>
              <a:round/>
              <a:headEnd/>
              <a:tailEnd/>
            </a:ln>
            <a:effectLst/>
          </p:spPr>
          <p:txBody>
            <a:bodyPr/>
            <a:lstStyle/>
            <a:p>
              <a:endParaRPr lang="fr-FR"/>
            </a:p>
          </p:txBody>
        </p:sp>
        <p:sp>
          <p:nvSpPr>
            <p:cNvPr id="33811" name="Line 19"/>
            <p:cNvSpPr>
              <a:spLocks noChangeShapeType="1"/>
            </p:cNvSpPr>
            <p:nvPr/>
          </p:nvSpPr>
          <p:spPr bwMode="auto">
            <a:xfrm flipV="1">
              <a:off x="1575" y="3307"/>
              <a:ext cx="0" cy="44"/>
            </a:xfrm>
            <a:prstGeom prst="line">
              <a:avLst/>
            </a:prstGeom>
            <a:noFill/>
            <a:ln w="12700">
              <a:solidFill>
                <a:srgbClr val="FFFFFF"/>
              </a:solidFill>
              <a:round/>
              <a:headEnd/>
              <a:tailEnd/>
            </a:ln>
            <a:effectLst/>
          </p:spPr>
          <p:txBody>
            <a:bodyPr/>
            <a:lstStyle/>
            <a:p>
              <a:endParaRPr lang="fr-FR"/>
            </a:p>
          </p:txBody>
        </p:sp>
        <p:sp>
          <p:nvSpPr>
            <p:cNvPr id="33812" name="Line 20"/>
            <p:cNvSpPr>
              <a:spLocks noChangeShapeType="1"/>
            </p:cNvSpPr>
            <p:nvPr/>
          </p:nvSpPr>
          <p:spPr bwMode="auto">
            <a:xfrm flipV="1">
              <a:off x="1762" y="3307"/>
              <a:ext cx="0" cy="44"/>
            </a:xfrm>
            <a:prstGeom prst="line">
              <a:avLst/>
            </a:prstGeom>
            <a:noFill/>
            <a:ln w="12700">
              <a:solidFill>
                <a:srgbClr val="FFFFFF"/>
              </a:solidFill>
              <a:round/>
              <a:headEnd/>
              <a:tailEnd/>
            </a:ln>
            <a:effectLst/>
          </p:spPr>
          <p:txBody>
            <a:bodyPr/>
            <a:lstStyle/>
            <a:p>
              <a:endParaRPr lang="fr-FR"/>
            </a:p>
          </p:txBody>
        </p:sp>
        <p:sp>
          <p:nvSpPr>
            <p:cNvPr id="33813" name="Line 21"/>
            <p:cNvSpPr>
              <a:spLocks noChangeShapeType="1"/>
            </p:cNvSpPr>
            <p:nvPr/>
          </p:nvSpPr>
          <p:spPr bwMode="auto">
            <a:xfrm flipV="1">
              <a:off x="1953" y="3307"/>
              <a:ext cx="0" cy="44"/>
            </a:xfrm>
            <a:prstGeom prst="line">
              <a:avLst/>
            </a:prstGeom>
            <a:noFill/>
            <a:ln w="12700">
              <a:solidFill>
                <a:srgbClr val="FFFFFF"/>
              </a:solidFill>
              <a:round/>
              <a:headEnd/>
              <a:tailEnd/>
            </a:ln>
            <a:effectLst/>
          </p:spPr>
          <p:txBody>
            <a:bodyPr/>
            <a:lstStyle/>
            <a:p>
              <a:endParaRPr lang="fr-FR"/>
            </a:p>
          </p:txBody>
        </p:sp>
        <p:sp>
          <p:nvSpPr>
            <p:cNvPr id="33814" name="Line 22"/>
            <p:cNvSpPr>
              <a:spLocks noChangeShapeType="1"/>
            </p:cNvSpPr>
            <p:nvPr/>
          </p:nvSpPr>
          <p:spPr bwMode="auto">
            <a:xfrm flipV="1">
              <a:off x="2140" y="3307"/>
              <a:ext cx="0" cy="44"/>
            </a:xfrm>
            <a:prstGeom prst="line">
              <a:avLst/>
            </a:prstGeom>
            <a:noFill/>
            <a:ln w="12700">
              <a:solidFill>
                <a:srgbClr val="FFFFFF"/>
              </a:solidFill>
              <a:round/>
              <a:headEnd/>
              <a:tailEnd/>
            </a:ln>
            <a:effectLst/>
          </p:spPr>
          <p:txBody>
            <a:bodyPr/>
            <a:lstStyle/>
            <a:p>
              <a:endParaRPr lang="fr-FR"/>
            </a:p>
          </p:txBody>
        </p:sp>
        <p:sp>
          <p:nvSpPr>
            <p:cNvPr id="33815" name="Line 23"/>
            <p:cNvSpPr>
              <a:spLocks noChangeShapeType="1"/>
            </p:cNvSpPr>
            <p:nvPr/>
          </p:nvSpPr>
          <p:spPr bwMode="auto">
            <a:xfrm flipV="1">
              <a:off x="2328" y="3307"/>
              <a:ext cx="0" cy="44"/>
            </a:xfrm>
            <a:prstGeom prst="line">
              <a:avLst/>
            </a:prstGeom>
            <a:noFill/>
            <a:ln w="12700">
              <a:solidFill>
                <a:srgbClr val="FFFFFF"/>
              </a:solidFill>
              <a:round/>
              <a:headEnd/>
              <a:tailEnd/>
            </a:ln>
            <a:effectLst/>
          </p:spPr>
          <p:txBody>
            <a:bodyPr/>
            <a:lstStyle/>
            <a:p>
              <a:endParaRPr lang="fr-FR"/>
            </a:p>
          </p:txBody>
        </p:sp>
        <p:sp>
          <p:nvSpPr>
            <p:cNvPr id="33816" name="Line 24"/>
            <p:cNvSpPr>
              <a:spLocks noChangeShapeType="1"/>
            </p:cNvSpPr>
            <p:nvPr/>
          </p:nvSpPr>
          <p:spPr bwMode="auto">
            <a:xfrm flipV="1">
              <a:off x="2519" y="3307"/>
              <a:ext cx="0" cy="44"/>
            </a:xfrm>
            <a:prstGeom prst="line">
              <a:avLst/>
            </a:prstGeom>
            <a:noFill/>
            <a:ln w="12700">
              <a:solidFill>
                <a:srgbClr val="FFFFFF"/>
              </a:solidFill>
              <a:round/>
              <a:headEnd/>
              <a:tailEnd/>
            </a:ln>
            <a:effectLst/>
          </p:spPr>
          <p:txBody>
            <a:bodyPr/>
            <a:lstStyle/>
            <a:p>
              <a:endParaRPr lang="fr-FR"/>
            </a:p>
          </p:txBody>
        </p:sp>
        <p:sp>
          <p:nvSpPr>
            <p:cNvPr id="33817" name="Line 25"/>
            <p:cNvSpPr>
              <a:spLocks noChangeShapeType="1"/>
            </p:cNvSpPr>
            <p:nvPr/>
          </p:nvSpPr>
          <p:spPr bwMode="auto">
            <a:xfrm flipV="1">
              <a:off x="2707" y="3307"/>
              <a:ext cx="0" cy="44"/>
            </a:xfrm>
            <a:prstGeom prst="line">
              <a:avLst/>
            </a:prstGeom>
            <a:noFill/>
            <a:ln w="12700">
              <a:solidFill>
                <a:srgbClr val="FFFFFF"/>
              </a:solidFill>
              <a:round/>
              <a:headEnd/>
              <a:tailEnd/>
            </a:ln>
            <a:effectLst/>
          </p:spPr>
          <p:txBody>
            <a:bodyPr/>
            <a:lstStyle/>
            <a:p>
              <a:endParaRPr lang="fr-FR"/>
            </a:p>
          </p:txBody>
        </p:sp>
        <p:sp>
          <p:nvSpPr>
            <p:cNvPr id="33818" name="Line 26"/>
            <p:cNvSpPr>
              <a:spLocks noChangeShapeType="1"/>
            </p:cNvSpPr>
            <p:nvPr/>
          </p:nvSpPr>
          <p:spPr bwMode="auto">
            <a:xfrm flipV="1">
              <a:off x="2894" y="3307"/>
              <a:ext cx="0" cy="44"/>
            </a:xfrm>
            <a:prstGeom prst="line">
              <a:avLst/>
            </a:prstGeom>
            <a:noFill/>
            <a:ln w="12700">
              <a:solidFill>
                <a:srgbClr val="FFFFFF"/>
              </a:solidFill>
              <a:round/>
              <a:headEnd/>
              <a:tailEnd/>
            </a:ln>
            <a:effectLst/>
          </p:spPr>
          <p:txBody>
            <a:bodyPr/>
            <a:lstStyle/>
            <a:p>
              <a:endParaRPr lang="fr-FR"/>
            </a:p>
          </p:txBody>
        </p:sp>
        <p:sp>
          <p:nvSpPr>
            <p:cNvPr id="33819" name="Line 27"/>
            <p:cNvSpPr>
              <a:spLocks noChangeShapeType="1"/>
            </p:cNvSpPr>
            <p:nvPr/>
          </p:nvSpPr>
          <p:spPr bwMode="auto">
            <a:xfrm flipV="1">
              <a:off x="3273" y="3310"/>
              <a:ext cx="0" cy="45"/>
            </a:xfrm>
            <a:prstGeom prst="line">
              <a:avLst/>
            </a:prstGeom>
            <a:noFill/>
            <a:ln w="12700">
              <a:solidFill>
                <a:srgbClr val="FFFFFF"/>
              </a:solidFill>
              <a:round/>
              <a:headEnd/>
              <a:tailEnd/>
            </a:ln>
            <a:effectLst/>
          </p:spPr>
          <p:txBody>
            <a:bodyPr/>
            <a:lstStyle/>
            <a:p>
              <a:endParaRPr lang="fr-FR"/>
            </a:p>
          </p:txBody>
        </p:sp>
        <p:sp>
          <p:nvSpPr>
            <p:cNvPr id="33820" name="Freeform 28"/>
            <p:cNvSpPr>
              <a:spLocks/>
            </p:cNvSpPr>
            <p:nvPr/>
          </p:nvSpPr>
          <p:spPr bwMode="auto">
            <a:xfrm>
              <a:off x="4118" y="1576"/>
              <a:ext cx="769" cy="200"/>
            </a:xfrm>
            <a:custGeom>
              <a:avLst/>
              <a:gdLst/>
              <a:ahLst/>
              <a:cxnLst>
                <a:cxn ang="0">
                  <a:pos x="0" y="160"/>
                </a:cxn>
                <a:cxn ang="0">
                  <a:pos x="968" y="160"/>
                </a:cxn>
                <a:cxn ang="0">
                  <a:pos x="968" y="0"/>
                </a:cxn>
                <a:cxn ang="0">
                  <a:pos x="0" y="0"/>
                </a:cxn>
                <a:cxn ang="0">
                  <a:pos x="0" y="160"/>
                </a:cxn>
              </a:cxnLst>
              <a:rect l="0" t="0" r="r" b="b"/>
              <a:pathLst>
                <a:path w="969" h="161">
                  <a:moveTo>
                    <a:pt x="0" y="160"/>
                  </a:moveTo>
                  <a:lnTo>
                    <a:pt x="968" y="160"/>
                  </a:lnTo>
                  <a:lnTo>
                    <a:pt x="968" y="0"/>
                  </a:lnTo>
                  <a:lnTo>
                    <a:pt x="0" y="0"/>
                  </a:lnTo>
                  <a:lnTo>
                    <a:pt x="0" y="160"/>
                  </a:lnTo>
                </a:path>
              </a:pathLst>
            </a:custGeom>
            <a:solidFill>
              <a:srgbClr val="FF00AB"/>
            </a:solidFill>
            <a:ln w="12700" cap="rnd" cmpd="sng">
              <a:noFill/>
              <a:prstDash val="solid"/>
              <a:round/>
              <a:headEnd type="none" w="med" len="med"/>
              <a:tailEnd type="none" w="med" len="med"/>
            </a:ln>
            <a:effectLst/>
          </p:spPr>
          <p:txBody>
            <a:bodyPr/>
            <a:lstStyle/>
            <a:p>
              <a:endParaRPr lang="fr-FR"/>
            </a:p>
          </p:txBody>
        </p:sp>
        <p:sp>
          <p:nvSpPr>
            <p:cNvPr id="33821" name="Freeform 29"/>
            <p:cNvSpPr>
              <a:spLocks/>
            </p:cNvSpPr>
            <p:nvPr/>
          </p:nvSpPr>
          <p:spPr bwMode="auto">
            <a:xfrm>
              <a:off x="1575" y="1576"/>
              <a:ext cx="2506" cy="200"/>
            </a:xfrm>
            <a:custGeom>
              <a:avLst/>
              <a:gdLst/>
              <a:ahLst/>
              <a:cxnLst>
                <a:cxn ang="0">
                  <a:pos x="0" y="160"/>
                </a:cxn>
                <a:cxn ang="0">
                  <a:pos x="3157" y="160"/>
                </a:cxn>
                <a:cxn ang="0">
                  <a:pos x="3157" y="0"/>
                </a:cxn>
                <a:cxn ang="0">
                  <a:pos x="0" y="0"/>
                </a:cxn>
                <a:cxn ang="0">
                  <a:pos x="0" y="160"/>
                </a:cxn>
              </a:cxnLst>
              <a:rect l="0" t="0" r="r" b="b"/>
              <a:pathLst>
                <a:path w="3158" h="161">
                  <a:moveTo>
                    <a:pt x="0" y="160"/>
                  </a:moveTo>
                  <a:lnTo>
                    <a:pt x="3157" y="160"/>
                  </a:lnTo>
                  <a:lnTo>
                    <a:pt x="3157" y="0"/>
                  </a:lnTo>
                  <a:lnTo>
                    <a:pt x="0" y="0"/>
                  </a:lnTo>
                  <a:lnTo>
                    <a:pt x="0" y="160"/>
                  </a:lnTo>
                </a:path>
              </a:pathLst>
            </a:custGeom>
            <a:solidFill>
              <a:srgbClr val="FF00AB"/>
            </a:solidFill>
            <a:ln w="12700" cap="rnd" cmpd="sng">
              <a:noFill/>
              <a:prstDash val="solid"/>
              <a:round/>
              <a:headEnd type="none" w="med" len="med"/>
              <a:tailEnd type="none" w="med" len="med"/>
            </a:ln>
            <a:effectLst/>
          </p:spPr>
          <p:txBody>
            <a:bodyPr/>
            <a:lstStyle/>
            <a:p>
              <a:endParaRPr lang="fr-FR"/>
            </a:p>
          </p:txBody>
        </p:sp>
        <p:sp>
          <p:nvSpPr>
            <p:cNvPr id="33822" name="Freeform 30"/>
            <p:cNvSpPr>
              <a:spLocks/>
            </p:cNvSpPr>
            <p:nvPr/>
          </p:nvSpPr>
          <p:spPr bwMode="auto">
            <a:xfrm>
              <a:off x="1464" y="2774"/>
              <a:ext cx="138" cy="531"/>
            </a:xfrm>
            <a:custGeom>
              <a:avLst/>
              <a:gdLst/>
              <a:ahLst/>
              <a:cxnLst>
                <a:cxn ang="0">
                  <a:pos x="156" y="0"/>
                </a:cxn>
                <a:cxn ang="0">
                  <a:pos x="155" y="1"/>
                </a:cxn>
                <a:cxn ang="0">
                  <a:pos x="0" y="725"/>
                </a:cxn>
                <a:cxn ang="0">
                  <a:pos x="18" y="729"/>
                </a:cxn>
                <a:cxn ang="0">
                  <a:pos x="173" y="5"/>
                </a:cxn>
                <a:cxn ang="0">
                  <a:pos x="172" y="6"/>
                </a:cxn>
                <a:cxn ang="0">
                  <a:pos x="156" y="0"/>
                </a:cxn>
                <a:cxn ang="0">
                  <a:pos x="155" y="1"/>
                </a:cxn>
                <a:cxn ang="0">
                  <a:pos x="156" y="0"/>
                </a:cxn>
              </a:cxnLst>
              <a:rect l="0" t="0" r="r" b="b"/>
              <a:pathLst>
                <a:path w="174" h="730">
                  <a:moveTo>
                    <a:pt x="156" y="0"/>
                  </a:moveTo>
                  <a:lnTo>
                    <a:pt x="155" y="1"/>
                  </a:lnTo>
                  <a:lnTo>
                    <a:pt x="0" y="725"/>
                  </a:lnTo>
                  <a:lnTo>
                    <a:pt x="18" y="729"/>
                  </a:lnTo>
                  <a:lnTo>
                    <a:pt x="173" y="5"/>
                  </a:lnTo>
                  <a:lnTo>
                    <a:pt x="172" y="6"/>
                  </a:lnTo>
                  <a:lnTo>
                    <a:pt x="156" y="0"/>
                  </a:lnTo>
                  <a:lnTo>
                    <a:pt x="155" y="1"/>
                  </a:lnTo>
                  <a:lnTo>
                    <a:pt x="156" y="0"/>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33823" name="Freeform 31"/>
            <p:cNvSpPr>
              <a:spLocks/>
            </p:cNvSpPr>
            <p:nvPr/>
          </p:nvSpPr>
          <p:spPr bwMode="auto">
            <a:xfrm>
              <a:off x="1592" y="2675"/>
              <a:ext cx="38" cy="100"/>
            </a:xfrm>
            <a:custGeom>
              <a:avLst/>
              <a:gdLst/>
              <a:ahLst/>
              <a:cxnLst>
                <a:cxn ang="0">
                  <a:pos x="34" y="0"/>
                </a:cxn>
                <a:cxn ang="0">
                  <a:pos x="0" y="130"/>
                </a:cxn>
                <a:cxn ang="0">
                  <a:pos x="15" y="136"/>
                </a:cxn>
                <a:cxn ang="0">
                  <a:pos x="49" y="5"/>
                </a:cxn>
                <a:cxn ang="0">
                  <a:pos x="34" y="0"/>
                </a:cxn>
              </a:cxnLst>
              <a:rect l="0" t="0" r="r" b="b"/>
              <a:pathLst>
                <a:path w="50" h="137">
                  <a:moveTo>
                    <a:pt x="34" y="0"/>
                  </a:moveTo>
                  <a:lnTo>
                    <a:pt x="0" y="130"/>
                  </a:lnTo>
                  <a:lnTo>
                    <a:pt x="15" y="136"/>
                  </a:lnTo>
                  <a:lnTo>
                    <a:pt x="49" y="5"/>
                  </a:lnTo>
                  <a:lnTo>
                    <a:pt x="34" y="0"/>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33824" name="Freeform 32"/>
            <p:cNvSpPr>
              <a:spLocks/>
            </p:cNvSpPr>
            <p:nvPr/>
          </p:nvSpPr>
          <p:spPr bwMode="auto">
            <a:xfrm>
              <a:off x="1622" y="2580"/>
              <a:ext cx="42" cy="95"/>
            </a:xfrm>
            <a:custGeom>
              <a:avLst/>
              <a:gdLst/>
              <a:ahLst/>
              <a:cxnLst>
                <a:cxn ang="0">
                  <a:pos x="37" y="0"/>
                </a:cxn>
                <a:cxn ang="0">
                  <a:pos x="0" y="125"/>
                </a:cxn>
                <a:cxn ang="0">
                  <a:pos x="15" y="130"/>
                </a:cxn>
                <a:cxn ang="0">
                  <a:pos x="52" y="6"/>
                </a:cxn>
                <a:cxn ang="0">
                  <a:pos x="37" y="0"/>
                </a:cxn>
              </a:cxnLst>
              <a:rect l="0" t="0" r="r" b="b"/>
              <a:pathLst>
                <a:path w="53" h="131">
                  <a:moveTo>
                    <a:pt x="37" y="0"/>
                  </a:moveTo>
                  <a:lnTo>
                    <a:pt x="0" y="125"/>
                  </a:lnTo>
                  <a:lnTo>
                    <a:pt x="15" y="130"/>
                  </a:lnTo>
                  <a:lnTo>
                    <a:pt x="52" y="6"/>
                  </a:lnTo>
                  <a:lnTo>
                    <a:pt x="37" y="0"/>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33825" name="Freeform 33"/>
            <p:cNvSpPr>
              <a:spLocks/>
            </p:cNvSpPr>
            <p:nvPr/>
          </p:nvSpPr>
          <p:spPr bwMode="auto">
            <a:xfrm>
              <a:off x="1654" y="2471"/>
              <a:ext cx="50" cy="110"/>
            </a:xfrm>
            <a:custGeom>
              <a:avLst/>
              <a:gdLst/>
              <a:ahLst/>
              <a:cxnLst>
                <a:cxn ang="0">
                  <a:pos x="47" y="1"/>
                </a:cxn>
                <a:cxn ang="0">
                  <a:pos x="47" y="0"/>
                </a:cxn>
                <a:cxn ang="0">
                  <a:pos x="0" y="143"/>
                </a:cxn>
                <a:cxn ang="0">
                  <a:pos x="16" y="149"/>
                </a:cxn>
                <a:cxn ang="0">
                  <a:pos x="63" y="7"/>
                </a:cxn>
                <a:cxn ang="0">
                  <a:pos x="63" y="6"/>
                </a:cxn>
                <a:cxn ang="0">
                  <a:pos x="63" y="7"/>
                </a:cxn>
                <a:cxn ang="0">
                  <a:pos x="63" y="6"/>
                </a:cxn>
                <a:cxn ang="0">
                  <a:pos x="47" y="1"/>
                </a:cxn>
              </a:cxnLst>
              <a:rect l="0" t="0" r="r" b="b"/>
              <a:pathLst>
                <a:path w="64" h="150">
                  <a:moveTo>
                    <a:pt x="47" y="1"/>
                  </a:moveTo>
                  <a:lnTo>
                    <a:pt x="47" y="0"/>
                  </a:lnTo>
                  <a:lnTo>
                    <a:pt x="0" y="143"/>
                  </a:lnTo>
                  <a:lnTo>
                    <a:pt x="16" y="149"/>
                  </a:lnTo>
                  <a:lnTo>
                    <a:pt x="63" y="7"/>
                  </a:lnTo>
                  <a:lnTo>
                    <a:pt x="63" y="6"/>
                  </a:lnTo>
                  <a:lnTo>
                    <a:pt x="63" y="7"/>
                  </a:lnTo>
                  <a:lnTo>
                    <a:pt x="63" y="6"/>
                  </a:lnTo>
                  <a:lnTo>
                    <a:pt x="47" y="1"/>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33826" name="Freeform 34"/>
            <p:cNvSpPr>
              <a:spLocks/>
            </p:cNvSpPr>
            <p:nvPr/>
          </p:nvSpPr>
          <p:spPr bwMode="auto">
            <a:xfrm>
              <a:off x="1695" y="2385"/>
              <a:ext cx="42" cy="87"/>
            </a:xfrm>
            <a:custGeom>
              <a:avLst/>
              <a:gdLst/>
              <a:ahLst/>
              <a:cxnLst>
                <a:cxn ang="0">
                  <a:pos x="36" y="0"/>
                </a:cxn>
                <a:cxn ang="0">
                  <a:pos x="36" y="1"/>
                </a:cxn>
                <a:cxn ang="0">
                  <a:pos x="0" y="114"/>
                </a:cxn>
                <a:cxn ang="0">
                  <a:pos x="15" y="119"/>
                </a:cxn>
                <a:cxn ang="0">
                  <a:pos x="51" y="6"/>
                </a:cxn>
                <a:cxn ang="0">
                  <a:pos x="51" y="7"/>
                </a:cxn>
                <a:cxn ang="0">
                  <a:pos x="36" y="0"/>
                </a:cxn>
                <a:cxn ang="0">
                  <a:pos x="36" y="1"/>
                </a:cxn>
                <a:cxn ang="0">
                  <a:pos x="36" y="0"/>
                </a:cxn>
              </a:cxnLst>
              <a:rect l="0" t="0" r="r" b="b"/>
              <a:pathLst>
                <a:path w="52" h="120">
                  <a:moveTo>
                    <a:pt x="36" y="0"/>
                  </a:moveTo>
                  <a:lnTo>
                    <a:pt x="36" y="1"/>
                  </a:lnTo>
                  <a:lnTo>
                    <a:pt x="0" y="114"/>
                  </a:lnTo>
                  <a:lnTo>
                    <a:pt x="15" y="119"/>
                  </a:lnTo>
                  <a:lnTo>
                    <a:pt x="51" y="6"/>
                  </a:lnTo>
                  <a:lnTo>
                    <a:pt x="51" y="7"/>
                  </a:lnTo>
                  <a:lnTo>
                    <a:pt x="36" y="0"/>
                  </a:lnTo>
                  <a:lnTo>
                    <a:pt x="36" y="1"/>
                  </a:lnTo>
                  <a:lnTo>
                    <a:pt x="36" y="0"/>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33827" name="Freeform 35"/>
            <p:cNvSpPr>
              <a:spLocks/>
            </p:cNvSpPr>
            <p:nvPr/>
          </p:nvSpPr>
          <p:spPr bwMode="auto">
            <a:xfrm>
              <a:off x="1727" y="2300"/>
              <a:ext cx="50" cy="86"/>
            </a:xfrm>
            <a:custGeom>
              <a:avLst/>
              <a:gdLst/>
              <a:ahLst/>
              <a:cxnLst>
                <a:cxn ang="0">
                  <a:pos x="46" y="0"/>
                </a:cxn>
                <a:cxn ang="0">
                  <a:pos x="46" y="1"/>
                </a:cxn>
                <a:cxn ang="0">
                  <a:pos x="0" y="111"/>
                </a:cxn>
                <a:cxn ang="0">
                  <a:pos x="15" y="118"/>
                </a:cxn>
                <a:cxn ang="0">
                  <a:pos x="61" y="7"/>
                </a:cxn>
                <a:cxn ang="0">
                  <a:pos x="61" y="8"/>
                </a:cxn>
                <a:cxn ang="0">
                  <a:pos x="46" y="0"/>
                </a:cxn>
                <a:cxn ang="0">
                  <a:pos x="46" y="1"/>
                </a:cxn>
                <a:cxn ang="0">
                  <a:pos x="46" y="0"/>
                </a:cxn>
              </a:cxnLst>
              <a:rect l="0" t="0" r="r" b="b"/>
              <a:pathLst>
                <a:path w="62" h="119">
                  <a:moveTo>
                    <a:pt x="46" y="0"/>
                  </a:moveTo>
                  <a:lnTo>
                    <a:pt x="46" y="1"/>
                  </a:lnTo>
                  <a:lnTo>
                    <a:pt x="0" y="111"/>
                  </a:lnTo>
                  <a:lnTo>
                    <a:pt x="15" y="118"/>
                  </a:lnTo>
                  <a:lnTo>
                    <a:pt x="61" y="7"/>
                  </a:lnTo>
                  <a:lnTo>
                    <a:pt x="61" y="8"/>
                  </a:lnTo>
                  <a:lnTo>
                    <a:pt x="46" y="0"/>
                  </a:lnTo>
                  <a:lnTo>
                    <a:pt x="46" y="1"/>
                  </a:lnTo>
                  <a:lnTo>
                    <a:pt x="46" y="0"/>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33828" name="Freeform 36"/>
            <p:cNvSpPr>
              <a:spLocks/>
            </p:cNvSpPr>
            <p:nvPr/>
          </p:nvSpPr>
          <p:spPr bwMode="auto">
            <a:xfrm>
              <a:off x="1766" y="2222"/>
              <a:ext cx="51" cy="80"/>
            </a:xfrm>
            <a:custGeom>
              <a:avLst/>
              <a:gdLst/>
              <a:ahLst/>
              <a:cxnLst>
                <a:cxn ang="0">
                  <a:pos x="48" y="0"/>
                </a:cxn>
                <a:cxn ang="0">
                  <a:pos x="47" y="1"/>
                </a:cxn>
                <a:cxn ang="0">
                  <a:pos x="0" y="102"/>
                </a:cxn>
                <a:cxn ang="0">
                  <a:pos x="16" y="110"/>
                </a:cxn>
                <a:cxn ang="0">
                  <a:pos x="63" y="9"/>
                </a:cxn>
                <a:cxn ang="0">
                  <a:pos x="48" y="0"/>
                </a:cxn>
                <a:cxn ang="0">
                  <a:pos x="47" y="1"/>
                </a:cxn>
                <a:cxn ang="0">
                  <a:pos x="48" y="0"/>
                </a:cxn>
              </a:cxnLst>
              <a:rect l="0" t="0" r="r" b="b"/>
              <a:pathLst>
                <a:path w="64" h="111">
                  <a:moveTo>
                    <a:pt x="48" y="0"/>
                  </a:moveTo>
                  <a:lnTo>
                    <a:pt x="47" y="1"/>
                  </a:lnTo>
                  <a:lnTo>
                    <a:pt x="0" y="102"/>
                  </a:lnTo>
                  <a:lnTo>
                    <a:pt x="16" y="110"/>
                  </a:lnTo>
                  <a:lnTo>
                    <a:pt x="63" y="9"/>
                  </a:lnTo>
                  <a:lnTo>
                    <a:pt x="48" y="0"/>
                  </a:lnTo>
                  <a:lnTo>
                    <a:pt x="47" y="1"/>
                  </a:lnTo>
                  <a:lnTo>
                    <a:pt x="48" y="0"/>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33829" name="Freeform 37"/>
            <p:cNvSpPr>
              <a:spLocks/>
            </p:cNvSpPr>
            <p:nvPr/>
          </p:nvSpPr>
          <p:spPr bwMode="auto">
            <a:xfrm>
              <a:off x="1809" y="2159"/>
              <a:ext cx="52" cy="66"/>
            </a:xfrm>
            <a:custGeom>
              <a:avLst/>
              <a:gdLst/>
              <a:ahLst/>
              <a:cxnLst>
                <a:cxn ang="0">
                  <a:pos x="52" y="0"/>
                </a:cxn>
                <a:cxn ang="0">
                  <a:pos x="51" y="1"/>
                </a:cxn>
                <a:cxn ang="0">
                  <a:pos x="0" y="81"/>
                </a:cxn>
                <a:cxn ang="0">
                  <a:pos x="15" y="90"/>
                </a:cxn>
                <a:cxn ang="0">
                  <a:pos x="65" y="11"/>
                </a:cxn>
                <a:cxn ang="0">
                  <a:pos x="64" y="12"/>
                </a:cxn>
                <a:cxn ang="0">
                  <a:pos x="52" y="0"/>
                </a:cxn>
                <a:cxn ang="0">
                  <a:pos x="51" y="1"/>
                </a:cxn>
                <a:cxn ang="0">
                  <a:pos x="52" y="0"/>
                </a:cxn>
              </a:cxnLst>
              <a:rect l="0" t="0" r="r" b="b"/>
              <a:pathLst>
                <a:path w="66" h="91">
                  <a:moveTo>
                    <a:pt x="52" y="0"/>
                  </a:moveTo>
                  <a:lnTo>
                    <a:pt x="51" y="1"/>
                  </a:lnTo>
                  <a:lnTo>
                    <a:pt x="0" y="81"/>
                  </a:lnTo>
                  <a:lnTo>
                    <a:pt x="15" y="90"/>
                  </a:lnTo>
                  <a:lnTo>
                    <a:pt x="65" y="11"/>
                  </a:lnTo>
                  <a:lnTo>
                    <a:pt x="64" y="12"/>
                  </a:lnTo>
                  <a:lnTo>
                    <a:pt x="52" y="0"/>
                  </a:lnTo>
                  <a:lnTo>
                    <a:pt x="51" y="1"/>
                  </a:lnTo>
                  <a:lnTo>
                    <a:pt x="52" y="0"/>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33830" name="Freeform 38"/>
            <p:cNvSpPr>
              <a:spLocks/>
            </p:cNvSpPr>
            <p:nvPr/>
          </p:nvSpPr>
          <p:spPr bwMode="auto">
            <a:xfrm>
              <a:off x="1854" y="2124"/>
              <a:ext cx="46" cy="40"/>
            </a:xfrm>
            <a:custGeom>
              <a:avLst/>
              <a:gdLst/>
              <a:ahLst/>
              <a:cxnLst>
                <a:cxn ang="0">
                  <a:pos x="47" y="0"/>
                </a:cxn>
                <a:cxn ang="0">
                  <a:pos x="44" y="1"/>
                </a:cxn>
                <a:cxn ang="0">
                  <a:pos x="0" y="43"/>
                </a:cxn>
                <a:cxn ang="0">
                  <a:pos x="12" y="55"/>
                </a:cxn>
                <a:cxn ang="0">
                  <a:pos x="56" y="13"/>
                </a:cxn>
                <a:cxn ang="0">
                  <a:pos x="53" y="14"/>
                </a:cxn>
                <a:cxn ang="0">
                  <a:pos x="47" y="0"/>
                </a:cxn>
                <a:cxn ang="0">
                  <a:pos x="45" y="0"/>
                </a:cxn>
                <a:cxn ang="0">
                  <a:pos x="44" y="1"/>
                </a:cxn>
                <a:cxn ang="0">
                  <a:pos x="47" y="0"/>
                </a:cxn>
              </a:cxnLst>
              <a:rect l="0" t="0" r="r" b="b"/>
              <a:pathLst>
                <a:path w="57" h="56">
                  <a:moveTo>
                    <a:pt x="47" y="0"/>
                  </a:moveTo>
                  <a:lnTo>
                    <a:pt x="44" y="1"/>
                  </a:lnTo>
                  <a:lnTo>
                    <a:pt x="0" y="43"/>
                  </a:lnTo>
                  <a:lnTo>
                    <a:pt x="12" y="55"/>
                  </a:lnTo>
                  <a:lnTo>
                    <a:pt x="56" y="13"/>
                  </a:lnTo>
                  <a:lnTo>
                    <a:pt x="53" y="14"/>
                  </a:lnTo>
                  <a:lnTo>
                    <a:pt x="47" y="0"/>
                  </a:lnTo>
                  <a:lnTo>
                    <a:pt x="45" y="0"/>
                  </a:lnTo>
                  <a:lnTo>
                    <a:pt x="44" y="1"/>
                  </a:lnTo>
                  <a:lnTo>
                    <a:pt x="47" y="0"/>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33831" name="Freeform 39"/>
            <p:cNvSpPr>
              <a:spLocks/>
            </p:cNvSpPr>
            <p:nvPr/>
          </p:nvSpPr>
          <p:spPr bwMode="auto">
            <a:xfrm>
              <a:off x="1895" y="2100"/>
              <a:ext cx="51" cy="31"/>
            </a:xfrm>
            <a:custGeom>
              <a:avLst/>
              <a:gdLst/>
              <a:ahLst/>
              <a:cxnLst>
                <a:cxn ang="0">
                  <a:pos x="57" y="0"/>
                </a:cxn>
                <a:cxn ang="0">
                  <a:pos x="56" y="1"/>
                </a:cxn>
                <a:cxn ang="0">
                  <a:pos x="0" y="29"/>
                </a:cxn>
                <a:cxn ang="0">
                  <a:pos x="6" y="42"/>
                </a:cxn>
                <a:cxn ang="0">
                  <a:pos x="63" y="14"/>
                </a:cxn>
                <a:cxn ang="0">
                  <a:pos x="62" y="15"/>
                </a:cxn>
                <a:cxn ang="0">
                  <a:pos x="57" y="0"/>
                </a:cxn>
                <a:cxn ang="0">
                  <a:pos x="56" y="1"/>
                </a:cxn>
                <a:cxn ang="0">
                  <a:pos x="57" y="0"/>
                </a:cxn>
              </a:cxnLst>
              <a:rect l="0" t="0" r="r" b="b"/>
              <a:pathLst>
                <a:path w="64" h="43">
                  <a:moveTo>
                    <a:pt x="57" y="0"/>
                  </a:moveTo>
                  <a:lnTo>
                    <a:pt x="56" y="1"/>
                  </a:lnTo>
                  <a:lnTo>
                    <a:pt x="0" y="29"/>
                  </a:lnTo>
                  <a:lnTo>
                    <a:pt x="6" y="42"/>
                  </a:lnTo>
                  <a:lnTo>
                    <a:pt x="63" y="14"/>
                  </a:lnTo>
                  <a:lnTo>
                    <a:pt x="62" y="15"/>
                  </a:lnTo>
                  <a:lnTo>
                    <a:pt x="57" y="0"/>
                  </a:lnTo>
                  <a:lnTo>
                    <a:pt x="56" y="1"/>
                  </a:lnTo>
                  <a:lnTo>
                    <a:pt x="57" y="0"/>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33832" name="Freeform 40"/>
            <p:cNvSpPr>
              <a:spLocks/>
            </p:cNvSpPr>
            <p:nvPr/>
          </p:nvSpPr>
          <p:spPr bwMode="auto">
            <a:xfrm>
              <a:off x="1945" y="2080"/>
              <a:ext cx="63" cy="29"/>
            </a:xfrm>
            <a:custGeom>
              <a:avLst/>
              <a:gdLst/>
              <a:ahLst/>
              <a:cxnLst>
                <a:cxn ang="0">
                  <a:pos x="75" y="0"/>
                </a:cxn>
                <a:cxn ang="0">
                  <a:pos x="73" y="1"/>
                </a:cxn>
                <a:cxn ang="0">
                  <a:pos x="0" y="23"/>
                </a:cxn>
                <a:cxn ang="0">
                  <a:pos x="6" y="38"/>
                </a:cxn>
                <a:cxn ang="0">
                  <a:pos x="78" y="16"/>
                </a:cxn>
                <a:cxn ang="0">
                  <a:pos x="76" y="16"/>
                </a:cxn>
                <a:cxn ang="0">
                  <a:pos x="75" y="0"/>
                </a:cxn>
                <a:cxn ang="0">
                  <a:pos x="73" y="0"/>
                </a:cxn>
                <a:cxn ang="0">
                  <a:pos x="73" y="1"/>
                </a:cxn>
                <a:cxn ang="0">
                  <a:pos x="75" y="0"/>
                </a:cxn>
              </a:cxnLst>
              <a:rect l="0" t="0" r="r" b="b"/>
              <a:pathLst>
                <a:path w="79" h="39">
                  <a:moveTo>
                    <a:pt x="75" y="0"/>
                  </a:moveTo>
                  <a:lnTo>
                    <a:pt x="73" y="1"/>
                  </a:lnTo>
                  <a:lnTo>
                    <a:pt x="0" y="23"/>
                  </a:lnTo>
                  <a:lnTo>
                    <a:pt x="6" y="38"/>
                  </a:lnTo>
                  <a:lnTo>
                    <a:pt x="78" y="16"/>
                  </a:lnTo>
                  <a:lnTo>
                    <a:pt x="76" y="16"/>
                  </a:lnTo>
                  <a:lnTo>
                    <a:pt x="75" y="0"/>
                  </a:lnTo>
                  <a:lnTo>
                    <a:pt x="73" y="0"/>
                  </a:lnTo>
                  <a:lnTo>
                    <a:pt x="73" y="1"/>
                  </a:lnTo>
                  <a:lnTo>
                    <a:pt x="75" y="0"/>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33833" name="Freeform 41"/>
            <p:cNvSpPr>
              <a:spLocks/>
            </p:cNvSpPr>
            <p:nvPr/>
          </p:nvSpPr>
          <p:spPr bwMode="auto">
            <a:xfrm>
              <a:off x="2010" y="2073"/>
              <a:ext cx="87" cy="18"/>
            </a:xfrm>
            <a:custGeom>
              <a:avLst/>
              <a:gdLst/>
              <a:ahLst/>
              <a:cxnLst>
                <a:cxn ang="0">
                  <a:pos x="111" y="0"/>
                </a:cxn>
                <a:cxn ang="0">
                  <a:pos x="110" y="0"/>
                </a:cxn>
                <a:cxn ang="0">
                  <a:pos x="0" y="9"/>
                </a:cxn>
                <a:cxn ang="0">
                  <a:pos x="1" y="24"/>
                </a:cxn>
                <a:cxn ang="0">
                  <a:pos x="111" y="15"/>
                </a:cxn>
                <a:cxn ang="0">
                  <a:pos x="111" y="0"/>
                </a:cxn>
                <a:cxn ang="0">
                  <a:pos x="110" y="0"/>
                </a:cxn>
                <a:cxn ang="0">
                  <a:pos x="111" y="0"/>
                </a:cxn>
              </a:cxnLst>
              <a:rect l="0" t="0" r="r" b="b"/>
              <a:pathLst>
                <a:path w="112" h="25">
                  <a:moveTo>
                    <a:pt x="111" y="0"/>
                  </a:moveTo>
                  <a:lnTo>
                    <a:pt x="110" y="0"/>
                  </a:lnTo>
                  <a:lnTo>
                    <a:pt x="0" y="9"/>
                  </a:lnTo>
                  <a:lnTo>
                    <a:pt x="1" y="24"/>
                  </a:lnTo>
                  <a:lnTo>
                    <a:pt x="111" y="15"/>
                  </a:lnTo>
                  <a:lnTo>
                    <a:pt x="111" y="0"/>
                  </a:lnTo>
                  <a:lnTo>
                    <a:pt x="110" y="0"/>
                  </a:lnTo>
                  <a:lnTo>
                    <a:pt x="111" y="0"/>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33834" name="Freeform 42"/>
            <p:cNvSpPr>
              <a:spLocks/>
            </p:cNvSpPr>
            <p:nvPr/>
          </p:nvSpPr>
          <p:spPr bwMode="auto">
            <a:xfrm>
              <a:off x="2102" y="2073"/>
              <a:ext cx="2773" cy="12"/>
            </a:xfrm>
            <a:custGeom>
              <a:avLst/>
              <a:gdLst/>
              <a:ahLst/>
              <a:cxnLst>
                <a:cxn ang="0">
                  <a:pos x="3491" y="7"/>
                </a:cxn>
                <a:cxn ang="0">
                  <a:pos x="3491" y="0"/>
                </a:cxn>
                <a:cxn ang="0">
                  <a:pos x="0" y="0"/>
                </a:cxn>
                <a:cxn ang="0">
                  <a:pos x="0" y="16"/>
                </a:cxn>
                <a:cxn ang="0">
                  <a:pos x="3491" y="16"/>
                </a:cxn>
                <a:cxn ang="0">
                  <a:pos x="3491" y="7"/>
                </a:cxn>
              </a:cxnLst>
              <a:rect l="0" t="0" r="r" b="b"/>
              <a:pathLst>
                <a:path w="3492" h="17">
                  <a:moveTo>
                    <a:pt x="3491" y="7"/>
                  </a:moveTo>
                  <a:lnTo>
                    <a:pt x="3491" y="0"/>
                  </a:lnTo>
                  <a:lnTo>
                    <a:pt x="0" y="0"/>
                  </a:lnTo>
                  <a:lnTo>
                    <a:pt x="0" y="16"/>
                  </a:lnTo>
                  <a:lnTo>
                    <a:pt x="3491" y="16"/>
                  </a:lnTo>
                  <a:lnTo>
                    <a:pt x="3491" y="7"/>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33835" name="Freeform 43"/>
            <p:cNvSpPr>
              <a:spLocks/>
            </p:cNvSpPr>
            <p:nvPr/>
          </p:nvSpPr>
          <p:spPr bwMode="auto">
            <a:xfrm>
              <a:off x="1478" y="2907"/>
              <a:ext cx="111" cy="398"/>
            </a:xfrm>
            <a:custGeom>
              <a:avLst/>
              <a:gdLst/>
              <a:ahLst/>
              <a:cxnLst>
                <a:cxn ang="0">
                  <a:pos x="123" y="0"/>
                </a:cxn>
                <a:cxn ang="0">
                  <a:pos x="0" y="541"/>
                </a:cxn>
                <a:cxn ang="0">
                  <a:pos x="17" y="545"/>
                </a:cxn>
                <a:cxn ang="0">
                  <a:pos x="140" y="4"/>
                </a:cxn>
                <a:cxn ang="0">
                  <a:pos x="123" y="0"/>
                </a:cxn>
              </a:cxnLst>
              <a:rect l="0" t="0" r="r" b="b"/>
              <a:pathLst>
                <a:path w="141" h="546">
                  <a:moveTo>
                    <a:pt x="123" y="0"/>
                  </a:moveTo>
                  <a:lnTo>
                    <a:pt x="0" y="541"/>
                  </a:lnTo>
                  <a:lnTo>
                    <a:pt x="17" y="545"/>
                  </a:lnTo>
                  <a:lnTo>
                    <a:pt x="140" y="4"/>
                  </a:lnTo>
                  <a:lnTo>
                    <a:pt x="123" y="0"/>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3836" name="Freeform 44"/>
            <p:cNvSpPr>
              <a:spLocks/>
            </p:cNvSpPr>
            <p:nvPr/>
          </p:nvSpPr>
          <p:spPr bwMode="auto">
            <a:xfrm>
              <a:off x="1580" y="2698"/>
              <a:ext cx="68" cy="209"/>
            </a:xfrm>
            <a:custGeom>
              <a:avLst/>
              <a:gdLst/>
              <a:ahLst/>
              <a:cxnLst>
                <a:cxn ang="0">
                  <a:pos x="68" y="0"/>
                </a:cxn>
                <a:cxn ang="0">
                  <a:pos x="68" y="1"/>
                </a:cxn>
                <a:cxn ang="0">
                  <a:pos x="0" y="282"/>
                </a:cxn>
                <a:cxn ang="0">
                  <a:pos x="17" y="286"/>
                </a:cxn>
                <a:cxn ang="0">
                  <a:pos x="85" y="5"/>
                </a:cxn>
                <a:cxn ang="0">
                  <a:pos x="84" y="5"/>
                </a:cxn>
                <a:cxn ang="0">
                  <a:pos x="68" y="0"/>
                </a:cxn>
                <a:cxn ang="0">
                  <a:pos x="68" y="1"/>
                </a:cxn>
                <a:cxn ang="0">
                  <a:pos x="68" y="0"/>
                </a:cxn>
              </a:cxnLst>
              <a:rect l="0" t="0" r="r" b="b"/>
              <a:pathLst>
                <a:path w="86" h="287">
                  <a:moveTo>
                    <a:pt x="68" y="0"/>
                  </a:moveTo>
                  <a:lnTo>
                    <a:pt x="68" y="1"/>
                  </a:lnTo>
                  <a:lnTo>
                    <a:pt x="0" y="282"/>
                  </a:lnTo>
                  <a:lnTo>
                    <a:pt x="17" y="286"/>
                  </a:lnTo>
                  <a:lnTo>
                    <a:pt x="85" y="5"/>
                  </a:lnTo>
                  <a:lnTo>
                    <a:pt x="84" y="5"/>
                  </a:lnTo>
                  <a:lnTo>
                    <a:pt x="68" y="0"/>
                  </a:lnTo>
                  <a:lnTo>
                    <a:pt x="68" y="1"/>
                  </a:lnTo>
                  <a:lnTo>
                    <a:pt x="68" y="0"/>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3837" name="Freeform 45"/>
            <p:cNvSpPr>
              <a:spLocks/>
            </p:cNvSpPr>
            <p:nvPr/>
          </p:nvSpPr>
          <p:spPr bwMode="auto">
            <a:xfrm>
              <a:off x="1638" y="2622"/>
              <a:ext cx="32" cy="76"/>
            </a:xfrm>
            <a:custGeom>
              <a:avLst/>
              <a:gdLst/>
              <a:ahLst/>
              <a:cxnLst>
                <a:cxn ang="0">
                  <a:pos x="25" y="0"/>
                </a:cxn>
                <a:cxn ang="0">
                  <a:pos x="25" y="1"/>
                </a:cxn>
                <a:cxn ang="0">
                  <a:pos x="0" y="99"/>
                </a:cxn>
                <a:cxn ang="0">
                  <a:pos x="15" y="104"/>
                </a:cxn>
                <a:cxn ang="0">
                  <a:pos x="40" y="6"/>
                </a:cxn>
                <a:cxn ang="0">
                  <a:pos x="25" y="0"/>
                </a:cxn>
                <a:cxn ang="0">
                  <a:pos x="25" y="1"/>
                </a:cxn>
                <a:cxn ang="0">
                  <a:pos x="25" y="0"/>
                </a:cxn>
              </a:cxnLst>
              <a:rect l="0" t="0" r="r" b="b"/>
              <a:pathLst>
                <a:path w="41" h="105">
                  <a:moveTo>
                    <a:pt x="25" y="0"/>
                  </a:moveTo>
                  <a:lnTo>
                    <a:pt x="25" y="1"/>
                  </a:lnTo>
                  <a:lnTo>
                    <a:pt x="0" y="99"/>
                  </a:lnTo>
                  <a:lnTo>
                    <a:pt x="15" y="104"/>
                  </a:lnTo>
                  <a:lnTo>
                    <a:pt x="40" y="6"/>
                  </a:lnTo>
                  <a:lnTo>
                    <a:pt x="25" y="0"/>
                  </a:lnTo>
                  <a:lnTo>
                    <a:pt x="25" y="1"/>
                  </a:lnTo>
                  <a:lnTo>
                    <a:pt x="25" y="0"/>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3838" name="Freeform 46"/>
            <p:cNvSpPr>
              <a:spLocks/>
            </p:cNvSpPr>
            <p:nvPr/>
          </p:nvSpPr>
          <p:spPr bwMode="auto">
            <a:xfrm>
              <a:off x="1661" y="2539"/>
              <a:ext cx="43" cy="84"/>
            </a:xfrm>
            <a:custGeom>
              <a:avLst/>
              <a:gdLst/>
              <a:ahLst/>
              <a:cxnLst>
                <a:cxn ang="0">
                  <a:pos x="40" y="0"/>
                </a:cxn>
                <a:cxn ang="0">
                  <a:pos x="0" y="108"/>
                </a:cxn>
                <a:cxn ang="0">
                  <a:pos x="15" y="114"/>
                </a:cxn>
                <a:cxn ang="0">
                  <a:pos x="55" y="7"/>
                </a:cxn>
                <a:cxn ang="0">
                  <a:pos x="40" y="0"/>
                </a:cxn>
              </a:cxnLst>
              <a:rect l="0" t="0" r="r" b="b"/>
              <a:pathLst>
                <a:path w="56" h="115">
                  <a:moveTo>
                    <a:pt x="40" y="0"/>
                  </a:moveTo>
                  <a:lnTo>
                    <a:pt x="0" y="108"/>
                  </a:lnTo>
                  <a:lnTo>
                    <a:pt x="15" y="114"/>
                  </a:lnTo>
                  <a:lnTo>
                    <a:pt x="55" y="7"/>
                  </a:lnTo>
                  <a:lnTo>
                    <a:pt x="40" y="0"/>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3839" name="Freeform 47"/>
            <p:cNvSpPr>
              <a:spLocks/>
            </p:cNvSpPr>
            <p:nvPr/>
          </p:nvSpPr>
          <p:spPr bwMode="auto">
            <a:xfrm>
              <a:off x="1695" y="2458"/>
              <a:ext cx="50" cy="83"/>
            </a:xfrm>
            <a:custGeom>
              <a:avLst/>
              <a:gdLst/>
              <a:ahLst/>
              <a:cxnLst>
                <a:cxn ang="0">
                  <a:pos x="46" y="0"/>
                </a:cxn>
                <a:cxn ang="0">
                  <a:pos x="0" y="105"/>
                </a:cxn>
                <a:cxn ang="0">
                  <a:pos x="15" y="112"/>
                </a:cxn>
                <a:cxn ang="0">
                  <a:pos x="61" y="8"/>
                </a:cxn>
                <a:cxn ang="0">
                  <a:pos x="60" y="9"/>
                </a:cxn>
                <a:cxn ang="0">
                  <a:pos x="46" y="0"/>
                </a:cxn>
              </a:cxnLst>
              <a:rect l="0" t="0" r="r" b="b"/>
              <a:pathLst>
                <a:path w="62" h="113">
                  <a:moveTo>
                    <a:pt x="46" y="0"/>
                  </a:moveTo>
                  <a:lnTo>
                    <a:pt x="0" y="105"/>
                  </a:lnTo>
                  <a:lnTo>
                    <a:pt x="15" y="112"/>
                  </a:lnTo>
                  <a:lnTo>
                    <a:pt x="61" y="8"/>
                  </a:lnTo>
                  <a:lnTo>
                    <a:pt x="60" y="9"/>
                  </a:lnTo>
                  <a:lnTo>
                    <a:pt x="46" y="0"/>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3840" name="Freeform 48"/>
            <p:cNvSpPr>
              <a:spLocks/>
            </p:cNvSpPr>
            <p:nvPr/>
          </p:nvSpPr>
          <p:spPr bwMode="auto">
            <a:xfrm>
              <a:off x="1735" y="2388"/>
              <a:ext cx="57" cy="74"/>
            </a:xfrm>
            <a:custGeom>
              <a:avLst/>
              <a:gdLst/>
              <a:ahLst/>
              <a:cxnLst>
                <a:cxn ang="0">
                  <a:pos x="57" y="0"/>
                </a:cxn>
                <a:cxn ang="0">
                  <a:pos x="56" y="1"/>
                </a:cxn>
                <a:cxn ang="0">
                  <a:pos x="0" y="92"/>
                </a:cxn>
                <a:cxn ang="0">
                  <a:pos x="15" y="100"/>
                </a:cxn>
                <a:cxn ang="0">
                  <a:pos x="71" y="9"/>
                </a:cxn>
                <a:cxn ang="0">
                  <a:pos x="70" y="9"/>
                </a:cxn>
                <a:cxn ang="0">
                  <a:pos x="57" y="0"/>
                </a:cxn>
                <a:cxn ang="0">
                  <a:pos x="56" y="0"/>
                </a:cxn>
                <a:cxn ang="0">
                  <a:pos x="56" y="1"/>
                </a:cxn>
                <a:cxn ang="0">
                  <a:pos x="57" y="0"/>
                </a:cxn>
              </a:cxnLst>
              <a:rect l="0" t="0" r="r" b="b"/>
              <a:pathLst>
                <a:path w="72" h="101">
                  <a:moveTo>
                    <a:pt x="57" y="0"/>
                  </a:moveTo>
                  <a:lnTo>
                    <a:pt x="56" y="1"/>
                  </a:lnTo>
                  <a:lnTo>
                    <a:pt x="0" y="92"/>
                  </a:lnTo>
                  <a:lnTo>
                    <a:pt x="15" y="100"/>
                  </a:lnTo>
                  <a:lnTo>
                    <a:pt x="71" y="9"/>
                  </a:lnTo>
                  <a:lnTo>
                    <a:pt x="70" y="9"/>
                  </a:lnTo>
                  <a:lnTo>
                    <a:pt x="57" y="0"/>
                  </a:lnTo>
                  <a:lnTo>
                    <a:pt x="56" y="0"/>
                  </a:lnTo>
                  <a:lnTo>
                    <a:pt x="56" y="1"/>
                  </a:lnTo>
                  <a:lnTo>
                    <a:pt x="57" y="0"/>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3841" name="Freeform 49"/>
            <p:cNvSpPr>
              <a:spLocks/>
            </p:cNvSpPr>
            <p:nvPr/>
          </p:nvSpPr>
          <p:spPr bwMode="auto">
            <a:xfrm>
              <a:off x="1784" y="2364"/>
              <a:ext cx="26" cy="27"/>
            </a:xfrm>
            <a:custGeom>
              <a:avLst/>
              <a:gdLst/>
              <a:ahLst/>
              <a:cxnLst>
                <a:cxn ang="0">
                  <a:pos x="19" y="0"/>
                </a:cxn>
                <a:cxn ang="0">
                  <a:pos x="19" y="1"/>
                </a:cxn>
                <a:cxn ang="0">
                  <a:pos x="0" y="28"/>
                </a:cxn>
                <a:cxn ang="0">
                  <a:pos x="12" y="37"/>
                </a:cxn>
                <a:cxn ang="0">
                  <a:pos x="32" y="9"/>
                </a:cxn>
                <a:cxn ang="0">
                  <a:pos x="32" y="10"/>
                </a:cxn>
                <a:cxn ang="0">
                  <a:pos x="19" y="0"/>
                </a:cxn>
                <a:cxn ang="0">
                  <a:pos x="19" y="1"/>
                </a:cxn>
                <a:cxn ang="0">
                  <a:pos x="19" y="0"/>
                </a:cxn>
              </a:cxnLst>
              <a:rect l="0" t="0" r="r" b="b"/>
              <a:pathLst>
                <a:path w="33" h="38">
                  <a:moveTo>
                    <a:pt x="19" y="0"/>
                  </a:moveTo>
                  <a:lnTo>
                    <a:pt x="19" y="1"/>
                  </a:lnTo>
                  <a:lnTo>
                    <a:pt x="0" y="28"/>
                  </a:lnTo>
                  <a:lnTo>
                    <a:pt x="12" y="37"/>
                  </a:lnTo>
                  <a:lnTo>
                    <a:pt x="32" y="9"/>
                  </a:lnTo>
                  <a:lnTo>
                    <a:pt x="32" y="10"/>
                  </a:lnTo>
                  <a:lnTo>
                    <a:pt x="19" y="0"/>
                  </a:lnTo>
                  <a:lnTo>
                    <a:pt x="19" y="1"/>
                  </a:lnTo>
                  <a:lnTo>
                    <a:pt x="19" y="0"/>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3842" name="Freeform 50"/>
            <p:cNvSpPr>
              <a:spLocks/>
            </p:cNvSpPr>
            <p:nvPr/>
          </p:nvSpPr>
          <p:spPr bwMode="auto">
            <a:xfrm>
              <a:off x="1802" y="2344"/>
              <a:ext cx="26" cy="25"/>
            </a:xfrm>
            <a:custGeom>
              <a:avLst/>
              <a:gdLst/>
              <a:ahLst/>
              <a:cxnLst>
                <a:cxn ang="0">
                  <a:pos x="20" y="0"/>
                </a:cxn>
                <a:cxn ang="0">
                  <a:pos x="19" y="1"/>
                </a:cxn>
                <a:cxn ang="0">
                  <a:pos x="0" y="23"/>
                </a:cxn>
                <a:cxn ang="0">
                  <a:pos x="13" y="33"/>
                </a:cxn>
                <a:cxn ang="0">
                  <a:pos x="31" y="11"/>
                </a:cxn>
                <a:cxn ang="0">
                  <a:pos x="31" y="12"/>
                </a:cxn>
                <a:cxn ang="0">
                  <a:pos x="20" y="0"/>
                </a:cxn>
                <a:cxn ang="0">
                  <a:pos x="19" y="1"/>
                </a:cxn>
                <a:cxn ang="0">
                  <a:pos x="20" y="0"/>
                </a:cxn>
              </a:cxnLst>
              <a:rect l="0" t="0" r="r" b="b"/>
              <a:pathLst>
                <a:path w="32" h="34">
                  <a:moveTo>
                    <a:pt x="20" y="0"/>
                  </a:moveTo>
                  <a:lnTo>
                    <a:pt x="19" y="1"/>
                  </a:lnTo>
                  <a:lnTo>
                    <a:pt x="0" y="23"/>
                  </a:lnTo>
                  <a:lnTo>
                    <a:pt x="13" y="33"/>
                  </a:lnTo>
                  <a:lnTo>
                    <a:pt x="31" y="11"/>
                  </a:lnTo>
                  <a:lnTo>
                    <a:pt x="31" y="12"/>
                  </a:lnTo>
                  <a:lnTo>
                    <a:pt x="20" y="0"/>
                  </a:lnTo>
                  <a:lnTo>
                    <a:pt x="19" y="1"/>
                  </a:lnTo>
                  <a:lnTo>
                    <a:pt x="20" y="0"/>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3843" name="Freeform 51"/>
            <p:cNvSpPr>
              <a:spLocks/>
            </p:cNvSpPr>
            <p:nvPr/>
          </p:nvSpPr>
          <p:spPr bwMode="auto">
            <a:xfrm>
              <a:off x="1822" y="2325"/>
              <a:ext cx="28" cy="26"/>
            </a:xfrm>
            <a:custGeom>
              <a:avLst/>
              <a:gdLst/>
              <a:ahLst/>
              <a:cxnLst>
                <a:cxn ang="0">
                  <a:pos x="23" y="0"/>
                </a:cxn>
                <a:cxn ang="0">
                  <a:pos x="0" y="22"/>
                </a:cxn>
                <a:cxn ang="0">
                  <a:pos x="11" y="34"/>
                </a:cxn>
                <a:cxn ang="0">
                  <a:pos x="34" y="11"/>
                </a:cxn>
                <a:cxn ang="0">
                  <a:pos x="33" y="11"/>
                </a:cxn>
                <a:cxn ang="0">
                  <a:pos x="23" y="0"/>
                </a:cxn>
              </a:cxnLst>
              <a:rect l="0" t="0" r="r" b="b"/>
              <a:pathLst>
                <a:path w="35" h="35">
                  <a:moveTo>
                    <a:pt x="23" y="0"/>
                  </a:moveTo>
                  <a:lnTo>
                    <a:pt x="0" y="22"/>
                  </a:lnTo>
                  <a:lnTo>
                    <a:pt x="11" y="34"/>
                  </a:lnTo>
                  <a:lnTo>
                    <a:pt x="34" y="11"/>
                  </a:lnTo>
                  <a:lnTo>
                    <a:pt x="33" y="11"/>
                  </a:lnTo>
                  <a:lnTo>
                    <a:pt x="23" y="0"/>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3844" name="Freeform 52"/>
            <p:cNvSpPr>
              <a:spLocks/>
            </p:cNvSpPr>
            <p:nvPr/>
          </p:nvSpPr>
          <p:spPr bwMode="auto">
            <a:xfrm>
              <a:off x="1843" y="2304"/>
              <a:ext cx="31" cy="27"/>
            </a:xfrm>
            <a:custGeom>
              <a:avLst/>
              <a:gdLst/>
              <a:ahLst/>
              <a:cxnLst>
                <a:cxn ang="0">
                  <a:pos x="28" y="0"/>
                </a:cxn>
                <a:cxn ang="0">
                  <a:pos x="28" y="1"/>
                </a:cxn>
                <a:cxn ang="0">
                  <a:pos x="0" y="25"/>
                </a:cxn>
                <a:cxn ang="0">
                  <a:pos x="10" y="36"/>
                </a:cxn>
                <a:cxn ang="0">
                  <a:pos x="37" y="12"/>
                </a:cxn>
                <a:cxn ang="0">
                  <a:pos x="28" y="0"/>
                </a:cxn>
                <a:cxn ang="0">
                  <a:pos x="28" y="1"/>
                </a:cxn>
                <a:cxn ang="0">
                  <a:pos x="28" y="0"/>
                </a:cxn>
              </a:cxnLst>
              <a:rect l="0" t="0" r="r" b="b"/>
              <a:pathLst>
                <a:path w="38" h="37">
                  <a:moveTo>
                    <a:pt x="28" y="0"/>
                  </a:moveTo>
                  <a:lnTo>
                    <a:pt x="28" y="1"/>
                  </a:lnTo>
                  <a:lnTo>
                    <a:pt x="0" y="25"/>
                  </a:lnTo>
                  <a:lnTo>
                    <a:pt x="10" y="36"/>
                  </a:lnTo>
                  <a:lnTo>
                    <a:pt x="37" y="12"/>
                  </a:lnTo>
                  <a:lnTo>
                    <a:pt x="28" y="0"/>
                  </a:lnTo>
                  <a:lnTo>
                    <a:pt x="28" y="1"/>
                  </a:lnTo>
                  <a:lnTo>
                    <a:pt x="28" y="0"/>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3845" name="Freeform 53"/>
            <p:cNvSpPr>
              <a:spLocks/>
            </p:cNvSpPr>
            <p:nvPr/>
          </p:nvSpPr>
          <p:spPr bwMode="auto">
            <a:xfrm>
              <a:off x="1869" y="2286"/>
              <a:ext cx="30" cy="25"/>
            </a:xfrm>
            <a:custGeom>
              <a:avLst/>
              <a:gdLst/>
              <a:ahLst/>
              <a:cxnLst>
                <a:cxn ang="0">
                  <a:pos x="29" y="0"/>
                </a:cxn>
                <a:cxn ang="0">
                  <a:pos x="28" y="1"/>
                </a:cxn>
                <a:cxn ang="0">
                  <a:pos x="0" y="21"/>
                </a:cxn>
                <a:cxn ang="0">
                  <a:pos x="9" y="33"/>
                </a:cxn>
                <a:cxn ang="0">
                  <a:pos x="37" y="14"/>
                </a:cxn>
                <a:cxn ang="0">
                  <a:pos x="35" y="14"/>
                </a:cxn>
                <a:cxn ang="0">
                  <a:pos x="29" y="0"/>
                </a:cxn>
                <a:cxn ang="0">
                  <a:pos x="28" y="1"/>
                </a:cxn>
                <a:cxn ang="0">
                  <a:pos x="29" y="0"/>
                </a:cxn>
              </a:cxnLst>
              <a:rect l="0" t="0" r="r" b="b"/>
              <a:pathLst>
                <a:path w="38" h="34">
                  <a:moveTo>
                    <a:pt x="29" y="0"/>
                  </a:moveTo>
                  <a:lnTo>
                    <a:pt x="28" y="1"/>
                  </a:lnTo>
                  <a:lnTo>
                    <a:pt x="0" y="21"/>
                  </a:lnTo>
                  <a:lnTo>
                    <a:pt x="9" y="33"/>
                  </a:lnTo>
                  <a:lnTo>
                    <a:pt x="37" y="14"/>
                  </a:lnTo>
                  <a:lnTo>
                    <a:pt x="35" y="14"/>
                  </a:lnTo>
                  <a:lnTo>
                    <a:pt x="29" y="0"/>
                  </a:lnTo>
                  <a:lnTo>
                    <a:pt x="28" y="1"/>
                  </a:lnTo>
                  <a:lnTo>
                    <a:pt x="29" y="0"/>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3846" name="Freeform 54"/>
            <p:cNvSpPr>
              <a:spLocks/>
            </p:cNvSpPr>
            <p:nvPr/>
          </p:nvSpPr>
          <p:spPr bwMode="auto">
            <a:xfrm>
              <a:off x="1895" y="2271"/>
              <a:ext cx="36" cy="24"/>
            </a:xfrm>
            <a:custGeom>
              <a:avLst/>
              <a:gdLst/>
              <a:ahLst/>
              <a:cxnLst>
                <a:cxn ang="0">
                  <a:pos x="38" y="0"/>
                </a:cxn>
                <a:cxn ang="0">
                  <a:pos x="36" y="1"/>
                </a:cxn>
                <a:cxn ang="0">
                  <a:pos x="0" y="18"/>
                </a:cxn>
                <a:cxn ang="0">
                  <a:pos x="6" y="32"/>
                </a:cxn>
                <a:cxn ang="0">
                  <a:pos x="43" y="15"/>
                </a:cxn>
                <a:cxn ang="0">
                  <a:pos x="41" y="16"/>
                </a:cxn>
                <a:cxn ang="0">
                  <a:pos x="38" y="0"/>
                </a:cxn>
                <a:cxn ang="0">
                  <a:pos x="36" y="1"/>
                </a:cxn>
                <a:cxn ang="0">
                  <a:pos x="38" y="0"/>
                </a:cxn>
              </a:cxnLst>
              <a:rect l="0" t="0" r="r" b="b"/>
              <a:pathLst>
                <a:path w="44" h="33">
                  <a:moveTo>
                    <a:pt x="38" y="0"/>
                  </a:moveTo>
                  <a:lnTo>
                    <a:pt x="36" y="1"/>
                  </a:lnTo>
                  <a:lnTo>
                    <a:pt x="0" y="18"/>
                  </a:lnTo>
                  <a:lnTo>
                    <a:pt x="6" y="32"/>
                  </a:lnTo>
                  <a:lnTo>
                    <a:pt x="43" y="15"/>
                  </a:lnTo>
                  <a:lnTo>
                    <a:pt x="41" y="16"/>
                  </a:lnTo>
                  <a:lnTo>
                    <a:pt x="38" y="0"/>
                  </a:lnTo>
                  <a:lnTo>
                    <a:pt x="36" y="1"/>
                  </a:lnTo>
                  <a:lnTo>
                    <a:pt x="38" y="0"/>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3847" name="Freeform 55"/>
            <p:cNvSpPr>
              <a:spLocks/>
            </p:cNvSpPr>
            <p:nvPr/>
          </p:nvSpPr>
          <p:spPr bwMode="auto">
            <a:xfrm>
              <a:off x="1930" y="2265"/>
              <a:ext cx="29" cy="16"/>
            </a:xfrm>
            <a:custGeom>
              <a:avLst/>
              <a:gdLst/>
              <a:ahLst/>
              <a:cxnLst>
                <a:cxn ang="0">
                  <a:pos x="33" y="0"/>
                </a:cxn>
                <a:cxn ang="0">
                  <a:pos x="0" y="7"/>
                </a:cxn>
                <a:cxn ang="0">
                  <a:pos x="3" y="22"/>
                </a:cxn>
                <a:cxn ang="0">
                  <a:pos x="36" y="14"/>
                </a:cxn>
                <a:cxn ang="0">
                  <a:pos x="34" y="14"/>
                </a:cxn>
                <a:cxn ang="0">
                  <a:pos x="33" y="0"/>
                </a:cxn>
                <a:cxn ang="0">
                  <a:pos x="33" y="0"/>
                </a:cxn>
              </a:cxnLst>
              <a:rect l="0" t="0" r="r" b="b"/>
              <a:pathLst>
                <a:path w="37" h="23">
                  <a:moveTo>
                    <a:pt x="33" y="0"/>
                  </a:moveTo>
                  <a:lnTo>
                    <a:pt x="0" y="7"/>
                  </a:lnTo>
                  <a:lnTo>
                    <a:pt x="3" y="22"/>
                  </a:lnTo>
                  <a:lnTo>
                    <a:pt x="36" y="14"/>
                  </a:lnTo>
                  <a:lnTo>
                    <a:pt x="34" y="14"/>
                  </a:lnTo>
                  <a:lnTo>
                    <a:pt x="33" y="0"/>
                  </a:lnTo>
                  <a:lnTo>
                    <a:pt x="33" y="0"/>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3848" name="Freeform 56"/>
            <p:cNvSpPr>
              <a:spLocks/>
            </p:cNvSpPr>
            <p:nvPr/>
          </p:nvSpPr>
          <p:spPr bwMode="auto">
            <a:xfrm>
              <a:off x="1961" y="2262"/>
              <a:ext cx="31" cy="13"/>
            </a:xfrm>
            <a:custGeom>
              <a:avLst/>
              <a:gdLst/>
              <a:ahLst/>
              <a:cxnLst>
                <a:cxn ang="0">
                  <a:pos x="38" y="0"/>
                </a:cxn>
                <a:cxn ang="0">
                  <a:pos x="37" y="0"/>
                </a:cxn>
                <a:cxn ang="0">
                  <a:pos x="0" y="2"/>
                </a:cxn>
                <a:cxn ang="0">
                  <a:pos x="1" y="16"/>
                </a:cxn>
                <a:cxn ang="0">
                  <a:pos x="38" y="14"/>
                </a:cxn>
                <a:cxn ang="0">
                  <a:pos x="37" y="14"/>
                </a:cxn>
                <a:cxn ang="0">
                  <a:pos x="38" y="0"/>
                </a:cxn>
                <a:cxn ang="0">
                  <a:pos x="37" y="0"/>
                </a:cxn>
                <a:cxn ang="0">
                  <a:pos x="38" y="0"/>
                </a:cxn>
              </a:cxnLst>
              <a:rect l="0" t="0" r="r" b="b"/>
              <a:pathLst>
                <a:path w="39" h="17">
                  <a:moveTo>
                    <a:pt x="38" y="0"/>
                  </a:moveTo>
                  <a:lnTo>
                    <a:pt x="37" y="0"/>
                  </a:lnTo>
                  <a:lnTo>
                    <a:pt x="0" y="2"/>
                  </a:lnTo>
                  <a:lnTo>
                    <a:pt x="1" y="16"/>
                  </a:lnTo>
                  <a:lnTo>
                    <a:pt x="38" y="14"/>
                  </a:lnTo>
                  <a:lnTo>
                    <a:pt x="37" y="14"/>
                  </a:lnTo>
                  <a:lnTo>
                    <a:pt x="38" y="0"/>
                  </a:lnTo>
                  <a:lnTo>
                    <a:pt x="37" y="0"/>
                  </a:lnTo>
                  <a:lnTo>
                    <a:pt x="38" y="0"/>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3849" name="Freeform 57"/>
            <p:cNvSpPr>
              <a:spLocks/>
            </p:cNvSpPr>
            <p:nvPr/>
          </p:nvSpPr>
          <p:spPr bwMode="auto">
            <a:xfrm>
              <a:off x="1995" y="2262"/>
              <a:ext cx="28" cy="13"/>
            </a:xfrm>
            <a:custGeom>
              <a:avLst/>
              <a:gdLst/>
              <a:ahLst/>
              <a:cxnLst>
                <a:cxn ang="0">
                  <a:pos x="35" y="2"/>
                </a:cxn>
                <a:cxn ang="0">
                  <a:pos x="33" y="2"/>
                </a:cxn>
                <a:cxn ang="0">
                  <a:pos x="1" y="0"/>
                </a:cxn>
                <a:cxn ang="0">
                  <a:pos x="0" y="14"/>
                </a:cxn>
                <a:cxn ang="0">
                  <a:pos x="32" y="16"/>
                </a:cxn>
                <a:cxn ang="0">
                  <a:pos x="35" y="2"/>
                </a:cxn>
                <a:cxn ang="0">
                  <a:pos x="34" y="2"/>
                </a:cxn>
                <a:cxn ang="0">
                  <a:pos x="33" y="2"/>
                </a:cxn>
                <a:cxn ang="0">
                  <a:pos x="35" y="2"/>
                </a:cxn>
              </a:cxnLst>
              <a:rect l="0" t="0" r="r" b="b"/>
              <a:pathLst>
                <a:path w="36" h="17">
                  <a:moveTo>
                    <a:pt x="35" y="2"/>
                  </a:moveTo>
                  <a:lnTo>
                    <a:pt x="33" y="2"/>
                  </a:lnTo>
                  <a:lnTo>
                    <a:pt x="1" y="0"/>
                  </a:lnTo>
                  <a:lnTo>
                    <a:pt x="0" y="14"/>
                  </a:lnTo>
                  <a:lnTo>
                    <a:pt x="32" y="16"/>
                  </a:lnTo>
                  <a:lnTo>
                    <a:pt x="35" y="2"/>
                  </a:lnTo>
                  <a:lnTo>
                    <a:pt x="34" y="2"/>
                  </a:lnTo>
                  <a:lnTo>
                    <a:pt x="33" y="2"/>
                  </a:lnTo>
                  <a:lnTo>
                    <a:pt x="35" y="2"/>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3850" name="Freeform 58"/>
            <p:cNvSpPr>
              <a:spLocks/>
            </p:cNvSpPr>
            <p:nvPr/>
          </p:nvSpPr>
          <p:spPr bwMode="auto">
            <a:xfrm>
              <a:off x="2023" y="2265"/>
              <a:ext cx="25" cy="13"/>
            </a:xfrm>
            <a:custGeom>
              <a:avLst/>
              <a:gdLst/>
              <a:ahLst/>
              <a:cxnLst>
                <a:cxn ang="0">
                  <a:pos x="30" y="5"/>
                </a:cxn>
                <a:cxn ang="0">
                  <a:pos x="3" y="0"/>
                </a:cxn>
                <a:cxn ang="0">
                  <a:pos x="0" y="14"/>
                </a:cxn>
                <a:cxn ang="0">
                  <a:pos x="27" y="18"/>
                </a:cxn>
                <a:cxn ang="0">
                  <a:pos x="26" y="18"/>
                </a:cxn>
                <a:cxn ang="0">
                  <a:pos x="30" y="5"/>
                </a:cxn>
                <a:cxn ang="0">
                  <a:pos x="30" y="5"/>
                </a:cxn>
              </a:cxnLst>
              <a:rect l="0" t="0" r="r" b="b"/>
              <a:pathLst>
                <a:path w="31" h="19">
                  <a:moveTo>
                    <a:pt x="30" y="5"/>
                  </a:moveTo>
                  <a:lnTo>
                    <a:pt x="3" y="0"/>
                  </a:lnTo>
                  <a:lnTo>
                    <a:pt x="0" y="14"/>
                  </a:lnTo>
                  <a:lnTo>
                    <a:pt x="27" y="18"/>
                  </a:lnTo>
                  <a:lnTo>
                    <a:pt x="26" y="18"/>
                  </a:lnTo>
                  <a:lnTo>
                    <a:pt x="30" y="5"/>
                  </a:lnTo>
                  <a:lnTo>
                    <a:pt x="30" y="5"/>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3851" name="Freeform 59"/>
            <p:cNvSpPr>
              <a:spLocks/>
            </p:cNvSpPr>
            <p:nvPr/>
          </p:nvSpPr>
          <p:spPr bwMode="auto">
            <a:xfrm>
              <a:off x="2048" y="2270"/>
              <a:ext cx="25" cy="14"/>
            </a:xfrm>
            <a:custGeom>
              <a:avLst/>
              <a:gdLst/>
              <a:ahLst/>
              <a:cxnLst>
                <a:cxn ang="0">
                  <a:pos x="30" y="7"/>
                </a:cxn>
                <a:cxn ang="0">
                  <a:pos x="29" y="7"/>
                </a:cxn>
                <a:cxn ang="0">
                  <a:pos x="4" y="0"/>
                </a:cxn>
                <a:cxn ang="0">
                  <a:pos x="0" y="13"/>
                </a:cxn>
                <a:cxn ang="0">
                  <a:pos x="25" y="20"/>
                </a:cxn>
                <a:cxn ang="0">
                  <a:pos x="23" y="20"/>
                </a:cxn>
                <a:cxn ang="0">
                  <a:pos x="30" y="7"/>
                </a:cxn>
                <a:cxn ang="0">
                  <a:pos x="29" y="7"/>
                </a:cxn>
                <a:cxn ang="0">
                  <a:pos x="30" y="7"/>
                </a:cxn>
              </a:cxnLst>
              <a:rect l="0" t="0" r="r" b="b"/>
              <a:pathLst>
                <a:path w="31" h="21">
                  <a:moveTo>
                    <a:pt x="30" y="7"/>
                  </a:moveTo>
                  <a:lnTo>
                    <a:pt x="29" y="7"/>
                  </a:lnTo>
                  <a:lnTo>
                    <a:pt x="4" y="0"/>
                  </a:lnTo>
                  <a:lnTo>
                    <a:pt x="0" y="13"/>
                  </a:lnTo>
                  <a:lnTo>
                    <a:pt x="25" y="20"/>
                  </a:lnTo>
                  <a:lnTo>
                    <a:pt x="23" y="20"/>
                  </a:lnTo>
                  <a:lnTo>
                    <a:pt x="30" y="7"/>
                  </a:lnTo>
                  <a:lnTo>
                    <a:pt x="29" y="7"/>
                  </a:lnTo>
                  <a:lnTo>
                    <a:pt x="30" y="7"/>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3852" name="Freeform 60"/>
            <p:cNvSpPr>
              <a:spLocks/>
            </p:cNvSpPr>
            <p:nvPr/>
          </p:nvSpPr>
          <p:spPr bwMode="auto">
            <a:xfrm>
              <a:off x="2071" y="2276"/>
              <a:ext cx="30" cy="19"/>
            </a:xfrm>
            <a:custGeom>
              <a:avLst/>
              <a:gdLst/>
              <a:ahLst/>
              <a:cxnLst>
                <a:cxn ang="0">
                  <a:pos x="36" y="12"/>
                </a:cxn>
                <a:cxn ang="0">
                  <a:pos x="34" y="11"/>
                </a:cxn>
                <a:cxn ang="0">
                  <a:pos x="7" y="0"/>
                </a:cxn>
                <a:cxn ang="0">
                  <a:pos x="0" y="14"/>
                </a:cxn>
                <a:cxn ang="0">
                  <a:pos x="27" y="25"/>
                </a:cxn>
                <a:cxn ang="0">
                  <a:pos x="26" y="24"/>
                </a:cxn>
                <a:cxn ang="0">
                  <a:pos x="36" y="12"/>
                </a:cxn>
                <a:cxn ang="0">
                  <a:pos x="35" y="12"/>
                </a:cxn>
                <a:cxn ang="0">
                  <a:pos x="34" y="11"/>
                </a:cxn>
                <a:cxn ang="0">
                  <a:pos x="36" y="12"/>
                </a:cxn>
              </a:cxnLst>
              <a:rect l="0" t="0" r="r" b="b"/>
              <a:pathLst>
                <a:path w="37" h="26">
                  <a:moveTo>
                    <a:pt x="36" y="12"/>
                  </a:moveTo>
                  <a:lnTo>
                    <a:pt x="34" y="11"/>
                  </a:lnTo>
                  <a:lnTo>
                    <a:pt x="7" y="0"/>
                  </a:lnTo>
                  <a:lnTo>
                    <a:pt x="0" y="14"/>
                  </a:lnTo>
                  <a:lnTo>
                    <a:pt x="27" y="25"/>
                  </a:lnTo>
                  <a:lnTo>
                    <a:pt x="26" y="24"/>
                  </a:lnTo>
                  <a:lnTo>
                    <a:pt x="36" y="12"/>
                  </a:lnTo>
                  <a:lnTo>
                    <a:pt x="35" y="12"/>
                  </a:lnTo>
                  <a:lnTo>
                    <a:pt x="34" y="11"/>
                  </a:lnTo>
                  <a:lnTo>
                    <a:pt x="36" y="12"/>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3853" name="Freeform 61"/>
            <p:cNvSpPr>
              <a:spLocks/>
            </p:cNvSpPr>
            <p:nvPr/>
          </p:nvSpPr>
          <p:spPr bwMode="auto">
            <a:xfrm>
              <a:off x="2095" y="2287"/>
              <a:ext cx="29" cy="24"/>
            </a:xfrm>
            <a:custGeom>
              <a:avLst/>
              <a:gdLst/>
              <a:ahLst/>
              <a:cxnLst>
                <a:cxn ang="0">
                  <a:pos x="35" y="21"/>
                </a:cxn>
                <a:cxn ang="0">
                  <a:pos x="35" y="20"/>
                </a:cxn>
                <a:cxn ang="0">
                  <a:pos x="10" y="0"/>
                </a:cxn>
                <a:cxn ang="0">
                  <a:pos x="0" y="13"/>
                </a:cxn>
                <a:cxn ang="0">
                  <a:pos x="25" y="32"/>
                </a:cxn>
                <a:cxn ang="0">
                  <a:pos x="24" y="31"/>
                </a:cxn>
                <a:cxn ang="0">
                  <a:pos x="35" y="21"/>
                </a:cxn>
                <a:cxn ang="0">
                  <a:pos x="35" y="20"/>
                </a:cxn>
                <a:cxn ang="0">
                  <a:pos x="35" y="21"/>
                </a:cxn>
              </a:cxnLst>
              <a:rect l="0" t="0" r="r" b="b"/>
              <a:pathLst>
                <a:path w="36" h="33">
                  <a:moveTo>
                    <a:pt x="35" y="21"/>
                  </a:moveTo>
                  <a:lnTo>
                    <a:pt x="35" y="20"/>
                  </a:lnTo>
                  <a:lnTo>
                    <a:pt x="10" y="0"/>
                  </a:lnTo>
                  <a:lnTo>
                    <a:pt x="0" y="13"/>
                  </a:lnTo>
                  <a:lnTo>
                    <a:pt x="25" y="32"/>
                  </a:lnTo>
                  <a:lnTo>
                    <a:pt x="24" y="31"/>
                  </a:lnTo>
                  <a:lnTo>
                    <a:pt x="35" y="21"/>
                  </a:lnTo>
                  <a:lnTo>
                    <a:pt x="35" y="20"/>
                  </a:lnTo>
                  <a:lnTo>
                    <a:pt x="35" y="21"/>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3854" name="Freeform 62"/>
            <p:cNvSpPr>
              <a:spLocks/>
            </p:cNvSpPr>
            <p:nvPr/>
          </p:nvSpPr>
          <p:spPr bwMode="auto">
            <a:xfrm>
              <a:off x="2116" y="2305"/>
              <a:ext cx="29" cy="26"/>
            </a:xfrm>
            <a:custGeom>
              <a:avLst/>
              <a:gdLst/>
              <a:ahLst/>
              <a:cxnLst>
                <a:cxn ang="0">
                  <a:pos x="34" y="25"/>
                </a:cxn>
                <a:cxn ang="0">
                  <a:pos x="11" y="0"/>
                </a:cxn>
                <a:cxn ang="0">
                  <a:pos x="0" y="10"/>
                </a:cxn>
                <a:cxn ang="0">
                  <a:pos x="23" y="35"/>
                </a:cxn>
                <a:cxn ang="0">
                  <a:pos x="22" y="35"/>
                </a:cxn>
                <a:cxn ang="0">
                  <a:pos x="34" y="25"/>
                </a:cxn>
              </a:cxnLst>
              <a:rect l="0" t="0" r="r" b="b"/>
              <a:pathLst>
                <a:path w="35" h="36">
                  <a:moveTo>
                    <a:pt x="34" y="25"/>
                  </a:moveTo>
                  <a:lnTo>
                    <a:pt x="11" y="0"/>
                  </a:lnTo>
                  <a:lnTo>
                    <a:pt x="0" y="10"/>
                  </a:lnTo>
                  <a:lnTo>
                    <a:pt x="23" y="35"/>
                  </a:lnTo>
                  <a:lnTo>
                    <a:pt x="22" y="35"/>
                  </a:lnTo>
                  <a:lnTo>
                    <a:pt x="34" y="25"/>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3855" name="Freeform 63"/>
            <p:cNvSpPr>
              <a:spLocks/>
            </p:cNvSpPr>
            <p:nvPr/>
          </p:nvSpPr>
          <p:spPr bwMode="auto">
            <a:xfrm>
              <a:off x="2138" y="2326"/>
              <a:ext cx="32" cy="33"/>
            </a:xfrm>
            <a:custGeom>
              <a:avLst/>
              <a:gdLst/>
              <a:ahLst/>
              <a:cxnLst>
                <a:cxn ang="0">
                  <a:pos x="40" y="34"/>
                </a:cxn>
                <a:cxn ang="0">
                  <a:pos x="40" y="33"/>
                </a:cxn>
                <a:cxn ang="0">
                  <a:pos x="12" y="0"/>
                </a:cxn>
                <a:cxn ang="0">
                  <a:pos x="0" y="11"/>
                </a:cxn>
                <a:cxn ang="0">
                  <a:pos x="28" y="44"/>
                </a:cxn>
                <a:cxn ang="0">
                  <a:pos x="28" y="43"/>
                </a:cxn>
                <a:cxn ang="0">
                  <a:pos x="40" y="34"/>
                </a:cxn>
                <a:cxn ang="0">
                  <a:pos x="40" y="33"/>
                </a:cxn>
                <a:cxn ang="0">
                  <a:pos x="40" y="34"/>
                </a:cxn>
              </a:cxnLst>
              <a:rect l="0" t="0" r="r" b="b"/>
              <a:pathLst>
                <a:path w="41" h="45">
                  <a:moveTo>
                    <a:pt x="40" y="34"/>
                  </a:moveTo>
                  <a:lnTo>
                    <a:pt x="40" y="33"/>
                  </a:lnTo>
                  <a:lnTo>
                    <a:pt x="12" y="0"/>
                  </a:lnTo>
                  <a:lnTo>
                    <a:pt x="0" y="11"/>
                  </a:lnTo>
                  <a:lnTo>
                    <a:pt x="28" y="44"/>
                  </a:lnTo>
                  <a:lnTo>
                    <a:pt x="28" y="43"/>
                  </a:lnTo>
                  <a:lnTo>
                    <a:pt x="40" y="34"/>
                  </a:lnTo>
                  <a:lnTo>
                    <a:pt x="40" y="33"/>
                  </a:lnTo>
                  <a:lnTo>
                    <a:pt x="40" y="34"/>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3856" name="Freeform 64"/>
            <p:cNvSpPr>
              <a:spLocks/>
            </p:cNvSpPr>
            <p:nvPr/>
          </p:nvSpPr>
          <p:spPr bwMode="auto">
            <a:xfrm>
              <a:off x="2163" y="2355"/>
              <a:ext cx="649" cy="831"/>
            </a:xfrm>
            <a:custGeom>
              <a:avLst/>
              <a:gdLst/>
              <a:ahLst/>
              <a:cxnLst>
                <a:cxn ang="0">
                  <a:pos x="817" y="1132"/>
                </a:cxn>
                <a:cxn ang="0">
                  <a:pos x="14" y="0"/>
                </a:cxn>
                <a:cxn ang="0">
                  <a:pos x="0" y="10"/>
                </a:cxn>
                <a:cxn ang="0">
                  <a:pos x="803" y="1143"/>
                </a:cxn>
                <a:cxn ang="0">
                  <a:pos x="817" y="1132"/>
                </a:cxn>
              </a:cxnLst>
              <a:rect l="0" t="0" r="r" b="b"/>
              <a:pathLst>
                <a:path w="818" h="1144">
                  <a:moveTo>
                    <a:pt x="817" y="1132"/>
                  </a:moveTo>
                  <a:lnTo>
                    <a:pt x="14" y="0"/>
                  </a:lnTo>
                  <a:lnTo>
                    <a:pt x="0" y="10"/>
                  </a:lnTo>
                  <a:lnTo>
                    <a:pt x="803" y="1143"/>
                  </a:lnTo>
                  <a:lnTo>
                    <a:pt x="817" y="1132"/>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3857" name="Freeform 65"/>
            <p:cNvSpPr>
              <a:spLocks/>
            </p:cNvSpPr>
            <p:nvPr/>
          </p:nvSpPr>
          <p:spPr bwMode="auto">
            <a:xfrm>
              <a:off x="2805" y="3182"/>
              <a:ext cx="38" cy="41"/>
            </a:xfrm>
            <a:custGeom>
              <a:avLst/>
              <a:gdLst/>
              <a:ahLst/>
              <a:cxnLst>
                <a:cxn ang="0">
                  <a:pos x="46" y="44"/>
                </a:cxn>
                <a:cxn ang="0">
                  <a:pos x="46" y="45"/>
                </a:cxn>
                <a:cxn ang="0">
                  <a:pos x="12" y="0"/>
                </a:cxn>
                <a:cxn ang="0">
                  <a:pos x="0" y="10"/>
                </a:cxn>
                <a:cxn ang="0">
                  <a:pos x="34" y="55"/>
                </a:cxn>
                <a:cxn ang="0">
                  <a:pos x="46" y="44"/>
                </a:cxn>
              </a:cxnLst>
              <a:rect l="0" t="0" r="r" b="b"/>
              <a:pathLst>
                <a:path w="47" h="56">
                  <a:moveTo>
                    <a:pt x="46" y="44"/>
                  </a:moveTo>
                  <a:lnTo>
                    <a:pt x="46" y="45"/>
                  </a:lnTo>
                  <a:lnTo>
                    <a:pt x="12" y="0"/>
                  </a:lnTo>
                  <a:lnTo>
                    <a:pt x="0" y="10"/>
                  </a:lnTo>
                  <a:lnTo>
                    <a:pt x="34" y="55"/>
                  </a:lnTo>
                  <a:lnTo>
                    <a:pt x="46" y="44"/>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3858" name="Freeform 66"/>
            <p:cNvSpPr>
              <a:spLocks/>
            </p:cNvSpPr>
            <p:nvPr/>
          </p:nvSpPr>
          <p:spPr bwMode="auto">
            <a:xfrm>
              <a:off x="2835" y="3218"/>
              <a:ext cx="33" cy="33"/>
            </a:xfrm>
            <a:custGeom>
              <a:avLst/>
              <a:gdLst/>
              <a:ahLst/>
              <a:cxnLst>
                <a:cxn ang="0">
                  <a:pos x="39" y="34"/>
                </a:cxn>
                <a:cxn ang="0">
                  <a:pos x="40" y="34"/>
                </a:cxn>
                <a:cxn ang="0">
                  <a:pos x="12" y="0"/>
                </a:cxn>
                <a:cxn ang="0">
                  <a:pos x="0" y="11"/>
                </a:cxn>
                <a:cxn ang="0">
                  <a:pos x="28" y="44"/>
                </a:cxn>
                <a:cxn ang="0">
                  <a:pos x="28" y="45"/>
                </a:cxn>
                <a:cxn ang="0">
                  <a:pos x="28" y="44"/>
                </a:cxn>
                <a:cxn ang="0">
                  <a:pos x="28" y="45"/>
                </a:cxn>
                <a:cxn ang="0">
                  <a:pos x="39" y="34"/>
                </a:cxn>
              </a:cxnLst>
              <a:rect l="0" t="0" r="r" b="b"/>
              <a:pathLst>
                <a:path w="41" h="46">
                  <a:moveTo>
                    <a:pt x="39" y="34"/>
                  </a:moveTo>
                  <a:lnTo>
                    <a:pt x="40" y="34"/>
                  </a:lnTo>
                  <a:lnTo>
                    <a:pt x="12" y="0"/>
                  </a:lnTo>
                  <a:lnTo>
                    <a:pt x="0" y="11"/>
                  </a:lnTo>
                  <a:lnTo>
                    <a:pt x="28" y="44"/>
                  </a:lnTo>
                  <a:lnTo>
                    <a:pt x="28" y="45"/>
                  </a:lnTo>
                  <a:lnTo>
                    <a:pt x="28" y="44"/>
                  </a:lnTo>
                  <a:lnTo>
                    <a:pt x="28" y="45"/>
                  </a:lnTo>
                  <a:lnTo>
                    <a:pt x="39" y="34"/>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3859" name="Freeform 67"/>
            <p:cNvSpPr>
              <a:spLocks/>
            </p:cNvSpPr>
            <p:nvPr/>
          </p:nvSpPr>
          <p:spPr bwMode="auto">
            <a:xfrm>
              <a:off x="2860" y="3245"/>
              <a:ext cx="33" cy="29"/>
            </a:xfrm>
            <a:custGeom>
              <a:avLst/>
              <a:gdLst/>
              <a:ahLst/>
              <a:cxnLst>
                <a:cxn ang="0">
                  <a:pos x="39" y="27"/>
                </a:cxn>
                <a:cxn ang="0">
                  <a:pos x="39" y="28"/>
                </a:cxn>
                <a:cxn ang="0">
                  <a:pos x="11" y="0"/>
                </a:cxn>
                <a:cxn ang="0">
                  <a:pos x="0" y="11"/>
                </a:cxn>
                <a:cxn ang="0">
                  <a:pos x="28" y="39"/>
                </a:cxn>
                <a:cxn ang="0">
                  <a:pos x="29" y="39"/>
                </a:cxn>
                <a:cxn ang="0">
                  <a:pos x="28" y="39"/>
                </a:cxn>
                <a:cxn ang="0">
                  <a:pos x="29" y="39"/>
                </a:cxn>
                <a:cxn ang="0">
                  <a:pos x="39" y="27"/>
                </a:cxn>
              </a:cxnLst>
              <a:rect l="0" t="0" r="r" b="b"/>
              <a:pathLst>
                <a:path w="40" h="40">
                  <a:moveTo>
                    <a:pt x="39" y="27"/>
                  </a:moveTo>
                  <a:lnTo>
                    <a:pt x="39" y="28"/>
                  </a:lnTo>
                  <a:lnTo>
                    <a:pt x="11" y="0"/>
                  </a:lnTo>
                  <a:lnTo>
                    <a:pt x="0" y="11"/>
                  </a:lnTo>
                  <a:lnTo>
                    <a:pt x="28" y="39"/>
                  </a:lnTo>
                  <a:lnTo>
                    <a:pt x="29" y="39"/>
                  </a:lnTo>
                  <a:lnTo>
                    <a:pt x="28" y="39"/>
                  </a:lnTo>
                  <a:lnTo>
                    <a:pt x="29" y="39"/>
                  </a:lnTo>
                  <a:lnTo>
                    <a:pt x="39" y="27"/>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3860" name="Freeform 68"/>
            <p:cNvSpPr>
              <a:spLocks/>
            </p:cNvSpPr>
            <p:nvPr/>
          </p:nvSpPr>
          <p:spPr bwMode="auto">
            <a:xfrm>
              <a:off x="2888" y="3267"/>
              <a:ext cx="25" cy="24"/>
            </a:xfrm>
            <a:custGeom>
              <a:avLst/>
              <a:gdLst/>
              <a:ahLst/>
              <a:cxnLst>
                <a:cxn ang="0">
                  <a:pos x="30" y="17"/>
                </a:cxn>
                <a:cxn ang="0">
                  <a:pos x="32" y="17"/>
                </a:cxn>
                <a:cxn ang="0">
                  <a:pos x="10" y="0"/>
                </a:cxn>
                <a:cxn ang="0">
                  <a:pos x="0" y="12"/>
                </a:cxn>
                <a:cxn ang="0">
                  <a:pos x="22" y="29"/>
                </a:cxn>
                <a:cxn ang="0">
                  <a:pos x="24" y="29"/>
                </a:cxn>
                <a:cxn ang="0">
                  <a:pos x="22" y="29"/>
                </a:cxn>
                <a:cxn ang="0">
                  <a:pos x="24" y="29"/>
                </a:cxn>
                <a:cxn ang="0">
                  <a:pos x="24" y="30"/>
                </a:cxn>
                <a:cxn ang="0">
                  <a:pos x="30" y="17"/>
                </a:cxn>
              </a:cxnLst>
              <a:rect l="0" t="0" r="r" b="b"/>
              <a:pathLst>
                <a:path w="33" h="31">
                  <a:moveTo>
                    <a:pt x="30" y="17"/>
                  </a:moveTo>
                  <a:lnTo>
                    <a:pt x="32" y="17"/>
                  </a:lnTo>
                  <a:lnTo>
                    <a:pt x="10" y="0"/>
                  </a:lnTo>
                  <a:lnTo>
                    <a:pt x="0" y="12"/>
                  </a:lnTo>
                  <a:lnTo>
                    <a:pt x="22" y="29"/>
                  </a:lnTo>
                  <a:lnTo>
                    <a:pt x="24" y="29"/>
                  </a:lnTo>
                  <a:lnTo>
                    <a:pt x="22" y="29"/>
                  </a:lnTo>
                  <a:lnTo>
                    <a:pt x="24" y="29"/>
                  </a:lnTo>
                  <a:lnTo>
                    <a:pt x="24" y="30"/>
                  </a:lnTo>
                  <a:lnTo>
                    <a:pt x="30" y="17"/>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3861" name="Freeform 69"/>
            <p:cNvSpPr>
              <a:spLocks/>
            </p:cNvSpPr>
            <p:nvPr/>
          </p:nvSpPr>
          <p:spPr bwMode="auto">
            <a:xfrm>
              <a:off x="2910" y="3282"/>
              <a:ext cx="25" cy="19"/>
            </a:xfrm>
            <a:custGeom>
              <a:avLst/>
              <a:gdLst/>
              <a:ahLst/>
              <a:cxnLst>
                <a:cxn ang="0">
                  <a:pos x="29" y="10"/>
                </a:cxn>
                <a:cxn ang="0">
                  <a:pos x="31" y="11"/>
                </a:cxn>
                <a:cxn ang="0">
                  <a:pos x="7" y="0"/>
                </a:cxn>
                <a:cxn ang="0">
                  <a:pos x="0" y="12"/>
                </a:cxn>
                <a:cxn ang="0">
                  <a:pos x="24" y="24"/>
                </a:cxn>
                <a:cxn ang="0">
                  <a:pos x="25" y="24"/>
                </a:cxn>
                <a:cxn ang="0">
                  <a:pos x="24" y="24"/>
                </a:cxn>
                <a:cxn ang="0">
                  <a:pos x="25" y="24"/>
                </a:cxn>
                <a:cxn ang="0">
                  <a:pos x="29" y="10"/>
                </a:cxn>
              </a:cxnLst>
              <a:rect l="0" t="0" r="r" b="b"/>
              <a:pathLst>
                <a:path w="32" h="25">
                  <a:moveTo>
                    <a:pt x="29" y="10"/>
                  </a:moveTo>
                  <a:lnTo>
                    <a:pt x="31" y="11"/>
                  </a:lnTo>
                  <a:lnTo>
                    <a:pt x="7" y="0"/>
                  </a:lnTo>
                  <a:lnTo>
                    <a:pt x="0" y="12"/>
                  </a:lnTo>
                  <a:lnTo>
                    <a:pt x="24" y="24"/>
                  </a:lnTo>
                  <a:lnTo>
                    <a:pt x="25" y="24"/>
                  </a:lnTo>
                  <a:lnTo>
                    <a:pt x="24" y="24"/>
                  </a:lnTo>
                  <a:lnTo>
                    <a:pt x="25" y="24"/>
                  </a:lnTo>
                  <a:lnTo>
                    <a:pt x="29" y="10"/>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3862" name="Freeform 70"/>
            <p:cNvSpPr>
              <a:spLocks/>
            </p:cNvSpPr>
            <p:nvPr/>
          </p:nvSpPr>
          <p:spPr bwMode="auto">
            <a:xfrm>
              <a:off x="2933" y="3291"/>
              <a:ext cx="24" cy="16"/>
            </a:xfrm>
            <a:custGeom>
              <a:avLst/>
              <a:gdLst/>
              <a:ahLst/>
              <a:cxnLst>
                <a:cxn ang="0">
                  <a:pos x="28" y="6"/>
                </a:cxn>
                <a:cxn ang="0">
                  <a:pos x="29" y="7"/>
                </a:cxn>
                <a:cxn ang="0">
                  <a:pos x="4" y="0"/>
                </a:cxn>
                <a:cxn ang="0">
                  <a:pos x="0" y="13"/>
                </a:cxn>
                <a:cxn ang="0">
                  <a:pos x="25" y="20"/>
                </a:cxn>
                <a:cxn ang="0">
                  <a:pos x="26" y="20"/>
                </a:cxn>
                <a:cxn ang="0">
                  <a:pos x="25" y="20"/>
                </a:cxn>
                <a:cxn ang="0">
                  <a:pos x="26" y="20"/>
                </a:cxn>
                <a:cxn ang="0">
                  <a:pos x="28" y="6"/>
                </a:cxn>
              </a:cxnLst>
              <a:rect l="0" t="0" r="r" b="b"/>
              <a:pathLst>
                <a:path w="30" h="21">
                  <a:moveTo>
                    <a:pt x="28" y="6"/>
                  </a:moveTo>
                  <a:lnTo>
                    <a:pt x="29" y="7"/>
                  </a:lnTo>
                  <a:lnTo>
                    <a:pt x="4" y="0"/>
                  </a:lnTo>
                  <a:lnTo>
                    <a:pt x="0" y="13"/>
                  </a:lnTo>
                  <a:lnTo>
                    <a:pt x="25" y="20"/>
                  </a:lnTo>
                  <a:lnTo>
                    <a:pt x="26" y="20"/>
                  </a:lnTo>
                  <a:lnTo>
                    <a:pt x="25" y="20"/>
                  </a:lnTo>
                  <a:lnTo>
                    <a:pt x="26" y="20"/>
                  </a:lnTo>
                  <a:lnTo>
                    <a:pt x="28" y="6"/>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3863" name="Freeform 71"/>
            <p:cNvSpPr>
              <a:spLocks/>
            </p:cNvSpPr>
            <p:nvPr/>
          </p:nvSpPr>
          <p:spPr bwMode="auto">
            <a:xfrm>
              <a:off x="2958" y="3297"/>
              <a:ext cx="21" cy="13"/>
            </a:xfrm>
            <a:custGeom>
              <a:avLst/>
              <a:gdLst/>
              <a:ahLst/>
              <a:cxnLst>
                <a:cxn ang="0">
                  <a:pos x="24" y="2"/>
                </a:cxn>
                <a:cxn ang="0">
                  <a:pos x="25" y="2"/>
                </a:cxn>
                <a:cxn ang="0">
                  <a:pos x="2" y="0"/>
                </a:cxn>
                <a:cxn ang="0">
                  <a:pos x="0" y="13"/>
                </a:cxn>
                <a:cxn ang="0">
                  <a:pos x="23" y="16"/>
                </a:cxn>
                <a:cxn ang="0">
                  <a:pos x="24" y="16"/>
                </a:cxn>
                <a:cxn ang="0">
                  <a:pos x="23" y="16"/>
                </a:cxn>
                <a:cxn ang="0">
                  <a:pos x="24" y="16"/>
                </a:cxn>
                <a:cxn ang="0">
                  <a:pos x="24" y="2"/>
                </a:cxn>
              </a:cxnLst>
              <a:rect l="0" t="0" r="r" b="b"/>
              <a:pathLst>
                <a:path w="26" h="17">
                  <a:moveTo>
                    <a:pt x="24" y="2"/>
                  </a:moveTo>
                  <a:lnTo>
                    <a:pt x="25" y="2"/>
                  </a:lnTo>
                  <a:lnTo>
                    <a:pt x="2" y="0"/>
                  </a:lnTo>
                  <a:lnTo>
                    <a:pt x="0" y="13"/>
                  </a:lnTo>
                  <a:lnTo>
                    <a:pt x="23" y="16"/>
                  </a:lnTo>
                  <a:lnTo>
                    <a:pt x="24" y="16"/>
                  </a:lnTo>
                  <a:lnTo>
                    <a:pt x="23" y="16"/>
                  </a:lnTo>
                  <a:lnTo>
                    <a:pt x="24" y="16"/>
                  </a:lnTo>
                  <a:lnTo>
                    <a:pt x="24" y="2"/>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3864" name="Freeform 72"/>
            <p:cNvSpPr>
              <a:spLocks/>
            </p:cNvSpPr>
            <p:nvPr/>
          </p:nvSpPr>
          <p:spPr bwMode="auto">
            <a:xfrm>
              <a:off x="2981" y="3300"/>
              <a:ext cx="1888" cy="12"/>
            </a:xfrm>
            <a:custGeom>
              <a:avLst/>
              <a:gdLst/>
              <a:ahLst/>
              <a:cxnLst>
                <a:cxn ang="0">
                  <a:pos x="2377" y="8"/>
                </a:cxn>
                <a:cxn ang="0">
                  <a:pos x="2377" y="0"/>
                </a:cxn>
                <a:cxn ang="0">
                  <a:pos x="0" y="0"/>
                </a:cxn>
                <a:cxn ang="0">
                  <a:pos x="0" y="16"/>
                </a:cxn>
                <a:cxn ang="0">
                  <a:pos x="2377" y="16"/>
                </a:cxn>
                <a:cxn ang="0">
                  <a:pos x="2377" y="8"/>
                </a:cxn>
              </a:cxnLst>
              <a:rect l="0" t="0" r="r" b="b"/>
              <a:pathLst>
                <a:path w="2378" h="17">
                  <a:moveTo>
                    <a:pt x="2377" y="8"/>
                  </a:moveTo>
                  <a:lnTo>
                    <a:pt x="2377" y="0"/>
                  </a:lnTo>
                  <a:lnTo>
                    <a:pt x="0" y="0"/>
                  </a:lnTo>
                  <a:lnTo>
                    <a:pt x="0" y="16"/>
                  </a:lnTo>
                  <a:lnTo>
                    <a:pt x="2377" y="16"/>
                  </a:lnTo>
                  <a:lnTo>
                    <a:pt x="2377" y="8"/>
                  </a:lnTo>
                </a:path>
              </a:pathLst>
            </a:custGeom>
            <a:solidFill>
              <a:srgbClr val="FFFF00"/>
            </a:solidFill>
            <a:ln w="0" cap="rnd" cmpd="sng">
              <a:solidFill>
                <a:schemeClr val="tx1"/>
              </a:solidFill>
              <a:prstDash val="solid"/>
              <a:round/>
              <a:headEnd type="none" w="med" len="med"/>
              <a:tailEnd type="none" w="med" len="med"/>
            </a:ln>
            <a:effectLst/>
          </p:spPr>
          <p:txBody>
            <a:bodyPr/>
            <a:lstStyle/>
            <a:p>
              <a:endParaRPr lang="fr-FR"/>
            </a:p>
          </p:txBody>
        </p:sp>
        <p:sp>
          <p:nvSpPr>
            <p:cNvPr id="33865" name="Freeform 73"/>
            <p:cNvSpPr>
              <a:spLocks/>
            </p:cNvSpPr>
            <p:nvPr/>
          </p:nvSpPr>
          <p:spPr bwMode="auto">
            <a:xfrm>
              <a:off x="3065" y="3245"/>
              <a:ext cx="53" cy="134"/>
            </a:xfrm>
            <a:custGeom>
              <a:avLst/>
              <a:gdLst/>
              <a:ahLst/>
              <a:cxnLst>
                <a:cxn ang="0">
                  <a:pos x="8" y="180"/>
                </a:cxn>
                <a:cxn ang="0">
                  <a:pos x="16" y="183"/>
                </a:cxn>
                <a:cxn ang="0">
                  <a:pos x="66" y="6"/>
                </a:cxn>
                <a:cxn ang="0">
                  <a:pos x="50" y="0"/>
                </a:cxn>
                <a:cxn ang="0">
                  <a:pos x="0" y="178"/>
                </a:cxn>
                <a:cxn ang="0">
                  <a:pos x="8" y="180"/>
                </a:cxn>
              </a:cxnLst>
              <a:rect l="0" t="0" r="r" b="b"/>
              <a:pathLst>
                <a:path w="67" h="184">
                  <a:moveTo>
                    <a:pt x="8" y="180"/>
                  </a:moveTo>
                  <a:lnTo>
                    <a:pt x="16" y="183"/>
                  </a:lnTo>
                  <a:lnTo>
                    <a:pt x="66" y="6"/>
                  </a:lnTo>
                  <a:lnTo>
                    <a:pt x="50" y="0"/>
                  </a:lnTo>
                  <a:lnTo>
                    <a:pt x="0" y="178"/>
                  </a:lnTo>
                  <a:lnTo>
                    <a:pt x="8" y="180"/>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33866" name="Freeform 74"/>
            <p:cNvSpPr>
              <a:spLocks/>
            </p:cNvSpPr>
            <p:nvPr/>
          </p:nvSpPr>
          <p:spPr bwMode="auto">
            <a:xfrm>
              <a:off x="3104" y="3245"/>
              <a:ext cx="53" cy="134"/>
            </a:xfrm>
            <a:custGeom>
              <a:avLst/>
              <a:gdLst/>
              <a:ahLst/>
              <a:cxnLst>
                <a:cxn ang="0">
                  <a:pos x="8" y="180"/>
                </a:cxn>
                <a:cxn ang="0">
                  <a:pos x="16" y="183"/>
                </a:cxn>
                <a:cxn ang="0">
                  <a:pos x="66" y="6"/>
                </a:cxn>
                <a:cxn ang="0">
                  <a:pos x="50" y="0"/>
                </a:cxn>
                <a:cxn ang="0">
                  <a:pos x="0" y="178"/>
                </a:cxn>
                <a:cxn ang="0">
                  <a:pos x="8" y="180"/>
                </a:cxn>
              </a:cxnLst>
              <a:rect l="0" t="0" r="r" b="b"/>
              <a:pathLst>
                <a:path w="67" h="184">
                  <a:moveTo>
                    <a:pt x="8" y="180"/>
                  </a:moveTo>
                  <a:lnTo>
                    <a:pt x="16" y="183"/>
                  </a:lnTo>
                  <a:lnTo>
                    <a:pt x="66" y="6"/>
                  </a:lnTo>
                  <a:lnTo>
                    <a:pt x="50" y="0"/>
                  </a:lnTo>
                  <a:lnTo>
                    <a:pt x="0" y="178"/>
                  </a:lnTo>
                  <a:lnTo>
                    <a:pt x="8" y="180"/>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33867" name="Freeform 75"/>
            <p:cNvSpPr>
              <a:spLocks/>
            </p:cNvSpPr>
            <p:nvPr/>
          </p:nvSpPr>
          <p:spPr bwMode="auto">
            <a:xfrm>
              <a:off x="1283" y="2715"/>
              <a:ext cx="175" cy="590"/>
            </a:xfrm>
            <a:custGeom>
              <a:avLst/>
              <a:gdLst/>
              <a:ahLst/>
              <a:cxnLst>
                <a:cxn ang="0">
                  <a:pos x="202" y="0"/>
                </a:cxn>
                <a:cxn ang="0">
                  <a:pos x="201" y="1"/>
                </a:cxn>
                <a:cxn ang="0">
                  <a:pos x="0" y="806"/>
                </a:cxn>
                <a:cxn ang="0">
                  <a:pos x="18" y="810"/>
                </a:cxn>
                <a:cxn ang="0">
                  <a:pos x="219" y="4"/>
                </a:cxn>
                <a:cxn ang="0">
                  <a:pos x="219" y="5"/>
                </a:cxn>
                <a:cxn ang="0">
                  <a:pos x="202" y="0"/>
                </a:cxn>
                <a:cxn ang="0">
                  <a:pos x="201" y="0"/>
                </a:cxn>
                <a:cxn ang="0">
                  <a:pos x="201" y="1"/>
                </a:cxn>
                <a:cxn ang="0">
                  <a:pos x="202" y="0"/>
                </a:cxn>
              </a:cxnLst>
              <a:rect l="0" t="0" r="r" b="b"/>
              <a:pathLst>
                <a:path w="220" h="811">
                  <a:moveTo>
                    <a:pt x="202" y="0"/>
                  </a:moveTo>
                  <a:lnTo>
                    <a:pt x="201" y="1"/>
                  </a:lnTo>
                  <a:lnTo>
                    <a:pt x="0" y="806"/>
                  </a:lnTo>
                  <a:lnTo>
                    <a:pt x="18" y="810"/>
                  </a:lnTo>
                  <a:lnTo>
                    <a:pt x="219" y="4"/>
                  </a:lnTo>
                  <a:lnTo>
                    <a:pt x="219" y="5"/>
                  </a:lnTo>
                  <a:lnTo>
                    <a:pt x="202" y="0"/>
                  </a:lnTo>
                  <a:lnTo>
                    <a:pt x="201" y="0"/>
                  </a:lnTo>
                  <a:lnTo>
                    <a:pt x="201" y="1"/>
                  </a:lnTo>
                  <a:lnTo>
                    <a:pt x="202" y="0"/>
                  </a:lnTo>
                </a:path>
              </a:pathLst>
            </a:custGeom>
            <a:solidFill>
              <a:srgbClr val="FF5400"/>
            </a:solidFill>
            <a:ln w="12700" cap="rnd" cmpd="sng">
              <a:noFill/>
              <a:prstDash val="solid"/>
              <a:round/>
              <a:headEnd type="none" w="med" len="med"/>
              <a:tailEnd type="none" w="med" len="med"/>
            </a:ln>
            <a:effectLst/>
          </p:spPr>
          <p:txBody>
            <a:bodyPr/>
            <a:lstStyle/>
            <a:p>
              <a:endParaRPr lang="fr-FR"/>
            </a:p>
          </p:txBody>
        </p:sp>
        <p:sp>
          <p:nvSpPr>
            <p:cNvPr id="33868" name="Freeform 76"/>
            <p:cNvSpPr>
              <a:spLocks/>
            </p:cNvSpPr>
            <p:nvPr/>
          </p:nvSpPr>
          <p:spPr bwMode="auto">
            <a:xfrm>
              <a:off x="1448" y="2262"/>
              <a:ext cx="147" cy="453"/>
            </a:xfrm>
            <a:custGeom>
              <a:avLst/>
              <a:gdLst/>
              <a:ahLst/>
              <a:cxnLst>
                <a:cxn ang="0">
                  <a:pos x="167" y="0"/>
                </a:cxn>
                <a:cxn ang="0">
                  <a:pos x="167" y="1"/>
                </a:cxn>
                <a:cxn ang="0">
                  <a:pos x="0" y="617"/>
                </a:cxn>
                <a:cxn ang="0">
                  <a:pos x="16" y="622"/>
                </a:cxn>
                <a:cxn ang="0">
                  <a:pos x="183" y="6"/>
                </a:cxn>
                <a:cxn ang="0">
                  <a:pos x="183" y="7"/>
                </a:cxn>
                <a:cxn ang="0">
                  <a:pos x="167" y="0"/>
                </a:cxn>
                <a:cxn ang="0">
                  <a:pos x="167" y="1"/>
                </a:cxn>
                <a:cxn ang="0">
                  <a:pos x="167" y="0"/>
                </a:cxn>
              </a:cxnLst>
              <a:rect l="0" t="0" r="r" b="b"/>
              <a:pathLst>
                <a:path w="184" h="623">
                  <a:moveTo>
                    <a:pt x="167" y="0"/>
                  </a:moveTo>
                  <a:lnTo>
                    <a:pt x="167" y="1"/>
                  </a:lnTo>
                  <a:lnTo>
                    <a:pt x="0" y="617"/>
                  </a:lnTo>
                  <a:lnTo>
                    <a:pt x="16" y="622"/>
                  </a:lnTo>
                  <a:lnTo>
                    <a:pt x="183" y="6"/>
                  </a:lnTo>
                  <a:lnTo>
                    <a:pt x="183" y="7"/>
                  </a:lnTo>
                  <a:lnTo>
                    <a:pt x="167" y="0"/>
                  </a:lnTo>
                  <a:lnTo>
                    <a:pt x="167" y="1"/>
                  </a:lnTo>
                  <a:lnTo>
                    <a:pt x="167" y="0"/>
                  </a:lnTo>
                </a:path>
              </a:pathLst>
            </a:custGeom>
            <a:solidFill>
              <a:srgbClr val="FF5400"/>
            </a:solidFill>
            <a:ln w="12700" cap="rnd" cmpd="sng">
              <a:noFill/>
              <a:prstDash val="solid"/>
              <a:round/>
              <a:headEnd type="none" w="med" len="med"/>
              <a:tailEnd type="none" w="med" len="med"/>
            </a:ln>
            <a:effectLst/>
          </p:spPr>
          <p:txBody>
            <a:bodyPr/>
            <a:lstStyle/>
            <a:p>
              <a:endParaRPr lang="fr-FR"/>
            </a:p>
          </p:txBody>
        </p:sp>
        <p:sp>
          <p:nvSpPr>
            <p:cNvPr id="33869" name="Freeform 77"/>
            <p:cNvSpPr>
              <a:spLocks/>
            </p:cNvSpPr>
            <p:nvPr/>
          </p:nvSpPr>
          <p:spPr bwMode="auto">
            <a:xfrm>
              <a:off x="1585" y="2078"/>
              <a:ext cx="88" cy="186"/>
            </a:xfrm>
            <a:custGeom>
              <a:avLst/>
              <a:gdLst/>
              <a:ahLst/>
              <a:cxnLst>
                <a:cxn ang="0">
                  <a:pos x="94" y="0"/>
                </a:cxn>
                <a:cxn ang="0">
                  <a:pos x="93" y="2"/>
                </a:cxn>
                <a:cxn ang="0">
                  <a:pos x="0" y="248"/>
                </a:cxn>
                <a:cxn ang="0">
                  <a:pos x="16" y="255"/>
                </a:cxn>
                <a:cxn ang="0">
                  <a:pos x="109" y="8"/>
                </a:cxn>
                <a:cxn ang="0">
                  <a:pos x="109" y="10"/>
                </a:cxn>
                <a:cxn ang="0">
                  <a:pos x="94" y="0"/>
                </a:cxn>
                <a:cxn ang="0">
                  <a:pos x="93" y="1"/>
                </a:cxn>
                <a:cxn ang="0">
                  <a:pos x="93" y="2"/>
                </a:cxn>
                <a:cxn ang="0">
                  <a:pos x="94" y="0"/>
                </a:cxn>
              </a:cxnLst>
              <a:rect l="0" t="0" r="r" b="b"/>
              <a:pathLst>
                <a:path w="110" h="256">
                  <a:moveTo>
                    <a:pt x="94" y="0"/>
                  </a:moveTo>
                  <a:lnTo>
                    <a:pt x="93" y="2"/>
                  </a:lnTo>
                  <a:lnTo>
                    <a:pt x="0" y="248"/>
                  </a:lnTo>
                  <a:lnTo>
                    <a:pt x="16" y="255"/>
                  </a:lnTo>
                  <a:lnTo>
                    <a:pt x="109" y="8"/>
                  </a:lnTo>
                  <a:lnTo>
                    <a:pt x="109" y="10"/>
                  </a:lnTo>
                  <a:lnTo>
                    <a:pt x="94" y="0"/>
                  </a:lnTo>
                  <a:lnTo>
                    <a:pt x="93" y="1"/>
                  </a:lnTo>
                  <a:lnTo>
                    <a:pt x="93" y="2"/>
                  </a:lnTo>
                  <a:lnTo>
                    <a:pt x="94" y="0"/>
                  </a:lnTo>
                </a:path>
              </a:pathLst>
            </a:custGeom>
            <a:solidFill>
              <a:srgbClr val="FF5400"/>
            </a:solidFill>
            <a:ln w="12700" cap="rnd" cmpd="sng">
              <a:noFill/>
              <a:prstDash val="solid"/>
              <a:round/>
              <a:headEnd type="none" w="med" len="med"/>
              <a:tailEnd type="none" w="med" len="med"/>
            </a:ln>
            <a:effectLst/>
          </p:spPr>
          <p:txBody>
            <a:bodyPr/>
            <a:lstStyle/>
            <a:p>
              <a:endParaRPr lang="fr-FR"/>
            </a:p>
          </p:txBody>
        </p:sp>
        <p:sp>
          <p:nvSpPr>
            <p:cNvPr id="33870" name="Freeform 78"/>
            <p:cNvSpPr>
              <a:spLocks/>
            </p:cNvSpPr>
            <p:nvPr/>
          </p:nvSpPr>
          <p:spPr bwMode="auto">
            <a:xfrm>
              <a:off x="1664" y="2041"/>
              <a:ext cx="29" cy="40"/>
            </a:xfrm>
            <a:custGeom>
              <a:avLst/>
              <a:gdLst/>
              <a:ahLst/>
              <a:cxnLst>
                <a:cxn ang="0">
                  <a:pos x="23" y="0"/>
                </a:cxn>
                <a:cxn ang="0">
                  <a:pos x="22" y="1"/>
                </a:cxn>
                <a:cxn ang="0">
                  <a:pos x="0" y="45"/>
                </a:cxn>
                <a:cxn ang="0">
                  <a:pos x="14" y="54"/>
                </a:cxn>
                <a:cxn ang="0">
                  <a:pos x="36" y="9"/>
                </a:cxn>
                <a:cxn ang="0">
                  <a:pos x="35" y="10"/>
                </a:cxn>
                <a:cxn ang="0">
                  <a:pos x="23" y="0"/>
                </a:cxn>
                <a:cxn ang="0">
                  <a:pos x="22" y="1"/>
                </a:cxn>
                <a:cxn ang="0">
                  <a:pos x="23" y="0"/>
                </a:cxn>
              </a:cxnLst>
              <a:rect l="0" t="0" r="r" b="b"/>
              <a:pathLst>
                <a:path w="37" h="55">
                  <a:moveTo>
                    <a:pt x="23" y="0"/>
                  </a:moveTo>
                  <a:lnTo>
                    <a:pt x="22" y="1"/>
                  </a:lnTo>
                  <a:lnTo>
                    <a:pt x="0" y="45"/>
                  </a:lnTo>
                  <a:lnTo>
                    <a:pt x="14" y="54"/>
                  </a:lnTo>
                  <a:lnTo>
                    <a:pt x="36" y="9"/>
                  </a:lnTo>
                  <a:lnTo>
                    <a:pt x="35" y="10"/>
                  </a:lnTo>
                  <a:lnTo>
                    <a:pt x="23" y="0"/>
                  </a:lnTo>
                  <a:lnTo>
                    <a:pt x="22" y="1"/>
                  </a:lnTo>
                  <a:lnTo>
                    <a:pt x="23" y="0"/>
                  </a:lnTo>
                </a:path>
              </a:pathLst>
            </a:custGeom>
            <a:solidFill>
              <a:srgbClr val="FF5400"/>
            </a:solidFill>
            <a:ln w="12700" cap="rnd" cmpd="sng">
              <a:noFill/>
              <a:prstDash val="solid"/>
              <a:round/>
              <a:headEnd type="none" w="med" len="med"/>
              <a:tailEnd type="none" w="med" len="med"/>
            </a:ln>
            <a:effectLst/>
          </p:spPr>
          <p:txBody>
            <a:bodyPr/>
            <a:lstStyle/>
            <a:p>
              <a:endParaRPr lang="fr-FR"/>
            </a:p>
          </p:txBody>
        </p:sp>
        <p:sp>
          <p:nvSpPr>
            <p:cNvPr id="33871" name="Freeform 79"/>
            <p:cNvSpPr>
              <a:spLocks/>
            </p:cNvSpPr>
            <p:nvPr/>
          </p:nvSpPr>
          <p:spPr bwMode="auto">
            <a:xfrm>
              <a:off x="1685" y="2011"/>
              <a:ext cx="31" cy="34"/>
            </a:xfrm>
            <a:custGeom>
              <a:avLst/>
              <a:gdLst/>
              <a:ahLst/>
              <a:cxnLst>
                <a:cxn ang="0">
                  <a:pos x="25" y="0"/>
                </a:cxn>
                <a:cxn ang="0">
                  <a:pos x="25" y="2"/>
                </a:cxn>
                <a:cxn ang="0">
                  <a:pos x="0" y="37"/>
                </a:cxn>
                <a:cxn ang="0">
                  <a:pos x="12" y="47"/>
                </a:cxn>
                <a:cxn ang="0">
                  <a:pos x="37" y="11"/>
                </a:cxn>
                <a:cxn ang="0">
                  <a:pos x="36" y="12"/>
                </a:cxn>
                <a:cxn ang="0">
                  <a:pos x="25" y="0"/>
                </a:cxn>
                <a:cxn ang="0">
                  <a:pos x="25" y="1"/>
                </a:cxn>
                <a:cxn ang="0">
                  <a:pos x="25" y="2"/>
                </a:cxn>
                <a:cxn ang="0">
                  <a:pos x="25" y="0"/>
                </a:cxn>
              </a:cxnLst>
              <a:rect l="0" t="0" r="r" b="b"/>
              <a:pathLst>
                <a:path w="38" h="48">
                  <a:moveTo>
                    <a:pt x="25" y="0"/>
                  </a:moveTo>
                  <a:lnTo>
                    <a:pt x="25" y="2"/>
                  </a:lnTo>
                  <a:lnTo>
                    <a:pt x="0" y="37"/>
                  </a:lnTo>
                  <a:lnTo>
                    <a:pt x="12" y="47"/>
                  </a:lnTo>
                  <a:lnTo>
                    <a:pt x="37" y="11"/>
                  </a:lnTo>
                  <a:lnTo>
                    <a:pt x="36" y="12"/>
                  </a:lnTo>
                  <a:lnTo>
                    <a:pt x="25" y="0"/>
                  </a:lnTo>
                  <a:lnTo>
                    <a:pt x="25" y="1"/>
                  </a:lnTo>
                  <a:lnTo>
                    <a:pt x="25" y="2"/>
                  </a:lnTo>
                  <a:lnTo>
                    <a:pt x="25" y="0"/>
                  </a:lnTo>
                </a:path>
              </a:pathLst>
            </a:custGeom>
            <a:solidFill>
              <a:srgbClr val="FF5400"/>
            </a:solidFill>
            <a:ln w="12700" cap="rnd" cmpd="sng">
              <a:noFill/>
              <a:prstDash val="solid"/>
              <a:round/>
              <a:headEnd type="none" w="med" len="med"/>
              <a:tailEnd type="none" w="med" len="med"/>
            </a:ln>
            <a:effectLst/>
          </p:spPr>
          <p:txBody>
            <a:bodyPr/>
            <a:lstStyle/>
            <a:p>
              <a:endParaRPr lang="fr-FR"/>
            </a:p>
          </p:txBody>
        </p:sp>
        <p:sp>
          <p:nvSpPr>
            <p:cNvPr id="33872" name="Freeform 80"/>
            <p:cNvSpPr>
              <a:spLocks/>
            </p:cNvSpPr>
            <p:nvPr/>
          </p:nvSpPr>
          <p:spPr bwMode="auto">
            <a:xfrm>
              <a:off x="1709" y="1985"/>
              <a:ext cx="34" cy="31"/>
            </a:xfrm>
            <a:custGeom>
              <a:avLst/>
              <a:gdLst/>
              <a:ahLst/>
              <a:cxnLst>
                <a:cxn ang="0">
                  <a:pos x="32" y="0"/>
                </a:cxn>
                <a:cxn ang="0">
                  <a:pos x="31" y="1"/>
                </a:cxn>
                <a:cxn ang="0">
                  <a:pos x="0" y="31"/>
                </a:cxn>
                <a:cxn ang="0">
                  <a:pos x="11" y="42"/>
                </a:cxn>
                <a:cxn ang="0">
                  <a:pos x="43" y="12"/>
                </a:cxn>
                <a:cxn ang="0">
                  <a:pos x="42" y="12"/>
                </a:cxn>
                <a:cxn ang="0">
                  <a:pos x="32" y="0"/>
                </a:cxn>
                <a:cxn ang="0">
                  <a:pos x="32" y="1"/>
                </a:cxn>
                <a:cxn ang="0">
                  <a:pos x="31" y="1"/>
                </a:cxn>
                <a:cxn ang="0">
                  <a:pos x="32" y="0"/>
                </a:cxn>
              </a:cxnLst>
              <a:rect l="0" t="0" r="r" b="b"/>
              <a:pathLst>
                <a:path w="44" h="43">
                  <a:moveTo>
                    <a:pt x="32" y="0"/>
                  </a:moveTo>
                  <a:lnTo>
                    <a:pt x="31" y="1"/>
                  </a:lnTo>
                  <a:lnTo>
                    <a:pt x="0" y="31"/>
                  </a:lnTo>
                  <a:lnTo>
                    <a:pt x="11" y="42"/>
                  </a:lnTo>
                  <a:lnTo>
                    <a:pt x="43" y="12"/>
                  </a:lnTo>
                  <a:lnTo>
                    <a:pt x="42" y="12"/>
                  </a:lnTo>
                  <a:lnTo>
                    <a:pt x="32" y="0"/>
                  </a:lnTo>
                  <a:lnTo>
                    <a:pt x="32" y="1"/>
                  </a:lnTo>
                  <a:lnTo>
                    <a:pt x="31" y="1"/>
                  </a:lnTo>
                  <a:lnTo>
                    <a:pt x="32" y="0"/>
                  </a:lnTo>
                </a:path>
              </a:pathLst>
            </a:custGeom>
            <a:solidFill>
              <a:srgbClr val="FF5400"/>
            </a:solidFill>
            <a:ln w="12700" cap="rnd" cmpd="sng">
              <a:noFill/>
              <a:prstDash val="solid"/>
              <a:round/>
              <a:headEnd type="none" w="med" len="med"/>
              <a:tailEnd type="none" w="med" len="med"/>
            </a:ln>
            <a:effectLst/>
          </p:spPr>
          <p:txBody>
            <a:bodyPr/>
            <a:lstStyle/>
            <a:p>
              <a:endParaRPr lang="fr-FR"/>
            </a:p>
          </p:txBody>
        </p:sp>
        <p:sp>
          <p:nvSpPr>
            <p:cNvPr id="33873" name="Freeform 81"/>
            <p:cNvSpPr>
              <a:spLocks/>
            </p:cNvSpPr>
            <p:nvPr/>
          </p:nvSpPr>
          <p:spPr bwMode="auto">
            <a:xfrm>
              <a:off x="1737" y="1958"/>
              <a:ext cx="42" cy="34"/>
            </a:xfrm>
            <a:custGeom>
              <a:avLst/>
              <a:gdLst/>
              <a:ahLst/>
              <a:cxnLst>
                <a:cxn ang="0">
                  <a:pos x="43" y="0"/>
                </a:cxn>
                <a:cxn ang="0">
                  <a:pos x="42" y="0"/>
                </a:cxn>
                <a:cxn ang="0">
                  <a:pos x="0" y="34"/>
                </a:cxn>
                <a:cxn ang="0">
                  <a:pos x="11" y="46"/>
                </a:cxn>
                <a:cxn ang="0">
                  <a:pos x="52" y="13"/>
                </a:cxn>
                <a:cxn ang="0">
                  <a:pos x="51" y="13"/>
                </a:cxn>
                <a:cxn ang="0">
                  <a:pos x="43" y="0"/>
                </a:cxn>
                <a:cxn ang="0">
                  <a:pos x="42" y="0"/>
                </a:cxn>
                <a:cxn ang="0">
                  <a:pos x="43" y="0"/>
                </a:cxn>
              </a:cxnLst>
              <a:rect l="0" t="0" r="r" b="b"/>
              <a:pathLst>
                <a:path w="53" h="47">
                  <a:moveTo>
                    <a:pt x="43" y="0"/>
                  </a:moveTo>
                  <a:lnTo>
                    <a:pt x="42" y="0"/>
                  </a:lnTo>
                  <a:lnTo>
                    <a:pt x="0" y="34"/>
                  </a:lnTo>
                  <a:lnTo>
                    <a:pt x="11" y="46"/>
                  </a:lnTo>
                  <a:lnTo>
                    <a:pt x="52" y="13"/>
                  </a:lnTo>
                  <a:lnTo>
                    <a:pt x="51" y="13"/>
                  </a:lnTo>
                  <a:lnTo>
                    <a:pt x="43" y="0"/>
                  </a:lnTo>
                  <a:lnTo>
                    <a:pt x="42" y="0"/>
                  </a:lnTo>
                  <a:lnTo>
                    <a:pt x="43" y="0"/>
                  </a:lnTo>
                </a:path>
              </a:pathLst>
            </a:custGeom>
            <a:solidFill>
              <a:srgbClr val="FF5400"/>
            </a:solidFill>
            <a:ln w="12700" cap="rnd" cmpd="sng">
              <a:noFill/>
              <a:prstDash val="solid"/>
              <a:round/>
              <a:headEnd type="none" w="med" len="med"/>
              <a:tailEnd type="none" w="med" len="med"/>
            </a:ln>
            <a:effectLst/>
          </p:spPr>
          <p:txBody>
            <a:bodyPr/>
            <a:lstStyle/>
            <a:p>
              <a:endParaRPr lang="fr-FR"/>
            </a:p>
          </p:txBody>
        </p:sp>
        <p:sp>
          <p:nvSpPr>
            <p:cNvPr id="33874" name="Freeform 82"/>
            <p:cNvSpPr>
              <a:spLocks/>
            </p:cNvSpPr>
            <p:nvPr/>
          </p:nvSpPr>
          <p:spPr bwMode="auto">
            <a:xfrm>
              <a:off x="1774" y="1938"/>
              <a:ext cx="43" cy="27"/>
            </a:xfrm>
            <a:custGeom>
              <a:avLst/>
              <a:gdLst/>
              <a:ahLst/>
              <a:cxnLst>
                <a:cxn ang="0">
                  <a:pos x="46" y="0"/>
                </a:cxn>
                <a:cxn ang="0">
                  <a:pos x="45" y="0"/>
                </a:cxn>
                <a:cxn ang="0">
                  <a:pos x="0" y="23"/>
                </a:cxn>
                <a:cxn ang="0">
                  <a:pos x="8" y="36"/>
                </a:cxn>
                <a:cxn ang="0">
                  <a:pos x="53" y="14"/>
                </a:cxn>
                <a:cxn ang="0">
                  <a:pos x="51" y="15"/>
                </a:cxn>
                <a:cxn ang="0">
                  <a:pos x="46" y="0"/>
                </a:cxn>
                <a:cxn ang="0">
                  <a:pos x="45" y="0"/>
                </a:cxn>
                <a:cxn ang="0">
                  <a:pos x="46" y="0"/>
                </a:cxn>
              </a:cxnLst>
              <a:rect l="0" t="0" r="r" b="b"/>
              <a:pathLst>
                <a:path w="54" h="37">
                  <a:moveTo>
                    <a:pt x="46" y="0"/>
                  </a:moveTo>
                  <a:lnTo>
                    <a:pt x="45" y="0"/>
                  </a:lnTo>
                  <a:lnTo>
                    <a:pt x="0" y="23"/>
                  </a:lnTo>
                  <a:lnTo>
                    <a:pt x="8" y="36"/>
                  </a:lnTo>
                  <a:lnTo>
                    <a:pt x="53" y="14"/>
                  </a:lnTo>
                  <a:lnTo>
                    <a:pt x="51" y="15"/>
                  </a:lnTo>
                  <a:lnTo>
                    <a:pt x="46" y="0"/>
                  </a:lnTo>
                  <a:lnTo>
                    <a:pt x="45" y="0"/>
                  </a:lnTo>
                  <a:lnTo>
                    <a:pt x="46" y="0"/>
                  </a:lnTo>
                </a:path>
              </a:pathLst>
            </a:custGeom>
            <a:solidFill>
              <a:srgbClr val="FF5400"/>
            </a:solidFill>
            <a:ln w="12700" cap="rnd" cmpd="sng">
              <a:noFill/>
              <a:prstDash val="solid"/>
              <a:round/>
              <a:headEnd type="none" w="med" len="med"/>
              <a:tailEnd type="none" w="med" len="med"/>
            </a:ln>
            <a:effectLst/>
          </p:spPr>
          <p:txBody>
            <a:bodyPr/>
            <a:lstStyle/>
            <a:p>
              <a:endParaRPr lang="fr-FR"/>
            </a:p>
          </p:txBody>
        </p:sp>
        <p:sp>
          <p:nvSpPr>
            <p:cNvPr id="33875" name="Freeform 83"/>
            <p:cNvSpPr>
              <a:spLocks/>
            </p:cNvSpPr>
            <p:nvPr/>
          </p:nvSpPr>
          <p:spPr bwMode="auto">
            <a:xfrm>
              <a:off x="1815" y="1920"/>
              <a:ext cx="49" cy="27"/>
            </a:xfrm>
            <a:custGeom>
              <a:avLst/>
              <a:gdLst/>
              <a:ahLst/>
              <a:cxnLst>
                <a:cxn ang="0">
                  <a:pos x="56" y="0"/>
                </a:cxn>
                <a:cxn ang="0">
                  <a:pos x="0" y="20"/>
                </a:cxn>
                <a:cxn ang="0">
                  <a:pos x="5" y="35"/>
                </a:cxn>
                <a:cxn ang="0">
                  <a:pos x="61" y="15"/>
                </a:cxn>
                <a:cxn ang="0">
                  <a:pos x="60" y="15"/>
                </a:cxn>
                <a:cxn ang="0">
                  <a:pos x="56" y="0"/>
                </a:cxn>
                <a:cxn ang="0">
                  <a:pos x="56" y="0"/>
                </a:cxn>
              </a:cxnLst>
              <a:rect l="0" t="0" r="r" b="b"/>
              <a:pathLst>
                <a:path w="62" h="36">
                  <a:moveTo>
                    <a:pt x="56" y="0"/>
                  </a:moveTo>
                  <a:lnTo>
                    <a:pt x="0" y="20"/>
                  </a:lnTo>
                  <a:lnTo>
                    <a:pt x="5" y="35"/>
                  </a:lnTo>
                  <a:lnTo>
                    <a:pt x="61" y="15"/>
                  </a:lnTo>
                  <a:lnTo>
                    <a:pt x="60" y="15"/>
                  </a:lnTo>
                  <a:lnTo>
                    <a:pt x="56" y="0"/>
                  </a:lnTo>
                  <a:lnTo>
                    <a:pt x="56" y="0"/>
                  </a:lnTo>
                </a:path>
              </a:pathLst>
            </a:custGeom>
            <a:solidFill>
              <a:srgbClr val="FF5400"/>
            </a:solidFill>
            <a:ln w="12700" cap="rnd" cmpd="sng">
              <a:noFill/>
              <a:prstDash val="solid"/>
              <a:round/>
              <a:headEnd type="none" w="med" len="med"/>
              <a:tailEnd type="none" w="med" len="med"/>
            </a:ln>
            <a:effectLst/>
          </p:spPr>
          <p:txBody>
            <a:bodyPr/>
            <a:lstStyle/>
            <a:p>
              <a:endParaRPr lang="fr-FR"/>
            </a:p>
          </p:txBody>
        </p:sp>
        <p:sp>
          <p:nvSpPr>
            <p:cNvPr id="33876" name="Freeform 84"/>
            <p:cNvSpPr>
              <a:spLocks/>
            </p:cNvSpPr>
            <p:nvPr/>
          </p:nvSpPr>
          <p:spPr bwMode="auto">
            <a:xfrm>
              <a:off x="1864" y="1911"/>
              <a:ext cx="48" cy="18"/>
            </a:xfrm>
            <a:custGeom>
              <a:avLst/>
              <a:gdLst/>
              <a:ahLst/>
              <a:cxnLst>
                <a:cxn ang="0">
                  <a:pos x="56" y="0"/>
                </a:cxn>
                <a:cxn ang="0">
                  <a:pos x="55" y="0"/>
                </a:cxn>
                <a:cxn ang="0">
                  <a:pos x="0" y="10"/>
                </a:cxn>
                <a:cxn ang="0">
                  <a:pos x="4" y="24"/>
                </a:cxn>
                <a:cxn ang="0">
                  <a:pos x="59" y="14"/>
                </a:cxn>
                <a:cxn ang="0">
                  <a:pos x="56" y="0"/>
                </a:cxn>
                <a:cxn ang="0">
                  <a:pos x="55" y="0"/>
                </a:cxn>
                <a:cxn ang="0">
                  <a:pos x="56" y="0"/>
                </a:cxn>
              </a:cxnLst>
              <a:rect l="0" t="0" r="r" b="b"/>
              <a:pathLst>
                <a:path w="60" h="25">
                  <a:moveTo>
                    <a:pt x="56" y="0"/>
                  </a:moveTo>
                  <a:lnTo>
                    <a:pt x="55" y="0"/>
                  </a:lnTo>
                  <a:lnTo>
                    <a:pt x="0" y="10"/>
                  </a:lnTo>
                  <a:lnTo>
                    <a:pt x="4" y="24"/>
                  </a:lnTo>
                  <a:lnTo>
                    <a:pt x="59" y="14"/>
                  </a:lnTo>
                  <a:lnTo>
                    <a:pt x="56" y="0"/>
                  </a:lnTo>
                  <a:lnTo>
                    <a:pt x="55" y="0"/>
                  </a:lnTo>
                  <a:lnTo>
                    <a:pt x="56" y="0"/>
                  </a:lnTo>
                </a:path>
              </a:pathLst>
            </a:custGeom>
            <a:solidFill>
              <a:srgbClr val="FF5400"/>
            </a:solidFill>
            <a:ln w="12700" cap="rnd" cmpd="sng">
              <a:noFill/>
              <a:prstDash val="solid"/>
              <a:round/>
              <a:headEnd type="none" w="med" len="med"/>
              <a:tailEnd type="none" w="med" len="med"/>
            </a:ln>
            <a:effectLst/>
          </p:spPr>
          <p:txBody>
            <a:bodyPr/>
            <a:lstStyle/>
            <a:p>
              <a:endParaRPr lang="fr-FR"/>
            </a:p>
          </p:txBody>
        </p:sp>
        <p:sp>
          <p:nvSpPr>
            <p:cNvPr id="33877" name="Freeform 85"/>
            <p:cNvSpPr>
              <a:spLocks/>
            </p:cNvSpPr>
            <p:nvPr/>
          </p:nvSpPr>
          <p:spPr bwMode="auto">
            <a:xfrm>
              <a:off x="1914" y="1905"/>
              <a:ext cx="51" cy="16"/>
            </a:xfrm>
            <a:custGeom>
              <a:avLst/>
              <a:gdLst/>
              <a:ahLst/>
              <a:cxnLst>
                <a:cxn ang="0">
                  <a:pos x="62" y="0"/>
                </a:cxn>
                <a:cxn ang="0">
                  <a:pos x="61" y="0"/>
                </a:cxn>
                <a:cxn ang="0">
                  <a:pos x="0" y="7"/>
                </a:cxn>
                <a:cxn ang="0">
                  <a:pos x="3" y="21"/>
                </a:cxn>
                <a:cxn ang="0">
                  <a:pos x="63" y="15"/>
                </a:cxn>
                <a:cxn ang="0">
                  <a:pos x="62" y="15"/>
                </a:cxn>
                <a:cxn ang="0">
                  <a:pos x="62" y="0"/>
                </a:cxn>
                <a:cxn ang="0">
                  <a:pos x="61" y="0"/>
                </a:cxn>
                <a:cxn ang="0">
                  <a:pos x="62" y="0"/>
                </a:cxn>
              </a:cxnLst>
              <a:rect l="0" t="0" r="r" b="b"/>
              <a:pathLst>
                <a:path w="64" h="22">
                  <a:moveTo>
                    <a:pt x="62" y="0"/>
                  </a:moveTo>
                  <a:lnTo>
                    <a:pt x="61" y="0"/>
                  </a:lnTo>
                  <a:lnTo>
                    <a:pt x="0" y="7"/>
                  </a:lnTo>
                  <a:lnTo>
                    <a:pt x="3" y="21"/>
                  </a:lnTo>
                  <a:lnTo>
                    <a:pt x="63" y="15"/>
                  </a:lnTo>
                  <a:lnTo>
                    <a:pt x="62" y="15"/>
                  </a:lnTo>
                  <a:lnTo>
                    <a:pt x="62" y="0"/>
                  </a:lnTo>
                  <a:lnTo>
                    <a:pt x="61" y="0"/>
                  </a:lnTo>
                  <a:lnTo>
                    <a:pt x="62" y="0"/>
                  </a:lnTo>
                </a:path>
              </a:pathLst>
            </a:custGeom>
            <a:solidFill>
              <a:srgbClr val="FF5400"/>
            </a:solidFill>
            <a:ln w="12700" cap="rnd" cmpd="sng">
              <a:noFill/>
              <a:prstDash val="solid"/>
              <a:round/>
              <a:headEnd type="none" w="med" len="med"/>
              <a:tailEnd type="none" w="med" len="med"/>
            </a:ln>
            <a:effectLst/>
          </p:spPr>
          <p:txBody>
            <a:bodyPr/>
            <a:lstStyle/>
            <a:p>
              <a:endParaRPr lang="fr-FR"/>
            </a:p>
          </p:txBody>
        </p:sp>
        <p:sp>
          <p:nvSpPr>
            <p:cNvPr id="33878" name="Freeform 86"/>
            <p:cNvSpPr>
              <a:spLocks/>
            </p:cNvSpPr>
            <p:nvPr/>
          </p:nvSpPr>
          <p:spPr bwMode="auto">
            <a:xfrm>
              <a:off x="1967" y="1905"/>
              <a:ext cx="2904" cy="12"/>
            </a:xfrm>
            <a:custGeom>
              <a:avLst/>
              <a:gdLst/>
              <a:ahLst/>
              <a:cxnLst>
                <a:cxn ang="0">
                  <a:pos x="3657" y="8"/>
                </a:cxn>
                <a:cxn ang="0">
                  <a:pos x="3657" y="0"/>
                </a:cxn>
                <a:cxn ang="0">
                  <a:pos x="0" y="0"/>
                </a:cxn>
                <a:cxn ang="0">
                  <a:pos x="0" y="16"/>
                </a:cxn>
                <a:cxn ang="0">
                  <a:pos x="3657" y="16"/>
                </a:cxn>
                <a:cxn ang="0">
                  <a:pos x="3657" y="8"/>
                </a:cxn>
              </a:cxnLst>
              <a:rect l="0" t="0" r="r" b="b"/>
              <a:pathLst>
                <a:path w="3658" h="17">
                  <a:moveTo>
                    <a:pt x="3657" y="8"/>
                  </a:moveTo>
                  <a:lnTo>
                    <a:pt x="3657" y="0"/>
                  </a:lnTo>
                  <a:lnTo>
                    <a:pt x="0" y="0"/>
                  </a:lnTo>
                  <a:lnTo>
                    <a:pt x="0" y="16"/>
                  </a:lnTo>
                  <a:lnTo>
                    <a:pt x="3657" y="16"/>
                  </a:lnTo>
                  <a:lnTo>
                    <a:pt x="3657" y="8"/>
                  </a:lnTo>
                </a:path>
              </a:pathLst>
            </a:custGeom>
            <a:solidFill>
              <a:srgbClr val="FF5400"/>
            </a:solidFill>
            <a:ln w="12700" cap="rnd" cmpd="sng">
              <a:noFill/>
              <a:prstDash val="solid"/>
              <a:round/>
              <a:headEnd type="none" w="med" len="med"/>
              <a:tailEnd type="none" w="med" len="med"/>
            </a:ln>
            <a:effectLst/>
          </p:spPr>
          <p:txBody>
            <a:bodyPr/>
            <a:lstStyle/>
            <a:p>
              <a:endParaRPr lang="fr-FR"/>
            </a:p>
          </p:txBody>
        </p:sp>
        <p:sp>
          <p:nvSpPr>
            <p:cNvPr id="33879" name="Freeform 87"/>
            <p:cNvSpPr>
              <a:spLocks/>
            </p:cNvSpPr>
            <p:nvPr/>
          </p:nvSpPr>
          <p:spPr bwMode="auto">
            <a:xfrm>
              <a:off x="3452" y="3245"/>
              <a:ext cx="54" cy="134"/>
            </a:xfrm>
            <a:custGeom>
              <a:avLst/>
              <a:gdLst/>
              <a:ahLst/>
              <a:cxnLst>
                <a:cxn ang="0">
                  <a:pos x="7" y="180"/>
                </a:cxn>
                <a:cxn ang="0">
                  <a:pos x="16" y="183"/>
                </a:cxn>
                <a:cxn ang="0">
                  <a:pos x="66" y="6"/>
                </a:cxn>
                <a:cxn ang="0">
                  <a:pos x="50" y="0"/>
                </a:cxn>
                <a:cxn ang="0">
                  <a:pos x="0" y="178"/>
                </a:cxn>
                <a:cxn ang="0">
                  <a:pos x="7" y="180"/>
                </a:cxn>
              </a:cxnLst>
              <a:rect l="0" t="0" r="r" b="b"/>
              <a:pathLst>
                <a:path w="67" h="184">
                  <a:moveTo>
                    <a:pt x="7" y="180"/>
                  </a:moveTo>
                  <a:lnTo>
                    <a:pt x="16" y="183"/>
                  </a:lnTo>
                  <a:lnTo>
                    <a:pt x="66" y="6"/>
                  </a:lnTo>
                  <a:lnTo>
                    <a:pt x="50" y="0"/>
                  </a:lnTo>
                  <a:lnTo>
                    <a:pt x="0" y="178"/>
                  </a:lnTo>
                  <a:lnTo>
                    <a:pt x="7" y="180"/>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33880" name="Freeform 88"/>
            <p:cNvSpPr>
              <a:spLocks/>
            </p:cNvSpPr>
            <p:nvPr/>
          </p:nvSpPr>
          <p:spPr bwMode="auto">
            <a:xfrm>
              <a:off x="3492" y="3245"/>
              <a:ext cx="53" cy="134"/>
            </a:xfrm>
            <a:custGeom>
              <a:avLst/>
              <a:gdLst/>
              <a:ahLst/>
              <a:cxnLst>
                <a:cxn ang="0">
                  <a:pos x="8" y="180"/>
                </a:cxn>
                <a:cxn ang="0">
                  <a:pos x="16" y="183"/>
                </a:cxn>
                <a:cxn ang="0">
                  <a:pos x="67" y="6"/>
                </a:cxn>
                <a:cxn ang="0">
                  <a:pos x="51" y="0"/>
                </a:cxn>
                <a:cxn ang="0">
                  <a:pos x="0" y="178"/>
                </a:cxn>
                <a:cxn ang="0">
                  <a:pos x="8" y="180"/>
                </a:cxn>
              </a:cxnLst>
              <a:rect l="0" t="0" r="r" b="b"/>
              <a:pathLst>
                <a:path w="68" h="184">
                  <a:moveTo>
                    <a:pt x="8" y="180"/>
                  </a:moveTo>
                  <a:lnTo>
                    <a:pt x="16" y="183"/>
                  </a:lnTo>
                  <a:lnTo>
                    <a:pt x="67" y="6"/>
                  </a:lnTo>
                  <a:lnTo>
                    <a:pt x="51" y="0"/>
                  </a:lnTo>
                  <a:lnTo>
                    <a:pt x="0" y="178"/>
                  </a:lnTo>
                  <a:lnTo>
                    <a:pt x="8" y="180"/>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33881" name="Rectangle 89"/>
            <p:cNvSpPr>
              <a:spLocks noChangeArrowheads="1"/>
            </p:cNvSpPr>
            <p:nvPr/>
          </p:nvSpPr>
          <p:spPr bwMode="auto">
            <a:xfrm>
              <a:off x="3929" y="1899"/>
              <a:ext cx="1256" cy="233"/>
            </a:xfrm>
            <a:prstGeom prst="rect">
              <a:avLst/>
            </a:prstGeom>
            <a:noFill/>
            <a:ln w="12700">
              <a:noFill/>
              <a:miter lim="800000"/>
              <a:headEnd/>
              <a:tailEnd/>
            </a:ln>
            <a:effectLst/>
          </p:spPr>
          <p:txBody>
            <a:bodyPr lIns="90480" tIns="44446" rIns="90480" bIns="44446">
              <a:spAutoFit/>
            </a:bodyPr>
            <a:lstStyle/>
            <a:p>
              <a:pPr eaLnBrk="0" hangingPunct="0"/>
              <a:r>
                <a:rPr lang="en-US" sz="2000" b="1">
                  <a:solidFill>
                    <a:srgbClr val="FFFFFF"/>
                  </a:solidFill>
                </a:rPr>
                <a:t>anti-HBc totaux</a:t>
              </a:r>
            </a:p>
          </p:txBody>
        </p:sp>
        <p:sp>
          <p:nvSpPr>
            <p:cNvPr id="33882" name="Rectangle 90"/>
            <p:cNvSpPr>
              <a:spLocks noChangeArrowheads="1"/>
            </p:cNvSpPr>
            <p:nvPr/>
          </p:nvSpPr>
          <p:spPr bwMode="auto">
            <a:xfrm>
              <a:off x="3384" y="1737"/>
              <a:ext cx="744" cy="233"/>
            </a:xfrm>
            <a:prstGeom prst="rect">
              <a:avLst/>
            </a:prstGeom>
            <a:noFill/>
            <a:ln w="12700">
              <a:noFill/>
              <a:miter lim="800000"/>
              <a:headEnd/>
              <a:tailEnd/>
            </a:ln>
            <a:effectLst/>
          </p:spPr>
          <p:txBody>
            <a:bodyPr lIns="90480" tIns="44446" rIns="90480" bIns="44446">
              <a:spAutoFit/>
            </a:bodyPr>
            <a:lstStyle/>
            <a:p>
              <a:pPr eaLnBrk="0" hangingPunct="0"/>
              <a:r>
                <a:rPr lang="en-US" sz="2000" b="1">
                  <a:solidFill>
                    <a:srgbClr val="FFFFFF"/>
                  </a:solidFill>
                </a:rPr>
                <a:t>HBsAg</a:t>
              </a:r>
            </a:p>
          </p:txBody>
        </p:sp>
        <p:sp>
          <p:nvSpPr>
            <p:cNvPr id="33883" name="Rectangle 91"/>
            <p:cNvSpPr>
              <a:spLocks noChangeArrowheads="1"/>
            </p:cNvSpPr>
            <p:nvPr/>
          </p:nvSpPr>
          <p:spPr bwMode="auto">
            <a:xfrm>
              <a:off x="1506" y="1152"/>
              <a:ext cx="894" cy="394"/>
            </a:xfrm>
            <a:prstGeom prst="rect">
              <a:avLst/>
            </a:prstGeom>
            <a:noFill/>
            <a:ln w="12700">
              <a:noFill/>
              <a:miter lim="800000"/>
              <a:headEnd/>
              <a:tailEnd/>
            </a:ln>
            <a:effectLst/>
          </p:spPr>
          <p:txBody>
            <a:bodyPr lIns="90480" tIns="44446" rIns="90480" bIns="44446">
              <a:spAutoFit/>
            </a:bodyPr>
            <a:lstStyle/>
            <a:p>
              <a:pPr algn="ctr" eaLnBrk="0" hangingPunct="0"/>
              <a:r>
                <a:rPr lang="en-US" sz="2000" b="1">
                  <a:solidFill>
                    <a:srgbClr val="FFFFFF"/>
                  </a:solidFill>
                </a:rPr>
                <a:t>Aiguë</a:t>
              </a:r>
            </a:p>
            <a:p>
              <a:pPr algn="ctr" eaLnBrk="0" hangingPunct="0"/>
              <a:r>
                <a:rPr lang="en-US" b="1">
                  <a:solidFill>
                    <a:srgbClr val="FFFFFF"/>
                  </a:solidFill>
                </a:rPr>
                <a:t>(6 mois)</a:t>
              </a:r>
            </a:p>
          </p:txBody>
        </p:sp>
        <p:sp>
          <p:nvSpPr>
            <p:cNvPr id="33884" name="Rectangle 92"/>
            <p:cNvSpPr>
              <a:spLocks noChangeArrowheads="1"/>
            </p:cNvSpPr>
            <p:nvPr/>
          </p:nvSpPr>
          <p:spPr bwMode="auto">
            <a:xfrm>
              <a:off x="2591" y="1538"/>
              <a:ext cx="632" cy="223"/>
            </a:xfrm>
            <a:prstGeom prst="rect">
              <a:avLst/>
            </a:prstGeom>
            <a:noFill/>
            <a:ln w="12700">
              <a:noFill/>
              <a:miter lim="800000"/>
              <a:headEnd/>
              <a:tailEnd/>
            </a:ln>
            <a:effectLst/>
          </p:spPr>
          <p:txBody>
            <a:bodyPr lIns="90480" tIns="44446" rIns="90480" bIns="44446">
              <a:spAutoFit/>
            </a:bodyPr>
            <a:lstStyle/>
            <a:p>
              <a:pPr eaLnBrk="0" hangingPunct="0"/>
              <a:r>
                <a:rPr lang="en-US" sz="1900" b="1">
                  <a:solidFill>
                    <a:srgbClr val="FFFFFF"/>
                  </a:solidFill>
                </a:rPr>
                <a:t>HBeAg</a:t>
              </a:r>
            </a:p>
          </p:txBody>
        </p:sp>
        <p:sp>
          <p:nvSpPr>
            <p:cNvPr id="33885" name="Rectangle 93"/>
            <p:cNvSpPr>
              <a:spLocks noChangeArrowheads="1"/>
            </p:cNvSpPr>
            <p:nvPr/>
          </p:nvSpPr>
          <p:spPr bwMode="auto">
            <a:xfrm>
              <a:off x="3124" y="1152"/>
              <a:ext cx="892" cy="394"/>
            </a:xfrm>
            <a:prstGeom prst="rect">
              <a:avLst/>
            </a:prstGeom>
            <a:noFill/>
            <a:ln w="12700">
              <a:noFill/>
              <a:miter lim="800000"/>
              <a:headEnd/>
              <a:tailEnd/>
            </a:ln>
            <a:effectLst/>
          </p:spPr>
          <p:txBody>
            <a:bodyPr lIns="90480" tIns="44446" rIns="90480" bIns="44446">
              <a:spAutoFit/>
            </a:bodyPr>
            <a:lstStyle/>
            <a:p>
              <a:pPr algn="ctr" eaLnBrk="0" hangingPunct="0"/>
              <a:r>
                <a:rPr lang="en-US" sz="2000" b="1">
                  <a:solidFill>
                    <a:srgbClr val="FFFFFF"/>
                  </a:solidFill>
                </a:rPr>
                <a:t>Chronique</a:t>
              </a:r>
            </a:p>
            <a:p>
              <a:pPr algn="ctr" eaLnBrk="0" hangingPunct="0"/>
              <a:r>
                <a:rPr lang="en-US" b="1">
                  <a:solidFill>
                    <a:srgbClr val="FFFFFF"/>
                  </a:solidFill>
                </a:rPr>
                <a:t>(années)</a:t>
              </a:r>
            </a:p>
          </p:txBody>
        </p:sp>
        <p:sp>
          <p:nvSpPr>
            <p:cNvPr id="33886" name="Rectangle 94"/>
            <p:cNvSpPr>
              <a:spLocks noChangeArrowheads="1"/>
            </p:cNvSpPr>
            <p:nvPr/>
          </p:nvSpPr>
          <p:spPr bwMode="auto">
            <a:xfrm>
              <a:off x="4032" y="1538"/>
              <a:ext cx="893" cy="223"/>
            </a:xfrm>
            <a:prstGeom prst="rect">
              <a:avLst/>
            </a:prstGeom>
            <a:noFill/>
            <a:ln w="12700">
              <a:noFill/>
              <a:miter lim="800000"/>
              <a:headEnd/>
              <a:tailEnd/>
            </a:ln>
            <a:effectLst/>
          </p:spPr>
          <p:txBody>
            <a:bodyPr lIns="90480" tIns="44446" rIns="90480" bIns="44446">
              <a:spAutoFit/>
            </a:bodyPr>
            <a:lstStyle/>
            <a:p>
              <a:pPr algn="ctr" eaLnBrk="0" hangingPunct="0"/>
              <a:r>
                <a:rPr lang="en-US" sz="1900" b="1">
                  <a:solidFill>
                    <a:srgbClr val="FFFFFF"/>
                  </a:solidFill>
                </a:rPr>
                <a:t>anti-HBe</a:t>
              </a:r>
            </a:p>
          </p:txBody>
        </p:sp>
        <p:sp>
          <p:nvSpPr>
            <p:cNvPr id="33887" name="Rectangle 95"/>
            <p:cNvSpPr>
              <a:spLocks noChangeArrowheads="1"/>
            </p:cNvSpPr>
            <p:nvPr/>
          </p:nvSpPr>
          <p:spPr bwMode="auto">
            <a:xfrm>
              <a:off x="1063" y="3355"/>
              <a:ext cx="255" cy="178"/>
            </a:xfrm>
            <a:prstGeom prst="rect">
              <a:avLst/>
            </a:prstGeom>
            <a:noFill/>
            <a:ln w="12700">
              <a:noFill/>
              <a:miter lim="800000"/>
              <a:headEnd/>
              <a:tailEnd/>
            </a:ln>
            <a:effectLst/>
          </p:spPr>
          <p:txBody>
            <a:bodyPr lIns="90480" tIns="44446" rIns="90480" bIns="44446">
              <a:spAutoFit/>
            </a:bodyPr>
            <a:lstStyle/>
            <a:p>
              <a:pPr algn="ctr" eaLnBrk="0" hangingPunct="0"/>
              <a:r>
                <a:rPr lang="en-US" sz="1400" b="1">
                  <a:solidFill>
                    <a:srgbClr val="FFFFFF"/>
                  </a:solidFill>
                </a:rPr>
                <a:t>0</a:t>
              </a:r>
            </a:p>
          </p:txBody>
        </p:sp>
        <p:sp>
          <p:nvSpPr>
            <p:cNvPr id="33888" name="Rectangle 96"/>
            <p:cNvSpPr>
              <a:spLocks noChangeArrowheads="1"/>
            </p:cNvSpPr>
            <p:nvPr/>
          </p:nvSpPr>
          <p:spPr bwMode="auto">
            <a:xfrm>
              <a:off x="1242" y="3355"/>
              <a:ext cx="257" cy="178"/>
            </a:xfrm>
            <a:prstGeom prst="rect">
              <a:avLst/>
            </a:prstGeom>
            <a:noFill/>
            <a:ln w="12700">
              <a:noFill/>
              <a:miter lim="800000"/>
              <a:headEnd/>
              <a:tailEnd/>
            </a:ln>
            <a:effectLst/>
          </p:spPr>
          <p:txBody>
            <a:bodyPr lIns="90480" tIns="44446" rIns="90480" bIns="44446">
              <a:spAutoFit/>
            </a:bodyPr>
            <a:lstStyle/>
            <a:p>
              <a:pPr algn="ctr" eaLnBrk="0" hangingPunct="0"/>
              <a:r>
                <a:rPr lang="en-US" sz="1400" b="1">
                  <a:solidFill>
                    <a:srgbClr val="FFFFFF"/>
                  </a:solidFill>
                </a:rPr>
                <a:t>4</a:t>
              </a:r>
            </a:p>
          </p:txBody>
        </p:sp>
        <p:sp>
          <p:nvSpPr>
            <p:cNvPr id="33889" name="Rectangle 97"/>
            <p:cNvSpPr>
              <a:spLocks noChangeArrowheads="1"/>
            </p:cNvSpPr>
            <p:nvPr/>
          </p:nvSpPr>
          <p:spPr bwMode="auto">
            <a:xfrm>
              <a:off x="1441" y="3355"/>
              <a:ext cx="255" cy="178"/>
            </a:xfrm>
            <a:prstGeom prst="rect">
              <a:avLst/>
            </a:prstGeom>
            <a:noFill/>
            <a:ln w="12700">
              <a:noFill/>
              <a:miter lim="800000"/>
              <a:headEnd/>
              <a:tailEnd/>
            </a:ln>
            <a:effectLst/>
          </p:spPr>
          <p:txBody>
            <a:bodyPr lIns="90480" tIns="44446" rIns="90480" bIns="44446">
              <a:spAutoFit/>
            </a:bodyPr>
            <a:lstStyle/>
            <a:p>
              <a:pPr algn="ctr" eaLnBrk="0" hangingPunct="0"/>
              <a:r>
                <a:rPr lang="en-US" sz="1400" b="1">
                  <a:solidFill>
                    <a:srgbClr val="FFFFFF"/>
                  </a:solidFill>
                </a:rPr>
                <a:t>8</a:t>
              </a:r>
            </a:p>
          </p:txBody>
        </p:sp>
        <p:sp>
          <p:nvSpPr>
            <p:cNvPr id="33890" name="Rectangle 98"/>
            <p:cNvSpPr>
              <a:spLocks noChangeArrowheads="1"/>
            </p:cNvSpPr>
            <p:nvPr/>
          </p:nvSpPr>
          <p:spPr bwMode="auto">
            <a:xfrm>
              <a:off x="1634" y="3356"/>
              <a:ext cx="255" cy="178"/>
            </a:xfrm>
            <a:prstGeom prst="rect">
              <a:avLst/>
            </a:prstGeom>
            <a:noFill/>
            <a:ln w="12700">
              <a:noFill/>
              <a:miter lim="800000"/>
              <a:headEnd/>
              <a:tailEnd/>
            </a:ln>
            <a:effectLst/>
          </p:spPr>
          <p:txBody>
            <a:bodyPr lIns="90480" tIns="44446" rIns="90480" bIns="44446">
              <a:spAutoFit/>
            </a:bodyPr>
            <a:lstStyle/>
            <a:p>
              <a:pPr algn="ctr" eaLnBrk="0" hangingPunct="0"/>
              <a:r>
                <a:rPr lang="en-US" sz="1400" b="1">
                  <a:solidFill>
                    <a:srgbClr val="FFFFFF"/>
                  </a:solidFill>
                </a:rPr>
                <a:t>12</a:t>
              </a:r>
            </a:p>
          </p:txBody>
        </p:sp>
        <p:sp>
          <p:nvSpPr>
            <p:cNvPr id="33891" name="Rectangle 99"/>
            <p:cNvSpPr>
              <a:spLocks noChangeArrowheads="1"/>
            </p:cNvSpPr>
            <p:nvPr/>
          </p:nvSpPr>
          <p:spPr bwMode="auto">
            <a:xfrm>
              <a:off x="1825" y="3355"/>
              <a:ext cx="256" cy="178"/>
            </a:xfrm>
            <a:prstGeom prst="rect">
              <a:avLst/>
            </a:prstGeom>
            <a:noFill/>
            <a:ln w="12700">
              <a:noFill/>
              <a:miter lim="800000"/>
              <a:headEnd/>
              <a:tailEnd/>
            </a:ln>
            <a:effectLst/>
          </p:spPr>
          <p:txBody>
            <a:bodyPr lIns="90480" tIns="44446" rIns="90480" bIns="44446">
              <a:spAutoFit/>
            </a:bodyPr>
            <a:lstStyle/>
            <a:p>
              <a:pPr algn="ctr" eaLnBrk="0" hangingPunct="0"/>
              <a:r>
                <a:rPr lang="en-US" sz="1400" b="1">
                  <a:solidFill>
                    <a:srgbClr val="FFFFFF"/>
                  </a:solidFill>
                </a:rPr>
                <a:t>16</a:t>
              </a:r>
            </a:p>
          </p:txBody>
        </p:sp>
        <p:sp>
          <p:nvSpPr>
            <p:cNvPr id="33892" name="Rectangle 100"/>
            <p:cNvSpPr>
              <a:spLocks noChangeArrowheads="1"/>
            </p:cNvSpPr>
            <p:nvPr/>
          </p:nvSpPr>
          <p:spPr bwMode="auto">
            <a:xfrm>
              <a:off x="2013" y="3355"/>
              <a:ext cx="256" cy="178"/>
            </a:xfrm>
            <a:prstGeom prst="rect">
              <a:avLst/>
            </a:prstGeom>
            <a:noFill/>
            <a:ln w="12700">
              <a:noFill/>
              <a:miter lim="800000"/>
              <a:headEnd/>
              <a:tailEnd/>
            </a:ln>
            <a:effectLst/>
          </p:spPr>
          <p:txBody>
            <a:bodyPr lIns="90480" tIns="44446" rIns="90480" bIns="44446">
              <a:spAutoFit/>
            </a:bodyPr>
            <a:lstStyle/>
            <a:p>
              <a:pPr algn="ctr" eaLnBrk="0" hangingPunct="0"/>
              <a:r>
                <a:rPr lang="en-US" sz="1400" b="1">
                  <a:solidFill>
                    <a:srgbClr val="FFFFFF"/>
                  </a:solidFill>
                </a:rPr>
                <a:t>20</a:t>
              </a:r>
            </a:p>
          </p:txBody>
        </p:sp>
        <p:sp>
          <p:nvSpPr>
            <p:cNvPr id="33893" name="Rectangle 101"/>
            <p:cNvSpPr>
              <a:spLocks noChangeArrowheads="1"/>
            </p:cNvSpPr>
            <p:nvPr/>
          </p:nvSpPr>
          <p:spPr bwMode="auto">
            <a:xfrm>
              <a:off x="2199" y="3355"/>
              <a:ext cx="255" cy="178"/>
            </a:xfrm>
            <a:prstGeom prst="rect">
              <a:avLst/>
            </a:prstGeom>
            <a:noFill/>
            <a:ln w="12700">
              <a:noFill/>
              <a:miter lim="800000"/>
              <a:headEnd/>
              <a:tailEnd/>
            </a:ln>
            <a:effectLst/>
          </p:spPr>
          <p:txBody>
            <a:bodyPr lIns="90480" tIns="44446" rIns="90480" bIns="44446">
              <a:spAutoFit/>
            </a:bodyPr>
            <a:lstStyle/>
            <a:p>
              <a:pPr algn="ctr" eaLnBrk="0" hangingPunct="0"/>
              <a:r>
                <a:rPr lang="en-US" sz="1400" b="1">
                  <a:solidFill>
                    <a:srgbClr val="FFFFFF"/>
                  </a:solidFill>
                </a:rPr>
                <a:t>24</a:t>
              </a:r>
            </a:p>
          </p:txBody>
        </p:sp>
        <p:sp>
          <p:nvSpPr>
            <p:cNvPr id="33894" name="Rectangle 102"/>
            <p:cNvSpPr>
              <a:spLocks noChangeArrowheads="1"/>
            </p:cNvSpPr>
            <p:nvPr/>
          </p:nvSpPr>
          <p:spPr bwMode="auto">
            <a:xfrm>
              <a:off x="2391" y="3355"/>
              <a:ext cx="256" cy="178"/>
            </a:xfrm>
            <a:prstGeom prst="rect">
              <a:avLst/>
            </a:prstGeom>
            <a:noFill/>
            <a:ln w="12700">
              <a:noFill/>
              <a:miter lim="800000"/>
              <a:headEnd/>
              <a:tailEnd/>
            </a:ln>
            <a:effectLst/>
          </p:spPr>
          <p:txBody>
            <a:bodyPr lIns="90480" tIns="44446" rIns="90480" bIns="44446">
              <a:spAutoFit/>
            </a:bodyPr>
            <a:lstStyle/>
            <a:p>
              <a:pPr algn="ctr" eaLnBrk="0" hangingPunct="0"/>
              <a:r>
                <a:rPr lang="en-US" sz="1400" b="1">
                  <a:solidFill>
                    <a:srgbClr val="FFFFFF"/>
                  </a:solidFill>
                </a:rPr>
                <a:t>28</a:t>
              </a:r>
            </a:p>
          </p:txBody>
        </p:sp>
        <p:sp>
          <p:nvSpPr>
            <p:cNvPr id="33895" name="Rectangle 103"/>
            <p:cNvSpPr>
              <a:spLocks noChangeArrowheads="1"/>
            </p:cNvSpPr>
            <p:nvPr/>
          </p:nvSpPr>
          <p:spPr bwMode="auto">
            <a:xfrm>
              <a:off x="2577" y="3356"/>
              <a:ext cx="255" cy="178"/>
            </a:xfrm>
            <a:prstGeom prst="rect">
              <a:avLst/>
            </a:prstGeom>
            <a:noFill/>
            <a:ln w="12700">
              <a:noFill/>
              <a:miter lim="800000"/>
              <a:headEnd/>
              <a:tailEnd/>
            </a:ln>
            <a:effectLst/>
          </p:spPr>
          <p:txBody>
            <a:bodyPr lIns="90480" tIns="44446" rIns="90480" bIns="44446">
              <a:spAutoFit/>
            </a:bodyPr>
            <a:lstStyle/>
            <a:p>
              <a:pPr algn="ctr" eaLnBrk="0" hangingPunct="0"/>
              <a:r>
                <a:rPr lang="en-US" sz="1400" b="1">
                  <a:solidFill>
                    <a:srgbClr val="FFFFFF"/>
                  </a:solidFill>
                </a:rPr>
                <a:t>32</a:t>
              </a:r>
            </a:p>
          </p:txBody>
        </p:sp>
        <p:sp>
          <p:nvSpPr>
            <p:cNvPr id="33896" name="Rectangle 104"/>
            <p:cNvSpPr>
              <a:spLocks noChangeArrowheads="1"/>
            </p:cNvSpPr>
            <p:nvPr/>
          </p:nvSpPr>
          <p:spPr bwMode="auto">
            <a:xfrm>
              <a:off x="2765" y="3355"/>
              <a:ext cx="256" cy="178"/>
            </a:xfrm>
            <a:prstGeom prst="rect">
              <a:avLst/>
            </a:prstGeom>
            <a:noFill/>
            <a:ln w="12700">
              <a:noFill/>
              <a:miter lim="800000"/>
              <a:headEnd/>
              <a:tailEnd/>
            </a:ln>
            <a:effectLst/>
          </p:spPr>
          <p:txBody>
            <a:bodyPr lIns="90480" tIns="44446" rIns="90480" bIns="44446">
              <a:spAutoFit/>
            </a:bodyPr>
            <a:lstStyle/>
            <a:p>
              <a:pPr algn="ctr" eaLnBrk="0" hangingPunct="0"/>
              <a:r>
                <a:rPr lang="en-US" sz="1400" b="1">
                  <a:solidFill>
                    <a:srgbClr val="FFFFFF"/>
                  </a:solidFill>
                </a:rPr>
                <a:t>36</a:t>
              </a:r>
            </a:p>
          </p:txBody>
        </p:sp>
        <p:sp>
          <p:nvSpPr>
            <p:cNvPr id="33897" name="Rectangle 105"/>
            <p:cNvSpPr>
              <a:spLocks noChangeArrowheads="1"/>
            </p:cNvSpPr>
            <p:nvPr/>
          </p:nvSpPr>
          <p:spPr bwMode="auto">
            <a:xfrm>
              <a:off x="3145" y="3358"/>
              <a:ext cx="359" cy="215"/>
            </a:xfrm>
            <a:prstGeom prst="rect">
              <a:avLst/>
            </a:prstGeom>
            <a:noFill/>
            <a:ln w="12700">
              <a:noFill/>
              <a:miter lim="800000"/>
              <a:headEnd/>
              <a:tailEnd/>
            </a:ln>
            <a:effectLst/>
          </p:spPr>
          <p:txBody>
            <a:bodyPr lIns="90480" tIns="44446" rIns="90480" bIns="44446">
              <a:spAutoFit/>
            </a:bodyPr>
            <a:lstStyle/>
            <a:p>
              <a:pPr algn="ctr" eaLnBrk="0" hangingPunct="0"/>
              <a:r>
                <a:rPr lang="en-US" b="1">
                  <a:solidFill>
                    <a:srgbClr val="FFFFFF"/>
                  </a:solidFill>
                </a:rPr>
                <a:t>52</a:t>
              </a:r>
            </a:p>
          </p:txBody>
        </p:sp>
        <p:sp>
          <p:nvSpPr>
            <p:cNvPr id="33898" name="Text Box 106"/>
            <p:cNvSpPr txBox="1">
              <a:spLocks noChangeArrowheads="1"/>
            </p:cNvSpPr>
            <p:nvPr/>
          </p:nvSpPr>
          <p:spPr bwMode="auto">
            <a:xfrm>
              <a:off x="2256" y="3696"/>
              <a:ext cx="2562" cy="270"/>
            </a:xfrm>
            <a:prstGeom prst="rect">
              <a:avLst/>
            </a:prstGeom>
            <a:noFill/>
            <a:ln w="9525">
              <a:noFill/>
              <a:miter lim="800000"/>
              <a:headEnd/>
              <a:tailEnd/>
            </a:ln>
            <a:effectLst/>
          </p:spPr>
          <p:txBody>
            <a:bodyPr wrap="none" lIns="91432" tIns="45716" rIns="91432" bIns="45716">
              <a:spAutoFit/>
            </a:bodyPr>
            <a:lstStyle/>
            <a:p>
              <a:pPr eaLnBrk="0" hangingPunct="0"/>
              <a:r>
                <a:rPr lang="en-US" sz="2400" b="1" dirty="0" err="1">
                  <a:solidFill>
                    <a:schemeClr val="bg1"/>
                  </a:solidFill>
                </a:rPr>
                <a:t>Semaines</a:t>
              </a:r>
              <a:r>
                <a:rPr lang="en-US" sz="2400" b="1" dirty="0">
                  <a:solidFill>
                    <a:schemeClr val="bg1"/>
                  </a:solidFill>
                </a:rPr>
                <a:t> après contamination</a:t>
              </a:r>
            </a:p>
          </p:txBody>
        </p:sp>
        <p:sp>
          <p:nvSpPr>
            <p:cNvPr id="33899" name="Text Box 107"/>
            <p:cNvSpPr txBox="1">
              <a:spLocks noChangeArrowheads="1"/>
            </p:cNvSpPr>
            <p:nvPr/>
          </p:nvSpPr>
          <p:spPr bwMode="auto">
            <a:xfrm rot="-5394605">
              <a:off x="545" y="2125"/>
              <a:ext cx="499" cy="251"/>
            </a:xfrm>
            <a:prstGeom prst="rect">
              <a:avLst/>
            </a:prstGeom>
            <a:noFill/>
            <a:ln w="9525">
              <a:noFill/>
              <a:miter lim="800000"/>
              <a:headEnd/>
              <a:tailEnd/>
            </a:ln>
            <a:effectLst/>
          </p:spPr>
          <p:txBody>
            <a:bodyPr wrap="none" lIns="91432" tIns="45716" rIns="91432" bIns="45716">
              <a:spAutoFit/>
            </a:bodyPr>
            <a:lstStyle/>
            <a:p>
              <a:pPr eaLnBrk="0" hangingPunct="0"/>
              <a:r>
                <a:rPr lang="en-US" sz="2400" b="1">
                  <a:solidFill>
                    <a:schemeClr val="bg1"/>
                  </a:solidFill>
                </a:rPr>
                <a:t>Titre</a:t>
              </a:r>
            </a:p>
          </p:txBody>
        </p:sp>
      </p:grpSp>
      <p:sp>
        <p:nvSpPr>
          <p:cNvPr id="33900" name="Text Box 108"/>
          <p:cNvSpPr txBox="1">
            <a:spLocks noChangeArrowheads="1"/>
          </p:cNvSpPr>
          <p:nvPr/>
        </p:nvSpPr>
        <p:spPr bwMode="auto">
          <a:xfrm>
            <a:off x="2251075" y="304800"/>
            <a:ext cx="4706938" cy="549275"/>
          </a:xfrm>
          <a:prstGeom prst="rect">
            <a:avLst/>
          </a:prstGeom>
          <a:noFill/>
          <a:ln w="9525">
            <a:noFill/>
            <a:miter lim="800000"/>
            <a:headEnd/>
            <a:tailEnd/>
          </a:ln>
          <a:effectLst/>
        </p:spPr>
        <p:txBody>
          <a:bodyPr wrap="none" lIns="91432" tIns="45716" rIns="91432" bIns="45716">
            <a:spAutoFit/>
          </a:bodyPr>
          <a:lstStyle/>
          <a:p>
            <a:pPr algn="ctr" eaLnBrk="0" hangingPunct="0"/>
            <a:r>
              <a:rPr lang="en-US" sz="3000" b="1" dirty="0" err="1">
                <a:solidFill>
                  <a:srgbClr val="FFFF00"/>
                </a:solidFill>
                <a:latin typeface="Times New Roman" pitchFamily="18" charset="0"/>
              </a:rPr>
              <a:t>Hépatite</a:t>
            </a:r>
            <a:r>
              <a:rPr lang="en-US" sz="3000" b="1" dirty="0">
                <a:solidFill>
                  <a:srgbClr val="FFFF00"/>
                </a:solidFill>
                <a:latin typeface="Times New Roman" pitchFamily="18" charset="0"/>
              </a:rPr>
              <a:t> </a:t>
            </a:r>
            <a:r>
              <a:rPr lang="en-US" sz="3000" b="1" dirty="0" err="1">
                <a:solidFill>
                  <a:srgbClr val="FFFF00"/>
                </a:solidFill>
                <a:latin typeface="Times New Roman" pitchFamily="18" charset="0"/>
              </a:rPr>
              <a:t>virale</a:t>
            </a:r>
            <a:r>
              <a:rPr lang="en-US" sz="3000" b="1" dirty="0">
                <a:solidFill>
                  <a:srgbClr val="FFFF00"/>
                </a:solidFill>
                <a:latin typeface="Times New Roman" pitchFamily="18" charset="0"/>
              </a:rPr>
              <a:t> B </a:t>
            </a:r>
            <a:r>
              <a:rPr lang="en-US" sz="3000" b="1" dirty="0" err="1">
                <a:solidFill>
                  <a:srgbClr val="FFFF00"/>
                </a:solidFill>
                <a:latin typeface="Times New Roman" pitchFamily="18" charset="0"/>
              </a:rPr>
              <a:t>chronique</a:t>
            </a:r>
            <a:endParaRPr lang="en-US" sz="3000" b="1" dirty="0">
              <a:solidFill>
                <a:srgbClr val="FFFF00"/>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676400" y="2508250"/>
            <a:ext cx="6858000" cy="1828800"/>
          </a:xfrm>
          <a:prstGeom prst="rect">
            <a:avLst/>
          </a:prstGeom>
          <a:solidFill>
            <a:srgbClr val="080808"/>
          </a:solidFill>
          <a:ln w="57150">
            <a:solidFill>
              <a:schemeClr val="tx1"/>
            </a:solidFill>
            <a:miter lim="800000"/>
            <a:headEnd/>
            <a:tailEnd/>
          </a:ln>
        </p:spPr>
        <p:txBody>
          <a:bodyPr wrap="none" anchor="ctr"/>
          <a:lstStyle/>
          <a:p>
            <a:endParaRPr lang="fr-FR"/>
          </a:p>
        </p:txBody>
      </p:sp>
      <p:graphicFrame>
        <p:nvGraphicFramePr>
          <p:cNvPr id="9320" name="Group 104"/>
          <p:cNvGraphicFramePr>
            <a:graphicFrameLocks noGrp="1"/>
          </p:cNvGraphicFramePr>
          <p:nvPr>
            <p:extLst>
              <p:ext uri="{D42A27DB-BD31-4B8C-83A1-F6EECF244321}">
                <p14:modId xmlns:p14="http://schemas.microsoft.com/office/powerpoint/2010/main" val="1895108580"/>
              </p:ext>
            </p:extLst>
          </p:nvPr>
        </p:nvGraphicFramePr>
        <p:xfrm>
          <a:off x="581025" y="4413250"/>
          <a:ext cx="7951788" cy="1280160"/>
        </p:xfrm>
        <a:graphic>
          <a:graphicData uri="http://schemas.openxmlformats.org/drawingml/2006/table">
            <a:tbl>
              <a:tblPr/>
              <a:tblGrid>
                <a:gridCol w="1104900">
                  <a:extLst>
                    <a:ext uri="{9D8B030D-6E8A-4147-A177-3AD203B41FA5}">
                      <a16:colId xmlns:a16="http://schemas.microsoft.com/office/drawing/2014/main" val="20000"/>
                    </a:ext>
                  </a:extLst>
                </a:gridCol>
                <a:gridCol w="1711325">
                  <a:extLst>
                    <a:ext uri="{9D8B030D-6E8A-4147-A177-3AD203B41FA5}">
                      <a16:colId xmlns:a16="http://schemas.microsoft.com/office/drawing/2014/main" val="20001"/>
                    </a:ext>
                  </a:extLst>
                </a:gridCol>
                <a:gridCol w="1895475">
                  <a:extLst>
                    <a:ext uri="{9D8B030D-6E8A-4147-A177-3AD203B41FA5}">
                      <a16:colId xmlns:a16="http://schemas.microsoft.com/office/drawing/2014/main" val="20002"/>
                    </a:ext>
                  </a:extLst>
                </a:gridCol>
                <a:gridCol w="1627188">
                  <a:extLst>
                    <a:ext uri="{9D8B030D-6E8A-4147-A177-3AD203B41FA5}">
                      <a16:colId xmlns:a16="http://schemas.microsoft.com/office/drawing/2014/main" val="20003"/>
                    </a:ext>
                  </a:extLst>
                </a:gridCol>
                <a:gridCol w="1612900">
                  <a:extLst>
                    <a:ext uri="{9D8B030D-6E8A-4147-A177-3AD203B41FA5}">
                      <a16:colId xmlns:a16="http://schemas.microsoft.com/office/drawing/2014/main" val="20004"/>
                    </a:ext>
                  </a:extLst>
                </a:gridCol>
              </a:tblGrid>
              <a:tr h="0">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Phases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Arial" charset="0"/>
                          <a:cs typeface="Arial" charset="0"/>
                        </a:rPr>
                        <a:t>Tolérance</a:t>
                      </a:r>
                      <a:r>
                        <a:rPr kumimoji="0" lang="en-US" sz="1600" b="1" i="0" u="none" strike="noStrike" cap="none" normalizeH="0" baseline="0" dirty="0" smtClean="0">
                          <a:ln>
                            <a:noFill/>
                          </a:ln>
                          <a:solidFill>
                            <a:schemeClr val="tx1"/>
                          </a:solidFill>
                          <a:effectLst/>
                          <a:latin typeface="Arial" charset="0"/>
                          <a:cs typeface="Arial" charset="0"/>
                        </a:rPr>
                        <a:t> Immune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Arial" charset="0"/>
                          <a:cs typeface="Arial" charset="0"/>
                        </a:rPr>
                        <a:t>Clearance</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Immune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Portage </a:t>
                      </a:r>
                      <a:r>
                        <a:rPr kumimoji="0" lang="en-US" sz="1600" b="1" i="0" u="none" strike="noStrike" cap="none" normalizeH="0" baseline="0" dirty="0" err="1" smtClean="0">
                          <a:ln>
                            <a:noFill/>
                          </a:ln>
                          <a:solidFill>
                            <a:schemeClr val="tx1"/>
                          </a:solidFill>
                          <a:effectLst/>
                          <a:latin typeface="Arial" charset="0"/>
                          <a:cs typeface="Arial" charset="0"/>
                        </a:rPr>
                        <a:t>inactif</a:t>
                      </a:r>
                      <a:endParaRPr kumimoji="0" lang="en-US" sz="16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Reactivation</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61925">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dirty="0" err="1" smtClean="0">
                          <a:ln>
                            <a:noFill/>
                          </a:ln>
                          <a:solidFill>
                            <a:srgbClr val="080808"/>
                          </a:solidFill>
                          <a:effectLst/>
                          <a:latin typeface="Arial" charset="0"/>
                          <a:cs typeface="Arial" charset="0"/>
                        </a:rPr>
                        <a:t>Foie</a:t>
                      </a:r>
                      <a:endParaRPr kumimoji="0" lang="en-US" sz="1600" b="0" i="0" u="none" strike="noStrike" cap="none" normalizeH="0" baseline="0" dirty="0" smtClean="0">
                        <a:ln>
                          <a:noFill/>
                        </a:ln>
                        <a:solidFill>
                          <a:srgbClr val="080808"/>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dirty="0" smtClean="0">
                          <a:ln>
                            <a:noFill/>
                          </a:ln>
                          <a:solidFill>
                            <a:srgbClr val="080808"/>
                          </a:solidFill>
                          <a:effectLst/>
                          <a:latin typeface="Arial" charset="0"/>
                          <a:cs typeface="Arial" charset="0"/>
                        </a:rPr>
                        <a:t>inflammation et  </a:t>
                      </a:r>
                      <a:r>
                        <a:rPr kumimoji="0" lang="en-US" sz="1600" b="0" i="0" u="none" strike="noStrike" cap="none" normalizeH="0" baseline="0" dirty="0" err="1" smtClean="0">
                          <a:ln>
                            <a:noFill/>
                          </a:ln>
                          <a:solidFill>
                            <a:srgbClr val="080808"/>
                          </a:solidFill>
                          <a:effectLst/>
                          <a:latin typeface="Arial" charset="0"/>
                          <a:cs typeface="Arial" charset="0"/>
                        </a:rPr>
                        <a:t>fibrose</a:t>
                      </a:r>
                      <a:r>
                        <a:rPr kumimoji="0" lang="en-US" sz="1600" b="0" i="0" u="none" strike="noStrike" cap="none" normalizeH="0" baseline="0" dirty="0" smtClean="0">
                          <a:ln>
                            <a:noFill/>
                          </a:ln>
                          <a:solidFill>
                            <a:srgbClr val="080808"/>
                          </a:solidFill>
                          <a:effectLst/>
                          <a:latin typeface="Arial" charset="0"/>
                          <a:cs typeface="Arial" charset="0"/>
                        </a:rPr>
                        <a:t> </a:t>
                      </a:r>
                      <a:r>
                        <a:rPr kumimoji="0" lang="en-US" sz="1600" b="0" i="0" u="none" strike="noStrike" cap="none" normalizeH="0" baseline="0" dirty="0" err="1" smtClean="0">
                          <a:ln>
                            <a:noFill/>
                          </a:ln>
                          <a:solidFill>
                            <a:srgbClr val="080808"/>
                          </a:solidFill>
                          <a:effectLst/>
                          <a:latin typeface="Arial" charset="0"/>
                          <a:cs typeface="Arial" charset="0"/>
                        </a:rPr>
                        <a:t>minimes</a:t>
                      </a:r>
                      <a:endParaRPr kumimoji="0" lang="en-US" sz="1600" b="0" i="0" u="none" strike="noStrike" cap="none" normalizeH="0" baseline="0" dirty="0" smtClean="0">
                        <a:ln>
                          <a:noFill/>
                        </a:ln>
                        <a:solidFill>
                          <a:srgbClr val="080808"/>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dirty="0" smtClean="0">
                          <a:ln>
                            <a:noFill/>
                          </a:ln>
                          <a:solidFill>
                            <a:srgbClr val="080808"/>
                          </a:solidFill>
                          <a:effectLst/>
                          <a:latin typeface="Arial" charset="0"/>
                          <a:cs typeface="Arial" charset="0"/>
                        </a:rPr>
                        <a:t>Inflammation </a:t>
                      </a:r>
                      <a:r>
                        <a:rPr kumimoji="0" lang="en-US" sz="1600" b="0" i="0" u="none" strike="noStrike" cap="none" normalizeH="0" baseline="0" dirty="0" err="1" smtClean="0">
                          <a:ln>
                            <a:noFill/>
                          </a:ln>
                          <a:solidFill>
                            <a:srgbClr val="080808"/>
                          </a:solidFill>
                          <a:effectLst/>
                          <a:latin typeface="Arial" charset="0"/>
                          <a:cs typeface="Arial" charset="0"/>
                        </a:rPr>
                        <a:t>chronique</a:t>
                      </a:r>
                      <a:r>
                        <a:rPr kumimoji="0" lang="en-US" sz="1600" b="0" i="0" u="none" strike="noStrike" cap="none" normalizeH="0" baseline="0" dirty="0" smtClean="0">
                          <a:ln>
                            <a:noFill/>
                          </a:ln>
                          <a:solidFill>
                            <a:srgbClr val="080808"/>
                          </a:solidFill>
                          <a:effectLst/>
                          <a:latin typeface="Arial" charset="0"/>
                          <a:cs typeface="Arial" charset="0"/>
                        </a:rPr>
                        <a:t> active</a:t>
                      </a:r>
                      <a:br>
                        <a:rPr kumimoji="0" lang="en-US" sz="1600" b="0" i="0" u="none" strike="noStrike" cap="none" normalizeH="0" baseline="0" dirty="0" smtClean="0">
                          <a:ln>
                            <a:noFill/>
                          </a:ln>
                          <a:solidFill>
                            <a:srgbClr val="080808"/>
                          </a:solidFill>
                          <a:effectLst/>
                          <a:latin typeface="Arial" charset="0"/>
                          <a:cs typeface="Arial" charset="0"/>
                        </a:rPr>
                      </a:br>
                      <a:endParaRPr kumimoji="0" lang="en-US" sz="1600" b="0" i="0" u="none" strike="noStrike" cap="none" normalizeH="0" baseline="0" dirty="0" smtClean="0">
                        <a:ln>
                          <a:noFill/>
                        </a:ln>
                        <a:solidFill>
                          <a:srgbClr val="080808"/>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dirty="0" err="1" smtClean="0">
                          <a:ln>
                            <a:noFill/>
                          </a:ln>
                          <a:solidFill>
                            <a:srgbClr val="080808"/>
                          </a:solidFill>
                          <a:effectLst/>
                          <a:latin typeface="Arial" charset="0"/>
                          <a:cs typeface="Arial" charset="0"/>
                        </a:rPr>
                        <a:t>Hepatite</a:t>
                      </a:r>
                      <a:r>
                        <a:rPr kumimoji="0" lang="en-US" sz="1600" b="0" i="0" u="none" strike="noStrike" cap="none" normalizeH="0" baseline="0" dirty="0" smtClean="0">
                          <a:ln>
                            <a:noFill/>
                          </a:ln>
                          <a:solidFill>
                            <a:srgbClr val="080808"/>
                          </a:solidFill>
                          <a:effectLst/>
                          <a:latin typeface="Arial" charset="0"/>
                          <a:cs typeface="Arial" charset="0"/>
                        </a:rPr>
                        <a:t> </a:t>
                      </a:r>
                      <a:r>
                        <a:rPr kumimoji="0" lang="en-US" sz="1600" b="0" i="0" u="none" strike="noStrike" cap="none" normalizeH="0" baseline="0" dirty="0" err="1" smtClean="0">
                          <a:ln>
                            <a:noFill/>
                          </a:ln>
                          <a:solidFill>
                            <a:srgbClr val="080808"/>
                          </a:solidFill>
                          <a:effectLst/>
                          <a:latin typeface="Arial" charset="0"/>
                          <a:cs typeface="Arial" charset="0"/>
                        </a:rPr>
                        <a:t>modérée</a:t>
                      </a:r>
                      <a:r>
                        <a:rPr kumimoji="0" lang="en-US" sz="1600" b="0" i="0" u="none" strike="noStrike" cap="none" normalizeH="0" baseline="0" dirty="0" smtClean="0">
                          <a:ln>
                            <a:noFill/>
                          </a:ln>
                          <a:solidFill>
                            <a:srgbClr val="080808"/>
                          </a:solidFill>
                          <a:effectLst/>
                          <a:latin typeface="Arial" charset="0"/>
                          <a:cs typeface="Arial" charset="0"/>
                        </a:rPr>
                        <a:t> et </a:t>
                      </a:r>
                      <a:r>
                        <a:rPr kumimoji="0" lang="en-US" sz="1600" b="0" i="0" u="none" strike="noStrike" cap="none" normalizeH="0" baseline="0" dirty="0" err="1" smtClean="0">
                          <a:ln>
                            <a:noFill/>
                          </a:ln>
                          <a:solidFill>
                            <a:srgbClr val="080808"/>
                          </a:solidFill>
                          <a:effectLst/>
                          <a:latin typeface="Arial" charset="0"/>
                          <a:cs typeface="Arial" charset="0"/>
                        </a:rPr>
                        <a:t>fibrose</a:t>
                      </a:r>
                      <a:r>
                        <a:rPr kumimoji="0" lang="en-US" sz="1600" b="0" i="0" u="none" strike="noStrike" cap="none" normalizeH="0" baseline="0" dirty="0" smtClean="0">
                          <a:ln>
                            <a:noFill/>
                          </a:ln>
                          <a:solidFill>
                            <a:srgbClr val="080808"/>
                          </a:solidFill>
                          <a:effectLst/>
                          <a:latin typeface="Arial" charset="0"/>
                          <a:cs typeface="Arial" charset="0"/>
                        </a:rPr>
                        <a:t> </a:t>
                      </a:r>
                      <a:r>
                        <a:rPr kumimoji="0" lang="en-US" sz="1600" b="0" i="0" u="none" strike="noStrike" cap="none" normalizeH="0" baseline="0" dirty="0" err="1" smtClean="0">
                          <a:ln>
                            <a:noFill/>
                          </a:ln>
                          <a:solidFill>
                            <a:srgbClr val="080808"/>
                          </a:solidFill>
                          <a:effectLst/>
                          <a:latin typeface="Arial" charset="0"/>
                          <a:cs typeface="Arial" charset="0"/>
                        </a:rPr>
                        <a:t>minime</a:t>
                      </a:r>
                      <a:endParaRPr kumimoji="0" lang="en-US" sz="1600" b="0" i="0" u="none" strike="noStrike" cap="none" normalizeH="0" baseline="0" dirty="0" smtClean="0">
                        <a:ln>
                          <a:noFill/>
                        </a:ln>
                        <a:solidFill>
                          <a:srgbClr val="080808"/>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dirty="0" smtClean="0">
                          <a:ln>
                            <a:noFill/>
                          </a:ln>
                          <a:solidFill>
                            <a:srgbClr val="080808"/>
                          </a:solidFill>
                          <a:effectLst/>
                          <a:latin typeface="Arial" charset="0"/>
                          <a:cs typeface="Arial" charset="0"/>
                        </a:rPr>
                        <a:t>Inflammation Active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bl>
          </a:graphicData>
        </a:graphic>
      </p:graphicFrame>
      <p:sp>
        <p:nvSpPr>
          <p:cNvPr id="17422" name="Text Box 37"/>
          <p:cNvSpPr txBox="1">
            <a:spLocks noChangeArrowheads="1"/>
          </p:cNvSpPr>
          <p:nvPr/>
        </p:nvSpPr>
        <p:spPr bwMode="auto">
          <a:xfrm>
            <a:off x="4543534" y="5906214"/>
            <a:ext cx="3189143" cy="400110"/>
          </a:xfrm>
          <a:prstGeom prst="rect">
            <a:avLst/>
          </a:prstGeom>
          <a:noFill/>
          <a:ln w="9525">
            <a:noFill/>
            <a:miter lim="800000"/>
            <a:headEnd/>
            <a:tailEnd/>
          </a:ln>
        </p:spPr>
        <p:txBody>
          <a:bodyPr wrap="none">
            <a:spAutoFit/>
          </a:bodyPr>
          <a:lstStyle/>
          <a:p>
            <a:pPr algn="ctr"/>
            <a:r>
              <a:rPr lang="en-US" sz="2000" dirty="0" smtClean="0">
                <a:solidFill>
                  <a:srgbClr val="FFFF00"/>
                </a:solidFill>
              </a:rPr>
              <a:t>Temps </a:t>
            </a:r>
            <a:r>
              <a:rPr lang="en-US" sz="2000" dirty="0" err="1" smtClean="0">
                <a:solidFill>
                  <a:srgbClr val="FFFF00"/>
                </a:solidFill>
              </a:rPr>
              <a:t>idéal</a:t>
            </a:r>
            <a:r>
              <a:rPr lang="en-US" sz="2000" dirty="0" smtClean="0">
                <a:solidFill>
                  <a:srgbClr val="FFFF00"/>
                </a:solidFill>
              </a:rPr>
              <a:t> de </a:t>
            </a:r>
            <a:r>
              <a:rPr lang="en-US" sz="2000" dirty="0" err="1" smtClean="0">
                <a:solidFill>
                  <a:srgbClr val="FFFF00"/>
                </a:solidFill>
              </a:rPr>
              <a:t>traitement</a:t>
            </a:r>
            <a:r>
              <a:rPr lang="en-US" sz="2000" dirty="0" smtClean="0">
                <a:solidFill>
                  <a:srgbClr val="FFFF00"/>
                </a:solidFill>
              </a:rPr>
              <a:t> </a:t>
            </a:r>
            <a:endParaRPr lang="en-US" sz="2000" dirty="0">
              <a:solidFill>
                <a:schemeClr val="hlink"/>
              </a:solidFill>
            </a:endParaRPr>
          </a:p>
        </p:txBody>
      </p:sp>
      <p:sp>
        <p:nvSpPr>
          <p:cNvPr id="17423" name="AutoShape 38"/>
          <p:cNvSpPr>
            <a:spLocks noChangeArrowheads="1"/>
          </p:cNvSpPr>
          <p:nvPr/>
        </p:nvSpPr>
        <p:spPr bwMode="auto">
          <a:xfrm>
            <a:off x="7591425" y="5697538"/>
            <a:ext cx="623888" cy="457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FF00"/>
          </a:solidFill>
          <a:ln w="9525">
            <a:solidFill>
              <a:srgbClr val="080808"/>
            </a:solidFill>
            <a:miter lim="800000"/>
            <a:headEnd/>
            <a:tailEnd/>
          </a:ln>
        </p:spPr>
        <p:txBody>
          <a:bodyPr wrap="none" anchor="ctr"/>
          <a:lstStyle/>
          <a:p>
            <a:endParaRPr lang="fr-FR"/>
          </a:p>
        </p:txBody>
      </p:sp>
      <p:sp>
        <p:nvSpPr>
          <p:cNvPr id="17424" name="AutoShape 39"/>
          <p:cNvSpPr>
            <a:spLocks noChangeArrowheads="1"/>
          </p:cNvSpPr>
          <p:nvPr/>
        </p:nvSpPr>
        <p:spPr bwMode="auto">
          <a:xfrm flipH="1">
            <a:off x="4010025" y="5697538"/>
            <a:ext cx="671513" cy="457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FF00"/>
          </a:solidFill>
          <a:ln w="9525">
            <a:solidFill>
              <a:srgbClr val="080808"/>
            </a:solidFill>
            <a:miter lim="800000"/>
            <a:headEnd/>
            <a:tailEnd/>
          </a:ln>
        </p:spPr>
        <p:txBody>
          <a:bodyPr wrap="none" anchor="ctr"/>
          <a:lstStyle/>
          <a:p>
            <a:endParaRPr lang="fr-FR"/>
          </a:p>
        </p:txBody>
      </p:sp>
      <p:grpSp>
        <p:nvGrpSpPr>
          <p:cNvPr id="2" name="Group 122"/>
          <p:cNvGrpSpPr>
            <a:grpSpLocks/>
          </p:cNvGrpSpPr>
          <p:nvPr/>
        </p:nvGrpSpPr>
        <p:grpSpPr bwMode="auto">
          <a:xfrm>
            <a:off x="1889125" y="3376613"/>
            <a:ext cx="1814513" cy="485775"/>
            <a:chOff x="1889125" y="3062288"/>
            <a:chExt cx="1814513" cy="485775"/>
          </a:xfrm>
        </p:grpSpPr>
        <p:sp>
          <p:nvSpPr>
            <p:cNvPr id="17498" name="Line 43"/>
            <p:cNvSpPr>
              <a:spLocks noChangeShapeType="1"/>
            </p:cNvSpPr>
            <p:nvPr/>
          </p:nvSpPr>
          <p:spPr bwMode="auto">
            <a:xfrm>
              <a:off x="1889125" y="3548063"/>
              <a:ext cx="1066800" cy="0"/>
            </a:xfrm>
            <a:prstGeom prst="line">
              <a:avLst/>
            </a:prstGeom>
            <a:noFill/>
            <a:ln w="38100">
              <a:solidFill>
                <a:srgbClr val="FF66FF"/>
              </a:solidFill>
              <a:round/>
              <a:headEnd/>
              <a:tailEnd/>
            </a:ln>
          </p:spPr>
          <p:txBody>
            <a:bodyPr/>
            <a:lstStyle/>
            <a:p>
              <a:endParaRPr lang="fr-FR"/>
            </a:p>
          </p:txBody>
        </p:sp>
        <p:sp>
          <p:nvSpPr>
            <p:cNvPr id="17499" name="Arc 44"/>
            <p:cNvSpPr>
              <a:spLocks/>
            </p:cNvSpPr>
            <p:nvPr/>
          </p:nvSpPr>
          <p:spPr bwMode="auto">
            <a:xfrm rot="21178426" flipV="1">
              <a:off x="2936875" y="3217863"/>
              <a:ext cx="541338" cy="296862"/>
            </a:xfrm>
            <a:custGeom>
              <a:avLst/>
              <a:gdLst>
                <a:gd name="T0" fmla="*/ 0 w 20342"/>
                <a:gd name="T1" fmla="*/ 0 h 21600"/>
                <a:gd name="T2" fmla="*/ 0 w 20342"/>
                <a:gd name="T3" fmla="*/ 0 h 21600"/>
                <a:gd name="T4" fmla="*/ 0 w 20342"/>
                <a:gd name="T5" fmla="*/ 0 h 21600"/>
                <a:gd name="T6" fmla="*/ 0 60000 65536"/>
                <a:gd name="T7" fmla="*/ 0 60000 65536"/>
                <a:gd name="T8" fmla="*/ 0 60000 65536"/>
                <a:gd name="T9" fmla="*/ 0 w 20342"/>
                <a:gd name="T10" fmla="*/ 0 h 21600"/>
                <a:gd name="T11" fmla="*/ 20342 w 20342"/>
                <a:gd name="T12" fmla="*/ 21600 h 21600"/>
              </a:gdLst>
              <a:ahLst/>
              <a:cxnLst>
                <a:cxn ang="T6">
                  <a:pos x="T0" y="T1"/>
                </a:cxn>
                <a:cxn ang="T7">
                  <a:pos x="T2" y="T3"/>
                </a:cxn>
                <a:cxn ang="T8">
                  <a:pos x="T4" y="T5"/>
                </a:cxn>
              </a:cxnLst>
              <a:rect l="T9" t="T10" r="T11" b="T12"/>
              <a:pathLst>
                <a:path w="20342" h="21600" fill="none" extrusionOk="0">
                  <a:moveTo>
                    <a:pt x="-1" y="0"/>
                  </a:moveTo>
                  <a:cubicBezTo>
                    <a:pt x="9129" y="0"/>
                    <a:pt x="17272" y="5739"/>
                    <a:pt x="20342" y="14336"/>
                  </a:cubicBezTo>
                </a:path>
                <a:path w="20342" h="21600" stroke="0" extrusionOk="0">
                  <a:moveTo>
                    <a:pt x="-1" y="0"/>
                  </a:moveTo>
                  <a:cubicBezTo>
                    <a:pt x="9129" y="0"/>
                    <a:pt x="17272" y="5739"/>
                    <a:pt x="20342" y="14336"/>
                  </a:cubicBezTo>
                  <a:lnTo>
                    <a:pt x="0" y="21600"/>
                  </a:lnTo>
                  <a:close/>
                </a:path>
              </a:pathLst>
            </a:custGeom>
            <a:noFill/>
            <a:ln w="38100">
              <a:solidFill>
                <a:srgbClr val="FF66FF"/>
              </a:solidFill>
              <a:round/>
              <a:headEnd/>
              <a:tailEnd/>
            </a:ln>
          </p:spPr>
          <p:txBody>
            <a:bodyPr rot="10800000" wrap="none" anchor="ctr"/>
            <a:lstStyle/>
            <a:p>
              <a:endParaRPr lang="fr-FR"/>
            </a:p>
          </p:txBody>
        </p:sp>
        <p:sp>
          <p:nvSpPr>
            <p:cNvPr id="17500" name="Line 45"/>
            <p:cNvSpPr>
              <a:spLocks noChangeShapeType="1"/>
            </p:cNvSpPr>
            <p:nvPr/>
          </p:nvSpPr>
          <p:spPr bwMode="auto">
            <a:xfrm rot="19416639" flipV="1">
              <a:off x="3394075" y="3062288"/>
              <a:ext cx="309563" cy="147637"/>
            </a:xfrm>
            <a:prstGeom prst="line">
              <a:avLst/>
            </a:prstGeom>
            <a:noFill/>
            <a:ln w="38100">
              <a:solidFill>
                <a:srgbClr val="FF66FF"/>
              </a:solidFill>
              <a:round/>
              <a:headEnd/>
              <a:tailEnd/>
            </a:ln>
          </p:spPr>
          <p:txBody>
            <a:bodyPr/>
            <a:lstStyle/>
            <a:p>
              <a:endParaRPr lang="fr-FR"/>
            </a:p>
          </p:txBody>
        </p:sp>
        <p:sp>
          <p:nvSpPr>
            <p:cNvPr id="17501" name="Line 64"/>
            <p:cNvSpPr>
              <a:spLocks noChangeShapeType="1"/>
            </p:cNvSpPr>
            <p:nvPr/>
          </p:nvSpPr>
          <p:spPr bwMode="auto">
            <a:xfrm>
              <a:off x="2809875" y="3546475"/>
              <a:ext cx="152400" cy="0"/>
            </a:xfrm>
            <a:prstGeom prst="line">
              <a:avLst/>
            </a:prstGeom>
            <a:noFill/>
            <a:ln w="38100">
              <a:solidFill>
                <a:srgbClr val="FF66FF"/>
              </a:solidFill>
              <a:round/>
              <a:headEnd/>
              <a:tailEnd/>
            </a:ln>
          </p:spPr>
          <p:txBody>
            <a:bodyPr/>
            <a:lstStyle/>
            <a:p>
              <a:endParaRPr lang="fr-FR"/>
            </a:p>
          </p:txBody>
        </p:sp>
      </p:grpSp>
      <p:sp>
        <p:nvSpPr>
          <p:cNvPr id="17426" name="Line 66"/>
          <p:cNvSpPr>
            <a:spLocks noChangeShapeType="1"/>
          </p:cNvSpPr>
          <p:nvPr/>
        </p:nvSpPr>
        <p:spPr bwMode="auto">
          <a:xfrm>
            <a:off x="1885950" y="2714625"/>
            <a:ext cx="1219200" cy="0"/>
          </a:xfrm>
          <a:prstGeom prst="line">
            <a:avLst/>
          </a:prstGeom>
          <a:noFill/>
          <a:ln w="38100">
            <a:solidFill>
              <a:srgbClr val="FFFF00"/>
            </a:solidFill>
            <a:round/>
            <a:headEnd/>
            <a:tailEnd/>
          </a:ln>
        </p:spPr>
        <p:txBody>
          <a:bodyPr/>
          <a:lstStyle/>
          <a:p>
            <a:endParaRPr lang="fr-FR"/>
          </a:p>
        </p:txBody>
      </p:sp>
      <p:sp>
        <p:nvSpPr>
          <p:cNvPr id="17427" name="Arc 67"/>
          <p:cNvSpPr>
            <a:spLocks/>
          </p:cNvSpPr>
          <p:nvPr/>
        </p:nvSpPr>
        <p:spPr bwMode="auto">
          <a:xfrm rot="275119">
            <a:off x="3048000" y="2732088"/>
            <a:ext cx="527050" cy="176212"/>
          </a:xfrm>
          <a:custGeom>
            <a:avLst/>
            <a:gdLst>
              <a:gd name="T0" fmla="*/ 0 w 21492"/>
              <a:gd name="T1" fmla="*/ 0 h 21600"/>
              <a:gd name="T2" fmla="*/ 0 w 21492"/>
              <a:gd name="T3" fmla="*/ 0 h 21600"/>
              <a:gd name="T4" fmla="*/ 0 w 21492"/>
              <a:gd name="T5" fmla="*/ 0 h 21600"/>
              <a:gd name="T6" fmla="*/ 0 60000 65536"/>
              <a:gd name="T7" fmla="*/ 0 60000 65536"/>
              <a:gd name="T8" fmla="*/ 0 60000 65536"/>
              <a:gd name="T9" fmla="*/ 0 w 21492"/>
              <a:gd name="T10" fmla="*/ 0 h 21600"/>
              <a:gd name="T11" fmla="*/ 21492 w 21492"/>
              <a:gd name="T12" fmla="*/ 21600 h 21600"/>
            </a:gdLst>
            <a:ahLst/>
            <a:cxnLst>
              <a:cxn ang="T6">
                <a:pos x="T0" y="T1"/>
              </a:cxn>
              <a:cxn ang="T7">
                <a:pos x="T2" y="T3"/>
              </a:cxn>
              <a:cxn ang="T8">
                <a:pos x="T4" y="T5"/>
              </a:cxn>
            </a:cxnLst>
            <a:rect l="T9" t="T10" r="T11" b="T12"/>
            <a:pathLst>
              <a:path w="21492" h="21600" fill="none" extrusionOk="0">
                <a:moveTo>
                  <a:pt x="44" y="0"/>
                </a:moveTo>
                <a:cubicBezTo>
                  <a:pt x="11122" y="23"/>
                  <a:pt x="20387" y="8422"/>
                  <a:pt x="21492" y="19444"/>
                </a:cubicBezTo>
              </a:path>
              <a:path w="21492" h="21600" stroke="0" extrusionOk="0">
                <a:moveTo>
                  <a:pt x="44" y="0"/>
                </a:moveTo>
                <a:cubicBezTo>
                  <a:pt x="11122" y="23"/>
                  <a:pt x="20387" y="8422"/>
                  <a:pt x="21492" y="19444"/>
                </a:cubicBezTo>
                <a:lnTo>
                  <a:pt x="0" y="21600"/>
                </a:lnTo>
                <a:close/>
              </a:path>
            </a:pathLst>
          </a:custGeom>
          <a:noFill/>
          <a:ln w="38100">
            <a:solidFill>
              <a:srgbClr val="FFFF00"/>
            </a:solidFill>
            <a:round/>
            <a:headEnd/>
            <a:tailEnd/>
          </a:ln>
        </p:spPr>
        <p:txBody>
          <a:bodyPr wrap="none" anchor="ctr"/>
          <a:lstStyle/>
          <a:p>
            <a:endParaRPr lang="fr-FR"/>
          </a:p>
        </p:txBody>
      </p:sp>
      <p:grpSp>
        <p:nvGrpSpPr>
          <p:cNvPr id="3" name="Group 80"/>
          <p:cNvGrpSpPr>
            <a:grpSpLocks/>
          </p:cNvGrpSpPr>
          <p:nvPr/>
        </p:nvGrpSpPr>
        <p:grpSpPr bwMode="auto">
          <a:xfrm>
            <a:off x="3254375" y="2800350"/>
            <a:ext cx="5297488" cy="2060575"/>
            <a:chOff x="2164" y="1960"/>
            <a:chExt cx="3337" cy="1298"/>
          </a:xfrm>
        </p:grpSpPr>
        <p:sp>
          <p:nvSpPr>
            <p:cNvPr id="17466" name="Arc 81"/>
            <p:cNvSpPr>
              <a:spLocks/>
            </p:cNvSpPr>
            <p:nvPr/>
          </p:nvSpPr>
          <p:spPr bwMode="auto">
            <a:xfrm rot="-9702632">
              <a:off x="3514" y="2360"/>
              <a:ext cx="161" cy="240"/>
            </a:xfrm>
            <a:custGeom>
              <a:avLst/>
              <a:gdLst>
                <a:gd name="T0" fmla="*/ 0 w 12080"/>
                <a:gd name="T1" fmla="*/ 0 h 21600"/>
                <a:gd name="T2" fmla="*/ 0 w 12080"/>
                <a:gd name="T3" fmla="*/ 0 h 21600"/>
                <a:gd name="T4" fmla="*/ 0 w 12080"/>
                <a:gd name="T5" fmla="*/ 0 h 21600"/>
                <a:gd name="T6" fmla="*/ 0 60000 65536"/>
                <a:gd name="T7" fmla="*/ 0 60000 65536"/>
                <a:gd name="T8" fmla="*/ 0 60000 65536"/>
                <a:gd name="T9" fmla="*/ 0 w 12080"/>
                <a:gd name="T10" fmla="*/ 0 h 21600"/>
                <a:gd name="T11" fmla="*/ 12080 w 12080"/>
                <a:gd name="T12" fmla="*/ 21600 h 21600"/>
              </a:gdLst>
              <a:ahLst/>
              <a:cxnLst>
                <a:cxn ang="T6">
                  <a:pos x="T0" y="T1"/>
                </a:cxn>
                <a:cxn ang="T7">
                  <a:pos x="T2" y="T3"/>
                </a:cxn>
                <a:cxn ang="T8">
                  <a:pos x="T4" y="T5"/>
                </a:cxn>
              </a:cxnLst>
              <a:rect l="T9" t="T10" r="T11" b="T12"/>
              <a:pathLst>
                <a:path w="12080" h="21600" fill="none" extrusionOk="0">
                  <a:moveTo>
                    <a:pt x="-1" y="0"/>
                  </a:moveTo>
                  <a:cubicBezTo>
                    <a:pt x="4304" y="0"/>
                    <a:pt x="8511" y="1286"/>
                    <a:pt x="12080" y="3693"/>
                  </a:cubicBezTo>
                </a:path>
                <a:path w="12080" h="21600" stroke="0" extrusionOk="0">
                  <a:moveTo>
                    <a:pt x="-1" y="0"/>
                  </a:moveTo>
                  <a:cubicBezTo>
                    <a:pt x="4304" y="0"/>
                    <a:pt x="8511" y="1286"/>
                    <a:pt x="12080" y="3693"/>
                  </a:cubicBezTo>
                  <a:lnTo>
                    <a:pt x="0" y="21600"/>
                  </a:lnTo>
                  <a:close/>
                </a:path>
              </a:pathLst>
            </a:custGeom>
            <a:noFill/>
            <a:ln w="38100">
              <a:solidFill>
                <a:srgbClr val="FFFF00"/>
              </a:solidFill>
              <a:prstDash val="sysDot"/>
              <a:round/>
              <a:headEnd/>
              <a:tailEnd/>
            </a:ln>
          </p:spPr>
          <p:txBody>
            <a:bodyPr rot="10800000" wrap="none" anchor="ctr"/>
            <a:lstStyle/>
            <a:p>
              <a:endParaRPr lang="fr-FR"/>
            </a:p>
          </p:txBody>
        </p:sp>
        <p:sp>
          <p:nvSpPr>
            <p:cNvPr id="17467" name="Line 82"/>
            <p:cNvSpPr>
              <a:spLocks noChangeShapeType="1"/>
            </p:cNvSpPr>
            <p:nvPr/>
          </p:nvSpPr>
          <p:spPr bwMode="auto">
            <a:xfrm>
              <a:off x="3810" y="2688"/>
              <a:ext cx="432" cy="42"/>
            </a:xfrm>
            <a:prstGeom prst="line">
              <a:avLst/>
            </a:prstGeom>
            <a:noFill/>
            <a:ln w="38100">
              <a:solidFill>
                <a:srgbClr val="FFFF00"/>
              </a:solidFill>
              <a:prstDash val="sysDot"/>
              <a:round/>
              <a:headEnd/>
              <a:tailEnd/>
            </a:ln>
          </p:spPr>
          <p:txBody>
            <a:bodyPr/>
            <a:lstStyle/>
            <a:p>
              <a:endParaRPr lang="fr-FR"/>
            </a:p>
          </p:txBody>
        </p:sp>
        <p:sp>
          <p:nvSpPr>
            <p:cNvPr id="17468" name="Arc 83"/>
            <p:cNvSpPr>
              <a:spLocks/>
            </p:cNvSpPr>
            <p:nvPr/>
          </p:nvSpPr>
          <p:spPr bwMode="auto">
            <a:xfrm rot="-7969800">
              <a:off x="2425" y="1998"/>
              <a:ext cx="161" cy="240"/>
            </a:xfrm>
            <a:custGeom>
              <a:avLst/>
              <a:gdLst>
                <a:gd name="T0" fmla="*/ 0 w 12080"/>
                <a:gd name="T1" fmla="*/ 0 h 21600"/>
                <a:gd name="T2" fmla="*/ 0 w 12080"/>
                <a:gd name="T3" fmla="*/ 0 h 21600"/>
                <a:gd name="T4" fmla="*/ 0 w 12080"/>
                <a:gd name="T5" fmla="*/ 0 h 21600"/>
                <a:gd name="T6" fmla="*/ 0 60000 65536"/>
                <a:gd name="T7" fmla="*/ 0 60000 65536"/>
                <a:gd name="T8" fmla="*/ 0 60000 65536"/>
                <a:gd name="T9" fmla="*/ 0 w 12080"/>
                <a:gd name="T10" fmla="*/ 0 h 21600"/>
                <a:gd name="T11" fmla="*/ 12080 w 12080"/>
                <a:gd name="T12" fmla="*/ 21600 h 21600"/>
              </a:gdLst>
              <a:ahLst/>
              <a:cxnLst>
                <a:cxn ang="T6">
                  <a:pos x="T0" y="T1"/>
                </a:cxn>
                <a:cxn ang="T7">
                  <a:pos x="T2" y="T3"/>
                </a:cxn>
                <a:cxn ang="T8">
                  <a:pos x="T4" y="T5"/>
                </a:cxn>
              </a:cxnLst>
              <a:rect l="T9" t="T10" r="T11" b="T12"/>
              <a:pathLst>
                <a:path w="12080" h="21600" fill="none" extrusionOk="0">
                  <a:moveTo>
                    <a:pt x="-1" y="0"/>
                  </a:moveTo>
                  <a:cubicBezTo>
                    <a:pt x="4304" y="0"/>
                    <a:pt x="8511" y="1286"/>
                    <a:pt x="12080" y="3693"/>
                  </a:cubicBezTo>
                </a:path>
                <a:path w="12080" h="21600" stroke="0" extrusionOk="0">
                  <a:moveTo>
                    <a:pt x="-1" y="0"/>
                  </a:moveTo>
                  <a:cubicBezTo>
                    <a:pt x="4304" y="0"/>
                    <a:pt x="8511" y="1286"/>
                    <a:pt x="12080" y="3693"/>
                  </a:cubicBezTo>
                  <a:lnTo>
                    <a:pt x="0" y="21600"/>
                  </a:lnTo>
                  <a:close/>
                </a:path>
              </a:pathLst>
            </a:custGeom>
            <a:noFill/>
            <a:ln w="38100">
              <a:solidFill>
                <a:srgbClr val="FFFF00"/>
              </a:solidFill>
              <a:prstDash val="sysDot"/>
              <a:round/>
              <a:headEnd/>
              <a:tailEnd/>
            </a:ln>
          </p:spPr>
          <p:txBody>
            <a:bodyPr vert="eaVert" wrap="none" anchor="ctr"/>
            <a:lstStyle/>
            <a:p>
              <a:endParaRPr lang="fr-FR"/>
            </a:p>
          </p:txBody>
        </p:sp>
        <p:sp>
          <p:nvSpPr>
            <p:cNvPr id="17469" name="Arc 84"/>
            <p:cNvSpPr>
              <a:spLocks/>
            </p:cNvSpPr>
            <p:nvPr/>
          </p:nvSpPr>
          <p:spPr bwMode="auto">
            <a:xfrm rot="2673277">
              <a:off x="2760" y="1976"/>
              <a:ext cx="53" cy="151"/>
            </a:xfrm>
            <a:custGeom>
              <a:avLst/>
              <a:gdLst>
                <a:gd name="T0" fmla="*/ 0 w 12080"/>
                <a:gd name="T1" fmla="*/ 0 h 21600"/>
                <a:gd name="T2" fmla="*/ 0 w 12080"/>
                <a:gd name="T3" fmla="*/ 0 h 21600"/>
                <a:gd name="T4" fmla="*/ 0 w 12080"/>
                <a:gd name="T5" fmla="*/ 0 h 21600"/>
                <a:gd name="T6" fmla="*/ 0 60000 65536"/>
                <a:gd name="T7" fmla="*/ 0 60000 65536"/>
                <a:gd name="T8" fmla="*/ 0 60000 65536"/>
                <a:gd name="T9" fmla="*/ 0 w 12080"/>
                <a:gd name="T10" fmla="*/ 0 h 21600"/>
                <a:gd name="T11" fmla="*/ 12080 w 12080"/>
                <a:gd name="T12" fmla="*/ 21600 h 21600"/>
              </a:gdLst>
              <a:ahLst/>
              <a:cxnLst>
                <a:cxn ang="T6">
                  <a:pos x="T0" y="T1"/>
                </a:cxn>
                <a:cxn ang="T7">
                  <a:pos x="T2" y="T3"/>
                </a:cxn>
                <a:cxn ang="T8">
                  <a:pos x="T4" y="T5"/>
                </a:cxn>
              </a:cxnLst>
              <a:rect l="T9" t="T10" r="T11" b="T12"/>
              <a:pathLst>
                <a:path w="12080" h="21600" fill="none" extrusionOk="0">
                  <a:moveTo>
                    <a:pt x="-1" y="0"/>
                  </a:moveTo>
                  <a:cubicBezTo>
                    <a:pt x="4304" y="0"/>
                    <a:pt x="8511" y="1286"/>
                    <a:pt x="12080" y="3693"/>
                  </a:cubicBezTo>
                </a:path>
                <a:path w="12080" h="21600" stroke="0" extrusionOk="0">
                  <a:moveTo>
                    <a:pt x="-1" y="0"/>
                  </a:moveTo>
                  <a:cubicBezTo>
                    <a:pt x="4304" y="0"/>
                    <a:pt x="8511" y="1286"/>
                    <a:pt x="12080" y="3693"/>
                  </a:cubicBezTo>
                  <a:lnTo>
                    <a:pt x="0" y="21600"/>
                  </a:lnTo>
                  <a:close/>
                </a:path>
              </a:pathLst>
            </a:custGeom>
            <a:noFill/>
            <a:ln w="38100">
              <a:solidFill>
                <a:srgbClr val="FFFF00"/>
              </a:solidFill>
              <a:prstDash val="sysDot"/>
              <a:round/>
              <a:headEnd/>
              <a:tailEnd/>
            </a:ln>
          </p:spPr>
          <p:txBody>
            <a:bodyPr wrap="none" anchor="ctr"/>
            <a:lstStyle/>
            <a:p>
              <a:endParaRPr lang="fr-FR"/>
            </a:p>
          </p:txBody>
        </p:sp>
        <p:sp>
          <p:nvSpPr>
            <p:cNvPr id="17470" name="Arc 85"/>
            <p:cNvSpPr>
              <a:spLocks/>
            </p:cNvSpPr>
            <p:nvPr/>
          </p:nvSpPr>
          <p:spPr bwMode="auto">
            <a:xfrm rot="3926098">
              <a:off x="2871" y="2335"/>
              <a:ext cx="114" cy="536"/>
            </a:xfrm>
            <a:custGeom>
              <a:avLst/>
              <a:gdLst>
                <a:gd name="T0" fmla="*/ 0 w 13738"/>
                <a:gd name="T1" fmla="*/ 0 h 21517"/>
                <a:gd name="T2" fmla="*/ 0 w 13738"/>
                <a:gd name="T3" fmla="*/ 0 h 21517"/>
                <a:gd name="T4" fmla="*/ 0 w 13738"/>
                <a:gd name="T5" fmla="*/ 0 h 21517"/>
                <a:gd name="T6" fmla="*/ 0 60000 65536"/>
                <a:gd name="T7" fmla="*/ 0 60000 65536"/>
                <a:gd name="T8" fmla="*/ 0 60000 65536"/>
                <a:gd name="T9" fmla="*/ 0 w 13738"/>
                <a:gd name="T10" fmla="*/ 0 h 21517"/>
                <a:gd name="T11" fmla="*/ 13738 w 13738"/>
                <a:gd name="T12" fmla="*/ 21517 h 21517"/>
              </a:gdLst>
              <a:ahLst/>
              <a:cxnLst>
                <a:cxn ang="T6">
                  <a:pos x="T0" y="T1"/>
                </a:cxn>
                <a:cxn ang="T7">
                  <a:pos x="T2" y="T3"/>
                </a:cxn>
                <a:cxn ang="T8">
                  <a:pos x="T4" y="T5"/>
                </a:cxn>
              </a:cxnLst>
              <a:rect l="T9" t="T10" r="T11" b="T12"/>
              <a:pathLst>
                <a:path w="13738" h="21517" fill="none" extrusionOk="0">
                  <a:moveTo>
                    <a:pt x="1887" y="-1"/>
                  </a:moveTo>
                  <a:cubicBezTo>
                    <a:pt x="6236" y="381"/>
                    <a:pt x="10368" y="2071"/>
                    <a:pt x="13738" y="4848"/>
                  </a:cubicBezTo>
                </a:path>
                <a:path w="13738" h="21517" stroke="0" extrusionOk="0">
                  <a:moveTo>
                    <a:pt x="1887" y="-1"/>
                  </a:moveTo>
                  <a:cubicBezTo>
                    <a:pt x="6236" y="381"/>
                    <a:pt x="10368" y="2071"/>
                    <a:pt x="13738" y="4848"/>
                  </a:cubicBezTo>
                  <a:lnTo>
                    <a:pt x="0" y="21517"/>
                  </a:lnTo>
                  <a:close/>
                </a:path>
              </a:pathLst>
            </a:custGeom>
            <a:noFill/>
            <a:ln w="38100">
              <a:solidFill>
                <a:srgbClr val="FFFF00"/>
              </a:solidFill>
              <a:prstDash val="sysDot"/>
              <a:round/>
              <a:headEnd/>
              <a:tailEnd/>
            </a:ln>
          </p:spPr>
          <p:txBody>
            <a:bodyPr rot="10800000" vert="eaVert" wrap="none" anchor="ctr"/>
            <a:lstStyle/>
            <a:p>
              <a:endParaRPr lang="fr-FR"/>
            </a:p>
          </p:txBody>
        </p:sp>
        <p:sp>
          <p:nvSpPr>
            <p:cNvPr id="17471" name="Arc 86"/>
            <p:cNvSpPr>
              <a:spLocks/>
            </p:cNvSpPr>
            <p:nvPr/>
          </p:nvSpPr>
          <p:spPr bwMode="auto">
            <a:xfrm rot="-7446315">
              <a:off x="3468" y="2286"/>
              <a:ext cx="161" cy="240"/>
            </a:xfrm>
            <a:custGeom>
              <a:avLst/>
              <a:gdLst>
                <a:gd name="T0" fmla="*/ 0 w 12080"/>
                <a:gd name="T1" fmla="*/ 0 h 21600"/>
                <a:gd name="T2" fmla="*/ 0 w 12080"/>
                <a:gd name="T3" fmla="*/ 0 h 21600"/>
                <a:gd name="T4" fmla="*/ 0 w 12080"/>
                <a:gd name="T5" fmla="*/ 0 h 21600"/>
                <a:gd name="T6" fmla="*/ 0 60000 65536"/>
                <a:gd name="T7" fmla="*/ 0 60000 65536"/>
                <a:gd name="T8" fmla="*/ 0 60000 65536"/>
                <a:gd name="T9" fmla="*/ 0 w 12080"/>
                <a:gd name="T10" fmla="*/ 0 h 21600"/>
                <a:gd name="T11" fmla="*/ 12080 w 12080"/>
                <a:gd name="T12" fmla="*/ 21600 h 21600"/>
              </a:gdLst>
              <a:ahLst/>
              <a:cxnLst>
                <a:cxn ang="T6">
                  <a:pos x="T0" y="T1"/>
                </a:cxn>
                <a:cxn ang="T7">
                  <a:pos x="T2" y="T3"/>
                </a:cxn>
                <a:cxn ang="T8">
                  <a:pos x="T4" y="T5"/>
                </a:cxn>
              </a:cxnLst>
              <a:rect l="T9" t="T10" r="T11" b="T12"/>
              <a:pathLst>
                <a:path w="12080" h="21600" fill="none" extrusionOk="0">
                  <a:moveTo>
                    <a:pt x="-1" y="0"/>
                  </a:moveTo>
                  <a:cubicBezTo>
                    <a:pt x="4304" y="0"/>
                    <a:pt x="8511" y="1286"/>
                    <a:pt x="12080" y="3693"/>
                  </a:cubicBezTo>
                </a:path>
                <a:path w="12080" h="21600" stroke="0" extrusionOk="0">
                  <a:moveTo>
                    <a:pt x="-1" y="0"/>
                  </a:moveTo>
                  <a:cubicBezTo>
                    <a:pt x="4304" y="0"/>
                    <a:pt x="8511" y="1286"/>
                    <a:pt x="12080" y="3693"/>
                  </a:cubicBezTo>
                  <a:lnTo>
                    <a:pt x="0" y="21600"/>
                  </a:lnTo>
                  <a:close/>
                </a:path>
              </a:pathLst>
            </a:custGeom>
            <a:noFill/>
            <a:ln w="38100">
              <a:solidFill>
                <a:srgbClr val="FFFF00"/>
              </a:solidFill>
              <a:prstDash val="sysDot"/>
              <a:round/>
              <a:headEnd/>
              <a:tailEnd/>
            </a:ln>
          </p:spPr>
          <p:txBody>
            <a:bodyPr vert="eaVert" wrap="none" anchor="ctr"/>
            <a:lstStyle/>
            <a:p>
              <a:endParaRPr lang="fr-FR"/>
            </a:p>
          </p:txBody>
        </p:sp>
        <p:sp>
          <p:nvSpPr>
            <p:cNvPr id="17472" name="Arc 87"/>
            <p:cNvSpPr>
              <a:spLocks/>
            </p:cNvSpPr>
            <p:nvPr/>
          </p:nvSpPr>
          <p:spPr bwMode="auto">
            <a:xfrm rot="18323471" flipH="1">
              <a:off x="4599" y="2356"/>
              <a:ext cx="161" cy="132"/>
            </a:xfrm>
            <a:custGeom>
              <a:avLst/>
              <a:gdLst>
                <a:gd name="T0" fmla="*/ 0 w 12080"/>
                <a:gd name="T1" fmla="*/ 0 h 21600"/>
                <a:gd name="T2" fmla="*/ 0 w 12080"/>
                <a:gd name="T3" fmla="*/ 0 h 21600"/>
                <a:gd name="T4" fmla="*/ 0 w 12080"/>
                <a:gd name="T5" fmla="*/ 0 h 21600"/>
                <a:gd name="T6" fmla="*/ 0 60000 65536"/>
                <a:gd name="T7" fmla="*/ 0 60000 65536"/>
                <a:gd name="T8" fmla="*/ 0 60000 65536"/>
                <a:gd name="T9" fmla="*/ 0 w 12080"/>
                <a:gd name="T10" fmla="*/ 0 h 21600"/>
                <a:gd name="T11" fmla="*/ 12080 w 12080"/>
                <a:gd name="T12" fmla="*/ 21600 h 21600"/>
              </a:gdLst>
              <a:ahLst/>
              <a:cxnLst>
                <a:cxn ang="T6">
                  <a:pos x="T0" y="T1"/>
                </a:cxn>
                <a:cxn ang="T7">
                  <a:pos x="T2" y="T3"/>
                </a:cxn>
                <a:cxn ang="T8">
                  <a:pos x="T4" y="T5"/>
                </a:cxn>
              </a:cxnLst>
              <a:rect l="T9" t="T10" r="T11" b="T12"/>
              <a:pathLst>
                <a:path w="12080" h="21600" fill="none" extrusionOk="0">
                  <a:moveTo>
                    <a:pt x="-1" y="0"/>
                  </a:moveTo>
                  <a:cubicBezTo>
                    <a:pt x="4304" y="0"/>
                    <a:pt x="8511" y="1286"/>
                    <a:pt x="12080" y="3693"/>
                  </a:cubicBezTo>
                </a:path>
                <a:path w="12080" h="21600" stroke="0" extrusionOk="0">
                  <a:moveTo>
                    <a:pt x="-1" y="0"/>
                  </a:moveTo>
                  <a:cubicBezTo>
                    <a:pt x="4304" y="0"/>
                    <a:pt x="8511" y="1286"/>
                    <a:pt x="12080" y="3693"/>
                  </a:cubicBezTo>
                  <a:lnTo>
                    <a:pt x="0" y="21600"/>
                  </a:lnTo>
                  <a:close/>
                </a:path>
              </a:pathLst>
            </a:custGeom>
            <a:noFill/>
            <a:ln w="38100">
              <a:solidFill>
                <a:srgbClr val="FFFF00"/>
              </a:solidFill>
              <a:prstDash val="sysDot"/>
              <a:round/>
              <a:headEnd/>
              <a:tailEnd/>
            </a:ln>
          </p:spPr>
          <p:txBody>
            <a:bodyPr vert="eaVert" wrap="none" anchor="ctr"/>
            <a:lstStyle/>
            <a:p>
              <a:endParaRPr lang="fr-FR"/>
            </a:p>
          </p:txBody>
        </p:sp>
        <p:sp>
          <p:nvSpPr>
            <p:cNvPr id="17473" name="Arc 88"/>
            <p:cNvSpPr>
              <a:spLocks/>
            </p:cNvSpPr>
            <p:nvPr/>
          </p:nvSpPr>
          <p:spPr bwMode="auto">
            <a:xfrm rot="18926723" flipV="1">
              <a:off x="4919" y="2592"/>
              <a:ext cx="212" cy="117"/>
            </a:xfrm>
            <a:custGeom>
              <a:avLst/>
              <a:gdLst>
                <a:gd name="T0" fmla="*/ 0 w 12080"/>
                <a:gd name="T1" fmla="*/ 0 h 21600"/>
                <a:gd name="T2" fmla="*/ 0 w 12080"/>
                <a:gd name="T3" fmla="*/ 0 h 21600"/>
                <a:gd name="T4" fmla="*/ 0 w 12080"/>
                <a:gd name="T5" fmla="*/ 0 h 21600"/>
                <a:gd name="T6" fmla="*/ 0 60000 65536"/>
                <a:gd name="T7" fmla="*/ 0 60000 65536"/>
                <a:gd name="T8" fmla="*/ 0 60000 65536"/>
                <a:gd name="T9" fmla="*/ 0 w 12080"/>
                <a:gd name="T10" fmla="*/ 0 h 21600"/>
                <a:gd name="T11" fmla="*/ 12080 w 12080"/>
                <a:gd name="T12" fmla="*/ 21600 h 21600"/>
              </a:gdLst>
              <a:ahLst/>
              <a:cxnLst>
                <a:cxn ang="T6">
                  <a:pos x="T0" y="T1"/>
                </a:cxn>
                <a:cxn ang="T7">
                  <a:pos x="T2" y="T3"/>
                </a:cxn>
                <a:cxn ang="T8">
                  <a:pos x="T4" y="T5"/>
                </a:cxn>
              </a:cxnLst>
              <a:rect l="T9" t="T10" r="T11" b="T12"/>
              <a:pathLst>
                <a:path w="12080" h="21600" fill="none" extrusionOk="0">
                  <a:moveTo>
                    <a:pt x="-1" y="0"/>
                  </a:moveTo>
                  <a:cubicBezTo>
                    <a:pt x="4304" y="0"/>
                    <a:pt x="8511" y="1286"/>
                    <a:pt x="12080" y="3693"/>
                  </a:cubicBezTo>
                </a:path>
                <a:path w="12080" h="21600" stroke="0" extrusionOk="0">
                  <a:moveTo>
                    <a:pt x="-1" y="0"/>
                  </a:moveTo>
                  <a:cubicBezTo>
                    <a:pt x="4304" y="0"/>
                    <a:pt x="8511" y="1286"/>
                    <a:pt x="12080" y="3693"/>
                  </a:cubicBezTo>
                  <a:lnTo>
                    <a:pt x="0" y="21600"/>
                  </a:lnTo>
                  <a:close/>
                </a:path>
              </a:pathLst>
            </a:custGeom>
            <a:noFill/>
            <a:ln w="38100">
              <a:solidFill>
                <a:srgbClr val="FFFF00"/>
              </a:solidFill>
              <a:prstDash val="sysDot"/>
              <a:round/>
              <a:headEnd/>
              <a:tailEnd/>
            </a:ln>
          </p:spPr>
          <p:txBody>
            <a:bodyPr rot="10800000" wrap="none" anchor="ctr"/>
            <a:lstStyle/>
            <a:p>
              <a:endParaRPr lang="fr-FR"/>
            </a:p>
          </p:txBody>
        </p:sp>
        <p:sp>
          <p:nvSpPr>
            <p:cNvPr id="17474" name="Arc 89"/>
            <p:cNvSpPr>
              <a:spLocks/>
            </p:cNvSpPr>
            <p:nvPr/>
          </p:nvSpPr>
          <p:spPr bwMode="auto">
            <a:xfrm rot="15341407" flipV="1">
              <a:off x="4563" y="2145"/>
              <a:ext cx="61" cy="325"/>
            </a:xfrm>
            <a:custGeom>
              <a:avLst/>
              <a:gdLst>
                <a:gd name="T0" fmla="*/ 0 w 13738"/>
                <a:gd name="T1" fmla="*/ 0 h 21517"/>
                <a:gd name="T2" fmla="*/ 0 w 13738"/>
                <a:gd name="T3" fmla="*/ 0 h 21517"/>
                <a:gd name="T4" fmla="*/ 0 w 13738"/>
                <a:gd name="T5" fmla="*/ 0 h 21517"/>
                <a:gd name="T6" fmla="*/ 0 60000 65536"/>
                <a:gd name="T7" fmla="*/ 0 60000 65536"/>
                <a:gd name="T8" fmla="*/ 0 60000 65536"/>
                <a:gd name="T9" fmla="*/ 0 w 13738"/>
                <a:gd name="T10" fmla="*/ 0 h 21517"/>
                <a:gd name="T11" fmla="*/ 13738 w 13738"/>
                <a:gd name="T12" fmla="*/ 21517 h 21517"/>
              </a:gdLst>
              <a:ahLst/>
              <a:cxnLst>
                <a:cxn ang="T6">
                  <a:pos x="T0" y="T1"/>
                </a:cxn>
                <a:cxn ang="T7">
                  <a:pos x="T2" y="T3"/>
                </a:cxn>
                <a:cxn ang="T8">
                  <a:pos x="T4" y="T5"/>
                </a:cxn>
              </a:cxnLst>
              <a:rect l="T9" t="T10" r="T11" b="T12"/>
              <a:pathLst>
                <a:path w="13738" h="21517" fill="none" extrusionOk="0">
                  <a:moveTo>
                    <a:pt x="1887" y="-1"/>
                  </a:moveTo>
                  <a:cubicBezTo>
                    <a:pt x="6236" y="381"/>
                    <a:pt x="10368" y="2071"/>
                    <a:pt x="13738" y="4848"/>
                  </a:cubicBezTo>
                </a:path>
                <a:path w="13738" h="21517" stroke="0" extrusionOk="0">
                  <a:moveTo>
                    <a:pt x="1887" y="-1"/>
                  </a:moveTo>
                  <a:cubicBezTo>
                    <a:pt x="6236" y="381"/>
                    <a:pt x="10368" y="2071"/>
                    <a:pt x="13738" y="4848"/>
                  </a:cubicBezTo>
                  <a:lnTo>
                    <a:pt x="0" y="21517"/>
                  </a:lnTo>
                  <a:close/>
                </a:path>
              </a:pathLst>
            </a:custGeom>
            <a:noFill/>
            <a:ln w="38100">
              <a:solidFill>
                <a:srgbClr val="FFFF00"/>
              </a:solidFill>
              <a:prstDash val="sysDot"/>
              <a:round/>
              <a:headEnd/>
              <a:tailEnd/>
            </a:ln>
          </p:spPr>
          <p:txBody>
            <a:bodyPr rot="10800000" vert="eaVert" wrap="none" anchor="ctr"/>
            <a:lstStyle/>
            <a:p>
              <a:endParaRPr lang="fr-FR"/>
            </a:p>
          </p:txBody>
        </p:sp>
        <p:sp>
          <p:nvSpPr>
            <p:cNvPr id="17475" name="Arc 90"/>
            <p:cNvSpPr>
              <a:spLocks/>
            </p:cNvSpPr>
            <p:nvPr/>
          </p:nvSpPr>
          <p:spPr bwMode="auto">
            <a:xfrm rot="6379178">
              <a:off x="4299" y="2535"/>
              <a:ext cx="161" cy="240"/>
            </a:xfrm>
            <a:custGeom>
              <a:avLst/>
              <a:gdLst>
                <a:gd name="T0" fmla="*/ 0 w 12080"/>
                <a:gd name="T1" fmla="*/ 0 h 21600"/>
                <a:gd name="T2" fmla="*/ 0 w 12080"/>
                <a:gd name="T3" fmla="*/ 0 h 21600"/>
                <a:gd name="T4" fmla="*/ 0 w 12080"/>
                <a:gd name="T5" fmla="*/ 0 h 21600"/>
                <a:gd name="T6" fmla="*/ 0 60000 65536"/>
                <a:gd name="T7" fmla="*/ 0 60000 65536"/>
                <a:gd name="T8" fmla="*/ 0 60000 65536"/>
                <a:gd name="T9" fmla="*/ 0 w 12080"/>
                <a:gd name="T10" fmla="*/ 0 h 21600"/>
                <a:gd name="T11" fmla="*/ 12080 w 12080"/>
                <a:gd name="T12" fmla="*/ 21600 h 21600"/>
              </a:gdLst>
              <a:ahLst/>
              <a:cxnLst>
                <a:cxn ang="T6">
                  <a:pos x="T0" y="T1"/>
                </a:cxn>
                <a:cxn ang="T7">
                  <a:pos x="T2" y="T3"/>
                </a:cxn>
                <a:cxn ang="T8">
                  <a:pos x="T4" y="T5"/>
                </a:cxn>
              </a:cxnLst>
              <a:rect l="T9" t="T10" r="T11" b="T12"/>
              <a:pathLst>
                <a:path w="12080" h="21600" fill="none" extrusionOk="0">
                  <a:moveTo>
                    <a:pt x="-1" y="0"/>
                  </a:moveTo>
                  <a:cubicBezTo>
                    <a:pt x="4304" y="0"/>
                    <a:pt x="8511" y="1286"/>
                    <a:pt x="12080" y="3693"/>
                  </a:cubicBezTo>
                </a:path>
                <a:path w="12080" h="21600" stroke="0" extrusionOk="0">
                  <a:moveTo>
                    <a:pt x="-1" y="0"/>
                  </a:moveTo>
                  <a:cubicBezTo>
                    <a:pt x="4304" y="0"/>
                    <a:pt x="8511" y="1286"/>
                    <a:pt x="12080" y="3693"/>
                  </a:cubicBezTo>
                  <a:lnTo>
                    <a:pt x="0" y="21600"/>
                  </a:lnTo>
                  <a:close/>
                </a:path>
              </a:pathLst>
            </a:custGeom>
            <a:noFill/>
            <a:ln w="38100">
              <a:solidFill>
                <a:srgbClr val="FFFF00"/>
              </a:solidFill>
              <a:prstDash val="sysDot"/>
              <a:round/>
              <a:headEnd/>
              <a:tailEnd/>
            </a:ln>
          </p:spPr>
          <p:txBody>
            <a:bodyPr rot="10800000" vert="eaVert" wrap="none" anchor="ctr"/>
            <a:lstStyle/>
            <a:p>
              <a:endParaRPr lang="fr-FR"/>
            </a:p>
          </p:txBody>
        </p:sp>
        <p:sp>
          <p:nvSpPr>
            <p:cNvPr id="17476" name="Arc 91"/>
            <p:cNvSpPr>
              <a:spLocks/>
            </p:cNvSpPr>
            <p:nvPr/>
          </p:nvSpPr>
          <p:spPr bwMode="auto">
            <a:xfrm rot="3043010">
              <a:off x="2203" y="1986"/>
              <a:ext cx="161" cy="240"/>
            </a:xfrm>
            <a:custGeom>
              <a:avLst/>
              <a:gdLst>
                <a:gd name="T0" fmla="*/ 0 w 12080"/>
                <a:gd name="T1" fmla="*/ 0 h 21600"/>
                <a:gd name="T2" fmla="*/ 0 w 12080"/>
                <a:gd name="T3" fmla="*/ 0 h 21600"/>
                <a:gd name="T4" fmla="*/ 0 w 12080"/>
                <a:gd name="T5" fmla="*/ 0 h 21600"/>
                <a:gd name="T6" fmla="*/ 0 60000 65536"/>
                <a:gd name="T7" fmla="*/ 0 60000 65536"/>
                <a:gd name="T8" fmla="*/ 0 60000 65536"/>
                <a:gd name="T9" fmla="*/ 0 w 12080"/>
                <a:gd name="T10" fmla="*/ 0 h 21600"/>
                <a:gd name="T11" fmla="*/ 12080 w 12080"/>
                <a:gd name="T12" fmla="*/ 21600 h 21600"/>
              </a:gdLst>
              <a:ahLst/>
              <a:cxnLst>
                <a:cxn ang="T6">
                  <a:pos x="T0" y="T1"/>
                </a:cxn>
                <a:cxn ang="T7">
                  <a:pos x="T2" y="T3"/>
                </a:cxn>
                <a:cxn ang="T8">
                  <a:pos x="T4" y="T5"/>
                </a:cxn>
              </a:cxnLst>
              <a:rect l="T9" t="T10" r="T11" b="T12"/>
              <a:pathLst>
                <a:path w="12080" h="21600" fill="none" extrusionOk="0">
                  <a:moveTo>
                    <a:pt x="-1" y="0"/>
                  </a:moveTo>
                  <a:cubicBezTo>
                    <a:pt x="4304" y="0"/>
                    <a:pt x="8511" y="1286"/>
                    <a:pt x="12080" y="3693"/>
                  </a:cubicBezTo>
                </a:path>
                <a:path w="12080" h="21600" stroke="0" extrusionOk="0">
                  <a:moveTo>
                    <a:pt x="-1" y="0"/>
                  </a:moveTo>
                  <a:cubicBezTo>
                    <a:pt x="4304" y="0"/>
                    <a:pt x="8511" y="1286"/>
                    <a:pt x="12080" y="3693"/>
                  </a:cubicBezTo>
                  <a:lnTo>
                    <a:pt x="0" y="21600"/>
                  </a:lnTo>
                  <a:close/>
                </a:path>
              </a:pathLst>
            </a:custGeom>
            <a:noFill/>
            <a:ln w="38100">
              <a:solidFill>
                <a:srgbClr val="FFFF00"/>
              </a:solidFill>
              <a:prstDash val="sysDot"/>
              <a:round/>
              <a:headEnd/>
              <a:tailEnd/>
            </a:ln>
          </p:spPr>
          <p:txBody>
            <a:bodyPr rot="10800000" vert="eaVert" wrap="none" anchor="ctr"/>
            <a:lstStyle/>
            <a:p>
              <a:endParaRPr lang="fr-FR"/>
            </a:p>
          </p:txBody>
        </p:sp>
        <p:sp>
          <p:nvSpPr>
            <p:cNvPr id="17477" name="Arc 92"/>
            <p:cNvSpPr>
              <a:spLocks/>
            </p:cNvSpPr>
            <p:nvPr/>
          </p:nvSpPr>
          <p:spPr bwMode="auto">
            <a:xfrm rot="-10349750">
              <a:off x="2486" y="2079"/>
              <a:ext cx="150" cy="228"/>
            </a:xfrm>
            <a:custGeom>
              <a:avLst/>
              <a:gdLst>
                <a:gd name="T0" fmla="*/ 0 w 12080"/>
                <a:gd name="T1" fmla="*/ 0 h 21597"/>
                <a:gd name="T2" fmla="*/ 0 w 12080"/>
                <a:gd name="T3" fmla="*/ 0 h 21597"/>
                <a:gd name="T4" fmla="*/ 0 w 12080"/>
                <a:gd name="T5" fmla="*/ 0 h 21597"/>
                <a:gd name="T6" fmla="*/ 0 60000 65536"/>
                <a:gd name="T7" fmla="*/ 0 60000 65536"/>
                <a:gd name="T8" fmla="*/ 0 60000 65536"/>
                <a:gd name="T9" fmla="*/ 0 w 12080"/>
                <a:gd name="T10" fmla="*/ 0 h 21597"/>
                <a:gd name="T11" fmla="*/ 12080 w 12080"/>
                <a:gd name="T12" fmla="*/ 21597 h 21597"/>
              </a:gdLst>
              <a:ahLst/>
              <a:cxnLst>
                <a:cxn ang="T6">
                  <a:pos x="T0" y="T1"/>
                </a:cxn>
                <a:cxn ang="T7">
                  <a:pos x="T2" y="T3"/>
                </a:cxn>
                <a:cxn ang="T8">
                  <a:pos x="T4" y="T5"/>
                </a:cxn>
              </a:cxnLst>
              <a:rect l="T9" t="T10" r="T11" b="T12"/>
              <a:pathLst>
                <a:path w="12080" h="21597" fill="none" extrusionOk="0">
                  <a:moveTo>
                    <a:pt x="350" y="-1"/>
                  </a:moveTo>
                  <a:cubicBezTo>
                    <a:pt x="4535" y="67"/>
                    <a:pt x="8610" y="1349"/>
                    <a:pt x="12080" y="3690"/>
                  </a:cubicBezTo>
                </a:path>
                <a:path w="12080" h="21597" stroke="0" extrusionOk="0">
                  <a:moveTo>
                    <a:pt x="350" y="-1"/>
                  </a:moveTo>
                  <a:cubicBezTo>
                    <a:pt x="4535" y="67"/>
                    <a:pt x="8610" y="1349"/>
                    <a:pt x="12080" y="3690"/>
                  </a:cubicBezTo>
                  <a:lnTo>
                    <a:pt x="0" y="21597"/>
                  </a:lnTo>
                  <a:close/>
                </a:path>
              </a:pathLst>
            </a:custGeom>
            <a:noFill/>
            <a:ln w="38100">
              <a:solidFill>
                <a:srgbClr val="FFFF00"/>
              </a:solidFill>
              <a:prstDash val="sysDot"/>
              <a:round/>
              <a:headEnd/>
              <a:tailEnd/>
            </a:ln>
          </p:spPr>
          <p:txBody>
            <a:bodyPr rot="10800000" wrap="none" anchor="ctr"/>
            <a:lstStyle/>
            <a:p>
              <a:endParaRPr lang="fr-FR"/>
            </a:p>
          </p:txBody>
        </p:sp>
        <p:sp>
          <p:nvSpPr>
            <p:cNvPr id="17478" name="Arc 93"/>
            <p:cNvSpPr>
              <a:spLocks/>
            </p:cNvSpPr>
            <p:nvPr/>
          </p:nvSpPr>
          <p:spPr bwMode="auto">
            <a:xfrm rot="6378606">
              <a:off x="2638" y="2097"/>
              <a:ext cx="161" cy="84"/>
            </a:xfrm>
            <a:custGeom>
              <a:avLst/>
              <a:gdLst>
                <a:gd name="T0" fmla="*/ 0 w 12080"/>
                <a:gd name="T1" fmla="*/ 0 h 21600"/>
                <a:gd name="T2" fmla="*/ 0 w 12080"/>
                <a:gd name="T3" fmla="*/ 0 h 21600"/>
                <a:gd name="T4" fmla="*/ 0 w 12080"/>
                <a:gd name="T5" fmla="*/ 0 h 21600"/>
                <a:gd name="T6" fmla="*/ 0 60000 65536"/>
                <a:gd name="T7" fmla="*/ 0 60000 65536"/>
                <a:gd name="T8" fmla="*/ 0 60000 65536"/>
                <a:gd name="T9" fmla="*/ 0 w 12080"/>
                <a:gd name="T10" fmla="*/ 0 h 21600"/>
                <a:gd name="T11" fmla="*/ 12080 w 12080"/>
                <a:gd name="T12" fmla="*/ 21600 h 21600"/>
              </a:gdLst>
              <a:ahLst/>
              <a:cxnLst>
                <a:cxn ang="T6">
                  <a:pos x="T0" y="T1"/>
                </a:cxn>
                <a:cxn ang="T7">
                  <a:pos x="T2" y="T3"/>
                </a:cxn>
                <a:cxn ang="T8">
                  <a:pos x="T4" y="T5"/>
                </a:cxn>
              </a:cxnLst>
              <a:rect l="T9" t="T10" r="T11" b="T12"/>
              <a:pathLst>
                <a:path w="12080" h="21600" fill="none" extrusionOk="0">
                  <a:moveTo>
                    <a:pt x="-1" y="0"/>
                  </a:moveTo>
                  <a:cubicBezTo>
                    <a:pt x="4304" y="0"/>
                    <a:pt x="8511" y="1286"/>
                    <a:pt x="12080" y="3693"/>
                  </a:cubicBezTo>
                </a:path>
                <a:path w="12080" h="21600" stroke="0" extrusionOk="0">
                  <a:moveTo>
                    <a:pt x="-1" y="0"/>
                  </a:moveTo>
                  <a:cubicBezTo>
                    <a:pt x="4304" y="0"/>
                    <a:pt x="8511" y="1286"/>
                    <a:pt x="12080" y="3693"/>
                  </a:cubicBezTo>
                  <a:lnTo>
                    <a:pt x="0" y="21600"/>
                  </a:lnTo>
                  <a:close/>
                </a:path>
              </a:pathLst>
            </a:custGeom>
            <a:noFill/>
            <a:ln w="38100">
              <a:solidFill>
                <a:srgbClr val="FFFF00"/>
              </a:solidFill>
              <a:prstDash val="sysDot"/>
              <a:round/>
              <a:headEnd/>
              <a:tailEnd/>
            </a:ln>
          </p:spPr>
          <p:txBody>
            <a:bodyPr rot="10800000" vert="eaVert" wrap="none" anchor="ctr"/>
            <a:lstStyle/>
            <a:p>
              <a:endParaRPr lang="fr-FR"/>
            </a:p>
          </p:txBody>
        </p:sp>
        <p:sp>
          <p:nvSpPr>
            <p:cNvPr id="17479" name="Arc 94"/>
            <p:cNvSpPr>
              <a:spLocks/>
            </p:cNvSpPr>
            <p:nvPr/>
          </p:nvSpPr>
          <p:spPr bwMode="auto">
            <a:xfrm rot="-5860485">
              <a:off x="2888" y="1843"/>
              <a:ext cx="114" cy="347"/>
            </a:xfrm>
            <a:custGeom>
              <a:avLst/>
              <a:gdLst>
                <a:gd name="T0" fmla="*/ 0 w 13738"/>
                <a:gd name="T1" fmla="*/ 0 h 21517"/>
                <a:gd name="T2" fmla="*/ 0 w 13738"/>
                <a:gd name="T3" fmla="*/ 0 h 21517"/>
                <a:gd name="T4" fmla="*/ 0 w 13738"/>
                <a:gd name="T5" fmla="*/ 0 h 21517"/>
                <a:gd name="T6" fmla="*/ 0 60000 65536"/>
                <a:gd name="T7" fmla="*/ 0 60000 65536"/>
                <a:gd name="T8" fmla="*/ 0 60000 65536"/>
                <a:gd name="T9" fmla="*/ 0 w 13738"/>
                <a:gd name="T10" fmla="*/ 0 h 21517"/>
                <a:gd name="T11" fmla="*/ 13738 w 13738"/>
                <a:gd name="T12" fmla="*/ 21517 h 21517"/>
              </a:gdLst>
              <a:ahLst/>
              <a:cxnLst>
                <a:cxn ang="T6">
                  <a:pos x="T0" y="T1"/>
                </a:cxn>
                <a:cxn ang="T7">
                  <a:pos x="T2" y="T3"/>
                </a:cxn>
                <a:cxn ang="T8">
                  <a:pos x="T4" y="T5"/>
                </a:cxn>
              </a:cxnLst>
              <a:rect l="T9" t="T10" r="T11" b="T12"/>
              <a:pathLst>
                <a:path w="13738" h="21517" fill="none" extrusionOk="0">
                  <a:moveTo>
                    <a:pt x="1887" y="-1"/>
                  </a:moveTo>
                  <a:cubicBezTo>
                    <a:pt x="6236" y="381"/>
                    <a:pt x="10368" y="2071"/>
                    <a:pt x="13738" y="4848"/>
                  </a:cubicBezTo>
                </a:path>
                <a:path w="13738" h="21517" stroke="0" extrusionOk="0">
                  <a:moveTo>
                    <a:pt x="1887" y="-1"/>
                  </a:moveTo>
                  <a:cubicBezTo>
                    <a:pt x="6236" y="381"/>
                    <a:pt x="10368" y="2071"/>
                    <a:pt x="13738" y="4848"/>
                  </a:cubicBezTo>
                  <a:lnTo>
                    <a:pt x="0" y="21517"/>
                  </a:lnTo>
                  <a:close/>
                </a:path>
              </a:pathLst>
            </a:custGeom>
            <a:noFill/>
            <a:ln w="38100">
              <a:solidFill>
                <a:srgbClr val="FFFF00"/>
              </a:solidFill>
              <a:prstDash val="sysDot"/>
              <a:round/>
              <a:headEnd/>
              <a:tailEnd/>
            </a:ln>
          </p:spPr>
          <p:txBody>
            <a:bodyPr vert="eaVert" wrap="none" anchor="ctr"/>
            <a:lstStyle/>
            <a:p>
              <a:endParaRPr lang="fr-FR"/>
            </a:p>
          </p:txBody>
        </p:sp>
        <p:sp>
          <p:nvSpPr>
            <p:cNvPr id="17480" name="Line 95"/>
            <p:cNvSpPr>
              <a:spLocks noChangeShapeType="1"/>
            </p:cNvSpPr>
            <p:nvPr/>
          </p:nvSpPr>
          <p:spPr bwMode="auto">
            <a:xfrm>
              <a:off x="2875" y="2052"/>
              <a:ext cx="96" cy="384"/>
            </a:xfrm>
            <a:prstGeom prst="line">
              <a:avLst/>
            </a:prstGeom>
            <a:noFill/>
            <a:ln w="38100">
              <a:solidFill>
                <a:srgbClr val="FFFF00"/>
              </a:solidFill>
              <a:prstDash val="sysDot"/>
              <a:round/>
              <a:headEnd/>
              <a:tailEnd/>
            </a:ln>
          </p:spPr>
          <p:txBody>
            <a:bodyPr/>
            <a:lstStyle/>
            <a:p>
              <a:endParaRPr lang="fr-FR"/>
            </a:p>
          </p:txBody>
        </p:sp>
        <p:sp>
          <p:nvSpPr>
            <p:cNvPr id="17481" name="Arc 96"/>
            <p:cNvSpPr>
              <a:spLocks/>
            </p:cNvSpPr>
            <p:nvPr/>
          </p:nvSpPr>
          <p:spPr bwMode="auto">
            <a:xfrm rot="-10492917">
              <a:off x="3004" y="2441"/>
              <a:ext cx="100" cy="147"/>
            </a:xfrm>
            <a:custGeom>
              <a:avLst/>
              <a:gdLst>
                <a:gd name="T0" fmla="*/ 0 w 12080"/>
                <a:gd name="T1" fmla="*/ 0 h 21600"/>
                <a:gd name="T2" fmla="*/ 0 w 12080"/>
                <a:gd name="T3" fmla="*/ 0 h 21600"/>
                <a:gd name="T4" fmla="*/ 0 w 12080"/>
                <a:gd name="T5" fmla="*/ 0 h 21600"/>
                <a:gd name="T6" fmla="*/ 0 60000 65536"/>
                <a:gd name="T7" fmla="*/ 0 60000 65536"/>
                <a:gd name="T8" fmla="*/ 0 60000 65536"/>
                <a:gd name="T9" fmla="*/ 0 w 12080"/>
                <a:gd name="T10" fmla="*/ 0 h 21600"/>
                <a:gd name="T11" fmla="*/ 12080 w 12080"/>
                <a:gd name="T12" fmla="*/ 21600 h 21600"/>
              </a:gdLst>
              <a:ahLst/>
              <a:cxnLst>
                <a:cxn ang="T6">
                  <a:pos x="T0" y="T1"/>
                </a:cxn>
                <a:cxn ang="T7">
                  <a:pos x="T2" y="T3"/>
                </a:cxn>
                <a:cxn ang="T8">
                  <a:pos x="T4" y="T5"/>
                </a:cxn>
              </a:cxnLst>
              <a:rect l="T9" t="T10" r="T11" b="T12"/>
              <a:pathLst>
                <a:path w="12080" h="21600" fill="none" extrusionOk="0">
                  <a:moveTo>
                    <a:pt x="-1" y="0"/>
                  </a:moveTo>
                  <a:cubicBezTo>
                    <a:pt x="4304" y="0"/>
                    <a:pt x="8511" y="1286"/>
                    <a:pt x="12080" y="3693"/>
                  </a:cubicBezTo>
                </a:path>
                <a:path w="12080" h="21600" stroke="0" extrusionOk="0">
                  <a:moveTo>
                    <a:pt x="-1" y="0"/>
                  </a:moveTo>
                  <a:cubicBezTo>
                    <a:pt x="4304" y="0"/>
                    <a:pt x="8511" y="1286"/>
                    <a:pt x="12080" y="3693"/>
                  </a:cubicBezTo>
                  <a:lnTo>
                    <a:pt x="0" y="21600"/>
                  </a:lnTo>
                  <a:close/>
                </a:path>
              </a:pathLst>
            </a:custGeom>
            <a:noFill/>
            <a:ln w="38100">
              <a:solidFill>
                <a:srgbClr val="FFFF00"/>
              </a:solidFill>
              <a:prstDash val="sysDot"/>
              <a:round/>
              <a:headEnd/>
              <a:tailEnd/>
            </a:ln>
          </p:spPr>
          <p:txBody>
            <a:bodyPr rot="10800000" wrap="none" anchor="ctr"/>
            <a:lstStyle/>
            <a:p>
              <a:endParaRPr lang="fr-FR"/>
            </a:p>
          </p:txBody>
        </p:sp>
        <p:sp>
          <p:nvSpPr>
            <p:cNvPr id="17482" name="Line 97"/>
            <p:cNvSpPr>
              <a:spLocks noChangeShapeType="1"/>
            </p:cNvSpPr>
            <p:nvPr/>
          </p:nvSpPr>
          <p:spPr bwMode="auto">
            <a:xfrm>
              <a:off x="2961" y="2384"/>
              <a:ext cx="48" cy="192"/>
            </a:xfrm>
            <a:prstGeom prst="line">
              <a:avLst/>
            </a:prstGeom>
            <a:noFill/>
            <a:ln w="38100">
              <a:solidFill>
                <a:srgbClr val="FFFF00"/>
              </a:solidFill>
              <a:prstDash val="sysDot"/>
              <a:round/>
              <a:headEnd/>
              <a:tailEnd/>
            </a:ln>
          </p:spPr>
          <p:txBody>
            <a:bodyPr/>
            <a:lstStyle/>
            <a:p>
              <a:endParaRPr lang="fr-FR"/>
            </a:p>
          </p:txBody>
        </p:sp>
        <p:sp>
          <p:nvSpPr>
            <p:cNvPr id="17483" name="Arc 98"/>
            <p:cNvSpPr>
              <a:spLocks/>
            </p:cNvSpPr>
            <p:nvPr/>
          </p:nvSpPr>
          <p:spPr bwMode="auto">
            <a:xfrm rot="9980083" flipV="1">
              <a:off x="3307" y="2192"/>
              <a:ext cx="122" cy="1066"/>
            </a:xfrm>
            <a:custGeom>
              <a:avLst/>
              <a:gdLst>
                <a:gd name="T0" fmla="*/ 0 w 6782"/>
                <a:gd name="T1" fmla="*/ 0 h 21600"/>
                <a:gd name="T2" fmla="*/ 0 w 6782"/>
                <a:gd name="T3" fmla="*/ 0 h 21600"/>
                <a:gd name="T4" fmla="*/ 0 w 6782"/>
                <a:gd name="T5" fmla="*/ 0 h 21600"/>
                <a:gd name="T6" fmla="*/ 0 60000 65536"/>
                <a:gd name="T7" fmla="*/ 0 60000 65536"/>
                <a:gd name="T8" fmla="*/ 0 60000 65536"/>
                <a:gd name="T9" fmla="*/ 0 w 6782"/>
                <a:gd name="T10" fmla="*/ 0 h 21600"/>
                <a:gd name="T11" fmla="*/ 6782 w 6782"/>
                <a:gd name="T12" fmla="*/ 21600 h 21600"/>
              </a:gdLst>
              <a:ahLst/>
              <a:cxnLst>
                <a:cxn ang="T6">
                  <a:pos x="T0" y="T1"/>
                </a:cxn>
                <a:cxn ang="T7">
                  <a:pos x="T2" y="T3"/>
                </a:cxn>
                <a:cxn ang="T8">
                  <a:pos x="T4" y="T5"/>
                </a:cxn>
              </a:cxnLst>
              <a:rect l="T9" t="T10" r="T11" b="T12"/>
              <a:pathLst>
                <a:path w="6782" h="21600" fill="none" extrusionOk="0">
                  <a:moveTo>
                    <a:pt x="-1" y="0"/>
                  </a:moveTo>
                  <a:cubicBezTo>
                    <a:pt x="2304" y="0"/>
                    <a:pt x="4594" y="368"/>
                    <a:pt x="6781" y="1092"/>
                  </a:cubicBezTo>
                </a:path>
                <a:path w="6782" h="21600" stroke="0" extrusionOk="0">
                  <a:moveTo>
                    <a:pt x="-1" y="0"/>
                  </a:moveTo>
                  <a:cubicBezTo>
                    <a:pt x="2304" y="0"/>
                    <a:pt x="4594" y="368"/>
                    <a:pt x="6781" y="1092"/>
                  </a:cubicBezTo>
                  <a:lnTo>
                    <a:pt x="0" y="21600"/>
                  </a:lnTo>
                  <a:close/>
                </a:path>
              </a:pathLst>
            </a:custGeom>
            <a:noFill/>
            <a:ln w="38100">
              <a:solidFill>
                <a:srgbClr val="FFFF00"/>
              </a:solidFill>
              <a:prstDash val="sysDot"/>
              <a:round/>
              <a:headEnd/>
              <a:tailEnd/>
            </a:ln>
          </p:spPr>
          <p:txBody>
            <a:bodyPr wrap="none" anchor="ctr"/>
            <a:lstStyle/>
            <a:p>
              <a:endParaRPr lang="fr-FR"/>
            </a:p>
          </p:txBody>
        </p:sp>
        <p:sp>
          <p:nvSpPr>
            <p:cNvPr id="17484" name="Line 99"/>
            <p:cNvSpPr>
              <a:spLocks noChangeShapeType="1"/>
            </p:cNvSpPr>
            <p:nvPr/>
          </p:nvSpPr>
          <p:spPr bwMode="auto">
            <a:xfrm flipH="1">
              <a:off x="3168" y="2262"/>
              <a:ext cx="31" cy="186"/>
            </a:xfrm>
            <a:prstGeom prst="line">
              <a:avLst/>
            </a:prstGeom>
            <a:noFill/>
            <a:ln w="38100">
              <a:solidFill>
                <a:srgbClr val="FFFF00"/>
              </a:solidFill>
              <a:prstDash val="sysDot"/>
              <a:round/>
              <a:headEnd/>
              <a:tailEnd/>
            </a:ln>
          </p:spPr>
          <p:txBody>
            <a:bodyPr/>
            <a:lstStyle/>
            <a:p>
              <a:endParaRPr lang="fr-FR"/>
            </a:p>
          </p:txBody>
        </p:sp>
        <p:sp>
          <p:nvSpPr>
            <p:cNvPr id="17485" name="Arc 100"/>
            <p:cNvSpPr>
              <a:spLocks/>
            </p:cNvSpPr>
            <p:nvPr/>
          </p:nvSpPr>
          <p:spPr bwMode="auto">
            <a:xfrm rot="397284">
              <a:off x="2940" y="2178"/>
              <a:ext cx="521" cy="288"/>
            </a:xfrm>
            <a:custGeom>
              <a:avLst/>
              <a:gdLst>
                <a:gd name="T0" fmla="*/ 0 w 21311"/>
                <a:gd name="T1" fmla="*/ 0 h 14610"/>
                <a:gd name="T2" fmla="*/ 0 w 21311"/>
                <a:gd name="T3" fmla="*/ 0 h 14610"/>
                <a:gd name="T4" fmla="*/ 0 w 21311"/>
                <a:gd name="T5" fmla="*/ 0 h 14610"/>
                <a:gd name="T6" fmla="*/ 0 60000 65536"/>
                <a:gd name="T7" fmla="*/ 0 60000 65536"/>
                <a:gd name="T8" fmla="*/ 0 60000 65536"/>
                <a:gd name="T9" fmla="*/ 0 w 21311"/>
                <a:gd name="T10" fmla="*/ 0 h 14610"/>
                <a:gd name="T11" fmla="*/ 21311 w 21311"/>
                <a:gd name="T12" fmla="*/ 14610 h 14610"/>
              </a:gdLst>
              <a:ahLst/>
              <a:cxnLst>
                <a:cxn ang="T6">
                  <a:pos x="T0" y="T1"/>
                </a:cxn>
                <a:cxn ang="T7">
                  <a:pos x="T2" y="T3"/>
                </a:cxn>
                <a:cxn ang="T8">
                  <a:pos x="T4" y="T5"/>
                </a:cxn>
              </a:cxnLst>
              <a:rect l="T9" t="T10" r="T11" b="T12"/>
              <a:pathLst>
                <a:path w="21311" h="14610" fill="none" extrusionOk="0">
                  <a:moveTo>
                    <a:pt x="15909" y="-1"/>
                  </a:moveTo>
                  <a:cubicBezTo>
                    <a:pt x="18748" y="3092"/>
                    <a:pt x="20626" y="6944"/>
                    <a:pt x="21310" y="11087"/>
                  </a:cubicBezTo>
                </a:path>
                <a:path w="21311" h="14610" stroke="0" extrusionOk="0">
                  <a:moveTo>
                    <a:pt x="15909" y="-1"/>
                  </a:moveTo>
                  <a:cubicBezTo>
                    <a:pt x="18748" y="3092"/>
                    <a:pt x="20626" y="6944"/>
                    <a:pt x="21310" y="11087"/>
                  </a:cubicBezTo>
                  <a:lnTo>
                    <a:pt x="0" y="14610"/>
                  </a:lnTo>
                  <a:close/>
                </a:path>
              </a:pathLst>
            </a:custGeom>
            <a:noFill/>
            <a:ln w="38100">
              <a:solidFill>
                <a:srgbClr val="FFFF00"/>
              </a:solidFill>
              <a:prstDash val="sysDot"/>
              <a:round/>
              <a:headEnd/>
              <a:tailEnd/>
            </a:ln>
          </p:spPr>
          <p:txBody>
            <a:bodyPr wrap="none" anchor="ctr"/>
            <a:lstStyle/>
            <a:p>
              <a:endParaRPr lang="fr-FR"/>
            </a:p>
          </p:txBody>
        </p:sp>
        <p:sp>
          <p:nvSpPr>
            <p:cNvPr id="17486" name="Arc 101"/>
            <p:cNvSpPr>
              <a:spLocks/>
            </p:cNvSpPr>
            <p:nvPr/>
          </p:nvSpPr>
          <p:spPr bwMode="auto">
            <a:xfrm rot="3043010">
              <a:off x="4665" y="2337"/>
              <a:ext cx="161" cy="240"/>
            </a:xfrm>
            <a:custGeom>
              <a:avLst/>
              <a:gdLst>
                <a:gd name="T0" fmla="*/ 0 w 12080"/>
                <a:gd name="T1" fmla="*/ 0 h 21600"/>
                <a:gd name="T2" fmla="*/ 0 w 12080"/>
                <a:gd name="T3" fmla="*/ 0 h 21600"/>
                <a:gd name="T4" fmla="*/ 0 w 12080"/>
                <a:gd name="T5" fmla="*/ 0 h 21600"/>
                <a:gd name="T6" fmla="*/ 0 60000 65536"/>
                <a:gd name="T7" fmla="*/ 0 60000 65536"/>
                <a:gd name="T8" fmla="*/ 0 60000 65536"/>
                <a:gd name="T9" fmla="*/ 0 w 12080"/>
                <a:gd name="T10" fmla="*/ 0 h 21600"/>
                <a:gd name="T11" fmla="*/ 12080 w 12080"/>
                <a:gd name="T12" fmla="*/ 21600 h 21600"/>
              </a:gdLst>
              <a:ahLst/>
              <a:cxnLst>
                <a:cxn ang="T6">
                  <a:pos x="T0" y="T1"/>
                </a:cxn>
                <a:cxn ang="T7">
                  <a:pos x="T2" y="T3"/>
                </a:cxn>
                <a:cxn ang="T8">
                  <a:pos x="T4" y="T5"/>
                </a:cxn>
              </a:cxnLst>
              <a:rect l="T9" t="T10" r="T11" b="T12"/>
              <a:pathLst>
                <a:path w="12080" h="21600" fill="none" extrusionOk="0">
                  <a:moveTo>
                    <a:pt x="-1" y="0"/>
                  </a:moveTo>
                  <a:cubicBezTo>
                    <a:pt x="4304" y="0"/>
                    <a:pt x="8511" y="1286"/>
                    <a:pt x="12080" y="3693"/>
                  </a:cubicBezTo>
                </a:path>
                <a:path w="12080" h="21600" stroke="0" extrusionOk="0">
                  <a:moveTo>
                    <a:pt x="-1" y="0"/>
                  </a:moveTo>
                  <a:cubicBezTo>
                    <a:pt x="4304" y="0"/>
                    <a:pt x="8511" y="1286"/>
                    <a:pt x="12080" y="3693"/>
                  </a:cubicBezTo>
                  <a:lnTo>
                    <a:pt x="0" y="21600"/>
                  </a:lnTo>
                  <a:close/>
                </a:path>
              </a:pathLst>
            </a:custGeom>
            <a:noFill/>
            <a:ln w="38100">
              <a:solidFill>
                <a:srgbClr val="FFFF00"/>
              </a:solidFill>
              <a:prstDash val="sysDot"/>
              <a:round/>
              <a:headEnd/>
              <a:tailEnd/>
            </a:ln>
          </p:spPr>
          <p:txBody>
            <a:bodyPr rot="10800000" vert="eaVert" wrap="none" anchor="ctr"/>
            <a:lstStyle/>
            <a:p>
              <a:endParaRPr lang="fr-FR"/>
            </a:p>
          </p:txBody>
        </p:sp>
        <p:sp>
          <p:nvSpPr>
            <p:cNvPr id="17487" name="Arc 102"/>
            <p:cNvSpPr>
              <a:spLocks/>
            </p:cNvSpPr>
            <p:nvPr/>
          </p:nvSpPr>
          <p:spPr bwMode="auto">
            <a:xfrm rot="-4632620">
              <a:off x="5232" y="2462"/>
              <a:ext cx="161" cy="246"/>
            </a:xfrm>
            <a:custGeom>
              <a:avLst/>
              <a:gdLst>
                <a:gd name="T0" fmla="*/ 0 w 12080"/>
                <a:gd name="T1" fmla="*/ 0 h 19695"/>
                <a:gd name="T2" fmla="*/ 0 w 12080"/>
                <a:gd name="T3" fmla="*/ 0 h 19695"/>
                <a:gd name="T4" fmla="*/ 0 w 12080"/>
                <a:gd name="T5" fmla="*/ 0 h 19695"/>
                <a:gd name="T6" fmla="*/ 0 60000 65536"/>
                <a:gd name="T7" fmla="*/ 0 60000 65536"/>
                <a:gd name="T8" fmla="*/ 0 60000 65536"/>
                <a:gd name="T9" fmla="*/ 0 w 12080"/>
                <a:gd name="T10" fmla="*/ 0 h 19695"/>
                <a:gd name="T11" fmla="*/ 12080 w 12080"/>
                <a:gd name="T12" fmla="*/ 19695 h 19695"/>
              </a:gdLst>
              <a:ahLst/>
              <a:cxnLst>
                <a:cxn ang="T6">
                  <a:pos x="T0" y="T1"/>
                </a:cxn>
                <a:cxn ang="T7">
                  <a:pos x="T2" y="T3"/>
                </a:cxn>
                <a:cxn ang="T8">
                  <a:pos x="T4" y="T5"/>
                </a:cxn>
              </a:cxnLst>
              <a:rect l="T9" t="T10" r="T11" b="T12"/>
              <a:pathLst>
                <a:path w="12080" h="19695" fill="none" extrusionOk="0">
                  <a:moveTo>
                    <a:pt x="8869" y="0"/>
                  </a:moveTo>
                  <a:cubicBezTo>
                    <a:pt x="9988" y="504"/>
                    <a:pt x="11062" y="1102"/>
                    <a:pt x="12080" y="1788"/>
                  </a:cubicBezTo>
                </a:path>
                <a:path w="12080" h="19695" stroke="0" extrusionOk="0">
                  <a:moveTo>
                    <a:pt x="8869" y="0"/>
                  </a:moveTo>
                  <a:cubicBezTo>
                    <a:pt x="9988" y="504"/>
                    <a:pt x="11062" y="1102"/>
                    <a:pt x="12080" y="1788"/>
                  </a:cubicBezTo>
                  <a:lnTo>
                    <a:pt x="0" y="19695"/>
                  </a:lnTo>
                  <a:close/>
                </a:path>
              </a:pathLst>
            </a:custGeom>
            <a:noFill/>
            <a:ln w="38100">
              <a:solidFill>
                <a:srgbClr val="FFFF00"/>
              </a:solidFill>
              <a:prstDash val="sysDot"/>
              <a:round/>
              <a:headEnd/>
              <a:tailEnd/>
            </a:ln>
          </p:spPr>
          <p:txBody>
            <a:bodyPr vert="eaVert" wrap="none" anchor="ctr"/>
            <a:lstStyle/>
            <a:p>
              <a:endParaRPr lang="fr-FR"/>
            </a:p>
          </p:txBody>
        </p:sp>
        <p:sp>
          <p:nvSpPr>
            <p:cNvPr id="17488" name="Arc 103"/>
            <p:cNvSpPr>
              <a:spLocks/>
            </p:cNvSpPr>
            <p:nvPr/>
          </p:nvSpPr>
          <p:spPr bwMode="auto">
            <a:xfrm rot="6309552" flipV="1">
              <a:off x="5151" y="2455"/>
              <a:ext cx="88" cy="613"/>
            </a:xfrm>
            <a:custGeom>
              <a:avLst/>
              <a:gdLst>
                <a:gd name="T0" fmla="*/ 0 w 13738"/>
                <a:gd name="T1" fmla="*/ 0 h 21517"/>
                <a:gd name="T2" fmla="*/ 0 w 13738"/>
                <a:gd name="T3" fmla="*/ 0 h 21517"/>
                <a:gd name="T4" fmla="*/ 0 w 13738"/>
                <a:gd name="T5" fmla="*/ 0 h 21517"/>
                <a:gd name="T6" fmla="*/ 0 60000 65536"/>
                <a:gd name="T7" fmla="*/ 0 60000 65536"/>
                <a:gd name="T8" fmla="*/ 0 60000 65536"/>
                <a:gd name="T9" fmla="*/ 0 w 13738"/>
                <a:gd name="T10" fmla="*/ 0 h 21517"/>
                <a:gd name="T11" fmla="*/ 13738 w 13738"/>
                <a:gd name="T12" fmla="*/ 21517 h 21517"/>
              </a:gdLst>
              <a:ahLst/>
              <a:cxnLst>
                <a:cxn ang="T6">
                  <a:pos x="T0" y="T1"/>
                </a:cxn>
                <a:cxn ang="T7">
                  <a:pos x="T2" y="T3"/>
                </a:cxn>
                <a:cxn ang="T8">
                  <a:pos x="T4" y="T5"/>
                </a:cxn>
              </a:cxnLst>
              <a:rect l="T9" t="T10" r="T11" b="T12"/>
              <a:pathLst>
                <a:path w="13738" h="21517" fill="none" extrusionOk="0">
                  <a:moveTo>
                    <a:pt x="1887" y="-1"/>
                  </a:moveTo>
                  <a:cubicBezTo>
                    <a:pt x="6236" y="381"/>
                    <a:pt x="10368" y="2071"/>
                    <a:pt x="13738" y="4848"/>
                  </a:cubicBezTo>
                </a:path>
                <a:path w="13738" h="21517" stroke="0" extrusionOk="0">
                  <a:moveTo>
                    <a:pt x="1887" y="-1"/>
                  </a:moveTo>
                  <a:cubicBezTo>
                    <a:pt x="6236" y="381"/>
                    <a:pt x="10368" y="2071"/>
                    <a:pt x="13738" y="4848"/>
                  </a:cubicBezTo>
                  <a:lnTo>
                    <a:pt x="0" y="21517"/>
                  </a:lnTo>
                  <a:close/>
                </a:path>
              </a:pathLst>
            </a:custGeom>
            <a:noFill/>
            <a:ln w="38100">
              <a:solidFill>
                <a:srgbClr val="FFFF00"/>
              </a:solidFill>
              <a:prstDash val="sysDot"/>
              <a:round/>
              <a:headEnd/>
              <a:tailEnd/>
            </a:ln>
          </p:spPr>
          <p:txBody>
            <a:bodyPr vert="eaVert" wrap="none" anchor="ctr"/>
            <a:lstStyle/>
            <a:p>
              <a:endParaRPr lang="fr-FR"/>
            </a:p>
          </p:txBody>
        </p:sp>
        <p:sp>
          <p:nvSpPr>
            <p:cNvPr id="17489" name="Line 104"/>
            <p:cNvSpPr>
              <a:spLocks noChangeShapeType="1"/>
            </p:cNvSpPr>
            <p:nvPr/>
          </p:nvSpPr>
          <p:spPr bwMode="auto">
            <a:xfrm rot="-362852">
              <a:off x="4866" y="2454"/>
              <a:ext cx="24" cy="192"/>
            </a:xfrm>
            <a:prstGeom prst="line">
              <a:avLst/>
            </a:prstGeom>
            <a:noFill/>
            <a:ln w="38100">
              <a:solidFill>
                <a:srgbClr val="FFFF00"/>
              </a:solidFill>
              <a:prstDash val="sysDot"/>
              <a:round/>
              <a:headEnd/>
              <a:tailEnd/>
            </a:ln>
          </p:spPr>
          <p:txBody>
            <a:bodyPr/>
            <a:lstStyle/>
            <a:p>
              <a:endParaRPr lang="fr-FR"/>
            </a:p>
          </p:txBody>
        </p:sp>
        <p:sp>
          <p:nvSpPr>
            <p:cNvPr id="17490" name="Arc 105"/>
            <p:cNvSpPr>
              <a:spLocks/>
            </p:cNvSpPr>
            <p:nvPr/>
          </p:nvSpPr>
          <p:spPr bwMode="auto">
            <a:xfrm rot="7670416" flipV="1">
              <a:off x="4648" y="2272"/>
              <a:ext cx="113" cy="81"/>
            </a:xfrm>
            <a:custGeom>
              <a:avLst/>
              <a:gdLst>
                <a:gd name="T0" fmla="*/ 0 w 12080"/>
                <a:gd name="T1" fmla="*/ 0 h 21600"/>
                <a:gd name="T2" fmla="*/ 0 w 12080"/>
                <a:gd name="T3" fmla="*/ 0 h 21600"/>
                <a:gd name="T4" fmla="*/ 0 w 12080"/>
                <a:gd name="T5" fmla="*/ 0 h 21600"/>
                <a:gd name="T6" fmla="*/ 0 60000 65536"/>
                <a:gd name="T7" fmla="*/ 0 60000 65536"/>
                <a:gd name="T8" fmla="*/ 0 60000 65536"/>
                <a:gd name="T9" fmla="*/ 0 w 12080"/>
                <a:gd name="T10" fmla="*/ 0 h 21600"/>
                <a:gd name="T11" fmla="*/ 12080 w 12080"/>
                <a:gd name="T12" fmla="*/ 21600 h 21600"/>
              </a:gdLst>
              <a:ahLst/>
              <a:cxnLst>
                <a:cxn ang="T6">
                  <a:pos x="T0" y="T1"/>
                </a:cxn>
                <a:cxn ang="T7">
                  <a:pos x="T2" y="T3"/>
                </a:cxn>
                <a:cxn ang="T8">
                  <a:pos x="T4" y="T5"/>
                </a:cxn>
              </a:cxnLst>
              <a:rect l="T9" t="T10" r="T11" b="T12"/>
              <a:pathLst>
                <a:path w="12080" h="21600" fill="none" extrusionOk="0">
                  <a:moveTo>
                    <a:pt x="-1" y="0"/>
                  </a:moveTo>
                  <a:cubicBezTo>
                    <a:pt x="4304" y="0"/>
                    <a:pt x="8511" y="1286"/>
                    <a:pt x="12080" y="3693"/>
                  </a:cubicBezTo>
                </a:path>
                <a:path w="12080" h="21600" stroke="0" extrusionOk="0">
                  <a:moveTo>
                    <a:pt x="-1" y="0"/>
                  </a:moveTo>
                  <a:cubicBezTo>
                    <a:pt x="4304" y="0"/>
                    <a:pt x="8511" y="1286"/>
                    <a:pt x="12080" y="3693"/>
                  </a:cubicBezTo>
                  <a:lnTo>
                    <a:pt x="0" y="21600"/>
                  </a:lnTo>
                  <a:close/>
                </a:path>
              </a:pathLst>
            </a:custGeom>
            <a:noFill/>
            <a:ln w="38100">
              <a:solidFill>
                <a:srgbClr val="FFFF00"/>
              </a:solidFill>
              <a:prstDash val="sysDot"/>
              <a:round/>
              <a:headEnd/>
              <a:tailEnd/>
            </a:ln>
          </p:spPr>
          <p:txBody>
            <a:bodyPr vert="eaVert" wrap="none" anchor="ctr"/>
            <a:lstStyle/>
            <a:p>
              <a:endParaRPr lang="fr-FR"/>
            </a:p>
          </p:txBody>
        </p:sp>
        <p:sp>
          <p:nvSpPr>
            <p:cNvPr id="17491" name="Arc 106"/>
            <p:cNvSpPr>
              <a:spLocks/>
            </p:cNvSpPr>
            <p:nvPr/>
          </p:nvSpPr>
          <p:spPr bwMode="auto">
            <a:xfrm rot="8126723" flipV="1">
              <a:off x="5237" y="2427"/>
              <a:ext cx="97" cy="47"/>
            </a:xfrm>
            <a:custGeom>
              <a:avLst/>
              <a:gdLst>
                <a:gd name="T0" fmla="*/ 0 w 12080"/>
                <a:gd name="T1" fmla="*/ 0 h 21600"/>
                <a:gd name="T2" fmla="*/ 0 w 12080"/>
                <a:gd name="T3" fmla="*/ 0 h 21600"/>
                <a:gd name="T4" fmla="*/ 0 w 12080"/>
                <a:gd name="T5" fmla="*/ 0 h 21600"/>
                <a:gd name="T6" fmla="*/ 0 60000 65536"/>
                <a:gd name="T7" fmla="*/ 0 60000 65536"/>
                <a:gd name="T8" fmla="*/ 0 60000 65536"/>
                <a:gd name="T9" fmla="*/ 0 w 12080"/>
                <a:gd name="T10" fmla="*/ 0 h 21600"/>
                <a:gd name="T11" fmla="*/ 12080 w 12080"/>
                <a:gd name="T12" fmla="*/ 21600 h 21600"/>
              </a:gdLst>
              <a:ahLst/>
              <a:cxnLst>
                <a:cxn ang="T6">
                  <a:pos x="T0" y="T1"/>
                </a:cxn>
                <a:cxn ang="T7">
                  <a:pos x="T2" y="T3"/>
                </a:cxn>
                <a:cxn ang="T8">
                  <a:pos x="T4" y="T5"/>
                </a:cxn>
              </a:cxnLst>
              <a:rect l="T9" t="T10" r="T11" b="T12"/>
              <a:pathLst>
                <a:path w="12080" h="21600" fill="none" extrusionOk="0">
                  <a:moveTo>
                    <a:pt x="-1" y="0"/>
                  </a:moveTo>
                  <a:cubicBezTo>
                    <a:pt x="4304" y="0"/>
                    <a:pt x="8511" y="1286"/>
                    <a:pt x="12080" y="3693"/>
                  </a:cubicBezTo>
                </a:path>
                <a:path w="12080" h="21600" stroke="0" extrusionOk="0">
                  <a:moveTo>
                    <a:pt x="-1" y="0"/>
                  </a:moveTo>
                  <a:cubicBezTo>
                    <a:pt x="4304" y="0"/>
                    <a:pt x="8511" y="1286"/>
                    <a:pt x="12080" y="3693"/>
                  </a:cubicBezTo>
                  <a:lnTo>
                    <a:pt x="0" y="21600"/>
                  </a:lnTo>
                  <a:close/>
                </a:path>
              </a:pathLst>
            </a:custGeom>
            <a:noFill/>
            <a:ln w="38100">
              <a:solidFill>
                <a:srgbClr val="FFFF00"/>
              </a:solidFill>
              <a:prstDash val="sysDot"/>
              <a:round/>
              <a:headEnd/>
              <a:tailEnd/>
            </a:ln>
          </p:spPr>
          <p:txBody>
            <a:bodyPr wrap="none" anchor="ctr"/>
            <a:lstStyle/>
            <a:p>
              <a:endParaRPr lang="fr-FR"/>
            </a:p>
          </p:txBody>
        </p:sp>
        <p:sp>
          <p:nvSpPr>
            <p:cNvPr id="17492" name="Arc 107"/>
            <p:cNvSpPr>
              <a:spLocks/>
            </p:cNvSpPr>
            <p:nvPr/>
          </p:nvSpPr>
          <p:spPr bwMode="auto">
            <a:xfrm rot="16110710" flipV="1">
              <a:off x="5204" y="2269"/>
              <a:ext cx="36" cy="277"/>
            </a:xfrm>
            <a:custGeom>
              <a:avLst/>
              <a:gdLst>
                <a:gd name="T0" fmla="*/ 0 w 13738"/>
                <a:gd name="T1" fmla="*/ 0 h 21517"/>
                <a:gd name="T2" fmla="*/ 0 w 13738"/>
                <a:gd name="T3" fmla="*/ 0 h 21517"/>
                <a:gd name="T4" fmla="*/ 0 w 13738"/>
                <a:gd name="T5" fmla="*/ 0 h 21517"/>
                <a:gd name="T6" fmla="*/ 0 60000 65536"/>
                <a:gd name="T7" fmla="*/ 0 60000 65536"/>
                <a:gd name="T8" fmla="*/ 0 60000 65536"/>
                <a:gd name="T9" fmla="*/ 0 w 13738"/>
                <a:gd name="T10" fmla="*/ 0 h 21517"/>
                <a:gd name="T11" fmla="*/ 13738 w 13738"/>
                <a:gd name="T12" fmla="*/ 21517 h 21517"/>
              </a:gdLst>
              <a:ahLst/>
              <a:cxnLst>
                <a:cxn ang="T6">
                  <a:pos x="T0" y="T1"/>
                </a:cxn>
                <a:cxn ang="T7">
                  <a:pos x="T2" y="T3"/>
                </a:cxn>
                <a:cxn ang="T8">
                  <a:pos x="T4" y="T5"/>
                </a:cxn>
              </a:cxnLst>
              <a:rect l="T9" t="T10" r="T11" b="T12"/>
              <a:pathLst>
                <a:path w="13738" h="21517" fill="none" extrusionOk="0">
                  <a:moveTo>
                    <a:pt x="1887" y="-1"/>
                  </a:moveTo>
                  <a:cubicBezTo>
                    <a:pt x="6236" y="381"/>
                    <a:pt x="10368" y="2071"/>
                    <a:pt x="13738" y="4848"/>
                  </a:cubicBezTo>
                </a:path>
                <a:path w="13738" h="21517" stroke="0" extrusionOk="0">
                  <a:moveTo>
                    <a:pt x="1887" y="-1"/>
                  </a:moveTo>
                  <a:cubicBezTo>
                    <a:pt x="6236" y="381"/>
                    <a:pt x="10368" y="2071"/>
                    <a:pt x="13738" y="4848"/>
                  </a:cubicBezTo>
                  <a:lnTo>
                    <a:pt x="0" y="21517"/>
                  </a:lnTo>
                  <a:close/>
                </a:path>
              </a:pathLst>
            </a:custGeom>
            <a:noFill/>
            <a:ln w="38100">
              <a:solidFill>
                <a:srgbClr val="FFFF00"/>
              </a:solidFill>
              <a:prstDash val="sysDot"/>
              <a:round/>
              <a:headEnd/>
              <a:tailEnd/>
            </a:ln>
          </p:spPr>
          <p:txBody>
            <a:bodyPr rot="10800000" vert="eaVert" wrap="none" anchor="ctr"/>
            <a:lstStyle/>
            <a:p>
              <a:endParaRPr lang="fr-FR"/>
            </a:p>
          </p:txBody>
        </p:sp>
        <p:sp>
          <p:nvSpPr>
            <p:cNvPr id="17493" name="Arc 108"/>
            <p:cNvSpPr>
              <a:spLocks/>
            </p:cNvSpPr>
            <p:nvPr/>
          </p:nvSpPr>
          <p:spPr bwMode="auto">
            <a:xfrm rot="5952281">
              <a:off x="4357" y="2425"/>
              <a:ext cx="161" cy="240"/>
            </a:xfrm>
            <a:custGeom>
              <a:avLst/>
              <a:gdLst>
                <a:gd name="T0" fmla="*/ 0 w 12080"/>
                <a:gd name="T1" fmla="*/ 0 h 21600"/>
                <a:gd name="T2" fmla="*/ 0 w 12080"/>
                <a:gd name="T3" fmla="*/ 0 h 21600"/>
                <a:gd name="T4" fmla="*/ 0 w 12080"/>
                <a:gd name="T5" fmla="*/ 0 h 21600"/>
                <a:gd name="T6" fmla="*/ 0 60000 65536"/>
                <a:gd name="T7" fmla="*/ 0 60000 65536"/>
                <a:gd name="T8" fmla="*/ 0 60000 65536"/>
                <a:gd name="T9" fmla="*/ 0 w 12080"/>
                <a:gd name="T10" fmla="*/ 0 h 21600"/>
                <a:gd name="T11" fmla="*/ 12080 w 12080"/>
                <a:gd name="T12" fmla="*/ 21600 h 21600"/>
              </a:gdLst>
              <a:ahLst/>
              <a:cxnLst>
                <a:cxn ang="T6">
                  <a:pos x="T0" y="T1"/>
                </a:cxn>
                <a:cxn ang="T7">
                  <a:pos x="T2" y="T3"/>
                </a:cxn>
                <a:cxn ang="T8">
                  <a:pos x="T4" y="T5"/>
                </a:cxn>
              </a:cxnLst>
              <a:rect l="T9" t="T10" r="T11" b="T12"/>
              <a:pathLst>
                <a:path w="12080" h="21600" fill="none" extrusionOk="0">
                  <a:moveTo>
                    <a:pt x="-1" y="0"/>
                  </a:moveTo>
                  <a:cubicBezTo>
                    <a:pt x="4304" y="0"/>
                    <a:pt x="8511" y="1286"/>
                    <a:pt x="12080" y="3693"/>
                  </a:cubicBezTo>
                </a:path>
                <a:path w="12080" h="21600" stroke="0" extrusionOk="0">
                  <a:moveTo>
                    <a:pt x="-1" y="0"/>
                  </a:moveTo>
                  <a:cubicBezTo>
                    <a:pt x="4304" y="0"/>
                    <a:pt x="8511" y="1286"/>
                    <a:pt x="12080" y="3693"/>
                  </a:cubicBezTo>
                  <a:lnTo>
                    <a:pt x="0" y="21600"/>
                  </a:lnTo>
                  <a:close/>
                </a:path>
              </a:pathLst>
            </a:custGeom>
            <a:noFill/>
            <a:ln w="38100">
              <a:solidFill>
                <a:srgbClr val="FFFF00"/>
              </a:solidFill>
              <a:prstDash val="sysDot"/>
              <a:round/>
              <a:headEnd/>
              <a:tailEnd/>
            </a:ln>
          </p:spPr>
          <p:txBody>
            <a:bodyPr rot="10800000" vert="eaVert" wrap="none" anchor="ctr"/>
            <a:lstStyle/>
            <a:p>
              <a:endParaRPr lang="fr-FR"/>
            </a:p>
          </p:txBody>
        </p:sp>
        <p:sp>
          <p:nvSpPr>
            <p:cNvPr id="17494" name="Line 109"/>
            <p:cNvSpPr>
              <a:spLocks noChangeShapeType="1"/>
            </p:cNvSpPr>
            <p:nvPr/>
          </p:nvSpPr>
          <p:spPr bwMode="auto">
            <a:xfrm flipH="1">
              <a:off x="5136" y="2508"/>
              <a:ext cx="78" cy="96"/>
            </a:xfrm>
            <a:prstGeom prst="line">
              <a:avLst/>
            </a:prstGeom>
            <a:noFill/>
            <a:ln w="38100">
              <a:solidFill>
                <a:srgbClr val="FFFF66"/>
              </a:solidFill>
              <a:prstDash val="sysDot"/>
              <a:round/>
              <a:headEnd/>
              <a:tailEnd/>
            </a:ln>
          </p:spPr>
          <p:txBody>
            <a:bodyPr/>
            <a:lstStyle/>
            <a:p>
              <a:endParaRPr lang="fr-FR"/>
            </a:p>
          </p:txBody>
        </p:sp>
        <p:sp>
          <p:nvSpPr>
            <p:cNvPr id="17495" name="Line 110"/>
            <p:cNvSpPr>
              <a:spLocks noChangeShapeType="1"/>
            </p:cNvSpPr>
            <p:nvPr/>
          </p:nvSpPr>
          <p:spPr bwMode="auto">
            <a:xfrm>
              <a:off x="3660" y="2634"/>
              <a:ext cx="144" cy="48"/>
            </a:xfrm>
            <a:prstGeom prst="line">
              <a:avLst/>
            </a:prstGeom>
            <a:noFill/>
            <a:ln w="38100">
              <a:solidFill>
                <a:srgbClr val="FFFF66"/>
              </a:solidFill>
              <a:prstDash val="sysDot"/>
              <a:round/>
              <a:headEnd/>
              <a:tailEnd/>
            </a:ln>
          </p:spPr>
          <p:txBody>
            <a:bodyPr/>
            <a:lstStyle/>
            <a:p>
              <a:endParaRPr lang="fr-FR"/>
            </a:p>
          </p:txBody>
        </p:sp>
        <p:sp>
          <p:nvSpPr>
            <p:cNvPr id="17496" name="Line 111"/>
            <p:cNvSpPr>
              <a:spLocks noChangeShapeType="1"/>
            </p:cNvSpPr>
            <p:nvPr/>
          </p:nvSpPr>
          <p:spPr bwMode="auto">
            <a:xfrm rot="433468" flipV="1">
              <a:off x="4254" y="2742"/>
              <a:ext cx="144" cy="0"/>
            </a:xfrm>
            <a:prstGeom prst="line">
              <a:avLst/>
            </a:prstGeom>
            <a:noFill/>
            <a:ln w="38100">
              <a:solidFill>
                <a:srgbClr val="FFFF66"/>
              </a:solidFill>
              <a:prstDash val="sysDot"/>
              <a:round/>
              <a:headEnd/>
              <a:tailEnd/>
            </a:ln>
          </p:spPr>
          <p:txBody>
            <a:bodyPr/>
            <a:lstStyle/>
            <a:p>
              <a:endParaRPr lang="fr-FR"/>
            </a:p>
          </p:txBody>
        </p:sp>
        <p:sp>
          <p:nvSpPr>
            <p:cNvPr id="17497" name="Line 112"/>
            <p:cNvSpPr>
              <a:spLocks noChangeShapeType="1"/>
            </p:cNvSpPr>
            <p:nvPr/>
          </p:nvSpPr>
          <p:spPr bwMode="auto">
            <a:xfrm rot="8989415" flipH="1">
              <a:off x="2628" y="2268"/>
              <a:ext cx="96" cy="48"/>
            </a:xfrm>
            <a:prstGeom prst="line">
              <a:avLst/>
            </a:prstGeom>
            <a:noFill/>
            <a:ln w="38100">
              <a:solidFill>
                <a:srgbClr val="FFFF66"/>
              </a:solidFill>
              <a:prstDash val="sysDot"/>
              <a:round/>
              <a:headEnd/>
              <a:tailEnd/>
            </a:ln>
          </p:spPr>
          <p:txBody>
            <a:bodyPr/>
            <a:lstStyle/>
            <a:p>
              <a:endParaRPr lang="fr-FR"/>
            </a:p>
          </p:txBody>
        </p:sp>
      </p:grpSp>
      <p:grpSp>
        <p:nvGrpSpPr>
          <p:cNvPr id="4" name="Group 113"/>
          <p:cNvGrpSpPr>
            <a:grpSpLocks/>
          </p:cNvGrpSpPr>
          <p:nvPr/>
        </p:nvGrpSpPr>
        <p:grpSpPr bwMode="auto">
          <a:xfrm>
            <a:off x="3560763" y="2519363"/>
            <a:ext cx="5430837" cy="1757362"/>
            <a:chOff x="2309" y="1776"/>
            <a:chExt cx="3317" cy="1107"/>
          </a:xfrm>
        </p:grpSpPr>
        <p:grpSp>
          <p:nvGrpSpPr>
            <p:cNvPr id="5" name="Group 114"/>
            <p:cNvGrpSpPr>
              <a:grpSpLocks/>
            </p:cNvGrpSpPr>
            <p:nvPr/>
          </p:nvGrpSpPr>
          <p:grpSpPr bwMode="auto">
            <a:xfrm>
              <a:off x="2309" y="1776"/>
              <a:ext cx="3317" cy="935"/>
              <a:chOff x="2309" y="1776"/>
              <a:chExt cx="3317" cy="935"/>
            </a:xfrm>
          </p:grpSpPr>
          <p:sp>
            <p:nvSpPr>
              <p:cNvPr id="17443" name="Arc 115"/>
              <p:cNvSpPr>
                <a:spLocks/>
              </p:cNvSpPr>
              <p:nvPr/>
            </p:nvSpPr>
            <p:spPr bwMode="auto">
              <a:xfrm rot="17039513" flipV="1">
                <a:off x="2409" y="1676"/>
                <a:ext cx="64" cy="264"/>
              </a:xfrm>
              <a:custGeom>
                <a:avLst/>
                <a:gdLst>
                  <a:gd name="T0" fmla="*/ 0 w 12683"/>
                  <a:gd name="T1" fmla="*/ 0 h 21588"/>
                  <a:gd name="T2" fmla="*/ 0 w 12683"/>
                  <a:gd name="T3" fmla="*/ 0 h 21588"/>
                  <a:gd name="T4" fmla="*/ 0 w 12683"/>
                  <a:gd name="T5" fmla="*/ 0 h 21588"/>
                  <a:gd name="T6" fmla="*/ 0 60000 65536"/>
                  <a:gd name="T7" fmla="*/ 0 60000 65536"/>
                  <a:gd name="T8" fmla="*/ 0 60000 65536"/>
                  <a:gd name="T9" fmla="*/ 0 w 12683"/>
                  <a:gd name="T10" fmla="*/ 0 h 21588"/>
                  <a:gd name="T11" fmla="*/ 12683 w 12683"/>
                  <a:gd name="T12" fmla="*/ 21588 h 21588"/>
                </a:gdLst>
                <a:ahLst/>
                <a:cxnLst>
                  <a:cxn ang="T6">
                    <a:pos x="T0" y="T1"/>
                  </a:cxn>
                  <a:cxn ang="T7">
                    <a:pos x="T2" y="T3"/>
                  </a:cxn>
                  <a:cxn ang="T8">
                    <a:pos x="T4" y="T5"/>
                  </a:cxn>
                </a:cxnLst>
                <a:rect l="T9" t="T10" r="T11" b="T12"/>
                <a:pathLst>
                  <a:path w="12683" h="21588" fill="none" extrusionOk="0">
                    <a:moveTo>
                      <a:pt x="725" y="0"/>
                    </a:moveTo>
                    <a:cubicBezTo>
                      <a:pt x="5031" y="145"/>
                      <a:pt x="9195" y="1574"/>
                      <a:pt x="12683" y="4103"/>
                    </a:cubicBezTo>
                  </a:path>
                  <a:path w="12683" h="21588" stroke="0" extrusionOk="0">
                    <a:moveTo>
                      <a:pt x="725" y="0"/>
                    </a:moveTo>
                    <a:cubicBezTo>
                      <a:pt x="5031" y="145"/>
                      <a:pt x="9195" y="1574"/>
                      <a:pt x="12683" y="4103"/>
                    </a:cubicBezTo>
                    <a:lnTo>
                      <a:pt x="0" y="21588"/>
                    </a:lnTo>
                    <a:close/>
                  </a:path>
                </a:pathLst>
              </a:custGeom>
              <a:noFill/>
              <a:ln w="38100">
                <a:solidFill>
                  <a:srgbClr val="FF66FF"/>
                </a:solidFill>
                <a:prstDash val="sysDot"/>
                <a:round/>
                <a:headEnd/>
                <a:tailEnd/>
              </a:ln>
            </p:spPr>
            <p:txBody>
              <a:bodyPr rot="10800000" vert="eaVert" wrap="none" anchor="ctr"/>
              <a:lstStyle/>
              <a:p>
                <a:endParaRPr lang="fr-FR"/>
              </a:p>
            </p:txBody>
          </p:sp>
          <p:grpSp>
            <p:nvGrpSpPr>
              <p:cNvPr id="6" name="Group 116"/>
              <p:cNvGrpSpPr>
                <a:grpSpLocks/>
              </p:cNvGrpSpPr>
              <p:nvPr/>
            </p:nvGrpSpPr>
            <p:grpSpPr bwMode="auto">
              <a:xfrm>
                <a:off x="2400" y="1799"/>
                <a:ext cx="3226" cy="912"/>
                <a:chOff x="2400" y="1799"/>
                <a:chExt cx="3226" cy="912"/>
              </a:xfrm>
            </p:grpSpPr>
            <p:sp>
              <p:nvSpPr>
                <p:cNvPr id="17445" name="Arc 117"/>
                <p:cNvSpPr>
                  <a:spLocks/>
                </p:cNvSpPr>
                <p:nvPr/>
              </p:nvSpPr>
              <p:spPr bwMode="auto">
                <a:xfrm rot="6004523" flipV="1">
                  <a:off x="5315" y="2400"/>
                  <a:ext cx="48" cy="574"/>
                </a:xfrm>
                <a:custGeom>
                  <a:avLst/>
                  <a:gdLst>
                    <a:gd name="T0" fmla="*/ 0 w 12683"/>
                    <a:gd name="T1" fmla="*/ 0 h 21588"/>
                    <a:gd name="T2" fmla="*/ 0 w 12683"/>
                    <a:gd name="T3" fmla="*/ 0 h 21588"/>
                    <a:gd name="T4" fmla="*/ 0 w 12683"/>
                    <a:gd name="T5" fmla="*/ 0 h 21588"/>
                    <a:gd name="T6" fmla="*/ 0 60000 65536"/>
                    <a:gd name="T7" fmla="*/ 0 60000 65536"/>
                    <a:gd name="T8" fmla="*/ 0 60000 65536"/>
                    <a:gd name="T9" fmla="*/ 0 w 12683"/>
                    <a:gd name="T10" fmla="*/ 0 h 21588"/>
                    <a:gd name="T11" fmla="*/ 12683 w 12683"/>
                    <a:gd name="T12" fmla="*/ 21588 h 21588"/>
                  </a:gdLst>
                  <a:ahLst/>
                  <a:cxnLst>
                    <a:cxn ang="T6">
                      <a:pos x="T0" y="T1"/>
                    </a:cxn>
                    <a:cxn ang="T7">
                      <a:pos x="T2" y="T3"/>
                    </a:cxn>
                    <a:cxn ang="T8">
                      <a:pos x="T4" y="T5"/>
                    </a:cxn>
                  </a:cxnLst>
                  <a:rect l="T9" t="T10" r="T11" b="T12"/>
                  <a:pathLst>
                    <a:path w="12683" h="21588" fill="none" extrusionOk="0">
                      <a:moveTo>
                        <a:pt x="725" y="0"/>
                      </a:moveTo>
                      <a:cubicBezTo>
                        <a:pt x="5031" y="145"/>
                        <a:pt x="9195" y="1574"/>
                        <a:pt x="12683" y="4103"/>
                      </a:cubicBezTo>
                    </a:path>
                    <a:path w="12683" h="21588" stroke="0" extrusionOk="0">
                      <a:moveTo>
                        <a:pt x="725" y="0"/>
                      </a:moveTo>
                      <a:cubicBezTo>
                        <a:pt x="5031" y="145"/>
                        <a:pt x="9195" y="1574"/>
                        <a:pt x="12683" y="4103"/>
                      </a:cubicBezTo>
                      <a:lnTo>
                        <a:pt x="0" y="21588"/>
                      </a:lnTo>
                      <a:close/>
                    </a:path>
                  </a:pathLst>
                </a:custGeom>
                <a:noFill/>
                <a:ln w="38100">
                  <a:solidFill>
                    <a:srgbClr val="FF66FF"/>
                  </a:solidFill>
                  <a:prstDash val="sysDot"/>
                  <a:round/>
                  <a:headEnd/>
                  <a:tailEnd/>
                </a:ln>
              </p:spPr>
              <p:txBody>
                <a:bodyPr vert="eaVert" wrap="none" anchor="ctr"/>
                <a:lstStyle/>
                <a:p>
                  <a:endParaRPr lang="fr-FR"/>
                </a:p>
              </p:txBody>
            </p:sp>
            <p:sp>
              <p:nvSpPr>
                <p:cNvPr id="17446" name="Arc 118"/>
                <p:cNvSpPr>
                  <a:spLocks/>
                </p:cNvSpPr>
                <p:nvPr/>
              </p:nvSpPr>
              <p:spPr bwMode="auto">
                <a:xfrm rot="-6004523">
                  <a:off x="3531" y="1825"/>
                  <a:ext cx="119" cy="574"/>
                </a:xfrm>
                <a:custGeom>
                  <a:avLst/>
                  <a:gdLst>
                    <a:gd name="T0" fmla="*/ 0 w 12683"/>
                    <a:gd name="T1" fmla="*/ 0 h 21588"/>
                    <a:gd name="T2" fmla="*/ 0 w 12683"/>
                    <a:gd name="T3" fmla="*/ 0 h 21588"/>
                    <a:gd name="T4" fmla="*/ 0 w 12683"/>
                    <a:gd name="T5" fmla="*/ 0 h 21588"/>
                    <a:gd name="T6" fmla="*/ 0 60000 65536"/>
                    <a:gd name="T7" fmla="*/ 0 60000 65536"/>
                    <a:gd name="T8" fmla="*/ 0 60000 65536"/>
                    <a:gd name="T9" fmla="*/ 0 w 12683"/>
                    <a:gd name="T10" fmla="*/ 0 h 21588"/>
                    <a:gd name="T11" fmla="*/ 12683 w 12683"/>
                    <a:gd name="T12" fmla="*/ 21588 h 21588"/>
                  </a:gdLst>
                  <a:ahLst/>
                  <a:cxnLst>
                    <a:cxn ang="T6">
                      <a:pos x="T0" y="T1"/>
                    </a:cxn>
                    <a:cxn ang="T7">
                      <a:pos x="T2" y="T3"/>
                    </a:cxn>
                    <a:cxn ang="T8">
                      <a:pos x="T4" y="T5"/>
                    </a:cxn>
                  </a:cxnLst>
                  <a:rect l="T9" t="T10" r="T11" b="T12"/>
                  <a:pathLst>
                    <a:path w="12683" h="21588" fill="none" extrusionOk="0">
                      <a:moveTo>
                        <a:pt x="725" y="0"/>
                      </a:moveTo>
                      <a:cubicBezTo>
                        <a:pt x="5031" y="145"/>
                        <a:pt x="9195" y="1574"/>
                        <a:pt x="12683" y="4103"/>
                      </a:cubicBezTo>
                    </a:path>
                    <a:path w="12683" h="21588" stroke="0" extrusionOk="0">
                      <a:moveTo>
                        <a:pt x="725" y="0"/>
                      </a:moveTo>
                      <a:cubicBezTo>
                        <a:pt x="5031" y="145"/>
                        <a:pt x="9195" y="1574"/>
                        <a:pt x="12683" y="4103"/>
                      </a:cubicBezTo>
                      <a:lnTo>
                        <a:pt x="0" y="21588"/>
                      </a:lnTo>
                      <a:close/>
                    </a:path>
                  </a:pathLst>
                </a:custGeom>
                <a:noFill/>
                <a:ln w="38100">
                  <a:solidFill>
                    <a:srgbClr val="FF66FF"/>
                  </a:solidFill>
                  <a:prstDash val="sysDot"/>
                  <a:round/>
                  <a:headEnd/>
                  <a:tailEnd/>
                </a:ln>
              </p:spPr>
              <p:txBody>
                <a:bodyPr vert="eaVert" wrap="none" anchor="ctr"/>
                <a:lstStyle/>
                <a:p>
                  <a:endParaRPr lang="fr-FR"/>
                </a:p>
              </p:txBody>
            </p:sp>
            <p:sp>
              <p:nvSpPr>
                <p:cNvPr id="17447" name="Arc 119"/>
                <p:cNvSpPr>
                  <a:spLocks/>
                </p:cNvSpPr>
                <p:nvPr/>
              </p:nvSpPr>
              <p:spPr bwMode="auto">
                <a:xfrm rot="16978081" flipV="1">
                  <a:off x="3167" y="1849"/>
                  <a:ext cx="79" cy="499"/>
                </a:xfrm>
                <a:custGeom>
                  <a:avLst/>
                  <a:gdLst>
                    <a:gd name="T0" fmla="*/ 0 w 12683"/>
                    <a:gd name="T1" fmla="*/ 0 h 21588"/>
                    <a:gd name="T2" fmla="*/ 0 w 12683"/>
                    <a:gd name="T3" fmla="*/ 0 h 21588"/>
                    <a:gd name="T4" fmla="*/ 0 w 12683"/>
                    <a:gd name="T5" fmla="*/ 0 h 21588"/>
                    <a:gd name="T6" fmla="*/ 0 60000 65536"/>
                    <a:gd name="T7" fmla="*/ 0 60000 65536"/>
                    <a:gd name="T8" fmla="*/ 0 60000 65536"/>
                    <a:gd name="T9" fmla="*/ 0 w 12683"/>
                    <a:gd name="T10" fmla="*/ 0 h 21588"/>
                    <a:gd name="T11" fmla="*/ 12683 w 12683"/>
                    <a:gd name="T12" fmla="*/ 21588 h 21588"/>
                  </a:gdLst>
                  <a:ahLst/>
                  <a:cxnLst>
                    <a:cxn ang="T6">
                      <a:pos x="T0" y="T1"/>
                    </a:cxn>
                    <a:cxn ang="T7">
                      <a:pos x="T2" y="T3"/>
                    </a:cxn>
                    <a:cxn ang="T8">
                      <a:pos x="T4" y="T5"/>
                    </a:cxn>
                  </a:cxnLst>
                  <a:rect l="T9" t="T10" r="T11" b="T12"/>
                  <a:pathLst>
                    <a:path w="12683" h="21588" fill="none" extrusionOk="0">
                      <a:moveTo>
                        <a:pt x="725" y="0"/>
                      </a:moveTo>
                      <a:cubicBezTo>
                        <a:pt x="5031" y="145"/>
                        <a:pt x="9195" y="1574"/>
                        <a:pt x="12683" y="4103"/>
                      </a:cubicBezTo>
                    </a:path>
                    <a:path w="12683" h="21588" stroke="0" extrusionOk="0">
                      <a:moveTo>
                        <a:pt x="725" y="0"/>
                      </a:moveTo>
                      <a:cubicBezTo>
                        <a:pt x="5031" y="145"/>
                        <a:pt x="9195" y="1574"/>
                        <a:pt x="12683" y="4103"/>
                      </a:cubicBezTo>
                      <a:lnTo>
                        <a:pt x="0" y="21588"/>
                      </a:lnTo>
                      <a:close/>
                    </a:path>
                  </a:pathLst>
                </a:custGeom>
                <a:noFill/>
                <a:ln w="38100">
                  <a:solidFill>
                    <a:srgbClr val="FF66FF"/>
                  </a:solidFill>
                  <a:prstDash val="sysDot"/>
                  <a:round/>
                  <a:headEnd/>
                  <a:tailEnd/>
                </a:ln>
              </p:spPr>
              <p:txBody>
                <a:bodyPr rot="10800000" vert="eaVert" wrap="none" anchor="ctr"/>
                <a:lstStyle/>
                <a:p>
                  <a:endParaRPr lang="fr-FR"/>
                </a:p>
              </p:txBody>
            </p:sp>
            <p:sp>
              <p:nvSpPr>
                <p:cNvPr id="17448" name="Arc 120"/>
                <p:cNvSpPr>
                  <a:spLocks/>
                </p:cNvSpPr>
                <p:nvPr/>
              </p:nvSpPr>
              <p:spPr bwMode="auto">
                <a:xfrm rot="5296370" flipV="1">
                  <a:off x="3235" y="2380"/>
                  <a:ext cx="96" cy="303"/>
                </a:xfrm>
                <a:custGeom>
                  <a:avLst/>
                  <a:gdLst>
                    <a:gd name="T0" fmla="*/ 0 w 12683"/>
                    <a:gd name="T1" fmla="*/ 0 h 21588"/>
                    <a:gd name="T2" fmla="*/ 0 w 12683"/>
                    <a:gd name="T3" fmla="*/ 0 h 21588"/>
                    <a:gd name="T4" fmla="*/ 0 w 12683"/>
                    <a:gd name="T5" fmla="*/ 0 h 21588"/>
                    <a:gd name="T6" fmla="*/ 0 60000 65536"/>
                    <a:gd name="T7" fmla="*/ 0 60000 65536"/>
                    <a:gd name="T8" fmla="*/ 0 60000 65536"/>
                    <a:gd name="T9" fmla="*/ 0 w 12683"/>
                    <a:gd name="T10" fmla="*/ 0 h 21588"/>
                    <a:gd name="T11" fmla="*/ 12683 w 12683"/>
                    <a:gd name="T12" fmla="*/ 21588 h 21588"/>
                  </a:gdLst>
                  <a:ahLst/>
                  <a:cxnLst>
                    <a:cxn ang="T6">
                      <a:pos x="T0" y="T1"/>
                    </a:cxn>
                    <a:cxn ang="T7">
                      <a:pos x="T2" y="T3"/>
                    </a:cxn>
                    <a:cxn ang="T8">
                      <a:pos x="T4" y="T5"/>
                    </a:cxn>
                  </a:cxnLst>
                  <a:rect l="T9" t="T10" r="T11" b="T12"/>
                  <a:pathLst>
                    <a:path w="12683" h="21588" fill="none" extrusionOk="0">
                      <a:moveTo>
                        <a:pt x="725" y="0"/>
                      </a:moveTo>
                      <a:cubicBezTo>
                        <a:pt x="5031" y="145"/>
                        <a:pt x="9195" y="1574"/>
                        <a:pt x="12683" y="4103"/>
                      </a:cubicBezTo>
                    </a:path>
                    <a:path w="12683" h="21588" stroke="0" extrusionOk="0">
                      <a:moveTo>
                        <a:pt x="725" y="0"/>
                      </a:moveTo>
                      <a:cubicBezTo>
                        <a:pt x="5031" y="145"/>
                        <a:pt x="9195" y="1574"/>
                        <a:pt x="12683" y="4103"/>
                      </a:cubicBezTo>
                      <a:lnTo>
                        <a:pt x="0" y="21588"/>
                      </a:lnTo>
                      <a:close/>
                    </a:path>
                  </a:pathLst>
                </a:custGeom>
                <a:noFill/>
                <a:ln w="38100">
                  <a:solidFill>
                    <a:srgbClr val="FF66FF"/>
                  </a:solidFill>
                  <a:prstDash val="sysDot"/>
                  <a:round/>
                  <a:headEnd/>
                  <a:tailEnd/>
                </a:ln>
              </p:spPr>
              <p:txBody>
                <a:bodyPr vert="eaVert" wrap="none" anchor="ctr"/>
                <a:lstStyle/>
                <a:p>
                  <a:endParaRPr lang="fr-FR"/>
                </a:p>
              </p:txBody>
            </p:sp>
            <p:sp>
              <p:nvSpPr>
                <p:cNvPr id="17449" name="Arc 121"/>
                <p:cNvSpPr>
                  <a:spLocks/>
                </p:cNvSpPr>
                <p:nvPr/>
              </p:nvSpPr>
              <p:spPr bwMode="auto">
                <a:xfrm rot="4464943">
                  <a:off x="3049" y="2447"/>
                  <a:ext cx="64" cy="264"/>
                </a:xfrm>
                <a:custGeom>
                  <a:avLst/>
                  <a:gdLst>
                    <a:gd name="T0" fmla="*/ 0 w 12683"/>
                    <a:gd name="T1" fmla="*/ 0 h 21588"/>
                    <a:gd name="T2" fmla="*/ 0 w 12683"/>
                    <a:gd name="T3" fmla="*/ 0 h 21588"/>
                    <a:gd name="T4" fmla="*/ 0 w 12683"/>
                    <a:gd name="T5" fmla="*/ 0 h 21588"/>
                    <a:gd name="T6" fmla="*/ 0 60000 65536"/>
                    <a:gd name="T7" fmla="*/ 0 60000 65536"/>
                    <a:gd name="T8" fmla="*/ 0 60000 65536"/>
                    <a:gd name="T9" fmla="*/ 0 w 12683"/>
                    <a:gd name="T10" fmla="*/ 0 h 21588"/>
                    <a:gd name="T11" fmla="*/ 12683 w 12683"/>
                    <a:gd name="T12" fmla="*/ 21588 h 21588"/>
                  </a:gdLst>
                  <a:ahLst/>
                  <a:cxnLst>
                    <a:cxn ang="T6">
                      <a:pos x="T0" y="T1"/>
                    </a:cxn>
                    <a:cxn ang="T7">
                      <a:pos x="T2" y="T3"/>
                    </a:cxn>
                    <a:cxn ang="T8">
                      <a:pos x="T4" y="T5"/>
                    </a:cxn>
                  </a:cxnLst>
                  <a:rect l="T9" t="T10" r="T11" b="T12"/>
                  <a:pathLst>
                    <a:path w="12683" h="21588" fill="none" extrusionOk="0">
                      <a:moveTo>
                        <a:pt x="725" y="0"/>
                      </a:moveTo>
                      <a:cubicBezTo>
                        <a:pt x="5031" y="145"/>
                        <a:pt x="9195" y="1574"/>
                        <a:pt x="12683" y="4103"/>
                      </a:cubicBezTo>
                    </a:path>
                    <a:path w="12683" h="21588" stroke="0" extrusionOk="0">
                      <a:moveTo>
                        <a:pt x="725" y="0"/>
                      </a:moveTo>
                      <a:cubicBezTo>
                        <a:pt x="5031" y="145"/>
                        <a:pt x="9195" y="1574"/>
                        <a:pt x="12683" y="4103"/>
                      </a:cubicBezTo>
                      <a:lnTo>
                        <a:pt x="0" y="21588"/>
                      </a:lnTo>
                      <a:close/>
                    </a:path>
                  </a:pathLst>
                </a:custGeom>
                <a:noFill/>
                <a:ln w="38100">
                  <a:solidFill>
                    <a:srgbClr val="FF66FF"/>
                  </a:solidFill>
                  <a:prstDash val="sysDot"/>
                  <a:round/>
                  <a:headEnd/>
                  <a:tailEnd/>
                </a:ln>
              </p:spPr>
              <p:txBody>
                <a:bodyPr rot="10800000" vert="eaVert" wrap="none" anchor="ctr"/>
                <a:lstStyle/>
                <a:p>
                  <a:endParaRPr lang="fr-FR"/>
                </a:p>
              </p:txBody>
            </p:sp>
            <p:sp>
              <p:nvSpPr>
                <p:cNvPr id="17450" name="Line 122"/>
                <p:cNvSpPr>
                  <a:spLocks noChangeShapeType="1"/>
                </p:cNvSpPr>
                <p:nvPr/>
              </p:nvSpPr>
              <p:spPr bwMode="auto">
                <a:xfrm rot="21456489" flipV="1">
                  <a:off x="3221" y="2195"/>
                  <a:ext cx="97" cy="272"/>
                </a:xfrm>
                <a:prstGeom prst="line">
                  <a:avLst/>
                </a:prstGeom>
                <a:noFill/>
                <a:ln w="38100">
                  <a:solidFill>
                    <a:srgbClr val="FF66FF"/>
                  </a:solidFill>
                  <a:prstDash val="sysDot"/>
                  <a:round/>
                  <a:headEnd/>
                  <a:tailEnd/>
                </a:ln>
              </p:spPr>
              <p:txBody>
                <a:bodyPr/>
                <a:lstStyle/>
                <a:p>
                  <a:endParaRPr lang="fr-FR"/>
                </a:p>
              </p:txBody>
            </p:sp>
            <p:sp>
              <p:nvSpPr>
                <p:cNvPr id="17451" name="Line 123"/>
                <p:cNvSpPr>
                  <a:spLocks noChangeShapeType="1"/>
                </p:cNvSpPr>
                <p:nvPr/>
              </p:nvSpPr>
              <p:spPr bwMode="auto">
                <a:xfrm flipH="1" flipV="1">
                  <a:off x="3028" y="1999"/>
                  <a:ext cx="96" cy="480"/>
                </a:xfrm>
                <a:prstGeom prst="line">
                  <a:avLst/>
                </a:prstGeom>
                <a:noFill/>
                <a:ln w="38100">
                  <a:solidFill>
                    <a:srgbClr val="FF66FF"/>
                  </a:solidFill>
                  <a:prstDash val="sysDot"/>
                  <a:round/>
                  <a:headEnd/>
                  <a:tailEnd/>
                </a:ln>
              </p:spPr>
              <p:txBody>
                <a:bodyPr/>
                <a:lstStyle/>
                <a:p>
                  <a:endParaRPr lang="fr-FR"/>
                </a:p>
              </p:txBody>
            </p:sp>
            <p:sp>
              <p:nvSpPr>
                <p:cNvPr id="17452" name="Line 124"/>
                <p:cNvSpPr>
                  <a:spLocks noChangeShapeType="1"/>
                </p:cNvSpPr>
                <p:nvPr/>
              </p:nvSpPr>
              <p:spPr bwMode="auto">
                <a:xfrm flipV="1">
                  <a:off x="4558" y="2215"/>
                  <a:ext cx="180" cy="420"/>
                </a:xfrm>
                <a:prstGeom prst="line">
                  <a:avLst/>
                </a:prstGeom>
                <a:noFill/>
                <a:ln w="38100">
                  <a:solidFill>
                    <a:srgbClr val="FF66FF"/>
                  </a:solidFill>
                  <a:prstDash val="sysDot"/>
                  <a:round/>
                  <a:headEnd/>
                  <a:tailEnd/>
                </a:ln>
              </p:spPr>
              <p:txBody>
                <a:bodyPr/>
                <a:lstStyle/>
                <a:p>
                  <a:endParaRPr lang="fr-FR"/>
                </a:p>
              </p:txBody>
            </p:sp>
            <p:sp>
              <p:nvSpPr>
                <p:cNvPr id="17453" name="Line 125"/>
                <p:cNvSpPr>
                  <a:spLocks noChangeShapeType="1"/>
                </p:cNvSpPr>
                <p:nvPr/>
              </p:nvSpPr>
              <p:spPr bwMode="auto">
                <a:xfrm flipH="1" flipV="1">
                  <a:off x="4948" y="2275"/>
                  <a:ext cx="96" cy="312"/>
                </a:xfrm>
                <a:prstGeom prst="line">
                  <a:avLst/>
                </a:prstGeom>
                <a:noFill/>
                <a:ln w="38100">
                  <a:solidFill>
                    <a:srgbClr val="FF66FF"/>
                  </a:solidFill>
                  <a:prstDash val="sysDot"/>
                  <a:round/>
                  <a:headEnd/>
                  <a:tailEnd/>
                </a:ln>
              </p:spPr>
              <p:txBody>
                <a:bodyPr/>
                <a:lstStyle/>
                <a:p>
                  <a:endParaRPr lang="fr-FR"/>
                </a:p>
              </p:txBody>
            </p:sp>
            <p:sp>
              <p:nvSpPr>
                <p:cNvPr id="17454" name="Arc 126"/>
                <p:cNvSpPr>
                  <a:spLocks/>
                </p:cNvSpPr>
                <p:nvPr/>
              </p:nvSpPr>
              <p:spPr bwMode="auto">
                <a:xfrm rot="15350208" flipV="1">
                  <a:off x="4614" y="1999"/>
                  <a:ext cx="156" cy="475"/>
                </a:xfrm>
                <a:custGeom>
                  <a:avLst/>
                  <a:gdLst>
                    <a:gd name="T0" fmla="*/ 0 w 12683"/>
                    <a:gd name="T1" fmla="*/ 0 h 21588"/>
                    <a:gd name="T2" fmla="*/ 0 w 12683"/>
                    <a:gd name="T3" fmla="*/ 0 h 21588"/>
                    <a:gd name="T4" fmla="*/ 0 w 12683"/>
                    <a:gd name="T5" fmla="*/ 0 h 21588"/>
                    <a:gd name="T6" fmla="*/ 0 60000 65536"/>
                    <a:gd name="T7" fmla="*/ 0 60000 65536"/>
                    <a:gd name="T8" fmla="*/ 0 60000 65536"/>
                    <a:gd name="T9" fmla="*/ 0 w 12683"/>
                    <a:gd name="T10" fmla="*/ 0 h 21588"/>
                    <a:gd name="T11" fmla="*/ 12683 w 12683"/>
                    <a:gd name="T12" fmla="*/ 21588 h 21588"/>
                  </a:gdLst>
                  <a:ahLst/>
                  <a:cxnLst>
                    <a:cxn ang="T6">
                      <a:pos x="T0" y="T1"/>
                    </a:cxn>
                    <a:cxn ang="T7">
                      <a:pos x="T2" y="T3"/>
                    </a:cxn>
                    <a:cxn ang="T8">
                      <a:pos x="T4" y="T5"/>
                    </a:cxn>
                  </a:cxnLst>
                  <a:rect l="T9" t="T10" r="T11" b="T12"/>
                  <a:pathLst>
                    <a:path w="12683" h="21588" fill="none" extrusionOk="0">
                      <a:moveTo>
                        <a:pt x="725" y="0"/>
                      </a:moveTo>
                      <a:cubicBezTo>
                        <a:pt x="5031" y="145"/>
                        <a:pt x="9195" y="1574"/>
                        <a:pt x="12683" y="4103"/>
                      </a:cubicBezTo>
                    </a:path>
                    <a:path w="12683" h="21588" stroke="0" extrusionOk="0">
                      <a:moveTo>
                        <a:pt x="725" y="0"/>
                      </a:moveTo>
                      <a:cubicBezTo>
                        <a:pt x="5031" y="145"/>
                        <a:pt x="9195" y="1574"/>
                        <a:pt x="12683" y="4103"/>
                      </a:cubicBezTo>
                      <a:lnTo>
                        <a:pt x="0" y="21588"/>
                      </a:lnTo>
                      <a:close/>
                    </a:path>
                  </a:pathLst>
                </a:custGeom>
                <a:noFill/>
                <a:ln w="38100">
                  <a:solidFill>
                    <a:srgbClr val="FF66FF"/>
                  </a:solidFill>
                  <a:prstDash val="sysDot"/>
                  <a:round/>
                  <a:headEnd/>
                  <a:tailEnd/>
                </a:ln>
              </p:spPr>
              <p:txBody>
                <a:bodyPr rot="10800000" vert="eaVert" wrap="none" anchor="ctr"/>
                <a:lstStyle/>
                <a:p>
                  <a:endParaRPr lang="fr-FR"/>
                </a:p>
              </p:txBody>
            </p:sp>
            <p:sp>
              <p:nvSpPr>
                <p:cNvPr id="17455" name="Line 127"/>
                <p:cNvSpPr>
                  <a:spLocks noChangeShapeType="1"/>
                </p:cNvSpPr>
                <p:nvPr/>
              </p:nvSpPr>
              <p:spPr bwMode="auto">
                <a:xfrm>
                  <a:off x="3440" y="2173"/>
                  <a:ext cx="84" cy="366"/>
                </a:xfrm>
                <a:prstGeom prst="line">
                  <a:avLst/>
                </a:prstGeom>
                <a:noFill/>
                <a:ln w="38100">
                  <a:solidFill>
                    <a:srgbClr val="FF66FF"/>
                  </a:solidFill>
                  <a:prstDash val="sysDot"/>
                  <a:round/>
                  <a:headEnd/>
                  <a:tailEnd/>
                </a:ln>
              </p:spPr>
              <p:txBody>
                <a:bodyPr/>
                <a:lstStyle/>
                <a:p>
                  <a:endParaRPr lang="fr-FR"/>
                </a:p>
              </p:txBody>
            </p:sp>
            <p:sp>
              <p:nvSpPr>
                <p:cNvPr id="17456" name="Line 128"/>
                <p:cNvSpPr>
                  <a:spLocks noChangeShapeType="1"/>
                </p:cNvSpPr>
                <p:nvPr/>
              </p:nvSpPr>
              <p:spPr bwMode="auto">
                <a:xfrm rot="21100584" flipH="1">
                  <a:off x="5206" y="2479"/>
                  <a:ext cx="120" cy="144"/>
                </a:xfrm>
                <a:prstGeom prst="line">
                  <a:avLst/>
                </a:prstGeom>
                <a:noFill/>
                <a:ln w="38100">
                  <a:solidFill>
                    <a:srgbClr val="FF66FF"/>
                  </a:solidFill>
                  <a:prstDash val="sysDot"/>
                  <a:round/>
                  <a:headEnd/>
                  <a:tailEnd/>
                </a:ln>
              </p:spPr>
              <p:txBody>
                <a:bodyPr/>
                <a:lstStyle/>
                <a:p>
                  <a:endParaRPr lang="fr-FR"/>
                </a:p>
              </p:txBody>
            </p:sp>
            <p:sp>
              <p:nvSpPr>
                <p:cNvPr id="17457" name="Arc 129"/>
                <p:cNvSpPr>
                  <a:spLocks/>
                </p:cNvSpPr>
                <p:nvPr/>
              </p:nvSpPr>
              <p:spPr bwMode="auto">
                <a:xfrm rot="-4330318">
                  <a:off x="4967" y="1964"/>
                  <a:ext cx="119" cy="574"/>
                </a:xfrm>
                <a:custGeom>
                  <a:avLst/>
                  <a:gdLst>
                    <a:gd name="T0" fmla="*/ 0 w 12683"/>
                    <a:gd name="T1" fmla="*/ 0 h 21588"/>
                    <a:gd name="T2" fmla="*/ 0 w 12683"/>
                    <a:gd name="T3" fmla="*/ 0 h 21588"/>
                    <a:gd name="T4" fmla="*/ 0 w 12683"/>
                    <a:gd name="T5" fmla="*/ 0 h 21588"/>
                    <a:gd name="T6" fmla="*/ 0 60000 65536"/>
                    <a:gd name="T7" fmla="*/ 0 60000 65536"/>
                    <a:gd name="T8" fmla="*/ 0 60000 65536"/>
                    <a:gd name="T9" fmla="*/ 0 w 12683"/>
                    <a:gd name="T10" fmla="*/ 0 h 21588"/>
                    <a:gd name="T11" fmla="*/ 12683 w 12683"/>
                    <a:gd name="T12" fmla="*/ 21588 h 21588"/>
                  </a:gdLst>
                  <a:ahLst/>
                  <a:cxnLst>
                    <a:cxn ang="T6">
                      <a:pos x="T0" y="T1"/>
                    </a:cxn>
                    <a:cxn ang="T7">
                      <a:pos x="T2" y="T3"/>
                    </a:cxn>
                    <a:cxn ang="T8">
                      <a:pos x="T4" y="T5"/>
                    </a:cxn>
                  </a:cxnLst>
                  <a:rect l="T9" t="T10" r="T11" b="T12"/>
                  <a:pathLst>
                    <a:path w="12683" h="21588" fill="none" extrusionOk="0">
                      <a:moveTo>
                        <a:pt x="725" y="0"/>
                      </a:moveTo>
                      <a:cubicBezTo>
                        <a:pt x="5031" y="145"/>
                        <a:pt x="9195" y="1574"/>
                        <a:pt x="12683" y="4103"/>
                      </a:cubicBezTo>
                    </a:path>
                    <a:path w="12683" h="21588" stroke="0" extrusionOk="0">
                      <a:moveTo>
                        <a:pt x="725" y="0"/>
                      </a:moveTo>
                      <a:cubicBezTo>
                        <a:pt x="5031" y="145"/>
                        <a:pt x="9195" y="1574"/>
                        <a:pt x="12683" y="4103"/>
                      </a:cubicBezTo>
                      <a:lnTo>
                        <a:pt x="0" y="21588"/>
                      </a:lnTo>
                      <a:close/>
                    </a:path>
                  </a:pathLst>
                </a:custGeom>
                <a:noFill/>
                <a:ln w="38100">
                  <a:solidFill>
                    <a:srgbClr val="FF66FF"/>
                  </a:solidFill>
                  <a:prstDash val="sysDot"/>
                  <a:round/>
                  <a:headEnd/>
                  <a:tailEnd/>
                </a:ln>
              </p:spPr>
              <p:txBody>
                <a:bodyPr vert="eaVert" wrap="none" anchor="ctr"/>
                <a:lstStyle/>
                <a:p>
                  <a:endParaRPr lang="fr-FR"/>
                </a:p>
              </p:txBody>
            </p:sp>
            <p:sp>
              <p:nvSpPr>
                <p:cNvPr id="17458" name="Arc 130"/>
                <p:cNvSpPr>
                  <a:spLocks/>
                </p:cNvSpPr>
                <p:nvPr/>
              </p:nvSpPr>
              <p:spPr bwMode="auto">
                <a:xfrm rot="-5285775">
                  <a:off x="2587" y="1695"/>
                  <a:ext cx="96" cy="303"/>
                </a:xfrm>
                <a:custGeom>
                  <a:avLst/>
                  <a:gdLst>
                    <a:gd name="T0" fmla="*/ 0 w 12683"/>
                    <a:gd name="T1" fmla="*/ 0 h 21588"/>
                    <a:gd name="T2" fmla="*/ 0 w 12683"/>
                    <a:gd name="T3" fmla="*/ 0 h 21588"/>
                    <a:gd name="T4" fmla="*/ 0 w 12683"/>
                    <a:gd name="T5" fmla="*/ 0 h 21588"/>
                    <a:gd name="T6" fmla="*/ 0 60000 65536"/>
                    <a:gd name="T7" fmla="*/ 0 60000 65536"/>
                    <a:gd name="T8" fmla="*/ 0 60000 65536"/>
                    <a:gd name="T9" fmla="*/ 0 w 12683"/>
                    <a:gd name="T10" fmla="*/ 0 h 21588"/>
                    <a:gd name="T11" fmla="*/ 12683 w 12683"/>
                    <a:gd name="T12" fmla="*/ 21588 h 21588"/>
                  </a:gdLst>
                  <a:ahLst/>
                  <a:cxnLst>
                    <a:cxn ang="T6">
                      <a:pos x="T0" y="T1"/>
                    </a:cxn>
                    <a:cxn ang="T7">
                      <a:pos x="T2" y="T3"/>
                    </a:cxn>
                    <a:cxn ang="T8">
                      <a:pos x="T4" y="T5"/>
                    </a:cxn>
                  </a:cxnLst>
                  <a:rect l="T9" t="T10" r="T11" b="T12"/>
                  <a:pathLst>
                    <a:path w="12683" h="21588" fill="none" extrusionOk="0">
                      <a:moveTo>
                        <a:pt x="725" y="0"/>
                      </a:moveTo>
                      <a:cubicBezTo>
                        <a:pt x="5031" y="145"/>
                        <a:pt x="9195" y="1574"/>
                        <a:pt x="12683" y="4103"/>
                      </a:cubicBezTo>
                    </a:path>
                    <a:path w="12683" h="21588" stroke="0" extrusionOk="0">
                      <a:moveTo>
                        <a:pt x="725" y="0"/>
                      </a:moveTo>
                      <a:cubicBezTo>
                        <a:pt x="5031" y="145"/>
                        <a:pt x="9195" y="1574"/>
                        <a:pt x="12683" y="4103"/>
                      </a:cubicBezTo>
                      <a:lnTo>
                        <a:pt x="0" y="21588"/>
                      </a:lnTo>
                      <a:close/>
                    </a:path>
                  </a:pathLst>
                </a:custGeom>
                <a:noFill/>
                <a:ln w="38100">
                  <a:solidFill>
                    <a:srgbClr val="FF66FF"/>
                  </a:solidFill>
                  <a:prstDash val="sysDot"/>
                  <a:round/>
                  <a:headEnd/>
                  <a:tailEnd/>
                </a:ln>
              </p:spPr>
              <p:txBody>
                <a:bodyPr vert="eaVert" wrap="none" anchor="ctr"/>
                <a:lstStyle/>
                <a:p>
                  <a:endParaRPr lang="fr-FR"/>
                </a:p>
              </p:txBody>
            </p:sp>
            <p:sp>
              <p:nvSpPr>
                <p:cNvPr id="17459" name="Line 131"/>
                <p:cNvSpPr>
                  <a:spLocks noChangeShapeType="1"/>
                </p:cNvSpPr>
                <p:nvPr/>
              </p:nvSpPr>
              <p:spPr bwMode="auto">
                <a:xfrm flipV="1">
                  <a:off x="2400" y="1879"/>
                  <a:ext cx="84" cy="288"/>
                </a:xfrm>
                <a:prstGeom prst="line">
                  <a:avLst/>
                </a:prstGeom>
                <a:noFill/>
                <a:ln w="38100">
                  <a:solidFill>
                    <a:srgbClr val="FF66FF"/>
                  </a:solidFill>
                  <a:prstDash val="sysDot"/>
                  <a:round/>
                  <a:headEnd/>
                  <a:tailEnd/>
                </a:ln>
              </p:spPr>
              <p:txBody>
                <a:bodyPr/>
                <a:lstStyle/>
                <a:p>
                  <a:endParaRPr lang="fr-FR"/>
                </a:p>
              </p:txBody>
            </p:sp>
            <p:sp>
              <p:nvSpPr>
                <p:cNvPr id="5252" name="Arc 132"/>
                <p:cNvSpPr>
                  <a:spLocks/>
                </p:cNvSpPr>
                <p:nvPr/>
              </p:nvSpPr>
              <p:spPr bwMode="auto">
                <a:xfrm rot="16461178" flipV="1">
                  <a:off x="2873" y="1877"/>
                  <a:ext cx="64" cy="264"/>
                </a:xfrm>
                <a:custGeom>
                  <a:avLst/>
                  <a:gdLst>
                    <a:gd name="T0" fmla="*/ 4 w 12683"/>
                    <a:gd name="T1" fmla="*/ 0 h 21588"/>
                    <a:gd name="T2" fmla="*/ 64 w 12683"/>
                    <a:gd name="T3" fmla="*/ 50 h 21588"/>
                    <a:gd name="T4" fmla="*/ 0 w 12683"/>
                    <a:gd name="T5" fmla="*/ 264 h 21588"/>
                    <a:gd name="T6" fmla="*/ 0 60000 65536"/>
                    <a:gd name="T7" fmla="*/ 0 60000 65536"/>
                    <a:gd name="T8" fmla="*/ 0 60000 65536"/>
                    <a:gd name="T9" fmla="*/ 0 w 12683"/>
                    <a:gd name="T10" fmla="*/ 0 h 21588"/>
                    <a:gd name="T11" fmla="*/ 12683 w 12683"/>
                    <a:gd name="T12" fmla="*/ 21588 h 21588"/>
                  </a:gdLst>
                  <a:ahLst/>
                  <a:cxnLst>
                    <a:cxn ang="T6">
                      <a:pos x="T0" y="T1"/>
                    </a:cxn>
                    <a:cxn ang="T7">
                      <a:pos x="T2" y="T3"/>
                    </a:cxn>
                    <a:cxn ang="T8">
                      <a:pos x="T4" y="T5"/>
                    </a:cxn>
                  </a:cxnLst>
                  <a:rect l="T9" t="T10" r="T11" b="T12"/>
                  <a:pathLst>
                    <a:path w="12683" h="21588" fill="none" extrusionOk="0">
                      <a:moveTo>
                        <a:pt x="725" y="0"/>
                      </a:moveTo>
                      <a:cubicBezTo>
                        <a:pt x="5031" y="145"/>
                        <a:pt x="9195" y="1574"/>
                        <a:pt x="12683" y="4103"/>
                      </a:cubicBezTo>
                    </a:path>
                    <a:path w="12683" h="21588" stroke="0" extrusionOk="0">
                      <a:moveTo>
                        <a:pt x="725" y="0"/>
                      </a:moveTo>
                      <a:cubicBezTo>
                        <a:pt x="5031" y="145"/>
                        <a:pt x="9195" y="1574"/>
                        <a:pt x="12683" y="4103"/>
                      </a:cubicBezTo>
                      <a:lnTo>
                        <a:pt x="0" y="21588"/>
                      </a:lnTo>
                      <a:close/>
                    </a:path>
                  </a:pathLst>
                </a:custGeom>
                <a:noFill/>
                <a:ln w="38100">
                  <a:solidFill>
                    <a:srgbClr val="FF66FF"/>
                  </a:solidFill>
                  <a:prstDash val="sysDot"/>
                  <a:round/>
                  <a:headEnd/>
                  <a:tailEnd/>
                </a:ln>
              </p:spPr>
              <p:txBody>
                <a:bodyPr wrap="none" anchor="ctr"/>
                <a:lstStyle/>
                <a:p>
                  <a:pPr algn="ctr" eaLnBrk="0" fontAlgn="auto" hangingPunct="0">
                    <a:spcBef>
                      <a:spcPts val="0"/>
                    </a:spcBef>
                    <a:spcAft>
                      <a:spcPts val="0"/>
                    </a:spcAft>
                    <a:defRPr/>
                  </a:pPr>
                  <a:endParaRPr lang="en-US" sz="2000" dirty="0">
                    <a:effectLst>
                      <a:outerShdw blurRad="38100" dist="38100" dir="2700000" algn="tl">
                        <a:srgbClr val="C0C0C0"/>
                      </a:outerShdw>
                    </a:effectLst>
                    <a:latin typeface="Times" pitchFamily="18" charset="0"/>
                    <a:cs typeface="Arial" charset="0"/>
                  </a:endParaRPr>
                </a:p>
              </p:txBody>
            </p:sp>
            <p:sp>
              <p:nvSpPr>
                <p:cNvPr id="17461" name="Arc 133"/>
                <p:cNvSpPr>
                  <a:spLocks/>
                </p:cNvSpPr>
                <p:nvPr/>
              </p:nvSpPr>
              <p:spPr bwMode="auto">
                <a:xfrm rot="5165771">
                  <a:off x="2561" y="2288"/>
                  <a:ext cx="114" cy="347"/>
                </a:xfrm>
                <a:custGeom>
                  <a:avLst/>
                  <a:gdLst>
                    <a:gd name="T0" fmla="*/ 0 w 13738"/>
                    <a:gd name="T1" fmla="*/ 0 h 21517"/>
                    <a:gd name="T2" fmla="*/ 0 w 13738"/>
                    <a:gd name="T3" fmla="*/ 0 h 21517"/>
                    <a:gd name="T4" fmla="*/ 0 w 13738"/>
                    <a:gd name="T5" fmla="*/ 0 h 21517"/>
                    <a:gd name="T6" fmla="*/ 0 60000 65536"/>
                    <a:gd name="T7" fmla="*/ 0 60000 65536"/>
                    <a:gd name="T8" fmla="*/ 0 60000 65536"/>
                    <a:gd name="T9" fmla="*/ 0 w 13738"/>
                    <a:gd name="T10" fmla="*/ 0 h 21517"/>
                    <a:gd name="T11" fmla="*/ 13738 w 13738"/>
                    <a:gd name="T12" fmla="*/ 21517 h 21517"/>
                  </a:gdLst>
                  <a:ahLst/>
                  <a:cxnLst>
                    <a:cxn ang="T6">
                      <a:pos x="T0" y="T1"/>
                    </a:cxn>
                    <a:cxn ang="T7">
                      <a:pos x="T2" y="T3"/>
                    </a:cxn>
                    <a:cxn ang="T8">
                      <a:pos x="T4" y="T5"/>
                    </a:cxn>
                  </a:cxnLst>
                  <a:rect l="T9" t="T10" r="T11" b="T12"/>
                  <a:pathLst>
                    <a:path w="13738" h="21517" fill="none" extrusionOk="0">
                      <a:moveTo>
                        <a:pt x="1887" y="-1"/>
                      </a:moveTo>
                      <a:cubicBezTo>
                        <a:pt x="6236" y="381"/>
                        <a:pt x="10368" y="2071"/>
                        <a:pt x="13738" y="4848"/>
                      </a:cubicBezTo>
                    </a:path>
                    <a:path w="13738" h="21517" stroke="0" extrusionOk="0">
                      <a:moveTo>
                        <a:pt x="1887" y="-1"/>
                      </a:moveTo>
                      <a:cubicBezTo>
                        <a:pt x="6236" y="381"/>
                        <a:pt x="10368" y="2071"/>
                        <a:pt x="13738" y="4848"/>
                      </a:cubicBezTo>
                      <a:lnTo>
                        <a:pt x="0" y="21517"/>
                      </a:lnTo>
                      <a:close/>
                    </a:path>
                  </a:pathLst>
                </a:custGeom>
                <a:noFill/>
                <a:ln w="38100">
                  <a:solidFill>
                    <a:srgbClr val="FF66FF"/>
                  </a:solidFill>
                  <a:prstDash val="sysDot"/>
                  <a:round/>
                  <a:headEnd/>
                  <a:tailEnd/>
                </a:ln>
              </p:spPr>
              <p:txBody>
                <a:bodyPr rot="10800000" vert="eaVert" wrap="none" anchor="ctr"/>
                <a:lstStyle/>
                <a:p>
                  <a:endParaRPr lang="fr-FR"/>
                </a:p>
              </p:txBody>
            </p:sp>
            <p:sp>
              <p:nvSpPr>
                <p:cNvPr id="17462" name="Line 134"/>
                <p:cNvSpPr>
                  <a:spLocks noChangeShapeType="1"/>
                </p:cNvSpPr>
                <p:nvPr/>
              </p:nvSpPr>
              <p:spPr bwMode="auto">
                <a:xfrm flipV="1">
                  <a:off x="2770" y="2083"/>
                  <a:ext cx="156" cy="372"/>
                </a:xfrm>
                <a:prstGeom prst="line">
                  <a:avLst/>
                </a:prstGeom>
                <a:noFill/>
                <a:ln w="38100">
                  <a:solidFill>
                    <a:srgbClr val="FF66FF"/>
                  </a:solidFill>
                  <a:prstDash val="sysDot"/>
                  <a:round/>
                  <a:headEnd/>
                  <a:tailEnd/>
                </a:ln>
              </p:spPr>
              <p:txBody>
                <a:bodyPr/>
                <a:lstStyle/>
                <a:p>
                  <a:endParaRPr lang="fr-FR"/>
                </a:p>
              </p:txBody>
            </p:sp>
            <p:sp>
              <p:nvSpPr>
                <p:cNvPr id="17463" name="Arc 135"/>
                <p:cNvSpPr>
                  <a:spLocks/>
                </p:cNvSpPr>
                <p:nvPr/>
              </p:nvSpPr>
              <p:spPr bwMode="auto">
                <a:xfrm rot="-5285775">
                  <a:off x="3047" y="1871"/>
                  <a:ext cx="96" cy="303"/>
                </a:xfrm>
                <a:custGeom>
                  <a:avLst/>
                  <a:gdLst>
                    <a:gd name="T0" fmla="*/ 0 w 12683"/>
                    <a:gd name="T1" fmla="*/ 0 h 21588"/>
                    <a:gd name="T2" fmla="*/ 0 w 12683"/>
                    <a:gd name="T3" fmla="*/ 0 h 21588"/>
                    <a:gd name="T4" fmla="*/ 0 w 12683"/>
                    <a:gd name="T5" fmla="*/ 0 h 21588"/>
                    <a:gd name="T6" fmla="*/ 0 60000 65536"/>
                    <a:gd name="T7" fmla="*/ 0 60000 65536"/>
                    <a:gd name="T8" fmla="*/ 0 60000 65536"/>
                    <a:gd name="T9" fmla="*/ 0 w 12683"/>
                    <a:gd name="T10" fmla="*/ 0 h 21588"/>
                    <a:gd name="T11" fmla="*/ 12683 w 12683"/>
                    <a:gd name="T12" fmla="*/ 21588 h 21588"/>
                  </a:gdLst>
                  <a:ahLst/>
                  <a:cxnLst>
                    <a:cxn ang="T6">
                      <a:pos x="T0" y="T1"/>
                    </a:cxn>
                    <a:cxn ang="T7">
                      <a:pos x="T2" y="T3"/>
                    </a:cxn>
                    <a:cxn ang="T8">
                      <a:pos x="T4" y="T5"/>
                    </a:cxn>
                  </a:cxnLst>
                  <a:rect l="T9" t="T10" r="T11" b="T12"/>
                  <a:pathLst>
                    <a:path w="12683" h="21588" fill="none" extrusionOk="0">
                      <a:moveTo>
                        <a:pt x="725" y="0"/>
                      </a:moveTo>
                      <a:cubicBezTo>
                        <a:pt x="5031" y="145"/>
                        <a:pt x="9195" y="1574"/>
                        <a:pt x="12683" y="4103"/>
                      </a:cubicBezTo>
                    </a:path>
                    <a:path w="12683" h="21588" stroke="0" extrusionOk="0">
                      <a:moveTo>
                        <a:pt x="725" y="0"/>
                      </a:moveTo>
                      <a:cubicBezTo>
                        <a:pt x="5031" y="145"/>
                        <a:pt x="9195" y="1574"/>
                        <a:pt x="12683" y="4103"/>
                      </a:cubicBezTo>
                      <a:lnTo>
                        <a:pt x="0" y="21588"/>
                      </a:lnTo>
                      <a:close/>
                    </a:path>
                  </a:pathLst>
                </a:custGeom>
                <a:noFill/>
                <a:ln w="38100">
                  <a:solidFill>
                    <a:srgbClr val="FF66FF"/>
                  </a:solidFill>
                  <a:prstDash val="sysDot"/>
                  <a:round/>
                  <a:headEnd/>
                  <a:tailEnd/>
                </a:ln>
              </p:spPr>
              <p:txBody>
                <a:bodyPr vert="eaVert" wrap="none" anchor="ctr"/>
                <a:lstStyle/>
                <a:p>
                  <a:endParaRPr lang="fr-FR"/>
                </a:p>
              </p:txBody>
            </p:sp>
            <p:sp>
              <p:nvSpPr>
                <p:cNvPr id="17464" name="Arc 136"/>
                <p:cNvSpPr>
                  <a:spLocks/>
                </p:cNvSpPr>
                <p:nvPr/>
              </p:nvSpPr>
              <p:spPr bwMode="auto">
                <a:xfrm rot="-7451400">
                  <a:off x="2720" y="2363"/>
                  <a:ext cx="96" cy="151"/>
                </a:xfrm>
                <a:custGeom>
                  <a:avLst/>
                  <a:gdLst>
                    <a:gd name="T0" fmla="*/ 0 w 12080"/>
                    <a:gd name="T1" fmla="*/ 0 h 21600"/>
                    <a:gd name="T2" fmla="*/ 0 w 12080"/>
                    <a:gd name="T3" fmla="*/ 0 h 21600"/>
                    <a:gd name="T4" fmla="*/ 0 w 12080"/>
                    <a:gd name="T5" fmla="*/ 0 h 21600"/>
                    <a:gd name="T6" fmla="*/ 0 60000 65536"/>
                    <a:gd name="T7" fmla="*/ 0 60000 65536"/>
                    <a:gd name="T8" fmla="*/ 0 60000 65536"/>
                    <a:gd name="T9" fmla="*/ 0 w 12080"/>
                    <a:gd name="T10" fmla="*/ 0 h 21600"/>
                    <a:gd name="T11" fmla="*/ 12080 w 12080"/>
                    <a:gd name="T12" fmla="*/ 21600 h 21600"/>
                  </a:gdLst>
                  <a:ahLst/>
                  <a:cxnLst>
                    <a:cxn ang="T6">
                      <a:pos x="T0" y="T1"/>
                    </a:cxn>
                    <a:cxn ang="T7">
                      <a:pos x="T2" y="T3"/>
                    </a:cxn>
                    <a:cxn ang="T8">
                      <a:pos x="T4" y="T5"/>
                    </a:cxn>
                  </a:cxnLst>
                  <a:rect l="T9" t="T10" r="T11" b="T12"/>
                  <a:pathLst>
                    <a:path w="12080" h="21600" fill="none" extrusionOk="0">
                      <a:moveTo>
                        <a:pt x="-1" y="0"/>
                      </a:moveTo>
                      <a:cubicBezTo>
                        <a:pt x="4304" y="0"/>
                        <a:pt x="8511" y="1286"/>
                        <a:pt x="12080" y="3693"/>
                      </a:cubicBezTo>
                    </a:path>
                    <a:path w="12080" h="21600" stroke="0" extrusionOk="0">
                      <a:moveTo>
                        <a:pt x="-1" y="0"/>
                      </a:moveTo>
                      <a:cubicBezTo>
                        <a:pt x="4304" y="0"/>
                        <a:pt x="8511" y="1286"/>
                        <a:pt x="12080" y="3693"/>
                      </a:cubicBezTo>
                      <a:lnTo>
                        <a:pt x="0" y="21600"/>
                      </a:lnTo>
                      <a:close/>
                    </a:path>
                  </a:pathLst>
                </a:custGeom>
                <a:noFill/>
                <a:ln w="38100">
                  <a:solidFill>
                    <a:srgbClr val="FF66FF"/>
                  </a:solidFill>
                  <a:prstDash val="sysDot"/>
                  <a:round/>
                  <a:headEnd/>
                  <a:tailEnd/>
                </a:ln>
              </p:spPr>
              <p:txBody>
                <a:bodyPr vert="eaVert" wrap="none" anchor="ctr"/>
                <a:lstStyle/>
                <a:p>
                  <a:endParaRPr lang="fr-FR"/>
                </a:p>
              </p:txBody>
            </p:sp>
            <p:sp>
              <p:nvSpPr>
                <p:cNvPr id="17465" name="Line 137"/>
                <p:cNvSpPr>
                  <a:spLocks noChangeShapeType="1"/>
                </p:cNvSpPr>
                <p:nvPr/>
              </p:nvSpPr>
              <p:spPr bwMode="auto">
                <a:xfrm>
                  <a:off x="2584" y="1951"/>
                  <a:ext cx="128" cy="512"/>
                </a:xfrm>
                <a:prstGeom prst="line">
                  <a:avLst/>
                </a:prstGeom>
                <a:noFill/>
                <a:ln w="38100">
                  <a:solidFill>
                    <a:srgbClr val="FF66FF"/>
                  </a:solidFill>
                  <a:prstDash val="sysDot"/>
                  <a:round/>
                  <a:headEnd/>
                  <a:tailEnd/>
                </a:ln>
              </p:spPr>
              <p:txBody>
                <a:bodyPr/>
                <a:lstStyle/>
                <a:p>
                  <a:endParaRPr lang="fr-FR"/>
                </a:p>
              </p:txBody>
            </p:sp>
          </p:grpSp>
        </p:grpSp>
        <p:sp>
          <p:nvSpPr>
            <p:cNvPr id="17442" name="Arc 138"/>
            <p:cNvSpPr>
              <a:spLocks/>
            </p:cNvSpPr>
            <p:nvPr/>
          </p:nvSpPr>
          <p:spPr bwMode="auto">
            <a:xfrm rot="7934452">
              <a:off x="3738" y="2120"/>
              <a:ext cx="714" cy="812"/>
            </a:xfrm>
            <a:custGeom>
              <a:avLst/>
              <a:gdLst>
                <a:gd name="T0" fmla="*/ 0 w 21600"/>
                <a:gd name="T1" fmla="*/ 0 h 21966"/>
                <a:gd name="T2" fmla="*/ 0 w 21600"/>
                <a:gd name="T3" fmla="*/ 0 h 21966"/>
                <a:gd name="T4" fmla="*/ 0 w 21600"/>
                <a:gd name="T5" fmla="*/ 0 h 21966"/>
                <a:gd name="T6" fmla="*/ 0 60000 65536"/>
                <a:gd name="T7" fmla="*/ 0 60000 65536"/>
                <a:gd name="T8" fmla="*/ 0 60000 65536"/>
                <a:gd name="T9" fmla="*/ 0 w 21600"/>
                <a:gd name="T10" fmla="*/ 0 h 21966"/>
                <a:gd name="T11" fmla="*/ 21600 w 21600"/>
                <a:gd name="T12" fmla="*/ 21966 h 21966"/>
              </a:gdLst>
              <a:ahLst/>
              <a:cxnLst>
                <a:cxn ang="T6">
                  <a:pos x="T0" y="T1"/>
                </a:cxn>
                <a:cxn ang="T7">
                  <a:pos x="T2" y="T3"/>
                </a:cxn>
                <a:cxn ang="T8">
                  <a:pos x="T4" y="T5"/>
                </a:cxn>
              </a:cxnLst>
              <a:rect l="T9" t="T10" r="T11" b="T12"/>
              <a:pathLst>
                <a:path w="21600" h="21966" fill="none" extrusionOk="0">
                  <a:moveTo>
                    <a:pt x="3497" y="0"/>
                  </a:moveTo>
                  <a:cubicBezTo>
                    <a:pt x="13937" y="1713"/>
                    <a:pt x="21600" y="10735"/>
                    <a:pt x="21600" y="21315"/>
                  </a:cubicBezTo>
                  <a:cubicBezTo>
                    <a:pt x="21600" y="21532"/>
                    <a:pt x="21596" y="21749"/>
                    <a:pt x="21590" y="21966"/>
                  </a:cubicBezTo>
                </a:path>
                <a:path w="21600" h="21966" stroke="0" extrusionOk="0">
                  <a:moveTo>
                    <a:pt x="3497" y="0"/>
                  </a:moveTo>
                  <a:cubicBezTo>
                    <a:pt x="13937" y="1713"/>
                    <a:pt x="21600" y="10735"/>
                    <a:pt x="21600" y="21315"/>
                  </a:cubicBezTo>
                  <a:cubicBezTo>
                    <a:pt x="21600" y="21532"/>
                    <a:pt x="21596" y="21749"/>
                    <a:pt x="21590" y="21966"/>
                  </a:cubicBezTo>
                  <a:lnTo>
                    <a:pt x="0" y="21315"/>
                  </a:lnTo>
                  <a:close/>
                </a:path>
              </a:pathLst>
            </a:custGeom>
            <a:noFill/>
            <a:ln w="38100">
              <a:solidFill>
                <a:srgbClr val="FF66FF"/>
              </a:solidFill>
              <a:prstDash val="sysDot"/>
              <a:round/>
              <a:headEnd/>
              <a:tailEnd/>
            </a:ln>
          </p:spPr>
          <p:txBody>
            <a:bodyPr rot="10800000" vert="eaVert" wrap="none" anchor="ctr"/>
            <a:lstStyle/>
            <a:p>
              <a:endParaRPr lang="fr-FR"/>
            </a:p>
          </p:txBody>
        </p:sp>
      </p:grpSp>
      <p:sp>
        <p:nvSpPr>
          <p:cNvPr id="17431" name="Line 9"/>
          <p:cNvSpPr>
            <a:spLocks noChangeShapeType="1"/>
          </p:cNvSpPr>
          <p:nvPr/>
        </p:nvSpPr>
        <p:spPr bwMode="auto">
          <a:xfrm>
            <a:off x="855663" y="4022725"/>
            <a:ext cx="381000" cy="0"/>
          </a:xfrm>
          <a:prstGeom prst="line">
            <a:avLst/>
          </a:prstGeom>
          <a:noFill/>
          <a:ln w="57150">
            <a:solidFill>
              <a:srgbClr val="FF66FF"/>
            </a:solidFill>
            <a:prstDash val="sysDot"/>
            <a:round/>
            <a:headEnd/>
            <a:tailEnd/>
          </a:ln>
        </p:spPr>
        <p:txBody>
          <a:bodyPr/>
          <a:lstStyle/>
          <a:p>
            <a:endParaRPr lang="fr-FR"/>
          </a:p>
        </p:txBody>
      </p:sp>
      <p:sp>
        <p:nvSpPr>
          <p:cNvPr id="17432" name="Line 11"/>
          <p:cNvSpPr>
            <a:spLocks noChangeShapeType="1"/>
          </p:cNvSpPr>
          <p:nvPr/>
        </p:nvSpPr>
        <p:spPr bwMode="auto">
          <a:xfrm>
            <a:off x="741363" y="2962432"/>
            <a:ext cx="381000" cy="0"/>
          </a:xfrm>
          <a:prstGeom prst="line">
            <a:avLst/>
          </a:prstGeom>
          <a:noFill/>
          <a:ln w="57150">
            <a:solidFill>
              <a:srgbClr val="FFFF00"/>
            </a:solidFill>
            <a:prstDash val="sysDot"/>
            <a:round/>
            <a:headEnd/>
            <a:tailEnd/>
          </a:ln>
        </p:spPr>
        <p:txBody>
          <a:bodyPr/>
          <a:lstStyle/>
          <a:p>
            <a:endParaRPr lang="fr-FR"/>
          </a:p>
        </p:txBody>
      </p:sp>
      <p:sp>
        <p:nvSpPr>
          <p:cNvPr id="17433" name="Line 7"/>
          <p:cNvSpPr>
            <a:spLocks noChangeShapeType="1"/>
          </p:cNvSpPr>
          <p:nvPr/>
        </p:nvSpPr>
        <p:spPr bwMode="auto">
          <a:xfrm>
            <a:off x="855663" y="3873500"/>
            <a:ext cx="381000" cy="0"/>
          </a:xfrm>
          <a:prstGeom prst="line">
            <a:avLst/>
          </a:prstGeom>
          <a:noFill/>
          <a:ln w="57150">
            <a:solidFill>
              <a:srgbClr val="FF66FF"/>
            </a:solidFill>
            <a:round/>
            <a:headEnd/>
            <a:tailEnd/>
          </a:ln>
        </p:spPr>
        <p:txBody>
          <a:bodyPr/>
          <a:lstStyle/>
          <a:p>
            <a:endParaRPr lang="fr-FR"/>
          </a:p>
        </p:txBody>
      </p:sp>
      <p:sp>
        <p:nvSpPr>
          <p:cNvPr id="17434" name="Text Box 8"/>
          <p:cNvSpPr txBox="1">
            <a:spLocks noChangeArrowheads="1"/>
          </p:cNvSpPr>
          <p:nvPr/>
        </p:nvSpPr>
        <p:spPr bwMode="auto">
          <a:xfrm>
            <a:off x="313532" y="2374752"/>
            <a:ext cx="1084262" cy="336550"/>
          </a:xfrm>
          <a:prstGeom prst="rect">
            <a:avLst/>
          </a:prstGeom>
          <a:noFill/>
          <a:ln w="9525">
            <a:noFill/>
            <a:miter lim="800000"/>
            <a:headEnd/>
            <a:tailEnd/>
          </a:ln>
        </p:spPr>
        <p:txBody>
          <a:bodyPr wrap="none">
            <a:spAutoFit/>
          </a:bodyPr>
          <a:lstStyle/>
          <a:p>
            <a:r>
              <a:rPr lang="en-US" sz="1600" dirty="0">
                <a:solidFill>
                  <a:srgbClr val="FFFF00"/>
                </a:solidFill>
              </a:rPr>
              <a:t>HBV DNA</a:t>
            </a:r>
          </a:p>
        </p:txBody>
      </p:sp>
      <p:sp>
        <p:nvSpPr>
          <p:cNvPr id="17435" name="Line 10"/>
          <p:cNvSpPr>
            <a:spLocks noChangeShapeType="1"/>
          </p:cNvSpPr>
          <p:nvPr/>
        </p:nvSpPr>
        <p:spPr bwMode="auto">
          <a:xfrm>
            <a:off x="741363" y="2777416"/>
            <a:ext cx="381000" cy="0"/>
          </a:xfrm>
          <a:prstGeom prst="line">
            <a:avLst/>
          </a:prstGeom>
          <a:noFill/>
          <a:ln w="57150">
            <a:solidFill>
              <a:srgbClr val="FFFF00"/>
            </a:solidFill>
            <a:round/>
            <a:headEnd/>
            <a:tailEnd/>
          </a:ln>
        </p:spPr>
        <p:txBody>
          <a:bodyPr/>
          <a:lstStyle/>
          <a:p>
            <a:endParaRPr lang="fr-FR"/>
          </a:p>
        </p:txBody>
      </p:sp>
      <p:sp>
        <p:nvSpPr>
          <p:cNvPr id="17436" name="Text Box 8"/>
          <p:cNvSpPr txBox="1">
            <a:spLocks noChangeArrowheads="1"/>
          </p:cNvSpPr>
          <p:nvPr/>
        </p:nvSpPr>
        <p:spPr bwMode="auto">
          <a:xfrm>
            <a:off x="-20859" y="3360308"/>
            <a:ext cx="1753044" cy="338554"/>
          </a:xfrm>
          <a:prstGeom prst="rect">
            <a:avLst/>
          </a:prstGeom>
          <a:noFill/>
          <a:ln w="9525">
            <a:noFill/>
            <a:miter lim="800000"/>
            <a:headEnd/>
            <a:tailEnd/>
          </a:ln>
        </p:spPr>
        <p:txBody>
          <a:bodyPr wrap="none">
            <a:spAutoFit/>
          </a:bodyPr>
          <a:lstStyle/>
          <a:p>
            <a:r>
              <a:rPr lang="en-US" sz="1600" dirty="0" err="1" smtClean="0">
                <a:solidFill>
                  <a:srgbClr val="FFFF00"/>
                </a:solidFill>
              </a:rPr>
              <a:t>activité</a:t>
            </a:r>
            <a:r>
              <a:rPr lang="en-US" sz="1600" dirty="0" smtClean="0">
                <a:solidFill>
                  <a:srgbClr val="FFFF00"/>
                </a:solidFill>
              </a:rPr>
              <a:t> des ALAT</a:t>
            </a:r>
            <a:endParaRPr lang="en-US" sz="1600" dirty="0">
              <a:solidFill>
                <a:srgbClr val="FFFF00"/>
              </a:solidFill>
            </a:endParaRPr>
          </a:p>
        </p:txBody>
      </p:sp>
      <p:sp>
        <p:nvSpPr>
          <p:cNvPr id="17438" name="Rectangle 110"/>
          <p:cNvSpPr>
            <a:spLocks noGrp="1" noChangeArrowheads="1"/>
          </p:cNvSpPr>
          <p:nvPr>
            <p:ph type="title"/>
          </p:nvPr>
        </p:nvSpPr>
        <p:spPr/>
        <p:txBody>
          <a:bodyPr>
            <a:normAutofit fontScale="90000"/>
          </a:bodyPr>
          <a:lstStyle/>
          <a:p>
            <a:r>
              <a:rPr lang="en-US" dirty="0" smtClean="0">
                <a:solidFill>
                  <a:srgbClr val="FFFF00"/>
                </a:solidFill>
              </a:rPr>
              <a:t>4 Phases de </a:t>
            </a:r>
            <a:r>
              <a:rPr lang="en-US" dirty="0" err="1" smtClean="0">
                <a:solidFill>
                  <a:srgbClr val="FFFF00"/>
                </a:solidFill>
              </a:rPr>
              <a:t>l’Infection</a:t>
            </a:r>
            <a:r>
              <a:rPr lang="en-US" dirty="0" smtClean="0">
                <a:solidFill>
                  <a:srgbClr val="FFFF00"/>
                </a:solidFill>
              </a:rPr>
              <a:t> </a:t>
            </a:r>
            <a:r>
              <a:rPr lang="en-US" dirty="0" err="1" smtClean="0">
                <a:solidFill>
                  <a:srgbClr val="FFFF00"/>
                </a:solidFill>
              </a:rPr>
              <a:t>chronique</a:t>
            </a:r>
            <a:r>
              <a:rPr lang="en-US" dirty="0" smtClean="0">
                <a:solidFill>
                  <a:srgbClr val="FFFF00"/>
                </a:solidFill>
              </a:rPr>
              <a:t> VHB</a:t>
            </a:r>
          </a:p>
        </p:txBody>
      </p:sp>
      <p:sp>
        <p:nvSpPr>
          <p:cNvPr id="17439" name="Right Arrow 119"/>
          <p:cNvSpPr>
            <a:spLocks noChangeArrowheads="1"/>
          </p:cNvSpPr>
          <p:nvPr/>
        </p:nvSpPr>
        <p:spPr bwMode="auto">
          <a:xfrm>
            <a:off x="1647825" y="1897063"/>
            <a:ext cx="3276600" cy="304800"/>
          </a:xfrm>
          <a:prstGeom prst="rightArrow">
            <a:avLst>
              <a:gd name="adj1" fmla="val 100000"/>
              <a:gd name="adj2" fmla="val 224008"/>
            </a:avLst>
          </a:prstGeom>
          <a:solidFill>
            <a:schemeClr val="accent1"/>
          </a:solidFill>
          <a:ln w="9525" algn="ctr">
            <a:noFill/>
            <a:round/>
            <a:headEnd/>
            <a:tailEnd/>
          </a:ln>
        </p:spPr>
        <p:txBody>
          <a:bodyPr/>
          <a:lstStyle/>
          <a:p>
            <a:pPr algn="ctr">
              <a:lnSpc>
                <a:spcPct val="90000"/>
              </a:lnSpc>
              <a:spcBef>
                <a:spcPct val="35000"/>
              </a:spcBef>
              <a:spcAft>
                <a:spcPct val="25000"/>
              </a:spcAft>
              <a:buClr>
                <a:schemeClr val="folHlink"/>
              </a:buClr>
              <a:defRPr/>
            </a:pPr>
            <a:r>
              <a:rPr lang="en-US" dirty="0" smtClean="0">
                <a:solidFill>
                  <a:schemeClr val="bg2">
                    <a:lumMod val="10000"/>
                  </a:schemeClr>
                </a:solidFill>
              </a:rPr>
              <a:t>Ag </a:t>
            </a:r>
            <a:r>
              <a:rPr lang="en-US" dirty="0" err="1" smtClean="0">
                <a:solidFill>
                  <a:schemeClr val="bg2">
                    <a:lumMod val="10000"/>
                  </a:schemeClr>
                </a:solidFill>
              </a:rPr>
              <a:t>HBe</a:t>
            </a:r>
            <a:endParaRPr lang="en-US" dirty="0">
              <a:solidFill>
                <a:schemeClr val="bg2">
                  <a:lumMod val="10000"/>
                </a:schemeClr>
              </a:solidFill>
            </a:endParaRPr>
          </a:p>
        </p:txBody>
      </p:sp>
      <p:sp>
        <p:nvSpPr>
          <p:cNvPr id="83" name="Right Arrow 119"/>
          <p:cNvSpPr>
            <a:spLocks noChangeArrowheads="1"/>
          </p:cNvSpPr>
          <p:nvPr/>
        </p:nvSpPr>
        <p:spPr bwMode="auto">
          <a:xfrm>
            <a:off x="5161643" y="1888446"/>
            <a:ext cx="3276600" cy="304800"/>
          </a:xfrm>
          <a:prstGeom prst="rightArrow">
            <a:avLst>
              <a:gd name="adj1" fmla="val 100000"/>
              <a:gd name="adj2" fmla="val 224008"/>
            </a:avLst>
          </a:prstGeom>
          <a:solidFill>
            <a:srgbClr val="00B0F0"/>
          </a:solidFill>
          <a:ln w="9525" algn="ctr">
            <a:noFill/>
            <a:round/>
            <a:headEnd/>
            <a:tailEnd/>
          </a:ln>
        </p:spPr>
        <p:txBody>
          <a:bodyPr/>
          <a:lstStyle/>
          <a:p>
            <a:pPr algn="ctr">
              <a:lnSpc>
                <a:spcPct val="90000"/>
              </a:lnSpc>
              <a:spcBef>
                <a:spcPct val="35000"/>
              </a:spcBef>
              <a:spcAft>
                <a:spcPct val="25000"/>
              </a:spcAft>
              <a:buClr>
                <a:schemeClr val="folHlink"/>
              </a:buClr>
              <a:defRPr/>
            </a:pPr>
            <a:r>
              <a:rPr lang="en-US" dirty="0" smtClean="0">
                <a:solidFill>
                  <a:schemeClr val="bg2">
                    <a:lumMod val="10000"/>
                  </a:schemeClr>
                </a:solidFill>
              </a:rPr>
              <a:t>Ac Anti-</a:t>
            </a:r>
            <a:r>
              <a:rPr lang="en-US" dirty="0" err="1" smtClean="0">
                <a:solidFill>
                  <a:schemeClr val="bg2">
                    <a:lumMod val="10000"/>
                  </a:schemeClr>
                </a:solidFill>
              </a:rPr>
              <a:t>HBe</a:t>
            </a:r>
            <a:endParaRPr lang="en-US" dirty="0">
              <a:solidFill>
                <a:schemeClr val="bg2">
                  <a:lumMod val="10000"/>
                </a:schemeClr>
              </a:solidFill>
            </a:endParaRPr>
          </a:p>
        </p:txBody>
      </p:sp>
    </p:spTree>
    <p:extLst>
      <p:ext uri="{BB962C8B-B14F-4D97-AF65-F5344CB8AC3E}">
        <p14:creationId xmlns:p14="http://schemas.microsoft.com/office/powerpoint/2010/main" val="21502700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260648"/>
            <a:ext cx="8229600" cy="5786478"/>
          </a:xfrm>
        </p:spPr>
        <p:txBody>
          <a:bodyPr/>
          <a:lstStyle/>
          <a:p>
            <a:r>
              <a:rPr lang="fr-FR" sz="3600" dirty="0" smtClean="0">
                <a:solidFill>
                  <a:srgbClr val="FFFF00"/>
                </a:solidFill>
              </a:rPr>
              <a:t>VI. Traitement</a:t>
            </a:r>
          </a:p>
          <a:p>
            <a:pPr lvl="1"/>
            <a:r>
              <a:rPr lang="fr-FR" sz="3600" dirty="0" smtClean="0">
                <a:solidFill>
                  <a:srgbClr val="FFFF00"/>
                </a:solidFill>
              </a:rPr>
              <a:t>1) curatif</a:t>
            </a:r>
          </a:p>
          <a:p>
            <a:pPr lvl="2"/>
            <a:r>
              <a:rPr lang="fr-FR" sz="3600" dirty="0" smtClean="0">
                <a:solidFill>
                  <a:srgbClr val="FFFF00"/>
                </a:solidFill>
              </a:rPr>
              <a:t>Formes aiguës communes </a:t>
            </a:r>
          </a:p>
          <a:p>
            <a:pPr lvl="3"/>
            <a:r>
              <a:rPr lang="fr-FR" sz="3200" dirty="0" smtClean="0">
                <a:solidFill>
                  <a:srgbClr val="FFFF00"/>
                </a:solidFill>
              </a:rPr>
              <a:t>Pas de traitement</a:t>
            </a:r>
          </a:p>
          <a:p>
            <a:pPr lvl="2"/>
            <a:r>
              <a:rPr lang="fr-FR" sz="3600" dirty="0" smtClean="0">
                <a:solidFill>
                  <a:srgbClr val="FFFF00"/>
                </a:solidFill>
              </a:rPr>
              <a:t>Formes fulminantes</a:t>
            </a:r>
          </a:p>
          <a:p>
            <a:pPr lvl="3"/>
            <a:r>
              <a:rPr lang="fr-FR" sz="3200" dirty="0" smtClean="0">
                <a:solidFill>
                  <a:srgbClr val="FFFF00"/>
                </a:solidFill>
              </a:rPr>
              <a:t>Traitement symptomatique</a:t>
            </a:r>
          </a:p>
          <a:p>
            <a:pPr lvl="2"/>
            <a:r>
              <a:rPr lang="fr-FR" sz="3600" dirty="0" smtClean="0">
                <a:solidFill>
                  <a:srgbClr val="FFFF00"/>
                </a:solidFill>
              </a:rPr>
              <a:t>Formes chroniques</a:t>
            </a:r>
          </a:p>
          <a:p>
            <a:pPr lvl="3"/>
            <a:r>
              <a:rPr lang="fr-FR" sz="3600" dirty="0" smtClean="0">
                <a:solidFill>
                  <a:srgbClr val="FFFF00"/>
                </a:solidFill>
              </a:rPr>
              <a:t> Interféron alpha </a:t>
            </a:r>
            <a:r>
              <a:rPr lang="fr-FR" sz="3600" dirty="0" err="1" smtClean="0">
                <a:solidFill>
                  <a:srgbClr val="FFFF00"/>
                </a:solidFill>
              </a:rPr>
              <a:t>pégylé</a:t>
            </a:r>
            <a:endParaRPr lang="fr-FR" sz="3600" dirty="0" smtClean="0">
              <a:solidFill>
                <a:srgbClr val="FFFF00"/>
              </a:solidFill>
            </a:endParaRPr>
          </a:p>
          <a:p>
            <a:pPr lvl="3"/>
            <a:r>
              <a:rPr lang="fr-FR" sz="3600" b="1" dirty="0" smtClean="0">
                <a:solidFill>
                  <a:srgbClr val="FFFF00"/>
                </a:solidFill>
              </a:rPr>
              <a:t> </a:t>
            </a:r>
            <a:r>
              <a:rPr lang="fr-FR" sz="3600" dirty="0" err="1" smtClean="0">
                <a:solidFill>
                  <a:srgbClr val="FFFF00"/>
                </a:solidFill>
              </a:rPr>
              <a:t>Entécavir</a:t>
            </a:r>
            <a:endParaRPr lang="fr-FR" sz="3600" dirty="0">
              <a:solidFill>
                <a:srgbClr val="FFFF00"/>
              </a:solidFill>
            </a:endParaRPr>
          </a:p>
          <a:p>
            <a:pPr lvl="3"/>
            <a:r>
              <a:rPr lang="fr-FR" sz="3600" b="1" dirty="0" err="1" smtClean="0">
                <a:solidFill>
                  <a:srgbClr val="FFFF00"/>
                </a:solidFill>
              </a:rPr>
              <a:t>Ténofovir</a:t>
            </a:r>
            <a:r>
              <a:rPr lang="fr-FR" sz="3600" b="1" dirty="0" smtClean="0">
                <a:solidFill>
                  <a:srgbClr val="FFFF00"/>
                </a:solidFill>
              </a:rPr>
              <a:t>  :1cp / j à vie</a:t>
            </a:r>
            <a:endParaRPr lang="fr-FR" sz="3600" dirty="0" smtClean="0">
              <a:solidFill>
                <a:srgbClr val="FFFF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428596" y="1071546"/>
            <a:ext cx="8229600" cy="4525963"/>
          </a:xfrm>
        </p:spPr>
        <p:txBody>
          <a:bodyPr/>
          <a:lstStyle/>
          <a:p>
            <a:pPr lvl="1"/>
            <a:r>
              <a:rPr lang="fr-FR" sz="3600" dirty="0">
                <a:solidFill>
                  <a:srgbClr val="FFFF00"/>
                </a:solidFill>
              </a:rPr>
              <a:t>2) préventif</a:t>
            </a:r>
          </a:p>
          <a:p>
            <a:pPr lvl="2"/>
            <a:r>
              <a:rPr lang="fr-FR" sz="3600" dirty="0" smtClean="0">
                <a:solidFill>
                  <a:srgbClr val="FFFF00"/>
                </a:solidFill>
              </a:rPr>
              <a:t>Vaccination (0, 1, 6 mois)</a:t>
            </a:r>
          </a:p>
          <a:p>
            <a:pPr lvl="3"/>
            <a:r>
              <a:rPr lang="fr-FR" sz="3200" dirty="0" smtClean="0">
                <a:solidFill>
                  <a:srgbClr val="FFFF00"/>
                </a:solidFill>
              </a:rPr>
              <a:t>Obligatoire à la naissance</a:t>
            </a:r>
          </a:p>
          <a:p>
            <a:pPr lvl="3"/>
            <a:r>
              <a:rPr lang="fr-FR" sz="3200" dirty="0" smtClean="0">
                <a:solidFill>
                  <a:srgbClr val="FFFF00"/>
                </a:solidFill>
              </a:rPr>
              <a:t>Obligatoire Personnel soignant</a:t>
            </a:r>
            <a:endParaRPr lang="fr-FR" sz="3200" dirty="0">
              <a:solidFill>
                <a:srgbClr val="FFFF00"/>
              </a:solidFill>
            </a:endParaRPr>
          </a:p>
          <a:p>
            <a:pPr lvl="2"/>
            <a:r>
              <a:rPr lang="fr-FR" sz="3600" dirty="0" smtClean="0">
                <a:solidFill>
                  <a:srgbClr val="FFFF00"/>
                </a:solidFill>
              </a:rPr>
              <a:t>Sérothérapie</a:t>
            </a:r>
          </a:p>
          <a:p>
            <a:pPr lvl="3"/>
            <a:r>
              <a:rPr lang="fr-FR" sz="3200" dirty="0" smtClean="0">
                <a:solidFill>
                  <a:srgbClr val="FFFF00"/>
                </a:solidFill>
              </a:rPr>
              <a:t>Nouveau-né (mère Ag </a:t>
            </a:r>
            <a:r>
              <a:rPr lang="fr-FR" sz="3200" dirty="0" err="1" smtClean="0">
                <a:solidFill>
                  <a:srgbClr val="FFFF00"/>
                </a:solidFill>
              </a:rPr>
              <a:t>HBs</a:t>
            </a:r>
            <a:r>
              <a:rPr lang="fr-FR" sz="3200" dirty="0">
                <a:solidFill>
                  <a:srgbClr val="FFFF00"/>
                </a:solidFill>
              </a:rPr>
              <a:t>)</a:t>
            </a:r>
            <a:endParaRPr lang="fr-FR" sz="3200" dirty="0" smtClean="0">
              <a:solidFill>
                <a:srgbClr val="FFFF00"/>
              </a:solidFill>
            </a:endParaRPr>
          </a:p>
          <a:p>
            <a:pPr lvl="3"/>
            <a:r>
              <a:rPr lang="fr-FR" sz="3200" dirty="0" smtClean="0">
                <a:solidFill>
                  <a:srgbClr val="FFFF00"/>
                </a:solidFill>
              </a:rPr>
              <a:t>Accident d’exposition au sang</a:t>
            </a:r>
            <a:endParaRPr lang="fr-FR" sz="3200" dirty="0">
              <a:solidFill>
                <a:srgbClr val="FFFF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615950"/>
          </a:xfrm>
        </p:spPr>
        <p:txBody>
          <a:bodyPr/>
          <a:lstStyle/>
          <a:p>
            <a:r>
              <a:rPr lang="fr-FR" dirty="0">
                <a:solidFill>
                  <a:srgbClr val="FFFF00"/>
                </a:solidFill>
              </a:rPr>
              <a:t>Hépatite virale C</a:t>
            </a:r>
          </a:p>
        </p:txBody>
      </p:sp>
      <p:sp>
        <p:nvSpPr>
          <p:cNvPr id="14339" name="Rectangle 3"/>
          <p:cNvSpPr>
            <a:spLocks noGrp="1" noChangeArrowheads="1"/>
          </p:cNvSpPr>
          <p:nvPr>
            <p:ph idx="1"/>
          </p:nvPr>
        </p:nvSpPr>
        <p:spPr>
          <a:xfrm>
            <a:off x="457200" y="890588"/>
            <a:ext cx="8229600" cy="5235575"/>
          </a:xfrm>
        </p:spPr>
        <p:txBody>
          <a:bodyPr/>
          <a:lstStyle/>
          <a:p>
            <a:r>
              <a:rPr lang="fr-FR" dirty="0">
                <a:solidFill>
                  <a:srgbClr val="FFFF00"/>
                </a:solidFill>
              </a:rPr>
              <a:t>I. Epidémiologie</a:t>
            </a:r>
          </a:p>
          <a:p>
            <a:pPr lvl="1"/>
            <a:r>
              <a:rPr lang="fr-FR" dirty="0">
                <a:solidFill>
                  <a:srgbClr val="FFFF00"/>
                </a:solidFill>
              </a:rPr>
              <a:t>1) Agent : VHC</a:t>
            </a:r>
          </a:p>
          <a:p>
            <a:pPr lvl="2"/>
            <a:r>
              <a:rPr lang="fr-FR" dirty="0" err="1">
                <a:solidFill>
                  <a:srgbClr val="FFFF00"/>
                </a:solidFill>
              </a:rPr>
              <a:t>Flaviviridae</a:t>
            </a:r>
            <a:r>
              <a:rPr lang="fr-FR" dirty="0">
                <a:solidFill>
                  <a:srgbClr val="FFFF00"/>
                </a:solidFill>
              </a:rPr>
              <a:t>, </a:t>
            </a:r>
            <a:r>
              <a:rPr lang="fr-FR" dirty="0" smtClean="0">
                <a:solidFill>
                  <a:srgbClr val="FFFF00"/>
                </a:solidFill>
              </a:rPr>
              <a:t>ARN</a:t>
            </a:r>
          </a:p>
          <a:p>
            <a:pPr lvl="2"/>
            <a:r>
              <a:rPr lang="fr-FR" dirty="0" smtClean="0">
                <a:solidFill>
                  <a:srgbClr val="FFFF00"/>
                </a:solidFill>
              </a:rPr>
              <a:t>6 génotype : 1 à 6 (Algérie G1)</a:t>
            </a:r>
            <a:endParaRPr lang="fr-FR" dirty="0">
              <a:solidFill>
                <a:srgbClr val="FFFF00"/>
              </a:solidFill>
            </a:endParaRPr>
          </a:p>
          <a:p>
            <a:pPr lvl="1"/>
            <a:r>
              <a:rPr lang="fr-FR" dirty="0">
                <a:solidFill>
                  <a:srgbClr val="FFFF00"/>
                </a:solidFill>
              </a:rPr>
              <a:t>2) Réservoir : Homme</a:t>
            </a:r>
          </a:p>
          <a:p>
            <a:pPr lvl="1"/>
            <a:r>
              <a:rPr lang="fr-FR" dirty="0">
                <a:solidFill>
                  <a:srgbClr val="FFFF00"/>
                </a:solidFill>
              </a:rPr>
              <a:t>3) Transmission </a:t>
            </a:r>
            <a:r>
              <a:rPr lang="fr-FR" dirty="0" smtClean="0">
                <a:solidFill>
                  <a:srgbClr val="FFFF00"/>
                </a:solidFill>
              </a:rPr>
              <a:t>: comme VHB</a:t>
            </a:r>
            <a:endParaRPr lang="fr-FR" dirty="0">
              <a:solidFill>
                <a:srgbClr val="FFFF00"/>
              </a:solidFill>
            </a:endParaRPr>
          </a:p>
          <a:p>
            <a:pPr lvl="1"/>
            <a:r>
              <a:rPr lang="fr-FR" dirty="0" smtClean="0">
                <a:solidFill>
                  <a:srgbClr val="FFFF00"/>
                </a:solidFill>
              </a:rPr>
              <a:t>4</a:t>
            </a:r>
            <a:r>
              <a:rPr lang="fr-FR" dirty="0">
                <a:solidFill>
                  <a:srgbClr val="FFFF00"/>
                </a:solidFill>
              </a:rPr>
              <a:t>) Modalités</a:t>
            </a:r>
          </a:p>
          <a:p>
            <a:pPr lvl="2"/>
            <a:r>
              <a:rPr lang="fr-FR" dirty="0" smtClean="0">
                <a:solidFill>
                  <a:srgbClr val="FFFF00"/>
                </a:solidFill>
              </a:rPr>
              <a:t>Algérie 3,5% population</a:t>
            </a:r>
            <a:endParaRPr lang="fr-FR" dirty="0">
              <a:solidFill>
                <a:srgbClr val="FFFF00"/>
              </a:solidFill>
            </a:endParaRPr>
          </a:p>
          <a:p>
            <a:pPr lvl="2"/>
            <a:endParaRPr lang="fr-FR" dirty="0">
              <a:solidFill>
                <a:srgbClr val="FFFF00"/>
              </a:solidFill>
            </a:endParaRPr>
          </a:p>
          <a:p>
            <a:pPr lvl="2"/>
            <a:endParaRPr lang="fr-FR" dirty="0">
              <a:solidFill>
                <a:srgbClr val="FFFF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457200" y="260350"/>
            <a:ext cx="8229600" cy="6300788"/>
          </a:xfrm>
        </p:spPr>
        <p:txBody>
          <a:bodyPr/>
          <a:lstStyle/>
          <a:p>
            <a:r>
              <a:rPr lang="fr-FR" sz="2400" dirty="0">
                <a:solidFill>
                  <a:srgbClr val="FFFF00"/>
                </a:solidFill>
              </a:rPr>
              <a:t>II. Clinique</a:t>
            </a:r>
          </a:p>
          <a:p>
            <a:pPr lvl="1"/>
            <a:r>
              <a:rPr lang="fr-FR" sz="2400" dirty="0">
                <a:solidFill>
                  <a:srgbClr val="FFFF00"/>
                </a:solidFill>
              </a:rPr>
              <a:t>1) Incubation : 4 à 12 semaines</a:t>
            </a:r>
          </a:p>
          <a:p>
            <a:pPr lvl="1"/>
            <a:r>
              <a:rPr lang="fr-FR" sz="2400" dirty="0">
                <a:solidFill>
                  <a:srgbClr val="FFFF00"/>
                </a:solidFill>
              </a:rPr>
              <a:t>2 ) Peu </a:t>
            </a:r>
            <a:r>
              <a:rPr lang="fr-FR" sz="2400" dirty="0" smtClean="0">
                <a:solidFill>
                  <a:srgbClr val="FFFF00"/>
                </a:solidFill>
              </a:rPr>
              <a:t>symptomatique</a:t>
            </a:r>
          </a:p>
          <a:p>
            <a:pPr lvl="2"/>
            <a:r>
              <a:rPr lang="fr-FR" dirty="0" err="1" smtClean="0">
                <a:solidFill>
                  <a:srgbClr val="FFFF00"/>
                </a:solidFill>
              </a:rPr>
              <a:t>Anictérique</a:t>
            </a:r>
            <a:r>
              <a:rPr lang="fr-FR" dirty="0" smtClean="0">
                <a:solidFill>
                  <a:srgbClr val="FFFF00"/>
                </a:solidFill>
              </a:rPr>
              <a:t> : 90%</a:t>
            </a:r>
            <a:endParaRPr lang="fr-FR" dirty="0">
              <a:solidFill>
                <a:srgbClr val="FFFF00"/>
              </a:solidFill>
            </a:endParaRPr>
          </a:p>
          <a:p>
            <a:r>
              <a:rPr lang="fr-FR" sz="2400" dirty="0">
                <a:solidFill>
                  <a:srgbClr val="FFFF00"/>
                </a:solidFill>
              </a:rPr>
              <a:t>III. Biologie</a:t>
            </a:r>
          </a:p>
          <a:p>
            <a:pPr lvl="1"/>
            <a:r>
              <a:rPr lang="fr-FR" sz="2400" dirty="0">
                <a:solidFill>
                  <a:srgbClr val="FFFF00"/>
                </a:solidFill>
              </a:rPr>
              <a:t>1) Transaminases : 5 -10 </a:t>
            </a:r>
            <a:r>
              <a:rPr lang="fr-FR" sz="2400" dirty="0" smtClean="0">
                <a:solidFill>
                  <a:srgbClr val="FFFF00"/>
                </a:solidFill>
              </a:rPr>
              <a:t>N</a:t>
            </a:r>
          </a:p>
          <a:p>
            <a:pPr lvl="2"/>
            <a:r>
              <a:rPr lang="fr-FR" dirty="0" smtClean="0">
                <a:solidFill>
                  <a:srgbClr val="FFFF00"/>
                </a:solidFill>
              </a:rPr>
              <a:t>fluctuations</a:t>
            </a:r>
            <a:endParaRPr lang="fr-FR" dirty="0">
              <a:solidFill>
                <a:srgbClr val="FFFF00"/>
              </a:solidFill>
            </a:endParaRPr>
          </a:p>
          <a:p>
            <a:pPr lvl="1"/>
            <a:r>
              <a:rPr lang="fr-FR" sz="2400" dirty="0">
                <a:solidFill>
                  <a:srgbClr val="FFFF00"/>
                </a:solidFill>
              </a:rPr>
              <a:t>2) Sérologie </a:t>
            </a:r>
          </a:p>
          <a:p>
            <a:pPr lvl="2"/>
            <a:r>
              <a:rPr lang="fr-FR" dirty="0" err="1">
                <a:solidFill>
                  <a:srgbClr val="FFFF00"/>
                </a:solidFill>
              </a:rPr>
              <a:t>Ac</a:t>
            </a:r>
            <a:r>
              <a:rPr lang="fr-FR" dirty="0">
                <a:solidFill>
                  <a:srgbClr val="FFFF00"/>
                </a:solidFill>
              </a:rPr>
              <a:t> anti-HVC</a:t>
            </a:r>
          </a:p>
          <a:p>
            <a:pPr lvl="2"/>
            <a:r>
              <a:rPr lang="fr-FR" dirty="0">
                <a:solidFill>
                  <a:srgbClr val="FFFF00"/>
                </a:solidFill>
              </a:rPr>
              <a:t>Amplification génique (PCR</a:t>
            </a:r>
            <a:r>
              <a:rPr lang="fr-FR" dirty="0" smtClean="0">
                <a:solidFill>
                  <a:srgbClr val="FFFF00"/>
                </a:solidFill>
              </a:rPr>
              <a:t>)</a:t>
            </a:r>
          </a:p>
          <a:p>
            <a:pPr lvl="2"/>
            <a:r>
              <a:rPr lang="fr-FR" dirty="0" smtClean="0">
                <a:solidFill>
                  <a:srgbClr val="FFFF00"/>
                </a:solidFill>
              </a:rPr>
              <a:t>Etat du foie</a:t>
            </a:r>
          </a:p>
          <a:p>
            <a:pPr lvl="3"/>
            <a:r>
              <a:rPr lang="fr-FR" sz="2400" dirty="0" err="1" smtClean="0">
                <a:solidFill>
                  <a:srgbClr val="FFFF00"/>
                </a:solidFill>
              </a:rPr>
              <a:t>Fibroscan</a:t>
            </a:r>
            <a:r>
              <a:rPr lang="fr-FR" sz="2400" dirty="0" smtClean="0">
                <a:solidFill>
                  <a:srgbClr val="FFFF00"/>
                </a:solidFill>
              </a:rPr>
              <a:t>, </a:t>
            </a:r>
            <a:r>
              <a:rPr lang="fr-FR" sz="2400" dirty="0" err="1" smtClean="0">
                <a:solidFill>
                  <a:srgbClr val="FFFF00"/>
                </a:solidFill>
              </a:rPr>
              <a:t>fibrotest</a:t>
            </a:r>
            <a:endParaRPr lang="fr-FR" sz="2400" dirty="0">
              <a:solidFill>
                <a:srgbClr val="FFFF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sz="3600" dirty="0" smtClean="0">
                <a:solidFill>
                  <a:srgbClr val="FFFF00"/>
                </a:solidFill>
              </a:rPr>
              <a:t>IV. Evolution</a:t>
            </a:r>
          </a:p>
          <a:p>
            <a:pPr lvl="1"/>
            <a:r>
              <a:rPr lang="fr-FR" sz="3600" dirty="0" smtClean="0">
                <a:solidFill>
                  <a:srgbClr val="FFFF00"/>
                </a:solidFill>
              </a:rPr>
              <a:t>1) guérison : 15%</a:t>
            </a:r>
          </a:p>
          <a:p>
            <a:pPr lvl="1"/>
            <a:r>
              <a:rPr lang="fr-FR" sz="3600" dirty="0" smtClean="0">
                <a:solidFill>
                  <a:srgbClr val="FFFF00"/>
                </a:solidFill>
              </a:rPr>
              <a:t>2) Hépatite chronique : 85%</a:t>
            </a:r>
          </a:p>
          <a:p>
            <a:pPr lvl="3"/>
            <a:r>
              <a:rPr lang="fr-FR" sz="3200" dirty="0">
                <a:solidFill>
                  <a:srgbClr val="FFFF00"/>
                </a:solidFill>
              </a:rPr>
              <a:t> </a:t>
            </a:r>
            <a:r>
              <a:rPr lang="fr-FR" sz="3200" dirty="0" smtClean="0">
                <a:solidFill>
                  <a:srgbClr val="FFFF00"/>
                </a:solidFill>
              </a:rPr>
              <a:t>20% cirrhose en 10-30 ans</a:t>
            </a:r>
          </a:p>
          <a:p>
            <a:pPr lvl="3"/>
            <a:r>
              <a:rPr lang="fr-FR" sz="3200" dirty="0" smtClean="0">
                <a:solidFill>
                  <a:srgbClr val="FFFF00"/>
                </a:solidFill>
              </a:rPr>
              <a:t>3-5 % CHC par an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152400" y="0"/>
            <a:ext cx="8991600" cy="1104900"/>
          </a:xfrm>
          <a:prstGeom prst="rect">
            <a:avLst/>
          </a:prstGeom>
          <a:noFill/>
          <a:ln w="12700">
            <a:noFill/>
            <a:miter lim="800000"/>
            <a:headEnd/>
            <a:tailEnd/>
          </a:ln>
          <a:effectLst/>
        </p:spPr>
        <p:txBody>
          <a:bodyPr lIns="90480" tIns="44446" rIns="90480" bIns="44446" anchor="ctr"/>
          <a:lstStyle/>
          <a:p>
            <a:pPr algn="ctr" eaLnBrk="0" hangingPunct="0">
              <a:lnSpc>
                <a:spcPct val="135000"/>
              </a:lnSpc>
            </a:pPr>
            <a:r>
              <a:rPr lang="en-US" sz="3200" b="1" dirty="0" err="1">
                <a:solidFill>
                  <a:srgbClr val="FFFF00"/>
                </a:solidFill>
                <a:latin typeface="Times New Roman" pitchFamily="18" charset="0"/>
              </a:rPr>
              <a:t>Hépatite</a:t>
            </a:r>
            <a:r>
              <a:rPr lang="en-US" sz="3200" b="1" dirty="0">
                <a:solidFill>
                  <a:srgbClr val="FFFF00"/>
                </a:solidFill>
                <a:latin typeface="Times New Roman" pitchFamily="18" charset="0"/>
              </a:rPr>
              <a:t> </a:t>
            </a:r>
            <a:r>
              <a:rPr lang="en-US" sz="3200" b="1" dirty="0" err="1">
                <a:solidFill>
                  <a:srgbClr val="FFFF00"/>
                </a:solidFill>
                <a:latin typeface="Times New Roman" pitchFamily="18" charset="0"/>
              </a:rPr>
              <a:t>virale</a:t>
            </a:r>
            <a:r>
              <a:rPr lang="en-US" sz="3200" b="1" dirty="0">
                <a:solidFill>
                  <a:srgbClr val="FFFF00"/>
                </a:solidFill>
                <a:latin typeface="Times New Roman" pitchFamily="18" charset="0"/>
              </a:rPr>
              <a:t> C </a:t>
            </a:r>
            <a:r>
              <a:rPr lang="en-US" sz="3200" b="1" dirty="0" err="1">
                <a:solidFill>
                  <a:srgbClr val="FFFF00"/>
                </a:solidFill>
                <a:latin typeface="Times New Roman" pitchFamily="18" charset="0"/>
              </a:rPr>
              <a:t>guérie</a:t>
            </a:r>
            <a:endParaRPr lang="en-US" sz="2800" b="1" dirty="0">
              <a:solidFill>
                <a:srgbClr val="FFFF00"/>
              </a:solidFill>
              <a:latin typeface="Times New Roman" pitchFamily="18" charset="0"/>
            </a:endParaRPr>
          </a:p>
        </p:txBody>
      </p:sp>
      <p:grpSp>
        <p:nvGrpSpPr>
          <p:cNvPr id="41987" name="Group 3"/>
          <p:cNvGrpSpPr>
            <a:grpSpLocks/>
          </p:cNvGrpSpPr>
          <p:nvPr/>
        </p:nvGrpSpPr>
        <p:grpSpPr bwMode="auto">
          <a:xfrm>
            <a:off x="302572" y="1295400"/>
            <a:ext cx="8841428" cy="5276850"/>
            <a:chOff x="571" y="768"/>
            <a:chExt cx="3968" cy="2995"/>
          </a:xfrm>
        </p:grpSpPr>
        <p:sp>
          <p:nvSpPr>
            <p:cNvPr id="41988" name="Rectangle 4"/>
            <p:cNvSpPr>
              <a:spLocks noChangeArrowheads="1"/>
            </p:cNvSpPr>
            <p:nvPr/>
          </p:nvSpPr>
          <p:spPr bwMode="auto">
            <a:xfrm>
              <a:off x="1153" y="1632"/>
              <a:ext cx="1721" cy="240"/>
            </a:xfrm>
            <a:prstGeom prst="rect">
              <a:avLst/>
            </a:prstGeom>
            <a:solidFill>
              <a:srgbClr val="FF0000"/>
            </a:solidFill>
            <a:ln w="12700">
              <a:noFill/>
              <a:miter lim="800000"/>
              <a:headEnd/>
              <a:tailEnd/>
            </a:ln>
            <a:effectLst/>
          </p:spPr>
          <p:txBody>
            <a:bodyPr wrap="none" anchor="ctr"/>
            <a:lstStyle/>
            <a:p>
              <a:endParaRPr lang="fr-FR"/>
            </a:p>
          </p:txBody>
        </p:sp>
        <p:sp>
          <p:nvSpPr>
            <p:cNvPr id="41989" name="Text Box 5"/>
            <p:cNvSpPr txBox="1">
              <a:spLocks noChangeArrowheads="1"/>
            </p:cNvSpPr>
            <p:nvPr/>
          </p:nvSpPr>
          <p:spPr bwMode="auto">
            <a:xfrm>
              <a:off x="1495" y="1622"/>
              <a:ext cx="632" cy="225"/>
            </a:xfrm>
            <a:prstGeom prst="rect">
              <a:avLst/>
            </a:prstGeom>
            <a:noFill/>
            <a:ln w="12700">
              <a:noFill/>
              <a:miter lim="800000"/>
              <a:headEnd/>
              <a:tailEnd/>
            </a:ln>
            <a:effectLst/>
          </p:spPr>
          <p:txBody>
            <a:bodyPr wrap="none" lIns="91432" tIns="45716" rIns="91432" bIns="45716">
              <a:spAutoFit/>
            </a:bodyPr>
            <a:lstStyle/>
            <a:p>
              <a:pPr algn="ctr" eaLnBrk="0" hangingPunct="0"/>
              <a:r>
                <a:rPr lang="en-US" sz="2000" b="1"/>
                <a:t>HCV RNA</a:t>
              </a:r>
              <a:r>
                <a:rPr lang="en-US" b="1"/>
                <a:t> </a:t>
              </a:r>
            </a:p>
          </p:txBody>
        </p:sp>
        <p:sp>
          <p:nvSpPr>
            <p:cNvPr id="41990" name="Freeform 6"/>
            <p:cNvSpPr>
              <a:spLocks/>
            </p:cNvSpPr>
            <p:nvPr/>
          </p:nvSpPr>
          <p:spPr bwMode="auto">
            <a:xfrm>
              <a:off x="914" y="3138"/>
              <a:ext cx="8" cy="54"/>
            </a:xfrm>
            <a:custGeom>
              <a:avLst/>
              <a:gdLst/>
              <a:ahLst/>
              <a:cxnLst>
                <a:cxn ang="0">
                  <a:pos x="3" y="0"/>
                </a:cxn>
                <a:cxn ang="0">
                  <a:pos x="0" y="0"/>
                </a:cxn>
                <a:cxn ang="0">
                  <a:pos x="0" y="63"/>
                </a:cxn>
                <a:cxn ang="0">
                  <a:pos x="7" y="63"/>
                </a:cxn>
                <a:cxn ang="0">
                  <a:pos x="7" y="0"/>
                </a:cxn>
                <a:cxn ang="0">
                  <a:pos x="3" y="0"/>
                </a:cxn>
              </a:cxnLst>
              <a:rect l="0" t="0" r="r" b="b"/>
              <a:pathLst>
                <a:path w="8" h="64">
                  <a:moveTo>
                    <a:pt x="3" y="0"/>
                  </a:moveTo>
                  <a:lnTo>
                    <a:pt x="0" y="0"/>
                  </a:lnTo>
                  <a:lnTo>
                    <a:pt x="0" y="63"/>
                  </a:lnTo>
                  <a:lnTo>
                    <a:pt x="7" y="63"/>
                  </a:lnTo>
                  <a:lnTo>
                    <a:pt x="7" y="0"/>
                  </a:lnTo>
                  <a:lnTo>
                    <a:pt x="3" y="0"/>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41991" name="Freeform 7"/>
            <p:cNvSpPr>
              <a:spLocks/>
            </p:cNvSpPr>
            <p:nvPr/>
          </p:nvSpPr>
          <p:spPr bwMode="auto">
            <a:xfrm>
              <a:off x="1225" y="3138"/>
              <a:ext cx="8" cy="54"/>
            </a:xfrm>
            <a:custGeom>
              <a:avLst/>
              <a:gdLst/>
              <a:ahLst/>
              <a:cxnLst>
                <a:cxn ang="0">
                  <a:pos x="4" y="0"/>
                </a:cxn>
                <a:cxn ang="0">
                  <a:pos x="0" y="0"/>
                </a:cxn>
                <a:cxn ang="0">
                  <a:pos x="0" y="63"/>
                </a:cxn>
                <a:cxn ang="0">
                  <a:pos x="7" y="63"/>
                </a:cxn>
                <a:cxn ang="0">
                  <a:pos x="7" y="0"/>
                </a:cxn>
                <a:cxn ang="0">
                  <a:pos x="4" y="0"/>
                </a:cxn>
              </a:cxnLst>
              <a:rect l="0" t="0" r="r" b="b"/>
              <a:pathLst>
                <a:path w="8" h="64">
                  <a:moveTo>
                    <a:pt x="4" y="0"/>
                  </a:moveTo>
                  <a:lnTo>
                    <a:pt x="0" y="0"/>
                  </a:lnTo>
                  <a:lnTo>
                    <a:pt x="0" y="63"/>
                  </a:lnTo>
                  <a:lnTo>
                    <a:pt x="7" y="63"/>
                  </a:lnTo>
                  <a:lnTo>
                    <a:pt x="7" y="0"/>
                  </a:lnTo>
                  <a:lnTo>
                    <a:pt x="4" y="0"/>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41992" name="Freeform 8"/>
            <p:cNvSpPr>
              <a:spLocks/>
            </p:cNvSpPr>
            <p:nvPr/>
          </p:nvSpPr>
          <p:spPr bwMode="auto">
            <a:xfrm>
              <a:off x="1570" y="3138"/>
              <a:ext cx="10" cy="54"/>
            </a:xfrm>
            <a:custGeom>
              <a:avLst/>
              <a:gdLst/>
              <a:ahLst/>
              <a:cxnLst>
                <a:cxn ang="0">
                  <a:pos x="3" y="0"/>
                </a:cxn>
                <a:cxn ang="0">
                  <a:pos x="0" y="0"/>
                </a:cxn>
                <a:cxn ang="0">
                  <a:pos x="0" y="63"/>
                </a:cxn>
                <a:cxn ang="0">
                  <a:pos x="7" y="63"/>
                </a:cxn>
                <a:cxn ang="0">
                  <a:pos x="7" y="0"/>
                </a:cxn>
                <a:cxn ang="0">
                  <a:pos x="3" y="0"/>
                </a:cxn>
              </a:cxnLst>
              <a:rect l="0" t="0" r="r" b="b"/>
              <a:pathLst>
                <a:path w="8" h="64">
                  <a:moveTo>
                    <a:pt x="3" y="0"/>
                  </a:moveTo>
                  <a:lnTo>
                    <a:pt x="0" y="0"/>
                  </a:lnTo>
                  <a:lnTo>
                    <a:pt x="0" y="63"/>
                  </a:lnTo>
                  <a:lnTo>
                    <a:pt x="7" y="63"/>
                  </a:lnTo>
                  <a:lnTo>
                    <a:pt x="7" y="0"/>
                  </a:lnTo>
                  <a:lnTo>
                    <a:pt x="3" y="0"/>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41993" name="Freeform 9"/>
            <p:cNvSpPr>
              <a:spLocks/>
            </p:cNvSpPr>
            <p:nvPr/>
          </p:nvSpPr>
          <p:spPr bwMode="auto">
            <a:xfrm>
              <a:off x="1909" y="3138"/>
              <a:ext cx="7" cy="54"/>
            </a:xfrm>
            <a:custGeom>
              <a:avLst/>
              <a:gdLst/>
              <a:ahLst/>
              <a:cxnLst>
                <a:cxn ang="0">
                  <a:pos x="4" y="0"/>
                </a:cxn>
                <a:cxn ang="0">
                  <a:pos x="0" y="0"/>
                </a:cxn>
                <a:cxn ang="0">
                  <a:pos x="0" y="63"/>
                </a:cxn>
                <a:cxn ang="0">
                  <a:pos x="7" y="63"/>
                </a:cxn>
                <a:cxn ang="0">
                  <a:pos x="7" y="0"/>
                </a:cxn>
                <a:cxn ang="0">
                  <a:pos x="4" y="0"/>
                </a:cxn>
              </a:cxnLst>
              <a:rect l="0" t="0" r="r" b="b"/>
              <a:pathLst>
                <a:path w="8" h="64">
                  <a:moveTo>
                    <a:pt x="4" y="0"/>
                  </a:moveTo>
                  <a:lnTo>
                    <a:pt x="0" y="0"/>
                  </a:lnTo>
                  <a:lnTo>
                    <a:pt x="0" y="63"/>
                  </a:lnTo>
                  <a:lnTo>
                    <a:pt x="7" y="63"/>
                  </a:lnTo>
                  <a:lnTo>
                    <a:pt x="7" y="0"/>
                  </a:lnTo>
                  <a:lnTo>
                    <a:pt x="4" y="0"/>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41994" name="Freeform 10"/>
            <p:cNvSpPr>
              <a:spLocks/>
            </p:cNvSpPr>
            <p:nvPr/>
          </p:nvSpPr>
          <p:spPr bwMode="auto">
            <a:xfrm>
              <a:off x="2253" y="3138"/>
              <a:ext cx="8" cy="54"/>
            </a:xfrm>
            <a:custGeom>
              <a:avLst/>
              <a:gdLst/>
              <a:ahLst/>
              <a:cxnLst>
                <a:cxn ang="0">
                  <a:pos x="3" y="0"/>
                </a:cxn>
                <a:cxn ang="0">
                  <a:pos x="0" y="0"/>
                </a:cxn>
                <a:cxn ang="0">
                  <a:pos x="0" y="63"/>
                </a:cxn>
                <a:cxn ang="0">
                  <a:pos x="7" y="63"/>
                </a:cxn>
                <a:cxn ang="0">
                  <a:pos x="7" y="0"/>
                </a:cxn>
                <a:cxn ang="0">
                  <a:pos x="3" y="0"/>
                </a:cxn>
              </a:cxnLst>
              <a:rect l="0" t="0" r="r" b="b"/>
              <a:pathLst>
                <a:path w="8" h="64">
                  <a:moveTo>
                    <a:pt x="3" y="0"/>
                  </a:moveTo>
                  <a:lnTo>
                    <a:pt x="0" y="0"/>
                  </a:lnTo>
                  <a:lnTo>
                    <a:pt x="0" y="63"/>
                  </a:lnTo>
                  <a:lnTo>
                    <a:pt x="7" y="63"/>
                  </a:lnTo>
                  <a:lnTo>
                    <a:pt x="7" y="0"/>
                  </a:lnTo>
                  <a:lnTo>
                    <a:pt x="3" y="0"/>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41995" name="Freeform 11"/>
            <p:cNvSpPr>
              <a:spLocks/>
            </p:cNvSpPr>
            <p:nvPr/>
          </p:nvSpPr>
          <p:spPr bwMode="auto">
            <a:xfrm>
              <a:off x="2592" y="3138"/>
              <a:ext cx="7" cy="54"/>
            </a:xfrm>
            <a:custGeom>
              <a:avLst/>
              <a:gdLst/>
              <a:ahLst/>
              <a:cxnLst>
                <a:cxn ang="0">
                  <a:pos x="3" y="0"/>
                </a:cxn>
                <a:cxn ang="0">
                  <a:pos x="0" y="0"/>
                </a:cxn>
                <a:cxn ang="0">
                  <a:pos x="0" y="63"/>
                </a:cxn>
                <a:cxn ang="0">
                  <a:pos x="7" y="63"/>
                </a:cxn>
                <a:cxn ang="0">
                  <a:pos x="7" y="0"/>
                </a:cxn>
                <a:cxn ang="0">
                  <a:pos x="3" y="0"/>
                </a:cxn>
              </a:cxnLst>
              <a:rect l="0" t="0" r="r" b="b"/>
              <a:pathLst>
                <a:path w="8" h="64">
                  <a:moveTo>
                    <a:pt x="3" y="0"/>
                  </a:moveTo>
                  <a:lnTo>
                    <a:pt x="0" y="0"/>
                  </a:lnTo>
                  <a:lnTo>
                    <a:pt x="0" y="63"/>
                  </a:lnTo>
                  <a:lnTo>
                    <a:pt x="7" y="63"/>
                  </a:lnTo>
                  <a:lnTo>
                    <a:pt x="7" y="0"/>
                  </a:lnTo>
                  <a:lnTo>
                    <a:pt x="3" y="0"/>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41996" name="Freeform 12"/>
            <p:cNvSpPr>
              <a:spLocks/>
            </p:cNvSpPr>
            <p:nvPr/>
          </p:nvSpPr>
          <p:spPr bwMode="auto">
            <a:xfrm>
              <a:off x="920" y="2906"/>
              <a:ext cx="3619" cy="214"/>
            </a:xfrm>
            <a:custGeom>
              <a:avLst/>
              <a:gdLst/>
              <a:ahLst/>
              <a:cxnLst>
                <a:cxn ang="0">
                  <a:pos x="0" y="252"/>
                </a:cxn>
                <a:cxn ang="0">
                  <a:pos x="3936" y="252"/>
                </a:cxn>
                <a:cxn ang="0">
                  <a:pos x="3936" y="0"/>
                </a:cxn>
                <a:cxn ang="0">
                  <a:pos x="0" y="0"/>
                </a:cxn>
                <a:cxn ang="0">
                  <a:pos x="0" y="252"/>
                </a:cxn>
              </a:cxnLst>
              <a:rect l="0" t="0" r="r" b="b"/>
              <a:pathLst>
                <a:path w="3937" h="253">
                  <a:moveTo>
                    <a:pt x="0" y="252"/>
                  </a:moveTo>
                  <a:lnTo>
                    <a:pt x="3936" y="252"/>
                  </a:lnTo>
                  <a:lnTo>
                    <a:pt x="3936" y="0"/>
                  </a:lnTo>
                  <a:lnTo>
                    <a:pt x="0" y="0"/>
                  </a:lnTo>
                  <a:lnTo>
                    <a:pt x="0" y="252"/>
                  </a:lnTo>
                </a:path>
              </a:pathLst>
            </a:custGeom>
            <a:solidFill>
              <a:srgbClr val="7F7FFF"/>
            </a:solidFill>
            <a:ln w="12700" cap="rnd" cmpd="sng">
              <a:noFill/>
              <a:prstDash val="solid"/>
              <a:round/>
              <a:headEnd type="none" w="med" len="med"/>
              <a:tailEnd type="none" w="med" len="med"/>
            </a:ln>
            <a:effectLst/>
          </p:spPr>
          <p:txBody>
            <a:bodyPr/>
            <a:lstStyle/>
            <a:p>
              <a:endParaRPr lang="fr-FR"/>
            </a:p>
          </p:txBody>
        </p:sp>
        <p:sp>
          <p:nvSpPr>
            <p:cNvPr id="41997" name="Freeform 13"/>
            <p:cNvSpPr>
              <a:spLocks/>
            </p:cNvSpPr>
            <p:nvPr/>
          </p:nvSpPr>
          <p:spPr bwMode="auto">
            <a:xfrm>
              <a:off x="909" y="768"/>
              <a:ext cx="8" cy="2370"/>
            </a:xfrm>
            <a:custGeom>
              <a:avLst/>
              <a:gdLst/>
              <a:ahLst/>
              <a:cxnLst>
                <a:cxn ang="0">
                  <a:pos x="3" y="2782"/>
                </a:cxn>
                <a:cxn ang="0">
                  <a:pos x="7" y="2789"/>
                </a:cxn>
                <a:cxn ang="0">
                  <a:pos x="7" y="0"/>
                </a:cxn>
                <a:cxn ang="0">
                  <a:pos x="0" y="0"/>
                </a:cxn>
                <a:cxn ang="0">
                  <a:pos x="0" y="2789"/>
                </a:cxn>
                <a:cxn ang="0">
                  <a:pos x="3" y="2795"/>
                </a:cxn>
                <a:cxn ang="0">
                  <a:pos x="0" y="2789"/>
                </a:cxn>
                <a:cxn ang="0">
                  <a:pos x="0" y="2795"/>
                </a:cxn>
                <a:cxn ang="0">
                  <a:pos x="3" y="2795"/>
                </a:cxn>
                <a:cxn ang="0">
                  <a:pos x="3" y="2782"/>
                </a:cxn>
              </a:cxnLst>
              <a:rect l="0" t="0" r="r" b="b"/>
              <a:pathLst>
                <a:path w="8" h="2796">
                  <a:moveTo>
                    <a:pt x="3" y="2782"/>
                  </a:moveTo>
                  <a:lnTo>
                    <a:pt x="7" y="2789"/>
                  </a:lnTo>
                  <a:lnTo>
                    <a:pt x="7" y="0"/>
                  </a:lnTo>
                  <a:lnTo>
                    <a:pt x="0" y="0"/>
                  </a:lnTo>
                  <a:lnTo>
                    <a:pt x="0" y="2789"/>
                  </a:lnTo>
                  <a:lnTo>
                    <a:pt x="3" y="2795"/>
                  </a:lnTo>
                  <a:lnTo>
                    <a:pt x="0" y="2789"/>
                  </a:lnTo>
                  <a:lnTo>
                    <a:pt x="0" y="2795"/>
                  </a:lnTo>
                  <a:lnTo>
                    <a:pt x="3" y="2795"/>
                  </a:lnTo>
                  <a:lnTo>
                    <a:pt x="3" y="2782"/>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41998" name="Freeform 14"/>
            <p:cNvSpPr>
              <a:spLocks/>
            </p:cNvSpPr>
            <p:nvPr/>
          </p:nvSpPr>
          <p:spPr bwMode="auto">
            <a:xfrm>
              <a:off x="914" y="3131"/>
              <a:ext cx="3623" cy="7"/>
            </a:xfrm>
            <a:custGeom>
              <a:avLst/>
              <a:gdLst/>
              <a:ahLst/>
              <a:cxnLst>
                <a:cxn ang="0">
                  <a:pos x="3939" y="4"/>
                </a:cxn>
                <a:cxn ang="0">
                  <a:pos x="3939" y="0"/>
                </a:cxn>
                <a:cxn ang="0">
                  <a:pos x="0" y="0"/>
                </a:cxn>
                <a:cxn ang="0">
                  <a:pos x="0" y="7"/>
                </a:cxn>
                <a:cxn ang="0">
                  <a:pos x="3939" y="7"/>
                </a:cxn>
                <a:cxn ang="0">
                  <a:pos x="3939" y="4"/>
                </a:cxn>
              </a:cxnLst>
              <a:rect l="0" t="0" r="r" b="b"/>
              <a:pathLst>
                <a:path w="3940" h="8">
                  <a:moveTo>
                    <a:pt x="3939" y="4"/>
                  </a:moveTo>
                  <a:lnTo>
                    <a:pt x="3939" y="0"/>
                  </a:lnTo>
                  <a:lnTo>
                    <a:pt x="0" y="0"/>
                  </a:lnTo>
                  <a:lnTo>
                    <a:pt x="0" y="7"/>
                  </a:lnTo>
                  <a:lnTo>
                    <a:pt x="3939" y="7"/>
                  </a:lnTo>
                  <a:lnTo>
                    <a:pt x="3939" y="4"/>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41999" name="Freeform 15"/>
            <p:cNvSpPr>
              <a:spLocks/>
            </p:cNvSpPr>
            <p:nvPr/>
          </p:nvSpPr>
          <p:spPr bwMode="auto">
            <a:xfrm>
              <a:off x="2933" y="3135"/>
              <a:ext cx="7" cy="53"/>
            </a:xfrm>
            <a:custGeom>
              <a:avLst/>
              <a:gdLst/>
              <a:ahLst/>
              <a:cxnLst>
                <a:cxn ang="0">
                  <a:pos x="3" y="0"/>
                </a:cxn>
                <a:cxn ang="0">
                  <a:pos x="0" y="0"/>
                </a:cxn>
                <a:cxn ang="0">
                  <a:pos x="0" y="62"/>
                </a:cxn>
                <a:cxn ang="0">
                  <a:pos x="7" y="62"/>
                </a:cxn>
                <a:cxn ang="0">
                  <a:pos x="7" y="0"/>
                </a:cxn>
                <a:cxn ang="0">
                  <a:pos x="3" y="0"/>
                </a:cxn>
              </a:cxnLst>
              <a:rect l="0" t="0" r="r" b="b"/>
              <a:pathLst>
                <a:path w="8" h="63">
                  <a:moveTo>
                    <a:pt x="3" y="0"/>
                  </a:moveTo>
                  <a:lnTo>
                    <a:pt x="0" y="0"/>
                  </a:lnTo>
                  <a:lnTo>
                    <a:pt x="0" y="62"/>
                  </a:lnTo>
                  <a:lnTo>
                    <a:pt x="7" y="62"/>
                  </a:lnTo>
                  <a:lnTo>
                    <a:pt x="7" y="0"/>
                  </a:lnTo>
                  <a:lnTo>
                    <a:pt x="3" y="0"/>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42000" name="Freeform 16"/>
            <p:cNvSpPr>
              <a:spLocks/>
            </p:cNvSpPr>
            <p:nvPr/>
          </p:nvSpPr>
          <p:spPr bwMode="auto">
            <a:xfrm>
              <a:off x="3274" y="3135"/>
              <a:ext cx="6" cy="53"/>
            </a:xfrm>
            <a:custGeom>
              <a:avLst/>
              <a:gdLst/>
              <a:ahLst/>
              <a:cxnLst>
                <a:cxn ang="0">
                  <a:pos x="3" y="0"/>
                </a:cxn>
                <a:cxn ang="0">
                  <a:pos x="0" y="0"/>
                </a:cxn>
                <a:cxn ang="0">
                  <a:pos x="0" y="62"/>
                </a:cxn>
                <a:cxn ang="0">
                  <a:pos x="6" y="62"/>
                </a:cxn>
                <a:cxn ang="0">
                  <a:pos x="6" y="0"/>
                </a:cxn>
                <a:cxn ang="0">
                  <a:pos x="3" y="0"/>
                </a:cxn>
              </a:cxnLst>
              <a:rect l="0" t="0" r="r" b="b"/>
              <a:pathLst>
                <a:path w="7" h="63">
                  <a:moveTo>
                    <a:pt x="3" y="0"/>
                  </a:moveTo>
                  <a:lnTo>
                    <a:pt x="0" y="0"/>
                  </a:lnTo>
                  <a:lnTo>
                    <a:pt x="0" y="62"/>
                  </a:lnTo>
                  <a:lnTo>
                    <a:pt x="6" y="62"/>
                  </a:lnTo>
                  <a:lnTo>
                    <a:pt x="6" y="0"/>
                  </a:lnTo>
                  <a:lnTo>
                    <a:pt x="3" y="0"/>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42001" name="Freeform 17"/>
            <p:cNvSpPr>
              <a:spLocks/>
            </p:cNvSpPr>
            <p:nvPr/>
          </p:nvSpPr>
          <p:spPr bwMode="auto">
            <a:xfrm>
              <a:off x="3596" y="3135"/>
              <a:ext cx="6" cy="53"/>
            </a:xfrm>
            <a:custGeom>
              <a:avLst/>
              <a:gdLst/>
              <a:ahLst/>
              <a:cxnLst>
                <a:cxn ang="0">
                  <a:pos x="3" y="0"/>
                </a:cxn>
                <a:cxn ang="0">
                  <a:pos x="0" y="0"/>
                </a:cxn>
                <a:cxn ang="0">
                  <a:pos x="0" y="62"/>
                </a:cxn>
                <a:cxn ang="0">
                  <a:pos x="6" y="62"/>
                </a:cxn>
                <a:cxn ang="0">
                  <a:pos x="6" y="0"/>
                </a:cxn>
                <a:cxn ang="0">
                  <a:pos x="3" y="0"/>
                </a:cxn>
              </a:cxnLst>
              <a:rect l="0" t="0" r="r" b="b"/>
              <a:pathLst>
                <a:path w="7" h="63">
                  <a:moveTo>
                    <a:pt x="3" y="0"/>
                  </a:moveTo>
                  <a:lnTo>
                    <a:pt x="0" y="0"/>
                  </a:lnTo>
                  <a:lnTo>
                    <a:pt x="0" y="62"/>
                  </a:lnTo>
                  <a:lnTo>
                    <a:pt x="6" y="62"/>
                  </a:lnTo>
                  <a:lnTo>
                    <a:pt x="6" y="0"/>
                  </a:lnTo>
                  <a:lnTo>
                    <a:pt x="3" y="0"/>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42002" name="Freeform 18"/>
            <p:cNvSpPr>
              <a:spLocks/>
            </p:cNvSpPr>
            <p:nvPr/>
          </p:nvSpPr>
          <p:spPr bwMode="auto">
            <a:xfrm>
              <a:off x="3937" y="3135"/>
              <a:ext cx="7" cy="53"/>
            </a:xfrm>
            <a:custGeom>
              <a:avLst/>
              <a:gdLst/>
              <a:ahLst/>
              <a:cxnLst>
                <a:cxn ang="0">
                  <a:pos x="3" y="0"/>
                </a:cxn>
                <a:cxn ang="0">
                  <a:pos x="0" y="0"/>
                </a:cxn>
                <a:cxn ang="0">
                  <a:pos x="0" y="62"/>
                </a:cxn>
                <a:cxn ang="0">
                  <a:pos x="7" y="62"/>
                </a:cxn>
                <a:cxn ang="0">
                  <a:pos x="7" y="0"/>
                </a:cxn>
                <a:cxn ang="0">
                  <a:pos x="3" y="0"/>
                </a:cxn>
              </a:cxnLst>
              <a:rect l="0" t="0" r="r" b="b"/>
              <a:pathLst>
                <a:path w="8" h="63">
                  <a:moveTo>
                    <a:pt x="3" y="0"/>
                  </a:moveTo>
                  <a:lnTo>
                    <a:pt x="0" y="0"/>
                  </a:lnTo>
                  <a:lnTo>
                    <a:pt x="0" y="62"/>
                  </a:lnTo>
                  <a:lnTo>
                    <a:pt x="7" y="62"/>
                  </a:lnTo>
                  <a:lnTo>
                    <a:pt x="7" y="0"/>
                  </a:lnTo>
                  <a:lnTo>
                    <a:pt x="3" y="0"/>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42003" name="Freeform 19"/>
            <p:cNvSpPr>
              <a:spLocks/>
            </p:cNvSpPr>
            <p:nvPr/>
          </p:nvSpPr>
          <p:spPr bwMode="auto">
            <a:xfrm>
              <a:off x="4278" y="3135"/>
              <a:ext cx="7" cy="53"/>
            </a:xfrm>
            <a:custGeom>
              <a:avLst/>
              <a:gdLst/>
              <a:ahLst/>
              <a:cxnLst>
                <a:cxn ang="0">
                  <a:pos x="4" y="0"/>
                </a:cxn>
                <a:cxn ang="0">
                  <a:pos x="0" y="0"/>
                </a:cxn>
                <a:cxn ang="0">
                  <a:pos x="0" y="62"/>
                </a:cxn>
                <a:cxn ang="0">
                  <a:pos x="7" y="62"/>
                </a:cxn>
                <a:cxn ang="0">
                  <a:pos x="7" y="0"/>
                </a:cxn>
                <a:cxn ang="0">
                  <a:pos x="4" y="0"/>
                </a:cxn>
              </a:cxnLst>
              <a:rect l="0" t="0" r="r" b="b"/>
              <a:pathLst>
                <a:path w="8" h="63">
                  <a:moveTo>
                    <a:pt x="4" y="0"/>
                  </a:moveTo>
                  <a:lnTo>
                    <a:pt x="0" y="0"/>
                  </a:lnTo>
                  <a:lnTo>
                    <a:pt x="0" y="62"/>
                  </a:lnTo>
                  <a:lnTo>
                    <a:pt x="7" y="62"/>
                  </a:lnTo>
                  <a:lnTo>
                    <a:pt x="7" y="0"/>
                  </a:lnTo>
                  <a:lnTo>
                    <a:pt x="4" y="0"/>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42004" name="Freeform 20"/>
            <p:cNvSpPr>
              <a:spLocks/>
            </p:cNvSpPr>
            <p:nvPr/>
          </p:nvSpPr>
          <p:spPr bwMode="auto">
            <a:xfrm>
              <a:off x="936" y="2889"/>
              <a:ext cx="189" cy="117"/>
            </a:xfrm>
            <a:custGeom>
              <a:avLst/>
              <a:gdLst/>
              <a:ahLst/>
              <a:cxnLst>
                <a:cxn ang="0">
                  <a:pos x="195" y="0"/>
                </a:cxn>
                <a:cxn ang="0">
                  <a:pos x="195" y="1"/>
                </a:cxn>
                <a:cxn ang="0">
                  <a:pos x="0" y="122"/>
                </a:cxn>
                <a:cxn ang="0">
                  <a:pos x="10" y="137"/>
                </a:cxn>
                <a:cxn ang="0">
                  <a:pos x="205" y="16"/>
                </a:cxn>
                <a:cxn ang="0">
                  <a:pos x="205" y="17"/>
                </a:cxn>
                <a:cxn ang="0">
                  <a:pos x="195" y="0"/>
                </a:cxn>
                <a:cxn ang="0">
                  <a:pos x="195" y="1"/>
                </a:cxn>
                <a:cxn ang="0">
                  <a:pos x="195" y="0"/>
                </a:cxn>
              </a:cxnLst>
              <a:rect l="0" t="0" r="r" b="b"/>
              <a:pathLst>
                <a:path w="206" h="138">
                  <a:moveTo>
                    <a:pt x="195" y="0"/>
                  </a:moveTo>
                  <a:lnTo>
                    <a:pt x="195" y="1"/>
                  </a:lnTo>
                  <a:lnTo>
                    <a:pt x="0" y="122"/>
                  </a:lnTo>
                  <a:lnTo>
                    <a:pt x="10" y="137"/>
                  </a:lnTo>
                  <a:lnTo>
                    <a:pt x="205" y="16"/>
                  </a:lnTo>
                  <a:lnTo>
                    <a:pt x="205" y="17"/>
                  </a:lnTo>
                  <a:lnTo>
                    <a:pt x="195" y="0"/>
                  </a:lnTo>
                  <a:lnTo>
                    <a:pt x="195" y="1"/>
                  </a:lnTo>
                  <a:lnTo>
                    <a:pt x="195" y="0"/>
                  </a:lnTo>
                </a:path>
              </a:pathLst>
            </a:custGeom>
            <a:solidFill>
              <a:schemeClr val="tx1"/>
            </a:solidFill>
            <a:ln w="12700" cap="rnd" cmpd="sng">
              <a:solidFill>
                <a:schemeClr val="tx2"/>
              </a:solidFill>
              <a:prstDash val="solid"/>
              <a:round/>
              <a:headEnd type="none" w="med" len="med"/>
              <a:tailEnd type="none" w="med" len="med"/>
            </a:ln>
            <a:effectLst/>
          </p:spPr>
          <p:txBody>
            <a:bodyPr/>
            <a:lstStyle/>
            <a:p>
              <a:endParaRPr lang="fr-FR"/>
            </a:p>
          </p:txBody>
        </p:sp>
        <p:sp>
          <p:nvSpPr>
            <p:cNvPr id="42005" name="Freeform 21"/>
            <p:cNvSpPr>
              <a:spLocks/>
            </p:cNvSpPr>
            <p:nvPr/>
          </p:nvSpPr>
          <p:spPr bwMode="auto">
            <a:xfrm>
              <a:off x="1121" y="2802"/>
              <a:ext cx="191" cy="98"/>
            </a:xfrm>
            <a:custGeom>
              <a:avLst/>
              <a:gdLst/>
              <a:ahLst/>
              <a:cxnLst>
                <a:cxn ang="0">
                  <a:pos x="189" y="6"/>
                </a:cxn>
                <a:cxn ang="0">
                  <a:pos x="193" y="0"/>
                </a:cxn>
                <a:cxn ang="0">
                  <a:pos x="0" y="98"/>
                </a:cxn>
                <a:cxn ang="0">
                  <a:pos x="10" y="115"/>
                </a:cxn>
                <a:cxn ang="0">
                  <a:pos x="202" y="16"/>
                </a:cxn>
                <a:cxn ang="0">
                  <a:pos x="207" y="10"/>
                </a:cxn>
                <a:cxn ang="0">
                  <a:pos x="202" y="16"/>
                </a:cxn>
                <a:cxn ang="0">
                  <a:pos x="205" y="15"/>
                </a:cxn>
                <a:cxn ang="0">
                  <a:pos x="207" y="10"/>
                </a:cxn>
                <a:cxn ang="0">
                  <a:pos x="189" y="6"/>
                </a:cxn>
              </a:cxnLst>
              <a:rect l="0" t="0" r="r" b="b"/>
              <a:pathLst>
                <a:path w="208" h="116">
                  <a:moveTo>
                    <a:pt x="189" y="6"/>
                  </a:moveTo>
                  <a:lnTo>
                    <a:pt x="193" y="0"/>
                  </a:lnTo>
                  <a:lnTo>
                    <a:pt x="0" y="98"/>
                  </a:lnTo>
                  <a:lnTo>
                    <a:pt x="10" y="115"/>
                  </a:lnTo>
                  <a:lnTo>
                    <a:pt x="202" y="16"/>
                  </a:lnTo>
                  <a:lnTo>
                    <a:pt x="207" y="10"/>
                  </a:lnTo>
                  <a:lnTo>
                    <a:pt x="202" y="16"/>
                  </a:lnTo>
                  <a:lnTo>
                    <a:pt x="205" y="15"/>
                  </a:lnTo>
                  <a:lnTo>
                    <a:pt x="207" y="10"/>
                  </a:lnTo>
                  <a:lnTo>
                    <a:pt x="189" y="6"/>
                  </a:lnTo>
                </a:path>
              </a:pathLst>
            </a:custGeom>
            <a:solidFill>
              <a:schemeClr val="tx1"/>
            </a:solidFill>
            <a:ln w="12700" cap="rnd" cmpd="sng">
              <a:solidFill>
                <a:schemeClr val="tx2"/>
              </a:solidFill>
              <a:prstDash val="solid"/>
              <a:round/>
              <a:headEnd type="none" w="med" len="med"/>
              <a:tailEnd type="none" w="med" len="med"/>
            </a:ln>
            <a:effectLst/>
          </p:spPr>
          <p:txBody>
            <a:bodyPr/>
            <a:lstStyle/>
            <a:p>
              <a:endParaRPr lang="fr-FR"/>
            </a:p>
          </p:txBody>
        </p:sp>
        <p:sp>
          <p:nvSpPr>
            <p:cNvPr id="42006" name="Freeform 22"/>
            <p:cNvSpPr>
              <a:spLocks/>
            </p:cNvSpPr>
            <p:nvPr/>
          </p:nvSpPr>
          <p:spPr bwMode="auto">
            <a:xfrm>
              <a:off x="1299" y="2339"/>
              <a:ext cx="173" cy="468"/>
            </a:xfrm>
            <a:custGeom>
              <a:avLst/>
              <a:gdLst/>
              <a:ahLst/>
              <a:cxnLst>
                <a:cxn ang="0">
                  <a:pos x="169" y="0"/>
                </a:cxn>
                <a:cxn ang="0">
                  <a:pos x="168" y="1"/>
                </a:cxn>
                <a:cxn ang="0">
                  <a:pos x="0" y="546"/>
                </a:cxn>
                <a:cxn ang="0">
                  <a:pos x="18" y="551"/>
                </a:cxn>
                <a:cxn ang="0">
                  <a:pos x="186" y="7"/>
                </a:cxn>
                <a:cxn ang="0">
                  <a:pos x="185" y="8"/>
                </a:cxn>
                <a:cxn ang="0">
                  <a:pos x="169" y="0"/>
                </a:cxn>
                <a:cxn ang="0">
                  <a:pos x="168" y="1"/>
                </a:cxn>
                <a:cxn ang="0">
                  <a:pos x="169" y="0"/>
                </a:cxn>
              </a:cxnLst>
              <a:rect l="0" t="0" r="r" b="b"/>
              <a:pathLst>
                <a:path w="187" h="552">
                  <a:moveTo>
                    <a:pt x="169" y="0"/>
                  </a:moveTo>
                  <a:lnTo>
                    <a:pt x="168" y="1"/>
                  </a:lnTo>
                  <a:lnTo>
                    <a:pt x="0" y="546"/>
                  </a:lnTo>
                  <a:lnTo>
                    <a:pt x="18" y="551"/>
                  </a:lnTo>
                  <a:lnTo>
                    <a:pt x="186" y="7"/>
                  </a:lnTo>
                  <a:lnTo>
                    <a:pt x="185" y="8"/>
                  </a:lnTo>
                  <a:lnTo>
                    <a:pt x="169" y="0"/>
                  </a:lnTo>
                  <a:lnTo>
                    <a:pt x="168" y="1"/>
                  </a:lnTo>
                  <a:lnTo>
                    <a:pt x="169" y="0"/>
                  </a:lnTo>
                </a:path>
              </a:pathLst>
            </a:custGeom>
            <a:solidFill>
              <a:schemeClr val="tx2"/>
            </a:solidFill>
            <a:ln w="12700" cap="rnd" cmpd="sng">
              <a:solidFill>
                <a:schemeClr val="tx2"/>
              </a:solidFill>
              <a:prstDash val="solid"/>
              <a:round/>
              <a:headEnd type="none" w="med" len="med"/>
              <a:tailEnd type="none" w="med" len="med"/>
            </a:ln>
            <a:effectLst/>
          </p:spPr>
          <p:txBody>
            <a:bodyPr/>
            <a:lstStyle/>
            <a:p>
              <a:endParaRPr lang="fr-FR"/>
            </a:p>
          </p:txBody>
        </p:sp>
        <p:sp>
          <p:nvSpPr>
            <p:cNvPr id="42007" name="Freeform 23"/>
            <p:cNvSpPr>
              <a:spLocks/>
            </p:cNvSpPr>
            <p:nvPr/>
          </p:nvSpPr>
          <p:spPr bwMode="auto">
            <a:xfrm>
              <a:off x="1459" y="1979"/>
              <a:ext cx="167" cy="363"/>
            </a:xfrm>
            <a:custGeom>
              <a:avLst/>
              <a:gdLst/>
              <a:ahLst/>
              <a:cxnLst>
                <a:cxn ang="0">
                  <a:pos x="164" y="1"/>
                </a:cxn>
                <a:cxn ang="0">
                  <a:pos x="164" y="0"/>
                </a:cxn>
                <a:cxn ang="0">
                  <a:pos x="0" y="419"/>
                </a:cxn>
                <a:cxn ang="0">
                  <a:pos x="16" y="427"/>
                </a:cxn>
                <a:cxn ang="0">
                  <a:pos x="181" y="7"/>
                </a:cxn>
                <a:cxn ang="0">
                  <a:pos x="181" y="6"/>
                </a:cxn>
                <a:cxn ang="0">
                  <a:pos x="181" y="7"/>
                </a:cxn>
                <a:cxn ang="0">
                  <a:pos x="181" y="6"/>
                </a:cxn>
                <a:cxn ang="0">
                  <a:pos x="164" y="1"/>
                </a:cxn>
              </a:cxnLst>
              <a:rect l="0" t="0" r="r" b="b"/>
              <a:pathLst>
                <a:path w="182" h="428">
                  <a:moveTo>
                    <a:pt x="164" y="1"/>
                  </a:moveTo>
                  <a:lnTo>
                    <a:pt x="164" y="0"/>
                  </a:lnTo>
                  <a:lnTo>
                    <a:pt x="0" y="419"/>
                  </a:lnTo>
                  <a:lnTo>
                    <a:pt x="16" y="427"/>
                  </a:lnTo>
                  <a:lnTo>
                    <a:pt x="181" y="7"/>
                  </a:lnTo>
                  <a:lnTo>
                    <a:pt x="181" y="6"/>
                  </a:lnTo>
                  <a:lnTo>
                    <a:pt x="181" y="7"/>
                  </a:lnTo>
                  <a:lnTo>
                    <a:pt x="181" y="6"/>
                  </a:lnTo>
                  <a:lnTo>
                    <a:pt x="164" y="1"/>
                  </a:lnTo>
                </a:path>
              </a:pathLst>
            </a:custGeom>
            <a:solidFill>
              <a:schemeClr val="tx1"/>
            </a:solidFill>
            <a:ln w="12700" cap="rnd" cmpd="sng">
              <a:solidFill>
                <a:schemeClr val="tx2"/>
              </a:solidFill>
              <a:prstDash val="solid"/>
              <a:round/>
              <a:headEnd type="none" w="med" len="med"/>
              <a:tailEnd type="none" w="med" len="med"/>
            </a:ln>
            <a:effectLst/>
          </p:spPr>
          <p:txBody>
            <a:bodyPr/>
            <a:lstStyle/>
            <a:p>
              <a:endParaRPr lang="fr-FR"/>
            </a:p>
          </p:txBody>
        </p:sp>
        <p:sp>
          <p:nvSpPr>
            <p:cNvPr id="42008" name="Freeform 24"/>
            <p:cNvSpPr>
              <a:spLocks/>
            </p:cNvSpPr>
            <p:nvPr/>
          </p:nvSpPr>
          <p:spPr bwMode="auto">
            <a:xfrm>
              <a:off x="2144" y="1800"/>
              <a:ext cx="205" cy="331"/>
            </a:xfrm>
            <a:custGeom>
              <a:avLst/>
              <a:gdLst/>
              <a:ahLst/>
              <a:cxnLst>
                <a:cxn ang="0">
                  <a:pos x="210" y="369"/>
                </a:cxn>
                <a:cxn ang="0">
                  <a:pos x="210" y="369"/>
                </a:cxn>
                <a:cxn ang="0">
                  <a:pos x="18" y="0"/>
                </a:cxn>
                <a:cxn ang="0">
                  <a:pos x="0" y="9"/>
                </a:cxn>
                <a:cxn ang="0">
                  <a:pos x="193" y="378"/>
                </a:cxn>
                <a:cxn ang="0">
                  <a:pos x="193" y="377"/>
                </a:cxn>
                <a:cxn ang="0">
                  <a:pos x="210" y="369"/>
                </a:cxn>
              </a:cxnLst>
              <a:rect l="0" t="0" r="r" b="b"/>
              <a:pathLst>
                <a:path w="211" h="379">
                  <a:moveTo>
                    <a:pt x="210" y="369"/>
                  </a:moveTo>
                  <a:lnTo>
                    <a:pt x="210" y="369"/>
                  </a:lnTo>
                  <a:lnTo>
                    <a:pt x="18" y="0"/>
                  </a:lnTo>
                  <a:lnTo>
                    <a:pt x="0" y="9"/>
                  </a:lnTo>
                  <a:lnTo>
                    <a:pt x="193" y="378"/>
                  </a:lnTo>
                  <a:lnTo>
                    <a:pt x="193" y="377"/>
                  </a:lnTo>
                  <a:lnTo>
                    <a:pt x="210" y="369"/>
                  </a:lnTo>
                </a:path>
              </a:pathLst>
            </a:custGeom>
            <a:solidFill>
              <a:schemeClr val="tx2"/>
            </a:solidFill>
            <a:ln w="12700" cap="rnd" cmpd="sng">
              <a:solidFill>
                <a:schemeClr val="tx2"/>
              </a:solidFill>
              <a:prstDash val="solid"/>
              <a:round/>
              <a:headEnd type="none" w="med" len="med"/>
              <a:tailEnd type="none" w="med" len="med"/>
            </a:ln>
            <a:effectLst/>
          </p:spPr>
          <p:txBody>
            <a:bodyPr/>
            <a:lstStyle/>
            <a:p>
              <a:endParaRPr lang="fr-FR"/>
            </a:p>
          </p:txBody>
        </p:sp>
        <p:sp>
          <p:nvSpPr>
            <p:cNvPr id="42009" name="Freeform 25"/>
            <p:cNvSpPr>
              <a:spLocks/>
            </p:cNvSpPr>
            <p:nvPr/>
          </p:nvSpPr>
          <p:spPr bwMode="auto">
            <a:xfrm>
              <a:off x="2337" y="2128"/>
              <a:ext cx="153" cy="305"/>
            </a:xfrm>
            <a:custGeom>
              <a:avLst/>
              <a:gdLst/>
              <a:ahLst/>
              <a:cxnLst>
                <a:cxn ang="0">
                  <a:pos x="165" y="347"/>
                </a:cxn>
                <a:cxn ang="0">
                  <a:pos x="166" y="350"/>
                </a:cxn>
                <a:cxn ang="0">
                  <a:pos x="17" y="0"/>
                </a:cxn>
                <a:cxn ang="0">
                  <a:pos x="0" y="8"/>
                </a:cxn>
                <a:cxn ang="0">
                  <a:pos x="150" y="357"/>
                </a:cxn>
                <a:cxn ang="0">
                  <a:pos x="151" y="359"/>
                </a:cxn>
                <a:cxn ang="0">
                  <a:pos x="150" y="357"/>
                </a:cxn>
                <a:cxn ang="0">
                  <a:pos x="150" y="358"/>
                </a:cxn>
                <a:cxn ang="0">
                  <a:pos x="151" y="359"/>
                </a:cxn>
                <a:cxn ang="0">
                  <a:pos x="165" y="347"/>
                </a:cxn>
              </a:cxnLst>
              <a:rect l="0" t="0" r="r" b="b"/>
              <a:pathLst>
                <a:path w="167" h="360">
                  <a:moveTo>
                    <a:pt x="165" y="347"/>
                  </a:moveTo>
                  <a:lnTo>
                    <a:pt x="166" y="350"/>
                  </a:lnTo>
                  <a:lnTo>
                    <a:pt x="17" y="0"/>
                  </a:lnTo>
                  <a:lnTo>
                    <a:pt x="0" y="8"/>
                  </a:lnTo>
                  <a:lnTo>
                    <a:pt x="150" y="357"/>
                  </a:lnTo>
                  <a:lnTo>
                    <a:pt x="151" y="359"/>
                  </a:lnTo>
                  <a:lnTo>
                    <a:pt x="150" y="357"/>
                  </a:lnTo>
                  <a:lnTo>
                    <a:pt x="150" y="358"/>
                  </a:lnTo>
                  <a:lnTo>
                    <a:pt x="151" y="359"/>
                  </a:lnTo>
                  <a:lnTo>
                    <a:pt x="165" y="347"/>
                  </a:lnTo>
                </a:path>
              </a:pathLst>
            </a:custGeom>
            <a:solidFill>
              <a:schemeClr val="tx2"/>
            </a:solidFill>
            <a:ln w="12700" cap="rnd" cmpd="sng">
              <a:solidFill>
                <a:schemeClr val="tx2"/>
              </a:solidFill>
              <a:prstDash val="solid"/>
              <a:round/>
              <a:headEnd type="none" w="med" len="med"/>
              <a:tailEnd type="none" w="med" len="med"/>
            </a:ln>
            <a:effectLst/>
          </p:spPr>
          <p:txBody>
            <a:bodyPr/>
            <a:lstStyle/>
            <a:p>
              <a:endParaRPr lang="fr-FR"/>
            </a:p>
          </p:txBody>
        </p:sp>
        <p:sp>
          <p:nvSpPr>
            <p:cNvPr id="42010" name="Freeform 26"/>
            <p:cNvSpPr>
              <a:spLocks/>
            </p:cNvSpPr>
            <p:nvPr/>
          </p:nvSpPr>
          <p:spPr bwMode="auto">
            <a:xfrm>
              <a:off x="2481" y="2427"/>
              <a:ext cx="179" cy="208"/>
            </a:xfrm>
            <a:custGeom>
              <a:avLst/>
              <a:gdLst/>
              <a:ahLst/>
              <a:cxnLst>
                <a:cxn ang="0">
                  <a:pos x="181" y="223"/>
                </a:cxn>
                <a:cxn ang="0">
                  <a:pos x="194" y="224"/>
                </a:cxn>
                <a:cxn ang="0">
                  <a:pos x="15" y="0"/>
                </a:cxn>
                <a:cxn ang="0">
                  <a:pos x="0" y="12"/>
                </a:cxn>
                <a:cxn ang="0">
                  <a:pos x="180" y="236"/>
                </a:cxn>
                <a:cxn ang="0">
                  <a:pos x="193" y="238"/>
                </a:cxn>
                <a:cxn ang="0">
                  <a:pos x="180" y="236"/>
                </a:cxn>
                <a:cxn ang="0">
                  <a:pos x="185" y="244"/>
                </a:cxn>
                <a:cxn ang="0">
                  <a:pos x="193" y="238"/>
                </a:cxn>
                <a:cxn ang="0">
                  <a:pos x="181" y="223"/>
                </a:cxn>
              </a:cxnLst>
              <a:rect l="0" t="0" r="r" b="b"/>
              <a:pathLst>
                <a:path w="195" h="245">
                  <a:moveTo>
                    <a:pt x="181" y="223"/>
                  </a:moveTo>
                  <a:lnTo>
                    <a:pt x="194" y="224"/>
                  </a:lnTo>
                  <a:lnTo>
                    <a:pt x="15" y="0"/>
                  </a:lnTo>
                  <a:lnTo>
                    <a:pt x="0" y="12"/>
                  </a:lnTo>
                  <a:lnTo>
                    <a:pt x="180" y="236"/>
                  </a:lnTo>
                  <a:lnTo>
                    <a:pt x="193" y="238"/>
                  </a:lnTo>
                  <a:lnTo>
                    <a:pt x="180" y="236"/>
                  </a:lnTo>
                  <a:lnTo>
                    <a:pt x="185" y="244"/>
                  </a:lnTo>
                  <a:lnTo>
                    <a:pt x="193" y="238"/>
                  </a:lnTo>
                  <a:lnTo>
                    <a:pt x="181" y="223"/>
                  </a:lnTo>
                </a:path>
              </a:pathLst>
            </a:custGeom>
            <a:solidFill>
              <a:schemeClr val="tx1"/>
            </a:solidFill>
            <a:ln w="12700" cap="rnd" cmpd="sng">
              <a:solidFill>
                <a:schemeClr val="tx2"/>
              </a:solidFill>
              <a:prstDash val="solid"/>
              <a:round/>
              <a:headEnd type="none" w="med" len="med"/>
              <a:tailEnd type="none" w="med" len="med"/>
            </a:ln>
            <a:effectLst/>
          </p:spPr>
          <p:txBody>
            <a:bodyPr/>
            <a:lstStyle/>
            <a:p>
              <a:endParaRPr lang="fr-FR"/>
            </a:p>
          </p:txBody>
        </p:sp>
        <p:sp>
          <p:nvSpPr>
            <p:cNvPr id="42011" name="Freeform 27"/>
            <p:cNvSpPr>
              <a:spLocks/>
            </p:cNvSpPr>
            <p:nvPr/>
          </p:nvSpPr>
          <p:spPr bwMode="auto">
            <a:xfrm>
              <a:off x="938" y="3019"/>
              <a:ext cx="341" cy="87"/>
            </a:xfrm>
            <a:custGeom>
              <a:avLst/>
              <a:gdLst/>
              <a:ahLst/>
              <a:cxnLst>
                <a:cxn ang="0">
                  <a:pos x="366" y="0"/>
                </a:cxn>
                <a:cxn ang="0">
                  <a:pos x="365" y="1"/>
                </a:cxn>
                <a:cxn ang="0">
                  <a:pos x="0" y="84"/>
                </a:cxn>
                <a:cxn ang="0">
                  <a:pos x="5" y="101"/>
                </a:cxn>
                <a:cxn ang="0">
                  <a:pos x="370" y="18"/>
                </a:cxn>
                <a:cxn ang="0">
                  <a:pos x="369" y="19"/>
                </a:cxn>
                <a:cxn ang="0">
                  <a:pos x="366" y="0"/>
                </a:cxn>
                <a:cxn ang="0">
                  <a:pos x="365" y="0"/>
                </a:cxn>
                <a:cxn ang="0">
                  <a:pos x="365" y="1"/>
                </a:cxn>
                <a:cxn ang="0">
                  <a:pos x="366" y="0"/>
                </a:cxn>
              </a:cxnLst>
              <a:rect l="0" t="0" r="r" b="b"/>
              <a:pathLst>
                <a:path w="371" h="102">
                  <a:moveTo>
                    <a:pt x="366" y="0"/>
                  </a:moveTo>
                  <a:lnTo>
                    <a:pt x="365" y="1"/>
                  </a:lnTo>
                  <a:lnTo>
                    <a:pt x="0" y="84"/>
                  </a:lnTo>
                  <a:lnTo>
                    <a:pt x="5" y="101"/>
                  </a:lnTo>
                  <a:lnTo>
                    <a:pt x="370" y="18"/>
                  </a:lnTo>
                  <a:lnTo>
                    <a:pt x="369" y="19"/>
                  </a:lnTo>
                  <a:lnTo>
                    <a:pt x="366" y="0"/>
                  </a:lnTo>
                  <a:lnTo>
                    <a:pt x="365" y="0"/>
                  </a:lnTo>
                  <a:lnTo>
                    <a:pt x="365" y="1"/>
                  </a:lnTo>
                  <a:lnTo>
                    <a:pt x="366" y="0"/>
                  </a:lnTo>
                </a:path>
              </a:pathLst>
            </a:custGeom>
            <a:solidFill>
              <a:srgbClr val="FFAB00"/>
            </a:solidFill>
            <a:ln w="12700" cap="rnd" cmpd="sng">
              <a:solidFill>
                <a:srgbClr val="FE9B03"/>
              </a:solidFill>
              <a:prstDash val="solid"/>
              <a:round/>
              <a:headEnd type="none" w="med" len="med"/>
              <a:tailEnd type="none" w="med" len="med"/>
            </a:ln>
            <a:effectLst/>
          </p:spPr>
          <p:txBody>
            <a:bodyPr/>
            <a:lstStyle/>
            <a:p>
              <a:endParaRPr lang="fr-FR"/>
            </a:p>
          </p:txBody>
        </p:sp>
        <p:sp>
          <p:nvSpPr>
            <p:cNvPr id="42012" name="Freeform 28"/>
            <p:cNvSpPr>
              <a:spLocks/>
            </p:cNvSpPr>
            <p:nvPr/>
          </p:nvSpPr>
          <p:spPr bwMode="auto">
            <a:xfrm>
              <a:off x="1280" y="2972"/>
              <a:ext cx="313" cy="60"/>
            </a:xfrm>
            <a:custGeom>
              <a:avLst/>
              <a:gdLst/>
              <a:ahLst/>
              <a:cxnLst>
                <a:cxn ang="0">
                  <a:pos x="331" y="2"/>
                </a:cxn>
                <a:cxn ang="0">
                  <a:pos x="334" y="0"/>
                </a:cxn>
                <a:cxn ang="0">
                  <a:pos x="0" y="52"/>
                </a:cxn>
                <a:cxn ang="0">
                  <a:pos x="3" y="70"/>
                </a:cxn>
                <a:cxn ang="0">
                  <a:pos x="337" y="18"/>
                </a:cxn>
                <a:cxn ang="0">
                  <a:pos x="340" y="17"/>
                </a:cxn>
                <a:cxn ang="0">
                  <a:pos x="337" y="18"/>
                </a:cxn>
                <a:cxn ang="0">
                  <a:pos x="338" y="18"/>
                </a:cxn>
                <a:cxn ang="0">
                  <a:pos x="340" y="17"/>
                </a:cxn>
                <a:cxn ang="0">
                  <a:pos x="331" y="2"/>
                </a:cxn>
              </a:cxnLst>
              <a:rect l="0" t="0" r="r" b="b"/>
              <a:pathLst>
                <a:path w="341" h="71">
                  <a:moveTo>
                    <a:pt x="331" y="2"/>
                  </a:moveTo>
                  <a:lnTo>
                    <a:pt x="334" y="0"/>
                  </a:lnTo>
                  <a:lnTo>
                    <a:pt x="0" y="52"/>
                  </a:lnTo>
                  <a:lnTo>
                    <a:pt x="3" y="70"/>
                  </a:lnTo>
                  <a:lnTo>
                    <a:pt x="337" y="18"/>
                  </a:lnTo>
                  <a:lnTo>
                    <a:pt x="340" y="17"/>
                  </a:lnTo>
                  <a:lnTo>
                    <a:pt x="337" y="18"/>
                  </a:lnTo>
                  <a:lnTo>
                    <a:pt x="338" y="18"/>
                  </a:lnTo>
                  <a:lnTo>
                    <a:pt x="340" y="17"/>
                  </a:lnTo>
                  <a:lnTo>
                    <a:pt x="331" y="2"/>
                  </a:lnTo>
                </a:path>
              </a:pathLst>
            </a:custGeom>
            <a:solidFill>
              <a:srgbClr val="FFAB00"/>
            </a:solidFill>
            <a:ln w="12700" cap="rnd" cmpd="sng">
              <a:solidFill>
                <a:srgbClr val="FE9B03"/>
              </a:solidFill>
              <a:prstDash val="solid"/>
              <a:round/>
              <a:headEnd type="none" w="med" len="med"/>
              <a:tailEnd type="none" w="med" len="med"/>
            </a:ln>
            <a:effectLst/>
          </p:spPr>
          <p:txBody>
            <a:bodyPr/>
            <a:lstStyle/>
            <a:p>
              <a:endParaRPr lang="fr-FR"/>
            </a:p>
          </p:txBody>
        </p:sp>
        <p:sp>
          <p:nvSpPr>
            <p:cNvPr id="42013" name="Freeform 29"/>
            <p:cNvSpPr>
              <a:spLocks/>
            </p:cNvSpPr>
            <p:nvPr/>
          </p:nvSpPr>
          <p:spPr bwMode="auto">
            <a:xfrm>
              <a:off x="1590" y="2778"/>
              <a:ext cx="377" cy="205"/>
            </a:xfrm>
            <a:custGeom>
              <a:avLst/>
              <a:gdLst/>
              <a:ahLst/>
              <a:cxnLst>
                <a:cxn ang="0">
                  <a:pos x="393" y="3"/>
                </a:cxn>
                <a:cxn ang="0">
                  <a:pos x="397" y="0"/>
                </a:cxn>
                <a:cxn ang="0">
                  <a:pos x="0" y="224"/>
                </a:cxn>
                <a:cxn ang="0">
                  <a:pos x="9" y="240"/>
                </a:cxn>
                <a:cxn ang="0">
                  <a:pos x="406" y="16"/>
                </a:cxn>
                <a:cxn ang="0">
                  <a:pos x="409" y="13"/>
                </a:cxn>
                <a:cxn ang="0">
                  <a:pos x="406" y="16"/>
                </a:cxn>
                <a:cxn ang="0">
                  <a:pos x="408" y="15"/>
                </a:cxn>
                <a:cxn ang="0">
                  <a:pos x="409" y="13"/>
                </a:cxn>
                <a:cxn ang="0">
                  <a:pos x="393" y="3"/>
                </a:cxn>
              </a:cxnLst>
              <a:rect l="0" t="0" r="r" b="b"/>
              <a:pathLst>
                <a:path w="410" h="241">
                  <a:moveTo>
                    <a:pt x="393" y="3"/>
                  </a:moveTo>
                  <a:lnTo>
                    <a:pt x="397" y="0"/>
                  </a:lnTo>
                  <a:lnTo>
                    <a:pt x="0" y="224"/>
                  </a:lnTo>
                  <a:lnTo>
                    <a:pt x="9" y="240"/>
                  </a:lnTo>
                  <a:lnTo>
                    <a:pt x="406" y="16"/>
                  </a:lnTo>
                  <a:lnTo>
                    <a:pt x="409" y="13"/>
                  </a:lnTo>
                  <a:lnTo>
                    <a:pt x="406" y="16"/>
                  </a:lnTo>
                  <a:lnTo>
                    <a:pt x="408" y="15"/>
                  </a:lnTo>
                  <a:lnTo>
                    <a:pt x="409" y="13"/>
                  </a:lnTo>
                  <a:lnTo>
                    <a:pt x="393" y="3"/>
                  </a:lnTo>
                </a:path>
              </a:pathLst>
            </a:custGeom>
            <a:solidFill>
              <a:srgbClr val="FFAB00"/>
            </a:solidFill>
            <a:ln w="12700" cap="rnd" cmpd="sng">
              <a:solidFill>
                <a:srgbClr val="FE9B03"/>
              </a:solidFill>
              <a:prstDash val="solid"/>
              <a:round/>
              <a:headEnd type="none" w="med" len="med"/>
              <a:tailEnd type="none" w="med" len="med"/>
            </a:ln>
            <a:effectLst/>
          </p:spPr>
          <p:txBody>
            <a:bodyPr/>
            <a:lstStyle/>
            <a:p>
              <a:endParaRPr lang="fr-FR"/>
            </a:p>
          </p:txBody>
        </p:sp>
        <p:sp>
          <p:nvSpPr>
            <p:cNvPr id="42014" name="Freeform 30"/>
            <p:cNvSpPr>
              <a:spLocks/>
            </p:cNvSpPr>
            <p:nvPr/>
          </p:nvSpPr>
          <p:spPr bwMode="auto">
            <a:xfrm>
              <a:off x="1957" y="2315"/>
              <a:ext cx="307" cy="470"/>
            </a:xfrm>
            <a:custGeom>
              <a:avLst/>
              <a:gdLst/>
              <a:ahLst/>
              <a:cxnLst>
                <a:cxn ang="0">
                  <a:pos x="318" y="0"/>
                </a:cxn>
                <a:cxn ang="0">
                  <a:pos x="318" y="0"/>
                </a:cxn>
                <a:cxn ang="0">
                  <a:pos x="0" y="544"/>
                </a:cxn>
                <a:cxn ang="0">
                  <a:pos x="16" y="554"/>
                </a:cxn>
                <a:cxn ang="0">
                  <a:pos x="334" y="10"/>
                </a:cxn>
                <a:cxn ang="0">
                  <a:pos x="318" y="0"/>
                </a:cxn>
              </a:cxnLst>
              <a:rect l="0" t="0" r="r" b="b"/>
              <a:pathLst>
                <a:path w="335" h="555">
                  <a:moveTo>
                    <a:pt x="318" y="0"/>
                  </a:moveTo>
                  <a:lnTo>
                    <a:pt x="318" y="0"/>
                  </a:lnTo>
                  <a:lnTo>
                    <a:pt x="0" y="544"/>
                  </a:lnTo>
                  <a:lnTo>
                    <a:pt x="16" y="554"/>
                  </a:lnTo>
                  <a:lnTo>
                    <a:pt x="334" y="10"/>
                  </a:lnTo>
                  <a:lnTo>
                    <a:pt x="318" y="0"/>
                  </a:lnTo>
                </a:path>
              </a:pathLst>
            </a:custGeom>
            <a:solidFill>
              <a:srgbClr val="FFAB00"/>
            </a:solidFill>
            <a:ln w="12700" cap="rnd" cmpd="sng">
              <a:solidFill>
                <a:srgbClr val="FE9B03"/>
              </a:solidFill>
              <a:prstDash val="solid"/>
              <a:round/>
              <a:headEnd type="none" w="med" len="med"/>
              <a:tailEnd type="none" w="med" len="med"/>
            </a:ln>
            <a:effectLst/>
          </p:spPr>
          <p:txBody>
            <a:bodyPr/>
            <a:lstStyle/>
            <a:p>
              <a:endParaRPr lang="fr-FR"/>
            </a:p>
          </p:txBody>
        </p:sp>
        <p:sp>
          <p:nvSpPr>
            <p:cNvPr id="42015" name="Freeform 31"/>
            <p:cNvSpPr>
              <a:spLocks/>
            </p:cNvSpPr>
            <p:nvPr/>
          </p:nvSpPr>
          <p:spPr bwMode="auto">
            <a:xfrm>
              <a:off x="2254" y="1787"/>
              <a:ext cx="381" cy="532"/>
            </a:xfrm>
            <a:custGeom>
              <a:avLst/>
              <a:gdLst/>
              <a:ahLst/>
              <a:cxnLst>
                <a:cxn ang="0">
                  <a:pos x="397" y="0"/>
                </a:cxn>
                <a:cxn ang="0">
                  <a:pos x="397" y="1"/>
                </a:cxn>
                <a:cxn ang="0">
                  <a:pos x="0" y="616"/>
                </a:cxn>
                <a:cxn ang="0">
                  <a:pos x="16" y="626"/>
                </a:cxn>
                <a:cxn ang="0">
                  <a:pos x="413" y="11"/>
                </a:cxn>
                <a:cxn ang="0">
                  <a:pos x="412" y="13"/>
                </a:cxn>
                <a:cxn ang="0">
                  <a:pos x="397" y="0"/>
                </a:cxn>
                <a:cxn ang="0">
                  <a:pos x="397" y="1"/>
                </a:cxn>
                <a:cxn ang="0">
                  <a:pos x="397" y="0"/>
                </a:cxn>
              </a:cxnLst>
              <a:rect l="0" t="0" r="r" b="b"/>
              <a:pathLst>
                <a:path w="414" h="627">
                  <a:moveTo>
                    <a:pt x="397" y="0"/>
                  </a:moveTo>
                  <a:lnTo>
                    <a:pt x="397" y="1"/>
                  </a:lnTo>
                  <a:lnTo>
                    <a:pt x="0" y="616"/>
                  </a:lnTo>
                  <a:lnTo>
                    <a:pt x="16" y="626"/>
                  </a:lnTo>
                  <a:lnTo>
                    <a:pt x="413" y="11"/>
                  </a:lnTo>
                  <a:lnTo>
                    <a:pt x="412" y="13"/>
                  </a:lnTo>
                  <a:lnTo>
                    <a:pt x="397" y="0"/>
                  </a:lnTo>
                  <a:lnTo>
                    <a:pt x="397" y="1"/>
                  </a:lnTo>
                  <a:lnTo>
                    <a:pt x="397" y="0"/>
                  </a:lnTo>
                </a:path>
              </a:pathLst>
            </a:custGeom>
            <a:solidFill>
              <a:srgbClr val="FFAB00"/>
            </a:solidFill>
            <a:ln w="12700" cap="rnd" cmpd="sng">
              <a:solidFill>
                <a:srgbClr val="FE9B03"/>
              </a:solidFill>
              <a:prstDash val="solid"/>
              <a:round/>
              <a:headEnd type="none" w="med" len="med"/>
              <a:tailEnd type="none" w="med" len="med"/>
            </a:ln>
            <a:effectLst/>
          </p:spPr>
          <p:txBody>
            <a:bodyPr/>
            <a:lstStyle/>
            <a:p>
              <a:endParaRPr lang="fr-FR"/>
            </a:p>
          </p:txBody>
        </p:sp>
        <p:sp>
          <p:nvSpPr>
            <p:cNvPr id="42016" name="Freeform 32"/>
            <p:cNvSpPr>
              <a:spLocks/>
            </p:cNvSpPr>
            <p:nvPr/>
          </p:nvSpPr>
          <p:spPr bwMode="auto">
            <a:xfrm>
              <a:off x="2984" y="1090"/>
              <a:ext cx="318" cy="341"/>
            </a:xfrm>
            <a:custGeom>
              <a:avLst/>
              <a:gdLst/>
              <a:ahLst/>
              <a:cxnLst>
                <a:cxn ang="0">
                  <a:pos x="337" y="0"/>
                </a:cxn>
                <a:cxn ang="0">
                  <a:pos x="330" y="3"/>
                </a:cxn>
                <a:cxn ang="0">
                  <a:pos x="0" y="388"/>
                </a:cxn>
                <a:cxn ang="0">
                  <a:pos x="14" y="401"/>
                </a:cxn>
                <a:cxn ang="0">
                  <a:pos x="345" y="16"/>
                </a:cxn>
                <a:cxn ang="0">
                  <a:pos x="339" y="19"/>
                </a:cxn>
                <a:cxn ang="0">
                  <a:pos x="337" y="0"/>
                </a:cxn>
                <a:cxn ang="0">
                  <a:pos x="333" y="1"/>
                </a:cxn>
                <a:cxn ang="0">
                  <a:pos x="330" y="3"/>
                </a:cxn>
                <a:cxn ang="0">
                  <a:pos x="337" y="0"/>
                </a:cxn>
              </a:cxnLst>
              <a:rect l="0" t="0" r="r" b="b"/>
              <a:pathLst>
                <a:path w="346" h="402">
                  <a:moveTo>
                    <a:pt x="337" y="0"/>
                  </a:moveTo>
                  <a:lnTo>
                    <a:pt x="330" y="3"/>
                  </a:lnTo>
                  <a:lnTo>
                    <a:pt x="0" y="388"/>
                  </a:lnTo>
                  <a:lnTo>
                    <a:pt x="14" y="401"/>
                  </a:lnTo>
                  <a:lnTo>
                    <a:pt x="345" y="16"/>
                  </a:lnTo>
                  <a:lnTo>
                    <a:pt x="339" y="19"/>
                  </a:lnTo>
                  <a:lnTo>
                    <a:pt x="337" y="0"/>
                  </a:lnTo>
                  <a:lnTo>
                    <a:pt x="333" y="1"/>
                  </a:lnTo>
                  <a:lnTo>
                    <a:pt x="330" y="3"/>
                  </a:lnTo>
                  <a:lnTo>
                    <a:pt x="337" y="0"/>
                  </a:lnTo>
                </a:path>
              </a:pathLst>
            </a:custGeom>
            <a:solidFill>
              <a:srgbClr val="FFAB00"/>
            </a:solidFill>
            <a:ln w="12700" cap="rnd" cmpd="sng">
              <a:solidFill>
                <a:srgbClr val="FE9B03"/>
              </a:solidFill>
              <a:prstDash val="solid"/>
              <a:round/>
              <a:headEnd type="none" w="med" len="med"/>
              <a:tailEnd type="none" w="med" len="med"/>
            </a:ln>
            <a:effectLst/>
          </p:spPr>
          <p:txBody>
            <a:bodyPr/>
            <a:lstStyle/>
            <a:p>
              <a:endParaRPr lang="fr-FR"/>
            </a:p>
          </p:txBody>
        </p:sp>
        <p:sp>
          <p:nvSpPr>
            <p:cNvPr id="42017" name="Freeform 33"/>
            <p:cNvSpPr>
              <a:spLocks/>
            </p:cNvSpPr>
            <p:nvPr/>
          </p:nvSpPr>
          <p:spPr bwMode="auto">
            <a:xfrm>
              <a:off x="3299" y="1032"/>
              <a:ext cx="535" cy="70"/>
            </a:xfrm>
            <a:custGeom>
              <a:avLst/>
              <a:gdLst/>
              <a:ahLst/>
              <a:cxnLst>
                <a:cxn ang="0">
                  <a:pos x="580" y="0"/>
                </a:cxn>
                <a:cxn ang="0">
                  <a:pos x="579" y="0"/>
                </a:cxn>
                <a:cxn ang="0">
                  <a:pos x="0" y="64"/>
                </a:cxn>
                <a:cxn ang="0">
                  <a:pos x="2" y="82"/>
                </a:cxn>
                <a:cxn ang="0">
                  <a:pos x="581" y="19"/>
                </a:cxn>
                <a:cxn ang="0">
                  <a:pos x="580" y="0"/>
                </a:cxn>
                <a:cxn ang="0">
                  <a:pos x="579" y="0"/>
                </a:cxn>
                <a:cxn ang="0">
                  <a:pos x="580" y="0"/>
                </a:cxn>
              </a:cxnLst>
              <a:rect l="0" t="0" r="r" b="b"/>
              <a:pathLst>
                <a:path w="582" h="83">
                  <a:moveTo>
                    <a:pt x="580" y="0"/>
                  </a:moveTo>
                  <a:lnTo>
                    <a:pt x="579" y="0"/>
                  </a:lnTo>
                  <a:lnTo>
                    <a:pt x="0" y="64"/>
                  </a:lnTo>
                  <a:lnTo>
                    <a:pt x="2" y="82"/>
                  </a:lnTo>
                  <a:lnTo>
                    <a:pt x="581" y="19"/>
                  </a:lnTo>
                  <a:lnTo>
                    <a:pt x="580" y="0"/>
                  </a:lnTo>
                  <a:lnTo>
                    <a:pt x="579" y="0"/>
                  </a:lnTo>
                  <a:lnTo>
                    <a:pt x="580" y="0"/>
                  </a:lnTo>
                </a:path>
              </a:pathLst>
            </a:custGeom>
            <a:solidFill>
              <a:srgbClr val="FFAB00"/>
            </a:solidFill>
            <a:ln w="12700" cap="rnd" cmpd="sng">
              <a:solidFill>
                <a:srgbClr val="FE9B03"/>
              </a:solidFill>
              <a:prstDash val="solid"/>
              <a:round/>
              <a:headEnd type="none" w="med" len="med"/>
              <a:tailEnd type="none" w="med" len="med"/>
            </a:ln>
            <a:effectLst/>
          </p:spPr>
          <p:txBody>
            <a:bodyPr/>
            <a:lstStyle/>
            <a:p>
              <a:endParaRPr lang="fr-FR"/>
            </a:p>
          </p:txBody>
        </p:sp>
        <p:sp>
          <p:nvSpPr>
            <p:cNvPr id="42018" name="Freeform 34"/>
            <p:cNvSpPr>
              <a:spLocks/>
            </p:cNvSpPr>
            <p:nvPr/>
          </p:nvSpPr>
          <p:spPr bwMode="auto">
            <a:xfrm>
              <a:off x="3838" y="1016"/>
              <a:ext cx="325" cy="28"/>
            </a:xfrm>
            <a:custGeom>
              <a:avLst/>
              <a:gdLst/>
              <a:ahLst/>
              <a:cxnLst>
                <a:cxn ang="0">
                  <a:pos x="352" y="8"/>
                </a:cxn>
                <a:cxn ang="0">
                  <a:pos x="352" y="0"/>
                </a:cxn>
                <a:cxn ang="0">
                  <a:pos x="0" y="16"/>
                </a:cxn>
                <a:cxn ang="0">
                  <a:pos x="1" y="33"/>
                </a:cxn>
                <a:cxn ang="0">
                  <a:pos x="352" y="16"/>
                </a:cxn>
                <a:cxn ang="0">
                  <a:pos x="352" y="8"/>
                </a:cxn>
              </a:cxnLst>
              <a:rect l="0" t="0" r="r" b="b"/>
              <a:pathLst>
                <a:path w="353" h="34">
                  <a:moveTo>
                    <a:pt x="352" y="8"/>
                  </a:moveTo>
                  <a:lnTo>
                    <a:pt x="352" y="0"/>
                  </a:lnTo>
                  <a:lnTo>
                    <a:pt x="0" y="16"/>
                  </a:lnTo>
                  <a:lnTo>
                    <a:pt x="1" y="33"/>
                  </a:lnTo>
                  <a:lnTo>
                    <a:pt x="352" y="16"/>
                  </a:lnTo>
                  <a:lnTo>
                    <a:pt x="352" y="8"/>
                  </a:lnTo>
                </a:path>
              </a:pathLst>
            </a:custGeom>
            <a:solidFill>
              <a:srgbClr val="FFAB00"/>
            </a:solidFill>
            <a:ln w="12700" cap="rnd" cmpd="sng">
              <a:solidFill>
                <a:srgbClr val="FE9B03"/>
              </a:solidFill>
              <a:prstDash val="solid"/>
              <a:round/>
              <a:headEnd type="none" w="med" len="med"/>
              <a:tailEnd type="none" w="med" len="med"/>
            </a:ln>
            <a:effectLst/>
          </p:spPr>
          <p:txBody>
            <a:bodyPr/>
            <a:lstStyle/>
            <a:p>
              <a:endParaRPr lang="fr-FR"/>
            </a:p>
          </p:txBody>
        </p:sp>
        <p:sp>
          <p:nvSpPr>
            <p:cNvPr id="42019" name="Freeform 35"/>
            <p:cNvSpPr>
              <a:spLocks/>
            </p:cNvSpPr>
            <p:nvPr/>
          </p:nvSpPr>
          <p:spPr bwMode="auto">
            <a:xfrm>
              <a:off x="3050" y="3071"/>
              <a:ext cx="76" cy="129"/>
            </a:xfrm>
            <a:custGeom>
              <a:avLst/>
              <a:gdLst/>
              <a:ahLst/>
              <a:cxnLst>
                <a:cxn ang="0">
                  <a:pos x="75" y="3"/>
                </a:cxn>
                <a:cxn ang="0">
                  <a:pos x="70" y="0"/>
                </a:cxn>
                <a:cxn ang="0">
                  <a:pos x="0" y="145"/>
                </a:cxn>
                <a:cxn ang="0">
                  <a:pos x="11" y="151"/>
                </a:cxn>
                <a:cxn ang="0">
                  <a:pos x="81" y="5"/>
                </a:cxn>
                <a:cxn ang="0">
                  <a:pos x="75" y="3"/>
                </a:cxn>
              </a:cxnLst>
              <a:rect l="0" t="0" r="r" b="b"/>
              <a:pathLst>
                <a:path w="82" h="152">
                  <a:moveTo>
                    <a:pt x="75" y="3"/>
                  </a:moveTo>
                  <a:lnTo>
                    <a:pt x="70" y="0"/>
                  </a:lnTo>
                  <a:lnTo>
                    <a:pt x="0" y="145"/>
                  </a:lnTo>
                  <a:lnTo>
                    <a:pt x="11" y="151"/>
                  </a:lnTo>
                  <a:lnTo>
                    <a:pt x="81" y="5"/>
                  </a:lnTo>
                  <a:lnTo>
                    <a:pt x="75" y="3"/>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42020" name="Freeform 36"/>
            <p:cNvSpPr>
              <a:spLocks/>
            </p:cNvSpPr>
            <p:nvPr/>
          </p:nvSpPr>
          <p:spPr bwMode="auto">
            <a:xfrm>
              <a:off x="3102" y="3075"/>
              <a:ext cx="75" cy="125"/>
            </a:xfrm>
            <a:custGeom>
              <a:avLst/>
              <a:gdLst/>
              <a:ahLst/>
              <a:cxnLst>
                <a:cxn ang="0">
                  <a:pos x="75" y="3"/>
                </a:cxn>
                <a:cxn ang="0">
                  <a:pos x="71" y="0"/>
                </a:cxn>
                <a:cxn ang="0">
                  <a:pos x="0" y="139"/>
                </a:cxn>
                <a:cxn ang="0">
                  <a:pos x="10" y="145"/>
                </a:cxn>
                <a:cxn ang="0">
                  <a:pos x="81" y="6"/>
                </a:cxn>
                <a:cxn ang="0">
                  <a:pos x="75" y="3"/>
                </a:cxn>
              </a:cxnLst>
              <a:rect l="0" t="0" r="r" b="b"/>
              <a:pathLst>
                <a:path w="82" h="146">
                  <a:moveTo>
                    <a:pt x="75" y="3"/>
                  </a:moveTo>
                  <a:lnTo>
                    <a:pt x="71" y="0"/>
                  </a:lnTo>
                  <a:lnTo>
                    <a:pt x="0" y="139"/>
                  </a:lnTo>
                  <a:lnTo>
                    <a:pt x="10" y="145"/>
                  </a:lnTo>
                  <a:lnTo>
                    <a:pt x="81" y="6"/>
                  </a:lnTo>
                  <a:lnTo>
                    <a:pt x="75" y="3"/>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42021" name="Freeform 37"/>
            <p:cNvSpPr>
              <a:spLocks/>
            </p:cNvSpPr>
            <p:nvPr/>
          </p:nvSpPr>
          <p:spPr bwMode="auto">
            <a:xfrm>
              <a:off x="1380" y="1104"/>
              <a:ext cx="1293" cy="252"/>
            </a:xfrm>
            <a:custGeom>
              <a:avLst/>
              <a:gdLst/>
              <a:ahLst/>
              <a:cxnLst>
                <a:cxn ang="0">
                  <a:pos x="0" y="167"/>
                </a:cxn>
                <a:cxn ang="0">
                  <a:pos x="1276" y="167"/>
                </a:cxn>
                <a:cxn ang="0">
                  <a:pos x="1297" y="115"/>
                </a:cxn>
                <a:cxn ang="0">
                  <a:pos x="1341" y="95"/>
                </a:cxn>
                <a:cxn ang="0">
                  <a:pos x="1357" y="42"/>
                </a:cxn>
                <a:cxn ang="0">
                  <a:pos x="1407" y="0"/>
                </a:cxn>
                <a:cxn ang="0">
                  <a:pos x="0" y="0"/>
                </a:cxn>
                <a:cxn ang="0">
                  <a:pos x="0" y="167"/>
                </a:cxn>
              </a:cxnLst>
              <a:rect l="0" t="0" r="r" b="b"/>
              <a:pathLst>
                <a:path w="1408" h="168">
                  <a:moveTo>
                    <a:pt x="0" y="167"/>
                  </a:moveTo>
                  <a:lnTo>
                    <a:pt x="1276" y="167"/>
                  </a:lnTo>
                  <a:lnTo>
                    <a:pt x="1297" y="115"/>
                  </a:lnTo>
                  <a:lnTo>
                    <a:pt x="1341" y="95"/>
                  </a:lnTo>
                  <a:lnTo>
                    <a:pt x="1357" y="42"/>
                  </a:lnTo>
                  <a:lnTo>
                    <a:pt x="1407" y="0"/>
                  </a:lnTo>
                  <a:lnTo>
                    <a:pt x="0" y="0"/>
                  </a:lnTo>
                  <a:lnTo>
                    <a:pt x="0" y="167"/>
                  </a:lnTo>
                </a:path>
              </a:pathLst>
            </a:custGeom>
            <a:solidFill>
              <a:srgbClr val="00CC00"/>
            </a:solidFill>
            <a:ln w="12700" cap="rnd" cmpd="sng">
              <a:noFill/>
              <a:prstDash val="solid"/>
              <a:round/>
              <a:headEnd type="none" w="med" len="med"/>
              <a:tailEnd type="none" w="med" len="med"/>
            </a:ln>
            <a:effectLst/>
          </p:spPr>
          <p:txBody>
            <a:bodyPr/>
            <a:lstStyle/>
            <a:p>
              <a:endParaRPr lang="fr-FR"/>
            </a:p>
          </p:txBody>
        </p:sp>
        <p:sp>
          <p:nvSpPr>
            <p:cNvPr id="42022" name="Rectangle 38"/>
            <p:cNvSpPr>
              <a:spLocks noChangeArrowheads="1"/>
            </p:cNvSpPr>
            <p:nvPr/>
          </p:nvSpPr>
          <p:spPr bwMode="auto">
            <a:xfrm>
              <a:off x="1392" y="1115"/>
              <a:ext cx="1296" cy="206"/>
            </a:xfrm>
            <a:prstGeom prst="rect">
              <a:avLst/>
            </a:prstGeom>
            <a:noFill/>
            <a:ln w="12700">
              <a:noFill/>
              <a:miter lim="800000"/>
              <a:headEnd/>
              <a:tailEnd/>
            </a:ln>
            <a:effectLst/>
          </p:spPr>
          <p:txBody>
            <a:bodyPr lIns="90480" tIns="44446" rIns="90480" bIns="44446">
              <a:spAutoFit/>
            </a:bodyPr>
            <a:lstStyle/>
            <a:p>
              <a:pPr eaLnBrk="0" hangingPunct="0">
                <a:lnSpc>
                  <a:spcPct val="90000"/>
                </a:lnSpc>
              </a:pPr>
              <a:r>
                <a:rPr lang="en-US" sz="2000" b="1"/>
                <a:t>Symptomes +/-</a:t>
              </a:r>
            </a:p>
          </p:txBody>
        </p:sp>
        <p:sp>
          <p:nvSpPr>
            <p:cNvPr id="42023" name="Rectangle 39"/>
            <p:cNvSpPr>
              <a:spLocks noChangeArrowheads="1"/>
            </p:cNvSpPr>
            <p:nvPr/>
          </p:nvSpPr>
          <p:spPr bwMode="auto">
            <a:xfrm>
              <a:off x="1877" y="3572"/>
              <a:ext cx="2122" cy="191"/>
            </a:xfrm>
            <a:prstGeom prst="rect">
              <a:avLst/>
            </a:prstGeom>
            <a:noFill/>
            <a:ln w="12700">
              <a:noFill/>
              <a:miter lim="800000"/>
              <a:headEnd/>
              <a:tailEnd/>
            </a:ln>
            <a:effectLst/>
          </p:spPr>
          <p:txBody>
            <a:bodyPr lIns="90480" tIns="44446" rIns="90480" bIns="44446">
              <a:spAutoFit/>
            </a:bodyPr>
            <a:lstStyle/>
            <a:p>
              <a:pPr eaLnBrk="0" hangingPunct="0">
                <a:lnSpc>
                  <a:spcPct val="90000"/>
                </a:lnSpc>
              </a:pPr>
              <a:r>
                <a:rPr lang="en-US" b="1" dirty="0" err="1">
                  <a:solidFill>
                    <a:srgbClr val="FFFF00"/>
                  </a:solidFill>
                </a:rPr>
                <a:t>Évolution</a:t>
              </a:r>
              <a:r>
                <a:rPr lang="en-US" b="1" dirty="0">
                  <a:solidFill>
                    <a:srgbClr val="FFFF00"/>
                  </a:solidFill>
                </a:rPr>
                <a:t> après contamination</a:t>
              </a:r>
            </a:p>
          </p:txBody>
        </p:sp>
        <p:sp>
          <p:nvSpPr>
            <p:cNvPr id="42024" name="Rectangle 40"/>
            <p:cNvSpPr>
              <a:spLocks noChangeArrowheads="1"/>
            </p:cNvSpPr>
            <p:nvPr/>
          </p:nvSpPr>
          <p:spPr bwMode="auto">
            <a:xfrm rot="16200000">
              <a:off x="369" y="1842"/>
              <a:ext cx="593" cy="189"/>
            </a:xfrm>
            <a:prstGeom prst="rect">
              <a:avLst/>
            </a:prstGeom>
            <a:noFill/>
            <a:ln w="12700">
              <a:noFill/>
              <a:miter lim="800000"/>
              <a:headEnd/>
              <a:tailEnd/>
            </a:ln>
            <a:effectLst/>
          </p:spPr>
          <p:txBody>
            <a:bodyPr lIns="90480" tIns="44446" rIns="90480" bIns="44446">
              <a:spAutoFit/>
            </a:bodyPr>
            <a:lstStyle/>
            <a:p>
              <a:pPr eaLnBrk="0" hangingPunct="0">
                <a:lnSpc>
                  <a:spcPct val="90000"/>
                </a:lnSpc>
              </a:pPr>
              <a:r>
                <a:rPr lang="en-US" sz="2400" b="1" dirty="0" err="1">
                  <a:solidFill>
                    <a:srgbClr val="FFFF00"/>
                  </a:solidFill>
                </a:rPr>
                <a:t>Titre</a:t>
              </a:r>
              <a:endParaRPr lang="en-US" sz="2400" b="1" dirty="0">
                <a:solidFill>
                  <a:srgbClr val="FFFF00"/>
                </a:solidFill>
              </a:endParaRPr>
            </a:p>
          </p:txBody>
        </p:sp>
        <p:sp>
          <p:nvSpPr>
            <p:cNvPr id="42025" name="Rectangle 41"/>
            <p:cNvSpPr>
              <a:spLocks noChangeArrowheads="1"/>
            </p:cNvSpPr>
            <p:nvPr/>
          </p:nvSpPr>
          <p:spPr bwMode="auto">
            <a:xfrm>
              <a:off x="3552" y="1067"/>
              <a:ext cx="910" cy="206"/>
            </a:xfrm>
            <a:prstGeom prst="rect">
              <a:avLst/>
            </a:prstGeom>
            <a:solidFill>
              <a:srgbClr val="FFFF00"/>
            </a:solidFill>
            <a:ln w="12700">
              <a:noFill/>
              <a:miter lim="800000"/>
              <a:headEnd/>
              <a:tailEnd/>
            </a:ln>
            <a:effectLst/>
          </p:spPr>
          <p:txBody>
            <a:bodyPr lIns="90480" tIns="44446" rIns="90480" bIns="44446">
              <a:spAutoFit/>
            </a:bodyPr>
            <a:lstStyle/>
            <a:p>
              <a:pPr eaLnBrk="0" hangingPunct="0">
                <a:lnSpc>
                  <a:spcPct val="90000"/>
                </a:lnSpc>
              </a:pPr>
              <a:r>
                <a:rPr lang="en-US" sz="2000" b="1" dirty="0"/>
                <a:t>Anti-HCV</a:t>
              </a:r>
            </a:p>
          </p:txBody>
        </p:sp>
        <p:sp>
          <p:nvSpPr>
            <p:cNvPr id="42026" name="Rectangle 42"/>
            <p:cNvSpPr>
              <a:spLocks noChangeArrowheads="1"/>
            </p:cNvSpPr>
            <p:nvPr/>
          </p:nvSpPr>
          <p:spPr bwMode="auto">
            <a:xfrm>
              <a:off x="2698" y="2428"/>
              <a:ext cx="767" cy="206"/>
            </a:xfrm>
            <a:prstGeom prst="rect">
              <a:avLst/>
            </a:prstGeom>
            <a:solidFill>
              <a:srgbClr val="FFFF00"/>
            </a:solidFill>
            <a:ln w="12700">
              <a:noFill/>
              <a:miter lim="800000"/>
              <a:headEnd/>
              <a:tailEnd/>
            </a:ln>
            <a:effectLst/>
          </p:spPr>
          <p:txBody>
            <a:bodyPr lIns="90480" tIns="44446" rIns="90480" bIns="44446">
              <a:spAutoFit/>
            </a:bodyPr>
            <a:lstStyle/>
            <a:p>
              <a:pPr eaLnBrk="0" hangingPunct="0">
                <a:lnSpc>
                  <a:spcPct val="90000"/>
                </a:lnSpc>
              </a:pPr>
              <a:r>
                <a:rPr lang="en-US" sz="2000" b="1" dirty="0"/>
                <a:t>ALT</a:t>
              </a:r>
            </a:p>
          </p:txBody>
        </p:sp>
        <p:sp>
          <p:nvSpPr>
            <p:cNvPr id="42027" name="Rectangle 43"/>
            <p:cNvSpPr>
              <a:spLocks noChangeArrowheads="1"/>
            </p:cNvSpPr>
            <p:nvPr/>
          </p:nvSpPr>
          <p:spPr bwMode="auto">
            <a:xfrm>
              <a:off x="2124" y="2929"/>
              <a:ext cx="769" cy="207"/>
            </a:xfrm>
            <a:prstGeom prst="rect">
              <a:avLst/>
            </a:prstGeom>
            <a:noFill/>
            <a:ln w="12700">
              <a:noFill/>
              <a:miter lim="800000"/>
              <a:headEnd/>
              <a:tailEnd/>
            </a:ln>
            <a:effectLst/>
          </p:spPr>
          <p:txBody>
            <a:bodyPr lIns="90480" tIns="44446" rIns="90480" bIns="44446">
              <a:spAutoFit/>
            </a:bodyPr>
            <a:lstStyle/>
            <a:p>
              <a:pPr eaLnBrk="0" hangingPunct="0">
                <a:lnSpc>
                  <a:spcPct val="90000"/>
                </a:lnSpc>
              </a:pPr>
              <a:r>
                <a:rPr lang="en-US" sz="2000" b="1"/>
                <a:t>Normale</a:t>
              </a:r>
            </a:p>
          </p:txBody>
        </p:sp>
        <p:sp>
          <p:nvSpPr>
            <p:cNvPr id="42028" name="Rectangle 44"/>
            <p:cNvSpPr>
              <a:spLocks noChangeArrowheads="1"/>
            </p:cNvSpPr>
            <p:nvPr/>
          </p:nvSpPr>
          <p:spPr bwMode="auto">
            <a:xfrm>
              <a:off x="806" y="3194"/>
              <a:ext cx="222" cy="207"/>
            </a:xfrm>
            <a:prstGeom prst="rect">
              <a:avLst/>
            </a:prstGeom>
            <a:noFill/>
            <a:ln w="12700">
              <a:noFill/>
              <a:miter lim="800000"/>
              <a:headEnd/>
              <a:tailEnd/>
            </a:ln>
            <a:effectLst/>
          </p:spPr>
          <p:txBody>
            <a:bodyPr lIns="90480" tIns="44446" rIns="90480" bIns="44446">
              <a:spAutoFit/>
            </a:bodyPr>
            <a:lstStyle/>
            <a:p>
              <a:pPr eaLnBrk="0" hangingPunct="0">
                <a:lnSpc>
                  <a:spcPct val="90000"/>
                </a:lnSpc>
              </a:pPr>
              <a:r>
                <a:rPr lang="en-US" sz="2000" b="1"/>
                <a:t>0</a:t>
              </a:r>
            </a:p>
          </p:txBody>
        </p:sp>
        <p:sp>
          <p:nvSpPr>
            <p:cNvPr id="42029" name="Rectangle 45"/>
            <p:cNvSpPr>
              <a:spLocks noChangeArrowheads="1"/>
            </p:cNvSpPr>
            <p:nvPr/>
          </p:nvSpPr>
          <p:spPr bwMode="auto">
            <a:xfrm>
              <a:off x="1114" y="3194"/>
              <a:ext cx="222" cy="207"/>
            </a:xfrm>
            <a:prstGeom prst="rect">
              <a:avLst/>
            </a:prstGeom>
            <a:noFill/>
            <a:ln w="12700">
              <a:noFill/>
              <a:miter lim="800000"/>
              <a:headEnd/>
              <a:tailEnd/>
            </a:ln>
            <a:effectLst/>
          </p:spPr>
          <p:txBody>
            <a:bodyPr lIns="90480" tIns="44446" rIns="90480" bIns="44446">
              <a:spAutoFit/>
            </a:bodyPr>
            <a:lstStyle/>
            <a:p>
              <a:pPr eaLnBrk="0" hangingPunct="0">
                <a:lnSpc>
                  <a:spcPct val="90000"/>
                </a:lnSpc>
              </a:pPr>
              <a:r>
                <a:rPr lang="en-US" sz="2000" b="1"/>
                <a:t>1</a:t>
              </a:r>
            </a:p>
          </p:txBody>
        </p:sp>
        <p:sp>
          <p:nvSpPr>
            <p:cNvPr id="42030" name="Rectangle 46"/>
            <p:cNvSpPr>
              <a:spLocks noChangeArrowheads="1"/>
            </p:cNvSpPr>
            <p:nvPr/>
          </p:nvSpPr>
          <p:spPr bwMode="auto">
            <a:xfrm>
              <a:off x="1463" y="3194"/>
              <a:ext cx="222" cy="207"/>
            </a:xfrm>
            <a:prstGeom prst="rect">
              <a:avLst/>
            </a:prstGeom>
            <a:noFill/>
            <a:ln w="12700">
              <a:noFill/>
              <a:miter lim="800000"/>
              <a:headEnd/>
              <a:tailEnd/>
            </a:ln>
            <a:effectLst/>
          </p:spPr>
          <p:txBody>
            <a:bodyPr lIns="90480" tIns="44446" rIns="90480" bIns="44446">
              <a:spAutoFit/>
            </a:bodyPr>
            <a:lstStyle/>
            <a:p>
              <a:pPr eaLnBrk="0" hangingPunct="0">
                <a:lnSpc>
                  <a:spcPct val="90000"/>
                </a:lnSpc>
              </a:pPr>
              <a:r>
                <a:rPr lang="en-US" sz="2000" b="1"/>
                <a:t>2</a:t>
              </a:r>
            </a:p>
          </p:txBody>
        </p:sp>
        <p:sp>
          <p:nvSpPr>
            <p:cNvPr id="42031" name="Rectangle 47"/>
            <p:cNvSpPr>
              <a:spLocks noChangeArrowheads="1"/>
            </p:cNvSpPr>
            <p:nvPr/>
          </p:nvSpPr>
          <p:spPr bwMode="auto">
            <a:xfrm>
              <a:off x="1799" y="3194"/>
              <a:ext cx="222" cy="207"/>
            </a:xfrm>
            <a:prstGeom prst="rect">
              <a:avLst/>
            </a:prstGeom>
            <a:noFill/>
            <a:ln w="12700">
              <a:noFill/>
              <a:miter lim="800000"/>
              <a:headEnd/>
              <a:tailEnd/>
            </a:ln>
            <a:effectLst/>
          </p:spPr>
          <p:txBody>
            <a:bodyPr lIns="90480" tIns="44446" rIns="90480" bIns="44446">
              <a:spAutoFit/>
            </a:bodyPr>
            <a:lstStyle/>
            <a:p>
              <a:pPr eaLnBrk="0" hangingPunct="0">
                <a:lnSpc>
                  <a:spcPct val="90000"/>
                </a:lnSpc>
              </a:pPr>
              <a:r>
                <a:rPr lang="en-US" sz="2000" b="1"/>
                <a:t>3</a:t>
              </a:r>
            </a:p>
          </p:txBody>
        </p:sp>
        <p:sp>
          <p:nvSpPr>
            <p:cNvPr id="42032" name="Rectangle 48"/>
            <p:cNvSpPr>
              <a:spLocks noChangeArrowheads="1"/>
            </p:cNvSpPr>
            <p:nvPr/>
          </p:nvSpPr>
          <p:spPr bwMode="auto">
            <a:xfrm>
              <a:off x="2144" y="3194"/>
              <a:ext cx="221" cy="207"/>
            </a:xfrm>
            <a:prstGeom prst="rect">
              <a:avLst/>
            </a:prstGeom>
            <a:noFill/>
            <a:ln w="12700">
              <a:noFill/>
              <a:miter lim="800000"/>
              <a:headEnd/>
              <a:tailEnd/>
            </a:ln>
            <a:effectLst/>
          </p:spPr>
          <p:txBody>
            <a:bodyPr lIns="90480" tIns="44446" rIns="90480" bIns="44446">
              <a:spAutoFit/>
            </a:bodyPr>
            <a:lstStyle/>
            <a:p>
              <a:pPr eaLnBrk="0" hangingPunct="0">
                <a:lnSpc>
                  <a:spcPct val="90000"/>
                </a:lnSpc>
              </a:pPr>
              <a:r>
                <a:rPr lang="en-US" sz="2000" b="1"/>
                <a:t>4</a:t>
              </a:r>
            </a:p>
          </p:txBody>
        </p:sp>
        <p:sp>
          <p:nvSpPr>
            <p:cNvPr id="42033" name="Rectangle 49"/>
            <p:cNvSpPr>
              <a:spLocks noChangeArrowheads="1"/>
            </p:cNvSpPr>
            <p:nvPr/>
          </p:nvSpPr>
          <p:spPr bwMode="auto">
            <a:xfrm>
              <a:off x="2482" y="3194"/>
              <a:ext cx="223" cy="207"/>
            </a:xfrm>
            <a:prstGeom prst="rect">
              <a:avLst/>
            </a:prstGeom>
            <a:noFill/>
            <a:ln w="12700">
              <a:noFill/>
              <a:miter lim="800000"/>
              <a:headEnd/>
              <a:tailEnd/>
            </a:ln>
            <a:effectLst/>
          </p:spPr>
          <p:txBody>
            <a:bodyPr lIns="90480" tIns="44446" rIns="90480" bIns="44446">
              <a:spAutoFit/>
            </a:bodyPr>
            <a:lstStyle/>
            <a:p>
              <a:pPr eaLnBrk="0" hangingPunct="0">
                <a:lnSpc>
                  <a:spcPct val="90000"/>
                </a:lnSpc>
              </a:pPr>
              <a:r>
                <a:rPr lang="en-US" sz="2000" b="1"/>
                <a:t>5</a:t>
              </a:r>
            </a:p>
          </p:txBody>
        </p:sp>
        <p:sp>
          <p:nvSpPr>
            <p:cNvPr id="42034" name="Rectangle 50"/>
            <p:cNvSpPr>
              <a:spLocks noChangeArrowheads="1"/>
            </p:cNvSpPr>
            <p:nvPr/>
          </p:nvSpPr>
          <p:spPr bwMode="auto">
            <a:xfrm>
              <a:off x="2825" y="3191"/>
              <a:ext cx="221" cy="206"/>
            </a:xfrm>
            <a:prstGeom prst="rect">
              <a:avLst/>
            </a:prstGeom>
            <a:noFill/>
            <a:ln w="12700">
              <a:noFill/>
              <a:miter lim="800000"/>
              <a:headEnd/>
              <a:tailEnd/>
            </a:ln>
            <a:effectLst/>
          </p:spPr>
          <p:txBody>
            <a:bodyPr lIns="90480" tIns="44446" rIns="90480" bIns="44446">
              <a:spAutoFit/>
            </a:bodyPr>
            <a:lstStyle/>
            <a:p>
              <a:pPr eaLnBrk="0" hangingPunct="0">
                <a:lnSpc>
                  <a:spcPct val="90000"/>
                </a:lnSpc>
              </a:pPr>
              <a:r>
                <a:rPr lang="en-US" sz="2000" b="1"/>
                <a:t>6</a:t>
              </a:r>
            </a:p>
          </p:txBody>
        </p:sp>
        <p:sp>
          <p:nvSpPr>
            <p:cNvPr id="42035" name="Rectangle 51"/>
            <p:cNvSpPr>
              <a:spLocks noChangeArrowheads="1"/>
            </p:cNvSpPr>
            <p:nvPr/>
          </p:nvSpPr>
          <p:spPr bwMode="auto">
            <a:xfrm>
              <a:off x="3167" y="3191"/>
              <a:ext cx="221" cy="206"/>
            </a:xfrm>
            <a:prstGeom prst="rect">
              <a:avLst/>
            </a:prstGeom>
            <a:noFill/>
            <a:ln w="12700">
              <a:noFill/>
              <a:miter lim="800000"/>
              <a:headEnd/>
              <a:tailEnd/>
            </a:ln>
            <a:effectLst/>
          </p:spPr>
          <p:txBody>
            <a:bodyPr lIns="90480" tIns="44446" rIns="90480" bIns="44446">
              <a:spAutoFit/>
            </a:bodyPr>
            <a:lstStyle/>
            <a:p>
              <a:pPr eaLnBrk="0" hangingPunct="0">
                <a:lnSpc>
                  <a:spcPct val="90000"/>
                </a:lnSpc>
              </a:pPr>
              <a:r>
                <a:rPr lang="en-US" sz="2000" b="1"/>
                <a:t>1</a:t>
              </a:r>
            </a:p>
          </p:txBody>
        </p:sp>
        <p:sp>
          <p:nvSpPr>
            <p:cNvPr id="42036" name="Rectangle 52"/>
            <p:cNvSpPr>
              <a:spLocks noChangeArrowheads="1"/>
            </p:cNvSpPr>
            <p:nvPr/>
          </p:nvSpPr>
          <p:spPr bwMode="auto">
            <a:xfrm>
              <a:off x="3487" y="3191"/>
              <a:ext cx="221" cy="206"/>
            </a:xfrm>
            <a:prstGeom prst="rect">
              <a:avLst/>
            </a:prstGeom>
            <a:noFill/>
            <a:ln w="12700">
              <a:noFill/>
              <a:miter lim="800000"/>
              <a:headEnd/>
              <a:tailEnd/>
            </a:ln>
            <a:effectLst/>
          </p:spPr>
          <p:txBody>
            <a:bodyPr lIns="90480" tIns="44446" rIns="90480" bIns="44446">
              <a:spAutoFit/>
            </a:bodyPr>
            <a:lstStyle/>
            <a:p>
              <a:pPr eaLnBrk="0" hangingPunct="0">
                <a:lnSpc>
                  <a:spcPct val="90000"/>
                </a:lnSpc>
              </a:pPr>
              <a:r>
                <a:rPr lang="en-US" sz="2000" b="1"/>
                <a:t>2</a:t>
              </a:r>
            </a:p>
          </p:txBody>
        </p:sp>
        <p:sp>
          <p:nvSpPr>
            <p:cNvPr id="42037" name="Rectangle 53"/>
            <p:cNvSpPr>
              <a:spLocks noChangeArrowheads="1"/>
            </p:cNvSpPr>
            <p:nvPr/>
          </p:nvSpPr>
          <p:spPr bwMode="auto">
            <a:xfrm>
              <a:off x="3829" y="3191"/>
              <a:ext cx="221" cy="206"/>
            </a:xfrm>
            <a:prstGeom prst="rect">
              <a:avLst/>
            </a:prstGeom>
            <a:noFill/>
            <a:ln w="12700">
              <a:noFill/>
              <a:miter lim="800000"/>
              <a:headEnd/>
              <a:tailEnd/>
            </a:ln>
            <a:effectLst/>
          </p:spPr>
          <p:txBody>
            <a:bodyPr lIns="90480" tIns="44446" rIns="90480" bIns="44446">
              <a:spAutoFit/>
            </a:bodyPr>
            <a:lstStyle/>
            <a:p>
              <a:pPr eaLnBrk="0" hangingPunct="0">
                <a:lnSpc>
                  <a:spcPct val="90000"/>
                </a:lnSpc>
              </a:pPr>
              <a:r>
                <a:rPr lang="en-US" sz="2000" b="1"/>
                <a:t>3</a:t>
              </a:r>
            </a:p>
          </p:txBody>
        </p:sp>
        <p:sp>
          <p:nvSpPr>
            <p:cNvPr id="42038" name="Rectangle 54"/>
            <p:cNvSpPr>
              <a:spLocks noChangeArrowheads="1"/>
            </p:cNvSpPr>
            <p:nvPr/>
          </p:nvSpPr>
          <p:spPr bwMode="auto">
            <a:xfrm>
              <a:off x="4171" y="3191"/>
              <a:ext cx="222" cy="206"/>
            </a:xfrm>
            <a:prstGeom prst="rect">
              <a:avLst/>
            </a:prstGeom>
            <a:noFill/>
            <a:ln w="12700">
              <a:noFill/>
              <a:miter lim="800000"/>
              <a:headEnd/>
              <a:tailEnd/>
            </a:ln>
            <a:effectLst/>
          </p:spPr>
          <p:txBody>
            <a:bodyPr lIns="90480" tIns="44446" rIns="90480" bIns="44446">
              <a:spAutoFit/>
            </a:bodyPr>
            <a:lstStyle/>
            <a:p>
              <a:pPr eaLnBrk="0" hangingPunct="0">
                <a:lnSpc>
                  <a:spcPct val="90000"/>
                </a:lnSpc>
              </a:pPr>
              <a:r>
                <a:rPr lang="en-US" sz="2000" b="1" dirty="0"/>
                <a:t>4</a:t>
              </a:r>
            </a:p>
          </p:txBody>
        </p:sp>
        <p:sp>
          <p:nvSpPr>
            <p:cNvPr id="42039" name="Rectangle 55"/>
            <p:cNvSpPr>
              <a:spLocks noChangeArrowheads="1"/>
            </p:cNvSpPr>
            <p:nvPr/>
          </p:nvSpPr>
          <p:spPr bwMode="auto">
            <a:xfrm>
              <a:off x="3535" y="3349"/>
              <a:ext cx="650" cy="176"/>
            </a:xfrm>
            <a:prstGeom prst="rect">
              <a:avLst/>
            </a:prstGeom>
            <a:noFill/>
            <a:ln w="12700">
              <a:noFill/>
              <a:miter lim="800000"/>
              <a:headEnd/>
              <a:tailEnd/>
            </a:ln>
            <a:effectLst/>
          </p:spPr>
          <p:txBody>
            <a:bodyPr lIns="90480" tIns="44446" rIns="90480" bIns="44446">
              <a:spAutoFit/>
            </a:bodyPr>
            <a:lstStyle/>
            <a:p>
              <a:pPr eaLnBrk="0" hangingPunct="0">
                <a:lnSpc>
                  <a:spcPct val="90000"/>
                </a:lnSpc>
              </a:pPr>
              <a:r>
                <a:rPr lang="en-US" sz="1600" b="1" dirty="0" err="1">
                  <a:solidFill>
                    <a:srgbClr val="FFFF00"/>
                  </a:solidFill>
                </a:rPr>
                <a:t>années</a:t>
              </a:r>
              <a:endParaRPr lang="en-US" sz="1600" b="1" dirty="0">
                <a:solidFill>
                  <a:srgbClr val="FFFF00"/>
                </a:solidFill>
              </a:endParaRPr>
            </a:p>
          </p:txBody>
        </p:sp>
        <p:sp>
          <p:nvSpPr>
            <p:cNvPr id="42040" name="Rectangle 56"/>
            <p:cNvSpPr>
              <a:spLocks noChangeArrowheads="1"/>
            </p:cNvSpPr>
            <p:nvPr/>
          </p:nvSpPr>
          <p:spPr bwMode="auto">
            <a:xfrm>
              <a:off x="1608" y="3356"/>
              <a:ext cx="795" cy="177"/>
            </a:xfrm>
            <a:prstGeom prst="rect">
              <a:avLst/>
            </a:prstGeom>
            <a:noFill/>
            <a:ln w="12700">
              <a:noFill/>
              <a:miter lim="800000"/>
              <a:headEnd/>
              <a:tailEnd/>
            </a:ln>
            <a:effectLst/>
          </p:spPr>
          <p:txBody>
            <a:bodyPr lIns="90480" tIns="44446" rIns="90480" bIns="44446">
              <a:spAutoFit/>
            </a:bodyPr>
            <a:lstStyle/>
            <a:p>
              <a:pPr eaLnBrk="0" hangingPunct="0">
                <a:lnSpc>
                  <a:spcPct val="90000"/>
                </a:lnSpc>
              </a:pPr>
              <a:r>
                <a:rPr lang="en-US" sz="1600" b="1" dirty="0" err="1">
                  <a:solidFill>
                    <a:srgbClr val="FFFF00"/>
                  </a:solidFill>
                </a:rPr>
                <a:t>Mois</a:t>
              </a:r>
              <a:endParaRPr lang="en-US" sz="1600" b="1" dirty="0">
                <a:solidFill>
                  <a:srgbClr val="FFFF00"/>
                </a:solidFill>
              </a:endParaRPr>
            </a:p>
          </p:txBody>
        </p:sp>
        <p:sp>
          <p:nvSpPr>
            <p:cNvPr id="42041" name="Line 57"/>
            <p:cNvSpPr>
              <a:spLocks noChangeShapeType="1"/>
            </p:cNvSpPr>
            <p:nvPr/>
          </p:nvSpPr>
          <p:spPr bwMode="auto">
            <a:xfrm>
              <a:off x="2631" y="2591"/>
              <a:ext cx="298" cy="407"/>
            </a:xfrm>
            <a:prstGeom prst="line">
              <a:avLst/>
            </a:prstGeom>
            <a:noFill/>
            <a:ln w="28575">
              <a:solidFill>
                <a:schemeClr val="tx2"/>
              </a:solidFill>
              <a:round/>
              <a:headEnd/>
              <a:tailEnd/>
            </a:ln>
            <a:effectLst/>
          </p:spPr>
          <p:txBody>
            <a:bodyPr wrap="none" anchor="ctr"/>
            <a:lstStyle/>
            <a:p>
              <a:endParaRPr lang="fr-FR"/>
            </a:p>
          </p:txBody>
        </p:sp>
        <p:sp>
          <p:nvSpPr>
            <p:cNvPr id="42042" name="Line 58"/>
            <p:cNvSpPr>
              <a:spLocks noChangeShapeType="1"/>
            </p:cNvSpPr>
            <p:nvPr/>
          </p:nvSpPr>
          <p:spPr bwMode="auto">
            <a:xfrm>
              <a:off x="2919" y="2998"/>
              <a:ext cx="1411" cy="0"/>
            </a:xfrm>
            <a:prstGeom prst="line">
              <a:avLst/>
            </a:prstGeom>
            <a:noFill/>
            <a:ln w="28575">
              <a:solidFill>
                <a:schemeClr val="tx2"/>
              </a:solidFill>
              <a:round/>
              <a:headEnd/>
              <a:tailEnd/>
            </a:ln>
            <a:effectLst/>
          </p:spPr>
          <p:txBody>
            <a:bodyPr wrap="none" anchor="ctr"/>
            <a:lstStyle/>
            <a:p>
              <a:endParaRPr lang="fr-FR"/>
            </a:p>
          </p:txBody>
        </p:sp>
        <p:sp>
          <p:nvSpPr>
            <p:cNvPr id="42043" name="Line 59"/>
            <p:cNvSpPr>
              <a:spLocks noChangeShapeType="1"/>
            </p:cNvSpPr>
            <p:nvPr/>
          </p:nvSpPr>
          <p:spPr bwMode="auto">
            <a:xfrm flipV="1">
              <a:off x="910" y="953"/>
              <a:ext cx="0" cy="2217"/>
            </a:xfrm>
            <a:prstGeom prst="line">
              <a:avLst/>
            </a:prstGeom>
            <a:noFill/>
            <a:ln w="9525">
              <a:solidFill>
                <a:srgbClr val="FFFFFF"/>
              </a:solidFill>
              <a:round/>
              <a:headEnd/>
              <a:tailEnd/>
            </a:ln>
            <a:effectLst/>
          </p:spPr>
          <p:txBody>
            <a:bodyPr wrap="none" anchor="ctr"/>
            <a:lstStyle/>
            <a:p>
              <a:endParaRPr lang="fr-FR"/>
            </a:p>
          </p:txBody>
        </p:sp>
        <p:sp>
          <p:nvSpPr>
            <p:cNvPr id="42044" name="Freeform 60"/>
            <p:cNvSpPr>
              <a:spLocks/>
            </p:cNvSpPr>
            <p:nvPr/>
          </p:nvSpPr>
          <p:spPr bwMode="auto">
            <a:xfrm>
              <a:off x="2625" y="1424"/>
              <a:ext cx="367" cy="370"/>
            </a:xfrm>
            <a:custGeom>
              <a:avLst/>
              <a:gdLst/>
              <a:ahLst/>
              <a:cxnLst>
                <a:cxn ang="0">
                  <a:pos x="385" y="0"/>
                </a:cxn>
                <a:cxn ang="0">
                  <a:pos x="385" y="0"/>
                </a:cxn>
                <a:cxn ang="0">
                  <a:pos x="0" y="422"/>
                </a:cxn>
                <a:cxn ang="0">
                  <a:pos x="15" y="435"/>
                </a:cxn>
                <a:cxn ang="0">
                  <a:pos x="399" y="13"/>
                </a:cxn>
                <a:cxn ang="0">
                  <a:pos x="385" y="0"/>
                </a:cxn>
              </a:cxnLst>
              <a:rect l="0" t="0" r="r" b="b"/>
              <a:pathLst>
                <a:path w="400" h="436">
                  <a:moveTo>
                    <a:pt x="385" y="0"/>
                  </a:moveTo>
                  <a:lnTo>
                    <a:pt x="385" y="0"/>
                  </a:lnTo>
                  <a:lnTo>
                    <a:pt x="0" y="422"/>
                  </a:lnTo>
                  <a:lnTo>
                    <a:pt x="15" y="435"/>
                  </a:lnTo>
                  <a:lnTo>
                    <a:pt x="399" y="13"/>
                  </a:lnTo>
                  <a:lnTo>
                    <a:pt x="385" y="0"/>
                  </a:lnTo>
                </a:path>
              </a:pathLst>
            </a:custGeom>
            <a:solidFill>
              <a:srgbClr val="FFAB00"/>
            </a:solidFill>
            <a:ln w="12700" cap="rnd" cmpd="sng">
              <a:solidFill>
                <a:srgbClr val="FE9B03"/>
              </a:solidFill>
              <a:prstDash val="solid"/>
              <a:round/>
              <a:headEnd type="none" w="med" len="med"/>
              <a:tailEnd type="none" w="med" len="med"/>
            </a:ln>
            <a:effectLst/>
          </p:spPr>
          <p:txBody>
            <a:bodyPr/>
            <a:lstStyle/>
            <a:p>
              <a:endParaRPr lang="fr-FR"/>
            </a:p>
          </p:txBody>
        </p:sp>
        <p:sp>
          <p:nvSpPr>
            <p:cNvPr id="42045" name="Freeform 61"/>
            <p:cNvSpPr>
              <a:spLocks/>
            </p:cNvSpPr>
            <p:nvPr/>
          </p:nvSpPr>
          <p:spPr bwMode="auto">
            <a:xfrm>
              <a:off x="1615" y="1795"/>
              <a:ext cx="56" cy="184"/>
            </a:xfrm>
            <a:custGeom>
              <a:avLst/>
              <a:gdLst/>
              <a:ahLst/>
              <a:cxnLst>
                <a:cxn ang="0">
                  <a:pos x="192" y="4"/>
                </a:cxn>
                <a:cxn ang="0">
                  <a:pos x="181" y="10"/>
                </a:cxn>
                <a:cxn ang="0">
                  <a:pos x="0" y="593"/>
                </a:cxn>
                <a:cxn ang="0">
                  <a:pos x="17" y="598"/>
                </a:cxn>
                <a:cxn ang="0">
                  <a:pos x="198" y="16"/>
                </a:cxn>
                <a:cxn ang="0">
                  <a:pos x="185" y="22"/>
                </a:cxn>
                <a:cxn ang="0">
                  <a:pos x="192" y="4"/>
                </a:cxn>
                <a:cxn ang="0">
                  <a:pos x="183" y="0"/>
                </a:cxn>
                <a:cxn ang="0">
                  <a:pos x="181" y="10"/>
                </a:cxn>
                <a:cxn ang="0">
                  <a:pos x="192" y="4"/>
                </a:cxn>
              </a:cxnLst>
              <a:rect l="0" t="0" r="r" b="b"/>
              <a:pathLst>
                <a:path w="199" h="599">
                  <a:moveTo>
                    <a:pt x="192" y="4"/>
                  </a:moveTo>
                  <a:lnTo>
                    <a:pt x="181" y="10"/>
                  </a:lnTo>
                  <a:lnTo>
                    <a:pt x="0" y="593"/>
                  </a:lnTo>
                  <a:lnTo>
                    <a:pt x="17" y="598"/>
                  </a:lnTo>
                  <a:lnTo>
                    <a:pt x="198" y="16"/>
                  </a:lnTo>
                  <a:lnTo>
                    <a:pt x="185" y="22"/>
                  </a:lnTo>
                  <a:lnTo>
                    <a:pt x="192" y="4"/>
                  </a:lnTo>
                  <a:lnTo>
                    <a:pt x="183" y="0"/>
                  </a:lnTo>
                  <a:lnTo>
                    <a:pt x="181" y="10"/>
                  </a:lnTo>
                  <a:lnTo>
                    <a:pt x="192" y="4"/>
                  </a:lnTo>
                </a:path>
              </a:pathLst>
            </a:custGeom>
            <a:solidFill>
              <a:schemeClr val="tx1"/>
            </a:solidFill>
            <a:ln w="28575" cap="rnd" cmpd="sng">
              <a:solidFill>
                <a:schemeClr val="tx2"/>
              </a:solidFill>
              <a:prstDash val="solid"/>
              <a:round/>
              <a:headEnd type="none" w="med" len="med"/>
              <a:tailEnd type="none" w="med" len="med"/>
            </a:ln>
            <a:effectLst/>
          </p:spPr>
          <p:txBody>
            <a:bodyPr/>
            <a:lstStyle/>
            <a:p>
              <a:endParaRPr lang="fr-FR"/>
            </a:p>
          </p:txBody>
        </p:sp>
        <p:sp>
          <p:nvSpPr>
            <p:cNvPr id="42046" name="Freeform 62"/>
            <p:cNvSpPr>
              <a:spLocks/>
            </p:cNvSpPr>
            <p:nvPr/>
          </p:nvSpPr>
          <p:spPr bwMode="auto">
            <a:xfrm>
              <a:off x="1790" y="1478"/>
              <a:ext cx="185" cy="82"/>
            </a:xfrm>
            <a:custGeom>
              <a:avLst/>
              <a:gdLst/>
              <a:ahLst/>
              <a:cxnLst>
                <a:cxn ang="0">
                  <a:pos x="220" y="87"/>
                </a:cxn>
                <a:cxn ang="0">
                  <a:pos x="215" y="83"/>
                </a:cxn>
                <a:cxn ang="0">
                  <a:pos x="7" y="0"/>
                </a:cxn>
                <a:cxn ang="0">
                  <a:pos x="0" y="17"/>
                </a:cxn>
                <a:cxn ang="0">
                  <a:pos x="208" y="100"/>
                </a:cxn>
                <a:cxn ang="0">
                  <a:pos x="203" y="96"/>
                </a:cxn>
                <a:cxn ang="0">
                  <a:pos x="220" y="87"/>
                </a:cxn>
                <a:cxn ang="0">
                  <a:pos x="218" y="84"/>
                </a:cxn>
                <a:cxn ang="0">
                  <a:pos x="215" y="83"/>
                </a:cxn>
                <a:cxn ang="0">
                  <a:pos x="220" y="87"/>
                </a:cxn>
              </a:cxnLst>
              <a:rect l="0" t="0" r="r" b="b"/>
              <a:pathLst>
                <a:path w="221" h="101">
                  <a:moveTo>
                    <a:pt x="220" y="87"/>
                  </a:moveTo>
                  <a:lnTo>
                    <a:pt x="215" y="83"/>
                  </a:lnTo>
                  <a:lnTo>
                    <a:pt x="7" y="0"/>
                  </a:lnTo>
                  <a:lnTo>
                    <a:pt x="0" y="17"/>
                  </a:lnTo>
                  <a:lnTo>
                    <a:pt x="208" y="100"/>
                  </a:lnTo>
                  <a:lnTo>
                    <a:pt x="203" y="96"/>
                  </a:lnTo>
                  <a:lnTo>
                    <a:pt x="220" y="87"/>
                  </a:lnTo>
                  <a:lnTo>
                    <a:pt x="218" y="84"/>
                  </a:lnTo>
                  <a:lnTo>
                    <a:pt x="215" y="83"/>
                  </a:lnTo>
                  <a:lnTo>
                    <a:pt x="220" y="87"/>
                  </a:lnTo>
                </a:path>
              </a:pathLst>
            </a:custGeom>
            <a:solidFill>
              <a:schemeClr val="tx2"/>
            </a:solidFill>
            <a:ln w="12700" cap="rnd" cmpd="sng">
              <a:solidFill>
                <a:schemeClr val="tx2"/>
              </a:solidFill>
              <a:prstDash val="solid"/>
              <a:round/>
              <a:headEnd type="none" w="med" len="med"/>
              <a:tailEnd type="none" w="med" len="med"/>
            </a:ln>
            <a:effectLst/>
          </p:spPr>
          <p:txBody>
            <a:bodyPr/>
            <a:lstStyle/>
            <a:p>
              <a:endParaRPr lang="fr-FR"/>
            </a:p>
          </p:txBody>
        </p:sp>
        <p:sp>
          <p:nvSpPr>
            <p:cNvPr id="42047" name="Freeform 63"/>
            <p:cNvSpPr>
              <a:spLocks/>
            </p:cNvSpPr>
            <p:nvPr/>
          </p:nvSpPr>
          <p:spPr bwMode="auto">
            <a:xfrm>
              <a:off x="1983" y="1557"/>
              <a:ext cx="68" cy="94"/>
            </a:xfrm>
            <a:custGeom>
              <a:avLst/>
              <a:gdLst/>
              <a:ahLst/>
              <a:cxnLst>
                <a:cxn ang="0">
                  <a:pos x="200" y="297"/>
                </a:cxn>
                <a:cxn ang="0">
                  <a:pos x="199" y="296"/>
                </a:cxn>
                <a:cxn ang="0">
                  <a:pos x="17" y="0"/>
                </a:cxn>
                <a:cxn ang="0">
                  <a:pos x="0" y="10"/>
                </a:cxn>
                <a:cxn ang="0">
                  <a:pos x="183" y="307"/>
                </a:cxn>
                <a:cxn ang="0">
                  <a:pos x="183" y="306"/>
                </a:cxn>
                <a:cxn ang="0">
                  <a:pos x="200" y="297"/>
                </a:cxn>
                <a:cxn ang="0">
                  <a:pos x="199" y="297"/>
                </a:cxn>
                <a:cxn ang="0">
                  <a:pos x="199" y="296"/>
                </a:cxn>
                <a:cxn ang="0">
                  <a:pos x="200" y="297"/>
                </a:cxn>
              </a:cxnLst>
              <a:rect l="0" t="0" r="r" b="b"/>
              <a:pathLst>
                <a:path w="201" h="308">
                  <a:moveTo>
                    <a:pt x="200" y="297"/>
                  </a:moveTo>
                  <a:lnTo>
                    <a:pt x="199" y="296"/>
                  </a:lnTo>
                  <a:lnTo>
                    <a:pt x="17" y="0"/>
                  </a:lnTo>
                  <a:lnTo>
                    <a:pt x="0" y="10"/>
                  </a:lnTo>
                  <a:lnTo>
                    <a:pt x="183" y="307"/>
                  </a:lnTo>
                  <a:lnTo>
                    <a:pt x="183" y="306"/>
                  </a:lnTo>
                  <a:lnTo>
                    <a:pt x="200" y="297"/>
                  </a:lnTo>
                  <a:lnTo>
                    <a:pt x="199" y="297"/>
                  </a:lnTo>
                  <a:lnTo>
                    <a:pt x="199" y="296"/>
                  </a:lnTo>
                  <a:lnTo>
                    <a:pt x="200" y="297"/>
                  </a:lnTo>
                </a:path>
              </a:pathLst>
            </a:custGeom>
            <a:solidFill>
              <a:schemeClr val="tx1"/>
            </a:solidFill>
            <a:ln w="28575" cap="rnd" cmpd="sng">
              <a:solidFill>
                <a:schemeClr val="tx2"/>
              </a:solidFill>
              <a:prstDash val="solid"/>
              <a:round/>
              <a:headEnd type="none" w="med" len="med"/>
              <a:tailEnd type="none" w="med" len="med"/>
            </a:ln>
            <a:effectLst/>
          </p:spPr>
          <p:txBody>
            <a:bodyPr/>
            <a:lstStyle/>
            <a:p>
              <a:endParaRPr lang="fr-FR"/>
            </a:p>
          </p:txBody>
        </p:sp>
        <p:sp>
          <p:nvSpPr>
            <p:cNvPr id="42048" name="Freeform 64"/>
            <p:cNvSpPr>
              <a:spLocks/>
            </p:cNvSpPr>
            <p:nvPr/>
          </p:nvSpPr>
          <p:spPr bwMode="auto">
            <a:xfrm>
              <a:off x="1714" y="1479"/>
              <a:ext cx="76" cy="185"/>
            </a:xfrm>
            <a:custGeom>
              <a:avLst/>
              <a:gdLst/>
              <a:ahLst/>
              <a:cxnLst>
                <a:cxn ang="0">
                  <a:pos x="192" y="4"/>
                </a:cxn>
                <a:cxn ang="0">
                  <a:pos x="181" y="10"/>
                </a:cxn>
                <a:cxn ang="0">
                  <a:pos x="0" y="593"/>
                </a:cxn>
                <a:cxn ang="0">
                  <a:pos x="17" y="598"/>
                </a:cxn>
                <a:cxn ang="0">
                  <a:pos x="198" y="16"/>
                </a:cxn>
                <a:cxn ang="0">
                  <a:pos x="185" y="22"/>
                </a:cxn>
                <a:cxn ang="0">
                  <a:pos x="192" y="4"/>
                </a:cxn>
                <a:cxn ang="0">
                  <a:pos x="183" y="0"/>
                </a:cxn>
                <a:cxn ang="0">
                  <a:pos x="181" y="10"/>
                </a:cxn>
                <a:cxn ang="0">
                  <a:pos x="192" y="4"/>
                </a:cxn>
              </a:cxnLst>
              <a:rect l="0" t="0" r="r" b="b"/>
              <a:pathLst>
                <a:path w="199" h="599">
                  <a:moveTo>
                    <a:pt x="192" y="4"/>
                  </a:moveTo>
                  <a:lnTo>
                    <a:pt x="181" y="10"/>
                  </a:lnTo>
                  <a:lnTo>
                    <a:pt x="0" y="593"/>
                  </a:lnTo>
                  <a:lnTo>
                    <a:pt x="17" y="598"/>
                  </a:lnTo>
                  <a:lnTo>
                    <a:pt x="198" y="16"/>
                  </a:lnTo>
                  <a:lnTo>
                    <a:pt x="185" y="22"/>
                  </a:lnTo>
                  <a:lnTo>
                    <a:pt x="192" y="4"/>
                  </a:lnTo>
                  <a:lnTo>
                    <a:pt x="183" y="0"/>
                  </a:lnTo>
                  <a:lnTo>
                    <a:pt x="181" y="10"/>
                  </a:lnTo>
                  <a:lnTo>
                    <a:pt x="192" y="4"/>
                  </a:lnTo>
                </a:path>
              </a:pathLst>
            </a:custGeom>
            <a:solidFill>
              <a:schemeClr val="tx1"/>
            </a:solidFill>
            <a:ln w="28575" cap="rnd" cmpd="sng">
              <a:solidFill>
                <a:schemeClr val="tx2"/>
              </a:solidFill>
              <a:prstDash val="solid"/>
              <a:round/>
              <a:headEnd type="none" w="med" len="med"/>
              <a:tailEnd type="none" w="med" len="med"/>
            </a:ln>
            <a:effectLst/>
          </p:spPr>
          <p:txBody>
            <a:bodyPr/>
            <a:lstStyle/>
            <a:p>
              <a:endParaRPr lang="fr-FR"/>
            </a:p>
          </p:txBody>
        </p:sp>
      </p:grpSp>
      <p:sp>
        <p:nvSpPr>
          <p:cNvPr id="42049" name="Line 65"/>
          <p:cNvSpPr>
            <a:spLocks noChangeShapeType="1"/>
          </p:cNvSpPr>
          <p:nvPr/>
        </p:nvSpPr>
        <p:spPr bwMode="auto">
          <a:xfrm>
            <a:off x="457200" y="1066800"/>
            <a:ext cx="7994650" cy="0"/>
          </a:xfrm>
          <a:prstGeom prst="line">
            <a:avLst/>
          </a:prstGeom>
          <a:noFill/>
          <a:ln w="50800">
            <a:solidFill>
              <a:srgbClr val="FC0128"/>
            </a:solidFill>
            <a:round/>
            <a:headEnd/>
            <a:tailEnd/>
          </a:ln>
          <a:effectLst/>
        </p:spPr>
        <p:txBody>
          <a:bodyPr wrap="none" anchor="ctr"/>
          <a:lstStyle/>
          <a:p>
            <a:endParaRPr lang="fr-F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0" y="19050"/>
            <a:ext cx="9067800" cy="1123950"/>
          </a:xfrm>
          <a:prstGeom prst="rect">
            <a:avLst/>
          </a:prstGeom>
          <a:noFill/>
          <a:ln w="12700">
            <a:noFill/>
            <a:miter lim="800000"/>
            <a:headEnd/>
            <a:tailEnd/>
          </a:ln>
          <a:effectLst/>
        </p:spPr>
        <p:txBody>
          <a:bodyPr lIns="90480" tIns="44446" rIns="90480" bIns="44446" anchor="ctr"/>
          <a:lstStyle/>
          <a:p>
            <a:pPr algn="ctr" eaLnBrk="0" hangingPunct="0">
              <a:lnSpc>
                <a:spcPct val="135000"/>
              </a:lnSpc>
            </a:pPr>
            <a:r>
              <a:rPr lang="en-US" sz="2000" b="1" dirty="0" err="1">
                <a:solidFill>
                  <a:srgbClr val="FFFF00"/>
                </a:solidFill>
              </a:rPr>
              <a:t>Hépatite</a:t>
            </a:r>
            <a:r>
              <a:rPr lang="en-US" sz="2000" b="1" dirty="0">
                <a:solidFill>
                  <a:srgbClr val="FFFF00"/>
                </a:solidFill>
              </a:rPr>
              <a:t> </a:t>
            </a:r>
            <a:r>
              <a:rPr lang="en-US" sz="2000" b="1" dirty="0" err="1">
                <a:solidFill>
                  <a:srgbClr val="FFFF00"/>
                </a:solidFill>
              </a:rPr>
              <a:t>virale</a:t>
            </a:r>
            <a:r>
              <a:rPr lang="en-US" sz="2000" b="1" dirty="0">
                <a:solidFill>
                  <a:srgbClr val="FFFF00"/>
                </a:solidFill>
              </a:rPr>
              <a:t> C </a:t>
            </a:r>
            <a:r>
              <a:rPr lang="en-US" sz="2000" b="1" dirty="0" err="1">
                <a:solidFill>
                  <a:srgbClr val="FFFF00"/>
                </a:solidFill>
              </a:rPr>
              <a:t>chronique</a:t>
            </a:r>
            <a:endParaRPr lang="en-US" sz="2000" b="1" dirty="0">
              <a:solidFill>
                <a:srgbClr val="FFFF00"/>
              </a:solidFill>
            </a:endParaRPr>
          </a:p>
        </p:txBody>
      </p:sp>
      <p:grpSp>
        <p:nvGrpSpPr>
          <p:cNvPr id="39939" name="Group 3"/>
          <p:cNvGrpSpPr>
            <a:grpSpLocks/>
          </p:cNvGrpSpPr>
          <p:nvPr/>
        </p:nvGrpSpPr>
        <p:grpSpPr bwMode="auto">
          <a:xfrm>
            <a:off x="326992" y="1676400"/>
            <a:ext cx="8838027" cy="4881563"/>
            <a:chOff x="577" y="768"/>
            <a:chExt cx="4415" cy="2891"/>
          </a:xfrm>
        </p:grpSpPr>
        <p:sp>
          <p:nvSpPr>
            <p:cNvPr id="39940" name="Rectangle 4"/>
            <p:cNvSpPr>
              <a:spLocks noChangeArrowheads="1"/>
            </p:cNvSpPr>
            <p:nvPr/>
          </p:nvSpPr>
          <p:spPr bwMode="auto">
            <a:xfrm>
              <a:off x="1085" y="1576"/>
              <a:ext cx="2555" cy="248"/>
            </a:xfrm>
            <a:prstGeom prst="rect">
              <a:avLst/>
            </a:prstGeom>
            <a:solidFill>
              <a:srgbClr val="FF0000"/>
            </a:solidFill>
            <a:ln w="12700">
              <a:noFill/>
              <a:miter lim="800000"/>
              <a:headEnd/>
              <a:tailEnd/>
            </a:ln>
            <a:effectLst/>
          </p:spPr>
          <p:txBody>
            <a:bodyPr wrap="none" anchor="ctr"/>
            <a:lstStyle/>
            <a:p>
              <a:endParaRPr lang="fr-FR"/>
            </a:p>
          </p:txBody>
        </p:sp>
        <p:sp>
          <p:nvSpPr>
            <p:cNvPr id="39941" name="Freeform 5"/>
            <p:cNvSpPr>
              <a:spLocks/>
            </p:cNvSpPr>
            <p:nvPr/>
          </p:nvSpPr>
          <p:spPr bwMode="auto">
            <a:xfrm>
              <a:off x="928" y="3030"/>
              <a:ext cx="7" cy="51"/>
            </a:xfrm>
            <a:custGeom>
              <a:avLst/>
              <a:gdLst/>
              <a:ahLst/>
              <a:cxnLst>
                <a:cxn ang="0">
                  <a:pos x="3" y="0"/>
                </a:cxn>
                <a:cxn ang="0">
                  <a:pos x="0" y="0"/>
                </a:cxn>
                <a:cxn ang="0">
                  <a:pos x="0" y="63"/>
                </a:cxn>
                <a:cxn ang="0">
                  <a:pos x="7" y="63"/>
                </a:cxn>
                <a:cxn ang="0">
                  <a:pos x="7" y="0"/>
                </a:cxn>
                <a:cxn ang="0">
                  <a:pos x="3" y="0"/>
                </a:cxn>
              </a:cxnLst>
              <a:rect l="0" t="0" r="r" b="b"/>
              <a:pathLst>
                <a:path w="8" h="64">
                  <a:moveTo>
                    <a:pt x="3" y="0"/>
                  </a:moveTo>
                  <a:lnTo>
                    <a:pt x="0" y="0"/>
                  </a:lnTo>
                  <a:lnTo>
                    <a:pt x="0" y="63"/>
                  </a:lnTo>
                  <a:lnTo>
                    <a:pt x="7" y="63"/>
                  </a:lnTo>
                  <a:lnTo>
                    <a:pt x="7" y="0"/>
                  </a:lnTo>
                  <a:lnTo>
                    <a:pt x="3" y="0"/>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39942" name="Freeform 6"/>
            <p:cNvSpPr>
              <a:spLocks/>
            </p:cNvSpPr>
            <p:nvPr/>
          </p:nvSpPr>
          <p:spPr bwMode="auto">
            <a:xfrm>
              <a:off x="1253" y="3030"/>
              <a:ext cx="7" cy="51"/>
            </a:xfrm>
            <a:custGeom>
              <a:avLst/>
              <a:gdLst/>
              <a:ahLst/>
              <a:cxnLst>
                <a:cxn ang="0">
                  <a:pos x="4" y="0"/>
                </a:cxn>
                <a:cxn ang="0">
                  <a:pos x="0" y="0"/>
                </a:cxn>
                <a:cxn ang="0">
                  <a:pos x="0" y="63"/>
                </a:cxn>
                <a:cxn ang="0">
                  <a:pos x="7" y="63"/>
                </a:cxn>
                <a:cxn ang="0">
                  <a:pos x="7" y="0"/>
                </a:cxn>
                <a:cxn ang="0">
                  <a:pos x="4" y="0"/>
                </a:cxn>
              </a:cxnLst>
              <a:rect l="0" t="0" r="r" b="b"/>
              <a:pathLst>
                <a:path w="8" h="64">
                  <a:moveTo>
                    <a:pt x="4" y="0"/>
                  </a:moveTo>
                  <a:lnTo>
                    <a:pt x="0" y="0"/>
                  </a:lnTo>
                  <a:lnTo>
                    <a:pt x="0" y="63"/>
                  </a:lnTo>
                  <a:lnTo>
                    <a:pt x="7" y="63"/>
                  </a:lnTo>
                  <a:lnTo>
                    <a:pt x="7" y="0"/>
                  </a:lnTo>
                  <a:lnTo>
                    <a:pt x="4" y="0"/>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39943" name="Freeform 7"/>
            <p:cNvSpPr>
              <a:spLocks/>
            </p:cNvSpPr>
            <p:nvPr/>
          </p:nvSpPr>
          <p:spPr bwMode="auto">
            <a:xfrm>
              <a:off x="1613" y="3030"/>
              <a:ext cx="9" cy="51"/>
            </a:xfrm>
            <a:custGeom>
              <a:avLst/>
              <a:gdLst/>
              <a:ahLst/>
              <a:cxnLst>
                <a:cxn ang="0">
                  <a:pos x="3" y="0"/>
                </a:cxn>
                <a:cxn ang="0">
                  <a:pos x="0" y="0"/>
                </a:cxn>
                <a:cxn ang="0">
                  <a:pos x="0" y="63"/>
                </a:cxn>
                <a:cxn ang="0">
                  <a:pos x="7" y="63"/>
                </a:cxn>
                <a:cxn ang="0">
                  <a:pos x="7" y="0"/>
                </a:cxn>
                <a:cxn ang="0">
                  <a:pos x="3" y="0"/>
                </a:cxn>
              </a:cxnLst>
              <a:rect l="0" t="0" r="r" b="b"/>
              <a:pathLst>
                <a:path w="8" h="64">
                  <a:moveTo>
                    <a:pt x="3" y="0"/>
                  </a:moveTo>
                  <a:lnTo>
                    <a:pt x="0" y="0"/>
                  </a:lnTo>
                  <a:lnTo>
                    <a:pt x="0" y="63"/>
                  </a:lnTo>
                  <a:lnTo>
                    <a:pt x="7" y="63"/>
                  </a:lnTo>
                  <a:lnTo>
                    <a:pt x="7" y="0"/>
                  </a:lnTo>
                  <a:lnTo>
                    <a:pt x="3" y="0"/>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39944" name="Freeform 8"/>
            <p:cNvSpPr>
              <a:spLocks/>
            </p:cNvSpPr>
            <p:nvPr/>
          </p:nvSpPr>
          <p:spPr bwMode="auto">
            <a:xfrm>
              <a:off x="1965" y="3030"/>
              <a:ext cx="8" cy="51"/>
            </a:xfrm>
            <a:custGeom>
              <a:avLst/>
              <a:gdLst/>
              <a:ahLst/>
              <a:cxnLst>
                <a:cxn ang="0">
                  <a:pos x="4" y="0"/>
                </a:cxn>
                <a:cxn ang="0">
                  <a:pos x="0" y="0"/>
                </a:cxn>
                <a:cxn ang="0">
                  <a:pos x="0" y="63"/>
                </a:cxn>
                <a:cxn ang="0">
                  <a:pos x="7" y="63"/>
                </a:cxn>
                <a:cxn ang="0">
                  <a:pos x="7" y="0"/>
                </a:cxn>
                <a:cxn ang="0">
                  <a:pos x="4" y="0"/>
                </a:cxn>
              </a:cxnLst>
              <a:rect l="0" t="0" r="r" b="b"/>
              <a:pathLst>
                <a:path w="8" h="64">
                  <a:moveTo>
                    <a:pt x="4" y="0"/>
                  </a:moveTo>
                  <a:lnTo>
                    <a:pt x="0" y="0"/>
                  </a:lnTo>
                  <a:lnTo>
                    <a:pt x="0" y="63"/>
                  </a:lnTo>
                  <a:lnTo>
                    <a:pt x="7" y="63"/>
                  </a:lnTo>
                  <a:lnTo>
                    <a:pt x="7" y="0"/>
                  </a:lnTo>
                  <a:lnTo>
                    <a:pt x="4" y="0"/>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39945" name="Freeform 9"/>
            <p:cNvSpPr>
              <a:spLocks/>
            </p:cNvSpPr>
            <p:nvPr/>
          </p:nvSpPr>
          <p:spPr bwMode="auto">
            <a:xfrm>
              <a:off x="2325" y="3030"/>
              <a:ext cx="7" cy="51"/>
            </a:xfrm>
            <a:custGeom>
              <a:avLst/>
              <a:gdLst/>
              <a:ahLst/>
              <a:cxnLst>
                <a:cxn ang="0">
                  <a:pos x="3" y="0"/>
                </a:cxn>
                <a:cxn ang="0">
                  <a:pos x="0" y="0"/>
                </a:cxn>
                <a:cxn ang="0">
                  <a:pos x="0" y="63"/>
                </a:cxn>
                <a:cxn ang="0">
                  <a:pos x="7" y="63"/>
                </a:cxn>
                <a:cxn ang="0">
                  <a:pos x="7" y="0"/>
                </a:cxn>
                <a:cxn ang="0">
                  <a:pos x="3" y="0"/>
                </a:cxn>
              </a:cxnLst>
              <a:rect l="0" t="0" r="r" b="b"/>
              <a:pathLst>
                <a:path w="8" h="64">
                  <a:moveTo>
                    <a:pt x="3" y="0"/>
                  </a:moveTo>
                  <a:lnTo>
                    <a:pt x="0" y="0"/>
                  </a:lnTo>
                  <a:lnTo>
                    <a:pt x="0" y="63"/>
                  </a:lnTo>
                  <a:lnTo>
                    <a:pt x="7" y="63"/>
                  </a:lnTo>
                  <a:lnTo>
                    <a:pt x="7" y="0"/>
                  </a:lnTo>
                  <a:lnTo>
                    <a:pt x="3" y="0"/>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39946" name="Freeform 10"/>
            <p:cNvSpPr>
              <a:spLocks/>
            </p:cNvSpPr>
            <p:nvPr/>
          </p:nvSpPr>
          <p:spPr bwMode="auto">
            <a:xfrm>
              <a:off x="2678" y="3030"/>
              <a:ext cx="7" cy="51"/>
            </a:xfrm>
            <a:custGeom>
              <a:avLst/>
              <a:gdLst/>
              <a:ahLst/>
              <a:cxnLst>
                <a:cxn ang="0">
                  <a:pos x="3" y="0"/>
                </a:cxn>
                <a:cxn ang="0">
                  <a:pos x="0" y="0"/>
                </a:cxn>
                <a:cxn ang="0">
                  <a:pos x="0" y="63"/>
                </a:cxn>
                <a:cxn ang="0">
                  <a:pos x="7" y="63"/>
                </a:cxn>
                <a:cxn ang="0">
                  <a:pos x="7" y="0"/>
                </a:cxn>
                <a:cxn ang="0">
                  <a:pos x="3" y="0"/>
                </a:cxn>
              </a:cxnLst>
              <a:rect l="0" t="0" r="r" b="b"/>
              <a:pathLst>
                <a:path w="8" h="64">
                  <a:moveTo>
                    <a:pt x="3" y="0"/>
                  </a:moveTo>
                  <a:lnTo>
                    <a:pt x="0" y="0"/>
                  </a:lnTo>
                  <a:lnTo>
                    <a:pt x="0" y="63"/>
                  </a:lnTo>
                  <a:lnTo>
                    <a:pt x="7" y="63"/>
                  </a:lnTo>
                  <a:lnTo>
                    <a:pt x="7" y="0"/>
                  </a:lnTo>
                  <a:lnTo>
                    <a:pt x="3" y="0"/>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39947" name="Freeform 11"/>
            <p:cNvSpPr>
              <a:spLocks/>
            </p:cNvSpPr>
            <p:nvPr/>
          </p:nvSpPr>
          <p:spPr bwMode="auto">
            <a:xfrm>
              <a:off x="933" y="2736"/>
              <a:ext cx="3776" cy="284"/>
            </a:xfrm>
            <a:custGeom>
              <a:avLst/>
              <a:gdLst/>
              <a:ahLst/>
              <a:cxnLst>
                <a:cxn ang="0">
                  <a:pos x="0" y="252"/>
                </a:cxn>
                <a:cxn ang="0">
                  <a:pos x="3936" y="252"/>
                </a:cxn>
                <a:cxn ang="0">
                  <a:pos x="3936" y="0"/>
                </a:cxn>
                <a:cxn ang="0">
                  <a:pos x="0" y="0"/>
                </a:cxn>
                <a:cxn ang="0">
                  <a:pos x="0" y="252"/>
                </a:cxn>
              </a:cxnLst>
              <a:rect l="0" t="0" r="r" b="b"/>
              <a:pathLst>
                <a:path w="3937" h="253">
                  <a:moveTo>
                    <a:pt x="0" y="252"/>
                  </a:moveTo>
                  <a:lnTo>
                    <a:pt x="3936" y="252"/>
                  </a:lnTo>
                  <a:lnTo>
                    <a:pt x="3936" y="0"/>
                  </a:lnTo>
                  <a:lnTo>
                    <a:pt x="0" y="0"/>
                  </a:lnTo>
                  <a:lnTo>
                    <a:pt x="0" y="252"/>
                  </a:lnTo>
                </a:path>
              </a:pathLst>
            </a:custGeom>
            <a:solidFill>
              <a:srgbClr val="7F7FFF"/>
            </a:solidFill>
            <a:ln w="12700" cap="rnd" cmpd="sng">
              <a:noFill/>
              <a:prstDash val="solid"/>
              <a:round/>
              <a:headEnd type="none" w="med" len="med"/>
              <a:tailEnd type="none" w="med" len="med"/>
            </a:ln>
            <a:effectLst/>
          </p:spPr>
          <p:txBody>
            <a:bodyPr/>
            <a:lstStyle/>
            <a:p>
              <a:endParaRPr lang="fr-FR"/>
            </a:p>
          </p:txBody>
        </p:sp>
        <p:sp>
          <p:nvSpPr>
            <p:cNvPr id="39948" name="Freeform 12"/>
            <p:cNvSpPr>
              <a:spLocks/>
            </p:cNvSpPr>
            <p:nvPr/>
          </p:nvSpPr>
          <p:spPr bwMode="auto">
            <a:xfrm>
              <a:off x="922" y="768"/>
              <a:ext cx="8" cy="2262"/>
            </a:xfrm>
            <a:custGeom>
              <a:avLst/>
              <a:gdLst/>
              <a:ahLst/>
              <a:cxnLst>
                <a:cxn ang="0">
                  <a:pos x="3" y="2782"/>
                </a:cxn>
                <a:cxn ang="0">
                  <a:pos x="7" y="2789"/>
                </a:cxn>
                <a:cxn ang="0">
                  <a:pos x="7" y="0"/>
                </a:cxn>
                <a:cxn ang="0">
                  <a:pos x="0" y="0"/>
                </a:cxn>
                <a:cxn ang="0">
                  <a:pos x="0" y="2789"/>
                </a:cxn>
                <a:cxn ang="0">
                  <a:pos x="3" y="2795"/>
                </a:cxn>
                <a:cxn ang="0">
                  <a:pos x="0" y="2789"/>
                </a:cxn>
                <a:cxn ang="0">
                  <a:pos x="0" y="2795"/>
                </a:cxn>
                <a:cxn ang="0">
                  <a:pos x="3" y="2795"/>
                </a:cxn>
                <a:cxn ang="0">
                  <a:pos x="3" y="2782"/>
                </a:cxn>
              </a:cxnLst>
              <a:rect l="0" t="0" r="r" b="b"/>
              <a:pathLst>
                <a:path w="8" h="2796">
                  <a:moveTo>
                    <a:pt x="3" y="2782"/>
                  </a:moveTo>
                  <a:lnTo>
                    <a:pt x="7" y="2789"/>
                  </a:lnTo>
                  <a:lnTo>
                    <a:pt x="7" y="0"/>
                  </a:lnTo>
                  <a:lnTo>
                    <a:pt x="0" y="0"/>
                  </a:lnTo>
                  <a:lnTo>
                    <a:pt x="0" y="2789"/>
                  </a:lnTo>
                  <a:lnTo>
                    <a:pt x="3" y="2795"/>
                  </a:lnTo>
                  <a:lnTo>
                    <a:pt x="0" y="2789"/>
                  </a:lnTo>
                  <a:lnTo>
                    <a:pt x="0" y="2795"/>
                  </a:lnTo>
                  <a:lnTo>
                    <a:pt x="3" y="2795"/>
                  </a:lnTo>
                  <a:lnTo>
                    <a:pt x="3" y="2782"/>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39949" name="Freeform 13"/>
            <p:cNvSpPr>
              <a:spLocks/>
            </p:cNvSpPr>
            <p:nvPr/>
          </p:nvSpPr>
          <p:spPr bwMode="auto">
            <a:xfrm>
              <a:off x="928" y="3024"/>
              <a:ext cx="3778" cy="6"/>
            </a:xfrm>
            <a:custGeom>
              <a:avLst/>
              <a:gdLst/>
              <a:ahLst/>
              <a:cxnLst>
                <a:cxn ang="0">
                  <a:pos x="3939" y="4"/>
                </a:cxn>
                <a:cxn ang="0">
                  <a:pos x="3939" y="0"/>
                </a:cxn>
                <a:cxn ang="0">
                  <a:pos x="0" y="0"/>
                </a:cxn>
                <a:cxn ang="0">
                  <a:pos x="0" y="7"/>
                </a:cxn>
                <a:cxn ang="0">
                  <a:pos x="3939" y="7"/>
                </a:cxn>
                <a:cxn ang="0">
                  <a:pos x="3939" y="4"/>
                </a:cxn>
              </a:cxnLst>
              <a:rect l="0" t="0" r="r" b="b"/>
              <a:pathLst>
                <a:path w="3940" h="8">
                  <a:moveTo>
                    <a:pt x="3939" y="4"/>
                  </a:moveTo>
                  <a:lnTo>
                    <a:pt x="3939" y="0"/>
                  </a:lnTo>
                  <a:lnTo>
                    <a:pt x="0" y="0"/>
                  </a:lnTo>
                  <a:lnTo>
                    <a:pt x="0" y="7"/>
                  </a:lnTo>
                  <a:lnTo>
                    <a:pt x="3939" y="7"/>
                  </a:lnTo>
                  <a:lnTo>
                    <a:pt x="3939" y="4"/>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39950" name="Freeform 14"/>
            <p:cNvSpPr>
              <a:spLocks/>
            </p:cNvSpPr>
            <p:nvPr/>
          </p:nvSpPr>
          <p:spPr bwMode="auto">
            <a:xfrm>
              <a:off x="3033" y="3027"/>
              <a:ext cx="8" cy="51"/>
            </a:xfrm>
            <a:custGeom>
              <a:avLst/>
              <a:gdLst/>
              <a:ahLst/>
              <a:cxnLst>
                <a:cxn ang="0">
                  <a:pos x="3" y="0"/>
                </a:cxn>
                <a:cxn ang="0">
                  <a:pos x="0" y="0"/>
                </a:cxn>
                <a:cxn ang="0">
                  <a:pos x="0" y="62"/>
                </a:cxn>
                <a:cxn ang="0">
                  <a:pos x="7" y="62"/>
                </a:cxn>
                <a:cxn ang="0">
                  <a:pos x="7" y="0"/>
                </a:cxn>
                <a:cxn ang="0">
                  <a:pos x="3" y="0"/>
                </a:cxn>
              </a:cxnLst>
              <a:rect l="0" t="0" r="r" b="b"/>
              <a:pathLst>
                <a:path w="8" h="63">
                  <a:moveTo>
                    <a:pt x="3" y="0"/>
                  </a:moveTo>
                  <a:lnTo>
                    <a:pt x="0" y="0"/>
                  </a:lnTo>
                  <a:lnTo>
                    <a:pt x="0" y="62"/>
                  </a:lnTo>
                  <a:lnTo>
                    <a:pt x="7" y="62"/>
                  </a:lnTo>
                  <a:lnTo>
                    <a:pt x="7" y="0"/>
                  </a:lnTo>
                  <a:lnTo>
                    <a:pt x="3" y="0"/>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39951" name="Freeform 15"/>
            <p:cNvSpPr>
              <a:spLocks/>
            </p:cNvSpPr>
            <p:nvPr/>
          </p:nvSpPr>
          <p:spPr bwMode="auto">
            <a:xfrm>
              <a:off x="3389" y="3027"/>
              <a:ext cx="7" cy="51"/>
            </a:xfrm>
            <a:custGeom>
              <a:avLst/>
              <a:gdLst/>
              <a:ahLst/>
              <a:cxnLst>
                <a:cxn ang="0">
                  <a:pos x="3" y="0"/>
                </a:cxn>
                <a:cxn ang="0">
                  <a:pos x="0" y="0"/>
                </a:cxn>
                <a:cxn ang="0">
                  <a:pos x="0" y="62"/>
                </a:cxn>
                <a:cxn ang="0">
                  <a:pos x="6" y="62"/>
                </a:cxn>
                <a:cxn ang="0">
                  <a:pos x="6" y="0"/>
                </a:cxn>
                <a:cxn ang="0">
                  <a:pos x="3" y="0"/>
                </a:cxn>
              </a:cxnLst>
              <a:rect l="0" t="0" r="r" b="b"/>
              <a:pathLst>
                <a:path w="7" h="63">
                  <a:moveTo>
                    <a:pt x="3" y="0"/>
                  </a:moveTo>
                  <a:lnTo>
                    <a:pt x="0" y="0"/>
                  </a:lnTo>
                  <a:lnTo>
                    <a:pt x="0" y="62"/>
                  </a:lnTo>
                  <a:lnTo>
                    <a:pt x="6" y="62"/>
                  </a:lnTo>
                  <a:lnTo>
                    <a:pt x="6" y="0"/>
                  </a:lnTo>
                  <a:lnTo>
                    <a:pt x="3" y="0"/>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39952" name="Freeform 16"/>
            <p:cNvSpPr>
              <a:spLocks/>
            </p:cNvSpPr>
            <p:nvPr/>
          </p:nvSpPr>
          <p:spPr bwMode="auto">
            <a:xfrm>
              <a:off x="3725" y="3027"/>
              <a:ext cx="7" cy="51"/>
            </a:xfrm>
            <a:custGeom>
              <a:avLst/>
              <a:gdLst/>
              <a:ahLst/>
              <a:cxnLst>
                <a:cxn ang="0">
                  <a:pos x="3" y="0"/>
                </a:cxn>
                <a:cxn ang="0">
                  <a:pos x="0" y="0"/>
                </a:cxn>
                <a:cxn ang="0">
                  <a:pos x="0" y="62"/>
                </a:cxn>
                <a:cxn ang="0">
                  <a:pos x="6" y="62"/>
                </a:cxn>
                <a:cxn ang="0">
                  <a:pos x="6" y="0"/>
                </a:cxn>
                <a:cxn ang="0">
                  <a:pos x="3" y="0"/>
                </a:cxn>
              </a:cxnLst>
              <a:rect l="0" t="0" r="r" b="b"/>
              <a:pathLst>
                <a:path w="7" h="63">
                  <a:moveTo>
                    <a:pt x="3" y="0"/>
                  </a:moveTo>
                  <a:lnTo>
                    <a:pt x="0" y="0"/>
                  </a:lnTo>
                  <a:lnTo>
                    <a:pt x="0" y="62"/>
                  </a:lnTo>
                  <a:lnTo>
                    <a:pt x="6" y="62"/>
                  </a:lnTo>
                  <a:lnTo>
                    <a:pt x="6" y="0"/>
                  </a:lnTo>
                  <a:lnTo>
                    <a:pt x="3" y="0"/>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39953" name="Freeform 17"/>
            <p:cNvSpPr>
              <a:spLocks/>
            </p:cNvSpPr>
            <p:nvPr/>
          </p:nvSpPr>
          <p:spPr bwMode="auto">
            <a:xfrm>
              <a:off x="4081" y="3027"/>
              <a:ext cx="7" cy="51"/>
            </a:xfrm>
            <a:custGeom>
              <a:avLst/>
              <a:gdLst/>
              <a:ahLst/>
              <a:cxnLst>
                <a:cxn ang="0">
                  <a:pos x="3" y="0"/>
                </a:cxn>
                <a:cxn ang="0">
                  <a:pos x="0" y="0"/>
                </a:cxn>
                <a:cxn ang="0">
                  <a:pos x="0" y="62"/>
                </a:cxn>
                <a:cxn ang="0">
                  <a:pos x="7" y="62"/>
                </a:cxn>
                <a:cxn ang="0">
                  <a:pos x="7" y="0"/>
                </a:cxn>
                <a:cxn ang="0">
                  <a:pos x="3" y="0"/>
                </a:cxn>
              </a:cxnLst>
              <a:rect l="0" t="0" r="r" b="b"/>
              <a:pathLst>
                <a:path w="8" h="63">
                  <a:moveTo>
                    <a:pt x="3" y="0"/>
                  </a:moveTo>
                  <a:lnTo>
                    <a:pt x="0" y="0"/>
                  </a:lnTo>
                  <a:lnTo>
                    <a:pt x="0" y="62"/>
                  </a:lnTo>
                  <a:lnTo>
                    <a:pt x="7" y="62"/>
                  </a:lnTo>
                  <a:lnTo>
                    <a:pt x="7" y="0"/>
                  </a:lnTo>
                  <a:lnTo>
                    <a:pt x="3" y="0"/>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39954" name="Freeform 18"/>
            <p:cNvSpPr>
              <a:spLocks/>
            </p:cNvSpPr>
            <p:nvPr/>
          </p:nvSpPr>
          <p:spPr bwMode="auto">
            <a:xfrm>
              <a:off x="4435" y="3027"/>
              <a:ext cx="8" cy="51"/>
            </a:xfrm>
            <a:custGeom>
              <a:avLst/>
              <a:gdLst/>
              <a:ahLst/>
              <a:cxnLst>
                <a:cxn ang="0">
                  <a:pos x="4" y="0"/>
                </a:cxn>
                <a:cxn ang="0">
                  <a:pos x="0" y="0"/>
                </a:cxn>
                <a:cxn ang="0">
                  <a:pos x="0" y="62"/>
                </a:cxn>
                <a:cxn ang="0">
                  <a:pos x="7" y="62"/>
                </a:cxn>
                <a:cxn ang="0">
                  <a:pos x="7" y="0"/>
                </a:cxn>
                <a:cxn ang="0">
                  <a:pos x="4" y="0"/>
                </a:cxn>
              </a:cxnLst>
              <a:rect l="0" t="0" r="r" b="b"/>
              <a:pathLst>
                <a:path w="8" h="63">
                  <a:moveTo>
                    <a:pt x="4" y="0"/>
                  </a:moveTo>
                  <a:lnTo>
                    <a:pt x="0" y="0"/>
                  </a:lnTo>
                  <a:lnTo>
                    <a:pt x="0" y="62"/>
                  </a:lnTo>
                  <a:lnTo>
                    <a:pt x="7" y="62"/>
                  </a:lnTo>
                  <a:lnTo>
                    <a:pt x="7" y="0"/>
                  </a:lnTo>
                  <a:lnTo>
                    <a:pt x="4" y="0"/>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grpSp>
          <p:nvGrpSpPr>
            <p:cNvPr id="39955" name="Group 19"/>
            <p:cNvGrpSpPr>
              <a:grpSpLocks/>
            </p:cNvGrpSpPr>
            <p:nvPr/>
          </p:nvGrpSpPr>
          <p:grpSpPr bwMode="auto">
            <a:xfrm>
              <a:off x="951" y="1440"/>
              <a:ext cx="3387" cy="1464"/>
              <a:chOff x="1204" y="1464"/>
              <a:chExt cx="3532" cy="1810"/>
            </a:xfrm>
          </p:grpSpPr>
          <p:sp>
            <p:nvSpPr>
              <p:cNvPr id="39956" name="Freeform 20"/>
              <p:cNvSpPr>
                <a:spLocks/>
              </p:cNvSpPr>
              <p:nvPr/>
            </p:nvSpPr>
            <p:spPr bwMode="auto">
              <a:xfrm>
                <a:off x="1204" y="3136"/>
                <a:ext cx="206" cy="138"/>
              </a:xfrm>
              <a:custGeom>
                <a:avLst/>
                <a:gdLst/>
                <a:ahLst/>
                <a:cxnLst>
                  <a:cxn ang="0">
                    <a:pos x="195" y="0"/>
                  </a:cxn>
                  <a:cxn ang="0">
                    <a:pos x="195" y="1"/>
                  </a:cxn>
                  <a:cxn ang="0">
                    <a:pos x="0" y="122"/>
                  </a:cxn>
                  <a:cxn ang="0">
                    <a:pos x="10" y="137"/>
                  </a:cxn>
                  <a:cxn ang="0">
                    <a:pos x="205" y="16"/>
                  </a:cxn>
                  <a:cxn ang="0">
                    <a:pos x="205" y="17"/>
                  </a:cxn>
                  <a:cxn ang="0">
                    <a:pos x="195" y="0"/>
                  </a:cxn>
                  <a:cxn ang="0">
                    <a:pos x="195" y="1"/>
                  </a:cxn>
                  <a:cxn ang="0">
                    <a:pos x="195" y="0"/>
                  </a:cxn>
                </a:cxnLst>
                <a:rect l="0" t="0" r="r" b="b"/>
                <a:pathLst>
                  <a:path w="206" h="138">
                    <a:moveTo>
                      <a:pt x="195" y="0"/>
                    </a:moveTo>
                    <a:lnTo>
                      <a:pt x="195" y="1"/>
                    </a:lnTo>
                    <a:lnTo>
                      <a:pt x="0" y="122"/>
                    </a:lnTo>
                    <a:lnTo>
                      <a:pt x="10" y="137"/>
                    </a:lnTo>
                    <a:lnTo>
                      <a:pt x="205" y="16"/>
                    </a:lnTo>
                    <a:lnTo>
                      <a:pt x="205" y="17"/>
                    </a:lnTo>
                    <a:lnTo>
                      <a:pt x="195" y="0"/>
                    </a:lnTo>
                    <a:lnTo>
                      <a:pt x="195" y="1"/>
                    </a:lnTo>
                    <a:lnTo>
                      <a:pt x="195" y="0"/>
                    </a:lnTo>
                  </a:path>
                </a:pathLst>
              </a:custGeom>
              <a:solidFill>
                <a:schemeClr val="tx1"/>
              </a:solidFill>
              <a:ln w="12700" cap="rnd" cmpd="sng">
                <a:solidFill>
                  <a:schemeClr val="tx2"/>
                </a:solidFill>
                <a:prstDash val="solid"/>
                <a:round/>
                <a:headEnd type="none" w="med" len="med"/>
                <a:tailEnd type="none" w="med" len="med"/>
              </a:ln>
              <a:effectLst/>
            </p:spPr>
            <p:txBody>
              <a:bodyPr/>
              <a:lstStyle/>
              <a:p>
                <a:endParaRPr lang="fr-FR"/>
              </a:p>
            </p:txBody>
          </p:sp>
          <p:sp>
            <p:nvSpPr>
              <p:cNvPr id="39957" name="Freeform 21"/>
              <p:cNvSpPr>
                <a:spLocks/>
              </p:cNvSpPr>
              <p:nvPr/>
            </p:nvSpPr>
            <p:spPr bwMode="auto">
              <a:xfrm>
                <a:off x="1405" y="3033"/>
                <a:ext cx="208" cy="116"/>
              </a:xfrm>
              <a:custGeom>
                <a:avLst/>
                <a:gdLst/>
                <a:ahLst/>
                <a:cxnLst>
                  <a:cxn ang="0">
                    <a:pos x="189" y="6"/>
                  </a:cxn>
                  <a:cxn ang="0">
                    <a:pos x="193" y="0"/>
                  </a:cxn>
                  <a:cxn ang="0">
                    <a:pos x="0" y="98"/>
                  </a:cxn>
                  <a:cxn ang="0">
                    <a:pos x="10" y="115"/>
                  </a:cxn>
                  <a:cxn ang="0">
                    <a:pos x="202" y="16"/>
                  </a:cxn>
                  <a:cxn ang="0">
                    <a:pos x="207" y="10"/>
                  </a:cxn>
                  <a:cxn ang="0">
                    <a:pos x="202" y="16"/>
                  </a:cxn>
                  <a:cxn ang="0">
                    <a:pos x="205" y="15"/>
                  </a:cxn>
                  <a:cxn ang="0">
                    <a:pos x="207" y="10"/>
                  </a:cxn>
                  <a:cxn ang="0">
                    <a:pos x="189" y="6"/>
                  </a:cxn>
                </a:cxnLst>
                <a:rect l="0" t="0" r="r" b="b"/>
                <a:pathLst>
                  <a:path w="208" h="116">
                    <a:moveTo>
                      <a:pt x="189" y="6"/>
                    </a:moveTo>
                    <a:lnTo>
                      <a:pt x="193" y="0"/>
                    </a:lnTo>
                    <a:lnTo>
                      <a:pt x="0" y="98"/>
                    </a:lnTo>
                    <a:lnTo>
                      <a:pt x="10" y="115"/>
                    </a:lnTo>
                    <a:lnTo>
                      <a:pt x="202" y="16"/>
                    </a:lnTo>
                    <a:lnTo>
                      <a:pt x="207" y="10"/>
                    </a:lnTo>
                    <a:lnTo>
                      <a:pt x="202" y="16"/>
                    </a:lnTo>
                    <a:lnTo>
                      <a:pt x="205" y="15"/>
                    </a:lnTo>
                    <a:lnTo>
                      <a:pt x="207" y="10"/>
                    </a:lnTo>
                    <a:lnTo>
                      <a:pt x="189" y="6"/>
                    </a:lnTo>
                  </a:path>
                </a:pathLst>
              </a:custGeom>
              <a:solidFill>
                <a:schemeClr val="tx1"/>
              </a:solidFill>
              <a:ln w="12700" cap="rnd" cmpd="sng">
                <a:solidFill>
                  <a:schemeClr val="tx2"/>
                </a:solidFill>
                <a:prstDash val="solid"/>
                <a:round/>
                <a:headEnd type="none" w="med" len="med"/>
                <a:tailEnd type="none" w="med" len="med"/>
              </a:ln>
              <a:effectLst/>
            </p:spPr>
            <p:txBody>
              <a:bodyPr/>
              <a:lstStyle/>
              <a:p>
                <a:endParaRPr lang="fr-FR"/>
              </a:p>
            </p:txBody>
          </p:sp>
          <p:sp>
            <p:nvSpPr>
              <p:cNvPr id="39958" name="Freeform 22"/>
              <p:cNvSpPr>
                <a:spLocks/>
              </p:cNvSpPr>
              <p:nvPr/>
            </p:nvSpPr>
            <p:spPr bwMode="auto">
              <a:xfrm>
                <a:off x="1599" y="2487"/>
                <a:ext cx="187" cy="552"/>
              </a:xfrm>
              <a:custGeom>
                <a:avLst/>
                <a:gdLst/>
                <a:ahLst/>
                <a:cxnLst>
                  <a:cxn ang="0">
                    <a:pos x="169" y="0"/>
                  </a:cxn>
                  <a:cxn ang="0">
                    <a:pos x="168" y="1"/>
                  </a:cxn>
                  <a:cxn ang="0">
                    <a:pos x="0" y="546"/>
                  </a:cxn>
                  <a:cxn ang="0">
                    <a:pos x="18" y="551"/>
                  </a:cxn>
                  <a:cxn ang="0">
                    <a:pos x="186" y="7"/>
                  </a:cxn>
                  <a:cxn ang="0">
                    <a:pos x="185" y="8"/>
                  </a:cxn>
                  <a:cxn ang="0">
                    <a:pos x="169" y="0"/>
                  </a:cxn>
                  <a:cxn ang="0">
                    <a:pos x="168" y="1"/>
                  </a:cxn>
                  <a:cxn ang="0">
                    <a:pos x="169" y="0"/>
                  </a:cxn>
                </a:cxnLst>
                <a:rect l="0" t="0" r="r" b="b"/>
                <a:pathLst>
                  <a:path w="187" h="552">
                    <a:moveTo>
                      <a:pt x="169" y="0"/>
                    </a:moveTo>
                    <a:lnTo>
                      <a:pt x="168" y="1"/>
                    </a:lnTo>
                    <a:lnTo>
                      <a:pt x="0" y="546"/>
                    </a:lnTo>
                    <a:lnTo>
                      <a:pt x="18" y="551"/>
                    </a:lnTo>
                    <a:lnTo>
                      <a:pt x="186" y="7"/>
                    </a:lnTo>
                    <a:lnTo>
                      <a:pt x="185" y="8"/>
                    </a:lnTo>
                    <a:lnTo>
                      <a:pt x="169" y="0"/>
                    </a:lnTo>
                    <a:lnTo>
                      <a:pt x="168" y="1"/>
                    </a:lnTo>
                    <a:lnTo>
                      <a:pt x="169" y="0"/>
                    </a:lnTo>
                  </a:path>
                </a:pathLst>
              </a:custGeom>
              <a:solidFill>
                <a:schemeClr val="tx1"/>
              </a:solidFill>
              <a:ln w="12700" cap="rnd" cmpd="sng">
                <a:solidFill>
                  <a:schemeClr val="tx2"/>
                </a:solidFill>
                <a:prstDash val="solid"/>
                <a:round/>
                <a:headEnd type="none" w="med" len="med"/>
                <a:tailEnd type="none" w="med" len="med"/>
              </a:ln>
              <a:effectLst/>
            </p:spPr>
            <p:txBody>
              <a:bodyPr/>
              <a:lstStyle/>
              <a:p>
                <a:endParaRPr lang="fr-FR"/>
              </a:p>
            </p:txBody>
          </p:sp>
          <p:sp>
            <p:nvSpPr>
              <p:cNvPr id="39959" name="Freeform 23"/>
              <p:cNvSpPr>
                <a:spLocks/>
              </p:cNvSpPr>
              <p:nvPr/>
            </p:nvSpPr>
            <p:spPr bwMode="auto">
              <a:xfrm>
                <a:off x="1773" y="2062"/>
                <a:ext cx="182" cy="428"/>
              </a:xfrm>
              <a:custGeom>
                <a:avLst/>
                <a:gdLst/>
                <a:ahLst/>
                <a:cxnLst>
                  <a:cxn ang="0">
                    <a:pos x="164" y="1"/>
                  </a:cxn>
                  <a:cxn ang="0">
                    <a:pos x="164" y="0"/>
                  </a:cxn>
                  <a:cxn ang="0">
                    <a:pos x="0" y="419"/>
                  </a:cxn>
                  <a:cxn ang="0">
                    <a:pos x="16" y="427"/>
                  </a:cxn>
                  <a:cxn ang="0">
                    <a:pos x="181" y="7"/>
                  </a:cxn>
                  <a:cxn ang="0">
                    <a:pos x="181" y="6"/>
                  </a:cxn>
                  <a:cxn ang="0">
                    <a:pos x="181" y="7"/>
                  </a:cxn>
                  <a:cxn ang="0">
                    <a:pos x="181" y="6"/>
                  </a:cxn>
                  <a:cxn ang="0">
                    <a:pos x="164" y="1"/>
                  </a:cxn>
                </a:cxnLst>
                <a:rect l="0" t="0" r="r" b="b"/>
                <a:pathLst>
                  <a:path w="182" h="428">
                    <a:moveTo>
                      <a:pt x="164" y="1"/>
                    </a:moveTo>
                    <a:lnTo>
                      <a:pt x="164" y="0"/>
                    </a:lnTo>
                    <a:lnTo>
                      <a:pt x="0" y="419"/>
                    </a:lnTo>
                    <a:lnTo>
                      <a:pt x="16" y="427"/>
                    </a:lnTo>
                    <a:lnTo>
                      <a:pt x="181" y="7"/>
                    </a:lnTo>
                    <a:lnTo>
                      <a:pt x="181" y="6"/>
                    </a:lnTo>
                    <a:lnTo>
                      <a:pt x="181" y="7"/>
                    </a:lnTo>
                    <a:lnTo>
                      <a:pt x="181" y="6"/>
                    </a:lnTo>
                    <a:lnTo>
                      <a:pt x="164" y="1"/>
                    </a:lnTo>
                  </a:path>
                </a:pathLst>
              </a:custGeom>
              <a:solidFill>
                <a:schemeClr val="tx1"/>
              </a:solidFill>
              <a:ln w="12700" cap="rnd" cmpd="sng">
                <a:solidFill>
                  <a:schemeClr val="tx2"/>
                </a:solidFill>
                <a:prstDash val="solid"/>
                <a:round/>
                <a:headEnd type="none" w="med" len="med"/>
                <a:tailEnd type="none" w="med" len="med"/>
              </a:ln>
              <a:effectLst/>
            </p:spPr>
            <p:txBody>
              <a:bodyPr/>
              <a:lstStyle/>
              <a:p>
                <a:endParaRPr lang="fr-FR"/>
              </a:p>
            </p:txBody>
          </p:sp>
          <p:sp>
            <p:nvSpPr>
              <p:cNvPr id="39960" name="Freeform 24"/>
              <p:cNvSpPr>
                <a:spLocks/>
              </p:cNvSpPr>
              <p:nvPr/>
            </p:nvSpPr>
            <p:spPr bwMode="auto">
              <a:xfrm>
                <a:off x="1942" y="1464"/>
                <a:ext cx="199" cy="599"/>
              </a:xfrm>
              <a:custGeom>
                <a:avLst/>
                <a:gdLst/>
                <a:ahLst/>
                <a:cxnLst>
                  <a:cxn ang="0">
                    <a:pos x="192" y="4"/>
                  </a:cxn>
                  <a:cxn ang="0">
                    <a:pos x="181" y="10"/>
                  </a:cxn>
                  <a:cxn ang="0">
                    <a:pos x="0" y="593"/>
                  </a:cxn>
                  <a:cxn ang="0">
                    <a:pos x="17" y="598"/>
                  </a:cxn>
                  <a:cxn ang="0">
                    <a:pos x="198" y="16"/>
                  </a:cxn>
                  <a:cxn ang="0">
                    <a:pos x="185" y="22"/>
                  </a:cxn>
                  <a:cxn ang="0">
                    <a:pos x="192" y="4"/>
                  </a:cxn>
                  <a:cxn ang="0">
                    <a:pos x="183" y="0"/>
                  </a:cxn>
                  <a:cxn ang="0">
                    <a:pos x="181" y="10"/>
                  </a:cxn>
                  <a:cxn ang="0">
                    <a:pos x="192" y="4"/>
                  </a:cxn>
                </a:cxnLst>
                <a:rect l="0" t="0" r="r" b="b"/>
                <a:pathLst>
                  <a:path w="199" h="599">
                    <a:moveTo>
                      <a:pt x="192" y="4"/>
                    </a:moveTo>
                    <a:lnTo>
                      <a:pt x="181" y="10"/>
                    </a:lnTo>
                    <a:lnTo>
                      <a:pt x="0" y="593"/>
                    </a:lnTo>
                    <a:lnTo>
                      <a:pt x="17" y="598"/>
                    </a:lnTo>
                    <a:lnTo>
                      <a:pt x="198" y="16"/>
                    </a:lnTo>
                    <a:lnTo>
                      <a:pt x="185" y="22"/>
                    </a:lnTo>
                    <a:lnTo>
                      <a:pt x="192" y="4"/>
                    </a:lnTo>
                    <a:lnTo>
                      <a:pt x="183" y="0"/>
                    </a:lnTo>
                    <a:lnTo>
                      <a:pt x="181" y="10"/>
                    </a:lnTo>
                    <a:lnTo>
                      <a:pt x="192" y="4"/>
                    </a:lnTo>
                  </a:path>
                </a:pathLst>
              </a:custGeom>
              <a:solidFill>
                <a:schemeClr val="tx1"/>
              </a:solidFill>
              <a:ln w="12700" cap="rnd" cmpd="sng">
                <a:solidFill>
                  <a:schemeClr val="tx2"/>
                </a:solidFill>
                <a:prstDash val="solid"/>
                <a:round/>
                <a:headEnd type="none" w="med" len="med"/>
                <a:tailEnd type="none" w="med" len="med"/>
              </a:ln>
              <a:effectLst/>
            </p:spPr>
            <p:txBody>
              <a:bodyPr/>
              <a:lstStyle/>
              <a:p>
                <a:endParaRPr lang="fr-FR"/>
              </a:p>
            </p:txBody>
          </p:sp>
          <p:sp>
            <p:nvSpPr>
              <p:cNvPr id="39961" name="Freeform 25"/>
              <p:cNvSpPr>
                <a:spLocks/>
              </p:cNvSpPr>
              <p:nvPr/>
            </p:nvSpPr>
            <p:spPr bwMode="auto">
              <a:xfrm>
                <a:off x="2133" y="1468"/>
                <a:ext cx="221" cy="101"/>
              </a:xfrm>
              <a:custGeom>
                <a:avLst/>
                <a:gdLst/>
                <a:ahLst/>
                <a:cxnLst>
                  <a:cxn ang="0">
                    <a:pos x="220" y="87"/>
                  </a:cxn>
                  <a:cxn ang="0">
                    <a:pos x="215" y="83"/>
                  </a:cxn>
                  <a:cxn ang="0">
                    <a:pos x="7" y="0"/>
                  </a:cxn>
                  <a:cxn ang="0">
                    <a:pos x="0" y="17"/>
                  </a:cxn>
                  <a:cxn ang="0">
                    <a:pos x="208" y="100"/>
                  </a:cxn>
                  <a:cxn ang="0">
                    <a:pos x="203" y="96"/>
                  </a:cxn>
                  <a:cxn ang="0">
                    <a:pos x="220" y="87"/>
                  </a:cxn>
                  <a:cxn ang="0">
                    <a:pos x="218" y="84"/>
                  </a:cxn>
                  <a:cxn ang="0">
                    <a:pos x="215" y="83"/>
                  </a:cxn>
                  <a:cxn ang="0">
                    <a:pos x="220" y="87"/>
                  </a:cxn>
                </a:cxnLst>
                <a:rect l="0" t="0" r="r" b="b"/>
                <a:pathLst>
                  <a:path w="221" h="101">
                    <a:moveTo>
                      <a:pt x="220" y="87"/>
                    </a:moveTo>
                    <a:lnTo>
                      <a:pt x="215" y="83"/>
                    </a:lnTo>
                    <a:lnTo>
                      <a:pt x="7" y="0"/>
                    </a:lnTo>
                    <a:lnTo>
                      <a:pt x="0" y="17"/>
                    </a:lnTo>
                    <a:lnTo>
                      <a:pt x="208" y="100"/>
                    </a:lnTo>
                    <a:lnTo>
                      <a:pt x="203" y="96"/>
                    </a:lnTo>
                    <a:lnTo>
                      <a:pt x="220" y="87"/>
                    </a:lnTo>
                    <a:lnTo>
                      <a:pt x="218" y="84"/>
                    </a:lnTo>
                    <a:lnTo>
                      <a:pt x="215" y="83"/>
                    </a:lnTo>
                    <a:lnTo>
                      <a:pt x="220" y="87"/>
                    </a:lnTo>
                  </a:path>
                </a:pathLst>
              </a:custGeom>
              <a:solidFill>
                <a:schemeClr val="tx1"/>
              </a:solidFill>
              <a:ln w="12700" cap="rnd" cmpd="sng">
                <a:solidFill>
                  <a:schemeClr val="tx2"/>
                </a:solidFill>
                <a:prstDash val="solid"/>
                <a:round/>
                <a:headEnd type="none" w="med" len="med"/>
                <a:tailEnd type="none" w="med" len="med"/>
              </a:ln>
              <a:effectLst/>
            </p:spPr>
            <p:txBody>
              <a:bodyPr/>
              <a:lstStyle/>
              <a:p>
                <a:endParaRPr lang="fr-FR"/>
              </a:p>
            </p:txBody>
          </p:sp>
          <p:sp>
            <p:nvSpPr>
              <p:cNvPr id="39962" name="Freeform 26"/>
              <p:cNvSpPr>
                <a:spLocks/>
              </p:cNvSpPr>
              <p:nvPr/>
            </p:nvSpPr>
            <p:spPr bwMode="auto">
              <a:xfrm>
                <a:off x="2342" y="1560"/>
                <a:ext cx="201" cy="308"/>
              </a:xfrm>
              <a:custGeom>
                <a:avLst/>
                <a:gdLst/>
                <a:ahLst/>
                <a:cxnLst>
                  <a:cxn ang="0">
                    <a:pos x="200" y="297"/>
                  </a:cxn>
                  <a:cxn ang="0">
                    <a:pos x="199" y="296"/>
                  </a:cxn>
                  <a:cxn ang="0">
                    <a:pos x="17" y="0"/>
                  </a:cxn>
                  <a:cxn ang="0">
                    <a:pos x="0" y="10"/>
                  </a:cxn>
                  <a:cxn ang="0">
                    <a:pos x="183" y="307"/>
                  </a:cxn>
                  <a:cxn ang="0">
                    <a:pos x="183" y="306"/>
                  </a:cxn>
                  <a:cxn ang="0">
                    <a:pos x="200" y="297"/>
                  </a:cxn>
                  <a:cxn ang="0">
                    <a:pos x="199" y="297"/>
                  </a:cxn>
                  <a:cxn ang="0">
                    <a:pos x="199" y="296"/>
                  </a:cxn>
                  <a:cxn ang="0">
                    <a:pos x="200" y="297"/>
                  </a:cxn>
                </a:cxnLst>
                <a:rect l="0" t="0" r="r" b="b"/>
                <a:pathLst>
                  <a:path w="201" h="308">
                    <a:moveTo>
                      <a:pt x="200" y="297"/>
                    </a:moveTo>
                    <a:lnTo>
                      <a:pt x="199" y="296"/>
                    </a:lnTo>
                    <a:lnTo>
                      <a:pt x="17" y="0"/>
                    </a:lnTo>
                    <a:lnTo>
                      <a:pt x="0" y="10"/>
                    </a:lnTo>
                    <a:lnTo>
                      <a:pt x="183" y="307"/>
                    </a:lnTo>
                    <a:lnTo>
                      <a:pt x="183" y="306"/>
                    </a:lnTo>
                    <a:lnTo>
                      <a:pt x="200" y="297"/>
                    </a:lnTo>
                    <a:lnTo>
                      <a:pt x="199" y="297"/>
                    </a:lnTo>
                    <a:lnTo>
                      <a:pt x="199" y="296"/>
                    </a:lnTo>
                    <a:lnTo>
                      <a:pt x="200" y="297"/>
                    </a:lnTo>
                  </a:path>
                </a:pathLst>
              </a:custGeom>
              <a:solidFill>
                <a:schemeClr val="tx1"/>
              </a:solidFill>
              <a:ln w="12700" cap="rnd" cmpd="sng">
                <a:solidFill>
                  <a:schemeClr val="tx2"/>
                </a:solidFill>
                <a:prstDash val="solid"/>
                <a:round/>
                <a:headEnd type="none" w="med" len="med"/>
                <a:tailEnd type="none" w="med" len="med"/>
              </a:ln>
              <a:effectLst/>
            </p:spPr>
            <p:txBody>
              <a:bodyPr/>
              <a:lstStyle/>
              <a:p>
                <a:endParaRPr lang="fr-FR"/>
              </a:p>
            </p:txBody>
          </p:sp>
          <p:sp>
            <p:nvSpPr>
              <p:cNvPr id="39963" name="Freeform 27"/>
              <p:cNvSpPr>
                <a:spLocks/>
              </p:cNvSpPr>
              <p:nvPr/>
            </p:nvSpPr>
            <p:spPr bwMode="auto">
              <a:xfrm>
                <a:off x="2530" y="1863"/>
                <a:ext cx="211" cy="379"/>
              </a:xfrm>
              <a:custGeom>
                <a:avLst/>
                <a:gdLst/>
                <a:ahLst/>
                <a:cxnLst>
                  <a:cxn ang="0">
                    <a:pos x="210" y="369"/>
                  </a:cxn>
                  <a:cxn ang="0">
                    <a:pos x="210" y="369"/>
                  </a:cxn>
                  <a:cxn ang="0">
                    <a:pos x="18" y="0"/>
                  </a:cxn>
                  <a:cxn ang="0">
                    <a:pos x="0" y="9"/>
                  </a:cxn>
                  <a:cxn ang="0">
                    <a:pos x="193" y="378"/>
                  </a:cxn>
                  <a:cxn ang="0">
                    <a:pos x="193" y="377"/>
                  </a:cxn>
                  <a:cxn ang="0">
                    <a:pos x="210" y="369"/>
                  </a:cxn>
                </a:cxnLst>
                <a:rect l="0" t="0" r="r" b="b"/>
                <a:pathLst>
                  <a:path w="211" h="379">
                    <a:moveTo>
                      <a:pt x="210" y="369"/>
                    </a:moveTo>
                    <a:lnTo>
                      <a:pt x="210" y="369"/>
                    </a:lnTo>
                    <a:lnTo>
                      <a:pt x="18" y="0"/>
                    </a:lnTo>
                    <a:lnTo>
                      <a:pt x="0" y="9"/>
                    </a:lnTo>
                    <a:lnTo>
                      <a:pt x="193" y="378"/>
                    </a:lnTo>
                    <a:lnTo>
                      <a:pt x="193" y="377"/>
                    </a:lnTo>
                    <a:lnTo>
                      <a:pt x="210" y="369"/>
                    </a:lnTo>
                  </a:path>
                </a:pathLst>
              </a:custGeom>
              <a:solidFill>
                <a:schemeClr val="tx1"/>
              </a:solidFill>
              <a:ln w="12700" cap="rnd" cmpd="sng">
                <a:solidFill>
                  <a:schemeClr val="tx2"/>
                </a:solidFill>
                <a:prstDash val="solid"/>
                <a:round/>
                <a:headEnd type="none" w="med" len="med"/>
                <a:tailEnd type="none" w="med" len="med"/>
              </a:ln>
              <a:effectLst/>
            </p:spPr>
            <p:txBody>
              <a:bodyPr/>
              <a:lstStyle/>
              <a:p>
                <a:endParaRPr lang="fr-FR"/>
              </a:p>
            </p:txBody>
          </p:sp>
          <p:sp>
            <p:nvSpPr>
              <p:cNvPr id="39964" name="Freeform 28"/>
              <p:cNvSpPr>
                <a:spLocks/>
              </p:cNvSpPr>
              <p:nvPr/>
            </p:nvSpPr>
            <p:spPr bwMode="auto">
              <a:xfrm>
                <a:off x="2728" y="2238"/>
                <a:ext cx="167" cy="360"/>
              </a:xfrm>
              <a:custGeom>
                <a:avLst/>
                <a:gdLst/>
                <a:ahLst/>
                <a:cxnLst>
                  <a:cxn ang="0">
                    <a:pos x="165" y="347"/>
                  </a:cxn>
                  <a:cxn ang="0">
                    <a:pos x="166" y="350"/>
                  </a:cxn>
                  <a:cxn ang="0">
                    <a:pos x="17" y="0"/>
                  </a:cxn>
                  <a:cxn ang="0">
                    <a:pos x="0" y="8"/>
                  </a:cxn>
                  <a:cxn ang="0">
                    <a:pos x="150" y="357"/>
                  </a:cxn>
                  <a:cxn ang="0">
                    <a:pos x="151" y="359"/>
                  </a:cxn>
                  <a:cxn ang="0">
                    <a:pos x="150" y="357"/>
                  </a:cxn>
                  <a:cxn ang="0">
                    <a:pos x="150" y="358"/>
                  </a:cxn>
                  <a:cxn ang="0">
                    <a:pos x="151" y="359"/>
                  </a:cxn>
                  <a:cxn ang="0">
                    <a:pos x="165" y="347"/>
                  </a:cxn>
                </a:cxnLst>
                <a:rect l="0" t="0" r="r" b="b"/>
                <a:pathLst>
                  <a:path w="167" h="360">
                    <a:moveTo>
                      <a:pt x="165" y="347"/>
                    </a:moveTo>
                    <a:lnTo>
                      <a:pt x="166" y="350"/>
                    </a:lnTo>
                    <a:lnTo>
                      <a:pt x="17" y="0"/>
                    </a:lnTo>
                    <a:lnTo>
                      <a:pt x="0" y="8"/>
                    </a:lnTo>
                    <a:lnTo>
                      <a:pt x="150" y="357"/>
                    </a:lnTo>
                    <a:lnTo>
                      <a:pt x="151" y="359"/>
                    </a:lnTo>
                    <a:lnTo>
                      <a:pt x="150" y="357"/>
                    </a:lnTo>
                    <a:lnTo>
                      <a:pt x="150" y="358"/>
                    </a:lnTo>
                    <a:lnTo>
                      <a:pt x="151" y="359"/>
                    </a:lnTo>
                    <a:lnTo>
                      <a:pt x="165" y="347"/>
                    </a:lnTo>
                  </a:path>
                </a:pathLst>
              </a:custGeom>
              <a:solidFill>
                <a:schemeClr val="tx1"/>
              </a:solidFill>
              <a:ln w="12700" cap="rnd" cmpd="sng">
                <a:solidFill>
                  <a:schemeClr val="tx2"/>
                </a:solidFill>
                <a:prstDash val="solid"/>
                <a:round/>
                <a:headEnd type="none" w="med" len="med"/>
                <a:tailEnd type="none" w="med" len="med"/>
              </a:ln>
              <a:effectLst/>
            </p:spPr>
            <p:txBody>
              <a:bodyPr/>
              <a:lstStyle/>
              <a:p>
                <a:endParaRPr lang="fr-FR"/>
              </a:p>
            </p:txBody>
          </p:sp>
          <p:sp>
            <p:nvSpPr>
              <p:cNvPr id="39965" name="Freeform 29"/>
              <p:cNvSpPr>
                <a:spLocks/>
              </p:cNvSpPr>
              <p:nvPr/>
            </p:nvSpPr>
            <p:spPr bwMode="auto">
              <a:xfrm>
                <a:off x="2884" y="2591"/>
                <a:ext cx="195" cy="245"/>
              </a:xfrm>
              <a:custGeom>
                <a:avLst/>
                <a:gdLst/>
                <a:ahLst/>
                <a:cxnLst>
                  <a:cxn ang="0">
                    <a:pos x="181" y="223"/>
                  </a:cxn>
                  <a:cxn ang="0">
                    <a:pos x="194" y="224"/>
                  </a:cxn>
                  <a:cxn ang="0">
                    <a:pos x="15" y="0"/>
                  </a:cxn>
                  <a:cxn ang="0">
                    <a:pos x="0" y="12"/>
                  </a:cxn>
                  <a:cxn ang="0">
                    <a:pos x="180" y="236"/>
                  </a:cxn>
                  <a:cxn ang="0">
                    <a:pos x="193" y="238"/>
                  </a:cxn>
                  <a:cxn ang="0">
                    <a:pos x="180" y="236"/>
                  </a:cxn>
                  <a:cxn ang="0">
                    <a:pos x="185" y="244"/>
                  </a:cxn>
                  <a:cxn ang="0">
                    <a:pos x="193" y="238"/>
                  </a:cxn>
                  <a:cxn ang="0">
                    <a:pos x="181" y="223"/>
                  </a:cxn>
                </a:cxnLst>
                <a:rect l="0" t="0" r="r" b="b"/>
                <a:pathLst>
                  <a:path w="195" h="245">
                    <a:moveTo>
                      <a:pt x="181" y="223"/>
                    </a:moveTo>
                    <a:lnTo>
                      <a:pt x="194" y="224"/>
                    </a:lnTo>
                    <a:lnTo>
                      <a:pt x="15" y="0"/>
                    </a:lnTo>
                    <a:lnTo>
                      <a:pt x="0" y="12"/>
                    </a:lnTo>
                    <a:lnTo>
                      <a:pt x="180" y="236"/>
                    </a:lnTo>
                    <a:lnTo>
                      <a:pt x="193" y="238"/>
                    </a:lnTo>
                    <a:lnTo>
                      <a:pt x="180" y="236"/>
                    </a:lnTo>
                    <a:lnTo>
                      <a:pt x="185" y="244"/>
                    </a:lnTo>
                    <a:lnTo>
                      <a:pt x="193" y="238"/>
                    </a:lnTo>
                    <a:lnTo>
                      <a:pt x="181" y="223"/>
                    </a:lnTo>
                  </a:path>
                </a:pathLst>
              </a:custGeom>
              <a:solidFill>
                <a:schemeClr val="tx1"/>
              </a:solidFill>
              <a:ln w="12700" cap="rnd" cmpd="sng">
                <a:solidFill>
                  <a:schemeClr val="tx2"/>
                </a:solidFill>
                <a:prstDash val="solid"/>
                <a:round/>
                <a:headEnd type="none" w="med" len="med"/>
                <a:tailEnd type="none" w="med" len="med"/>
              </a:ln>
              <a:effectLst/>
            </p:spPr>
            <p:txBody>
              <a:bodyPr/>
              <a:lstStyle/>
              <a:p>
                <a:endParaRPr lang="fr-FR"/>
              </a:p>
            </p:txBody>
          </p:sp>
          <p:sp>
            <p:nvSpPr>
              <p:cNvPr id="39966" name="Freeform 30"/>
              <p:cNvSpPr>
                <a:spLocks/>
              </p:cNvSpPr>
              <p:nvPr/>
            </p:nvSpPr>
            <p:spPr bwMode="auto">
              <a:xfrm>
                <a:off x="3071" y="2596"/>
                <a:ext cx="294" cy="234"/>
              </a:xfrm>
              <a:custGeom>
                <a:avLst/>
                <a:gdLst/>
                <a:ahLst/>
                <a:cxnLst>
                  <a:cxn ang="0">
                    <a:pos x="293" y="15"/>
                  </a:cxn>
                  <a:cxn ang="0">
                    <a:pos x="278" y="9"/>
                  </a:cxn>
                  <a:cxn ang="0">
                    <a:pos x="0" y="217"/>
                  </a:cxn>
                  <a:cxn ang="0">
                    <a:pos x="12" y="233"/>
                  </a:cxn>
                  <a:cxn ang="0">
                    <a:pos x="290" y="24"/>
                  </a:cxn>
                  <a:cxn ang="0">
                    <a:pos x="274" y="19"/>
                  </a:cxn>
                  <a:cxn ang="0">
                    <a:pos x="293" y="15"/>
                  </a:cxn>
                  <a:cxn ang="0">
                    <a:pos x="290" y="0"/>
                  </a:cxn>
                  <a:cxn ang="0">
                    <a:pos x="278" y="9"/>
                  </a:cxn>
                  <a:cxn ang="0">
                    <a:pos x="293" y="15"/>
                  </a:cxn>
                </a:cxnLst>
                <a:rect l="0" t="0" r="r" b="b"/>
                <a:pathLst>
                  <a:path w="294" h="234">
                    <a:moveTo>
                      <a:pt x="293" y="15"/>
                    </a:moveTo>
                    <a:lnTo>
                      <a:pt x="278" y="9"/>
                    </a:lnTo>
                    <a:lnTo>
                      <a:pt x="0" y="217"/>
                    </a:lnTo>
                    <a:lnTo>
                      <a:pt x="12" y="233"/>
                    </a:lnTo>
                    <a:lnTo>
                      <a:pt x="290" y="24"/>
                    </a:lnTo>
                    <a:lnTo>
                      <a:pt x="274" y="19"/>
                    </a:lnTo>
                    <a:lnTo>
                      <a:pt x="293" y="15"/>
                    </a:lnTo>
                    <a:lnTo>
                      <a:pt x="290" y="0"/>
                    </a:lnTo>
                    <a:lnTo>
                      <a:pt x="278" y="9"/>
                    </a:lnTo>
                    <a:lnTo>
                      <a:pt x="293" y="15"/>
                    </a:lnTo>
                  </a:path>
                </a:pathLst>
              </a:custGeom>
              <a:solidFill>
                <a:schemeClr val="tx1"/>
              </a:solidFill>
              <a:ln w="12700" cap="rnd" cmpd="sng">
                <a:solidFill>
                  <a:schemeClr val="tx2"/>
                </a:solidFill>
                <a:prstDash val="solid"/>
                <a:round/>
                <a:headEnd type="none" w="med" len="med"/>
                <a:tailEnd type="none" w="med" len="med"/>
              </a:ln>
              <a:effectLst/>
            </p:spPr>
            <p:txBody>
              <a:bodyPr/>
              <a:lstStyle/>
              <a:p>
                <a:endParaRPr lang="fr-FR"/>
              </a:p>
            </p:txBody>
          </p:sp>
          <p:sp>
            <p:nvSpPr>
              <p:cNvPr id="39967" name="Freeform 31"/>
              <p:cNvSpPr>
                <a:spLocks/>
              </p:cNvSpPr>
              <p:nvPr/>
            </p:nvSpPr>
            <p:spPr bwMode="auto">
              <a:xfrm>
                <a:off x="3351" y="2611"/>
                <a:ext cx="105" cy="470"/>
              </a:xfrm>
              <a:custGeom>
                <a:avLst/>
                <a:gdLst/>
                <a:ahLst/>
                <a:cxnLst>
                  <a:cxn ang="0">
                    <a:pos x="86" y="424"/>
                  </a:cxn>
                  <a:cxn ang="0">
                    <a:pos x="104" y="424"/>
                  </a:cxn>
                  <a:cxn ang="0">
                    <a:pos x="18" y="0"/>
                  </a:cxn>
                  <a:cxn ang="0">
                    <a:pos x="0" y="4"/>
                  </a:cxn>
                  <a:cxn ang="0">
                    <a:pos x="86" y="428"/>
                  </a:cxn>
                  <a:cxn ang="0">
                    <a:pos x="104" y="428"/>
                  </a:cxn>
                  <a:cxn ang="0">
                    <a:pos x="86" y="428"/>
                  </a:cxn>
                  <a:cxn ang="0">
                    <a:pos x="95" y="469"/>
                  </a:cxn>
                  <a:cxn ang="0">
                    <a:pos x="104" y="428"/>
                  </a:cxn>
                  <a:cxn ang="0">
                    <a:pos x="86" y="424"/>
                  </a:cxn>
                </a:cxnLst>
                <a:rect l="0" t="0" r="r" b="b"/>
                <a:pathLst>
                  <a:path w="105" h="470">
                    <a:moveTo>
                      <a:pt x="86" y="424"/>
                    </a:moveTo>
                    <a:lnTo>
                      <a:pt x="104" y="424"/>
                    </a:lnTo>
                    <a:lnTo>
                      <a:pt x="18" y="0"/>
                    </a:lnTo>
                    <a:lnTo>
                      <a:pt x="0" y="4"/>
                    </a:lnTo>
                    <a:lnTo>
                      <a:pt x="86" y="428"/>
                    </a:lnTo>
                    <a:lnTo>
                      <a:pt x="104" y="428"/>
                    </a:lnTo>
                    <a:lnTo>
                      <a:pt x="86" y="428"/>
                    </a:lnTo>
                    <a:lnTo>
                      <a:pt x="95" y="469"/>
                    </a:lnTo>
                    <a:lnTo>
                      <a:pt x="104" y="428"/>
                    </a:lnTo>
                    <a:lnTo>
                      <a:pt x="86" y="424"/>
                    </a:lnTo>
                  </a:path>
                </a:pathLst>
              </a:custGeom>
              <a:solidFill>
                <a:schemeClr val="tx1"/>
              </a:solidFill>
              <a:ln w="12700" cap="rnd" cmpd="sng">
                <a:solidFill>
                  <a:schemeClr val="tx2"/>
                </a:solidFill>
                <a:prstDash val="solid"/>
                <a:round/>
                <a:headEnd type="none" w="med" len="med"/>
                <a:tailEnd type="none" w="med" len="med"/>
              </a:ln>
              <a:effectLst/>
            </p:spPr>
            <p:txBody>
              <a:bodyPr/>
              <a:lstStyle/>
              <a:p>
                <a:endParaRPr lang="fr-FR"/>
              </a:p>
            </p:txBody>
          </p:sp>
          <p:sp>
            <p:nvSpPr>
              <p:cNvPr id="39968" name="Freeform 32"/>
              <p:cNvSpPr>
                <a:spLocks/>
              </p:cNvSpPr>
              <p:nvPr/>
            </p:nvSpPr>
            <p:spPr bwMode="auto">
              <a:xfrm>
                <a:off x="3442" y="2072"/>
                <a:ext cx="200" cy="967"/>
              </a:xfrm>
              <a:custGeom>
                <a:avLst/>
                <a:gdLst/>
                <a:ahLst/>
                <a:cxnLst>
                  <a:cxn ang="0">
                    <a:pos x="199" y="45"/>
                  </a:cxn>
                  <a:cxn ang="0">
                    <a:pos x="181" y="45"/>
                  </a:cxn>
                  <a:cxn ang="0">
                    <a:pos x="0" y="962"/>
                  </a:cxn>
                  <a:cxn ang="0">
                    <a:pos x="18" y="966"/>
                  </a:cxn>
                  <a:cxn ang="0">
                    <a:pos x="199" y="49"/>
                  </a:cxn>
                  <a:cxn ang="0">
                    <a:pos x="181" y="49"/>
                  </a:cxn>
                  <a:cxn ang="0">
                    <a:pos x="199" y="45"/>
                  </a:cxn>
                  <a:cxn ang="0">
                    <a:pos x="190" y="0"/>
                  </a:cxn>
                  <a:cxn ang="0">
                    <a:pos x="181" y="45"/>
                  </a:cxn>
                  <a:cxn ang="0">
                    <a:pos x="199" y="45"/>
                  </a:cxn>
                </a:cxnLst>
                <a:rect l="0" t="0" r="r" b="b"/>
                <a:pathLst>
                  <a:path w="200" h="967">
                    <a:moveTo>
                      <a:pt x="199" y="45"/>
                    </a:moveTo>
                    <a:lnTo>
                      <a:pt x="181" y="45"/>
                    </a:lnTo>
                    <a:lnTo>
                      <a:pt x="0" y="962"/>
                    </a:lnTo>
                    <a:lnTo>
                      <a:pt x="18" y="966"/>
                    </a:lnTo>
                    <a:lnTo>
                      <a:pt x="199" y="49"/>
                    </a:lnTo>
                    <a:lnTo>
                      <a:pt x="181" y="49"/>
                    </a:lnTo>
                    <a:lnTo>
                      <a:pt x="199" y="45"/>
                    </a:lnTo>
                    <a:lnTo>
                      <a:pt x="190" y="0"/>
                    </a:lnTo>
                    <a:lnTo>
                      <a:pt x="181" y="45"/>
                    </a:lnTo>
                    <a:lnTo>
                      <a:pt x="199" y="45"/>
                    </a:lnTo>
                  </a:path>
                </a:pathLst>
              </a:custGeom>
              <a:solidFill>
                <a:schemeClr val="tx1"/>
              </a:solidFill>
              <a:ln w="12700" cap="rnd" cmpd="sng">
                <a:solidFill>
                  <a:schemeClr val="tx2"/>
                </a:solidFill>
                <a:prstDash val="solid"/>
                <a:round/>
                <a:headEnd type="none" w="med" len="med"/>
                <a:tailEnd type="none" w="med" len="med"/>
              </a:ln>
              <a:effectLst/>
            </p:spPr>
            <p:txBody>
              <a:bodyPr/>
              <a:lstStyle/>
              <a:p>
                <a:endParaRPr lang="fr-FR"/>
              </a:p>
            </p:txBody>
          </p:sp>
          <p:sp>
            <p:nvSpPr>
              <p:cNvPr id="39969" name="Freeform 33"/>
              <p:cNvSpPr>
                <a:spLocks/>
              </p:cNvSpPr>
              <p:nvPr/>
            </p:nvSpPr>
            <p:spPr bwMode="auto">
              <a:xfrm>
                <a:off x="3628" y="2117"/>
                <a:ext cx="184" cy="941"/>
              </a:xfrm>
              <a:custGeom>
                <a:avLst/>
                <a:gdLst/>
                <a:ahLst/>
                <a:cxnLst>
                  <a:cxn ang="0">
                    <a:pos x="167" y="912"/>
                  </a:cxn>
                  <a:cxn ang="0">
                    <a:pos x="183" y="917"/>
                  </a:cxn>
                  <a:cxn ang="0">
                    <a:pos x="18" y="0"/>
                  </a:cxn>
                  <a:cxn ang="0">
                    <a:pos x="0" y="4"/>
                  </a:cxn>
                  <a:cxn ang="0">
                    <a:pos x="165" y="921"/>
                  </a:cxn>
                  <a:cxn ang="0">
                    <a:pos x="181" y="925"/>
                  </a:cxn>
                  <a:cxn ang="0">
                    <a:pos x="165" y="921"/>
                  </a:cxn>
                  <a:cxn ang="0">
                    <a:pos x="168" y="940"/>
                  </a:cxn>
                  <a:cxn ang="0">
                    <a:pos x="181" y="925"/>
                  </a:cxn>
                  <a:cxn ang="0">
                    <a:pos x="167" y="912"/>
                  </a:cxn>
                </a:cxnLst>
                <a:rect l="0" t="0" r="r" b="b"/>
                <a:pathLst>
                  <a:path w="184" h="941">
                    <a:moveTo>
                      <a:pt x="167" y="912"/>
                    </a:moveTo>
                    <a:lnTo>
                      <a:pt x="183" y="917"/>
                    </a:lnTo>
                    <a:lnTo>
                      <a:pt x="18" y="0"/>
                    </a:lnTo>
                    <a:lnTo>
                      <a:pt x="0" y="4"/>
                    </a:lnTo>
                    <a:lnTo>
                      <a:pt x="165" y="921"/>
                    </a:lnTo>
                    <a:lnTo>
                      <a:pt x="181" y="925"/>
                    </a:lnTo>
                    <a:lnTo>
                      <a:pt x="165" y="921"/>
                    </a:lnTo>
                    <a:lnTo>
                      <a:pt x="168" y="940"/>
                    </a:lnTo>
                    <a:lnTo>
                      <a:pt x="181" y="925"/>
                    </a:lnTo>
                    <a:lnTo>
                      <a:pt x="167" y="912"/>
                    </a:lnTo>
                  </a:path>
                </a:pathLst>
              </a:custGeom>
              <a:solidFill>
                <a:schemeClr val="tx1"/>
              </a:solidFill>
              <a:ln w="12700" cap="rnd" cmpd="sng">
                <a:solidFill>
                  <a:schemeClr val="tx2"/>
                </a:solidFill>
                <a:prstDash val="solid"/>
                <a:round/>
                <a:headEnd type="none" w="med" len="med"/>
                <a:tailEnd type="none" w="med" len="med"/>
              </a:ln>
              <a:effectLst/>
            </p:spPr>
            <p:txBody>
              <a:bodyPr/>
              <a:lstStyle/>
              <a:p>
                <a:endParaRPr lang="fr-FR"/>
              </a:p>
            </p:txBody>
          </p:sp>
          <p:sp>
            <p:nvSpPr>
              <p:cNvPr id="39970" name="Freeform 34"/>
              <p:cNvSpPr>
                <a:spLocks/>
              </p:cNvSpPr>
              <p:nvPr/>
            </p:nvSpPr>
            <p:spPr bwMode="auto">
              <a:xfrm>
                <a:off x="3800" y="2761"/>
                <a:ext cx="243" cy="282"/>
              </a:xfrm>
              <a:custGeom>
                <a:avLst/>
                <a:gdLst/>
                <a:ahLst/>
                <a:cxnLst>
                  <a:cxn ang="0">
                    <a:pos x="242" y="11"/>
                  </a:cxn>
                  <a:cxn ang="0">
                    <a:pos x="226" y="9"/>
                  </a:cxn>
                  <a:cxn ang="0">
                    <a:pos x="0" y="268"/>
                  </a:cxn>
                  <a:cxn ang="0">
                    <a:pos x="15" y="281"/>
                  </a:cxn>
                  <a:cxn ang="0">
                    <a:pos x="241" y="22"/>
                  </a:cxn>
                  <a:cxn ang="0">
                    <a:pos x="225" y="21"/>
                  </a:cxn>
                  <a:cxn ang="0">
                    <a:pos x="242" y="11"/>
                  </a:cxn>
                  <a:cxn ang="0">
                    <a:pos x="235" y="0"/>
                  </a:cxn>
                  <a:cxn ang="0">
                    <a:pos x="226" y="9"/>
                  </a:cxn>
                  <a:cxn ang="0">
                    <a:pos x="242" y="11"/>
                  </a:cxn>
                </a:cxnLst>
                <a:rect l="0" t="0" r="r" b="b"/>
                <a:pathLst>
                  <a:path w="243" h="282">
                    <a:moveTo>
                      <a:pt x="242" y="11"/>
                    </a:moveTo>
                    <a:lnTo>
                      <a:pt x="226" y="9"/>
                    </a:lnTo>
                    <a:lnTo>
                      <a:pt x="0" y="268"/>
                    </a:lnTo>
                    <a:lnTo>
                      <a:pt x="15" y="281"/>
                    </a:lnTo>
                    <a:lnTo>
                      <a:pt x="241" y="22"/>
                    </a:lnTo>
                    <a:lnTo>
                      <a:pt x="225" y="21"/>
                    </a:lnTo>
                    <a:lnTo>
                      <a:pt x="242" y="11"/>
                    </a:lnTo>
                    <a:lnTo>
                      <a:pt x="235" y="0"/>
                    </a:lnTo>
                    <a:lnTo>
                      <a:pt x="226" y="9"/>
                    </a:lnTo>
                    <a:lnTo>
                      <a:pt x="242" y="11"/>
                    </a:lnTo>
                  </a:path>
                </a:pathLst>
              </a:custGeom>
              <a:solidFill>
                <a:schemeClr val="tx1"/>
              </a:solidFill>
              <a:ln w="12700" cap="rnd" cmpd="sng">
                <a:solidFill>
                  <a:schemeClr val="tx2"/>
                </a:solidFill>
                <a:prstDash val="solid"/>
                <a:round/>
                <a:headEnd type="none" w="med" len="med"/>
                <a:tailEnd type="none" w="med" len="med"/>
              </a:ln>
              <a:effectLst/>
            </p:spPr>
            <p:txBody>
              <a:bodyPr/>
              <a:lstStyle/>
              <a:p>
                <a:endParaRPr lang="fr-FR"/>
              </a:p>
            </p:txBody>
          </p:sp>
          <p:sp>
            <p:nvSpPr>
              <p:cNvPr id="39971" name="Freeform 35"/>
              <p:cNvSpPr>
                <a:spLocks/>
              </p:cNvSpPr>
              <p:nvPr/>
            </p:nvSpPr>
            <p:spPr bwMode="auto">
              <a:xfrm>
                <a:off x="4031" y="2772"/>
                <a:ext cx="135" cy="210"/>
              </a:xfrm>
              <a:custGeom>
                <a:avLst/>
                <a:gdLst/>
                <a:ahLst/>
                <a:cxnLst>
                  <a:cxn ang="0">
                    <a:pos x="119" y="187"/>
                  </a:cxn>
                  <a:cxn ang="0">
                    <a:pos x="134" y="187"/>
                  </a:cxn>
                  <a:cxn ang="0">
                    <a:pos x="16" y="0"/>
                  </a:cxn>
                  <a:cxn ang="0">
                    <a:pos x="0" y="10"/>
                  </a:cxn>
                  <a:cxn ang="0">
                    <a:pos x="118" y="196"/>
                  </a:cxn>
                  <a:cxn ang="0">
                    <a:pos x="133" y="197"/>
                  </a:cxn>
                  <a:cxn ang="0">
                    <a:pos x="118" y="196"/>
                  </a:cxn>
                  <a:cxn ang="0">
                    <a:pos x="125" y="209"/>
                  </a:cxn>
                  <a:cxn ang="0">
                    <a:pos x="133" y="197"/>
                  </a:cxn>
                  <a:cxn ang="0">
                    <a:pos x="119" y="187"/>
                  </a:cxn>
                </a:cxnLst>
                <a:rect l="0" t="0" r="r" b="b"/>
                <a:pathLst>
                  <a:path w="135" h="210">
                    <a:moveTo>
                      <a:pt x="119" y="187"/>
                    </a:moveTo>
                    <a:lnTo>
                      <a:pt x="134" y="187"/>
                    </a:lnTo>
                    <a:lnTo>
                      <a:pt x="16" y="0"/>
                    </a:lnTo>
                    <a:lnTo>
                      <a:pt x="0" y="10"/>
                    </a:lnTo>
                    <a:lnTo>
                      <a:pt x="118" y="196"/>
                    </a:lnTo>
                    <a:lnTo>
                      <a:pt x="133" y="197"/>
                    </a:lnTo>
                    <a:lnTo>
                      <a:pt x="118" y="196"/>
                    </a:lnTo>
                    <a:lnTo>
                      <a:pt x="125" y="209"/>
                    </a:lnTo>
                    <a:lnTo>
                      <a:pt x="133" y="197"/>
                    </a:lnTo>
                    <a:lnTo>
                      <a:pt x="119" y="187"/>
                    </a:lnTo>
                  </a:path>
                </a:pathLst>
              </a:custGeom>
              <a:solidFill>
                <a:schemeClr val="tx1"/>
              </a:solidFill>
              <a:ln w="12700" cap="rnd" cmpd="sng">
                <a:solidFill>
                  <a:schemeClr val="tx2"/>
                </a:solidFill>
                <a:prstDash val="solid"/>
                <a:round/>
                <a:headEnd type="none" w="med" len="med"/>
                <a:tailEnd type="none" w="med" len="med"/>
              </a:ln>
              <a:effectLst/>
            </p:spPr>
            <p:txBody>
              <a:bodyPr/>
              <a:lstStyle/>
              <a:p>
                <a:endParaRPr lang="fr-FR"/>
              </a:p>
            </p:txBody>
          </p:sp>
          <p:sp>
            <p:nvSpPr>
              <p:cNvPr id="39972" name="Freeform 36"/>
              <p:cNvSpPr>
                <a:spLocks/>
              </p:cNvSpPr>
              <p:nvPr/>
            </p:nvSpPr>
            <p:spPr bwMode="auto">
              <a:xfrm>
                <a:off x="4155" y="2575"/>
                <a:ext cx="257" cy="395"/>
              </a:xfrm>
              <a:custGeom>
                <a:avLst/>
                <a:gdLst/>
                <a:ahLst/>
                <a:cxnLst>
                  <a:cxn ang="0">
                    <a:pos x="256" y="20"/>
                  </a:cxn>
                  <a:cxn ang="0">
                    <a:pos x="239" y="17"/>
                  </a:cxn>
                  <a:cxn ang="0">
                    <a:pos x="0" y="383"/>
                  </a:cxn>
                  <a:cxn ang="0">
                    <a:pos x="15" y="394"/>
                  </a:cxn>
                  <a:cxn ang="0">
                    <a:pos x="255" y="28"/>
                  </a:cxn>
                  <a:cxn ang="0">
                    <a:pos x="238" y="25"/>
                  </a:cxn>
                  <a:cxn ang="0">
                    <a:pos x="256" y="20"/>
                  </a:cxn>
                  <a:cxn ang="0">
                    <a:pos x="250" y="0"/>
                  </a:cxn>
                  <a:cxn ang="0">
                    <a:pos x="239" y="17"/>
                  </a:cxn>
                  <a:cxn ang="0">
                    <a:pos x="256" y="20"/>
                  </a:cxn>
                </a:cxnLst>
                <a:rect l="0" t="0" r="r" b="b"/>
                <a:pathLst>
                  <a:path w="257" h="395">
                    <a:moveTo>
                      <a:pt x="256" y="20"/>
                    </a:moveTo>
                    <a:lnTo>
                      <a:pt x="239" y="17"/>
                    </a:lnTo>
                    <a:lnTo>
                      <a:pt x="0" y="383"/>
                    </a:lnTo>
                    <a:lnTo>
                      <a:pt x="15" y="394"/>
                    </a:lnTo>
                    <a:lnTo>
                      <a:pt x="255" y="28"/>
                    </a:lnTo>
                    <a:lnTo>
                      <a:pt x="238" y="25"/>
                    </a:lnTo>
                    <a:lnTo>
                      <a:pt x="256" y="20"/>
                    </a:lnTo>
                    <a:lnTo>
                      <a:pt x="250" y="0"/>
                    </a:lnTo>
                    <a:lnTo>
                      <a:pt x="239" y="17"/>
                    </a:lnTo>
                    <a:lnTo>
                      <a:pt x="256" y="20"/>
                    </a:lnTo>
                  </a:path>
                </a:pathLst>
              </a:custGeom>
              <a:solidFill>
                <a:schemeClr val="tx1"/>
              </a:solidFill>
              <a:ln w="12700" cap="rnd" cmpd="sng">
                <a:solidFill>
                  <a:schemeClr val="tx2"/>
                </a:solidFill>
                <a:prstDash val="solid"/>
                <a:round/>
                <a:headEnd type="none" w="med" len="med"/>
                <a:tailEnd type="none" w="med" len="med"/>
              </a:ln>
              <a:effectLst/>
            </p:spPr>
            <p:txBody>
              <a:bodyPr/>
              <a:lstStyle/>
              <a:p>
                <a:endParaRPr lang="fr-FR"/>
              </a:p>
            </p:txBody>
          </p:sp>
          <p:sp>
            <p:nvSpPr>
              <p:cNvPr id="39973" name="Freeform 37"/>
              <p:cNvSpPr>
                <a:spLocks/>
              </p:cNvSpPr>
              <p:nvPr/>
            </p:nvSpPr>
            <p:spPr bwMode="auto">
              <a:xfrm>
                <a:off x="4399" y="2595"/>
                <a:ext cx="198" cy="617"/>
              </a:xfrm>
              <a:custGeom>
                <a:avLst/>
                <a:gdLst/>
                <a:ahLst/>
                <a:cxnLst>
                  <a:cxn ang="0">
                    <a:pos x="180" y="580"/>
                  </a:cxn>
                  <a:cxn ang="0">
                    <a:pos x="197" y="580"/>
                  </a:cxn>
                  <a:cxn ang="0">
                    <a:pos x="17" y="0"/>
                  </a:cxn>
                  <a:cxn ang="0">
                    <a:pos x="0" y="5"/>
                  </a:cxn>
                  <a:cxn ang="0">
                    <a:pos x="180" y="585"/>
                  </a:cxn>
                  <a:cxn ang="0">
                    <a:pos x="197" y="585"/>
                  </a:cxn>
                  <a:cxn ang="0">
                    <a:pos x="180" y="585"/>
                  </a:cxn>
                  <a:cxn ang="0">
                    <a:pos x="189" y="616"/>
                  </a:cxn>
                  <a:cxn ang="0">
                    <a:pos x="197" y="585"/>
                  </a:cxn>
                  <a:cxn ang="0">
                    <a:pos x="180" y="580"/>
                  </a:cxn>
                </a:cxnLst>
                <a:rect l="0" t="0" r="r" b="b"/>
                <a:pathLst>
                  <a:path w="198" h="617">
                    <a:moveTo>
                      <a:pt x="180" y="580"/>
                    </a:moveTo>
                    <a:lnTo>
                      <a:pt x="197" y="580"/>
                    </a:lnTo>
                    <a:lnTo>
                      <a:pt x="17" y="0"/>
                    </a:lnTo>
                    <a:lnTo>
                      <a:pt x="0" y="5"/>
                    </a:lnTo>
                    <a:lnTo>
                      <a:pt x="180" y="585"/>
                    </a:lnTo>
                    <a:lnTo>
                      <a:pt x="197" y="585"/>
                    </a:lnTo>
                    <a:lnTo>
                      <a:pt x="180" y="585"/>
                    </a:lnTo>
                    <a:lnTo>
                      <a:pt x="189" y="616"/>
                    </a:lnTo>
                    <a:lnTo>
                      <a:pt x="197" y="585"/>
                    </a:lnTo>
                    <a:lnTo>
                      <a:pt x="180" y="580"/>
                    </a:lnTo>
                  </a:path>
                </a:pathLst>
              </a:custGeom>
              <a:solidFill>
                <a:schemeClr val="tx1"/>
              </a:solidFill>
              <a:ln w="12700" cap="rnd" cmpd="sng">
                <a:solidFill>
                  <a:schemeClr val="tx2"/>
                </a:solidFill>
                <a:prstDash val="solid"/>
                <a:round/>
                <a:headEnd type="none" w="med" len="med"/>
                <a:tailEnd type="none" w="med" len="med"/>
              </a:ln>
              <a:effectLst/>
            </p:spPr>
            <p:txBody>
              <a:bodyPr/>
              <a:lstStyle/>
              <a:p>
                <a:endParaRPr lang="fr-FR"/>
              </a:p>
            </p:txBody>
          </p:sp>
          <p:sp>
            <p:nvSpPr>
              <p:cNvPr id="39974" name="Freeform 38"/>
              <p:cNvSpPr>
                <a:spLocks/>
              </p:cNvSpPr>
              <p:nvPr/>
            </p:nvSpPr>
            <p:spPr bwMode="auto">
              <a:xfrm>
                <a:off x="4584" y="2664"/>
                <a:ext cx="152" cy="517"/>
              </a:xfrm>
              <a:custGeom>
                <a:avLst/>
                <a:gdLst/>
                <a:ahLst/>
                <a:cxnLst>
                  <a:cxn ang="0">
                    <a:pos x="142" y="3"/>
                  </a:cxn>
                  <a:cxn ang="0">
                    <a:pos x="134" y="0"/>
                  </a:cxn>
                  <a:cxn ang="0">
                    <a:pos x="0" y="511"/>
                  </a:cxn>
                  <a:cxn ang="0">
                    <a:pos x="17" y="516"/>
                  </a:cxn>
                  <a:cxn ang="0">
                    <a:pos x="151" y="5"/>
                  </a:cxn>
                  <a:cxn ang="0">
                    <a:pos x="142" y="3"/>
                  </a:cxn>
                </a:cxnLst>
                <a:rect l="0" t="0" r="r" b="b"/>
                <a:pathLst>
                  <a:path w="152" h="517">
                    <a:moveTo>
                      <a:pt x="142" y="3"/>
                    </a:moveTo>
                    <a:lnTo>
                      <a:pt x="134" y="0"/>
                    </a:lnTo>
                    <a:lnTo>
                      <a:pt x="0" y="511"/>
                    </a:lnTo>
                    <a:lnTo>
                      <a:pt x="17" y="516"/>
                    </a:lnTo>
                    <a:lnTo>
                      <a:pt x="151" y="5"/>
                    </a:lnTo>
                    <a:lnTo>
                      <a:pt x="142" y="3"/>
                    </a:lnTo>
                  </a:path>
                </a:pathLst>
              </a:custGeom>
              <a:solidFill>
                <a:schemeClr val="tx1"/>
              </a:solidFill>
              <a:ln w="12700" cap="rnd" cmpd="sng">
                <a:solidFill>
                  <a:schemeClr val="tx2"/>
                </a:solidFill>
                <a:prstDash val="solid"/>
                <a:round/>
                <a:headEnd type="none" w="med" len="med"/>
                <a:tailEnd type="none" w="med" len="med"/>
              </a:ln>
              <a:effectLst/>
            </p:spPr>
            <p:txBody>
              <a:bodyPr/>
              <a:lstStyle/>
              <a:p>
                <a:endParaRPr lang="fr-FR"/>
              </a:p>
            </p:txBody>
          </p:sp>
        </p:grpSp>
        <p:grpSp>
          <p:nvGrpSpPr>
            <p:cNvPr id="39975" name="Group 39"/>
            <p:cNvGrpSpPr>
              <a:grpSpLocks/>
            </p:cNvGrpSpPr>
            <p:nvPr/>
          </p:nvGrpSpPr>
          <p:grpSpPr bwMode="auto">
            <a:xfrm>
              <a:off x="952" y="1004"/>
              <a:ext cx="3364" cy="1995"/>
              <a:chOff x="1206" y="926"/>
              <a:chExt cx="3508" cy="2465"/>
            </a:xfrm>
          </p:grpSpPr>
          <p:sp>
            <p:nvSpPr>
              <p:cNvPr id="39976" name="Freeform 40"/>
              <p:cNvSpPr>
                <a:spLocks/>
              </p:cNvSpPr>
              <p:nvPr/>
            </p:nvSpPr>
            <p:spPr bwMode="auto">
              <a:xfrm>
                <a:off x="1206" y="3289"/>
                <a:ext cx="371" cy="102"/>
              </a:xfrm>
              <a:custGeom>
                <a:avLst/>
                <a:gdLst/>
                <a:ahLst/>
                <a:cxnLst>
                  <a:cxn ang="0">
                    <a:pos x="366" y="0"/>
                  </a:cxn>
                  <a:cxn ang="0">
                    <a:pos x="365" y="1"/>
                  </a:cxn>
                  <a:cxn ang="0">
                    <a:pos x="0" y="84"/>
                  </a:cxn>
                  <a:cxn ang="0">
                    <a:pos x="5" y="101"/>
                  </a:cxn>
                  <a:cxn ang="0">
                    <a:pos x="370" y="18"/>
                  </a:cxn>
                  <a:cxn ang="0">
                    <a:pos x="369" y="19"/>
                  </a:cxn>
                  <a:cxn ang="0">
                    <a:pos x="366" y="0"/>
                  </a:cxn>
                  <a:cxn ang="0">
                    <a:pos x="365" y="0"/>
                  </a:cxn>
                  <a:cxn ang="0">
                    <a:pos x="365" y="1"/>
                  </a:cxn>
                  <a:cxn ang="0">
                    <a:pos x="366" y="0"/>
                  </a:cxn>
                </a:cxnLst>
                <a:rect l="0" t="0" r="r" b="b"/>
                <a:pathLst>
                  <a:path w="371" h="102">
                    <a:moveTo>
                      <a:pt x="366" y="0"/>
                    </a:moveTo>
                    <a:lnTo>
                      <a:pt x="365" y="1"/>
                    </a:lnTo>
                    <a:lnTo>
                      <a:pt x="0" y="84"/>
                    </a:lnTo>
                    <a:lnTo>
                      <a:pt x="5" y="101"/>
                    </a:lnTo>
                    <a:lnTo>
                      <a:pt x="370" y="18"/>
                    </a:lnTo>
                    <a:lnTo>
                      <a:pt x="369" y="19"/>
                    </a:lnTo>
                    <a:lnTo>
                      <a:pt x="366" y="0"/>
                    </a:lnTo>
                    <a:lnTo>
                      <a:pt x="365" y="0"/>
                    </a:lnTo>
                    <a:lnTo>
                      <a:pt x="365" y="1"/>
                    </a:lnTo>
                    <a:lnTo>
                      <a:pt x="366" y="0"/>
                    </a:lnTo>
                  </a:path>
                </a:pathLst>
              </a:custGeom>
              <a:solidFill>
                <a:srgbClr val="FFAB00"/>
              </a:solidFill>
              <a:ln w="12700" cap="rnd" cmpd="sng">
                <a:solidFill>
                  <a:srgbClr val="FE9B03"/>
                </a:solidFill>
                <a:prstDash val="solid"/>
                <a:round/>
                <a:headEnd type="none" w="med" len="med"/>
                <a:tailEnd type="none" w="med" len="med"/>
              </a:ln>
              <a:effectLst/>
            </p:spPr>
            <p:txBody>
              <a:bodyPr/>
              <a:lstStyle/>
              <a:p>
                <a:endParaRPr lang="fr-FR"/>
              </a:p>
            </p:txBody>
          </p:sp>
          <p:sp>
            <p:nvSpPr>
              <p:cNvPr id="39977" name="Freeform 41"/>
              <p:cNvSpPr>
                <a:spLocks/>
              </p:cNvSpPr>
              <p:nvPr/>
            </p:nvSpPr>
            <p:spPr bwMode="auto">
              <a:xfrm>
                <a:off x="1578" y="3233"/>
                <a:ext cx="341" cy="71"/>
              </a:xfrm>
              <a:custGeom>
                <a:avLst/>
                <a:gdLst/>
                <a:ahLst/>
                <a:cxnLst>
                  <a:cxn ang="0">
                    <a:pos x="331" y="2"/>
                  </a:cxn>
                  <a:cxn ang="0">
                    <a:pos x="334" y="0"/>
                  </a:cxn>
                  <a:cxn ang="0">
                    <a:pos x="0" y="52"/>
                  </a:cxn>
                  <a:cxn ang="0">
                    <a:pos x="3" y="70"/>
                  </a:cxn>
                  <a:cxn ang="0">
                    <a:pos x="337" y="18"/>
                  </a:cxn>
                  <a:cxn ang="0">
                    <a:pos x="340" y="17"/>
                  </a:cxn>
                  <a:cxn ang="0">
                    <a:pos x="337" y="18"/>
                  </a:cxn>
                  <a:cxn ang="0">
                    <a:pos x="338" y="18"/>
                  </a:cxn>
                  <a:cxn ang="0">
                    <a:pos x="340" y="17"/>
                  </a:cxn>
                  <a:cxn ang="0">
                    <a:pos x="331" y="2"/>
                  </a:cxn>
                </a:cxnLst>
                <a:rect l="0" t="0" r="r" b="b"/>
                <a:pathLst>
                  <a:path w="341" h="71">
                    <a:moveTo>
                      <a:pt x="331" y="2"/>
                    </a:moveTo>
                    <a:lnTo>
                      <a:pt x="334" y="0"/>
                    </a:lnTo>
                    <a:lnTo>
                      <a:pt x="0" y="52"/>
                    </a:lnTo>
                    <a:lnTo>
                      <a:pt x="3" y="70"/>
                    </a:lnTo>
                    <a:lnTo>
                      <a:pt x="337" y="18"/>
                    </a:lnTo>
                    <a:lnTo>
                      <a:pt x="340" y="17"/>
                    </a:lnTo>
                    <a:lnTo>
                      <a:pt x="337" y="18"/>
                    </a:lnTo>
                    <a:lnTo>
                      <a:pt x="338" y="18"/>
                    </a:lnTo>
                    <a:lnTo>
                      <a:pt x="340" y="17"/>
                    </a:lnTo>
                    <a:lnTo>
                      <a:pt x="331" y="2"/>
                    </a:lnTo>
                  </a:path>
                </a:pathLst>
              </a:custGeom>
              <a:solidFill>
                <a:srgbClr val="FFAB00"/>
              </a:solidFill>
              <a:ln w="12700" cap="rnd" cmpd="sng">
                <a:solidFill>
                  <a:srgbClr val="FE9B03"/>
                </a:solidFill>
                <a:prstDash val="solid"/>
                <a:round/>
                <a:headEnd type="none" w="med" len="med"/>
                <a:tailEnd type="none" w="med" len="med"/>
              </a:ln>
              <a:effectLst/>
            </p:spPr>
            <p:txBody>
              <a:bodyPr/>
              <a:lstStyle/>
              <a:p>
                <a:endParaRPr lang="fr-FR"/>
              </a:p>
            </p:txBody>
          </p:sp>
          <p:sp>
            <p:nvSpPr>
              <p:cNvPr id="39978" name="Freeform 42"/>
              <p:cNvSpPr>
                <a:spLocks/>
              </p:cNvSpPr>
              <p:nvPr/>
            </p:nvSpPr>
            <p:spPr bwMode="auto">
              <a:xfrm>
                <a:off x="1915" y="3005"/>
                <a:ext cx="410" cy="241"/>
              </a:xfrm>
              <a:custGeom>
                <a:avLst/>
                <a:gdLst/>
                <a:ahLst/>
                <a:cxnLst>
                  <a:cxn ang="0">
                    <a:pos x="393" y="3"/>
                  </a:cxn>
                  <a:cxn ang="0">
                    <a:pos x="397" y="0"/>
                  </a:cxn>
                  <a:cxn ang="0">
                    <a:pos x="0" y="224"/>
                  </a:cxn>
                  <a:cxn ang="0">
                    <a:pos x="9" y="240"/>
                  </a:cxn>
                  <a:cxn ang="0">
                    <a:pos x="406" y="16"/>
                  </a:cxn>
                  <a:cxn ang="0">
                    <a:pos x="409" y="13"/>
                  </a:cxn>
                  <a:cxn ang="0">
                    <a:pos x="406" y="16"/>
                  </a:cxn>
                  <a:cxn ang="0">
                    <a:pos x="408" y="15"/>
                  </a:cxn>
                  <a:cxn ang="0">
                    <a:pos x="409" y="13"/>
                  </a:cxn>
                  <a:cxn ang="0">
                    <a:pos x="393" y="3"/>
                  </a:cxn>
                </a:cxnLst>
                <a:rect l="0" t="0" r="r" b="b"/>
                <a:pathLst>
                  <a:path w="410" h="241">
                    <a:moveTo>
                      <a:pt x="393" y="3"/>
                    </a:moveTo>
                    <a:lnTo>
                      <a:pt x="397" y="0"/>
                    </a:lnTo>
                    <a:lnTo>
                      <a:pt x="0" y="224"/>
                    </a:lnTo>
                    <a:lnTo>
                      <a:pt x="9" y="240"/>
                    </a:lnTo>
                    <a:lnTo>
                      <a:pt x="406" y="16"/>
                    </a:lnTo>
                    <a:lnTo>
                      <a:pt x="409" y="13"/>
                    </a:lnTo>
                    <a:lnTo>
                      <a:pt x="406" y="16"/>
                    </a:lnTo>
                    <a:lnTo>
                      <a:pt x="408" y="15"/>
                    </a:lnTo>
                    <a:lnTo>
                      <a:pt x="409" y="13"/>
                    </a:lnTo>
                    <a:lnTo>
                      <a:pt x="393" y="3"/>
                    </a:lnTo>
                  </a:path>
                </a:pathLst>
              </a:custGeom>
              <a:solidFill>
                <a:srgbClr val="FFAB00"/>
              </a:solidFill>
              <a:ln w="12700" cap="rnd" cmpd="sng">
                <a:solidFill>
                  <a:srgbClr val="FE9B03"/>
                </a:solidFill>
                <a:prstDash val="solid"/>
                <a:round/>
                <a:headEnd type="none" w="med" len="med"/>
                <a:tailEnd type="none" w="med" len="med"/>
              </a:ln>
              <a:effectLst/>
            </p:spPr>
            <p:txBody>
              <a:bodyPr/>
              <a:lstStyle/>
              <a:p>
                <a:endParaRPr lang="fr-FR"/>
              </a:p>
            </p:txBody>
          </p:sp>
          <p:sp>
            <p:nvSpPr>
              <p:cNvPr id="39979" name="Freeform 43"/>
              <p:cNvSpPr>
                <a:spLocks/>
              </p:cNvSpPr>
              <p:nvPr/>
            </p:nvSpPr>
            <p:spPr bwMode="auto">
              <a:xfrm>
                <a:off x="2314" y="2458"/>
                <a:ext cx="335" cy="555"/>
              </a:xfrm>
              <a:custGeom>
                <a:avLst/>
                <a:gdLst/>
                <a:ahLst/>
                <a:cxnLst>
                  <a:cxn ang="0">
                    <a:pos x="318" y="0"/>
                  </a:cxn>
                  <a:cxn ang="0">
                    <a:pos x="318" y="0"/>
                  </a:cxn>
                  <a:cxn ang="0">
                    <a:pos x="0" y="544"/>
                  </a:cxn>
                  <a:cxn ang="0">
                    <a:pos x="16" y="554"/>
                  </a:cxn>
                  <a:cxn ang="0">
                    <a:pos x="334" y="10"/>
                  </a:cxn>
                  <a:cxn ang="0">
                    <a:pos x="318" y="0"/>
                  </a:cxn>
                </a:cxnLst>
                <a:rect l="0" t="0" r="r" b="b"/>
                <a:pathLst>
                  <a:path w="335" h="555">
                    <a:moveTo>
                      <a:pt x="318" y="0"/>
                    </a:moveTo>
                    <a:lnTo>
                      <a:pt x="318" y="0"/>
                    </a:lnTo>
                    <a:lnTo>
                      <a:pt x="0" y="544"/>
                    </a:lnTo>
                    <a:lnTo>
                      <a:pt x="16" y="554"/>
                    </a:lnTo>
                    <a:lnTo>
                      <a:pt x="334" y="10"/>
                    </a:lnTo>
                    <a:lnTo>
                      <a:pt x="318" y="0"/>
                    </a:lnTo>
                  </a:path>
                </a:pathLst>
              </a:custGeom>
              <a:solidFill>
                <a:srgbClr val="FFAB00"/>
              </a:solidFill>
              <a:ln w="12700" cap="rnd" cmpd="sng">
                <a:solidFill>
                  <a:srgbClr val="FE9B03"/>
                </a:solidFill>
                <a:prstDash val="solid"/>
                <a:round/>
                <a:headEnd type="none" w="med" len="med"/>
                <a:tailEnd type="none" w="med" len="med"/>
              </a:ln>
              <a:effectLst/>
            </p:spPr>
            <p:txBody>
              <a:bodyPr/>
              <a:lstStyle/>
              <a:p>
                <a:endParaRPr lang="fr-FR"/>
              </a:p>
            </p:txBody>
          </p:sp>
          <p:sp>
            <p:nvSpPr>
              <p:cNvPr id="39980" name="Freeform 44"/>
              <p:cNvSpPr>
                <a:spLocks/>
              </p:cNvSpPr>
              <p:nvPr/>
            </p:nvSpPr>
            <p:spPr bwMode="auto">
              <a:xfrm>
                <a:off x="2638" y="1836"/>
                <a:ext cx="414" cy="627"/>
              </a:xfrm>
              <a:custGeom>
                <a:avLst/>
                <a:gdLst/>
                <a:ahLst/>
                <a:cxnLst>
                  <a:cxn ang="0">
                    <a:pos x="397" y="0"/>
                  </a:cxn>
                  <a:cxn ang="0">
                    <a:pos x="397" y="1"/>
                  </a:cxn>
                  <a:cxn ang="0">
                    <a:pos x="0" y="616"/>
                  </a:cxn>
                  <a:cxn ang="0">
                    <a:pos x="16" y="626"/>
                  </a:cxn>
                  <a:cxn ang="0">
                    <a:pos x="413" y="11"/>
                  </a:cxn>
                  <a:cxn ang="0">
                    <a:pos x="412" y="13"/>
                  </a:cxn>
                  <a:cxn ang="0">
                    <a:pos x="397" y="0"/>
                  </a:cxn>
                  <a:cxn ang="0">
                    <a:pos x="397" y="1"/>
                  </a:cxn>
                  <a:cxn ang="0">
                    <a:pos x="397" y="0"/>
                  </a:cxn>
                </a:cxnLst>
                <a:rect l="0" t="0" r="r" b="b"/>
                <a:pathLst>
                  <a:path w="414" h="627">
                    <a:moveTo>
                      <a:pt x="397" y="0"/>
                    </a:moveTo>
                    <a:lnTo>
                      <a:pt x="397" y="1"/>
                    </a:lnTo>
                    <a:lnTo>
                      <a:pt x="0" y="616"/>
                    </a:lnTo>
                    <a:lnTo>
                      <a:pt x="16" y="626"/>
                    </a:lnTo>
                    <a:lnTo>
                      <a:pt x="413" y="11"/>
                    </a:lnTo>
                    <a:lnTo>
                      <a:pt x="412" y="13"/>
                    </a:lnTo>
                    <a:lnTo>
                      <a:pt x="397" y="0"/>
                    </a:lnTo>
                    <a:lnTo>
                      <a:pt x="397" y="1"/>
                    </a:lnTo>
                    <a:lnTo>
                      <a:pt x="397" y="0"/>
                    </a:lnTo>
                  </a:path>
                </a:pathLst>
              </a:custGeom>
              <a:solidFill>
                <a:srgbClr val="FFAB00"/>
              </a:solidFill>
              <a:ln w="12700" cap="rnd" cmpd="sng">
                <a:solidFill>
                  <a:srgbClr val="FE9B03"/>
                </a:solidFill>
                <a:prstDash val="solid"/>
                <a:round/>
                <a:headEnd type="none" w="med" len="med"/>
                <a:tailEnd type="none" w="med" len="med"/>
              </a:ln>
              <a:effectLst/>
            </p:spPr>
            <p:txBody>
              <a:bodyPr/>
              <a:lstStyle/>
              <a:p>
                <a:endParaRPr lang="fr-FR"/>
              </a:p>
            </p:txBody>
          </p:sp>
          <p:sp>
            <p:nvSpPr>
              <p:cNvPr id="39981" name="Freeform 45"/>
              <p:cNvSpPr>
                <a:spLocks/>
              </p:cNvSpPr>
              <p:nvPr/>
            </p:nvSpPr>
            <p:spPr bwMode="auto">
              <a:xfrm>
                <a:off x="3041" y="1408"/>
                <a:ext cx="400" cy="436"/>
              </a:xfrm>
              <a:custGeom>
                <a:avLst/>
                <a:gdLst/>
                <a:ahLst/>
                <a:cxnLst>
                  <a:cxn ang="0">
                    <a:pos x="385" y="0"/>
                  </a:cxn>
                  <a:cxn ang="0">
                    <a:pos x="385" y="0"/>
                  </a:cxn>
                  <a:cxn ang="0">
                    <a:pos x="0" y="422"/>
                  </a:cxn>
                  <a:cxn ang="0">
                    <a:pos x="15" y="435"/>
                  </a:cxn>
                  <a:cxn ang="0">
                    <a:pos x="399" y="13"/>
                  </a:cxn>
                  <a:cxn ang="0">
                    <a:pos x="385" y="0"/>
                  </a:cxn>
                </a:cxnLst>
                <a:rect l="0" t="0" r="r" b="b"/>
                <a:pathLst>
                  <a:path w="400" h="436">
                    <a:moveTo>
                      <a:pt x="385" y="0"/>
                    </a:moveTo>
                    <a:lnTo>
                      <a:pt x="385" y="0"/>
                    </a:lnTo>
                    <a:lnTo>
                      <a:pt x="0" y="422"/>
                    </a:lnTo>
                    <a:lnTo>
                      <a:pt x="15" y="435"/>
                    </a:lnTo>
                    <a:lnTo>
                      <a:pt x="399" y="13"/>
                    </a:lnTo>
                    <a:lnTo>
                      <a:pt x="385" y="0"/>
                    </a:lnTo>
                  </a:path>
                </a:pathLst>
              </a:custGeom>
              <a:solidFill>
                <a:srgbClr val="FFAB00"/>
              </a:solidFill>
              <a:ln w="12700" cap="rnd" cmpd="sng">
                <a:solidFill>
                  <a:srgbClr val="FE9B03"/>
                </a:solidFill>
                <a:prstDash val="solid"/>
                <a:round/>
                <a:headEnd type="none" w="med" len="med"/>
                <a:tailEnd type="none" w="med" len="med"/>
              </a:ln>
              <a:effectLst/>
            </p:spPr>
            <p:txBody>
              <a:bodyPr/>
              <a:lstStyle/>
              <a:p>
                <a:endParaRPr lang="fr-FR"/>
              </a:p>
            </p:txBody>
          </p:sp>
          <p:sp>
            <p:nvSpPr>
              <p:cNvPr id="39982" name="Freeform 46"/>
              <p:cNvSpPr>
                <a:spLocks/>
              </p:cNvSpPr>
              <p:nvPr/>
            </p:nvSpPr>
            <p:spPr bwMode="auto">
              <a:xfrm>
                <a:off x="3432" y="1014"/>
                <a:ext cx="346" cy="402"/>
              </a:xfrm>
              <a:custGeom>
                <a:avLst/>
                <a:gdLst/>
                <a:ahLst/>
                <a:cxnLst>
                  <a:cxn ang="0">
                    <a:pos x="337" y="0"/>
                  </a:cxn>
                  <a:cxn ang="0">
                    <a:pos x="330" y="3"/>
                  </a:cxn>
                  <a:cxn ang="0">
                    <a:pos x="0" y="388"/>
                  </a:cxn>
                  <a:cxn ang="0">
                    <a:pos x="14" y="401"/>
                  </a:cxn>
                  <a:cxn ang="0">
                    <a:pos x="345" y="16"/>
                  </a:cxn>
                  <a:cxn ang="0">
                    <a:pos x="339" y="19"/>
                  </a:cxn>
                  <a:cxn ang="0">
                    <a:pos x="337" y="0"/>
                  </a:cxn>
                  <a:cxn ang="0">
                    <a:pos x="333" y="1"/>
                  </a:cxn>
                  <a:cxn ang="0">
                    <a:pos x="330" y="3"/>
                  </a:cxn>
                  <a:cxn ang="0">
                    <a:pos x="337" y="0"/>
                  </a:cxn>
                </a:cxnLst>
                <a:rect l="0" t="0" r="r" b="b"/>
                <a:pathLst>
                  <a:path w="346" h="402">
                    <a:moveTo>
                      <a:pt x="337" y="0"/>
                    </a:moveTo>
                    <a:lnTo>
                      <a:pt x="330" y="3"/>
                    </a:lnTo>
                    <a:lnTo>
                      <a:pt x="0" y="388"/>
                    </a:lnTo>
                    <a:lnTo>
                      <a:pt x="14" y="401"/>
                    </a:lnTo>
                    <a:lnTo>
                      <a:pt x="345" y="16"/>
                    </a:lnTo>
                    <a:lnTo>
                      <a:pt x="339" y="19"/>
                    </a:lnTo>
                    <a:lnTo>
                      <a:pt x="337" y="0"/>
                    </a:lnTo>
                    <a:lnTo>
                      <a:pt x="333" y="1"/>
                    </a:lnTo>
                    <a:lnTo>
                      <a:pt x="330" y="3"/>
                    </a:lnTo>
                    <a:lnTo>
                      <a:pt x="337" y="0"/>
                    </a:lnTo>
                  </a:path>
                </a:pathLst>
              </a:custGeom>
              <a:solidFill>
                <a:srgbClr val="FFAB00"/>
              </a:solidFill>
              <a:ln w="12700" cap="rnd" cmpd="sng">
                <a:solidFill>
                  <a:srgbClr val="FE9B03"/>
                </a:solidFill>
                <a:prstDash val="solid"/>
                <a:round/>
                <a:headEnd type="none" w="med" len="med"/>
                <a:tailEnd type="none" w="med" len="med"/>
              </a:ln>
              <a:effectLst/>
            </p:spPr>
            <p:txBody>
              <a:bodyPr/>
              <a:lstStyle/>
              <a:p>
                <a:endParaRPr lang="fr-FR"/>
              </a:p>
            </p:txBody>
          </p:sp>
          <p:sp>
            <p:nvSpPr>
              <p:cNvPr id="39983" name="Freeform 47"/>
              <p:cNvSpPr>
                <a:spLocks/>
              </p:cNvSpPr>
              <p:nvPr/>
            </p:nvSpPr>
            <p:spPr bwMode="auto">
              <a:xfrm>
                <a:off x="3775" y="945"/>
                <a:ext cx="582" cy="83"/>
              </a:xfrm>
              <a:custGeom>
                <a:avLst/>
                <a:gdLst/>
                <a:ahLst/>
                <a:cxnLst>
                  <a:cxn ang="0">
                    <a:pos x="580" y="0"/>
                  </a:cxn>
                  <a:cxn ang="0">
                    <a:pos x="579" y="0"/>
                  </a:cxn>
                  <a:cxn ang="0">
                    <a:pos x="0" y="64"/>
                  </a:cxn>
                  <a:cxn ang="0">
                    <a:pos x="2" y="82"/>
                  </a:cxn>
                  <a:cxn ang="0">
                    <a:pos x="581" y="19"/>
                  </a:cxn>
                  <a:cxn ang="0">
                    <a:pos x="580" y="0"/>
                  </a:cxn>
                  <a:cxn ang="0">
                    <a:pos x="579" y="0"/>
                  </a:cxn>
                  <a:cxn ang="0">
                    <a:pos x="580" y="0"/>
                  </a:cxn>
                </a:cxnLst>
                <a:rect l="0" t="0" r="r" b="b"/>
                <a:pathLst>
                  <a:path w="582" h="83">
                    <a:moveTo>
                      <a:pt x="580" y="0"/>
                    </a:moveTo>
                    <a:lnTo>
                      <a:pt x="579" y="0"/>
                    </a:lnTo>
                    <a:lnTo>
                      <a:pt x="0" y="64"/>
                    </a:lnTo>
                    <a:lnTo>
                      <a:pt x="2" y="82"/>
                    </a:lnTo>
                    <a:lnTo>
                      <a:pt x="581" y="19"/>
                    </a:lnTo>
                    <a:lnTo>
                      <a:pt x="580" y="0"/>
                    </a:lnTo>
                    <a:lnTo>
                      <a:pt x="579" y="0"/>
                    </a:lnTo>
                    <a:lnTo>
                      <a:pt x="580" y="0"/>
                    </a:lnTo>
                  </a:path>
                </a:pathLst>
              </a:custGeom>
              <a:solidFill>
                <a:srgbClr val="FFAB00"/>
              </a:solidFill>
              <a:ln w="12700" cap="rnd" cmpd="sng">
                <a:solidFill>
                  <a:srgbClr val="FE9B03"/>
                </a:solidFill>
                <a:prstDash val="solid"/>
                <a:round/>
                <a:headEnd type="none" w="med" len="med"/>
                <a:tailEnd type="none" w="med" len="med"/>
              </a:ln>
              <a:effectLst/>
            </p:spPr>
            <p:txBody>
              <a:bodyPr/>
              <a:lstStyle/>
              <a:p>
                <a:endParaRPr lang="fr-FR"/>
              </a:p>
            </p:txBody>
          </p:sp>
          <p:sp>
            <p:nvSpPr>
              <p:cNvPr id="39984" name="Freeform 48"/>
              <p:cNvSpPr>
                <a:spLocks/>
              </p:cNvSpPr>
              <p:nvPr/>
            </p:nvSpPr>
            <p:spPr bwMode="auto">
              <a:xfrm>
                <a:off x="4361" y="926"/>
                <a:ext cx="353" cy="34"/>
              </a:xfrm>
              <a:custGeom>
                <a:avLst/>
                <a:gdLst/>
                <a:ahLst/>
                <a:cxnLst>
                  <a:cxn ang="0">
                    <a:pos x="352" y="8"/>
                  </a:cxn>
                  <a:cxn ang="0">
                    <a:pos x="352" y="0"/>
                  </a:cxn>
                  <a:cxn ang="0">
                    <a:pos x="0" y="16"/>
                  </a:cxn>
                  <a:cxn ang="0">
                    <a:pos x="1" y="33"/>
                  </a:cxn>
                  <a:cxn ang="0">
                    <a:pos x="352" y="16"/>
                  </a:cxn>
                  <a:cxn ang="0">
                    <a:pos x="352" y="8"/>
                  </a:cxn>
                </a:cxnLst>
                <a:rect l="0" t="0" r="r" b="b"/>
                <a:pathLst>
                  <a:path w="353" h="34">
                    <a:moveTo>
                      <a:pt x="352" y="8"/>
                    </a:moveTo>
                    <a:lnTo>
                      <a:pt x="352" y="0"/>
                    </a:lnTo>
                    <a:lnTo>
                      <a:pt x="0" y="16"/>
                    </a:lnTo>
                    <a:lnTo>
                      <a:pt x="1" y="33"/>
                    </a:lnTo>
                    <a:lnTo>
                      <a:pt x="352" y="16"/>
                    </a:lnTo>
                    <a:lnTo>
                      <a:pt x="352" y="8"/>
                    </a:lnTo>
                  </a:path>
                </a:pathLst>
              </a:custGeom>
              <a:solidFill>
                <a:srgbClr val="FFAB00"/>
              </a:solidFill>
              <a:ln w="12700" cap="rnd" cmpd="sng">
                <a:solidFill>
                  <a:srgbClr val="FE9B03"/>
                </a:solidFill>
                <a:prstDash val="solid"/>
                <a:round/>
                <a:headEnd type="none" w="med" len="med"/>
                <a:tailEnd type="none" w="med" len="med"/>
              </a:ln>
              <a:effectLst/>
            </p:spPr>
            <p:txBody>
              <a:bodyPr/>
              <a:lstStyle/>
              <a:p>
                <a:endParaRPr lang="fr-FR"/>
              </a:p>
            </p:txBody>
          </p:sp>
        </p:grpSp>
        <p:sp>
          <p:nvSpPr>
            <p:cNvPr id="39985" name="Freeform 49"/>
            <p:cNvSpPr>
              <a:spLocks/>
            </p:cNvSpPr>
            <p:nvPr/>
          </p:nvSpPr>
          <p:spPr bwMode="auto">
            <a:xfrm>
              <a:off x="3156" y="2966"/>
              <a:ext cx="78" cy="123"/>
            </a:xfrm>
            <a:custGeom>
              <a:avLst/>
              <a:gdLst/>
              <a:ahLst/>
              <a:cxnLst>
                <a:cxn ang="0">
                  <a:pos x="75" y="3"/>
                </a:cxn>
                <a:cxn ang="0">
                  <a:pos x="70" y="0"/>
                </a:cxn>
                <a:cxn ang="0">
                  <a:pos x="0" y="145"/>
                </a:cxn>
                <a:cxn ang="0">
                  <a:pos x="11" y="151"/>
                </a:cxn>
                <a:cxn ang="0">
                  <a:pos x="81" y="5"/>
                </a:cxn>
                <a:cxn ang="0">
                  <a:pos x="75" y="3"/>
                </a:cxn>
              </a:cxnLst>
              <a:rect l="0" t="0" r="r" b="b"/>
              <a:pathLst>
                <a:path w="82" h="152">
                  <a:moveTo>
                    <a:pt x="75" y="3"/>
                  </a:moveTo>
                  <a:lnTo>
                    <a:pt x="70" y="0"/>
                  </a:lnTo>
                  <a:lnTo>
                    <a:pt x="0" y="145"/>
                  </a:lnTo>
                  <a:lnTo>
                    <a:pt x="11" y="151"/>
                  </a:lnTo>
                  <a:lnTo>
                    <a:pt x="81" y="5"/>
                  </a:lnTo>
                  <a:lnTo>
                    <a:pt x="75" y="3"/>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39986" name="Freeform 50"/>
            <p:cNvSpPr>
              <a:spLocks/>
            </p:cNvSpPr>
            <p:nvPr/>
          </p:nvSpPr>
          <p:spPr bwMode="auto">
            <a:xfrm>
              <a:off x="3209" y="2970"/>
              <a:ext cx="78" cy="119"/>
            </a:xfrm>
            <a:custGeom>
              <a:avLst/>
              <a:gdLst/>
              <a:ahLst/>
              <a:cxnLst>
                <a:cxn ang="0">
                  <a:pos x="75" y="3"/>
                </a:cxn>
                <a:cxn ang="0">
                  <a:pos x="71" y="0"/>
                </a:cxn>
                <a:cxn ang="0">
                  <a:pos x="0" y="139"/>
                </a:cxn>
                <a:cxn ang="0">
                  <a:pos x="10" y="145"/>
                </a:cxn>
                <a:cxn ang="0">
                  <a:pos x="81" y="6"/>
                </a:cxn>
                <a:cxn ang="0">
                  <a:pos x="75" y="3"/>
                </a:cxn>
              </a:cxnLst>
              <a:rect l="0" t="0" r="r" b="b"/>
              <a:pathLst>
                <a:path w="82" h="146">
                  <a:moveTo>
                    <a:pt x="75" y="3"/>
                  </a:moveTo>
                  <a:lnTo>
                    <a:pt x="71" y="0"/>
                  </a:lnTo>
                  <a:lnTo>
                    <a:pt x="0" y="139"/>
                  </a:lnTo>
                  <a:lnTo>
                    <a:pt x="10" y="145"/>
                  </a:lnTo>
                  <a:lnTo>
                    <a:pt x="81" y="6"/>
                  </a:lnTo>
                  <a:lnTo>
                    <a:pt x="75" y="3"/>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39987" name="Freeform 51"/>
            <p:cNvSpPr>
              <a:spLocks/>
            </p:cNvSpPr>
            <p:nvPr/>
          </p:nvSpPr>
          <p:spPr bwMode="auto">
            <a:xfrm>
              <a:off x="1413" y="1193"/>
              <a:ext cx="1349" cy="247"/>
            </a:xfrm>
            <a:custGeom>
              <a:avLst/>
              <a:gdLst/>
              <a:ahLst/>
              <a:cxnLst>
                <a:cxn ang="0">
                  <a:pos x="0" y="167"/>
                </a:cxn>
                <a:cxn ang="0">
                  <a:pos x="1276" y="167"/>
                </a:cxn>
                <a:cxn ang="0">
                  <a:pos x="1297" y="115"/>
                </a:cxn>
                <a:cxn ang="0">
                  <a:pos x="1341" y="95"/>
                </a:cxn>
                <a:cxn ang="0">
                  <a:pos x="1357" y="42"/>
                </a:cxn>
                <a:cxn ang="0">
                  <a:pos x="1407" y="0"/>
                </a:cxn>
                <a:cxn ang="0">
                  <a:pos x="0" y="0"/>
                </a:cxn>
                <a:cxn ang="0">
                  <a:pos x="0" y="167"/>
                </a:cxn>
              </a:cxnLst>
              <a:rect l="0" t="0" r="r" b="b"/>
              <a:pathLst>
                <a:path w="1408" h="168">
                  <a:moveTo>
                    <a:pt x="0" y="167"/>
                  </a:moveTo>
                  <a:lnTo>
                    <a:pt x="1276" y="167"/>
                  </a:lnTo>
                  <a:lnTo>
                    <a:pt x="1297" y="115"/>
                  </a:lnTo>
                  <a:lnTo>
                    <a:pt x="1341" y="95"/>
                  </a:lnTo>
                  <a:lnTo>
                    <a:pt x="1357" y="42"/>
                  </a:lnTo>
                  <a:lnTo>
                    <a:pt x="1407" y="0"/>
                  </a:lnTo>
                  <a:lnTo>
                    <a:pt x="0" y="0"/>
                  </a:lnTo>
                  <a:lnTo>
                    <a:pt x="0" y="167"/>
                  </a:lnTo>
                </a:path>
              </a:pathLst>
            </a:custGeom>
            <a:solidFill>
              <a:srgbClr val="00CC00"/>
            </a:solidFill>
            <a:ln w="12700" cap="rnd" cmpd="sng">
              <a:noFill/>
              <a:prstDash val="solid"/>
              <a:round/>
              <a:headEnd type="none" w="med" len="med"/>
              <a:tailEnd type="none" w="med" len="med"/>
            </a:ln>
            <a:effectLst/>
          </p:spPr>
          <p:txBody>
            <a:bodyPr/>
            <a:lstStyle/>
            <a:p>
              <a:endParaRPr lang="fr-FR"/>
            </a:p>
          </p:txBody>
        </p:sp>
        <p:sp>
          <p:nvSpPr>
            <p:cNvPr id="39988" name="Rectangle 52"/>
            <p:cNvSpPr>
              <a:spLocks noChangeArrowheads="1"/>
            </p:cNvSpPr>
            <p:nvPr/>
          </p:nvSpPr>
          <p:spPr bwMode="auto">
            <a:xfrm>
              <a:off x="1488" y="1211"/>
              <a:ext cx="1266" cy="217"/>
            </a:xfrm>
            <a:prstGeom prst="rect">
              <a:avLst/>
            </a:prstGeom>
            <a:noFill/>
            <a:ln w="12700">
              <a:noFill/>
              <a:miter lim="800000"/>
              <a:headEnd/>
              <a:tailEnd/>
            </a:ln>
            <a:effectLst/>
          </p:spPr>
          <p:txBody>
            <a:bodyPr lIns="90480" tIns="44446" rIns="90480" bIns="44446">
              <a:spAutoFit/>
            </a:bodyPr>
            <a:lstStyle/>
            <a:p>
              <a:pPr eaLnBrk="0" hangingPunct="0">
                <a:lnSpc>
                  <a:spcPct val="90000"/>
                </a:lnSpc>
              </a:pPr>
              <a:r>
                <a:rPr lang="en-US" sz="2000" b="1" dirty="0" err="1" smtClean="0"/>
                <a:t>Symptomes</a:t>
              </a:r>
              <a:r>
                <a:rPr lang="en-US" sz="2000" b="1" dirty="0" smtClean="0"/>
                <a:t> </a:t>
              </a:r>
              <a:r>
                <a:rPr lang="en-US" sz="2000" b="1" dirty="0"/>
                <a:t>+/-</a:t>
              </a:r>
            </a:p>
          </p:txBody>
        </p:sp>
        <p:sp>
          <p:nvSpPr>
            <p:cNvPr id="39989" name="Rectangle 53"/>
            <p:cNvSpPr>
              <a:spLocks noChangeArrowheads="1"/>
            </p:cNvSpPr>
            <p:nvPr/>
          </p:nvSpPr>
          <p:spPr bwMode="auto">
            <a:xfrm>
              <a:off x="1932" y="3460"/>
              <a:ext cx="2267" cy="199"/>
            </a:xfrm>
            <a:prstGeom prst="rect">
              <a:avLst/>
            </a:prstGeom>
            <a:noFill/>
            <a:ln w="12700">
              <a:noFill/>
              <a:miter lim="800000"/>
              <a:headEnd/>
              <a:tailEnd/>
            </a:ln>
            <a:effectLst/>
          </p:spPr>
          <p:txBody>
            <a:bodyPr lIns="90480" tIns="44446" rIns="90480" bIns="44446">
              <a:spAutoFit/>
            </a:bodyPr>
            <a:lstStyle/>
            <a:p>
              <a:pPr eaLnBrk="0" hangingPunct="0">
                <a:lnSpc>
                  <a:spcPct val="90000"/>
                </a:lnSpc>
              </a:pPr>
              <a:r>
                <a:rPr lang="en-US" b="1" dirty="0" smtClean="0">
                  <a:solidFill>
                    <a:srgbClr val="FFFF00"/>
                  </a:solidFill>
                </a:rPr>
                <a:t>Temps</a:t>
              </a:r>
              <a:r>
                <a:rPr lang="en-US" b="1" dirty="0" smtClean="0"/>
                <a:t> </a:t>
              </a:r>
              <a:r>
                <a:rPr lang="en-US" b="1" dirty="0" smtClean="0">
                  <a:solidFill>
                    <a:srgbClr val="FFFF00"/>
                  </a:solidFill>
                </a:rPr>
                <a:t>après</a:t>
              </a:r>
              <a:r>
                <a:rPr lang="en-US" b="1" dirty="0" smtClean="0"/>
                <a:t> </a:t>
              </a:r>
              <a:r>
                <a:rPr lang="en-US" b="1" dirty="0" smtClean="0">
                  <a:solidFill>
                    <a:srgbClr val="FFFF00"/>
                  </a:solidFill>
                </a:rPr>
                <a:t>exposition</a:t>
              </a:r>
              <a:endParaRPr lang="en-US" b="1" dirty="0">
                <a:solidFill>
                  <a:srgbClr val="FFFF00"/>
                </a:solidFill>
              </a:endParaRPr>
            </a:p>
          </p:txBody>
        </p:sp>
        <p:sp>
          <p:nvSpPr>
            <p:cNvPr id="39990" name="Rectangle 54"/>
            <p:cNvSpPr>
              <a:spLocks noChangeArrowheads="1"/>
            </p:cNvSpPr>
            <p:nvPr/>
          </p:nvSpPr>
          <p:spPr bwMode="auto">
            <a:xfrm rot="16200000">
              <a:off x="311" y="1691"/>
              <a:ext cx="743" cy="211"/>
            </a:xfrm>
            <a:prstGeom prst="rect">
              <a:avLst/>
            </a:prstGeom>
            <a:noFill/>
            <a:ln w="12700">
              <a:noFill/>
              <a:miter lim="800000"/>
              <a:headEnd/>
              <a:tailEnd/>
            </a:ln>
            <a:effectLst/>
          </p:spPr>
          <p:txBody>
            <a:bodyPr wrap="square" lIns="90480" tIns="44446" rIns="90480" bIns="44446">
              <a:spAutoFit/>
            </a:bodyPr>
            <a:lstStyle/>
            <a:p>
              <a:pPr eaLnBrk="0" hangingPunct="0">
                <a:lnSpc>
                  <a:spcPct val="90000"/>
                </a:lnSpc>
              </a:pPr>
              <a:r>
                <a:rPr lang="en-US" sz="2400" b="1" dirty="0" err="1" smtClean="0">
                  <a:solidFill>
                    <a:srgbClr val="FFFF00"/>
                  </a:solidFill>
                </a:rPr>
                <a:t>Titres</a:t>
              </a:r>
              <a:endParaRPr lang="en-US" sz="2400" b="1" dirty="0">
                <a:solidFill>
                  <a:srgbClr val="FFFF00"/>
                </a:solidFill>
              </a:endParaRPr>
            </a:p>
          </p:txBody>
        </p:sp>
        <p:sp>
          <p:nvSpPr>
            <p:cNvPr id="39991" name="Rectangle 55"/>
            <p:cNvSpPr>
              <a:spLocks noChangeArrowheads="1"/>
            </p:cNvSpPr>
            <p:nvPr/>
          </p:nvSpPr>
          <p:spPr bwMode="auto">
            <a:xfrm>
              <a:off x="4080" y="1019"/>
              <a:ext cx="912" cy="215"/>
            </a:xfrm>
            <a:prstGeom prst="rect">
              <a:avLst/>
            </a:prstGeom>
            <a:solidFill>
              <a:srgbClr val="FFFF00"/>
            </a:solidFill>
            <a:ln w="12700">
              <a:noFill/>
              <a:miter lim="800000"/>
              <a:headEnd/>
              <a:tailEnd/>
            </a:ln>
            <a:effectLst/>
          </p:spPr>
          <p:txBody>
            <a:bodyPr lIns="90480" tIns="44446" rIns="90480" bIns="44446">
              <a:spAutoFit/>
            </a:bodyPr>
            <a:lstStyle/>
            <a:p>
              <a:pPr eaLnBrk="0" hangingPunct="0">
                <a:lnSpc>
                  <a:spcPct val="90000"/>
                </a:lnSpc>
              </a:pPr>
              <a:r>
                <a:rPr lang="en-US" sz="2000" b="1" dirty="0"/>
                <a:t>Anti-HCV</a:t>
              </a:r>
            </a:p>
          </p:txBody>
        </p:sp>
        <p:sp>
          <p:nvSpPr>
            <p:cNvPr id="39992" name="Rectangle 56"/>
            <p:cNvSpPr>
              <a:spLocks noChangeArrowheads="1"/>
            </p:cNvSpPr>
            <p:nvPr/>
          </p:nvSpPr>
          <p:spPr bwMode="auto">
            <a:xfrm>
              <a:off x="4080" y="2208"/>
              <a:ext cx="802" cy="216"/>
            </a:xfrm>
            <a:prstGeom prst="rect">
              <a:avLst/>
            </a:prstGeom>
            <a:solidFill>
              <a:srgbClr val="FFFF00"/>
            </a:solidFill>
            <a:ln w="12700">
              <a:noFill/>
              <a:miter lim="800000"/>
              <a:headEnd/>
              <a:tailEnd/>
            </a:ln>
            <a:effectLst/>
          </p:spPr>
          <p:txBody>
            <a:bodyPr lIns="90480" tIns="44446" rIns="90480" bIns="44446">
              <a:spAutoFit/>
            </a:bodyPr>
            <a:lstStyle/>
            <a:p>
              <a:pPr eaLnBrk="0" hangingPunct="0">
                <a:lnSpc>
                  <a:spcPct val="90000"/>
                </a:lnSpc>
              </a:pPr>
              <a:r>
                <a:rPr lang="en-US" sz="2000" b="1" dirty="0"/>
                <a:t>ALT</a:t>
              </a:r>
            </a:p>
          </p:txBody>
        </p:sp>
        <p:sp>
          <p:nvSpPr>
            <p:cNvPr id="39993" name="Rectangle 57"/>
            <p:cNvSpPr>
              <a:spLocks noChangeArrowheads="1"/>
            </p:cNvSpPr>
            <p:nvPr/>
          </p:nvSpPr>
          <p:spPr bwMode="auto">
            <a:xfrm>
              <a:off x="2256" y="2784"/>
              <a:ext cx="801" cy="217"/>
            </a:xfrm>
            <a:prstGeom prst="rect">
              <a:avLst/>
            </a:prstGeom>
            <a:noFill/>
            <a:ln w="12700">
              <a:noFill/>
              <a:miter lim="800000"/>
              <a:headEnd/>
              <a:tailEnd/>
            </a:ln>
            <a:effectLst/>
          </p:spPr>
          <p:txBody>
            <a:bodyPr lIns="90480" tIns="44446" rIns="90480" bIns="44446">
              <a:spAutoFit/>
            </a:bodyPr>
            <a:lstStyle/>
            <a:p>
              <a:pPr eaLnBrk="0" hangingPunct="0">
                <a:lnSpc>
                  <a:spcPct val="90000"/>
                </a:lnSpc>
              </a:pPr>
              <a:r>
                <a:rPr lang="en-US" sz="2000" b="1" dirty="0" err="1" smtClean="0"/>
                <a:t>Normale</a:t>
              </a:r>
              <a:endParaRPr lang="en-US" sz="2000" b="1" dirty="0"/>
            </a:p>
          </p:txBody>
        </p:sp>
        <p:sp>
          <p:nvSpPr>
            <p:cNvPr id="39994" name="Rectangle 58"/>
            <p:cNvSpPr>
              <a:spLocks noChangeArrowheads="1"/>
            </p:cNvSpPr>
            <p:nvPr/>
          </p:nvSpPr>
          <p:spPr bwMode="auto">
            <a:xfrm>
              <a:off x="814" y="3084"/>
              <a:ext cx="232" cy="215"/>
            </a:xfrm>
            <a:prstGeom prst="rect">
              <a:avLst/>
            </a:prstGeom>
            <a:noFill/>
            <a:ln w="12700">
              <a:noFill/>
              <a:miter lim="800000"/>
              <a:headEnd/>
              <a:tailEnd/>
            </a:ln>
            <a:effectLst/>
          </p:spPr>
          <p:txBody>
            <a:bodyPr lIns="90480" tIns="44446" rIns="90480" bIns="44446">
              <a:spAutoFit/>
            </a:bodyPr>
            <a:lstStyle/>
            <a:p>
              <a:pPr eaLnBrk="0" hangingPunct="0">
                <a:lnSpc>
                  <a:spcPct val="90000"/>
                </a:lnSpc>
              </a:pPr>
              <a:r>
                <a:rPr lang="en-US" sz="2000" b="1"/>
                <a:t>0</a:t>
              </a:r>
            </a:p>
          </p:txBody>
        </p:sp>
        <p:sp>
          <p:nvSpPr>
            <p:cNvPr id="39995" name="Rectangle 59"/>
            <p:cNvSpPr>
              <a:spLocks noChangeArrowheads="1"/>
            </p:cNvSpPr>
            <p:nvPr/>
          </p:nvSpPr>
          <p:spPr bwMode="auto">
            <a:xfrm>
              <a:off x="1137" y="3084"/>
              <a:ext cx="230" cy="215"/>
            </a:xfrm>
            <a:prstGeom prst="rect">
              <a:avLst/>
            </a:prstGeom>
            <a:noFill/>
            <a:ln w="12700">
              <a:noFill/>
              <a:miter lim="800000"/>
              <a:headEnd/>
              <a:tailEnd/>
            </a:ln>
            <a:effectLst/>
          </p:spPr>
          <p:txBody>
            <a:bodyPr lIns="90480" tIns="44446" rIns="90480" bIns="44446">
              <a:spAutoFit/>
            </a:bodyPr>
            <a:lstStyle/>
            <a:p>
              <a:pPr eaLnBrk="0" hangingPunct="0">
                <a:lnSpc>
                  <a:spcPct val="90000"/>
                </a:lnSpc>
              </a:pPr>
              <a:r>
                <a:rPr lang="en-US" sz="2000" b="1"/>
                <a:t>1</a:t>
              </a:r>
            </a:p>
          </p:txBody>
        </p:sp>
        <p:sp>
          <p:nvSpPr>
            <p:cNvPr id="39996" name="Rectangle 60"/>
            <p:cNvSpPr>
              <a:spLocks noChangeArrowheads="1"/>
            </p:cNvSpPr>
            <p:nvPr/>
          </p:nvSpPr>
          <p:spPr bwMode="auto">
            <a:xfrm>
              <a:off x="1501" y="3084"/>
              <a:ext cx="233" cy="215"/>
            </a:xfrm>
            <a:prstGeom prst="rect">
              <a:avLst/>
            </a:prstGeom>
            <a:noFill/>
            <a:ln w="12700">
              <a:noFill/>
              <a:miter lim="800000"/>
              <a:headEnd/>
              <a:tailEnd/>
            </a:ln>
            <a:effectLst/>
          </p:spPr>
          <p:txBody>
            <a:bodyPr lIns="90480" tIns="44446" rIns="90480" bIns="44446">
              <a:spAutoFit/>
            </a:bodyPr>
            <a:lstStyle/>
            <a:p>
              <a:pPr eaLnBrk="0" hangingPunct="0">
                <a:lnSpc>
                  <a:spcPct val="90000"/>
                </a:lnSpc>
              </a:pPr>
              <a:r>
                <a:rPr lang="en-US" sz="2000" b="1"/>
                <a:t>2</a:t>
              </a:r>
            </a:p>
          </p:txBody>
        </p:sp>
        <p:sp>
          <p:nvSpPr>
            <p:cNvPr id="39997" name="Rectangle 61"/>
            <p:cNvSpPr>
              <a:spLocks noChangeArrowheads="1"/>
            </p:cNvSpPr>
            <p:nvPr/>
          </p:nvSpPr>
          <p:spPr bwMode="auto">
            <a:xfrm>
              <a:off x="1850" y="3084"/>
              <a:ext cx="231" cy="215"/>
            </a:xfrm>
            <a:prstGeom prst="rect">
              <a:avLst/>
            </a:prstGeom>
            <a:noFill/>
            <a:ln w="12700">
              <a:noFill/>
              <a:miter lim="800000"/>
              <a:headEnd/>
              <a:tailEnd/>
            </a:ln>
            <a:effectLst/>
          </p:spPr>
          <p:txBody>
            <a:bodyPr lIns="90480" tIns="44446" rIns="90480" bIns="44446">
              <a:spAutoFit/>
            </a:bodyPr>
            <a:lstStyle/>
            <a:p>
              <a:pPr eaLnBrk="0" hangingPunct="0">
                <a:lnSpc>
                  <a:spcPct val="90000"/>
                </a:lnSpc>
              </a:pPr>
              <a:r>
                <a:rPr lang="en-US" sz="2000" b="1"/>
                <a:t>3</a:t>
              </a:r>
            </a:p>
          </p:txBody>
        </p:sp>
        <p:sp>
          <p:nvSpPr>
            <p:cNvPr id="39998" name="Rectangle 62"/>
            <p:cNvSpPr>
              <a:spLocks noChangeArrowheads="1"/>
            </p:cNvSpPr>
            <p:nvPr/>
          </p:nvSpPr>
          <p:spPr bwMode="auto">
            <a:xfrm>
              <a:off x="2210" y="3084"/>
              <a:ext cx="231" cy="215"/>
            </a:xfrm>
            <a:prstGeom prst="rect">
              <a:avLst/>
            </a:prstGeom>
            <a:noFill/>
            <a:ln w="12700">
              <a:noFill/>
              <a:miter lim="800000"/>
              <a:headEnd/>
              <a:tailEnd/>
            </a:ln>
            <a:effectLst/>
          </p:spPr>
          <p:txBody>
            <a:bodyPr lIns="90480" tIns="44446" rIns="90480" bIns="44446">
              <a:spAutoFit/>
            </a:bodyPr>
            <a:lstStyle/>
            <a:p>
              <a:pPr eaLnBrk="0" hangingPunct="0">
                <a:lnSpc>
                  <a:spcPct val="90000"/>
                </a:lnSpc>
              </a:pPr>
              <a:r>
                <a:rPr lang="en-US" sz="2000" b="1"/>
                <a:t>4</a:t>
              </a:r>
            </a:p>
          </p:txBody>
        </p:sp>
        <p:sp>
          <p:nvSpPr>
            <p:cNvPr id="39999" name="Rectangle 63"/>
            <p:cNvSpPr>
              <a:spLocks noChangeArrowheads="1"/>
            </p:cNvSpPr>
            <p:nvPr/>
          </p:nvSpPr>
          <p:spPr bwMode="auto">
            <a:xfrm>
              <a:off x="2563" y="3084"/>
              <a:ext cx="232" cy="215"/>
            </a:xfrm>
            <a:prstGeom prst="rect">
              <a:avLst/>
            </a:prstGeom>
            <a:noFill/>
            <a:ln w="12700">
              <a:noFill/>
              <a:miter lim="800000"/>
              <a:headEnd/>
              <a:tailEnd/>
            </a:ln>
            <a:effectLst/>
          </p:spPr>
          <p:txBody>
            <a:bodyPr lIns="90480" tIns="44446" rIns="90480" bIns="44446">
              <a:spAutoFit/>
            </a:bodyPr>
            <a:lstStyle/>
            <a:p>
              <a:pPr eaLnBrk="0" hangingPunct="0">
                <a:lnSpc>
                  <a:spcPct val="90000"/>
                </a:lnSpc>
              </a:pPr>
              <a:r>
                <a:rPr lang="en-US" sz="2000" b="1"/>
                <a:t>5</a:t>
              </a:r>
            </a:p>
          </p:txBody>
        </p:sp>
        <p:sp>
          <p:nvSpPr>
            <p:cNvPr id="40000" name="Rectangle 64"/>
            <p:cNvSpPr>
              <a:spLocks noChangeArrowheads="1"/>
            </p:cNvSpPr>
            <p:nvPr/>
          </p:nvSpPr>
          <p:spPr bwMode="auto">
            <a:xfrm>
              <a:off x="2920" y="3080"/>
              <a:ext cx="231" cy="215"/>
            </a:xfrm>
            <a:prstGeom prst="rect">
              <a:avLst/>
            </a:prstGeom>
            <a:noFill/>
            <a:ln w="12700">
              <a:noFill/>
              <a:miter lim="800000"/>
              <a:headEnd/>
              <a:tailEnd/>
            </a:ln>
            <a:effectLst/>
          </p:spPr>
          <p:txBody>
            <a:bodyPr lIns="90480" tIns="44446" rIns="90480" bIns="44446">
              <a:spAutoFit/>
            </a:bodyPr>
            <a:lstStyle/>
            <a:p>
              <a:pPr eaLnBrk="0" hangingPunct="0">
                <a:lnSpc>
                  <a:spcPct val="90000"/>
                </a:lnSpc>
              </a:pPr>
              <a:r>
                <a:rPr lang="en-US" sz="2000" b="1"/>
                <a:t>6</a:t>
              </a:r>
            </a:p>
          </p:txBody>
        </p:sp>
        <p:sp>
          <p:nvSpPr>
            <p:cNvPr id="40001" name="Rectangle 65"/>
            <p:cNvSpPr>
              <a:spLocks noChangeArrowheads="1"/>
            </p:cNvSpPr>
            <p:nvPr/>
          </p:nvSpPr>
          <p:spPr bwMode="auto">
            <a:xfrm>
              <a:off x="3277" y="3080"/>
              <a:ext cx="231" cy="215"/>
            </a:xfrm>
            <a:prstGeom prst="rect">
              <a:avLst/>
            </a:prstGeom>
            <a:noFill/>
            <a:ln w="12700">
              <a:noFill/>
              <a:miter lim="800000"/>
              <a:headEnd/>
              <a:tailEnd/>
            </a:ln>
            <a:effectLst/>
          </p:spPr>
          <p:txBody>
            <a:bodyPr lIns="90480" tIns="44446" rIns="90480" bIns="44446">
              <a:spAutoFit/>
            </a:bodyPr>
            <a:lstStyle/>
            <a:p>
              <a:pPr eaLnBrk="0" hangingPunct="0">
                <a:lnSpc>
                  <a:spcPct val="90000"/>
                </a:lnSpc>
              </a:pPr>
              <a:r>
                <a:rPr lang="en-US" sz="2000" b="1"/>
                <a:t>1</a:t>
              </a:r>
            </a:p>
          </p:txBody>
        </p:sp>
        <p:sp>
          <p:nvSpPr>
            <p:cNvPr id="40002" name="Rectangle 66"/>
            <p:cNvSpPr>
              <a:spLocks noChangeArrowheads="1"/>
            </p:cNvSpPr>
            <p:nvPr/>
          </p:nvSpPr>
          <p:spPr bwMode="auto">
            <a:xfrm>
              <a:off x="3610" y="3080"/>
              <a:ext cx="233" cy="215"/>
            </a:xfrm>
            <a:prstGeom prst="rect">
              <a:avLst/>
            </a:prstGeom>
            <a:noFill/>
            <a:ln w="12700">
              <a:noFill/>
              <a:miter lim="800000"/>
              <a:headEnd/>
              <a:tailEnd/>
            </a:ln>
            <a:effectLst/>
          </p:spPr>
          <p:txBody>
            <a:bodyPr lIns="90480" tIns="44446" rIns="90480" bIns="44446">
              <a:spAutoFit/>
            </a:bodyPr>
            <a:lstStyle/>
            <a:p>
              <a:pPr eaLnBrk="0" hangingPunct="0">
                <a:lnSpc>
                  <a:spcPct val="90000"/>
                </a:lnSpc>
              </a:pPr>
              <a:r>
                <a:rPr lang="en-US" sz="2000" b="1"/>
                <a:t>2</a:t>
              </a:r>
            </a:p>
          </p:txBody>
        </p:sp>
        <p:sp>
          <p:nvSpPr>
            <p:cNvPr id="40003" name="Rectangle 67"/>
            <p:cNvSpPr>
              <a:spLocks noChangeArrowheads="1"/>
            </p:cNvSpPr>
            <p:nvPr/>
          </p:nvSpPr>
          <p:spPr bwMode="auto">
            <a:xfrm>
              <a:off x="3968" y="3080"/>
              <a:ext cx="231" cy="215"/>
            </a:xfrm>
            <a:prstGeom prst="rect">
              <a:avLst/>
            </a:prstGeom>
            <a:noFill/>
            <a:ln w="12700">
              <a:noFill/>
              <a:miter lim="800000"/>
              <a:headEnd/>
              <a:tailEnd/>
            </a:ln>
            <a:effectLst/>
          </p:spPr>
          <p:txBody>
            <a:bodyPr lIns="90480" tIns="44446" rIns="90480" bIns="44446">
              <a:spAutoFit/>
            </a:bodyPr>
            <a:lstStyle/>
            <a:p>
              <a:pPr eaLnBrk="0" hangingPunct="0">
                <a:lnSpc>
                  <a:spcPct val="90000"/>
                </a:lnSpc>
              </a:pPr>
              <a:r>
                <a:rPr lang="en-US" sz="2000" b="1"/>
                <a:t>3</a:t>
              </a:r>
            </a:p>
          </p:txBody>
        </p:sp>
        <p:sp>
          <p:nvSpPr>
            <p:cNvPr id="40004" name="Rectangle 68"/>
            <p:cNvSpPr>
              <a:spLocks noChangeArrowheads="1"/>
            </p:cNvSpPr>
            <p:nvPr/>
          </p:nvSpPr>
          <p:spPr bwMode="auto">
            <a:xfrm>
              <a:off x="4324" y="3080"/>
              <a:ext cx="231" cy="215"/>
            </a:xfrm>
            <a:prstGeom prst="rect">
              <a:avLst/>
            </a:prstGeom>
            <a:noFill/>
            <a:ln w="12700">
              <a:noFill/>
              <a:miter lim="800000"/>
              <a:headEnd/>
              <a:tailEnd/>
            </a:ln>
            <a:effectLst/>
          </p:spPr>
          <p:txBody>
            <a:bodyPr lIns="90480" tIns="44446" rIns="90480" bIns="44446">
              <a:spAutoFit/>
            </a:bodyPr>
            <a:lstStyle/>
            <a:p>
              <a:pPr eaLnBrk="0" hangingPunct="0">
                <a:lnSpc>
                  <a:spcPct val="90000"/>
                </a:lnSpc>
              </a:pPr>
              <a:r>
                <a:rPr lang="en-US" sz="2000" b="1"/>
                <a:t>4</a:t>
              </a:r>
            </a:p>
          </p:txBody>
        </p:sp>
        <p:sp>
          <p:nvSpPr>
            <p:cNvPr id="40005" name="Rectangle 69"/>
            <p:cNvSpPr>
              <a:spLocks noChangeArrowheads="1"/>
            </p:cNvSpPr>
            <p:nvPr/>
          </p:nvSpPr>
          <p:spPr bwMode="auto">
            <a:xfrm>
              <a:off x="3661" y="3231"/>
              <a:ext cx="678" cy="184"/>
            </a:xfrm>
            <a:prstGeom prst="rect">
              <a:avLst/>
            </a:prstGeom>
            <a:noFill/>
            <a:ln w="12700">
              <a:noFill/>
              <a:miter lim="800000"/>
              <a:headEnd/>
              <a:tailEnd/>
            </a:ln>
            <a:effectLst/>
          </p:spPr>
          <p:txBody>
            <a:bodyPr lIns="90480" tIns="44446" rIns="90480" bIns="44446">
              <a:spAutoFit/>
            </a:bodyPr>
            <a:lstStyle/>
            <a:p>
              <a:pPr eaLnBrk="0" hangingPunct="0">
                <a:lnSpc>
                  <a:spcPct val="90000"/>
                </a:lnSpc>
              </a:pPr>
              <a:r>
                <a:rPr lang="en-US" sz="1600" b="1" dirty="0" err="1" smtClean="0">
                  <a:solidFill>
                    <a:srgbClr val="FFFF00"/>
                  </a:solidFill>
                </a:rPr>
                <a:t>Années</a:t>
              </a:r>
              <a:endParaRPr lang="en-US" sz="1600" b="1" dirty="0">
                <a:solidFill>
                  <a:srgbClr val="FFFF00"/>
                </a:solidFill>
              </a:endParaRPr>
            </a:p>
          </p:txBody>
        </p:sp>
        <p:sp>
          <p:nvSpPr>
            <p:cNvPr id="40006" name="Rectangle 70"/>
            <p:cNvSpPr>
              <a:spLocks noChangeArrowheads="1"/>
            </p:cNvSpPr>
            <p:nvPr/>
          </p:nvSpPr>
          <p:spPr bwMode="auto">
            <a:xfrm>
              <a:off x="1652" y="3238"/>
              <a:ext cx="828" cy="183"/>
            </a:xfrm>
            <a:prstGeom prst="rect">
              <a:avLst/>
            </a:prstGeom>
            <a:noFill/>
            <a:ln w="12700">
              <a:noFill/>
              <a:miter lim="800000"/>
              <a:headEnd/>
              <a:tailEnd/>
            </a:ln>
            <a:effectLst/>
          </p:spPr>
          <p:txBody>
            <a:bodyPr lIns="90480" tIns="44446" rIns="90480" bIns="44446">
              <a:spAutoFit/>
            </a:bodyPr>
            <a:lstStyle/>
            <a:p>
              <a:pPr eaLnBrk="0" hangingPunct="0">
                <a:lnSpc>
                  <a:spcPct val="90000"/>
                </a:lnSpc>
              </a:pPr>
              <a:r>
                <a:rPr lang="en-US" sz="1600" b="1" dirty="0" err="1" smtClean="0">
                  <a:solidFill>
                    <a:srgbClr val="FFFF00"/>
                  </a:solidFill>
                </a:rPr>
                <a:t>Mois</a:t>
              </a:r>
              <a:endParaRPr lang="en-US" sz="1600" b="1" dirty="0">
                <a:solidFill>
                  <a:srgbClr val="FFFF00"/>
                </a:solidFill>
              </a:endParaRPr>
            </a:p>
          </p:txBody>
        </p:sp>
        <p:sp>
          <p:nvSpPr>
            <p:cNvPr id="40007" name="Text Box 71"/>
            <p:cNvSpPr txBox="1">
              <a:spLocks noChangeArrowheads="1"/>
            </p:cNvSpPr>
            <p:nvPr/>
          </p:nvSpPr>
          <p:spPr bwMode="auto">
            <a:xfrm>
              <a:off x="1828" y="1574"/>
              <a:ext cx="773" cy="235"/>
            </a:xfrm>
            <a:prstGeom prst="rect">
              <a:avLst/>
            </a:prstGeom>
            <a:noFill/>
            <a:ln w="12700">
              <a:noFill/>
              <a:miter lim="800000"/>
              <a:headEnd/>
              <a:tailEnd/>
            </a:ln>
            <a:effectLst/>
          </p:spPr>
          <p:txBody>
            <a:bodyPr wrap="none" lIns="91432" tIns="45716" rIns="91432" bIns="45716">
              <a:spAutoFit/>
            </a:bodyPr>
            <a:lstStyle/>
            <a:p>
              <a:pPr algn="ctr" eaLnBrk="0" hangingPunct="0"/>
              <a:r>
                <a:rPr lang="en-US" sz="2000" b="1"/>
                <a:t>HCV   RNA</a:t>
              </a:r>
              <a:r>
                <a:rPr lang="en-US" b="1"/>
                <a:t> </a:t>
              </a:r>
            </a:p>
          </p:txBody>
        </p:sp>
        <p:sp>
          <p:nvSpPr>
            <p:cNvPr id="40008" name="Line 72"/>
            <p:cNvSpPr>
              <a:spLocks noChangeShapeType="1"/>
            </p:cNvSpPr>
            <p:nvPr/>
          </p:nvSpPr>
          <p:spPr bwMode="auto">
            <a:xfrm flipV="1">
              <a:off x="923" y="935"/>
              <a:ext cx="0" cy="2116"/>
            </a:xfrm>
            <a:prstGeom prst="line">
              <a:avLst/>
            </a:prstGeom>
            <a:noFill/>
            <a:ln w="9525">
              <a:solidFill>
                <a:srgbClr val="FFFFFF"/>
              </a:solidFill>
              <a:round/>
              <a:headEnd/>
              <a:tailEnd/>
            </a:ln>
            <a:effectLst/>
          </p:spPr>
          <p:txBody>
            <a:bodyPr wrap="none" anchor="ctr"/>
            <a:lstStyle/>
            <a:p>
              <a:endParaRPr lang="fr-FR"/>
            </a:p>
          </p:txBody>
        </p:sp>
        <p:sp>
          <p:nvSpPr>
            <p:cNvPr id="40009" name="Rectangle 73"/>
            <p:cNvSpPr>
              <a:spLocks noChangeArrowheads="1"/>
            </p:cNvSpPr>
            <p:nvPr/>
          </p:nvSpPr>
          <p:spPr bwMode="auto">
            <a:xfrm>
              <a:off x="3720" y="1576"/>
              <a:ext cx="610" cy="245"/>
            </a:xfrm>
            <a:prstGeom prst="rect">
              <a:avLst/>
            </a:prstGeom>
            <a:solidFill>
              <a:srgbClr val="FF0000"/>
            </a:solidFill>
            <a:ln w="12700">
              <a:noFill/>
              <a:miter lim="800000"/>
              <a:headEnd/>
              <a:tailEnd/>
            </a:ln>
            <a:effectLst/>
          </p:spPr>
          <p:txBody>
            <a:bodyPr wrap="none" anchor="ctr"/>
            <a:lstStyle/>
            <a:p>
              <a:endParaRPr lang="fr-FR"/>
            </a:p>
          </p:txBody>
        </p:sp>
        <p:sp>
          <p:nvSpPr>
            <p:cNvPr id="40010" name="Rectangle 74"/>
            <p:cNvSpPr>
              <a:spLocks noChangeArrowheads="1"/>
            </p:cNvSpPr>
            <p:nvPr/>
          </p:nvSpPr>
          <p:spPr bwMode="auto">
            <a:xfrm>
              <a:off x="4410" y="1576"/>
              <a:ext cx="300" cy="245"/>
            </a:xfrm>
            <a:prstGeom prst="rect">
              <a:avLst/>
            </a:prstGeom>
            <a:solidFill>
              <a:srgbClr val="FF0000"/>
            </a:solidFill>
            <a:ln w="12700">
              <a:noFill/>
              <a:miter lim="800000"/>
              <a:headEnd/>
              <a:tailEnd/>
            </a:ln>
            <a:effectLst/>
          </p:spPr>
          <p:txBody>
            <a:bodyPr wrap="none" anchor="ctr"/>
            <a:lstStyle/>
            <a:p>
              <a:endParaRPr lang="fr-FR"/>
            </a:p>
          </p:txBody>
        </p:sp>
      </p:grpSp>
      <p:sp>
        <p:nvSpPr>
          <p:cNvPr id="40011" name="Line 75"/>
          <p:cNvSpPr>
            <a:spLocks noChangeShapeType="1"/>
          </p:cNvSpPr>
          <p:nvPr/>
        </p:nvSpPr>
        <p:spPr bwMode="auto">
          <a:xfrm>
            <a:off x="457200" y="1143000"/>
            <a:ext cx="7994650" cy="0"/>
          </a:xfrm>
          <a:prstGeom prst="line">
            <a:avLst/>
          </a:prstGeom>
          <a:noFill/>
          <a:ln w="50800">
            <a:solidFill>
              <a:srgbClr val="FC0128"/>
            </a:solidFill>
            <a:round/>
            <a:headEnd/>
            <a:tailEnd/>
          </a:ln>
          <a:effectLst/>
        </p:spPr>
        <p:txBody>
          <a:bodyPr wrap="none" anchor="ctr"/>
          <a:lstStyle/>
          <a:p>
            <a:endParaRPr lang="fr-F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539552" y="188640"/>
            <a:ext cx="8229600" cy="6372225"/>
          </a:xfrm>
        </p:spPr>
        <p:txBody>
          <a:bodyPr/>
          <a:lstStyle/>
          <a:p>
            <a:r>
              <a:rPr lang="fr-FR" dirty="0">
                <a:solidFill>
                  <a:srgbClr val="FFFF00"/>
                </a:solidFill>
              </a:rPr>
              <a:t>V. Traitement</a:t>
            </a:r>
          </a:p>
          <a:p>
            <a:pPr lvl="1"/>
            <a:r>
              <a:rPr lang="fr-FR" dirty="0">
                <a:solidFill>
                  <a:srgbClr val="FFFF00"/>
                </a:solidFill>
              </a:rPr>
              <a:t>1) Curatif</a:t>
            </a:r>
          </a:p>
          <a:p>
            <a:pPr lvl="2"/>
            <a:r>
              <a:rPr lang="fr-FR" dirty="0">
                <a:solidFill>
                  <a:srgbClr val="FFFF00"/>
                </a:solidFill>
              </a:rPr>
              <a:t>Moyens</a:t>
            </a:r>
          </a:p>
          <a:p>
            <a:pPr lvl="3"/>
            <a:r>
              <a:rPr lang="fr-FR" dirty="0" err="1" smtClean="0">
                <a:solidFill>
                  <a:srgbClr val="FFFF00"/>
                </a:solidFill>
              </a:rPr>
              <a:t>Sofosbuvir</a:t>
            </a:r>
            <a:r>
              <a:rPr lang="fr-FR" dirty="0" smtClean="0">
                <a:solidFill>
                  <a:srgbClr val="FFFF00"/>
                </a:solidFill>
              </a:rPr>
              <a:t>  :1 </a:t>
            </a:r>
            <a:r>
              <a:rPr lang="fr-FR" dirty="0" err="1" smtClean="0">
                <a:solidFill>
                  <a:srgbClr val="FFFF00"/>
                </a:solidFill>
              </a:rPr>
              <a:t>cp</a:t>
            </a:r>
            <a:r>
              <a:rPr lang="fr-FR" dirty="0" smtClean="0">
                <a:solidFill>
                  <a:srgbClr val="FFFF00"/>
                </a:solidFill>
              </a:rPr>
              <a:t>/j (</a:t>
            </a:r>
            <a:r>
              <a:rPr lang="fr-FR" dirty="0" err="1" smtClean="0">
                <a:solidFill>
                  <a:srgbClr val="FFFF00"/>
                </a:solidFill>
              </a:rPr>
              <a:t>cp</a:t>
            </a:r>
            <a:r>
              <a:rPr lang="fr-FR" dirty="0" smtClean="0">
                <a:solidFill>
                  <a:srgbClr val="FFFF00"/>
                </a:solidFill>
              </a:rPr>
              <a:t> 400 mg)</a:t>
            </a:r>
          </a:p>
          <a:p>
            <a:pPr lvl="3"/>
            <a:r>
              <a:rPr lang="fr-FR" dirty="0" smtClean="0">
                <a:solidFill>
                  <a:srgbClr val="FFFF00"/>
                </a:solidFill>
              </a:rPr>
              <a:t>+ </a:t>
            </a:r>
            <a:r>
              <a:rPr lang="fr-FR" dirty="0" err="1" smtClean="0">
                <a:solidFill>
                  <a:srgbClr val="FFFF00"/>
                </a:solidFill>
              </a:rPr>
              <a:t>Daclatasvir</a:t>
            </a:r>
            <a:r>
              <a:rPr lang="fr-FR" dirty="0" smtClean="0">
                <a:solidFill>
                  <a:srgbClr val="FFFF00"/>
                </a:solidFill>
              </a:rPr>
              <a:t> : 1 </a:t>
            </a:r>
            <a:r>
              <a:rPr lang="fr-FR" dirty="0" err="1" smtClean="0">
                <a:solidFill>
                  <a:srgbClr val="FFFF00"/>
                </a:solidFill>
              </a:rPr>
              <a:t>cp</a:t>
            </a:r>
            <a:r>
              <a:rPr lang="fr-FR" dirty="0" smtClean="0">
                <a:solidFill>
                  <a:srgbClr val="FFFF00"/>
                </a:solidFill>
              </a:rPr>
              <a:t> /j (</a:t>
            </a:r>
            <a:r>
              <a:rPr lang="fr-FR" dirty="0" err="1" smtClean="0">
                <a:solidFill>
                  <a:srgbClr val="FFFF00"/>
                </a:solidFill>
              </a:rPr>
              <a:t>cp</a:t>
            </a:r>
            <a:r>
              <a:rPr lang="fr-FR" dirty="0" smtClean="0">
                <a:solidFill>
                  <a:srgbClr val="FFFF00"/>
                </a:solidFill>
              </a:rPr>
              <a:t> 60 mg)</a:t>
            </a:r>
          </a:p>
          <a:p>
            <a:pPr marL="1828800" lvl="4" indent="0">
              <a:buNone/>
            </a:pPr>
            <a:r>
              <a:rPr lang="fr-FR" dirty="0" smtClean="0">
                <a:solidFill>
                  <a:srgbClr val="FFFF00"/>
                </a:solidFill>
              </a:rPr>
              <a:t>	</a:t>
            </a:r>
            <a:r>
              <a:rPr lang="fr-FR" b="1" dirty="0" err="1" smtClean="0">
                <a:solidFill>
                  <a:srgbClr val="FFFF00"/>
                </a:solidFill>
              </a:rPr>
              <a:t>Sofosdac</a:t>
            </a:r>
            <a:r>
              <a:rPr lang="fr-FR" b="1" dirty="0" smtClean="0">
                <a:solidFill>
                  <a:srgbClr val="FFFF00"/>
                </a:solidFill>
              </a:rPr>
              <a:t>  : 1cp/j</a:t>
            </a:r>
            <a:r>
              <a:rPr lang="fr-FR" b="1" dirty="0">
                <a:solidFill>
                  <a:srgbClr val="FFFF00"/>
                </a:solidFill>
              </a:rPr>
              <a:t>	</a:t>
            </a:r>
            <a:r>
              <a:rPr lang="fr-FR" b="1" dirty="0" smtClean="0">
                <a:solidFill>
                  <a:srgbClr val="FFFF00"/>
                </a:solidFill>
              </a:rPr>
              <a:t>	</a:t>
            </a:r>
            <a:endParaRPr lang="fr-FR" dirty="0" smtClean="0">
              <a:solidFill>
                <a:srgbClr val="FFFF00"/>
              </a:solidFill>
            </a:endParaRPr>
          </a:p>
          <a:p>
            <a:pPr lvl="2"/>
            <a:r>
              <a:rPr lang="fr-FR" dirty="0" smtClean="0">
                <a:solidFill>
                  <a:srgbClr val="FFFF00"/>
                </a:solidFill>
              </a:rPr>
              <a:t>Hépatite virale chronique C</a:t>
            </a:r>
          </a:p>
          <a:p>
            <a:pPr lvl="3"/>
            <a:r>
              <a:rPr lang="fr-FR" dirty="0" smtClean="0">
                <a:solidFill>
                  <a:srgbClr val="FFFF00"/>
                </a:solidFill>
              </a:rPr>
              <a:t>12 semaines</a:t>
            </a:r>
          </a:p>
          <a:p>
            <a:pPr lvl="3"/>
            <a:r>
              <a:rPr lang="fr-FR" dirty="0" smtClean="0">
                <a:solidFill>
                  <a:srgbClr val="FFFF00"/>
                </a:solidFill>
              </a:rPr>
              <a:t>95% de guérison</a:t>
            </a:r>
          </a:p>
          <a:p>
            <a:pPr lvl="2"/>
            <a:r>
              <a:rPr lang="fr-FR" dirty="0" smtClean="0">
                <a:solidFill>
                  <a:srgbClr val="FFFF00"/>
                </a:solidFill>
              </a:rPr>
              <a:t>Surveillance</a:t>
            </a:r>
            <a:endParaRPr lang="fr-FR" dirty="0">
              <a:solidFill>
                <a:srgbClr val="FFFF00"/>
              </a:solidFill>
            </a:endParaRPr>
          </a:p>
          <a:p>
            <a:pPr lvl="3"/>
            <a:r>
              <a:rPr lang="fr-FR" dirty="0">
                <a:solidFill>
                  <a:srgbClr val="FFFF00"/>
                </a:solidFill>
              </a:rPr>
              <a:t>Transaminases</a:t>
            </a:r>
          </a:p>
          <a:p>
            <a:pPr lvl="3"/>
            <a:r>
              <a:rPr lang="fr-FR" dirty="0">
                <a:solidFill>
                  <a:srgbClr val="FFFF00"/>
                </a:solidFill>
              </a:rPr>
              <a:t>PCR sérique</a:t>
            </a:r>
          </a:p>
          <a:p>
            <a:pPr lvl="1"/>
            <a:r>
              <a:rPr lang="fr-FR" dirty="0">
                <a:solidFill>
                  <a:srgbClr val="FFFF00"/>
                </a:solidFill>
              </a:rPr>
              <a:t>2) Prophylaxie</a:t>
            </a:r>
          </a:p>
          <a:p>
            <a:pPr lvl="2"/>
            <a:r>
              <a:rPr lang="fr-FR" dirty="0">
                <a:solidFill>
                  <a:srgbClr val="FFFF00"/>
                </a:solidFill>
              </a:rPr>
              <a:t>Dépistage chez les donneurs de sang</a:t>
            </a:r>
          </a:p>
          <a:p>
            <a:pPr lvl="2"/>
            <a:r>
              <a:rPr lang="fr-FR" dirty="0">
                <a:solidFill>
                  <a:srgbClr val="FFFF00"/>
                </a:solidFill>
              </a:rPr>
              <a:t>Désinfection du matériel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p:cNvSpPr>
            <a:spLocks noGrp="1" noChangeArrowheads="1"/>
          </p:cNvSpPr>
          <p:nvPr>
            <p:ph type="title"/>
          </p:nvPr>
        </p:nvSpPr>
        <p:spPr>
          <a:xfrm>
            <a:off x="468313" y="188913"/>
            <a:ext cx="8229600" cy="706437"/>
          </a:xfrm>
        </p:spPr>
        <p:txBody>
          <a:bodyPr/>
          <a:lstStyle/>
          <a:p>
            <a:r>
              <a:rPr lang="fr-FR" sz="4000" dirty="0">
                <a:solidFill>
                  <a:srgbClr val="FFFF00"/>
                </a:solidFill>
              </a:rPr>
              <a:t>Hépatite virale A</a:t>
            </a:r>
          </a:p>
        </p:txBody>
      </p:sp>
      <p:sp>
        <p:nvSpPr>
          <p:cNvPr id="6147" name="Rectangle 3"/>
          <p:cNvSpPr>
            <a:spLocks noGrp="1" noChangeArrowheads="1"/>
          </p:cNvSpPr>
          <p:nvPr>
            <p:ph idx="1"/>
          </p:nvPr>
        </p:nvSpPr>
        <p:spPr>
          <a:xfrm>
            <a:off x="1" y="908050"/>
            <a:ext cx="4143372" cy="5616575"/>
          </a:xfrm>
        </p:spPr>
        <p:txBody>
          <a:bodyPr/>
          <a:lstStyle/>
          <a:p>
            <a:r>
              <a:rPr lang="fr-FR" sz="2800" dirty="0">
                <a:solidFill>
                  <a:srgbClr val="FFFF00"/>
                </a:solidFill>
              </a:rPr>
              <a:t>II. Épidémiologie</a:t>
            </a:r>
          </a:p>
          <a:p>
            <a:pPr lvl="1"/>
            <a:r>
              <a:rPr lang="fr-FR" dirty="0">
                <a:solidFill>
                  <a:srgbClr val="FFFF00"/>
                </a:solidFill>
              </a:rPr>
              <a:t>1) Agent : VHA</a:t>
            </a:r>
          </a:p>
          <a:p>
            <a:pPr lvl="2"/>
            <a:r>
              <a:rPr lang="fr-FR" sz="2800" dirty="0" err="1">
                <a:solidFill>
                  <a:srgbClr val="FFFF00"/>
                </a:solidFill>
              </a:rPr>
              <a:t>Picornaviridae</a:t>
            </a:r>
            <a:r>
              <a:rPr lang="fr-FR" sz="2800" dirty="0">
                <a:solidFill>
                  <a:srgbClr val="FFFF00"/>
                </a:solidFill>
              </a:rPr>
              <a:t>, ARN, </a:t>
            </a:r>
          </a:p>
          <a:p>
            <a:pPr lvl="2"/>
            <a:r>
              <a:rPr lang="fr-FR" sz="2800" dirty="0">
                <a:solidFill>
                  <a:srgbClr val="FFFF00"/>
                </a:solidFill>
              </a:rPr>
              <a:t>sans enveloppe</a:t>
            </a:r>
          </a:p>
          <a:p>
            <a:pPr lvl="2"/>
            <a:r>
              <a:rPr lang="fr-FR" sz="2800" dirty="0">
                <a:solidFill>
                  <a:srgbClr val="FFFF00"/>
                </a:solidFill>
              </a:rPr>
              <a:t>Excrétion fécale brève mais intense</a:t>
            </a:r>
          </a:p>
        </p:txBody>
      </p:sp>
      <p:grpSp>
        <p:nvGrpSpPr>
          <p:cNvPr id="6150" name="Group 6"/>
          <p:cNvGrpSpPr>
            <a:grpSpLocks/>
          </p:cNvGrpSpPr>
          <p:nvPr/>
        </p:nvGrpSpPr>
        <p:grpSpPr bwMode="auto">
          <a:xfrm>
            <a:off x="1731227" y="3101498"/>
            <a:ext cx="7413092" cy="3756502"/>
            <a:chOff x="448" y="932"/>
            <a:chExt cx="7083" cy="3292"/>
          </a:xfrm>
        </p:grpSpPr>
        <p:graphicFrame>
          <p:nvGraphicFramePr>
            <p:cNvPr id="6154" name="Object 10">
              <a:hlinkClick r:id="" action="ppaction://ole?verb=0"/>
            </p:cNvPr>
            <p:cNvGraphicFramePr>
              <a:graphicFrameLocks/>
            </p:cNvGraphicFramePr>
            <p:nvPr/>
          </p:nvGraphicFramePr>
          <p:xfrm>
            <a:off x="2761" y="932"/>
            <a:ext cx="4770" cy="3292"/>
          </p:xfrm>
          <a:graphic>
            <a:graphicData uri="http://schemas.openxmlformats.org/presentationml/2006/ole">
              <mc:AlternateContent xmlns:mc="http://schemas.openxmlformats.org/markup-compatibility/2006">
                <mc:Choice xmlns:v="urn:schemas-microsoft-com:vml" Requires="v">
                  <p:oleObj spid="_x0000_s53251" name="CorelDRAW" r:id="rId3" imgW="7115040" imgH="4910040" progId="">
                    <p:embed/>
                  </p:oleObj>
                </mc:Choice>
                <mc:Fallback>
                  <p:oleObj name="CorelDRAW" r:id="rId3" imgW="7115040" imgH="4910040" progId="">
                    <p:embed/>
                    <p:pic>
                      <p:nvPicPr>
                        <p:cNvPr id="6154" name="Object 10">
                          <a:hlinkClick r:id="" action="ppaction://ole?verb=0"/>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1" y="932"/>
                          <a:ext cx="4770" cy="3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2" name="Rectangle 8"/>
            <p:cNvSpPr>
              <a:spLocks noChangeArrowheads="1"/>
            </p:cNvSpPr>
            <p:nvPr/>
          </p:nvSpPr>
          <p:spPr bwMode="auto">
            <a:xfrm>
              <a:off x="448" y="3936"/>
              <a:ext cx="1195" cy="288"/>
            </a:xfrm>
            <a:prstGeom prst="rect">
              <a:avLst/>
            </a:prstGeom>
            <a:noFill/>
            <a:ln w="12700">
              <a:noFill/>
              <a:miter lim="800000"/>
              <a:headEnd/>
              <a:tailEnd/>
            </a:ln>
            <a:effectLst/>
          </p:spPr>
          <p:txBody>
            <a:bodyPr wrap="none" anchor="ctr"/>
            <a:lstStyle/>
            <a:p>
              <a:endParaRPr lang="fr-FR"/>
            </a:p>
          </p:txBody>
        </p:sp>
        <p:sp>
          <p:nvSpPr>
            <p:cNvPr id="6153" name="Rectangle 9"/>
            <p:cNvSpPr>
              <a:spLocks noChangeArrowheads="1"/>
            </p:cNvSpPr>
            <p:nvPr/>
          </p:nvSpPr>
          <p:spPr bwMode="auto">
            <a:xfrm>
              <a:off x="1984" y="3936"/>
              <a:ext cx="1792" cy="288"/>
            </a:xfrm>
            <a:prstGeom prst="rect">
              <a:avLst/>
            </a:prstGeom>
            <a:noFill/>
            <a:ln w="12700">
              <a:noFill/>
              <a:miter lim="800000"/>
              <a:headEnd/>
              <a:tailEnd/>
            </a:ln>
            <a:effectLst/>
          </p:spPr>
          <p:txBody>
            <a:bodyPr wrap="none" anchor="ctr"/>
            <a:lstStyle/>
            <a:p>
              <a:endParaRPr lang="fr-FR"/>
            </a:p>
          </p:txBody>
        </p:sp>
      </p:grpSp>
    </p:spTree>
    <p:extLst>
      <p:ext uri="{BB962C8B-B14F-4D97-AF65-F5344CB8AC3E}">
        <p14:creationId xmlns:p14="http://schemas.microsoft.com/office/powerpoint/2010/main" val="22883762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615950"/>
          </a:xfrm>
        </p:spPr>
        <p:txBody>
          <a:bodyPr/>
          <a:lstStyle/>
          <a:p>
            <a:r>
              <a:rPr lang="fr-FR" dirty="0">
                <a:solidFill>
                  <a:srgbClr val="FFFF00"/>
                </a:solidFill>
              </a:rPr>
              <a:t>Hépatite Delta</a:t>
            </a:r>
          </a:p>
        </p:txBody>
      </p:sp>
      <p:sp>
        <p:nvSpPr>
          <p:cNvPr id="17411" name="Rectangle 3"/>
          <p:cNvSpPr>
            <a:spLocks noGrp="1" noChangeArrowheads="1"/>
          </p:cNvSpPr>
          <p:nvPr>
            <p:ph idx="1"/>
          </p:nvPr>
        </p:nvSpPr>
        <p:spPr>
          <a:xfrm>
            <a:off x="457200" y="1052513"/>
            <a:ext cx="8229600" cy="5073650"/>
          </a:xfrm>
        </p:spPr>
        <p:txBody>
          <a:bodyPr/>
          <a:lstStyle/>
          <a:p>
            <a:pPr lvl="1">
              <a:buFontTx/>
              <a:buNone/>
            </a:pPr>
            <a:endParaRPr lang="fr-FR" dirty="0">
              <a:solidFill>
                <a:srgbClr val="FFFF00"/>
              </a:solidFill>
            </a:endParaRPr>
          </a:p>
          <a:p>
            <a:pPr lvl="1"/>
            <a:r>
              <a:rPr lang="fr-FR" dirty="0">
                <a:solidFill>
                  <a:srgbClr val="FFFF00"/>
                </a:solidFill>
              </a:rPr>
              <a:t>1) Epidémiologie</a:t>
            </a:r>
          </a:p>
          <a:p>
            <a:pPr lvl="2"/>
            <a:r>
              <a:rPr lang="fr-FR" dirty="0">
                <a:solidFill>
                  <a:srgbClr val="FFFF00"/>
                </a:solidFill>
              </a:rPr>
              <a:t>Agent : VHD, virus défectif à ARN</a:t>
            </a:r>
          </a:p>
          <a:p>
            <a:pPr lvl="2"/>
            <a:r>
              <a:rPr lang="fr-FR" dirty="0">
                <a:solidFill>
                  <a:srgbClr val="FFFF00"/>
                </a:solidFill>
              </a:rPr>
              <a:t>Transmission parentérale</a:t>
            </a:r>
          </a:p>
          <a:p>
            <a:pPr lvl="1"/>
            <a:r>
              <a:rPr lang="fr-FR" dirty="0">
                <a:solidFill>
                  <a:srgbClr val="FFFF00"/>
                </a:solidFill>
              </a:rPr>
              <a:t>2) Clinique</a:t>
            </a:r>
          </a:p>
          <a:p>
            <a:pPr lvl="2"/>
            <a:r>
              <a:rPr lang="fr-FR" dirty="0" err="1">
                <a:solidFill>
                  <a:srgbClr val="FFFF00"/>
                </a:solidFill>
              </a:rPr>
              <a:t>Co-infection</a:t>
            </a:r>
            <a:r>
              <a:rPr lang="fr-FR" dirty="0">
                <a:solidFill>
                  <a:srgbClr val="FFFF00"/>
                </a:solidFill>
              </a:rPr>
              <a:t> VHB/VHD : </a:t>
            </a:r>
            <a:r>
              <a:rPr lang="fr-FR" sz="2000" dirty="0">
                <a:solidFill>
                  <a:srgbClr val="FFFF00"/>
                </a:solidFill>
              </a:rPr>
              <a:t>hépatite fulminante</a:t>
            </a:r>
            <a:endParaRPr lang="fr-FR" dirty="0">
              <a:solidFill>
                <a:srgbClr val="FFFF00"/>
              </a:solidFill>
            </a:endParaRPr>
          </a:p>
          <a:p>
            <a:pPr lvl="2"/>
            <a:r>
              <a:rPr lang="fr-FR" dirty="0">
                <a:solidFill>
                  <a:srgbClr val="FFFF00"/>
                </a:solidFill>
              </a:rPr>
              <a:t>Surinfection : </a:t>
            </a:r>
            <a:r>
              <a:rPr lang="fr-FR" sz="2000" dirty="0">
                <a:solidFill>
                  <a:srgbClr val="FFFF00"/>
                </a:solidFill>
              </a:rPr>
              <a:t>80% hépatite chronique</a:t>
            </a:r>
            <a:endParaRPr lang="fr-FR" dirty="0">
              <a:solidFill>
                <a:srgbClr val="FFFF00"/>
              </a:solidFill>
            </a:endParaRPr>
          </a:p>
          <a:p>
            <a:pPr lvl="1"/>
            <a:r>
              <a:rPr lang="fr-FR" dirty="0">
                <a:solidFill>
                  <a:srgbClr val="FFFF00"/>
                </a:solidFill>
              </a:rPr>
              <a:t>3) Diagnostic : </a:t>
            </a:r>
            <a:r>
              <a:rPr lang="fr-FR" sz="2400" dirty="0">
                <a:solidFill>
                  <a:srgbClr val="FFFF00"/>
                </a:solidFill>
              </a:rPr>
              <a:t>sérologie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273051"/>
            <a:ext cx="8258204" cy="1084248"/>
          </a:xfrm>
        </p:spPr>
        <p:txBody>
          <a:bodyPr/>
          <a:lstStyle/>
          <a:p>
            <a:pPr algn="ctr"/>
            <a:r>
              <a:rPr lang="fr-FR" sz="4400" dirty="0" smtClean="0">
                <a:solidFill>
                  <a:srgbClr val="FFFF00"/>
                </a:solidFill>
              </a:rPr>
              <a:t>Hépatite virale E</a:t>
            </a:r>
            <a:endParaRPr lang="fr-FR" sz="4400" dirty="0"/>
          </a:p>
        </p:txBody>
      </p:sp>
      <p:sp>
        <p:nvSpPr>
          <p:cNvPr id="4" name="Espace réservé du texte 3"/>
          <p:cNvSpPr>
            <a:spLocks noGrp="1"/>
          </p:cNvSpPr>
          <p:nvPr>
            <p:ph type="body" sz="half" idx="2"/>
          </p:nvPr>
        </p:nvSpPr>
        <p:spPr>
          <a:xfrm>
            <a:off x="0" y="1435100"/>
            <a:ext cx="3786182" cy="4691063"/>
          </a:xfrm>
        </p:spPr>
        <p:txBody>
          <a:bodyPr/>
          <a:lstStyle/>
          <a:p>
            <a:r>
              <a:rPr lang="fr-FR" sz="2400" dirty="0" smtClean="0">
                <a:solidFill>
                  <a:srgbClr val="FFFF00"/>
                </a:solidFill>
              </a:rPr>
              <a:t>I. Epidémiologie</a:t>
            </a:r>
          </a:p>
          <a:p>
            <a:pPr lvl="1"/>
            <a:r>
              <a:rPr lang="fr-FR" sz="2400" dirty="0" smtClean="0">
                <a:solidFill>
                  <a:srgbClr val="FFFF00"/>
                </a:solidFill>
              </a:rPr>
              <a:t>1) Agent : VHE</a:t>
            </a:r>
          </a:p>
          <a:p>
            <a:pPr lvl="2"/>
            <a:r>
              <a:rPr lang="fr-FR" sz="2400" dirty="0" err="1" smtClean="0">
                <a:solidFill>
                  <a:srgbClr val="FFFF00"/>
                </a:solidFill>
              </a:rPr>
              <a:t>Calcivirus</a:t>
            </a:r>
            <a:r>
              <a:rPr lang="fr-FR" sz="2400" dirty="0" smtClean="0">
                <a:solidFill>
                  <a:srgbClr val="FFFF00"/>
                </a:solidFill>
              </a:rPr>
              <a:t>, ARN</a:t>
            </a:r>
          </a:p>
          <a:p>
            <a:pPr lvl="2"/>
            <a:r>
              <a:rPr lang="fr-FR" sz="2400" dirty="0" smtClean="0">
                <a:solidFill>
                  <a:srgbClr val="FFFF00"/>
                </a:solidFill>
              </a:rPr>
              <a:t>Élimination fécale</a:t>
            </a:r>
          </a:p>
          <a:p>
            <a:pPr lvl="1"/>
            <a:r>
              <a:rPr lang="fr-FR" sz="2400" dirty="0" smtClean="0">
                <a:solidFill>
                  <a:srgbClr val="FFFF00"/>
                </a:solidFill>
              </a:rPr>
              <a:t>Réservoir et Transmission comme VHA.</a:t>
            </a:r>
          </a:p>
        </p:txBody>
      </p:sp>
      <p:graphicFrame>
        <p:nvGraphicFramePr>
          <p:cNvPr id="6" name="Object 3">
            <a:hlinkClick r:id="" action="ppaction://ole?verb=0"/>
          </p:cNvPr>
          <p:cNvGraphicFramePr>
            <a:graphicFrameLocks/>
          </p:cNvGraphicFramePr>
          <p:nvPr/>
        </p:nvGraphicFramePr>
        <p:xfrm>
          <a:off x="3739573" y="1571612"/>
          <a:ext cx="5404427" cy="3866494"/>
        </p:xfrm>
        <a:graphic>
          <a:graphicData uri="http://schemas.openxmlformats.org/presentationml/2006/ole">
            <mc:AlternateContent xmlns:mc="http://schemas.openxmlformats.org/markup-compatibility/2006">
              <mc:Choice xmlns:v="urn:schemas-microsoft-com:vml" Requires="v">
                <p:oleObj spid="_x0000_s55299" r:id="rId3" imgW="7508520" imgH="5074920" progId="">
                  <p:embed/>
                </p:oleObj>
              </mc:Choice>
              <mc:Fallback>
                <p:oleObj r:id="rId3" imgW="7508520" imgH="5074920" progId="">
                  <p:embed/>
                  <p:pic>
                    <p:nvPicPr>
                      <p:cNvPr id="6" name="Object 3">
                        <a:hlinkClick r:id="" action="ppaction://ole?verb=0"/>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9573" y="1571612"/>
                        <a:ext cx="5404427" cy="3866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235581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711200" y="6248400"/>
            <a:ext cx="1897063" cy="457200"/>
          </a:xfrm>
          <a:prstGeom prst="rect">
            <a:avLst/>
          </a:prstGeom>
          <a:noFill/>
          <a:ln w="12700">
            <a:noFill/>
            <a:miter lim="800000"/>
            <a:headEnd/>
            <a:tailEnd/>
          </a:ln>
          <a:effectLst/>
        </p:spPr>
        <p:txBody>
          <a:bodyPr wrap="none" anchor="ctr"/>
          <a:lstStyle/>
          <a:p>
            <a:endParaRPr lang="fr-FR"/>
          </a:p>
        </p:txBody>
      </p:sp>
      <p:sp>
        <p:nvSpPr>
          <p:cNvPr id="47107" name="Rectangle 3"/>
          <p:cNvSpPr>
            <a:spLocks noChangeArrowheads="1"/>
          </p:cNvSpPr>
          <p:nvPr/>
        </p:nvSpPr>
        <p:spPr bwMode="auto">
          <a:xfrm>
            <a:off x="3149600" y="6248400"/>
            <a:ext cx="2844800" cy="457200"/>
          </a:xfrm>
          <a:prstGeom prst="rect">
            <a:avLst/>
          </a:prstGeom>
          <a:noFill/>
          <a:ln w="12700">
            <a:noFill/>
            <a:miter lim="800000"/>
            <a:headEnd/>
            <a:tailEnd/>
          </a:ln>
          <a:effectLst/>
        </p:spPr>
        <p:txBody>
          <a:bodyPr wrap="none" anchor="ctr"/>
          <a:lstStyle/>
          <a:p>
            <a:endParaRPr lang="fr-FR"/>
          </a:p>
        </p:txBody>
      </p:sp>
      <p:sp>
        <p:nvSpPr>
          <p:cNvPr id="47108" name="Rectangle 4"/>
          <p:cNvSpPr>
            <a:spLocks noChangeArrowheads="1"/>
          </p:cNvSpPr>
          <p:nvPr/>
        </p:nvSpPr>
        <p:spPr bwMode="auto">
          <a:xfrm>
            <a:off x="711200" y="6248400"/>
            <a:ext cx="1897063" cy="457200"/>
          </a:xfrm>
          <a:prstGeom prst="rect">
            <a:avLst/>
          </a:prstGeom>
          <a:noFill/>
          <a:ln w="12700">
            <a:noFill/>
            <a:miter lim="800000"/>
            <a:headEnd/>
            <a:tailEnd/>
          </a:ln>
          <a:effectLst/>
        </p:spPr>
        <p:txBody>
          <a:bodyPr wrap="none" anchor="ctr"/>
          <a:lstStyle/>
          <a:p>
            <a:endParaRPr lang="fr-FR"/>
          </a:p>
        </p:txBody>
      </p:sp>
      <p:sp>
        <p:nvSpPr>
          <p:cNvPr id="47109" name="Rectangle 5"/>
          <p:cNvSpPr>
            <a:spLocks noChangeArrowheads="1"/>
          </p:cNvSpPr>
          <p:nvPr/>
        </p:nvSpPr>
        <p:spPr bwMode="auto">
          <a:xfrm>
            <a:off x="3149600" y="6248400"/>
            <a:ext cx="2844800" cy="457200"/>
          </a:xfrm>
          <a:prstGeom prst="rect">
            <a:avLst/>
          </a:prstGeom>
          <a:noFill/>
          <a:ln w="12700">
            <a:noFill/>
            <a:miter lim="800000"/>
            <a:headEnd/>
            <a:tailEnd/>
          </a:ln>
          <a:effectLst/>
        </p:spPr>
        <p:txBody>
          <a:bodyPr wrap="none" anchor="ctr"/>
          <a:lstStyle/>
          <a:p>
            <a:endParaRPr lang="fr-FR"/>
          </a:p>
        </p:txBody>
      </p:sp>
      <p:sp>
        <p:nvSpPr>
          <p:cNvPr id="47110" name="Rectangle 6"/>
          <p:cNvSpPr>
            <a:spLocks noChangeArrowheads="1"/>
          </p:cNvSpPr>
          <p:nvPr/>
        </p:nvSpPr>
        <p:spPr bwMode="auto">
          <a:xfrm>
            <a:off x="711200" y="6248400"/>
            <a:ext cx="1897063" cy="457200"/>
          </a:xfrm>
          <a:prstGeom prst="rect">
            <a:avLst/>
          </a:prstGeom>
          <a:noFill/>
          <a:ln w="12700">
            <a:noFill/>
            <a:miter lim="800000"/>
            <a:headEnd/>
            <a:tailEnd/>
          </a:ln>
          <a:effectLst/>
        </p:spPr>
        <p:txBody>
          <a:bodyPr wrap="none" anchor="ctr"/>
          <a:lstStyle/>
          <a:p>
            <a:endParaRPr lang="fr-FR"/>
          </a:p>
        </p:txBody>
      </p:sp>
      <p:sp>
        <p:nvSpPr>
          <p:cNvPr id="47111" name="Rectangle 7"/>
          <p:cNvSpPr>
            <a:spLocks noChangeArrowheads="1"/>
          </p:cNvSpPr>
          <p:nvPr/>
        </p:nvSpPr>
        <p:spPr bwMode="auto">
          <a:xfrm>
            <a:off x="3149600" y="6248400"/>
            <a:ext cx="2844800" cy="457200"/>
          </a:xfrm>
          <a:prstGeom prst="rect">
            <a:avLst/>
          </a:prstGeom>
          <a:noFill/>
          <a:ln w="12700">
            <a:noFill/>
            <a:miter lim="800000"/>
            <a:headEnd/>
            <a:tailEnd/>
          </a:ln>
          <a:effectLst/>
        </p:spPr>
        <p:txBody>
          <a:bodyPr wrap="none" anchor="ctr"/>
          <a:lstStyle/>
          <a:p>
            <a:endParaRPr lang="fr-FR"/>
          </a:p>
        </p:txBody>
      </p:sp>
      <p:graphicFrame>
        <p:nvGraphicFramePr>
          <p:cNvPr id="47112" name="Object 8">
            <a:hlinkClick r:id="" action="ppaction://ole?verb=0"/>
          </p:cNvPr>
          <p:cNvGraphicFramePr>
            <a:graphicFrameLocks/>
          </p:cNvGraphicFramePr>
          <p:nvPr/>
        </p:nvGraphicFramePr>
        <p:xfrm>
          <a:off x="404842" y="1524000"/>
          <a:ext cx="8382000" cy="4800600"/>
        </p:xfrm>
        <a:graphic>
          <a:graphicData uri="http://schemas.openxmlformats.org/presentationml/2006/ole">
            <mc:AlternateContent xmlns:mc="http://schemas.openxmlformats.org/markup-compatibility/2006">
              <mc:Choice xmlns:v="urn:schemas-microsoft-com:vml" Requires="v">
                <p:oleObj spid="_x0000_s56323" r:id="rId4" imgW="8102520" imgH="3974760" progId="">
                  <p:embed/>
                </p:oleObj>
              </mc:Choice>
              <mc:Fallback>
                <p:oleObj r:id="rId4" imgW="8102520" imgH="3974760" progId="">
                  <p:embed/>
                  <p:pic>
                    <p:nvPicPr>
                      <p:cNvPr id="47112" name="Object 8">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842" y="1524000"/>
                        <a:ext cx="8382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113" name="Text Box 9"/>
          <p:cNvSpPr txBox="1">
            <a:spLocks noChangeArrowheads="1"/>
          </p:cNvSpPr>
          <p:nvPr/>
        </p:nvSpPr>
        <p:spPr bwMode="auto">
          <a:xfrm>
            <a:off x="1403350" y="260350"/>
            <a:ext cx="6278563" cy="549275"/>
          </a:xfrm>
          <a:prstGeom prst="rect">
            <a:avLst/>
          </a:prstGeom>
          <a:noFill/>
          <a:ln w="9525">
            <a:noFill/>
            <a:miter lim="800000"/>
            <a:headEnd/>
            <a:tailEnd/>
          </a:ln>
          <a:effectLst/>
        </p:spPr>
        <p:txBody>
          <a:bodyPr wrap="none" lIns="91432" tIns="45716" rIns="91432" bIns="45716">
            <a:spAutoFit/>
          </a:bodyPr>
          <a:lstStyle/>
          <a:p>
            <a:pPr algn="ctr" eaLnBrk="0" hangingPunct="0"/>
            <a:r>
              <a:rPr lang="en-US" sz="3000" b="1" dirty="0">
                <a:solidFill>
                  <a:srgbClr val="FFFF00"/>
                </a:solidFill>
                <a:latin typeface="Times New Roman" pitchFamily="18" charset="0"/>
              </a:rPr>
              <a:t>Distribution </a:t>
            </a:r>
            <a:r>
              <a:rPr lang="en-US" sz="3000" b="1" dirty="0" err="1">
                <a:solidFill>
                  <a:srgbClr val="FFFF00"/>
                </a:solidFill>
                <a:latin typeface="Times New Roman" pitchFamily="18" charset="0"/>
              </a:rPr>
              <a:t>géographique</a:t>
            </a:r>
            <a:r>
              <a:rPr lang="en-US" sz="3000" b="1" dirty="0">
                <a:solidFill>
                  <a:srgbClr val="FFFF00"/>
                </a:solidFill>
                <a:latin typeface="Times New Roman" pitchFamily="18" charset="0"/>
              </a:rPr>
              <a:t> du virus E</a:t>
            </a:r>
            <a:endParaRPr lang="en-US" sz="2000" b="1" dirty="0">
              <a:solidFill>
                <a:srgbClr val="FFFF00"/>
              </a:solidFill>
            </a:endParaRPr>
          </a:p>
        </p:txBody>
      </p:sp>
    </p:spTree>
    <p:extLst>
      <p:ext uri="{BB962C8B-B14F-4D97-AF65-F5344CB8AC3E}">
        <p14:creationId xmlns:p14="http://schemas.microsoft.com/office/powerpoint/2010/main" val="30913315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00034" y="928670"/>
            <a:ext cx="8229600" cy="928694"/>
          </a:xfrm>
        </p:spPr>
        <p:txBody>
          <a:bodyPr/>
          <a:lstStyle/>
          <a:p>
            <a:r>
              <a:rPr lang="fr-FR" dirty="0">
                <a:solidFill>
                  <a:srgbClr val="FFFF00"/>
                </a:solidFill>
              </a:rPr>
              <a:t>Hépatite virale E</a:t>
            </a:r>
          </a:p>
        </p:txBody>
      </p:sp>
      <p:sp>
        <p:nvSpPr>
          <p:cNvPr id="18435" name="Rectangle 3"/>
          <p:cNvSpPr>
            <a:spLocks noGrp="1" noChangeArrowheads="1"/>
          </p:cNvSpPr>
          <p:nvPr>
            <p:ph idx="1"/>
          </p:nvPr>
        </p:nvSpPr>
        <p:spPr>
          <a:xfrm>
            <a:off x="500034" y="2500306"/>
            <a:ext cx="8229600" cy="3500462"/>
          </a:xfrm>
        </p:spPr>
        <p:txBody>
          <a:bodyPr/>
          <a:lstStyle/>
          <a:p>
            <a:r>
              <a:rPr lang="fr-FR" sz="3600" dirty="0" smtClean="0">
                <a:solidFill>
                  <a:srgbClr val="FFFF00"/>
                </a:solidFill>
              </a:rPr>
              <a:t>II</a:t>
            </a:r>
            <a:r>
              <a:rPr lang="fr-FR" sz="3600" dirty="0">
                <a:solidFill>
                  <a:srgbClr val="FFFF00"/>
                </a:solidFill>
              </a:rPr>
              <a:t>. Diagnostic</a:t>
            </a:r>
          </a:p>
          <a:p>
            <a:pPr lvl="1"/>
            <a:r>
              <a:rPr lang="fr-FR" sz="3600" dirty="0">
                <a:solidFill>
                  <a:srgbClr val="FFFF00"/>
                </a:solidFill>
              </a:rPr>
              <a:t>Clinique : souvent ictérique</a:t>
            </a:r>
          </a:p>
          <a:p>
            <a:pPr lvl="1"/>
            <a:r>
              <a:rPr lang="fr-FR" sz="3600" dirty="0" smtClean="0">
                <a:solidFill>
                  <a:srgbClr val="FFFF00"/>
                </a:solidFill>
              </a:rPr>
              <a:t>Biologique</a:t>
            </a:r>
            <a:endParaRPr lang="fr-FR" sz="3600" dirty="0">
              <a:solidFill>
                <a:srgbClr val="FFFF00"/>
              </a:solidFill>
            </a:endParaRPr>
          </a:p>
        </p:txBody>
      </p:sp>
    </p:spTree>
    <p:extLst>
      <p:ext uri="{BB962C8B-B14F-4D97-AF65-F5344CB8AC3E}">
        <p14:creationId xmlns:p14="http://schemas.microsoft.com/office/powerpoint/2010/main" val="23565616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835150" y="333375"/>
            <a:ext cx="5492750" cy="641350"/>
          </a:xfrm>
          <a:prstGeom prst="rect">
            <a:avLst/>
          </a:prstGeom>
          <a:noFill/>
          <a:ln w="9525">
            <a:noFill/>
            <a:miter lim="800000"/>
            <a:headEnd/>
            <a:tailEnd/>
          </a:ln>
          <a:effectLst/>
        </p:spPr>
        <p:txBody>
          <a:bodyPr wrap="none" lIns="91432" tIns="45716" rIns="91432" bIns="45716">
            <a:spAutoFit/>
          </a:bodyPr>
          <a:lstStyle/>
          <a:p>
            <a:pPr algn="ctr" eaLnBrk="0" hangingPunct="0"/>
            <a:r>
              <a:rPr lang="en-US" sz="3600" b="1" dirty="0" err="1">
                <a:solidFill>
                  <a:srgbClr val="FFFF00"/>
                </a:solidFill>
              </a:rPr>
              <a:t>Sérologie</a:t>
            </a:r>
            <a:r>
              <a:rPr lang="en-US" sz="3600" b="1" dirty="0">
                <a:solidFill>
                  <a:srgbClr val="FFFF00"/>
                </a:solidFill>
              </a:rPr>
              <a:t> de </a:t>
            </a:r>
            <a:r>
              <a:rPr lang="en-US" sz="3600" b="1" dirty="0" err="1">
                <a:solidFill>
                  <a:srgbClr val="FFFF00"/>
                </a:solidFill>
              </a:rPr>
              <a:t>l’hépatite</a:t>
            </a:r>
            <a:r>
              <a:rPr lang="en-US" sz="3600" b="1" dirty="0">
                <a:solidFill>
                  <a:srgbClr val="FFFF00"/>
                </a:solidFill>
              </a:rPr>
              <a:t> E</a:t>
            </a:r>
          </a:p>
        </p:txBody>
      </p:sp>
      <p:grpSp>
        <p:nvGrpSpPr>
          <p:cNvPr id="49155" name="Group 3"/>
          <p:cNvGrpSpPr>
            <a:grpSpLocks/>
          </p:cNvGrpSpPr>
          <p:nvPr/>
        </p:nvGrpSpPr>
        <p:grpSpPr bwMode="auto">
          <a:xfrm>
            <a:off x="298450" y="1600200"/>
            <a:ext cx="8235950" cy="4813300"/>
            <a:chOff x="478" y="1104"/>
            <a:chExt cx="4738" cy="2595"/>
          </a:xfrm>
        </p:grpSpPr>
        <p:sp>
          <p:nvSpPr>
            <p:cNvPr id="49156" name="Rectangle 4"/>
            <p:cNvSpPr>
              <a:spLocks noChangeArrowheads="1"/>
            </p:cNvSpPr>
            <p:nvPr/>
          </p:nvSpPr>
          <p:spPr bwMode="auto">
            <a:xfrm>
              <a:off x="4032" y="1341"/>
              <a:ext cx="1184" cy="167"/>
            </a:xfrm>
            <a:prstGeom prst="rect">
              <a:avLst/>
            </a:prstGeom>
            <a:noFill/>
            <a:ln w="12700">
              <a:noFill/>
              <a:miter lim="800000"/>
              <a:headEnd/>
              <a:tailEnd/>
            </a:ln>
            <a:effectLst/>
          </p:spPr>
          <p:txBody>
            <a:bodyPr lIns="90480" tIns="44446" rIns="90480" bIns="44446">
              <a:spAutoFit/>
            </a:bodyPr>
            <a:lstStyle/>
            <a:p>
              <a:pPr eaLnBrk="0" hangingPunct="0">
                <a:lnSpc>
                  <a:spcPct val="90000"/>
                </a:lnSpc>
              </a:pPr>
              <a:r>
                <a:rPr lang="en-US" sz="1600" b="1">
                  <a:solidFill>
                    <a:srgbClr val="FFFFFF"/>
                  </a:solidFill>
                </a:rPr>
                <a:t>IgG anti-HEV</a:t>
              </a:r>
            </a:p>
          </p:txBody>
        </p:sp>
        <p:sp>
          <p:nvSpPr>
            <p:cNvPr id="49157" name="Text Box 5"/>
            <p:cNvSpPr txBox="1">
              <a:spLocks noChangeArrowheads="1"/>
            </p:cNvSpPr>
            <p:nvPr/>
          </p:nvSpPr>
          <p:spPr bwMode="auto">
            <a:xfrm rot="-5369272">
              <a:off x="382" y="2159"/>
              <a:ext cx="455" cy="263"/>
            </a:xfrm>
            <a:prstGeom prst="rect">
              <a:avLst/>
            </a:prstGeom>
            <a:noFill/>
            <a:ln w="9525">
              <a:noFill/>
              <a:miter lim="800000"/>
              <a:headEnd/>
              <a:tailEnd/>
            </a:ln>
            <a:effectLst/>
          </p:spPr>
          <p:txBody>
            <a:bodyPr wrap="none" lIns="91432" tIns="45716" rIns="91432" bIns="45716">
              <a:spAutoFit/>
            </a:bodyPr>
            <a:lstStyle/>
            <a:p>
              <a:pPr eaLnBrk="0" hangingPunct="0"/>
              <a:r>
                <a:rPr lang="en-US" sz="2400" b="1">
                  <a:solidFill>
                    <a:schemeClr val="tx2"/>
                  </a:solidFill>
                </a:rPr>
                <a:t>Titre</a:t>
              </a:r>
            </a:p>
          </p:txBody>
        </p:sp>
        <p:sp>
          <p:nvSpPr>
            <p:cNvPr id="49158" name="Rectangle 6"/>
            <p:cNvSpPr>
              <a:spLocks noChangeArrowheads="1"/>
            </p:cNvSpPr>
            <p:nvPr/>
          </p:nvSpPr>
          <p:spPr bwMode="auto">
            <a:xfrm>
              <a:off x="871" y="3436"/>
              <a:ext cx="992" cy="229"/>
            </a:xfrm>
            <a:prstGeom prst="rect">
              <a:avLst/>
            </a:prstGeom>
            <a:noFill/>
            <a:ln w="12700">
              <a:noFill/>
              <a:miter lim="800000"/>
              <a:headEnd/>
              <a:tailEnd/>
            </a:ln>
            <a:effectLst/>
          </p:spPr>
          <p:txBody>
            <a:bodyPr wrap="none" anchor="ctr"/>
            <a:lstStyle/>
            <a:p>
              <a:endParaRPr lang="fr-FR"/>
            </a:p>
          </p:txBody>
        </p:sp>
        <p:sp>
          <p:nvSpPr>
            <p:cNvPr id="49159" name="Rectangle 7"/>
            <p:cNvSpPr>
              <a:spLocks noChangeArrowheads="1"/>
            </p:cNvSpPr>
            <p:nvPr/>
          </p:nvSpPr>
          <p:spPr bwMode="auto">
            <a:xfrm>
              <a:off x="2146" y="3436"/>
              <a:ext cx="1488" cy="229"/>
            </a:xfrm>
            <a:prstGeom prst="rect">
              <a:avLst/>
            </a:prstGeom>
            <a:noFill/>
            <a:ln w="12700">
              <a:noFill/>
              <a:miter lim="800000"/>
              <a:headEnd/>
              <a:tailEnd/>
            </a:ln>
            <a:effectLst/>
          </p:spPr>
          <p:txBody>
            <a:bodyPr wrap="none" anchor="ctr"/>
            <a:lstStyle/>
            <a:p>
              <a:endParaRPr lang="fr-FR"/>
            </a:p>
          </p:txBody>
        </p:sp>
        <p:sp>
          <p:nvSpPr>
            <p:cNvPr id="49160" name="Rectangle 8"/>
            <p:cNvSpPr>
              <a:spLocks noChangeArrowheads="1"/>
            </p:cNvSpPr>
            <p:nvPr/>
          </p:nvSpPr>
          <p:spPr bwMode="auto">
            <a:xfrm>
              <a:off x="871" y="3436"/>
              <a:ext cx="992" cy="229"/>
            </a:xfrm>
            <a:prstGeom prst="rect">
              <a:avLst/>
            </a:prstGeom>
            <a:noFill/>
            <a:ln w="12700">
              <a:noFill/>
              <a:miter lim="800000"/>
              <a:headEnd/>
              <a:tailEnd/>
            </a:ln>
            <a:effectLst/>
          </p:spPr>
          <p:txBody>
            <a:bodyPr wrap="none" anchor="ctr"/>
            <a:lstStyle/>
            <a:p>
              <a:endParaRPr lang="fr-FR"/>
            </a:p>
          </p:txBody>
        </p:sp>
        <p:sp>
          <p:nvSpPr>
            <p:cNvPr id="49161" name="Rectangle 9"/>
            <p:cNvSpPr>
              <a:spLocks noChangeArrowheads="1"/>
            </p:cNvSpPr>
            <p:nvPr/>
          </p:nvSpPr>
          <p:spPr bwMode="auto">
            <a:xfrm>
              <a:off x="2146" y="3436"/>
              <a:ext cx="1488" cy="229"/>
            </a:xfrm>
            <a:prstGeom prst="rect">
              <a:avLst/>
            </a:prstGeom>
            <a:noFill/>
            <a:ln w="12700">
              <a:noFill/>
              <a:miter lim="800000"/>
              <a:headEnd/>
              <a:tailEnd/>
            </a:ln>
            <a:effectLst/>
          </p:spPr>
          <p:txBody>
            <a:bodyPr wrap="none" anchor="ctr"/>
            <a:lstStyle/>
            <a:p>
              <a:endParaRPr lang="fr-FR"/>
            </a:p>
          </p:txBody>
        </p:sp>
        <p:sp>
          <p:nvSpPr>
            <p:cNvPr id="49162" name="Rectangle 10"/>
            <p:cNvSpPr>
              <a:spLocks noChangeArrowheads="1"/>
            </p:cNvSpPr>
            <p:nvPr/>
          </p:nvSpPr>
          <p:spPr bwMode="auto">
            <a:xfrm>
              <a:off x="871" y="3436"/>
              <a:ext cx="992" cy="229"/>
            </a:xfrm>
            <a:prstGeom prst="rect">
              <a:avLst/>
            </a:prstGeom>
            <a:noFill/>
            <a:ln w="12700">
              <a:noFill/>
              <a:miter lim="800000"/>
              <a:headEnd/>
              <a:tailEnd/>
            </a:ln>
            <a:effectLst/>
          </p:spPr>
          <p:txBody>
            <a:bodyPr wrap="none" anchor="ctr"/>
            <a:lstStyle/>
            <a:p>
              <a:endParaRPr lang="fr-FR"/>
            </a:p>
          </p:txBody>
        </p:sp>
        <p:sp>
          <p:nvSpPr>
            <p:cNvPr id="49163" name="Rectangle 11"/>
            <p:cNvSpPr>
              <a:spLocks noChangeArrowheads="1"/>
            </p:cNvSpPr>
            <p:nvPr/>
          </p:nvSpPr>
          <p:spPr bwMode="auto">
            <a:xfrm>
              <a:off x="2146" y="3436"/>
              <a:ext cx="1488" cy="229"/>
            </a:xfrm>
            <a:prstGeom prst="rect">
              <a:avLst/>
            </a:prstGeom>
            <a:noFill/>
            <a:ln w="12700">
              <a:noFill/>
              <a:miter lim="800000"/>
              <a:headEnd/>
              <a:tailEnd/>
            </a:ln>
            <a:effectLst/>
          </p:spPr>
          <p:txBody>
            <a:bodyPr wrap="none" anchor="ctr"/>
            <a:lstStyle/>
            <a:p>
              <a:endParaRPr lang="fr-FR"/>
            </a:p>
          </p:txBody>
        </p:sp>
        <p:sp>
          <p:nvSpPr>
            <p:cNvPr id="49164" name="Freeform 12"/>
            <p:cNvSpPr>
              <a:spLocks/>
            </p:cNvSpPr>
            <p:nvPr/>
          </p:nvSpPr>
          <p:spPr bwMode="auto">
            <a:xfrm>
              <a:off x="818" y="1193"/>
              <a:ext cx="13" cy="2006"/>
            </a:xfrm>
            <a:custGeom>
              <a:avLst/>
              <a:gdLst/>
              <a:ahLst/>
              <a:cxnLst>
                <a:cxn ang="0">
                  <a:pos x="9" y="2517"/>
                </a:cxn>
                <a:cxn ang="0">
                  <a:pos x="18" y="2517"/>
                </a:cxn>
                <a:cxn ang="0">
                  <a:pos x="18" y="0"/>
                </a:cxn>
                <a:cxn ang="0">
                  <a:pos x="0" y="0"/>
                </a:cxn>
                <a:cxn ang="0">
                  <a:pos x="0" y="2517"/>
                </a:cxn>
                <a:cxn ang="0">
                  <a:pos x="9" y="2517"/>
                </a:cxn>
              </a:cxnLst>
              <a:rect l="0" t="0" r="r" b="b"/>
              <a:pathLst>
                <a:path w="19" h="2518">
                  <a:moveTo>
                    <a:pt x="9" y="2517"/>
                  </a:moveTo>
                  <a:lnTo>
                    <a:pt x="18" y="2517"/>
                  </a:lnTo>
                  <a:lnTo>
                    <a:pt x="18" y="0"/>
                  </a:lnTo>
                  <a:lnTo>
                    <a:pt x="0" y="0"/>
                  </a:lnTo>
                  <a:lnTo>
                    <a:pt x="0" y="2517"/>
                  </a:lnTo>
                  <a:lnTo>
                    <a:pt x="9" y="2517"/>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49165" name="Freeform 13"/>
            <p:cNvSpPr>
              <a:spLocks/>
            </p:cNvSpPr>
            <p:nvPr/>
          </p:nvSpPr>
          <p:spPr bwMode="auto">
            <a:xfrm>
              <a:off x="826" y="3194"/>
              <a:ext cx="4032" cy="15"/>
            </a:xfrm>
            <a:custGeom>
              <a:avLst/>
              <a:gdLst/>
              <a:ahLst/>
              <a:cxnLst>
                <a:cxn ang="0">
                  <a:pos x="5298" y="9"/>
                </a:cxn>
                <a:cxn ang="0">
                  <a:pos x="5298" y="0"/>
                </a:cxn>
                <a:cxn ang="0">
                  <a:pos x="0" y="0"/>
                </a:cxn>
                <a:cxn ang="0">
                  <a:pos x="0" y="18"/>
                </a:cxn>
                <a:cxn ang="0">
                  <a:pos x="5298" y="18"/>
                </a:cxn>
                <a:cxn ang="0">
                  <a:pos x="5298" y="9"/>
                </a:cxn>
              </a:cxnLst>
              <a:rect l="0" t="0" r="r" b="b"/>
              <a:pathLst>
                <a:path w="5299" h="19">
                  <a:moveTo>
                    <a:pt x="5298" y="9"/>
                  </a:moveTo>
                  <a:lnTo>
                    <a:pt x="5298" y="0"/>
                  </a:lnTo>
                  <a:lnTo>
                    <a:pt x="0" y="0"/>
                  </a:lnTo>
                  <a:lnTo>
                    <a:pt x="0" y="18"/>
                  </a:lnTo>
                  <a:lnTo>
                    <a:pt x="5298" y="18"/>
                  </a:lnTo>
                  <a:lnTo>
                    <a:pt x="5298" y="9"/>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49166" name="Freeform 14"/>
            <p:cNvSpPr>
              <a:spLocks/>
            </p:cNvSpPr>
            <p:nvPr/>
          </p:nvSpPr>
          <p:spPr bwMode="auto">
            <a:xfrm>
              <a:off x="1092" y="3208"/>
              <a:ext cx="13" cy="57"/>
            </a:xfrm>
            <a:custGeom>
              <a:avLst/>
              <a:gdLst/>
              <a:ahLst/>
              <a:cxnLst>
                <a:cxn ang="0">
                  <a:pos x="9" y="0"/>
                </a:cxn>
                <a:cxn ang="0">
                  <a:pos x="0" y="0"/>
                </a:cxn>
                <a:cxn ang="0">
                  <a:pos x="0" y="71"/>
                </a:cxn>
                <a:cxn ang="0">
                  <a:pos x="18" y="71"/>
                </a:cxn>
                <a:cxn ang="0">
                  <a:pos x="18" y="0"/>
                </a:cxn>
                <a:cxn ang="0">
                  <a:pos x="9" y="0"/>
                </a:cxn>
              </a:cxnLst>
              <a:rect l="0" t="0" r="r" b="b"/>
              <a:pathLst>
                <a:path w="19" h="72">
                  <a:moveTo>
                    <a:pt x="9" y="0"/>
                  </a:moveTo>
                  <a:lnTo>
                    <a:pt x="0" y="0"/>
                  </a:lnTo>
                  <a:lnTo>
                    <a:pt x="0" y="71"/>
                  </a:lnTo>
                  <a:lnTo>
                    <a:pt x="18" y="71"/>
                  </a:lnTo>
                  <a:lnTo>
                    <a:pt x="18" y="0"/>
                  </a:lnTo>
                  <a:lnTo>
                    <a:pt x="9" y="0"/>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49167" name="Freeform 15"/>
            <p:cNvSpPr>
              <a:spLocks/>
            </p:cNvSpPr>
            <p:nvPr/>
          </p:nvSpPr>
          <p:spPr bwMode="auto">
            <a:xfrm>
              <a:off x="1383" y="3210"/>
              <a:ext cx="15" cy="55"/>
            </a:xfrm>
            <a:custGeom>
              <a:avLst/>
              <a:gdLst/>
              <a:ahLst/>
              <a:cxnLst>
                <a:cxn ang="0">
                  <a:pos x="9" y="0"/>
                </a:cxn>
                <a:cxn ang="0">
                  <a:pos x="0" y="0"/>
                </a:cxn>
                <a:cxn ang="0">
                  <a:pos x="0" y="68"/>
                </a:cxn>
                <a:cxn ang="0">
                  <a:pos x="18" y="68"/>
                </a:cxn>
                <a:cxn ang="0">
                  <a:pos x="18" y="0"/>
                </a:cxn>
                <a:cxn ang="0">
                  <a:pos x="9" y="0"/>
                </a:cxn>
              </a:cxnLst>
              <a:rect l="0" t="0" r="r" b="b"/>
              <a:pathLst>
                <a:path w="19" h="69">
                  <a:moveTo>
                    <a:pt x="9" y="0"/>
                  </a:moveTo>
                  <a:lnTo>
                    <a:pt x="0" y="0"/>
                  </a:lnTo>
                  <a:lnTo>
                    <a:pt x="0" y="68"/>
                  </a:lnTo>
                  <a:lnTo>
                    <a:pt x="18" y="68"/>
                  </a:lnTo>
                  <a:lnTo>
                    <a:pt x="18" y="0"/>
                  </a:lnTo>
                  <a:lnTo>
                    <a:pt x="9" y="0"/>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49168" name="Freeform 16"/>
            <p:cNvSpPr>
              <a:spLocks/>
            </p:cNvSpPr>
            <p:nvPr/>
          </p:nvSpPr>
          <p:spPr bwMode="auto">
            <a:xfrm>
              <a:off x="1686" y="3201"/>
              <a:ext cx="15" cy="64"/>
            </a:xfrm>
            <a:custGeom>
              <a:avLst/>
              <a:gdLst/>
              <a:ahLst/>
              <a:cxnLst>
                <a:cxn ang="0">
                  <a:pos x="9" y="0"/>
                </a:cxn>
                <a:cxn ang="0">
                  <a:pos x="0" y="0"/>
                </a:cxn>
                <a:cxn ang="0">
                  <a:pos x="0" y="80"/>
                </a:cxn>
                <a:cxn ang="0">
                  <a:pos x="18" y="80"/>
                </a:cxn>
                <a:cxn ang="0">
                  <a:pos x="18" y="0"/>
                </a:cxn>
                <a:cxn ang="0">
                  <a:pos x="9" y="0"/>
                </a:cxn>
              </a:cxnLst>
              <a:rect l="0" t="0" r="r" b="b"/>
              <a:pathLst>
                <a:path w="19" h="81">
                  <a:moveTo>
                    <a:pt x="9" y="0"/>
                  </a:moveTo>
                  <a:lnTo>
                    <a:pt x="0" y="0"/>
                  </a:lnTo>
                  <a:lnTo>
                    <a:pt x="0" y="80"/>
                  </a:lnTo>
                  <a:lnTo>
                    <a:pt x="18" y="80"/>
                  </a:lnTo>
                  <a:lnTo>
                    <a:pt x="18" y="0"/>
                  </a:lnTo>
                  <a:lnTo>
                    <a:pt x="9" y="0"/>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49169" name="Freeform 17"/>
            <p:cNvSpPr>
              <a:spLocks/>
            </p:cNvSpPr>
            <p:nvPr/>
          </p:nvSpPr>
          <p:spPr bwMode="auto">
            <a:xfrm>
              <a:off x="1979" y="3201"/>
              <a:ext cx="15" cy="64"/>
            </a:xfrm>
            <a:custGeom>
              <a:avLst/>
              <a:gdLst/>
              <a:ahLst/>
              <a:cxnLst>
                <a:cxn ang="0">
                  <a:pos x="9" y="0"/>
                </a:cxn>
                <a:cxn ang="0">
                  <a:pos x="0" y="0"/>
                </a:cxn>
                <a:cxn ang="0">
                  <a:pos x="0" y="80"/>
                </a:cxn>
                <a:cxn ang="0">
                  <a:pos x="19" y="80"/>
                </a:cxn>
                <a:cxn ang="0">
                  <a:pos x="19" y="0"/>
                </a:cxn>
                <a:cxn ang="0">
                  <a:pos x="9" y="0"/>
                </a:cxn>
              </a:cxnLst>
              <a:rect l="0" t="0" r="r" b="b"/>
              <a:pathLst>
                <a:path w="20" h="81">
                  <a:moveTo>
                    <a:pt x="9" y="0"/>
                  </a:moveTo>
                  <a:lnTo>
                    <a:pt x="0" y="0"/>
                  </a:lnTo>
                  <a:lnTo>
                    <a:pt x="0" y="80"/>
                  </a:lnTo>
                  <a:lnTo>
                    <a:pt x="19" y="80"/>
                  </a:lnTo>
                  <a:lnTo>
                    <a:pt x="19" y="0"/>
                  </a:lnTo>
                  <a:lnTo>
                    <a:pt x="9" y="0"/>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49170" name="Freeform 18"/>
            <p:cNvSpPr>
              <a:spLocks/>
            </p:cNvSpPr>
            <p:nvPr/>
          </p:nvSpPr>
          <p:spPr bwMode="auto">
            <a:xfrm>
              <a:off x="2262" y="3213"/>
              <a:ext cx="15" cy="52"/>
            </a:xfrm>
            <a:custGeom>
              <a:avLst/>
              <a:gdLst/>
              <a:ahLst/>
              <a:cxnLst>
                <a:cxn ang="0">
                  <a:pos x="9" y="0"/>
                </a:cxn>
                <a:cxn ang="0">
                  <a:pos x="0" y="0"/>
                </a:cxn>
                <a:cxn ang="0">
                  <a:pos x="0" y="65"/>
                </a:cxn>
                <a:cxn ang="0">
                  <a:pos x="18" y="65"/>
                </a:cxn>
                <a:cxn ang="0">
                  <a:pos x="18" y="0"/>
                </a:cxn>
                <a:cxn ang="0">
                  <a:pos x="9" y="0"/>
                </a:cxn>
              </a:cxnLst>
              <a:rect l="0" t="0" r="r" b="b"/>
              <a:pathLst>
                <a:path w="19" h="66">
                  <a:moveTo>
                    <a:pt x="9" y="0"/>
                  </a:moveTo>
                  <a:lnTo>
                    <a:pt x="0" y="0"/>
                  </a:lnTo>
                  <a:lnTo>
                    <a:pt x="0" y="65"/>
                  </a:lnTo>
                  <a:lnTo>
                    <a:pt x="18" y="65"/>
                  </a:lnTo>
                  <a:lnTo>
                    <a:pt x="18" y="0"/>
                  </a:lnTo>
                  <a:lnTo>
                    <a:pt x="9" y="0"/>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49171" name="Freeform 19"/>
            <p:cNvSpPr>
              <a:spLocks/>
            </p:cNvSpPr>
            <p:nvPr/>
          </p:nvSpPr>
          <p:spPr bwMode="auto">
            <a:xfrm>
              <a:off x="2554" y="3210"/>
              <a:ext cx="14" cy="55"/>
            </a:xfrm>
            <a:custGeom>
              <a:avLst/>
              <a:gdLst/>
              <a:ahLst/>
              <a:cxnLst>
                <a:cxn ang="0">
                  <a:pos x="9" y="0"/>
                </a:cxn>
                <a:cxn ang="0">
                  <a:pos x="0" y="0"/>
                </a:cxn>
                <a:cxn ang="0">
                  <a:pos x="0" y="68"/>
                </a:cxn>
                <a:cxn ang="0">
                  <a:pos x="18" y="68"/>
                </a:cxn>
                <a:cxn ang="0">
                  <a:pos x="18" y="0"/>
                </a:cxn>
                <a:cxn ang="0">
                  <a:pos x="9" y="0"/>
                </a:cxn>
              </a:cxnLst>
              <a:rect l="0" t="0" r="r" b="b"/>
              <a:pathLst>
                <a:path w="19" h="69">
                  <a:moveTo>
                    <a:pt x="9" y="0"/>
                  </a:moveTo>
                  <a:lnTo>
                    <a:pt x="0" y="0"/>
                  </a:lnTo>
                  <a:lnTo>
                    <a:pt x="0" y="68"/>
                  </a:lnTo>
                  <a:lnTo>
                    <a:pt x="18" y="68"/>
                  </a:lnTo>
                  <a:lnTo>
                    <a:pt x="18" y="0"/>
                  </a:lnTo>
                  <a:lnTo>
                    <a:pt x="9" y="0"/>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49172" name="Freeform 20"/>
            <p:cNvSpPr>
              <a:spLocks/>
            </p:cNvSpPr>
            <p:nvPr/>
          </p:nvSpPr>
          <p:spPr bwMode="auto">
            <a:xfrm>
              <a:off x="2841" y="3208"/>
              <a:ext cx="15" cy="57"/>
            </a:xfrm>
            <a:custGeom>
              <a:avLst/>
              <a:gdLst/>
              <a:ahLst/>
              <a:cxnLst>
                <a:cxn ang="0">
                  <a:pos x="9" y="0"/>
                </a:cxn>
                <a:cxn ang="0">
                  <a:pos x="0" y="0"/>
                </a:cxn>
                <a:cxn ang="0">
                  <a:pos x="0" y="71"/>
                </a:cxn>
                <a:cxn ang="0">
                  <a:pos x="18" y="71"/>
                </a:cxn>
                <a:cxn ang="0">
                  <a:pos x="18" y="0"/>
                </a:cxn>
                <a:cxn ang="0">
                  <a:pos x="9" y="0"/>
                </a:cxn>
              </a:cxnLst>
              <a:rect l="0" t="0" r="r" b="b"/>
              <a:pathLst>
                <a:path w="19" h="72">
                  <a:moveTo>
                    <a:pt x="9" y="0"/>
                  </a:moveTo>
                  <a:lnTo>
                    <a:pt x="0" y="0"/>
                  </a:lnTo>
                  <a:lnTo>
                    <a:pt x="0" y="71"/>
                  </a:lnTo>
                  <a:lnTo>
                    <a:pt x="18" y="71"/>
                  </a:lnTo>
                  <a:lnTo>
                    <a:pt x="18" y="0"/>
                  </a:lnTo>
                  <a:lnTo>
                    <a:pt x="9" y="0"/>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49173" name="Freeform 21"/>
            <p:cNvSpPr>
              <a:spLocks/>
            </p:cNvSpPr>
            <p:nvPr/>
          </p:nvSpPr>
          <p:spPr bwMode="auto">
            <a:xfrm>
              <a:off x="3139" y="3206"/>
              <a:ext cx="14" cy="59"/>
            </a:xfrm>
            <a:custGeom>
              <a:avLst/>
              <a:gdLst/>
              <a:ahLst/>
              <a:cxnLst>
                <a:cxn ang="0">
                  <a:pos x="9" y="0"/>
                </a:cxn>
                <a:cxn ang="0">
                  <a:pos x="0" y="0"/>
                </a:cxn>
                <a:cxn ang="0">
                  <a:pos x="0" y="74"/>
                </a:cxn>
                <a:cxn ang="0">
                  <a:pos x="18" y="74"/>
                </a:cxn>
                <a:cxn ang="0">
                  <a:pos x="18" y="0"/>
                </a:cxn>
                <a:cxn ang="0">
                  <a:pos x="9" y="0"/>
                </a:cxn>
              </a:cxnLst>
              <a:rect l="0" t="0" r="r" b="b"/>
              <a:pathLst>
                <a:path w="19" h="75">
                  <a:moveTo>
                    <a:pt x="9" y="0"/>
                  </a:moveTo>
                  <a:lnTo>
                    <a:pt x="0" y="0"/>
                  </a:lnTo>
                  <a:lnTo>
                    <a:pt x="0" y="74"/>
                  </a:lnTo>
                  <a:lnTo>
                    <a:pt x="18" y="74"/>
                  </a:lnTo>
                  <a:lnTo>
                    <a:pt x="18" y="0"/>
                  </a:lnTo>
                  <a:lnTo>
                    <a:pt x="9" y="0"/>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49174" name="Freeform 22"/>
            <p:cNvSpPr>
              <a:spLocks/>
            </p:cNvSpPr>
            <p:nvPr/>
          </p:nvSpPr>
          <p:spPr bwMode="auto">
            <a:xfrm>
              <a:off x="3431" y="3203"/>
              <a:ext cx="15" cy="62"/>
            </a:xfrm>
            <a:custGeom>
              <a:avLst/>
              <a:gdLst/>
              <a:ahLst/>
              <a:cxnLst>
                <a:cxn ang="0">
                  <a:pos x="9" y="0"/>
                </a:cxn>
                <a:cxn ang="0">
                  <a:pos x="0" y="0"/>
                </a:cxn>
                <a:cxn ang="0">
                  <a:pos x="0" y="77"/>
                </a:cxn>
                <a:cxn ang="0">
                  <a:pos x="18" y="77"/>
                </a:cxn>
                <a:cxn ang="0">
                  <a:pos x="18" y="0"/>
                </a:cxn>
                <a:cxn ang="0">
                  <a:pos x="9" y="0"/>
                </a:cxn>
              </a:cxnLst>
              <a:rect l="0" t="0" r="r" b="b"/>
              <a:pathLst>
                <a:path w="19" h="78">
                  <a:moveTo>
                    <a:pt x="9" y="0"/>
                  </a:moveTo>
                  <a:lnTo>
                    <a:pt x="0" y="0"/>
                  </a:lnTo>
                  <a:lnTo>
                    <a:pt x="0" y="77"/>
                  </a:lnTo>
                  <a:lnTo>
                    <a:pt x="18" y="77"/>
                  </a:lnTo>
                  <a:lnTo>
                    <a:pt x="18" y="0"/>
                  </a:lnTo>
                  <a:lnTo>
                    <a:pt x="9" y="0"/>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49175" name="Freeform 23"/>
            <p:cNvSpPr>
              <a:spLocks/>
            </p:cNvSpPr>
            <p:nvPr/>
          </p:nvSpPr>
          <p:spPr bwMode="auto">
            <a:xfrm>
              <a:off x="3721" y="3203"/>
              <a:ext cx="14" cy="62"/>
            </a:xfrm>
            <a:custGeom>
              <a:avLst/>
              <a:gdLst/>
              <a:ahLst/>
              <a:cxnLst>
                <a:cxn ang="0">
                  <a:pos x="9" y="0"/>
                </a:cxn>
                <a:cxn ang="0">
                  <a:pos x="0" y="0"/>
                </a:cxn>
                <a:cxn ang="0">
                  <a:pos x="0" y="77"/>
                </a:cxn>
                <a:cxn ang="0">
                  <a:pos x="18" y="77"/>
                </a:cxn>
                <a:cxn ang="0">
                  <a:pos x="18" y="0"/>
                </a:cxn>
                <a:cxn ang="0">
                  <a:pos x="9" y="0"/>
                </a:cxn>
              </a:cxnLst>
              <a:rect l="0" t="0" r="r" b="b"/>
              <a:pathLst>
                <a:path w="19" h="78">
                  <a:moveTo>
                    <a:pt x="9" y="0"/>
                  </a:moveTo>
                  <a:lnTo>
                    <a:pt x="0" y="0"/>
                  </a:lnTo>
                  <a:lnTo>
                    <a:pt x="0" y="77"/>
                  </a:lnTo>
                  <a:lnTo>
                    <a:pt x="18" y="77"/>
                  </a:lnTo>
                  <a:lnTo>
                    <a:pt x="18" y="0"/>
                  </a:lnTo>
                  <a:lnTo>
                    <a:pt x="9" y="0"/>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49176" name="Freeform 24"/>
            <p:cNvSpPr>
              <a:spLocks/>
            </p:cNvSpPr>
            <p:nvPr/>
          </p:nvSpPr>
          <p:spPr bwMode="auto">
            <a:xfrm>
              <a:off x="4004" y="3206"/>
              <a:ext cx="14" cy="59"/>
            </a:xfrm>
            <a:custGeom>
              <a:avLst/>
              <a:gdLst/>
              <a:ahLst/>
              <a:cxnLst>
                <a:cxn ang="0">
                  <a:pos x="9" y="0"/>
                </a:cxn>
                <a:cxn ang="0">
                  <a:pos x="0" y="0"/>
                </a:cxn>
                <a:cxn ang="0">
                  <a:pos x="0" y="74"/>
                </a:cxn>
                <a:cxn ang="0">
                  <a:pos x="18" y="74"/>
                </a:cxn>
                <a:cxn ang="0">
                  <a:pos x="18" y="0"/>
                </a:cxn>
                <a:cxn ang="0">
                  <a:pos x="9" y="0"/>
                </a:cxn>
              </a:cxnLst>
              <a:rect l="0" t="0" r="r" b="b"/>
              <a:pathLst>
                <a:path w="19" h="75">
                  <a:moveTo>
                    <a:pt x="9" y="0"/>
                  </a:moveTo>
                  <a:lnTo>
                    <a:pt x="0" y="0"/>
                  </a:lnTo>
                  <a:lnTo>
                    <a:pt x="0" y="74"/>
                  </a:lnTo>
                  <a:lnTo>
                    <a:pt x="18" y="74"/>
                  </a:lnTo>
                  <a:lnTo>
                    <a:pt x="18" y="0"/>
                  </a:lnTo>
                  <a:lnTo>
                    <a:pt x="9" y="0"/>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49177" name="Freeform 25"/>
            <p:cNvSpPr>
              <a:spLocks/>
            </p:cNvSpPr>
            <p:nvPr/>
          </p:nvSpPr>
          <p:spPr bwMode="auto">
            <a:xfrm>
              <a:off x="4285" y="3203"/>
              <a:ext cx="15" cy="62"/>
            </a:xfrm>
            <a:custGeom>
              <a:avLst/>
              <a:gdLst/>
              <a:ahLst/>
              <a:cxnLst>
                <a:cxn ang="0">
                  <a:pos x="9" y="0"/>
                </a:cxn>
                <a:cxn ang="0">
                  <a:pos x="0" y="0"/>
                </a:cxn>
                <a:cxn ang="0">
                  <a:pos x="0" y="77"/>
                </a:cxn>
                <a:cxn ang="0">
                  <a:pos x="18" y="77"/>
                </a:cxn>
                <a:cxn ang="0">
                  <a:pos x="18" y="0"/>
                </a:cxn>
                <a:cxn ang="0">
                  <a:pos x="9" y="0"/>
                </a:cxn>
              </a:cxnLst>
              <a:rect l="0" t="0" r="r" b="b"/>
              <a:pathLst>
                <a:path w="19" h="78">
                  <a:moveTo>
                    <a:pt x="9" y="0"/>
                  </a:moveTo>
                  <a:lnTo>
                    <a:pt x="0" y="0"/>
                  </a:lnTo>
                  <a:lnTo>
                    <a:pt x="0" y="77"/>
                  </a:lnTo>
                  <a:lnTo>
                    <a:pt x="18" y="77"/>
                  </a:lnTo>
                  <a:lnTo>
                    <a:pt x="18" y="0"/>
                  </a:lnTo>
                  <a:lnTo>
                    <a:pt x="9" y="0"/>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49178" name="Freeform 26"/>
            <p:cNvSpPr>
              <a:spLocks/>
            </p:cNvSpPr>
            <p:nvPr/>
          </p:nvSpPr>
          <p:spPr bwMode="auto">
            <a:xfrm>
              <a:off x="4575" y="3203"/>
              <a:ext cx="15" cy="62"/>
            </a:xfrm>
            <a:custGeom>
              <a:avLst/>
              <a:gdLst/>
              <a:ahLst/>
              <a:cxnLst>
                <a:cxn ang="0">
                  <a:pos x="9" y="0"/>
                </a:cxn>
                <a:cxn ang="0">
                  <a:pos x="0" y="0"/>
                </a:cxn>
                <a:cxn ang="0">
                  <a:pos x="0" y="77"/>
                </a:cxn>
                <a:cxn ang="0">
                  <a:pos x="18" y="77"/>
                </a:cxn>
                <a:cxn ang="0">
                  <a:pos x="18" y="0"/>
                </a:cxn>
                <a:cxn ang="0">
                  <a:pos x="9" y="0"/>
                </a:cxn>
              </a:cxnLst>
              <a:rect l="0" t="0" r="r" b="b"/>
              <a:pathLst>
                <a:path w="19" h="78">
                  <a:moveTo>
                    <a:pt x="9" y="0"/>
                  </a:moveTo>
                  <a:lnTo>
                    <a:pt x="0" y="0"/>
                  </a:lnTo>
                  <a:lnTo>
                    <a:pt x="0" y="77"/>
                  </a:lnTo>
                  <a:lnTo>
                    <a:pt x="18" y="77"/>
                  </a:lnTo>
                  <a:lnTo>
                    <a:pt x="18" y="0"/>
                  </a:lnTo>
                  <a:lnTo>
                    <a:pt x="9" y="0"/>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49179" name="Freeform 27"/>
            <p:cNvSpPr>
              <a:spLocks/>
            </p:cNvSpPr>
            <p:nvPr/>
          </p:nvSpPr>
          <p:spPr bwMode="auto">
            <a:xfrm>
              <a:off x="4850" y="3206"/>
              <a:ext cx="15" cy="59"/>
            </a:xfrm>
            <a:custGeom>
              <a:avLst/>
              <a:gdLst/>
              <a:ahLst/>
              <a:cxnLst>
                <a:cxn ang="0">
                  <a:pos x="10" y="0"/>
                </a:cxn>
                <a:cxn ang="0">
                  <a:pos x="0" y="0"/>
                </a:cxn>
                <a:cxn ang="0">
                  <a:pos x="0" y="74"/>
                </a:cxn>
                <a:cxn ang="0">
                  <a:pos x="19" y="74"/>
                </a:cxn>
                <a:cxn ang="0">
                  <a:pos x="19" y="0"/>
                </a:cxn>
                <a:cxn ang="0">
                  <a:pos x="10" y="0"/>
                </a:cxn>
              </a:cxnLst>
              <a:rect l="0" t="0" r="r" b="b"/>
              <a:pathLst>
                <a:path w="20" h="75">
                  <a:moveTo>
                    <a:pt x="10" y="0"/>
                  </a:moveTo>
                  <a:lnTo>
                    <a:pt x="0" y="0"/>
                  </a:lnTo>
                  <a:lnTo>
                    <a:pt x="0" y="74"/>
                  </a:lnTo>
                  <a:lnTo>
                    <a:pt x="19" y="74"/>
                  </a:lnTo>
                  <a:lnTo>
                    <a:pt x="19" y="0"/>
                  </a:lnTo>
                  <a:lnTo>
                    <a:pt x="10" y="0"/>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49180" name="Freeform 28"/>
            <p:cNvSpPr>
              <a:spLocks/>
            </p:cNvSpPr>
            <p:nvPr/>
          </p:nvSpPr>
          <p:spPr bwMode="auto">
            <a:xfrm>
              <a:off x="2016" y="2288"/>
              <a:ext cx="1234" cy="264"/>
            </a:xfrm>
            <a:custGeom>
              <a:avLst/>
              <a:gdLst/>
              <a:ahLst/>
              <a:cxnLst>
                <a:cxn ang="0">
                  <a:pos x="0" y="88"/>
                </a:cxn>
                <a:cxn ang="0">
                  <a:pos x="1621" y="88"/>
                </a:cxn>
                <a:cxn ang="0">
                  <a:pos x="1621" y="0"/>
                </a:cxn>
                <a:cxn ang="0">
                  <a:pos x="0" y="0"/>
                </a:cxn>
                <a:cxn ang="0">
                  <a:pos x="0" y="88"/>
                </a:cxn>
              </a:cxnLst>
              <a:rect l="0" t="0" r="r" b="b"/>
              <a:pathLst>
                <a:path w="1622" h="89">
                  <a:moveTo>
                    <a:pt x="0" y="88"/>
                  </a:moveTo>
                  <a:lnTo>
                    <a:pt x="1621" y="88"/>
                  </a:lnTo>
                  <a:lnTo>
                    <a:pt x="1621" y="0"/>
                  </a:lnTo>
                  <a:lnTo>
                    <a:pt x="0" y="0"/>
                  </a:lnTo>
                  <a:lnTo>
                    <a:pt x="0" y="88"/>
                  </a:lnTo>
                </a:path>
              </a:pathLst>
            </a:custGeom>
            <a:solidFill>
              <a:srgbClr val="FF7F40"/>
            </a:solidFill>
            <a:ln w="12700" cap="rnd" cmpd="sng">
              <a:noFill/>
              <a:prstDash val="solid"/>
              <a:round/>
              <a:headEnd type="none" w="med" len="med"/>
              <a:tailEnd type="none" w="med" len="med"/>
            </a:ln>
            <a:effectLst/>
          </p:spPr>
          <p:txBody>
            <a:bodyPr/>
            <a:lstStyle/>
            <a:p>
              <a:endParaRPr lang="fr-FR"/>
            </a:p>
          </p:txBody>
        </p:sp>
        <p:sp>
          <p:nvSpPr>
            <p:cNvPr id="49181" name="Freeform 29"/>
            <p:cNvSpPr>
              <a:spLocks/>
            </p:cNvSpPr>
            <p:nvPr/>
          </p:nvSpPr>
          <p:spPr bwMode="auto">
            <a:xfrm>
              <a:off x="1695" y="3128"/>
              <a:ext cx="150" cy="74"/>
            </a:xfrm>
            <a:custGeom>
              <a:avLst/>
              <a:gdLst/>
              <a:ahLst/>
              <a:cxnLst>
                <a:cxn ang="0">
                  <a:pos x="184" y="0"/>
                </a:cxn>
                <a:cxn ang="0">
                  <a:pos x="186" y="0"/>
                </a:cxn>
                <a:cxn ang="0">
                  <a:pos x="0" y="63"/>
                </a:cxn>
                <a:cxn ang="0">
                  <a:pos x="10" y="91"/>
                </a:cxn>
                <a:cxn ang="0">
                  <a:pos x="196" y="27"/>
                </a:cxn>
                <a:cxn ang="0">
                  <a:pos x="198" y="27"/>
                </a:cxn>
                <a:cxn ang="0">
                  <a:pos x="196" y="27"/>
                </a:cxn>
                <a:cxn ang="0">
                  <a:pos x="197" y="27"/>
                </a:cxn>
                <a:cxn ang="0">
                  <a:pos x="198" y="27"/>
                </a:cxn>
                <a:cxn ang="0">
                  <a:pos x="184" y="0"/>
                </a:cxn>
              </a:cxnLst>
              <a:rect l="0" t="0" r="r" b="b"/>
              <a:pathLst>
                <a:path w="199" h="92">
                  <a:moveTo>
                    <a:pt x="184" y="0"/>
                  </a:moveTo>
                  <a:lnTo>
                    <a:pt x="186" y="0"/>
                  </a:lnTo>
                  <a:lnTo>
                    <a:pt x="0" y="63"/>
                  </a:lnTo>
                  <a:lnTo>
                    <a:pt x="10" y="91"/>
                  </a:lnTo>
                  <a:lnTo>
                    <a:pt x="196" y="27"/>
                  </a:lnTo>
                  <a:lnTo>
                    <a:pt x="198" y="27"/>
                  </a:lnTo>
                  <a:lnTo>
                    <a:pt x="196" y="27"/>
                  </a:lnTo>
                  <a:lnTo>
                    <a:pt x="197" y="27"/>
                  </a:lnTo>
                  <a:lnTo>
                    <a:pt x="198" y="27"/>
                  </a:lnTo>
                  <a:lnTo>
                    <a:pt x="184" y="0"/>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49182" name="Freeform 30"/>
            <p:cNvSpPr>
              <a:spLocks/>
            </p:cNvSpPr>
            <p:nvPr/>
          </p:nvSpPr>
          <p:spPr bwMode="auto">
            <a:xfrm>
              <a:off x="1838" y="3081"/>
              <a:ext cx="95" cy="66"/>
            </a:xfrm>
            <a:custGeom>
              <a:avLst/>
              <a:gdLst/>
              <a:ahLst/>
              <a:cxnLst>
                <a:cxn ang="0">
                  <a:pos x="104" y="2"/>
                </a:cxn>
                <a:cxn ang="0">
                  <a:pos x="106" y="0"/>
                </a:cxn>
                <a:cxn ang="0">
                  <a:pos x="0" y="55"/>
                </a:cxn>
                <a:cxn ang="0">
                  <a:pos x="13" y="82"/>
                </a:cxn>
                <a:cxn ang="0">
                  <a:pos x="120" y="27"/>
                </a:cxn>
                <a:cxn ang="0">
                  <a:pos x="123" y="25"/>
                </a:cxn>
                <a:cxn ang="0">
                  <a:pos x="120" y="27"/>
                </a:cxn>
                <a:cxn ang="0">
                  <a:pos x="121" y="27"/>
                </a:cxn>
                <a:cxn ang="0">
                  <a:pos x="123" y="25"/>
                </a:cxn>
                <a:cxn ang="0">
                  <a:pos x="104" y="2"/>
                </a:cxn>
              </a:cxnLst>
              <a:rect l="0" t="0" r="r" b="b"/>
              <a:pathLst>
                <a:path w="124" h="83">
                  <a:moveTo>
                    <a:pt x="104" y="2"/>
                  </a:moveTo>
                  <a:lnTo>
                    <a:pt x="106" y="0"/>
                  </a:lnTo>
                  <a:lnTo>
                    <a:pt x="0" y="55"/>
                  </a:lnTo>
                  <a:lnTo>
                    <a:pt x="13" y="82"/>
                  </a:lnTo>
                  <a:lnTo>
                    <a:pt x="120" y="27"/>
                  </a:lnTo>
                  <a:lnTo>
                    <a:pt x="123" y="25"/>
                  </a:lnTo>
                  <a:lnTo>
                    <a:pt x="120" y="27"/>
                  </a:lnTo>
                  <a:lnTo>
                    <a:pt x="121" y="27"/>
                  </a:lnTo>
                  <a:lnTo>
                    <a:pt x="123" y="25"/>
                  </a:lnTo>
                  <a:lnTo>
                    <a:pt x="104" y="2"/>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49183" name="Freeform 31"/>
            <p:cNvSpPr>
              <a:spLocks/>
            </p:cNvSpPr>
            <p:nvPr/>
          </p:nvSpPr>
          <p:spPr bwMode="auto">
            <a:xfrm>
              <a:off x="1921" y="3022"/>
              <a:ext cx="87" cy="77"/>
            </a:xfrm>
            <a:custGeom>
              <a:avLst/>
              <a:gdLst/>
              <a:ahLst/>
              <a:cxnLst>
                <a:cxn ang="0">
                  <a:pos x="92" y="1"/>
                </a:cxn>
                <a:cxn ang="0">
                  <a:pos x="93" y="0"/>
                </a:cxn>
                <a:cxn ang="0">
                  <a:pos x="0" y="71"/>
                </a:cxn>
                <a:cxn ang="0">
                  <a:pos x="19" y="95"/>
                </a:cxn>
                <a:cxn ang="0">
                  <a:pos x="111" y="24"/>
                </a:cxn>
                <a:cxn ang="0">
                  <a:pos x="113" y="23"/>
                </a:cxn>
                <a:cxn ang="0">
                  <a:pos x="111" y="24"/>
                </a:cxn>
                <a:cxn ang="0">
                  <a:pos x="112" y="23"/>
                </a:cxn>
                <a:cxn ang="0">
                  <a:pos x="113" y="23"/>
                </a:cxn>
                <a:cxn ang="0">
                  <a:pos x="92" y="1"/>
                </a:cxn>
              </a:cxnLst>
              <a:rect l="0" t="0" r="r" b="b"/>
              <a:pathLst>
                <a:path w="114" h="96">
                  <a:moveTo>
                    <a:pt x="92" y="1"/>
                  </a:moveTo>
                  <a:lnTo>
                    <a:pt x="93" y="0"/>
                  </a:lnTo>
                  <a:lnTo>
                    <a:pt x="0" y="71"/>
                  </a:lnTo>
                  <a:lnTo>
                    <a:pt x="19" y="95"/>
                  </a:lnTo>
                  <a:lnTo>
                    <a:pt x="111" y="24"/>
                  </a:lnTo>
                  <a:lnTo>
                    <a:pt x="113" y="23"/>
                  </a:lnTo>
                  <a:lnTo>
                    <a:pt x="111" y="24"/>
                  </a:lnTo>
                  <a:lnTo>
                    <a:pt x="112" y="23"/>
                  </a:lnTo>
                  <a:lnTo>
                    <a:pt x="113" y="23"/>
                  </a:lnTo>
                  <a:lnTo>
                    <a:pt x="92" y="1"/>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49184" name="Freeform 32"/>
            <p:cNvSpPr>
              <a:spLocks/>
            </p:cNvSpPr>
            <p:nvPr/>
          </p:nvSpPr>
          <p:spPr bwMode="auto">
            <a:xfrm>
              <a:off x="1995" y="2959"/>
              <a:ext cx="77" cy="78"/>
            </a:xfrm>
            <a:custGeom>
              <a:avLst/>
              <a:gdLst/>
              <a:ahLst/>
              <a:cxnLst>
                <a:cxn ang="0">
                  <a:pos x="76" y="1"/>
                </a:cxn>
                <a:cxn ang="0">
                  <a:pos x="78" y="0"/>
                </a:cxn>
                <a:cxn ang="0">
                  <a:pos x="0" y="75"/>
                </a:cxn>
                <a:cxn ang="0">
                  <a:pos x="21" y="97"/>
                </a:cxn>
                <a:cxn ang="0">
                  <a:pos x="98" y="22"/>
                </a:cxn>
                <a:cxn ang="0">
                  <a:pos x="100" y="20"/>
                </a:cxn>
                <a:cxn ang="0">
                  <a:pos x="98" y="22"/>
                </a:cxn>
                <a:cxn ang="0">
                  <a:pos x="99" y="21"/>
                </a:cxn>
                <a:cxn ang="0">
                  <a:pos x="100" y="20"/>
                </a:cxn>
                <a:cxn ang="0">
                  <a:pos x="76" y="1"/>
                </a:cxn>
              </a:cxnLst>
              <a:rect l="0" t="0" r="r" b="b"/>
              <a:pathLst>
                <a:path w="101" h="98">
                  <a:moveTo>
                    <a:pt x="76" y="1"/>
                  </a:moveTo>
                  <a:lnTo>
                    <a:pt x="78" y="0"/>
                  </a:lnTo>
                  <a:lnTo>
                    <a:pt x="0" y="75"/>
                  </a:lnTo>
                  <a:lnTo>
                    <a:pt x="21" y="97"/>
                  </a:lnTo>
                  <a:lnTo>
                    <a:pt x="98" y="22"/>
                  </a:lnTo>
                  <a:lnTo>
                    <a:pt x="100" y="20"/>
                  </a:lnTo>
                  <a:lnTo>
                    <a:pt x="98" y="22"/>
                  </a:lnTo>
                  <a:lnTo>
                    <a:pt x="99" y="21"/>
                  </a:lnTo>
                  <a:lnTo>
                    <a:pt x="100" y="20"/>
                  </a:lnTo>
                  <a:lnTo>
                    <a:pt x="76" y="1"/>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49185" name="Freeform 33"/>
            <p:cNvSpPr>
              <a:spLocks/>
            </p:cNvSpPr>
            <p:nvPr/>
          </p:nvSpPr>
          <p:spPr bwMode="auto">
            <a:xfrm>
              <a:off x="2057" y="2870"/>
              <a:ext cx="88" cy="102"/>
            </a:xfrm>
            <a:custGeom>
              <a:avLst/>
              <a:gdLst/>
              <a:ahLst/>
              <a:cxnLst>
                <a:cxn ang="0">
                  <a:pos x="89" y="1"/>
                </a:cxn>
                <a:cxn ang="0">
                  <a:pos x="90" y="0"/>
                </a:cxn>
                <a:cxn ang="0">
                  <a:pos x="0" y="108"/>
                </a:cxn>
                <a:cxn ang="0">
                  <a:pos x="24" y="127"/>
                </a:cxn>
                <a:cxn ang="0">
                  <a:pos x="113" y="20"/>
                </a:cxn>
                <a:cxn ang="0">
                  <a:pos x="114" y="20"/>
                </a:cxn>
                <a:cxn ang="0">
                  <a:pos x="113" y="20"/>
                </a:cxn>
                <a:cxn ang="0">
                  <a:pos x="114" y="20"/>
                </a:cxn>
                <a:cxn ang="0">
                  <a:pos x="89" y="1"/>
                </a:cxn>
              </a:cxnLst>
              <a:rect l="0" t="0" r="r" b="b"/>
              <a:pathLst>
                <a:path w="115" h="128">
                  <a:moveTo>
                    <a:pt x="89" y="1"/>
                  </a:moveTo>
                  <a:lnTo>
                    <a:pt x="90" y="0"/>
                  </a:lnTo>
                  <a:lnTo>
                    <a:pt x="0" y="108"/>
                  </a:lnTo>
                  <a:lnTo>
                    <a:pt x="24" y="127"/>
                  </a:lnTo>
                  <a:lnTo>
                    <a:pt x="113" y="20"/>
                  </a:lnTo>
                  <a:lnTo>
                    <a:pt x="114" y="20"/>
                  </a:lnTo>
                  <a:lnTo>
                    <a:pt x="113" y="20"/>
                  </a:lnTo>
                  <a:lnTo>
                    <a:pt x="114" y="20"/>
                  </a:lnTo>
                  <a:lnTo>
                    <a:pt x="89" y="1"/>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49186" name="Freeform 34"/>
            <p:cNvSpPr>
              <a:spLocks/>
            </p:cNvSpPr>
            <p:nvPr/>
          </p:nvSpPr>
          <p:spPr bwMode="auto">
            <a:xfrm>
              <a:off x="2128" y="2782"/>
              <a:ext cx="80" cy="101"/>
            </a:xfrm>
            <a:custGeom>
              <a:avLst/>
              <a:gdLst/>
              <a:ahLst/>
              <a:cxnLst>
                <a:cxn ang="0">
                  <a:pos x="77" y="1"/>
                </a:cxn>
                <a:cxn ang="0">
                  <a:pos x="77" y="0"/>
                </a:cxn>
                <a:cxn ang="0">
                  <a:pos x="0" y="107"/>
                </a:cxn>
                <a:cxn ang="0">
                  <a:pos x="25" y="126"/>
                </a:cxn>
                <a:cxn ang="0">
                  <a:pos x="103" y="18"/>
                </a:cxn>
                <a:cxn ang="0">
                  <a:pos x="103" y="17"/>
                </a:cxn>
                <a:cxn ang="0">
                  <a:pos x="103" y="18"/>
                </a:cxn>
                <a:cxn ang="0">
                  <a:pos x="103" y="17"/>
                </a:cxn>
                <a:cxn ang="0">
                  <a:pos x="77" y="1"/>
                </a:cxn>
              </a:cxnLst>
              <a:rect l="0" t="0" r="r" b="b"/>
              <a:pathLst>
                <a:path w="104" h="127">
                  <a:moveTo>
                    <a:pt x="77" y="1"/>
                  </a:moveTo>
                  <a:lnTo>
                    <a:pt x="77" y="0"/>
                  </a:lnTo>
                  <a:lnTo>
                    <a:pt x="0" y="107"/>
                  </a:lnTo>
                  <a:lnTo>
                    <a:pt x="25" y="126"/>
                  </a:lnTo>
                  <a:lnTo>
                    <a:pt x="103" y="18"/>
                  </a:lnTo>
                  <a:lnTo>
                    <a:pt x="103" y="17"/>
                  </a:lnTo>
                  <a:lnTo>
                    <a:pt x="103" y="18"/>
                  </a:lnTo>
                  <a:lnTo>
                    <a:pt x="103" y="17"/>
                  </a:lnTo>
                  <a:lnTo>
                    <a:pt x="77" y="1"/>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49187" name="Freeform 35"/>
            <p:cNvSpPr>
              <a:spLocks/>
            </p:cNvSpPr>
            <p:nvPr/>
          </p:nvSpPr>
          <p:spPr bwMode="auto">
            <a:xfrm>
              <a:off x="2191" y="2696"/>
              <a:ext cx="69" cy="96"/>
            </a:xfrm>
            <a:custGeom>
              <a:avLst/>
              <a:gdLst/>
              <a:ahLst/>
              <a:cxnLst>
                <a:cxn ang="0">
                  <a:pos x="63" y="1"/>
                </a:cxn>
                <a:cxn ang="0">
                  <a:pos x="63" y="0"/>
                </a:cxn>
                <a:cxn ang="0">
                  <a:pos x="0" y="104"/>
                </a:cxn>
                <a:cxn ang="0">
                  <a:pos x="25" y="120"/>
                </a:cxn>
                <a:cxn ang="0">
                  <a:pos x="89" y="16"/>
                </a:cxn>
                <a:cxn ang="0">
                  <a:pos x="90" y="15"/>
                </a:cxn>
                <a:cxn ang="0">
                  <a:pos x="89" y="16"/>
                </a:cxn>
                <a:cxn ang="0">
                  <a:pos x="90" y="15"/>
                </a:cxn>
                <a:cxn ang="0">
                  <a:pos x="63" y="1"/>
                </a:cxn>
              </a:cxnLst>
              <a:rect l="0" t="0" r="r" b="b"/>
              <a:pathLst>
                <a:path w="91" h="121">
                  <a:moveTo>
                    <a:pt x="63" y="1"/>
                  </a:moveTo>
                  <a:lnTo>
                    <a:pt x="63" y="0"/>
                  </a:lnTo>
                  <a:lnTo>
                    <a:pt x="0" y="104"/>
                  </a:lnTo>
                  <a:lnTo>
                    <a:pt x="25" y="120"/>
                  </a:lnTo>
                  <a:lnTo>
                    <a:pt x="89" y="16"/>
                  </a:lnTo>
                  <a:lnTo>
                    <a:pt x="90" y="15"/>
                  </a:lnTo>
                  <a:lnTo>
                    <a:pt x="89" y="16"/>
                  </a:lnTo>
                  <a:lnTo>
                    <a:pt x="90" y="15"/>
                  </a:lnTo>
                  <a:lnTo>
                    <a:pt x="63" y="1"/>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49188" name="Freeform 36"/>
            <p:cNvSpPr>
              <a:spLocks/>
            </p:cNvSpPr>
            <p:nvPr/>
          </p:nvSpPr>
          <p:spPr bwMode="auto">
            <a:xfrm>
              <a:off x="2242" y="2595"/>
              <a:ext cx="70" cy="109"/>
            </a:xfrm>
            <a:custGeom>
              <a:avLst/>
              <a:gdLst/>
              <a:ahLst/>
              <a:cxnLst>
                <a:cxn ang="0">
                  <a:pos x="63" y="1"/>
                </a:cxn>
                <a:cxn ang="0">
                  <a:pos x="64" y="0"/>
                </a:cxn>
                <a:cxn ang="0">
                  <a:pos x="0" y="122"/>
                </a:cxn>
                <a:cxn ang="0">
                  <a:pos x="27" y="136"/>
                </a:cxn>
                <a:cxn ang="0">
                  <a:pos x="91" y="14"/>
                </a:cxn>
                <a:cxn ang="0">
                  <a:pos x="91" y="13"/>
                </a:cxn>
                <a:cxn ang="0">
                  <a:pos x="91" y="14"/>
                </a:cxn>
                <a:cxn ang="0">
                  <a:pos x="91" y="13"/>
                </a:cxn>
                <a:cxn ang="0">
                  <a:pos x="63" y="1"/>
                </a:cxn>
              </a:cxnLst>
              <a:rect l="0" t="0" r="r" b="b"/>
              <a:pathLst>
                <a:path w="92" h="137">
                  <a:moveTo>
                    <a:pt x="63" y="1"/>
                  </a:moveTo>
                  <a:lnTo>
                    <a:pt x="64" y="0"/>
                  </a:lnTo>
                  <a:lnTo>
                    <a:pt x="0" y="122"/>
                  </a:lnTo>
                  <a:lnTo>
                    <a:pt x="27" y="136"/>
                  </a:lnTo>
                  <a:lnTo>
                    <a:pt x="91" y="14"/>
                  </a:lnTo>
                  <a:lnTo>
                    <a:pt x="91" y="13"/>
                  </a:lnTo>
                  <a:lnTo>
                    <a:pt x="91" y="14"/>
                  </a:lnTo>
                  <a:lnTo>
                    <a:pt x="91" y="13"/>
                  </a:lnTo>
                  <a:lnTo>
                    <a:pt x="63" y="1"/>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49189" name="Freeform 37"/>
            <p:cNvSpPr>
              <a:spLocks/>
            </p:cNvSpPr>
            <p:nvPr/>
          </p:nvSpPr>
          <p:spPr bwMode="auto">
            <a:xfrm>
              <a:off x="2292" y="2500"/>
              <a:ext cx="59" cy="102"/>
            </a:xfrm>
            <a:custGeom>
              <a:avLst/>
              <a:gdLst/>
              <a:ahLst/>
              <a:cxnLst>
                <a:cxn ang="0">
                  <a:pos x="49" y="1"/>
                </a:cxn>
                <a:cxn ang="0">
                  <a:pos x="49" y="0"/>
                </a:cxn>
                <a:cxn ang="0">
                  <a:pos x="0" y="116"/>
                </a:cxn>
                <a:cxn ang="0">
                  <a:pos x="28" y="128"/>
                </a:cxn>
                <a:cxn ang="0">
                  <a:pos x="77" y="12"/>
                </a:cxn>
                <a:cxn ang="0">
                  <a:pos x="77" y="11"/>
                </a:cxn>
                <a:cxn ang="0">
                  <a:pos x="77" y="12"/>
                </a:cxn>
                <a:cxn ang="0">
                  <a:pos x="77" y="11"/>
                </a:cxn>
                <a:cxn ang="0">
                  <a:pos x="49" y="1"/>
                </a:cxn>
              </a:cxnLst>
              <a:rect l="0" t="0" r="r" b="b"/>
              <a:pathLst>
                <a:path w="78" h="129">
                  <a:moveTo>
                    <a:pt x="49" y="1"/>
                  </a:moveTo>
                  <a:lnTo>
                    <a:pt x="49" y="0"/>
                  </a:lnTo>
                  <a:lnTo>
                    <a:pt x="0" y="116"/>
                  </a:lnTo>
                  <a:lnTo>
                    <a:pt x="28" y="128"/>
                  </a:lnTo>
                  <a:lnTo>
                    <a:pt x="77" y="12"/>
                  </a:lnTo>
                  <a:lnTo>
                    <a:pt x="77" y="11"/>
                  </a:lnTo>
                  <a:lnTo>
                    <a:pt x="77" y="12"/>
                  </a:lnTo>
                  <a:lnTo>
                    <a:pt x="77" y="11"/>
                  </a:lnTo>
                  <a:lnTo>
                    <a:pt x="49" y="1"/>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49190" name="Freeform 38"/>
            <p:cNvSpPr>
              <a:spLocks/>
            </p:cNvSpPr>
            <p:nvPr/>
          </p:nvSpPr>
          <p:spPr bwMode="auto">
            <a:xfrm>
              <a:off x="2333" y="2382"/>
              <a:ext cx="64" cy="123"/>
            </a:xfrm>
            <a:custGeom>
              <a:avLst/>
              <a:gdLst/>
              <a:ahLst/>
              <a:cxnLst>
                <a:cxn ang="0">
                  <a:pos x="55" y="0"/>
                </a:cxn>
                <a:cxn ang="0">
                  <a:pos x="0" y="142"/>
                </a:cxn>
                <a:cxn ang="0">
                  <a:pos x="28" y="153"/>
                </a:cxn>
                <a:cxn ang="0">
                  <a:pos x="83" y="12"/>
                </a:cxn>
                <a:cxn ang="0">
                  <a:pos x="55" y="0"/>
                </a:cxn>
              </a:cxnLst>
              <a:rect l="0" t="0" r="r" b="b"/>
              <a:pathLst>
                <a:path w="84" h="154">
                  <a:moveTo>
                    <a:pt x="55" y="0"/>
                  </a:moveTo>
                  <a:lnTo>
                    <a:pt x="0" y="142"/>
                  </a:lnTo>
                  <a:lnTo>
                    <a:pt x="28" y="153"/>
                  </a:lnTo>
                  <a:lnTo>
                    <a:pt x="83" y="12"/>
                  </a:lnTo>
                  <a:lnTo>
                    <a:pt x="55" y="0"/>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49191" name="Freeform 39"/>
            <p:cNvSpPr>
              <a:spLocks/>
            </p:cNvSpPr>
            <p:nvPr/>
          </p:nvSpPr>
          <p:spPr bwMode="auto">
            <a:xfrm>
              <a:off x="2378" y="2284"/>
              <a:ext cx="57" cy="104"/>
            </a:xfrm>
            <a:custGeom>
              <a:avLst/>
              <a:gdLst/>
              <a:ahLst/>
              <a:cxnLst>
                <a:cxn ang="0">
                  <a:pos x="46" y="2"/>
                </a:cxn>
                <a:cxn ang="0">
                  <a:pos x="47" y="0"/>
                </a:cxn>
                <a:cxn ang="0">
                  <a:pos x="0" y="119"/>
                </a:cxn>
                <a:cxn ang="0">
                  <a:pos x="28" y="130"/>
                </a:cxn>
                <a:cxn ang="0">
                  <a:pos x="75" y="12"/>
                </a:cxn>
                <a:cxn ang="0">
                  <a:pos x="75" y="11"/>
                </a:cxn>
                <a:cxn ang="0">
                  <a:pos x="75" y="12"/>
                </a:cxn>
                <a:cxn ang="0">
                  <a:pos x="75" y="11"/>
                </a:cxn>
                <a:cxn ang="0">
                  <a:pos x="46" y="2"/>
                </a:cxn>
              </a:cxnLst>
              <a:rect l="0" t="0" r="r" b="b"/>
              <a:pathLst>
                <a:path w="76" h="131">
                  <a:moveTo>
                    <a:pt x="46" y="2"/>
                  </a:moveTo>
                  <a:lnTo>
                    <a:pt x="47" y="0"/>
                  </a:lnTo>
                  <a:lnTo>
                    <a:pt x="0" y="119"/>
                  </a:lnTo>
                  <a:lnTo>
                    <a:pt x="28" y="130"/>
                  </a:lnTo>
                  <a:lnTo>
                    <a:pt x="75" y="12"/>
                  </a:lnTo>
                  <a:lnTo>
                    <a:pt x="75" y="11"/>
                  </a:lnTo>
                  <a:lnTo>
                    <a:pt x="75" y="12"/>
                  </a:lnTo>
                  <a:lnTo>
                    <a:pt x="75" y="11"/>
                  </a:lnTo>
                  <a:lnTo>
                    <a:pt x="46" y="2"/>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49192" name="Freeform 40"/>
            <p:cNvSpPr>
              <a:spLocks/>
            </p:cNvSpPr>
            <p:nvPr/>
          </p:nvSpPr>
          <p:spPr bwMode="auto">
            <a:xfrm>
              <a:off x="2416" y="2167"/>
              <a:ext cx="56" cy="121"/>
            </a:xfrm>
            <a:custGeom>
              <a:avLst/>
              <a:gdLst/>
              <a:ahLst/>
              <a:cxnLst>
                <a:cxn ang="0">
                  <a:pos x="43" y="0"/>
                </a:cxn>
                <a:cxn ang="0">
                  <a:pos x="0" y="142"/>
                </a:cxn>
                <a:cxn ang="0">
                  <a:pos x="29" y="151"/>
                </a:cxn>
                <a:cxn ang="0">
                  <a:pos x="72" y="9"/>
                </a:cxn>
                <a:cxn ang="0">
                  <a:pos x="72" y="8"/>
                </a:cxn>
                <a:cxn ang="0">
                  <a:pos x="72" y="9"/>
                </a:cxn>
                <a:cxn ang="0">
                  <a:pos x="72" y="8"/>
                </a:cxn>
                <a:cxn ang="0">
                  <a:pos x="43" y="0"/>
                </a:cxn>
              </a:cxnLst>
              <a:rect l="0" t="0" r="r" b="b"/>
              <a:pathLst>
                <a:path w="73" h="152">
                  <a:moveTo>
                    <a:pt x="43" y="0"/>
                  </a:moveTo>
                  <a:lnTo>
                    <a:pt x="0" y="142"/>
                  </a:lnTo>
                  <a:lnTo>
                    <a:pt x="29" y="151"/>
                  </a:lnTo>
                  <a:lnTo>
                    <a:pt x="72" y="9"/>
                  </a:lnTo>
                  <a:lnTo>
                    <a:pt x="72" y="8"/>
                  </a:lnTo>
                  <a:lnTo>
                    <a:pt x="72" y="9"/>
                  </a:lnTo>
                  <a:lnTo>
                    <a:pt x="72" y="8"/>
                  </a:lnTo>
                  <a:lnTo>
                    <a:pt x="43" y="0"/>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49193" name="Freeform 41"/>
            <p:cNvSpPr>
              <a:spLocks/>
            </p:cNvSpPr>
            <p:nvPr/>
          </p:nvSpPr>
          <p:spPr bwMode="auto">
            <a:xfrm>
              <a:off x="2452" y="2053"/>
              <a:ext cx="49" cy="117"/>
            </a:xfrm>
            <a:custGeom>
              <a:avLst/>
              <a:gdLst/>
              <a:ahLst/>
              <a:cxnLst>
                <a:cxn ang="0">
                  <a:pos x="36" y="0"/>
                </a:cxn>
                <a:cxn ang="0">
                  <a:pos x="35" y="2"/>
                </a:cxn>
                <a:cxn ang="0">
                  <a:pos x="0" y="137"/>
                </a:cxn>
                <a:cxn ang="0">
                  <a:pos x="28" y="145"/>
                </a:cxn>
                <a:cxn ang="0">
                  <a:pos x="63" y="10"/>
                </a:cxn>
                <a:cxn ang="0">
                  <a:pos x="63" y="11"/>
                </a:cxn>
                <a:cxn ang="0">
                  <a:pos x="36" y="0"/>
                </a:cxn>
                <a:cxn ang="0">
                  <a:pos x="35" y="1"/>
                </a:cxn>
                <a:cxn ang="0">
                  <a:pos x="35" y="2"/>
                </a:cxn>
                <a:cxn ang="0">
                  <a:pos x="36" y="0"/>
                </a:cxn>
              </a:cxnLst>
              <a:rect l="0" t="0" r="r" b="b"/>
              <a:pathLst>
                <a:path w="64" h="146">
                  <a:moveTo>
                    <a:pt x="36" y="0"/>
                  </a:moveTo>
                  <a:lnTo>
                    <a:pt x="35" y="2"/>
                  </a:lnTo>
                  <a:lnTo>
                    <a:pt x="0" y="137"/>
                  </a:lnTo>
                  <a:lnTo>
                    <a:pt x="28" y="145"/>
                  </a:lnTo>
                  <a:lnTo>
                    <a:pt x="63" y="10"/>
                  </a:lnTo>
                  <a:lnTo>
                    <a:pt x="63" y="11"/>
                  </a:lnTo>
                  <a:lnTo>
                    <a:pt x="36" y="0"/>
                  </a:lnTo>
                  <a:lnTo>
                    <a:pt x="35" y="1"/>
                  </a:lnTo>
                  <a:lnTo>
                    <a:pt x="35" y="2"/>
                  </a:lnTo>
                  <a:lnTo>
                    <a:pt x="36" y="0"/>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49194" name="Freeform 42"/>
            <p:cNvSpPr>
              <a:spLocks/>
            </p:cNvSpPr>
            <p:nvPr/>
          </p:nvSpPr>
          <p:spPr bwMode="auto">
            <a:xfrm>
              <a:off x="2482" y="1946"/>
              <a:ext cx="57" cy="112"/>
            </a:xfrm>
            <a:custGeom>
              <a:avLst/>
              <a:gdLst/>
              <a:ahLst/>
              <a:cxnLst>
                <a:cxn ang="0">
                  <a:pos x="48" y="0"/>
                </a:cxn>
                <a:cxn ang="0">
                  <a:pos x="47" y="2"/>
                </a:cxn>
                <a:cxn ang="0">
                  <a:pos x="0" y="129"/>
                </a:cxn>
                <a:cxn ang="0">
                  <a:pos x="28" y="140"/>
                </a:cxn>
                <a:cxn ang="0">
                  <a:pos x="75" y="12"/>
                </a:cxn>
                <a:cxn ang="0">
                  <a:pos x="73" y="15"/>
                </a:cxn>
                <a:cxn ang="0">
                  <a:pos x="48" y="0"/>
                </a:cxn>
                <a:cxn ang="0">
                  <a:pos x="47" y="1"/>
                </a:cxn>
                <a:cxn ang="0">
                  <a:pos x="47" y="2"/>
                </a:cxn>
                <a:cxn ang="0">
                  <a:pos x="48" y="0"/>
                </a:cxn>
              </a:cxnLst>
              <a:rect l="0" t="0" r="r" b="b"/>
              <a:pathLst>
                <a:path w="76" h="141">
                  <a:moveTo>
                    <a:pt x="48" y="0"/>
                  </a:moveTo>
                  <a:lnTo>
                    <a:pt x="47" y="2"/>
                  </a:lnTo>
                  <a:lnTo>
                    <a:pt x="0" y="129"/>
                  </a:lnTo>
                  <a:lnTo>
                    <a:pt x="28" y="140"/>
                  </a:lnTo>
                  <a:lnTo>
                    <a:pt x="75" y="12"/>
                  </a:lnTo>
                  <a:lnTo>
                    <a:pt x="73" y="15"/>
                  </a:lnTo>
                  <a:lnTo>
                    <a:pt x="48" y="0"/>
                  </a:lnTo>
                  <a:lnTo>
                    <a:pt x="47" y="1"/>
                  </a:lnTo>
                  <a:lnTo>
                    <a:pt x="47" y="2"/>
                  </a:lnTo>
                  <a:lnTo>
                    <a:pt x="48" y="0"/>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49195" name="Freeform 43"/>
            <p:cNvSpPr>
              <a:spLocks/>
            </p:cNvSpPr>
            <p:nvPr/>
          </p:nvSpPr>
          <p:spPr bwMode="auto">
            <a:xfrm>
              <a:off x="2521" y="1861"/>
              <a:ext cx="64" cy="94"/>
            </a:xfrm>
            <a:custGeom>
              <a:avLst/>
              <a:gdLst/>
              <a:ahLst/>
              <a:cxnLst>
                <a:cxn ang="0">
                  <a:pos x="60" y="0"/>
                </a:cxn>
                <a:cxn ang="0">
                  <a:pos x="57" y="4"/>
                </a:cxn>
                <a:cxn ang="0">
                  <a:pos x="0" y="102"/>
                </a:cxn>
                <a:cxn ang="0">
                  <a:pos x="25" y="117"/>
                </a:cxn>
                <a:cxn ang="0">
                  <a:pos x="83" y="19"/>
                </a:cxn>
                <a:cxn ang="0">
                  <a:pos x="80" y="22"/>
                </a:cxn>
                <a:cxn ang="0">
                  <a:pos x="60" y="0"/>
                </a:cxn>
                <a:cxn ang="0">
                  <a:pos x="59" y="1"/>
                </a:cxn>
                <a:cxn ang="0">
                  <a:pos x="57" y="4"/>
                </a:cxn>
                <a:cxn ang="0">
                  <a:pos x="60" y="0"/>
                </a:cxn>
              </a:cxnLst>
              <a:rect l="0" t="0" r="r" b="b"/>
              <a:pathLst>
                <a:path w="84" h="118">
                  <a:moveTo>
                    <a:pt x="60" y="0"/>
                  </a:moveTo>
                  <a:lnTo>
                    <a:pt x="57" y="4"/>
                  </a:lnTo>
                  <a:lnTo>
                    <a:pt x="0" y="102"/>
                  </a:lnTo>
                  <a:lnTo>
                    <a:pt x="25" y="117"/>
                  </a:lnTo>
                  <a:lnTo>
                    <a:pt x="83" y="19"/>
                  </a:lnTo>
                  <a:lnTo>
                    <a:pt x="80" y="22"/>
                  </a:lnTo>
                  <a:lnTo>
                    <a:pt x="60" y="0"/>
                  </a:lnTo>
                  <a:lnTo>
                    <a:pt x="59" y="1"/>
                  </a:lnTo>
                  <a:lnTo>
                    <a:pt x="57" y="4"/>
                  </a:lnTo>
                  <a:lnTo>
                    <a:pt x="60" y="0"/>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49196" name="Freeform 44"/>
            <p:cNvSpPr>
              <a:spLocks/>
            </p:cNvSpPr>
            <p:nvPr/>
          </p:nvSpPr>
          <p:spPr bwMode="auto">
            <a:xfrm>
              <a:off x="2570" y="1798"/>
              <a:ext cx="76" cy="77"/>
            </a:xfrm>
            <a:custGeom>
              <a:avLst/>
              <a:gdLst/>
              <a:ahLst/>
              <a:cxnLst>
                <a:cxn ang="0">
                  <a:pos x="81" y="0"/>
                </a:cxn>
                <a:cxn ang="0">
                  <a:pos x="78" y="3"/>
                </a:cxn>
                <a:cxn ang="0">
                  <a:pos x="0" y="74"/>
                </a:cxn>
                <a:cxn ang="0">
                  <a:pos x="21" y="96"/>
                </a:cxn>
                <a:cxn ang="0">
                  <a:pos x="99" y="24"/>
                </a:cxn>
                <a:cxn ang="0">
                  <a:pos x="96" y="26"/>
                </a:cxn>
                <a:cxn ang="0">
                  <a:pos x="81" y="0"/>
                </a:cxn>
                <a:cxn ang="0">
                  <a:pos x="79" y="1"/>
                </a:cxn>
                <a:cxn ang="0">
                  <a:pos x="78" y="3"/>
                </a:cxn>
                <a:cxn ang="0">
                  <a:pos x="81" y="0"/>
                </a:cxn>
              </a:cxnLst>
              <a:rect l="0" t="0" r="r" b="b"/>
              <a:pathLst>
                <a:path w="100" h="97">
                  <a:moveTo>
                    <a:pt x="81" y="0"/>
                  </a:moveTo>
                  <a:lnTo>
                    <a:pt x="78" y="3"/>
                  </a:lnTo>
                  <a:lnTo>
                    <a:pt x="0" y="74"/>
                  </a:lnTo>
                  <a:lnTo>
                    <a:pt x="21" y="96"/>
                  </a:lnTo>
                  <a:lnTo>
                    <a:pt x="99" y="24"/>
                  </a:lnTo>
                  <a:lnTo>
                    <a:pt x="96" y="26"/>
                  </a:lnTo>
                  <a:lnTo>
                    <a:pt x="81" y="0"/>
                  </a:lnTo>
                  <a:lnTo>
                    <a:pt x="79" y="1"/>
                  </a:lnTo>
                  <a:lnTo>
                    <a:pt x="78" y="3"/>
                  </a:lnTo>
                  <a:lnTo>
                    <a:pt x="81" y="0"/>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49197" name="Freeform 45"/>
            <p:cNvSpPr>
              <a:spLocks/>
            </p:cNvSpPr>
            <p:nvPr/>
          </p:nvSpPr>
          <p:spPr bwMode="auto">
            <a:xfrm>
              <a:off x="2635" y="1747"/>
              <a:ext cx="90" cy="69"/>
            </a:xfrm>
            <a:custGeom>
              <a:avLst/>
              <a:gdLst/>
              <a:ahLst/>
              <a:cxnLst>
                <a:cxn ang="0">
                  <a:pos x="105" y="0"/>
                </a:cxn>
                <a:cxn ang="0">
                  <a:pos x="102" y="2"/>
                </a:cxn>
                <a:cxn ang="0">
                  <a:pos x="0" y="60"/>
                </a:cxn>
                <a:cxn ang="0">
                  <a:pos x="15" y="86"/>
                </a:cxn>
                <a:cxn ang="0">
                  <a:pos x="117" y="28"/>
                </a:cxn>
                <a:cxn ang="0">
                  <a:pos x="113" y="29"/>
                </a:cxn>
                <a:cxn ang="0">
                  <a:pos x="105" y="0"/>
                </a:cxn>
                <a:cxn ang="0">
                  <a:pos x="103" y="1"/>
                </a:cxn>
                <a:cxn ang="0">
                  <a:pos x="102" y="2"/>
                </a:cxn>
                <a:cxn ang="0">
                  <a:pos x="105" y="0"/>
                </a:cxn>
              </a:cxnLst>
              <a:rect l="0" t="0" r="r" b="b"/>
              <a:pathLst>
                <a:path w="118" h="87">
                  <a:moveTo>
                    <a:pt x="105" y="0"/>
                  </a:moveTo>
                  <a:lnTo>
                    <a:pt x="102" y="2"/>
                  </a:lnTo>
                  <a:lnTo>
                    <a:pt x="0" y="60"/>
                  </a:lnTo>
                  <a:lnTo>
                    <a:pt x="15" y="86"/>
                  </a:lnTo>
                  <a:lnTo>
                    <a:pt x="117" y="28"/>
                  </a:lnTo>
                  <a:lnTo>
                    <a:pt x="113" y="29"/>
                  </a:lnTo>
                  <a:lnTo>
                    <a:pt x="105" y="0"/>
                  </a:lnTo>
                  <a:lnTo>
                    <a:pt x="103" y="1"/>
                  </a:lnTo>
                  <a:lnTo>
                    <a:pt x="102" y="2"/>
                  </a:lnTo>
                  <a:lnTo>
                    <a:pt x="105" y="0"/>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49198" name="Freeform 46"/>
            <p:cNvSpPr>
              <a:spLocks/>
            </p:cNvSpPr>
            <p:nvPr/>
          </p:nvSpPr>
          <p:spPr bwMode="auto">
            <a:xfrm>
              <a:off x="2719" y="1721"/>
              <a:ext cx="88" cy="46"/>
            </a:xfrm>
            <a:custGeom>
              <a:avLst/>
              <a:gdLst/>
              <a:ahLst/>
              <a:cxnLst>
                <a:cxn ang="0">
                  <a:pos x="109" y="0"/>
                </a:cxn>
                <a:cxn ang="0">
                  <a:pos x="106" y="0"/>
                </a:cxn>
                <a:cxn ang="0">
                  <a:pos x="0" y="29"/>
                </a:cxn>
                <a:cxn ang="0">
                  <a:pos x="9" y="57"/>
                </a:cxn>
                <a:cxn ang="0">
                  <a:pos x="115" y="28"/>
                </a:cxn>
                <a:cxn ang="0">
                  <a:pos x="112" y="29"/>
                </a:cxn>
                <a:cxn ang="0">
                  <a:pos x="109" y="0"/>
                </a:cxn>
                <a:cxn ang="0">
                  <a:pos x="108" y="0"/>
                </a:cxn>
                <a:cxn ang="0">
                  <a:pos x="106" y="0"/>
                </a:cxn>
                <a:cxn ang="0">
                  <a:pos x="109" y="0"/>
                </a:cxn>
              </a:cxnLst>
              <a:rect l="0" t="0" r="r" b="b"/>
              <a:pathLst>
                <a:path w="116" h="58">
                  <a:moveTo>
                    <a:pt x="109" y="0"/>
                  </a:moveTo>
                  <a:lnTo>
                    <a:pt x="106" y="0"/>
                  </a:lnTo>
                  <a:lnTo>
                    <a:pt x="0" y="29"/>
                  </a:lnTo>
                  <a:lnTo>
                    <a:pt x="9" y="57"/>
                  </a:lnTo>
                  <a:lnTo>
                    <a:pt x="115" y="28"/>
                  </a:lnTo>
                  <a:lnTo>
                    <a:pt x="112" y="29"/>
                  </a:lnTo>
                  <a:lnTo>
                    <a:pt x="109" y="0"/>
                  </a:lnTo>
                  <a:lnTo>
                    <a:pt x="108" y="0"/>
                  </a:lnTo>
                  <a:lnTo>
                    <a:pt x="106" y="0"/>
                  </a:lnTo>
                  <a:lnTo>
                    <a:pt x="109" y="0"/>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49199" name="Freeform 47"/>
            <p:cNvSpPr>
              <a:spLocks/>
            </p:cNvSpPr>
            <p:nvPr/>
          </p:nvSpPr>
          <p:spPr bwMode="auto">
            <a:xfrm>
              <a:off x="2806" y="1713"/>
              <a:ext cx="78" cy="30"/>
            </a:xfrm>
            <a:custGeom>
              <a:avLst/>
              <a:gdLst/>
              <a:ahLst/>
              <a:cxnLst>
                <a:cxn ang="0">
                  <a:pos x="101" y="0"/>
                </a:cxn>
                <a:cxn ang="0">
                  <a:pos x="97" y="0"/>
                </a:cxn>
                <a:cxn ang="0">
                  <a:pos x="0" y="9"/>
                </a:cxn>
                <a:cxn ang="0">
                  <a:pos x="3" y="36"/>
                </a:cxn>
                <a:cxn ang="0">
                  <a:pos x="100" y="28"/>
                </a:cxn>
                <a:cxn ang="0">
                  <a:pos x="96" y="28"/>
                </a:cxn>
                <a:cxn ang="0">
                  <a:pos x="101" y="0"/>
                </a:cxn>
                <a:cxn ang="0">
                  <a:pos x="99" y="0"/>
                </a:cxn>
                <a:cxn ang="0">
                  <a:pos x="97" y="0"/>
                </a:cxn>
                <a:cxn ang="0">
                  <a:pos x="101" y="0"/>
                </a:cxn>
              </a:cxnLst>
              <a:rect l="0" t="0" r="r" b="b"/>
              <a:pathLst>
                <a:path w="102" h="37">
                  <a:moveTo>
                    <a:pt x="101" y="0"/>
                  </a:moveTo>
                  <a:lnTo>
                    <a:pt x="97" y="0"/>
                  </a:lnTo>
                  <a:lnTo>
                    <a:pt x="0" y="9"/>
                  </a:lnTo>
                  <a:lnTo>
                    <a:pt x="3" y="36"/>
                  </a:lnTo>
                  <a:lnTo>
                    <a:pt x="100" y="28"/>
                  </a:lnTo>
                  <a:lnTo>
                    <a:pt x="96" y="28"/>
                  </a:lnTo>
                  <a:lnTo>
                    <a:pt x="101" y="0"/>
                  </a:lnTo>
                  <a:lnTo>
                    <a:pt x="99" y="0"/>
                  </a:lnTo>
                  <a:lnTo>
                    <a:pt x="97" y="0"/>
                  </a:lnTo>
                  <a:lnTo>
                    <a:pt x="101" y="0"/>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49200" name="Freeform 48"/>
            <p:cNvSpPr>
              <a:spLocks/>
            </p:cNvSpPr>
            <p:nvPr/>
          </p:nvSpPr>
          <p:spPr bwMode="auto">
            <a:xfrm>
              <a:off x="2884" y="1713"/>
              <a:ext cx="84" cy="34"/>
            </a:xfrm>
            <a:custGeom>
              <a:avLst/>
              <a:gdLst/>
              <a:ahLst/>
              <a:cxnLst>
                <a:cxn ang="0">
                  <a:pos x="109" y="14"/>
                </a:cxn>
                <a:cxn ang="0">
                  <a:pos x="105" y="13"/>
                </a:cxn>
                <a:cxn ang="0">
                  <a:pos x="5" y="0"/>
                </a:cxn>
                <a:cxn ang="0">
                  <a:pos x="0" y="29"/>
                </a:cxn>
                <a:cxn ang="0">
                  <a:pos x="101" y="42"/>
                </a:cxn>
                <a:cxn ang="0">
                  <a:pos x="98" y="40"/>
                </a:cxn>
                <a:cxn ang="0">
                  <a:pos x="109" y="14"/>
                </a:cxn>
                <a:cxn ang="0">
                  <a:pos x="107" y="14"/>
                </a:cxn>
                <a:cxn ang="0">
                  <a:pos x="105" y="13"/>
                </a:cxn>
                <a:cxn ang="0">
                  <a:pos x="109" y="14"/>
                </a:cxn>
              </a:cxnLst>
              <a:rect l="0" t="0" r="r" b="b"/>
              <a:pathLst>
                <a:path w="110" h="43">
                  <a:moveTo>
                    <a:pt x="109" y="14"/>
                  </a:moveTo>
                  <a:lnTo>
                    <a:pt x="105" y="13"/>
                  </a:lnTo>
                  <a:lnTo>
                    <a:pt x="5" y="0"/>
                  </a:lnTo>
                  <a:lnTo>
                    <a:pt x="0" y="29"/>
                  </a:lnTo>
                  <a:lnTo>
                    <a:pt x="101" y="42"/>
                  </a:lnTo>
                  <a:lnTo>
                    <a:pt x="98" y="40"/>
                  </a:lnTo>
                  <a:lnTo>
                    <a:pt x="109" y="14"/>
                  </a:lnTo>
                  <a:lnTo>
                    <a:pt x="107" y="14"/>
                  </a:lnTo>
                  <a:lnTo>
                    <a:pt x="105" y="13"/>
                  </a:lnTo>
                  <a:lnTo>
                    <a:pt x="109" y="14"/>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49201" name="Freeform 49"/>
            <p:cNvSpPr>
              <a:spLocks/>
            </p:cNvSpPr>
            <p:nvPr/>
          </p:nvSpPr>
          <p:spPr bwMode="auto">
            <a:xfrm>
              <a:off x="2962" y="1726"/>
              <a:ext cx="84" cy="51"/>
            </a:xfrm>
            <a:custGeom>
              <a:avLst/>
              <a:gdLst/>
              <a:ahLst/>
              <a:cxnLst>
                <a:cxn ang="0">
                  <a:pos x="110" y="37"/>
                </a:cxn>
                <a:cxn ang="0">
                  <a:pos x="109" y="36"/>
                </a:cxn>
                <a:cxn ang="0">
                  <a:pos x="11" y="0"/>
                </a:cxn>
                <a:cxn ang="0">
                  <a:pos x="0" y="27"/>
                </a:cxn>
                <a:cxn ang="0">
                  <a:pos x="98" y="63"/>
                </a:cxn>
                <a:cxn ang="0">
                  <a:pos x="97" y="62"/>
                </a:cxn>
                <a:cxn ang="0">
                  <a:pos x="110" y="37"/>
                </a:cxn>
                <a:cxn ang="0">
                  <a:pos x="109" y="36"/>
                </a:cxn>
                <a:cxn ang="0">
                  <a:pos x="110" y="37"/>
                </a:cxn>
              </a:cxnLst>
              <a:rect l="0" t="0" r="r" b="b"/>
              <a:pathLst>
                <a:path w="111" h="64">
                  <a:moveTo>
                    <a:pt x="110" y="37"/>
                  </a:moveTo>
                  <a:lnTo>
                    <a:pt x="109" y="36"/>
                  </a:lnTo>
                  <a:lnTo>
                    <a:pt x="11" y="0"/>
                  </a:lnTo>
                  <a:lnTo>
                    <a:pt x="0" y="27"/>
                  </a:lnTo>
                  <a:lnTo>
                    <a:pt x="98" y="63"/>
                  </a:lnTo>
                  <a:lnTo>
                    <a:pt x="97" y="62"/>
                  </a:lnTo>
                  <a:lnTo>
                    <a:pt x="110" y="37"/>
                  </a:lnTo>
                  <a:lnTo>
                    <a:pt x="109" y="36"/>
                  </a:lnTo>
                  <a:lnTo>
                    <a:pt x="110" y="37"/>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49202" name="Freeform 50"/>
            <p:cNvSpPr>
              <a:spLocks/>
            </p:cNvSpPr>
            <p:nvPr/>
          </p:nvSpPr>
          <p:spPr bwMode="auto">
            <a:xfrm>
              <a:off x="3040" y="1758"/>
              <a:ext cx="84" cy="56"/>
            </a:xfrm>
            <a:custGeom>
              <a:avLst/>
              <a:gdLst/>
              <a:ahLst/>
              <a:cxnLst>
                <a:cxn ang="0">
                  <a:pos x="110" y="43"/>
                </a:cxn>
                <a:cxn ang="0">
                  <a:pos x="109" y="43"/>
                </a:cxn>
                <a:cxn ang="0">
                  <a:pos x="13" y="0"/>
                </a:cxn>
                <a:cxn ang="0">
                  <a:pos x="0" y="26"/>
                </a:cxn>
                <a:cxn ang="0">
                  <a:pos x="96" y="70"/>
                </a:cxn>
                <a:cxn ang="0">
                  <a:pos x="95" y="69"/>
                </a:cxn>
                <a:cxn ang="0">
                  <a:pos x="110" y="43"/>
                </a:cxn>
                <a:cxn ang="0">
                  <a:pos x="109" y="43"/>
                </a:cxn>
                <a:cxn ang="0">
                  <a:pos x="110" y="43"/>
                </a:cxn>
              </a:cxnLst>
              <a:rect l="0" t="0" r="r" b="b"/>
              <a:pathLst>
                <a:path w="111" h="71">
                  <a:moveTo>
                    <a:pt x="110" y="43"/>
                  </a:moveTo>
                  <a:lnTo>
                    <a:pt x="109" y="43"/>
                  </a:lnTo>
                  <a:lnTo>
                    <a:pt x="13" y="0"/>
                  </a:lnTo>
                  <a:lnTo>
                    <a:pt x="0" y="26"/>
                  </a:lnTo>
                  <a:lnTo>
                    <a:pt x="96" y="70"/>
                  </a:lnTo>
                  <a:lnTo>
                    <a:pt x="95" y="69"/>
                  </a:lnTo>
                  <a:lnTo>
                    <a:pt x="110" y="43"/>
                  </a:lnTo>
                  <a:lnTo>
                    <a:pt x="109" y="43"/>
                  </a:lnTo>
                  <a:lnTo>
                    <a:pt x="110" y="43"/>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49203" name="Freeform 51"/>
            <p:cNvSpPr>
              <a:spLocks/>
            </p:cNvSpPr>
            <p:nvPr/>
          </p:nvSpPr>
          <p:spPr bwMode="auto">
            <a:xfrm>
              <a:off x="3116" y="1795"/>
              <a:ext cx="78" cy="62"/>
            </a:xfrm>
            <a:custGeom>
              <a:avLst/>
              <a:gdLst/>
              <a:ahLst/>
              <a:cxnLst>
                <a:cxn ang="0">
                  <a:pos x="102" y="51"/>
                </a:cxn>
                <a:cxn ang="0">
                  <a:pos x="101" y="50"/>
                </a:cxn>
                <a:cxn ang="0">
                  <a:pos x="15" y="0"/>
                </a:cxn>
                <a:cxn ang="0">
                  <a:pos x="0" y="26"/>
                </a:cxn>
                <a:cxn ang="0">
                  <a:pos x="86" y="76"/>
                </a:cxn>
                <a:cxn ang="0">
                  <a:pos x="85" y="75"/>
                </a:cxn>
                <a:cxn ang="0">
                  <a:pos x="102" y="51"/>
                </a:cxn>
                <a:cxn ang="0">
                  <a:pos x="102" y="50"/>
                </a:cxn>
                <a:cxn ang="0">
                  <a:pos x="101" y="50"/>
                </a:cxn>
                <a:cxn ang="0">
                  <a:pos x="102" y="51"/>
                </a:cxn>
              </a:cxnLst>
              <a:rect l="0" t="0" r="r" b="b"/>
              <a:pathLst>
                <a:path w="103" h="77">
                  <a:moveTo>
                    <a:pt x="102" y="51"/>
                  </a:moveTo>
                  <a:lnTo>
                    <a:pt x="101" y="50"/>
                  </a:lnTo>
                  <a:lnTo>
                    <a:pt x="15" y="0"/>
                  </a:lnTo>
                  <a:lnTo>
                    <a:pt x="0" y="26"/>
                  </a:lnTo>
                  <a:lnTo>
                    <a:pt x="86" y="76"/>
                  </a:lnTo>
                  <a:lnTo>
                    <a:pt x="85" y="75"/>
                  </a:lnTo>
                  <a:lnTo>
                    <a:pt x="102" y="51"/>
                  </a:lnTo>
                  <a:lnTo>
                    <a:pt x="102" y="50"/>
                  </a:lnTo>
                  <a:lnTo>
                    <a:pt x="101" y="50"/>
                  </a:lnTo>
                  <a:lnTo>
                    <a:pt x="102" y="51"/>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49204" name="Freeform 52"/>
            <p:cNvSpPr>
              <a:spLocks/>
            </p:cNvSpPr>
            <p:nvPr/>
          </p:nvSpPr>
          <p:spPr bwMode="auto">
            <a:xfrm>
              <a:off x="3184" y="1839"/>
              <a:ext cx="86" cy="70"/>
            </a:xfrm>
            <a:custGeom>
              <a:avLst/>
              <a:gdLst/>
              <a:ahLst/>
              <a:cxnLst>
                <a:cxn ang="0">
                  <a:pos x="113" y="63"/>
                </a:cxn>
                <a:cxn ang="0">
                  <a:pos x="17" y="0"/>
                </a:cxn>
                <a:cxn ang="0">
                  <a:pos x="0" y="24"/>
                </a:cxn>
                <a:cxn ang="0">
                  <a:pos x="95" y="87"/>
                </a:cxn>
                <a:cxn ang="0">
                  <a:pos x="113" y="63"/>
                </a:cxn>
              </a:cxnLst>
              <a:rect l="0" t="0" r="r" b="b"/>
              <a:pathLst>
                <a:path w="114" h="88">
                  <a:moveTo>
                    <a:pt x="113" y="63"/>
                  </a:moveTo>
                  <a:lnTo>
                    <a:pt x="17" y="0"/>
                  </a:lnTo>
                  <a:lnTo>
                    <a:pt x="0" y="24"/>
                  </a:lnTo>
                  <a:lnTo>
                    <a:pt x="95" y="87"/>
                  </a:lnTo>
                  <a:lnTo>
                    <a:pt x="113" y="63"/>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49205" name="Freeform 53"/>
            <p:cNvSpPr>
              <a:spLocks/>
            </p:cNvSpPr>
            <p:nvPr/>
          </p:nvSpPr>
          <p:spPr bwMode="auto">
            <a:xfrm>
              <a:off x="3260" y="1892"/>
              <a:ext cx="86" cy="74"/>
            </a:xfrm>
            <a:custGeom>
              <a:avLst/>
              <a:gdLst/>
              <a:ahLst/>
              <a:cxnLst>
                <a:cxn ang="0">
                  <a:pos x="112" y="68"/>
                </a:cxn>
                <a:cxn ang="0">
                  <a:pos x="111" y="67"/>
                </a:cxn>
                <a:cxn ang="0">
                  <a:pos x="18" y="0"/>
                </a:cxn>
                <a:cxn ang="0">
                  <a:pos x="0" y="24"/>
                </a:cxn>
                <a:cxn ang="0">
                  <a:pos x="93" y="91"/>
                </a:cxn>
                <a:cxn ang="0">
                  <a:pos x="92" y="90"/>
                </a:cxn>
                <a:cxn ang="0">
                  <a:pos x="112" y="68"/>
                </a:cxn>
                <a:cxn ang="0">
                  <a:pos x="111" y="67"/>
                </a:cxn>
                <a:cxn ang="0">
                  <a:pos x="112" y="68"/>
                </a:cxn>
              </a:cxnLst>
              <a:rect l="0" t="0" r="r" b="b"/>
              <a:pathLst>
                <a:path w="113" h="92">
                  <a:moveTo>
                    <a:pt x="112" y="68"/>
                  </a:moveTo>
                  <a:lnTo>
                    <a:pt x="111" y="67"/>
                  </a:lnTo>
                  <a:lnTo>
                    <a:pt x="18" y="0"/>
                  </a:lnTo>
                  <a:lnTo>
                    <a:pt x="0" y="24"/>
                  </a:lnTo>
                  <a:lnTo>
                    <a:pt x="93" y="91"/>
                  </a:lnTo>
                  <a:lnTo>
                    <a:pt x="92" y="90"/>
                  </a:lnTo>
                  <a:lnTo>
                    <a:pt x="112" y="68"/>
                  </a:lnTo>
                  <a:lnTo>
                    <a:pt x="111" y="67"/>
                  </a:lnTo>
                  <a:lnTo>
                    <a:pt x="112" y="68"/>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49206" name="Freeform 54"/>
            <p:cNvSpPr>
              <a:spLocks/>
            </p:cNvSpPr>
            <p:nvPr/>
          </p:nvSpPr>
          <p:spPr bwMode="auto">
            <a:xfrm>
              <a:off x="3334" y="1950"/>
              <a:ext cx="112" cy="104"/>
            </a:xfrm>
            <a:custGeom>
              <a:avLst/>
              <a:gdLst/>
              <a:ahLst/>
              <a:cxnLst>
                <a:cxn ang="0">
                  <a:pos x="145" y="107"/>
                </a:cxn>
                <a:cxn ang="0">
                  <a:pos x="144" y="107"/>
                </a:cxn>
                <a:cxn ang="0">
                  <a:pos x="20" y="0"/>
                </a:cxn>
                <a:cxn ang="0">
                  <a:pos x="0" y="23"/>
                </a:cxn>
                <a:cxn ang="0">
                  <a:pos x="124" y="130"/>
                </a:cxn>
                <a:cxn ang="0">
                  <a:pos x="124" y="129"/>
                </a:cxn>
                <a:cxn ang="0">
                  <a:pos x="145" y="107"/>
                </a:cxn>
                <a:cxn ang="0">
                  <a:pos x="144" y="107"/>
                </a:cxn>
                <a:cxn ang="0">
                  <a:pos x="145" y="107"/>
                </a:cxn>
              </a:cxnLst>
              <a:rect l="0" t="0" r="r" b="b"/>
              <a:pathLst>
                <a:path w="146" h="131">
                  <a:moveTo>
                    <a:pt x="145" y="107"/>
                  </a:moveTo>
                  <a:lnTo>
                    <a:pt x="144" y="107"/>
                  </a:lnTo>
                  <a:lnTo>
                    <a:pt x="20" y="0"/>
                  </a:lnTo>
                  <a:lnTo>
                    <a:pt x="0" y="23"/>
                  </a:lnTo>
                  <a:lnTo>
                    <a:pt x="124" y="130"/>
                  </a:lnTo>
                  <a:lnTo>
                    <a:pt x="124" y="129"/>
                  </a:lnTo>
                  <a:lnTo>
                    <a:pt x="145" y="107"/>
                  </a:lnTo>
                  <a:lnTo>
                    <a:pt x="144" y="107"/>
                  </a:lnTo>
                  <a:lnTo>
                    <a:pt x="145" y="107"/>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49207" name="Freeform 55"/>
            <p:cNvSpPr>
              <a:spLocks/>
            </p:cNvSpPr>
            <p:nvPr/>
          </p:nvSpPr>
          <p:spPr bwMode="auto">
            <a:xfrm>
              <a:off x="3432" y="2039"/>
              <a:ext cx="108" cy="112"/>
            </a:xfrm>
            <a:custGeom>
              <a:avLst/>
              <a:gdLst/>
              <a:ahLst/>
              <a:cxnLst>
                <a:cxn ang="0">
                  <a:pos x="141" y="117"/>
                </a:cxn>
                <a:cxn ang="0">
                  <a:pos x="140" y="117"/>
                </a:cxn>
                <a:cxn ang="0">
                  <a:pos x="21" y="0"/>
                </a:cxn>
                <a:cxn ang="0">
                  <a:pos x="0" y="22"/>
                </a:cxn>
                <a:cxn ang="0">
                  <a:pos x="119" y="139"/>
                </a:cxn>
                <a:cxn ang="0">
                  <a:pos x="118" y="138"/>
                </a:cxn>
                <a:cxn ang="0">
                  <a:pos x="141" y="117"/>
                </a:cxn>
                <a:cxn ang="0">
                  <a:pos x="140" y="117"/>
                </a:cxn>
                <a:cxn ang="0">
                  <a:pos x="141" y="117"/>
                </a:cxn>
              </a:cxnLst>
              <a:rect l="0" t="0" r="r" b="b"/>
              <a:pathLst>
                <a:path w="142" h="140">
                  <a:moveTo>
                    <a:pt x="141" y="117"/>
                  </a:moveTo>
                  <a:lnTo>
                    <a:pt x="140" y="117"/>
                  </a:lnTo>
                  <a:lnTo>
                    <a:pt x="21" y="0"/>
                  </a:lnTo>
                  <a:lnTo>
                    <a:pt x="0" y="22"/>
                  </a:lnTo>
                  <a:lnTo>
                    <a:pt x="119" y="139"/>
                  </a:lnTo>
                  <a:lnTo>
                    <a:pt x="118" y="138"/>
                  </a:lnTo>
                  <a:lnTo>
                    <a:pt x="141" y="117"/>
                  </a:lnTo>
                  <a:lnTo>
                    <a:pt x="140" y="117"/>
                  </a:lnTo>
                  <a:lnTo>
                    <a:pt x="141" y="117"/>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49208" name="Freeform 56"/>
            <p:cNvSpPr>
              <a:spLocks/>
            </p:cNvSpPr>
            <p:nvPr/>
          </p:nvSpPr>
          <p:spPr bwMode="auto">
            <a:xfrm>
              <a:off x="3526" y="2136"/>
              <a:ext cx="91" cy="101"/>
            </a:xfrm>
            <a:custGeom>
              <a:avLst/>
              <a:gdLst/>
              <a:ahLst/>
              <a:cxnLst>
                <a:cxn ang="0">
                  <a:pos x="118" y="105"/>
                </a:cxn>
                <a:cxn ang="0">
                  <a:pos x="23" y="0"/>
                </a:cxn>
                <a:cxn ang="0">
                  <a:pos x="0" y="21"/>
                </a:cxn>
                <a:cxn ang="0">
                  <a:pos x="95" y="125"/>
                </a:cxn>
                <a:cxn ang="0">
                  <a:pos x="118" y="105"/>
                </a:cxn>
              </a:cxnLst>
              <a:rect l="0" t="0" r="r" b="b"/>
              <a:pathLst>
                <a:path w="119" h="126">
                  <a:moveTo>
                    <a:pt x="118" y="105"/>
                  </a:moveTo>
                  <a:lnTo>
                    <a:pt x="23" y="0"/>
                  </a:lnTo>
                  <a:lnTo>
                    <a:pt x="0" y="21"/>
                  </a:lnTo>
                  <a:lnTo>
                    <a:pt x="95" y="125"/>
                  </a:lnTo>
                  <a:lnTo>
                    <a:pt x="118" y="105"/>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49209" name="Freeform 57"/>
            <p:cNvSpPr>
              <a:spLocks/>
            </p:cNvSpPr>
            <p:nvPr/>
          </p:nvSpPr>
          <p:spPr bwMode="auto">
            <a:xfrm>
              <a:off x="3602" y="2224"/>
              <a:ext cx="92" cy="102"/>
            </a:xfrm>
            <a:custGeom>
              <a:avLst/>
              <a:gdLst/>
              <a:ahLst/>
              <a:cxnLst>
                <a:cxn ang="0">
                  <a:pos x="118" y="106"/>
                </a:cxn>
                <a:cxn ang="0">
                  <a:pos x="119" y="106"/>
                </a:cxn>
                <a:cxn ang="0">
                  <a:pos x="23" y="0"/>
                </a:cxn>
                <a:cxn ang="0">
                  <a:pos x="0" y="20"/>
                </a:cxn>
                <a:cxn ang="0">
                  <a:pos x="95" y="127"/>
                </a:cxn>
                <a:cxn ang="0">
                  <a:pos x="96" y="127"/>
                </a:cxn>
                <a:cxn ang="0">
                  <a:pos x="95" y="127"/>
                </a:cxn>
                <a:cxn ang="0">
                  <a:pos x="96" y="127"/>
                </a:cxn>
                <a:cxn ang="0">
                  <a:pos x="118" y="106"/>
                </a:cxn>
              </a:cxnLst>
              <a:rect l="0" t="0" r="r" b="b"/>
              <a:pathLst>
                <a:path w="120" h="128">
                  <a:moveTo>
                    <a:pt x="118" y="106"/>
                  </a:moveTo>
                  <a:lnTo>
                    <a:pt x="119" y="106"/>
                  </a:lnTo>
                  <a:lnTo>
                    <a:pt x="23" y="0"/>
                  </a:lnTo>
                  <a:lnTo>
                    <a:pt x="0" y="20"/>
                  </a:lnTo>
                  <a:lnTo>
                    <a:pt x="95" y="127"/>
                  </a:lnTo>
                  <a:lnTo>
                    <a:pt x="96" y="127"/>
                  </a:lnTo>
                  <a:lnTo>
                    <a:pt x="95" y="127"/>
                  </a:lnTo>
                  <a:lnTo>
                    <a:pt x="96" y="127"/>
                  </a:lnTo>
                  <a:lnTo>
                    <a:pt x="118" y="106"/>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49210" name="Freeform 58"/>
            <p:cNvSpPr>
              <a:spLocks/>
            </p:cNvSpPr>
            <p:nvPr/>
          </p:nvSpPr>
          <p:spPr bwMode="auto">
            <a:xfrm>
              <a:off x="3679" y="2312"/>
              <a:ext cx="89" cy="96"/>
            </a:xfrm>
            <a:custGeom>
              <a:avLst/>
              <a:gdLst/>
              <a:ahLst/>
              <a:cxnLst>
                <a:cxn ang="0">
                  <a:pos x="118" y="98"/>
                </a:cxn>
                <a:cxn ang="0">
                  <a:pos x="22" y="0"/>
                </a:cxn>
                <a:cxn ang="0">
                  <a:pos x="0" y="21"/>
                </a:cxn>
                <a:cxn ang="0">
                  <a:pos x="96" y="119"/>
                </a:cxn>
                <a:cxn ang="0">
                  <a:pos x="118" y="98"/>
                </a:cxn>
              </a:cxnLst>
              <a:rect l="0" t="0" r="r" b="b"/>
              <a:pathLst>
                <a:path w="119" h="120">
                  <a:moveTo>
                    <a:pt x="118" y="98"/>
                  </a:moveTo>
                  <a:lnTo>
                    <a:pt x="22" y="0"/>
                  </a:lnTo>
                  <a:lnTo>
                    <a:pt x="0" y="21"/>
                  </a:lnTo>
                  <a:lnTo>
                    <a:pt x="96" y="119"/>
                  </a:lnTo>
                  <a:lnTo>
                    <a:pt x="118" y="98"/>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49211" name="Freeform 59"/>
            <p:cNvSpPr>
              <a:spLocks/>
            </p:cNvSpPr>
            <p:nvPr/>
          </p:nvSpPr>
          <p:spPr bwMode="auto">
            <a:xfrm>
              <a:off x="3755" y="2394"/>
              <a:ext cx="92" cy="99"/>
            </a:xfrm>
            <a:custGeom>
              <a:avLst/>
              <a:gdLst/>
              <a:ahLst/>
              <a:cxnLst>
                <a:cxn ang="0">
                  <a:pos x="120" y="102"/>
                </a:cxn>
                <a:cxn ang="0">
                  <a:pos x="22" y="0"/>
                </a:cxn>
                <a:cxn ang="0">
                  <a:pos x="0" y="21"/>
                </a:cxn>
                <a:cxn ang="0">
                  <a:pos x="98" y="123"/>
                </a:cxn>
                <a:cxn ang="0">
                  <a:pos x="120" y="102"/>
                </a:cxn>
              </a:cxnLst>
              <a:rect l="0" t="0" r="r" b="b"/>
              <a:pathLst>
                <a:path w="121" h="124">
                  <a:moveTo>
                    <a:pt x="120" y="102"/>
                  </a:moveTo>
                  <a:lnTo>
                    <a:pt x="22" y="0"/>
                  </a:lnTo>
                  <a:lnTo>
                    <a:pt x="0" y="21"/>
                  </a:lnTo>
                  <a:lnTo>
                    <a:pt x="98" y="123"/>
                  </a:lnTo>
                  <a:lnTo>
                    <a:pt x="120" y="102"/>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49212" name="Freeform 60"/>
            <p:cNvSpPr>
              <a:spLocks/>
            </p:cNvSpPr>
            <p:nvPr/>
          </p:nvSpPr>
          <p:spPr bwMode="auto">
            <a:xfrm>
              <a:off x="3834" y="2480"/>
              <a:ext cx="83" cy="89"/>
            </a:xfrm>
            <a:custGeom>
              <a:avLst/>
              <a:gdLst/>
              <a:ahLst/>
              <a:cxnLst>
                <a:cxn ang="0">
                  <a:pos x="108" y="89"/>
                </a:cxn>
                <a:cxn ang="0">
                  <a:pos x="22" y="0"/>
                </a:cxn>
                <a:cxn ang="0">
                  <a:pos x="0" y="21"/>
                </a:cxn>
                <a:cxn ang="0">
                  <a:pos x="86" y="110"/>
                </a:cxn>
                <a:cxn ang="0">
                  <a:pos x="86" y="111"/>
                </a:cxn>
                <a:cxn ang="0">
                  <a:pos x="86" y="110"/>
                </a:cxn>
                <a:cxn ang="0">
                  <a:pos x="86" y="111"/>
                </a:cxn>
                <a:cxn ang="0">
                  <a:pos x="108" y="89"/>
                </a:cxn>
              </a:cxnLst>
              <a:rect l="0" t="0" r="r" b="b"/>
              <a:pathLst>
                <a:path w="109" h="112">
                  <a:moveTo>
                    <a:pt x="108" y="89"/>
                  </a:moveTo>
                  <a:lnTo>
                    <a:pt x="22" y="0"/>
                  </a:lnTo>
                  <a:lnTo>
                    <a:pt x="0" y="21"/>
                  </a:lnTo>
                  <a:lnTo>
                    <a:pt x="86" y="110"/>
                  </a:lnTo>
                  <a:lnTo>
                    <a:pt x="86" y="111"/>
                  </a:lnTo>
                  <a:lnTo>
                    <a:pt x="86" y="110"/>
                  </a:lnTo>
                  <a:lnTo>
                    <a:pt x="86" y="111"/>
                  </a:lnTo>
                  <a:lnTo>
                    <a:pt x="108" y="89"/>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49213" name="Freeform 61"/>
            <p:cNvSpPr>
              <a:spLocks/>
            </p:cNvSpPr>
            <p:nvPr/>
          </p:nvSpPr>
          <p:spPr bwMode="auto">
            <a:xfrm>
              <a:off x="3903" y="2555"/>
              <a:ext cx="104" cy="108"/>
            </a:xfrm>
            <a:custGeom>
              <a:avLst/>
              <a:gdLst/>
              <a:ahLst/>
              <a:cxnLst>
                <a:cxn ang="0">
                  <a:pos x="135" y="113"/>
                </a:cxn>
                <a:cxn ang="0">
                  <a:pos x="22" y="0"/>
                </a:cxn>
                <a:cxn ang="0">
                  <a:pos x="0" y="22"/>
                </a:cxn>
                <a:cxn ang="0">
                  <a:pos x="113" y="135"/>
                </a:cxn>
                <a:cxn ang="0">
                  <a:pos x="135" y="113"/>
                </a:cxn>
              </a:cxnLst>
              <a:rect l="0" t="0" r="r" b="b"/>
              <a:pathLst>
                <a:path w="136" h="136">
                  <a:moveTo>
                    <a:pt x="135" y="113"/>
                  </a:moveTo>
                  <a:lnTo>
                    <a:pt x="22" y="0"/>
                  </a:lnTo>
                  <a:lnTo>
                    <a:pt x="0" y="22"/>
                  </a:lnTo>
                  <a:lnTo>
                    <a:pt x="113" y="135"/>
                  </a:lnTo>
                  <a:lnTo>
                    <a:pt x="135" y="113"/>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49214" name="Freeform 62"/>
            <p:cNvSpPr>
              <a:spLocks/>
            </p:cNvSpPr>
            <p:nvPr/>
          </p:nvSpPr>
          <p:spPr bwMode="auto">
            <a:xfrm>
              <a:off x="3993" y="2649"/>
              <a:ext cx="102" cy="106"/>
            </a:xfrm>
            <a:custGeom>
              <a:avLst/>
              <a:gdLst/>
              <a:ahLst/>
              <a:cxnLst>
                <a:cxn ang="0">
                  <a:pos x="131" y="110"/>
                </a:cxn>
                <a:cxn ang="0">
                  <a:pos x="133" y="111"/>
                </a:cxn>
                <a:cxn ang="0">
                  <a:pos x="22" y="0"/>
                </a:cxn>
                <a:cxn ang="0">
                  <a:pos x="0" y="22"/>
                </a:cxn>
                <a:cxn ang="0">
                  <a:pos x="111" y="133"/>
                </a:cxn>
                <a:cxn ang="0">
                  <a:pos x="112" y="133"/>
                </a:cxn>
                <a:cxn ang="0">
                  <a:pos x="111" y="133"/>
                </a:cxn>
                <a:cxn ang="0">
                  <a:pos x="112" y="133"/>
                </a:cxn>
                <a:cxn ang="0">
                  <a:pos x="131" y="110"/>
                </a:cxn>
              </a:cxnLst>
              <a:rect l="0" t="0" r="r" b="b"/>
              <a:pathLst>
                <a:path w="134" h="134">
                  <a:moveTo>
                    <a:pt x="131" y="110"/>
                  </a:moveTo>
                  <a:lnTo>
                    <a:pt x="133" y="111"/>
                  </a:lnTo>
                  <a:lnTo>
                    <a:pt x="22" y="0"/>
                  </a:lnTo>
                  <a:lnTo>
                    <a:pt x="0" y="22"/>
                  </a:lnTo>
                  <a:lnTo>
                    <a:pt x="111" y="133"/>
                  </a:lnTo>
                  <a:lnTo>
                    <a:pt x="112" y="133"/>
                  </a:lnTo>
                  <a:lnTo>
                    <a:pt x="111" y="133"/>
                  </a:lnTo>
                  <a:lnTo>
                    <a:pt x="112" y="133"/>
                  </a:lnTo>
                  <a:lnTo>
                    <a:pt x="131" y="110"/>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49215" name="Freeform 63"/>
            <p:cNvSpPr>
              <a:spLocks/>
            </p:cNvSpPr>
            <p:nvPr/>
          </p:nvSpPr>
          <p:spPr bwMode="auto">
            <a:xfrm>
              <a:off x="4082" y="2740"/>
              <a:ext cx="94" cy="91"/>
            </a:xfrm>
            <a:custGeom>
              <a:avLst/>
              <a:gdLst/>
              <a:ahLst/>
              <a:cxnLst>
                <a:cxn ang="0">
                  <a:pos x="122" y="88"/>
                </a:cxn>
                <a:cxn ang="0">
                  <a:pos x="123" y="89"/>
                </a:cxn>
                <a:cxn ang="0">
                  <a:pos x="19" y="0"/>
                </a:cxn>
                <a:cxn ang="0">
                  <a:pos x="0" y="23"/>
                </a:cxn>
                <a:cxn ang="0">
                  <a:pos x="104" y="112"/>
                </a:cxn>
                <a:cxn ang="0">
                  <a:pos x="105" y="113"/>
                </a:cxn>
                <a:cxn ang="0">
                  <a:pos x="104" y="112"/>
                </a:cxn>
                <a:cxn ang="0">
                  <a:pos x="104" y="113"/>
                </a:cxn>
                <a:cxn ang="0">
                  <a:pos x="105" y="113"/>
                </a:cxn>
                <a:cxn ang="0">
                  <a:pos x="122" y="88"/>
                </a:cxn>
              </a:cxnLst>
              <a:rect l="0" t="0" r="r" b="b"/>
              <a:pathLst>
                <a:path w="124" h="114">
                  <a:moveTo>
                    <a:pt x="122" y="88"/>
                  </a:moveTo>
                  <a:lnTo>
                    <a:pt x="123" y="89"/>
                  </a:lnTo>
                  <a:lnTo>
                    <a:pt x="19" y="0"/>
                  </a:lnTo>
                  <a:lnTo>
                    <a:pt x="0" y="23"/>
                  </a:lnTo>
                  <a:lnTo>
                    <a:pt x="104" y="112"/>
                  </a:lnTo>
                  <a:lnTo>
                    <a:pt x="105" y="113"/>
                  </a:lnTo>
                  <a:lnTo>
                    <a:pt x="104" y="112"/>
                  </a:lnTo>
                  <a:lnTo>
                    <a:pt x="104" y="113"/>
                  </a:lnTo>
                  <a:lnTo>
                    <a:pt x="105" y="113"/>
                  </a:lnTo>
                  <a:lnTo>
                    <a:pt x="122" y="88"/>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49216" name="Freeform 64"/>
            <p:cNvSpPr>
              <a:spLocks/>
            </p:cNvSpPr>
            <p:nvPr/>
          </p:nvSpPr>
          <p:spPr bwMode="auto">
            <a:xfrm>
              <a:off x="4166" y="2814"/>
              <a:ext cx="99" cy="81"/>
            </a:xfrm>
            <a:custGeom>
              <a:avLst/>
              <a:gdLst/>
              <a:ahLst/>
              <a:cxnLst>
                <a:cxn ang="0">
                  <a:pos x="129" y="75"/>
                </a:cxn>
                <a:cxn ang="0">
                  <a:pos x="130" y="75"/>
                </a:cxn>
                <a:cxn ang="0">
                  <a:pos x="17" y="0"/>
                </a:cxn>
                <a:cxn ang="0">
                  <a:pos x="0" y="25"/>
                </a:cxn>
                <a:cxn ang="0">
                  <a:pos x="113" y="100"/>
                </a:cxn>
                <a:cxn ang="0">
                  <a:pos x="114" y="100"/>
                </a:cxn>
                <a:cxn ang="0">
                  <a:pos x="113" y="100"/>
                </a:cxn>
                <a:cxn ang="0">
                  <a:pos x="114" y="100"/>
                </a:cxn>
                <a:cxn ang="0">
                  <a:pos x="129" y="75"/>
                </a:cxn>
              </a:cxnLst>
              <a:rect l="0" t="0" r="r" b="b"/>
              <a:pathLst>
                <a:path w="131" h="101">
                  <a:moveTo>
                    <a:pt x="129" y="75"/>
                  </a:moveTo>
                  <a:lnTo>
                    <a:pt x="130" y="75"/>
                  </a:lnTo>
                  <a:lnTo>
                    <a:pt x="17" y="0"/>
                  </a:lnTo>
                  <a:lnTo>
                    <a:pt x="0" y="25"/>
                  </a:lnTo>
                  <a:lnTo>
                    <a:pt x="113" y="100"/>
                  </a:lnTo>
                  <a:lnTo>
                    <a:pt x="114" y="100"/>
                  </a:lnTo>
                  <a:lnTo>
                    <a:pt x="113" y="100"/>
                  </a:lnTo>
                  <a:lnTo>
                    <a:pt x="114" y="100"/>
                  </a:lnTo>
                  <a:lnTo>
                    <a:pt x="129" y="75"/>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49217" name="Freeform 65"/>
            <p:cNvSpPr>
              <a:spLocks/>
            </p:cNvSpPr>
            <p:nvPr/>
          </p:nvSpPr>
          <p:spPr bwMode="auto">
            <a:xfrm>
              <a:off x="4256" y="2877"/>
              <a:ext cx="101" cy="75"/>
            </a:xfrm>
            <a:custGeom>
              <a:avLst/>
              <a:gdLst/>
              <a:ahLst/>
              <a:cxnLst>
                <a:cxn ang="0">
                  <a:pos x="129" y="65"/>
                </a:cxn>
                <a:cxn ang="0">
                  <a:pos x="131" y="66"/>
                </a:cxn>
                <a:cxn ang="0">
                  <a:pos x="15" y="0"/>
                </a:cxn>
                <a:cxn ang="0">
                  <a:pos x="0" y="25"/>
                </a:cxn>
                <a:cxn ang="0">
                  <a:pos x="116" y="92"/>
                </a:cxn>
                <a:cxn ang="0">
                  <a:pos x="118" y="93"/>
                </a:cxn>
                <a:cxn ang="0">
                  <a:pos x="116" y="92"/>
                </a:cxn>
                <a:cxn ang="0">
                  <a:pos x="117" y="93"/>
                </a:cxn>
                <a:cxn ang="0">
                  <a:pos x="118" y="93"/>
                </a:cxn>
                <a:cxn ang="0">
                  <a:pos x="129" y="65"/>
                </a:cxn>
              </a:cxnLst>
              <a:rect l="0" t="0" r="r" b="b"/>
              <a:pathLst>
                <a:path w="132" h="94">
                  <a:moveTo>
                    <a:pt x="129" y="65"/>
                  </a:moveTo>
                  <a:lnTo>
                    <a:pt x="131" y="66"/>
                  </a:lnTo>
                  <a:lnTo>
                    <a:pt x="15" y="0"/>
                  </a:lnTo>
                  <a:lnTo>
                    <a:pt x="0" y="25"/>
                  </a:lnTo>
                  <a:lnTo>
                    <a:pt x="116" y="92"/>
                  </a:lnTo>
                  <a:lnTo>
                    <a:pt x="118" y="93"/>
                  </a:lnTo>
                  <a:lnTo>
                    <a:pt x="116" y="92"/>
                  </a:lnTo>
                  <a:lnTo>
                    <a:pt x="117" y="93"/>
                  </a:lnTo>
                  <a:lnTo>
                    <a:pt x="118" y="93"/>
                  </a:lnTo>
                  <a:lnTo>
                    <a:pt x="129" y="65"/>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49218" name="Freeform 66"/>
            <p:cNvSpPr>
              <a:spLocks/>
            </p:cNvSpPr>
            <p:nvPr/>
          </p:nvSpPr>
          <p:spPr bwMode="auto">
            <a:xfrm>
              <a:off x="4350" y="2932"/>
              <a:ext cx="106" cy="66"/>
            </a:xfrm>
            <a:custGeom>
              <a:avLst/>
              <a:gdLst/>
              <a:ahLst/>
              <a:cxnLst>
                <a:cxn ang="0">
                  <a:pos x="139" y="53"/>
                </a:cxn>
                <a:cxn ang="0">
                  <a:pos x="12" y="0"/>
                </a:cxn>
                <a:cxn ang="0">
                  <a:pos x="0" y="28"/>
                </a:cxn>
                <a:cxn ang="0">
                  <a:pos x="127" y="81"/>
                </a:cxn>
                <a:cxn ang="0">
                  <a:pos x="139" y="53"/>
                </a:cxn>
              </a:cxnLst>
              <a:rect l="0" t="0" r="r" b="b"/>
              <a:pathLst>
                <a:path w="140" h="82">
                  <a:moveTo>
                    <a:pt x="139" y="53"/>
                  </a:moveTo>
                  <a:lnTo>
                    <a:pt x="12" y="0"/>
                  </a:lnTo>
                  <a:lnTo>
                    <a:pt x="0" y="28"/>
                  </a:lnTo>
                  <a:lnTo>
                    <a:pt x="127" y="81"/>
                  </a:lnTo>
                  <a:lnTo>
                    <a:pt x="139" y="53"/>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49219" name="Freeform 67"/>
            <p:cNvSpPr>
              <a:spLocks/>
            </p:cNvSpPr>
            <p:nvPr/>
          </p:nvSpPr>
          <p:spPr bwMode="auto">
            <a:xfrm>
              <a:off x="4451" y="2978"/>
              <a:ext cx="95" cy="57"/>
            </a:xfrm>
            <a:custGeom>
              <a:avLst/>
              <a:gdLst/>
              <a:ahLst/>
              <a:cxnLst>
                <a:cxn ang="0">
                  <a:pos x="124" y="43"/>
                </a:cxn>
                <a:cxn ang="0">
                  <a:pos x="11" y="0"/>
                </a:cxn>
                <a:cxn ang="0">
                  <a:pos x="0" y="28"/>
                </a:cxn>
                <a:cxn ang="0">
                  <a:pos x="113" y="71"/>
                </a:cxn>
                <a:cxn ang="0">
                  <a:pos x="124" y="43"/>
                </a:cxn>
              </a:cxnLst>
              <a:rect l="0" t="0" r="r" b="b"/>
              <a:pathLst>
                <a:path w="125" h="72">
                  <a:moveTo>
                    <a:pt x="124" y="43"/>
                  </a:moveTo>
                  <a:lnTo>
                    <a:pt x="11" y="0"/>
                  </a:lnTo>
                  <a:lnTo>
                    <a:pt x="0" y="28"/>
                  </a:lnTo>
                  <a:lnTo>
                    <a:pt x="113" y="71"/>
                  </a:lnTo>
                  <a:lnTo>
                    <a:pt x="124" y="43"/>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49220" name="Freeform 68"/>
            <p:cNvSpPr>
              <a:spLocks/>
            </p:cNvSpPr>
            <p:nvPr/>
          </p:nvSpPr>
          <p:spPr bwMode="auto">
            <a:xfrm>
              <a:off x="4541" y="3015"/>
              <a:ext cx="104" cy="58"/>
            </a:xfrm>
            <a:custGeom>
              <a:avLst/>
              <a:gdLst/>
              <a:ahLst/>
              <a:cxnLst>
                <a:cxn ang="0">
                  <a:pos x="135" y="43"/>
                </a:cxn>
                <a:cxn ang="0">
                  <a:pos x="136" y="43"/>
                </a:cxn>
                <a:cxn ang="0">
                  <a:pos x="11" y="0"/>
                </a:cxn>
                <a:cxn ang="0">
                  <a:pos x="0" y="28"/>
                </a:cxn>
                <a:cxn ang="0">
                  <a:pos x="125" y="71"/>
                </a:cxn>
                <a:cxn ang="0">
                  <a:pos x="126" y="72"/>
                </a:cxn>
                <a:cxn ang="0">
                  <a:pos x="125" y="71"/>
                </a:cxn>
                <a:cxn ang="0">
                  <a:pos x="125" y="72"/>
                </a:cxn>
                <a:cxn ang="0">
                  <a:pos x="126" y="72"/>
                </a:cxn>
                <a:cxn ang="0">
                  <a:pos x="135" y="43"/>
                </a:cxn>
              </a:cxnLst>
              <a:rect l="0" t="0" r="r" b="b"/>
              <a:pathLst>
                <a:path w="137" h="73">
                  <a:moveTo>
                    <a:pt x="135" y="43"/>
                  </a:moveTo>
                  <a:lnTo>
                    <a:pt x="136" y="43"/>
                  </a:lnTo>
                  <a:lnTo>
                    <a:pt x="11" y="0"/>
                  </a:lnTo>
                  <a:lnTo>
                    <a:pt x="0" y="28"/>
                  </a:lnTo>
                  <a:lnTo>
                    <a:pt x="125" y="71"/>
                  </a:lnTo>
                  <a:lnTo>
                    <a:pt x="126" y="72"/>
                  </a:lnTo>
                  <a:lnTo>
                    <a:pt x="125" y="71"/>
                  </a:lnTo>
                  <a:lnTo>
                    <a:pt x="125" y="72"/>
                  </a:lnTo>
                  <a:lnTo>
                    <a:pt x="126" y="72"/>
                  </a:lnTo>
                  <a:lnTo>
                    <a:pt x="135" y="43"/>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49221" name="Freeform 69"/>
            <p:cNvSpPr>
              <a:spLocks/>
            </p:cNvSpPr>
            <p:nvPr/>
          </p:nvSpPr>
          <p:spPr bwMode="auto">
            <a:xfrm>
              <a:off x="4641" y="3053"/>
              <a:ext cx="102" cy="51"/>
            </a:xfrm>
            <a:custGeom>
              <a:avLst/>
              <a:gdLst/>
              <a:ahLst/>
              <a:cxnLst>
                <a:cxn ang="0">
                  <a:pos x="132" y="35"/>
                </a:cxn>
                <a:cxn ang="0">
                  <a:pos x="133" y="35"/>
                </a:cxn>
                <a:cxn ang="0">
                  <a:pos x="9" y="0"/>
                </a:cxn>
                <a:cxn ang="0">
                  <a:pos x="0" y="28"/>
                </a:cxn>
                <a:cxn ang="0">
                  <a:pos x="124" y="63"/>
                </a:cxn>
                <a:cxn ang="0">
                  <a:pos x="125" y="63"/>
                </a:cxn>
                <a:cxn ang="0">
                  <a:pos x="124" y="63"/>
                </a:cxn>
                <a:cxn ang="0">
                  <a:pos x="125" y="63"/>
                </a:cxn>
                <a:cxn ang="0">
                  <a:pos x="132" y="35"/>
                </a:cxn>
              </a:cxnLst>
              <a:rect l="0" t="0" r="r" b="b"/>
              <a:pathLst>
                <a:path w="134" h="64">
                  <a:moveTo>
                    <a:pt x="132" y="35"/>
                  </a:moveTo>
                  <a:lnTo>
                    <a:pt x="133" y="35"/>
                  </a:lnTo>
                  <a:lnTo>
                    <a:pt x="9" y="0"/>
                  </a:lnTo>
                  <a:lnTo>
                    <a:pt x="0" y="28"/>
                  </a:lnTo>
                  <a:lnTo>
                    <a:pt x="124" y="63"/>
                  </a:lnTo>
                  <a:lnTo>
                    <a:pt x="125" y="63"/>
                  </a:lnTo>
                  <a:lnTo>
                    <a:pt x="124" y="63"/>
                  </a:lnTo>
                  <a:lnTo>
                    <a:pt x="125" y="63"/>
                  </a:lnTo>
                  <a:lnTo>
                    <a:pt x="132" y="35"/>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49222" name="Freeform 70"/>
            <p:cNvSpPr>
              <a:spLocks/>
            </p:cNvSpPr>
            <p:nvPr/>
          </p:nvSpPr>
          <p:spPr bwMode="auto">
            <a:xfrm>
              <a:off x="4741" y="3083"/>
              <a:ext cx="118" cy="48"/>
            </a:xfrm>
            <a:custGeom>
              <a:avLst/>
              <a:gdLst/>
              <a:ahLst/>
              <a:cxnLst>
                <a:cxn ang="0">
                  <a:pos x="151" y="46"/>
                </a:cxn>
                <a:cxn ang="0">
                  <a:pos x="154" y="32"/>
                </a:cxn>
                <a:cxn ang="0">
                  <a:pos x="7" y="0"/>
                </a:cxn>
                <a:cxn ang="0">
                  <a:pos x="0" y="28"/>
                </a:cxn>
                <a:cxn ang="0">
                  <a:pos x="147" y="60"/>
                </a:cxn>
                <a:cxn ang="0">
                  <a:pos x="151" y="46"/>
                </a:cxn>
              </a:cxnLst>
              <a:rect l="0" t="0" r="r" b="b"/>
              <a:pathLst>
                <a:path w="155" h="61">
                  <a:moveTo>
                    <a:pt x="151" y="46"/>
                  </a:moveTo>
                  <a:lnTo>
                    <a:pt x="154" y="32"/>
                  </a:lnTo>
                  <a:lnTo>
                    <a:pt x="7" y="0"/>
                  </a:lnTo>
                  <a:lnTo>
                    <a:pt x="0" y="28"/>
                  </a:lnTo>
                  <a:lnTo>
                    <a:pt x="147" y="60"/>
                  </a:lnTo>
                  <a:lnTo>
                    <a:pt x="151" y="46"/>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49223" name="Freeform 71"/>
            <p:cNvSpPr>
              <a:spLocks/>
            </p:cNvSpPr>
            <p:nvPr/>
          </p:nvSpPr>
          <p:spPr bwMode="auto">
            <a:xfrm>
              <a:off x="1694" y="3166"/>
              <a:ext cx="91" cy="39"/>
            </a:xfrm>
            <a:custGeom>
              <a:avLst/>
              <a:gdLst/>
              <a:ahLst/>
              <a:cxnLst>
                <a:cxn ang="0">
                  <a:pos x="111" y="1"/>
                </a:cxn>
                <a:cxn ang="0">
                  <a:pos x="113" y="0"/>
                </a:cxn>
                <a:cxn ang="0">
                  <a:pos x="0" y="19"/>
                </a:cxn>
                <a:cxn ang="0">
                  <a:pos x="6" y="47"/>
                </a:cxn>
                <a:cxn ang="0">
                  <a:pos x="118" y="29"/>
                </a:cxn>
                <a:cxn ang="0">
                  <a:pos x="120" y="28"/>
                </a:cxn>
                <a:cxn ang="0">
                  <a:pos x="118" y="29"/>
                </a:cxn>
                <a:cxn ang="0">
                  <a:pos x="119" y="28"/>
                </a:cxn>
                <a:cxn ang="0">
                  <a:pos x="120" y="28"/>
                </a:cxn>
                <a:cxn ang="0">
                  <a:pos x="111" y="1"/>
                </a:cxn>
              </a:cxnLst>
              <a:rect l="0" t="0" r="r" b="b"/>
              <a:pathLst>
                <a:path w="121" h="48">
                  <a:moveTo>
                    <a:pt x="111" y="1"/>
                  </a:moveTo>
                  <a:lnTo>
                    <a:pt x="113" y="0"/>
                  </a:lnTo>
                  <a:lnTo>
                    <a:pt x="0" y="19"/>
                  </a:lnTo>
                  <a:lnTo>
                    <a:pt x="6" y="47"/>
                  </a:lnTo>
                  <a:lnTo>
                    <a:pt x="118" y="29"/>
                  </a:lnTo>
                  <a:lnTo>
                    <a:pt x="120" y="28"/>
                  </a:lnTo>
                  <a:lnTo>
                    <a:pt x="118" y="29"/>
                  </a:lnTo>
                  <a:lnTo>
                    <a:pt x="119" y="28"/>
                  </a:lnTo>
                  <a:lnTo>
                    <a:pt x="120" y="28"/>
                  </a:lnTo>
                  <a:lnTo>
                    <a:pt x="111" y="1"/>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49224" name="Freeform 72"/>
            <p:cNvSpPr>
              <a:spLocks/>
            </p:cNvSpPr>
            <p:nvPr/>
          </p:nvSpPr>
          <p:spPr bwMode="auto">
            <a:xfrm>
              <a:off x="1783" y="3144"/>
              <a:ext cx="83" cy="44"/>
            </a:xfrm>
            <a:custGeom>
              <a:avLst/>
              <a:gdLst/>
              <a:ahLst/>
              <a:cxnLst>
                <a:cxn ang="0">
                  <a:pos x="97" y="0"/>
                </a:cxn>
                <a:cxn ang="0">
                  <a:pos x="98" y="0"/>
                </a:cxn>
                <a:cxn ang="0">
                  <a:pos x="0" y="26"/>
                </a:cxn>
                <a:cxn ang="0">
                  <a:pos x="9" y="54"/>
                </a:cxn>
                <a:cxn ang="0">
                  <a:pos x="107" y="28"/>
                </a:cxn>
                <a:cxn ang="0">
                  <a:pos x="108" y="27"/>
                </a:cxn>
                <a:cxn ang="0">
                  <a:pos x="107" y="28"/>
                </a:cxn>
                <a:cxn ang="0">
                  <a:pos x="108" y="27"/>
                </a:cxn>
                <a:cxn ang="0">
                  <a:pos x="97" y="0"/>
                </a:cxn>
              </a:cxnLst>
              <a:rect l="0" t="0" r="r" b="b"/>
              <a:pathLst>
                <a:path w="109" h="55">
                  <a:moveTo>
                    <a:pt x="97" y="0"/>
                  </a:moveTo>
                  <a:lnTo>
                    <a:pt x="98" y="0"/>
                  </a:lnTo>
                  <a:lnTo>
                    <a:pt x="0" y="26"/>
                  </a:lnTo>
                  <a:lnTo>
                    <a:pt x="9" y="54"/>
                  </a:lnTo>
                  <a:lnTo>
                    <a:pt x="107" y="28"/>
                  </a:lnTo>
                  <a:lnTo>
                    <a:pt x="108" y="27"/>
                  </a:lnTo>
                  <a:lnTo>
                    <a:pt x="107" y="28"/>
                  </a:lnTo>
                  <a:lnTo>
                    <a:pt x="108" y="27"/>
                  </a:lnTo>
                  <a:lnTo>
                    <a:pt x="97" y="0"/>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49225" name="Freeform 73"/>
            <p:cNvSpPr>
              <a:spLocks/>
            </p:cNvSpPr>
            <p:nvPr/>
          </p:nvSpPr>
          <p:spPr bwMode="auto">
            <a:xfrm>
              <a:off x="1860" y="3116"/>
              <a:ext cx="78" cy="48"/>
            </a:xfrm>
            <a:custGeom>
              <a:avLst/>
              <a:gdLst/>
              <a:ahLst/>
              <a:cxnLst>
                <a:cxn ang="0">
                  <a:pos x="87" y="1"/>
                </a:cxn>
                <a:cxn ang="0">
                  <a:pos x="89" y="0"/>
                </a:cxn>
                <a:cxn ang="0">
                  <a:pos x="0" y="32"/>
                </a:cxn>
                <a:cxn ang="0">
                  <a:pos x="11" y="59"/>
                </a:cxn>
                <a:cxn ang="0">
                  <a:pos x="100" y="27"/>
                </a:cxn>
                <a:cxn ang="0">
                  <a:pos x="102" y="26"/>
                </a:cxn>
                <a:cxn ang="0">
                  <a:pos x="100" y="27"/>
                </a:cxn>
                <a:cxn ang="0">
                  <a:pos x="101" y="26"/>
                </a:cxn>
                <a:cxn ang="0">
                  <a:pos x="102" y="26"/>
                </a:cxn>
                <a:cxn ang="0">
                  <a:pos x="87" y="1"/>
                </a:cxn>
              </a:cxnLst>
              <a:rect l="0" t="0" r="r" b="b"/>
              <a:pathLst>
                <a:path w="103" h="60">
                  <a:moveTo>
                    <a:pt x="87" y="1"/>
                  </a:moveTo>
                  <a:lnTo>
                    <a:pt x="89" y="0"/>
                  </a:lnTo>
                  <a:lnTo>
                    <a:pt x="0" y="32"/>
                  </a:lnTo>
                  <a:lnTo>
                    <a:pt x="11" y="59"/>
                  </a:lnTo>
                  <a:lnTo>
                    <a:pt x="100" y="27"/>
                  </a:lnTo>
                  <a:lnTo>
                    <a:pt x="102" y="26"/>
                  </a:lnTo>
                  <a:lnTo>
                    <a:pt x="100" y="27"/>
                  </a:lnTo>
                  <a:lnTo>
                    <a:pt x="101" y="26"/>
                  </a:lnTo>
                  <a:lnTo>
                    <a:pt x="102" y="26"/>
                  </a:lnTo>
                  <a:lnTo>
                    <a:pt x="87" y="1"/>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49226" name="Freeform 74"/>
            <p:cNvSpPr>
              <a:spLocks/>
            </p:cNvSpPr>
            <p:nvPr/>
          </p:nvSpPr>
          <p:spPr bwMode="auto">
            <a:xfrm>
              <a:off x="1930" y="3059"/>
              <a:ext cx="105" cy="76"/>
            </a:xfrm>
            <a:custGeom>
              <a:avLst/>
              <a:gdLst/>
              <a:ahLst/>
              <a:cxnLst>
                <a:cxn ang="0">
                  <a:pos x="116" y="1"/>
                </a:cxn>
                <a:cxn ang="0">
                  <a:pos x="119" y="0"/>
                </a:cxn>
                <a:cxn ang="0">
                  <a:pos x="0" y="69"/>
                </a:cxn>
                <a:cxn ang="0">
                  <a:pos x="15" y="95"/>
                </a:cxn>
                <a:cxn ang="0">
                  <a:pos x="134" y="25"/>
                </a:cxn>
                <a:cxn ang="0">
                  <a:pos x="137" y="24"/>
                </a:cxn>
                <a:cxn ang="0">
                  <a:pos x="134" y="25"/>
                </a:cxn>
                <a:cxn ang="0">
                  <a:pos x="136" y="25"/>
                </a:cxn>
                <a:cxn ang="0">
                  <a:pos x="137" y="24"/>
                </a:cxn>
                <a:cxn ang="0">
                  <a:pos x="116" y="1"/>
                </a:cxn>
              </a:cxnLst>
              <a:rect l="0" t="0" r="r" b="b"/>
              <a:pathLst>
                <a:path w="138" h="96">
                  <a:moveTo>
                    <a:pt x="116" y="1"/>
                  </a:moveTo>
                  <a:lnTo>
                    <a:pt x="119" y="0"/>
                  </a:lnTo>
                  <a:lnTo>
                    <a:pt x="0" y="69"/>
                  </a:lnTo>
                  <a:lnTo>
                    <a:pt x="15" y="95"/>
                  </a:lnTo>
                  <a:lnTo>
                    <a:pt x="134" y="25"/>
                  </a:lnTo>
                  <a:lnTo>
                    <a:pt x="137" y="24"/>
                  </a:lnTo>
                  <a:lnTo>
                    <a:pt x="134" y="25"/>
                  </a:lnTo>
                  <a:lnTo>
                    <a:pt x="136" y="25"/>
                  </a:lnTo>
                  <a:lnTo>
                    <a:pt x="137" y="24"/>
                  </a:lnTo>
                  <a:lnTo>
                    <a:pt x="116" y="1"/>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49227" name="Freeform 75"/>
            <p:cNvSpPr>
              <a:spLocks/>
            </p:cNvSpPr>
            <p:nvPr/>
          </p:nvSpPr>
          <p:spPr bwMode="auto">
            <a:xfrm>
              <a:off x="2022" y="2982"/>
              <a:ext cx="95" cy="93"/>
            </a:xfrm>
            <a:custGeom>
              <a:avLst/>
              <a:gdLst/>
              <a:ahLst/>
              <a:cxnLst>
                <a:cxn ang="0">
                  <a:pos x="101" y="2"/>
                </a:cxn>
                <a:cxn ang="0">
                  <a:pos x="102" y="0"/>
                </a:cxn>
                <a:cxn ang="0">
                  <a:pos x="0" y="93"/>
                </a:cxn>
                <a:cxn ang="0">
                  <a:pos x="21" y="116"/>
                </a:cxn>
                <a:cxn ang="0">
                  <a:pos x="123" y="24"/>
                </a:cxn>
                <a:cxn ang="0">
                  <a:pos x="124" y="22"/>
                </a:cxn>
                <a:cxn ang="0">
                  <a:pos x="123" y="24"/>
                </a:cxn>
                <a:cxn ang="0">
                  <a:pos x="123" y="22"/>
                </a:cxn>
                <a:cxn ang="0">
                  <a:pos x="124" y="22"/>
                </a:cxn>
                <a:cxn ang="0">
                  <a:pos x="101" y="2"/>
                </a:cxn>
              </a:cxnLst>
              <a:rect l="0" t="0" r="r" b="b"/>
              <a:pathLst>
                <a:path w="125" h="117">
                  <a:moveTo>
                    <a:pt x="101" y="2"/>
                  </a:moveTo>
                  <a:lnTo>
                    <a:pt x="102" y="0"/>
                  </a:lnTo>
                  <a:lnTo>
                    <a:pt x="0" y="93"/>
                  </a:lnTo>
                  <a:lnTo>
                    <a:pt x="21" y="116"/>
                  </a:lnTo>
                  <a:lnTo>
                    <a:pt x="123" y="24"/>
                  </a:lnTo>
                  <a:lnTo>
                    <a:pt x="124" y="22"/>
                  </a:lnTo>
                  <a:lnTo>
                    <a:pt x="123" y="24"/>
                  </a:lnTo>
                  <a:lnTo>
                    <a:pt x="123" y="22"/>
                  </a:lnTo>
                  <a:lnTo>
                    <a:pt x="124" y="22"/>
                  </a:lnTo>
                  <a:lnTo>
                    <a:pt x="101" y="2"/>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49228" name="Freeform 76"/>
            <p:cNvSpPr>
              <a:spLocks/>
            </p:cNvSpPr>
            <p:nvPr/>
          </p:nvSpPr>
          <p:spPr bwMode="auto">
            <a:xfrm>
              <a:off x="2102" y="2877"/>
              <a:ext cx="101" cy="119"/>
            </a:xfrm>
            <a:custGeom>
              <a:avLst/>
              <a:gdLst/>
              <a:ahLst/>
              <a:cxnLst>
                <a:cxn ang="0">
                  <a:pos x="105" y="1"/>
                </a:cxn>
                <a:cxn ang="0">
                  <a:pos x="107" y="0"/>
                </a:cxn>
                <a:cxn ang="0">
                  <a:pos x="0" y="128"/>
                </a:cxn>
                <a:cxn ang="0">
                  <a:pos x="23" y="148"/>
                </a:cxn>
                <a:cxn ang="0">
                  <a:pos x="130" y="20"/>
                </a:cxn>
                <a:cxn ang="0">
                  <a:pos x="131" y="19"/>
                </a:cxn>
                <a:cxn ang="0">
                  <a:pos x="130" y="20"/>
                </a:cxn>
                <a:cxn ang="0">
                  <a:pos x="130" y="19"/>
                </a:cxn>
                <a:cxn ang="0">
                  <a:pos x="131" y="19"/>
                </a:cxn>
                <a:cxn ang="0">
                  <a:pos x="105" y="1"/>
                </a:cxn>
              </a:cxnLst>
              <a:rect l="0" t="0" r="r" b="b"/>
              <a:pathLst>
                <a:path w="132" h="149">
                  <a:moveTo>
                    <a:pt x="105" y="1"/>
                  </a:moveTo>
                  <a:lnTo>
                    <a:pt x="107" y="0"/>
                  </a:lnTo>
                  <a:lnTo>
                    <a:pt x="0" y="128"/>
                  </a:lnTo>
                  <a:lnTo>
                    <a:pt x="23" y="148"/>
                  </a:lnTo>
                  <a:lnTo>
                    <a:pt x="130" y="20"/>
                  </a:lnTo>
                  <a:lnTo>
                    <a:pt x="131" y="19"/>
                  </a:lnTo>
                  <a:lnTo>
                    <a:pt x="130" y="20"/>
                  </a:lnTo>
                  <a:lnTo>
                    <a:pt x="130" y="19"/>
                  </a:lnTo>
                  <a:lnTo>
                    <a:pt x="131" y="19"/>
                  </a:lnTo>
                  <a:lnTo>
                    <a:pt x="105" y="1"/>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49229" name="Freeform 77"/>
            <p:cNvSpPr>
              <a:spLocks/>
            </p:cNvSpPr>
            <p:nvPr/>
          </p:nvSpPr>
          <p:spPr bwMode="auto">
            <a:xfrm>
              <a:off x="2186" y="2756"/>
              <a:ext cx="103" cy="133"/>
            </a:xfrm>
            <a:custGeom>
              <a:avLst/>
              <a:gdLst/>
              <a:ahLst/>
              <a:cxnLst>
                <a:cxn ang="0">
                  <a:pos x="107" y="1"/>
                </a:cxn>
                <a:cxn ang="0">
                  <a:pos x="108" y="0"/>
                </a:cxn>
                <a:cxn ang="0">
                  <a:pos x="0" y="148"/>
                </a:cxn>
                <a:cxn ang="0">
                  <a:pos x="26" y="166"/>
                </a:cxn>
                <a:cxn ang="0">
                  <a:pos x="133" y="18"/>
                </a:cxn>
                <a:cxn ang="0">
                  <a:pos x="134" y="16"/>
                </a:cxn>
                <a:cxn ang="0">
                  <a:pos x="133" y="18"/>
                </a:cxn>
                <a:cxn ang="0">
                  <a:pos x="134" y="17"/>
                </a:cxn>
                <a:cxn ang="0">
                  <a:pos x="134" y="16"/>
                </a:cxn>
                <a:cxn ang="0">
                  <a:pos x="107" y="1"/>
                </a:cxn>
              </a:cxnLst>
              <a:rect l="0" t="0" r="r" b="b"/>
              <a:pathLst>
                <a:path w="135" h="167">
                  <a:moveTo>
                    <a:pt x="107" y="1"/>
                  </a:moveTo>
                  <a:lnTo>
                    <a:pt x="108" y="0"/>
                  </a:lnTo>
                  <a:lnTo>
                    <a:pt x="0" y="148"/>
                  </a:lnTo>
                  <a:lnTo>
                    <a:pt x="26" y="166"/>
                  </a:lnTo>
                  <a:lnTo>
                    <a:pt x="133" y="18"/>
                  </a:lnTo>
                  <a:lnTo>
                    <a:pt x="134" y="16"/>
                  </a:lnTo>
                  <a:lnTo>
                    <a:pt x="133" y="18"/>
                  </a:lnTo>
                  <a:lnTo>
                    <a:pt x="134" y="17"/>
                  </a:lnTo>
                  <a:lnTo>
                    <a:pt x="134" y="16"/>
                  </a:lnTo>
                  <a:lnTo>
                    <a:pt x="107" y="1"/>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49230" name="Freeform 78"/>
            <p:cNvSpPr>
              <a:spLocks/>
            </p:cNvSpPr>
            <p:nvPr/>
          </p:nvSpPr>
          <p:spPr bwMode="auto">
            <a:xfrm>
              <a:off x="2271" y="2663"/>
              <a:ext cx="70" cy="103"/>
            </a:xfrm>
            <a:custGeom>
              <a:avLst/>
              <a:gdLst/>
              <a:ahLst/>
              <a:cxnLst>
                <a:cxn ang="0">
                  <a:pos x="63" y="1"/>
                </a:cxn>
                <a:cxn ang="0">
                  <a:pos x="63" y="0"/>
                </a:cxn>
                <a:cxn ang="0">
                  <a:pos x="0" y="113"/>
                </a:cxn>
                <a:cxn ang="0">
                  <a:pos x="26" y="128"/>
                </a:cxn>
                <a:cxn ang="0">
                  <a:pos x="89" y="15"/>
                </a:cxn>
                <a:cxn ang="0">
                  <a:pos x="90" y="15"/>
                </a:cxn>
                <a:cxn ang="0">
                  <a:pos x="89" y="15"/>
                </a:cxn>
                <a:cxn ang="0">
                  <a:pos x="90" y="15"/>
                </a:cxn>
                <a:cxn ang="0">
                  <a:pos x="63" y="1"/>
                </a:cxn>
              </a:cxnLst>
              <a:rect l="0" t="0" r="r" b="b"/>
              <a:pathLst>
                <a:path w="91" h="129">
                  <a:moveTo>
                    <a:pt x="63" y="1"/>
                  </a:moveTo>
                  <a:lnTo>
                    <a:pt x="63" y="0"/>
                  </a:lnTo>
                  <a:lnTo>
                    <a:pt x="0" y="113"/>
                  </a:lnTo>
                  <a:lnTo>
                    <a:pt x="26" y="128"/>
                  </a:lnTo>
                  <a:lnTo>
                    <a:pt x="89" y="15"/>
                  </a:lnTo>
                  <a:lnTo>
                    <a:pt x="90" y="15"/>
                  </a:lnTo>
                  <a:lnTo>
                    <a:pt x="89" y="15"/>
                  </a:lnTo>
                  <a:lnTo>
                    <a:pt x="90" y="15"/>
                  </a:lnTo>
                  <a:lnTo>
                    <a:pt x="63" y="1"/>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49231" name="Freeform 79"/>
            <p:cNvSpPr>
              <a:spLocks/>
            </p:cNvSpPr>
            <p:nvPr/>
          </p:nvSpPr>
          <p:spPr bwMode="auto">
            <a:xfrm>
              <a:off x="2322" y="2544"/>
              <a:ext cx="82" cy="128"/>
            </a:xfrm>
            <a:custGeom>
              <a:avLst/>
              <a:gdLst/>
              <a:ahLst/>
              <a:cxnLst>
                <a:cxn ang="0">
                  <a:pos x="79" y="0"/>
                </a:cxn>
                <a:cxn ang="0">
                  <a:pos x="0" y="145"/>
                </a:cxn>
                <a:cxn ang="0">
                  <a:pos x="27" y="159"/>
                </a:cxn>
                <a:cxn ang="0">
                  <a:pos x="106" y="13"/>
                </a:cxn>
                <a:cxn ang="0">
                  <a:pos x="79" y="0"/>
                </a:cxn>
              </a:cxnLst>
              <a:rect l="0" t="0" r="r" b="b"/>
              <a:pathLst>
                <a:path w="107" h="160">
                  <a:moveTo>
                    <a:pt x="79" y="0"/>
                  </a:moveTo>
                  <a:lnTo>
                    <a:pt x="0" y="145"/>
                  </a:lnTo>
                  <a:lnTo>
                    <a:pt x="27" y="159"/>
                  </a:lnTo>
                  <a:lnTo>
                    <a:pt x="106" y="13"/>
                  </a:lnTo>
                  <a:lnTo>
                    <a:pt x="79" y="0"/>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49232" name="Freeform 80"/>
            <p:cNvSpPr>
              <a:spLocks/>
            </p:cNvSpPr>
            <p:nvPr/>
          </p:nvSpPr>
          <p:spPr bwMode="auto">
            <a:xfrm>
              <a:off x="2386" y="2416"/>
              <a:ext cx="82" cy="135"/>
            </a:xfrm>
            <a:custGeom>
              <a:avLst/>
              <a:gdLst/>
              <a:ahLst/>
              <a:cxnLst>
                <a:cxn ang="0">
                  <a:pos x="81" y="0"/>
                </a:cxn>
                <a:cxn ang="0">
                  <a:pos x="81" y="1"/>
                </a:cxn>
                <a:cxn ang="0">
                  <a:pos x="0" y="155"/>
                </a:cxn>
                <a:cxn ang="0">
                  <a:pos x="27" y="169"/>
                </a:cxn>
                <a:cxn ang="0">
                  <a:pos x="108" y="15"/>
                </a:cxn>
                <a:cxn ang="0">
                  <a:pos x="108" y="16"/>
                </a:cxn>
                <a:cxn ang="0">
                  <a:pos x="81" y="0"/>
                </a:cxn>
                <a:cxn ang="0">
                  <a:pos x="81" y="1"/>
                </a:cxn>
                <a:cxn ang="0">
                  <a:pos x="81" y="0"/>
                </a:cxn>
              </a:cxnLst>
              <a:rect l="0" t="0" r="r" b="b"/>
              <a:pathLst>
                <a:path w="109" h="170">
                  <a:moveTo>
                    <a:pt x="81" y="0"/>
                  </a:moveTo>
                  <a:lnTo>
                    <a:pt x="81" y="1"/>
                  </a:lnTo>
                  <a:lnTo>
                    <a:pt x="0" y="155"/>
                  </a:lnTo>
                  <a:lnTo>
                    <a:pt x="27" y="169"/>
                  </a:lnTo>
                  <a:lnTo>
                    <a:pt x="108" y="15"/>
                  </a:lnTo>
                  <a:lnTo>
                    <a:pt x="108" y="16"/>
                  </a:lnTo>
                  <a:lnTo>
                    <a:pt x="81" y="0"/>
                  </a:lnTo>
                  <a:lnTo>
                    <a:pt x="81" y="1"/>
                  </a:lnTo>
                  <a:lnTo>
                    <a:pt x="81" y="0"/>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49233" name="Freeform 81"/>
            <p:cNvSpPr>
              <a:spLocks/>
            </p:cNvSpPr>
            <p:nvPr/>
          </p:nvSpPr>
          <p:spPr bwMode="auto">
            <a:xfrm>
              <a:off x="2451" y="2307"/>
              <a:ext cx="80" cy="118"/>
            </a:xfrm>
            <a:custGeom>
              <a:avLst/>
              <a:gdLst/>
              <a:ahLst/>
              <a:cxnLst>
                <a:cxn ang="0">
                  <a:pos x="79" y="0"/>
                </a:cxn>
                <a:cxn ang="0">
                  <a:pos x="78" y="2"/>
                </a:cxn>
                <a:cxn ang="0">
                  <a:pos x="0" y="132"/>
                </a:cxn>
                <a:cxn ang="0">
                  <a:pos x="26" y="148"/>
                </a:cxn>
                <a:cxn ang="0">
                  <a:pos x="104" y="17"/>
                </a:cxn>
                <a:cxn ang="0">
                  <a:pos x="103" y="18"/>
                </a:cxn>
                <a:cxn ang="0">
                  <a:pos x="79" y="0"/>
                </a:cxn>
                <a:cxn ang="0">
                  <a:pos x="78" y="0"/>
                </a:cxn>
                <a:cxn ang="0">
                  <a:pos x="78" y="2"/>
                </a:cxn>
                <a:cxn ang="0">
                  <a:pos x="79" y="0"/>
                </a:cxn>
              </a:cxnLst>
              <a:rect l="0" t="0" r="r" b="b"/>
              <a:pathLst>
                <a:path w="105" h="149">
                  <a:moveTo>
                    <a:pt x="79" y="0"/>
                  </a:moveTo>
                  <a:lnTo>
                    <a:pt x="78" y="2"/>
                  </a:lnTo>
                  <a:lnTo>
                    <a:pt x="0" y="132"/>
                  </a:lnTo>
                  <a:lnTo>
                    <a:pt x="26" y="148"/>
                  </a:lnTo>
                  <a:lnTo>
                    <a:pt x="104" y="17"/>
                  </a:lnTo>
                  <a:lnTo>
                    <a:pt x="103" y="18"/>
                  </a:lnTo>
                  <a:lnTo>
                    <a:pt x="79" y="0"/>
                  </a:lnTo>
                  <a:lnTo>
                    <a:pt x="78" y="0"/>
                  </a:lnTo>
                  <a:lnTo>
                    <a:pt x="78" y="2"/>
                  </a:lnTo>
                  <a:lnTo>
                    <a:pt x="79" y="0"/>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49234" name="Freeform 82"/>
            <p:cNvSpPr>
              <a:spLocks/>
            </p:cNvSpPr>
            <p:nvPr/>
          </p:nvSpPr>
          <p:spPr bwMode="auto">
            <a:xfrm>
              <a:off x="2515" y="2249"/>
              <a:ext cx="57" cy="69"/>
            </a:xfrm>
            <a:custGeom>
              <a:avLst/>
              <a:gdLst/>
              <a:ahLst/>
              <a:cxnLst>
                <a:cxn ang="0">
                  <a:pos x="53" y="0"/>
                </a:cxn>
                <a:cxn ang="0">
                  <a:pos x="52" y="1"/>
                </a:cxn>
                <a:cxn ang="0">
                  <a:pos x="0" y="67"/>
                </a:cxn>
                <a:cxn ang="0">
                  <a:pos x="23" y="85"/>
                </a:cxn>
                <a:cxn ang="0">
                  <a:pos x="75" y="20"/>
                </a:cxn>
                <a:cxn ang="0">
                  <a:pos x="74" y="21"/>
                </a:cxn>
                <a:cxn ang="0">
                  <a:pos x="53" y="0"/>
                </a:cxn>
                <a:cxn ang="0">
                  <a:pos x="52" y="1"/>
                </a:cxn>
                <a:cxn ang="0">
                  <a:pos x="53" y="0"/>
                </a:cxn>
              </a:cxnLst>
              <a:rect l="0" t="0" r="r" b="b"/>
              <a:pathLst>
                <a:path w="76" h="86">
                  <a:moveTo>
                    <a:pt x="53" y="0"/>
                  </a:moveTo>
                  <a:lnTo>
                    <a:pt x="52" y="1"/>
                  </a:lnTo>
                  <a:lnTo>
                    <a:pt x="0" y="67"/>
                  </a:lnTo>
                  <a:lnTo>
                    <a:pt x="23" y="85"/>
                  </a:lnTo>
                  <a:lnTo>
                    <a:pt x="75" y="20"/>
                  </a:lnTo>
                  <a:lnTo>
                    <a:pt x="74" y="21"/>
                  </a:lnTo>
                  <a:lnTo>
                    <a:pt x="53" y="0"/>
                  </a:lnTo>
                  <a:lnTo>
                    <a:pt x="52" y="1"/>
                  </a:lnTo>
                  <a:lnTo>
                    <a:pt x="53" y="0"/>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49235" name="Freeform 83"/>
            <p:cNvSpPr>
              <a:spLocks/>
            </p:cNvSpPr>
            <p:nvPr/>
          </p:nvSpPr>
          <p:spPr bwMode="auto">
            <a:xfrm>
              <a:off x="2558" y="2185"/>
              <a:ext cx="72" cy="78"/>
            </a:xfrm>
            <a:custGeom>
              <a:avLst/>
              <a:gdLst/>
              <a:ahLst/>
              <a:cxnLst>
                <a:cxn ang="0">
                  <a:pos x="73" y="0"/>
                </a:cxn>
                <a:cxn ang="0">
                  <a:pos x="72" y="1"/>
                </a:cxn>
                <a:cxn ang="0">
                  <a:pos x="0" y="76"/>
                </a:cxn>
                <a:cxn ang="0">
                  <a:pos x="22" y="97"/>
                </a:cxn>
                <a:cxn ang="0">
                  <a:pos x="94" y="22"/>
                </a:cxn>
                <a:cxn ang="0">
                  <a:pos x="93" y="23"/>
                </a:cxn>
                <a:cxn ang="0">
                  <a:pos x="73" y="0"/>
                </a:cxn>
                <a:cxn ang="0">
                  <a:pos x="72" y="1"/>
                </a:cxn>
                <a:cxn ang="0">
                  <a:pos x="73" y="0"/>
                </a:cxn>
              </a:cxnLst>
              <a:rect l="0" t="0" r="r" b="b"/>
              <a:pathLst>
                <a:path w="95" h="98">
                  <a:moveTo>
                    <a:pt x="73" y="0"/>
                  </a:moveTo>
                  <a:lnTo>
                    <a:pt x="72" y="1"/>
                  </a:lnTo>
                  <a:lnTo>
                    <a:pt x="0" y="76"/>
                  </a:lnTo>
                  <a:lnTo>
                    <a:pt x="22" y="97"/>
                  </a:lnTo>
                  <a:lnTo>
                    <a:pt x="94" y="22"/>
                  </a:lnTo>
                  <a:lnTo>
                    <a:pt x="93" y="23"/>
                  </a:lnTo>
                  <a:lnTo>
                    <a:pt x="73" y="0"/>
                  </a:lnTo>
                  <a:lnTo>
                    <a:pt x="72" y="1"/>
                  </a:lnTo>
                  <a:lnTo>
                    <a:pt x="73" y="0"/>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49236" name="Freeform 84"/>
            <p:cNvSpPr>
              <a:spLocks/>
            </p:cNvSpPr>
            <p:nvPr/>
          </p:nvSpPr>
          <p:spPr bwMode="auto">
            <a:xfrm>
              <a:off x="2618" y="2125"/>
              <a:ext cx="79" cy="75"/>
            </a:xfrm>
            <a:custGeom>
              <a:avLst/>
              <a:gdLst/>
              <a:ahLst/>
              <a:cxnLst>
                <a:cxn ang="0">
                  <a:pos x="85" y="0"/>
                </a:cxn>
                <a:cxn ang="0">
                  <a:pos x="84" y="2"/>
                </a:cxn>
                <a:cxn ang="0">
                  <a:pos x="0" y="70"/>
                </a:cxn>
                <a:cxn ang="0">
                  <a:pos x="20" y="93"/>
                </a:cxn>
                <a:cxn ang="0">
                  <a:pos x="103" y="24"/>
                </a:cxn>
                <a:cxn ang="0">
                  <a:pos x="102" y="25"/>
                </a:cxn>
                <a:cxn ang="0">
                  <a:pos x="85" y="0"/>
                </a:cxn>
                <a:cxn ang="0">
                  <a:pos x="84" y="1"/>
                </a:cxn>
                <a:cxn ang="0">
                  <a:pos x="84" y="2"/>
                </a:cxn>
                <a:cxn ang="0">
                  <a:pos x="85" y="0"/>
                </a:cxn>
              </a:cxnLst>
              <a:rect l="0" t="0" r="r" b="b"/>
              <a:pathLst>
                <a:path w="104" h="94">
                  <a:moveTo>
                    <a:pt x="85" y="0"/>
                  </a:moveTo>
                  <a:lnTo>
                    <a:pt x="84" y="2"/>
                  </a:lnTo>
                  <a:lnTo>
                    <a:pt x="0" y="70"/>
                  </a:lnTo>
                  <a:lnTo>
                    <a:pt x="20" y="93"/>
                  </a:lnTo>
                  <a:lnTo>
                    <a:pt x="103" y="24"/>
                  </a:lnTo>
                  <a:lnTo>
                    <a:pt x="102" y="25"/>
                  </a:lnTo>
                  <a:lnTo>
                    <a:pt x="85" y="0"/>
                  </a:lnTo>
                  <a:lnTo>
                    <a:pt x="84" y="1"/>
                  </a:lnTo>
                  <a:lnTo>
                    <a:pt x="84" y="2"/>
                  </a:lnTo>
                  <a:lnTo>
                    <a:pt x="85" y="0"/>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49237" name="Freeform 85"/>
            <p:cNvSpPr>
              <a:spLocks/>
            </p:cNvSpPr>
            <p:nvPr/>
          </p:nvSpPr>
          <p:spPr bwMode="auto">
            <a:xfrm>
              <a:off x="2686" y="2072"/>
              <a:ext cx="79" cy="71"/>
            </a:xfrm>
            <a:custGeom>
              <a:avLst/>
              <a:gdLst/>
              <a:ahLst/>
              <a:cxnLst>
                <a:cxn ang="0">
                  <a:pos x="86" y="0"/>
                </a:cxn>
                <a:cxn ang="0">
                  <a:pos x="86" y="1"/>
                </a:cxn>
                <a:cxn ang="0">
                  <a:pos x="0" y="62"/>
                </a:cxn>
                <a:cxn ang="0">
                  <a:pos x="17" y="87"/>
                </a:cxn>
                <a:cxn ang="0">
                  <a:pos x="103" y="25"/>
                </a:cxn>
                <a:cxn ang="0">
                  <a:pos x="103" y="26"/>
                </a:cxn>
                <a:cxn ang="0">
                  <a:pos x="86" y="0"/>
                </a:cxn>
                <a:cxn ang="0">
                  <a:pos x="86" y="1"/>
                </a:cxn>
                <a:cxn ang="0">
                  <a:pos x="86" y="0"/>
                </a:cxn>
              </a:cxnLst>
              <a:rect l="0" t="0" r="r" b="b"/>
              <a:pathLst>
                <a:path w="104" h="88">
                  <a:moveTo>
                    <a:pt x="86" y="0"/>
                  </a:moveTo>
                  <a:lnTo>
                    <a:pt x="86" y="1"/>
                  </a:lnTo>
                  <a:lnTo>
                    <a:pt x="0" y="62"/>
                  </a:lnTo>
                  <a:lnTo>
                    <a:pt x="17" y="87"/>
                  </a:lnTo>
                  <a:lnTo>
                    <a:pt x="103" y="25"/>
                  </a:lnTo>
                  <a:lnTo>
                    <a:pt x="103" y="26"/>
                  </a:lnTo>
                  <a:lnTo>
                    <a:pt x="86" y="0"/>
                  </a:lnTo>
                  <a:lnTo>
                    <a:pt x="86" y="1"/>
                  </a:lnTo>
                  <a:lnTo>
                    <a:pt x="86" y="0"/>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49238" name="Freeform 86"/>
            <p:cNvSpPr>
              <a:spLocks/>
            </p:cNvSpPr>
            <p:nvPr/>
          </p:nvSpPr>
          <p:spPr bwMode="auto">
            <a:xfrm>
              <a:off x="2756" y="2019"/>
              <a:ext cx="89" cy="72"/>
            </a:xfrm>
            <a:custGeom>
              <a:avLst/>
              <a:gdLst/>
              <a:ahLst/>
              <a:cxnLst>
                <a:cxn ang="0">
                  <a:pos x="103" y="0"/>
                </a:cxn>
                <a:cxn ang="0">
                  <a:pos x="102" y="0"/>
                </a:cxn>
                <a:cxn ang="0">
                  <a:pos x="0" y="63"/>
                </a:cxn>
                <a:cxn ang="0">
                  <a:pos x="17" y="89"/>
                </a:cxn>
                <a:cxn ang="0">
                  <a:pos x="118" y="25"/>
                </a:cxn>
                <a:cxn ang="0">
                  <a:pos x="103" y="0"/>
                </a:cxn>
                <a:cxn ang="0">
                  <a:pos x="102" y="0"/>
                </a:cxn>
                <a:cxn ang="0">
                  <a:pos x="103" y="0"/>
                </a:cxn>
              </a:cxnLst>
              <a:rect l="0" t="0" r="r" b="b"/>
              <a:pathLst>
                <a:path w="119" h="90">
                  <a:moveTo>
                    <a:pt x="103" y="0"/>
                  </a:moveTo>
                  <a:lnTo>
                    <a:pt x="102" y="0"/>
                  </a:lnTo>
                  <a:lnTo>
                    <a:pt x="0" y="63"/>
                  </a:lnTo>
                  <a:lnTo>
                    <a:pt x="17" y="89"/>
                  </a:lnTo>
                  <a:lnTo>
                    <a:pt x="118" y="25"/>
                  </a:lnTo>
                  <a:lnTo>
                    <a:pt x="103" y="0"/>
                  </a:lnTo>
                  <a:lnTo>
                    <a:pt x="102" y="0"/>
                  </a:lnTo>
                  <a:lnTo>
                    <a:pt x="103" y="0"/>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49239" name="Freeform 87"/>
            <p:cNvSpPr>
              <a:spLocks/>
            </p:cNvSpPr>
            <p:nvPr/>
          </p:nvSpPr>
          <p:spPr bwMode="auto">
            <a:xfrm>
              <a:off x="2838" y="1971"/>
              <a:ext cx="84" cy="66"/>
            </a:xfrm>
            <a:custGeom>
              <a:avLst/>
              <a:gdLst/>
              <a:ahLst/>
              <a:cxnLst>
                <a:cxn ang="0">
                  <a:pos x="95" y="0"/>
                </a:cxn>
                <a:cxn ang="0">
                  <a:pos x="0" y="56"/>
                </a:cxn>
                <a:cxn ang="0">
                  <a:pos x="15" y="81"/>
                </a:cxn>
                <a:cxn ang="0">
                  <a:pos x="110" y="26"/>
                </a:cxn>
                <a:cxn ang="0">
                  <a:pos x="109" y="27"/>
                </a:cxn>
                <a:cxn ang="0">
                  <a:pos x="95" y="0"/>
                </a:cxn>
              </a:cxnLst>
              <a:rect l="0" t="0" r="r" b="b"/>
              <a:pathLst>
                <a:path w="111" h="82">
                  <a:moveTo>
                    <a:pt x="95" y="0"/>
                  </a:moveTo>
                  <a:lnTo>
                    <a:pt x="0" y="56"/>
                  </a:lnTo>
                  <a:lnTo>
                    <a:pt x="15" y="81"/>
                  </a:lnTo>
                  <a:lnTo>
                    <a:pt x="110" y="26"/>
                  </a:lnTo>
                  <a:lnTo>
                    <a:pt x="109" y="27"/>
                  </a:lnTo>
                  <a:lnTo>
                    <a:pt x="95" y="0"/>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49240" name="Freeform 88"/>
            <p:cNvSpPr>
              <a:spLocks/>
            </p:cNvSpPr>
            <p:nvPr/>
          </p:nvSpPr>
          <p:spPr bwMode="auto">
            <a:xfrm>
              <a:off x="2913" y="1927"/>
              <a:ext cx="88" cy="63"/>
            </a:xfrm>
            <a:custGeom>
              <a:avLst/>
              <a:gdLst/>
              <a:ahLst/>
              <a:cxnLst>
                <a:cxn ang="0">
                  <a:pos x="100" y="0"/>
                </a:cxn>
                <a:cxn ang="0">
                  <a:pos x="99" y="0"/>
                </a:cxn>
                <a:cxn ang="0">
                  <a:pos x="0" y="52"/>
                </a:cxn>
                <a:cxn ang="0">
                  <a:pos x="14" y="79"/>
                </a:cxn>
                <a:cxn ang="0">
                  <a:pos x="113" y="27"/>
                </a:cxn>
                <a:cxn ang="0">
                  <a:pos x="112" y="27"/>
                </a:cxn>
                <a:cxn ang="0">
                  <a:pos x="100" y="0"/>
                </a:cxn>
                <a:cxn ang="0">
                  <a:pos x="99" y="0"/>
                </a:cxn>
                <a:cxn ang="0">
                  <a:pos x="100" y="0"/>
                </a:cxn>
              </a:cxnLst>
              <a:rect l="0" t="0" r="r" b="b"/>
              <a:pathLst>
                <a:path w="114" h="80">
                  <a:moveTo>
                    <a:pt x="100" y="0"/>
                  </a:moveTo>
                  <a:lnTo>
                    <a:pt x="99" y="0"/>
                  </a:lnTo>
                  <a:lnTo>
                    <a:pt x="0" y="52"/>
                  </a:lnTo>
                  <a:lnTo>
                    <a:pt x="14" y="79"/>
                  </a:lnTo>
                  <a:lnTo>
                    <a:pt x="113" y="27"/>
                  </a:lnTo>
                  <a:lnTo>
                    <a:pt x="112" y="27"/>
                  </a:lnTo>
                  <a:lnTo>
                    <a:pt x="100" y="0"/>
                  </a:lnTo>
                  <a:lnTo>
                    <a:pt x="99" y="0"/>
                  </a:lnTo>
                  <a:lnTo>
                    <a:pt x="100" y="0"/>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49241" name="Freeform 89"/>
            <p:cNvSpPr>
              <a:spLocks/>
            </p:cNvSpPr>
            <p:nvPr/>
          </p:nvSpPr>
          <p:spPr bwMode="auto">
            <a:xfrm>
              <a:off x="2993" y="1884"/>
              <a:ext cx="90" cy="62"/>
            </a:xfrm>
            <a:custGeom>
              <a:avLst/>
              <a:gdLst/>
              <a:ahLst/>
              <a:cxnLst>
                <a:cxn ang="0">
                  <a:pos x="104" y="0"/>
                </a:cxn>
                <a:cxn ang="0">
                  <a:pos x="103" y="1"/>
                </a:cxn>
                <a:cxn ang="0">
                  <a:pos x="0" y="50"/>
                </a:cxn>
                <a:cxn ang="0">
                  <a:pos x="12" y="77"/>
                </a:cxn>
                <a:cxn ang="0">
                  <a:pos x="116" y="27"/>
                </a:cxn>
                <a:cxn ang="0">
                  <a:pos x="116" y="28"/>
                </a:cxn>
                <a:cxn ang="0">
                  <a:pos x="104" y="0"/>
                </a:cxn>
                <a:cxn ang="0">
                  <a:pos x="103" y="1"/>
                </a:cxn>
                <a:cxn ang="0">
                  <a:pos x="104" y="0"/>
                </a:cxn>
              </a:cxnLst>
              <a:rect l="0" t="0" r="r" b="b"/>
              <a:pathLst>
                <a:path w="117" h="78">
                  <a:moveTo>
                    <a:pt x="104" y="0"/>
                  </a:moveTo>
                  <a:lnTo>
                    <a:pt x="103" y="1"/>
                  </a:lnTo>
                  <a:lnTo>
                    <a:pt x="0" y="50"/>
                  </a:lnTo>
                  <a:lnTo>
                    <a:pt x="12" y="77"/>
                  </a:lnTo>
                  <a:lnTo>
                    <a:pt x="116" y="27"/>
                  </a:lnTo>
                  <a:lnTo>
                    <a:pt x="116" y="28"/>
                  </a:lnTo>
                  <a:lnTo>
                    <a:pt x="104" y="0"/>
                  </a:lnTo>
                  <a:lnTo>
                    <a:pt x="103" y="1"/>
                  </a:lnTo>
                  <a:lnTo>
                    <a:pt x="104" y="0"/>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49242" name="Freeform 90"/>
            <p:cNvSpPr>
              <a:spLocks/>
            </p:cNvSpPr>
            <p:nvPr/>
          </p:nvSpPr>
          <p:spPr bwMode="auto">
            <a:xfrm>
              <a:off x="3076" y="1830"/>
              <a:ext cx="125" cy="74"/>
            </a:xfrm>
            <a:custGeom>
              <a:avLst/>
              <a:gdLst/>
              <a:ahLst/>
              <a:cxnLst>
                <a:cxn ang="0">
                  <a:pos x="151" y="0"/>
                </a:cxn>
                <a:cxn ang="0">
                  <a:pos x="0" y="63"/>
                </a:cxn>
                <a:cxn ang="0">
                  <a:pos x="13" y="91"/>
                </a:cxn>
                <a:cxn ang="0">
                  <a:pos x="163" y="28"/>
                </a:cxn>
                <a:cxn ang="0">
                  <a:pos x="151" y="0"/>
                </a:cxn>
              </a:cxnLst>
              <a:rect l="0" t="0" r="r" b="b"/>
              <a:pathLst>
                <a:path w="164" h="92">
                  <a:moveTo>
                    <a:pt x="151" y="0"/>
                  </a:moveTo>
                  <a:lnTo>
                    <a:pt x="0" y="63"/>
                  </a:lnTo>
                  <a:lnTo>
                    <a:pt x="13" y="91"/>
                  </a:lnTo>
                  <a:lnTo>
                    <a:pt x="163" y="28"/>
                  </a:lnTo>
                  <a:lnTo>
                    <a:pt x="151" y="0"/>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49243" name="Freeform 91"/>
            <p:cNvSpPr>
              <a:spLocks/>
            </p:cNvSpPr>
            <p:nvPr/>
          </p:nvSpPr>
          <p:spPr bwMode="auto">
            <a:xfrm>
              <a:off x="3196" y="1780"/>
              <a:ext cx="133" cy="70"/>
            </a:xfrm>
            <a:custGeom>
              <a:avLst/>
              <a:gdLst/>
              <a:ahLst/>
              <a:cxnLst>
                <a:cxn ang="0">
                  <a:pos x="163" y="0"/>
                </a:cxn>
                <a:cxn ang="0">
                  <a:pos x="162" y="0"/>
                </a:cxn>
                <a:cxn ang="0">
                  <a:pos x="0" y="59"/>
                </a:cxn>
                <a:cxn ang="0">
                  <a:pos x="12" y="87"/>
                </a:cxn>
                <a:cxn ang="0">
                  <a:pos x="174" y="28"/>
                </a:cxn>
                <a:cxn ang="0">
                  <a:pos x="173" y="29"/>
                </a:cxn>
                <a:cxn ang="0">
                  <a:pos x="163" y="0"/>
                </a:cxn>
                <a:cxn ang="0">
                  <a:pos x="162" y="0"/>
                </a:cxn>
                <a:cxn ang="0">
                  <a:pos x="163" y="0"/>
                </a:cxn>
              </a:cxnLst>
              <a:rect l="0" t="0" r="r" b="b"/>
              <a:pathLst>
                <a:path w="175" h="88">
                  <a:moveTo>
                    <a:pt x="163" y="0"/>
                  </a:moveTo>
                  <a:lnTo>
                    <a:pt x="162" y="0"/>
                  </a:lnTo>
                  <a:lnTo>
                    <a:pt x="0" y="59"/>
                  </a:lnTo>
                  <a:lnTo>
                    <a:pt x="12" y="87"/>
                  </a:lnTo>
                  <a:lnTo>
                    <a:pt x="174" y="28"/>
                  </a:lnTo>
                  <a:lnTo>
                    <a:pt x="173" y="29"/>
                  </a:lnTo>
                  <a:lnTo>
                    <a:pt x="163" y="0"/>
                  </a:lnTo>
                  <a:lnTo>
                    <a:pt x="162" y="0"/>
                  </a:lnTo>
                  <a:lnTo>
                    <a:pt x="163" y="0"/>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49244" name="Freeform 92"/>
            <p:cNvSpPr>
              <a:spLocks/>
            </p:cNvSpPr>
            <p:nvPr/>
          </p:nvSpPr>
          <p:spPr bwMode="auto">
            <a:xfrm>
              <a:off x="3324" y="1726"/>
              <a:ext cx="161" cy="75"/>
            </a:xfrm>
            <a:custGeom>
              <a:avLst/>
              <a:gdLst/>
              <a:ahLst/>
              <a:cxnLst>
                <a:cxn ang="0">
                  <a:pos x="202" y="0"/>
                </a:cxn>
                <a:cxn ang="0">
                  <a:pos x="201" y="0"/>
                </a:cxn>
                <a:cxn ang="0">
                  <a:pos x="0" y="64"/>
                </a:cxn>
                <a:cxn ang="0">
                  <a:pos x="10" y="93"/>
                </a:cxn>
                <a:cxn ang="0">
                  <a:pos x="211" y="29"/>
                </a:cxn>
                <a:cxn ang="0">
                  <a:pos x="210" y="29"/>
                </a:cxn>
                <a:cxn ang="0">
                  <a:pos x="202" y="0"/>
                </a:cxn>
                <a:cxn ang="0">
                  <a:pos x="201" y="0"/>
                </a:cxn>
                <a:cxn ang="0">
                  <a:pos x="202" y="0"/>
                </a:cxn>
              </a:cxnLst>
              <a:rect l="0" t="0" r="r" b="b"/>
              <a:pathLst>
                <a:path w="212" h="94">
                  <a:moveTo>
                    <a:pt x="202" y="0"/>
                  </a:moveTo>
                  <a:lnTo>
                    <a:pt x="201" y="0"/>
                  </a:lnTo>
                  <a:lnTo>
                    <a:pt x="0" y="64"/>
                  </a:lnTo>
                  <a:lnTo>
                    <a:pt x="10" y="93"/>
                  </a:lnTo>
                  <a:lnTo>
                    <a:pt x="211" y="29"/>
                  </a:lnTo>
                  <a:lnTo>
                    <a:pt x="210" y="29"/>
                  </a:lnTo>
                  <a:lnTo>
                    <a:pt x="202" y="0"/>
                  </a:lnTo>
                  <a:lnTo>
                    <a:pt x="201" y="0"/>
                  </a:lnTo>
                  <a:lnTo>
                    <a:pt x="202" y="0"/>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49245" name="Freeform 93"/>
            <p:cNvSpPr>
              <a:spLocks/>
            </p:cNvSpPr>
            <p:nvPr/>
          </p:nvSpPr>
          <p:spPr bwMode="auto">
            <a:xfrm>
              <a:off x="3482" y="1688"/>
              <a:ext cx="140" cy="59"/>
            </a:xfrm>
            <a:custGeom>
              <a:avLst/>
              <a:gdLst/>
              <a:ahLst/>
              <a:cxnLst>
                <a:cxn ang="0">
                  <a:pos x="174" y="0"/>
                </a:cxn>
                <a:cxn ang="0">
                  <a:pos x="0" y="43"/>
                </a:cxn>
                <a:cxn ang="0">
                  <a:pos x="8" y="72"/>
                </a:cxn>
                <a:cxn ang="0">
                  <a:pos x="182" y="29"/>
                </a:cxn>
                <a:cxn ang="0">
                  <a:pos x="181" y="29"/>
                </a:cxn>
                <a:cxn ang="0">
                  <a:pos x="174" y="0"/>
                </a:cxn>
              </a:cxnLst>
              <a:rect l="0" t="0" r="r" b="b"/>
              <a:pathLst>
                <a:path w="183" h="73">
                  <a:moveTo>
                    <a:pt x="174" y="0"/>
                  </a:moveTo>
                  <a:lnTo>
                    <a:pt x="0" y="43"/>
                  </a:lnTo>
                  <a:lnTo>
                    <a:pt x="8" y="72"/>
                  </a:lnTo>
                  <a:lnTo>
                    <a:pt x="182" y="29"/>
                  </a:lnTo>
                  <a:lnTo>
                    <a:pt x="181" y="29"/>
                  </a:lnTo>
                  <a:lnTo>
                    <a:pt x="174" y="0"/>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49246" name="Freeform 94"/>
            <p:cNvSpPr>
              <a:spLocks/>
            </p:cNvSpPr>
            <p:nvPr/>
          </p:nvSpPr>
          <p:spPr bwMode="auto">
            <a:xfrm>
              <a:off x="3619" y="1653"/>
              <a:ext cx="148" cy="56"/>
            </a:xfrm>
            <a:custGeom>
              <a:avLst/>
              <a:gdLst/>
              <a:ahLst/>
              <a:cxnLst>
                <a:cxn ang="0">
                  <a:pos x="187" y="0"/>
                </a:cxn>
                <a:cxn ang="0">
                  <a:pos x="0" y="41"/>
                </a:cxn>
                <a:cxn ang="0">
                  <a:pos x="7" y="70"/>
                </a:cxn>
                <a:cxn ang="0">
                  <a:pos x="193" y="29"/>
                </a:cxn>
                <a:cxn ang="0">
                  <a:pos x="187" y="0"/>
                </a:cxn>
              </a:cxnLst>
              <a:rect l="0" t="0" r="r" b="b"/>
              <a:pathLst>
                <a:path w="194" h="71">
                  <a:moveTo>
                    <a:pt x="187" y="0"/>
                  </a:moveTo>
                  <a:lnTo>
                    <a:pt x="0" y="41"/>
                  </a:lnTo>
                  <a:lnTo>
                    <a:pt x="7" y="70"/>
                  </a:lnTo>
                  <a:lnTo>
                    <a:pt x="193" y="29"/>
                  </a:lnTo>
                  <a:lnTo>
                    <a:pt x="187" y="0"/>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49247" name="Freeform 95"/>
            <p:cNvSpPr>
              <a:spLocks/>
            </p:cNvSpPr>
            <p:nvPr/>
          </p:nvSpPr>
          <p:spPr bwMode="auto">
            <a:xfrm>
              <a:off x="3766" y="1619"/>
              <a:ext cx="156" cy="54"/>
            </a:xfrm>
            <a:custGeom>
              <a:avLst/>
              <a:gdLst/>
              <a:ahLst/>
              <a:cxnLst>
                <a:cxn ang="0">
                  <a:pos x="199" y="0"/>
                </a:cxn>
                <a:cxn ang="0">
                  <a:pos x="197" y="1"/>
                </a:cxn>
                <a:cxn ang="0">
                  <a:pos x="0" y="39"/>
                </a:cxn>
                <a:cxn ang="0">
                  <a:pos x="6" y="67"/>
                </a:cxn>
                <a:cxn ang="0">
                  <a:pos x="204" y="29"/>
                </a:cxn>
                <a:cxn ang="0">
                  <a:pos x="203" y="30"/>
                </a:cxn>
                <a:cxn ang="0">
                  <a:pos x="199" y="0"/>
                </a:cxn>
                <a:cxn ang="0">
                  <a:pos x="198" y="1"/>
                </a:cxn>
                <a:cxn ang="0">
                  <a:pos x="197" y="1"/>
                </a:cxn>
                <a:cxn ang="0">
                  <a:pos x="199" y="0"/>
                </a:cxn>
              </a:cxnLst>
              <a:rect l="0" t="0" r="r" b="b"/>
              <a:pathLst>
                <a:path w="205" h="68">
                  <a:moveTo>
                    <a:pt x="199" y="0"/>
                  </a:moveTo>
                  <a:lnTo>
                    <a:pt x="197" y="1"/>
                  </a:lnTo>
                  <a:lnTo>
                    <a:pt x="0" y="39"/>
                  </a:lnTo>
                  <a:lnTo>
                    <a:pt x="6" y="67"/>
                  </a:lnTo>
                  <a:lnTo>
                    <a:pt x="204" y="29"/>
                  </a:lnTo>
                  <a:lnTo>
                    <a:pt x="203" y="30"/>
                  </a:lnTo>
                  <a:lnTo>
                    <a:pt x="199" y="0"/>
                  </a:lnTo>
                  <a:lnTo>
                    <a:pt x="198" y="1"/>
                  </a:lnTo>
                  <a:lnTo>
                    <a:pt x="197" y="1"/>
                  </a:lnTo>
                  <a:lnTo>
                    <a:pt x="199" y="0"/>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49248" name="Freeform 96"/>
            <p:cNvSpPr>
              <a:spLocks/>
            </p:cNvSpPr>
            <p:nvPr/>
          </p:nvSpPr>
          <p:spPr bwMode="auto">
            <a:xfrm>
              <a:off x="3922" y="1589"/>
              <a:ext cx="175" cy="52"/>
            </a:xfrm>
            <a:custGeom>
              <a:avLst/>
              <a:gdLst/>
              <a:ahLst/>
              <a:cxnLst>
                <a:cxn ang="0">
                  <a:pos x="224" y="0"/>
                </a:cxn>
                <a:cxn ang="0">
                  <a:pos x="0" y="35"/>
                </a:cxn>
                <a:cxn ang="0">
                  <a:pos x="4" y="65"/>
                </a:cxn>
                <a:cxn ang="0">
                  <a:pos x="229" y="30"/>
                </a:cxn>
                <a:cxn ang="0">
                  <a:pos x="224" y="0"/>
                </a:cxn>
              </a:cxnLst>
              <a:rect l="0" t="0" r="r" b="b"/>
              <a:pathLst>
                <a:path w="230" h="66">
                  <a:moveTo>
                    <a:pt x="224" y="0"/>
                  </a:moveTo>
                  <a:lnTo>
                    <a:pt x="0" y="35"/>
                  </a:lnTo>
                  <a:lnTo>
                    <a:pt x="4" y="65"/>
                  </a:lnTo>
                  <a:lnTo>
                    <a:pt x="229" y="30"/>
                  </a:lnTo>
                  <a:lnTo>
                    <a:pt x="224" y="0"/>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49249" name="Freeform 97"/>
            <p:cNvSpPr>
              <a:spLocks/>
            </p:cNvSpPr>
            <p:nvPr/>
          </p:nvSpPr>
          <p:spPr bwMode="auto">
            <a:xfrm>
              <a:off x="4097" y="1566"/>
              <a:ext cx="152" cy="45"/>
            </a:xfrm>
            <a:custGeom>
              <a:avLst/>
              <a:gdLst/>
              <a:ahLst/>
              <a:cxnLst>
                <a:cxn ang="0">
                  <a:pos x="194" y="0"/>
                </a:cxn>
                <a:cxn ang="0">
                  <a:pos x="0" y="26"/>
                </a:cxn>
                <a:cxn ang="0">
                  <a:pos x="5" y="56"/>
                </a:cxn>
                <a:cxn ang="0">
                  <a:pos x="199" y="29"/>
                </a:cxn>
                <a:cxn ang="0">
                  <a:pos x="194" y="0"/>
                </a:cxn>
              </a:cxnLst>
              <a:rect l="0" t="0" r="r" b="b"/>
              <a:pathLst>
                <a:path w="200" h="57">
                  <a:moveTo>
                    <a:pt x="194" y="0"/>
                  </a:moveTo>
                  <a:lnTo>
                    <a:pt x="0" y="26"/>
                  </a:lnTo>
                  <a:lnTo>
                    <a:pt x="5" y="56"/>
                  </a:lnTo>
                  <a:lnTo>
                    <a:pt x="199" y="29"/>
                  </a:lnTo>
                  <a:lnTo>
                    <a:pt x="194" y="0"/>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49250" name="Freeform 98"/>
            <p:cNvSpPr>
              <a:spLocks/>
            </p:cNvSpPr>
            <p:nvPr/>
          </p:nvSpPr>
          <p:spPr bwMode="auto">
            <a:xfrm>
              <a:off x="4249" y="1547"/>
              <a:ext cx="135" cy="40"/>
            </a:xfrm>
            <a:custGeom>
              <a:avLst/>
              <a:gdLst/>
              <a:ahLst/>
              <a:cxnLst>
                <a:cxn ang="0">
                  <a:pos x="172" y="0"/>
                </a:cxn>
                <a:cxn ang="0">
                  <a:pos x="171" y="0"/>
                </a:cxn>
                <a:cxn ang="0">
                  <a:pos x="0" y="21"/>
                </a:cxn>
                <a:cxn ang="0">
                  <a:pos x="5" y="50"/>
                </a:cxn>
                <a:cxn ang="0">
                  <a:pos x="176" y="29"/>
                </a:cxn>
                <a:cxn ang="0">
                  <a:pos x="175" y="29"/>
                </a:cxn>
                <a:cxn ang="0">
                  <a:pos x="172" y="0"/>
                </a:cxn>
                <a:cxn ang="0">
                  <a:pos x="171" y="0"/>
                </a:cxn>
                <a:cxn ang="0">
                  <a:pos x="172" y="0"/>
                </a:cxn>
              </a:cxnLst>
              <a:rect l="0" t="0" r="r" b="b"/>
              <a:pathLst>
                <a:path w="177" h="51">
                  <a:moveTo>
                    <a:pt x="172" y="0"/>
                  </a:moveTo>
                  <a:lnTo>
                    <a:pt x="171" y="0"/>
                  </a:lnTo>
                  <a:lnTo>
                    <a:pt x="0" y="21"/>
                  </a:lnTo>
                  <a:lnTo>
                    <a:pt x="5" y="50"/>
                  </a:lnTo>
                  <a:lnTo>
                    <a:pt x="176" y="29"/>
                  </a:lnTo>
                  <a:lnTo>
                    <a:pt x="175" y="29"/>
                  </a:lnTo>
                  <a:lnTo>
                    <a:pt x="172" y="0"/>
                  </a:lnTo>
                  <a:lnTo>
                    <a:pt x="171" y="0"/>
                  </a:lnTo>
                  <a:lnTo>
                    <a:pt x="172" y="0"/>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49251" name="Freeform 99"/>
            <p:cNvSpPr>
              <a:spLocks/>
            </p:cNvSpPr>
            <p:nvPr/>
          </p:nvSpPr>
          <p:spPr bwMode="auto">
            <a:xfrm>
              <a:off x="4385" y="1535"/>
              <a:ext cx="113" cy="33"/>
            </a:xfrm>
            <a:custGeom>
              <a:avLst/>
              <a:gdLst/>
              <a:ahLst/>
              <a:cxnLst>
                <a:cxn ang="0">
                  <a:pos x="145" y="0"/>
                </a:cxn>
                <a:cxn ang="0">
                  <a:pos x="0" y="13"/>
                </a:cxn>
                <a:cxn ang="0">
                  <a:pos x="3" y="41"/>
                </a:cxn>
                <a:cxn ang="0">
                  <a:pos x="148" y="29"/>
                </a:cxn>
                <a:cxn ang="0">
                  <a:pos x="147" y="29"/>
                </a:cxn>
                <a:cxn ang="0">
                  <a:pos x="145" y="0"/>
                </a:cxn>
              </a:cxnLst>
              <a:rect l="0" t="0" r="r" b="b"/>
              <a:pathLst>
                <a:path w="149" h="42">
                  <a:moveTo>
                    <a:pt x="145" y="0"/>
                  </a:moveTo>
                  <a:lnTo>
                    <a:pt x="0" y="13"/>
                  </a:lnTo>
                  <a:lnTo>
                    <a:pt x="3" y="41"/>
                  </a:lnTo>
                  <a:lnTo>
                    <a:pt x="148" y="29"/>
                  </a:lnTo>
                  <a:lnTo>
                    <a:pt x="147" y="29"/>
                  </a:lnTo>
                  <a:lnTo>
                    <a:pt x="145" y="0"/>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49252" name="Freeform 100"/>
            <p:cNvSpPr>
              <a:spLocks/>
            </p:cNvSpPr>
            <p:nvPr/>
          </p:nvSpPr>
          <p:spPr bwMode="auto">
            <a:xfrm>
              <a:off x="4500" y="1523"/>
              <a:ext cx="132" cy="34"/>
            </a:xfrm>
            <a:custGeom>
              <a:avLst/>
              <a:gdLst/>
              <a:ahLst/>
              <a:cxnLst>
                <a:cxn ang="0">
                  <a:pos x="172" y="0"/>
                </a:cxn>
                <a:cxn ang="0">
                  <a:pos x="171" y="0"/>
                </a:cxn>
                <a:cxn ang="0">
                  <a:pos x="0" y="13"/>
                </a:cxn>
                <a:cxn ang="0">
                  <a:pos x="2" y="42"/>
                </a:cxn>
                <a:cxn ang="0">
                  <a:pos x="173" y="29"/>
                </a:cxn>
                <a:cxn ang="0">
                  <a:pos x="172" y="0"/>
                </a:cxn>
                <a:cxn ang="0">
                  <a:pos x="171" y="0"/>
                </a:cxn>
                <a:cxn ang="0">
                  <a:pos x="172" y="0"/>
                </a:cxn>
              </a:cxnLst>
              <a:rect l="0" t="0" r="r" b="b"/>
              <a:pathLst>
                <a:path w="174" h="43">
                  <a:moveTo>
                    <a:pt x="172" y="0"/>
                  </a:moveTo>
                  <a:lnTo>
                    <a:pt x="171" y="0"/>
                  </a:lnTo>
                  <a:lnTo>
                    <a:pt x="0" y="13"/>
                  </a:lnTo>
                  <a:lnTo>
                    <a:pt x="2" y="42"/>
                  </a:lnTo>
                  <a:lnTo>
                    <a:pt x="173" y="29"/>
                  </a:lnTo>
                  <a:lnTo>
                    <a:pt x="172" y="0"/>
                  </a:lnTo>
                  <a:lnTo>
                    <a:pt x="171" y="0"/>
                  </a:lnTo>
                  <a:lnTo>
                    <a:pt x="172" y="0"/>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49253" name="Freeform 101"/>
            <p:cNvSpPr>
              <a:spLocks/>
            </p:cNvSpPr>
            <p:nvPr/>
          </p:nvSpPr>
          <p:spPr bwMode="auto">
            <a:xfrm>
              <a:off x="4635" y="1519"/>
              <a:ext cx="101" cy="26"/>
            </a:xfrm>
            <a:custGeom>
              <a:avLst/>
              <a:gdLst/>
              <a:ahLst/>
              <a:cxnLst>
                <a:cxn ang="0">
                  <a:pos x="133" y="0"/>
                </a:cxn>
                <a:cxn ang="0">
                  <a:pos x="132" y="0"/>
                </a:cxn>
                <a:cxn ang="0">
                  <a:pos x="0" y="4"/>
                </a:cxn>
                <a:cxn ang="0">
                  <a:pos x="1" y="32"/>
                </a:cxn>
                <a:cxn ang="0">
                  <a:pos x="133" y="27"/>
                </a:cxn>
                <a:cxn ang="0">
                  <a:pos x="132" y="27"/>
                </a:cxn>
                <a:cxn ang="0">
                  <a:pos x="133" y="0"/>
                </a:cxn>
                <a:cxn ang="0">
                  <a:pos x="132" y="0"/>
                </a:cxn>
                <a:cxn ang="0">
                  <a:pos x="133" y="0"/>
                </a:cxn>
              </a:cxnLst>
              <a:rect l="0" t="0" r="r" b="b"/>
              <a:pathLst>
                <a:path w="134" h="33">
                  <a:moveTo>
                    <a:pt x="133" y="0"/>
                  </a:moveTo>
                  <a:lnTo>
                    <a:pt x="132" y="0"/>
                  </a:lnTo>
                  <a:lnTo>
                    <a:pt x="0" y="4"/>
                  </a:lnTo>
                  <a:lnTo>
                    <a:pt x="1" y="32"/>
                  </a:lnTo>
                  <a:lnTo>
                    <a:pt x="133" y="27"/>
                  </a:lnTo>
                  <a:lnTo>
                    <a:pt x="132" y="27"/>
                  </a:lnTo>
                  <a:lnTo>
                    <a:pt x="133" y="0"/>
                  </a:lnTo>
                  <a:lnTo>
                    <a:pt x="132" y="0"/>
                  </a:lnTo>
                  <a:lnTo>
                    <a:pt x="133" y="0"/>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49254" name="Freeform 102"/>
            <p:cNvSpPr>
              <a:spLocks/>
            </p:cNvSpPr>
            <p:nvPr/>
          </p:nvSpPr>
          <p:spPr bwMode="auto">
            <a:xfrm>
              <a:off x="4740" y="1519"/>
              <a:ext cx="88" cy="24"/>
            </a:xfrm>
            <a:custGeom>
              <a:avLst/>
              <a:gdLst/>
              <a:ahLst/>
              <a:cxnLst>
                <a:cxn ang="0">
                  <a:pos x="113" y="16"/>
                </a:cxn>
                <a:cxn ang="0">
                  <a:pos x="114" y="2"/>
                </a:cxn>
                <a:cxn ang="0">
                  <a:pos x="1" y="0"/>
                </a:cxn>
                <a:cxn ang="0">
                  <a:pos x="0" y="27"/>
                </a:cxn>
                <a:cxn ang="0">
                  <a:pos x="112" y="29"/>
                </a:cxn>
                <a:cxn ang="0">
                  <a:pos x="113" y="16"/>
                </a:cxn>
              </a:cxnLst>
              <a:rect l="0" t="0" r="r" b="b"/>
              <a:pathLst>
                <a:path w="115" h="30">
                  <a:moveTo>
                    <a:pt x="113" y="16"/>
                  </a:moveTo>
                  <a:lnTo>
                    <a:pt x="114" y="2"/>
                  </a:lnTo>
                  <a:lnTo>
                    <a:pt x="1" y="0"/>
                  </a:lnTo>
                  <a:lnTo>
                    <a:pt x="0" y="27"/>
                  </a:lnTo>
                  <a:lnTo>
                    <a:pt x="112" y="29"/>
                  </a:lnTo>
                  <a:lnTo>
                    <a:pt x="113" y="16"/>
                  </a:lnTo>
                </a:path>
              </a:pathLst>
            </a:custGeom>
            <a:solidFill>
              <a:srgbClr val="00FFFF"/>
            </a:solidFill>
            <a:ln w="12700" cap="rnd" cmpd="sng">
              <a:noFill/>
              <a:prstDash val="solid"/>
              <a:round/>
              <a:headEnd type="none" w="med" len="med"/>
              <a:tailEnd type="none" w="med" len="med"/>
            </a:ln>
            <a:effectLst/>
          </p:spPr>
          <p:txBody>
            <a:bodyPr/>
            <a:lstStyle/>
            <a:p>
              <a:endParaRPr lang="fr-FR"/>
            </a:p>
          </p:txBody>
        </p:sp>
        <p:sp>
          <p:nvSpPr>
            <p:cNvPr id="49255" name="Freeform 103"/>
            <p:cNvSpPr>
              <a:spLocks/>
            </p:cNvSpPr>
            <p:nvPr/>
          </p:nvSpPr>
          <p:spPr bwMode="auto">
            <a:xfrm>
              <a:off x="975" y="3028"/>
              <a:ext cx="120" cy="25"/>
            </a:xfrm>
            <a:custGeom>
              <a:avLst/>
              <a:gdLst/>
              <a:ahLst/>
              <a:cxnLst>
                <a:cxn ang="0">
                  <a:pos x="157" y="0"/>
                </a:cxn>
                <a:cxn ang="0">
                  <a:pos x="0" y="3"/>
                </a:cxn>
                <a:cxn ang="0">
                  <a:pos x="2" y="30"/>
                </a:cxn>
                <a:cxn ang="0">
                  <a:pos x="158" y="27"/>
                </a:cxn>
                <a:cxn ang="0">
                  <a:pos x="157" y="0"/>
                </a:cxn>
              </a:cxnLst>
              <a:rect l="0" t="0" r="r" b="b"/>
              <a:pathLst>
                <a:path w="159" h="31">
                  <a:moveTo>
                    <a:pt x="157" y="0"/>
                  </a:moveTo>
                  <a:lnTo>
                    <a:pt x="0" y="3"/>
                  </a:lnTo>
                  <a:lnTo>
                    <a:pt x="2" y="30"/>
                  </a:lnTo>
                  <a:lnTo>
                    <a:pt x="158" y="27"/>
                  </a:lnTo>
                  <a:lnTo>
                    <a:pt x="157" y="0"/>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256" name="Freeform 104"/>
            <p:cNvSpPr>
              <a:spLocks/>
            </p:cNvSpPr>
            <p:nvPr/>
          </p:nvSpPr>
          <p:spPr bwMode="auto">
            <a:xfrm>
              <a:off x="1099" y="3025"/>
              <a:ext cx="91" cy="24"/>
            </a:xfrm>
            <a:custGeom>
              <a:avLst/>
              <a:gdLst/>
              <a:ahLst/>
              <a:cxnLst>
                <a:cxn ang="0">
                  <a:pos x="115" y="0"/>
                </a:cxn>
                <a:cxn ang="0">
                  <a:pos x="117" y="0"/>
                </a:cxn>
                <a:cxn ang="0">
                  <a:pos x="0" y="2"/>
                </a:cxn>
                <a:cxn ang="0">
                  <a:pos x="1" y="29"/>
                </a:cxn>
                <a:cxn ang="0">
                  <a:pos x="118" y="27"/>
                </a:cxn>
                <a:cxn ang="0">
                  <a:pos x="120" y="27"/>
                </a:cxn>
                <a:cxn ang="0">
                  <a:pos x="118" y="27"/>
                </a:cxn>
                <a:cxn ang="0">
                  <a:pos x="119" y="27"/>
                </a:cxn>
                <a:cxn ang="0">
                  <a:pos x="120" y="27"/>
                </a:cxn>
                <a:cxn ang="0">
                  <a:pos x="115" y="0"/>
                </a:cxn>
              </a:cxnLst>
              <a:rect l="0" t="0" r="r" b="b"/>
              <a:pathLst>
                <a:path w="121" h="30">
                  <a:moveTo>
                    <a:pt x="115" y="0"/>
                  </a:moveTo>
                  <a:lnTo>
                    <a:pt x="117" y="0"/>
                  </a:lnTo>
                  <a:lnTo>
                    <a:pt x="0" y="2"/>
                  </a:lnTo>
                  <a:lnTo>
                    <a:pt x="1" y="29"/>
                  </a:lnTo>
                  <a:lnTo>
                    <a:pt x="118" y="27"/>
                  </a:lnTo>
                  <a:lnTo>
                    <a:pt x="120" y="27"/>
                  </a:lnTo>
                  <a:lnTo>
                    <a:pt x="118" y="27"/>
                  </a:lnTo>
                  <a:lnTo>
                    <a:pt x="119" y="27"/>
                  </a:lnTo>
                  <a:lnTo>
                    <a:pt x="120" y="27"/>
                  </a:lnTo>
                  <a:lnTo>
                    <a:pt x="115" y="0"/>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257" name="Freeform 105"/>
            <p:cNvSpPr>
              <a:spLocks/>
            </p:cNvSpPr>
            <p:nvPr/>
          </p:nvSpPr>
          <p:spPr bwMode="auto">
            <a:xfrm>
              <a:off x="1190" y="3010"/>
              <a:ext cx="105" cy="37"/>
            </a:xfrm>
            <a:custGeom>
              <a:avLst/>
              <a:gdLst/>
              <a:ahLst/>
              <a:cxnLst>
                <a:cxn ang="0">
                  <a:pos x="129" y="1"/>
                </a:cxn>
                <a:cxn ang="0">
                  <a:pos x="130" y="0"/>
                </a:cxn>
                <a:cxn ang="0">
                  <a:pos x="0" y="18"/>
                </a:cxn>
                <a:cxn ang="0">
                  <a:pos x="5" y="46"/>
                </a:cxn>
                <a:cxn ang="0">
                  <a:pos x="135" y="28"/>
                </a:cxn>
                <a:cxn ang="0">
                  <a:pos x="136" y="28"/>
                </a:cxn>
                <a:cxn ang="0">
                  <a:pos x="135" y="28"/>
                </a:cxn>
                <a:cxn ang="0">
                  <a:pos x="136" y="28"/>
                </a:cxn>
                <a:cxn ang="0">
                  <a:pos x="129" y="1"/>
                </a:cxn>
              </a:cxnLst>
              <a:rect l="0" t="0" r="r" b="b"/>
              <a:pathLst>
                <a:path w="137" h="47">
                  <a:moveTo>
                    <a:pt x="129" y="1"/>
                  </a:moveTo>
                  <a:lnTo>
                    <a:pt x="130" y="0"/>
                  </a:lnTo>
                  <a:lnTo>
                    <a:pt x="0" y="18"/>
                  </a:lnTo>
                  <a:lnTo>
                    <a:pt x="5" y="46"/>
                  </a:lnTo>
                  <a:lnTo>
                    <a:pt x="135" y="28"/>
                  </a:lnTo>
                  <a:lnTo>
                    <a:pt x="136" y="28"/>
                  </a:lnTo>
                  <a:lnTo>
                    <a:pt x="135" y="28"/>
                  </a:lnTo>
                  <a:lnTo>
                    <a:pt x="136" y="28"/>
                  </a:lnTo>
                  <a:lnTo>
                    <a:pt x="129" y="1"/>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258" name="Freeform 106"/>
            <p:cNvSpPr>
              <a:spLocks/>
            </p:cNvSpPr>
            <p:nvPr/>
          </p:nvSpPr>
          <p:spPr bwMode="auto">
            <a:xfrm>
              <a:off x="1293" y="2986"/>
              <a:ext cx="102" cy="45"/>
            </a:xfrm>
            <a:custGeom>
              <a:avLst/>
              <a:gdLst/>
              <a:ahLst/>
              <a:cxnLst>
                <a:cxn ang="0">
                  <a:pos x="123" y="0"/>
                </a:cxn>
                <a:cxn ang="0">
                  <a:pos x="124" y="0"/>
                </a:cxn>
                <a:cxn ang="0">
                  <a:pos x="0" y="27"/>
                </a:cxn>
                <a:cxn ang="0">
                  <a:pos x="7" y="55"/>
                </a:cxn>
                <a:cxn ang="0">
                  <a:pos x="131" y="28"/>
                </a:cxn>
                <a:cxn ang="0">
                  <a:pos x="133" y="28"/>
                </a:cxn>
                <a:cxn ang="0">
                  <a:pos x="131" y="28"/>
                </a:cxn>
                <a:cxn ang="0">
                  <a:pos x="132" y="28"/>
                </a:cxn>
                <a:cxn ang="0">
                  <a:pos x="133" y="28"/>
                </a:cxn>
                <a:cxn ang="0">
                  <a:pos x="123" y="0"/>
                </a:cxn>
              </a:cxnLst>
              <a:rect l="0" t="0" r="r" b="b"/>
              <a:pathLst>
                <a:path w="134" h="56">
                  <a:moveTo>
                    <a:pt x="123" y="0"/>
                  </a:moveTo>
                  <a:lnTo>
                    <a:pt x="124" y="0"/>
                  </a:lnTo>
                  <a:lnTo>
                    <a:pt x="0" y="27"/>
                  </a:lnTo>
                  <a:lnTo>
                    <a:pt x="7" y="55"/>
                  </a:lnTo>
                  <a:lnTo>
                    <a:pt x="131" y="28"/>
                  </a:lnTo>
                  <a:lnTo>
                    <a:pt x="133" y="28"/>
                  </a:lnTo>
                  <a:lnTo>
                    <a:pt x="131" y="28"/>
                  </a:lnTo>
                  <a:lnTo>
                    <a:pt x="132" y="28"/>
                  </a:lnTo>
                  <a:lnTo>
                    <a:pt x="133" y="28"/>
                  </a:lnTo>
                  <a:lnTo>
                    <a:pt x="123" y="0"/>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259" name="Freeform 107"/>
            <p:cNvSpPr>
              <a:spLocks/>
            </p:cNvSpPr>
            <p:nvPr/>
          </p:nvSpPr>
          <p:spPr bwMode="auto">
            <a:xfrm>
              <a:off x="1392" y="2958"/>
              <a:ext cx="90" cy="49"/>
            </a:xfrm>
            <a:custGeom>
              <a:avLst/>
              <a:gdLst/>
              <a:ahLst/>
              <a:cxnLst>
                <a:cxn ang="0">
                  <a:pos x="105" y="1"/>
                </a:cxn>
                <a:cxn ang="0">
                  <a:pos x="107" y="0"/>
                </a:cxn>
                <a:cxn ang="0">
                  <a:pos x="0" y="33"/>
                </a:cxn>
                <a:cxn ang="0">
                  <a:pos x="10" y="61"/>
                </a:cxn>
                <a:cxn ang="0">
                  <a:pos x="116" y="28"/>
                </a:cxn>
                <a:cxn ang="0">
                  <a:pos x="118" y="27"/>
                </a:cxn>
                <a:cxn ang="0">
                  <a:pos x="116" y="28"/>
                </a:cxn>
                <a:cxn ang="0">
                  <a:pos x="117" y="27"/>
                </a:cxn>
                <a:cxn ang="0">
                  <a:pos x="118" y="27"/>
                </a:cxn>
                <a:cxn ang="0">
                  <a:pos x="105" y="1"/>
                </a:cxn>
              </a:cxnLst>
              <a:rect l="0" t="0" r="r" b="b"/>
              <a:pathLst>
                <a:path w="119" h="62">
                  <a:moveTo>
                    <a:pt x="105" y="1"/>
                  </a:moveTo>
                  <a:lnTo>
                    <a:pt x="107" y="0"/>
                  </a:lnTo>
                  <a:lnTo>
                    <a:pt x="0" y="33"/>
                  </a:lnTo>
                  <a:lnTo>
                    <a:pt x="10" y="61"/>
                  </a:lnTo>
                  <a:lnTo>
                    <a:pt x="116" y="28"/>
                  </a:lnTo>
                  <a:lnTo>
                    <a:pt x="118" y="27"/>
                  </a:lnTo>
                  <a:lnTo>
                    <a:pt x="116" y="28"/>
                  </a:lnTo>
                  <a:lnTo>
                    <a:pt x="117" y="27"/>
                  </a:lnTo>
                  <a:lnTo>
                    <a:pt x="118" y="27"/>
                  </a:lnTo>
                  <a:lnTo>
                    <a:pt x="105" y="1"/>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260" name="Freeform 108"/>
            <p:cNvSpPr>
              <a:spLocks/>
            </p:cNvSpPr>
            <p:nvPr/>
          </p:nvSpPr>
          <p:spPr bwMode="auto">
            <a:xfrm>
              <a:off x="1476" y="2921"/>
              <a:ext cx="82" cy="57"/>
            </a:xfrm>
            <a:custGeom>
              <a:avLst/>
              <a:gdLst/>
              <a:ahLst/>
              <a:cxnLst>
                <a:cxn ang="0">
                  <a:pos x="96" y="0"/>
                </a:cxn>
                <a:cxn ang="0">
                  <a:pos x="95" y="0"/>
                </a:cxn>
                <a:cxn ang="0">
                  <a:pos x="0" y="43"/>
                </a:cxn>
                <a:cxn ang="0">
                  <a:pos x="13" y="70"/>
                </a:cxn>
                <a:cxn ang="0">
                  <a:pos x="108" y="27"/>
                </a:cxn>
                <a:cxn ang="0">
                  <a:pos x="107" y="28"/>
                </a:cxn>
                <a:cxn ang="0">
                  <a:pos x="96" y="0"/>
                </a:cxn>
                <a:cxn ang="0">
                  <a:pos x="95" y="0"/>
                </a:cxn>
                <a:cxn ang="0">
                  <a:pos x="96" y="0"/>
                </a:cxn>
              </a:cxnLst>
              <a:rect l="0" t="0" r="r" b="b"/>
              <a:pathLst>
                <a:path w="109" h="71">
                  <a:moveTo>
                    <a:pt x="96" y="0"/>
                  </a:moveTo>
                  <a:lnTo>
                    <a:pt x="95" y="0"/>
                  </a:lnTo>
                  <a:lnTo>
                    <a:pt x="0" y="43"/>
                  </a:lnTo>
                  <a:lnTo>
                    <a:pt x="13" y="70"/>
                  </a:lnTo>
                  <a:lnTo>
                    <a:pt x="108" y="27"/>
                  </a:lnTo>
                  <a:lnTo>
                    <a:pt x="107" y="28"/>
                  </a:lnTo>
                  <a:lnTo>
                    <a:pt x="96" y="0"/>
                  </a:lnTo>
                  <a:lnTo>
                    <a:pt x="95" y="0"/>
                  </a:lnTo>
                  <a:lnTo>
                    <a:pt x="96" y="0"/>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261" name="Freeform 109"/>
            <p:cNvSpPr>
              <a:spLocks/>
            </p:cNvSpPr>
            <p:nvPr/>
          </p:nvSpPr>
          <p:spPr bwMode="auto">
            <a:xfrm>
              <a:off x="1551" y="2887"/>
              <a:ext cx="89" cy="54"/>
            </a:xfrm>
            <a:custGeom>
              <a:avLst/>
              <a:gdLst/>
              <a:ahLst/>
              <a:cxnLst>
                <a:cxn ang="0">
                  <a:pos x="107" y="0"/>
                </a:cxn>
                <a:cxn ang="0">
                  <a:pos x="105" y="1"/>
                </a:cxn>
                <a:cxn ang="0">
                  <a:pos x="0" y="39"/>
                </a:cxn>
                <a:cxn ang="0">
                  <a:pos x="11" y="67"/>
                </a:cxn>
                <a:cxn ang="0">
                  <a:pos x="115" y="28"/>
                </a:cxn>
                <a:cxn ang="0">
                  <a:pos x="112" y="29"/>
                </a:cxn>
                <a:cxn ang="0">
                  <a:pos x="107" y="0"/>
                </a:cxn>
                <a:cxn ang="0">
                  <a:pos x="106" y="1"/>
                </a:cxn>
                <a:cxn ang="0">
                  <a:pos x="105" y="1"/>
                </a:cxn>
                <a:cxn ang="0">
                  <a:pos x="107" y="0"/>
                </a:cxn>
              </a:cxnLst>
              <a:rect l="0" t="0" r="r" b="b"/>
              <a:pathLst>
                <a:path w="116" h="68">
                  <a:moveTo>
                    <a:pt x="107" y="0"/>
                  </a:moveTo>
                  <a:lnTo>
                    <a:pt x="105" y="1"/>
                  </a:lnTo>
                  <a:lnTo>
                    <a:pt x="0" y="39"/>
                  </a:lnTo>
                  <a:lnTo>
                    <a:pt x="11" y="67"/>
                  </a:lnTo>
                  <a:lnTo>
                    <a:pt x="115" y="28"/>
                  </a:lnTo>
                  <a:lnTo>
                    <a:pt x="112" y="29"/>
                  </a:lnTo>
                  <a:lnTo>
                    <a:pt x="107" y="0"/>
                  </a:lnTo>
                  <a:lnTo>
                    <a:pt x="106" y="1"/>
                  </a:lnTo>
                  <a:lnTo>
                    <a:pt x="105" y="1"/>
                  </a:lnTo>
                  <a:lnTo>
                    <a:pt x="107" y="0"/>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262" name="Freeform 110"/>
            <p:cNvSpPr>
              <a:spLocks/>
            </p:cNvSpPr>
            <p:nvPr/>
          </p:nvSpPr>
          <p:spPr bwMode="auto">
            <a:xfrm>
              <a:off x="1638" y="2872"/>
              <a:ext cx="92" cy="36"/>
            </a:xfrm>
            <a:custGeom>
              <a:avLst/>
              <a:gdLst/>
              <a:ahLst/>
              <a:cxnLst>
                <a:cxn ang="0">
                  <a:pos x="116" y="0"/>
                </a:cxn>
                <a:cxn ang="0">
                  <a:pos x="115" y="0"/>
                </a:cxn>
                <a:cxn ang="0">
                  <a:pos x="0" y="16"/>
                </a:cxn>
                <a:cxn ang="0">
                  <a:pos x="5" y="44"/>
                </a:cxn>
                <a:cxn ang="0">
                  <a:pos x="120" y="29"/>
                </a:cxn>
                <a:cxn ang="0">
                  <a:pos x="119" y="29"/>
                </a:cxn>
                <a:cxn ang="0">
                  <a:pos x="116" y="0"/>
                </a:cxn>
                <a:cxn ang="0">
                  <a:pos x="115" y="0"/>
                </a:cxn>
                <a:cxn ang="0">
                  <a:pos x="116" y="0"/>
                </a:cxn>
              </a:cxnLst>
              <a:rect l="0" t="0" r="r" b="b"/>
              <a:pathLst>
                <a:path w="121" h="45">
                  <a:moveTo>
                    <a:pt x="116" y="0"/>
                  </a:moveTo>
                  <a:lnTo>
                    <a:pt x="115" y="0"/>
                  </a:lnTo>
                  <a:lnTo>
                    <a:pt x="0" y="16"/>
                  </a:lnTo>
                  <a:lnTo>
                    <a:pt x="5" y="44"/>
                  </a:lnTo>
                  <a:lnTo>
                    <a:pt x="120" y="29"/>
                  </a:lnTo>
                  <a:lnTo>
                    <a:pt x="119" y="29"/>
                  </a:lnTo>
                  <a:lnTo>
                    <a:pt x="116" y="0"/>
                  </a:lnTo>
                  <a:lnTo>
                    <a:pt x="115" y="0"/>
                  </a:lnTo>
                  <a:lnTo>
                    <a:pt x="116" y="0"/>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263" name="Freeform 111"/>
            <p:cNvSpPr>
              <a:spLocks/>
            </p:cNvSpPr>
            <p:nvPr/>
          </p:nvSpPr>
          <p:spPr bwMode="auto">
            <a:xfrm>
              <a:off x="1730" y="2866"/>
              <a:ext cx="83" cy="29"/>
            </a:xfrm>
            <a:custGeom>
              <a:avLst/>
              <a:gdLst/>
              <a:ahLst/>
              <a:cxnLst>
                <a:cxn ang="0">
                  <a:pos x="108" y="0"/>
                </a:cxn>
                <a:cxn ang="0">
                  <a:pos x="106" y="0"/>
                </a:cxn>
                <a:cxn ang="0">
                  <a:pos x="0" y="7"/>
                </a:cxn>
                <a:cxn ang="0">
                  <a:pos x="3" y="35"/>
                </a:cxn>
                <a:cxn ang="0">
                  <a:pos x="108" y="27"/>
                </a:cxn>
                <a:cxn ang="0">
                  <a:pos x="107" y="27"/>
                </a:cxn>
                <a:cxn ang="0">
                  <a:pos x="108" y="0"/>
                </a:cxn>
                <a:cxn ang="0">
                  <a:pos x="107" y="0"/>
                </a:cxn>
                <a:cxn ang="0">
                  <a:pos x="106" y="0"/>
                </a:cxn>
                <a:cxn ang="0">
                  <a:pos x="108" y="0"/>
                </a:cxn>
              </a:cxnLst>
              <a:rect l="0" t="0" r="r" b="b"/>
              <a:pathLst>
                <a:path w="109" h="36">
                  <a:moveTo>
                    <a:pt x="108" y="0"/>
                  </a:moveTo>
                  <a:lnTo>
                    <a:pt x="106" y="0"/>
                  </a:lnTo>
                  <a:lnTo>
                    <a:pt x="0" y="7"/>
                  </a:lnTo>
                  <a:lnTo>
                    <a:pt x="3" y="35"/>
                  </a:lnTo>
                  <a:lnTo>
                    <a:pt x="108" y="27"/>
                  </a:lnTo>
                  <a:lnTo>
                    <a:pt x="107" y="27"/>
                  </a:lnTo>
                  <a:lnTo>
                    <a:pt x="108" y="0"/>
                  </a:lnTo>
                  <a:lnTo>
                    <a:pt x="107" y="0"/>
                  </a:lnTo>
                  <a:lnTo>
                    <a:pt x="106" y="0"/>
                  </a:lnTo>
                  <a:lnTo>
                    <a:pt x="108" y="0"/>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264" name="Freeform 112"/>
            <p:cNvSpPr>
              <a:spLocks/>
            </p:cNvSpPr>
            <p:nvPr/>
          </p:nvSpPr>
          <p:spPr bwMode="auto">
            <a:xfrm>
              <a:off x="1817" y="2866"/>
              <a:ext cx="82" cy="26"/>
            </a:xfrm>
            <a:custGeom>
              <a:avLst/>
              <a:gdLst/>
              <a:ahLst/>
              <a:cxnLst>
                <a:cxn ang="0">
                  <a:pos x="107" y="4"/>
                </a:cxn>
                <a:cxn ang="0">
                  <a:pos x="104" y="4"/>
                </a:cxn>
                <a:cxn ang="0">
                  <a:pos x="1" y="0"/>
                </a:cxn>
                <a:cxn ang="0">
                  <a:pos x="0" y="27"/>
                </a:cxn>
                <a:cxn ang="0">
                  <a:pos x="103" y="32"/>
                </a:cxn>
                <a:cxn ang="0">
                  <a:pos x="101" y="32"/>
                </a:cxn>
                <a:cxn ang="0">
                  <a:pos x="107" y="4"/>
                </a:cxn>
                <a:cxn ang="0">
                  <a:pos x="105" y="4"/>
                </a:cxn>
                <a:cxn ang="0">
                  <a:pos x="104" y="4"/>
                </a:cxn>
                <a:cxn ang="0">
                  <a:pos x="107" y="4"/>
                </a:cxn>
              </a:cxnLst>
              <a:rect l="0" t="0" r="r" b="b"/>
              <a:pathLst>
                <a:path w="108" h="33">
                  <a:moveTo>
                    <a:pt x="107" y="4"/>
                  </a:moveTo>
                  <a:lnTo>
                    <a:pt x="104" y="4"/>
                  </a:lnTo>
                  <a:lnTo>
                    <a:pt x="1" y="0"/>
                  </a:lnTo>
                  <a:lnTo>
                    <a:pt x="0" y="27"/>
                  </a:lnTo>
                  <a:lnTo>
                    <a:pt x="103" y="32"/>
                  </a:lnTo>
                  <a:lnTo>
                    <a:pt x="101" y="32"/>
                  </a:lnTo>
                  <a:lnTo>
                    <a:pt x="107" y="4"/>
                  </a:lnTo>
                  <a:lnTo>
                    <a:pt x="105" y="4"/>
                  </a:lnTo>
                  <a:lnTo>
                    <a:pt x="104" y="4"/>
                  </a:lnTo>
                  <a:lnTo>
                    <a:pt x="107" y="4"/>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265" name="Freeform 113"/>
            <p:cNvSpPr>
              <a:spLocks/>
            </p:cNvSpPr>
            <p:nvPr/>
          </p:nvSpPr>
          <p:spPr bwMode="auto">
            <a:xfrm>
              <a:off x="1898" y="2870"/>
              <a:ext cx="93" cy="38"/>
            </a:xfrm>
            <a:custGeom>
              <a:avLst/>
              <a:gdLst/>
              <a:ahLst/>
              <a:cxnLst>
                <a:cxn ang="0">
                  <a:pos x="122" y="20"/>
                </a:cxn>
                <a:cxn ang="0">
                  <a:pos x="121" y="19"/>
                </a:cxn>
                <a:cxn ang="0">
                  <a:pos x="6" y="0"/>
                </a:cxn>
                <a:cxn ang="0">
                  <a:pos x="0" y="29"/>
                </a:cxn>
                <a:cxn ang="0">
                  <a:pos x="115" y="47"/>
                </a:cxn>
                <a:cxn ang="0">
                  <a:pos x="114" y="47"/>
                </a:cxn>
                <a:cxn ang="0">
                  <a:pos x="122" y="20"/>
                </a:cxn>
                <a:cxn ang="0">
                  <a:pos x="121" y="20"/>
                </a:cxn>
                <a:cxn ang="0">
                  <a:pos x="121" y="19"/>
                </a:cxn>
                <a:cxn ang="0">
                  <a:pos x="122" y="20"/>
                </a:cxn>
              </a:cxnLst>
              <a:rect l="0" t="0" r="r" b="b"/>
              <a:pathLst>
                <a:path w="123" h="48">
                  <a:moveTo>
                    <a:pt x="122" y="20"/>
                  </a:moveTo>
                  <a:lnTo>
                    <a:pt x="121" y="19"/>
                  </a:lnTo>
                  <a:lnTo>
                    <a:pt x="6" y="0"/>
                  </a:lnTo>
                  <a:lnTo>
                    <a:pt x="0" y="29"/>
                  </a:lnTo>
                  <a:lnTo>
                    <a:pt x="115" y="47"/>
                  </a:lnTo>
                  <a:lnTo>
                    <a:pt x="114" y="47"/>
                  </a:lnTo>
                  <a:lnTo>
                    <a:pt x="122" y="20"/>
                  </a:lnTo>
                  <a:lnTo>
                    <a:pt x="121" y="20"/>
                  </a:lnTo>
                  <a:lnTo>
                    <a:pt x="121" y="19"/>
                  </a:lnTo>
                  <a:lnTo>
                    <a:pt x="122" y="20"/>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266" name="Freeform 114"/>
            <p:cNvSpPr>
              <a:spLocks/>
            </p:cNvSpPr>
            <p:nvPr/>
          </p:nvSpPr>
          <p:spPr bwMode="auto">
            <a:xfrm>
              <a:off x="1989" y="2888"/>
              <a:ext cx="85" cy="44"/>
            </a:xfrm>
            <a:custGeom>
              <a:avLst/>
              <a:gdLst/>
              <a:ahLst/>
              <a:cxnLst>
                <a:cxn ang="0">
                  <a:pos x="109" y="26"/>
                </a:cxn>
                <a:cxn ang="0">
                  <a:pos x="111" y="26"/>
                </a:cxn>
                <a:cxn ang="0">
                  <a:pos x="8" y="0"/>
                </a:cxn>
                <a:cxn ang="0">
                  <a:pos x="0" y="28"/>
                </a:cxn>
                <a:cxn ang="0">
                  <a:pos x="103" y="54"/>
                </a:cxn>
                <a:cxn ang="0">
                  <a:pos x="105" y="55"/>
                </a:cxn>
                <a:cxn ang="0">
                  <a:pos x="103" y="54"/>
                </a:cxn>
                <a:cxn ang="0">
                  <a:pos x="104" y="54"/>
                </a:cxn>
                <a:cxn ang="0">
                  <a:pos x="105" y="55"/>
                </a:cxn>
                <a:cxn ang="0">
                  <a:pos x="109" y="26"/>
                </a:cxn>
              </a:cxnLst>
              <a:rect l="0" t="0" r="r" b="b"/>
              <a:pathLst>
                <a:path w="112" h="56">
                  <a:moveTo>
                    <a:pt x="109" y="26"/>
                  </a:moveTo>
                  <a:lnTo>
                    <a:pt x="111" y="26"/>
                  </a:lnTo>
                  <a:lnTo>
                    <a:pt x="8" y="0"/>
                  </a:lnTo>
                  <a:lnTo>
                    <a:pt x="0" y="28"/>
                  </a:lnTo>
                  <a:lnTo>
                    <a:pt x="103" y="54"/>
                  </a:lnTo>
                  <a:lnTo>
                    <a:pt x="105" y="55"/>
                  </a:lnTo>
                  <a:lnTo>
                    <a:pt x="103" y="54"/>
                  </a:lnTo>
                  <a:lnTo>
                    <a:pt x="104" y="54"/>
                  </a:lnTo>
                  <a:lnTo>
                    <a:pt x="105" y="55"/>
                  </a:lnTo>
                  <a:lnTo>
                    <a:pt x="109" y="26"/>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267" name="Freeform 115"/>
            <p:cNvSpPr>
              <a:spLocks/>
            </p:cNvSpPr>
            <p:nvPr/>
          </p:nvSpPr>
          <p:spPr bwMode="auto">
            <a:xfrm>
              <a:off x="2073" y="2911"/>
              <a:ext cx="72" cy="33"/>
            </a:xfrm>
            <a:custGeom>
              <a:avLst/>
              <a:gdLst/>
              <a:ahLst/>
              <a:cxnLst>
                <a:cxn ang="0">
                  <a:pos x="88" y="13"/>
                </a:cxn>
                <a:cxn ang="0">
                  <a:pos x="93" y="13"/>
                </a:cxn>
                <a:cxn ang="0">
                  <a:pos x="4" y="0"/>
                </a:cxn>
                <a:cxn ang="0">
                  <a:pos x="0" y="28"/>
                </a:cxn>
                <a:cxn ang="0">
                  <a:pos x="88" y="41"/>
                </a:cxn>
                <a:cxn ang="0">
                  <a:pos x="93" y="41"/>
                </a:cxn>
                <a:cxn ang="0">
                  <a:pos x="88" y="41"/>
                </a:cxn>
                <a:cxn ang="0">
                  <a:pos x="91" y="41"/>
                </a:cxn>
                <a:cxn ang="0">
                  <a:pos x="93" y="41"/>
                </a:cxn>
                <a:cxn ang="0">
                  <a:pos x="88" y="13"/>
                </a:cxn>
              </a:cxnLst>
              <a:rect l="0" t="0" r="r" b="b"/>
              <a:pathLst>
                <a:path w="94" h="42">
                  <a:moveTo>
                    <a:pt x="88" y="13"/>
                  </a:moveTo>
                  <a:lnTo>
                    <a:pt x="93" y="13"/>
                  </a:lnTo>
                  <a:lnTo>
                    <a:pt x="4" y="0"/>
                  </a:lnTo>
                  <a:lnTo>
                    <a:pt x="0" y="28"/>
                  </a:lnTo>
                  <a:lnTo>
                    <a:pt x="88" y="41"/>
                  </a:lnTo>
                  <a:lnTo>
                    <a:pt x="93" y="41"/>
                  </a:lnTo>
                  <a:lnTo>
                    <a:pt x="88" y="41"/>
                  </a:lnTo>
                  <a:lnTo>
                    <a:pt x="91" y="41"/>
                  </a:lnTo>
                  <a:lnTo>
                    <a:pt x="93" y="41"/>
                  </a:lnTo>
                  <a:lnTo>
                    <a:pt x="88" y="13"/>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268" name="Freeform 116"/>
            <p:cNvSpPr>
              <a:spLocks/>
            </p:cNvSpPr>
            <p:nvPr/>
          </p:nvSpPr>
          <p:spPr bwMode="auto">
            <a:xfrm>
              <a:off x="2145" y="2915"/>
              <a:ext cx="44" cy="29"/>
            </a:xfrm>
            <a:custGeom>
              <a:avLst/>
              <a:gdLst/>
              <a:ahLst/>
              <a:cxnLst>
                <a:cxn ang="0">
                  <a:pos x="43" y="2"/>
                </a:cxn>
                <a:cxn ang="0">
                  <a:pos x="48" y="0"/>
                </a:cxn>
                <a:cxn ang="0">
                  <a:pos x="0" y="8"/>
                </a:cxn>
                <a:cxn ang="0">
                  <a:pos x="5" y="35"/>
                </a:cxn>
                <a:cxn ang="0">
                  <a:pos x="52" y="27"/>
                </a:cxn>
                <a:cxn ang="0">
                  <a:pos x="57" y="26"/>
                </a:cxn>
                <a:cxn ang="0">
                  <a:pos x="52" y="27"/>
                </a:cxn>
                <a:cxn ang="0">
                  <a:pos x="55" y="27"/>
                </a:cxn>
                <a:cxn ang="0">
                  <a:pos x="57" y="26"/>
                </a:cxn>
                <a:cxn ang="0">
                  <a:pos x="43" y="2"/>
                </a:cxn>
              </a:cxnLst>
              <a:rect l="0" t="0" r="r" b="b"/>
              <a:pathLst>
                <a:path w="58" h="36">
                  <a:moveTo>
                    <a:pt x="43" y="2"/>
                  </a:moveTo>
                  <a:lnTo>
                    <a:pt x="48" y="0"/>
                  </a:lnTo>
                  <a:lnTo>
                    <a:pt x="0" y="8"/>
                  </a:lnTo>
                  <a:lnTo>
                    <a:pt x="5" y="35"/>
                  </a:lnTo>
                  <a:lnTo>
                    <a:pt x="52" y="27"/>
                  </a:lnTo>
                  <a:lnTo>
                    <a:pt x="57" y="26"/>
                  </a:lnTo>
                  <a:lnTo>
                    <a:pt x="52" y="27"/>
                  </a:lnTo>
                  <a:lnTo>
                    <a:pt x="55" y="27"/>
                  </a:lnTo>
                  <a:lnTo>
                    <a:pt x="57" y="26"/>
                  </a:lnTo>
                  <a:lnTo>
                    <a:pt x="43" y="2"/>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269" name="Freeform 117"/>
            <p:cNvSpPr>
              <a:spLocks/>
            </p:cNvSpPr>
            <p:nvPr/>
          </p:nvSpPr>
          <p:spPr bwMode="auto">
            <a:xfrm>
              <a:off x="2181" y="2897"/>
              <a:ext cx="46" cy="38"/>
            </a:xfrm>
            <a:custGeom>
              <a:avLst/>
              <a:gdLst/>
              <a:ahLst/>
              <a:cxnLst>
                <a:cxn ang="0">
                  <a:pos x="42" y="2"/>
                </a:cxn>
                <a:cxn ang="0">
                  <a:pos x="43" y="0"/>
                </a:cxn>
                <a:cxn ang="0">
                  <a:pos x="0" y="22"/>
                </a:cxn>
                <a:cxn ang="0">
                  <a:pos x="14" y="47"/>
                </a:cxn>
                <a:cxn ang="0">
                  <a:pos x="56" y="26"/>
                </a:cxn>
                <a:cxn ang="0">
                  <a:pos x="58" y="25"/>
                </a:cxn>
                <a:cxn ang="0">
                  <a:pos x="56" y="26"/>
                </a:cxn>
                <a:cxn ang="0">
                  <a:pos x="57" y="26"/>
                </a:cxn>
                <a:cxn ang="0">
                  <a:pos x="58" y="25"/>
                </a:cxn>
                <a:cxn ang="0">
                  <a:pos x="42" y="2"/>
                </a:cxn>
              </a:cxnLst>
              <a:rect l="0" t="0" r="r" b="b"/>
              <a:pathLst>
                <a:path w="59" h="48">
                  <a:moveTo>
                    <a:pt x="42" y="2"/>
                  </a:moveTo>
                  <a:lnTo>
                    <a:pt x="43" y="0"/>
                  </a:lnTo>
                  <a:lnTo>
                    <a:pt x="0" y="22"/>
                  </a:lnTo>
                  <a:lnTo>
                    <a:pt x="14" y="47"/>
                  </a:lnTo>
                  <a:lnTo>
                    <a:pt x="56" y="26"/>
                  </a:lnTo>
                  <a:lnTo>
                    <a:pt x="58" y="25"/>
                  </a:lnTo>
                  <a:lnTo>
                    <a:pt x="56" y="26"/>
                  </a:lnTo>
                  <a:lnTo>
                    <a:pt x="57" y="26"/>
                  </a:lnTo>
                  <a:lnTo>
                    <a:pt x="58" y="25"/>
                  </a:lnTo>
                  <a:lnTo>
                    <a:pt x="42" y="2"/>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270" name="Freeform 118"/>
            <p:cNvSpPr>
              <a:spLocks/>
            </p:cNvSpPr>
            <p:nvPr/>
          </p:nvSpPr>
          <p:spPr bwMode="auto">
            <a:xfrm>
              <a:off x="2216" y="2872"/>
              <a:ext cx="48" cy="43"/>
            </a:xfrm>
            <a:custGeom>
              <a:avLst/>
              <a:gdLst/>
              <a:ahLst/>
              <a:cxnLst>
                <a:cxn ang="0">
                  <a:pos x="41" y="3"/>
                </a:cxn>
                <a:cxn ang="0">
                  <a:pos x="43" y="0"/>
                </a:cxn>
                <a:cxn ang="0">
                  <a:pos x="0" y="30"/>
                </a:cxn>
                <a:cxn ang="0">
                  <a:pos x="16" y="53"/>
                </a:cxn>
                <a:cxn ang="0">
                  <a:pos x="60" y="24"/>
                </a:cxn>
                <a:cxn ang="0">
                  <a:pos x="62" y="22"/>
                </a:cxn>
                <a:cxn ang="0">
                  <a:pos x="60" y="24"/>
                </a:cxn>
                <a:cxn ang="0">
                  <a:pos x="61" y="23"/>
                </a:cxn>
                <a:cxn ang="0">
                  <a:pos x="62" y="22"/>
                </a:cxn>
                <a:cxn ang="0">
                  <a:pos x="41" y="3"/>
                </a:cxn>
              </a:cxnLst>
              <a:rect l="0" t="0" r="r" b="b"/>
              <a:pathLst>
                <a:path w="63" h="54">
                  <a:moveTo>
                    <a:pt x="41" y="3"/>
                  </a:moveTo>
                  <a:lnTo>
                    <a:pt x="43" y="0"/>
                  </a:lnTo>
                  <a:lnTo>
                    <a:pt x="0" y="30"/>
                  </a:lnTo>
                  <a:lnTo>
                    <a:pt x="16" y="53"/>
                  </a:lnTo>
                  <a:lnTo>
                    <a:pt x="60" y="24"/>
                  </a:lnTo>
                  <a:lnTo>
                    <a:pt x="62" y="22"/>
                  </a:lnTo>
                  <a:lnTo>
                    <a:pt x="60" y="24"/>
                  </a:lnTo>
                  <a:lnTo>
                    <a:pt x="61" y="23"/>
                  </a:lnTo>
                  <a:lnTo>
                    <a:pt x="62" y="22"/>
                  </a:lnTo>
                  <a:lnTo>
                    <a:pt x="41" y="3"/>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271" name="Freeform 119"/>
            <p:cNvSpPr>
              <a:spLocks/>
            </p:cNvSpPr>
            <p:nvPr/>
          </p:nvSpPr>
          <p:spPr bwMode="auto">
            <a:xfrm>
              <a:off x="2251" y="2816"/>
              <a:ext cx="69" cy="72"/>
            </a:xfrm>
            <a:custGeom>
              <a:avLst/>
              <a:gdLst/>
              <a:ahLst/>
              <a:cxnLst>
                <a:cxn ang="0">
                  <a:pos x="64" y="2"/>
                </a:cxn>
                <a:cxn ang="0">
                  <a:pos x="66" y="0"/>
                </a:cxn>
                <a:cxn ang="0">
                  <a:pos x="0" y="69"/>
                </a:cxn>
                <a:cxn ang="0">
                  <a:pos x="22" y="90"/>
                </a:cxn>
                <a:cxn ang="0">
                  <a:pos x="87" y="21"/>
                </a:cxn>
                <a:cxn ang="0">
                  <a:pos x="90" y="19"/>
                </a:cxn>
                <a:cxn ang="0">
                  <a:pos x="87" y="21"/>
                </a:cxn>
                <a:cxn ang="0">
                  <a:pos x="88" y="20"/>
                </a:cxn>
                <a:cxn ang="0">
                  <a:pos x="90" y="19"/>
                </a:cxn>
                <a:cxn ang="0">
                  <a:pos x="64" y="2"/>
                </a:cxn>
              </a:cxnLst>
              <a:rect l="0" t="0" r="r" b="b"/>
              <a:pathLst>
                <a:path w="91" h="91">
                  <a:moveTo>
                    <a:pt x="64" y="2"/>
                  </a:moveTo>
                  <a:lnTo>
                    <a:pt x="66" y="0"/>
                  </a:lnTo>
                  <a:lnTo>
                    <a:pt x="0" y="69"/>
                  </a:lnTo>
                  <a:lnTo>
                    <a:pt x="22" y="90"/>
                  </a:lnTo>
                  <a:lnTo>
                    <a:pt x="87" y="21"/>
                  </a:lnTo>
                  <a:lnTo>
                    <a:pt x="90" y="19"/>
                  </a:lnTo>
                  <a:lnTo>
                    <a:pt x="87" y="21"/>
                  </a:lnTo>
                  <a:lnTo>
                    <a:pt x="88" y="20"/>
                  </a:lnTo>
                  <a:lnTo>
                    <a:pt x="90" y="19"/>
                  </a:lnTo>
                  <a:lnTo>
                    <a:pt x="64" y="2"/>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272" name="Freeform 120"/>
            <p:cNvSpPr>
              <a:spLocks/>
            </p:cNvSpPr>
            <p:nvPr/>
          </p:nvSpPr>
          <p:spPr bwMode="auto">
            <a:xfrm>
              <a:off x="2303" y="2723"/>
              <a:ext cx="73" cy="105"/>
            </a:xfrm>
            <a:custGeom>
              <a:avLst/>
              <a:gdLst/>
              <a:ahLst/>
              <a:cxnLst>
                <a:cxn ang="0">
                  <a:pos x="69" y="1"/>
                </a:cxn>
                <a:cxn ang="0">
                  <a:pos x="70" y="0"/>
                </a:cxn>
                <a:cxn ang="0">
                  <a:pos x="0" y="113"/>
                </a:cxn>
                <a:cxn ang="0">
                  <a:pos x="26" y="130"/>
                </a:cxn>
                <a:cxn ang="0">
                  <a:pos x="95" y="17"/>
                </a:cxn>
                <a:cxn ang="0">
                  <a:pos x="96" y="15"/>
                </a:cxn>
                <a:cxn ang="0">
                  <a:pos x="95" y="17"/>
                </a:cxn>
                <a:cxn ang="0">
                  <a:pos x="95" y="16"/>
                </a:cxn>
                <a:cxn ang="0">
                  <a:pos x="96" y="15"/>
                </a:cxn>
                <a:cxn ang="0">
                  <a:pos x="69" y="1"/>
                </a:cxn>
              </a:cxnLst>
              <a:rect l="0" t="0" r="r" b="b"/>
              <a:pathLst>
                <a:path w="97" h="131">
                  <a:moveTo>
                    <a:pt x="69" y="1"/>
                  </a:moveTo>
                  <a:lnTo>
                    <a:pt x="70" y="0"/>
                  </a:lnTo>
                  <a:lnTo>
                    <a:pt x="0" y="113"/>
                  </a:lnTo>
                  <a:lnTo>
                    <a:pt x="26" y="130"/>
                  </a:lnTo>
                  <a:lnTo>
                    <a:pt x="95" y="17"/>
                  </a:lnTo>
                  <a:lnTo>
                    <a:pt x="96" y="15"/>
                  </a:lnTo>
                  <a:lnTo>
                    <a:pt x="95" y="17"/>
                  </a:lnTo>
                  <a:lnTo>
                    <a:pt x="95" y="16"/>
                  </a:lnTo>
                  <a:lnTo>
                    <a:pt x="96" y="15"/>
                  </a:lnTo>
                  <a:lnTo>
                    <a:pt x="69" y="1"/>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273" name="Freeform 121"/>
            <p:cNvSpPr>
              <a:spLocks/>
            </p:cNvSpPr>
            <p:nvPr/>
          </p:nvSpPr>
          <p:spPr bwMode="auto">
            <a:xfrm>
              <a:off x="2359" y="2636"/>
              <a:ext cx="62" cy="96"/>
            </a:xfrm>
            <a:custGeom>
              <a:avLst/>
              <a:gdLst/>
              <a:ahLst/>
              <a:cxnLst>
                <a:cxn ang="0">
                  <a:pos x="55" y="0"/>
                </a:cxn>
                <a:cxn ang="0">
                  <a:pos x="0" y="106"/>
                </a:cxn>
                <a:cxn ang="0">
                  <a:pos x="27" y="120"/>
                </a:cxn>
                <a:cxn ang="0">
                  <a:pos x="82" y="14"/>
                </a:cxn>
                <a:cxn ang="0">
                  <a:pos x="82" y="13"/>
                </a:cxn>
                <a:cxn ang="0">
                  <a:pos x="82" y="14"/>
                </a:cxn>
                <a:cxn ang="0">
                  <a:pos x="82" y="13"/>
                </a:cxn>
                <a:cxn ang="0">
                  <a:pos x="55" y="0"/>
                </a:cxn>
              </a:cxnLst>
              <a:rect l="0" t="0" r="r" b="b"/>
              <a:pathLst>
                <a:path w="83" h="121">
                  <a:moveTo>
                    <a:pt x="55" y="0"/>
                  </a:moveTo>
                  <a:lnTo>
                    <a:pt x="0" y="106"/>
                  </a:lnTo>
                  <a:lnTo>
                    <a:pt x="27" y="120"/>
                  </a:lnTo>
                  <a:lnTo>
                    <a:pt x="82" y="14"/>
                  </a:lnTo>
                  <a:lnTo>
                    <a:pt x="82" y="13"/>
                  </a:lnTo>
                  <a:lnTo>
                    <a:pt x="82" y="14"/>
                  </a:lnTo>
                  <a:lnTo>
                    <a:pt x="82" y="13"/>
                  </a:lnTo>
                  <a:lnTo>
                    <a:pt x="55" y="0"/>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274" name="Freeform 122"/>
            <p:cNvSpPr>
              <a:spLocks/>
            </p:cNvSpPr>
            <p:nvPr/>
          </p:nvSpPr>
          <p:spPr bwMode="auto">
            <a:xfrm>
              <a:off x="2403" y="2544"/>
              <a:ext cx="59" cy="99"/>
            </a:xfrm>
            <a:custGeom>
              <a:avLst/>
              <a:gdLst/>
              <a:ahLst/>
              <a:cxnLst>
                <a:cxn ang="0">
                  <a:pos x="49" y="2"/>
                </a:cxn>
                <a:cxn ang="0">
                  <a:pos x="49" y="0"/>
                </a:cxn>
                <a:cxn ang="0">
                  <a:pos x="0" y="110"/>
                </a:cxn>
                <a:cxn ang="0">
                  <a:pos x="27" y="123"/>
                </a:cxn>
                <a:cxn ang="0">
                  <a:pos x="76" y="13"/>
                </a:cxn>
                <a:cxn ang="0">
                  <a:pos x="77" y="11"/>
                </a:cxn>
                <a:cxn ang="0">
                  <a:pos x="76" y="13"/>
                </a:cxn>
                <a:cxn ang="0">
                  <a:pos x="77" y="12"/>
                </a:cxn>
                <a:cxn ang="0">
                  <a:pos x="77" y="11"/>
                </a:cxn>
                <a:cxn ang="0">
                  <a:pos x="49" y="2"/>
                </a:cxn>
              </a:cxnLst>
              <a:rect l="0" t="0" r="r" b="b"/>
              <a:pathLst>
                <a:path w="78" h="124">
                  <a:moveTo>
                    <a:pt x="49" y="2"/>
                  </a:moveTo>
                  <a:lnTo>
                    <a:pt x="49" y="0"/>
                  </a:lnTo>
                  <a:lnTo>
                    <a:pt x="0" y="110"/>
                  </a:lnTo>
                  <a:lnTo>
                    <a:pt x="27" y="123"/>
                  </a:lnTo>
                  <a:lnTo>
                    <a:pt x="76" y="13"/>
                  </a:lnTo>
                  <a:lnTo>
                    <a:pt x="77" y="11"/>
                  </a:lnTo>
                  <a:lnTo>
                    <a:pt x="76" y="13"/>
                  </a:lnTo>
                  <a:lnTo>
                    <a:pt x="77" y="12"/>
                  </a:lnTo>
                  <a:lnTo>
                    <a:pt x="77" y="11"/>
                  </a:lnTo>
                  <a:lnTo>
                    <a:pt x="49" y="2"/>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275" name="Freeform 123"/>
            <p:cNvSpPr>
              <a:spLocks/>
            </p:cNvSpPr>
            <p:nvPr/>
          </p:nvSpPr>
          <p:spPr bwMode="auto">
            <a:xfrm>
              <a:off x="2444" y="2425"/>
              <a:ext cx="59" cy="125"/>
            </a:xfrm>
            <a:custGeom>
              <a:avLst/>
              <a:gdLst/>
              <a:ahLst/>
              <a:cxnLst>
                <a:cxn ang="0">
                  <a:pos x="49" y="2"/>
                </a:cxn>
                <a:cxn ang="0">
                  <a:pos x="49" y="0"/>
                </a:cxn>
                <a:cxn ang="0">
                  <a:pos x="0" y="145"/>
                </a:cxn>
                <a:cxn ang="0">
                  <a:pos x="28" y="155"/>
                </a:cxn>
                <a:cxn ang="0">
                  <a:pos x="77" y="10"/>
                </a:cxn>
                <a:cxn ang="0">
                  <a:pos x="78" y="9"/>
                </a:cxn>
                <a:cxn ang="0">
                  <a:pos x="77" y="10"/>
                </a:cxn>
                <a:cxn ang="0">
                  <a:pos x="78" y="10"/>
                </a:cxn>
                <a:cxn ang="0">
                  <a:pos x="78" y="9"/>
                </a:cxn>
                <a:cxn ang="0">
                  <a:pos x="49" y="2"/>
                </a:cxn>
              </a:cxnLst>
              <a:rect l="0" t="0" r="r" b="b"/>
              <a:pathLst>
                <a:path w="79" h="156">
                  <a:moveTo>
                    <a:pt x="49" y="2"/>
                  </a:moveTo>
                  <a:lnTo>
                    <a:pt x="49" y="0"/>
                  </a:lnTo>
                  <a:lnTo>
                    <a:pt x="0" y="145"/>
                  </a:lnTo>
                  <a:lnTo>
                    <a:pt x="28" y="155"/>
                  </a:lnTo>
                  <a:lnTo>
                    <a:pt x="77" y="10"/>
                  </a:lnTo>
                  <a:lnTo>
                    <a:pt x="78" y="9"/>
                  </a:lnTo>
                  <a:lnTo>
                    <a:pt x="77" y="10"/>
                  </a:lnTo>
                  <a:lnTo>
                    <a:pt x="78" y="10"/>
                  </a:lnTo>
                  <a:lnTo>
                    <a:pt x="78" y="9"/>
                  </a:lnTo>
                  <a:lnTo>
                    <a:pt x="49" y="2"/>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276" name="Freeform 124"/>
            <p:cNvSpPr>
              <a:spLocks/>
            </p:cNvSpPr>
            <p:nvPr/>
          </p:nvSpPr>
          <p:spPr bwMode="auto">
            <a:xfrm>
              <a:off x="2483" y="2286"/>
              <a:ext cx="52" cy="143"/>
            </a:xfrm>
            <a:custGeom>
              <a:avLst/>
              <a:gdLst/>
              <a:ahLst/>
              <a:cxnLst>
                <a:cxn ang="0">
                  <a:pos x="38" y="0"/>
                </a:cxn>
                <a:cxn ang="0">
                  <a:pos x="0" y="171"/>
                </a:cxn>
                <a:cxn ang="0">
                  <a:pos x="28" y="178"/>
                </a:cxn>
                <a:cxn ang="0">
                  <a:pos x="66" y="7"/>
                </a:cxn>
                <a:cxn ang="0">
                  <a:pos x="38" y="0"/>
                </a:cxn>
              </a:cxnLst>
              <a:rect l="0" t="0" r="r" b="b"/>
              <a:pathLst>
                <a:path w="67" h="179">
                  <a:moveTo>
                    <a:pt x="38" y="0"/>
                  </a:moveTo>
                  <a:lnTo>
                    <a:pt x="0" y="171"/>
                  </a:lnTo>
                  <a:lnTo>
                    <a:pt x="28" y="178"/>
                  </a:lnTo>
                  <a:lnTo>
                    <a:pt x="66" y="7"/>
                  </a:lnTo>
                  <a:lnTo>
                    <a:pt x="38" y="0"/>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277" name="Freeform 125"/>
            <p:cNvSpPr>
              <a:spLocks/>
            </p:cNvSpPr>
            <p:nvPr/>
          </p:nvSpPr>
          <p:spPr bwMode="auto">
            <a:xfrm>
              <a:off x="2515" y="2185"/>
              <a:ext cx="40" cy="103"/>
            </a:xfrm>
            <a:custGeom>
              <a:avLst/>
              <a:gdLst/>
              <a:ahLst/>
              <a:cxnLst>
                <a:cxn ang="0">
                  <a:pos x="23" y="0"/>
                </a:cxn>
                <a:cxn ang="0">
                  <a:pos x="0" y="121"/>
                </a:cxn>
                <a:cxn ang="0">
                  <a:pos x="28" y="128"/>
                </a:cxn>
                <a:cxn ang="0">
                  <a:pos x="51" y="7"/>
                </a:cxn>
                <a:cxn ang="0">
                  <a:pos x="51" y="6"/>
                </a:cxn>
                <a:cxn ang="0">
                  <a:pos x="51" y="7"/>
                </a:cxn>
                <a:cxn ang="0">
                  <a:pos x="51" y="6"/>
                </a:cxn>
                <a:cxn ang="0">
                  <a:pos x="23" y="0"/>
                </a:cxn>
              </a:cxnLst>
              <a:rect l="0" t="0" r="r" b="b"/>
              <a:pathLst>
                <a:path w="52" h="129">
                  <a:moveTo>
                    <a:pt x="23" y="0"/>
                  </a:moveTo>
                  <a:lnTo>
                    <a:pt x="0" y="121"/>
                  </a:lnTo>
                  <a:lnTo>
                    <a:pt x="28" y="128"/>
                  </a:lnTo>
                  <a:lnTo>
                    <a:pt x="51" y="7"/>
                  </a:lnTo>
                  <a:lnTo>
                    <a:pt x="51" y="6"/>
                  </a:lnTo>
                  <a:lnTo>
                    <a:pt x="51" y="7"/>
                  </a:lnTo>
                  <a:lnTo>
                    <a:pt x="51" y="6"/>
                  </a:lnTo>
                  <a:lnTo>
                    <a:pt x="23" y="0"/>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278" name="Freeform 126"/>
            <p:cNvSpPr>
              <a:spLocks/>
            </p:cNvSpPr>
            <p:nvPr/>
          </p:nvSpPr>
          <p:spPr bwMode="auto">
            <a:xfrm>
              <a:off x="2535" y="2058"/>
              <a:ext cx="42" cy="128"/>
            </a:xfrm>
            <a:custGeom>
              <a:avLst/>
              <a:gdLst/>
              <a:ahLst/>
              <a:cxnLst>
                <a:cxn ang="0">
                  <a:pos x="27" y="0"/>
                </a:cxn>
                <a:cxn ang="0">
                  <a:pos x="0" y="153"/>
                </a:cxn>
                <a:cxn ang="0">
                  <a:pos x="28" y="159"/>
                </a:cxn>
                <a:cxn ang="0">
                  <a:pos x="55" y="5"/>
                </a:cxn>
                <a:cxn ang="0">
                  <a:pos x="27" y="0"/>
                </a:cxn>
              </a:cxnLst>
              <a:rect l="0" t="0" r="r" b="b"/>
              <a:pathLst>
                <a:path w="56" h="160">
                  <a:moveTo>
                    <a:pt x="27" y="0"/>
                  </a:moveTo>
                  <a:lnTo>
                    <a:pt x="0" y="153"/>
                  </a:lnTo>
                  <a:lnTo>
                    <a:pt x="28" y="159"/>
                  </a:lnTo>
                  <a:lnTo>
                    <a:pt x="55" y="5"/>
                  </a:lnTo>
                  <a:lnTo>
                    <a:pt x="27" y="0"/>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279" name="Freeform 127"/>
            <p:cNvSpPr>
              <a:spLocks/>
            </p:cNvSpPr>
            <p:nvPr/>
          </p:nvSpPr>
          <p:spPr bwMode="auto">
            <a:xfrm>
              <a:off x="2557" y="1938"/>
              <a:ext cx="43" cy="120"/>
            </a:xfrm>
            <a:custGeom>
              <a:avLst/>
              <a:gdLst/>
              <a:ahLst/>
              <a:cxnLst>
                <a:cxn ang="0">
                  <a:pos x="26" y="0"/>
                </a:cxn>
                <a:cxn ang="0">
                  <a:pos x="27" y="0"/>
                </a:cxn>
                <a:cxn ang="0">
                  <a:pos x="0" y="145"/>
                </a:cxn>
                <a:cxn ang="0">
                  <a:pos x="28" y="150"/>
                </a:cxn>
                <a:cxn ang="0">
                  <a:pos x="55" y="6"/>
                </a:cxn>
                <a:cxn ang="0">
                  <a:pos x="26" y="0"/>
                </a:cxn>
              </a:cxnLst>
              <a:rect l="0" t="0" r="r" b="b"/>
              <a:pathLst>
                <a:path w="56" h="151">
                  <a:moveTo>
                    <a:pt x="26" y="0"/>
                  </a:moveTo>
                  <a:lnTo>
                    <a:pt x="27" y="0"/>
                  </a:lnTo>
                  <a:lnTo>
                    <a:pt x="0" y="145"/>
                  </a:lnTo>
                  <a:lnTo>
                    <a:pt x="28" y="150"/>
                  </a:lnTo>
                  <a:lnTo>
                    <a:pt x="55" y="6"/>
                  </a:lnTo>
                  <a:lnTo>
                    <a:pt x="26" y="0"/>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280" name="Freeform 128"/>
            <p:cNvSpPr>
              <a:spLocks/>
            </p:cNvSpPr>
            <p:nvPr/>
          </p:nvSpPr>
          <p:spPr bwMode="auto">
            <a:xfrm>
              <a:off x="2580" y="1815"/>
              <a:ext cx="40" cy="124"/>
            </a:xfrm>
            <a:custGeom>
              <a:avLst/>
              <a:gdLst/>
              <a:ahLst/>
              <a:cxnLst>
                <a:cxn ang="0">
                  <a:pos x="24" y="0"/>
                </a:cxn>
                <a:cxn ang="0">
                  <a:pos x="23" y="1"/>
                </a:cxn>
                <a:cxn ang="0">
                  <a:pos x="0" y="148"/>
                </a:cxn>
                <a:cxn ang="0">
                  <a:pos x="29" y="154"/>
                </a:cxn>
                <a:cxn ang="0">
                  <a:pos x="53" y="6"/>
                </a:cxn>
                <a:cxn ang="0">
                  <a:pos x="52" y="7"/>
                </a:cxn>
                <a:cxn ang="0">
                  <a:pos x="24" y="0"/>
                </a:cxn>
                <a:cxn ang="0">
                  <a:pos x="24" y="1"/>
                </a:cxn>
                <a:cxn ang="0">
                  <a:pos x="23" y="1"/>
                </a:cxn>
                <a:cxn ang="0">
                  <a:pos x="24" y="0"/>
                </a:cxn>
              </a:cxnLst>
              <a:rect l="0" t="0" r="r" b="b"/>
              <a:pathLst>
                <a:path w="54" h="155">
                  <a:moveTo>
                    <a:pt x="24" y="0"/>
                  </a:moveTo>
                  <a:lnTo>
                    <a:pt x="23" y="1"/>
                  </a:lnTo>
                  <a:lnTo>
                    <a:pt x="0" y="148"/>
                  </a:lnTo>
                  <a:lnTo>
                    <a:pt x="29" y="154"/>
                  </a:lnTo>
                  <a:lnTo>
                    <a:pt x="53" y="6"/>
                  </a:lnTo>
                  <a:lnTo>
                    <a:pt x="52" y="7"/>
                  </a:lnTo>
                  <a:lnTo>
                    <a:pt x="24" y="0"/>
                  </a:lnTo>
                  <a:lnTo>
                    <a:pt x="24" y="1"/>
                  </a:lnTo>
                  <a:lnTo>
                    <a:pt x="23" y="1"/>
                  </a:lnTo>
                  <a:lnTo>
                    <a:pt x="24" y="0"/>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281" name="Freeform 129"/>
            <p:cNvSpPr>
              <a:spLocks/>
            </p:cNvSpPr>
            <p:nvPr/>
          </p:nvSpPr>
          <p:spPr bwMode="auto">
            <a:xfrm>
              <a:off x="2600" y="1704"/>
              <a:ext cx="44" cy="113"/>
            </a:xfrm>
            <a:custGeom>
              <a:avLst/>
              <a:gdLst/>
              <a:ahLst/>
              <a:cxnLst>
                <a:cxn ang="0">
                  <a:pos x="30" y="0"/>
                </a:cxn>
                <a:cxn ang="0">
                  <a:pos x="29" y="2"/>
                </a:cxn>
                <a:cxn ang="0">
                  <a:pos x="0" y="134"/>
                </a:cxn>
                <a:cxn ang="0">
                  <a:pos x="28" y="141"/>
                </a:cxn>
                <a:cxn ang="0">
                  <a:pos x="57" y="9"/>
                </a:cxn>
                <a:cxn ang="0">
                  <a:pos x="57" y="11"/>
                </a:cxn>
                <a:cxn ang="0">
                  <a:pos x="30" y="0"/>
                </a:cxn>
                <a:cxn ang="0">
                  <a:pos x="29" y="1"/>
                </a:cxn>
                <a:cxn ang="0">
                  <a:pos x="29" y="2"/>
                </a:cxn>
                <a:cxn ang="0">
                  <a:pos x="30" y="0"/>
                </a:cxn>
              </a:cxnLst>
              <a:rect l="0" t="0" r="r" b="b"/>
              <a:pathLst>
                <a:path w="58" h="142">
                  <a:moveTo>
                    <a:pt x="30" y="0"/>
                  </a:moveTo>
                  <a:lnTo>
                    <a:pt x="29" y="2"/>
                  </a:lnTo>
                  <a:lnTo>
                    <a:pt x="0" y="134"/>
                  </a:lnTo>
                  <a:lnTo>
                    <a:pt x="28" y="141"/>
                  </a:lnTo>
                  <a:lnTo>
                    <a:pt x="57" y="9"/>
                  </a:lnTo>
                  <a:lnTo>
                    <a:pt x="57" y="11"/>
                  </a:lnTo>
                  <a:lnTo>
                    <a:pt x="30" y="0"/>
                  </a:lnTo>
                  <a:lnTo>
                    <a:pt x="29" y="1"/>
                  </a:lnTo>
                  <a:lnTo>
                    <a:pt x="29" y="2"/>
                  </a:lnTo>
                  <a:lnTo>
                    <a:pt x="30" y="0"/>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282" name="Freeform 130"/>
            <p:cNvSpPr>
              <a:spLocks/>
            </p:cNvSpPr>
            <p:nvPr/>
          </p:nvSpPr>
          <p:spPr bwMode="auto">
            <a:xfrm>
              <a:off x="2625" y="1596"/>
              <a:ext cx="55" cy="112"/>
            </a:xfrm>
            <a:custGeom>
              <a:avLst/>
              <a:gdLst/>
              <a:ahLst/>
              <a:cxnLst>
                <a:cxn ang="0">
                  <a:pos x="44" y="0"/>
                </a:cxn>
                <a:cxn ang="0">
                  <a:pos x="43" y="2"/>
                </a:cxn>
                <a:cxn ang="0">
                  <a:pos x="0" y="129"/>
                </a:cxn>
                <a:cxn ang="0">
                  <a:pos x="28" y="140"/>
                </a:cxn>
                <a:cxn ang="0">
                  <a:pos x="71" y="12"/>
                </a:cxn>
                <a:cxn ang="0">
                  <a:pos x="70" y="14"/>
                </a:cxn>
                <a:cxn ang="0">
                  <a:pos x="44" y="0"/>
                </a:cxn>
                <a:cxn ang="0">
                  <a:pos x="43" y="1"/>
                </a:cxn>
                <a:cxn ang="0">
                  <a:pos x="43" y="2"/>
                </a:cxn>
                <a:cxn ang="0">
                  <a:pos x="44" y="0"/>
                </a:cxn>
              </a:cxnLst>
              <a:rect l="0" t="0" r="r" b="b"/>
              <a:pathLst>
                <a:path w="72" h="141">
                  <a:moveTo>
                    <a:pt x="44" y="0"/>
                  </a:moveTo>
                  <a:lnTo>
                    <a:pt x="43" y="2"/>
                  </a:lnTo>
                  <a:lnTo>
                    <a:pt x="0" y="129"/>
                  </a:lnTo>
                  <a:lnTo>
                    <a:pt x="28" y="140"/>
                  </a:lnTo>
                  <a:lnTo>
                    <a:pt x="71" y="12"/>
                  </a:lnTo>
                  <a:lnTo>
                    <a:pt x="70" y="14"/>
                  </a:lnTo>
                  <a:lnTo>
                    <a:pt x="44" y="0"/>
                  </a:lnTo>
                  <a:lnTo>
                    <a:pt x="43" y="1"/>
                  </a:lnTo>
                  <a:lnTo>
                    <a:pt x="43" y="2"/>
                  </a:lnTo>
                  <a:lnTo>
                    <a:pt x="44" y="0"/>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283" name="Freeform 131"/>
            <p:cNvSpPr>
              <a:spLocks/>
            </p:cNvSpPr>
            <p:nvPr/>
          </p:nvSpPr>
          <p:spPr bwMode="auto">
            <a:xfrm>
              <a:off x="2661" y="1515"/>
              <a:ext cx="57" cy="89"/>
            </a:xfrm>
            <a:custGeom>
              <a:avLst/>
              <a:gdLst/>
              <a:ahLst/>
              <a:cxnLst>
                <a:cxn ang="0">
                  <a:pos x="47" y="0"/>
                </a:cxn>
                <a:cxn ang="0">
                  <a:pos x="46" y="2"/>
                </a:cxn>
                <a:cxn ang="0">
                  <a:pos x="0" y="97"/>
                </a:cxn>
                <a:cxn ang="0">
                  <a:pos x="26" y="111"/>
                </a:cxn>
                <a:cxn ang="0">
                  <a:pos x="73" y="16"/>
                </a:cxn>
                <a:cxn ang="0">
                  <a:pos x="72" y="17"/>
                </a:cxn>
                <a:cxn ang="0">
                  <a:pos x="47" y="0"/>
                </a:cxn>
                <a:cxn ang="0">
                  <a:pos x="47" y="1"/>
                </a:cxn>
                <a:cxn ang="0">
                  <a:pos x="46" y="2"/>
                </a:cxn>
                <a:cxn ang="0">
                  <a:pos x="47" y="0"/>
                </a:cxn>
              </a:cxnLst>
              <a:rect l="0" t="0" r="r" b="b"/>
              <a:pathLst>
                <a:path w="74" h="112">
                  <a:moveTo>
                    <a:pt x="47" y="0"/>
                  </a:moveTo>
                  <a:lnTo>
                    <a:pt x="46" y="2"/>
                  </a:lnTo>
                  <a:lnTo>
                    <a:pt x="0" y="97"/>
                  </a:lnTo>
                  <a:lnTo>
                    <a:pt x="26" y="111"/>
                  </a:lnTo>
                  <a:lnTo>
                    <a:pt x="73" y="16"/>
                  </a:lnTo>
                  <a:lnTo>
                    <a:pt x="72" y="17"/>
                  </a:lnTo>
                  <a:lnTo>
                    <a:pt x="47" y="0"/>
                  </a:lnTo>
                  <a:lnTo>
                    <a:pt x="47" y="1"/>
                  </a:lnTo>
                  <a:lnTo>
                    <a:pt x="46" y="2"/>
                  </a:lnTo>
                  <a:lnTo>
                    <a:pt x="47" y="0"/>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284" name="Freeform 132"/>
            <p:cNvSpPr>
              <a:spLocks/>
            </p:cNvSpPr>
            <p:nvPr/>
          </p:nvSpPr>
          <p:spPr bwMode="auto">
            <a:xfrm>
              <a:off x="2701" y="1458"/>
              <a:ext cx="52" cy="67"/>
            </a:xfrm>
            <a:custGeom>
              <a:avLst/>
              <a:gdLst/>
              <a:ahLst/>
              <a:cxnLst>
                <a:cxn ang="0">
                  <a:pos x="47" y="0"/>
                </a:cxn>
                <a:cxn ang="0">
                  <a:pos x="44" y="2"/>
                </a:cxn>
                <a:cxn ang="0">
                  <a:pos x="0" y="66"/>
                </a:cxn>
                <a:cxn ang="0">
                  <a:pos x="25" y="83"/>
                </a:cxn>
                <a:cxn ang="0">
                  <a:pos x="68" y="20"/>
                </a:cxn>
                <a:cxn ang="0">
                  <a:pos x="65" y="22"/>
                </a:cxn>
                <a:cxn ang="0">
                  <a:pos x="47" y="0"/>
                </a:cxn>
                <a:cxn ang="0">
                  <a:pos x="45" y="1"/>
                </a:cxn>
                <a:cxn ang="0">
                  <a:pos x="44" y="2"/>
                </a:cxn>
                <a:cxn ang="0">
                  <a:pos x="47" y="0"/>
                </a:cxn>
              </a:cxnLst>
              <a:rect l="0" t="0" r="r" b="b"/>
              <a:pathLst>
                <a:path w="69" h="84">
                  <a:moveTo>
                    <a:pt x="47" y="0"/>
                  </a:moveTo>
                  <a:lnTo>
                    <a:pt x="44" y="2"/>
                  </a:lnTo>
                  <a:lnTo>
                    <a:pt x="0" y="66"/>
                  </a:lnTo>
                  <a:lnTo>
                    <a:pt x="25" y="83"/>
                  </a:lnTo>
                  <a:lnTo>
                    <a:pt x="68" y="20"/>
                  </a:lnTo>
                  <a:lnTo>
                    <a:pt x="65" y="22"/>
                  </a:lnTo>
                  <a:lnTo>
                    <a:pt x="47" y="0"/>
                  </a:lnTo>
                  <a:lnTo>
                    <a:pt x="45" y="1"/>
                  </a:lnTo>
                  <a:lnTo>
                    <a:pt x="44" y="2"/>
                  </a:lnTo>
                  <a:lnTo>
                    <a:pt x="47" y="0"/>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285" name="Freeform 133"/>
            <p:cNvSpPr>
              <a:spLocks/>
            </p:cNvSpPr>
            <p:nvPr/>
          </p:nvSpPr>
          <p:spPr bwMode="auto">
            <a:xfrm>
              <a:off x="2739" y="1427"/>
              <a:ext cx="44" cy="46"/>
            </a:xfrm>
            <a:custGeom>
              <a:avLst/>
              <a:gdLst/>
              <a:ahLst/>
              <a:cxnLst>
                <a:cxn ang="0">
                  <a:pos x="44" y="0"/>
                </a:cxn>
                <a:cxn ang="0">
                  <a:pos x="37" y="3"/>
                </a:cxn>
                <a:cxn ang="0">
                  <a:pos x="0" y="35"/>
                </a:cxn>
                <a:cxn ang="0">
                  <a:pos x="18" y="57"/>
                </a:cxn>
                <a:cxn ang="0">
                  <a:pos x="56" y="25"/>
                </a:cxn>
                <a:cxn ang="0">
                  <a:pos x="49" y="28"/>
                </a:cxn>
                <a:cxn ang="0">
                  <a:pos x="44" y="0"/>
                </a:cxn>
                <a:cxn ang="0">
                  <a:pos x="40" y="1"/>
                </a:cxn>
                <a:cxn ang="0">
                  <a:pos x="37" y="3"/>
                </a:cxn>
                <a:cxn ang="0">
                  <a:pos x="44" y="0"/>
                </a:cxn>
              </a:cxnLst>
              <a:rect l="0" t="0" r="r" b="b"/>
              <a:pathLst>
                <a:path w="57" h="58">
                  <a:moveTo>
                    <a:pt x="44" y="0"/>
                  </a:moveTo>
                  <a:lnTo>
                    <a:pt x="37" y="3"/>
                  </a:lnTo>
                  <a:lnTo>
                    <a:pt x="0" y="35"/>
                  </a:lnTo>
                  <a:lnTo>
                    <a:pt x="18" y="57"/>
                  </a:lnTo>
                  <a:lnTo>
                    <a:pt x="56" y="25"/>
                  </a:lnTo>
                  <a:lnTo>
                    <a:pt x="49" y="28"/>
                  </a:lnTo>
                  <a:lnTo>
                    <a:pt x="44" y="0"/>
                  </a:lnTo>
                  <a:lnTo>
                    <a:pt x="40" y="1"/>
                  </a:lnTo>
                  <a:lnTo>
                    <a:pt x="37" y="3"/>
                  </a:lnTo>
                  <a:lnTo>
                    <a:pt x="44" y="0"/>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286" name="Freeform 134"/>
            <p:cNvSpPr>
              <a:spLocks/>
            </p:cNvSpPr>
            <p:nvPr/>
          </p:nvSpPr>
          <p:spPr bwMode="auto">
            <a:xfrm>
              <a:off x="2776" y="1421"/>
              <a:ext cx="32" cy="27"/>
            </a:xfrm>
            <a:custGeom>
              <a:avLst/>
              <a:gdLst/>
              <a:ahLst/>
              <a:cxnLst>
                <a:cxn ang="0">
                  <a:pos x="40" y="2"/>
                </a:cxn>
                <a:cxn ang="0">
                  <a:pos x="30" y="1"/>
                </a:cxn>
                <a:cxn ang="0">
                  <a:pos x="0" y="6"/>
                </a:cxn>
                <a:cxn ang="0">
                  <a:pos x="4" y="32"/>
                </a:cxn>
                <a:cxn ang="0">
                  <a:pos x="35" y="27"/>
                </a:cxn>
                <a:cxn ang="0">
                  <a:pos x="25" y="25"/>
                </a:cxn>
                <a:cxn ang="0">
                  <a:pos x="40" y="2"/>
                </a:cxn>
                <a:cxn ang="0">
                  <a:pos x="35" y="0"/>
                </a:cxn>
                <a:cxn ang="0">
                  <a:pos x="30" y="1"/>
                </a:cxn>
                <a:cxn ang="0">
                  <a:pos x="40" y="2"/>
                </a:cxn>
              </a:cxnLst>
              <a:rect l="0" t="0" r="r" b="b"/>
              <a:pathLst>
                <a:path w="41" h="33">
                  <a:moveTo>
                    <a:pt x="40" y="2"/>
                  </a:moveTo>
                  <a:lnTo>
                    <a:pt x="30" y="1"/>
                  </a:lnTo>
                  <a:lnTo>
                    <a:pt x="0" y="6"/>
                  </a:lnTo>
                  <a:lnTo>
                    <a:pt x="4" y="32"/>
                  </a:lnTo>
                  <a:lnTo>
                    <a:pt x="35" y="27"/>
                  </a:lnTo>
                  <a:lnTo>
                    <a:pt x="25" y="25"/>
                  </a:lnTo>
                  <a:lnTo>
                    <a:pt x="40" y="2"/>
                  </a:lnTo>
                  <a:lnTo>
                    <a:pt x="35" y="0"/>
                  </a:lnTo>
                  <a:lnTo>
                    <a:pt x="30" y="1"/>
                  </a:lnTo>
                  <a:lnTo>
                    <a:pt x="40" y="2"/>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287" name="Freeform 135"/>
            <p:cNvSpPr>
              <a:spLocks/>
            </p:cNvSpPr>
            <p:nvPr/>
          </p:nvSpPr>
          <p:spPr bwMode="auto">
            <a:xfrm>
              <a:off x="2798" y="1423"/>
              <a:ext cx="40" cy="35"/>
            </a:xfrm>
            <a:custGeom>
              <a:avLst/>
              <a:gdLst/>
              <a:ahLst/>
              <a:cxnLst>
                <a:cxn ang="0">
                  <a:pos x="50" y="22"/>
                </a:cxn>
                <a:cxn ang="0">
                  <a:pos x="46" y="19"/>
                </a:cxn>
                <a:cxn ang="0">
                  <a:pos x="15" y="0"/>
                </a:cxn>
                <a:cxn ang="0">
                  <a:pos x="0" y="25"/>
                </a:cxn>
                <a:cxn ang="0">
                  <a:pos x="32" y="43"/>
                </a:cxn>
                <a:cxn ang="0">
                  <a:pos x="29" y="40"/>
                </a:cxn>
                <a:cxn ang="0">
                  <a:pos x="50" y="22"/>
                </a:cxn>
                <a:cxn ang="0">
                  <a:pos x="48" y="20"/>
                </a:cxn>
                <a:cxn ang="0">
                  <a:pos x="46" y="19"/>
                </a:cxn>
                <a:cxn ang="0">
                  <a:pos x="50" y="22"/>
                </a:cxn>
              </a:cxnLst>
              <a:rect l="0" t="0" r="r" b="b"/>
              <a:pathLst>
                <a:path w="51" h="44">
                  <a:moveTo>
                    <a:pt x="50" y="22"/>
                  </a:moveTo>
                  <a:lnTo>
                    <a:pt x="46" y="19"/>
                  </a:lnTo>
                  <a:lnTo>
                    <a:pt x="15" y="0"/>
                  </a:lnTo>
                  <a:lnTo>
                    <a:pt x="0" y="25"/>
                  </a:lnTo>
                  <a:lnTo>
                    <a:pt x="32" y="43"/>
                  </a:lnTo>
                  <a:lnTo>
                    <a:pt x="29" y="40"/>
                  </a:lnTo>
                  <a:lnTo>
                    <a:pt x="50" y="22"/>
                  </a:lnTo>
                  <a:lnTo>
                    <a:pt x="48" y="20"/>
                  </a:lnTo>
                  <a:lnTo>
                    <a:pt x="46" y="19"/>
                  </a:lnTo>
                  <a:lnTo>
                    <a:pt x="50" y="22"/>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288" name="Freeform 136"/>
            <p:cNvSpPr>
              <a:spLocks/>
            </p:cNvSpPr>
            <p:nvPr/>
          </p:nvSpPr>
          <p:spPr bwMode="auto">
            <a:xfrm>
              <a:off x="2823" y="1443"/>
              <a:ext cx="42" cy="45"/>
            </a:xfrm>
            <a:custGeom>
              <a:avLst/>
              <a:gdLst/>
              <a:ahLst/>
              <a:cxnLst>
                <a:cxn ang="0">
                  <a:pos x="55" y="40"/>
                </a:cxn>
                <a:cxn ang="0">
                  <a:pos x="53" y="38"/>
                </a:cxn>
                <a:cxn ang="0">
                  <a:pos x="22" y="0"/>
                </a:cxn>
                <a:cxn ang="0">
                  <a:pos x="0" y="19"/>
                </a:cxn>
                <a:cxn ang="0">
                  <a:pos x="32" y="56"/>
                </a:cxn>
                <a:cxn ang="0">
                  <a:pos x="31" y="54"/>
                </a:cxn>
                <a:cxn ang="0">
                  <a:pos x="55" y="40"/>
                </a:cxn>
                <a:cxn ang="0">
                  <a:pos x="55" y="39"/>
                </a:cxn>
                <a:cxn ang="0">
                  <a:pos x="53" y="38"/>
                </a:cxn>
                <a:cxn ang="0">
                  <a:pos x="55" y="40"/>
                </a:cxn>
              </a:cxnLst>
              <a:rect l="0" t="0" r="r" b="b"/>
              <a:pathLst>
                <a:path w="56" h="57">
                  <a:moveTo>
                    <a:pt x="55" y="40"/>
                  </a:moveTo>
                  <a:lnTo>
                    <a:pt x="53" y="38"/>
                  </a:lnTo>
                  <a:lnTo>
                    <a:pt x="22" y="0"/>
                  </a:lnTo>
                  <a:lnTo>
                    <a:pt x="0" y="19"/>
                  </a:lnTo>
                  <a:lnTo>
                    <a:pt x="32" y="56"/>
                  </a:lnTo>
                  <a:lnTo>
                    <a:pt x="31" y="54"/>
                  </a:lnTo>
                  <a:lnTo>
                    <a:pt x="55" y="40"/>
                  </a:lnTo>
                  <a:lnTo>
                    <a:pt x="55" y="39"/>
                  </a:lnTo>
                  <a:lnTo>
                    <a:pt x="53" y="38"/>
                  </a:lnTo>
                  <a:lnTo>
                    <a:pt x="55" y="40"/>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289" name="Freeform 137"/>
            <p:cNvSpPr>
              <a:spLocks/>
            </p:cNvSpPr>
            <p:nvPr/>
          </p:nvSpPr>
          <p:spPr bwMode="auto">
            <a:xfrm>
              <a:off x="2849" y="1478"/>
              <a:ext cx="46" cy="61"/>
            </a:xfrm>
            <a:custGeom>
              <a:avLst/>
              <a:gdLst/>
              <a:ahLst/>
              <a:cxnLst>
                <a:cxn ang="0">
                  <a:pos x="60" y="61"/>
                </a:cxn>
                <a:cxn ang="0">
                  <a:pos x="59" y="59"/>
                </a:cxn>
                <a:cxn ang="0">
                  <a:pos x="25" y="0"/>
                </a:cxn>
                <a:cxn ang="0">
                  <a:pos x="0" y="15"/>
                </a:cxn>
                <a:cxn ang="0">
                  <a:pos x="35" y="75"/>
                </a:cxn>
                <a:cxn ang="0">
                  <a:pos x="34" y="73"/>
                </a:cxn>
                <a:cxn ang="0">
                  <a:pos x="60" y="61"/>
                </a:cxn>
                <a:cxn ang="0">
                  <a:pos x="60" y="60"/>
                </a:cxn>
                <a:cxn ang="0">
                  <a:pos x="59" y="59"/>
                </a:cxn>
                <a:cxn ang="0">
                  <a:pos x="60" y="61"/>
                </a:cxn>
              </a:cxnLst>
              <a:rect l="0" t="0" r="r" b="b"/>
              <a:pathLst>
                <a:path w="61" h="76">
                  <a:moveTo>
                    <a:pt x="60" y="61"/>
                  </a:moveTo>
                  <a:lnTo>
                    <a:pt x="59" y="59"/>
                  </a:lnTo>
                  <a:lnTo>
                    <a:pt x="25" y="0"/>
                  </a:lnTo>
                  <a:lnTo>
                    <a:pt x="0" y="15"/>
                  </a:lnTo>
                  <a:lnTo>
                    <a:pt x="35" y="75"/>
                  </a:lnTo>
                  <a:lnTo>
                    <a:pt x="34" y="73"/>
                  </a:lnTo>
                  <a:lnTo>
                    <a:pt x="60" y="61"/>
                  </a:lnTo>
                  <a:lnTo>
                    <a:pt x="60" y="60"/>
                  </a:lnTo>
                  <a:lnTo>
                    <a:pt x="59" y="59"/>
                  </a:lnTo>
                  <a:lnTo>
                    <a:pt x="60" y="61"/>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290" name="Freeform 138"/>
            <p:cNvSpPr>
              <a:spLocks/>
            </p:cNvSpPr>
            <p:nvPr/>
          </p:nvSpPr>
          <p:spPr bwMode="auto">
            <a:xfrm>
              <a:off x="2877" y="1531"/>
              <a:ext cx="66" cy="110"/>
            </a:xfrm>
            <a:custGeom>
              <a:avLst/>
              <a:gdLst/>
              <a:ahLst/>
              <a:cxnLst>
                <a:cxn ang="0">
                  <a:pos x="86" y="126"/>
                </a:cxn>
                <a:cxn ang="0">
                  <a:pos x="86" y="125"/>
                </a:cxn>
                <a:cxn ang="0">
                  <a:pos x="27" y="0"/>
                </a:cxn>
                <a:cxn ang="0">
                  <a:pos x="0" y="12"/>
                </a:cxn>
                <a:cxn ang="0">
                  <a:pos x="59" y="138"/>
                </a:cxn>
                <a:cxn ang="0">
                  <a:pos x="58" y="136"/>
                </a:cxn>
                <a:cxn ang="0">
                  <a:pos x="86" y="126"/>
                </a:cxn>
                <a:cxn ang="0">
                  <a:pos x="86" y="125"/>
                </a:cxn>
                <a:cxn ang="0">
                  <a:pos x="86" y="126"/>
                </a:cxn>
              </a:cxnLst>
              <a:rect l="0" t="0" r="r" b="b"/>
              <a:pathLst>
                <a:path w="87" h="139">
                  <a:moveTo>
                    <a:pt x="86" y="126"/>
                  </a:moveTo>
                  <a:lnTo>
                    <a:pt x="86" y="125"/>
                  </a:lnTo>
                  <a:lnTo>
                    <a:pt x="27" y="0"/>
                  </a:lnTo>
                  <a:lnTo>
                    <a:pt x="0" y="12"/>
                  </a:lnTo>
                  <a:lnTo>
                    <a:pt x="59" y="138"/>
                  </a:lnTo>
                  <a:lnTo>
                    <a:pt x="58" y="136"/>
                  </a:lnTo>
                  <a:lnTo>
                    <a:pt x="86" y="126"/>
                  </a:lnTo>
                  <a:lnTo>
                    <a:pt x="86" y="125"/>
                  </a:lnTo>
                  <a:lnTo>
                    <a:pt x="86" y="126"/>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291" name="Freeform 139"/>
            <p:cNvSpPr>
              <a:spLocks/>
            </p:cNvSpPr>
            <p:nvPr/>
          </p:nvSpPr>
          <p:spPr bwMode="auto">
            <a:xfrm>
              <a:off x="2924" y="1635"/>
              <a:ext cx="68" cy="137"/>
            </a:xfrm>
            <a:custGeom>
              <a:avLst/>
              <a:gdLst/>
              <a:ahLst/>
              <a:cxnLst>
                <a:cxn ang="0">
                  <a:pos x="89" y="160"/>
                </a:cxn>
                <a:cxn ang="0">
                  <a:pos x="89" y="159"/>
                </a:cxn>
                <a:cxn ang="0">
                  <a:pos x="28" y="0"/>
                </a:cxn>
                <a:cxn ang="0">
                  <a:pos x="0" y="11"/>
                </a:cxn>
                <a:cxn ang="0">
                  <a:pos x="61" y="171"/>
                </a:cxn>
                <a:cxn ang="0">
                  <a:pos x="61" y="170"/>
                </a:cxn>
                <a:cxn ang="0">
                  <a:pos x="89" y="160"/>
                </a:cxn>
                <a:cxn ang="0">
                  <a:pos x="89" y="159"/>
                </a:cxn>
                <a:cxn ang="0">
                  <a:pos x="89" y="160"/>
                </a:cxn>
              </a:cxnLst>
              <a:rect l="0" t="0" r="r" b="b"/>
              <a:pathLst>
                <a:path w="90" h="172">
                  <a:moveTo>
                    <a:pt x="89" y="160"/>
                  </a:moveTo>
                  <a:lnTo>
                    <a:pt x="89" y="159"/>
                  </a:lnTo>
                  <a:lnTo>
                    <a:pt x="28" y="0"/>
                  </a:lnTo>
                  <a:lnTo>
                    <a:pt x="0" y="11"/>
                  </a:lnTo>
                  <a:lnTo>
                    <a:pt x="61" y="171"/>
                  </a:lnTo>
                  <a:lnTo>
                    <a:pt x="61" y="170"/>
                  </a:lnTo>
                  <a:lnTo>
                    <a:pt x="89" y="160"/>
                  </a:lnTo>
                  <a:lnTo>
                    <a:pt x="89" y="159"/>
                  </a:lnTo>
                  <a:lnTo>
                    <a:pt x="89" y="160"/>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292" name="Freeform 140"/>
            <p:cNvSpPr>
              <a:spLocks/>
            </p:cNvSpPr>
            <p:nvPr/>
          </p:nvSpPr>
          <p:spPr bwMode="auto">
            <a:xfrm>
              <a:off x="2974" y="1767"/>
              <a:ext cx="56" cy="117"/>
            </a:xfrm>
            <a:custGeom>
              <a:avLst/>
              <a:gdLst/>
              <a:ahLst/>
              <a:cxnLst>
                <a:cxn ang="0">
                  <a:pos x="74" y="134"/>
                </a:cxn>
                <a:cxn ang="0">
                  <a:pos x="74" y="135"/>
                </a:cxn>
                <a:cxn ang="0">
                  <a:pos x="28" y="0"/>
                </a:cxn>
                <a:cxn ang="0">
                  <a:pos x="0" y="10"/>
                </a:cxn>
                <a:cxn ang="0">
                  <a:pos x="46" y="145"/>
                </a:cxn>
                <a:cxn ang="0">
                  <a:pos x="46" y="146"/>
                </a:cxn>
                <a:cxn ang="0">
                  <a:pos x="46" y="145"/>
                </a:cxn>
                <a:cxn ang="0">
                  <a:pos x="46" y="146"/>
                </a:cxn>
                <a:cxn ang="0">
                  <a:pos x="74" y="134"/>
                </a:cxn>
              </a:cxnLst>
              <a:rect l="0" t="0" r="r" b="b"/>
              <a:pathLst>
                <a:path w="75" h="147">
                  <a:moveTo>
                    <a:pt x="74" y="134"/>
                  </a:moveTo>
                  <a:lnTo>
                    <a:pt x="74" y="135"/>
                  </a:lnTo>
                  <a:lnTo>
                    <a:pt x="28" y="0"/>
                  </a:lnTo>
                  <a:lnTo>
                    <a:pt x="0" y="10"/>
                  </a:lnTo>
                  <a:lnTo>
                    <a:pt x="46" y="145"/>
                  </a:lnTo>
                  <a:lnTo>
                    <a:pt x="46" y="146"/>
                  </a:lnTo>
                  <a:lnTo>
                    <a:pt x="46" y="145"/>
                  </a:lnTo>
                  <a:lnTo>
                    <a:pt x="46" y="146"/>
                  </a:lnTo>
                  <a:lnTo>
                    <a:pt x="74" y="134"/>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293" name="Freeform 141"/>
            <p:cNvSpPr>
              <a:spLocks/>
            </p:cNvSpPr>
            <p:nvPr/>
          </p:nvSpPr>
          <p:spPr bwMode="auto">
            <a:xfrm>
              <a:off x="3011" y="1879"/>
              <a:ext cx="75" cy="166"/>
            </a:xfrm>
            <a:custGeom>
              <a:avLst/>
              <a:gdLst/>
              <a:ahLst/>
              <a:cxnLst>
                <a:cxn ang="0">
                  <a:pos x="97" y="195"/>
                </a:cxn>
                <a:cxn ang="0">
                  <a:pos x="28" y="0"/>
                </a:cxn>
                <a:cxn ang="0">
                  <a:pos x="0" y="12"/>
                </a:cxn>
                <a:cxn ang="0">
                  <a:pos x="70" y="207"/>
                </a:cxn>
                <a:cxn ang="0">
                  <a:pos x="97" y="195"/>
                </a:cxn>
              </a:cxnLst>
              <a:rect l="0" t="0" r="r" b="b"/>
              <a:pathLst>
                <a:path w="98" h="208">
                  <a:moveTo>
                    <a:pt x="97" y="195"/>
                  </a:moveTo>
                  <a:lnTo>
                    <a:pt x="28" y="0"/>
                  </a:lnTo>
                  <a:lnTo>
                    <a:pt x="0" y="12"/>
                  </a:lnTo>
                  <a:lnTo>
                    <a:pt x="70" y="207"/>
                  </a:lnTo>
                  <a:lnTo>
                    <a:pt x="97" y="195"/>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294" name="Freeform 142"/>
            <p:cNvSpPr>
              <a:spLocks/>
            </p:cNvSpPr>
            <p:nvPr/>
          </p:nvSpPr>
          <p:spPr bwMode="auto">
            <a:xfrm>
              <a:off x="3068" y="2039"/>
              <a:ext cx="75" cy="141"/>
            </a:xfrm>
            <a:custGeom>
              <a:avLst/>
              <a:gdLst/>
              <a:ahLst/>
              <a:cxnLst>
                <a:cxn ang="0">
                  <a:pos x="97" y="161"/>
                </a:cxn>
                <a:cxn ang="0">
                  <a:pos x="97" y="162"/>
                </a:cxn>
                <a:cxn ang="0">
                  <a:pos x="27" y="0"/>
                </a:cxn>
                <a:cxn ang="0">
                  <a:pos x="0" y="12"/>
                </a:cxn>
                <a:cxn ang="0">
                  <a:pos x="69" y="174"/>
                </a:cxn>
                <a:cxn ang="0">
                  <a:pos x="70" y="176"/>
                </a:cxn>
                <a:cxn ang="0">
                  <a:pos x="69" y="174"/>
                </a:cxn>
                <a:cxn ang="0">
                  <a:pos x="70" y="175"/>
                </a:cxn>
                <a:cxn ang="0">
                  <a:pos x="70" y="176"/>
                </a:cxn>
                <a:cxn ang="0">
                  <a:pos x="97" y="161"/>
                </a:cxn>
              </a:cxnLst>
              <a:rect l="0" t="0" r="r" b="b"/>
              <a:pathLst>
                <a:path w="98" h="177">
                  <a:moveTo>
                    <a:pt x="97" y="161"/>
                  </a:moveTo>
                  <a:lnTo>
                    <a:pt x="97" y="162"/>
                  </a:lnTo>
                  <a:lnTo>
                    <a:pt x="27" y="0"/>
                  </a:lnTo>
                  <a:lnTo>
                    <a:pt x="0" y="12"/>
                  </a:lnTo>
                  <a:lnTo>
                    <a:pt x="69" y="174"/>
                  </a:lnTo>
                  <a:lnTo>
                    <a:pt x="70" y="176"/>
                  </a:lnTo>
                  <a:lnTo>
                    <a:pt x="69" y="174"/>
                  </a:lnTo>
                  <a:lnTo>
                    <a:pt x="70" y="175"/>
                  </a:lnTo>
                  <a:lnTo>
                    <a:pt x="70" y="176"/>
                  </a:lnTo>
                  <a:lnTo>
                    <a:pt x="97" y="161"/>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295" name="Freeform 143"/>
            <p:cNvSpPr>
              <a:spLocks/>
            </p:cNvSpPr>
            <p:nvPr/>
          </p:nvSpPr>
          <p:spPr bwMode="auto">
            <a:xfrm>
              <a:off x="3124" y="2172"/>
              <a:ext cx="74" cy="124"/>
            </a:xfrm>
            <a:custGeom>
              <a:avLst/>
              <a:gdLst/>
              <a:ahLst/>
              <a:cxnLst>
                <a:cxn ang="0">
                  <a:pos x="96" y="139"/>
                </a:cxn>
                <a:cxn ang="0">
                  <a:pos x="96" y="140"/>
                </a:cxn>
                <a:cxn ang="0">
                  <a:pos x="27" y="0"/>
                </a:cxn>
                <a:cxn ang="0">
                  <a:pos x="0" y="14"/>
                </a:cxn>
                <a:cxn ang="0">
                  <a:pos x="70" y="154"/>
                </a:cxn>
                <a:cxn ang="0">
                  <a:pos x="96" y="139"/>
                </a:cxn>
              </a:cxnLst>
              <a:rect l="0" t="0" r="r" b="b"/>
              <a:pathLst>
                <a:path w="97" h="155">
                  <a:moveTo>
                    <a:pt x="96" y="139"/>
                  </a:moveTo>
                  <a:lnTo>
                    <a:pt x="96" y="140"/>
                  </a:lnTo>
                  <a:lnTo>
                    <a:pt x="27" y="0"/>
                  </a:lnTo>
                  <a:lnTo>
                    <a:pt x="0" y="14"/>
                  </a:lnTo>
                  <a:lnTo>
                    <a:pt x="70" y="154"/>
                  </a:lnTo>
                  <a:lnTo>
                    <a:pt x="96" y="139"/>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296" name="Freeform 144"/>
            <p:cNvSpPr>
              <a:spLocks/>
            </p:cNvSpPr>
            <p:nvPr/>
          </p:nvSpPr>
          <p:spPr bwMode="auto">
            <a:xfrm>
              <a:off x="3180" y="2287"/>
              <a:ext cx="83" cy="130"/>
            </a:xfrm>
            <a:custGeom>
              <a:avLst/>
              <a:gdLst/>
              <a:ahLst/>
              <a:cxnLst>
                <a:cxn ang="0">
                  <a:pos x="107" y="144"/>
                </a:cxn>
                <a:cxn ang="0">
                  <a:pos x="108" y="145"/>
                </a:cxn>
                <a:cxn ang="0">
                  <a:pos x="27" y="0"/>
                </a:cxn>
                <a:cxn ang="0">
                  <a:pos x="0" y="15"/>
                </a:cxn>
                <a:cxn ang="0">
                  <a:pos x="81" y="160"/>
                </a:cxn>
                <a:cxn ang="0">
                  <a:pos x="81" y="162"/>
                </a:cxn>
                <a:cxn ang="0">
                  <a:pos x="81" y="160"/>
                </a:cxn>
                <a:cxn ang="0">
                  <a:pos x="81" y="161"/>
                </a:cxn>
                <a:cxn ang="0">
                  <a:pos x="81" y="162"/>
                </a:cxn>
                <a:cxn ang="0">
                  <a:pos x="107" y="144"/>
                </a:cxn>
              </a:cxnLst>
              <a:rect l="0" t="0" r="r" b="b"/>
              <a:pathLst>
                <a:path w="109" h="163">
                  <a:moveTo>
                    <a:pt x="107" y="144"/>
                  </a:moveTo>
                  <a:lnTo>
                    <a:pt x="108" y="145"/>
                  </a:lnTo>
                  <a:lnTo>
                    <a:pt x="27" y="0"/>
                  </a:lnTo>
                  <a:lnTo>
                    <a:pt x="0" y="15"/>
                  </a:lnTo>
                  <a:lnTo>
                    <a:pt x="81" y="160"/>
                  </a:lnTo>
                  <a:lnTo>
                    <a:pt x="81" y="162"/>
                  </a:lnTo>
                  <a:lnTo>
                    <a:pt x="81" y="160"/>
                  </a:lnTo>
                  <a:lnTo>
                    <a:pt x="81" y="161"/>
                  </a:lnTo>
                  <a:lnTo>
                    <a:pt x="81" y="162"/>
                  </a:lnTo>
                  <a:lnTo>
                    <a:pt x="107" y="144"/>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297" name="Freeform 145"/>
            <p:cNvSpPr>
              <a:spLocks/>
            </p:cNvSpPr>
            <p:nvPr/>
          </p:nvSpPr>
          <p:spPr bwMode="auto">
            <a:xfrm>
              <a:off x="3246" y="2406"/>
              <a:ext cx="87" cy="112"/>
            </a:xfrm>
            <a:custGeom>
              <a:avLst/>
              <a:gdLst/>
              <a:ahLst/>
              <a:cxnLst>
                <a:cxn ang="0">
                  <a:pos x="113" y="122"/>
                </a:cxn>
                <a:cxn ang="0">
                  <a:pos x="26" y="0"/>
                </a:cxn>
                <a:cxn ang="0">
                  <a:pos x="0" y="18"/>
                </a:cxn>
                <a:cxn ang="0">
                  <a:pos x="87" y="140"/>
                </a:cxn>
                <a:cxn ang="0">
                  <a:pos x="113" y="122"/>
                </a:cxn>
              </a:cxnLst>
              <a:rect l="0" t="0" r="r" b="b"/>
              <a:pathLst>
                <a:path w="114" h="141">
                  <a:moveTo>
                    <a:pt x="113" y="122"/>
                  </a:moveTo>
                  <a:lnTo>
                    <a:pt x="26" y="0"/>
                  </a:lnTo>
                  <a:lnTo>
                    <a:pt x="0" y="18"/>
                  </a:lnTo>
                  <a:lnTo>
                    <a:pt x="87" y="140"/>
                  </a:lnTo>
                  <a:lnTo>
                    <a:pt x="113" y="122"/>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298" name="Freeform 146"/>
            <p:cNvSpPr>
              <a:spLocks/>
            </p:cNvSpPr>
            <p:nvPr/>
          </p:nvSpPr>
          <p:spPr bwMode="auto">
            <a:xfrm>
              <a:off x="3316" y="2507"/>
              <a:ext cx="77" cy="99"/>
            </a:xfrm>
            <a:custGeom>
              <a:avLst/>
              <a:gdLst/>
              <a:ahLst/>
              <a:cxnLst>
                <a:cxn ang="0">
                  <a:pos x="99" y="103"/>
                </a:cxn>
                <a:cxn ang="0">
                  <a:pos x="101" y="104"/>
                </a:cxn>
                <a:cxn ang="0">
                  <a:pos x="25" y="0"/>
                </a:cxn>
                <a:cxn ang="0">
                  <a:pos x="0" y="18"/>
                </a:cxn>
                <a:cxn ang="0">
                  <a:pos x="76" y="122"/>
                </a:cxn>
                <a:cxn ang="0">
                  <a:pos x="76" y="123"/>
                </a:cxn>
                <a:cxn ang="0">
                  <a:pos x="76" y="122"/>
                </a:cxn>
                <a:cxn ang="0">
                  <a:pos x="76" y="123"/>
                </a:cxn>
                <a:cxn ang="0">
                  <a:pos x="99" y="103"/>
                </a:cxn>
              </a:cxnLst>
              <a:rect l="0" t="0" r="r" b="b"/>
              <a:pathLst>
                <a:path w="102" h="124">
                  <a:moveTo>
                    <a:pt x="99" y="103"/>
                  </a:moveTo>
                  <a:lnTo>
                    <a:pt x="101" y="104"/>
                  </a:lnTo>
                  <a:lnTo>
                    <a:pt x="25" y="0"/>
                  </a:lnTo>
                  <a:lnTo>
                    <a:pt x="0" y="18"/>
                  </a:lnTo>
                  <a:lnTo>
                    <a:pt x="76" y="122"/>
                  </a:lnTo>
                  <a:lnTo>
                    <a:pt x="76" y="123"/>
                  </a:lnTo>
                  <a:lnTo>
                    <a:pt x="76" y="122"/>
                  </a:lnTo>
                  <a:lnTo>
                    <a:pt x="76" y="123"/>
                  </a:lnTo>
                  <a:lnTo>
                    <a:pt x="99" y="103"/>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299" name="Freeform 147"/>
            <p:cNvSpPr>
              <a:spLocks/>
            </p:cNvSpPr>
            <p:nvPr/>
          </p:nvSpPr>
          <p:spPr bwMode="auto">
            <a:xfrm>
              <a:off x="3377" y="2593"/>
              <a:ext cx="91" cy="103"/>
            </a:xfrm>
            <a:custGeom>
              <a:avLst/>
              <a:gdLst/>
              <a:ahLst/>
              <a:cxnLst>
                <a:cxn ang="0">
                  <a:pos x="117" y="106"/>
                </a:cxn>
                <a:cxn ang="0">
                  <a:pos x="118" y="107"/>
                </a:cxn>
                <a:cxn ang="0">
                  <a:pos x="23" y="0"/>
                </a:cxn>
                <a:cxn ang="0">
                  <a:pos x="0" y="20"/>
                </a:cxn>
                <a:cxn ang="0">
                  <a:pos x="95" y="127"/>
                </a:cxn>
                <a:cxn ang="0">
                  <a:pos x="95" y="128"/>
                </a:cxn>
                <a:cxn ang="0">
                  <a:pos x="95" y="127"/>
                </a:cxn>
                <a:cxn ang="0">
                  <a:pos x="95" y="128"/>
                </a:cxn>
                <a:cxn ang="0">
                  <a:pos x="117" y="106"/>
                </a:cxn>
              </a:cxnLst>
              <a:rect l="0" t="0" r="r" b="b"/>
              <a:pathLst>
                <a:path w="119" h="129">
                  <a:moveTo>
                    <a:pt x="117" y="106"/>
                  </a:moveTo>
                  <a:lnTo>
                    <a:pt x="118" y="107"/>
                  </a:lnTo>
                  <a:lnTo>
                    <a:pt x="23" y="0"/>
                  </a:lnTo>
                  <a:lnTo>
                    <a:pt x="0" y="20"/>
                  </a:lnTo>
                  <a:lnTo>
                    <a:pt x="95" y="127"/>
                  </a:lnTo>
                  <a:lnTo>
                    <a:pt x="95" y="128"/>
                  </a:lnTo>
                  <a:lnTo>
                    <a:pt x="95" y="127"/>
                  </a:lnTo>
                  <a:lnTo>
                    <a:pt x="95" y="128"/>
                  </a:lnTo>
                  <a:lnTo>
                    <a:pt x="117" y="106"/>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300" name="Freeform 148"/>
            <p:cNvSpPr>
              <a:spLocks/>
            </p:cNvSpPr>
            <p:nvPr/>
          </p:nvSpPr>
          <p:spPr bwMode="auto">
            <a:xfrm>
              <a:off x="3454" y="2681"/>
              <a:ext cx="104" cy="109"/>
            </a:xfrm>
            <a:custGeom>
              <a:avLst/>
              <a:gdLst/>
              <a:ahLst/>
              <a:cxnLst>
                <a:cxn ang="0">
                  <a:pos x="134" y="112"/>
                </a:cxn>
                <a:cxn ang="0">
                  <a:pos x="136" y="113"/>
                </a:cxn>
                <a:cxn ang="0">
                  <a:pos x="22" y="0"/>
                </a:cxn>
                <a:cxn ang="0">
                  <a:pos x="0" y="22"/>
                </a:cxn>
                <a:cxn ang="0">
                  <a:pos x="114" y="135"/>
                </a:cxn>
                <a:cxn ang="0">
                  <a:pos x="116" y="136"/>
                </a:cxn>
                <a:cxn ang="0">
                  <a:pos x="114" y="135"/>
                </a:cxn>
                <a:cxn ang="0">
                  <a:pos x="115" y="136"/>
                </a:cxn>
                <a:cxn ang="0">
                  <a:pos x="116" y="136"/>
                </a:cxn>
                <a:cxn ang="0">
                  <a:pos x="134" y="112"/>
                </a:cxn>
              </a:cxnLst>
              <a:rect l="0" t="0" r="r" b="b"/>
              <a:pathLst>
                <a:path w="137" h="137">
                  <a:moveTo>
                    <a:pt x="134" y="112"/>
                  </a:moveTo>
                  <a:lnTo>
                    <a:pt x="136" y="113"/>
                  </a:lnTo>
                  <a:lnTo>
                    <a:pt x="22" y="0"/>
                  </a:lnTo>
                  <a:lnTo>
                    <a:pt x="0" y="22"/>
                  </a:lnTo>
                  <a:lnTo>
                    <a:pt x="114" y="135"/>
                  </a:lnTo>
                  <a:lnTo>
                    <a:pt x="116" y="136"/>
                  </a:lnTo>
                  <a:lnTo>
                    <a:pt x="114" y="135"/>
                  </a:lnTo>
                  <a:lnTo>
                    <a:pt x="115" y="136"/>
                  </a:lnTo>
                  <a:lnTo>
                    <a:pt x="116" y="136"/>
                  </a:lnTo>
                  <a:lnTo>
                    <a:pt x="134" y="112"/>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301" name="Freeform 149"/>
            <p:cNvSpPr>
              <a:spLocks/>
            </p:cNvSpPr>
            <p:nvPr/>
          </p:nvSpPr>
          <p:spPr bwMode="auto">
            <a:xfrm>
              <a:off x="3545" y="2774"/>
              <a:ext cx="110" cy="96"/>
            </a:xfrm>
            <a:custGeom>
              <a:avLst/>
              <a:gdLst/>
              <a:ahLst/>
              <a:cxnLst>
                <a:cxn ang="0">
                  <a:pos x="140" y="91"/>
                </a:cxn>
                <a:cxn ang="0">
                  <a:pos x="143" y="92"/>
                </a:cxn>
                <a:cxn ang="0">
                  <a:pos x="18" y="0"/>
                </a:cxn>
                <a:cxn ang="0">
                  <a:pos x="0" y="24"/>
                </a:cxn>
                <a:cxn ang="0">
                  <a:pos x="124" y="117"/>
                </a:cxn>
                <a:cxn ang="0">
                  <a:pos x="127" y="119"/>
                </a:cxn>
                <a:cxn ang="0">
                  <a:pos x="124" y="117"/>
                </a:cxn>
                <a:cxn ang="0">
                  <a:pos x="126" y="118"/>
                </a:cxn>
                <a:cxn ang="0">
                  <a:pos x="127" y="119"/>
                </a:cxn>
                <a:cxn ang="0">
                  <a:pos x="140" y="91"/>
                </a:cxn>
              </a:cxnLst>
              <a:rect l="0" t="0" r="r" b="b"/>
              <a:pathLst>
                <a:path w="144" h="120">
                  <a:moveTo>
                    <a:pt x="140" y="91"/>
                  </a:moveTo>
                  <a:lnTo>
                    <a:pt x="143" y="92"/>
                  </a:lnTo>
                  <a:lnTo>
                    <a:pt x="18" y="0"/>
                  </a:lnTo>
                  <a:lnTo>
                    <a:pt x="0" y="24"/>
                  </a:lnTo>
                  <a:lnTo>
                    <a:pt x="124" y="117"/>
                  </a:lnTo>
                  <a:lnTo>
                    <a:pt x="127" y="119"/>
                  </a:lnTo>
                  <a:lnTo>
                    <a:pt x="124" y="117"/>
                  </a:lnTo>
                  <a:lnTo>
                    <a:pt x="126" y="118"/>
                  </a:lnTo>
                  <a:lnTo>
                    <a:pt x="127" y="119"/>
                  </a:lnTo>
                  <a:lnTo>
                    <a:pt x="140" y="91"/>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302" name="Freeform 150"/>
            <p:cNvSpPr>
              <a:spLocks/>
            </p:cNvSpPr>
            <p:nvPr/>
          </p:nvSpPr>
          <p:spPr bwMode="auto">
            <a:xfrm>
              <a:off x="3646" y="2851"/>
              <a:ext cx="123" cy="80"/>
            </a:xfrm>
            <a:custGeom>
              <a:avLst/>
              <a:gdLst/>
              <a:ahLst/>
              <a:cxnLst>
                <a:cxn ang="0">
                  <a:pos x="161" y="72"/>
                </a:cxn>
                <a:cxn ang="0">
                  <a:pos x="162" y="72"/>
                </a:cxn>
                <a:cxn ang="0">
                  <a:pos x="14" y="0"/>
                </a:cxn>
                <a:cxn ang="0">
                  <a:pos x="0" y="27"/>
                </a:cxn>
                <a:cxn ang="0">
                  <a:pos x="149" y="99"/>
                </a:cxn>
                <a:cxn ang="0">
                  <a:pos x="149" y="100"/>
                </a:cxn>
                <a:cxn ang="0">
                  <a:pos x="149" y="99"/>
                </a:cxn>
                <a:cxn ang="0">
                  <a:pos x="149" y="100"/>
                </a:cxn>
                <a:cxn ang="0">
                  <a:pos x="161" y="72"/>
                </a:cxn>
              </a:cxnLst>
              <a:rect l="0" t="0" r="r" b="b"/>
              <a:pathLst>
                <a:path w="163" h="101">
                  <a:moveTo>
                    <a:pt x="161" y="72"/>
                  </a:moveTo>
                  <a:lnTo>
                    <a:pt x="162" y="72"/>
                  </a:lnTo>
                  <a:lnTo>
                    <a:pt x="14" y="0"/>
                  </a:lnTo>
                  <a:lnTo>
                    <a:pt x="0" y="27"/>
                  </a:lnTo>
                  <a:lnTo>
                    <a:pt x="149" y="99"/>
                  </a:lnTo>
                  <a:lnTo>
                    <a:pt x="149" y="100"/>
                  </a:lnTo>
                  <a:lnTo>
                    <a:pt x="149" y="99"/>
                  </a:lnTo>
                  <a:lnTo>
                    <a:pt x="149" y="100"/>
                  </a:lnTo>
                  <a:lnTo>
                    <a:pt x="161" y="72"/>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303" name="Freeform 151"/>
            <p:cNvSpPr>
              <a:spLocks/>
            </p:cNvSpPr>
            <p:nvPr/>
          </p:nvSpPr>
          <p:spPr bwMode="auto">
            <a:xfrm>
              <a:off x="3764" y="2911"/>
              <a:ext cx="131" cy="77"/>
            </a:xfrm>
            <a:custGeom>
              <a:avLst/>
              <a:gdLst/>
              <a:ahLst/>
              <a:cxnLst>
                <a:cxn ang="0">
                  <a:pos x="169" y="66"/>
                </a:cxn>
                <a:cxn ang="0">
                  <a:pos x="171" y="67"/>
                </a:cxn>
                <a:cxn ang="0">
                  <a:pos x="12" y="0"/>
                </a:cxn>
                <a:cxn ang="0">
                  <a:pos x="0" y="28"/>
                </a:cxn>
                <a:cxn ang="0">
                  <a:pos x="158" y="94"/>
                </a:cxn>
                <a:cxn ang="0">
                  <a:pos x="161" y="95"/>
                </a:cxn>
                <a:cxn ang="0">
                  <a:pos x="158" y="94"/>
                </a:cxn>
                <a:cxn ang="0">
                  <a:pos x="159" y="94"/>
                </a:cxn>
                <a:cxn ang="0">
                  <a:pos x="161" y="95"/>
                </a:cxn>
                <a:cxn ang="0">
                  <a:pos x="169" y="66"/>
                </a:cxn>
              </a:cxnLst>
              <a:rect l="0" t="0" r="r" b="b"/>
              <a:pathLst>
                <a:path w="172" h="96">
                  <a:moveTo>
                    <a:pt x="169" y="66"/>
                  </a:moveTo>
                  <a:lnTo>
                    <a:pt x="171" y="67"/>
                  </a:lnTo>
                  <a:lnTo>
                    <a:pt x="12" y="0"/>
                  </a:lnTo>
                  <a:lnTo>
                    <a:pt x="0" y="28"/>
                  </a:lnTo>
                  <a:lnTo>
                    <a:pt x="158" y="94"/>
                  </a:lnTo>
                  <a:lnTo>
                    <a:pt x="161" y="95"/>
                  </a:lnTo>
                  <a:lnTo>
                    <a:pt x="158" y="94"/>
                  </a:lnTo>
                  <a:lnTo>
                    <a:pt x="159" y="94"/>
                  </a:lnTo>
                  <a:lnTo>
                    <a:pt x="161" y="95"/>
                  </a:lnTo>
                  <a:lnTo>
                    <a:pt x="169" y="66"/>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304" name="Freeform 152"/>
            <p:cNvSpPr>
              <a:spLocks/>
            </p:cNvSpPr>
            <p:nvPr/>
          </p:nvSpPr>
          <p:spPr bwMode="auto">
            <a:xfrm>
              <a:off x="3891" y="2967"/>
              <a:ext cx="111" cy="52"/>
            </a:xfrm>
            <a:custGeom>
              <a:avLst/>
              <a:gdLst/>
              <a:ahLst/>
              <a:cxnLst>
                <a:cxn ang="0">
                  <a:pos x="142" y="35"/>
                </a:cxn>
                <a:cxn ang="0">
                  <a:pos x="144" y="36"/>
                </a:cxn>
                <a:cxn ang="0">
                  <a:pos x="8" y="0"/>
                </a:cxn>
                <a:cxn ang="0">
                  <a:pos x="0" y="28"/>
                </a:cxn>
                <a:cxn ang="0">
                  <a:pos x="136" y="64"/>
                </a:cxn>
                <a:cxn ang="0">
                  <a:pos x="138" y="64"/>
                </a:cxn>
                <a:cxn ang="0">
                  <a:pos x="136" y="64"/>
                </a:cxn>
                <a:cxn ang="0">
                  <a:pos x="137" y="64"/>
                </a:cxn>
                <a:cxn ang="0">
                  <a:pos x="138" y="64"/>
                </a:cxn>
                <a:cxn ang="0">
                  <a:pos x="142" y="35"/>
                </a:cxn>
              </a:cxnLst>
              <a:rect l="0" t="0" r="r" b="b"/>
              <a:pathLst>
                <a:path w="145" h="65">
                  <a:moveTo>
                    <a:pt x="142" y="35"/>
                  </a:moveTo>
                  <a:lnTo>
                    <a:pt x="144" y="36"/>
                  </a:lnTo>
                  <a:lnTo>
                    <a:pt x="8" y="0"/>
                  </a:lnTo>
                  <a:lnTo>
                    <a:pt x="0" y="28"/>
                  </a:lnTo>
                  <a:lnTo>
                    <a:pt x="136" y="64"/>
                  </a:lnTo>
                  <a:lnTo>
                    <a:pt x="138" y="64"/>
                  </a:lnTo>
                  <a:lnTo>
                    <a:pt x="136" y="64"/>
                  </a:lnTo>
                  <a:lnTo>
                    <a:pt x="137" y="64"/>
                  </a:lnTo>
                  <a:lnTo>
                    <a:pt x="138" y="64"/>
                  </a:lnTo>
                  <a:lnTo>
                    <a:pt x="142" y="35"/>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305" name="Freeform 153"/>
            <p:cNvSpPr>
              <a:spLocks/>
            </p:cNvSpPr>
            <p:nvPr/>
          </p:nvSpPr>
          <p:spPr bwMode="auto">
            <a:xfrm>
              <a:off x="4001" y="2998"/>
              <a:ext cx="95" cy="33"/>
            </a:xfrm>
            <a:custGeom>
              <a:avLst/>
              <a:gdLst/>
              <a:ahLst/>
              <a:cxnLst>
                <a:cxn ang="0">
                  <a:pos x="123" y="13"/>
                </a:cxn>
                <a:cxn ang="0">
                  <a:pos x="125" y="13"/>
                </a:cxn>
                <a:cxn ang="0">
                  <a:pos x="4" y="0"/>
                </a:cxn>
                <a:cxn ang="0">
                  <a:pos x="0" y="28"/>
                </a:cxn>
                <a:cxn ang="0">
                  <a:pos x="121" y="41"/>
                </a:cxn>
                <a:cxn ang="0">
                  <a:pos x="123" y="41"/>
                </a:cxn>
                <a:cxn ang="0">
                  <a:pos x="121" y="41"/>
                </a:cxn>
                <a:cxn ang="0">
                  <a:pos x="122" y="41"/>
                </a:cxn>
                <a:cxn ang="0">
                  <a:pos x="123" y="41"/>
                </a:cxn>
                <a:cxn ang="0">
                  <a:pos x="123" y="13"/>
                </a:cxn>
              </a:cxnLst>
              <a:rect l="0" t="0" r="r" b="b"/>
              <a:pathLst>
                <a:path w="126" h="42">
                  <a:moveTo>
                    <a:pt x="123" y="13"/>
                  </a:moveTo>
                  <a:lnTo>
                    <a:pt x="125" y="13"/>
                  </a:lnTo>
                  <a:lnTo>
                    <a:pt x="4" y="0"/>
                  </a:lnTo>
                  <a:lnTo>
                    <a:pt x="0" y="28"/>
                  </a:lnTo>
                  <a:lnTo>
                    <a:pt x="121" y="41"/>
                  </a:lnTo>
                  <a:lnTo>
                    <a:pt x="123" y="41"/>
                  </a:lnTo>
                  <a:lnTo>
                    <a:pt x="121" y="41"/>
                  </a:lnTo>
                  <a:lnTo>
                    <a:pt x="122" y="41"/>
                  </a:lnTo>
                  <a:lnTo>
                    <a:pt x="123" y="41"/>
                  </a:lnTo>
                  <a:lnTo>
                    <a:pt x="123" y="13"/>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306" name="Freeform 154"/>
            <p:cNvSpPr>
              <a:spLocks/>
            </p:cNvSpPr>
            <p:nvPr/>
          </p:nvSpPr>
          <p:spPr bwMode="auto">
            <a:xfrm>
              <a:off x="4098" y="3010"/>
              <a:ext cx="134" cy="21"/>
            </a:xfrm>
            <a:custGeom>
              <a:avLst/>
              <a:gdLst/>
              <a:ahLst/>
              <a:cxnLst>
                <a:cxn ang="0">
                  <a:pos x="174" y="0"/>
                </a:cxn>
                <a:cxn ang="0">
                  <a:pos x="0" y="0"/>
                </a:cxn>
                <a:cxn ang="0">
                  <a:pos x="0" y="26"/>
                </a:cxn>
                <a:cxn ang="0">
                  <a:pos x="174" y="26"/>
                </a:cxn>
                <a:cxn ang="0">
                  <a:pos x="174" y="0"/>
                </a:cxn>
              </a:cxnLst>
              <a:rect l="0" t="0" r="r" b="b"/>
              <a:pathLst>
                <a:path w="175" h="27">
                  <a:moveTo>
                    <a:pt x="174" y="0"/>
                  </a:moveTo>
                  <a:lnTo>
                    <a:pt x="0" y="0"/>
                  </a:lnTo>
                  <a:lnTo>
                    <a:pt x="0" y="26"/>
                  </a:lnTo>
                  <a:lnTo>
                    <a:pt x="174" y="26"/>
                  </a:lnTo>
                  <a:lnTo>
                    <a:pt x="174" y="0"/>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307" name="Freeform 155"/>
            <p:cNvSpPr>
              <a:spLocks/>
            </p:cNvSpPr>
            <p:nvPr/>
          </p:nvSpPr>
          <p:spPr bwMode="auto">
            <a:xfrm>
              <a:off x="4235" y="3010"/>
              <a:ext cx="151" cy="21"/>
            </a:xfrm>
            <a:custGeom>
              <a:avLst/>
              <a:gdLst/>
              <a:ahLst/>
              <a:cxnLst>
                <a:cxn ang="0">
                  <a:pos x="197" y="0"/>
                </a:cxn>
                <a:cxn ang="0">
                  <a:pos x="0" y="0"/>
                </a:cxn>
                <a:cxn ang="0">
                  <a:pos x="0" y="26"/>
                </a:cxn>
                <a:cxn ang="0">
                  <a:pos x="197" y="26"/>
                </a:cxn>
                <a:cxn ang="0">
                  <a:pos x="197" y="0"/>
                </a:cxn>
              </a:cxnLst>
              <a:rect l="0" t="0" r="r" b="b"/>
              <a:pathLst>
                <a:path w="198" h="27">
                  <a:moveTo>
                    <a:pt x="197" y="0"/>
                  </a:moveTo>
                  <a:lnTo>
                    <a:pt x="0" y="0"/>
                  </a:lnTo>
                  <a:lnTo>
                    <a:pt x="0" y="26"/>
                  </a:lnTo>
                  <a:lnTo>
                    <a:pt x="197" y="26"/>
                  </a:lnTo>
                  <a:lnTo>
                    <a:pt x="197" y="0"/>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308" name="Freeform 156"/>
            <p:cNvSpPr>
              <a:spLocks/>
            </p:cNvSpPr>
            <p:nvPr/>
          </p:nvSpPr>
          <p:spPr bwMode="auto">
            <a:xfrm>
              <a:off x="4390" y="3010"/>
              <a:ext cx="112" cy="21"/>
            </a:xfrm>
            <a:custGeom>
              <a:avLst/>
              <a:gdLst/>
              <a:ahLst/>
              <a:cxnLst>
                <a:cxn ang="0">
                  <a:pos x="146" y="0"/>
                </a:cxn>
                <a:cxn ang="0">
                  <a:pos x="0" y="0"/>
                </a:cxn>
                <a:cxn ang="0">
                  <a:pos x="0" y="26"/>
                </a:cxn>
                <a:cxn ang="0">
                  <a:pos x="146" y="26"/>
                </a:cxn>
                <a:cxn ang="0">
                  <a:pos x="146" y="0"/>
                </a:cxn>
              </a:cxnLst>
              <a:rect l="0" t="0" r="r" b="b"/>
              <a:pathLst>
                <a:path w="147" h="27">
                  <a:moveTo>
                    <a:pt x="146" y="0"/>
                  </a:moveTo>
                  <a:lnTo>
                    <a:pt x="0" y="0"/>
                  </a:lnTo>
                  <a:lnTo>
                    <a:pt x="0" y="26"/>
                  </a:lnTo>
                  <a:lnTo>
                    <a:pt x="146" y="26"/>
                  </a:lnTo>
                  <a:lnTo>
                    <a:pt x="146" y="0"/>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309" name="Freeform 157"/>
            <p:cNvSpPr>
              <a:spLocks/>
            </p:cNvSpPr>
            <p:nvPr/>
          </p:nvSpPr>
          <p:spPr bwMode="auto">
            <a:xfrm>
              <a:off x="4506" y="3010"/>
              <a:ext cx="121" cy="21"/>
            </a:xfrm>
            <a:custGeom>
              <a:avLst/>
              <a:gdLst/>
              <a:ahLst/>
              <a:cxnLst>
                <a:cxn ang="0">
                  <a:pos x="159" y="0"/>
                </a:cxn>
                <a:cxn ang="0">
                  <a:pos x="0" y="0"/>
                </a:cxn>
                <a:cxn ang="0">
                  <a:pos x="0" y="26"/>
                </a:cxn>
                <a:cxn ang="0">
                  <a:pos x="159" y="26"/>
                </a:cxn>
                <a:cxn ang="0">
                  <a:pos x="159" y="0"/>
                </a:cxn>
              </a:cxnLst>
              <a:rect l="0" t="0" r="r" b="b"/>
              <a:pathLst>
                <a:path w="160" h="27">
                  <a:moveTo>
                    <a:pt x="159" y="0"/>
                  </a:moveTo>
                  <a:lnTo>
                    <a:pt x="0" y="0"/>
                  </a:lnTo>
                  <a:lnTo>
                    <a:pt x="0" y="26"/>
                  </a:lnTo>
                  <a:lnTo>
                    <a:pt x="159" y="26"/>
                  </a:lnTo>
                  <a:lnTo>
                    <a:pt x="159" y="0"/>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310" name="Freeform 158"/>
            <p:cNvSpPr>
              <a:spLocks/>
            </p:cNvSpPr>
            <p:nvPr/>
          </p:nvSpPr>
          <p:spPr bwMode="auto">
            <a:xfrm>
              <a:off x="4632" y="3010"/>
              <a:ext cx="112" cy="21"/>
            </a:xfrm>
            <a:custGeom>
              <a:avLst/>
              <a:gdLst/>
              <a:ahLst/>
              <a:cxnLst>
                <a:cxn ang="0">
                  <a:pos x="147" y="0"/>
                </a:cxn>
                <a:cxn ang="0">
                  <a:pos x="0" y="0"/>
                </a:cxn>
                <a:cxn ang="0">
                  <a:pos x="0" y="26"/>
                </a:cxn>
                <a:cxn ang="0">
                  <a:pos x="147" y="26"/>
                </a:cxn>
                <a:cxn ang="0">
                  <a:pos x="147" y="0"/>
                </a:cxn>
              </a:cxnLst>
              <a:rect l="0" t="0" r="r" b="b"/>
              <a:pathLst>
                <a:path w="148" h="27">
                  <a:moveTo>
                    <a:pt x="147" y="0"/>
                  </a:moveTo>
                  <a:lnTo>
                    <a:pt x="0" y="0"/>
                  </a:lnTo>
                  <a:lnTo>
                    <a:pt x="0" y="26"/>
                  </a:lnTo>
                  <a:lnTo>
                    <a:pt x="147" y="26"/>
                  </a:lnTo>
                  <a:lnTo>
                    <a:pt x="147" y="0"/>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311" name="Freeform 159"/>
            <p:cNvSpPr>
              <a:spLocks/>
            </p:cNvSpPr>
            <p:nvPr/>
          </p:nvSpPr>
          <p:spPr bwMode="auto">
            <a:xfrm>
              <a:off x="4748" y="3010"/>
              <a:ext cx="104" cy="21"/>
            </a:xfrm>
            <a:custGeom>
              <a:avLst/>
              <a:gdLst/>
              <a:ahLst/>
              <a:cxnLst>
                <a:cxn ang="0">
                  <a:pos x="136" y="13"/>
                </a:cxn>
                <a:cxn ang="0">
                  <a:pos x="136" y="0"/>
                </a:cxn>
                <a:cxn ang="0">
                  <a:pos x="0" y="0"/>
                </a:cxn>
                <a:cxn ang="0">
                  <a:pos x="0" y="26"/>
                </a:cxn>
                <a:cxn ang="0">
                  <a:pos x="136" y="26"/>
                </a:cxn>
                <a:cxn ang="0">
                  <a:pos x="136" y="13"/>
                </a:cxn>
              </a:cxnLst>
              <a:rect l="0" t="0" r="r" b="b"/>
              <a:pathLst>
                <a:path w="137" h="27">
                  <a:moveTo>
                    <a:pt x="136" y="13"/>
                  </a:moveTo>
                  <a:lnTo>
                    <a:pt x="136" y="0"/>
                  </a:lnTo>
                  <a:lnTo>
                    <a:pt x="0" y="0"/>
                  </a:lnTo>
                  <a:lnTo>
                    <a:pt x="0" y="26"/>
                  </a:lnTo>
                  <a:lnTo>
                    <a:pt x="136" y="26"/>
                  </a:lnTo>
                  <a:lnTo>
                    <a:pt x="136" y="13"/>
                  </a:lnTo>
                </a:path>
              </a:pathLst>
            </a:custGeom>
            <a:solidFill>
              <a:srgbClr val="FF0000"/>
            </a:solidFill>
            <a:ln w="12700" cap="rnd" cmpd="sng">
              <a:noFill/>
              <a:prstDash val="solid"/>
              <a:round/>
              <a:headEnd type="none" w="med" len="med"/>
              <a:tailEnd type="none" w="med" len="med"/>
            </a:ln>
            <a:effectLst/>
          </p:spPr>
          <p:txBody>
            <a:bodyPr/>
            <a:lstStyle/>
            <a:p>
              <a:endParaRPr lang="fr-FR"/>
            </a:p>
          </p:txBody>
        </p:sp>
        <p:sp>
          <p:nvSpPr>
            <p:cNvPr id="49312" name="Freeform 160"/>
            <p:cNvSpPr>
              <a:spLocks/>
            </p:cNvSpPr>
            <p:nvPr/>
          </p:nvSpPr>
          <p:spPr bwMode="auto">
            <a:xfrm>
              <a:off x="2600" y="1141"/>
              <a:ext cx="857" cy="160"/>
            </a:xfrm>
            <a:custGeom>
              <a:avLst/>
              <a:gdLst/>
              <a:ahLst/>
              <a:cxnLst>
                <a:cxn ang="0">
                  <a:pos x="0" y="82"/>
                </a:cxn>
                <a:cxn ang="0">
                  <a:pos x="1125" y="82"/>
                </a:cxn>
                <a:cxn ang="0">
                  <a:pos x="1125" y="0"/>
                </a:cxn>
                <a:cxn ang="0">
                  <a:pos x="0" y="0"/>
                </a:cxn>
                <a:cxn ang="0">
                  <a:pos x="0" y="82"/>
                </a:cxn>
              </a:cxnLst>
              <a:rect l="0" t="0" r="r" b="b"/>
              <a:pathLst>
                <a:path w="1126" h="83">
                  <a:moveTo>
                    <a:pt x="0" y="82"/>
                  </a:moveTo>
                  <a:lnTo>
                    <a:pt x="1125" y="82"/>
                  </a:lnTo>
                  <a:lnTo>
                    <a:pt x="1125" y="0"/>
                  </a:lnTo>
                  <a:lnTo>
                    <a:pt x="0" y="0"/>
                  </a:lnTo>
                  <a:lnTo>
                    <a:pt x="0" y="82"/>
                  </a:lnTo>
                </a:path>
              </a:pathLst>
            </a:custGeom>
            <a:solidFill>
              <a:srgbClr val="00CC00"/>
            </a:solidFill>
            <a:ln w="12700" cap="rnd" cmpd="sng">
              <a:noFill/>
              <a:prstDash val="solid"/>
              <a:round/>
              <a:headEnd type="none" w="med" len="med"/>
              <a:tailEnd type="none" w="med" len="med"/>
            </a:ln>
            <a:effectLst/>
          </p:spPr>
          <p:txBody>
            <a:bodyPr/>
            <a:lstStyle/>
            <a:p>
              <a:endParaRPr lang="fr-FR"/>
            </a:p>
          </p:txBody>
        </p:sp>
        <p:sp>
          <p:nvSpPr>
            <p:cNvPr id="49313" name="Rectangle 161"/>
            <p:cNvSpPr>
              <a:spLocks noChangeArrowheads="1"/>
            </p:cNvSpPr>
            <p:nvPr/>
          </p:nvSpPr>
          <p:spPr bwMode="auto">
            <a:xfrm>
              <a:off x="2651" y="1104"/>
              <a:ext cx="949" cy="167"/>
            </a:xfrm>
            <a:prstGeom prst="rect">
              <a:avLst/>
            </a:prstGeom>
            <a:noFill/>
            <a:ln w="12700">
              <a:noFill/>
              <a:miter lim="800000"/>
              <a:headEnd/>
              <a:tailEnd/>
            </a:ln>
            <a:effectLst/>
          </p:spPr>
          <p:txBody>
            <a:bodyPr lIns="90480" tIns="44446" rIns="90480" bIns="44446">
              <a:spAutoFit/>
            </a:bodyPr>
            <a:lstStyle/>
            <a:p>
              <a:pPr eaLnBrk="0" hangingPunct="0">
                <a:lnSpc>
                  <a:spcPct val="90000"/>
                </a:lnSpc>
              </a:pPr>
              <a:r>
                <a:rPr lang="en-US" sz="1600" b="1">
                  <a:solidFill>
                    <a:srgbClr val="FFFFFF"/>
                  </a:solidFill>
                </a:rPr>
                <a:t>Symptomes</a:t>
              </a:r>
            </a:p>
          </p:txBody>
        </p:sp>
        <p:sp>
          <p:nvSpPr>
            <p:cNvPr id="49314" name="Rectangle 162"/>
            <p:cNvSpPr>
              <a:spLocks noChangeArrowheads="1"/>
            </p:cNvSpPr>
            <p:nvPr/>
          </p:nvSpPr>
          <p:spPr bwMode="auto">
            <a:xfrm>
              <a:off x="2916" y="1437"/>
              <a:ext cx="636" cy="167"/>
            </a:xfrm>
            <a:prstGeom prst="rect">
              <a:avLst/>
            </a:prstGeom>
            <a:noFill/>
            <a:ln w="12700">
              <a:noFill/>
              <a:miter lim="800000"/>
              <a:headEnd/>
              <a:tailEnd/>
            </a:ln>
            <a:effectLst/>
          </p:spPr>
          <p:txBody>
            <a:bodyPr lIns="90480" tIns="44446" rIns="90480" bIns="44446">
              <a:spAutoFit/>
            </a:bodyPr>
            <a:lstStyle/>
            <a:p>
              <a:pPr eaLnBrk="0" hangingPunct="0">
                <a:lnSpc>
                  <a:spcPct val="90000"/>
                </a:lnSpc>
              </a:pPr>
              <a:r>
                <a:rPr lang="en-US" sz="1600" b="1">
                  <a:solidFill>
                    <a:srgbClr val="FFFFFF"/>
                  </a:solidFill>
                </a:rPr>
                <a:t>ALT</a:t>
              </a:r>
            </a:p>
          </p:txBody>
        </p:sp>
        <p:sp>
          <p:nvSpPr>
            <p:cNvPr id="49315" name="Rectangle 163"/>
            <p:cNvSpPr>
              <a:spLocks noChangeArrowheads="1"/>
            </p:cNvSpPr>
            <p:nvPr/>
          </p:nvSpPr>
          <p:spPr bwMode="auto">
            <a:xfrm>
              <a:off x="3857" y="2301"/>
              <a:ext cx="1183" cy="167"/>
            </a:xfrm>
            <a:prstGeom prst="rect">
              <a:avLst/>
            </a:prstGeom>
            <a:noFill/>
            <a:ln w="12700">
              <a:noFill/>
              <a:miter lim="800000"/>
              <a:headEnd/>
              <a:tailEnd/>
            </a:ln>
            <a:effectLst/>
          </p:spPr>
          <p:txBody>
            <a:bodyPr lIns="90480" tIns="44446" rIns="90480" bIns="44446">
              <a:spAutoFit/>
            </a:bodyPr>
            <a:lstStyle/>
            <a:p>
              <a:pPr eaLnBrk="0" hangingPunct="0">
                <a:lnSpc>
                  <a:spcPct val="90000"/>
                </a:lnSpc>
              </a:pPr>
              <a:r>
                <a:rPr lang="en-US" sz="1600" b="1">
                  <a:solidFill>
                    <a:srgbClr val="FFFFFF"/>
                  </a:solidFill>
                </a:rPr>
                <a:t>IgM anti-HEV</a:t>
              </a:r>
            </a:p>
          </p:txBody>
        </p:sp>
        <p:sp>
          <p:nvSpPr>
            <p:cNvPr id="49316" name="Rectangle 164"/>
            <p:cNvSpPr>
              <a:spLocks noChangeArrowheads="1"/>
            </p:cNvSpPr>
            <p:nvPr/>
          </p:nvSpPr>
          <p:spPr bwMode="auto">
            <a:xfrm>
              <a:off x="1968" y="2288"/>
              <a:ext cx="1183" cy="286"/>
            </a:xfrm>
            <a:prstGeom prst="rect">
              <a:avLst/>
            </a:prstGeom>
            <a:noFill/>
            <a:ln w="12700">
              <a:noFill/>
              <a:miter lim="800000"/>
              <a:headEnd/>
              <a:tailEnd/>
            </a:ln>
            <a:effectLst/>
          </p:spPr>
          <p:txBody>
            <a:bodyPr lIns="90480" tIns="44446" rIns="90480" bIns="44446">
              <a:spAutoFit/>
            </a:bodyPr>
            <a:lstStyle/>
            <a:p>
              <a:pPr eaLnBrk="0" hangingPunct="0">
                <a:lnSpc>
                  <a:spcPct val="90000"/>
                </a:lnSpc>
              </a:pPr>
              <a:r>
                <a:rPr lang="en-US" sz="1600" b="1">
                  <a:solidFill>
                    <a:srgbClr val="FFFFFF"/>
                  </a:solidFill>
                </a:rPr>
                <a:t>Virus dans les selles</a:t>
              </a:r>
            </a:p>
          </p:txBody>
        </p:sp>
        <p:sp>
          <p:nvSpPr>
            <p:cNvPr id="49317" name="Rectangle 165"/>
            <p:cNvSpPr>
              <a:spLocks noChangeArrowheads="1"/>
            </p:cNvSpPr>
            <p:nvPr/>
          </p:nvSpPr>
          <p:spPr bwMode="auto">
            <a:xfrm>
              <a:off x="1023" y="3268"/>
              <a:ext cx="151" cy="194"/>
            </a:xfrm>
            <a:prstGeom prst="rect">
              <a:avLst/>
            </a:prstGeom>
            <a:noFill/>
            <a:ln w="12700">
              <a:noFill/>
              <a:miter lim="800000"/>
              <a:headEnd/>
              <a:tailEnd/>
            </a:ln>
            <a:effectLst/>
          </p:spPr>
          <p:txBody>
            <a:bodyPr lIns="90480" tIns="44446" rIns="90480" bIns="44446">
              <a:spAutoFit/>
            </a:bodyPr>
            <a:lstStyle/>
            <a:p>
              <a:pPr eaLnBrk="0" hangingPunct="0">
                <a:lnSpc>
                  <a:spcPct val="90000"/>
                </a:lnSpc>
              </a:pPr>
              <a:r>
                <a:rPr lang="en-US" sz="2000" b="1">
                  <a:solidFill>
                    <a:srgbClr val="FFFFFF"/>
                  </a:solidFill>
                  <a:latin typeface="ZapfHumnst BT" charset="0"/>
                </a:rPr>
                <a:t>0</a:t>
              </a:r>
            </a:p>
          </p:txBody>
        </p:sp>
        <p:sp>
          <p:nvSpPr>
            <p:cNvPr id="49318" name="Rectangle 166"/>
            <p:cNvSpPr>
              <a:spLocks noChangeArrowheads="1"/>
            </p:cNvSpPr>
            <p:nvPr/>
          </p:nvSpPr>
          <p:spPr bwMode="auto">
            <a:xfrm>
              <a:off x="1315" y="3268"/>
              <a:ext cx="151" cy="194"/>
            </a:xfrm>
            <a:prstGeom prst="rect">
              <a:avLst/>
            </a:prstGeom>
            <a:noFill/>
            <a:ln w="12700">
              <a:noFill/>
              <a:miter lim="800000"/>
              <a:headEnd/>
              <a:tailEnd/>
            </a:ln>
            <a:effectLst/>
          </p:spPr>
          <p:txBody>
            <a:bodyPr lIns="90480" tIns="44446" rIns="90480" bIns="44446">
              <a:spAutoFit/>
            </a:bodyPr>
            <a:lstStyle/>
            <a:p>
              <a:pPr eaLnBrk="0" hangingPunct="0">
                <a:lnSpc>
                  <a:spcPct val="90000"/>
                </a:lnSpc>
              </a:pPr>
              <a:r>
                <a:rPr lang="en-US" sz="2000" b="1">
                  <a:solidFill>
                    <a:srgbClr val="FFFFFF"/>
                  </a:solidFill>
                  <a:latin typeface="ZapfHumnst BT" charset="0"/>
                </a:rPr>
                <a:t>1</a:t>
              </a:r>
            </a:p>
          </p:txBody>
        </p:sp>
        <p:sp>
          <p:nvSpPr>
            <p:cNvPr id="49319" name="Rectangle 167"/>
            <p:cNvSpPr>
              <a:spLocks noChangeArrowheads="1"/>
            </p:cNvSpPr>
            <p:nvPr/>
          </p:nvSpPr>
          <p:spPr bwMode="auto">
            <a:xfrm>
              <a:off x="1619" y="3268"/>
              <a:ext cx="151" cy="194"/>
            </a:xfrm>
            <a:prstGeom prst="rect">
              <a:avLst/>
            </a:prstGeom>
            <a:noFill/>
            <a:ln w="12700">
              <a:noFill/>
              <a:miter lim="800000"/>
              <a:headEnd/>
              <a:tailEnd/>
            </a:ln>
            <a:effectLst/>
          </p:spPr>
          <p:txBody>
            <a:bodyPr lIns="90480" tIns="44446" rIns="90480" bIns="44446">
              <a:spAutoFit/>
            </a:bodyPr>
            <a:lstStyle/>
            <a:p>
              <a:pPr eaLnBrk="0" hangingPunct="0">
                <a:lnSpc>
                  <a:spcPct val="90000"/>
                </a:lnSpc>
              </a:pPr>
              <a:r>
                <a:rPr lang="en-US" sz="2000" b="1">
                  <a:solidFill>
                    <a:srgbClr val="FFFFFF"/>
                  </a:solidFill>
                  <a:latin typeface="ZapfHumnst BT" charset="0"/>
                </a:rPr>
                <a:t>2</a:t>
              </a:r>
            </a:p>
          </p:txBody>
        </p:sp>
        <p:sp>
          <p:nvSpPr>
            <p:cNvPr id="49320" name="Rectangle 168"/>
            <p:cNvSpPr>
              <a:spLocks noChangeArrowheads="1"/>
            </p:cNvSpPr>
            <p:nvPr/>
          </p:nvSpPr>
          <p:spPr bwMode="auto">
            <a:xfrm>
              <a:off x="1911" y="3268"/>
              <a:ext cx="151" cy="194"/>
            </a:xfrm>
            <a:prstGeom prst="rect">
              <a:avLst/>
            </a:prstGeom>
            <a:noFill/>
            <a:ln w="12700">
              <a:noFill/>
              <a:miter lim="800000"/>
              <a:headEnd/>
              <a:tailEnd/>
            </a:ln>
            <a:effectLst/>
          </p:spPr>
          <p:txBody>
            <a:bodyPr lIns="90480" tIns="44446" rIns="90480" bIns="44446">
              <a:spAutoFit/>
            </a:bodyPr>
            <a:lstStyle/>
            <a:p>
              <a:pPr eaLnBrk="0" hangingPunct="0">
                <a:lnSpc>
                  <a:spcPct val="90000"/>
                </a:lnSpc>
              </a:pPr>
              <a:r>
                <a:rPr lang="en-US" sz="2000" b="1">
                  <a:solidFill>
                    <a:srgbClr val="FFFFFF"/>
                  </a:solidFill>
                  <a:latin typeface="ZapfHumnst BT" charset="0"/>
                </a:rPr>
                <a:t>3</a:t>
              </a:r>
            </a:p>
          </p:txBody>
        </p:sp>
        <p:sp>
          <p:nvSpPr>
            <p:cNvPr id="49321" name="Rectangle 169"/>
            <p:cNvSpPr>
              <a:spLocks noChangeArrowheads="1"/>
            </p:cNvSpPr>
            <p:nvPr/>
          </p:nvSpPr>
          <p:spPr bwMode="auto">
            <a:xfrm>
              <a:off x="2194" y="3268"/>
              <a:ext cx="151" cy="194"/>
            </a:xfrm>
            <a:prstGeom prst="rect">
              <a:avLst/>
            </a:prstGeom>
            <a:noFill/>
            <a:ln w="12700">
              <a:noFill/>
              <a:miter lim="800000"/>
              <a:headEnd/>
              <a:tailEnd/>
            </a:ln>
            <a:effectLst/>
          </p:spPr>
          <p:txBody>
            <a:bodyPr lIns="90480" tIns="44446" rIns="90480" bIns="44446">
              <a:spAutoFit/>
            </a:bodyPr>
            <a:lstStyle/>
            <a:p>
              <a:pPr eaLnBrk="0" hangingPunct="0">
                <a:lnSpc>
                  <a:spcPct val="90000"/>
                </a:lnSpc>
              </a:pPr>
              <a:r>
                <a:rPr lang="en-US" sz="2000" b="1">
                  <a:solidFill>
                    <a:srgbClr val="FFFFFF"/>
                  </a:solidFill>
                  <a:latin typeface="ZapfHumnst BT" charset="0"/>
                </a:rPr>
                <a:t>4</a:t>
              </a:r>
            </a:p>
          </p:txBody>
        </p:sp>
        <p:sp>
          <p:nvSpPr>
            <p:cNvPr id="49322" name="Rectangle 170"/>
            <p:cNvSpPr>
              <a:spLocks noChangeArrowheads="1"/>
            </p:cNvSpPr>
            <p:nvPr/>
          </p:nvSpPr>
          <p:spPr bwMode="auto">
            <a:xfrm>
              <a:off x="2486" y="3268"/>
              <a:ext cx="152" cy="194"/>
            </a:xfrm>
            <a:prstGeom prst="rect">
              <a:avLst/>
            </a:prstGeom>
            <a:noFill/>
            <a:ln w="12700">
              <a:noFill/>
              <a:miter lim="800000"/>
              <a:headEnd/>
              <a:tailEnd/>
            </a:ln>
            <a:effectLst/>
          </p:spPr>
          <p:txBody>
            <a:bodyPr lIns="90480" tIns="44446" rIns="90480" bIns="44446">
              <a:spAutoFit/>
            </a:bodyPr>
            <a:lstStyle/>
            <a:p>
              <a:pPr eaLnBrk="0" hangingPunct="0">
                <a:lnSpc>
                  <a:spcPct val="90000"/>
                </a:lnSpc>
              </a:pPr>
              <a:r>
                <a:rPr lang="en-US" sz="2000" b="1">
                  <a:solidFill>
                    <a:srgbClr val="FFFFFF"/>
                  </a:solidFill>
                  <a:latin typeface="ZapfHumnst BT" charset="0"/>
                </a:rPr>
                <a:t>5</a:t>
              </a:r>
            </a:p>
          </p:txBody>
        </p:sp>
        <p:sp>
          <p:nvSpPr>
            <p:cNvPr id="49323" name="Rectangle 171"/>
            <p:cNvSpPr>
              <a:spLocks noChangeArrowheads="1"/>
            </p:cNvSpPr>
            <p:nvPr/>
          </p:nvSpPr>
          <p:spPr bwMode="auto">
            <a:xfrm>
              <a:off x="2774" y="3268"/>
              <a:ext cx="151" cy="194"/>
            </a:xfrm>
            <a:prstGeom prst="rect">
              <a:avLst/>
            </a:prstGeom>
            <a:noFill/>
            <a:ln w="12700">
              <a:noFill/>
              <a:miter lim="800000"/>
              <a:headEnd/>
              <a:tailEnd/>
            </a:ln>
            <a:effectLst/>
          </p:spPr>
          <p:txBody>
            <a:bodyPr lIns="90480" tIns="44446" rIns="90480" bIns="44446">
              <a:spAutoFit/>
            </a:bodyPr>
            <a:lstStyle/>
            <a:p>
              <a:pPr eaLnBrk="0" hangingPunct="0">
                <a:lnSpc>
                  <a:spcPct val="90000"/>
                </a:lnSpc>
              </a:pPr>
              <a:r>
                <a:rPr lang="en-US" sz="2000" b="1">
                  <a:solidFill>
                    <a:srgbClr val="FFFFFF"/>
                  </a:solidFill>
                  <a:latin typeface="ZapfHumnst BT" charset="0"/>
                </a:rPr>
                <a:t>6</a:t>
              </a:r>
            </a:p>
          </p:txBody>
        </p:sp>
        <p:sp>
          <p:nvSpPr>
            <p:cNvPr id="49324" name="Rectangle 172"/>
            <p:cNvSpPr>
              <a:spLocks noChangeArrowheads="1"/>
            </p:cNvSpPr>
            <p:nvPr/>
          </p:nvSpPr>
          <p:spPr bwMode="auto">
            <a:xfrm>
              <a:off x="3070" y="3268"/>
              <a:ext cx="152" cy="194"/>
            </a:xfrm>
            <a:prstGeom prst="rect">
              <a:avLst/>
            </a:prstGeom>
            <a:noFill/>
            <a:ln w="12700">
              <a:noFill/>
              <a:miter lim="800000"/>
              <a:headEnd/>
              <a:tailEnd/>
            </a:ln>
            <a:effectLst/>
          </p:spPr>
          <p:txBody>
            <a:bodyPr lIns="90480" tIns="44446" rIns="90480" bIns="44446">
              <a:spAutoFit/>
            </a:bodyPr>
            <a:lstStyle/>
            <a:p>
              <a:pPr eaLnBrk="0" hangingPunct="0">
                <a:lnSpc>
                  <a:spcPct val="90000"/>
                </a:lnSpc>
              </a:pPr>
              <a:r>
                <a:rPr lang="en-US" sz="2000" b="1">
                  <a:solidFill>
                    <a:srgbClr val="FFFFFF"/>
                  </a:solidFill>
                  <a:latin typeface="ZapfHumnst BT" charset="0"/>
                </a:rPr>
                <a:t>7</a:t>
              </a:r>
            </a:p>
          </p:txBody>
        </p:sp>
        <p:sp>
          <p:nvSpPr>
            <p:cNvPr id="49325" name="Rectangle 173"/>
            <p:cNvSpPr>
              <a:spLocks noChangeArrowheads="1"/>
            </p:cNvSpPr>
            <p:nvPr/>
          </p:nvSpPr>
          <p:spPr bwMode="auto">
            <a:xfrm>
              <a:off x="3363" y="3268"/>
              <a:ext cx="151" cy="194"/>
            </a:xfrm>
            <a:prstGeom prst="rect">
              <a:avLst/>
            </a:prstGeom>
            <a:noFill/>
            <a:ln w="12700">
              <a:noFill/>
              <a:miter lim="800000"/>
              <a:headEnd/>
              <a:tailEnd/>
            </a:ln>
            <a:effectLst/>
          </p:spPr>
          <p:txBody>
            <a:bodyPr lIns="90480" tIns="44446" rIns="90480" bIns="44446">
              <a:spAutoFit/>
            </a:bodyPr>
            <a:lstStyle/>
            <a:p>
              <a:pPr eaLnBrk="0" hangingPunct="0">
                <a:lnSpc>
                  <a:spcPct val="90000"/>
                </a:lnSpc>
              </a:pPr>
              <a:r>
                <a:rPr lang="en-US" sz="2000" b="1">
                  <a:solidFill>
                    <a:srgbClr val="FFFFFF"/>
                  </a:solidFill>
                  <a:latin typeface="ZapfHumnst BT" charset="0"/>
                </a:rPr>
                <a:t>8</a:t>
              </a:r>
            </a:p>
          </p:txBody>
        </p:sp>
        <p:sp>
          <p:nvSpPr>
            <p:cNvPr id="49326" name="Rectangle 174"/>
            <p:cNvSpPr>
              <a:spLocks noChangeArrowheads="1"/>
            </p:cNvSpPr>
            <p:nvPr/>
          </p:nvSpPr>
          <p:spPr bwMode="auto">
            <a:xfrm>
              <a:off x="3652" y="3268"/>
              <a:ext cx="151" cy="194"/>
            </a:xfrm>
            <a:prstGeom prst="rect">
              <a:avLst/>
            </a:prstGeom>
            <a:noFill/>
            <a:ln w="12700">
              <a:noFill/>
              <a:miter lim="800000"/>
              <a:headEnd/>
              <a:tailEnd/>
            </a:ln>
            <a:effectLst/>
          </p:spPr>
          <p:txBody>
            <a:bodyPr lIns="90480" tIns="44446" rIns="90480" bIns="44446">
              <a:spAutoFit/>
            </a:bodyPr>
            <a:lstStyle/>
            <a:p>
              <a:pPr eaLnBrk="0" hangingPunct="0">
                <a:lnSpc>
                  <a:spcPct val="90000"/>
                </a:lnSpc>
              </a:pPr>
              <a:r>
                <a:rPr lang="en-US" sz="2000" b="1">
                  <a:solidFill>
                    <a:srgbClr val="FFFFFF"/>
                  </a:solidFill>
                  <a:latin typeface="ZapfHumnst BT" charset="0"/>
                </a:rPr>
                <a:t>9</a:t>
              </a:r>
            </a:p>
          </p:txBody>
        </p:sp>
        <p:sp>
          <p:nvSpPr>
            <p:cNvPr id="49327" name="Rectangle 175"/>
            <p:cNvSpPr>
              <a:spLocks noChangeArrowheads="1"/>
            </p:cNvSpPr>
            <p:nvPr/>
          </p:nvSpPr>
          <p:spPr bwMode="auto">
            <a:xfrm>
              <a:off x="3896" y="3268"/>
              <a:ext cx="328" cy="194"/>
            </a:xfrm>
            <a:prstGeom prst="rect">
              <a:avLst/>
            </a:prstGeom>
            <a:noFill/>
            <a:ln w="12700">
              <a:noFill/>
              <a:miter lim="800000"/>
              <a:headEnd/>
              <a:tailEnd/>
            </a:ln>
            <a:effectLst/>
          </p:spPr>
          <p:txBody>
            <a:bodyPr lIns="90480" tIns="44446" rIns="90480" bIns="44446">
              <a:spAutoFit/>
            </a:bodyPr>
            <a:lstStyle/>
            <a:p>
              <a:pPr eaLnBrk="0" hangingPunct="0">
                <a:lnSpc>
                  <a:spcPct val="90000"/>
                </a:lnSpc>
              </a:pPr>
              <a:r>
                <a:rPr lang="en-US" sz="2000" b="1">
                  <a:solidFill>
                    <a:srgbClr val="FFFFFF"/>
                  </a:solidFill>
                  <a:latin typeface="ZapfHumnst BT" charset="0"/>
                </a:rPr>
                <a:t>10</a:t>
              </a:r>
            </a:p>
          </p:txBody>
        </p:sp>
        <p:sp>
          <p:nvSpPr>
            <p:cNvPr id="49328" name="Rectangle 176"/>
            <p:cNvSpPr>
              <a:spLocks noChangeArrowheads="1"/>
            </p:cNvSpPr>
            <p:nvPr/>
          </p:nvSpPr>
          <p:spPr bwMode="auto">
            <a:xfrm>
              <a:off x="4177" y="3268"/>
              <a:ext cx="307" cy="194"/>
            </a:xfrm>
            <a:prstGeom prst="rect">
              <a:avLst/>
            </a:prstGeom>
            <a:noFill/>
            <a:ln w="12700">
              <a:noFill/>
              <a:miter lim="800000"/>
              <a:headEnd/>
              <a:tailEnd/>
            </a:ln>
            <a:effectLst/>
          </p:spPr>
          <p:txBody>
            <a:bodyPr lIns="90480" tIns="44446" rIns="90480" bIns="44446">
              <a:spAutoFit/>
            </a:bodyPr>
            <a:lstStyle/>
            <a:p>
              <a:pPr eaLnBrk="0" hangingPunct="0">
                <a:lnSpc>
                  <a:spcPct val="90000"/>
                </a:lnSpc>
              </a:pPr>
              <a:r>
                <a:rPr lang="en-US" sz="2000" b="1">
                  <a:solidFill>
                    <a:srgbClr val="FFFFFF"/>
                  </a:solidFill>
                  <a:latin typeface="ZapfHumnst BT" charset="0"/>
                </a:rPr>
                <a:t>11</a:t>
              </a:r>
            </a:p>
          </p:txBody>
        </p:sp>
        <p:sp>
          <p:nvSpPr>
            <p:cNvPr id="49329" name="Rectangle 177"/>
            <p:cNvSpPr>
              <a:spLocks noChangeArrowheads="1"/>
            </p:cNvSpPr>
            <p:nvPr/>
          </p:nvSpPr>
          <p:spPr bwMode="auto">
            <a:xfrm>
              <a:off x="4468" y="3268"/>
              <a:ext cx="295" cy="194"/>
            </a:xfrm>
            <a:prstGeom prst="rect">
              <a:avLst/>
            </a:prstGeom>
            <a:noFill/>
            <a:ln w="12700">
              <a:noFill/>
              <a:miter lim="800000"/>
              <a:headEnd/>
              <a:tailEnd/>
            </a:ln>
            <a:effectLst/>
          </p:spPr>
          <p:txBody>
            <a:bodyPr lIns="90480" tIns="44446" rIns="90480" bIns="44446">
              <a:spAutoFit/>
            </a:bodyPr>
            <a:lstStyle/>
            <a:p>
              <a:pPr eaLnBrk="0" hangingPunct="0">
                <a:lnSpc>
                  <a:spcPct val="90000"/>
                </a:lnSpc>
              </a:pPr>
              <a:r>
                <a:rPr lang="en-US" sz="2000" b="1">
                  <a:solidFill>
                    <a:srgbClr val="FFFFFF"/>
                  </a:solidFill>
                  <a:latin typeface="ZapfHumnst BT" charset="0"/>
                </a:rPr>
                <a:t>12</a:t>
              </a:r>
            </a:p>
          </p:txBody>
        </p:sp>
        <p:sp>
          <p:nvSpPr>
            <p:cNvPr id="49330" name="Rectangle 178"/>
            <p:cNvSpPr>
              <a:spLocks noChangeArrowheads="1"/>
            </p:cNvSpPr>
            <p:nvPr/>
          </p:nvSpPr>
          <p:spPr bwMode="auto">
            <a:xfrm>
              <a:off x="4743" y="3268"/>
              <a:ext cx="299" cy="194"/>
            </a:xfrm>
            <a:prstGeom prst="rect">
              <a:avLst/>
            </a:prstGeom>
            <a:noFill/>
            <a:ln w="12700">
              <a:noFill/>
              <a:miter lim="800000"/>
              <a:headEnd/>
              <a:tailEnd/>
            </a:ln>
            <a:effectLst/>
          </p:spPr>
          <p:txBody>
            <a:bodyPr lIns="90480" tIns="44446" rIns="90480" bIns="44446">
              <a:spAutoFit/>
            </a:bodyPr>
            <a:lstStyle/>
            <a:p>
              <a:pPr eaLnBrk="0" hangingPunct="0">
                <a:lnSpc>
                  <a:spcPct val="90000"/>
                </a:lnSpc>
              </a:pPr>
              <a:r>
                <a:rPr lang="en-US" sz="2000" b="1">
                  <a:solidFill>
                    <a:srgbClr val="FFFFFF"/>
                  </a:solidFill>
                  <a:latin typeface="ZapfHumnst BT" charset="0"/>
                </a:rPr>
                <a:t>13</a:t>
              </a:r>
            </a:p>
          </p:txBody>
        </p:sp>
        <p:sp>
          <p:nvSpPr>
            <p:cNvPr id="49331" name="Text Box 179"/>
            <p:cNvSpPr txBox="1">
              <a:spLocks noChangeArrowheads="1"/>
            </p:cNvSpPr>
            <p:nvPr/>
          </p:nvSpPr>
          <p:spPr bwMode="auto">
            <a:xfrm>
              <a:off x="1740" y="3501"/>
              <a:ext cx="2042" cy="198"/>
            </a:xfrm>
            <a:prstGeom prst="rect">
              <a:avLst/>
            </a:prstGeom>
            <a:noFill/>
            <a:ln w="9525">
              <a:noFill/>
              <a:miter lim="800000"/>
              <a:headEnd/>
              <a:tailEnd/>
            </a:ln>
            <a:effectLst/>
          </p:spPr>
          <p:txBody>
            <a:bodyPr wrap="none" lIns="91432" tIns="45716" rIns="91432" bIns="45716">
              <a:spAutoFit/>
            </a:bodyPr>
            <a:lstStyle/>
            <a:p>
              <a:pPr eaLnBrk="0" hangingPunct="0"/>
              <a:r>
                <a:rPr lang="en-US" b="1">
                  <a:solidFill>
                    <a:schemeClr val="tx2"/>
                  </a:solidFill>
                </a:rPr>
                <a:t>Semaines après contamination</a:t>
              </a:r>
            </a:p>
          </p:txBody>
        </p:sp>
      </p:grpSp>
      <p:sp>
        <p:nvSpPr>
          <p:cNvPr id="49332" name="Line 180"/>
          <p:cNvSpPr>
            <a:spLocks noChangeShapeType="1"/>
          </p:cNvSpPr>
          <p:nvPr/>
        </p:nvSpPr>
        <p:spPr bwMode="auto">
          <a:xfrm>
            <a:off x="457200" y="1219200"/>
            <a:ext cx="7994650" cy="0"/>
          </a:xfrm>
          <a:prstGeom prst="line">
            <a:avLst/>
          </a:prstGeom>
          <a:noFill/>
          <a:ln w="50800">
            <a:solidFill>
              <a:srgbClr val="E8E836"/>
            </a:solidFill>
            <a:round/>
            <a:headEnd/>
            <a:tailEnd/>
          </a:ln>
          <a:effectLst/>
        </p:spPr>
        <p:txBody>
          <a:bodyPr wrap="none" anchor="ctr"/>
          <a:lstStyle/>
          <a:p>
            <a:endParaRPr lang="fr-FR"/>
          </a:p>
        </p:txBody>
      </p:sp>
    </p:spTree>
    <p:extLst>
      <p:ext uri="{BB962C8B-B14F-4D97-AF65-F5344CB8AC3E}">
        <p14:creationId xmlns:p14="http://schemas.microsoft.com/office/powerpoint/2010/main" val="264615859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1"/>
            <a:r>
              <a:rPr lang="fr-FR" sz="3600" dirty="0" smtClean="0">
                <a:solidFill>
                  <a:srgbClr val="FFFF00"/>
                </a:solidFill>
              </a:rPr>
              <a:t>Évolution </a:t>
            </a:r>
          </a:p>
          <a:p>
            <a:pPr lvl="2"/>
            <a:r>
              <a:rPr lang="fr-FR" sz="3600" dirty="0" smtClean="0">
                <a:solidFill>
                  <a:srgbClr val="FFFF00"/>
                </a:solidFill>
              </a:rPr>
              <a:t>Bénigne</a:t>
            </a:r>
          </a:p>
          <a:p>
            <a:pPr lvl="2"/>
            <a:r>
              <a:rPr lang="fr-FR" sz="3600" dirty="0" smtClean="0">
                <a:solidFill>
                  <a:srgbClr val="FFFF00"/>
                </a:solidFill>
              </a:rPr>
              <a:t>Formes graves chez femmes enceintes</a:t>
            </a:r>
          </a:p>
          <a:p>
            <a:r>
              <a:rPr lang="fr-FR" sz="3600" dirty="0" smtClean="0">
                <a:solidFill>
                  <a:srgbClr val="FFFF00"/>
                </a:solidFill>
              </a:rPr>
              <a:t>III. Traitement : aucun</a:t>
            </a:r>
            <a:endParaRPr lang="fr-FR" dirty="0"/>
          </a:p>
        </p:txBody>
      </p:sp>
    </p:spTree>
    <p:extLst>
      <p:ext uri="{BB962C8B-B14F-4D97-AF65-F5344CB8AC3E}">
        <p14:creationId xmlns:p14="http://schemas.microsoft.com/office/powerpoint/2010/main" val="6963672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FF00"/>
                </a:solidFill>
              </a:rPr>
              <a:t>Conclusion</a:t>
            </a:r>
            <a:endParaRPr lang="fr-FR" dirty="0">
              <a:solidFill>
                <a:srgbClr val="FFFF00"/>
              </a:solidFill>
            </a:endParaRPr>
          </a:p>
        </p:txBody>
      </p:sp>
      <p:sp>
        <p:nvSpPr>
          <p:cNvPr id="3" name="Espace réservé du contenu 2"/>
          <p:cNvSpPr>
            <a:spLocks noGrp="1"/>
          </p:cNvSpPr>
          <p:nvPr>
            <p:ph idx="1"/>
          </p:nvPr>
        </p:nvSpPr>
        <p:spPr>
          <a:xfrm>
            <a:off x="395536" y="2204864"/>
            <a:ext cx="8229600" cy="2260848"/>
          </a:xfrm>
        </p:spPr>
        <p:txBody>
          <a:bodyPr/>
          <a:lstStyle/>
          <a:p>
            <a:r>
              <a:rPr lang="fr-FR" sz="4000" dirty="0" smtClean="0">
                <a:solidFill>
                  <a:srgbClr val="FFFF00"/>
                </a:solidFill>
              </a:rPr>
              <a:t>HVB : Prévenir mais pas guérir</a:t>
            </a:r>
          </a:p>
          <a:p>
            <a:r>
              <a:rPr lang="fr-FR" sz="4000" dirty="0" smtClean="0">
                <a:solidFill>
                  <a:srgbClr val="FFFF00"/>
                </a:solidFill>
              </a:rPr>
              <a:t>HVC : Guérir mais pas prévenir</a:t>
            </a:r>
            <a:endParaRPr lang="fr-FR" sz="4000" dirty="0">
              <a:solidFill>
                <a:srgbClr val="FFFF00"/>
              </a:solidFill>
            </a:endParaRPr>
          </a:p>
        </p:txBody>
      </p:sp>
    </p:spTree>
    <p:extLst>
      <p:ext uri="{BB962C8B-B14F-4D97-AF65-F5344CB8AC3E}">
        <p14:creationId xmlns:p14="http://schemas.microsoft.com/office/powerpoint/2010/main" val="2832688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57200" y="428604"/>
            <a:ext cx="8229600" cy="5929354"/>
          </a:xfrm>
        </p:spPr>
        <p:txBody>
          <a:bodyPr/>
          <a:lstStyle/>
          <a:p>
            <a:pPr lvl="1"/>
            <a:r>
              <a:rPr lang="fr-FR" sz="3600" dirty="0">
                <a:solidFill>
                  <a:srgbClr val="FFFF00"/>
                </a:solidFill>
              </a:rPr>
              <a:t>2) Réservoir : Homme</a:t>
            </a:r>
          </a:p>
          <a:p>
            <a:pPr lvl="1"/>
            <a:r>
              <a:rPr lang="fr-FR" sz="3600" dirty="0">
                <a:solidFill>
                  <a:srgbClr val="FFFF00"/>
                </a:solidFill>
              </a:rPr>
              <a:t>3) Transmission : digestive</a:t>
            </a:r>
          </a:p>
          <a:p>
            <a:pPr lvl="2"/>
            <a:r>
              <a:rPr lang="fr-FR" sz="3600" dirty="0" err="1">
                <a:solidFill>
                  <a:srgbClr val="FFFF00"/>
                </a:solidFill>
              </a:rPr>
              <a:t>Orofécale</a:t>
            </a:r>
            <a:endParaRPr lang="fr-FR" sz="3600" dirty="0">
              <a:solidFill>
                <a:srgbClr val="FFFF00"/>
              </a:solidFill>
            </a:endParaRPr>
          </a:p>
          <a:p>
            <a:pPr lvl="2"/>
            <a:r>
              <a:rPr lang="fr-FR" sz="3600" dirty="0" err="1">
                <a:solidFill>
                  <a:srgbClr val="FFFF00"/>
                </a:solidFill>
              </a:rPr>
              <a:t>Manuportée</a:t>
            </a:r>
            <a:endParaRPr lang="fr-FR" sz="3600" dirty="0">
              <a:solidFill>
                <a:srgbClr val="FFFF00"/>
              </a:solidFill>
            </a:endParaRPr>
          </a:p>
          <a:p>
            <a:pPr lvl="1"/>
            <a:r>
              <a:rPr lang="fr-FR" sz="3600" dirty="0">
                <a:solidFill>
                  <a:srgbClr val="FFFF00"/>
                </a:solidFill>
              </a:rPr>
              <a:t>4) Modalités</a:t>
            </a:r>
          </a:p>
          <a:p>
            <a:pPr lvl="2"/>
            <a:r>
              <a:rPr lang="fr-FR" sz="3600" dirty="0">
                <a:solidFill>
                  <a:srgbClr val="FFFF00"/>
                </a:solidFill>
              </a:rPr>
              <a:t>Endémo-épidémique</a:t>
            </a:r>
          </a:p>
          <a:p>
            <a:pPr lvl="2"/>
            <a:r>
              <a:rPr lang="fr-FR" sz="3600" dirty="0">
                <a:solidFill>
                  <a:srgbClr val="FFFF00"/>
                </a:solidFill>
              </a:rPr>
              <a:t>Enfant et adulte jeune</a:t>
            </a:r>
          </a:p>
          <a:p>
            <a:pPr lvl="2"/>
            <a:r>
              <a:rPr lang="fr-FR" sz="3600" dirty="0">
                <a:solidFill>
                  <a:srgbClr val="FFFF00"/>
                </a:solidFill>
              </a:rPr>
              <a:t>Mauvaises conditions d’hygiène</a:t>
            </a:r>
          </a:p>
          <a:p>
            <a:pPr lvl="2"/>
            <a:r>
              <a:rPr lang="fr-FR" sz="3600" dirty="0">
                <a:solidFill>
                  <a:srgbClr val="FFFF00"/>
                </a:solidFill>
              </a:rPr>
              <a:t>Algérie : 90% avant 20 ans</a:t>
            </a:r>
          </a:p>
        </p:txBody>
      </p:sp>
    </p:spTree>
    <p:extLst>
      <p:ext uri="{BB962C8B-B14F-4D97-AF65-F5344CB8AC3E}">
        <p14:creationId xmlns:p14="http://schemas.microsoft.com/office/powerpoint/2010/main" val="203614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838200" y="304800"/>
            <a:ext cx="7315200" cy="549275"/>
          </a:xfrm>
          <a:prstGeom prst="rect">
            <a:avLst/>
          </a:prstGeom>
          <a:noFill/>
          <a:ln w="9525">
            <a:noFill/>
            <a:miter lim="800000"/>
            <a:headEnd/>
            <a:tailEnd/>
          </a:ln>
          <a:effectLst/>
        </p:spPr>
        <p:txBody>
          <a:bodyPr lIns="91432" tIns="45716" rIns="91432" bIns="45716">
            <a:spAutoFit/>
          </a:bodyPr>
          <a:lstStyle/>
          <a:p>
            <a:pPr algn="ctr" eaLnBrk="0" hangingPunct="0"/>
            <a:r>
              <a:rPr lang="en-US" sz="3000" b="1" dirty="0">
                <a:solidFill>
                  <a:srgbClr val="FFFF00"/>
                </a:solidFill>
                <a:latin typeface="Times New Roman" pitchFamily="18" charset="0"/>
              </a:rPr>
              <a:t>Distribution </a:t>
            </a:r>
            <a:r>
              <a:rPr lang="en-US" sz="3000" b="1" dirty="0" err="1">
                <a:solidFill>
                  <a:srgbClr val="FFFF00"/>
                </a:solidFill>
                <a:latin typeface="Times New Roman" pitchFamily="18" charset="0"/>
              </a:rPr>
              <a:t>géographique</a:t>
            </a:r>
            <a:r>
              <a:rPr lang="en-US" sz="3000" b="1" dirty="0">
                <a:solidFill>
                  <a:srgbClr val="FFFF00"/>
                </a:solidFill>
                <a:latin typeface="Times New Roman" pitchFamily="18" charset="0"/>
              </a:rPr>
              <a:t> du virus A</a:t>
            </a:r>
          </a:p>
        </p:txBody>
      </p:sp>
      <p:graphicFrame>
        <p:nvGraphicFramePr>
          <p:cNvPr id="23555" name="Object 3"/>
          <p:cNvGraphicFramePr>
            <a:graphicFrameLocks noGrp="1" noChangeAspect="1"/>
          </p:cNvGraphicFramePr>
          <p:nvPr>
            <p:ph/>
          </p:nvPr>
        </p:nvGraphicFramePr>
        <p:xfrm>
          <a:off x="4567238" y="3195638"/>
          <a:ext cx="9525" cy="9525"/>
        </p:xfrm>
        <a:graphic>
          <a:graphicData uri="http://schemas.openxmlformats.org/presentationml/2006/ole">
            <mc:AlternateContent xmlns:mc="http://schemas.openxmlformats.org/markup-compatibility/2006">
              <mc:Choice xmlns:v="urn:schemas-microsoft-com:vml" Requires="v">
                <p:oleObj spid="_x0000_s54276" name="CorelDRAW" r:id="rId4" imgW="9178920" imgH="5267880" progId="">
                  <p:embed/>
                </p:oleObj>
              </mc:Choice>
              <mc:Fallback>
                <p:oleObj name="CorelDRAW" r:id="rId4" imgW="9178920" imgH="5267880" progId="">
                  <p:embed/>
                  <p:pic>
                    <p:nvPicPr>
                      <p:cNvPr id="2355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7238" y="3195638"/>
                        <a:ext cx="9525" cy="9525"/>
                      </a:xfrm>
                      <a:prstGeom prst="rect">
                        <a:avLst/>
                      </a:prstGeom>
                      <a:noFill/>
                      <a:ln>
                        <a:noFill/>
                      </a:ln>
                      <a:effectLst/>
                      <a:extLst>
                        <a:ext uri="{909E8E84-426E-40DD-AFC4-6F175D3DCCD1}">
                          <a14:hiddenFill xmlns:a14="http://schemas.microsoft.com/office/drawing/2010/main">
                            <a:solidFill>
                              <a:srgbClr val="CC00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6" name="Object 4"/>
          <p:cNvGraphicFramePr>
            <a:graphicFrameLocks noChangeAspect="1"/>
          </p:cNvGraphicFramePr>
          <p:nvPr/>
        </p:nvGraphicFramePr>
        <p:xfrm>
          <a:off x="142844" y="990600"/>
          <a:ext cx="8839200" cy="5630863"/>
        </p:xfrm>
        <a:graphic>
          <a:graphicData uri="http://schemas.openxmlformats.org/presentationml/2006/ole">
            <mc:AlternateContent xmlns:mc="http://schemas.openxmlformats.org/markup-compatibility/2006">
              <mc:Choice xmlns:v="urn:schemas-microsoft-com:vml" Requires="v">
                <p:oleObj spid="_x0000_s54277" name="CorelDRAW" r:id="rId6" imgW="9178920" imgH="5267880" progId="">
                  <p:embed/>
                </p:oleObj>
              </mc:Choice>
              <mc:Fallback>
                <p:oleObj name="CorelDRAW" r:id="rId6" imgW="9178920" imgH="5267880" progId="">
                  <p:embed/>
                  <p:pic>
                    <p:nvPicPr>
                      <p:cNvPr id="2355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44" y="990600"/>
                        <a:ext cx="8839200" cy="5630863"/>
                      </a:xfrm>
                      <a:prstGeom prst="rect">
                        <a:avLst/>
                      </a:prstGeom>
                      <a:noFill/>
                      <a:ln>
                        <a:noFill/>
                      </a:ln>
                      <a:effectLst/>
                      <a:extLst>
                        <a:ext uri="{909E8E84-426E-40DD-AFC4-6F175D3DCCD1}">
                          <a14:hiddenFill xmlns:a14="http://schemas.microsoft.com/office/drawing/2010/main">
                            <a:solidFill>
                              <a:srgbClr val="CC00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5590114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57200" y="260350"/>
            <a:ext cx="8229600" cy="6192838"/>
          </a:xfrm>
        </p:spPr>
        <p:txBody>
          <a:bodyPr/>
          <a:lstStyle/>
          <a:p>
            <a:r>
              <a:rPr lang="fr-FR" sz="2400" dirty="0">
                <a:solidFill>
                  <a:srgbClr val="FFFF00"/>
                </a:solidFill>
              </a:rPr>
              <a:t>III. Clinique</a:t>
            </a:r>
          </a:p>
          <a:p>
            <a:pPr lvl="1"/>
            <a:r>
              <a:rPr lang="fr-FR" sz="2400" dirty="0">
                <a:solidFill>
                  <a:srgbClr val="FFFF00"/>
                </a:solidFill>
              </a:rPr>
              <a:t>1) Incubation : 2 à 6 semaines</a:t>
            </a:r>
          </a:p>
          <a:p>
            <a:pPr lvl="1"/>
            <a:r>
              <a:rPr lang="fr-FR" sz="2400" dirty="0">
                <a:solidFill>
                  <a:srgbClr val="FFFF00"/>
                </a:solidFill>
              </a:rPr>
              <a:t>2) forme ictérique</a:t>
            </a:r>
          </a:p>
          <a:p>
            <a:pPr lvl="2"/>
            <a:r>
              <a:rPr lang="fr-FR" dirty="0">
                <a:solidFill>
                  <a:srgbClr val="FFFF00"/>
                </a:solidFill>
              </a:rPr>
              <a:t>Phase pré-ictérique</a:t>
            </a:r>
          </a:p>
          <a:p>
            <a:pPr lvl="3"/>
            <a:r>
              <a:rPr lang="fr-FR" sz="2400" dirty="0">
                <a:solidFill>
                  <a:srgbClr val="FFFF00"/>
                </a:solidFill>
              </a:rPr>
              <a:t>Anorexie, </a:t>
            </a:r>
            <a:r>
              <a:rPr lang="fr-FR" sz="2400" dirty="0" err="1">
                <a:solidFill>
                  <a:srgbClr val="FFFF00"/>
                </a:solidFill>
              </a:rPr>
              <a:t>nausées,douleur</a:t>
            </a:r>
            <a:r>
              <a:rPr lang="fr-FR" sz="2400" dirty="0">
                <a:solidFill>
                  <a:srgbClr val="FFFF00"/>
                </a:solidFill>
              </a:rPr>
              <a:t> HCD</a:t>
            </a:r>
          </a:p>
          <a:p>
            <a:pPr lvl="3"/>
            <a:r>
              <a:rPr lang="fr-FR" sz="2400" dirty="0">
                <a:solidFill>
                  <a:srgbClr val="FFFF00"/>
                </a:solidFill>
              </a:rPr>
              <a:t>Asthénie</a:t>
            </a:r>
          </a:p>
          <a:p>
            <a:pPr lvl="3"/>
            <a:r>
              <a:rPr lang="fr-FR" sz="2400" dirty="0">
                <a:solidFill>
                  <a:srgbClr val="FFFF00"/>
                </a:solidFill>
              </a:rPr>
              <a:t>Syndrome grippal ou typhoïdique</a:t>
            </a:r>
          </a:p>
          <a:p>
            <a:pPr lvl="3"/>
            <a:r>
              <a:rPr lang="fr-FR" sz="2400" dirty="0">
                <a:solidFill>
                  <a:srgbClr val="FFFF00"/>
                </a:solidFill>
              </a:rPr>
              <a:t>Arthralgies, urticaire</a:t>
            </a:r>
          </a:p>
          <a:p>
            <a:pPr lvl="2"/>
            <a:r>
              <a:rPr lang="fr-FR" dirty="0">
                <a:solidFill>
                  <a:srgbClr val="FFFF00"/>
                </a:solidFill>
              </a:rPr>
              <a:t>Phase ictérique</a:t>
            </a:r>
          </a:p>
          <a:p>
            <a:pPr lvl="3"/>
            <a:r>
              <a:rPr lang="fr-FR" sz="2400" dirty="0">
                <a:solidFill>
                  <a:srgbClr val="FFFF00"/>
                </a:solidFill>
              </a:rPr>
              <a:t>Ictère </a:t>
            </a:r>
            <a:r>
              <a:rPr lang="fr-FR" sz="2400" dirty="0" err="1">
                <a:solidFill>
                  <a:srgbClr val="FFFF00"/>
                </a:solidFill>
              </a:rPr>
              <a:t>cutanéo</a:t>
            </a:r>
            <a:r>
              <a:rPr lang="fr-FR" sz="2400" dirty="0">
                <a:solidFill>
                  <a:srgbClr val="FFFF00"/>
                </a:solidFill>
              </a:rPr>
              <a:t>-muqueux</a:t>
            </a:r>
          </a:p>
          <a:p>
            <a:pPr lvl="3"/>
            <a:r>
              <a:rPr lang="fr-FR" sz="2400" dirty="0">
                <a:solidFill>
                  <a:srgbClr val="FFFF00"/>
                </a:solidFill>
              </a:rPr>
              <a:t>Selles décolorées, urines foncées</a:t>
            </a:r>
          </a:p>
          <a:p>
            <a:pPr lvl="3"/>
            <a:r>
              <a:rPr lang="fr-FR" sz="2400" dirty="0">
                <a:solidFill>
                  <a:srgbClr val="FFFF00"/>
                </a:solidFill>
              </a:rPr>
              <a:t>Légère hépatomégalie</a:t>
            </a:r>
          </a:p>
          <a:p>
            <a:pPr lvl="3"/>
            <a:r>
              <a:rPr lang="fr-FR" sz="2400" dirty="0" smtClean="0">
                <a:solidFill>
                  <a:srgbClr val="FFFF00"/>
                </a:solidFill>
              </a:rPr>
              <a:t>Splénomégalie</a:t>
            </a:r>
            <a:endParaRPr lang="fr-FR" sz="2400" dirty="0">
              <a:solidFill>
                <a:srgbClr val="FFFF00"/>
              </a:solidFill>
            </a:endParaRPr>
          </a:p>
        </p:txBody>
      </p:sp>
    </p:spTree>
    <p:extLst>
      <p:ext uri="{BB962C8B-B14F-4D97-AF65-F5344CB8AC3E}">
        <p14:creationId xmlns:p14="http://schemas.microsoft.com/office/powerpoint/2010/main" val="4004049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468313" y="333375"/>
            <a:ext cx="8229600" cy="6191250"/>
          </a:xfrm>
        </p:spPr>
        <p:txBody>
          <a:bodyPr/>
          <a:lstStyle/>
          <a:p>
            <a:pPr lvl="1"/>
            <a:r>
              <a:rPr lang="fr-FR" dirty="0" smtClean="0">
                <a:solidFill>
                  <a:srgbClr val="FFFF00"/>
                </a:solidFill>
              </a:rPr>
              <a:t>3) formes </a:t>
            </a:r>
            <a:r>
              <a:rPr lang="fr-FR" dirty="0" err="1" smtClean="0">
                <a:solidFill>
                  <a:srgbClr val="FFFF00"/>
                </a:solidFill>
              </a:rPr>
              <a:t>anictériques</a:t>
            </a:r>
            <a:endParaRPr lang="fr-FR" dirty="0" smtClean="0">
              <a:solidFill>
                <a:srgbClr val="FFFF00"/>
              </a:solidFill>
            </a:endParaRPr>
          </a:p>
          <a:p>
            <a:pPr lvl="2"/>
            <a:r>
              <a:rPr lang="fr-FR" sz="2800" dirty="0" smtClean="0">
                <a:solidFill>
                  <a:srgbClr val="FFFF00"/>
                </a:solidFill>
              </a:rPr>
              <a:t>Formes asymptomatiques</a:t>
            </a:r>
          </a:p>
          <a:p>
            <a:pPr lvl="2"/>
            <a:r>
              <a:rPr lang="fr-FR" sz="2800" dirty="0" smtClean="0">
                <a:solidFill>
                  <a:srgbClr val="FFFF00"/>
                </a:solidFill>
              </a:rPr>
              <a:t>Formes </a:t>
            </a:r>
            <a:r>
              <a:rPr lang="fr-FR" sz="2800" dirty="0" err="1" smtClean="0">
                <a:solidFill>
                  <a:srgbClr val="FFFF00"/>
                </a:solidFill>
              </a:rPr>
              <a:t>anictériques</a:t>
            </a:r>
            <a:endParaRPr lang="fr-FR" sz="2800" dirty="0" smtClean="0">
              <a:solidFill>
                <a:srgbClr val="FFFF00"/>
              </a:solidFill>
            </a:endParaRPr>
          </a:p>
          <a:p>
            <a:pPr lvl="3"/>
            <a:r>
              <a:rPr lang="fr-FR" sz="2800" dirty="0" smtClean="0">
                <a:solidFill>
                  <a:srgbClr val="FFFF00"/>
                </a:solidFill>
              </a:rPr>
              <a:t>Élévation des transaminases</a:t>
            </a:r>
          </a:p>
          <a:p>
            <a:r>
              <a:rPr lang="fr-FR" dirty="0" smtClean="0">
                <a:solidFill>
                  <a:srgbClr val="FFFF00"/>
                </a:solidFill>
              </a:rPr>
              <a:t>IV</a:t>
            </a:r>
            <a:r>
              <a:rPr lang="fr-FR" dirty="0">
                <a:solidFill>
                  <a:srgbClr val="FFFF00"/>
                </a:solidFill>
              </a:rPr>
              <a:t>. Biologie</a:t>
            </a:r>
          </a:p>
          <a:p>
            <a:pPr lvl="1"/>
            <a:r>
              <a:rPr lang="fr-FR" dirty="0">
                <a:solidFill>
                  <a:srgbClr val="FFFF00"/>
                </a:solidFill>
              </a:rPr>
              <a:t>Atteinte hépatique</a:t>
            </a:r>
          </a:p>
          <a:p>
            <a:pPr lvl="2"/>
            <a:r>
              <a:rPr lang="fr-FR" dirty="0">
                <a:solidFill>
                  <a:srgbClr val="FFFF00"/>
                </a:solidFill>
              </a:rPr>
              <a:t>Syndrome de </a:t>
            </a:r>
            <a:r>
              <a:rPr lang="fr-FR" dirty="0" smtClean="0">
                <a:solidFill>
                  <a:srgbClr val="FFFF00"/>
                </a:solidFill>
              </a:rPr>
              <a:t>cytolyse : ALAT, ASAT</a:t>
            </a:r>
            <a:endParaRPr lang="fr-FR" dirty="0">
              <a:solidFill>
                <a:srgbClr val="FFFF00"/>
              </a:solidFill>
            </a:endParaRPr>
          </a:p>
          <a:p>
            <a:pPr lvl="2"/>
            <a:r>
              <a:rPr lang="fr-FR" dirty="0">
                <a:solidFill>
                  <a:srgbClr val="FFFF00"/>
                </a:solidFill>
              </a:rPr>
              <a:t>Syndrome de rétention </a:t>
            </a:r>
            <a:r>
              <a:rPr lang="fr-FR" dirty="0" smtClean="0">
                <a:solidFill>
                  <a:srgbClr val="FFFF00"/>
                </a:solidFill>
              </a:rPr>
              <a:t>biliaire : bilirubine, Phosphatases Alcalines</a:t>
            </a:r>
            <a:endParaRPr lang="fr-FR" dirty="0">
              <a:solidFill>
                <a:srgbClr val="FFFF00"/>
              </a:solidFill>
            </a:endParaRPr>
          </a:p>
          <a:p>
            <a:pPr lvl="2"/>
            <a:r>
              <a:rPr lang="fr-FR" dirty="0">
                <a:solidFill>
                  <a:srgbClr val="FFFF00"/>
                </a:solidFill>
              </a:rPr>
              <a:t>Insuffisance </a:t>
            </a:r>
            <a:r>
              <a:rPr lang="fr-FR" dirty="0" smtClean="0">
                <a:solidFill>
                  <a:srgbClr val="FFFF00"/>
                </a:solidFill>
              </a:rPr>
              <a:t>hépatocellulaire : Taux de Prothrombine </a:t>
            </a:r>
            <a:endParaRPr lang="fr-FR" dirty="0">
              <a:solidFill>
                <a:srgbClr val="FFFF00"/>
              </a:solidFill>
            </a:endParaRPr>
          </a:p>
          <a:p>
            <a:pPr lvl="1"/>
            <a:r>
              <a:rPr lang="fr-FR" dirty="0">
                <a:solidFill>
                  <a:srgbClr val="FFFF00"/>
                </a:solidFill>
              </a:rPr>
              <a:t>Sérologie</a:t>
            </a:r>
          </a:p>
          <a:p>
            <a:pPr lvl="2"/>
            <a:r>
              <a:rPr lang="fr-FR" dirty="0">
                <a:solidFill>
                  <a:srgbClr val="FFFF00"/>
                </a:solidFill>
              </a:rPr>
              <a:t>Anticorps anti-VHA </a:t>
            </a:r>
            <a:r>
              <a:rPr lang="fr-FR" dirty="0" err="1">
                <a:solidFill>
                  <a:srgbClr val="FFFF00"/>
                </a:solidFill>
              </a:rPr>
              <a:t>IgM</a:t>
            </a:r>
            <a:r>
              <a:rPr lang="fr-FR" dirty="0">
                <a:solidFill>
                  <a:srgbClr val="FFFF00"/>
                </a:solidFill>
              </a:rPr>
              <a:t> et </a:t>
            </a:r>
            <a:r>
              <a:rPr lang="fr-FR" dirty="0" err="1" smtClean="0">
                <a:solidFill>
                  <a:srgbClr val="FFFF00"/>
                </a:solidFill>
              </a:rPr>
              <a:t>IgG</a:t>
            </a:r>
            <a:endParaRPr lang="fr-FR" dirty="0">
              <a:solidFill>
                <a:srgbClr val="FFFF00"/>
              </a:solidFill>
            </a:endParaRPr>
          </a:p>
        </p:txBody>
      </p:sp>
    </p:spTree>
    <p:extLst>
      <p:ext uri="{BB962C8B-B14F-4D97-AF65-F5344CB8AC3E}">
        <p14:creationId xmlns:p14="http://schemas.microsoft.com/office/powerpoint/2010/main" val="3748758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
          <p:cNvGrpSpPr>
            <a:grpSpLocks/>
          </p:cNvGrpSpPr>
          <p:nvPr/>
        </p:nvGrpSpPr>
        <p:grpSpPr bwMode="auto">
          <a:xfrm>
            <a:off x="382588" y="914400"/>
            <a:ext cx="8299450" cy="5335588"/>
            <a:chOff x="434" y="748"/>
            <a:chExt cx="4813" cy="3091"/>
          </a:xfrm>
        </p:grpSpPr>
        <p:sp>
          <p:nvSpPr>
            <p:cNvPr id="25603" name="Rectangle 3"/>
            <p:cNvSpPr>
              <a:spLocks noChangeArrowheads="1"/>
            </p:cNvSpPr>
            <p:nvPr/>
          </p:nvSpPr>
          <p:spPr bwMode="auto">
            <a:xfrm>
              <a:off x="1021" y="3487"/>
              <a:ext cx="111" cy="159"/>
            </a:xfrm>
            <a:prstGeom prst="rect">
              <a:avLst/>
            </a:prstGeom>
            <a:noFill/>
            <a:ln w="9525">
              <a:noFill/>
              <a:miter lim="800000"/>
              <a:headEnd/>
              <a:tailEnd/>
            </a:ln>
          </p:spPr>
          <p:txBody>
            <a:bodyPr wrap="none" lIns="0" tIns="0" rIns="0" bIns="0">
              <a:spAutoFit/>
            </a:bodyPr>
            <a:lstStyle/>
            <a:p>
              <a:pPr algn="ctr"/>
              <a:r>
                <a:rPr lang="en-US" b="1">
                  <a:solidFill>
                    <a:srgbClr val="FFFFFF"/>
                  </a:solidFill>
                </a:rPr>
                <a:t> 0</a:t>
              </a:r>
              <a:endParaRPr lang="en-US" sz="2400">
                <a:latin typeface="Times New Roman" pitchFamily="18" charset="0"/>
              </a:endParaRPr>
            </a:p>
          </p:txBody>
        </p:sp>
        <p:sp>
          <p:nvSpPr>
            <p:cNvPr id="25604" name="Rectangle 4"/>
            <p:cNvSpPr>
              <a:spLocks noChangeArrowheads="1"/>
            </p:cNvSpPr>
            <p:nvPr/>
          </p:nvSpPr>
          <p:spPr bwMode="auto">
            <a:xfrm>
              <a:off x="1383" y="3487"/>
              <a:ext cx="74" cy="159"/>
            </a:xfrm>
            <a:prstGeom prst="rect">
              <a:avLst/>
            </a:prstGeom>
            <a:noFill/>
            <a:ln w="9525">
              <a:noFill/>
              <a:miter lim="800000"/>
              <a:headEnd/>
              <a:tailEnd/>
            </a:ln>
          </p:spPr>
          <p:txBody>
            <a:bodyPr wrap="none" lIns="0" tIns="0" rIns="0" bIns="0">
              <a:spAutoFit/>
            </a:bodyPr>
            <a:lstStyle/>
            <a:p>
              <a:pPr algn="ctr"/>
              <a:r>
                <a:rPr lang="en-US" b="1">
                  <a:solidFill>
                    <a:srgbClr val="FFFFFF"/>
                  </a:solidFill>
                </a:rPr>
                <a:t>1</a:t>
              </a:r>
              <a:endParaRPr lang="en-US" sz="2400">
                <a:latin typeface="Times New Roman" pitchFamily="18" charset="0"/>
              </a:endParaRPr>
            </a:p>
          </p:txBody>
        </p:sp>
        <p:sp>
          <p:nvSpPr>
            <p:cNvPr id="25605" name="Rectangle 5"/>
            <p:cNvSpPr>
              <a:spLocks noChangeArrowheads="1"/>
            </p:cNvSpPr>
            <p:nvPr/>
          </p:nvSpPr>
          <p:spPr bwMode="auto">
            <a:xfrm>
              <a:off x="1700" y="3487"/>
              <a:ext cx="74" cy="159"/>
            </a:xfrm>
            <a:prstGeom prst="rect">
              <a:avLst/>
            </a:prstGeom>
            <a:noFill/>
            <a:ln w="9525">
              <a:noFill/>
              <a:miter lim="800000"/>
              <a:headEnd/>
              <a:tailEnd/>
            </a:ln>
          </p:spPr>
          <p:txBody>
            <a:bodyPr wrap="none" lIns="0" tIns="0" rIns="0" bIns="0">
              <a:spAutoFit/>
            </a:bodyPr>
            <a:lstStyle/>
            <a:p>
              <a:pPr algn="ctr"/>
              <a:r>
                <a:rPr lang="en-US" b="1">
                  <a:solidFill>
                    <a:srgbClr val="FFFFFF"/>
                  </a:solidFill>
                </a:rPr>
                <a:t>2</a:t>
              </a:r>
              <a:endParaRPr lang="en-US" sz="2400">
                <a:latin typeface="Times New Roman" pitchFamily="18" charset="0"/>
              </a:endParaRPr>
            </a:p>
          </p:txBody>
        </p:sp>
        <p:sp>
          <p:nvSpPr>
            <p:cNvPr id="25606" name="Rectangle 6"/>
            <p:cNvSpPr>
              <a:spLocks noChangeArrowheads="1"/>
            </p:cNvSpPr>
            <p:nvPr/>
          </p:nvSpPr>
          <p:spPr bwMode="auto">
            <a:xfrm>
              <a:off x="2010" y="3487"/>
              <a:ext cx="74" cy="159"/>
            </a:xfrm>
            <a:prstGeom prst="rect">
              <a:avLst/>
            </a:prstGeom>
            <a:noFill/>
            <a:ln w="9525">
              <a:noFill/>
              <a:miter lim="800000"/>
              <a:headEnd/>
              <a:tailEnd/>
            </a:ln>
          </p:spPr>
          <p:txBody>
            <a:bodyPr wrap="none" lIns="0" tIns="0" rIns="0" bIns="0">
              <a:spAutoFit/>
            </a:bodyPr>
            <a:lstStyle/>
            <a:p>
              <a:pPr algn="ctr"/>
              <a:r>
                <a:rPr lang="en-US" b="1">
                  <a:solidFill>
                    <a:srgbClr val="FFFFFF"/>
                  </a:solidFill>
                </a:rPr>
                <a:t>3</a:t>
              </a:r>
              <a:endParaRPr lang="en-US" sz="2400">
                <a:latin typeface="Times New Roman" pitchFamily="18" charset="0"/>
              </a:endParaRPr>
            </a:p>
          </p:txBody>
        </p:sp>
        <p:sp>
          <p:nvSpPr>
            <p:cNvPr id="25607" name="Rectangle 7"/>
            <p:cNvSpPr>
              <a:spLocks noChangeArrowheads="1"/>
            </p:cNvSpPr>
            <p:nvPr/>
          </p:nvSpPr>
          <p:spPr bwMode="auto">
            <a:xfrm>
              <a:off x="2326" y="3487"/>
              <a:ext cx="74" cy="159"/>
            </a:xfrm>
            <a:prstGeom prst="rect">
              <a:avLst/>
            </a:prstGeom>
            <a:noFill/>
            <a:ln w="9525">
              <a:noFill/>
              <a:miter lim="800000"/>
              <a:headEnd/>
              <a:tailEnd/>
            </a:ln>
          </p:spPr>
          <p:txBody>
            <a:bodyPr wrap="none" lIns="0" tIns="0" rIns="0" bIns="0">
              <a:spAutoFit/>
            </a:bodyPr>
            <a:lstStyle/>
            <a:p>
              <a:pPr algn="ctr"/>
              <a:r>
                <a:rPr lang="en-US" b="1">
                  <a:solidFill>
                    <a:srgbClr val="FFFFFF"/>
                  </a:solidFill>
                </a:rPr>
                <a:t>4</a:t>
              </a:r>
              <a:endParaRPr lang="en-US" sz="2400">
                <a:latin typeface="Times New Roman" pitchFamily="18" charset="0"/>
              </a:endParaRPr>
            </a:p>
          </p:txBody>
        </p:sp>
        <p:sp>
          <p:nvSpPr>
            <p:cNvPr id="25608" name="Rectangle 8"/>
            <p:cNvSpPr>
              <a:spLocks noChangeArrowheads="1"/>
            </p:cNvSpPr>
            <p:nvPr/>
          </p:nvSpPr>
          <p:spPr bwMode="auto">
            <a:xfrm>
              <a:off x="2636" y="3487"/>
              <a:ext cx="74" cy="159"/>
            </a:xfrm>
            <a:prstGeom prst="rect">
              <a:avLst/>
            </a:prstGeom>
            <a:noFill/>
            <a:ln w="9525">
              <a:noFill/>
              <a:miter lim="800000"/>
              <a:headEnd/>
              <a:tailEnd/>
            </a:ln>
          </p:spPr>
          <p:txBody>
            <a:bodyPr wrap="none" lIns="0" tIns="0" rIns="0" bIns="0">
              <a:spAutoFit/>
            </a:bodyPr>
            <a:lstStyle/>
            <a:p>
              <a:pPr algn="ctr"/>
              <a:r>
                <a:rPr lang="en-US" b="1">
                  <a:solidFill>
                    <a:srgbClr val="FFFFFF"/>
                  </a:solidFill>
                </a:rPr>
                <a:t>5</a:t>
              </a:r>
              <a:endParaRPr lang="en-US" sz="2400">
                <a:latin typeface="Times New Roman" pitchFamily="18" charset="0"/>
              </a:endParaRPr>
            </a:p>
          </p:txBody>
        </p:sp>
        <p:sp>
          <p:nvSpPr>
            <p:cNvPr id="25609" name="Rectangle 9"/>
            <p:cNvSpPr>
              <a:spLocks noChangeArrowheads="1"/>
            </p:cNvSpPr>
            <p:nvPr/>
          </p:nvSpPr>
          <p:spPr bwMode="auto">
            <a:xfrm>
              <a:off x="2946" y="3487"/>
              <a:ext cx="74" cy="159"/>
            </a:xfrm>
            <a:prstGeom prst="rect">
              <a:avLst/>
            </a:prstGeom>
            <a:noFill/>
            <a:ln w="9525">
              <a:noFill/>
              <a:miter lim="800000"/>
              <a:headEnd/>
              <a:tailEnd/>
            </a:ln>
          </p:spPr>
          <p:txBody>
            <a:bodyPr wrap="none" lIns="0" tIns="0" rIns="0" bIns="0">
              <a:spAutoFit/>
            </a:bodyPr>
            <a:lstStyle/>
            <a:p>
              <a:pPr algn="ctr"/>
              <a:r>
                <a:rPr lang="en-US" b="1">
                  <a:solidFill>
                    <a:srgbClr val="FFFFFF"/>
                  </a:solidFill>
                </a:rPr>
                <a:t>6</a:t>
              </a:r>
              <a:endParaRPr lang="en-US" sz="2400">
                <a:latin typeface="Times New Roman" pitchFamily="18" charset="0"/>
              </a:endParaRPr>
            </a:p>
          </p:txBody>
        </p:sp>
        <p:sp>
          <p:nvSpPr>
            <p:cNvPr id="25610" name="Rectangle 10"/>
            <p:cNvSpPr>
              <a:spLocks noChangeArrowheads="1"/>
            </p:cNvSpPr>
            <p:nvPr/>
          </p:nvSpPr>
          <p:spPr bwMode="auto">
            <a:xfrm>
              <a:off x="3262" y="3487"/>
              <a:ext cx="74" cy="159"/>
            </a:xfrm>
            <a:prstGeom prst="rect">
              <a:avLst/>
            </a:prstGeom>
            <a:noFill/>
            <a:ln w="9525">
              <a:noFill/>
              <a:miter lim="800000"/>
              <a:headEnd/>
              <a:tailEnd/>
            </a:ln>
          </p:spPr>
          <p:txBody>
            <a:bodyPr wrap="none" lIns="0" tIns="0" rIns="0" bIns="0">
              <a:spAutoFit/>
            </a:bodyPr>
            <a:lstStyle/>
            <a:p>
              <a:pPr algn="ctr"/>
              <a:r>
                <a:rPr lang="en-US" b="1">
                  <a:solidFill>
                    <a:srgbClr val="FFFFFF"/>
                  </a:solidFill>
                </a:rPr>
                <a:t>7</a:t>
              </a:r>
              <a:endParaRPr lang="en-US" sz="2400">
                <a:latin typeface="Times New Roman" pitchFamily="18" charset="0"/>
              </a:endParaRPr>
            </a:p>
          </p:txBody>
        </p:sp>
        <p:sp>
          <p:nvSpPr>
            <p:cNvPr id="25611" name="Rectangle 11"/>
            <p:cNvSpPr>
              <a:spLocks noChangeArrowheads="1"/>
            </p:cNvSpPr>
            <p:nvPr/>
          </p:nvSpPr>
          <p:spPr bwMode="auto">
            <a:xfrm>
              <a:off x="3573" y="3487"/>
              <a:ext cx="74" cy="159"/>
            </a:xfrm>
            <a:prstGeom prst="rect">
              <a:avLst/>
            </a:prstGeom>
            <a:noFill/>
            <a:ln w="9525">
              <a:noFill/>
              <a:miter lim="800000"/>
              <a:headEnd/>
              <a:tailEnd/>
            </a:ln>
          </p:spPr>
          <p:txBody>
            <a:bodyPr wrap="none" lIns="0" tIns="0" rIns="0" bIns="0">
              <a:spAutoFit/>
            </a:bodyPr>
            <a:lstStyle/>
            <a:p>
              <a:pPr algn="ctr"/>
              <a:r>
                <a:rPr lang="en-US" b="1">
                  <a:solidFill>
                    <a:srgbClr val="FFFFFF"/>
                  </a:solidFill>
                </a:rPr>
                <a:t>8</a:t>
              </a:r>
              <a:endParaRPr lang="en-US" sz="2400">
                <a:latin typeface="Times New Roman" pitchFamily="18" charset="0"/>
              </a:endParaRPr>
            </a:p>
          </p:txBody>
        </p:sp>
        <p:sp>
          <p:nvSpPr>
            <p:cNvPr id="25612" name="Rectangle 12"/>
            <p:cNvSpPr>
              <a:spLocks noChangeArrowheads="1"/>
            </p:cNvSpPr>
            <p:nvPr/>
          </p:nvSpPr>
          <p:spPr bwMode="auto">
            <a:xfrm>
              <a:off x="3889" y="3487"/>
              <a:ext cx="74" cy="159"/>
            </a:xfrm>
            <a:prstGeom prst="rect">
              <a:avLst/>
            </a:prstGeom>
            <a:noFill/>
            <a:ln w="9525">
              <a:noFill/>
              <a:miter lim="800000"/>
              <a:headEnd/>
              <a:tailEnd/>
            </a:ln>
          </p:spPr>
          <p:txBody>
            <a:bodyPr wrap="none" lIns="0" tIns="0" rIns="0" bIns="0">
              <a:spAutoFit/>
            </a:bodyPr>
            <a:lstStyle/>
            <a:p>
              <a:pPr algn="ctr"/>
              <a:r>
                <a:rPr lang="en-US" b="1">
                  <a:solidFill>
                    <a:srgbClr val="FFFFFF"/>
                  </a:solidFill>
                </a:rPr>
                <a:t>9</a:t>
              </a:r>
              <a:endParaRPr lang="en-US" sz="2400">
                <a:latin typeface="Times New Roman" pitchFamily="18" charset="0"/>
              </a:endParaRPr>
            </a:p>
          </p:txBody>
        </p:sp>
        <p:sp>
          <p:nvSpPr>
            <p:cNvPr id="25613" name="Rectangle 13"/>
            <p:cNvSpPr>
              <a:spLocks noChangeArrowheads="1"/>
            </p:cNvSpPr>
            <p:nvPr/>
          </p:nvSpPr>
          <p:spPr bwMode="auto">
            <a:xfrm>
              <a:off x="4159" y="3487"/>
              <a:ext cx="147" cy="159"/>
            </a:xfrm>
            <a:prstGeom prst="rect">
              <a:avLst/>
            </a:prstGeom>
            <a:noFill/>
            <a:ln w="9525">
              <a:noFill/>
              <a:miter lim="800000"/>
              <a:headEnd/>
              <a:tailEnd/>
            </a:ln>
          </p:spPr>
          <p:txBody>
            <a:bodyPr wrap="none" lIns="0" tIns="0" rIns="0" bIns="0">
              <a:spAutoFit/>
            </a:bodyPr>
            <a:lstStyle/>
            <a:p>
              <a:pPr algn="ctr"/>
              <a:r>
                <a:rPr lang="en-US" b="1">
                  <a:solidFill>
                    <a:srgbClr val="FFFFFF"/>
                  </a:solidFill>
                </a:rPr>
                <a:t>10</a:t>
              </a:r>
              <a:endParaRPr lang="en-US" sz="2400">
                <a:latin typeface="Times New Roman" pitchFamily="18" charset="0"/>
              </a:endParaRPr>
            </a:p>
          </p:txBody>
        </p:sp>
        <p:sp>
          <p:nvSpPr>
            <p:cNvPr id="25614" name="Rectangle 14"/>
            <p:cNvSpPr>
              <a:spLocks noChangeArrowheads="1"/>
            </p:cNvSpPr>
            <p:nvPr/>
          </p:nvSpPr>
          <p:spPr bwMode="auto">
            <a:xfrm>
              <a:off x="4474" y="3487"/>
              <a:ext cx="147" cy="159"/>
            </a:xfrm>
            <a:prstGeom prst="rect">
              <a:avLst/>
            </a:prstGeom>
            <a:noFill/>
            <a:ln w="9525">
              <a:noFill/>
              <a:miter lim="800000"/>
              <a:headEnd/>
              <a:tailEnd/>
            </a:ln>
          </p:spPr>
          <p:txBody>
            <a:bodyPr wrap="none" lIns="0" tIns="0" rIns="0" bIns="0">
              <a:spAutoFit/>
            </a:bodyPr>
            <a:lstStyle/>
            <a:p>
              <a:pPr algn="ctr"/>
              <a:r>
                <a:rPr lang="en-US" b="1">
                  <a:solidFill>
                    <a:srgbClr val="FFFFFF"/>
                  </a:solidFill>
                </a:rPr>
                <a:t>11</a:t>
              </a:r>
              <a:endParaRPr lang="en-US" sz="2400">
                <a:latin typeface="Times New Roman" pitchFamily="18" charset="0"/>
              </a:endParaRPr>
            </a:p>
          </p:txBody>
        </p:sp>
        <p:sp>
          <p:nvSpPr>
            <p:cNvPr id="25615" name="Rectangle 15"/>
            <p:cNvSpPr>
              <a:spLocks noChangeArrowheads="1"/>
            </p:cNvSpPr>
            <p:nvPr/>
          </p:nvSpPr>
          <p:spPr bwMode="auto">
            <a:xfrm>
              <a:off x="4784" y="3487"/>
              <a:ext cx="147" cy="159"/>
            </a:xfrm>
            <a:prstGeom prst="rect">
              <a:avLst/>
            </a:prstGeom>
            <a:noFill/>
            <a:ln w="9525">
              <a:noFill/>
              <a:miter lim="800000"/>
              <a:headEnd/>
              <a:tailEnd/>
            </a:ln>
          </p:spPr>
          <p:txBody>
            <a:bodyPr wrap="none" lIns="0" tIns="0" rIns="0" bIns="0">
              <a:spAutoFit/>
            </a:bodyPr>
            <a:lstStyle/>
            <a:p>
              <a:pPr algn="ctr"/>
              <a:r>
                <a:rPr lang="en-US" b="1">
                  <a:solidFill>
                    <a:srgbClr val="FFFFFF"/>
                  </a:solidFill>
                </a:rPr>
                <a:t>12</a:t>
              </a:r>
              <a:endParaRPr lang="en-US" sz="2400">
                <a:latin typeface="Times New Roman" pitchFamily="18" charset="0"/>
              </a:endParaRPr>
            </a:p>
          </p:txBody>
        </p:sp>
        <p:sp>
          <p:nvSpPr>
            <p:cNvPr id="25616" name="Rectangle 16"/>
            <p:cNvSpPr>
              <a:spLocks noChangeArrowheads="1"/>
            </p:cNvSpPr>
            <p:nvPr/>
          </p:nvSpPr>
          <p:spPr bwMode="auto">
            <a:xfrm>
              <a:off x="5100" y="3487"/>
              <a:ext cx="147" cy="159"/>
            </a:xfrm>
            <a:prstGeom prst="rect">
              <a:avLst/>
            </a:prstGeom>
            <a:noFill/>
            <a:ln w="9525">
              <a:noFill/>
              <a:miter lim="800000"/>
              <a:headEnd/>
              <a:tailEnd/>
            </a:ln>
          </p:spPr>
          <p:txBody>
            <a:bodyPr wrap="none" lIns="0" tIns="0" rIns="0" bIns="0">
              <a:spAutoFit/>
            </a:bodyPr>
            <a:lstStyle/>
            <a:p>
              <a:pPr algn="ctr"/>
              <a:r>
                <a:rPr lang="en-US" b="1">
                  <a:solidFill>
                    <a:srgbClr val="FFFFFF"/>
                  </a:solidFill>
                </a:rPr>
                <a:t>13</a:t>
              </a:r>
              <a:endParaRPr lang="en-US" sz="2400">
                <a:latin typeface="Times New Roman" pitchFamily="18" charset="0"/>
              </a:endParaRPr>
            </a:p>
          </p:txBody>
        </p:sp>
        <p:sp>
          <p:nvSpPr>
            <p:cNvPr id="25617" name="Freeform 17"/>
            <p:cNvSpPr>
              <a:spLocks/>
            </p:cNvSpPr>
            <p:nvPr/>
          </p:nvSpPr>
          <p:spPr bwMode="auto">
            <a:xfrm>
              <a:off x="1149" y="1427"/>
              <a:ext cx="4012" cy="1847"/>
            </a:xfrm>
            <a:custGeom>
              <a:avLst/>
              <a:gdLst/>
              <a:ahLst/>
              <a:cxnLst>
                <a:cxn ang="0">
                  <a:pos x="0" y="3604"/>
                </a:cxn>
                <a:cxn ang="0">
                  <a:pos x="308" y="3568"/>
                </a:cxn>
                <a:cxn ang="0">
                  <a:pos x="479" y="3546"/>
                </a:cxn>
                <a:cxn ang="0">
                  <a:pos x="615" y="3511"/>
                </a:cxn>
                <a:cxn ang="0">
                  <a:pos x="751" y="3453"/>
                </a:cxn>
                <a:cxn ang="0">
                  <a:pos x="925" y="3357"/>
                </a:cxn>
                <a:cxn ang="0">
                  <a:pos x="1017" y="3299"/>
                </a:cxn>
                <a:cxn ang="0">
                  <a:pos x="1096" y="3233"/>
                </a:cxn>
                <a:cxn ang="0">
                  <a:pos x="1165" y="3152"/>
                </a:cxn>
                <a:cxn ang="0">
                  <a:pos x="1232" y="3045"/>
                </a:cxn>
                <a:cxn ang="0">
                  <a:pos x="1368" y="2723"/>
                </a:cxn>
                <a:cxn ang="0">
                  <a:pos x="1542" y="2194"/>
                </a:cxn>
                <a:cxn ang="0">
                  <a:pos x="1850" y="1255"/>
                </a:cxn>
                <a:cxn ang="0">
                  <a:pos x="2161" y="500"/>
                </a:cxn>
                <a:cxn ang="0">
                  <a:pos x="2331" y="146"/>
                </a:cxn>
                <a:cxn ang="0">
                  <a:pos x="2401" y="50"/>
                </a:cxn>
                <a:cxn ang="0">
                  <a:pos x="2468" y="4"/>
                </a:cxn>
                <a:cxn ang="0">
                  <a:pos x="2499" y="0"/>
                </a:cxn>
                <a:cxn ang="0">
                  <a:pos x="2532" y="9"/>
                </a:cxn>
                <a:cxn ang="0">
                  <a:pos x="2604" y="65"/>
                </a:cxn>
                <a:cxn ang="0">
                  <a:pos x="2683" y="169"/>
                </a:cxn>
                <a:cxn ang="0">
                  <a:pos x="2778" y="323"/>
                </a:cxn>
                <a:cxn ang="0">
                  <a:pos x="2949" y="628"/>
                </a:cxn>
                <a:cxn ang="0">
                  <a:pos x="3085" y="911"/>
                </a:cxn>
                <a:cxn ang="0">
                  <a:pos x="3221" y="1249"/>
                </a:cxn>
                <a:cxn ang="0">
                  <a:pos x="3395" y="1734"/>
                </a:cxn>
                <a:cxn ang="0">
                  <a:pos x="3567" y="2208"/>
                </a:cxn>
                <a:cxn ang="0">
                  <a:pos x="3703" y="2524"/>
                </a:cxn>
                <a:cxn ang="0">
                  <a:pos x="3840" y="2751"/>
                </a:cxn>
                <a:cxn ang="0">
                  <a:pos x="4014" y="2969"/>
                </a:cxn>
                <a:cxn ang="0">
                  <a:pos x="4184" y="3157"/>
                </a:cxn>
                <a:cxn ang="0">
                  <a:pos x="4320" y="3284"/>
                </a:cxn>
                <a:cxn ang="0">
                  <a:pos x="4457" y="3375"/>
                </a:cxn>
                <a:cxn ang="0">
                  <a:pos x="4631" y="3462"/>
                </a:cxn>
                <a:cxn ang="0">
                  <a:pos x="4938" y="3585"/>
                </a:cxn>
                <a:cxn ang="0">
                  <a:pos x="5247" y="3639"/>
                </a:cxn>
                <a:cxn ang="0">
                  <a:pos x="5554" y="3666"/>
                </a:cxn>
                <a:cxn ang="0">
                  <a:pos x="5864" y="3673"/>
                </a:cxn>
                <a:cxn ang="0">
                  <a:pos x="6482" y="3673"/>
                </a:cxn>
                <a:cxn ang="0">
                  <a:pos x="6789" y="3673"/>
                </a:cxn>
                <a:cxn ang="0">
                  <a:pos x="7100" y="3681"/>
                </a:cxn>
                <a:cxn ang="0">
                  <a:pos x="7717" y="3692"/>
                </a:cxn>
                <a:cxn ang="0">
                  <a:pos x="8025" y="3694"/>
                </a:cxn>
              </a:cxnLst>
              <a:rect l="0" t="0" r="r" b="b"/>
              <a:pathLst>
                <a:path w="8025" h="3694">
                  <a:moveTo>
                    <a:pt x="0" y="3604"/>
                  </a:moveTo>
                  <a:lnTo>
                    <a:pt x="308" y="3568"/>
                  </a:lnTo>
                  <a:lnTo>
                    <a:pt x="479" y="3546"/>
                  </a:lnTo>
                  <a:lnTo>
                    <a:pt x="615" y="3511"/>
                  </a:lnTo>
                  <a:lnTo>
                    <a:pt x="751" y="3453"/>
                  </a:lnTo>
                  <a:lnTo>
                    <a:pt x="925" y="3357"/>
                  </a:lnTo>
                  <a:lnTo>
                    <a:pt x="1017" y="3299"/>
                  </a:lnTo>
                  <a:lnTo>
                    <a:pt x="1096" y="3233"/>
                  </a:lnTo>
                  <a:lnTo>
                    <a:pt x="1165" y="3152"/>
                  </a:lnTo>
                  <a:lnTo>
                    <a:pt x="1232" y="3045"/>
                  </a:lnTo>
                  <a:lnTo>
                    <a:pt x="1368" y="2723"/>
                  </a:lnTo>
                  <a:lnTo>
                    <a:pt x="1542" y="2194"/>
                  </a:lnTo>
                  <a:lnTo>
                    <a:pt x="1850" y="1255"/>
                  </a:lnTo>
                  <a:lnTo>
                    <a:pt x="2161" y="500"/>
                  </a:lnTo>
                  <a:lnTo>
                    <a:pt x="2331" y="146"/>
                  </a:lnTo>
                  <a:lnTo>
                    <a:pt x="2401" y="50"/>
                  </a:lnTo>
                  <a:lnTo>
                    <a:pt x="2468" y="4"/>
                  </a:lnTo>
                  <a:lnTo>
                    <a:pt x="2499" y="0"/>
                  </a:lnTo>
                  <a:lnTo>
                    <a:pt x="2532" y="9"/>
                  </a:lnTo>
                  <a:lnTo>
                    <a:pt x="2604" y="65"/>
                  </a:lnTo>
                  <a:lnTo>
                    <a:pt x="2683" y="169"/>
                  </a:lnTo>
                  <a:lnTo>
                    <a:pt x="2778" y="323"/>
                  </a:lnTo>
                  <a:lnTo>
                    <a:pt x="2949" y="628"/>
                  </a:lnTo>
                  <a:lnTo>
                    <a:pt x="3085" y="911"/>
                  </a:lnTo>
                  <a:lnTo>
                    <a:pt x="3221" y="1249"/>
                  </a:lnTo>
                  <a:lnTo>
                    <a:pt x="3395" y="1734"/>
                  </a:lnTo>
                  <a:lnTo>
                    <a:pt x="3567" y="2208"/>
                  </a:lnTo>
                  <a:lnTo>
                    <a:pt x="3703" y="2524"/>
                  </a:lnTo>
                  <a:lnTo>
                    <a:pt x="3840" y="2751"/>
                  </a:lnTo>
                  <a:lnTo>
                    <a:pt x="4014" y="2969"/>
                  </a:lnTo>
                  <a:lnTo>
                    <a:pt x="4184" y="3157"/>
                  </a:lnTo>
                  <a:lnTo>
                    <a:pt x="4320" y="3284"/>
                  </a:lnTo>
                  <a:lnTo>
                    <a:pt x="4457" y="3375"/>
                  </a:lnTo>
                  <a:lnTo>
                    <a:pt x="4631" y="3462"/>
                  </a:lnTo>
                  <a:lnTo>
                    <a:pt x="4938" y="3585"/>
                  </a:lnTo>
                  <a:lnTo>
                    <a:pt x="5247" y="3639"/>
                  </a:lnTo>
                  <a:lnTo>
                    <a:pt x="5554" y="3666"/>
                  </a:lnTo>
                  <a:lnTo>
                    <a:pt x="5864" y="3673"/>
                  </a:lnTo>
                  <a:lnTo>
                    <a:pt x="6482" y="3673"/>
                  </a:lnTo>
                  <a:lnTo>
                    <a:pt x="6789" y="3673"/>
                  </a:lnTo>
                  <a:lnTo>
                    <a:pt x="7100" y="3681"/>
                  </a:lnTo>
                  <a:lnTo>
                    <a:pt x="7717" y="3692"/>
                  </a:lnTo>
                  <a:lnTo>
                    <a:pt x="8025" y="3694"/>
                  </a:lnTo>
                </a:path>
              </a:pathLst>
            </a:custGeom>
            <a:noFill/>
            <a:ln w="55563">
              <a:solidFill>
                <a:srgbClr val="FFFF00"/>
              </a:solidFill>
              <a:prstDash val="solid"/>
              <a:round/>
              <a:headEnd/>
              <a:tailEnd/>
            </a:ln>
          </p:spPr>
          <p:txBody>
            <a:bodyPr/>
            <a:lstStyle/>
            <a:p>
              <a:endParaRPr lang="fr-FR"/>
            </a:p>
          </p:txBody>
        </p:sp>
        <p:sp>
          <p:nvSpPr>
            <p:cNvPr id="25618" name="Line 18"/>
            <p:cNvSpPr>
              <a:spLocks noChangeShapeType="1"/>
            </p:cNvSpPr>
            <p:nvPr/>
          </p:nvSpPr>
          <p:spPr bwMode="auto">
            <a:xfrm flipV="1">
              <a:off x="1083" y="3409"/>
              <a:ext cx="1" cy="30"/>
            </a:xfrm>
            <a:prstGeom prst="line">
              <a:avLst/>
            </a:prstGeom>
            <a:noFill/>
            <a:ln w="33338">
              <a:solidFill>
                <a:srgbClr val="FFFF00"/>
              </a:solidFill>
              <a:round/>
              <a:headEnd/>
              <a:tailEnd/>
            </a:ln>
          </p:spPr>
          <p:txBody>
            <a:bodyPr/>
            <a:lstStyle/>
            <a:p>
              <a:endParaRPr lang="fr-FR"/>
            </a:p>
          </p:txBody>
        </p:sp>
        <p:sp>
          <p:nvSpPr>
            <p:cNvPr id="25619" name="Line 19"/>
            <p:cNvSpPr>
              <a:spLocks noChangeShapeType="1"/>
            </p:cNvSpPr>
            <p:nvPr/>
          </p:nvSpPr>
          <p:spPr bwMode="auto">
            <a:xfrm flipV="1">
              <a:off x="1395" y="3409"/>
              <a:ext cx="1" cy="30"/>
            </a:xfrm>
            <a:prstGeom prst="line">
              <a:avLst/>
            </a:prstGeom>
            <a:noFill/>
            <a:ln w="33338">
              <a:solidFill>
                <a:srgbClr val="FFFF00"/>
              </a:solidFill>
              <a:round/>
              <a:headEnd/>
              <a:tailEnd/>
            </a:ln>
          </p:spPr>
          <p:txBody>
            <a:bodyPr/>
            <a:lstStyle/>
            <a:p>
              <a:endParaRPr lang="fr-FR"/>
            </a:p>
          </p:txBody>
        </p:sp>
        <p:sp>
          <p:nvSpPr>
            <p:cNvPr id="25620" name="Line 20"/>
            <p:cNvSpPr>
              <a:spLocks noChangeShapeType="1"/>
            </p:cNvSpPr>
            <p:nvPr/>
          </p:nvSpPr>
          <p:spPr bwMode="auto">
            <a:xfrm flipV="1">
              <a:off x="1715" y="3409"/>
              <a:ext cx="1" cy="30"/>
            </a:xfrm>
            <a:prstGeom prst="line">
              <a:avLst/>
            </a:prstGeom>
            <a:noFill/>
            <a:ln w="33338">
              <a:solidFill>
                <a:srgbClr val="FFFF00"/>
              </a:solidFill>
              <a:round/>
              <a:headEnd/>
              <a:tailEnd/>
            </a:ln>
          </p:spPr>
          <p:txBody>
            <a:bodyPr/>
            <a:lstStyle/>
            <a:p>
              <a:endParaRPr lang="fr-FR"/>
            </a:p>
          </p:txBody>
        </p:sp>
        <p:sp>
          <p:nvSpPr>
            <p:cNvPr id="25621" name="Line 21"/>
            <p:cNvSpPr>
              <a:spLocks noChangeShapeType="1"/>
            </p:cNvSpPr>
            <p:nvPr/>
          </p:nvSpPr>
          <p:spPr bwMode="auto">
            <a:xfrm flipV="1">
              <a:off x="2030" y="3410"/>
              <a:ext cx="1" cy="30"/>
            </a:xfrm>
            <a:prstGeom prst="line">
              <a:avLst/>
            </a:prstGeom>
            <a:noFill/>
            <a:ln w="33338">
              <a:solidFill>
                <a:srgbClr val="FFFF00"/>
              </a:solidFill>
              <a:round/>
              <a:headEnd/>
              <a:tailEnd/>
            </a:ln>
          </p:spPr>
          <p:txBody>
            <a:bodyPr/>
            <a:lstStyle/>
            <a:p>
              <a:endParaRPr lang="fr-FR"/>
            </a:p>
          </p:txBody>
        </p:sp>
        <p:sp>
          <p:nvSpPr>
            <p:cNvPr id="25622" name="Line 22"/>
            <p:cNvSpPr>
              <a:spLocks noChangeShapeType="1"/>
            </p:cNvSpPr>
            <p:nvPr/>
          </p:nvSpPr>
          <p:spPr bwMode="auto">
            <a:xfrm flipV="1">
              <a:off x="2343" y="3410"/>
              <a:ext cx="1" cy="30"/>
            </a:xfrm>
            <a:prstGeom prst="line">
              <a:avLst/>
            </a:prstGeom>
            <a:noFill/>
            <a:ln w="33338">
              <a:solidFill>
                <a:srgbClr val="FFFF00"/>
              </a:solidFill>
              <a:round/>
              <a:headEnd/>
              <a:tailEnd/>
            </a:ln>
          </p:spPr>
          <p:txBody>
            <a:bodyPr/>
            <a:lstStyle/>
            <a:p>
              <a:endParaRPr lang="fr-FR"/>
            </a:p>
          </p:txBody>
        </p:sp>
        <p:sp>
          <p:nvSpPr>
            <p:cNvPr id="25623" name="Line 23"/>
            <p:cNvSpPr>
              <a:spLocks noChangeShapeType="1"/>
            </p:cNvSpPr>
            <p:nvPr/>
          </p:nvSpPr>
          <p:spPr bwMode="auto">
            <a:xfrm flipV="1">
              <a:off x="2655" y="3410"/>
              <a:ext cx="1" cy="30"/>
            </a:xfrm>
            <a:prstGeom prst="line">
              <a:avLst/>
            </a:prstGeom>
            <a:noFill/>
            <a:ln w="33338">
              <a:solidFill>
                <a:srgbClr val="FFFF00"/>
              </a:solidFill>
              <a:round/>
              <a:headEnd/>
              <a:tailEnd/>
            </a:ln>
          </p:spPr>
          <p:txBody>
            <a:bodyPr/>
            <a:lstStyle/>
            <a:p>
              <a:endParaRPr lang="fr-FR"/>
            </a:p>
          </p:txBody>
        </p:sp>
        <p:sp>
          <p:nvSpPr>
            <p:cNvPr id="25624" name="Line 24"/>
            <p:cNvSpPr>
              <a:spLocks noChangeShapeType="1"/>
            </p:cNvSpPr>
            <p:nvPr/>
          </p:nvSpPr>
          <p:spPr bwMode="auto">
            <a:xfrm flipV="1">
              <a:off x="2969" y="3410"/>
              <a:ext cx="1" cy="30"/>
            </a:xfrm>
            <a:prstGeom prst="line">
              <a:avLst/>
            </a:prstGeom>
            <a:noFill/>
            <a:ln w="33338">
              <a:solidFill>
                <a:srgbClr val="FFFF00"/>
              </a:solidFill>
              <a:round/>
              <a:headEnd/>
              <a:tailEnd/>
            </a:ln>
          </p:spPr>
          <p:txBody>
            <a:bodyPr/>
            <a:lstStyle/>
            <a:p>
              <a:endParaRPr lang="fr-FR"/>
            </a:p>
          </p:txBody>
        </p:sp>
        <p:sp>
          <p:nvSpPr>
            <p:cNvPr id="25625" name="Line 25"/>
            <p:cNvSpPr>
              <a:spLocks noChangeShapeType="1"/>
            </p:cNvSpPr>
            <p:nvPr/>
          </p:nvSpPr>
          <p:spPr bwMode="auto">
            <a:xfrm flipV="1">
              <a:off x="3282" y="3410"/>
              <a:ext cx="1" cy="30"/>
            </a:xfrm>
            <a:prstGeom prst="line">
              <a:avLst/>
            </a:prstGeom>
            <a:noFill/>
            <a:ln w="33338">
              <a:solidFill>
                <a:srgbClr val="FFFF00"/>
              </a:solidFill>
              <a:round/>
              <a:headEnd/>
              <a:tailEnd/>
            </a:ln>
          </p:spPr>
          <p:txBody>
            <a:bodyPr/>
            <a:lstStyle/>
            <a:p>
              <a:endParaRPr lang="fr-FR"/>
            </a:p>
          </p:txBody>
        </p:sp>
        <p:sp>
          <p:nvSpPr>
            <p:cNvPr id="25626" name="Line 26"/>
            <p:cNvSpPr>
              <a:spLocks noChangeShapeType="1"/>
            </p:cNvSpPr>
            <p:nvPr/>
          </p:nvSpPr>
          <p:spPr bwMode="auto">
            <a:xfrm flipV="1">
              <a:off x="3594" y="3410"/>
              <a:ext cx="1" cy="30"/>
            </a:xfrm>
            <a:prstGeom prst="line">
              <a:avLst/>
            </a:prstGeom>
            <a:noFill/>
            <a:ln w="33338">
              <a:solidFill>
                <a:srgbClr val="FFFF00"/>
              </a:solidFill>
              <a:round/>
              <a:headEnd/>
              <a:tailEnd/>
            </a:ln>
          </p:spPr>
          <p:txBody>
            <a:bodyPr/>
            <a:lstStyle/>
            <a:p>
              <a:endParaRPr lang="fr-FR"/>
            </a:p>
          </p:txBody>
        </p:sp>
        <p:sp>
          <p:nvSpPr>
            <p:cNvPr id="25627" name="Line 27"/>
            <p:cNvSpPr>
              <a:spLocks noChangeShapeType="1"/>
            </p:cNvSpPr>
            <p:nvPr/>
          </p:nvSpPr>
          <p:spPr bwMode="auto">
            <a:xfrm flipV="1">
              <a:off x="3907" y="3410"/>
              <a:ext cx="1" cy="30"/>
            </a:xfrm>
            <a:prstGeom prst="line">
              <a:avLst/>
            </a:prstGeom>
            <a:noFill/>
            <a:ln w="33338">
              <a:solidFill>
                <a:srgbClr val="FFFF00"/>
              </a:solidFill>
              <a:round/>
              <a:headEnd/>
              <a:tailEnd/>
            </a:ln>
          </p:spPr>
          <p:txBody>
            <a:bodyPr/>
            <a:lstStyle/>
            <a:p>
              <a:endParaRPr lang="fr-FR"/>
            </a:p>
          </p:txBody>
        </p:sp>
        <p:sp>
          <p:nvSpPr>
            <p:cNvPr id="25628" name="Line 28"/>
            <p:cNvSpPr>
              <a:spLocks noChangeShapeType="1"/>
            </p:cNvSpPr>
            <p:nvPr/>
          </p:nvSpPr>
          <p:spPr bwMode="auto">
            <a:xfrm flipV="1">
              <a:off x="4220" y="3410"/>
              <a:ext cx="1" cy="30"/>
            </a:xfrm>
            <a:prstGeom prst="line">
              <a:avLst/>
            </a:prstGeom>
            <a:noFill/>
            <a:ln w="33338">
              <a:solidFill>
                <a:srgbClr val="FFFF00"/>
              </a:solidFill>
              <a:round/>
              <a:headEnd/>
              <a:tailEnd/>
            </a:ln>
          </p:spPr>
          <p:txBody>
            <a:bodyPr/>
            <a:lstStyle/>
            <a:p>
              <a:endParaRPr lang="fr-FR"/>
            </a:p>
          </p:txBody>
        </p:sp>
        <p:sp>
          <p:nvSpPr>
            <p:cNvPr id="25629" name="Line 29"/>
            <p:cNvSpPr>
              <a:spLocks noChangeShapeType="1"/>
            </p:cNvSpPr>
            <p:nvPr/>
          </p:nvSpPr>
          <p:spPr bwMode="auto">
            <a:xfrm flipV="1">
              <a:off x="4533" y="3410"/>
              <a:ext cx="1" cy="30"/>
            </a:xfrm>
            <a:prstGeom prst="line">
              <a:avLst/>
            </a:prstGeom>
            <a:noFill/>
            <a:ln w="33338">
              <a:solidFill>
                <a:srgbClr val="FFFF00"/>
              </a:solidFill>
              <a:round/>
              <a:headEnd/>
              <a:tailEnd/>
            </a:ln>
          </p:spPr>
          <p:txBody>
            <a:bodyPr/>
            <a:lstStyle/>
            <a:p>
              <a:endParaRPr lang="fr-FR"/>
            </a:p>
          </p:txBody>
        </p:sp>
        <p:sp>
          <p:nvSpPr>
            <p:cNvPr id="25630" name="Line 30"/>
            <p:cNvSpPr>
              <a:spLocks noChangeShapeType="1"/>
            </p:cNvSpPr>
            <p:nvPr/>
          </p:nvSpPr>
          <p:spPr bwMode="auto">
            <a:xfrm flipV="1">
              <a:off x="4845" y="3410"/>
              <a:ext cx="1" cy="30"/>
            </a:xfrm>
            <a:prstGeom prst="line">
              <a:avLst/>
            </a:prstGeom>
            <a:noFill/>
            <a:ln w="33338">
              <a:solidFill>
                <a:srgbClr val="FFFF00"/>
              </a:solidFill>
              <a:round/>
              <a:headEnd/>
              <a:tailEnd/>
            </a:ln>
          </p:spPr>
          <p:txBody>
            <a:bodyPr/>
            <a:lstStyle/>
            <a:p>
              <a:endParaRPr lang="fr-FR"/>
            </a:p>
          </p:txBody>
        </p:sp>
        <p:sp>
          <p:nvSpPr>
            <p:cNvPr id="25631" name="Line 31"/>
            <p:cNvSpPr>
              <a:spLocks noChangeShapeType="1"/>
            </p:cNvSpPr>
            <p:nvPr/>
          </p:nvSpPr>
          <p:spPr bwMode="auto">
            <a:xfrm flipV="1">
              <a:off x="5157" y="3410"/>
              <a:ext cx="1" cy="30"/>
            </a:xfrm>
            <a:prstGeom prst="line">
              <a:avLst/>
            </a:prstGeom>
            <a:noFill/>
            <a:ln w="33338">
              <a:solidFill>
                <a:srgbClr val="FFFF00"/>
              </a:solidFill>
              <a:round/>
              <a:headEnd/>
              <a:tailEnd/>
            </a:ln>
          </p:spPr>
          <p:txBody>
            <a:bodyPr/>
            <a:lstStyle/>
            <a:p>
              <a:endParaRPr lang="fr-FR"/>
            </a:p>
          </p:txBody>
        </p:sp>
        <p:sp>
          <p:nvSpPr>
            <p:cNvPr id="25632" name="Line 32"/>
            <p:cNvSpPr>
              <a:spLocks noChangeShapeType="1"/>
            </p:cNvSpPr>
            <p:nvPr/>
          </p:nvSpPr>
          <p:spPr bwMode="auto">
            <a:xfrm>
              <a:off x="699" y="3087"/>
              <a:ext cx="69" cy="1"/>
            </a:xfrm>
            <a:prstGeom prst="line">
              <a:avLst/>
            </a:prstGeom>
            <a:noFill/>
            <a:ln w="33338">
              <a:solidFill>
                <a:srgbClr val="FFFF00"/>
              </a:solidFill>
              <a:round/>
              <a:headEnd/>
              <a:tailEnd/>
            </a:ln>
          </p:spPr>
          <p:txBody>
            <a:bodyPr/>
            <a:lstStyle/>
            <a:p>
              <a:endParaRPr lang="fr-FR"/>
            </a:p>
          </p:txBody>
        </p:sp>
        <p:sp>
          <p:nvSpPr>
            <p:cNvPr id="25633" name="Line 33"/>
            <p:cNvSpPr>
              <a:spLocks noChangeShapeType="1"/>
            </p:cNvSpPr>
            <p:nvPr/>
          </p:nvSpPr>
          <p:spPr bwMode="auto">
            <a:xfrm>
              <a:off x="699" y="2734"/>
              <a:ext cx="69" cy="1"/>
            </a:xfrm>
            <a:prstGeom prst="line">
              <a:avLst/>
            </a:prstGeom>
            <a:noFill/>
            <a:ln w="33338">
              <a:solidFill>
                <a:srgbClr val="FFFF00"/>
              </a:solidFill>
              <a:round/>
              <a:headEnd/>
              <a:tailEnd/>
            </a:ln>
          </p:spPr>
          <p:txBody>
            <a:bodyPr/>
            <a:lstStyle/>
            <a:p>
              <a:endParaRPr lang="fr-FR"/>
            </a:p>
          </p:txBody>
        </p:sp>
        <p:sp>
          <p:nvSpPr>
            <p:cNvPr id="25634" name="Line 34"/>
            <p:cNvSpPr>
              <a:spLocks noChangeShapeType="1"/>
            </p:cNvSpPr>
            <p:nvPr/>
          </p:nvSpPr>
          <p:spPr bwMode="auto">
            <a:xfrm>
              <a:off x="699" y="2382"/>
              <a:ext cx="69" cy="1"/>
            </a:xfrm>
            <a:prstGeom prst="line">
              <a:avLst/>
            </a:prstGeom>
            <a:noFill/>
            <a:ln w="33338">
              <a:solidFill>
                <a:srgbClr val="FFFF00"/>
              </a:solidFill>
              <a:round/>
              <a:headEnd/>
              <a:tailEnd/>
            </a:ln>
          </p:spPr>
          <p:txBody>
            <a:bodyPr/>
            <a:lstStyle/>
            <a:p>
              <a:endParaRPr lang="fr-FR"/>
            </a:p>
          </p:txBody>
        </p:sp>
        <p:sp>
          <p:nvSpPr>
            <p:cNvPr id="25635" name="Line 35"/>
            <p:cNvSpPr>
              <a:spLocks noChangeShapeType="1"/>
            </p:cNvSpPr>
            <p:nvPr/>
          </p:nvSpPr>
          <p:spPr bwMode="auto">
            <a:xfrm>
              <a:off x="699" y="2029"/>
              <a:ext cx="69" cy="1"/>
            </a:xfrm>
            <a:prstGeom prst="line">
              <a:avLst/>
            </a:prstGeom>
            <a:noFill/>
            <a:ln w="33338">
              <a:solidFill>
                <a:srgbClr val="FFFF00"/>
              </a:solidFill>
              <a:round/>
              <a:headEnd/>
              <a:tailEnd/>
            </a:ln>
          </p:spPr>
          <p:txBody>
            <a:bodyPr/>
            <a:lstStyle/>
            <a:p>
              <a:endParaRPr lang="fr-FR"/>
            </a:p>
          </p:txBody>
        </p:sp>
        <p:sp>
          <p:nvSpPr>
            <p:cNvPr id="25636" name="Line 36"/>
            <p:cNvSpPr>
              <a:spLocks noChangeShapeType="1"/>
            </p:cNvSpPr>
            <p:nvPr/>
          </p:nvSpPr>
          <p:spPr bwMode="auto">
            <a:xfrm>
              <a:off x="699" y="1676"/>
              <a:ext cx="69" cy="1"/>
            </a:xfrm>
            <a:prstGeom prst="line">
              <a:avLst/>
            </a:prstGeom>
            <a:noFill/>
            <a:ln w="33338">
              <a:solidFill>
                <a:srgbClr val="FFFF00"/>
              </a:solidFill>
              <a:round/>
              <a:headEnd/>
              <a:tailEnd/>
            </a:ln>
          </p:spPr>
          <p:txBody>
            <a:bodyPr/>
            <a:lstStyle/>
            <a:p>
              <a:endParaRPr lang="fr-FR"/>
            </a:p>
          </p:txBody>
        </p:sp>
        <p:sp>
          <p:nvSpPr>
            <p:cNvPr id="25637" name="Line 37"/>
            <p:cNvSpPr>
              <a:spLocks noChangeShapeType="1"/>
            </p:cNvSpPr>
            <p:nvPr/>
          </p:nvSpPr>
          <p:spPr bwMode="auto">
            <a:xfrm>
              <a:off x="699" y="1324"/>
              <a:ext cx="69" cy="1"/>
            </a:xfrm>
            <a:prstGeom prst="line">
              <a:avLst/>
            </a:prstGeom>
            <a:noFill/>
            <a:ln w="33338">
              <a:solidFill>
                <a:srgbClr val="FFFF00"/>
              </a:solidFill>
              <a:round/>
              <a:headEnd/>
              <a:tailEnd/>
            </a:ln>
          </p:spPr>
          <p:txBody>
            <a:bodyPr/>
            <a:lstStyle/>
            <a:p>
              <a:endParaRPr lang="fr-FR"/>
            </a:p>
          </p:txBody>
        </p:sp>
        <p:sp>
          <p:nvSpPr>
            <p:cNvPr id="25638" name="Freeform 38"/>
            <p:cNvSpPr>
              <a:spLocks/>
            </p:cNvSpPr>
            <p:nvPr/>
          </p:nvSpPr>
          <p:spPr bwMode="auto">
            <a:xfrm>
              <a:off x="696" y="970"/>
              <a:ext cx="4498" cy="2471"/>
            </a:xfrm>
            <a:custGeom>
              <a:avLst/>
              <a:gdLst/>
              <a:ahLst/>
              <a:cxnLst>
                <a:cxn ang="0">
                  <a:pos x="0" y="0"/>
                </a:cxn>
                <a:cxn ang="0">
                  <a:pos x="0" y="4941"/>
                </a:cxn>
                <a:cxn ang="0">
                  <a:pos x="8996" y="4941"/>
                </a:cxn>
              </a:cxnLst>
              <a:rect l="0" t="0" r="r" b="b"/>
              <a:pathLst>
                <a:path w="8996" h="4941">
                  <a:moveTo>
                    <a:pt x="0" y="0"/>
                  </a:moveTo>
                  <a:lnTo>
                    <a:pt x="0" y="4941"/>
                  </a:lnTo>
                  <a:lnTo>
                    <a:pt x="8996" y="4941"/>
                  </a:lnTo>
                </a:path>
              </a:pathLst>
            </a:custGeom>
            <a:noFill/>
            <a:ln w="55563">
              <a:solidFill>
                <a:srgbClr val="FFFFFF"/>
              </a:solidFill>
              <a:prstDash val="solid"/>
              <a:round/>
              <a:headEnd/>
              <a:tailEnd/>
            </a:ln>
          </p:spPr>
          <p:txBody>
            <a:bodyPr/>
            <a:lstStyle/>
            <a:p>
              <a:endParaRPr lang="fr-FR"/>
            </a:p>
          </p:txBody>
        </p:sp>
        <p:sp>
          <p:nvSpPr>
            <p:cNvPr id="25639" name="Rectangle 39"/>
            <p:cNvSpPr>
              <a:spLocks noChangeArrowheads="1"/>
            </p:cNvSpPr>
            <p:nvPr/>
          </p:nvSpPr>
          <p:spPr bwMode="auto">
            <a:xfrm>
              <a:off x="2504" y="3636"/>
              <a:ext cx="789" cy="203"/>
            </a:xfrm>
            <a:prstGeom prst="rect">
              <a:avLst/>
            </a:prstGeom>
            <a:noFill/>
            <a:ln w="9525">
              <a:noFill/>
              <a:miter lim="800000"/>
              <a:headEnd/>
              <a:tailEnd/>
            </a:ln>
          </p:spPr>
          <p:txBody>
            <a:bodyPr wrap="none" lIns="0" tIns="0" rIns="0" bIns="0">
              <a:spAutoFit/>
            </a:bodyPr>
            <a:lstStyle/>
            <a:p>
              <a:pPr algn="ctr"/>
              <a:r>
                <a:rPr lang="en-US" sz="2300" b="1">
                  <a:solidFill>
                    <a:srgbClr val="FFFFFF"/>
                  </a:solidFill>
                </a:rPr>
                <a:t>Semaines</a:t>
              </a:r>
              <a:endParaRPr lang="en-US" sz="2400">
                <a:latin typeface="Times New Roman" pitchFamily="18" charset="0"/>
              </a:endParaRPr>
            </a:p>
          </p:txBody>
        </p:sp>
        <p:sp>
          <p:nvSpPr>
            <p:cNvPr id="25640" name="Rectangle 40"/>
            <p:cNvSpPr>
              <a:spLocks noChangeArrowheads="1"/>
            </p:cNvSpPr>
            <p:nvPr/>
          </p:nvSpPr>
          <p:spPr bwMode="auto">
            <a:xfrm rot="16200000" flipH="1">
              <a:off x="55" y="2252"/>
              <a:ext cx="961" cy="203"/>
            </a:xfrm>
            <a:prstGeom prst="rect">
              <a:avLst/>
            </a:prstGeom>
            <a:noFill/>
            <a:ln w="9525">
              <a:noFill/>
              <a:miter lim="800000"/>
              <a:headEnd/>
              <a:tailEnd/>
            </a:ln>
          </p:spPr>
          <p:txBody>
            <a:bodyPr lIns="0" tIns="0" rIns="0" bIns="0">
              <a:spAutoFit/>
            </a:bodyPr>
            <a:lstStyle/>
            <a:p>
              <a:pPr algn="ctr"/>
              <a:r>
                <a:rPr lang="en-US" sz="2300" b="1">
                  <a:solidFill>
                    <a:srgbClr val="FFFFFF"/>
                  </a:solidFill>
                </a:rPr>
                <a:t>Reponse</a:t>
              </a:r>
              <a:endParaRPr lang="en-US" sz="2400">
                <a:latin typeface="Times New Roman" pitchFamily="18" charset="0"/>
              </a:endParaRPr>
            </a:p>
          </p:txBody>
        </p:sp>
        <p:sp>
          <p:nvSpPr>
            <p:cNvPr id="25641" name="Line 41"/>
            <p:cNvSpPr>
              <a:spLocks noChangeShapeType="1"/>
            </p:cNvSpPr>
            <p:nvPr/>
          </p:nvSpPr>
          <p:spPr bwMode="auto">
            <a:xfrm flipV="1">
              <a:off x="1810" y="3424"/>
              <a:ext cx="18" cy="8"/>
            </a:xfrm>
            <a:prstGeom prst="line">
              <a:avLst/>
            </a:prstGeom>
            <a:noFill/>
            <a:ln w="55563">
              <a:solidFill>
                <a:srgbClr val="FFFFFF"/>
              </a:solidFill>
              <a:round/>
              <a:headEnd/>
              <a:tailEnd/>
            </a:ln>
          </p:spPr>
          <p:txBody>
            <a:bodyPr/>
            <a:lstStyle/>
            <a:p>
              <a:endParaRPr lang="fr-FR"/>
            </a:p>
          </p:txBody>
        </p:sp>
        <p:sp>
          <p:nvSpPr>
            <p:cNvPr id="25642" name="Line 42"/>
            <p:cNvSpPr>
              <a:spLocks noChangeShapeType="1"/>
            </p:cNvSpPr>
            <p:nvPr/>
          </p:nvSpPr>
          <p:spPr bwMode="auto">
            <a:xfrm flipV="1">
              <a:off x="1883" y="3391"/>
              <a:ext cx="18" cy="8"/>
            </a:xfrm>
            <a:prstGeom prst="line">
              <a:avLst/>
            </a:prstGeom>
            <a:noFill/>
            <a:ln w="55563">
              <a:solidFill>
                <a:srgbClr val="FFFFFF"/>
              </a:solidFill>
              <a:round/>
              <a:headEnd/>
              <a:tailEnd/>
            </a:ln>
          </p:spPr>
          <p:txBody>
            <a:bodyPr/>
            <a:lstStyle/>
            <a:p>
              <a:endParaRPr lang="fr-FR"/>
            </a:p>
          </p:txBody>
        </p:sp>
        <p:sp>
          <p:nvSpPr>
            <p:cNvPr id="25643" name="Line 43"/>
            <p:cNvSpPr>
              <a:spLocks noChangeShapeType="1"/>
            </p:cNvSpPr>
            <p:nvPr/>
          </p:nvSpPr>
          <p:spPr bwMode="auto">
            <a:xfrm flipV="1">
              <a:off x="1956" y="3358"/>
              <a:ext cx="18" cy="8"/>
            </a:xfrm>
            <a:prstGeom prst="line">
              <a:avLst/>
            </a:prstGeom>
            <a:noFill/>
            <a:ln w="55563">
              <a:solidFill>
                <a:srgbClr val="FFFFFF"/>
              </a:solidFill>
              <a:round/>
              <a:headEnd/>
              <a:tailEnd/>
            </a:ln>
          </p:spPr>
          <p:txBody>
            <a:bodyPr/>
            <a:lstStyle/>
            <a:p>
              <a:endParaRPr lang="fr-FR"/>
            </a:p>
          </p:txBody>
        </p:sp>
        <p:sp>
          <p:nvSpPr>
            <p:cNvPr id="25644" name="Line 44"/>
            <p:cNvSpPr>
              <a:spLocks noChangeShapeType="1"/>
            </p:cNvSpPr>
            <p:nvPr/>
          </p:nvSpPr>
          <p:spPr bwMode="auto">
            <a:xfrm flipV="1">
              <a:off x="2028" y="3325"/>
              <a:ext cx="19" cy="9"/>
            </a:xfrm>
            <a:prstGeom prst="line">
              <a:avLst/>
            </a:prstGeom>
            <a:noFill/>
            <a:ln w="55563">
              <a:solidFill>
                <a:srgbClr val="FFFFFF"/>
              </a:solidFill>
              <a:round/>
              <a:headEnd/>
              <a:tailEnd/>
            </a:ln>
          </p:spPr>
          <p:txBody>
            <a:bodyPr/>
            <a:lstStyle/>
            <a:p>
              <a:endParaRPr lang="fr-FR"/>
            </a:p>
          </p:txBody>
        </p:sp>
        <p:sp>
          <p:nvSpPr>
            <p:cNvPr id="25645" name="Line 45"/>
            <p:cNvSpPr>
              <a:spLocks noChangeShapeType="1"/>
            </p:cNvSpPr>
            <p:nvPr/>
          </p:nvSpPr>
          <p:spPr bwMode="auto">
            <a:xfrm flipV="1">
              <a:off x="2101" y="3292"/>
              <a:ext cx="19" cy="8"/>
            </a:xfrm>
            <a:prstGeom prst="line">
              <a:avLst/>
            </a:prstGeom>
            <a:noFill/>
            <a:ln w="55563">
              <a:solidFill>
                <a:srgbClr val="FFFFFF"/>
              </a:solidFill>
              <a:round/>
              <a:headEnd/>
              <a:tailEnd/>
            </a:ln>
          </p:spPr>
          <p:txBody>
            <a:bodyPr/>
            <a:lstStyle/>
            <a:p>
              <a:endParaRPr lang="fr-FR"/>
            </a:p>
          </p:txBody>
        </p:sp>
        <p:sp>
          <p:nvSpPr>
            <p:cNvPr id="25646" name="Line 46"/>
            <p:cNvSpPr>
              <a:spLocks noChangeShapeType="1"/>
            </p:cNvSpPr>
            <p:nvPr/>
          </p:nvSpPr>
          <p:spPr bwMode="auto">
            <a:xfrm flipV="1">
              <a:off x="2174" y="3259"/>
              <a:ext cx="18" cy="8"/>
            </a:xfrm>
            <a:prstGeom prst="line">
              <a:avLst/>
            </a:prstGeom>
            <a:noFill/>
            <a:ln w="55563">
              <a:solidFill>
                <a:srgbClr val="FFFFFF"/>
              </a:solidFill>
              <a:round/>
              <a:headEnd/>
              <a:tailEnd/>
            </a:ln>
          </p:spPr>
          <p:txBody>
            <a:bodyPr/>
            <a:lstStyle/>
            <a:p>
              <a:endParaRPr lang="fr-FR"/>
            </a:p>
          </p:txBody>
        </p:sp>
        <p:sp>
          <p:nvSpPr>
            <p:cNvPr id="25647" name="Line 47"/>
            <p:cNvSpPr>
              <a:spLocks noChangeShapeType="1"/>
            </p:cNvSpPr>
            <p:nvPr/>
          </p:nvSpPr>
          <p:spPr bwMode="auto">
            <a:xfrm flipV="1">
              <a:off x="2247" y="3226"/>
              <a:ext cx="18" cy="8"/>
            </a:xfrm>
            <a:prstGeom prst="line">
              <a:avLst/>
            </a:prstGeom>
            <a:noFill/>
            <a:ln w="55563">
              <a:solidFill>
                <a:srgbClr val="FFFFFF"/>
              </a:solidFill>
              <a:round/>
              <a:headEnd/>
              <a:tailEnd/>
            </a:ln>
          </p:spPr>
          <p:txBody>
            <a:bodyPr/>
            <a:lstStyle/>
            <a:p>
              <a:endParaRPr lang="fr-FR"/>
            </a:p>
          </p:txBody>
        </p:sp>
        <p:sp>
          <p:nvSpPr>
            <p:cNvPr id="25648" name="Line 48"/>
            <p:cNvSpPr>
              <a:spLocks noChangeShapeType="1"/>
            </p:cNvSpPr>
            <p:nvPr/>
          </p:nvSpPr>
          <p:spPr bwMode="auto">
            <a:xfrm flipV="1">
              <a:off x="2320" y="3193"/>
              <a:ext cx="18" cy="8"/>
            </a:xfrm>
            <a:prstGeom prst="line">
              <a:avLst/>
            </a:prstGeom>
            <a:noFill/>
            <a:ln w="55563">
              <a:solidFill>
                <a:srgbClr val="FFFFFF"/>
              </a:solidFill>
              <a:round/>
              <a:headEnd/>
              <a:tailEnd/>
            </a:ln>
          </p:spPr>
          <p:txBody>
            <a:bodyPr/>
            <a:lstStyle/>
            <a:p>
              <a:endParaRPr lang="fr-FR"/>
            </a:p>
          </p:txBody>
        </p:sp>
        <p:sp>
          <p:nvSpPr>
            <p:cNvPr id="25649" name="Freeform 49"/>
            <p:cNvSpPr>
              <a:spLocks/>
            </p:cNvSpPr>
            <p:nvPr/>
          </p:nvSpPr>
          <p:spPr bwMode="auto">
            <a:xfrm flipV="1">
              <a:off x="2393" y="3159"/>
              <a:ext cx="20" cy="9"/>
            </a:xfrm>
            <a:custGeom>
              <a:avLst/>
              <a:gdLst/>
              <a:ahLst/>
              <a:cxnLst>
                <a:cxn ang="0">
                  <a:pos x="0" y="0"/>
                </a:cxn>
                <a:cxn ang="0">
                  <a:pos x="31" y="14"/>
                </a:cxn>
                <a:cxn ang="0">
                  <a:pos x="34" y="15"/>
                </a:cxn>
              </a:cxnLst>
              <a:rect l="0" t="0" r="r" b="b"/>
              <a:pathLst>
                <a:path w="34" h="15">
                  <a:moveTo>
                    <a:pt x="0" y="0"/>
                  </a:moveTo>
                  <a:lnTo>
                    <a:pt x="31" y="14"/>
                  </a:lnTo>
                  <a:lnTo>
                    <a:pt x="34" y="15"/>
                  </a:lnTo>
                </a:path>
              </a:pathLst>
            </a:custGeom>
            <a:noFill/>
            <a:ln w="55563">
              <a:solidFill>
                <a:srgbClr val="FFFFFF"/>
              </a:solidFill>
              <a:prstDash val="solid"/>
              <a:round/>
              <a:headEnd/>
              <a:tailEnd/>
            </a:ln>
          </p:spPr>
          <p:txBody>
            <a:bodyPr/>
            <a:lstStyle/>
            <a:p>
              <a:endParaRPr lang="fr-FR"/>
            </a:p>
          </p:txBody>
        </p:sp>
        <p:sp>
          <p:nvSpPr>
            <p:cNvPr id="25650" name="Line 50"/>
            <p:cNvSpPr>
              <a:spLocks noChangeShapeType="1"/>
            </p:cNvSpPr>
            <p:nvPr/>
          </p:nvSpPr>
          <p:spPr bwMode="auto">
            <a:xfrm flipV="1">
              <a:off x="2466" y="3126"/>
              <a:ext cx="18" cy="8"/>
            </a:xfrm>
            <a:prstGeom prst="line">
              <a:avLst/>
            </a:prstGeom>
            <a:noFill/>
            <a:ln w="55563">
              <a:solidFill>
                <a:srgbClr val="FFFFFF"/>
              </a:solidFill>
              <a:round/>
              <a:headEnd/>
              <a:tailEnd/>
            </a:ln>
          </p:spPr>
          <p:txBody>
            <a:bodyPr/>
            <a:lstStyle/>
            <a:p>
              <a:endParaRPr lang="fr-FR"/>
            </a:p>
          </p:txBody>
        </p:sp>
        <p:sp>
          <p:nvSpPr>
            <p:cNvPr id="25651" name="Line 51"/>
            <p:cNvSpPr>
              <a:spLocks noChangeShapeType="1"/>
            </p:cNvSpPr>
            <p:nvPr/>
          </p:nvSpPr>
          <p:spPr bwMode="auto">
            <a:xfrm flipV="1">
              <a:off x="2539" y="3092"/>
              <a:ext cx="18" cy="9"/>
            </a:xfrm>
            <a:prstGeom prst="line">
              <a:avLst/>
            </a:prstGeom>
            <a:noFill/>
            <a:ln w="55563">
              <a:solidFill>
                <a:srgbClr val="FFFFFF"/>
              </a:solidFill>
              <a:round/>
              <a:headEnd/>
              <a:tailEnd/>
            </a:ln>
          </p:spPr>
          <p:txBody>
            <a:bodyPr/>
            <a:lstStyle/>
            <a:p>
              <a:endParaRPr lang="fr-FR"/>
            </a:p>
          </p:txBody>
        </p:sp>
        <p:sp>
          <p:nvSpPr>
            <p:cNvPr id="25652" name="Line 52"/>
            <p:cNvSpPr>
              <a:spLocks noChangeShapeType="1"/>
            </p:cNvSpPr>
            <p:nvPr/>
          </p:nvSpPr>
          <p:spPr bwMode="auto">
            <a:xfrm flipV="1">
              <a:off x="2612" y="3058"/>
              <a:ext cx="18" cy="9"/>
            </a:xfrm>
            <a:prstGeom prst="line">
              <a:avLst/>
            </a:prstGeom>
            <a:noFill/>
            <a:ln w="55563">
              <a:solidFill>
                <a:srgbClr val="FFFFFF"/>
              </a:solidFill>
              <a:round/>
              <a:headEnd/>
              <a:tailEnd/>
            </a:ln>
          </p:spPr>
          <p:txBody>
            <a:bodyPr/>
            <a:lstStyle/>
            <a:p>
              <a:endParaRPr lang="fr-FR"/>
            </a:p>
          </p:txBody>
        </p:sp>
        <p:sp>
          <p:nvSpPr>
            <p:cNvPr id="25653" name="Line 53"/>
            <p:cNvSpPr>
              <a:spLocks noChangeShapeType="1"/>
            </p:cNvSpPr>
            <p:nvPr/>
          </p:nvSpPr>
          <p:spPr bwMode="auto">
            <a:xfrm flipV="1">
              <a:off x="2684" y="3025"/>
              <a:ext cx="19" cy="8"/>
            </a:xfrm>
            <a:prstGeom prst="line">
              <a:avLst/>
            </a:prstGeom>
            <a:noFill/>
            <a:ln w="55563">
              <a:solidFill>
                <a:srgbClr val="FFFFFF"/>
              </a:solidFill>
              <a:round/>
              <a:headEnd/>
              <a:tailEnd/>
            </a:ln>
          </p:spPr>
          <p:txBody>
            <a:bodyPr/>
            <a:lstStyle/>
            <a:p>
              <a:endParaRPr lang="fr-FR"/>
            </a:p>
          </p:txBody>
        </p:sp>
        <p:sp>
          <p:nvSpPr>
            <p:cNvPr id="25654" name="Line 54"/>
            <p:cNvSpPr>
              <a:spLocks noChangeShapeType="1"/>
            </p:cNvSpPr>
            <p:nvPr/>
          </p:nvSpPr>
          <p:spPr bwMode="auto">
            <a:xfrm flipV="1">
              <a:off x="2757" y="2990"/>
              <a:ext cx="19" cy="9"/>
            </a:xfrm>
            <a:prstGeom prst="line">
              <a:avLst/>
            </a:prstGeom>
            <a:noFill/>
            <a:ln w="55563">
              <a:solidFill>
                <a:srgbClr val="FFFFFF"/>
              </a:solidFill>
              <a:round/>
              <a:headEnd/>
              <a:tailEnd/>
            </a:ln>
          </p:spPr>
          <p:txBody>
            <a:bodyPr/>
            <a:lstStyle/>
            <a:p>
              <a:endParaRPr lang="fr-FR"/>
            </a:p>
          </p:txBody>
        </p:sp>
        <p:sp>
          <p:nvSpPr>
            <p:cNvPr id="25655" name="Line 55"/>
            <p:cNvSpPr>
              <a:spLocks noChangeShapeType="1"/>
            </p:cNvSpPr>
            <p:nvPr/>
          </p:nvSpPr>
          <p:spPr bwMode="auto">
            <a:xfrm flipV="1">
              <a:off x="2830" y="2952"/>
              <a:ext cx="18" cy="9"/>
            </a:xfrm>
            <a:prstGeom prst="line">
              <a:avLst/>
            </a:prstGeom>
            <a:noFill/>
            <a:ln w="55563">
              <a:solidFill>
                <a:srgbClr val="FFFFFF"/>
              </a:solidFill>
              <a:round/>
              <a:headEnd/>
              <a:tailEnd/>
            </a:ln>
          </p:spPr>
          <p:txBody>
            <a:bodyPr/>
            <a:lstStyle/>
            <a:p>
              <a:endParaRPr lang="fr-FR"/>
            </a:p>
          </p:txBody>
        </p:sp>
        <p:sp>
          <p:nvSpPr>
            <p:cNvPr id="25656" name="Line 56"/>
            <p:cNvSpPr>
              <a:spLocks noChangeShapeType="1"/>
            </p:cNvSpPr>
            <p:nvPr/>
          </p:nvSpPr>
          <p:spPr bwMode="auto">
            <a:xfrm flipV="1">
              <a:off x="2903" y="2914"/>
              <a:ext cx="18" cy="9"/>
            </a:xfrm>
            <a:prstGeom prst="line">
              <a:avLst/>
            </a:prstGeom>
            <a:noFill/>
            <a:ln w="55563">
              <a:solidFill>
                <a:srgbClr val="FFFFFF"/>
              </a:solidFill>
              <a:round/>
              <a:headEnd/>
              <a:tailEnd/>
            </a:ln>
          </p:spPr>
          <p:txBody>
            <a:bodyPr/>
            <a:lstStyle/>
            <a:p>
              <a:endParaRPr lang="fr-FR"/>
            </a:p>
          </p:txBody>
        </p:sp>
        <p:sp>
          <p:nvSpPr>
            <p:cNvPr id="25657" name="Freeform 57"/>
            <p:cNvSpPr>
              <a:spLocks/>
            </p:cNvSpPr>
            <p:nvPr/>
          </p:nvSpPr>
          <p:spPr bwMode="auto">
            <a:xfrm flipV="1">
              <a:off x="2976" y="2883"/>
              <a:ext cx="5" cy="2"/>
            </a:xfrm>
            <a:custGeom>
              <a:avLst/>
              <a:gdLst/>
              <a:ahLst/>
              <a:cxnLst>
                <a:cxn ang="0">
                  <a:pos x="0" y="0"/>
                </a:cxn>
                <a:cxn ang="0">
                  <a:pos x="0" y="0"/>
                </a:cxn>
                <a:cxn ang="0">
                  <a:pos x="8" y="4"/>
                </a:cxn>
              </a:cxnLst>
              <a:rect l="0" t="0" r="r" b="b"/>
              <a:pathLst>
                <a:path w="8" h="4">
                  <a:moveTo>
                    <a:pt x="0" y="0"/>
                  </a:moveTo>
                  <a:lnTo>
                    <a:pt x="0" y="0"/>
                  </a:lnTo>
                  <a:lnTo>
                    <a:pt x="8" y="4"/>
                  </a:lnTo>
                </a:path>
              </a:pathLst>
            </a:custGeom>
            <a:noFill/>
            <a:ln w="55563">
              <a:solidFill>
                <a:srgbClr val="FFFFFF"/>
              </a:solidFill>
              <a:prstDash val="solid"/>
              <a:round/>
              <a:headEnd/>
              <a:tailEnd/>
            </a:ln>
          </p:spPr>
          <p:txBody>
            <a:bodyPr/>
            <a:lstStyle/>
            <a:p>
              <a:endParaRPr lang="fr-FR"/>
            </a:p>
          </p:txBody>
        </p:sp>
        <p:sp>
          <p:nvSpPr>
            <p:cNvPr id="25658" name="Line 58"/>
            <p:cNvSpPr>
              <a:spLocks noChangeShapeType="1"/>
            </p:cNvSpPr>
            <p:nvPr/>
          </p:nvSpPr>
          <p:spPr bwMode="auto">
            <a:xfrm>
              <a:off x="2994" y="2874"/>
              <a:ext cx="1" cy="1"/>
            </a:xfrm>
            <a:prstGeom prst="line">
              <a:avLst/>
            </a:prstGeom>
            <a:noFill/>
            <a:ln w="55563">
              <a:solidFill>
                <a:srgbClr val="FFFFFF"/>
              </a:solidFill>
              <a:round/>
              <a:headEnd/>
              <a:tailEnd/>
            </a:ln>
          </p:spPr>
          <p:txBody>
            <a:bodyPr/>
            <a:lstStyle/>
            <a:p>
              <a:endParaRPr lang="fr-FR"/>
            </a:p>
          </p:txBody>
        </p:sp>
        <p:sp>
          <p:nvSpPr>
            <p:cNvPr id="25659" name="Line 59"/>
            <p:cNvSpPr>
              <a:spLocks noChangeShapeType="1"/>
            </p:cNvSpPr>
            <p:nvPr/>
          </p:nvSpPr>
          <p:spPr bwMode="auto">
            <a:xfrm flipV="1">
              <a:off x="3049" y="2828"/>
              <a:ext cx="18" cy="12"/>
            </a:xfrm>
            <a:prstGeom prst="line">
              <a:avLst/>
            </a:prstGeom>
            <a:noFill/>
            <a:ln w="55563">
              <a:solidFill>
                <a:srgbClr val="FFFFFF"/>
              </a:solidFill>
              <a:round/>
              <a:headEnd/>
              <a:tailEnd/>
            </a:ln>
          </p:spPr>
          <p:txBody>
            <a:bodyPr/>
            <a:lstStyle/>
            <a:p>
              <a:endParaRPr lang="fr-FR"/>
            </a:p>
          </p:txBody>
        </p:sp>
        <p:sp>
          <p:nvSpPr>
            <p:cNvPr id="25660" name="Line 60"/>
            <p:cNvSpPr>
              <a:spLocks noChangeShapeType="1"/>
            </p:cNvSpPr>
            <p:nvPr/>
          </p:nvSpPr>
          <p:spPr bwMode="auto">
            <a:xfrm flipV="1">
              <a:off x="3122" y="2783"/>
              <a:ext cx="18" cy="11"/>
            </a:xfrm>
            <a:prstGeom prst="line">
              <a:avLst/>
            </a:prstGeom>
            <a:noFill/>
            <a:ln w="55563">
              <a:solidFill>
                <a:srgbClr val="FFFFFF"/>
              </a:solidFill>
              <a:round/>
              <a:headEnd/>
              <a:tailEnd/>
            </a:ln>
          </p:spPr>
          <p:txBody>
            <a:bodyPr/>
            <a:lstStyle/>
            <a:p>
              <a:endParaRPr lang="fr-FR"/>
            </a:p>
          </p:txBody>
        </p:sp>
        <p:sp>
          <p:nvSpPr>
            <p:cNvPr id="25661" name="Line 61"/>
            <p:cNvSpPr>
              <a:spLocks noChangeShapeType="1"/>
            </p:cNvSpPr>
            <p:nvPr/>
          </p:nvSpPr>
          <p:spPr bwMode="auto">
            <a:xfrm flipV="1">
              <a:off x="3195" y="2730"/>
              <a:ext cx="18" cy="13"/>
            </a:xfrm>
            <a:prstGeom prst="line">
              <a:avLst/>
            </a:prstGeom>
            <a:noFill/>
            <a:ln w="55563">
              <a:solidFill>
                <a:srgbClr val="FFFFFF"/>
              </a:solidFill>
              <a:round/>
              <a:headEnd/>
              <a:tailEnd/>
            </a:ln>
          </p:spPr>
          <p:txBody>
            <a:bodyPr/>
            <a:lstStyle/>
            <a:p>
              <a:endParaRPr lang="fr-FR"/>
            </a:p>
          </p:txBody>
        </p:sp>
        <p:sp>
          <p:nvSpPr>
            <p:cNvPr id="25662" name="Line 62"/>
            <p:cNvSpPr>
              <a:spLocks noChangeShapeType="1"/>
            </p:cNvSpPr>
            <p:nvPr/>
          </p:nvSpPr>
          <p:spPr bwMode="auto">
            <a:xfrm flipV="1">
              <a:off x="3268" y="2674"/>
              <a:ext cx="18" cy="14"/>
            </a:xfrm>
            <a:prstGeom prst="line">
              <a:avLst/>
            </a:prstGeom>
            <a:noFill/>
            <a:ln w="55563">
              <a:solidFill>
                <a:srgbClr val="FFFFFF"/>
              </a:solidFill>
              <a:round/>
              <a:headEnd/>
              <a:tailEnd/>
            </a:ln>
          </p:spPr>
          <p:txBody>
            <a:bodyPr/>
            <a:lstStyle/>
            <a:p>
              <a:endParaRPr lang="fr-FR"/>
            </a:p>
          </p:txBody>
        </p:sp>
        <p:sp>
          <p:nvSpPr>
            <p:cNvPr id="25663" name="Freeform 63"/>
            <p:cNvSpPr>
              <a:spLocks/>
            </p:cNvSpPr>
            <p:nvPr/>
          </p:nvSpPr>
          <p:spPr bwMode="auto">
            <a:xfrm flipV="1">
              <a:off x="3340" y="2630"/>
              <a:ext cx="4" cy="3"/>
            </a:xfrm>
            <a:custGeom>
              <a:avLst/>
              <a:gdLst/>
              <a:ahLst/>
              <a:cxnLst>
                <a:cxn ang="0">
                  <a:pos x="0" y="0"/>
                </a:cxn>
                <a:cxn ang="0">
                  <a:pos x="0" y="0"/>
                </a:cxn>
                <a:cxn ang="0">
                  <a:pos x="6" y="5"/>
                </a:cxn>
              </a:cxnLst>
              <a:rect l="0" t="0" r="r" b="b"/>
              <a:pathLst>
                <a:path w="6" h="5">
                  <a:moveTo>
                    <a:pt x="0" y="0"/>
                  </a:moveTo>
                  <a:lnTo>
                    <a:pt x="0" y="0"/>
                  </a:lnTo>
                  <a:lnTo>
                    <a:pt x="6" y="5"/>
                  </a:lnTo>
                </a:path>
              </a:pathLst>
            </a:custGeom>
            <a:noFill/>
            <a:ln w="55563">
              <a:solidFill>
                <a:srgbClr val="FFFFFF"/>
              </a:solidFill>
              <a:prstDash val="solid"/>
              <a:round/>
              <a:headEnd/>
              <a:tailEnd/>
            </a:ln>
          </p:spPr>
          <p:txBody>
            <a:bodyPr/>
            <a:lstStyle/>
            <a:p>
              <a:endParaRPr lang="fr-FR"/>
            </a:p>
          </p:txBody>
        </p:sp>
        <p:sp>
          <p:nvSpPr>
            <p:cNvPr id="25664" name="Line 64"/>
            <p:cNvSpPr>
              <a:spLocks noChangeShapeType="1"/>
            </p:cNvSpPr>
            <p:nvPr/>
          </p:nvSpPr>
          <p:spPr bwMode="auto">
            <a:xfrm>
              <a:off x="3359" y="2618"/>
              <a:ext cx="1" cy="1"/>
            </a:xfrm>
            <a:prstGeom prst="line">
              <a:avLst/>
            </a:prstGeom>
            <a:noFill/>
            <a:ln w="55563">
              <a:solidFill>
                <a:srgbClr val="FFFFFF"/>
              </a:solidFill>
              <a:round/>
              <a:headEnd/>
              <a:tailEnd/>
            </a:ln>
          </p:spPr>
          <p:txBody>
            <a:bodyPr/>
            <a:lstStyle/>
            <a:p>
              <a:endParaRPr lang="fr-FR"/>
            </a:p>
          </p:txBody>
        </p:sp>
        <p:sp>
          <p:nvSpPr>
            <p:cNvPr id="25665" name="Line 65"/>
            <p:cNvSpPr>
              <a:spLocks noChangeShapeType="1"/>
            </p:cNvSpPr>
            <p:nvPr/>
          </p:nvSpPr>
          <p:spPr bwMode="auto">
            <a:xfrm flipV="1">
              <a:off x="3413" y="2559"/>
              <a:ext cx="19" cy="14"/>
            </a:xfrm>
            <a:prstGeom prst="line">
              <a:avLst/>
            </a:prstGeom>
            <a:noFill/>
            <a:ln w="55563">
              <a:solidFill>
                <a:srgbClr val="FFFFFF"/>
              </a:solidFill>
              <a:round/>
              <a:headEnd/>
              <a:tailEnd/>
            </a:ln>
          </p:spPr>
          <p:txBody>
            <a:bodyPr/>
            <a:lstStyle/>
            <a:p>
              <a:endParaRPr lang="fr-FR"/>
            </a:p>
          </p:txBody>
        </p:sp>
        <p:sp>
          <p:nvSpPr>
            <p:cNvPr id="25666" name="Line 66"/>
            <p:cNvSpPr>
              <a:spLocks noChangeShapeType="1"/>
            </p:cNvSpPr>
            <p:nvPr/>
          </p:nvSpPr>
          <p:spPr bwMode="auto">
            <a:xfrm flipV="1">
              <a:off x="3486" y="2499"/>
              <a:ext cx="18" cy="15"/>
            </a:xfrm>
            <a:prstGeom prst="line">
              <a:avLst/>
            </a:prstGeom>
            <a:noFill/>
            <a:ln w="55563">
              <a:solidFill>
                <a:srgbClr val="FFFFFF"/>
              </a:solidFill>
              <a:round/>
              <a:headEnd/>
              <a:tailEnd/>
            </a:ln>
          </p:spPr>
          <p:txBody>
            <a:bodyPr/>
            <a:lstStyle/>
            <a:p>
              <a:endParaRPr lang="fr-FR"/>
            </a:p>
          </p:txBody>
        </p:sp>
        <p:sp>
          <p:nvSpPr>
            <p:cNvPr id="25667" name="Line 67"/>
            <p:cNvSpPr>
              <a:spLocks noChangeShapeType="1"/>
            </p:cNvSpPr>
            <p:nvPr/>
          </p:nvSpPr>
          <p:spPr bwMode="auto">
            <a:xfrm flipV="1">
              <a:off x="3559" y="2440"/>
              <a:ext cx="18" cy="14"/>
            </a:xfrm>
            <a:prstGeom prst="line">
              <a:avLst/>
            </a:prstGeom>
            <a:noFill/>
            <a:ln w="55563">
              <a:solidFill>
                <a:srgbClr val="FFFFFF"/>
              </a:solidFill>
              <a:round/>
              <a:headEnd/>
              <a:tailEnd/>
            </a:ln>
          </p:spPr>
          <p:txBody>
            <a:bodyPr/>
            <a:lstStyle/>
            <a:p>
              <a:endParaRPr lang="fr-FR"/>
            </a:p>
          </p:txBody>
        </p:sp>
        <p:sp>
          <p:nvSpPr>
            <p:cNvPr id="25668" name="Freeform 68"/>
            <p:cNvSpPr>
              <a:spLocks/>
            </p:cNvSpPr>
            <p:nvPr/>
          </p:nvSpPr>
          <p:spPr bwMode="auto">
            <a:xfrm flipV="1">
              <a:off x="3632" y="2377"/>
              <a:ext cx="22" cy="18"/>
            </a:xfrm>
            <a:custGeom>
              <a:avLst/>
              <a:gdLst/>
              <a:ahLst/>
              <a:cxnLst>
                <a:cxn ang="0">
                  <a:pos x="0" y="0"/>
                </a:cxn>
                <a:cxn ang="0">
                  <a:pos x="31" y="25"/>
                </a:cxn>
                <a:cxn ang="0">
                  <a:pos x="37" y="30"/>
                </a:cxn>
              </a:cxnLst>
              <a:rect l="0" t="0" r="r" b="b"/>
              <a:pathLst>
                <a:path w="37" h="30">
                  <a:moveTo>
                    <a:pt x="0" y="0"/>
                  </a:moveTo>
                  <a:lnTo>
                    <a:pt x="31" y="25"/>
                  </a:lnTo>
                  <a:lnTo>
                    <a:pt x="37" y="30"/>
                  </a:lnTo>
                </a:path>
              </a:pathLst>
            </a:custGeom>
            <a:noFill/>
            <a:ln w="55563">
              <a:solidFill>
                <a:srgbClr val="FFFFFF"/>
              </a:solidFill>
              <a:prstDash val="solid"/>
              <a:round/>
              <a:headEnd/>
              <a:tailEnd/>
            </a:ln>
          </p:spPr>
          <p:txBody>
            <a:bodyPr/>
            <a:lstStyle/>
            <a:p>
              <a:endParaRPr lang="fr-FR"/>
            </a:p>
          </p:txBody>
        </p:sp>
        <p:sp>
          <p:nvSpPr>
            <p:cNvPr id="25669" name="Line 69"/>
            <p:cNvSpPr>
              <a:spLocks noChangeShapeType="1"/>
            </p:cNvSpPr>
            <p:nvPr/>
          </p:nvSpPr>
          <p:spPr bwMode="auto">
            <a:xfrm flipV="1">
              <a:off x="3705" y="2316"/>
              <a:ext cx="18" cy="16"/>
            </a:xfrm>
            <a:prstGeom prst="line">
              <a:avLst/>
            </a:prstGeom>
            <a:noFill/>
            <a:ln w="55563">
              <a:solidFill>
                <a:srgbClr val="FFFFFF"/>
              </a:solidFill>
              <a:round/>
              <a:headEnd/>
              <a:tailEnd/>
            </a:ln>
          </p:spPr>
          <p:txBody>
            <a:bodyPr/>
            <a:lstStyle/>
            <a:p>
              <a:endParaRPr lang="fr-FR"/>
            </a:p>
          </p:txBody>
        </p:sp>
        <p:sp>
          <p:nvSpPr>
            <p:cNvPr id="25670" name="Line 70"/>
            <p:cNvSpPr>
              <a:spLocks noChangeShapeType="1"/>
            </p:cNvSpPr>
            <p:nvPr/>
          </p:nvSpPr>
          <p:spPr bwMode="auto">
            <a:xfrm flipV="1">
              <a:off x="3778" y="2251"/>
              <a:ext cx="18" cy="16"/>
            </a:xfrm>
            <a:prstGeom prst="line">
              <a:avLst/>
            </a:prstGeom>
            <a:noFill/>
            <a:ln w="55563">
              <a:solidFill>
                <a:srgbClr val="FFFFFF"/>
              </a:solidFill>
              <a:round/>
              <a:headEnd/>
              <a:tailEnd/>
            </a:ln>
          </p:spPr>
          <p:txBody>
            <a:bodyPr/>
            <a:lstStyle/>
            <a:p>
              <a:endParaRPr lang="fr-FR"/>
            </a:p>
          </p:txBody>
        </p:sp>
        <p:sp>
          <p:nvSpPr>
            <p:cNvPr id="25671" name="Line 71"/>
            <p:cNvSpPr>
              <a:spLocks noChangeShapeType="1"/>
            </p:cNvSpPr>
            <p:nvPr/>
          </p:nvSpPr>
          <p:spPr bwMode="auto">
            <a:xfrm flipV="1">
              <a:off x="3851" y="2186"/>
              <a:ext cx="18" cy="16"/>
            </a:xfrm>
            <a:prstGeom prst="line">
              <a:avLst/>
            </a:prstGeom>
            <a:noFill/>
            <a:ln w="55563">
              <a:solidFill>
                <a:srgbClr val="FFFFFF"/>
              </a:solidFill>
              <a:round/>
              <a:headEnd/>
              <a:tailEnd/>
            </a:ln>
          </p:spPr>
          <p:txBody>
            <a:bodyPr/>
            <a:lstStyle/>
            <a:p>
              <a:endParaRPr lang="fr-FR"/>
            </a:p>
          </p:txBody>
        </p:sp>
        <p:sp>
          <p:nvSpPr>
            <p:cNvPr id="25672" name="Line 72"/>
            <p:cNvSpPr>
              <a:spLocks noChangeShapeType="1"/>
            </p:cNvSpPr>
            <p:nvPr/>
          </p:nvSpPr>
          <p:spPr bwMode="auto">
            <a:xfrm flipV="1">
              <a:off x="3924" y="2121"/>
              <a:ext cx="18" cy="16"/>
            </a:xfrm>
            <a:prstGeom prst="line">
              <a:avLst/>
            </a:prstGeom>
            <a:noFill/>
            <a:ln w="55563">
              <a:solidFill>
                <a:srgbClr val="FFFFFF"/>
              </a:solidFill>
              <a:round/>
              <a:headEnd/>
              <a:tailEnd/>
            </a:ln>
          </p:spPr>
          <p:txBody>
            <a:bodyPr/>
            <a:lstStyle/>
            <a:p>
              <a:endParaRPr lang="fr-FR"/>
            </a:p>
          </p:txBody>
        </p:sp>
        <p:sp>
          <p:nvSpPr>
            <p:cNvPr id="25673" name="Line 73"/>
            <p:cNvSpPr>
              <a:spLocks noChangeShapeType="1"/>
            </p:cNvSpPr>
            <p:nvPr/>
          </p:nvSpPr>
          <p:spPr bwMode="auto">
            <a:xfrm flipV="1">
              <a:off x="3996" y="2056"/>
              <a:ext cx="19" cy="16"/>
            </a:xfrm>
            <a:prstGeom prst="line">
              <a:avLst/>
            </a:prstGeom>
            <a:noFill/>
            <a:ln w="55563">
              <a:solidFill>
                <a:srgbClr val="FFFFFF"/>
              </a:solidFill>
              <a:round/>
              <a:headEnd/>
              <a:tailEnd/>
            </a:ln>
          </p:spPr>
          <p:txBody>
            <a:bodyPr/>
            <a:lstStyle/>
            <a:p>
              <a:endParaRPr lang="fr-FR"/>
            </a:p>
          </p:txBody>
        </p:sp>
        <p:sp>
          <p:nvSpPr>
            <p:cNvPr id="25674" name="Line 74"/>
            <p:cNvSpPr>
              <a:spLocks noChangeShapeType="1"/>
            </p:cNvSpPr>
            <p:nvPr/>
          </p:nvSpPr>
          <p:spPr bwMode="auto">
            <a:xfrm flipV="1">
              <a:off x="4069" y="1992"/>
              <a:ext cx="19" cy="16"/>
            </a:xfrm>
            <a:prstGeom prst="line">
              <a:avLst/>
            </a:prstGeom>
            <a:noFill/>
            <a:ln w="55563">
              <a:solidFill>
                <a:srgbClr val="FFFFFF"/>
              </a:solidFill>
              <a:round/>
              <a:headEnd/>
              <a:tailEnd/>
            </a:ln>
          </p:spPr>
          <p:txBody>
            <a:bodyPr/>
            <a:lstStyle/>
            <a:p>
              <a:endParaRPr lang="fr-FR"/>
            </a:p>
          </p:txBody>
        </p:sp>
        <p:sp>
          <p:nvSpPr>
            <p:cNvPr id="25675" name="Freeform 75"/>
            <p:cNvSpPr>
              <a:spLocks/>
            </p:cNvSpPr>
            <p:nvPr/>
          </p:nvSpPr>
          <p:spPr bwMode="auto">
            <a:xfrm flipV="1">
              <a:off x="4142" y="1943"/>
              <a:ext cx="1" cy="1"/>
            </a:xfrm>
            <a:custGeom>
              <a:avLst/>
              <a:gdLst/>
              <a:ahLst/>
              <a:cxnLst>
                <a:cxn ang="0">
                  <a:pos x="0" y="0"/>
                </a:cxn>
                <a:cxn ang="0">
                  <a:pos x="0" y="0"/>
                </a:cxn>
                <a:cxn ang="0">
                  <a:pos x="2" y="2"/>
                </a:cxn>
              </a:cxnLst>
              <a:rect l="0" t="0" r="r" b="b"/>
              <a:pathLst>
                <a:path w="2" h="2">
                  <a:moveTo>
                    <a:pt x="0" y="0"/>
                  </a:moveTo>
                  <a:lnTo>
                    <a:pt x="0" y="0"/>
                  </a:lnTo>
                  <a:lnTo>
                    <a:pt x="2" y="2"/>
                  </a:lnTo>
                </a:path>
              </a:pathLst>
            </a:custGeom>
            <a:noFill/>
            <a:ln w="55563">
              <a:solidFill>
                <a:srgbClr val="FFFFFF"/>
              </a:solidFill>
              <a:prstDash val="solid"/>
              <a:round/>
              <a:headEnd/>
              <a:tailEnd/>
            </a:ln>
          </p:spPr>
          <p:txBody>
            <a:bodyPr/>
            <a:lstStyle/>
            <a:p>
              <a:endParaRPr lang="fr-FR"/>
            </a:p>
          </p:txBody>
        </p:sp>
        <p:sp>
          <p:nvSpPr>
            <p:cNvPr id="25676" name="Line 76"/>
            <p:cNvSpPr>
              <a:spLocks noChangeShapeType="1"/>
            </p:cNvSpPr>
            <p:nvPr/>
          </p:nvSpPr>
          <p:spPr bwMode="auto">
            <a:xfrm>
              <a:off x="4160" y="1929"/>
              <a:ext cx="1" cy="1"/>
            </a:xfrm>
            <a:prstGeom prst="line">
              <a:avLst/>
            </a:prstGeom>
            <a:noFill/>
            <a:ln w="55563">
              <a:solidFill>
                <a:srgbClr val="FFFFFF"/>
              </a:solidFill>
              <a:round/>
              <a:headEnd/>
              <a:tailEnd/>
            </a:ln>
          </p:spPr>
          <p:txBody>
            <a:bodyPr/>
            <a:lstStyle/>
            <a:p>
              <a:endParaRPr lang="fr-FR"/>
            </a:p>
          </p:txBody>
        </p:sp>
        <p:sp>
          <p:nvSpPr>
            <p:cNvPr id="25677" name="Line 77"/>
            <p:cNvSpPr>
              <a:spLocks noChangeShapeType="1"/>
            </p:cNvSpPr>
            <p:nvPr/>
          </p:nvSpPr>
          <p:spPr bwMode="auto">
            <a:xfrm flipV="1">
              <a:off x="4215" y="1872"/>
              <a:ext cx="18" cy="15"/>
            </a:xfrm>
            <a:prstGeom prst="line">
              <a:avLst/>
            </a:prstGeom>
            <a:noFill/>
            <a:ln w="55563">
              <a:solidFill>
                <a:srgbClr val="FFFFFF"/>
              </a:solidFill>
              <a:round/>
              <a:headEnd/>
              <a:tailEnd/>
            </a:ln>
          </p:spPr>
          <p:txBody>
            <a:bodyPr/>
            <a:lstStyle/>
            <a:p>
              <a:endParaRPr lang="fr-FR"/>
            </a:p>
          </p:txBody>
        </p:sp>
        <p:sp>
          <p:nvSpPr>
            <p:cNvPr id="25678" name="Freeform 78"/>
            <p:cNvSpPr>
              <a:spLocks/>
            </p:cNvSpPr>
            <p:nvPr/>
          </p:nvSpPr>
          <p:spPr bwMode="auto">
            <a:xfrm flipV="1">
              <a:off x="4288" y="1819"/>
              <a:ext cx="14" cy="10"/>
            </a:xfrm>
            <a:custGeom>
              <a:avLst/>
              <a:gdLst/>
              <a:ahLst/>
              <a:cxnLst>
                <a:cxn ang="0">
                  <a:pos x="0" y="0"/>
                </a:cxn>
                <a:cxn ang="0">
                  <a:pos x="0" y="0"/>
                </a:cxn>
                <a:cxn ang="0">
                  <a:pos x="23" y="18"/>
                </a:cxn>
              </a:cxnLst>
              <a:rect l="0" t="0" r="r" b="b"/>
              <a:pathLst>
                <a:path w="23" h="18">
                  <a:moveTo>
                    <a:pt x="0" y="0"/>
                  </a:moveTo>
                  <a:lnTo>
                    <a:pt x="0" y="0"/>
                  </a:lnTo>
                  <a:lnTo>
                    <a:pt x="23" y="18"/>
                  </a:lnTo>
                </a:path>
              </a:pathLst>
            </a:custGeom>
            <a:noFill/>
            <a:ln w="55563">
              <a:solidFill>
                <a:srgbClr val="FFFFFF"/>
              </a:solidFill>
              <a:prstDash val="solid"/>
              <a:round/>
              <a:headEnd/>
              <a:tailEnd/>
            </a:ln>
          </p:spPr>
          <p:txBody>
            <a:bodyPr/>
            <a:lstStyle/>
            <a:p>
              <a:endParaRPr lang="fr-FR"/>
            </a:p>
          </p:txBody>
        </p:sp>
        <p:sp>
          <p:nvSpPr>
            <p:cNvPr id="25679" name="Line 79"/>
            <p:cNvSpPr>
              <a:spLocks noChangeShapeType="1"/>
            </p:cNvSpPr>
            <p:nvPr/>
          </p:nvSpPr>
          <p:spPr bwMode="auto">
            <a:xfrm>
              <a:off x="4306" y="1816"/>
              <a:ext cx="1" cy="1"/>
            </a:xfrm>
            <a:prstGeom prst="line">
              <a:avLst/>
            </a:prstGeom>
            <a:noFill/>
            <a:ln w="55563">
              <a:solidFill>
                <a:srgbClr val="FFFFFF"/>
              </a:solidFill>
              <a:round/>
              <a:headEnd/>
              <a:tailEnd/>
            </a:ln>
          </p:spPr>
          <p:txBody>
            <a:bodyPr/>
            <a:lstStyle/>
            <a:p>
              <a:endParaRPr lang="fr-FR"/>
            </a:p>
          </p:txBody>
        </p:sp>
        <p:sp>
          <p:nvSpPr>
            <p:cNvPr id="25680" name="Line 80"/>
            <p:cNvSpPr>
              <a:spLocks noChangeShapeType="1"/>
            </p:cNvSpPr>
            <p:nvPr/>
          </p:nvSpPr>
          <p:spPr bwMode="auto">
            <a:xfrm flipV="1">
              <a:off x="4361" y="1767"/>
              <a:ext cx="18" cy="12"/>
            </a:xfrm>
            <a:prstGeom prst="line">
              <a:avLst/>
            </a:prstGeom>
            <a:noFill/>
            <a:ln w="55563">
              <a:solidFill>
                <a:srgbClr val="FFFFFF"/>
              </a:solidFill>
              <a:round/>
              <a:headEnd/>
              <a:tailEnd/>
            </a:ln>
          </p:spPr>
          <p:txBody>
            <a:bodyPr/>
            <a:lstStyle/>
            <a:p>
              <a:endParaRPr lang="fr-FR"/>
            </a:p>
          </p:txBody>
        </p:sp>
        <p:sp>
          <p:nvSpPr>
            <p:cNvPr id="25681" name="Line 81"/>
            <p:cNvSpPr>
              <a:spLocks noChangeShapeType="1"/>
            </p:cNvSpPr>
            <p:nvPr/>
          </p:nvSpPr>
          <p:spPr bwMode="auto">
            <a:xfrm flipV="1">
              <a:off x="4434" y="1717"/>
              <a:ext cx="18" cy="13"/>
            </a:xfrm>
            <a:prstGeom prst="line">
              <a:avLst/>
            </a:prstGeom>
            <a:noFill/>
            <a:ln w="55563">
              <a:solidFill>
                <a:srgbClr val="FFFFFF"/>
              </a:solidFill>
              <a:round/>
              <a:headEnd/>
              <a:tailEnd/>
            </a:ln>
          </p:spPr>
          <p:txBody>
            <a:bodyPr/>
            <a:lstStyle/>
            <a:p>
              <a:endParaRPr lang="fr-FR"/>
            </a:p>
          </p:txBody>
        </p:sp>
        <p:sp>
          <p:nvSpPr>
            <p:cNvPr id="25682" name="Line 82"/>
            <p:cNvSpPr>
              <a:spLocks noChangeShapeType="1"/>
            </p:cNvSpPr>
            <p:nvPr/>
          </p:nvSpPr>
          <p:spPr bwMode="auto">
            <a:xfrm flipV="1">
              <a:off x="4507" y="1670"/>
              <a:ext cx="18" cy="11"/>
            </a:xfrm>
            <a:prstGeom prst="line">
              <a:avLst/>
            </a:prstGeom>
            <a:noFill/>
            <a:ln w="55563">
              <a:solidFill>
                <a:srgbClr val="FFFFFF"/>
              </a:solidFill>
              <a:round/>
              <a:headEnd/>
              <a:tailEnd/>
            </a:ln>
          </p:spPr>
          <p:txBody>
            <a:bodyPr/>
            <a:lstStyle/>
            <a:p>
              <a:endParaRPr lang="fr-FR"/>
            </a:p>
          </p:txBody>
        </p:sp>
        <p:sp>
          <p:nvSpPr>
            <p:cNvPr id="25683" name="Line 83"/>
            <p:cNvSpPr>
              <a:spLocks noChangeShapeType="1"/>
            </p:cNvSpPr>
            <p:nvPr/>
          </p:nvSpPr>
          <p:spPr bwMode="auto">
            <a:xfrm flipV="1">
              <a:off x="4580" y="1625"/>
              <a:ext cx="18" cy="11"/>
            </a:xfrm>
            <a:prstGeom prst="line">
              <a:avLst/>
            </a:prstGeom>
            <a:noFill/>
            <a:ln w="55563">
              <a:solidFill>
                <a:srgbClr val="FFFFFF"/>
              </a:solidFill>
              <a:round/>
              <a:headEnd/>
              <a:tailEnd/>
            </a:ln>
          </p:spPr>
          <p:txBody>
            <a:bodyPr/>
            <a:lstStyle/>
            <a:p>
              <a:endParaRPr lang="fr-FR"/>
            </a:p>
          </p:txBody>
        </p:sp>
        <p:sp>
          <p:nvSpPr>
            <p:cNvPr id="25684" name="Line 84"/>
            <p:cNvSpPr>
              <a:spLocks noChangeShapeType="1"/>
            </p:cNvSpPr>
            <p:nvPr/>
          </p:nvSpPr>
          <p:spPr bwMode="auto">
            <a:xfrm flipV="1">
              <a:off x="4652" y="1580"/>
              <a:ext cx="19" cy="11"/>
            </a:xfrm>
            <a:prstGeom prst="line">
              <a:avLst/>
            </a:prstGeom>
            <a:noFill/>
            <a:ln w="55563">
              <a:solidFill>
                <a:srgbClr val="FFFFFF"/>
              </a:solidFill>
              <a:round/>
              <a:headEnd/>
              <a:tailEnd/>
            </a:ln>
          </p:spPr>
          <p:txBody>
            <a:bodyPr/>
            <a:lstStyle/>
            <a:p>
              <a:endParaRPr lang="fr-FR"/>
            </a:p>
          </p:txBody>
        </p:sp>
        <p:sp>
          <p:nvSpPr>
            <p:cNvPr id="25685" name="Freeform 85"/>
            <p:cNvSpPr>
              <a:spLocks/>
            </p:cNvSpPr>
            <p:nvPr/>
          </p:nvSpPr>
          <p:spPr bwMode="auto">
            <a:xfrm flipV="1">
              <a:off x="4725" y="1536"/>
              <a:ext cx="16" cy="10"/>
            </a:xfrm>
            <a:custGeom>
              <a:avLst/>
              <a:gdLst/>
              <a:ahLst/>
              <a:cxnLst>
                <a:cxn ang="0">
                  <a:pos x="0" y="0"/>
                </a:cxn>
                <a:cxn ang="0">
                  <a:pos x="0" y="0"/>
                </a:cxn>
                <a:cxn ang="0">
                  <a:pos x="27" y="17"/>
                </a:cxn>
              </a:cxnLst>
              <a:rect l="0" t="0" r="r" b="b"/>
              <a:pathLst>
                <a:path w="27" h="17">
                  <a:moveTo>
                    <a:pt x="0" y="0"/>
                  </a:moveTo>
                  <a:lnTo>
                    <a:pt x="0" y="0"/>
                  </a:lnTo>
                  <a:lnTo>
                    <a:pt x="27" y="17"/>
                  </a:lnTo>
                </a:path>
              </a:pathLst>
            </a:custGeom>
            <a:noFill/>
            <a:ln w="55563">
              <a:solidFill>
                <a:srgbClr val="FFFFFF"/>
              </a:solidFill>
              <a:prstDash val="solid"/>
              <a:round/>
              <a:headEnd/>
              <a:tailEnd/>
            </a:ln>
          </p:spPr>
          <p:txBody>
            <a:bodyPr/>
            <a:lstStyle/>
            <a:p>
              <a:endParaRPr lang="fr-FR"/>
            </a:p>
          </p:txBody>
        </p:sp>
        <p:sp>
          <p:nvSpPr>
            <p:cNvPr id="25686" name="Line 86"/>
            <p:cNvSpPr>
              <a:spLocks noChangeShapeType="1"/>
            </p:cNvSpPr>
            <p:nvPr/>
          </p:nvSpPr>
          <p:spPr bwMode="auto">
            <a:xfrm>
              <a:off x="4744" y="1535"/>
              <a:ext cx="1" cy="1"/>
            </a:xfrm>
            <a:prstGeom prst="line">
              <a:avLst/>
            </a:prstGeom>
            <a:noFill/>
            <a:ln w="55563">
              <a:solidFill>
                <a:srgbClr val="FFFFFF"/>
              </a:solidFill>
              <a:round/>
              <a:headEnd/>
              <a:tailEnd/>
            </a:ln>
          </p:spPr>
          <p:txBody>
            <a:bodyPr/>
            <a:lstStyle/>
            <a:p>
              <a:endParaRPr lang="fr-FR"/>
            </a:p>
          </p:txBody>
        </p:sp>
        <p:sp>
          <p:nvSpPr>
            <p:cNvPr id="25687" name="Line 87"/>
            <p:cNvSpPr>
              <a:spLocks noChangeShapeType="1"/>
            </p:cNvSpPr>
            <p:nvPr/>
          </p:nvSpPr>
          <p:spPr bwMode="auto">
            <a:xfrm flipV="1">
              <a:off x="4798" y="1490"/>
              <a:ext cx="18" cy="11"/>
            </a:xfrm>
            <a:prstGeom prst="line">
              <a:avLst/>
            </a:prstGeom>
            <a:noFill/>
            <a:ln w="55563">
              <a:solidFill>
                <a:srgbClr val="FFFFFF"/>
              </a:solidFill>
              <a:round/>
              <a:headEnd/>
              <a:tailEnd/>
            </a:ln>
          </p:spPr>
          <p:txBody>
            <a:bodyPr/>
            <a:lstStyle/>
            <a:p>
              <a:endParaRPr lang="fr-FR"/>
            </a:p>
          </p:txBody>
        </p:sp>
        <p:sp>
          <p:nvSpPr>
            <p:cNvPr id="25688" name="Line 88"/>
            <p:cNvSpPr>
              <a:spLocks noChangeShapeType="1"/>
            </p:cNvSpPr>
            <p:nvPr/>
          </p:nvSpPr>
          <p:spPr bwMode="auto">
            <a:xfrm flipV="1">
              <a:off x="4871" y="1446"/>
              <a:ext cx="18" cy="11"/>
            </a:xfrm>
            <a:prstGeom prst="line">
              <a:avLst/>
            </a:prstGeom>
            <a:noFill/>
            <a:ln w="55563">
              <a:solidFill>
                <a:srgbClr val="FFFFFF"/>
              </a:solidFill>
              <a:round/>
              <a:headEnd/>
              <a:tailEnd/>
            </a:ln>
          </p:spPr>
          <p:txBody>
            <a:bodyPr/>
            <a:lstStyle/>
            <a:p>
              <a:endParaRPr lang="fr-FR"/>
            </a:p>
          </p:txBody>
        </p:sp>
        <p:sp>
          <p:nvSpPr>
            <p:cNvPr id="25689" name="Line 89"/>
            <p:cNvSpPr>
              <a:spLocks noChangeShapeType="1"/>
            </p:cNvSpPr>
            <p:nvPr/>
          </p:nvSpPr>
          <p:spPr bwMode="auto">
            <a:xfrm flipV="1">
              <a:off x="4944" y="1402"/>
              <a:ext cx="18" cy="11"/>
            </a:xfrm>
            <a:prstGeom prst="line">
              <a:avLst/>
            </a:prstGeom>
            <a:noFill/>
            <a:ln w="55563">
              <a:solidFill>
                <a:srgbClr val="FFFFFF"/>
              </a:solidFill>
              <a:round/>
              <a:headEnd/>
              <a:tailEnd/>
            </a:ln>
          </p:spPr>
          <p:txBody>
            <a:bodyPr/>
            <a:lstStyle/>
            <a:p>
              <a:endParaRPr lang="fr-FR"/>
            </a:p>
          </p:txBody>
        </p:sp>
        <p:sp>
          <p:nvSpPr>
            <p:cNvPr id="25690" name="Line 90"/>
            <p:cNvSpPr>
              <a:spLocks noChangeShapeType="1"/>
            </p:cNvSpPr>
            <p:nvPr/>
          </p:nvSpPr>
          <p:spPr bwMode="auto">
            <a:xfrm flipV="1">
              <a:off x="5017" y="1358"/>
              <a:ext cx="18" cy="11"/>
            </a:xfrm>
            <a:prstGeom prst="line">
              <a:avLst/>
            </a:prstGeom>
            <a:noFill/>
            <a:ln w="55563">
              <a:solidFill>
                <a:srgbClr val="FFFFFF"/>
              </a:solidFill>
              <a:round/>
              <a:headEnd/>
              <a:tailEnd/>
            </a:ln>
          </p:spPr>
          <p:txBody>
            <a:bodyPr/>
            <a:lstStyle/>
            <a:p>
              <a:endParaRPr lang="fr-FR"/>
            </a:p>
          </p:txBody>
        </p:sp>
        <p:sp>
          <p:nvSpPr>
            <p:cNvPr id="25691" name="Line 91"/>
            <p:cNvSpPr>
              <a:spLocks noChangeShapeType="1"/>
            </p:cNvSpPr>
            <p:nvPr/>
          </p:nvSpPr>
          <p:spPr bwMode="auto">
            <a:xfrm flipV="1">
              <a:off x="5090" y="1314"/>
              <a:ext cx="18" cy="11"/>
            </a:xfrm>
            <a:prstGeom prst="line">
              <a:avLst/>
            </a:prstGeom>
            <a:noFill/>
            <a:ln w="55563">
              <a:solidFill>
                <a:srgbClr val="FFFFFF"/>
              </a:solidFill>
              <a:round/>
              <a:headEnd/>
              <a:tailEnd/>
            </a:ln>
          </p:spPr>
          <p:txBody>
            <a:bodyPr/>
            <a:lstStyle/>
            <a:p>
              <a:endParaRPr lang="fr-FR"/>
            </a:p>
          </p:txBody>
        </p:sp>
        <p:sp>
          <p:nvSpPr>
            <p:cNvPr id="25692" name="Line 92"/>
            <p:cNvSpPr>
              <a:spLocks noChangeShapeType="1"/>
            </p:cNvSpPr>
            <p:nvPr/>
          </p:nvSpPr>
          <p:spPr bwMode="auto">
            <a:xfrm flipV="1">
              <a:off x="5163" y="1270"/>
              <a:ext cx="18" cy="10"/>
            </a:xfrm>
            <a:prstGeom prst="line">
              <a:avLst/>
            </a:prstGeom>
            <a:noFill/>
            <a:ln w="55563">
              <a:solidFill>
                <a:srgbClr val="FFFFFF"/>
              </a:solidFill>
              <a:round/>
              <a:headEnd/>
              <a:tailEnd/>
            </a:ln>
          </p:spPr>
          <p:txBody>
            <a:bodyPr/>
            <a:lstStyle/>
            <a:p>
              <a:endParaRPr lang="fr-FR"/>
            </a:p>
          </p:txBody>
        </p:sp>
        <p:sp>
          <p:nvSpPr>
            <p:cNvPr id="25693" name="Line 93"/>
            <p:cNvSpPr>
              <a:spLocks noChangeShapeType="1"/>
            </p:cNvSpPr>
            <p:nvPr/>
          </p:nvSpPr>
          <p:spPr bwMode="auto">
            <a:xfrm flipV="1">
              <a:off x="534" y="1470"/>
              <a:ext cx="1" cy="262"/>
            </a:xfrm>
            <a:prstGeom prst="line">
              <a:avLst/>
            </a:prstGeom>
            <a:noFill/>
            <a:ln w="33338">
              <a:solidFill>
                <a:srgbClr val="FFFF00"/>
              </a:solidFill>
              <a:round/>
              <a:headEnd/>
              <a:tailEnd/>
            </a:ln>
          </p:spPr>
          <p:txBody>
            <a:bodyPr/>
            <a:lstStyle/>
            <a:p>
              <a:endParaRPr lang="fr-FR"/>
            </a:p>
          </p:txBody>
        </p:sp>
        <p:sp>
          <p:nvSpPr>
            <p:cNvPr id="25694" name="Freeform 94"/>
            <p:cNvSpPr>
              <a:spLocks/>
            </p:cNvSpPr>
            <p:nvPr/>
          </p:nvSpPr>
          <p:spPr bwMode="auto">
            <a:xfrm>
              <a:off x="487" y="1428"/>
              <a:ext cx="95" cy="191"/>
            </a:xfrm>
            <a:custGeom>
              <a:avLst/>
              <a:gdLst/>
              <a:ahLst/>
              <a:cxnLst>
                <a:cxn ang="0">
                  <a:pos x="0" y="381"/>
                </a:cxn>
                <a:cxn ang="0">
                  <a:pos x="97" y="0"/>
                </a:cxn>
                <a:cxn ang="0">
                  <a:pos x="191" y="382"/>
                </a:cxn>
                <a:cxn ang="0">
                  <a:pos x="0" y="381"/>
                </a:cxn>
              </a:cxnLst>
              <a:rect l="0" t="0" r="r" b="b"/>
              <a:pathLst>
                <a:path w="191" h="382">
                  <a:moveTo>
                    <a:pt x="0" y="381"/>
                  </a:moveTo>
                  <a:lnTo>
                    <a:pt x="97" y="0"/>
                  </a:lnTo>
                  <a:lnTo>
                    <a:pt x="191" y="382"/>
                  </a:lnTo>
                  <a:lnTo>
                    <a:pt x="0" y="381"/>
                  </a:lnTo>
                  <a:close/>
                </a:path>
              </a:pathLst>
            </a:custGeom>
            <a:solidFill>
              <a:srgbClr val="FFFF00"/>
            </a:solidFill>
            <a:ln w="33338">
              <a:solidFill>
                <a:srgbClr val="FFFF00"/>
              </a:solidFill>
              <a:prstDash val="solid"/>
              <a:round/>
              <a:headEnd/>
              <a:tailEnd/>
            </a:ln>
          </p:spPr>
          <p:txBody>
            <a:bodyPr/>
            <a:lstStyle/>
            <a:p>
              <a:endParaRPr lang="fr-FR"/>
            </a:p>
          </p:txBody>
        </p:sp>
        <p:sp>
          <p:nvSpPr>
            <p:cNvPr id="25695" name="Rectangle 95"/>
            <p:cNvSpPr>
              <a:spLocks noChangeArrowheads="1"/>
            </p:cNvSpPr>
            <p:nvPr/>
          </p:nvSpPr>
          <p:spPr bwMode="auto">
            <a:xfrm>
              <a:off x="1936" y="981"/>
              <a:ext cx="1663" cy="106"/>
            </a:xfrm>
            <a:prstGeom prst="rect">
              <a:avLst/>
            </a:prstGeom>
            <a:solidFill>
              <a:srgbClr val="00FF00"/>
            </a:solidFill>
            <a:ln w="33338">
              <a:solidFill>
                <a:srgbClr val="00FF00"/>
              </a:solidFill>
              <a:miter lim="800000"/>
              <a:headEnd/>
              <a:tailEnd/>
            </a:ln>
          </p:spPr>
          <p:txBody>
            <a:bodyPr/>
            <a:lstStyle/>
            <a:p>
              <a:endParaRPr lang="fr-FR"/>
            </a:p>
          </p:txBody>
        </p:sp>
        <p:sp>
          <p:nvSpPr>
            <p:cNvPr id="25696" name="Rectangle 96"/>
            <p:cNvSpPr>
              <a:spLocks noChangeArrowheads="1"/>
            </p:cNvSpPr>
            <p:nvPr/>
          </p:nvSpPr>
          <p:spPr bwMode="auto">
            <a:xfrm>
              <a:off x="2220" y="748"/>
              <a:ext cx="1140" cy="169"/>
            </a:xfrm>
            <a:prstGeom prst="rect">
              <a:avLst/>
            </a:prstGeom>
            <a:noFill/>
            <a:ln w="9525">
              <a:noFill/>
              <a:miter lim="800000"/>
              <a:headEnd/>
              <a:tailEnd/>
            </a:ln>
          </p:spPr>
          <p:txBody>
            <a:bodyPr wrap="none" lIns="0" tIns="0" rIns="0" bIns="0">
              <a:spAutoFit/>
            </a:bodyPr>
            <a:lstStyle/>
            <a:p>
              <a:pPr algn="ctr"/>
              <a:r>
                <a:rPr lang="en-US" sz="1900" b="1" dirty="0" err="1" smtClean="0">
                  <a:solidFill>
                    <a:srgbClr val="FFFFFF"/>
                  </a:solidFill>
                </a:rPr>
                <a:t>Signes</a:t>
              </a:r>
              <a:r>
                <a:rPr lang="en-US" sz="1900" b="1" dirty="0" smtClean="0">
                  <a:solidFill>
                    <a:srgbClr val="FFFFFF"/>
                  </a:solidFill>
                </a:rPr>
                <a:t> </a:t>
              </a:r>
              <a:r>
                <a:rPr lang="en-US" sz="1900" b="1" dirty="0" err="1" smtClean="0">
                  <a:solidFill>
                    <a:srgbClr val="FFFFFF"/>
                  </a:solidFill>
                </a:rPr>
                <a:t>Cliniques</a:t>
              </a:r>
              <a:endParaRPr lang="en-US" sz="2400" dirty="0">
                <a:latin typeface="Times New Roman" pitchFamily="18" charset="0"/>
              </a:endParaRPr>
            </a:p>
          </p:txBody>
        </p:sp>
        <p:sp>
          <p:nvSpPr>
            <p:cNvPr id="25697" name="Rectangle 97"/>
            <p:cNvSpPr>
              <a:spLocks noChangeArrowheads="1"/>
            </p:cNvSpPr>
            <p:nvPr/>
          </p:nvSpPr>
          <p:spPr bwMode="auto">
            <a:xfrm>
              <a:off x="1476" y="2580"/>
              <a:ext cx="1203" cy="96"/>
            </a:xfrm>
            <a:prstGeom prst="rect">
              <a:avLst/>
            </a:prstGeom>
            <a:solidFill>
              <a:srgbClr val="808080"/>
            </a:solidFill>
            <a:ln w="33338">
              <a:solidFill>
                <a:srgbClr val="808080"/>
              </a:solidFill>
              <a:miter lim="800000"/>
              <a:headEnd/>
              <a:tailEnd/>
            </a:ln>
          </p:spPr>
          <p:txBody>
            <a:bodyPr/>
            <a:lstStyle/>
            <a:p>
              <a:endParaRPr lang="fr-FR"/>
            </a:p>
          </p:txBody>
        </p:sp>
        <p:sp>
          <p:nvSpPr>
            <p:cNvPr id="25698" name="Rectangle 98"/>
            <p:cNvSpPr>
              <a:spLocks noChangeArrowheads="1"/>
            </p:cNvSpPr>
            <p:nvPr/>
          </p:nvSpPr>
          <p:spPr bwMode="auto">
            <a:xfrm>
              <a:off x="2638" y="1368"/>
              <a:ext cx="329" cy="203"/>
            </a:xfrm>
            <a:prstGeom prst="rect">
              <a:avLst/>
            </a:prstGeom>
            <a:noFill/>
            <a:ln w="9525">
              <a:noFill/>
              <a:miter lim="800000"/>
              <a:headEnd/>
              <a:tailEnd/>
            </a:ln>
          </p:spPr>
          <p:txBody>
            <a:bodyPr wrap="none" lIns="0" tIns="0" rIns="0" bIns="0">
              <a:spAutoFit/>
            </a:bodyPr>
            <a:lstStyle/>
            <a:p>
              <a:pPr algn="ctr"/>
              <a:r>
                <a:rPr lang="en-US" sz="2300" b="1">
                  <a:solidFill>
                    <a:srgbClr val="FFFFFF"/>
                  </a:solidFill>
                </a:rPr>
                <a:t>ALT</a:t>
              </a:r>
              <a:endParaRPr lang="en-US" sz="2400">
                <a:latin typeface="Times New Roman" pitchFamily="18" charset="0"/>
              </a:endParaRPr>
            </a:p>
          </p:txBody>
        </p:sp>
        <p:sp>
          <p:nvSpPr>
            <p:cNvPr id="25699" name="Rectangle 99"/>
            <p:cNvSpPr>
              <a:spLocks noChangeArrowheads="1"/>
            </p:cNvSpPr>
            <p:nvPr/>
          </p:nvSpPr>
          <p:spPr bwMode="auto">
            <a:xfrm>
              <a:off x="3183" y="1752"/>
              <a:ext cx="291" cy="204"/>
            </a:xfrm>
            <a:prstGeom prst="rect">
              <a:avLst/>
            </a:prstGeom>
            <a:noFill/>
            <a:ln w="9525">
              <a:noFill/>
              <a:miter lim="800000"/>
              <a:headEnd/>
              <a:tailEnd/>
            </a:ln>
          </p:spPr>
          <p:txBody>
            <a:bodyPr wrap="none" lIns="0" tIns="0" rIns="0" bIns="0">
              <a:spAutoFit/>
            </a:bodyPr>
            <a:lstStyle/>
            <a:p>
              <a:pPr algn="ctr"/>
              <a:r>
                <a:rPr lang="en-US" sz="2300" b="1">
                  <a:solidFill>
                    <a:srgbClr val="FFFFFF"/>
                  </a:solidFill>
                </a:rPr>
                <a:t>IgM</a:t>
              </a:r>
              <a:endParaRPr lang="en-US" sz="2400">
                <a:latin typeface="Times New Roman" pitchFamily="18" charset="0"/>
              </a:endParaRPr>
            </a:p>
          </p:txBody>
        </p:sp>
        <p:sp>
          <p:nvSpPr>
            <p:cNvPr id="25700" name="Rectangle 100"/>
            <p:cNvSpPr>
              <a:spLocks noChangeArrowheads="1"/>
            </p:cNvSpPr>
            <p:nvPr/>
          </p:nvSpPr>
          <p:spPr bwMode="auto">
            <a:xfrm>
              <a:off x="4641" y="1787"/>
              <a:ext cx="282" cy="204"/>
            </a:xfrm>
            <a:prstGeom prst="rect">
              <a:avLst/>
            </a:prstGeom>
            <a:noFill/>
            <a:ln w="9525">
              <a:noFill/>
              <a:miter lim="800000"/>
              <a:headEnd/>
              <a:tailEnd/>
            </a:ln>
          </p:spPr>
          <p:txBody>
            <a:bodyPr wrap="none" lIns="0" tIns="0" rIns="0" bIns="0">
              <a:spAutoFit/>
            </a:bodyPr>
            <a:lstStyle/>
            <a:p>
              <a:pPr algn="ctr"/>
              <a:r>
                <a:rPr lang="en-US" sz="2300" b="1">
                  <a:solidFill>
                    <a:srgbClr val="FFFFFF"/>
                  </a:solidFill>
                </a:rPr>
                <a:t>IgG</a:t>
              </a:r>
              <a:endParaRPr lang="en-US" sz="2400">
                <a:latin typeface="Times New Roman" pitchFamily="18" charset="0"/>
              </a:endParaRPr>
            </a:p>
          </p:txBody>
        </p:sp>
        <p:sp>
          <p:nvSpPr>
            <p:cNvPr id="25701" name="Rectangle 101"/>
            <p:cNvSpPr>
              <a:spLocks noChangeArrowheads="1"/>
            </p:cNvSpPr>
            <p:nvPr/>
          </p:nvSpPr>
          <p:spPr bwMode="auto">
            <a:xfrm>
              <a:off x="1289" y="2701"/>
              <a:ext cx="1597" cy="203"/>
            </a:xfrm>
            <a:prstGeom prst="rect">
              <a:avLst/>
            </a:prstGeom>
            <a:noFill/>
            <a:ln w="9525">
              <a:noFill/>
              <a:miter lim="800000"/>
              <a:headEnd/>
              <a:tailEnd/>
            </a:ln>
          </p:spPr>
          <p:txBody>
            <a:bodyPr wrap="none" lIns="0" tIns="0" rIns="0" bIns="0">
              <a:spAutoFit/>
            </a:bodyPr>
            <a:lstStyle/>
            <a:p>
              <a:pPr algn="ctr"/>
              <a:r>
                <a:rPr lang="en-US" sz="2300" b="1" dirty="0">
                  <a:solidFill>
                    <a:srgbClr val="FFFFFF"/>
                  </a:solidFill>
                </a:rPr>
                <a:t>HAV </a:t>
              </a:r>
              <a:r>
                <a:rPr lang="en-US" sz="2300" b="1" dirty="0" err="1">
                  <a:solidFill>
                    <a:srgbClr val="FFFFFF"/>
                  </a:solidFill>
                </a:rPr>
                <a:t>dans</a:t>
              </a:r>
              <a:r>
                <a:rPr lang="en-US" sz="2300" b="1" dirty="0">
                  <a:solidFill>
                    <a:srgbClr val="FFFFFF"/>
                  </a:solidFill>
                </a:rPr>
                <a:t> les </a:t>
              </a:r>
              <a:r>
                <a:rPr lang="en-US" sz="2300" b="1" dirty="0" err="1">
                  <a:solidFill>
                    <a:srgbClr val="FFFFFF"/>
                  </a:solidFill>
                </a:rPr>
                <a:t>selles</a:t>
              </a:r>
              <a:endParaRPr lang="en-US" sz="2400" dirty="0">
                <a:latin typeface="Times New Roman" pitchFamily="18" charset="0"/>
              </a:endParaRPr>
            </a:p>
          </p:txBody>
        </p:sp>
        <p:sp>
          <p:nvSpPr>
            <p:cNvPr id="25702" name="Rectangle 102"/>
            <p:cNvSpPr>
              <a:spLocks noChangeArrowheads="1"/>
            </p:cNvSpPr>
            <p:nvPr/>
          </p:nvSpPr>
          <p:spPr bwMode="auto">
            <a:xfrm>
              <a:off x="800" y="1322"/>
              <a:ext cx="704" cy="203"/>
            </a:xfrm>
            <a:prstGeom prst="rect">
              <a:avLst/>
            </a:prstGeom>
            <a:noFill/>
            <a:ln w="9525">
              <a:noFill/>
              <a:miter lim="800000"/>
              <a:headEnd/>
              <a:tailEnd/>
            </a:ln>
          </p:spPr>
          <p:txBody>
            <a:bodyPr wrap="none" lIns="0" tIns="0" rIns="0" bIns="0">
              <a:spAutoFit/>
            </a:bodyPr>
            <a:lstStyle/>
            <a:p>
              <a:pPr algn="ctr"/>
              <a:r>
                <a:rPr lang="en-US" sz="2300" b="1">
                  <a:solidFill>
                    <a:srgbClr val="FFFFFF"/>
                  </a:solidFill>
                </a:rPr>
                <a:t>Infection</a:t>
              </a:r>
              <a:endParaRPr lang="en-US" sz="2400">
                <a:latin typeface="Times New Roman" pitchFamily="18" charset="0"/>
              </a:endParaRPr>
            </a:p>
          </p:txBody>
        </p:sp>
        <p:sp>
          <p:nvSpPr>
            <p:cNvPr id="25703" name="Line 103"/>
            <p:cNvSpPr>
              <a:spLocks noChangeShapeType="1"/>
            </p:cNvSpPr>
            <p:nvPr/>
          </p:nvSpPr>
          <p:spPr bwMode="auto">
            <a:xfrm>
              <a:off x="1089" y="1596"/>
              <a:ext cx="1" cy="347"/>
            </a:xfrm>
            <a:prstGeom prst="line">
              <a:avLst/>
            </a:prstGeom>
            <a:noFill/>
            <a:ln w="33338">
              <a:solidFill>
                <a:srgbClr val="FFFF00"/>
              </a:solidFill>
              <a:round/>
              <a:headEnd/>
              <a:tailEnd/>
            </a:ln>
          </p:spPr>
          <p:txBody>
            <a:bodyPr/>
            <a:lstStyle/>
            <a:p>
              <a:endParaRPr lang="fr-FR"/>
            </a:p>
          </p:txBody>
        </p:sp>
        <p:sp>
          <p:nvSpPr>
            <p:cNvPr id="25704" name="Freeform 104"/>
            <p:cNvSpPr>
              <a:spLocks/>
            </p:cNvSpPr>
            <p:nvPr/>
          </p:nvSpPr>
          <p:spPr bwMode="auto">
            <a:xfrm>
              <a:off x="1042" y="1794"/>
              <a:ext cx="95" cy="191"/>
            </a:xfrm>
            <a:custGeom>
              <a:avLst/>
              <a:gdLst/>
              <a:ahLst/>
              <a:cxnLst>
                <a:cxn ang="0">
                  <a:pos x="191" y="0"/>
                </a:cxn>
                <a:cxn ang="0">
                  <a:pos x="97" y="381"/>
                </a:cxn>
                <a:cxn ang="0">
                  <a:pos x="0" y="2"/>
                </a:cxn>
                <a:cxn ang="0">
                  <a:pos x="191" y="0"/>
                </a:cxn>
              </a:cxnLst>
              <a:rect l="0" t="0" r="r" b="b"/>
              <a:pathLst>
                <a:path w="191" h="381">
                  <a:moveTo>
                    <a:pt x="191" y="0"/>
                  </a:moveTo>
                  <a:lnTo>
                    <a:pt x="97" y="381"/>
                  </a:lnTo>
                  <a:lnTo>
                    <a:pt x="0" y="2"/>
                  </a:lnTo>
                  <a:lnTo>
                    <a:pt x="191" y="0"/>
                  </a:lnTo>
                  <a:close/>
                </a:path>
              </a:pathLst>
            </a:custGeom>
            <a:solidFill>
              <a:srgbClr val="FFFF00"/>
            </a:solidFill>
            <a:ln w="33338">
              <a:solidFill>
                <a:srgbClr val="FFFF00"/>
              </a:solidFill>
              <a:prstDash val="solid"/>
              <a:round/>
              <a:headEnd/>
              <a:tailEnd/>
            </a:ln>
          </p:spPr>
          <p:txBody>
            <a:bodyPr/>
            <a:lstStyle/>
            <a:p>
              <a:endParaRPr lang="fr-FR"/>
            </a:p>
          </p:txBody>
        </p:sp>
        <p:sp>
          <p:nvSpPr>
            <p:cNvPr id="25705" name="Line 105"/>
            <p:cNvSpPr>
              <a:spLocks noChangeShapeType="1"/>
            </p:cNvSpPr>
            <p:nvPr/>
          </p:nvSpPr>
          <p:spPr bwMode="auto">
            <a:xfrm flipH="1">
              <a:off x="996" y="3229"/>
              <a:ext cx="153" cy="10"/>
            </a:xfrm>
            <a:prstGeom prst="line">
              <a:avLst/>
            </a:prstGeom>
            <a:noFill/>
            <a:ln w="33338">
              <a:solidFill>
                <a:srgbClr val="FFFF00"/>
              </a:solidFill>
              <a:round/>
              <a:headEnd/>
              <a:tailEnd/>
            </a:ln>
          </p:spPr>
          <p:txBody>
            <a:bodyPr/>
            <a:lstStyle/>
            <a:p>
              <a:endParaRPr lang="fr-FR"/>
            </a:p>
          </p:txBody>
        </p:sp>
        <p:sp>
          <p:nvSpPr>
            <p:cNvPr id="25706" name="Line 106"/>
            <p:cNvSpPr>
              <a:spLocks noChangeShapeType="1"/>
            </p:cNvSpPr>
            <p:nvPr/>
          </p:nvSpPr>
          <p:spPr bwMode="auto">
            <a:xfrm>
              <a:off x="699" y="968"/>
              <a:ext cx="69" cy="1"/>
            </a:xfrm>
            <a:prstGeom prst="line">
              <a:avLst/>
            </a:prstGeom>
            <a:noFill/>
            <a:ln w="33338">
              <a:solidFill>
                <a:srgbClr val="FFFF00"/>
              </a:solidFill>
              <a:round/>
              <a:headEnd/>
              <a:tailEnd/>
            </a:ln>
          </p:spPr>
          <p:txBody>
            <a:bodyPr/>
            <a:lstStyle/>
            <a:p>
              <a:endParaRPr lang="fr-FR"/>
            </a:p>
          </p:txBody>
        </p:sp>
        <p:sp>
          <p:nvSpPr>
            <p:cNvPr id="25707" name="Line 107"/>
            <p:cNvSpPr>
              <a:spLocks noChangeShapeType="1"/>
            </p:cNvSpPr>
            <p:nvPr/>
          </p:nvSpPr>
          <p:spPr bwMode="auto">
            <a:xfrm flipV="1">
              <a:off x="1507" y="3231"/>
              <a:ext cx="57" cy="127"/>
            </a:xfrm>
            <a:prstGeom prst="line">
              <a:avLst/>
            </a:prstGeom>
            <a:noFill/>
            <a:ln w="55563">
              <a:solidFill>
                <a:srgbClr val="80FFFF"/>
              </a:solidFill>
              <a:round/>
              <a:headEnd/>
              <a:tailEnd/>
            </a:ln>
          </p:spPr>
          <p:txBody>
            <a:bodyPr/>
            <a:lstStyle/>
            <a:p>
              <a:endParaRPr lang="fr-FR"/>
            </a:p>
          </p:txBody>
        </p:sp>
        <p:sp>
          <p:nvSpPr>
            <p:cNvPr id="25708" name="Freeform 108"/>
            <p:cNvSpPr>
              <a:spLocks/>
            </p:cNvSpPr>
            <p:nvPr/>
          </p:nvSpPr>
          <p:spPr bwMode="auto">
            <a:xfrm flipV="1">
              <a:off x="1638" y="3025"/>
              <a:ext cx="18" cy="42"/>
            </a:xfrm>
            <a:custGeom>
              <a:avLst/>
              <a:gdLst/>
              <a:ahLst/>
              <a:cxnLst>
                <a:cxn ang="0">
                  <a:pos x="0" y="0"/>
                </a:cxn>
                <a:cxn ang="0">
                  <a:pos x="27" y="62"/>
                </a:cxn>
                <a:cxn ang="0">
                  <a:pos x="31" y="70"/>
                </a:cxn>
              </a:cxnLst>
              <a:rect l="0" t="0" r="r" b="b"/>
              <a:pathLst>
                <a:path w="31" h="70">
                  <a:moveTo>
                    <a:pt x="0" y="0"/>
                  </a:moveTo>
                  <a:lnTo>
                    <a:pt x="27" y="62"/>
                  </a:lnTo>
                  <a:lnTo>
                    <a:pt x="31" y="70"/>
                  </a:lnTo>
                </a:path>
              </a:pathLst>
            </a:custGeom>
            <a:noFill/>
            <a:ln w="55563">
              <a:solidFill>
                <a:srgbClr val="80FFFF"/>
              </a:solidFill>
              <a:prstDash val="solid"/>
              <a:round/>
              <a:headEnd/>
              <a:tailEnd/>
            </a:ln>
          </p:spPr>
          <p:txBody>
            <a:bodyPr/>
            <a:lstStyle/>
            <a:p>
              <a:endParaRPr lang="fr-FR"/>
            </a:p>
          </p:txBody>
        </p:sp>
        <p:sp>
          <p:nvSpPr>
            <p:cNvPr id="25709" name="Line 109"/>
            <p:cNvSpPr>
              <a:spLocks noChangeShapeType="1"/>
            </p:cNvSpPr>
            <p:nvPr/>
          </p:nvSpPr>
          <p:spPr bwMode="auto">
            <a:xfrm flipV="1">
              <a:off x="1662" y="2939"/>
              <a:ext cx="32" cy="73"/>
            </a:xfrm>
            <a:prstGeom prst="line">
              <a:avLst/>
            </a:prstGeom>
            <a:noFill/>
            <a:ln w="55563">
              <a:solidFill>
                <a:srgbClr val="80FFFF"/>
              </a:solidFill>
              <a:round/>
              <a:headEnd/>
              <a:tailEnd/>
            </a:ln>
          </p:spPr>
          <p:txBody>
            <a:bodyPr/>
            <a:lstStyle/>
            <a:p>
              <a:endParaRPr lang="fr-FR"/>
            </a:p>
          </p:txBody>
        </p:sp>
        <p:sp>
          <p:nvSpPr>
            <p:cNvPr id="25710" name="Line 110"/>
            <p:cNvSpPr>
              <a:spLocks noChangeShapeType="1"/>
            </p:cNvSpPr>
            <p:nvPr/>
          </p:nvSpPr>
          <p:spPr bwMode="auto">
            <a:xfrm flipV="1">
              <a:off x="1767" y="2647"/>
              <a:ext cx="57" cy="128"/>
            </a:xfrm>
            <a:prstGeom prst="line">
              <a:avLst/>
            </a:prstGeom>
            <a:noFill/>
            <a:ln w="55563">
              <a:solidFill>
                <a:srgbClr val="80FFFF"/>
              </a:solidFill>
              <a:round/>
              <a:headEnd/>
              <a:tailEnd/>
            </a:ln>
          </p:spPr>
          <p:txBody>
            <a:bodyPr/>
            <a:lstStyle/>
            <a:p>
              <a:endParaRPr lang="fr-FR"/>
            </a:p>
          </p:txBody>
        </p:sp>
        <p:sp>
          <p:nvSpPr>
            <p:cNvPr id="25711" name="Line 111"/>
            <p:cNvSpPr>
              <a:spLocks noChangeShapeType="1"/>
            </p:cNvSpPr>
            <p:nvPr/>
          </p:nvSpPr>
          <p:spPr bwMode="auto">
            <a:xfrm flipV="1">
              <a:off x="1897" y="2356"/>
              <a:ext cx="57" cy="127"/>
            </a:xfrm>
            <a:prstGeom prst="line">
              <a:avLst/>
            </a:prstGeom>
            <a:noFill/>
            <a:ln w="55563">
              <a:solidFill>
                <a:srgbClr val="80FFFF"/>
              </a:solidFill>
              <a:round/>
              <a:headEnd/>
              <a:tailEnd/>
            </a:ln>
          </p:spPr>
          <p:txBody>
            <a:bodyPr/>
            <a:lstStyle/>
            <a:p>
              <a:endParaRPr lang="fr-FR"/>
            </a:p>
          </p:txBody>
        </p:sp>
        <p:sp>
          <p:nvSpPr>
            <p:cNvPr id="25712" name="Freeform 112"/>
            <p:cNvSpPr>
              <a:spLocks/>
            </p:cNvSpPr>
            <p:nvPr/>
          </p:nvSpPr>
          <p:spPr bwMode="auto">
            <a:xfrm flipV="1">
              <a:off x="2029" y="2136"/>
              <a:ext cx="26" cy="56"/>
            </a:xfrm>
            <a:custGeom>
              <a:avLst/>
              <a:gdLst/>
              <a:ahLst/>
              <a:cxnLst>
                <a:cxn ang="0">
                  <a:pos x="0" y="0"/>
                </a:cxn>
                <a:cxn ang="0">
                  <a:pos x="44" y="93"/>
                </a:cxn>
                <a:cxn ang="0">
                  <a:pos x="44" y="94"/>
                </a:cxn>
              </a:cxnLst>
              <a:rect l="0" t="0" r="r" b="b"/>
              <a:pathLst>
                <a:path w="44" h="94">
                  <a:moveTo>
                    <a:pt x="0" y="0"/>
                  </a:moveTo>
                  <a:lnTo>
                    <a:pt x="44" y="93"/>
                  </a:lnTo>
                  <a:lnTo>
                    <a:pt x="44" y="94"/>
                  </a:lnTo>
                </a:path>
              </a:pathLst>
            </a:custGeom>
            <a:noFill/>
            <a:ln w="55563">
              <a:solidFill>
                <a:srgbClr val="80FFFF"/>
              </a:solidFill>
              <a:prstDash val="solid"/>
              <a:round/>
              <a:headEnd/>
              <a:tailEnd/>
            </a:ln>
          </p:spPr>
          <p:txBody>
            <a:bodyPr/>
            <a:lstStyle/>
            <a:p>
              <a:endParaRPr lang="fr-FR"/>
            </a:p>
          </p:txBody>
        </p:sp>
        <p:sp>
          <p:nvSpPr>
            <p:cNvPr id="25713" name="Line 113"/>
            <p:cNvSpPr>
              <a:spLocks noChangeShapeType="1"/>
            </p:cNvSpPr>
            <p:nvPr/>
          </p:nvSpPr>
          <p:spPr bwMode="auto">
            <a:xfrm flipV="1">
              <a:off x="2066" y="2064"/>
              <a:ext cx="33" cy="55"/>
            </a:xfrm>
            <a:prstGeom prst="line">
              <a:avLst/>
            </a:prstGeom>
            <a:noFill/>
            <a:ln w="55563">
              <a:solidFill>
                <a:srgbClr val="80FFFF"/>
              </a:solidFill>
              <a:round/>
              <a:headEnd/>
              <a:tailEnd/>
            </a:ln>
          </p:spPr>
          <p:txBody>
            <a:bodyPr/>
            <a:lstStyle/>
            <a:p>
              <a:endParaRPr lang="fr-FR"/>
            </a:p>
          </p:txBody>
        </p:sp>
        <p:sp>
          <p:nvSpPr>
            <p:cNvPr id="25714" name="Freeform 114"/>
            <p:cNvSpPr>
              <a:spLocks/>
            </p:cNvSpPr>
            <p:nvPr/>
          </p:nvSpPr>
          <p:spPr bwMode="auto">
            <a:xfrm flipV="1">
              <a:off x="2242" y="1919"/>
              <a:ext cx="38" cy="17"/>
            </a:xfrm>
            <a:custGeom>
              <a:avLst/>
              <a:gdLst/>
              <a:ahLst/>
              <a:cxnLst>
                <a:cxn ang="0">
                  <a:pos x="0" y="0"/>
                </a:cxn>
                <a:cxn ang="0">
                  <a:pos x="62" y="28"/>
                </a:cxn>
                <a:cxn ang="0">
                  <a:pos x="64" y="29"/>
                </a:cxn>
              </a:cxnLst>
              <a:rect l="0" t="0" r="r" b="b"/>
              <a:pathLst>
                <a:path w="64" h="29">
                  <a:moveTo>
                    <a:pt x="0" y="0"/>
                  </a:moveTo>
                  <a:lnTo>
                    <a:pt x="62" y="28"/>
                  </a:lnTo>
                  <a:lnTo>
                    <a:pt x="64" y="29"/>
                  </a:lnTo>
                </a:path>
              </a:pathLst>
            </a:custGeom>
            <a:noFill/>
            <a:ln w="55563">
              <a:solidFill>
                <a:srgbClr val="80FFFF"/>
              </a:solidFill>
              <a:prstDash val="solid"/>
              <a:round/>
              <a:headEnd/>
              <a:tailEnd/>
            </a:ln>
          </p:spPr>
          <p:txBody>
            <a:bodyPr/>
            <a:lstStyle/>
            <a:p>
              <a:endParaRPr lang="fr-FR"/>
            </a:p>
          </p:txBody>
        </p:sp>
        <p:sp>
          <p:nvSpPr>
            <p:cNvPr id="25715" name="Line 115"/>
            <p:cNvSpPr>
              <a:spLocks noChangeShapeType="1"/>
            </p:cNvSpPr>
            <p:nvPr/>
          </p:nvSpPr>
          <p:spPr bwMode="auto">
            <a:xfrm flipV="1">
              <a:off x="2297" y="1891"/>
              <a:ext cx="73" cy="23"/>
            </a:xfrm>
            <a:prstGeom prst="line">
              <a:avLst/>
            </a:prstGeom>
            <a:noFill/>
            <a:ln w="55563">
              <a:solidFill>
                <a:srgbClr val="80FFFF"/>
              </a:solidFill>
              <a:round/>
              <a:headEnd/>
              <a:tailEnd/>
            </a:ln>
          </p:spPr>
          <p:txBody>
            <a:bodyPr/>
            <a:lstStyle/>
            <a:p>
              <a:endParaRPr lang="fr-FR"/>
            </a:p>
          </p:txBody>
        </p:sp>
        <p:sp>
          <p:nvSpPr>
            <p:cNvPr id="25716" name="Freeform 116"/>
            <p:cNvSpPr>
              <a:spLocks/>
            </p:cNvSpPr>
            <p:nvPr/>
          </p:nvSpPr>
          <p:spPr bwMode="auto">
            <a:xfrm flipV="1">
              <a:off x="2534" y="1832"/>
              <a:ext cx="58" cy="14"/>
            </a:xfrm>
            <a:custGeom>
              <a:avLst/>
              <a:gdLst/>
              <a:ahLst/>
              <a:cxnLst>
                <a:cxn ang="0">
                  <a:pos x="0" y="0"/>
                </a:cxn>
                <a:cxn ang="0">
                  <a:pos x="93" y="23"/>
                </a:cxn>
                <a:cxn ang="0">
                  <a:pos x="98" y="24"/>
                </a:cxn>
              </a:cxnLst>
              <a:rect l="0" t="0" r="r" b="b"/>
              <a:pathLst>
                <a:path w="98" h="24">
                  <a:moveTo>
                    <a:pt x="0" y="0"/>
                  </a:moveTo>
                  <a:lnTo>
                    <a:pt x="93" y="23"/>
                  </a:lnTo>
                  <a:lnTo>
                    <a:pt x="98" y="24"/>
                  </a:lnTo>
                </a:path>
              </a:pathLst>
            </a:custGeom>
            <a:noFill/>
            <a:ln w="55563">
              <a:solidFill>
                <a:srgbClr val="80FFFF"/>
              </a:solidFill>
              <a:prstDash val="solid"/>
              <a:round/>
              <a:headEnd/>
              <a:tailEnd/>
            </a:ln>
          </p:spPr>
          <p:txBody>
            <a:bodyPr/>
            <a:lstStyle/>
            <a:p>
              <a:endParaRPr lang="fr-FR"/>
            </a:p>
          </p:txBody>
        </p:sp>
        <p:sp>
          <p:nvSpPr>
            <p:cNvPr id="25717" name="Freeform 117"/>
            <p:cNvSpPr>
              <a:spLocks/>
            </p:cNvSpPr>
            <p:nvPr/>
          </p:nvSpPr>
          <p:spPr bwMode="auto">
            <a:xfrm flipV="1">
              <a:off x="2607" y="1825"/>
              <a:ext cx="35" cy="4"/>
            </a:xfrm>
            <a:custGeom>
              <a:avLst/>
              <a:gdLst/>
              <a:ahLst/>
              <a:cxnLst>
                <a:cxn ang="0">
                  <a:pos x="0" y="0"/>
                </a:cxn>
                <a:cxn ang="0">
                  <a:pos x="31" y="4"/>
                </a:cxn>
                <a:cxn ang="0">
                  <a:pos x="60" y="8"/>
                </a:cxn>
              </a:cxnLst>
              <a:rect l="0" t="0" r="r" b="b"/>
              <a:pathLst>
                <a:path w="60" h="8">
                  <a:moveTo>
                    <a:pt x="0" y="0"/>
                  </a:moveTo>
                  <a:lnTo>
                    <a:pt x="31" y="4"/>
                  </a:lnTo>
                  <a:lnTo>
                    <a:pt x="60" y="8"/>
                  </a:lnTo>
                </a:path>
              </a:pathLst>
            </a:custGeom>
            <a:noFill/>
            <a:ln w="55563">
              <a:solidFill>
                <a:srgbClr val="80FFFF"/>
              </a:solidFill>
              <a:prstDash val="solid"/>
              <a:round/>
              <a:headEnd/>
              <a:tailEnd/>
            </a:ln>
          </p:spPr>
          <p:txBody>
            <a:bodyPr/>
            <a:lstStyle/>
            <a:p>
              <a:endParaRPr lang="fr-FR"/>
            </a:p>
          </p:txBody>
        </p:sp>
        <p:sp>
          <p:nvSpPr>
            <p:cNvPr id="25718" name="Freeform 118"/>
            <p:cNvSpPr>
              <a:spLocks/>
            </p:cNvSpPr>
            <p:nvPr/>
          </p:nvSpPr>
          <p:spPr bwMode="auto">
            <a:xfrm flipV="1">
              <a:off x="2643" y="1824"/>
              <a:ext cx="26" cy="1"/>
            </a:xfrm>
            <a:custGeom>
              <a:avLst/>
              <a:gdLst/>
              <a:ahLst/>
              <a:cxnLst>
                <a:cxn ang="0">
                  <a:pos x="0" y="0"/>
                </a:cxn>
                <a:cxn ang="0">
                  <a:pos x="31" y="1"/>
                </a:cxn>
                <a:cxn ang="0">
                  <a:pos x="43" y="2"/>
                </a:cxn>
              </a:cxnLst>
              <a:rect l="0" t="0" r="r" b="b"/>
              <a:pathLst>
                <a:path w="43" h="2">
                  <a:moveTo>
                    <a:pt x="0" y="0"/>
                  </a:moveTo>
                  <a:lnTo>
                    <a:pt x="31" y="1"/>
                  </a:lnTo>
                  <a:lnTo>
                    <a:pt x="43" y="2"/>
                  </a:lnTo>
                </a:path>
              </a:pathLst>
            </a:custGeom>
            <a:noFill/>
            <a:ln w="55563">
              <a:solidFill>
                <a:srgbClr val="80FFFF"/>
              </a:solidFill>
              <a:prstDash val="solid"/>
              <a:round/>
              <a:headEnd/>
              <a:tailEnd/>
            </a:ln>
          </p:spPr>
          <p:txBody>
            <a:bodyPr/>
            <a:lstStyle/>
            <a:p>
              <a:endParaRPr lang="fr-FR"/>
            </a:p>
          </p:txBody>
        </p:sp>
        <p:sp>
          <p:nvSpPr>
            <p:cNvPr id="25719" name="Freeform 119"/>
            <p:cNvSpPr>
              <a:spLocks/>
            </p:cNvSpPr>
            <p:nvPr/>
          </p:nvSpPr>
          <p:spPr bwMode="auto">
            <a:xfrm flipV="1">
              <a:off x="2826" y="1861"/>
              <a:ext cx="27" cy="10"/>
            </a:xfrm>
            <a:custGeom>
              <a:avLst/>
              <a:gdLst/>
              <a:ahLst/>
              <a:cxnLst>
                <a:cxn ang="0">
                  <a:pos x="0" y="17"/>
                </a:cxn>
                <a:cxn ang="0">
                  <a:pos x="31" y="6"/>
                </a:cxn>
                <a:cxn ang="0">
                  <a:pos x="47" y="0"/>
                </a:cxn>
              </a:cxnLst>
              <a:rect l="0" t="0" r="r" b="b"/>
              <a:pathLst>
                <a:path w="47" h="17">
                  <a:moveTo>
                    <a:pt x="0" y="17"/>
                  </a:moveTo>
                  <a:lnTo>
                    <a:pt x="31" y="6"/>
                  </a:lnTo>
                  <a:lnTo>
                    <a:pt x="47" y="0"/>
                  </a:lnTo>
                </a:path>
              </a:pathLst>
            </a:custGeom>
            <a:noFill/>
            <a:ln w="55563">
              <a:solidFill>
                <a:srgbClr val="80FFFF"/>
              </a:solidFill>
              <a:prstDash val="solid"/>
              <a:round/>
              <a:headEnd/>
              <a:tailEnd/>
            </a:ln>
          </p:spPr>
          <p:txBody>
            <a:bodyPr/>
            <a:lstStyle/>
            <a:p>
              <a:endParaRPr lang="fr-FR"/>
            </a:p>
          </p:txBody>
        </p:sp>
        <p:sp>
          <p:nvSpPr>
            <p:cNvPr id="25720" name="Line 120"/>
            <p:cNvSpPr>
              <a:spLocks noChangeShapeType="1"/>
            </p:cNvSpPr>
            <p:nvPr/>
          </p:nvSpPr>
          <p:spPr bwMode="auto">
            <a:xfrm>
              <a:off x="2862" y="1875"/>
              <a:ext cx="91" cy="41"/>
            </a:xfrm>
            <a:prstGeom prst="line">
              <a:avLst/>
            </a:prstGeom>
            <a:noFill/>
            <a:ln w="55563">
              <a:solidFill>
                <a:srgbClr val="80FFFF"/>
              </a:solidFill>
              <a:round/>
              <a:headEnd/>
              <a:tailEnd/>
            </a:ln>
          </p:spPr>
          <p:txBody>
            <a:bodyPr/>
            <a:lstStyle/>
            <a:p>
              <a:endParaRPr lang="fr-FR"/>
            </a:p>
          </p:txBody>
        </p:sp>
        <p:sp>
          <p:nvSpPr>
            <p:cNvPr id="25721" name="Line 121"/>
            <p:cNvSpPr>
              <a:spLocks noChangeShapeType="1"/>
            </p:cNvSpPr>
            <p:nvPr/>
          </p:nvSpPr>
          <p:spPr bwMode="auto">
            <a:xfrm>
              <a:off x="3117" y="1991"/>
              <a:ext cx="128" cy="65"/>
            </a:xfrm>
            <a:prstGeom prst="line">
              <a:avLst/>
            </a:prstGeom>
            <a:noFill/>
            <a:ln w="55563">
              <a:solidFill>
                <a:srgbClr val="80FFFF"/>
              </a:solidFill>
              <a:round/>
              <a:headEnd/>
              <a:tailEnd/>
            </a:ln>
          </p:spPr>
          <p:txBody>
            <a:bodyPr/>
            <a:lstStyle/>
            <a:p>
              <a:endParaRPr lang="fr-FR"/>
            </a:p>
          </p:txBody>
        </p:sp>
        <p:sp>
          <p:nvSpPr>
            <p:cNvPr id="25722" name="Freeform 122"/>
            <p:cNvSpPr>
              <a:spLocks/>
            </p:cNvSpPr>
            <p:nvPr/>
          </p:nvSpPr>
          <p:spPr bwMode="auto">
            <a:xfrm flipV="1">
              <a:off x="3409" y="2139"/>
              <a:ext cx="119" cy="61"/>
            </a:xfrm>
            <a:custGeom>
              <a:avLst/>
              <a:gdLst/>
              <a:ahLst/>
              <a:cxnLst>
                <a:cxn ang="0">
                  <a:pos x="0" y="104"/>
                </a:cxn>
                <a:cxn ang="0">
                  <a:pos x="186" y="9"/>
                </a:cxn>
                <a:cxn ang="0">
                  <a:pos x="203" y="0"/>
                </a:cxn>
              </a:cxnLst>
              <a:rect l="0" t="0" r="r" b="b"/>
              <a:pathLst>
                <a:path w="203" h="104">
                  <a:moveTo>
                    <a:pt x="0" y="104"/>
                  </a:moveTo>
                  <a:lnTo>
                    <a:pt x="186" y="9"/>
                  </a:lnTo>
                  <a:lnTo>
                    <a:pt x="203" y="0"/>
                  </a:lnTo>
                </a:path>
              </a:pathLst>
            </a:custGeom>
            <a:noFill/>
            <a:ln w="55563">
              <a:solidFill>
                <a:srgbClr val="80FFFF"/>
              </a:solidFill>
              <a:prstDash val="solid"/>
              <a:round/>
              <a:headEnd/>
              <a:tailEnd/>
            </a:ln>
          </p:spPr>
          <p:txBody>
            <a:bodyPr/>
            <a:lstStyle/>
            <a:p>
              <a:endParaRPr lang="fr-FR"/>
            </a:p>
          </p:txBody>
        </p:sp>
        <p:sp>
          <p:nvSpPr>
            <p:cNvPr id="25723" name="Line 123"/>
            <p:cNvSpPr>
              <a:spLocks noChangeShapeType="1"/>
            </p:cNvSpPr>
            <p:nvPr/>
          </p:nvSpPr>
          <p:spPr bwMode="auto">
            <a:xfrm>
              <a:off x="3536" y="2205"/>
              <a:ext cx="1" cy="1"/>
            </a:xfrm>
            <a:prstGeom prst="line">
              <a:avLst/>
            </a:prstGeom>
            <a:noFill/>
            <a:ln w="55563">
              <a:solidFill>
                <a:srgbClr val="80FFFF"/>
              </a:solidFill>
              <a:round/>
              <a:headEnd/>
              <a:tailEnd/>
            </a:ln>
          </p:spPr>
          <p:txBody>
            <a:bodyPr/>
            <a:lstStyle/>
            <a:p>
              <a:endParaRPr lang="fr-FR"/>
            </a:p>
          </p:txBody>
        </p:sp>
        <p:sp>
          <p:nvSpPr>
            <p:cNvPr id="25724" name="Line 124"/>
            <p:cNvSpPr>
              <a:spLocks noChangeShapeType="1"/>
            </p:cNvSpPr>
            <p:nvPr/>
          </p:nvSpPr>
          <p:spPr bwMode="auto">
            <a:xfrm>
              <a:off x="3700" y="2288"/>
              <a:ext cx="128" cy="65"/>
            </a:xfrm>
            <a:prstGeom prst="line">
              <a:avLst/>
            </a:prstGeom>
            <a:noFill/>
            <a:ln w="55563">
              <a:solidFill>
                <a:srgbClr val="80FFFF"/>
              </a:solidFill>
              <a:round/>
              <a:headEnd/>
              <a:tailEnd/>
            </a:ln>
          </p:spPr>
          <p:txBody>
            <a:bodyPr/>
            <a:lstStyle/>
            <a:p>
              <a:endParaRPr lang="fr-FR"/>
            </a:p>
          </p:txBody>
        </p:sp>
        <p:sp>
          <p:nvSpPr>
            <p:cNvPr id="25725" name="Line 125"/>
            <p:cNvSpPr>
              <a:spLocks noChangeShapeType="1"/>
            </p:cNvSpPr>
            <p:nvPr/>
          </p:nvSpPr>
          <p:spPr bwMode="auto">
            <a:xfrm>
              <a:off x="3992" y="2436"/>
              <a:ext cx="127" cy="66"/>
            </a:xfrm>
            <a:prstGeom prst="line">
              <a:avLst/>
            </a:prstGeom>
            <a:noFill/>
            <a:ln w="55563">
              <a:solidFill>
                <a:srgbClr val="80FFFF"/>
              </a:solidFill>
              <a:round/>
              <a:headEnd/>
              <a:tailEnd/>
            </a:ln>
          </p:spPr>
          <p:txBody>
            <a:bodyPr/>
            <a:lstStyle/>
            <a:p>
              <a:endParaRPr lang="fr-FR"/>
            </a:p>
          </p:txBody>
        </p:sp>
        <p:sp>
          <p:nvSpPr>
            <p:cNvPr id="25726" name="Freeform 126"/>
            <p:cNvSpPr>
              <a:spLocks/>
            </p:cNvSpPr>
            <p:nvPr/>
          </p:nvSpPr>
          <p:spPr bwMode="auto">
            <a:xfrm flipV="1">
              <a:off x="4283" y="2581"/>
              <a:ext cx="73" cy="34"/>
            </a:xfrm>
            <a:custGeom>
              <a:avLst/>
              <a:gdLst/>
              <a:ahLst/>
              <a:cxnLst>
                <a:cxn ang="0">
                  <a:pos x="0" y="57"/>
                </a:cxn>
                <a:cxn ang="0">
                  <a:pos x="93" y="14"/>
                </a:cxn>
                <a:cxn ang="0">
                  <a:pos x="123" y="0"/>
                </a:cxn>
              </a:cxnLst>
              <a:rect l="0" t="0" r="r" b="b"/>
              <a:pathLst>
                <a:path w="123" h="57">
                  <a:moveTo>
                    <a:pt x="0" y="57"/>
                  </a:moveTo>
                  <a:lnTo>
                    <a:pt x="93" y="14"/>
                  </a:lnTo>
                  <a:lnTo>
                    <a:pt x="123" y="0"/>
                  </a:lnTo>
                </a:path>
              </a:pathLst>
            </a:custGeom>
            <a:noFill/>
            <a:ln w="55563">
              <a:solidFill>
                <a:srgbClr val="80FFFF"/>
              </a:solidFill>
              <a:prstDash val="solid"/>
              <a:round/>
              <a:headEnd/>
              <a:tailEnd/>
            </a:ln>
          </p:spPr>
          <p:txBody>
            <a:bodyPr/>
            <a:lstStyle/>
            <a:p>
              <a:endParaRPr lang="fr-FR"/>
            </a:p>
          </p:txBody>
        </p:sp>
        <p:sp>
          <p:nvSpPr>
            <p:cNvPr id="25727" name="Line 127"/>
            <p:cNvSpPr>
              <a:spLocks noChangeShapeType="1"/>
            </p:cNvSpPr>
            <p:nvPr/>
          </p:nvSpPr>
          <p:spPr bwMode="auto">
            <a:xfrm>
              <a:off x="4356" y="2615"/>
              <a:ext cx="55" cy="21"/>
            </a:xfrm>
            <a:prstGeom prst="line">
              <a:avLst/>
            </a:prstGeom>
            <a:noFill/>
            <a:ln w="55563">
              <a:solidFill>
                <a:srgbClr val="80FFFF"/>
              </a:solidFill>
              <a:round/>
              <a:headEnd/>
              <a:tailEnd/>
            </a:ln>
          </p:spPr>
          <p:txBody>
            <a:bodyPr/>
            <a:lstStyle/>
            <a:p>
              <a:endParaRPr lang="fr-FR"/>
            </a:p>
          </p:txBody>
        </p:sp>
        <p:sp>
          <p:nvSpPr>
            <p:cNvPr id="25728" name="Freeform 128"/>
            <p:cNvSpPr>
              <a:spLocks/>
            </p:cNvSpPr>
            <p:nvPr/>
          </p:nvSpPr>
          <p:spPr bwMode="auto">
            <a:xfrm flipV="1">
              <a:off x="4575" y="2691"/>
              <a:ext cx="44" cy="15"/>
            </a:xfrm>
            <a:custGeom>
              <a:avLst/>
              <a:gdLst/>
              <a:ahLst/>
              <a:cxnLst>
                <a:cxn ang="0">
                  <a:pos x="0" y="24"/>
                </a:cxn>
                <a:cxn ang="0">
                  <a:pos x="62" y="4"/>
                </a:cxn>
                <a:cxn ang="0">
                  <a:pos x="75" y="0"/>
                </a:cxn>
              </a:cxnLst>
              <a:rect l="0" t="0" r="r" b="b"/>
              <a:pathLst>
                <a:path w="75" h="24">
                  <a:moveTo>
                    <a:pt x="0" y="24"/>
                  </a:moveTo>
                  <a:lnTo>
                    <a:pt x="62" y="4"/>
                  </a:lnTo>
                  <a:lnTo>
                    <a:pt x="75" y="0"/>
                  </a:lnTo>
                </a:path>
              </a:pathLst>
            </a:custGeom>
            <a:noFill/>
            <a:ln w="55563">
              <a:solidFill>
                <a:srgbClr val="80FFFF"/>
              </a:solidFill>
              <a:prstDash val="solid"/>
              <a:round/>
              <a:headEnd/>
              <a:tailEnd/>
            </a:ln>
          </p:spPr>
          <p:txBody>
            <a:bodyPr/>
            <a:lstStyle/>
            <a:p>
              <a:endParaRPr lang="fr-FR"/>
            </a:p>
          </p:txBody>
        </p:sp>
        <p:sp>
          <p:nvSpPr>
            <p:cNvPr id="25729" name="Line 129"/>
            <p:cNvSpPr>
              <a:spLocks noChangeShapeType="1"/>
            </p:cNvSpPr>
            <p:nvPr/>
          </p:nvSpPr>
          <p:spPr bwMode="auto">
            <a:xfrm>
              <a:off x="4630" y="2708"/>
              <a:ext cx="72" cy="18"/>
            </a:xfrm>
            <a:prstGeom prst="line">
              <a:avLst/>
            </a:prstGeom>
            <a:noFill/>
            <a:ln w="55563">
              <a:solidFill>
                <a:srgbClr val="80FFFF"/>
              </a:solidFill>
              <a:round/>
              <a:headEnd/>
              <a:tailEnd/>
            </a:ln>
          </p:spPr>
          <p:txBody>
            <a:bodyPr/>
            <a:lstStyle/>
            <a:p>
              <a:endParaRPr lang="fr-FR"/>
            </a:p>
          </p:txBody>
        </p:sp>
        <p:sp>
          <p:nvSpPr>
            <p:cNvPr id="25730" name="Freeform 130"/>
            <p:cNvSpPr>
              <a:spLocks/>
            </p:cNvSpPr>
            <p:nvPr/>
          </p:nvSpPr>
          <p:spPr bwMode="auto">
            <a:xfrm flipV="1">
              <a:off x="4866" y="2763"/>
              <a:ext cx="66" cy="13"/>
            </a:xfrm>
            <a:custGeom>
              <a:avLst/>
              <a:gdLst/>
              <a:ahLst/>
              <a:cxnLst>
                <a:cxn ang="0">
                  <a:pos x="0" y="22"/>
                </a:cxn>
                <a:cxn ang="0">
                  <a:pos x="93" y="4"/>
                </a:cxn>
                <a:cxn ang="0">
                  <a:pos x="111" y="0"/>
                </a:cxn>
              </a:cxnLst>
              <a:rect l="0" t="0" r="r" b="b"/>
              <a:pathLst>
                <a:path w="111" h="22">
                  <a:moveTo>
                    <a:pt x="0" y="22"/>
                  </a:moveTo>
                  <a:lnTo>
                    <a:pt x="93" y="4"/>
                  </a:lnTo>
                  <a:lnTo>
                    <a:pt x="111" y="0"/>
                  </a:lnTo>
                </a:path>
              </a:pathLst>
            </a:custGeom>
            <a:noFill/>
            <a:ln w="55563">
              <a:solidFill>
                <a:srgbClr val="80FFFF"/>
              </a:solidFill>
              <a:prstDash val="solid"/>
              <a:round/>
              <a:headEnd/>
              <a:tailEnd/>
            </a:ln>
          </p:spPr>
          <p:txBody>
            <a:bodyPr/>
            <a:lstStyle/>
            <a:p>
              <a:endParaRPr lang="fr-FR"/>
            </a:p>
          </p:txBody>
        </p:sp>
        <p:sp>
          <p:nvSpPr>
            <p:cNvPr id="25731" name="Line 131"/>
            <p:cNvSpPr>
              <a:spLocks noChangeShapeType="1"/>
            </p:cNvSpPr>
            <p:nvPr/>
          </p:nvSpPr>
          <p:spPr bwMode="auto">
            <a:xfrm>
              <a:off x="4939" y="2777"/>
              <a:ext cx="55" cy="7"/>
            </a:xfrm>
            <a:prstGeom prst="line">
              <a:avLst/>
            </a:prstGeom>
            <a:noFill/>
            <a:ln w="55563">
              <a:solidFill>
                <a:srgbClr val="80FFFF"/>
              </a:solidFill>
              <a:round/>
              <a:headEnd/>
              <a:tailEnd/>
            </a:ln>
          </p:spPr>
          <p:txBody>
            <a:bodyPr/>
            <a:lstStyle/>
            <a:p>
              <a:endParaRPr lang="fr-FR"/>
            </a:p>
          </p:txBody>
        </p:sp>
        <p:sp>
          <p:nvSpPr>
            <p:cNvPr id="25732" name="Freeform 132"/>
            <p:cNvSpPr>
              <a:spLocks/>
            </p:cNvSpPr>
            <p:nvPr/>
          </p:nvSpPr>
          <p:spPr bwMode="auto">
            <a:xfrm flipV="1">
              <a:off x="5158" y="2805"/>
              <a:ext cx="86" cy="9"/>
            </a:xfrm>
            <a:custGeom>
              <a:avLst/>
              <a:gdLst/>
              <a:ahLst/>
              <a:cxnLst>
                <a:cxn ang="0">
                  <a:pos x="0" y="16"/>
                </a:cxn>
                <a:cxn ang="0">
                  <a:pos x="124" y="3"/>
                </a:cxn>
                <a:cxn ang="0">
                  <a:pos x="147" y="0"/>
                </a:cxn>
              </a:cxnLst>
              <a:rect l="0" t="0" r="r" b="b"/>
              <a:pathLst>
                <a:path w="147" h="16">
                  <a:moveTo>
                    <a:pt x="0" y="16"/>
                  </a:moveTo>
                  <a:lnTo>
                    <a:pt x="124" y="3"/>
                  </a:lnTo>
                  <a:lnTo>
                    <a:pt x="147" y="0"/>
                  </a:lnTo>
                </a:path>
              </a:pathLst>
            </a:custGeom>
            <a:noFill/>
            <a:ln w="55563">
              <a:solidFill>
                <a:srgbClr val="80FFFF"/>
              </a:solidFill>
              <a:prstDash val="solid"/>
              <a:round/>
              <a:headEnd/>
              <a:tailEnd/>
            </a:ln>
          </p:spPr>
          <p:txBody>
            <a:bodyPr/>
            <a:lstStyle/>
            <a:p>
              <a:endParaRPr lang="fr-FR"/>
            </a:p>
          </p:txBody>
        </p:sp>
        <p:sp>
          <p:nvSpPr>
            <p:cNvPr id="25733" name="Rectangle 133"/>
            <p:cNvSpPr>
              <a:spLocks noChangeArrowheads="1"/>
            </p:cNvSpPr>
            <p:nvPr/>
          </p:nvSpPr>
          <p:spPr bwMode="auto">
            <a:xfrm>
              <a:off x="1254" y="2333"/>
              <a:ext cx="1482" cy="67"/>
            </a:xfrm>
            <a:prstGeom prst="rect">
              <a:avLst/>
            </a:prstGeom>
            <a:blipFill dpi="0" rotWithShape="0">
              <a:blip r:embed="rId2"/>
              <a:srcRect/>
              <a:tile tx="0" ty="0" sx="100000" sy="100000" flip="none" algn="tl"/>
            </a:blipFill>
            <a:ln w="33338">
              <a:solidFill>
                <a:srgbClr val="808080"/>
              </a:solidFill>
              <a:miter lim="800000"/>
              <a:headEnd/>
              <a:tailEnd/>
            </a:ln>
          </p:spPr>
          <p:txBody>
            <a:bodyPr/>
            <a:lstStyle/>
            <a:p>
              <a:endParaRPr lang="fr-FR"/>
            </a:p>
          </p:txBody>
        </p:sp>
        <p:sp>
          <p:nvSpPr>
            <p:cNvPr id="25734" name="Rectangle 134"/>
            <p:cNvSpPr>
              <a:spLocks noChangeArrowheads="1"/>
            </p:cNvSpPr>
            <p:nvPr/>
          </p:nvSpPr>
          <p:spPr bwMode="auto">
            <a:xfrm>
              <a:off x="1621" y="2039"/>
              <a:ext cx="612" cy="203"/>
            </a:xfrm>
            <a:prstGeom prst="rect">
              <a:avLst/>
            </a:prstGeom>
            <a:noFill/>
            <a:ln w="9525">
              <a:noFill/>
              <a:miter lim="800000"/>
              <a:headEnd/>
              <a:tailEnd/>
            </a:ln>
          </p:spPr>
          <p:txBody>
            <a:bodyPr wrap="none" lIns="0" tIns="0" rIns="0" bIns="0">
              <a:spAutoFit/>
            </a:bodyPr>
            <a:lstStyle/>
            <a:p>
              <a:pPr algn="ctr"/>
              <a:r>
                <a:rPr lang="en-US" sz="2300" b="1" dirty="0" err="1">
                  <a:solidFill>
                    <a:srgbClr val="FFFFFF"/>
                  </a:solidFill>
                </a:rPr>
                <a:t>Viremie</a:t>
              </a:r>
              <a:endParaRPr lang="en-US" sz="2400" dirty="0">
                <a:latin typeface="Times New Roman" pitchFamily="18" charset="0"/>
              </a:endParaRPr>
            </a:p>
          </p:txBody>
        </p:sp>
      </p:grpSp>
      <p:sp>
        <p:nvSpPr>
          <p:cNvPr id="25735" name="Rectangle 135"/>
          <p:cNvSpPr>
            <a:spLocks noChangeArrowheads="1"/>
          </p:cNvSpPr>
          <p:nvPr/>
        </p:nvSpPr>
        <p:spPr bwMode="auto">
          <a:xfrm>
            <a:off x="1527175" y="304800"/>
            <a:ext cx="6140450" cy="457200"/>
          </a:xfrm>
          <a:prstGeom prst="rect">
            <a:avLst/>
          </a:prstGeom>
          <a:noFill/>
          <a:ln w="9525">
            <a:noFill/>
            <a:miter lim="800000"/>
            <a:headEnd/>
            <a:tailEnd/>
          </a:ln>
        </p:spPr>
        <p:txBody>
          <a:bodyPr wrap="none" lIns="0" tIns="0" rIns="0" bIns="0">
            <a:spAutoFit/>
          </a:bodyPr>
          <a:lstStyle/>
          <a:p>
            <a:pPr algn="ctr"/>
            <a:r>
              <a:rPr lang="en-US" sz="3000" b="1" dirty="0">
                <a:solidFill>
                  <a:srgbClr val="FFFF00"/>
                </a:solidFill>
                <a:latin typeface="Times New Roman" pitchFamily="18" charset="0"/>
              </a:rPr>
              <a:t>Evolution de </a:t>
            </a:r>
            <a:r>
              <a:rPr lang="en-US" sz="3000" b="1" dirty="0" err="1">
                <a:solidFill>
                  <a:srgbClr val="FFFF00"/>
                </a:solidFill>
                <a:latin typeface="Times New Roman" pitchFamily="18" charset="0"/>
              </a:rPr>
              <a:t>l’infection</a:t>
            </a:r>
            <a:r>
              <a:rPr lang="en-US" sz="3000" b="1" dirty="0">
                <a:solidFill>
                  <a:srgbClr val="FFFF00"/>
                </a:solidFill>
                <a:latin typeface="Times New Roman" pitchFamily="18" charset="0"/>
              </a:rPr>
              <a:t> par le virus A</a:t>
            </a:r>
          </a:p>
        </p:txBody>
      </p:sp>
    </p:spTree>
    <p:extLst>
      <p:ext uri="{BB962C8B-B14F-4D97-AF65-F5344CB8AC3E}">
        <p14:creationId xmlns:p14="http://schemas.microsoft.com/office/powerpoint/2010/main" val="1440829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solidFill>
                  <a:srgbClr val="FFFF00"/>
                </a:solidFill>
              </a:rPr>
              <a:t>V. Evolution</a:t>
            </a:r>
          </a:p>
          <a:p>
            <a:pPr lvl="1">
              <a:buFontTx/>
              <a:buNone/>
            </a:pPr>
            <a:r>
              <a:rPr lang="fr-FR" sz="2400" dirty="0" smtClean="0">
                <a:solidFill>
                  <a:srgbClr val="FFFF00"/>
                </a:solidFill>
              </a:rPr>
              <a:t>Favorable en 10 à 15 jours</a:t>
            </a:r>
          </a:p>
          <a:p>
            <a:r>
              <a:rPr lang="fr-FR" dirty="0" smtClean="0">
                <a:solidFill>
                  <a:srgbClr val="FFFF00"/>
                </a:solidFill>
              </a:rPr>
              <a:t>VI. Traitement</a:t>
            </a:r>
          </a:p>
          <a:p>
            <a:pPr lvl="1">
              <a:buFontTx/>
              <a:buNone/>
            </a:pPr>
            <a:r>
              <a:rPr lang="fr-FR" sz="2400" dirty="0" smtClean="0">
                <a:solidFill>
                  <a:srgbClr val="FFFF00"/>
                </a:solidFill>
              </a:rPr>
              <a:t>Seulement préventif </a:t>
            </a:r>
          </a:p>
          <a:p>
            <a:pPr lvl="1">
              <a:buFontTx/>
              <a:buNone/>
            </a:pPr>
            <a:r>
              <a:rPr lang="fr-FR" sz="2400" dirty="0" smtClean="0">
                <a:solidFill>
                  <a:srgbClr val="FFFF00"/>
                </a:solidFill>
              </a:rPr>
              <a:t>Comme les  autres Infections à transmission fécale</a:t>
            </a:r>
          </a:p>
          <a:p>
            <a:pPr lvl="1">
              <a:buFontTx/>
              <a:buNone/>
            </a:pPr>
            <a:r>
              <a:rPr lang="fr-FR" sz="2400" dirty="0" smtClean="0">
                <a:solidFill>
                  <a:srgbClr val="FFFF00"/>
                </a:solidFill>
              </a:rPr>
              <a:t>vaccin</a:t>
            </a:r>
          </a:p>
        </p:txBody>
      </p:sp>
    </p:spTree>
    <p:extLst>
      <p:ext uri="{BB962C8B-B14F-4D97-AF65-F5344CB8AC3E}">
        <p14:creationId xmlns:p14="http://schemas.microsoft.com/office/powerpoint/2010/main" val="750700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657</TotalTime>
  <Words>2728</Words>
  <Application>Microsoft Office PowerPoint</Application>
  <PresentationFormat>Transparent</PresentationFormat>
  <Paragraphs>409</Paragraphs>
  <Slides>36</Slides>
  <Notes>9</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36</vt:i4>
      </vt:variant>
    </vt:vector>
  </HeadingPairs>
  <TitlesOfParts>
    <vt:vector size="43" baseType="lpstr">
      <vt:lpstr>Arial</vt:lpstr>
      <vt:lpstr>Symbol</vt:lpstr>
      <vt:lpstr>Times</vt:lpstr>
      <vt:lpstr>Times New Roman</vt:lpstr>
      <vt:lpstr>ZapfHumnst BT</vt:lpstr>
      <vt:lpstr>Modèle par défaut</vt:lpstr>
      <vt:lpstr>CorelDRAW</vt:lpstr>
      <vt:lpstr>Hépatites virales</vt:lpstr>
      <vt:lpstr>Introduction</vt:lpstr>
      <vt:lpstr>Hépatite virale A</vt:lpstr>
      <vt:lpstr>Présentation PowerPoint</vt:lpstr>
      <vt:lpstr>Présentation PowerPoint</vt:lpstr>
      <vt:lpstr>Présentation PowerPoint</vt:lpstr>
      <vt:lpstr>Présentation PowerPoint</vt:lpstr>
      <vt:lpstr>Présentation PowerPoint</vt:lpstr>
      <vt:lpstr>Présentation PowerPoint</vt:lpstr>
      <vt:lpstr>Hépatite virale B</vt:lpstr>
      <vt:lpstr>Présentation PowerPoint</vt:lpstr>
      <vt:lpstr>Présentation PowerPoint</vt:lpstr>
      <vt:lpstr>Présentation PowerPoint</vt:lpstr>
      <vt:lpstr>II. Pathogénie  </vt:lpstr>
      <vt:lpstr>III. Clinique </vt:lpstr>
      <vt:lpstr>Présentation PowerPoint</vt:lpstr>
      <vt:lpstr>Présentation PowerPoint</vt:lpstr>
      <vt:lpstr>Présentation PowerPoint</vt:lpstr>
      <vt:lpstr>Présentation PowerPoint</vt:lpstr>
      <vt:lpstr>Présentation PowerPoint</vt:lpstr>
      <vt:lpstr>4 Phases de l’Infection chronique VHB</vt:lpstr>
      <vt:lpstr>Présentation PowerPoint</vt:lpstr>
      <vt:lpstr>Présentation PowerPoint</vt:lpstr>
      <vt:lpstr>Hépatite virale C</vt:lpstr>
      <vt:lpstr>Présentation PowerPoint</vt:lpstr>
      <vt:lpstr>Présentation PowerPoint</vt:lpstr>
      <vt:lpstr>Présentation PowerPoint</vt:lpstr>
      <vt:lpstr>Présentation PowerPoint</vt:lpstr>
      <vt:lpstr>Présentation PowerPoint</vt:lpstr>
      <vt:lpstr>Hépatite Delta</vt:lpstr>
      <vt:lpstr>Présentation PowerPoint</vt:lpstr>
      <vt:lpstr>Présentation PowerPoint</vt:lpstr>
      <vt:lpstr>Hépatite virale E</vt:lpstr>
      <vt:lpstr>Présentation PowerPoint</vt:lpstr>
      <vt:lpstr>Présentation PowerPoint</vt:lpstr>
      <vt:lpstr>Conclusion</vt:lpstr>
    </vt:vector>
  </TitlesOfParts>
  <Company>MLAL/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Hépatites virales</dc:title>
  <dc:creator>Mokhtar</dc:creator>
  <cp:lastModifiedBy>Messast</cp:lastModifiedBy>
  <cp:revision>60</cp:revision>
  <dcterms:created xsi:type="dcterms:W3CDTF">2004-10-19T23:08:32Z</dcterms:created>
  <dcterms:modified xsi:type="dcterms:W3CDTF">2021-03-26T18:45:58Z</dcterms:modified>
</cp:coreProperties>
</file>