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3" r:id="rId5"/>
    <p:sldId id="259" r:id="rId6"/>
    <p:sldId id="260" r:id="rId7"/>
    <p:sldId id="269" r:id="rId8"/>
    <p:sldId id="261" r:id="rId9"/>
    <p:sldId id="262" r:id="rId10"/>
    <p:sldId id="263" r:id="rId11"/>
    <p:sldId id="264" r:id="rId12"/>
    <p:sldId id="270" r:id="rId13"/>
    <p:sldId id="265" r:id="rId14"/>
    <p:sldId id="266" r:id="rId15"/>
    <p:sldId id="272" r:id="rId16"/>
    <p:sldId id="267" r:id="rId17"/>
    <p:sldId id="268" r:id="rId1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82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432560" y="359898"/>
            <a:ext cx="7406640" cy="1472184"/>
          </a:xfrm>
        </p:spPr>
        <p:txBody>
          <a:bodyPr anchor="b"/>
          <a:lstStyle>
            <a:lvl1pPr algn="l">
              <a:defRPr/>
            </a:lvl1pPr>
            <a:extLst/>
          </a:lstStyle>
          <a:p>
            <a:r>
              <a:rPr kumimoji="0" lang="fr-FR" smtClean="0"/>
              <a:t>Cliquez pour modifier le style du titre</a:t>
            </a:r>
            <a:endParaRPr kumimoji="0" lang="en-US"/>
          </a:p>
        </p:txBody>
      </p:sp>
      <p:sp>
        <p:nvSpPr>
          <p:cNvPr id="22" name="Sous-titr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7" name="Espace réservé de la date 6"/>
          <p:cNvSpPr>
            <a:spLocks noGrp="1"/>
          </p:cNvSpPr>
          <p:nvPr>
            <p:ph type="dt" sz="half" idx="10"/>
          </p:nvPr>
        </p:nvSpPr>
        <p:spPr/>
        <p:txBody>
          <a:bodyPr/>
          <a:lstStyle>
            <a:extLst/>
          </a:lstStyle>
          <a:p>
            <a:fld id="{8240B14D-204F-46E4-A839-775327B1F7FD}" type="datetimeFigureOut">
              <a:rPr lang="fr-FR" smtClean="0"/>
              <a:pPr/>
              <a:t>27/12/2020</a:t>
            </a:fld>
            <a:endParaRPr lang="fr-FR"/>
          </a:p>
        </p:txBody>
      </p:sp>
      <p:sp>
        <p:nvSpPr>
          <p:cNvPr id="20" name="Espace réservé du pied de page 19"/>
          <p:cNvSpPr>
            <a:spLocks noGrp="1"/>
          </p:cNvSpPr>
          <p:nvPr>
            <p:ph type="ftr" sz="quarter" idx="11"/>
          </p:nvPr>
        </p:nvSpPr>
        <p:spPr/>
        <p:txBody>
          <a:bodyPr/>
          <a:lstStyle>
            <a:extLst/>
          </a:lstStyle>
          <a:p>
            <a:endParaRPr lang="fr-FR"/>
          </a:p>
        </p:txBody>
      </p:sp>
      <p:sp>
        <p:nvSpPr>
          <p:cNvPr id="10" name="Espace réservé du numéro de diapositive 9"/>
          <p:cNvSpPr>
            <a:spLocks noGrp="1"/>
          </p:cNvSpPr>
          <p:nvPr>
            <p:ph type="sldNum" sz="quarter" idx="12"/>
          </p:nvPr>
        </p:nvSpPr>
        <p:spPr/>
        <p:txBody>
          <a:bodyPr/>
          <a:lstStyle>
            <a:extLst/>
          </a:lstStyle>
          <a:p>
            <a:fld id="{8E34B14D-96E7-4C92-B2C1-1EF2616A16DA}" type="slidenum">
              <a:rPr lang="fr-FR" smtClean="0"/>
              <a:pPr/>
              <a:t>‹N°›</a:t>
            </a:fld>
            <a:endParaRPr lang="fr-FR"/>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8240B14D-204F-46E4-A839-775327B1F7FD}" type="datetimeFigureOut">
              <a:rPr lang="fr-FR" smtClean="0"/>
              <a:pPr/>
              <a:t>27/12/2020</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8E34B14D-96E7-4C92-B2C1-1EF2616A16DA}"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9"/>
            <a:ext cx="1828800" cy="5851525"/>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1143000" y="274640"/>
            <a:ext cx="55626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8240B14D-204F-46E4-A839-775327B1F7FD}" type="datetimeFigureOut">
              <a:rPr lang="fr-FR" smtClean="0"/>
              <a:pPr/>
              <a:t>27/12/2020</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8E34B14D-96E7-4C92-B2C1-1EF2616A16DA}"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8240B14D-204F-46E4-A839-775327B1F7FD}" type="datetimeFigureOut">
              <a:rPr lang="fr-FR" smtClean="0"/>
              <a:pPr/>
              <a:t>27/12/2020</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8E34B14D-96E7-4C92-B2C1-1EF2616A16DA}"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8240B14D-204F-46E4-A839-775327B1F7FD}" type="datetimeFigureOut">
              <a:rPr lang="fr-FR" smtClean="0"/>
              <a:pPr/>
              <a:t>27/12/2020</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8E34B14D-96E7-4C92-B2C1-1EF2616A16DA}" type="slidenum">
              <a:rPr lang="fr-FR" smtClean="0"/>
              <a:pPr/>
              <a:t>‹N°›</a:t>
            </a:fld>
            <a:endParaRPr lang="fr-F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8240B14D-204F-46E4-A839-775327B1F7FD}" type="datetimeFigureOut">
              <a:rPr lang="fr-FR" smtClean="0"/>
              <a:pPr/>
              <a:t>27/12/2020</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8E34B14D-96E7-4C92-B2C1-1EF2616A16DA}"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8240B14D-204F-46E4-A839-775327B1F7FD}" type="datetimeFigureOut">
              <a:rPr lang="fr-FR" smtClean="0"/>
              <a:pPr/>
              <a:t>27/12/2020</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8E34B14D-96E7-4C92-B2C1-1EF2616A16DA}"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nchor="ct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8240B14D-204F-46E4-A839-775327B1F7FD}" type="datetimeFigureOut">
              <a:rPr lang="fr-FR" smtClean="0"/>
              <a:pPr/>
              <a:t>27/12/2020</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8E34B14D-96E7-4C92-B2C1-1EF2616A16DA}"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fld id="{8240B14D-204F-46E4-A839-775327B1F7FD}" type="datetimeFigureOut">
              <a:rPr lang="fr-FR" smtClean="0"/>
              <a:pPr/>
              <a:t>27/12/2020</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8E34B14D-96E7-4C92-B2C1-1EF2616A16DA}" type="slidenum">
              <a:rPr lang="fr-FR" smtClean="0"/>
              <a:pPr/>
              <a:t>‹N°›</a:t>
            </a:fld>
            <a:endParaRPr lang="fr-F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8240B14D-204F-46E4-A839-775327B1F7FD}" type="datetimeFigureOut">
              <a:rPr lang="fr-FR" smtClean="0"/>
              <a:pPr/>
              <a:t>27/12/2020</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8E34B14D-96E7-4C92-B2C1-1EF2616A16DA}"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extLst/>
          </a:lstStyle>
          <a:p>
            <a:fld id="{8240B14D-204F-46E4-A839-775327B1F7FD}" type="datetimeFigureOut">
              <a:rPr lang="fr-FR" smtClean="0"/>
              <a:pPr/>
              <a:t>27/12/2020</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8E34B14D-96E7-4C92-B2C1-1EF2616A16DA}" type="slidenum">
              <a:rPr lang="fr-FR" smtClean="0"/>
              <a:pPr/>
              <a:t>‹N°›</a:t>
            </a:fld>
            <a:endParaRPr lang="fr-F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ce réservé pour une imag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smtClean="0"/>
              <a:t>Cliquez sur l'icône pour ajouter une image</a:t>
            </a:r>
            <a:endParaRPr kumimoji="0" lang="en-US" dirty="0"/>
          </a:p>
        </p:txBody>
      </p:sp>
      <p:sp>
        <p:nvSpPr>
          <p:cNvPr id="9" name="Organigramme : Processu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Organigramme : Processu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Espace réservé du text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Bouée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Espace réservé du titre 4"/>
          <p:cNvSpPr>
            <a:spLocks noGrp="1"/>
          </p:cNvSpPr>
          <p:nvPr>
            <p:ph type="title"/>
          </p:nvPr>
        </p:nvSpPr>
        <p:spPr>
          <a:xfrm>
            <a:off x="1435608" y="274638"/>
            <a:ext cx="7498080" cy="1143000"/>
          </a:xfrm>
          <a:prstGeom prst="rect">
            <a:avLst/>
          </a:prstGeom>
        </p:spPr>
        <p:txBody>
          <a:bodyPr anchor="ctr">
            <a:normAutofit/>
          </a:bodyPr>
          <a:lstStyle>
            <a:extLst/>
          </a:lstStyle>
          <a:p>
            <a:r>
              <a:rPr kumimoji="0" lang="fr-FR" smtClean="0"/>
              <a:t>Cliquez pour modifier le style du titre</a:t>
            </a:r>
            <a:endParaRPr kumimoji="0" lang="en-US"/>
          </a:p>
        </p:txBody>
      </p:sp>
      <p:sp>
        <p:nvSpPr>
          <p:cNvPr id="9" name="Espace réservé du texte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8240B14D-204F-46E4-A839-775327B1F7FD}" type="datetimeFigureOut">
              <a:rPr lang="fr-FR" smtClean="0"/>
              <a:pPr/>
              <a:t>27/12/2020</a:t>
            </a:fld>
            <a:endParaRPr lang="fr-FR"/>
          </a:p>
        </p:txBody>
      </p:sp>
      <p:sp>
        <p:nvSpPr>
          <p:cNvPr id="10" name="Espace réservé du pied de pag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fr-FR"/>
          </a:p>
        </p:txBody>
      </p:sp>
      <p:sp>
        <p:nvSpPr>
          <p:cNvPr id="22" name="Espace réservé du numéro de diapositiv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E34B14D-96E7-4C92-B2C1-1EF2616A16DA}" type="slidenum">
              <a:rPr lang="fr-FR" smtClean="0"/>
              <a:pPr/>
              <a:t>‹N°›</a:t>
            </a:fld>
            <a:endParaRPr lang="fr-F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Diphtérie </a:t>
            </a:r>
            <a:endParaRPr lang="fr-FR" dirty="0"/>
          </a:p>
        </p:txBody>
      </p:sp>
      <p:sp>
        <p:nvSpPr>
          <p:cNvPr id="3" name="Sous-titre 2"/>
          <p:cNvSpPr>
            <a:spLocks noGrp="1"/>
          </p:cNvSpPr>
          <p:nvPr>
            <p:ph type="subTitle" idx="1"/>
          </p:nvPr>
        </p:nvSpPr>
        <p:spPr>
          <a:xfrm>
            <a:off x="1000100" y="5105400"/>
            <a:ext cx="7406640" cy="1752600"/>
          </a:xfrm>
        </p:spPr>
        <p:txBody>
          <a:bodyPr/>
          <a:lstStyle/>
          <a:p>
            <a:r>
              <a:rPr lang="fr-FR" dirty="0" smtClean="0"/>
              <a:t>Pr </a:t>
            </a:r>
            <a:r>
              <a:rPr lang="fr-FR" dirty="0" err="1" smtClean="0"/>
              <a:t>K.Charaoui</a:t>
            </a:r>
            <a:r>
              <a:rPr lang="fr-FR" dirty="0" smtClean="0"/>
              <a:t> </a:t>
            </a:r>
          </a:p>
          <a:p>
            <a:r>
              <a:rPr lang="fr-FR" dirty="0" smtClean="0"/>
              <a:t>Faculté de médecine / UC3</a:t>
            </a:r>
            <a:endParaRPr lang="fr-FR" dirty="0"/>
          </a:p>
        </p:txBody>
      </p:sp>
      <p:sp>
        <p:nvSpPr>
          <p:cNvPr id="4" name="ZoneTexte 3"/>
          <p:cNvSpPr txBox="1"/>
          <p:nvPr/>
        </p:nvSpPr>
        <p:spPr>
          <a:xfrm>
            <a:off x="3286116" y="0"/>
            <a:ext cx="2985497" cy="369332"/>
          </a:xfrm>
          <a:prstGeom prst="rect">
            <a:avLst/>
          </a:prstGeom>
          <a:noFill/>
        </p:spPr>
        <p:txBody>
          <a:bodyPr wrap="none" rtlCol="0">
            <a:spAutoFit/>
          </a:bodyPr>
          <a:lstStyle/>
          <a:p>
            <a:r>
              <a:rPr lang="fr-FR" dirty="0" smtClean="0"/>
              <a:t>Année universitaire2020/2021</a:t>
            </a:r>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Autres formes cliniques </a:t>
            </a:r>
            <a:endParaRPr lang="fr-FR" dirty="0"/>
          </a:p>
        </p:txBody>
      </p:sp>
      <p:sp>
        <p:nvSpPr>
          <p:cNvPr id="3" name="Espace réservé du contenu 2"/>
          <p:cNvSpPr>
            <a:spLocks noGrp="1"/>
          </p:cNvSpPr>
          <p:nvPr>
            <p:ph idx="1"/>
          </p:nvPr>
        </p:nvSpPr>
        <p:spPr/>
        <p:txBody>
          <a:bodyPr>
            <a:normAutofit fontScale="85000" lnSpcReduction="10000"/>
          </a:bodyPr>
          <a:lstStyle/>
          <a:p>
            <a:r>
              <a:rPr lang="fr-FR" dirty="0" smtClean="0"/>
              <a:t>Localisation laryngée ou croup surtout chez l’enfant et nourrisson évoluant en 03 phases </a:t>
            </a:r>
          </a:p>
          <a:p>
            <a:pPr>
              <a:buNone/>
            </a:pPr>
            <a:r>
              <a:rPr lang="fr-FR" dirty="0" smtClean="0"/>
              <a:t>   Toux rauque et voix rauque </a:t>
            </a:r>
          </a:p>
          <a:p>
            <a:pPr>
              <a:buNone/>
            </a:pPr>
            <a:r>
              <a:rPr lang="fr-FR" dirty="0" smtClean="0"/>
              <a:t>   Toux rauque et voix éteinte </a:t>
            </a:r>
          </a:p>
          <a:p>
            <a:pPr>
              <a:buNone/>
            </a:pPr>
            <a:r>
              <a:rPr lang="fr-FR" dirty="0" smtClean="0"/>
              <a:t>   Toux éteinte et voix éteinte</a:t>
            </a:r>
          </a:p>
          <a:p>
            <a:pPr>
              <a:buNone/>
            </a:pPr>
            <a:r>
              <a:rPr lang="fr-FR" dirty="0" smtClean="0"/>
              <a:t>   Bradypnée inspiratoire bruyante puis asphyxie . </a:t>
            </a:r>
          </a:p>
          <a:p>
            <a:r>
              <a:rPr lang="fr-FR" dirty="0" smtClean="0"/>
              <a:t>Localisation cutanée ou nasale</a:t>
            </a:r>
          </a:p>
          <a:p>
            <a:r>
              <a:rPr lang="fr-FR" dirty="0" smtClean="0"/>
              <a:t>Angine érythémateuse ou pseudo-</a:t>
            </a:r>
            <a:r>
              <a:rPr lang="fr-FR" dirty="0" err="1" smtClean="0"/>
              <a:t>phlegmonneuse</a:t>
            </a:r>
            <a:endParaRPr lang="fr-FR" dirty="0" smtClean="0"/>
          </a:p>
          <a:p>
            <a:r>
              <a:rPr lang="fr-FR" dirty="0" smtClean="0"/>
              <a:t>Forme compliquées : Complications peuvent être précoces ou tardives (30</a:t>
            </a:r>
            <a:r>
              <a:rPr lang="fr-FR" baseline="30000" dirty="0" smtClean="0"/>
              <a:t>ème</a:t>
            </a:r>
            <a:r>
              <a:rPr lang="fr-FR" dirty="0" smtClean="0"/>
              <a:t> – 40</a:t>
            </a:r>
            <a:r>
              <a:rPr lang="fr-FR" baseline="30000" dirty="0" smtClean="0"/>
              <a:t>ème</a:t>
            </a:r>
            <a:r>
              <a:rPr lang="fr-FR" dirty="0" smtClean="0"/>
              <a:t> jour)</a:t>
            </a:r>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28728" y="0"/>
            <a:ext cx="7498080" cy="868346"/>
          </a:xfrm>
        </p:spPr>
        <p:txBody>
          <a:bodyPr/>
          <a:lstStyle/>
          <a:p>
            <a:r>
              <a:rPr lang="fr-FR" dirty="0" smtClean="0"/>
              <a:t>Formes </a:t>
            </a:r>
            <a:r>
              <a:rPr lang="fr-FR" dirty="0" smtClean="0"/>
              <a:t>compliquées (1) </a:t>
            </a:r>
            <a:endParaRPr lang="fr-FR" dirty="0"/>
          </a:p>
        </p:txBody>
      </p:sp>
      <p:sp>
        <p:nvSpPr>
          <p:cNvPr id="3" name="Espace réservé du contenu 2"/>
          <p:cNvSpPr>
            <a:spLocks noGrp="1"/>
          </p:cNvSpPr>
          <p:nvPr>
            <p:ph idx="1"/>
          </p:nvPr>
        </p:nvSpPr>
        <p:spPr>
          <a:xfrm>
            <a:off x="1435608" y="1214422"/>
            <a:ext cx="7498080" cy="5033978"/>
          </a:xfrm>
        </p:spPr>
        <p:txBody>
          <a:bodyPr>
            <a:normAutofit fontScale="77500" lnSpcReduction="20000"/>
          </a:bodyPr>
          <a:lstStyle/>
          <a:p>
            <a:endParaRPr lang="fr-FR" b="1" dirty="0" smtClean="0"/>
          </a:p>
          <a:p>
            <a:r>
              <a:rPr lang="fr-FR" b="1" dirty="0" smtClean="0"/>
              <a:t>Syndrome </a:t>
            </a:r>
            <a:r>
              <a:rPr lang="fr-FR" b="1" dirty="0" smtClean="0"/>
              <a:t>précoce de </a:t>
            </a:r>
            <a:r>
              <a:rPr lang="fr-FR" b="1" dirty="0" err="1" smtClean="0"/>
              <a:t>Marfan</a:t>
            </a:r>
            <a:r>
              <a:rPr lang="fr-FR" b="1" dirty="0" smtClean="0"/>
              <a:t> </a:t>
            </a:r>
            <a:r>
              <a:rPr lang="fr-FR" dirty="0" smtClean="0"/>
              <a:t>: 7</a:t>
            </a:r>
            <a:r>
              <a:rPr lang="fr-FR" baseline="30000" dirty="0" smtClean="0"/>
              <a:t>ème</a:t>
            </a:r>
            <a:r>
              <a:rPr lang="fr-FR" dirty="0" smtClean="0"/>
              <a:t> j après le début de l'angine </a:t>
            </a:r>
          </a:p>
          <a:p>
            <a:pPr>
              <a:buNone/>
            </a:pPr>
            <a:r>
              <a:rPr lang="fr-FR" dirty="0" smtClean="0"/>
              <a:t>    paralysie du voile, vomissements, syndrome </a:t>
            </a:r>
            <a:r>
              <a:rPr lang="fr-FR" dirty="0" err="1" smtClean="0"/>
              <a:t>hemorragique</a:t>
            </a:r>
            <a:r>
              <a:rPr lang="fr-FR" dirty="0" smtClean="0"/>
              <a:t>, myocardite, insuffisance rénale </a:t>
            </a:r>
          </a:p>
          <a:p>
            <a:pPr>
              <a:buNone/>
            </a:pPr>
            <a:endParaRPr lang="fr-FR" dirty="0" smtClean="0"/>
          </a:p>
          <a:p>
            <a:r>
              <a:rPr lang="fr-FR" b="1" dirty="0" smtClean="0"/>
              <a:t>Syndrome malin de Grenet et </a:t>
            </a:r>
            <a:r>
              <a:rPr lang="fr-FR" b="1" dirty="0" err="1" smtClean="0"/>
              <a:t>Mezart</a:t>
            </a:r>
            <a:endParaRPr lang="fr-FR" b="1" dirty="0" smtClean="0"/>
          </a:p>
          <a:p>
            <a:pPr>
              <a:buNone/>
            </a:pPr>
            <a:r>
              <a:rPr lang="fr-FR" b="1" dirty="0" smtClean="0"/>
              <a:t> </a:t>
            </a:r>
            <a:r>
              <a:rPr lang="fr-FR" b="1" dirty="0" smtClean="0"/>
              <a:t> </a:t>
            </a:r>
            <a:r>
              <a:rPr lang="fr-FR" b="1" dirty="0" smtClean="0"/>
              <a:t> </a:t>
            </a:r>
            <a:r>
              <a:rPr lang="fr-FR" dirty="0" smtClean="0"/>
              <a:t>vers le </a:t>
            </a:r>
            <a:r>
              <a:rPr lang="fr-FR" dirty="0" smtClean="0"/>
              <a:t>36</a:t>
            </a:r>
            <a:r>
              <a:rPr lang="fr-FR" baseline="30000" dirty="0" smtClean="0"/>
              <a:t>è</a:t>
            </a:r>
            <a:r>
              <a:rPr lang="fr-FR" baseline="30000" dirty="0" smtClean="0"/>
              <a:t>me</a:t>
            </a:r>
            <a:r>
              <a:rPr lang="fr-FR" dirty="0" smtClean="0"/>
              <a:t> </a:t>
            </a:r>
            <a:r>
              <a:rPr lang="fr-FR" dirty="0" smtClean="0"/>
              <a:t>j </a:t>
            </a:r>
            <a:r>
              <a:rPr lang="fr-FR" dirty="0" smtClean="0"/>
              <a:t> </a:t>
            </a:r>
            <a:endParaRPr lang="fr-FR" dirty="0" smtClean="0"/>
          </a:p>
          <a:p>
            <a:pPr>
              <a:buNone/>
            </a:pPr>
            <a:r>
              <a:rPr lang="fr-FR" dirty="0" smtClean="0"/>
              <a:t>   une paralysie de l'</a:t>
            </a:r>
            <a:r>
              <a:rPr lang="fr-FR" dirty="0" err="1" smtClean="0"/>
              <a:t>accomodation</a:t>
            </a:r>
            <a:endParaRPr lang="fr-FR" dirty="0" smtClean="0"/>
          </a:p>
          <a:p>
            <a:pPr>
              <a:buNone/>
            </a:pPr>
            <a:r>
              <a:rPr lang="fr-FR" dirty="0" smtClean="0"/>
              <a:t>   une paralysie du voile</a:t>
            </a:r>
          </a:p>
          <a:p>
            <a:pPr>
              <a:buNone/>
            </a:pPr>
            <a:r>
              <a:rPr lang="fr-FR" dirty="0" smtClean="0"/>
              <a:t>   </a:t>
            </a:r>
            <a:r>
              <a:rPr lang="fr-FR" dirty="0" smtClean="0"/>
              <a:t>polyradiculonévrite </a:t>
            </a:r>
            <a:r>
              <a:rPr lang="fr-FR" dirty="0" smtClean="0"/>
              <a:t>ascendante </a:t>
            </a:r>
          </a:p>
          <a:p>
            <a:pPr>
              <a:buNone/>
            </a:pPr>
            <a:r>
              <a:rPr lang="fr-FR" dirty="0" smtClean="0"/>
              <a:t>   atteinte respiratoire </a:t>
            </a:r>
          </a:p>
          <a:p>
            <a:pPr>
              <a:buNone/>
            </a:pPr>
            <a:r>
              <a:rPr lang="fr-FR" dirty="0" smtClean="0"/>
              <a:t>   régression sans séquelles (52</a:t>
            </a:r>
            <a:r>
              <a:rPr lang="fr-FR" baseline="30000" dirty="0" smtClean="0"/>
              <a:t>ème</a:t>
            </a:r>
            <a:r>
              <a:rPr lang="fr-FR" dirty="0" smtClean="0"/>
              <a:t> j) )</a:t>
            </a:r>
          </a:p>
          <a:p>
            <a:pPr>
              <a:buNone/>
            </a:pPr>
            <a:endParaRPr lang="fr-FR"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Formes  compliquées (2)</a:t>
            </a:r>
            <a:endParaRPr lang="fr-FR" dirty="0"/>
          </a:p>
        </p:txBody>
      </p:sp>
      <p:sp>
        <p:nvSpPr>
          <p:cNvPr id="3" name="Espace réservé du contenu 2"/>
          <p:cNvSpPr>
            <a:spLocks noGrp="1"/>
          </p:cNvSpPr>
          <p:nvPr>
            <p:ph idx="1"/>
          </p:nvPr>
        </p:nvSpPr>
        <p:spPr/>
        <p:txBody>
          <a:bodyPr/>
          <a:lstStyle/>
          <a:p>
            <a:endParaRPr lang="fr-FR" dirty="0" smtClean="0"/>
          </a:p>
          <a:p>
            <a:r>
              <a:rPr lang="fr-FR" dirty="0" smtClean="0"/>
              <a:t> </a:t>
            </a:r>
            <a:r>
              <a:rPr lang="fr-FR" dirty="0" smtClean="0"/>
              <a:t>Myocardite : Plus fréquente et plus grave de traduction seulement </a:t>
            </a:r>
            <a:r>
              <a:rPr lang="fr-FR" dirty="0" smtClean="0"/>
              <a:t>ECG, </a:t>
            </a:r>
            <a:r>
              <a:rPr lang="fr-FR" dirty="0" smtClean="0"/>
              <a:t>parfois </a:t>
            </a:r>
            <a:r>
              <a:rPr lang="fr-FR" dirty="0" smtClean="0"/>
              <a:t>clinique </a:t>
            </a:r>
            <a:r>
              <a:rPr lang="fr-FR" dirty="0" smtClean="0"/>
              <a:t>et ECG ; tachyarythmie, tachycardie, assourdissement des bruits du cœur, asystolie et a l'ECG des troubles du rythme, et de conduction</a:t>
            </a:r>
          </a:p>
          <a:p>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Formes </a:t>
            </a:r>
            <a:r>
              <a:rPr lang="fr-FR" dirty="0" smtClean="0"/>
              <a:t>compliquées (3) </a:t>
            </a:r>
            <a:endParaRPr lang="fr-FR" dirty="0"/>
          </a:p>
        </p:txBody>
      </p:sp>
      <p:sp>
        <p:nvSpPr>
          <p:cNvPr id="3" name="Espace réservé du contenu 2"/>
          <p:cNvSpPr>
            <a:spLocks noGrp="1"/>
          </p:cNvSpPr>
          <p:nvPr>
            <p:ph idx="1"/>
          </p:nvPr>
        </p:nvSpPr>
        <p:spPr/>
        <p:txBody>
          <a:bodyPr/>
          <a:lstStyle/>
          <a:p>
            <a:r>
              <a:rPr lang="fr-FR" dirty="0" smtClean="0"/>
              <a:t>Paralysies : </a:t>
            </a:r>
          </a:p>
          <a:p>
            <a:r>
              <a:rPr lang="fr-FR" dirty="0" smtClean="0"/>
              <a:t>Paralysie Vélo palatine </a:t>
            </a:r>
          </a:p>
          <a:p>
            <a:r>
              <a:rPr lang="fr-FR" dirty="0" smtClean="0"/>
              <a:t> Paralysie Pharynx et larynx </a:t>
            </a:r>
          </a:p>
          <a:p>
            <a:r>
              <a:rPr lang="fr-FR" dirty="0" smtClean="0"/>
              <a:t> Paralysie Muscles respiratoires </a:t>
            </a:r>
          </a:p>
          <a:p>
            <a:r>
              <a:rPr lang="fr-FR" dirty="0" smtClean="0"/>
              <a:t>Paralysie de l'accommodation </a:t>
            </a:r>
          </a:p>
          <a:p>
            <a:r>
              <a:rPr lang="fr-FR" dirty="0" smtClean="0"/>
              <a:t>Atteinte rénale : néphrite</a:t>
            </a:r>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Diagnostic positif  </a:t>
            </a:r>
            <a:endParaRPr lang="fr-FR" dirty="0"/>
          </a:p>
        </p:txBody>
      </p:sp>
      <p:sp>
        <p:nvSpPr>
          <p:cNvPr id="3" name="Espace réservé du contenu 2"/>
          <p:cNvSpPr>
            <a:spLocks noGrp="1"/>
          </p:cNvSpPr>
          <p:nvPr>
            <p:ph idx="1"/>
          </p:nvPr>
        </p:nvSpPr>
        <p:spPr/>
        <p:txBody>
          <a:bodyPr>
            <a:normAutofit fontScale="85000" lnSpcReduction="20000"/>
          </a:bodyPr>
          <a:lstStyle/>
          <a:p>
            <a:r>
              <a:rPr lang="fr-FR" dirty="0" smtClean="0"/>
              <a:t>Notion de contage / épidémie </a:t>
            </a:r>
          </a:p>
          <a:p>
            <a:r>
              <a:rPr lang="fr-FR" dirty="0" smtClean="0"/>
              <a:t>Absence  de vaccination </a:t>
            </a:r>
          </a:p>
          <a:p>
            <a:r>
              <a:rPr lang="fr-FR" dirty="0" smtClean="0"/>
              <a:t>Présence de fausses membranes  associées à des signes généraux toxiniques </a:t>
            </a:r>
            <a:endParaRPr lang="fr-FR" dirty="0" smtClean="0"/>
          </a:p>
          <a:p>
            <a:r>
              <a:rPr lang="fr-FR" b="1" dirty="0" smtClean="0"/>
              <a:t>Toute angine à fausse membrane doit-être considérée comme une diphtérie jusqu’à preuve du contraire </a:t>
            </a:r>
            <a:endParaRPr lang="fr-FR" b="1" dirty="0" smtClean="0"/>
          </a:p>
          <a:p>
            <a:r>
              <a:rPr lang="fr-FR" dirty="0" smtClean="0"/>
              <a:t>Devant ces éléments évoquer la diphtérie prélèvement pharyngé et traitement en urgence</a:t>
            </a:r>
          </a:p>
          <a:p>
            <a:r>
              <a:rPr lang="fr-FR" dirty="0" smtClean="0"/>
              <a:t> Prélèvement de gorge par écouvillon . </a:t>
            </a:r>
          </a:p>
          <a:p>
            <a:r>
              <a:rPr lang="fr-FR" dirty="0" smtClean="0"/>
              <a:t>Ex direct et ensemencement sur milieux de spécifiques (</a:t>
            </a:r>
            <a:r>
              <a:rPr lang="fr-FR" dirty="0" err="1" smtClean="0"/>
              <a:t>Loeffler</a:t>
            </a:r>
            <a:r>
              <a:rPr lang="fr-FR" dirty="0" smtClean="0"/>
              <a:t>)</a:t>
            </a:r>
          </a:p>
          <a:p>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Diagnostic différentiel </a:t>
            </a:r>
            <a:endParaRPr lang="fr-FR" dirty="0"/>
          </a:p>
        </p:txBody>
      </p:sp>
      <p:sp>
        <p:nvSpPr>
          <p:cNvPr id="3" name="Espace réservé du contenu 2"/>
          <p:cNvSpPr>
            <a:spLocks noGrp="1"/>
          </p:cNvSpPr>
          <p:nvPr>
            <p:ph idx="1"/>
          </p:nvPr>
        </p:nvSpPr>
        <p:spPr/>
        <p:txBody>
          <a:bodyPr/>
          <a:lstStyle/>
          <a:p>
            <a:r>
              <a:rPr lang="fr-FR" dirty="0" smtClean="0"/>
              <a:t>Devant l’angine: </a:t>
            </a:r>
          </a:p>
          <a:p>
            <a:pPr>
              <a:buFont typeface="Wingdings" pitchFamily="2" charset="2"/>
              <a:buChar char="ü"/>
            </a:pPr>
            <a:r>
              <a:rPr lang="fr-FR" dirty="0" smtClean="0"/>
              <a:t>Mononucléose infectieuse MNI </a:t>
            </a:r>
          </a:p>
          <a:p>
            <a:pPr>
              <a:buFont typeface="Wingdings" pitchFamily="2" charset="2"/>
              <a:buChar char="ü"/>
            </a:pPr>
            <a:r>
              <a:rPr lang="fr-FR" dirty="0" smtClean="0"/>
              <a:t>Autres angines </a:t>
            </a:r>
          </a:p>
          <a:p>
            <a:r>
              <a:rPr lang="fr-FR" dirty="0" smtClean="0"/>
              <a:t>Devant un croup </a:t>
            </a:r>
          </a:p>
          <a:p>
            <a:pPr>
              <a:buFont typeface="Wingdings" pitchFamily="2" charset="2"/>
              <a:buChar char="ü"/>
            </a:pPr>
            <a:r>
              <a:rPr lang="fr-FR" dirty="0" smtClean="0"/>
              <a:t>Laryngite aigue </a:t>
            </a:r>
          </a:p>
          <a:p>
            <a:endParaRPr lang="fr-FR" dirty="0" smtClean="0"/>
          </a:p>
          <a:p>
            <a:pPr>
              <a:buFont typeface="Wingdings" pitchFamily="2" charset="2"/>
              <a:buChar char="ü"/>
            </a:pPr>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Traitement </a:t>
            </a:r>
            <a:endParaRPr lang="fr-FR" dirty="0"/>
          </a:p>
        </p:txBody>
      </p:sp>
      <p:sp>
        <p:nvSpPr>
          <p:cNvPr id="3" name="Espace réservé du contenu 2"/>
          <p:cNvSpPr>
            <a:spLocks noGrp="1"/>
          </p:cNvSpPr>
          <p:nvPr>
            <p:ph idx="1"/>
          </p:nvPr>
        </p:nvSpPr>
        <p:spPr/>
        <p:txBody>
          <a:bodyPr>
            <a:normAutofit fontScale="77500" lnSpcReduction="20000"/>
          </a:bodyPr>
          <a:lstStyle/>
          <a:p>
            <a:r>
              <a:rPr lang="fr-FR" dirty="0" smtClean="0"/>
              <a:t>Urgence</a:t>
            </a:r>
          </a:p>
          <a:p>
            <a:r>
              <a:rPr lang="fr-FR" dirty="0" smtClean="0"/>
              <a:t> </a:t>
            </a:r>
            <a:r>
              <a:rPr lang="fr-FR" dirty="0" err="1" smtClean="0"/>
              <a:t>Anatoxinothérapie</a:t>
            </a:r>
            <a:r>
              <a:rPr lang="fr-FR" dirty="0" smtClean="0"/>
              <a:t> + ATB</a:t>
            </a:r>
          </a:p>
          <a:p>
            <a:r>
              <a:rPr lang="fr-FR" dirty="0" smtClean="0"/>
              <a:t>Sérum antidiphtérique équin: selon la gravité </a:t>
            </a:r>
          </a:p>
          <a:p>
            <a:pPr>
              <a:buNone/>
            </a:pPr>
            <a:r>
              <a:rPr lang="fr-FR" dirty="0" smtClean="0"/>
              <a:t>   20 000 à </a:t>
            </a:r>
            <a:r>
              <a:rPr lang="fr-FR" dirty="0" smtClean="0"/>
              <a:t>100000</a:t>
            </a:r>
            <a:r>
              <a:rPr lang="fr-FR" dirty="0" smtClean="0"/>
              <a:t> </a:t>
            </a:r>
            <a:r>
              <a:rPr lang="fr-FR" dirty="0" err="1" smtClean="0"/>
              <a:t>ui</a:t>
            </a:r>
            <a:r>
              <a:rPr lang="fr-FR" dirty="0" smtClean="0"/>
              <a:t>, selon la méthode </a:t>
            </a:r>
            <a:r>
              <a:rPr lang="fr-FR" dirty="0" err="1" smtClean="0"/>
              <a:t>Besredeka</a:t>
            </a:r>
            <a:endParaRPr lang="fr-FR" dirty="0" smtClean="0"/>
          </a:p>
          <a:p>
            <a:r>
              <a:rPr lang="fr-FR" dirty="0" err="1" smtClean="0"/>
              <a:t>Amoxicilline</a:t>
            </a:r>
            <a:r>
              <a:rPr lang="fr-FR" dirty="0" smtClean="0"/>
              <a:t> ou </a:t>
            </a:r>
            <a:r>
              <a:rPr lang="fr-FR" dirty="0" err="1" smtClean="0"/>
              <a:t>Peni</a:t>
            </a:r>
            <a:r>
              <a:rPr lang="fr-FR" dirty="0" smtClean="0"/>
              <a:t> G ou </a:t>
            </a:r>
            <a:r>
              <a:rPr lang="fr-FR" dirty="0" smtClean="0"/>
              <a:t>Erythromycine </a:t>
            </a:r>
            <a:endParaRPr lang="fr-FR" dirty="0" smtClean="0"/>
          </a:p>
          <a:p>
            <a:pPr>
              <a:buNone/>
            </a:pPr>
            <a:r>
              <a:rPr lang="fr-FR" dirty="0" smtClean="0"/>
              <a:t>   Durée 10 jours </a:t>
            </a:r>
          </a:p>
          <a:p>
            <a:r>
              <a:rPr lang="fr-FR" dirty="0" smtClean="0"/>
              <a:t> Autres mesures </a:t>
            </a:r>
          </a:p>
          <a:p>
            <a:pPr>
              <a:buNone/>
            </a:pPr>
            <a:r>
              <a:rPr lang="fr-FR" dirty="0" smtClean="0"/>
              <a:t>    isolement du malade</a:t>
            </a:r>
          </a:p>
          <a:p>
            <a:pPr>
              <a:buNone/>
            </a:pPr>
            <a:r>
              <a:rPr lang="fr-FR" dirty="0" smtClean="0"/>
              <a:t>    repos au lit (21 jours), </a:t>
            </a:r>
          </a:p>
          <a:p>
            <a:pPr>
              <a:buNone/>
            </a:pPr>
            <a:r>
              <a:rPr lang="fr-FR" dirty="0" smtClean="0"/>
              <a:t>    vaccination  </a:t>
            </a:r>
          </a:p>
          <a:p>
            <a:r>
              <a:rPr lang="fr-FR" dirty="0" smtClean="0"/>
              <a:t>Corticoïdes en cas de laryngite</a:t>
            </a:r>
          </a:p>
          <a:p>
            <a:r>
              <a:rPr lang="fr-FR" dirty="0" smtClean="0"/>
              <a:t>Traitement des complications </a:t>
            </a:r>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Prévention </a:t>
            </a:r>
            <a:endParaRPr lang="fr-FR" dirty="0"/>
          </a:p>
        </p:txBody>
      </p:sp>
      <p:sp>
        <p:nvSpPr>
          <p:cNvPr id="3" name="Espace réservé du contenu 2"/>
          <p:cNvSpPr>
            <a:spLocks noGrp="1"/>
          </p:cNvSpPr>
          <p:nvPr>
            <p:ph idx="1"/>
          </p:nvPr>
        </p:nvSpPr>
        <p:spPr>
          <a:xfrm>
            <a:off x="1435608" y="1214422"/>
            <a:ext cx="7498080" cy="5033978"/>
          </a:xfrm>
        </p:spPr>
        <p:txBody>
          <a:bodyPr>
            <a:normAutofit fontScale="77500" lnSpcReduction="20000"/>
          </a:bodyPr>
          <a:lstStyle/>
          <a:p>
            <a:endParaRPr lang="fr-FR" dirty="0" smtClean="0"/>
          </a:p>
          <a:p>
            <a:r>
              <a:rPr lang="fr-FR" dirty="0" smtClean="0"/>
              <a:t>Prophylaxie collective </a:t>
            </a:r>
          </a:p>
          <a:p>
            <a:pPr>
              <a:buNone/>
            </a:pPr>
            <a:r>
              <a:rPr lang="fr-FR" dirty="0" smtClean="0"/>
              <a:t>   Vaccination obligatoire selon le calendrier . Professionnels de santé tous les 10 ans </a:t>
            </a:r>
          </a:p>
          <a:p>
            <a:pPr>
              <a:buNone/>
            </a:pPr>
            <a:endParaRPr lang="fr-FR" dirty="0" smtClean="0"/>
          </a:p>
          <a:p>
            <a:r>
              <a:rPr lang="fr-FR" dirty="0" smtClean="0"/>
              <a:t>Prophylaxie individuelle </a:t>
            </a:r>
          </a:p>
          <a:p>
            <a:pPr>
              <a:buNone/>
            </a:pPr>
            <a:r>
              <a:rPr lang="fr-FR" dirty="0" smtClean="0"/>
              <a:t>   Dépistage et traitement des sujets contacts </a:t>
            </a:r>
          </a:p>
          <a:p>
            <a:pPr>
              <a:buNone/>
            </a:pPr>
            <a:r>
              <a:rPr lang="fr-FR" dirty="0" smtClean="0"/>
              <a:t>    Vaccination : sujet non vacciné </a:t>
            </a:r>
          </a:p>
          <a:p>
            <a:pPr>
              <a:buNone/>
            </a:pPr>
            <a:r>
              <a:rPr lang="fr-FR" dirty="0" smtClean="0"/>
              <a:t>    Vaccination &lt; 5ans : immunité suffisante </a:t>
            </a:r>
          </a:p>
          <a:p>
            <a:pPr>
              <a:buNone/>
            </a:pPr>
            <a:r>
              <a:rPr lang="fr-FR" dirty="0" smtClean="0"/>
              <a:t>    5 ans &lt; vaccination &gt; 10 ans : 1 rappel </a:t>
            </a:r>
          </a:p>
          <a:p>
            <a:pPr>
              <a:buNone/>
            </a:pPr>
            <a:r>
              <a:rPr lang="fr-FR" dirty="0" smtClean="0"/>
              <a:t>    10 ans et 20 ans  2 injections à l mois d’intervalle. </a:t>
            </a:r>
          </a:p>
          <a:p>
            <a:pPr>
              <a:buNone/>
            </a:pPr>
            <a:r>
              <a:rPr lang="fr-FR" dirty="0" smtClean="0"/>
              <a:t>    Pas de vaccination ou vaccination &gt; 20 ans : protocole complet</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Introduction </a:t>
            </a:r>
            <a:endParaRPr lang="fr-FR" dirty="0"/>
          </a:p>
        </p:txBody>
      </p:sp>
      <p:sp>
        <p:nvSpPr>
          <p:cNvPr id="3" name="Espace réservé du contenu 2"/>
          <p:cNvSpPr>
            <a:spLocks noGrp="1"/>
          </p:cNvSpPr>
          <p:nvPr>
            <p:ph idx="1"/>
          </p:nvPr>
        </p:nvSpPr>
        <p:spPr/>
        <p:txBody>
          <a:bodyPr>
            <a:normAutofit fontScale="85000" lnSpcReduction="10000"/>
          </a:bodyPr>
          <a:lstStyle/>
          <a:p>
            <a:r>
              <a:rPr lang="fr-FR" dirty="0" smtClean="0"/>
              <a:t>Toxi-infection très contagieuse à déclaration obligatoire due au </a:t>
            </a:r>
            <a:r>
              <a:rPr lang="fr-FR" dirty="0" err="1" smtClean="0"/>
              <a:t>Corynebacterium</a:t>
            </a:r>
            <a:r>
              <a:rPr lang="fr-FR" dirty="0" smtClean="0"/>
              <a:t> </a:t>
            </a:r>
            <a:r>
              <a:rPr lang="fr-FR" dirty="0" err="1" smtClean="0"/>
              <a:t>diphtériae</a:t>
            </a:r>
            <a:r>
              <a:rPr lang="fr-FR" dirty="0" smtClean="0"/>
              <a:t>.</a:t>
            </a:r>
          </a:p>
          <a:p>
            <a:r>
              <a:rPr lang="fr-FR" dirty="0" smtClean="0"/>
              <a:t>Urgence diagnostique et thérapeutique </a:t>
            </a:r>
          </a:p>
          <a:p>
            <a:r>
              <a:rPr lang="fr-FR" dirty="0" smtClean="0"/>
              <a:t>Incidence considérablement diminuée dans les pays ou  l'immunité active par la vaccination est suffisante</a:t>
            </a:r>
          </a:p>
          <a:p>
            <a:r>
              <a:rPr lang="fr-FR" dirty="0" smtClean="0"/>
              <a:t>L’Algérie a connu au cours de ces dernières années une réapparition de la diphtérie en rapport essentiellement avec une insuffisance de la couverture vaccinale, migrants dans le sud du pays et rupture de la chaine </a:t>
            </a:r>
            <a:r>
              <a:rPr lang="fr-FR" smtClean="0"/>
              <a:t>de froid !(épidémie </a:t>
            </a:r>
            <a:r>
              <a:rPr lang="fr-FR" dirty="0" smtClean="0"/>
              <a:t>1994) </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Épidémiologie </a:t>
            </a:r>
            <a:endParaRPr lang="fr-FR" dirty="0"/>
          </a:p>
        </p:txBody>
      </p:sp>
      <p:sp>
        <p:nvSpPr>
          <p:cNvPr id="3" name="Espace réservé du contenu 2"/>
          <p:cNvSpPr>
            <a:spLocks noGrp="1"/>
          </p:cNvSpPr>
          <p:nvPr>
            <p:ph idx="1"/>
          </p:nvPr>
        </p:nvSpPr>
        <p:spPr/>
        <p:txBody>
          <a:bodyPr>
            <a:normAutofit fontScale="92500" lnSpcReduction="10000"/>
          </a:bodyPr>
          <a:lstStyle/>
          <a:p>
            <a:r>
              <a:rPr lang="fr-FR" dirty="0" smtClean="0"/>
              <a:t>Agent causal : </a:t>
            </a:r>
            <a:r>
              <a:rPr lang="fr-FR" i="1" dirty="0" err="1" smtClean="0"/>
              <a:t>Corynebactérium</a:t>
            </a:r>
            <a:r>
              <a:rPr lang="fr-FR" i="1" dirty="0" smtClean="0"/>
              <a:t> </a:t>
            </a:r>
            <a:r>
              <a:rPr lang="fr-FR" i="1" dirty="0" err="1" smtClean="0"/>
              <a:t>Diphtériae</a:t>
            </a:r>
            <a:r>
              <a:rPr lang="fr-FR" i="1" dirty="0" smtClean="0"/>
              <a:t> </a:t>
            </a:r>
            <a:r>
              <a:rPr lang="fr-FR" dirty="0" smtClean="0"/>
              <a:t>ou bacille klebs </a:t>
            </a:r>
            <a:r>
              <a:rPr lang="fr-FR" dirty="0" err="1" smtClean="0"/>
              <a:t>loeffler</a:t>
            </a:r>
            <a:r>
              <a:rPr lang="fr-FR" dirty="0" smtClean="0"/>
              <a:t>, BGP, qui secrète une exotoxine. </a:t>
            </a:r>
          </a:p>
          <a:p>
            <a:r>
              <a:rPr lang="fr-FR" dirty="0" smtClean="0"/>
              <a:t>Cellules nerveuses, myocardiques et rénales. </a:t>
            </a:r>
          </a:p>
          <a:p>
            <a:r>
              <a:rPr lang="fr-FR" dirty="0" smtClean="0"/>
              <a:t>Réservoir : humain </a:t>
            </a:r>
          </a:p>
          <a:p>
            <a:pPr>
              <a:buNone/>
            </a:pPr>
            <a:r>
              <a:rPr lang="fr-FR" dirty="0" smtClean="0"/>
              <a:t>   malade, convalescent et porteur sain . </a:t>
            </a:r>
          </a:p>
          <a:p>
            <a:r>
              <a:rPr lang="fr-FR" dirty="0" smtClean="0"/>
              <a:t>Contamination : inter humaine directe par les gouttelettes </a:t>
            </a:r>
            <a:r>
              <a:rPr lang="fr-FR" dirty="0" err="1" smtClean="0"/>
              <a:t>pflugge</a:t>
            </a:r>
            <a:r>
              <a:rPr lang="fr-FR" dirty="0" smtClean="0"/>
              <a:t> </a:t>
            </a:r>
          </a:p>
          <a:p>
            <a:r>
              <a:rPr lang="fr-FR" dirty="0" smtClean="0"/>
              <a:t>la porte d’entrée peut être extra-respiratoire (cutanée) </a:t>
            </a: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Épidémiologie </a:t>
            </a:r>
            <a:endParaRPr lang="fr-FR" dirty="0"/>
          </a:p>
        </p:txBody>
      </p:sp>
      <p:pic>
        <p:nvPicPr>
          <p:cNvPr id="4" name="Espace réservé du contenu 3" descr="safe_image (2).jpg"/>
          <p:cNvPicPr>
            <a:picLocks noGrp="1" noChangeAspect="1"/>
          </p:cNvPicPr>
          <p:nvPr>
            <p:ph idx="1"/>
          </p:nvPr>
        </p:nvPicPr>
        <p:blipFill>
          <a:blip r:embed="rId2"/>
          <a:stretch>
            <a:fillRect/>
          </a:stretch>
        </p:blipFill>
        <p:spPr>
          <a:xfrm>
            <a:off x="1219056" y="1785925"/>
            <a:ext cx="7924944" cy="4120971"/>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Clinique </a:t>
            </a:r>
            <a:endParaRPr lang="fr-FR" dirty="0"/>
          </a:p>
        </p:txBody>
      </p:sp>
      <p:sp>
        <p:nvSpPr>
          <p:cNvPr id="3" name="Espace réservé du contenu 2"/>
          <p:cNvSpPr>
            <a:spLocks noGrp="1"/>
          </p:cNvSpPr>
          <p:nvPr>
            <p:ph idx="1"/>
          </p:nvPr>
        </p:nvSpPr>
        <p:spPr/>
        <p:txBody>
          <a:bodyPr>
            <a:normAutofit fontScale="92500" lnSpcReduction="10000"/>
          </a:bodyPr>
          <a:lstStyle/>
          <a:p>
            <a:r>
              <a:rPr lang="fr-FR" dirty="0" smtClean="0"/>
              <a:t>Forme typique : angine diphtérique commune </a:t>
            </a:r>
          </a:p>
          <a:p>
            <a:r>
              <a:rPr lang="fr-FR" dirty="0" smtClean="0"/>
              <a:t> Fréquente.</a:t>
            </a:r>
          </a:p>
          <a:p>
            <a:r>
              <a:rPr lang="fr-FR" dirty="0" smtClean="0"/>
              <a:t>Incubation : 7 jours </a:t>
            </a:r>
          </a:p>
          <a:p>
            <a:r>
              <a:rPr lang="fr-FR" dirty="0" smtClean="0"/>
              <a:t>Début : insidieux , fièvre 38°- 38°5, malaise général, abattement et pâleur </a:t>
            </a:r>
          </a:p>
          <a:p>
            <a:r>
              <a:rPr lang="fr-FR" dirty="0" smtClean="0"/>
              <a:t> Examen : amygdales rouges tuméfiées recouvertes d'un enduit opalin </a:t>
            </a:r>
          </a:p>
          <a:p>
            <a:r>
              <a:rPr lang="fr-FR" dirty="0" smtClean="0"/>
              <a:t>Notion de contage et d'épidémie permet l’orientation diagnostic</a:t>
            </a: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Clinique </a:t>
            </a:r>
            <a:endParaRPr lang="fr-FR" dirty="0"/>
          </a:p>
        </p:txBody>
      </p:sp>
      <p:sp>
        <p:nvSpPr>
          <p:cNvPr id="3" name="Espace réservé du contenu 2"/>
          <p:cNvSpPr>
            <a:spLocks noGrp="1"/>
          </p:cNvSpPr>
          <p:nvPr>
            <p:ph idx="1"/>
          </p:nvPr>
        </p:nvSpPr>
        <p:spPr/>
        <p:txBody>
          <a:bodyPr>
            <a:normAutofit fontScale="77500" lnSpcReduction="20000"/>
          </a:bodyPr>
          <a:lstStyle/>
          <a:p>
            <a:r>
              <a:rPr lang="fr-FR" dirty="0" smtClean="0"/>
              <a:t>Phase d’état : le diagnostic est évident </a:t>
            </a:r>
          </a:p>
          <a:p>
            <a:r>
              <a:rPr lang="fr-FR" dirty="0" smtClean="0"/>
              <a:t>Signes locaux : Fausses membranes blanches nacrées ou grisâtres,  fortement adhérentes, cohérentes, extensives envahissant les amygdales, le voile et la luette en « doigt de gants » elles se reproduisent rapidement après ablation.</a:t>
            </a:r>
          </a:p>
          <a:p>
            <a:r>
              <a:rPr lang="fr-FR" dirty="0" smtClean="0"/>
              <a:t>Signes généraux : fièvre, pâleur, abattement, tachycardie . </a:t>
            </a:r>
          </a:p>
          <a:p>
            <a:r>
              <a:rPr lang="fr-FR" dirty="0" smtClean="0"/>
              <a:t>Signes </a:t>
            </a:r>
            <a:r>
              <a:rPr lang="fr-FR" dirty="0" err="1" smtClean="0"/>
              <a:t>loco-régionaux</a:t>
            </a:r>
            <a:r>
              <a:rPr lang="fr-FR" dirty="0" smtClean="0"/>
              <a:t> : coryza séreux ou </a:t>
            </a:r>
            <a:r>
              <a:rPr lang="fr-FR" dirty="0" err="1" smtClean="0"/>
              <a:t>muco</a:t>
            </a:r>
            <a:r>
              <a:rPr lang="fr-FR" dirty="0" smtClean="0"/>
              <a:t>-purulent, adénopathie  retro et sous-maxillaires  mobiles, douloureuses. </a:t>
            </a:r>
          </a:p>
          <a:p>
            <a:r>
              <a:rPr lang="fr-FR" dirty="0" smtClean="0"/>
              <a:t>Evolution sous traitement est favorable, sans traitement ou traitement tardif : passage à la forme maligne et ou survenue de complications</a:t>
            </a: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téléchargement.jpg"/>
          <p:cNvPicPr>
            <a:picLocks noGrp="1" noChangeAspect="1"/>
          </p:cNvPicPr>
          <p:nvPr>
            <p:ph idx="1"/>
          </p:nvPr>
        </p:nvPicPr>
        <p:blipFill>
          <a:blip r:embed="rId2"/>
          <a:stretch>
            <a:fillRect/>
          </a:stretch>
        </p:blipFill>
        <p:spPr>
          <a:xfrm>
            <a:off x="6143636" y="428604"/>
            <a:ext cx="2419350" cy="1885950"/>
          </a:xfrm>
        </p:spPr>
      </p:pic>
      <p:pic>
        <p:nvPicPr>
          <p:cNvPr id="5" name="Image 4" descr="angine-22-638.jpg"/>
          <p:cNvPicPr>
            <a:picLocks noChangeAspect="1"/>
          </p:cNvPicPr>
          <p:nvPr/>
        </p:nvPicPr>
        <p:blipFill>
          <a:blip r:embed="rId3"/>
          <a:stretch>
            <a:fillRect/>
          </a:stretch>
        </p:blipFill>
        <p:spPr>
          <a:xfrm>
            <a:off x="1643042" y="2357430"/>
            <a:ext cx="6076950" cy="3781435"/>
          </a:xfrm>
          <a:prstGeom prst="rect">
            <a:avLst/>
          </a:prstGeom>
        </p:spPr>
      </p:pic>
      <p:pic>
        <p:nvPicPr>
          <p:cNvPr id="6" name="Image 5" descr="800px-Aulus_Vitellius_(MRABASF_Matritum)_01.jpg"/>
          <p:cNvPicPr>
            <a:picLocks noChangeAspect="1"/>
          </p:cNvPicPr>
          <p:nvPr/>
        </p:nvPicPr>
        <p:blipFill>
          <a:blip r:embed="rId4" cstate="print"/>
          <a:stretch>
            <a:fillRect/>
          </a:stretch>
        </p:blipFill>
        <p:spPr>
          <a:xfrm>
            <a:off x="1714480" y="0"/>
            <a:ext cx="1524000" cy="2440305"/>
          </a:xfrm>
          <a:prstGeom prst="rect">
            <a:avLst/>
          </a:prstGeom>
        </p:spPr>
      </p:pic>
      <p:sp>
        <p:nvSpPr>
          <p:cNvPr id="7" name="ZoneTexte 6"/>
          <p:cNvSpPr txBox="1"/>
          <p:nvPr/>
        </p:nvSpPr>
        <p:spPr>
          <a:xfrm>
            <a:off x="3214678" y="857232"/>
            <a:ext cx="1821974" cy="369332"/>
          </a:xfrm>
          <a:prstGeom prst="rect">
            <a:avLst/>
          </a:prstGeom>
          <a:noFill/>
        </p:spPr>
        <p:txBody>
          <a:bodyPr wrap="none" rtlCol="0">
            <a:spAutoFit/>
          </a:bodyPr>
          <a:lstStyle/>
          <a:p>
            <a:r>
              <a:rPr lang="fr-FR" dirty="0" smtClean="0"/>
              <a:t>Proconsul vitellus</a:t>
            </a: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Formes cliniques</a:t>
            </a:r>
            <a:br>
              <a:rPr lang="fr-FR" dirty="0" smtClean="0"/>
            </a:br>
            <a:r>
              <a:rPr lang="fr-FR" dirty="0" smtClean="0"/>
              <a:t> Angine diphtérique maligne</a:t>
            </a:r>
          </a:p>
        </p:txBody>
      </p:sp>
      <p:sp>
        <p:nvSpPr>
          <p:cNvPr id="3" name="Espace réservé du contenu 2"/>
          <p:cNvSpPr>
            <a:spLocks noGrp="1"/>
          </p:cNvSpPr>
          <p:nvPr>
            <p:ph idx="1"/>
          </p:nvPr>
        </p:nvSpPr>
        <p:spPr/>
        <p:txBody>
          <a:bodyPr>
            <a:normAutofit fontScale="85000" lnSpcReduction="20000"/>
          </a:bodyPr>
          <a:lstStyle/>
          <a:p>
            <a:r>
              <a:rPr lang="fr-FR" dirty="0" smtClean="0"/>
              <a:t>Début brutal . </a:t>
            </a:r>
          </a:p>
          <a:p>
            <a:r>
              <a:rPr lang="fr-FR" dirty="0" smtClean="0"/>
              <a:t>Fièvre 39°- 40°C. </a:t>
            </a:r>
          </a:p>
          <a:p>
            <a:r>
              <a:rPr lang="fr-FR" dirty="0" smtClean="0"/>
              <a:t>Altération  de l’état général  . </a:t>
            </a:r>
          </a:p>
          <a:p>
            <a:r>
              <a:rPr lang="fr-FR" dirty="0" smtClean="0"/>
              <a:t>Obnubilation, prostration . </a:t>
            </a:r>
          </a:p>
          <a:p>
            <a:r>
              <a:rPr lang="fr-FR" dirty="0" smtClean="0"/>
              <a:t>Pâleur . </a:t>
            </a:r>
          </a:p>
          <a:p>
            <a:r>
              <a:rPr lang="fr-FR" dirty="0" smtClean="0"/>
              <a:t>Tachycardie, hypo TA . </a:t>
            </a:r>
          </a:p>
          <a:p>
            <a:r>
              <a:rPr lang="fr-FR" dirty="0" smtClean="0"/>
              <a:t>Signes locorégionaux : dysphagie+++, dysphonie. </a:t>
            </a:r>
          </a:p>
          <a:p>
            <a:r>
              <a:rPr lang="fr-FR" dirty="0" smtClean="0"/>
              <a:t>Fausses membranes épaisses, irrégulières, grisâtres, d'odeur fétide envahissant le pharynx et la face interne des joues . La muqueuse sous-jacente est </a:t>
            </a:r>
            <a:r>
              <a:rPr lang="fr-FR" dirty="0" err="1" smtClean="0"/>
              <a:t>oedématiée</a:t>
            </a:r>
            <a:r>
              <a:rPr lang="fr-FR" dirty="0" smtClean="0"/>
              <a:t> et hémorragique. </a:t>
            </a:r>
          </a:p>
          <a:p>
            <a:r>
              <a:rPr lang="fr-FR" dirty="0" smtClean="0"/>
              <a:t> ADP avec péri-adénite : cou-proconsulaire </a:t>
            </a: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35608" y="0"/>
            <a:ext cx="7498080" cy="1417638"/>
          </a:xfrm>
        </p:spPr>
        <p:txBody>
          <a:bodyPr>
            <a:normAutofit fontScale="90000"/>
          </a:bodyPr>
          <a:lstStyle/>
          <a:p>
            <a:r>
              <a:rPr lang="fr-FR" dirty="0" smtClean="0"/>
              <a:t/>
            </a:r>
            <a:br>
              <a:rPr lang="fr-FR" dirty="0" smtClean="0"/>
            </a:br>
            <a:r>
              <a:rPr lang="fr-FR" dirty="0" smtClean="0"/>
              <a:t>Formes cliniques</a:t>
            </a:r>
            <a:br>
              <a:rPr lang="fr-FR" dirty="0" smtClean="0"/>
            </a:br>
            <a:r>
              <a:rPr lang="fr-FR" dirty="0" smtClean="0"/>
              <a:t> Angine diphtérique maligne</a:t>
            </a:r>
            <a:br>
              <a:rPr lang="fr-FR" dirty="0" smtClean="0"/>
            </a:br>
            <a:endParaRPr lang="fr-FR" dirty="0"/>
          </a:p>
        </p:txBody>
      </p:sp>
      <p:sp>
        <p:nvSpPr>
          <p:cNvPr id="3" name="Espace réservé du contenu 2"/>
          <p:cNvSpPr>
            <a:spLocks noGrp="1"/>
          </p:cNvSpPr>
          <p:nvPr>
            <p:ph idx="1"/>
          </p:nvPr>
        </p:nvSpPr>
        <p:spPr/>
        <p:txBody>
          <a:bodyPr/>
          <a:lstStyle/>
          <a:p>
            <a:endParaRPr lang="fr-FR" dirty="0" smtClean="0"/>
          </a:p>
          <a:p>
            <a:r>
              <a:rPr lang="fr-FR" dirty="0" smtClean="0"/>
              <a:t>Evolution de l'angine diphtérique maligne: souvent défavorable </a:t>
            </a:r>
          </a:p>
          <a:p>
            <a:r>
              <a:rPr lang="fr-FR" dirty="0" smtClean="0"/>
              <a:t>Sans traitement ou traitement tardif : décès par asphyxie en quelques jours.</a:t>
            </a:r>
          </a:p>
          <a:p>
            <a:r>
              <a:rPr lang="fr-FR" dirty="0" smtClean="0"/>
              <a:t>Traitement précoce: guérison mais les complications </a:t>
            </a:r>
            <a:r>
              <a:rPr lang="fr-FR" dirty="0" err="1" smtClean="0"/>
              <a:t>toxiniques</a:t>
            </a:r>
            <a:r>
              <a:rPr lang="fr-FR" dirty="0" smtClean="0"/>
              <a:t> cardiaques et neurologiques possibles dans les 2-3 mois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322</TotalTime>
  <Words>800</Words>
  <Application>Microsoft Office PowerPoint</Application>
  <PresentationFormat>Affichage à l'écran (4:3)</PresentationFormat>
  <Paragraphs>116</Paragraphs>
  <Slides>17</Slides>
  <Notes>0</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Solstice</vt:lpstr>
      <vt:lpstr>Diphtérie </vt:lpstr>
      <vt:lpstr>Introduction </vt:lpstr>
      <vt:lpstr>Épidémiologie </vt:lpstr>
      <vt:lpstr>Épidémiologie </vt:lpstr>
      <vt:lpstr>Clinique </vt:lpstr>
      <vt:lpstr>Clinique </vt:lpstr>
      <vt:lpstr>Diapositive 7</vt:lpstr>
      <vt:lpstr>Formes cliniques  Angine diphtérique maligne</vt:lpstr>
      <vt:lpstr> Formes cliniques  Angine diphtérique maligne </vt:lpstr>
      <vt:lpstr>Autres formes cliniques </vt:lpstr>
      <vt:lpstr>Formes compliquées (1) </vt:lpstr>
      <vt:lpstr>Formes  compliquées (2)</vt:lpstr>
      <vt:lpstr>Formes compliquées (3) </vt:lpstr>
      <vt:lpstr>Diagnostic positif  </vt:lpstr>
      <vt:lpstr>Diagnostic différentiel </vt:lpstr>
      <vt:lpstr>Traitement </vt:lpstr>
      <vt:lpstr>Prévention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Diphtérie</dc:title>
  <dc:creator>User</dc:creator>
  <cp:lastModifiedBy>User</cp:lastModifiedBy>
  <cp:revision>3</cp:revision>
  <dcterms:created xsi:type="dcterms:W3CDTF">2019-10-22T18:35:58Z</dcterms:created>
  <dcterms:modified xsi:type="dcterms:W3CDTF">2020-12-27T13:14:03Z</dcterms:modified>
</cp:coreProperties>
</file>