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4"/>
  </p:notesMasterIdLst>
  <p:sldIdLst>
    <p:sldId id="256" r:id="rId2"/>
    <p:sldId id="257" r:id="rId3"/>
    <p:sldId id="332" r:id="rId4"/>
    <p:sldId id="274" r:id="rId5"/>
    <p:sldId id="264" r:id="rId6"/>
    <p:sldId id="258" r:id="rId7"/>
    <p:sldId id="320" r:id="rId8"/>
    <p:sldId id="322" r:id="rId9"/>
    <p:sldId id="302" r:id="rId10"/>
    <p:sldId id="321" r:id="rId11"/>
    <p:sldId id="261" r:id="rId12"/>
    <p:sldId id="262" r:id="rId13"/>
    <p:sldId id="266" r:id="rId14"/>
    <p:sldId id="306" r:id="rId15"/>
    <p:sldId id="307" r:id="rId16"/>
    <p:sldId id="319" r:id="rId17"/>
    <p:sldId id="268" r:id="rId18"/>
    <p:sldId id="269" r:id="rId19"/>
    <p:sldId id="323" r:id="rId20"/>
    <p:sldId id="324" r:id="rId21"/>
    <p:sldId id="275" r:id="rId22"/>
    <p:sldId id="277" r:id="rId23"/>
    <p:sldId id="325" r:id="rId24"/>
    <p:sldId id="316" r:id="rId25"/>
    <p:sldId id="317" r:id="rId26"/>
    <p:sldId id="310" r:id="rId27"/>
    <p:sldId id="281" r:id="rId28"/>
    <p:sldId id="282" r:id="rId29"/>
    <p:sldId id="279" r:id="rId30"/>
    <p:sldId id="326" r:id="rId31"/>
    <p:sldId id="327" r:id="rId32"/>
    <p:sldId id="328" r:id="rId33"/>
    <p:sldId id="312" r:id="rId34"/>
    <p:sldId id="288" r:id="rId35"/>
    <p:sldId id="313" r:id="rId36"/>
    <p:sldId id="292" r:id="rId37"/>
    <p:sldId id="296" r:id="rId38"/>
    <p:sldId id="291" r:id="rId39"/>
    <p:sldId id="311" r:id="rId40"/>
    <p:sldId id="287" r:id="rId41"/>
    <p:sldId id="329" r:id="rId42"/>
    <p:sldId id="330" r:id="rId4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24" autoAdjust="0"/>
  </p:normalViewPr>
  <p:slideViewPr>
    <p:cSldViewPr>
      <p:cViewPr>
        <p:scale>
          <a:sx n="70" d="100"/>
          <a:sy n="70" d="100"/>
        </p:scale>
        <p:origin x="-14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98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15B78-28E3-424A-8BA6-55841EFE5C4B}" type="datetimeFigureOut">
              <a:rPr lang="fr-FR" smtClean="0"/>
              <a:pPr/>
              <a:t>19/07/2022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66209-27AC-498F-99D6-ECAC373D575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001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66209-27AC-498F-99D6-ECAC373D5757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A58A-A482-4297-88A5-BD9FB6C69CF3}" type="datetimeFigureOut">
              <a:rPr lang="fr-FR" smtClean="0"/>
              <a:pPr/>
              <a:t>19/07/2022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7DD8-4343-4779-9C9C-57FD7068A5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A58A-A482-4297-88A5-BD9FB6C69CF3}" type="datetimeFigureOut">
              <a:rPr lang="fr-FR" smtClean="0"/>
              <a:pPr/>
              <a:t>19/07/2022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7DD8-4343-4779-9C9C-57FD7068A5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A58A-A482-4297-88A5-BD9FB6C69CF3}" type="datetimeFigureOut">
              <a:rPr lang="fr-FR" smtClean="0"/>
              <a:pPr/>
              <a:t>19/07/2022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7DD8-4343-4779-9C9C-57FD7068A5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A58A-A482-4297-88A5-BD9FB6C69CF3}" type="datetimeFigureOut">
              <a:rPr lang="fr-FR" smtClean="0"/>
              <a:pPr/>
              <a:t>19/07/2022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7DD8-4343-4779-9C9C-57FD7068A5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A58A-A482-4297-88A5-BD9FB6C69CF3}" type="datetimeFigureOut">
              <a:rPr lang="fr-FR" smtClean="0"/>
              <a:pPr/>
              <a:t>19/07/2022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7DD8-4343-4779-9C9C-57FD7068A5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A58A-A482-4297-88A5-BD9FB6C69CF3}" type="datetimeFigureOut">
              <a:rPr lang="fr-FR" smtClean="0"/>
              <a:pPr/>
              <a:t>19/07/2022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7DD8-4343-4779-9C9C-57FD7068A5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A58A-A482-4297-88A5-BD9FB6C69CF3}" type="datetimeFigureOut">
              <a:rPr lang="fr-FR" smtClean="0"/>
              <a:pPr/>
              <a:t>19/07/2022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7DD8-4343-4779-9C9C-57FD7068A5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A58A-A482-4297-88A5-BD9FB6C69CF3}" type="datetimeFigureOut">
              <a:rPr lang="fr-FR" smtClean="0"/>
              <a:pPr/>
              <a:t>19/07/2022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7DD8-4343-4779-9C9C-57FD7068A5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A58A-A482-4297-88A5-BD9FB6C69CF3}" type="datetimeFigureOut">
              <a:rPr lang="fr-FR" smtClean="0"/>
              <a:pPr/>
              <a:t>19/07/2022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7DD8-4343-4779-9C9C-57FD7068A5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A58A-A482-4297-88A5-BD9FB6C69CF3}" type="datetimeFigureOut">
              <a:rPr lang="fr-FR" smtClean="0"/>
              <a:pPr/>
              <a:t>19/07/2022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7DD8-4343-4779-9C9C-57FD7068A5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A58A-A482-4297-88A5-BD9FB6C69CF3}" type="datetimeFigureOut">
              <a:rPr lang="fr-FR" smtClean="0"/>
              <a:pPr/>
              <a:t>19/07/2022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9D7DD8-4343-4779-9C9C-57FD7068A5C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7EA58A-A482-4297-88A5-BD9FB6C69CF3}" type="datetimeFigureOut">
              <a:rPr lang="fr-FR" smtClean="0"/>
              <a:pPr/>
              <a:t>19/07/2022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9D7DD8-4343-4779-9C9C-57FD7068A5CA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</a:t>
            </a:r>
            <a:r>
              <a:rPr lang="fr-FR" sz="5400" b="1" dirty="0" smtClean="0"/>
              <a:t>CAT </a:t>
            </a:r>
            <a:br>
              <a:rPr lang="fr-FR" sz="5400" b="1" dirty="0" smtClean="0"/>
            </a:br>
            <a:r>
              <a:rPr lang="fr-FR" sz="5400" b="1" dirty="0" smtClean="0"/>
              <a:t>Diarrhées infectieuses</a:t>
            </a:r>
            <a:endParaRPr lang="fr-FR" sz="5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</a:rPr>
              <a:t>Dr : N.BENSOUICI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HMRUC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Autofit/>
          </a:bodyPr>
          <a:lstStyle/>
          <a:p>
            <a:r>
              <a:rPr lang="fr-FR" sz="4000" b="1" dirty="0" smtClean="0"/>
              <a:t>Les bactéries types Clostridium difficilé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r>
              <a:rPr lang="fr-FR" dirty="0" smtClean="0"/>
              <a:t>BGP, diarrhées post antibiotique</a:t>
            </a:r>
          </a:p>
          <a:p>
            <a:r>
              <a:rPr lang="fr-FR" dirty="0" smtClean="0"/>
              <a:t>Sécrètent des toxines  qui désorganisent les cellules épithéliales digestives=perméabilité de la paroi digestive</a:t>
            </a:r>
          </a:p>
          <a:p>
            <a:r>
              <a:rPr lang="fr-FR" dirty="0" smtClean="0"/>
              <a:t>Risque :choc toxinique ou invasion systémique de la flore digestive :entérobactérie, entérocoque….</a:t>
            </a:r>
          </a:p>
          <a:p>
            <a:r>
              <a:rPr lang="fr-FR" dirty="0" smtClean="0"/>
              <a:t>Grave –mort: colite pseudomembraneuse.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IV/Identifier les situations d’urgence </a:t>
            </a:r>
            <a:br>
              <a:rPr lang="fr-FR" sz="3600" b="1" dirty="0" smtClean="0">
                <a:solidFill>
                  <a:srgbClr val="FF0000"/>
                </a:solidFill>
              </a:rPr>
            </a:br>
            <a:r>
              <a:rPr lang="fr-FR" sz="3600" b="1" dirty="0" smtClean="0">
                <a:solidFill>
                  <a:srgbClr val="FF0000"/>
                </a:solidFill>
              </a:rPr>
              <a:t>         et planifier la prise en charge</a:t>
            </a:r>
            <a:r>
              <a:rPr lang="fr-FR" sz="4400" b="1" dirty="0" smtClean="0">
                <a:solidFill>
                  <a:srgbClr val="FF0000"/>
                </a:solidFill>
              </a:rPr>
              <a:t>:</a:t>
            </a:r>
            <a:endParaRPr lang="fr-FR" sz="44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2032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fr-FR" sz="2800" b="1" dirty="0" smtClean="0"/>
              <a:t>Déshydratation  aigue.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2800" b="1" dirty="0" smtClean="0"/>
              <a:t>Sepsis sévère avec bactériémie.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2800" b="1" dirty="0" smtClean="0"/>
              <a:t>Syndrome pseudo-occlusif .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2800" b="1" dirty="0" smtClean="0"/>
              <a:t>Diarrhées fébriles au retour d’une zone d’endémie palustre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6020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>A/</a:t>
            </a:r>
            <a:r>
              <a:rPr lang="fr-FR" sz="4000" b="1" u="sng" dirty="0" smtClean="0">
                <a:solidFill>
                  <a:srgbClr val="FF0000"/>
                </a:solidFill>
              </a:rPr>
              <a:t> Déshydratation aigue:</a:t>
            </a:r>
            <a:endParaRPr lang="fr-FR" sz="4000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3300" b="1" dirty="0" smtClean="0"/>
              <a:t>Diagnostic:</a:t>
            </a:r>
          </a:p>
          <a:p>
            <a:pPr>
              <a:buNone/>
            </a:pPr>
            <a:r>
              <a:rPr lang="fr-FR" dirty="0" smtClean="0"/>
              <a:t>  • </a:t>
            </a:r>
            <a:r>
              <a:rPr lang="fr-FR" b="1" dirty="0" smtClean="0">
                <a:solidFill>
                  <a:srgbClr val="FF0000"/>
                </a:solidFill>
              </a:rPr>
              <a:t>Extracellulaire</a:t>
            </a:r>
          </a:p>
          <a:p>
            <a:pPr>
              <a:buNone/>
            </a:pPr>
            <a:r>
              <a:rPr lang="fr-FR" dirty="0" smtClean="0"/>
              <a:t>         - Pli cutané ,cernes oculaires,</a:t>
            </a:r>
          </a:p>
          <a:p>
            <a:pPr>
              <a:buNone/>
            </a:pPr>
            <a:r>
              <a:rPr lang="fr-FR" dirty="0" smtClean="0"/>
              <a:t>         - Froideur des extrémités, </a:t>
            </a:r>
          </a:p>
          <a:p>
            <a:pPr>
              <a:buNone/>
            </a:pPr>
            <a:r>
              <a:rPr lang="fr-FR" dirty="0" smtClean="0"/>
              <a:t>         -</a:t>
            </a:r>
            <a:r>
              <a:rPr lang="fr-FR" dirty="0"/>
              <a:t>C</a:t>
            </a:r>
            <a:r>
              <a:rPr lang="fr-FR" dirty="0" smtClean="0"/>
              <a:t>yanose </a:t>
            </a:r>
            <a:r>
              <a:rPr lang="fr-FR" dirty="0"/>
              <a:t>,</a:t>
            </a:r>
            <a:r>
              <a:rPr lang="fr-FR" dirty="0" smtClean="0"/>
              <a:t> Collapsus ,oligurie,marbrures </a:t>
            </a:r>
          </a:p>
          <a:p>
            <a:pPr>
              <a:buNone/>
            </a:pPr>
            <a:r>
              <a:rPr lang="fr-FR" dirty="0" smtClean="0"/>
              <a:t>  • </a:t>
            </a:r>
            <a:r>
              <a:rPr lang="fr-FR" b="1" dirty="0" smtClean="0">
                <a:solidFill>
                  <a:srgbClr val="FF0000"/>
                </a:solidFill>
              </a:rPr>
              <a:t>Intracellulaire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-Soif intense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- Sécheresse des muqueuses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- Troubles de la conscience :coma</a:t>
            </a:r>
          </a:p>
          <a:p>
            <a:pPr>
              <a:buNone/>
            </a:pPr>
            <a:r>
              <a:rPr lang="fr-FR" dirty="0" smtClean="0"/>
              <a:t>  • </a:t>
            </a:r>
            <a:r>
              <a:rPr lang="fr-FR" b="1" dirty="0" smtClean="0">
                <a:solidFill>
                  <a:srgbClr val="FF0000"/>
                </a:solidFill>
              </a:rPr>
              <a:t>Classification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fr-FR" dirty="0" smtClean="0"/>
              <a:t>        -</a:t>
            </a:r>
            <a:r>
              <a:rPr lang="fr-FR" b="1" dirty="0" smtClean="0"/>
              <a:t>Minime</a:t>
            </a:r>
            <a:r>
              <a:rPr lang="fr-FR" dirty="0" smtClean="0"/>
              <a:t> :&lt; 5% du poids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-</a:t>
            </a:r>
            <a:r>
              <a:rPr lang="fr-FR" b="1" dirty="0" smtClean="0"/>
              <a:t>Modérée</a:t>
            </a:r>
            <a:r>
              <a:rPr lang="fr-FR" dirty="0" smtClean="0"/>
              <a:t> : 5- 10% du poids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- </a:t>
            </a:r>
            <a:r>
              <a:rPr lang="fr-FR" b="1" dirty="0" smtClean="0"/>
              <a:t>Sévère </a:t>
            </a:r>
            <a:r>
              <a:rPr lang="fr-FR" dirty="0" smtClean="0"/>
              <a:t>: &gt; 10% du poids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Déshydratation: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fr-FR" dirty="0" smtClean="0"/>
              <a:t>La déshydratation  est d’autant plus </a:t>
            </a:r>
            <a:r>
              <a:rPr lang="fr-FR" b="1" dirty="0" smtClean="0">
                <a:solidFill>
                  <a:srgbClr val="C00000"/>
                </a:solidFill>
              </a:rPr>
              <a:t>sévère</a:t>
            </a:r>
            <a:r>
              <a:rPr lang="fr-FR" dirty="0" smtClean="0"/>
              <a:t> que:</a:t>
            </a:r>
          </a:p>
          <a:p>
            <a:pPr marL="850392" lvl="1" indent="-457200">
              <a:buNone/>
            </a:pPr>
            <a:r>
              <a:rPr lang="fr-FR" dirty="0" smtClean="0"/>
              <a:t> -selles liquides et intenses</a:t>
            </a:r>
          </a:p>
          <a:p>
            <a:pPr marL="850392" lvl="1" indent="-457200">
              <a:buNone/>
            </a:pPr>
            <a:r>
              <a:rPr lang="fr-FR" dirty="0" smtClean="0"/>
              <a:t>-vomissements </a:t>
            </a:r>
          </a:p>
          <a:p>
            <a:pPr marL="850392" lvl="1" indent="-457200">
              <a:buNone/>
            </a:pPr>
            <a:r>
              <a:rPr lang="fr-FR" dirty="0" smtClean="0"/>
              <a:t>-fièvre </a:t>
            </a:r>
          </a:p>
          <a:p>
            <a:pPr marL="850392" lvl="1" indent="-457200">
              <a:buNone/>
            </a:pPr>
            <a:r>
              <a:rPr lang="fr-FR" dirty="0" smtClean="0"/>
              <a:t>-âges extrêmes: nourrisson ,sujet âgé </a:t>
            </a:r>
            <a:endParaRPr lang="fr-FR" sz="3000" dirty="0" smtClean="0"/>
          </a:p>
          <a:p>
            <a:pPr>
              <a:buFont typeface="Wingdings" pitchFamily="2" charset="2"/>
              <a:buChar char="ü"/>
            </a:pPr>
            <a:r>
              <a:rPr lang="fr-FR" sz="2400" b="1" dirty="0" smtClean="0"/>
              <a:t>Bilan biologique </a:t>
            </a:r>
            <a:r>
              <a:rPr lang="fr-FR" sz="2400" dirty="0" smtClean="0"/>
              <a:t>: </a:t>
            </a:r>
          </a:p>
          <a:p>
            <a:pPr>
              <a:buNone/>
            </a:pPr>
            <a:r>
              <a:rPr lang="fr-FR" sz="2400" dirty="0" smtClean="0"/>
              <a:t>- déséquilibre hydro- électrolytique </a:t>
            </a:r>
          </a:p>
          <a:p>
            <a:pPr>
              <a:buFontTx/>
              <a:buChar char="-"/>
            </a:pPr>
            <a:r>
              <a:rPr lang="fr-FR" sz="2400" dirty="0" smtClean="0"/>
              <a:t>déséquilibre acido-basique(hémoconcentration, hypokaliémie, acidose).</a:t>
            </a:r>
          </a:p>
          <a:p>
            <a:pPr>
              <a:buNone/>
            </a:pPr>
            <a:r>
              <a:rPr lang="fr-FR" sz="2400" b="1" dirty="0" smtClean="0"/>
              <a:t>           </a:t>
            </a:r>
            <a:endParaRPr lang="fr-FR" sz="2400" dirty="0" smtClean="0"/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Accolade ouvrante 3"/>
          <p:cNvSpPr/>
          <p:nvPr/>
        </p:nvSpPr>
        <p:spPr>
          <a:xfrm>
            <a:off x="642910" y="2000240"/>
            <a:ext cx="285752" cy="17145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fr-FR" sz="4400" b="1" dirty="0" smtClean="0"/>
              <a:t>Traitement de la déshydratation</a:t>
            </a:r>
            <a:r>
              <a:rPr lang="fr-FR" b="1" dirty="0" smtClean="0"/>
              <a:t>: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39593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sz="3300" b="1" dirty="0" smtClean="0"/>
              <a:t>Symptomatique</a:t>
            </a:r>
            <a:r>
              <a:rPr lang="fr-FR" dirty="0" smtClean="0"/>
              <a:t>:+++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C00000"/>
                </a:solidFill>
              </a:rPr>
              <a:t>Réhydrater</a:t>
            </a:r>
          </a:p>
          <a:p>
            <a:pPr>
              <a:buFont typeface="Wingdings" pitchFamily="2" charset="2"/>
              <a:buChar char="Ø"/>
            </a:pPr>
            <a:r>
              <a:rPr lang="fr-FR" sz="2800" b="1" dirty="0" smtClean="0">
                <a:solidFill>
                  <a:srgbClr val="FF0000"/>
                </a:solidFill>
              </a:rPr>
              <a:t>Voie orale</a:t>
            </a:r>
            <a:r>
              <a:rPr lang="fr-FR" sz="2800" dirty="0" smtClean="0">
                <a:solidFill>
                  <a:srgbClr val="FF0000"/>
                </a:solidFill>
              </a:rPr>
              <a:t>:  </a:t>
            </a:r>
            <a:r>
              <a:rPr lang="fr-FR" dirty="0" smtClean="0"/>
              <a:t>A privilégier +++ </a:t>
            </a:r>
          </a:p>
          <a:p>
            <a:pPr>
              <a:buNone/>
            </a:pPr>
            <a:r>
              <a:rPr lang="fr-FR" dirty="0" smtClean="0"/>
              <a:t>  . Perte de poids &lt; 10 % </a:t>
            </a:r>
          </a:p>
          <a:p>
            <a:pPr>
              <a:buNone/>
            </a:pPr>
            <a:r>
              <a:rPr lang="fr-FR" dirty="0" smtClean="0"/>
              <a:t>  . Pas de vomissements </a:t>
            </a:r>
          </a:p>
          <a:p>
            <a:pPr>
              <a:buNone/>
            </a:pPr>
            <a:r>
              <a:rPr lang="fr-FR" dirty="0" smtClean="0"/>
              <a:t>  . Pas de troubles de conscience</a:t>
            </a:r>
          </a:p>
          <a:p>
            <a:pPr>
              <a:buNone/>
            </a:pPr>
            <a:endParaRPr lang="fr-FR" dirty="0" smtClean="0"/>
          </a:p>
          <a:p>
            <a:r>
              <a:rPr lang="fr-FR" sz="3100" dirty="0" smtClean="0"/>
              <a:t>Apport </a:t>
            </a:r>
            <a:r>
              <a:rPr lang="fr-FR" sz="3100" b="1" dirty="0" smtClean="0"/>
              <a:t>hydrique </a:t>
            </a:r>
            <a:r>
              <a:rPr lang="fr-FR" sz="3100" dirty="0" smtClean="0"/>
              <a:t>associé à du </a:t>
            </a:r>
            <a:r>
              <a:rPr lang="fr-FR" sz="3100" b="1" dirty="0" smtClean="0">
                <a:solidFill>
                  <a:srgbClr val="FF0000"/>
                </a:solidFill>
              </a:rPr>
              <a:t>glucose</a:t>
            </a:r>
            <a:r>
              <a:rPr lang="fr-FR" sz="3100" dirty="0" smtClean="0"/>
              <a:t> et </a:t>
            </a:r>
            <a:r>
              <a:rPr lang="fr-FR" sz="3100" b="1" dirty="0" smtClean="0"/>
              <a:t>des électrolytes </a:t>
            </a:r>
            <a:r>
              <a:rPr lang="fr-FR" dirty="0" smtClean="0"/>
              <a:t>(préparations adaptées dans le commerce pour les nourrissons = solutions de réhydratation orale, SRO).</a:t>
            </a:r>
          </a:p>
          <a:p>
            <a:r>
              <a:rPr lang="fr-FR" sz="3100" b="1" dirty="0" smtClean="0"/>
              <a:t>SRO</a:t>
            </a:r>
            <a:r>
              <a:rPr lang="fr-FR" dirty="0" smtClean="0"/>
              <a:t>: 1 litre d’eau +glucose 30 g </a:t>
            </a:r>
          </a:p>
          <a:p>
            <a:pPr>
              <a:buNone/>
            </a:pPr>
            <a:r>
              <a:rPr lang="fr-FR" dirty="0" smtClean="0"/>
              <a:t>                         NaCl 3,5 g </a:t>
            </a:r>
          </a:p>
          <a:p>
            <a:pPr>
              <a:buNone/>
            </a:pPr>
            <a:r>
              <a:rPr lang="fr-FR" dirty="0" smtClean="0"/>
              <a:t>                         HCO3 2,5 g</a:t>
            </a:r>
          </a:p>
          <a:p>
            <a:pPr>
              <a:buNone/>
            </a:pPr>
            <a:r>
              <a:rPr lang="fr-FR" dirty="0" smtClean="0"/>
              <a:t>                         KCl 1,5 g </a:t>
            </a:r>
          </a:p>
          <a:p>
            <a:pPr>
              <a:buNone/>
            </a:pPr>
            <a:r>
              <a:rPr lang="fr-FR" dirty="0" smtClean="0"/>
              <a:t>• Sinon 1 l d’eau + 1 càc sel + 6 càc sucre</a:t>
            </a:r>
          </a:p>
          <a:p>
            <a:pPr>
              <a:buNone/>
            </a:pPr>
            <a:endParaRPr lang="fr-FR" sz="3600" b="1" dirty="0" smtClean="0"/>
          </a:p>
          <a:p>
            <a:endParaRPr lang="fr-FR" b="1" dirty="0" smtClean="0"/>
          </a:p>
          <a:p>
            <a:endParaRPr lang="fr-FR" dirty="0"/>
          </a:p>
        </p:txBody>
      </p:sp>
      <p:sp>
        <p:nvSpPr>
          <p:cNvPr id="4" name="Accolade ouvrante 3"/>
          <p:cNvSpPr/>
          <p:nvPr/>
        </p:nvSpPr>
        <p:spPr>
          <a:xfrm>
            <a:off x="357158" y="1714488"/>
            <a:ext cx="357190" cy="1143008"/>
          </a:xfrm>
          <a:prstGeom prst="leftBrace">
            <a:avLst>
              <a:gd name="adj1" fmla="val 0"/>
              <a:gd name="adj2" fmla="val 3635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Traitement de la déshydratation: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Voie intraveineuse: IV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.</a:t>
            </a:r>
            <a:r>
              <a:rPr lang="fr-FR" sz="2400" dirty="0" smtClean="0"/>
              <a:t>déshydratation ≥ 8 % du poids du corps</a:t>
            </a:r>
          </a:p>
          <a:p>
            <a:pPr>
              <a:buNone/>
            </a:pPr>
            <a:r>
              <a:rPr lang="fr-FR" sz="2400" dirty="0" smtClean="0"/>
              <a:t>    .vomissements importants </a:t>
            </a:r>
          </a:p>
          <a:p>
            <a:pPr>
              <a:buNone/>
            </a:pPr>
            <a:r>
              <a:rPr lang="fr-FR" sz="2400" dirty="0" smtClean="0"/>
              <a:t>    .signes de gravité: collapsus, trouble de la conscience </a:t>
            </a:r>
          </a:p>
          <a:p>
            <a:pPr>
              <a:buNone/>
            </a:pPr>
            <a:r>
              <a:rPr lang="fr-FR" sz="2400" dirty="0" smtClean="0"/>
              <a:t>-Adaptée au bilan biologique.</a:t>
            </a:r>
          </a:p>
          <a:p>
            <a:pPr>
              <a:buNone/>
            </a:pPr>
            <a:r>
              <a:rPr lang="fr-FR" sz="2400" dirty="0" smtClean="0"/>
              <a:t>-50 % des pertes volumiques sont perfusées sur les 6 premières heures, puis l’autre moitié les 18 heures restantes. </a:t>
            </a:r>
          </a:p>
          <a:p>
            <a:pPr>
              <a:buNone/>
            </a:pPr>
            <a:r>
              <a:rPr lang="fr-FR" sz="2400" dirty="0" smtClean="0"/>
              <a:t>     la reprise de la diurèse =collapsus est corrigé </a:t>
            </a:r>
          </a:p>
          <a:p>
            <a:pPr>
              <a:buNone/>
            </a:pPr>
            <a:r>
              <a:rPr lang="fr-FR" sz="2400" dirty="0" smtClean="0"/>
              <a:t>-Poursuite selon l’état d’hydratation du malade , l’évolution de la diarrhée, et les vomissements.</a:t>
            </a:r>
          </a:p>
          <a:p>
            <a:pPr>
              <a:buNone/>
            </a:pPr>
            <a:endParaRPr lang="fr-FR" sz="2400" dirty="0" smtClean="0"/>
          </a:p>
          <a:p>
            <a:endParaRPr lang="fr-FR" dirty="0"/>
          </a:p>
        </p:txBody>
      </p:sp>
      <p:sp>
        <p:nvSpPr>
          <p:cNvPr id="5" name="Accolade ouvrante 4"/>
          <p:cNvSpPr/>
          <p:nvPr/>
        </p:nvSpPr>
        <p:spPr>
          <a:xfrm>
            <a:off x="214282" y="1643050"/>
            <a:ext cx="857256" cy="121444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571472" y="478632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5400" b="1" dirty="0" smtClean="0"/>
              <a:t>TRT étiologique:</a:t>
            </a:r>
            <a:br>
              <a:rPr lang="fr-FR" sz="5400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Les antibiotiques selon le micro organisme suspecté</a:t>
            </a:r>
          </a:p>
          <a:p>
            <a:pPr>
              <a:buNone/>
            </a:pPr>
            <a:r>
              <a:rPr lang="fr-FR" dirty="0" smtClean="0"/>
              <a:t>    </a:t>
            </a:r>
            <a:r>
              <a:rPr lang="fr-FR" b="1" dirty="0" smtClean="0"/>
              <a:t>N’est pas systématique++++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La grande majorité des diarrhées sont spontanément résolutives et ne nécessitent qu’un traitement </a:t>
            </a:r>
            <a:r>
              <a:rPr lang="fr-FR" b="1" u="sng" dirty="0" smtClean="0">
                <a:solidFill>
                  <a:srgbClr val="FF0000"/>
                </a:solidFill>
              </a:rPr>
              <a:t>symptomatique</a:t>
            </a:r>
            <a:r>
              <a:rPr lang="fr-FR" b="1" dirty="0" smtClean="0">
                <a:solidFill>
                  <a:srgbClr val="FF0000"/>
                </a:solidFill>
              </a:rPr>
              <a:t>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14446"/>
          </a:xfrm>
        </p:spPr>
        <p:txBody>
          <a:bodyPr>
            <a:noAutofit/>
          </a:bodyPr>
          <a:lstStyle/>
          <a:p>
            <a:r>
              <a:rPr lang="fr-FR" sz="5400" dirty="0" smtClean="0"/>
              <a:t> </a:t>
            </a:r>
            <a:r>
              <a:rPr lang="fr-FR" sz="4400" dirty="0" smtClean="0"/>
              <a:t>B/</a:t>
            </a:r>
            <a:r>
              <a:rPr lang="fr-FR" sz="4400" b="1" dirty="0" smtClean="0"/>
              <a:t>Sepsis grave-bactériémie:</a:t>
            </a:r>
            <a:r>
              <a:rPr lang="fr-FR" sz="5400" dirty="0" smtClean="0"/>
              <a:t/>
            </a:r>
            <a:br>
              <a:rPr lang="fr-FR" sz="5400" dirty="0" smtClean="0"/>
            </a:b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06" y="857232"/>
            <a:ext cx="8972584" cy="5268931"/>
          </a:xfrm>
        </p:spPr>
        <p:txBody>
          <a:bodyPr>
            <a:normAutofit/>
          </a:bodyPr>
          <a:lstStyle/>
          <a:p>
            <a:r>
              <a:rPr lang="fr-FR" sz="2400" dirty="0" smtClean="0"/>
              <a:t>La diarrhée peut être associée </a:t>
            </a:r>
            <a:r>
              <a:rPr lang="fr-FR" sz="2800" dirty="0" smtClean="0"/>
              <a:t>: </a:t>
            </a:r>
            <a:r>
              <a:rPr lang="fr-FR" dirty="0" smtClean="0"/>
              <a:t> </a:t>
            </a:r>
            <a:r>
              <a:rPr lang="fr-FR" sz="2400" b="1" dirty="0" smtClean="0"/>
              <a:t>Sepsis</a:t>
            </a:r>
            <a:r>
              <a:rPr lang="fr-FR" sz="2400" dirty="0" smtClean="0"/>
              <a:t> grave, voire  choc </a:t>
            </a:r>
            <a:r>
              <a:rPr lang="fr-FR" sz="2400" b="1" dirty="0" smtClean="0"/>
              <a:t>septique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 Bactériémie +foyers secondaires( méningite, ostéomyélite spondylodiscite ) sur terrains à risque: </a:t>
            </a:r>
          </a:p>
          <a:p>
            <a:pPr algn="justLow">
              <a:buNone/>
            </a:pPr>
            <a:r>
              <a:rPr lang="fr-FR" dirty="0" smtClean="0"/>
              <a:t>       .</a:t>
            </a:r>
            <a:r>
              <a:rPr lang="fr-FR" sz="2000" dirty="0" smtClean="0"/>
              <a:t>Immunodéprimés ,Drépanocytaires, Neutropéniques ,Sujets âgés.. </a:t>
            </a:r>
          </a:p>
          <a:p>
            <a:pPr algn="justLow">
              <a:buNone/>
            </a:pPr>
            <a:r>
              <a:rPr lang="fr-FR" sz="2400" dirty="0" smtClean="0"/>
              <a:t>  La PEC: </a:t>
            </a:r>
          </a:p>
          <a:p>
            <a:pPr algn="justLow">
              <a:buNone/>
            </a:pPr>
            <a:r>
              <a:rPr lang="fr-FR" sz="2400" dirty="0" smtClean="0"/>
              <a:t>             *hémocultures+coproculture</a:t>
            </a:r>
          </a:p>
          <a:p>
            <a:pPr algn="justLow">
              <a:buNone/>
            </a:pPr>
            <a:r>
              <a:rPr lang="fr-FR" sz="2400" dirty="0" smtClean="0"/>
              <a:t>             *</a:t>
            </a:r>
            <a:r>
              <a:rPr lang="fr-FR" sz="2400" b="1" dirty="0" smtClean="0">
                <a:solidFill>
                  <a:srgbClr val="C00000"/>
                </a:solidFill>
              </a:rPr>
              <a:t>ATB IV :C3G ou Fluoroquinolone +/- aminoside</a:t>
            </a:r>
          </a:p>
          <a:p>
            <a:pPr algn="justLow"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             *+Rééquilibration  hydro électrolytique.</a:t>
            </a:r>
            <a:endParaRPr lang="fr-FR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</p:spPr>
        <p:txBody>
          <a:bodyPr>
            <a:noAutofit/>
          </a:bodyPr>
          <a:lstStyle/>
          <a:p>
            <a:r>
              <a:rPr lang="fr-FR" sz="4000" b="1" dirty="0" smtClean="0"/>
              <a:t>C/Syndrome pseudo-occlusif: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500726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smtClean="0"/>
              <a:t>Tableau d’occlusion du côlon, sans obstacle, d’origine végétative</a:t>
            </a:r>
            <a:r>
              <a:rPr lang="fr-FR" sz="2800" dirty="0" smtClean="0"/>
              <a:t>:</a:t>
            </a:r>
          </a:p>
          <a:p>
            <a:pPr>
              <a:buNone/>
            </a:pPr>
            <a:r>
              <a:rPr lang="it-IT" sz="2800" dirty="0" smtClean="0"/>
              <a:t>   -</a:t>
            </a:r>
            <a:r>
              <a:rPr lang="it-IT" sz="2400" b="1" dirty="0" smtClean="0">
                <a:solidFill>
                  <a:srgbClr val="0070C0"/>
                </a:solidFill>
              </a:rPr>
              <a:t>Colite grave </a:t>
            </a:r>
            <a:r>
              <a:rPr lang="it-IT" sz="2400" dirty="0" smtClean="0"/>
              <a:t>(Salmonella , Shigella, Clostridium difficile)</a:t>
            </a:r>
          </a:p>
          <a:p>
            <a:pPr>
              <a:buNone/>
            </a:pPr>
            <a:r>
              <a:rPr lang="it-IT" sz="2400" dirty="0" smtClean="0"/>
              <a:t>   </a:t>
            </a:r>
            <a:r>
              <a:rPr lang="it-IT" sz="2400" b="1" dirty="0" smtClean="0"/>
              <a:t>-</a:t>
            </a:r>
            <a:r>
              <a:rPr lang="fr-FR" sz="2400" b="1" dirty="0" smtClean="0">
                <a:solidFill>
                  <a:srgbClr val="0070C0"/>
                </a:solidFill>
              </a:rPr>
              <a:t>Hypokaliémie</a:t>
            </a:r>
          </a:p>
          <a:p>
            <a:pPr>
              <a:buNone/>
            </a:pPr>
            <a:r>
              <a:rPr lang="fr-FR" sz="2400" dirty="0" smtClean="0"/>
              <a:t>   </a:t>
            </a:r>
            <a:r>
              <a:rPr lang="fr-FR" sz="2400" b="1" dirty="0" smtClean="0"/>
              <a:t>-</a:t>
            </a:r>
            <a:r>
              <a:rPr lang="fr-FR" sz="2400" b="1" dirty="0" smtClean="0">
                <a:solidFill>
                  <a:srgbClr val="0070C0"/>
                </a:solidFill>
              </a:rPr>
              <a:t>Prise d’inhibiteurs de la motricité intestinale </a:t>
            </a:r>
            <a:r>
              <a:rPr lang="fr-FR" sz="2400" dirty="0" smtClean="0"/>
              <a:t>(contre-indication du </a:t>
            </a:r>
            <a:r>
              <a:rPr lang="fr-FR" sz="2400" dirty="0" err="1" smtClean="0"/>
              <a:t>lopéramide</a:t>
            </a:r>
            <a:r>
              <a:rPr lang="fr-FR" sz="2400" dirty="0" smtClean="0"/>
              <a:t> dans les diarrhées invasives  et chez le </a:t>
            </a:r>
            <a:r>
              <a:rPr lang="fr-FR" sz="2400" dirty="0" err="1" smtClean="0"/>
              <a:t>norrissons</a:t>
            </a:r>
            <a:r>
              <a:rPr lang="fr-FR" sz="2400" dirty="0" smtClean="0"/>
              <a:t>.)</a:t>
            </a: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        </a:t>
            </a:r>
            <a:r>
              <a:rPr lang="fr-FR" sz="2800" b="1" u="sng" dirty="0" smtClean="0">
                <a:solidFill>
                  <a:srgbClr val="FF0000"/>
                </a:solidFill>
              </a:rPr>
              <a:t>Impose d’éliminer une urgence chirurgicale</a:t>
            </a:r>
            <a:r>
              <a:rPr lang="fr-FR" sz="2800" b="1" dirty="0" smtClean="0">
                <a:solidFill>
                  <a:srgbClr val="FF0000"/>
                </a:solidFill>
              </a:rPr>
              <a:t>++++</a:t>
            </a:r>
          </a:p>
          <a:p>
            <a:pPr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              (occlusion ou péritonite)</a:t>
            </a:r>
          </a:p>
          <a:p>
            <a:pPr>
              <a:buNone/>
            </a:pPr>
            <a:endParaRPr lang="fr-FR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800" b="1" dirty="0" smtClean="0"/>
              <a:t>TRT: .</a:t>
            </a:r>
            <a:r>
              <a:rPr lang="fr-FR" sz="2400" dirty="0" smtClean="0"/>
              <a:t>arrêt de l’alimentation par voie orale ;sonde gastrique</a:t>
            </a:r>
          </a:p>
          <a:p>
            <a:pPr>
              <a:buNone/>
            </a:pPr>
            <a:r>
              <a:rPr lang="fr-FR" sz="2400" dirty="0" smtClean="0"/>
              <a:t>            .réhydratation et nutrition parentérale.</a:t>
            </a:r>
          </a:p>
          <a:p>
            <a:pPr>
              <a:buNone/>
            </a:pPr>
            <a:r>
              <a:rPr lang="fr-FR" sz="2400" dirty="0" smtClean="0"/>
              <a:t>            .ATB visant les entéropathogènes suspectés .</a:t>
            </a:r>
          </a:p>
          <a:p>
            <a:pPr>
              <a:buNone/>
            </a:pPr>
            <a:r>
              <a:rPr lang="fr-FR" sz="2400" b="1" dirty="0" smtClean="0"/>
              <a:t>                                                                                            </a:t>
            </a:r>
            <a:endParaRPr lang="fr-FR" sz="2400" b="1" dirty="0"/>
          </a:p>
        </p:txBody>
      </p:sp>
      <p:sp>
        <p:nvSpPr>
          <p:cNvPr id="4" name="Flèche droite 3"/>
          <p:cNvSpPr/>
          <p:nvPr/>
        </p:nvSpPr>
        <p:spPr>
          <a:xfrm>
            <a:off x="357158" y="3714752"/>
            <a:ext cx="21428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b="1" dirty="0" smtClean="0"/>
              <a:t>D/Diarrhées fébriles au retour d’une zone d’endémie palustre: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Doit faire systématiquement éliminer: </a:t>
            </a:r>
            <a:r>
              <a:rPr lang="fr-FR" sz="4000" b="1" dirty="0" smtClean="0">
                <a:solidFill>
                  <a:srgbClr val="FF0000"/>
                </a:solidFill>
              </a:rPr>
              <a:t>Paludisme</a:t>
            </a:r>
            <a:r>
              <a:rPr lang="fr-FR" dirty="0" smtClean="0"/>
              <a:t> : frottis sanguin + goutte épaisse en urgence+++</a:t>
            </a:r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I/Introduction 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Diarrhée</a:t>
            </a:r>
            <a:r>
              <a:rPr lang="fr-FR" sz="2800" dirty="0" smtClean="0"/>
              <a:t> : élimination d’une quantité </a:t>
            </a:r>
            <a:r>
              <a:rPr lang="fr-FR" sz="2800" b="1" dirty="0" smtClean="0"/>
              <a:t>anormale</a:t>
            </a:r>
            <a:r>
              <a:rPr lang="fr-FR" sz="2800" dirty="0" smtClean="0"/>
              <a:t> de selles et d’eau (&gt; 300 g/j).</a:t>
            </a:r>
          </a:p>
          <a:p>
            <a:r>
              <a:rPr lang="fr-FR" sz="2800" dirty="0" smtClean="0"/>
              <a:t>Problème majeur de santé publique</a:t>
            </a:r>
          </a:p>
          <a:p>
            <a:r>
              <a:rPr lang="fr-FR" sz="2800" dirty="0" smtClean="0">
                <a:solidFill>
                  <a:srgbClr val="FF0000"/>
                </a:solidFill>
              </a:rPr>
              <a:t>2 milliards </a:t>
            </a:r>
            <a:r>
              <a:rPr lang="fr-FR" sz="2800" dirty="0" smtClean="0"/>
              <a:t>de cas de diarrhée par an dans les pays en développement selon </a:t>
            </a:r>
            <a:r>
              <a:rPr lang="fr-FR" sz="2800" dirty="0" smtClean="0">
                <a:solidFill>
                  <a:srgbClr val="FF0000"/>
                </a:solidFill>
              </a:rPr>
              <a:t>l’OMS.</a:t>
            </a:r>
          </a:p>
          <a:p>
            <a:r>
              <a:rPr lang="fr-FR" sz="2800" dirty="0" smtClean="0"/>
              <a:t>Mortalité élevée surtout dans les pays en développement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V/</a:t>
            </a:r>
            <a:r>
              <a:rPr lang="fr-FR" dirty="0" smtClean="0"/>
              <a:t> </a:t>
            </a:r>
            <a:r>
              <a:rPr lang="fr-FR" b="1" dirty="0" smtClean="0"/>
              <a:t>Diagnostic positif: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C00000"/>
                </a:solidFill>
              </a:rPr>
              <a:t> Reconnaitre une diarrhée est Facile </a:t>
            </a:r>
          </a:p>
          <a:p>
            <a:pPr>
              <a:buNone/>
            </a:pPr>
            <a:r>
              <a:rPr lang="fr-FR" b="1" dirty="0" smtClean="0">
                <a:solidFill>
                  <a:srgbClr val="C00000"/>
                </a:solidFill>
              </a:rPr>
              <a:t>ATTENTION!!</a:t>
            </a:r>
          </a:p>
          <a:p>
            <a:r>
              <a:rPr lang="fr-FR" b="1" dirty="0" smtClean="0"/>
              <a:t>Emission de </a:t>
            </a:r>
            <a:r>
              <a:rPr lang="fr-FR" b="1" dirty="0" err="1" smtClean="0"/>
              <a:t>qqs</a:t>
            </a:r>
            <a:r>
              <a:rPr lang="fr-FR" b="1" dirty="0" smtClean="0"/>
              <a:t> selles molles n’est pas une diarrhée.</a:t>
            </a:r>
          </a:p>
          <a:p>
            <a:r>
              <a:rPr lang="fr-FR" b="1" dirty="0" smtClean="0"/>
              <a:t>Emission de selles liquides peu abondantes et peu nombreuses peut traduire la sévérité d’un </a:t>
            </a:r>
            <a:r>
              <a:rPr lang="fr-FR" b="1" dirty="0" err="1" smtClean="0"/>
              <a:t>sepsis</a:t>
            </a:r>
            <a:r>
              <a:rPr lang="fr-FR" b="1" dirty="0" smtClean="0"/>
              <a:t>:</a:t>
            </a:r>
          </a:p>
          <a:p>
            <a:pPr>
              <a:buNone/>
            </a:pPr>
            <a:r>
              <a:rPr lang="fr-FR" b="1" dirty="0" smtClean="0"/>
              <a:t>       </a:t>
            </a:r>
            <a:r>
              <a:rPr lang="fr-FR" sz="2400" dirty="0" smtClean="0"/>
              <a:t>pneumopathie aigue, pyélonéphrite à  E. coli, leptospirose ,paludisme…</a:t>
            </a:r>
          </a:p>
          <a:p>
            <a:pPr>
              <a:buNone/>
            </a:pPr>
            <a:r>
              <a:rPr lang="fr-FR" b="1" dirty="0" smtClean="0"/>
              <a:t>    Ce n’est qu’un épiphénomène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115196" cy="122471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VI//Diagnostic différentiel</a:t>
            </a:r>
            <a:r>
              <a:rPr lang="fr-FR" dirty="0" smtClean="0"/>
              <a:t>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428736"/>
            <a:ext cx="8929718" cy="489586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fr-FR" b="1" dirty="0" smtClean="0"/>
              <a:t>Causes fonctionnelles </a:t>
            </a:r>
            <a:r>
              <a:rPr lang="fr-FR" dirty="0" smtClean="0"/>
              <a:t>: </a:t>
            </a:r>
            <a:r>
              <a:rPr lang="fr-FR" sz="2400" dirty="0" smtClean="0"/>
              <a:t>colopathie fonctionnelle </a:t>
            </a:r>
          </a:p>
          <a:p>
            <a:pPr marL="514350" indent="-514350">
              <a:buFont typeface="+mj-lt"/>
              <a:buAutoNum type="alphaLcPeriod"/>
            </a:pPr>
            <a:r>
              <a:rPr lang="fr-FR" dirty="0" smtClean="0"/>
              <a:t></a:t>
            </a:r>
            <a:r>
              <a:rPr lang="fr-FR" b="1" dirty="0" smtClean="0"/>
              <a:t>Causes médicamenteuses </a:t>
            </a:r>
            <a:r>
              <a:rPr lang="fr-FR" dirty="0" smtClean="0"/>
              <a:t>: </a:t>
            </a:r>
            <a:r>
              <a:rPr lang="fr-FR" sz="2400" dirty="0" smtClean="0"/>
              <a:t>AINS, laxatifs, antibiotiques</a:t>
            </a:r>
            <a:r>
              <a:rPr lang="fr-FR" dirty="0" smtClean="0"/>
              <a:t>...</a:t>
            </a:r>
          </a:p>
          <a:p>
            <a:pPr marL="514350" indent="-514350">
              <a:buFont typeface="+mj-lt"/>
              <a:buAutoNum type="alphaLcPeriod"/>
            </a:pPr>
            <a:r>
              <a:rPr lang="fr-FR" b="1" dirty="0" smtClean="0"/>
              <a:t>Maladies Inflammatoires Chroniques de l’Intestin  </a:t>
            </a:r>
            <a:r>
              <a:rPr lang="fr-FR" dirty="0" smtClean="0"/>
              <a:t> </a:t>
            </a:r>
            <a:r>
              <a:rPr lang="fr-FR" sz="2400" dirty="0" smtClean="0"/>
              <a:t>Crohn, rectocolite hémorragique, maladie cœliaque </a:t>
            </a:r>
            <a:r>
              <a:rPr lang="fr-FR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fr-FR" b="1" dirty="0" smtClean="0"/>
              <a:t>Causes tumorales </a:t>
            </a:r>
            <a:r>
              <a:rPr lang="fr-FR" dirty="0" smtClean="0"/>
              <a:t>: </a:t>
            </a:r>
            <a:r>
              <a:rPr lang="fr-FR" sz="2400" dirty="0" smtClean="0"/>
              <a:t>cancer du côlon, tumeur du grêle</a:t>
            </a:r>
          </a:p>
          <a:p>
            <a:pPr marL="514350" indent="-514350">
              <a:buFont typeface="+mj-lt"/>
              <a:buAutoNum type="alphaLcPeriod"/>
            </a:pPr>
            <a:r>
              <a:rPr lang="fr-FR" dirty="0" smtClean="0"/>
              <a:t> </a:t>
            </a:r>
            <a:r>
              <a:rPr lang="fr-FR" b="1" dirty="0" smtClean="0"/>
              <a:t>Causes endocriniennes </a:t>
            </a:r>
            <a:r>
              <a:rPr lang="fr-FR" dirty="0" smtClean="0"/>
              <a:t>: </a:t>
            </a:r>
            <a:r>
              <a:rPr lang="fr-FR" sz="2400" dirty="0" smtClean="0"/>
              <a:t>hyperthyroïdie, diabète…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/>
          <a:lstStyle/>
          <a:p>
            <a:r>
              <a:rPr lang="fr-FR" b="1" dirty="0" smtClean="0"/>
              <a:t>VII/Diagnostic étiologique: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000" b="1" dirty="0" smtClean="0">
                <a:solidFill>
                  <a:srgbClr val="FF0000"/>
                </a:solidFill>
              </a:rPr>
              <a:t>1-Interrogatoire</a:t>
            </a:r>
            <a:r>
              <a:rPr lang="fr-FR" sz="30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fr-FR" b="1" dirty="0" smtClean="0"/>
              <a:t>Le contexte de survenue 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dirty="0" smtClean="0"/>
              <a:t>   · </a:t>
            </a:r>
            <a:r>
              <a:rPr lang="fr-FR" sz="2200" dirty="0" smtClean="0"/>
              <a:t>notion de contage, contexte épidémique,</a:t>
            </a:r>
          </a:p>
          <a:p>
            <a:pPr>
              <a:buNone/>
            </a:pPr>
            <a:r>
              <a:rPr lang="fr-FR" sz="2200" dirty="0" smtClean="0"/>
              <a:t>    · ancienneté de la diarrhée: aigue ou chronique</a:t>
            </a:r>
          </a:p>
          <a:p>
            <a:pPr>
              <a:buNone/>
            </a:pPr>
            <a:r>
              <a:rPr lang="fr-FR" sz="2200" dirty="0" smtClean="0"/>
              <a:t>    · cas groupés (suspicion de TIAC),aliment consommé, délai entre la consommation et le début des symptômes</a:t>
            </a:r>
          </a:p>
          <a:p>
            <a:pPr>
              <a:buNone/>
            </a:pPr>
            <a:r>
              <a:rPr lang="fr-FR" sz="2200" dirty="0" smtClean="0"/>
              <a:t>    · voyage,</a:t>
            </a:r>
          </a:p>
          <a:p>
            <a:pPr>
              <a:buNone/>
            </a:pPr>
            <a:r>
              <a:rPr lang="fr-FR" sz="2200" dirty="0" smtClean="0"/>
              <a:t>    · prise récente d’antibiotiques (infection à Clostridium difficile)</a:t>
            </a:r>
          </a:p>
          <a:p>
            <a:pPr>
              <a:buNone/>
            </a:pPr>
            <a:r>
              <a:rPr lang="fr-FR" sz="2200" dirty="0" smtClean="0"/>
              <a:t>   · Co-morbidités (dont immunodépression), âge</a:t>
            </a:r>
          </a:p>
          <a:p>
            <a:pPr>
              <a:buFont typeface="Wingdings" pitchFamily="2" charset="2"/>
              <a:buChar char="Ø"/>
            </a:pPr>
            <a:r>
              <a:rPr lang="fr-FR" b="1" dirty="0" smtClean="0"/>
              <a:t>Présence  ou non de fièvre++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2-Présentation clinique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  <a:r>
              <a:rPr lang="fr-FR" sz="4000" dirty="0" smtClean="0">
                <a:solidFill>
                  <a:srgbClr val="FF0000"/>
                </a:solidFill>
              </a:rPr>
              <a:t>3 tableaux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/>
          <a:lstStyle/>
          <a:p>
            <a:pPr>
              <a:buNone/>
            </a:pPr>
            <a:r>
              <a:rPr lang="fr-FR" sz="3200" b="1" dirty="0" smtClean="0">
                <a:solidFill>
                  <a:schemeClr val="tx2"/>
                </a:solidFill>
              </a:rPr>
              <a:t>a</a:t>
            </a:r>
            <a:r>
              <a:rPr lang="fr-FR" sz="3200" b="1" u="sng" dirty="0" smtClean="0">
                <a:solidFill>
                  <a:schemeClr val="tx2"/>
                </a:solidFill>
              </a:rPr>
              <a:t>/Cholériforme : </a:t>
            </a:r>
          </a:p>
          <a:p>
            <a:pPr>
              <a:buNone/>
            </a:pPr>
            <a:r>
              <a:rPr lang="fr-FR" sz="2800" dirty="0" smtClean="0"/>
              <a:t>Évoqué un mécanisme toxinique sécrétoire. </a:t>
            </a:r>
          </a:p>
          <a:p>
            <a:pPr>
              <a:buNone/>
            </a:pPr>
            <a:r>
              <a:rPr lang="fr-FR" sz="2800" dirty="0" smtClean="0"/>
              <a:t>-selles </a:t>
            </a:r>
            <a:r>
              <a:rPr lang="fr-FR" sz="2800" b="1" dirty="0" smtClean="0"/>
              <a:t>aqueuse</a:t>
            </a:r>
            <a:r>
              <a:rPr lang="fr-FR" sz="2800" dirty="0" smtClean="0"/>
              <a:t>s, </a:t>
            </a:r>
            <a:r>
              <a:rPr lang="fr-FR" sz="2800" b="1" dirty="0" smtClean="0"/>
              <a:t>afécales</a:t>
            </a:r>
            <a:r>
              <a:rPr lang="fr-FR" sz="2800" dirty="0" smtClean="0"/>
              <a:t>, </a:t>
            </a:r>
            <a:r>
              <a:rPr lang="fr-FR" sz="2800" b="1" dirty="0" smtClean="0"/>
              <a:t>fréquentes</a:t>
            </a:r>
            <a:r>
              <a:rPr lang="fr-FR" sz="2800" dirty="0" smtClean="0"/>
              <a:t> et </a:t>
            </a:r>
            <a:r>
              <a:rPr lang="fr-FR" sz="2800" b="1" dirty="0" smtClean="0"/>
              <a:t>abondantes</a:t>
            </a:r>
            <a:r>
              <a:rPr lang="fr-FR" sz="2800" dirty="0" smtClean="0"/>
              <a:t> ,</a:t>
            </a:r>
            <a:r>
              <a:rPr lang="fr-FR" sz="2800" b="1" dirty="0" smtClean="0"/>
              <a:t>jamais sanglantes.</a:t>
            </a:r>
          </a:p>
          <a:p>
            <a:pPr>
              <a:buNone/>
            </a:pPr>
            <a:r>
              <a:rPr lang="fr-FR" sz="2800" dirty="0" smtClean="0"/>
              <a:t>    Tableau de </a:t>
            </a:r>
            <a:r>
              <a:rPr lang="fr-FR" sz="2800" b="1" dirty="0" smtClean="0"/>
              <a:t>déshydratation aiguë</a:t>
            </a:r>
          </a:p>
          <a:p>
            <a:pPr>
              <a:buNone/>
            </a:pPr>
            <a:r>
              <a:rPr lang="fr-FR" sz="2800" dirty="0" smtClean="0"/>
              <a:t>     un </a:t>
            </a:r>
            <a:r>
              <a:rPr lang="fr-FR" sz="2800" b="1" dirty="0" smtClean="0"/>
              <a:t>état de choc hypovolémique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6900882" cy="1357322"/>
          </a:xfrm>
        </p:spPr>
        <p:txBody>
          <a:bodyPr>
            <a:normAutofit fontScale="90000"/>
          </a:bodyPr>
          <a:lstStyle/>
          <a:p>
            <a:r>
              <a:rPr lang="fr-FR" sz="4400" b="1" u="sng" dirty="0" smtClean="0"/>
              <a:t>b/Syndrome dysentérique: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Mécanisme invasif ou toxinique cytotoxique</a:t>
            </a:r>
          </a:p>
          <a:p>
            <a:r>
              <a:rPr lang="fr-FR" sz="2800" b="1" dirty="0" smtClean="0">
                <a:solidFill>
                  <a:srgbClr val="FF0000"/>
                </a:solidFill>
              </a:rPr>
              <a:t>Selles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b="1" dirty="0" smtClean="0"/>
              <a:t>: fréquentes 10-15/jour</a:t>
            </a:r>
            <a:r>
              <a:rPr lang="fr-FR" sz="2800" dirty="0" smtClean="0"/>
              <a:t>, typiquement </a:t>
            </a:r>
            <a:r>
              <a:rPr lang="fr-FR" sz="2800" b="1" dirty="0" smtClean="0"/>
              <a:t>afécales,</a:t>
            </a:r>
            <a:r>
              <a:rPr lang="fr-FR" sz="2800" dirty="0" smtClean="0"/>
              <a:t> faites uniquement de </a:t>
            </a:r>
            <a:r>
              <a:rPr lang="fr-FR" sz="2800" b="1" dirty="0" smtClean="0">
                <a:solidFill>
                  <a:srgbClr val="FF0000"/>
                </a:solidFill>
              </a:rPr>
              <a:t>glaire </a:t>
            </a:r>
            <a:r>
              <a:rPr lang="fr-FR" sz="2800" b="1" dirty="0" err="1" smtClean="0">
                <a:solidFill>
                  <a:srgbClr val="FF0000"/>
                </a:solidFill>
              </a:rPr>
              <a:t>muco</a:t>
            </a:r>
            <a:r>
              <a:rPr lang="fr-FR" sz="2800" b="1" dirty="0" smtClean="0">
                <a:solidFill>
                  <a:srgbClr val="FF0000"/>
                </a:solidFill>
              </a:rPr>
              <a:t>-purulente </a:t>
            </a:r>
            <a:r>
              <a:rPr lang="fr-FR" sz="2800" dirty="0" smtClean="0"/>
              <a:t>et de sang .</a:t>
            </a:r>
            <a:endParaRPr lang="fr-FR" sz="2800" b="1" dirty="0" smtClean="0">
              <a:solidFill>
                <a:srgbClr val="FF0000"/>
              </a:solidFill>
            </a:endParaRPr>
          </a:p>
          <a:p>
            <a:r>
              <a:rPr lang="fr-FR" sz="2800" b="1" dirty="0" smtClean="0"/>
              <a:t>Douleurs abdominales: </a:t>
            </a:r>
            <a:r>
              <a:rPr lang="fr-FR" sz="2800" b="1" dirty="0" smtClean="0">
                <a:solidFill>
                  <a:srgbClr val="FF0000"/>
                </a:solidFill>
              </a:rPr>
              <a:t>épreintes, ténesme  anal faux besoins. 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La fièvre est présente dans les infections bactériennes et absente dans l’amibiase.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472518" cy="1357322"/>
          </a:xfrm>
        </p:spPr>
        <p:txBody>
          <a:bodyPr>
            <a:normAutofit fontScale="90000"/>
          </a:bodyPr>
          <a:lstStyle/>
          <a:p>
            <a:r>
              <a:rPr lang="fr-FR" sz="4400" b="1" u="sng" dirty="0" smtClean="0"/>
              <a:t> </a:t>
            </a:r>
            <a:r>
              <a:rPr lang="fr-FR" sz="4400" b="1" dirty="0" smtClean="0"/>
              <a:t>c</a:t>
            </a:r>
            <a:r>
              <a:rPr lang="fr-FR" sz="4400" b="1" u="sng" dirty="0" smtClean="0"/>
              <a:t>/Syndrome gastro entéritique:</a:t>
            </a:r>
            <a:r>
              <a:rPr lang="fr-FR" b="1" u="sng" dirty="0" smtClean="0"/>
              <a:t/>
            </a:r>
            <a:br>
              <a:rPr lang="fr-FR" b="1" u="sng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681550"/>
          </a:xfrm>
        </p:spPr>
        <p:txBody>
          <a:bodyPr/>
          <a:lstStyle/>
          <a:p>
            <a:r>
              <a:rPr lang="fr-FR" dirty="0" smtClean="0"/>
              <a:t>Diarrhée</a:t>
            </a:r>
            <a:r>
              <a:rPr lang="fr-FR" b="1" dirty="0" smtClean="0"/>
              <a:t> banale </a:t>
            </a:r>
            <a:r>
              <a:rPr lang="fr-FR" dirty="0" smtClean="0"/>
              <a:t>aspécifique avec douleurs abdominales diffuses ,des vomissements et parfois de la fièvre.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3-Examens complémentaires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253054"/>
          </a:xfrm>
        </p:spPr>
        <p:txBody>
          <a:bodyPr/>
          <a:lstStyle/>
          <a:p>
            <a:r>
              <a:rPr lang="fr-FR" b="1" u="sng" dirty="0" smtClean="0"/>
              <a:t>Orientation et de retentissement</a:t>
            </a:r>
            <a:r>
              <a:rPr lang="fr-FR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 dirty="0" smtClean="0"/>
              <a:t>NFS, 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 dirty="0" smtClean="0"/>
              <a:t>Ionogramme sanguin 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 dirty="0" smtClean="0"/>
              <a:t> créatinine, urée </a:t>
            </a:r>
          </a:p>
          <a:p>
            <a:pPr marL="514350" indent="-514350"/>
            <a:r>
              <a:rPr lang="fr-FR" b="1" u="sng" dirty="0" smtClean="0"/>
              <a:t>Confirmation  dg</a:t>
            </a:r>
            <a:r>
              <a:rPr lang="fr-FR" b="1" dirty="0" smtClean="0"/>
              <a:t>:</a:t>
            </a:r>
          </a:p>
          <a:p>
            <a:pPr>
              <a:buNone/>
            </a:pPr>
            <a:r>
              <a:rPr lang="fr-FR" sz="2400" dirty="0" smtClean="0"/>
              <a:t>       </a:t>
            </a:r>
            <a:r>
              <a:rPr lang="fr-FR" sz="2400" b="1" dirty="0" smtClean="0"/>
              <a:t>Les examens de selles+++</a:t>
            </a:r>
          </a:p>
          <a:p>
            <a:pPr>
              <a:buNone/>
            </a:pPr>
            <a:r>
              <a:rPr lang="fr-FR" sz="2400" dirty="0" smtClean="0"/>
              <a:t>       Les hémocultures, si fièvre</a:t>
            </a:r>
          </a:p>
          <a:p>
            <a:r>
              <a:rPr lang="fr-FR" sz="2400" b="1" dirty="0" smtClean="0"/>
              <a:t>Autres examens=</a:t>
            </a:r>
            <a:r>
              <a:rPr lang="fr-FR" sz="2400" dirty="0" smtClean="0"/>
              <a:t>endoscopiques</a:t>
            </a:r>
            <a:r>
              <a:rPr lang="fr-FR" sz="2000" dirty="0" smtClean="0"/>
              <a:t>(</a:t>
            </a:r>
            <a:r>
              <a:rPr lang="fr-FR" sz="2000" b="1" dirty="0" smtClean="0">
                <a:solidFill>
                  <a:srgbClr val="FF0000"/>
                </a:solidFill>
              </a:rPr>
              <a:t>recto-colonoscopie</a:t>
            </a:r>
            <a:r>
              <a:rPr lang="fr-FR" sz="2000" dirty="0" smtClean="0"/>
              <a:t>)</a:t>
            </a:r>
          </a:p>
          <a:p>
            <a:pPr marL="514350" indent="-514350">
              <a:buNone/>
            </a:pPr>
            <a:r>
              <a:rPr lang="fr-FR" b="1" dirty="0" smtClean="0"/>
              <a:t>   </a:t>
            </a:r>
            <a:r>
              <a:rPr lang="fr-FR" sz="2400" b="1" dirty="0" smtClean="0"/>
              <a:t>indications limitées: </a:t>
            </a:r>
            <a:r>
              <a:rPr lang="fr-FR" sz="2400" dirty="0" smtClean="0"/>
              <a:t>colites, diarrhée chronique à bilan infectieux négatif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Examens de selles 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fr-FR" sz="3200" dirty="0" smtClean="0"/>
              <a:t> </a:t>
            </a:r>
            <a:r>
              <a:rPr lang="fr-FR" sz="2800" dirty="0" smtClean="0"/>
              <a:t>La présence de leucocytes  altérés dans les selles</a:t>
            </a:r>
          </a:p>
          <a:p>
            <a:pPr>
              <a:buNone/>
            </a:pPr>
            <a:r>
              <a:rPr lang="fr-FR" sz="2800" dirty="0" smtClean="0"/>
              <a:t>     Cause bactérienne invasive</a:t>
            </a:r>
          </a:p>
          <a:p>
            <a:pPr>
              <a:buFont typeface="Wingdings" pitchFamily="2" charset="2"/>
              <a:buChar char="v"/>
            </a:pPr>
            <a:r>
              <a:rPr lang="fr-FR" sz="3200" b="1" dirty="0" smtClean="0"/>
              <a:t>Coprocultures</a:t>
            </a:r>
            <a:r>
              <a:rPr lang="fr-FR" sz="3200" dirty="0" smtClean="0"/>
              <a:t>:</a:t>
            </a:r>
          </a:p>
          <a:p>
            <a:r>
              <a:rPr lang="fr-FR" dirty="0" smtClean="0"/>
              <a:t>A réaliser avant antibiothérapie.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Indications </a:t>
            </a:r>
            <a:r>
              <a:rPr lang="fr-FR" dirty="0" smtClean="0"/>
              <a:t>:</a:t>
            </a:r>
            <a:r>
              <a:rPr lang="fr-FR" sz="2000" dirty="0" smtClean="0"/>
              <a:t>Diarrhée avec signes de gravité,</a:t>
            </a:r>
          </a:p>
          <a:p>
            <a:pPr>
              <a:buNone/>
            </a:pPr>
            <a:r>
              <a:rPr lang="fr-FR" sz="2000" dirty="0" smtClean="0"/>
              <a:t>                                    syndrome dysentérique, </a:t>
            </a:r>
          </a:p>
          <a:p>
            <a:pPr>
              <a:buNone/>
            </a:pPr>
            <a:r>
              <a:rPr lang="fr-FR" sz="2000" dirty="0" smtClean="0"/>
              <a:t>                                    TIAC ,</a:t>
            </a:r>
          </a:p>
          <a:p>
            <a:pPr>
              <a:buNone/>
            </a:pPr>
            <a:r>
              <a:rPr lang="fr-FR" sz="2000" dirty="0" smtClean="0"/>
              <a:t>                                    Retour des tropiques ,</a:t>
            </a:r>
          </a:p>
          <a:p>
            <a:pPr>
              <a:buNone/>
            </a:pPr>
            <a:r>
              <a:rPr lang="fr-FR" sz="2000" dirty="0" smtClean="0"/>
              <a:t>                                    Immunodéprimés. </a:t>
            </a:r>
          </a:p>
          <a:p>
            <a:pPr>
              <a:buNone/>
            </a:pPr>
            <a:r>
              <a:rPr lang="fr-FR" dirty="0" smtClean="0"/>
              <a:t>-</a:t>
            </a:r>
            <a:r>
              <a:rPr lang="fr-FR" sz="2400" dirty="0" smtClean="0"/>
              <a:t>Réalisée à partir de selles ou écouvillonnage rectal</a:t>
            </a:r>
          </a:p>
          <a:p>
            <a:pPr>
              <a:buNone/>
            </a:pPr>
            <a:r>
              <a:rPr lang="fr-FR" sz="2400" dirty="0" smtClean="0"/>
              <a:t>-Recherche systématique:  Salmonelles , Shigelles , </a:t>
            </a:r>
            <a:r>
              <a:rPr lang="fr-FR" sz="2400" dirty="0" err="1" smtClean="0"/>
              <a:t>campylobacter</a:t>
            </a:r>
            <a:r>
              <a:rPr lang="fr-FR" sz="2400" dirty="0" smtClean="0"/>
              <a:t>  jejuni, yersinia  …</a:t>
            </a:r>
          </a:p>
          <a:p>
            <a:pPr>
              <a:buNone/>
            </a:pPr>
            <a:r>
              <a:rPr lang="fr-FR" sz="2400" dirty="0" smtClean="0"/>
              <a:t>-Vibrio cholerae+++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Flèche droite 3"/>
          <p:cNvSpPr/>
          <p:nvPr/>
        </p:nvSpPr>
        <p:spPr>
          <a:xfrm>
            <a:off x="7858148" y="1285860"/>
            <a:ext cx="285752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14380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v"/>
            </a:pPr>
            <a:r>
              <a:rPr lang="fr-FR" sz="3600" b="1" dirty="0" smtClean="0">
                <a:solidFill>
                  <a:schemeClr val="tx1"/>
                </a:solidFill>
              </a:rPr>
              <a:t>Parasitologie des selles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r>
              <a:rPr lang="pt-BR" dirty="0" smtClean="0"/>
              <a:t>Recherche de:</a:t>
            </a:r>
          </a:p>
          <a:p>
            <a:pPr>
              <a:buNone/>
            </a:pPr>
            <a:r>
              <a:rPr lang="pt-BR" dirty="0" smtClean="0"/>
              <a:t>            .Giardia intestinalis,</a:t>
            </a:r>
          </a:p>
          <a:p>
            <a:pPr>
              <a:buNone/>
            </a:pPr>
            <a:r>
              <a:rPr lang="pt-BR" dirty="0" smtClean="0"/>
              <a:t>            .Entamoeba histolytica, </a:t>
            </a:r>
          </a:p>
          <a:p>
            <a:pPr>
              <a:buNone/>
            </a:pPr>
            <a:r>
              <a:rPr lang="pt-BR" dirty="0" smtClean="0"/>
              <a:t>            .helminthes</a:t>
            </a:r>
          </a:p>
          <a:p>
            <a:pPr>
              <a:buNone/>
            </a:pPr>
            <a:r>
              <a:rPr lang="fr-FR" b="1" dirty="0" smtClean="0"/>
              <a:t>Chez l’immunodéprimé (VIH</a:t>
            </a:r>
            <a:r>
              <a:rPr lang="fr-FR" dirty="0" smtClean="0"/>
              <a:t>): recherche de cryptosporidies, micro sporidies, iso sporidies.</a:t>
            </a:r>
          </a:p>
          <a:p>
            <a:pPr lvl="0">
              <a:buFont typeface="Wingdings" pitchFamily="2" charset="2"/>
              <a:buChar char="v"/>
            </a:pPr>
            <a:r>
              <a:rPr lang="fr-FR" sz="2400" b="1" dirty="0" smtClean="0"/>
              <a:t>Recherches de virus(Elisa)</a:t>
            </a:r>
          </a:p>
          <a:p>
            <a:pPr lvl="0">
              <a:buFont typeface="Wingdings" pitchFamily="2" charset="2"/>
              <a:buChar char="v"/>
            </a:pPr>
            <a:r>
              <a:rPr lang="fr-FR" sz="2400" b="1" dirty="0" smtClean="0"/>
              <a:t>PCR (biologie moléculaire)+++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43174" y="704088"/>
            <a:ext cx="5500726" cy="3224978"/>
          </a:xfrm>
        </p:spPr>
        <p:txBody>
          <a:bodyPr/>
          <a:lstStyle/>
          <a:p>
            <a:r>
              <a:rPr lang="fr-FR" sz="6000" b="1" dirty="0" smtClean="0"/>
              <a:t>Les étiologies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Motif de consultation fréquent sous nos climats+++</a:t>
            </a:r>
          </a:p>
          <a:p>
            <a:r>
              <a:rPr lang="fr-FR" dirty="0" smtClean="0"/>
              <a:t>Le plus souvent bénignes mais potentiellement graves chez les sujets fragilisés(les nourrissons et les sujets âgés).</a:t>
            </a:r>
          </a:p>
          <a:p>
            <a:r>
              <a:rPr lang="fr-FR" dirty="0" smtClean="0"/>
              <a:t>Les étiologies infectieuses sont multiples</a:t>
            </a:r>
          </a:p>
          <a:p>
            <a:r>
              <a:rPr lang="fr-FR" dirty="0" smtClean="0"/>
              <a:t>Isolées ou collectives =toxi-infection alimentaire collective         </a:t>
            </a:r>
          </a:p>
          <a:p>
            <a:pPr>
              <a:buNone/>
            </a:pPr>
            <a:r>
              <a:rPr lang="fr-FR" dirty="0" smtClean="0"/>
              <a:t>    TIAC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Syndrome Cholériforme</a:t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Choléra</a:t>
            </a:r>
          </a:p>
          <a:p>
            <a:r>
              <a:rPr lang="fr-FR" b="1" dirty="0" smtClean="0"/>
              <a:t>E/coli enterotoxinogène(diarrhées du voyageur)</a:t>
            </a:r>
          </a:p>
          <a:p>
            <a:r>
              <a:rPr lang="fr-FR" b="1" dirty="0" smtClean="0"/>
              <a:t> Virus :rotavirus</a:t>
            </a:r>
          </a:p>
          <a:p>
            <a:r>
              <a:rPr lang="fr-FR" b="1" dirty="0" smtClean="0"/>
              <a:t>TIAC: </a:t>
            </a:r>
            <a:r>
              <a:rPr lang="fr-FR" b="1" dirty="0" err="1" smtClean="0"/>
              <a:t>staph</a:t>
            </a:r>
            <a:r>
              <a:rPr lang="fr-FR" b="1" dirty="0" smtClean="0"/>
              <a:t> aureus, </a:t>
            </a:r>
          </a:p>
          <a:p>
            <a:pPr>
              <a:buNone/>
            </a:pPr>
            <a:r>
              <a:rPr lang="fr-FR" b="1" dirty="0" smtClean="0"/>
              <a:t>               </a:t>
            </a:r>
            <a:r>
              <a:rPr lang="fr-FR" b="1" dirty="0" err="1" smtClean="0"/>
              <a:t>C.perfringens</a:t>
            </a:r>
            <a:r>
              <a:rPr lang="fr-FR" b="1" dirty="0" smtClean="0"/>
              <a:t> </a:t>
            </a:r>
          </a:p>
          <a:p>
            <a:pPr>
              <a:buNone/>
            </a:pPr>
            <a:r>
              <a:rPr lang="fr-FR" b="1" dirty="0" smtClean="0"/>
              <a:t>               Bacillus </a:t>
            </a:r>
            <a:r>
              <a:rPr lang="fr-FR" b="1" dirty="0" err="1" smtClean="0"/>
              <a:t>Céréus</a:t>
            </a:r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Syndrome Dysentérique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r>
              <a:rPr lang="fr-FR" b="1" u="sng" dirty="0" smtClean="0"/>
              <a:t>Shigelloses</a:t>
            </a:r>
          </a:p>
          <a:p>
            <a:r>
              <a:rPr lang="fr-FR" b="1" u="sng" dirty="0" smtClean="0"/>
              <a:t> </a:t>
            </a:r>
            <a:r>
              <a:rPr lang="fr-FR" b="1" u="sng" dirty="0" err="1" smtClean="0"/>
              <a:t>Amoebose</a:t>
            </a:r>
            <a:r>
              <a:rPr lang="fr-FR" b="1" u="sng" dirty="0" smtClean="0"/>
              <a:t> colique</a:t>
            </a:r>
          </a:p>
          <a:p>
            <a:r>
              <a:rPr lang="fr-FR" b="1" u="sng" dirty="0" smtClean="0"/>
              <a:t> E. coli entéro- hémorragique</a:t>
            </a:r>
          </a:p>
          <a:p>
            <a:r>
              <a:rPr lang="fr-FR" b="1" u="sng" dirty="0" smtClean="0"/>
              <a:t>Salmonelles entérica </a:t>
            </a:r>
          </a:p>
          <a:p>
            <a:r>
              <a:rPr lang="fr-FR" b="1" u="sng" dirty="0" smtClean="0"/>
              <a:t>Campylobacter jejuni</a:t>
            </a:r>
          </a:p>
          <a:p>
            <a:r>
              <a:rPr lang="fr-FR" b="1" u="sng" dirty="0" smtClean="0"/>
              <a:t>yersinia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Syndrome </a:t>
            </a:r>
            <a:r>
              <a:rPr lang="fr-FR" sz="5400" b="1" dirty="0" err="1" smtClean="0">
                <a:solidFill>
                  <a:schemeClr val="tx1"/>
                </a:solidFill>
              </a:rPr>
              <a:t>gastroentéritique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935480"/>
            <a:ext cx="8929718" cy="4389120"/>
          </a:xfrm>
        </p:spPr>
        <p:txBody>
          <a:bodyPr/>
          <a:lstStyle/>
          <a:p>
            <a:pPr>
              <a:buNone/>
            </a:pPr>
            <a:r>
              <a:rPr lang="fr-FR" sz="2800" b="1" dirty="0" smtClean="0"/>
              <a:t>Tous les </a:t>
            </a:r>
            <a:r>
              <a:rPr lang="fr-FR" sz="2800" b="1" dirty="0" err="1" smtClean="0"/>
              <a:t>entéropathogènes</a:t>
            </a:r>
            <a:r>
              <a:rPr lang="fr-FR" sz="2800" b="1" dirty="0" smtClean="0"/>
              <a:t>  virus ,bactérie  peuvent être en cause</a:t>
            </a:r>
            <a:r>
              <a:rPr lang="fr-FR" sz="2800" dirty="0" smtClean="0"/>
              <a:t>.</a:t>
            </a:r>
          </a:p>
          <a:p>
            <a:pPr>
              <a:buNone/>
            </a:pPr>
            <a:endParaRPr lang="fr-FR" sz="2800" b="1" dirty="0" smtClean="0"/>
          </a:p>
          <a:p>
            <a:pPr>
              <a:buNone/>
            </a:pPr>
            <a:r>
              <a:rPr lang="fr-FR" sz="2800" b="1" dirty="0" smtClean="0"/>
              <a:t> -</a:t>
            </a:r>
            <a:r>
              <a:rPr lang="fr-FR" sz="2800" b="1" dirty="0" err="1" smtClean="0"/>
              <a:t>E.coli</a:t>
            </a:r>
            <a:r>
              <a:rPr lang="fr-FR" sz="2800" b="1" dirty="0" smtClean="0"/>
              <a:t> entéropathogènes </a:t>
            </a:r>
          </a:p>
          <a:p>
            <a:pPr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 -</a:t>
            </a:r>
            <a:r>
              <a:rPr lang="fr-FR" sz="2800" b="1" dirty="0" smtClean="0"/>
              <a:t>Diarrhée post antibiotique</a:t>
            </a:r>
          </a:p>
          <a:p>
            <a:pPr>
              <a:buNone/>
            </a:pPr>
            <a:r>
              <a:rPr lang="fr-FR" sz="2800" b="1" dirty="0" smtClean="0"/>
              <a:t> -SIDA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VII/Traitement: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choix du TRT est guidé par le </a:t>
            </a:r>
            <a:r>
              <a:rPr lang="fr-FR" b="1" dirty="0" smtClean="0"/>
              <a:t>mécanisme </a:t>
            </a:r>
            <a:r>
              <a:rPr lang="fr-FR" dirty="0" smtClean="0"/>
              <a:t>de la diarrhée:</a:t>
            </a:r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 smtClean="0">
                <a:solidFill>
                  <a:srgbClr val="FF0000"/>
                </a:solidFill>
              </a:rPr>
              <a:t>toxinique:</a:t>
            </a:r>
            <a:r>
              <a:rPr lang="fr-FR" dirty="0" smtClean="0"/>
              <a:t> </a:t>
            </a:r>
            <a:r>
              <a:rPr lang="fr-FR" b="1" dirty="0" smtClean="0"/>
              <a:t>rééquilibre électrolytique</a:t>
            </a:r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 smtClean="0">
                <a:solidFill>
                  <a:srgbClr val="FF0000"/>
                </a:solidFill>
              </a:rPr>
              <a:t>invasif:</a:t>
            </a:r>
            <a:r>
              <a:rPr lang="fr-FR" dirty="0" smtClean="0"/>
              <a:t> </a:t>
            </a:r>
            <a:r>
              <a:rPr lang="fr-FR" b="1" dirty="0" smtClean="0"/>
              <a:t>la réhydratation et l’antibiothérapie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Antibiothérapie: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fr-FR" b="1" dirty="0" smtClean="0"/>
          </a:p>
          <a:p>
            <a:pPr marL="514350" indent="-514350">
              <a:buNone/>
            </a:pPr>
            <a:r>
              <a:rPr lang="fr-FR" dirty="0" smtClean="0"/>
              <a:t>   </a:t>
            </a:r>
            <a:r>
              <a:rPr lang="fr-FR" sz="2400" b="1" dirty="0" smtClean="0">
                <a:solidFill>
                  <a:srgbClr val="FF0000"/>
                </a:solidFill>
              </a:rPr>
              <a:t>Cotrimoxazole </a:t>
            </a:r>
          </a:p>
          <a:p>
            <a:pPr marL="514350" indent="-51435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   Fluoroquinolone+++</a:t>
            </a:r>
          </a:p>
          <a:p>
            <a:pPr marL="514350" indent="-51435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    C3G</a:t>
            </a:r>
          </a:p>
          <a:p>
            <a:pPr marL="514350" indent="-51435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    Azithromycine</a:t>
            </a:r>
          </a:p>
          <a:p>
            <a:pPr marL="514350" indent="-51435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    Doxycycline,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    Metronidazole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    Vancomycine</a:t>
            </a:r>
          </a:p>
          <a:p>
            <a:pPr marL="514350" indent="-514350">
              <a:buNone/>
            </a:pPr>
            <a:endParaRPr lang="fr-FR" dirty="0" smtClean="0"/>
          </a:p>
          <a:p>
            <a:pPr marL="514350" indent="-514350">
              <a:buNone/>
            </a:pPr>
            <a:endParaRPr lang="fr-FR" dirty="0" smtClean="0"/>
          </a:p>
          <a:p>
            <a:pPr marL="514350" indent="-514350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But de l’antibiothérapie: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Diminuer et réduire la durée de la diarrhée.</a:t>
            </a:r>
          </a:p>
          <a:p>
            <a:r>
              <a:rPr lang="fr-FR" dirty="0" smtClean="0"/>
              <a:t>Réduire le risque de diffusion bactériémique sur terrains: âges extrêmes , déficit immunitaire, drépanocytaire ;prothèses…</a:t>
            </a:r>
          </a:p>
          <a:p>
            <a:r>
              <a:rPr lang="fr-FR" dirty="0" smtClean="0"/>
              <a:t>Limiter  l’intensité de l’excrétion fécale  en phase aigue afin de réduire la transmission interhumaine.</a:t>
            </a:r>
            <a:endParaRPr lang="fr-F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928826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Indications </a:t>
            </a:r>
            <a:r>
              <a:rPr lang="fr-FR" dirty="0" smtClean="0"/>
              <a:t>:</a:t>
            </a:r>
            <a:br>
              <a:rPr lang="fr-FR" dirty="0" smtClean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r>
              <a:rPr lang="fr-FR" dirty="0" smtClean="0"/>
              <a:t>N’est pas systématique .</a:t>
            </a:r>
          </a:p>
          <a:p>
            <a:pPr>
              <a:buNone/>
            </a:pPr>
            <a:r>
              <a:rPr lang="fr-FR" dirty="0" smtClean="0"/>
              <a:t>· </a:t>
            </a:r>
            <a:r>
              <a:rPr lang="fr-FR" b="1" dirty="0" smtClean="0">
                <a:solidFill>
                  <a:srgbClr val="FF0000"/>
                </a:solidFill>
              </a:rPr>
              <a:t>Mécanisme invasif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· </a:t>
            </a:r>
            <a:r>
              <a:rPr lang="fr-FR" b="1" dirty="0" smtClean="0">
                <a:solidFill>
                  <a:srgbClr val="FF0000"/>
                </a:solidFill>
              </a:rPr>
              <a:t>Diarrhées cholériformes sévères </a:t>
            </a:r>
            <a:r>
              <a:rPr lang="fr-FR" dirty="0" smtClean="0"/>
              <a:t>: choléra.</a:t>
            </a:r>
          </a:p>
          <a:p>
            <a:pPr>
              <a:buNone/>
            </a:pPr>
            <a:r>
              <a:rPr lang="fr-FR" dirty="0" smtClean="0"/>
              <a:t>.</a:t>
            </a:r>
            <a:r>
              <a:rPr lang="fr-FR" b="1" dirty="0" smtClean="0">
                <a:solidFill>
                  <a:srgbClr val="FF0000"/>
                </a:solidFill>
              </a:rPr>
              <a:t>Signes de gravité </a:t>
            </a:r>
            <a:r>
              <a:rPr lang="fr-FR" dirty="0" smtClean="0"/>
              <a:t>:</a:t>
            </a:r>
            <a:r>
              <a:rPr lang="fr-FR" dirty="0" err="1" smtClean="0"/>
              <a:t>sepsis</a:t>
            </a:r>
            <a:r>
              <a:rPr lang="fr-FR" dirty="0" smtClean="0"/>
              <a:t> ,choc septique, bactériémie, terrains: </a:t>
            </a:r>
            <a:r>
              <a:rPr lang="fr-FR" dirty="0" err="1" smtClean="0"/>
              <a:t>immuodépression</a:t>
            </a:r>
            <a:r>
              <a:rPr lang="fr-FR" dirty="0" smtClean="0"/>
              <a:t>, prothèses….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Traitement d’autant plus efficace qu’il est administré dans les 48 premières heures .</a:t>
            </a:r>
          </a:p>
          <a:p>
            <a:r>
              <a:rPr lang="fr-FR" dirty="0" smtClean="0"/>
              <a:t> le plus souvent probabiliste.</a:t>
            </a:r>
          </a:p>
          <a:p>
            <a:r>
              <a:rPr lang="fr-FR" dirty="0" smtClean="0"/>
              <a:t>Durée habituelle : 3 à 7 jours (hors bactériémie)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Traitement antibiotique des diarrhées bactériennes documentées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r>
              <a:rPr lang="fr-FR" dirty="0" smtClean="0"/>
              <a:t>Salmonella, Shigelles :Cotrimoxazole, </a:t>
            </a:r>
          </a:p>
          <a:p>
            <a:pPr>
              <a:buNone/>
            </a:pPr>
            <a:r>
              <a:rPr lang="fr-FR" dirty="0" smtClean="0"/>
              <a:t>                                         C3G </a:t>
            </a:r>
          </a:p>
          <a:p>
            <a:pPr>
              <a:buNone/>
            </a:pPr>
            <a:r>
              <a:rPr lang="fr-FR" dirty="0" smtClean="0"/>
              <a:t>                                         Fluoroquinolone ,</a:t>
            </a:r>
          </a:p>
          <a:p>
            <a:pPr>
              <a:buNone/>
            </a:pPr>
            <a:r>
              <a:rPr lang="fr-FR" dirty="0" smtClean="0"/>
              <a:t>                                         Azithromycine</a:t>
            </a:r>
          </a:p>
          <a:p>
            <a:r>
              <a:rPr lang="fr-FR" dirty="0" smtClean="0"/>
              <a:t>Vibrio cholerae: Doxycycline,</a:t>
            </a:r>
          </a:p>
          <a:p>
            <a:pPr>
              <a:buNone/>
            </a:pPr>
            <a:r>
              <a:rPr lang="fr-FR" dirty="0" smtClean="0"/>
              <a:t>                                Fluoroquinolone</a:t>
            </a:r>
          </a:p>
          <a:p>
            <a:r>
              <a:rPr lang="fr-FR" dirty="0" smtClean="0"/>
              <a:t>Clostridium difficile: Metronidazole</a:t>
            </a:r>
          </a:p>
          <a:p>
            <a:pPr>
              <a:buNone/>
            </a:pPr>
            <a:r>
              <a:rPr lang="fr-FR" dirty="0" smtClean="0"/>
              <a:t>                                       Vancomycine</a:t>
            </a:r>
          </a:p>
          <a:p>
            <a:r>
              <a:rPr lang="fr-FR" dirty="0" smtClean="0"/>
              <a:t>Amibiase : Metronidazole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704088"/>
            <a:ext cx="7929618" cy="938962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400" b="1" dirty="0" smtClean="0"/>
              <a:t>Traitement symptomatique </a:t>
            </a:r>
            <a:r>
              <a:rPr lang="fr-FR" sz="3600" b="1" dirty="0" smtClean="0"/>
              <a:t>:</a:t>
            </a:r>
            <a:br>
              <a:rPr lang="fr-FR" sz="3600" b="1" dirty="0" smtClean="0"/>
            </a:br>
            <a:r>
              <a:rPr lang="fr-FR" sz="3600" b="1" dirty="0" smtClean="0"/>
              <a:t>-</a:t>
            </a:r>
            <a:r>
              <a:rPr lang="fr-FR" sz="3100" b="1" dirty="0" smtClean="0">
                <a:solidFill>
                  <a:schemeClr val="tx1"/>
                </a:solidFill>
              </a:rPr>
              <a:t>Corriger ou prévenir la déshydratation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714488"/>
            <a:ext cx="8715436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 </a:t>
            </a:r>
            <a:r>
              <a:rPr lang="fr-FR" sz="2400" b="1" dirty="0" smtClean="0"/>
              <a:t>-Réduire l’intensité et la durée de la diarrhée</a:t>
            </a:r>
            <a:r>
              <a:rPr lang="fr-FR" sz="2400" dirty="0" smtClean="0"/>
              <a:t>:</a:t>
            </a:r>
          </a:p>
          <a:p>
            <a:r>
              <a:rPr lang="fr-FR" sz="2400" dirty="0" smtClean="0"/>
              <a:t>Poursuivre les apports alimentaires autant que possible, y compris le lait chez les nourrissons</a:t>
            </a:r>
          </a:p>
          <a:p>
            <a:r>
              <a:rPr lang="fr-FR" sz="2400" dirty="0" smtClean="0"/>
              <a:t>« Aliments-lests »:carotte  ,riz</a:t>
            </a:r>
          </a:p>
          <a:p>
            <a:r>
              <a:rPr lang="fr-FR" sz="2400" dirty="0" smtClean="0"/>
              <a:t>Pansements adsorbants (smecta)</a:t>
            </a:r>
          </a:p>
          <a:p>
            <a:r>
              <a:rPr lang="fr-FR" sz="2400" b="1" u="sng" dirty="0" smtClean="0">
                <a:solidFill>
                  <a:srgbClr val="FF0000"/>
                </a:solidFill>
              </a:rPr>
              <a:t>Contre-indication formelle du lopéramide (ralentisseur du transit) dans les diarrhées fébriles et/ou sanglantes et/ou avant l’âge de 30 mois</a:t>
            </a:r>
            <a:endParaRPr lang="fr-FR" sz="2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Traitement prophylactique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r>
              <a:rPr lang="fr-FR" sz="2800" dirty="0" smtClean="0"/>
              <a:t>Hygiène des mains, de l’eau et de l’alimentation</a:t>
            </a:r>
          </a:p>
          <a:p>
            <a:r>
              <a:rPr lang="fr-FR" sz="2800" dirty="0" smtClean="0"/>
              <a:t>Contrôle de la chaine alimentaire de la production jusqu’à la consommation.</a:t>
            </a:r>
          </a:p>
          <a:p>
            <a:r>
              <a:rPr lang="fr-FR" sz="2800" dirty="0" smtClean="0"/>
              <a:t>Les TIAC, le choléra, font partie de la liste des maladies à déclaration obligatoire.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 NOTER </a:t>
            </a:r>
            <a:r>
              <a:rPr lang="fr-FR" dirty="0" smtClean="0"/>
              <a:t>:++++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grande majorité des diarrhées sont spontanément résolutives et ne nécessitent qu’un traitement </a:t>
            </a:r>
            <a:r>
              <a:rPr lang="fr-FR" b="1" u="sng" dirty="0" smtClean="0">
                <a:solidFill>
                  <a:srgbClr val="FF0000"/>
                </a:solidFill>
              </a:rPr>
              <a:t>symptomatique</a:t>
            </a:r>
            <a:r>
              <a:rPr lang="fr-FR" b="1" dirty="0" smtClean="0">
                <a:solidFill>
                  <a:srgbClr val="FF0000"/>
                </a:solidFill>
              </a:rPr>
              <a:t>.</a:t>
            </a:r>
            <a:r>
              <a:rPr lang="fr-FR" b="1" dirty="0" smtClean="0"/>
              <a:t></a:t>
            </a:r>
          </a:p>
          <a:p>
            <a:r>
              <a:rPr lang="fr-FR" dirty="0" smtClean="0"/>
              <a:t>Le but est de rechercher des </a:t>
            </a:r>
            <a:r>
              <a:rPr lang="fr-FR" b="1" u="sng" dirty="0" smtClean="0">
                <a:solidFill>
                  <a:srgbClr val="FF0000"/>
                </a:solidFill>
              </a:rPr>
              <a:t>signes de gravité </a:t>
            </a:r>
            <a:r>
              <a:rPr lang="fr-FR" dirty="0" smtClean="0"/>
              <a:t>et d’identifier les rares diarrhées qui nécessitent des examens complémentaires ± une antibiothérapie.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Une toxi-infection alimentaire collective (TIAC):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 définit par l’apparition d’au moins 2 cas d’une symptomatologie, en général digestive, dont on peut rapporter la cause à une même origine alimentaire.</a:t>
            </a:r>
          </a:p>
          <a:p>
            <a:r>
              <a:rPr lang="fr-FR" dirty="0" smtClean="0"/>
              <a:t>Les 3 principales causes de TIAC sont : </a:t>
            </a:r>
            <a:r>
              <a:rPr lang="fr-FR" b="1" dirty="0" smtClean="0"/>
              <a:t>salmonelles,           S. aureus, B. cereus.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Epidémiologie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fr-FR" sz="2800" dirty="0" smtClean="0"/>
              <a:t>Les TIAC sont fréquentes 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fr-FR" dirty="0" smtClean="0"/>
              <a:t>662 foyers en 1998 (+38%) 9200 personnes</a:t>
            </a:r>
          </a:p>
          <a:p>
            <a:pPr>
              <a:lnSpc>
                <a:spcPct val="95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fr-FR" sz="2800" dirty="0" smtClean="0"/>
              <a:t>En général bénignes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fr-FR" dirty="0" smtClean="0"/>
              <a:t>11% d’hospitalisation et 0,1% de décès  (9 cas dont 8 chez des personnes âgées)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Origine de la contamination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fr-FR" dirty="0" smtClean="0"/>
              <a:t>Elles sont en rapport avec la consommation d’aliments contaminées par certaines bactéries ou leurs toxines.</a:t>
            </a:r>
          </a:p>
          <a:p>
            <a:pPr lvl="0">
              <a:buNone/>
            </a:pPr>
            <a:endParaRPr lang="fr-FR" dirty="0" smtClean="0"/>
          </a:p>
          <a:p>
            <a:pPr lvl="0"/>
            <a:r>
              <a:rPr lang="fr-FR" dirty="0" smtClean="0"/>
              <a:t>L’aliment est suspecté ou confirmé dans prés des 2/3 des foyers</a:t>
            </a:r>
          </a:p>
          <a:p>
            <a:pPr lvl="0">
              <a:buNone/>
            </a:pPr>
            <a:endParaRPr lang="fr-FR" dirty="0" smtClean="0"/>
          </a:p>
          <a:p>
            <a:pPr lvl="0"/>
            <a:r>
              <a:rPr lang="fr-FR" dirty="0" smtClean="0"/>
              <a:t>Les viandes (moutons,  volaille) ainsi que les aliments à base d’œufs sont les principaux véhicules des germes des TIAC.</a:t>
            </a:r>
          </a:p>
          <a:p>
            <a:pPr lvl="0"/>
            <a:r>
              <a:rPr lang="fr-FR" dirty="0" smtClean="0"/>
              <a:t>Les facteurs favorisants la survenue des TIAC :</a:t>
            </a:r>
          </a:p>
          <a:p>
            <a:pPr lvl="0">
              <a:buNone/>
            </a:pPr>
            <a:r>
              <a:rPr lang="fr-FR" dirty="0" smtClean="0"/>
              <a:t>           -Non respect de la chaine du froid.</a:t>
            </a:r>
          </a:p>
          <a:p>
            <a:pPr lvl="0">
              <a:buNone/>
            </a:pPr>
            <a:r>
              <a:rPr lang="fr-FR" dirty="0" smtClean="0"/>
              <a:t>           -Erreurs dans le processus de préparation des aliments.</a:t>
            </a:r>
          </a:p>
          <a:p>
            <a:pPr>
              <a:buNone/>
            </a:pPr>
            <a:r>
              <a:rPr lang="fr-FR" dirty="0" smtClean="0"/>
              <a:t>           -Délai trop important entre préparation et consommation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III/Physiopathologie:</a:t>
            </a:r>
            <a:r>
              <a:rPr lang="fr-FR" sz="6000" dirty="0" smtClean="0"/>
              <a:t> 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3143248"/>
            <a:ext cx="4038600" cy="3143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800" b="1" dirty="0" smtClean="0">
                <a:solidFill>
                  <a:srgbClr val="FF0000"/>
                </a:solidFill>
              </a:rPr>
              <a:t>Mécanisme toxinogène</a:t>
            </a:r>
            <a:endParaRPr lang="fr-FR" sz="4800" dirty="0">
              <a:solidFill>
                <a:srgbClr val="FF000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3143248"/>
            <a:ext cx="4495800" cy="29829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800" b="1" dirty="0" smtClean="0"/>
              <a:t>    </a:t>
            </a:r>
            <a:r>
              <a:rPr lang="fr-FR" sz="4800" b="1" dirty="0" smtClean="0">
                <a:solidFill>
                  <a:srgbClr val="FF0000"/>
                </a:solidFill>
              </a:rPr>
              <a:t>Mécanisme entéro-invasif</a:t>
            </a:r>
            <a:endParaRPr lang="fr-FR" sz="4800" dirty="0">
              <a:solidFill>
                <a:srgbClr val="FF0000"/>
              </a:solidFill>
            </a:endParaRPr>
          </a:p>
        </p:txBody>
      </p:sp>
      <p:sp>
        <p:nvSpPr>
          <p:cNvPr id="9" name="Flèche vers le bas 8"/>
          <p:cNvSpPr/>
          <p:nvPr/>
        </p:nvSpPr>
        <p:spPr>
          <a:xfrm>
            <a:off x="3857620" y="2214554"/>
            <a:ext cx="1500198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fr-FR" sz="5400" b="1" dirty="0" smtClean="0"/>
              <a:t>Physiopathologie1: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214422"/>
            <a:ext cx="8572560" cy="5643578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Mécanisme toxinogène</a:t>
            </a:r>
            <a:r>
              <a:rPr lang="fr-FR" b="1" dirty="0" smtClean="0"/>
              <a:t>: </a:t>
            </a:r>
          </a:p>
          <a:p>
            <a:pPr>
              <a:buNone/>
            </a:pPr>
            <a:r>
              <a:rPr lang="fr-FR" dirty="0" smtClean="0"/>
              <a:t>– </a:t>
            </a:r>
            <a:r>
              <a:rPr lang="fr-FR" b="1" dirty="0" smtClean="0">
                <a:solidFill>
                  <a:srgbClr val="FF0000"/>
                </a:solidFill>
              </a:rPr>
              <a:t>Épithélium digestif conservé+++,pas d’effet cytotoxique</a:t>
            </a:r>
          </a:p>
          <a:p>
            <a:pPr>
              <a:buNone/>
            </a:pPr>
            <a:r>
              <a:rPr lang="fr-FR" dirty="0" smtClean="0"/>
              <a:t> – </a:t>
            </a:r>
            <a:r>
              <a:rPr lang="fr-FR" b="1" dirty="0" smtClean="0">
                <a:solidFill>
                  <a:srgbClr val="FF0000"/>
                </a:solidFill>
              </a:rPr>
              <a:t>Toxine</a:t>
            </a:r>
            <a:r>
              <a:rPr lang="fr-FR" dirty="0" smtClean="0"/>
              <a:t> : sécrétion  active d’eau et d’électrolytes par les cellules épithéliales de l’intestin </a:t>
            </a:r>
            <a:r>
              <a:rPr lang="fr-FR" b="1" dirty="0" smtClean="0">
                <a:solidFill>
                  <a:srgbClr val="FF0000"/>
                </a:solidFill>
              </a:rPr>
              <a:t>grêle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fr-FR" dirty="0" smtClean="0"/>
              <a:t>        </a:t>
            </a:r>
            <a:r>
              <a:rPr lang="fr-FR" sz="2400" dirty="0" smtClean="0"/>
              <a:t>.</a:t>
            </a:r>
            <a:r>
              <a:rPr lang="fr-FR" sz="2400" b="1" dirty="0" smtClean="0"/>
              <a:t>Vibrion cholérique +++</a:t>
            </a:r>
          </a:p>
          <a:p>
            <a:pPr>
              <a:buNone/>
            </a:pPr>
            <a:r>
              <a:rPr lang="fr-FR" sz="2400" dirty="0" smtClean="0"/>
              <a:t>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Mécanisme </a:t>
            </a:r>
            <a:r>
              <a:rPr lang="fr-FR" sz="5400" b="1" dirty="0" err="1" smtClean="0">
                <a:solidFill>
                  <a:schemeClr val="tx1"/>
                </a:solidFill>
              </a:rPr>
              <a:t>entéro</a:t>
            </a:r>
            <a:r>
              <a:rPr lang="fr-FR" sz="5400" b="1" dirty="0" smtClean="0">
                <a:solidFill>
                  <a:schemeClr val="tx1"/>
                </a:solidFill>
              </a:rPr>
              <a:t>-invasif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186766" cy="4967302"/>
          </a:xfrm>
        </p:spPr>
        <p:txBody>
          <a:bodyPr/>
          <a:lstStyle/>
          <a:p>
            <a:pPr>
              <a:buNone/>
            </a:pPr>
            <a:r>
              <a:rPr lang="fr-FR" sz="2800" dirty="0" smtClean="0"/>
              <a:t>L’agent pathogène entraine :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 </a:t>
            </a:r>
            <a:r>
              <a:rPr lang="fr-FR" u="sng" dirty="0" smtClean="0">
                <a:solidFill>
                  <a:srgbClr val="FF0000"/>
                </a:solidFill>
              </a:rPr>
              <a:t>lésion </a:t>
            </a:r>
            <a:r>
              <a:rPr lang="fr-FR" b="1" u="sng" dirty="0" smtClean="0">
                <a:solidFill>
                  <a:srgbClr val="FF0000"/>
                </a:solidFill>
              </a:rPr>
              <a:t>muqueuse</a:t>
            </a:r>
            <a:r>
              <a:rPr lang="fr-FR" b="1" dirty="0" smtClean="0"/>
              <a:t>:</a:t>
            </a:r>
          </a:p>
          <a:p>
            <a:pPr>
              <a:buNone/>
            </a:pPr>
            <a:r>
              <a:rPr lang="fr-FR" dirty="0" smtClean="0"/>
              <a:t>         Invasion directe :  Shigelle-amibes </a:t>
            </a:r>
          </a:p>
          <a:p>
            <a:pPr>
              <a:buNone/>
            </a:pPr>
            <a:r>
              <a:rPr lang="fr-FR" dirty="0" smtClean="0"/>
              <a:t>         Toxine cytotoxique:</a:t>
            </a:r>
            <a:r>
              <a:rPr lang="fr-FR" sz="2800" b="1" dirty="0" smtClean="0"/>
              <a:t> </a:t>
            </a:r>
            <a:r>
              <a:rPr lang="fr-FR" sz="2400" dirty="0" smtClean="0"/>
              <a:t>Clostridium difficilé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 </a:t>
            </a:r>
            <a:r>
              <a:rPr lang="fr-FR" u="sng" dirty="0" smtClean="0">
                <a:solidFill>
                  <a:srgbClr val="FF0000"/>
                </a:solidFill>
              </a:rPr>
              <a:t>lésion </a:t>
            </a:r>
            <a:r>
              <a:rPr lang="fr-FR" b="1" u="sng" dirty="0" smtClean="0">
                <a:solidFill>
                  <a:srgbClr val="FF0000"/>
                </a:solidFill>
              </a:rPr>
              <a:t>sous muqueuse </a:t>
            </a:r>
            <a:r>
              <a:rPr lang="fr-FR" b="1" dirty="0" smtClean="0">
                <a:solidFill>
                  <a:srgbClr val="FF0000"/>
                </a:solidFill>
              </a:rPr>
              <a:t>:</a:t>
            </a:r>
            <a:r>
              <a:rPr lang="fr-FR" b="1" dirty="0" smtClean="0"/>
              <a:t>salmonelle ,yersinia </a:t>
            </a:r>
          </a:p>
          <a:p>
            <a:pPr>
              <a:buNone/>
            </a:pP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Les bactéries type </a:t>
            </a:r>
            <a:r>
              <a:rPr lang="fr-FR" b="1" dirty="0" err="1" smtClean="0"/>
              <a:t>Shigella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329642" cy="4389120"/>
          </a:xfrm>
        </p:spPr>
        <p:txBody>
          <a:bodyPr/>
          <a:lstStyle/>
          <a:p>
            <a:pPr>
              <a:buNone/>
            </a:pPr>
            <a:r>
              <a:rPr lang="fr-FR" b="1" dirty="0" smtClean="0"/>
              <a:t>Les bactéries type </a:t>
            </a:r>
            <a:r>
              <a:rPr lang="fr-FR" b="1" dirty="0" err="1" smtClean="0"/>
              <a:t>Shigella</a:t>
            </a:r>
            <a:r>
              <a:rPr lang="fr-FR" b="1" dirty="0" smtClean="0"/>
              <a:t>: </a:t>
            </a:r>
            <a:r>
              <a:rPr lang="fr-FR" sz="2800" dirty="0" smtClean="0"/>
              <a:t>Les bactéries envahissent les cellules épithéliales et s’y multiplient jusqu’à leur destruction.les </a:t>
            </a:r>
            <a:r>
              <a:rPr lang="fr-FR" sz="2800" dirty="0" smtClean="0">
                <a:solidFill>
                  <a:srgbClr val="FF0000"/>
                </a:solidFill>
              </a:rPr>
              <a:t>lésions muqueuses </a:t>
            </a:r>
            <a:r>
              <a:rPr lang="fr-FR" sz="2800" dirty="0" smtClean="0"/>
              <a:t>sont à l’origine d’une réaction inflammatoire intense expliquant la présence de sang ;glaires et pus dans les selles.</a:t>
            </a:r>
          </a:p>
          <a:p>
            <a:r>
              <a:rPr lang="fr-FR" sz="2800" dirty="0" smtClean="0"/>
              <a:t>Syndrome </a:t>
            </a:r>
            <a:r>
              <a:rPr lang="fr-FR" sz="2800" b="1" dirty="0" smtClean="0"/>
              <a:t>dysentérique ,fièvre +</a:t>
            </a:r>
            <a:endParaRPr lang="fr-FR" sz="2800" dirty="0" smtClean="0"/>
          </a:p>
          <a:p>
            <a:r>
              <a:rPr lang="fr-FR" sz="2800" dirty="0" smtClean="0"/>
              <a:t>Les lésions siègent au niveau du </a:t>
            </a:r>
            <a:r>
              <a:rPr lang="fr-FR" sz="2800" b="1" dirty="0" smtClean="0"/>
              <a:t>côlon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71504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Les bactéries types salmonelles-yersinia</a:t>
            </a:r>
            <a:r>
              <a:rPr lang="fr-FR" sz="3600" dirty="0" smtClean="0"/>
              <a:t>: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253054"/>
          </a:xfrm>
        </p:spPr>
        <p:txBody>
          <a:bodyPr>
            <a:normAutofit/>
          </a:bodyPr>
          <a:lstStyle/>
          <a:p>
            <a:r>
              <a:rPr lang="fr-FR" dirty="0" smtClean="0"/>
              <a:t>les bactéries traversent </a:t>
            </a:r>
            <a:r>
              <a:rPr lang="fr-FR" b="1" dirty="0" smtClean="0"/>
              <a:t>la muqueuse </a:t>
            </a:r>
            <a:r>
              <a:rPr lang="fr-FR" dirty="0" smtClean="0"/>
              <a:t>sans les détruire, et pénètrent dans le </a:t>
            </a:r>
            <a:r>
              <a:rPr lang="fr-FR" b="1" dirty="0" smtClean="0"/>
              <a:t>tissu lymphoïde </a:t>
            </a:r>
            <a:r>
              <a:rPr lang="fr-FR" b="1" dirty="0" smtClean="0">
                <a:solidFill>
                  <a:srgbClr val="FF0000"/>
                </a:solidFill>
              </a:rPr>
              <a:t>sous-muqueux</a:t>
            </a:r>
            <a:r>
              <a:rPr lang="fr-FR" dirty="0" smtClean="0"/>
              <a:t> et </a:t>
            </a:r>
            <a:r>
              <a:rPr lang="fr-FR" b="1" dirty="0" smtClean="0">
                <a:solidFill>
                  <a:srgbClr val="FF0000"/>
                </a:solidFill>
              </a:rPr>
              <a:t>mésentérique</a:t>
            </a:r>
            <a:r>
              <a:rPr lang="fr-FR" dirty="0" smtClean="0"/>
              <a:t> où elles se multiplient au sein des macrophages en donnant une réaction inflammatoire.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Il existe un risque de </a:t>
            </a:r>
            <a:r>
              <a:rPr lang="fr-FR" b="1" dirty="0" smtClean="0">
                <a:solidFill>
                  <a:srgbClr val="FF0000"/>
                </a:solidFill>
              </a:rPr>
              <a:t>diffusion bactériémique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dirty="0" smtClean="0"/>
              <a:t>notamment chez l’immunodéprimé ou le drépanocytaire.</a:t>
            </a:r>
          </a:p>
          <a:p>
            <a:r>
              <a:rPr lang="fr-FR" dirty="0" smtClean="0"/>
              <a:t> L’atteinte siège généralement au niveau de </a:t>
            </a:r>
            <a:r>
              <a:rPr lang="fr-FR" dirty="0" smtClean="0">
                <a:solidFill>
                  <a:srgbClr val="FF0000"/>
                </a:solidFill>
              </a:rPr>
              <a:t>l’intestin grêle</a:t>
            </a:r>
            <a:r>
              <a:rPr lang="fr-FR" dirty="0" smtClean="0"/>
              <a:t>.</a:t>
            </a:r>
          </a:p>
          <a:p>
            <a:r>
              <a:rPr lang="fr-FR" dirty="0" smtClean="0"/>
              <a:t>Le tableau est celui d’un syndrome dysentérique-syndrome </a:t>
            </a:r>
            <a:r>
              <a:rPr lang="fr-FR" dirty="0" err="1" smtClean="0"/>
              <a:t>gastro-entéritque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La fièvre est fréquente.</a:t>
            </a:r>
          </a:p>
          <a:p>
            <a:pPr>
              <a:buNone/>
            </a:pP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6347</TotalTime>
  <Words>1899</Words>
  <Application>Microsoft Office PowerPoint</Application>
  <PresentationFormat>Affichage à l'écran (4:3)</PresentationFormat>
  <Paragraphs>283</Paragraphs>
  <Slides>42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3" baseType="lpstr">
      <vt:lpstr>Débit</vt:lpstr>
      <vt:lpstr> CAT  Diarrhées infectieuses</vt:lpstr>
      <vt:lpstr>I/Introduction :</vt:lpstr>
      <vt:lpstr>Introduction:</vt:lpstr>
      <vt:lpstr>A NOTER :++++</vt:lpstr>
      <vt:lpstr>III/Physiopathologie: </vt:lpstr>
      <vt:lpstr>Physiopathologie1: </vt:lpstr>
      <vt:lpstr>Mécanisme entéro-invasif:</vt:lpstr>
      <vt:lpstr>Les bactéries type Shigella</vt:lpstr>
      <vt:lpstr>Les bactéries types salmonelles-yersinia:</vt:lpstr>
      <vt:lpstr>Les bactéries types Clostridium difficilé</vt:lpstr>
      <vt:lpstr>IV/Identifier les situations d’urgence           et planifier la prise en charge:</vt:lpstr>
      <vt:lpstr>A/ Déshydratation aigue:</vt:lpstr>
      <vt:lpstr>Déshydratation:</vt:lpstr>
      <vt:lpstr>Traitement de la déshydratation: </vt:lpstr>
      <vt:lpstr>Traitement de la déshydratation:</vt:lpstr>
      <vt:lpstr>TRT étiologique: </vt:lpstr>
      <vt:lpstr> B/Sepsis grave-bactériémie: </vt:lpstr>
      <vt:lpstr>C/Syndrome pseudo-occlusif:</vt:lpstr>
      <vt:lpstr>D/Diarrhées fébriles au retour d’une zone d’endémie palustre:</vt:lpstr>
      <vt:lpstr>V/ Diagnostic positif:</vt:lpstr>
      <vt:lpstr>VI//Diagnostic différentiel: </vt:lpstr>
      <vt:lpstr>VII/Diagnostic étiologique:</vt:lpstr>
      <vt:lpstr>2-Présentation clinique:3 tableaux</vt:lpstr>
      <vt:lpstr>b/Syndrome dysentérique: </vt:lpstr>
      <vt:lpstr> c/Syndrome gastro entéritique: </vt:lpstr>
      <vt:lpstr>3-Examens complémentaires:</vt:lpstr>
      <vt:lpstr>Examens de selles :</vt:lpstr>
      <vt:lpstr>Parasitologie des selles:</vt:lpstr>
      <vt:lpstr>Les étiologies</vt:lpstr>
      <vt:lpstr>Syndrome Cholériforme </vt:lpstr>
      <vt:lpstr>Syndrome Dysentérique </vt:lpstr>
      <vt:lpstr>Syndrome gastroentéritique</vt:lpstr>
      <vt:lpstr>VII/Traitement:</vt:lpstr>
      <vt:lpstr>Antibiothérapie:</vt:lpstr>
      <vt:lpstr>But de l’antibiothérapie:</vt:lpstr>
      <vt:lpstr>Indications : </vt:lpstr>
      <vt:lpstr>Traitement antibiotique des diarrhées bactériennes documentées</vt:lpstr>
      <vt:lpstr> Traitement symptomatique : -Corriger ou prévenir la déshydratation</vt:lpstr>
      <vt:lpstr>Traitement prophylactique:</vt:lpstr>
      <vt:lpstr>Une toxi-infection alimentaire collective (TIAC):</vt:lpstr>
      <vt:lpstr>Epidémiologie </vt:lpstr>
      <vt:lpstr>Origine de la contamination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  Diarrhées infectieuses</dc:title>
  <dc:creator>271cinf</dc:creator>
  <cp:lastModifiedBy>MicroSoft</cp:lastModifiedBy>
  <cp:revision>246</cp:revision>
  <dcterms:created xsi:type="dcterms:W3CDTF">2019-03-09T10:42:02Z</dcterms:created>
  <dcterms:modified xsi:type="dcterms:W3CDTF">2022-07-19T19:29:53Z</dcterms:modified>
</cp:coreProperties>
</file>