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7" r:id="rId4"/>
    <p:sldId id="308" r:id="rId5"/>
    <p:sldId id="310" r:id="rId6"/>
    <p:sldId id="320" r:id="rId7"/>
    <p:sldId id="262" r:id="rId8"/>
    <p:sldId id="264" r:id="rId9"/>
    <p:sldId id="265" r:id="rId10"/>
    <p:sldId id="267" r:id="rId11"/>
    <p:sldId id="268" r:id="rId12"/>
    <p:sldId id="270" r:id="rId13"/>
    <p:sldId id="272" r:id="rId14"/>
    <p:sldId id="273" r:id="rId15"/>
    <p:sldId id="276" r:id="rId16"/>
    <p:sldId id="278" r:id="rId17"/>
    <p:sldId id="280" r:id="rId18"/>
    <p:sldId id="283" r:id="rId19"/>
    <p:sldId id="282" r:id="rId20"/>
    <p:sldId id="284" r:id="rId21"/>
    <p:sldId id="287" r:id="rId22"/>
    <p:sldId id="289" r:id="rId23"/>
    <p:sldId id="291" r:id="rId24"/>
    <p:sldId id="304" r:id="rId25"/>
    <p:sldId id="311" r:id="rId26"/>
    <p:sldId id="319" r:id="rId27"/>
    <p:sldId id="313" r:id="rId28"/>
    <p:sldId id="318" r:id="rId29"/>
    <p:sldId id="315" r:id="rId30"/>
    <p:sldId id="303" r:id="rId31"/>
    <p:sldId id="305" r:id="rId32"/>
    <p:sldId id="306" r:id="rId33"/>
    <p:sldId id="316" r:id="rId34"/>
    <p:sldId id="317" r:id="rId35"/>
    <p:sldId id="292" r:id="rId36"/>
    <p:sldId id="293" r:id="rId37"/>
    <p:sldId id="295" r:id="rId38"/>
    <p:sldId id="294" r:id="rId39"/>
    <p:sldId id="299" r:id="rId40"/>
    <p:sldId id="300" r:id="rId41"/>
    <p:sldId id="301" r:id="rId42"/>
    <p:sldId id="302" r:id="rId4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7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96AD-A782-40E8-A772-63D0CC709263}" type="datetimeFigureOut">
              <a:rPr lang="fr-FR" smtClean="0"/>
              <a:pPr/>
              <a:t>02/05/2021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0060-093D-4216-9973-76307ECA0CA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34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96AD-A782-40E8-A772-63D0CC709263}" type="datetimeFigureOut">
              <a:rPr lang="fr-FR" smtClean="0"/>
              <a:pPr/>
              <a:t>02/05/2021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0060-093D-4216-9973-76307ECA0CA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673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96AD-A782-40E8-A772-63D0CC709263}" type="datetimeFigureOut">
              <a:rPr lang="fr-FR" smtClean="0"/>
              <a:pPr/>
              <a:t>02/05/2021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0060-093D-4216-9973-76307ECA0CA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421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2EDD484-41A7-4451-8646-3D587F33F7D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97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96AD-A782-40E8-A772-63D0CC709263}" type="datetimeFigureOut">
              <a:rPr lang="fr-FR" smtClean="0"/>
              <a:pPr/>
              <a:t>02/05/2021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0060-093D-4216-9973-76307ECA0CA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41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96AD-A782-40E8-A772-63D0CC709263}" type="datetimeFigureOut">
              <a:rPr lang="fr-FR" smtClean="0"/>
              <a:pPr/>
              <a:t>02/05/2021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0060-093D-4216-9973-76307ECA0CA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17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96AD-A782-40E8-A772-63D0CC709263}" type="datetimeFigureOut">
              <a:rPr lang="fr-FR" smtClean="0"/>
              <a:pPr/>
              <a:t>02/05/2021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0060-093D-4216-9973-76307ECA0CA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240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96AD-A782-40E8-A772-63D0CC709263}" type="datetimeFigureOut">
              <a:rPr lang="fr-FR" smtClean="0"/>
              <a:pPr/>
              <a:t>02/05/2021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0060-093D-4216-9973-76307ECA0CA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941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96AD-A782-40E8-A772-63D0CC709263}" type="datetimeFigureOut">
              <a:rPr lang="fr-FR" smtClean="0"/>
              <a:pPr/>
              <a:t>02/05/2021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0060-093D-4216-9973-76307ECA0CA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540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96AD-A782-40E8-A772-63D0CC709263}" type="datetimeFigureOut">
              <a:rPr lang="fr-FR" smtClean="0"/>
              <a:pPr/>
              <a:t>02/05/2021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0060-093D-4216-9973-76307ECA0CA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780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96AD-A782-40E8-A772-63D0CC709263}" type="datetimeFigureOut">
              <a:rPr lang="fr-FR" smtClean="0"/>
              <a:pPr/>
              <a:t>02/05/2021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0060-093D-4216-9973-76307ECA0CA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243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96AD-A782-40E8-A772-63D0CC709263}" type="datetimeFigureOut">
              <a:rPr lang="fr-FR" smtClean="0"/>
              <a:pPr/>
              <a:t>02/05/2021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0060-093D-4216-9973-76307ECA0CA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784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696AD-A782-40E8-A772-63D0CC709263}" type="datetimeFigureOut">
              <a:rPr lang="fr-FR" smtClean="0"/>
              <a:pPr/>
              <a:t>02/05/2021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60060-093D-4216-9973-76307ECA0CA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637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>
            <a:noAutofit/>
          </a:bodyPr>
          <a:lstStyle/>
          <a:p>
            <a:r>
              <a:rPr lang="fr-FR" sz="6600" dirty="0" smtClean="0">
                <a:solidFill>
                  <a:srgbClr val="FF0000"/>
                </a:solidFill>
              </a:rPr>
              <a:t>Antibiotiques</a:t>
            </a:r>
            <a:br>
              <a:rPr lang="fr-FR" sz="6600" dirty="0" smtClean="0">
                <a:solidFill>
                  <a:srgbClr val="FF0000"/>
                </a:solidFill>
              </a:rPr>
            </a:br>
            <a:r>
              <a:rPr lang="fr-FR" sz="6600" dirty="0" smtClean="0">
                <a:solidFill>
                  <a:srgbClr val="FF0000"/>
                </a:solidFill>
              </a:rPr>
              <a:t>Classification</a:t>
            </a:r>
            <a:endParaRPr lang="fr-FR" sz="66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27784" y="4869160"/>
            <a:ext cx="6368752" cy="910952"/>
          </a:xfrm>
        </p:spPr>
        <p:txBody>
          <a:bodyPr>
            <a:normAutofit/>
          </a:bodyPr>
          <a:lstStyle/>
          <a:p>
            <a:pPr algn="r"/>
            <a:r>
              <a:rPr lang="fr-FR" dirty="0" smtClean="0">
                <a:solidFill>
                  <a:srgbClr val="FFFF00"/>
                </a:solidFill>
              </a:rPr>
              <a:t>Pr. M. Messast</a:t>
            </a:r>
          </a:p>
        </p:txBody>
      </p:sp>
    </p:spTree>
    <p:extLst>
      <p:ext uri="{BB962C8B-B14F-4D97-AF65-F5344CB8AC3E}">
        <p14:creationId xmlns:p14="http://schemas.microsoft.com/office/powerpoint/2010/main" val="141038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Pénicillines G, V et retard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Spectre</a:t>
            </a:r>
          </a:p>
          <a:p>
            <a:pPr lvl="1"/>
            <a:r>
              <a:rPr lang="fr-FR" i="1" dirty="0" smtClean="0">
                <a:solidFill>
                  <a:srgbClr val="FFFF00"/>
                </a:solidFill>
              </a:rPr>
              <a:t>Streptocoques</a:t>
            </a:r>
          </a:p>
          <a:p>
            <a:pPr lvl="1"/>
            <a:r>
              <a:rPr lang="fr-FR" i="1" dirty="0" err="1" smtClean="0">
                <a:solidFill>
                  <a:srgbClr val="FFFF00"/>
                </a:solidFill>
              </a:rPr>
              <a:t>Corynebacterium</a:t>
            </a:r>
            <a:r>
              <a:rPr lang="fr-FR" i="1" dirty="0" smtClean="0">
                <a:solidFill>
                  <a:srgbClr val="FFFF00"/>
                </a:solidFill>
              </a:rPr>
              <a:t> </a:t>
            </a:r>
            <a:r>
              <a:rPr lang="fr-FR" i="1" dirty="0" err="1" smtClean="0">
                <a:solidFill>
                  <a:srgbClr val="FFFF00"/>
                </a:solidFill>
              </a:rPr>
              <a:t>diphteriae</a:t>
            </a:r>
            <a:endParaRPr lang="fr-FR" i="1" dirty="0" smtClean="0">
              <a:solidFill>
                <a:srgbClr val="FFFF00"/>
              </a:solidFill>
            </a:endParaRPr>
          </a:p>
          <a:p>
            <a:pPr lvl="1"/>
            <a:r>
              <a:rPr lang="fr-FR" i="1" dirty="0" err="1" smtClean="0">
                <a:solidFill>
                  <a:srgbClr val="FFFF00"/>
                </a:solidFill>
              </a:rPr>
              <a:t>treponeme</a:t>
            </a:r>
            <a:endParaRPr lang="fr-FR" i="1" dirty="0" smtClean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Pharmacocinétique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Faible  biodisponibilité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Pénicilline G : voie parentérale : 6 perfusions/24h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Pénicilline V : </a:t>
            </a:r>
            <a:r>
              <a:rPr lang="fr-FR" i="1" dirty="0" smtClean="0">
                <a:solidFill>
                  <a:srgbClr val="FFFF00"/>
                </a:solidFill>
              </a:rPr>
              <a:t>per os </a:t>
            </a:r>
            <a:r>
              <a:rPr lang="fr-FR" dirty="0" smtClean="0">
                <a:solidFill>
                  <a:srgbClr val="FFFF00"/>
                </a:solidFill>
              </a:rPr>
              <a:t>:</a:t>
            </a:r>
            <a:r>
              <a:rPr lang="fr-FR" i="1" dirty="0" smtClean="0">
                <a:solidFill>
                  <a:srgbClr val="FFFF00"/>
                </a:solidFill>
              </a:rPr>
              <a:t> </a:t>
            </a:r>
            <a:r>
              <a:rPr lang="fr-FR" dirty="0" smtClean="0">
                <a:solidFill>
                  <a:srgbClr val="FFFF00"/>
                </a:solidFill>
              </a:rPr>
              <a:t>3-4 prises/24h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Pénicilline retard : IM : 1/14 jours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Pharmacodynamie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Bonne diffusion dans les amygdales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Indications thérapeutiques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Angines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syphilis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9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Pénicillines A </a:t>
            </a:r>
            <a:r>
              <a:rPr lang="fr-FR" sz="2000" dirty="0" smtClean="0">
                <a:solidFill>
                  <a:srgbClr val="FF0000"/>
                </a:solidFill>
              </a:rPr>
              <a:t>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Spectre</a:t>
            </a:r>
          </a:p>
          <a:p>
            <a:pPr lvl="1"/>
            <a:r>
              <a:rPr lang="fr-FR" i="1" dirty="0" smtClean="0">
                <a:solidFill>
                  <a:srgbClr val="FFFF00"/>
                </a:solidFill>
              </a:rPr>
              <a:t>Streptocoques, pneumocoque</a:t>
            </a:r>
          </a:p>
          <a:p>
            <a:pPr lvl="1"/>
            <a:r>
              <a:rPr lang="fr-FR" i="1" dirty="0" err="1" smtClean="0">
                <a:solidFill>
                  <a:srgbClr val="FFFF00"/>
                </a:solidFill>
              </a:rPr>
              <a:t>Neisseria</a:t>
            </a:r>
            <a:r>
              <a:rPr lang="fr-FR" i="1" dirty="0" smtClean="0">
                <a:solidFill>
                  <a:srgbClr val="FFFF00"/>
                </a:solidFill>
              </a:rPr>
              <a:t> </a:t>
            </a:r>
            <a:r>
              <a:rPr lang="fr-FR" i="1" dirty="0" err="1" smtClean="0">
                <a:solidFill>
                  <a:srgbClr val="FFFF00"/>
                </a:solidFill>
              </a:rPr>
              <a:t>meningitidis</a:t>
            </a:r>
            <a:endParaRPr lang="fr-FR" i="1" dirty="0" smtClean="0">
              <a:solidFill>
                <a:srgbClr val="FFFF00"/>
              </a:solidFill>
            </a:endParaRPr>
          </a:p>
          <a:p>
            <a:pPr lvl="1"/>
            <a:r>
              <a:rPr lang="fr-FR" i="1" dirty="0" err="1" smtClean="0">
                <a:solidFill>
                  <a:srgbClr val="FFFF00"/>
                </a:solidFill>
              </a:rPr>
              <a:t>Corynebacterium</a:t>
            </a:r>
            <a:r>
              <a:rPr lang="fr-FR" i="1" dirty="0" smtClean="0">
                <a:solidFill>
                  <a:srgbClr val="FFFF00"/>
                </a:solidFill>
              </a:rPr>
              <a:t> </a:t>
            </a:r>
            <a:r>
              <a:rPr lang="fr-FR" i="1" dirty="0" err="1" smtClean="0">
                <a:solidFill>
                  <a:srgbClr val="FFFF00"/>
                </a:solidFill>
              </a:rPr>
              <a:t>diphteriae</a:t>
            </a:r>
            <a:endParaRPr lang="fr-FR" i="1" dirty="0" smtClean="0">
              <a:solidFill>
                <a:srgbClr val="FFFF00"/>
              </a:solidFill>
            </a:endParaRPr>
          </a:p>
          <a:p>
            <a:pPr lvl="1"/>
            <a:r>
              <a:rPr lang="fr-FR" i="1" dirty="0" smtClean="0">
                <a:solidFill>
                  <a:srgbClr val="FFFF00"/>
                </a:solidFill>
              </a:rPr>
              <a:t>Listeria </a:t>
            </a:r>
            <a:r>
              <a:rPr lang="fr-FR" i="1" dirty="0" err="1" smtClean="0">
                <a:solidFill>
                  <a:srgbClr val="FFFF00"/>
                </a:solidFill>
              </a:rPr>
              <a:t>monocytogenes</a:t>
            </a:r>
            <a:endParaRPr lang="fr-FR" i="1" dirty="0" smtClean="0">
              <a:solidFill>
                <a:srgbClr val="FFFF00"/>
              </a:solidFill>
            </a:endParaRPr>
          </a:p>
          <a:p>
            <a:pPr lvl="1"/>
            <a:r>
              <a:rPr lang="fr-FR" i="1" dirty="0" smtClean="0">
                <a:solidFill>
                  <a:srgbClr val="FFFF00"/>
                </a:solidFill>
              </a:rPr>
              <a:t>Leptospirose</a:t>
            </a:r>
          </a:p>
          <a:p>
            <a:pPr lvl="1"/>
            <a:r>
              <a:rPr lang="fr-FR" i="1" dirty="0" smtClean="0">
                <a:solidFill>
                  <a:srgbClr val="FFFF00"/>
                </a:solidFill>
              </a:rPr>
              <a:t>Tréponème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Pharmacocinétique-pharmacodynamie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Bonne disponibilité orale : amoxicilline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Bonne diffusion tissulaire : LCS, bile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Élimination urinaire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07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Pénicillines A </a:t>
            </a:r>
            <a:r>
              <a:rPr lang="fr-FR" sz="2000" dirty="0">
                <a:solidFill>
                  <a:srgbClr val="FF0000"/>
                </a:solidFill>
              </a:rPr>
              <a:t>2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Indications thérapeutiques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Méningites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Méningocoques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Pneumocoques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Listeria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Pneumonie à pneumocoque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Endocardite </a:t>
            </a:r>
            <a:r>
              <a:rPr lang="fr-FR" dirty="0" err="1" smtClean="0">
                <a:solidFill>
                  <a:srgbClr val="FFFF00"/>
                </a:solidFill>
              </a:rPr>
              <a:t>subaigue</a:t>
            </a:r>
            <a:endParaRPr lang="fr-FR" dirty="0" smtClean="0">
              <a:solidFill>
                <a:srgbClr val="FFFF00"/>
              </a:solidFill>
            </a:endParaRP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Érysipèle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Modes d’administration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Orale : 200 mg/kg/j en 3-4 fois/j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IV : 200 mg/kg/j en 3-6 fois/j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4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Pénicillines M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Spectre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Staphylocoques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Streptocoques pyogènes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Pharmacocinétique-pharmacodynamie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Absorption digestive : </a:t>
            </a:r>
            <a:r>
              <a:rPr lang="fr-FR" dirty="0" err="1" smtClean="0">
                <a:solidFill>
                  <a:srgbClr val="FFFF00"/>
                </a:solidFill>
              </a:rPr>
              <a:t>cloxacilline</a:t>
            </a:r>
            <a:endParaRPr lang="fr-FR" dirty="0" smtClean="0">
              <a:solidFill>
                <a:srgbClr val="FFFF00"/>
              </a:solidFill>
            </a:endParaRP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Diffusion faible : LCS, prostate, l’œil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Élimination urinaire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Indications thérapeutiques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Staphylocoques</a:t>
            </a:r>
          </a:p>
          <a:p>
            <a:pPr lvl="2"/>
            <a:r>
              <a:rPr lang="fr-FR" dirty="0" err="1" smtClean="0">
                <a:solidFill>
                  <a:srgbClr val="FFFF00"/>
                </a:solidFill>
              </a:rPr>
              <a:t>Sepsis</a:t>
            </a:r>
            <a:endParaRPr lang="fr-FR" dirty="0" smtClean="0">
              <a:solidFill>
                <a:srgbClr val="FFFF00"/>
              </a:solidFill>
            </a:endParaRP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Staphylococcie maligne de la face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Endocardites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Ostéo-arthrites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Modes d’administration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Oxacilline IV, 100-200 mg/kg/j en 4-6 fois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Cloxacilline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</a:p>
          <a:p>
            <a:pPr lvl="2"/>
            <a:r>
              <a:rPr lang="fr-FR" i="1" dirty="0" smtClean="0">
                <a:solidFill>
                  <a:srgbClr val="FFFF00"/>
                </a:solidFill>
              </a:rPr>
              <a:t>Per os </a:t>
            </a:r>
            <a:r>
              <a:rPr lang="fr-FR" dirty="0" smtClean="0">
                <a:solidFill>
                  <a:srgbClr val="FFFF00"/>
                </a:solidFill>
              </a:rPr>
              <a:t>: 50 mg/kg/j en 3 prises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IV : 100-200 mg/kg/j en 4-6 fois</a:t>
            </a:r>
          </a:p>
        </p:txBody>
      </p:sp>
    </p:spTree>
    <p:extLst>
      <p:ext uri="{BB962C8B-B14F-4D97-AF65-F5344CB8AC3E}">
        <p14:creationId xmlns:p14="http://schemas.microsoft.com/office/powerpoint/2010/main" val="264395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FF0000"/>
                </a:solidFill>
              </a:rPr>
              <a:t>Carboxypénicillines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Spectre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BGN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Non productrices de </a:t>
            </a:r>
            <a:r>
              <a:rPr lang="fr-FR" dirty="0" err="1" smtClean="0">
                <a:solidFill>
                  <a:srgbClr val="FFFF00"/>
                </a:solidFill>
              </a:rPr>
              <a:t>bétalactamases</a:t>
            </a:r>
            <a:endParaRPr lang="fr-FR" dirty="0" smtClean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Pharmacocinétique-pharmacodynamie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Diffusion faible dans le LCS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Indications thérapeutiques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Usage hospitalier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Infections sévères à BGN sur antibiogramme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Fièvre chez le </a:t>
            </a:r>
            <a:r>
              <a:rPr lang="fr-FR" dirty="0" err="1" smtClean="0">
                <a:solidFill>
                  <a:srgbClr val="FFFF00"/>
                </a:solidFill>
              </a:rPr>
              <a:t>neutropénique</a:t>
            </a:r>
            <a:endParaRPr lang="fr-FR" dirty="0" smtClean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Modes d’administration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Ticarcilline</a:t>
            </a:r>
            <a:r>
              <a:rPr lang="fr-FR" dirty="0" smtClean="0">
                <a:solidFill>
                  <a:srgbClr val="FFFF00"/>
                </a:solidFill>
              </a:rPr>
              <a:t> : IV : 250 mg/kg/j en 3 injections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FF0000"/>
                </a:solidFill>
              </a:rPr>
              <a:t>uréidopénicillines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38004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Spectre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Bactéries à Gram positif et négatif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Non productrices de </a:t>
            </a:r>
            <a:r>
              <a:rPr lang="fr-FR" dirty="0" err="1" smtClean="0">
                <a:solidFill>
                  <a:srgbClr val="FFFF00"/>
                </a:solidFill>
              </a:rPr>
              <a:t>bétalactamases</a:t>
            </a:r>
            <a:endParaRPr lang="fr-FR" dirty="0" smtClean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Pharmacocinétique-pharmacodynamie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Bonne diffusion : LCS, bile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Indications thérapeutiques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Infections sévères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Abdominopelviennes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Pleuropulmonaire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Méningées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Antibioprophylaxie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Chirurgie colorectale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Fièvre chez </a:t>
            </a:r>
            <a:r>
              <a:rPr lang="fr-FR" dirty="0" err="1" smtClean="0">
                <a:solidFill>
                  <a:srgbClr val="FFFF00"/>
                </a:solidFill>
              </a:rPr>
              <a:t>granulopénique</a:t>
            </a:r>
            <a:endParaRPr lang="fr-FR" dirty="0" smtClean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Modes d’administration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Pipéracilline</a:t>
            </a:r>
            <a:r>
              <a:rPr lang="fr-FR" dirty="0" smtClean="0">
                <a:solidFill>
                  <a:srgbClr val="FFFF00"/>
                </a:solidFill>
              </a:rPr>
              <a:t> : IV : 200-500 mg/kg/j en 3 injections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FF0000"/>
                </a:solidFill>
              </a:rPr>
              <a:t>Carbapénèmes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Spectre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Bactéries aérobies et anaérobies </a:t>
            </a:r>
            <a:r>
              <a:rPr lang="fr-FR" dirty="0" err="1" smtClean="0">
                <a:solidFill>
                  <a:srgbClr val="FFFF00"/>
                </a:solidFill>
              </a:rPr>
              <a:t>multirésistantes</a:t>
            </a:r>
            <a:endParaRPr lang="fr-FR" dirty="0" smtClean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Pharmacocinétique-pharmacodynamie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Bonne diffusion tissulaire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Indications thérapeutiques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Infections nosocomiales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Modes d’administration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Imipénème</a:t>
            </a:r>
            <a:r>
              <a:rPr lang="fr-FR" dirty="0" smtClean="0">
                <a:solidFill>
                  <a:srgbClr val="FFFF00"/>
                </a:solidFill>
              </a:rPr>
              <a:t> : IV : 2-4 g/j en 4 fois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Ertapénème</a:t>
            </a:r>
            <a:r>
              <a:rPr lang="fr-FR" dirty="0" smtClean="0">
                <a:solidFill>
                  <a:srgbClr val="FFFF00"/>
                </a:solidFill>
              </a:rPr>
              <a:t> : IV : 1 g/j en 1 fois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Méropénème</a:t>
            </a:r>
            <a:r>
              <a:rPr lang="fr-FR" dirty="0" smtClean="0">
                <a:solidFill>
                  <a:srgbClr val="FFFF00"/>
                </a:solidFill>
              </a:rPr>
              <a:t> et </a:t>
            </a:r>
            <a:r>
              <a:rPr lang="fr-FR" dirty="0" err="1" smtClean="0">
                <a:solidFill>
                  <a:srgbClr val="FFFF00"/>
                </a:solidFill>
              </a:rPr>
              <a:t>Doripénème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FF0000"/>
                </a:solidFill>
              </a:rPr>
              <a:t>Monobactames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Spectre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Bactéries à Gram négatif aérobies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Pharmacocinétique-pharmacodynamie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Diffusion tissulaire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Poumon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Liquide péritonéal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Bile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rein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Indications thérapeutiques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Infections sévères sur antibiogramme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Modes d’administration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Astréonam</a:t>
            </a:r>
            <a:r>
              <a:rPr lang="fr-FR" dirty="0" smtClean="0">
                <a:solidFill>
                  <a:srgbClr val="FFFF00"/>
                </a:solidFill>
              </a:rPr>
              <a:t> : IM/IV : 3-8 g/j en 3 fois 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Céphalosporines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Céphalosporines de première génération (C1G)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Céphalosporines de deuxième génération (C2G)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Céphalosporines de troisième génération (C3G)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Orales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Injectables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Inhibiteurs des </a:t>
            </a:r>
            <a:r>
              <a:rPr lang="fr-FR" dirty="0" err="1" smtClean="0">
                <a:solidFill>
                  <a:srgbClr val="FFFF00"/>
                </a:solidFill>
              </a:rPr>
              <a:t>bétalactamases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Céphalosporines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>de première génération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Spectre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Cocci</a:t>
            </a:r>
            <a:r>
              <a:rPr lang="fr-FR" dirty="0" smtClean="0">
                <a:solidFill>
                  <a:srgbClr val="FFFF00"/>
                </a:solidFill>
              </a:rPr>
              <a:t> à Gram positif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BGN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Pharmacocinétique-pharmacodynamie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Bonne diffusion tissulaire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Sauf LCS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Indications thérapeutiques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Angines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Infections urinaires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Modes d’administration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Céfalexine</a:t>
            </a:r>
            <a:r>
              <a:rPr lang="fr-FR" dirty="0" smtClean="0">
                <a:solidFill>
                  <a:srgbClr val="FFFF00"/>
                </a:solidFill>
              </a:rPr>
              <a:t> : </a:t>
            </a:r>
            <a:r>
              <a:rPr lang="fr-FR" i="1" dirty="0" smtClean="0">
                <a:solidFill>
                  <a:srgbClr val="FFFF00"/>
                </a:solidFill>
              </a:rPr>
              <a:t>per os </a:t>
            </a:r>
            <a:r>
              <a:rPr lang="fr-FR" dirty="0" smtClean="0">
                <a:solidFill>
                  <a:srgbClr val="FFFF00"/>
                </a:solidFill>
              </a:rPr>
              <a:t>: 1-4 g/j en 3-4 fois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Céfazoline</a:t>
            </a:r>
            <a:r>
              <a:rPr lang="fr-FR" dirty="0" smtClean="0">
                <a:solidFill>
                  <a:srgbClr val="FFFF00"/>
                </a:solidFill>
              </a:rPr>
              <a:t> : IM/IV : 2-6 g/j en 2-3 fois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Introduction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Substance capable :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 d’inhiber des bactéries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ou de détruire des bactéries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Médicaments les plus utilisés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Mais 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Résistance croissante des bactéries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Pas de nouveaux antibiotiques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Utilisation rationnelle</a:t>
            </a:r>
          </a:p>
          <a:p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98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Céphalosporines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>de deuxième génération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Spectre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entérobactéries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Pharmacocinétique-pharmacodynamie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Diffusion insuffisante dans le LCS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Indications thérapeutiques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Infections ORL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Modes d’administration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Céfuroxime</a:t>
            </a:r>
            <a:r>
              <a:rPr lang="fr-FR" dirty="0" smtClean="0">
                <a:solidFill>
                  <a:srgbClr val="FFFF00"/>
                </a:solidFill>
              </a:rPr>
              <a:t> : IM/IV :2-6 g/j en 3-4 fois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Céfuroxime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err="1" smtClean="0">
                <a:solidFill>
                  <a:srgbClr val="FFFF00"/>
                </a:solidFill>
              </a:rPr>
              <a:t>axétil</a:t>
            </a:r>
            <a:r>
              <a:rPr lang="fr-FR" dirty="0" smtClean="0">
                <a:solidFill>
                  <a:srgbClr val="FFFF00"/>
                </a:solidFill>
              </a:rPr>
              <a:t> : </a:t>
            </a:r>
            <a:r>
              <a:rPr lang="fr-FR" i="1" dirty="0" smtClean="0">
                <a:solidFill>
                  <a:srgbClr val="FFFF00"/>
                </a:solidFill>
              </a:rPr>
              <a:t>per os</a:t>
            </a:r>
            <a:r>
              <a:rPr lang="fr-FR" dirty="0" smtClean="0">
                <a:solidFill>
                  <a:srgbClr val="FFFF00"/>
                </a:solidFill>
              </a:rPr>
              <a:t> : 500mg-1g/j en 2 fois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Céphalosporines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>de troisième génération orales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Spectre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BGN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Pharmacocinétique-pharmacodynamie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Absorption digestive variable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Indications thérapeutiques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Infections ORL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Modes d’administration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Céfixime</a:t>
            </a:r>
            <a:r>
              <a:rPr lang="fr-FR" dirty="0" smtClean="0">
                <a:solidFill>
                  <a:srgbClr val="FFFF00"/>
                </a:solidFill>
              </a:rPr>
              <a:t> : </a:t>
            </a:r>
            <a:r>
              <a:rPr lang="fr-FR" i="1" dirty="0" smtClean="0">
                <a:solidFill>
                  <a:srgbClr val="FFFF00"/>
                </a:solidFill>
              </a:rPr>
              <a:t>per os</a:t>
            </a:r>
            <a:r>
              <a:rPr lang="fr-FR" dirty="0" smtClean="0">
                <a:solidFill>
                  <a:srgbClr val="FFFF00"/>
                </a:solidFill>
              </a:rPr>
              <a:t> : 400mg-600mg/j en 2-3 fois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Céphalosporines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>de troisième génération injectables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Spectre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Résistent aux </a:t>
            </a:r>
            <a:r>
              <a:rPr lang="fr-FR" dirty="0" err="1" smtClean="0">
                <a:solidFill>
                  <a:srgbClr val="FFFF00"/>
                </a:solidFill>
              </a:rPr>
              <a:t>bétalactamases</a:t>
            </a:r>
            <a:endParaRPr lang="fr-FR" dirty="0" smtClean="0">
              <a:solidFill>
                <a:srgbClr val="FFFF00"/>
              </a:solidFill>
            </a:endParaRP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BGN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Pharmacocinétique-pharmacodynamie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Bonne diffusion tissulaire et LCS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Indications thérapeutiques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Infections à BGN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Pneumonies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Méningites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Infections urinaires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fièvre typhoïde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Modes d’administration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Céfotaxime</a:t>
            </a:r>
            <a:r>
              <a:rPr lang="fr-FR" dirty="0" smtClean="0">
                <a:solidFill>
                  <a:srgbClr val="FFFF00"/>
                </a:solidFill>
              </a:rPr>
              <a:t> : IM/IV : 2-6 g/j en3-4 fois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Céftriaxone</a:t>
            </a:r>
            <a:r>
              <a:rPr lang="fr-FR" dirty="0" smtClean="0">
                <a:solidFill>
                  <a:srgbClr val="FFFF00"/>
                </a:solidFill>
              </a:rPr>
              <a:t> : IM/IV : 1-2 g/j en 1 fois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Inhibiteurs des </a:t>
            </a:r>
            <a:r>
              <a:rPr lang="fr-FR" dirty="0" err="1" smtClean="0">
                <a:solidFill>
                  <a:srgbClr val="FF0000"/>
                </a:solidFill>
              </a:rPr>
              <a:t>bétalactamases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Structure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Acide </a:t>
            </a:r>
            <a:r>
              <a:rPr lang="fr-FR" dirty="0" err="1" smtClean="0">
                <a:solidFill>
                  <a:srgbClr val="FFFF00"/>
                </a:solidFill>
              </a:rPr>
              <a:t>clavulanique</a:t>
            </a:r>
            <a:r>
              <a:rPr lang="fr-FR" dirty="0" smtClean="0">
                <a:solidFill>
                  <a:srgbClr val="FFFF00"/>
                </a:solidFill>
              </a:rPr>
              <a:t>, </a:t>
            </a:r>
            <a:r>
              <a:rPr lang="fr-FR" dirty="0" err="1" smtClean="0">
                <a:solidFill>
                  <a:srgbClr val="FFFF00"/>
                </a:solidFill>
              </a:rPr>
              <a:t>sulbactam</a:t>
            </a:r>
            <a:r>
              <a:rPr lang="fr-FR" dirty="0" smtClean="0">
                <a:solidFill>
                  <a:srgbClr val="FFFF00"/>
                </a:solidFill>
              </a:rPr>
              <a:t> et </a:t>
            </a:r>
            <a:r>
              <a:rPr lang="fr-FR" dirty="0" err="1" smtClean="0">
                <a:solidFill>
                  <a:srgbClr val="FFFF00"/>
                </a:solidFill>
              </a:rPr>
              <a:t>tazobactam</a:t>
            </a:r>
            <a:endParaRPr lang="fr-FR" dirty="0" smtClean="0">
              <a:solidFill>
                <a:srgbClr val="FFFF00"/>
              </a:solidFill>
            </a:endParaRPr>
          </a:p>
          <a:p>
            <a:pPr lvl="1"/>
            <a:r>
              <a:rPr lang="el-GR" dirty="0" smtClean="0">
                <a:solidFill>
                  <a:srgbClr val="FFFF00"/>
                </a:solidFill>
              </a:rPr>
              <a:t>β</a:t>
            </a:r>
            <a:r>
              <a:rPr lang="fr-FR" dirty="0" smtClean="0">
                <a:solidFill>
                  <a:srgbClr val="FFFF00"/>
                </a:solidFill>
              </a:rPr>
              <a:t>-</a:t>
            </a:r>
            <a:r>
              <a:rPr lang="fr-FR" dirty="0" err="1" smtClean="0">
                <a:solidFill>
                  <a:srgbClr val="FFFF00"/>
                </a:solidFill>
              </a:rPr>
              <a:t>lactamines</a:t>
            </a:r>
            <a:r>
              <a:rPr lang="fr-FR" dirty="0" smtClean="0">
                <a:solidFill>
                  <a:srgbClr val="FFFF00"/>
                </a:solidFill>
              </a:rPr>
              <a:t> : activité très faible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Associés à des </a:t>
            </a:r>
            <a:r>
              <a:rPr lang="el-GR" dirty="0" smtClean="0">
                <a:solidFill>
                  <a:srgbClr val="FFFF00"/>
                </a:solidFill>
              </a:rPr>
              <a:t>β</a:t>
            </a:r>
            <a:r>
              <a:rPr lang="fr-FR" dirty="0" smtClean="0">
                <a:solidFill>
                  <a:srgbClr val="FFFF00"/>
                </a:solidFill>
              </a:rPr>
              <a:t>-</a:t>
            </a:r>
            <a:r>
              <a:rPr lang="fr-FR" dirty="0" err="1" smtClean="0">
                <a:solidFill>
                  <a:srgbClr val="FFFF00"/>
                </a:solidFill>
              </a:rPr>
              <a:t>lactamines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Cible pour les </a:t>
            </a:r>
            <a:r>
              <a:rPr lang="fr-FR" dirty="0" err="1" smtClean="0">
                <a:solidFill>
                  <a:srgbClr val="FFFF00"/>
                </a:solidFill>
              </a:rPr>
              <a:t>bétalactamases</a:t>
            </a:r>
            <a:endParaRPr lang="fr-FR" dirty="0" smtClean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Indications thérapeutiques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Amoxicilline</a:t>
            </a:r>
            <a:r>
              <a:rPr lang="fr-FR" dirty="0" smtClean="0">
                <a:solidFill>
                  <a:srgbClr val="FFFF00"/>
                </a:solidFill>
              </a:rPr>
              <a:t>-acide </a:t>
            </a:r>
            <a:r>
              <a:rPr lang="fr-FR" dirty="0" err="1" smtClean="0">
                <a:solidFill>
                  <a:srgbClr val="FFFF00"/>
                </a:solidFill>
              </a:rPr>
              <a:t>clavulanique</a:t>
            </a:r>
            <a:endParaRPr lang="fr-FR" dirty="0" smtClean="0">
              <a:solidFill>
                <a:srgbClr val="FFFF00"/>
              </a:solidFill>
            </a:endParaRP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Infections ORL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Pneumonies communautaires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FF0000"/>
                </a:solidFill>
              </a:rPr>
              <a:t>Glycopeptides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Anti-staphylococciques majeurs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Staphylocoques </a:t>
            </a:r>
            <a:r>
              <a:rPr lang="fr-FR" dirty="0" err="1" smtClean="0">
                <a:solidFill>
                  <a:srgbClr val="FFFF00"/>
                </a:solidFill>
              </a:rPr>
              <a:t>méti</a:t>
            </a:r>
            <a:r>
              <a:rPr lang="fr-FR" dirty="0" smtClean="0">
                <a:solidFill>
                  <a:srgbClr val="FFFF00"/>
                </a:solidFill>
              </a:rPr>
              <a:t>-R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Spectre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Bactéries à Gram positif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Staphylocoques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Streptocoques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Pneumocoques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Pharmacologie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Uniquement par voie parentérale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Diffusion tissulaire bonne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Diffusion dans le LCS en perfusion continue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Indications thérapeutiques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Infections graves à staphylocoques </a:t>
            </a:r>
            <a:r>
              <a:rPr lang="fr-FR" dirty="0" err="1" smtClean="0">
                <a:solidFill>
                  <a:srgbClr val="FFFF00"/>
                </a:solidFill>
              </a:rPr>
              <a:t>méti</a:t>
            </a:r>
            <a:r>
              <a:rPr lang="fr-FR" dirty="0" smtClean="0">
                <a:solidFill>
                  <a:srgbClr val="FFFF00"/>
                </a:solidFill>
              </a:rPr>
              <a:t>-R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Infections graves à streptocoques et pneumocoques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Fièvre chez le </a:t>
            </a:r>
            <a:r>
              <a:rPr lang="fr-FR" dirty="0" err="1" smtClean="0">
                <a:solidFill>
                  <a:srgbClr val="FFFF00"/>
                </a:solidFill>
              </a:rPr>
              <a:t>neutropénique</a:t>
            </a:r>
            <a:endParaRPr lang="fr-FR" dirty="0" smtClean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Mode d’administration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Vancomycine :  perfusion : 30-40 mg/kg/j en 2 fois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Teicoplanine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12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FF0000"/>
                </a:solidFill>
              </a:rPr>
              <a:t>Fosfomycine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Staphylocoques</a:t>
            </a:r>
            <a:endParaRPr lang="fr-FR" dirty="0">
              <a:solidFill>
                <a:srgbClr val="FFFF00"/>
              </a:solidFill>
            </a:endParaRPr>
          </a:p>
          <a:p>
            <a:r>
              <a:rPr lang="fr-FR" dirty="0">
                <a:solidFill>
                  <a:srgbClr val="FFFF00"/>
                </a:solidFill>
              </a:rPr>
              <a:t>Endocardites 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méningites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06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Mode d’action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Inhibiteurs de la paroi bactérienne</a:t>
            </a:r>
          </a:p>
          <a:p>
            <a:pPr lvl="1"/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Bétalactamines</a:t>
            </a:r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Glycopeptides</a:t>
            </a:r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fosfomycine</a:t>
            </a:r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Inhibiteurs du fonctionnement des membranes</a:t>
            </a:r>
          </a:p>
          <a:p>
            <a:pPr lvl="1"/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Polymyxines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: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colimycine</a:t>
            </a:r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Inhibiteurs de synthèse des Acides nucléiques</a:t>
            </a:r>
          </a:p>
          <a:p>
            <a:pPr lvl="1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Rifampicine : ARN polymérase</a:t>
            </a:r>
          </a:p>
          <a:p>
            <a:pPr lvl="1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Quinolones : ADN-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gyrase</a:t>
            </a:r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Nitro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-imidazoles : ADN</a:t>
            </a:r>
          </a:p>
          <a:p>
            <a:pPr lvl="1"/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Nitrofuranes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: ADN</a:t>
            </a:r>
          </a:p>
          <a:p>
            <a:pPr lvl="1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Sulfamides : folates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Inhibiteurs de synthèse protéique 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Aminosides : ribosome 30S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Tetracyclines</a:t>
            </a:r>
            <a:r>
              <a:rPr lang="fr-FR" dirty="0" smtClean="0">
                <a:solidFill>
                  <a:srgbClr val="FFFF00"/>
                </a:solidFill>
              </a:rPr>
              <a:t> : ribosome </a:t>
            </a:r>
            <a:r>
              <a:rPr lang="fr-FR" dirty="0" smtClean="0">
                <a:solidFill>
                  <a:srgbClr val="FFFF00"/>
                </a:solidFill>
              </a:rPr>
              <a:t>50S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Macrolides et apparentés</a:t>
            </a:r>
            <a:endParaRPr lang="fr-FR" dirty="0" smtClean="0">
              <a:solidFill>
                <a:srgbClr val="FFFF00"/>
              </a:solidFill>
            </a:endParaRP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Phénicolés</a:t>
            </a:r>
            <a:r>
              <a:rPr lang="fr-FR" dirty="0" smtClean="0">
                <a:solidFill>
                  <a:srgbClr val="FFFF00"/>
                </a:solidFill>
              </a:rPr>
              <a:t> : ribosome 50S</a:t>
            </a:r>
          </a:p>
          <a:p>
            <a:pPr lvl="1"/>
            <a:r>
              <a:rPr lang="fr-FR" dirty="0" err="1">
                <a:solidFill>
                  <a:srgbClr val="FFFF00"/>
                </a:solidFill>
              </a:rPr>
              <a:t>Oxazolidinones</a:t>
            </a:r>
            <a:r>
              <a:rPr lang="fr-FR" dirty="0">
                <a:solidFill>
                  <a:srgbClr val="FFFF00"/>
                </a:solidFill>
              </a:rPr>
              <a:t> : ribosome50S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Acide </a:t>
            </a:r>
            <a:r>
              <a:rPr lang="fr-FR" dirty="0" err="1" smtClean="0">
                <a:solidFill>
                  <a:srgbClr val="FFFF00"/>
                </a:solidFill>
              </a:rPr>
              <a:t>fusidique</a:t>
            </a:r>
            <a:r>
              <a:rPr lang="fr-FR" dirty="0" smtClean="0">
                <a:solidFill>
                  <a:srgbClr val="FFFF00"/>
                </a:solidFill>
              </a:rPr>
              <a:t> : élongation des </a:t>
            </a:r>
            <a:r>
              <a:rPr lang="fr-FR" dirty="0" smtClean="0">
                <a:solidFill>
                  <a:srgbClr val="FFFF00"/>
                </a:solidFill>
              </a:rPr>
              <a:t>peptides</a:t>
            </a:r>
            <a:endParaRPr lang="fr-FR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34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FF0000"/>
                </a:solidFill>
              </a:rPr>
              <a:t>Colimycine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Polypeptides</a:t>
            </a:r>
            <a:endParaRPr lang="fr-FR" dirty="0">
              <a:solidFill>
                <a:srgbClr val="FFFF00"/>
              </a:solidFill>
            </a:endParaRPr>
          </a:p>
          <a:p>
            <a:r>
              <a:rPr lang="fr-FR" dirty="0">
                <a:solidFill>
                  <a:srgbClr val="FFFF00"/>
                </a:solidFill>
              </a:rPr>
              <a:t>Infections sévères </a:t>
            </a:r>
            <a:r>
              <a:rPr lang="fr-FR" dirty="0" smtClean="0">
                <a:solidFill>
                  <a:srgbClr val="FFFF00"/>
                </a:solidFill>
              </a:rPr>
              <a:t>BGN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81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Mode d’action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Inhibiteurs de la paroi bactérienne</a:t>
            </a:r>
          </a:p>
          <a:p>
            <a:pPr lvl="1"/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Bétalactamines</a:t>
            </a:r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Glycopeptides</a:t>
            </a:r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fosfomycine</a:t>
            </a:r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Inhibiteurs du fonctionnement des membranes</a:t>
            </a:r>
          </a:p>
          <a:p>
            <a:pPr lvl="1"/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Polymyxines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: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colimycine</a:t>
            </a:r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Inhibiteurs de synthèse des Acides nucléiques</a:t>
            </a:r>
          </a:p>
          <a:p>
            <a:pPr lvl="1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Rifampicine : ARN polymérase</a:t>
            </a:r>
          </a:p>
          <a:p>
            <a:pPr lvl="1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Quinolones : ADN-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gyrase</a:t>
            </a:r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Nitro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-imidazoles : ADN</a:t>
            </a:r>
          </a:p>
          <a:p>
            <a:pPr lvl="1"/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Nitrofuranes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: ADN</a:t>
            </a:r>
          </a:p>
          <a:p>
            <a:pPr lvl="1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Sulfamides : folates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Inhibiteurs de synthèse protéique 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Aminosides : ribosome 30S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Tetracyclines</a:t>
            </a:r>
            <a:r>
              <a:rPr lang="fr-FR" dirty="0" smtClean="0">
                <a:solidFill>
                  <a:srgbClr val="FFFF00"/>
                </a:solidFill>
              </a:rPr>
              <a:t> : ribosome </a:t>
            </a:r>
            <a:r>
              <a:rPr lang="fr-FR" dirty="0" smtClean="0">
                <a:solidFill>
                  <a:srgbClr val="FFFF00"/>
                </a:solidFill>
              </a:rPr>
              <a:t>50S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Macrolides et apparentés</a:t>
            </a:r>
            <a:endParaRPr lang="fr-FR" dirty="0" smtClean="0">
              <a:solidFill>
                <a:srgbClr val="FFFF00"/>
              </a:solidFill>
            </a:endParaRP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Phénicolés</a:t>
            </a:r>
            <a:r>
              <a:rPr lang="fr-FR" dirty="0" smtClean="0">
                <a:solidFill>
                  <a:srgbClr val="FFFF00"/>
                </a:solidFill>
              </a:rPr>
              <a:t> : ribosome 50S</a:t>
            </a:r>
          </a:p>
          <a:p>
            <a:pPr lvl="1"/>
            <a:r>
              <a:rPr lang="fr-FR" dirty="0" err="1">
                <a:solidFill>
                  <a:srgbClr val="FFFF00"/>
                </a:solidFill>
              </a:rPr>
              <a:t>Oxazolidinones</a:t>
            </a:r>
            <a:r>
              <a:rPr lang="fr-FR" dirty="0">
                <a:solidFill>
                  <a:srgbClr val="FFFF00"/>
                </a:solidFill>
              </a:rPr>
              <a:t> : ribosome50S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Acide </a:t>
            </a:r>
            <a:r>
              <a:rPr lang="fr-FR" dirty="0" err="1" smtClean="0">
                <a:solidFill>
                  <a:srgbClr val="FFFF00"/>
                </a:solidFill>
              </a:rPr>
              <a:t>fusidique</a:t>
            </a:r>
            <a:r>
              <a:rPr lang="fr-FR" dirty="0" smtClean="0">
                <a:solidFill>
                  <a:srgbClr val="FFFF00"/>
                </a:solidFill>
              </a:rPr>
              <a:t> : élongation des </a:t>
            </a:r>
            <a:r>
              <a:rPr lang="fr-FR" dirty="0" smtClean="0">
                <a:solidFill>
                  <a:srgbClr val="FFFF00"/>
                </a:solidFill>
              </a:rPr>
              <a:t>peptides</a:t>
            </a:r>
            <a:endParaRPr lang="fr-FR" dirty="0" smtClean="0">
              <a:solidFill>
                <a:srgbClr val="FFFF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163" y="4509120"/>
            <a:ext cx="4124325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50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Rifampicine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Tuberculose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brucellose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11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60350"/>
            <a:ext cx="8002588" cy="64087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r-FR" sz="2400" dirty="0">
                <a:solidFill>
                  <a:srgbClr val="FFFF00"/>
                </a:solidFill>
              </a:rPr>
              <a:t> </a:t>
            </a:r>
            <a:r>
              <a:rPr lang="fr-FR" sz="2400" dirty="0" smtClean="0">
                <a:solidFill>
                  <a:srgbClr val="FFFF00"/>
                </a:solidFill>
              </a:rPr>
              <a:t>Alexander Fleming</a:t>
            </a:r>
            <a:r>
              <a:rPr lang="fr-FR" sz="2400" dirty="0">
                <a:solidFill>
                  <a:srgbClr val="FFFF00"/>
                </a:solidFill>
              </a:rPr>
              <a:t>		</a:t>
            </a:r>
            <a:r>
              <a:rPr lang="fr-FR" sz="2400" dirty="0" smtClean="0">
                <a:solidFill>
                  <a:srgbClr val="FFFF00"/>
                </a:solidFill>
              </a:rPr>
              <a:t>1929	pénicilline</a:t>
            </a:r>
            <a:endParaRPr lang="fr-FR" sz="24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fr-FR" sz="2400" dirty="0">
                <a:solidFill>
                  <a:srgbClr val="FFFF00"/>
                </a:solidFill>
              </a:rPr>
              <a:t> 				1935	</a:t>
            </a:r>
            <a:r>
              <a:rPr lang="fr-FR" sz="2400" dirty="0" err="1">
                <a:solidFill>
                  <a:srgbClr val="FFFF00"/>
                </a:solidFill>
              </a:rPr>
              <a:t>sulfonamides</a:t>
            </a:r>
            <a:endParaRPr lang="fr-FR" sz="24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fr-FR" sz="2400" dirty="0">
                <a:solidFill>
                  <a:srgbClr val="FFFF00"/>
                </a:solidFill>
              </a:rPr>
              <a:t> 				1940	</a:t>
            </a:r>
            <a:r>
              <a:rPr lang="el-GR" sz="2400" dirty="0">
                <a:solidFill>
                  <a:srgbClr val="FFFF00"/>
                </a:solidFill>
              </a:rPr>
              <a:t>β</a:t>
            </a:r>
            <a:r>
              <a:rPr lang="fr-FR" sz="2400" dirty="0">
                <a:solidFill>
                  <a:srgbClr val="FFFF00"/>
                </a:solidFill>
              </a:rPr>
              <a:t>lactames</a:t>
            </a:r>
          </a:p>
          <a:p>
            <a:pPr>
              <a:lnSpc>
                <a:spcPct val="80000"/>
              </a:lnSpc>
            </a:pPr>
            <a:r>
              <a:rPr lang="fr-FR" sz="2400" dirty="0">
                <a:solidFill>
                  <a:srgbClr val="FFFF00"/>
                </a:solidFill>
              </a:rPr>
              <a:t> 				1945	</a:t>
            </a:r>
            <a:r>
              <a:rPr lang="fr-FR" sz="2400" dirty="0" err="1">
                <a:solidFill>
                  <a:srgbClr val="FFFF00"/>
                </a:solidFill>
              </a:rPr>
              <a:t>tetracyclines</a:t>
            </a:r>
            <a:endParaRPr lang="fr-FR" sz="24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fr-FR" sz="2400" dirty="0">
                <a:solidFill>
                  <a:srgbClr val="FFFF00"/>
                </a:solidFill>
              </a:rPr>
              <a:t> 	macrolides		1950 	chloramphénicol</a:t>
            </a:r>
          </a:p>
          <a:p>
            <a:pPr>
              <a:lnSpc>
                <a:spcPct val="80000"/>
              </a:lnSpc>
            </a:pPr>
            <a:r>
              <a:rPr lang="fr-FR" sz="2400" dirty="0">
                <a:solidFill>
                  <a:srgbClr val="FFFF00"/>
                </a:solidFill>
              </a:rPr>
              <a:t>	</a:t>
            </a:r>
            <a:r>
              <a:rPr lang="fr-FR" sz="2400" dirty="0" err="1">
                <a:solidFill>
                  <a:srgbClr val="FFFF00"/>
                </a:solidFill>
              </a:rPr>
              <a:t>glycopeptides</a:t>
            </a:r>
            <a:r>
              <a:rPr lang="fr-FR" sz="2400" dirty="0">
                <a:solidFill>
                  <a:srgbClr val="FFFF00"/>
                </a:solidFill>
              </a:rPr>
              <a:t>	</a:t>
            </a:r>
            <a:r>
              <a:rPr lang="fr-FR" sz="2400" dirty="0" smtClean="0">
                <a:solidFill>
                  <a:srgbClr val="FFFF00"/>
                </a:solidFill>
              </a:rPr>
              <a:t>	1955</a:t>
            </a:r>
            <a:r>
              <a:rPr lang="fr-FR" sz="2400" dirty="0">
                <a:solidFill>
                  <a:srgbClr val="FFFF00"/>
                </a:solidFill>
              </a:rPr>
              <a:t>	</a:t>
            </a:r>
            <a:r>
              <a:rPr lang="fr-FR" sz="2400" dirty="0" err="1">
                <a:solidFill>
                  <a:srgbClr val="FFFF00"/>
                </a:solidFill>
              </a:rPr>
              <a:t>aminoglycosides</a:t>
            </a:r>
            <a:endParaRPr lang="fr-FR" sz="24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fr-FR" sz="2400" dirty="0">
                <a:solidFill>
                  <a:srgbClr val="FFFF00"/>
                </a:solidFill>
              </a:rPr>
              <a:t> 	</a:t>
            </a:r>
            <a:r>
              <a:rPr lang="fr-FR" sz="2400" dirty="0" err="1">
                <a:solidFill>
                  <a:srgbClr val="FFFF00"/>
                </a:solidFill>
              </a:rPr>
              <a:t>streptogramines</a:t>
            </a:r>
            <a:r>
              <a:rPr lang="fr-FR" sz="2400" dirty="0">
                <a:solidFill>
                  <a:srgbClr val="FFFF00"/>
                </a:solidFill>
              </a:rPr>
              <a:t>	1960	rifampicine</a:t>
            </a:r>
          </a:p>
          <a:p>
            <a:pPr>
              <a:lnSpc>
                <a:spcPct val="80000"/>
              </a:lnSpc>
            </a:pPr>
            <a:r>
              <a:rPr lang="fr-FR" sz="2400" dirty="0">
                <a:solidFill>
                  <a:srgbClr val="FFFF00"/>
                </a:solidFill>
              </a:rPr>
              <a:t> 	quinolones</a:t>
            </a:r>
            <a:r>
              <a:rPr lang="fr-FR" sz="2400" dirty="0"/>
              <a:t>		</a:t>
            </a:r>
            <a:r>
              <a:rPr lang="fr-FR" sz="2400" dirty="0">
                <a:solidFill>
                  <a:srgbClr val="FF0000"/>
                </a:solidFill>
              </a:rPr>
              <a:t>1965</a:t>
            </a:r>
          </a:p>
          <a:p>
            <a:pPr>
              <a:lnSpc>
                <a:spcPct val="80000"/>
              </a:lnSpc>
            </a:pPr>
            <a:r>
              <a:rPr lang="fr-FR" sz="2400" dirty="0">
                <a:solidFill>
                  <a:srgbClr val="FF0000"/>
                </a:solidFill>
              </a:rPr>
              <a:t> 				1970</a:t>
            </a:r>
          </a:p>
          <a:p>
            <a:pPr>
              <a:lnSpc>
                <a:spcPct val="80000"/>
              </a:lnSpc>
            </a:pPr>
            <a:r>
              <a:rPr lang="fr-FR" sz="2400" dirty="0">
                <a:solidFill>
                  <a:srgbClr val="FF0000"/>
                </a:solidFill>
              </a:rPr>
              <a:t> 				1975</a:t>
            </a:r>
          </a:p>
          <a:p>
            <a:pPr>
              <a:lnSpc>
                <a:spcPct val="80000"/>
              </a:lnSpc>
            </a:pPr>
            <a:r>
              <a:rPr lang="fr-FR" sz="2400" dirty="0">
                <a:solidFill>
                  <a:srgbClr val="FF0000"/>
                </a:solidFill>
              </a:rPr>
              <a:t> 				1980	</a:t>
            </a:r>
          </a:p>
          <a:p>
            <a:pPr>
              <a:lnSpc>
                <a:spcPct val="80000"/>
              </a:lnSpc>
            </a:pPr>
            <a:r>
              <a:rPr lang="fr-FR" sz="2400" dirty="0">
                <a:solidFill>
                  <a:srgbClr val="FF0000"/>
                </a:solidFill>
              </a:rPr>
              <a:t> 				1985</a:t>
            </a:r>
          </a:p>
          <a:p>
            <a:pPr>
              <a:lnSpc>
                <a:spcPct val="80000"/>
              </a:lnSpc>
            </a:pPr>
            <a:r>
              <a:rPr lang="fr-FR" sz="2400" dirty="0">
                <a:solidFill>
                  <a:srgbClr val="FF0000"/>
                </a:solidFill>
              </a:rPr>
              <a:t> 				1990</a:t>
            </a:r>
          </a:p>
          <a:p>
            <a:pPr>
              <a:lnSpc>
                <a:spcPct val="80000"/>
              </a:lnSpc>
            </a:pPr>
            <a:r>
              <a:rPr lang="fr-FR" sz="2400" dirty="0"/>
              <a:t> 				</a:t>
            </a:r>
            <a:r>
              <a:rPr lang="fr-FR" sz="2400" dirty="0">
                <a:solidFill>
                  <a:srgbClr val="FFFF00"/>
                </a:solidFill>
              </a:rPr>
              <a:t>1995	</a:t>
            </a:r>
            <a:r>
              <a:rPr lang="fr-FR" sz="2400" dirty="0" err="1">
                <a:solidFill>
                  <a:srgbClr val="FFFF00"/>
                </a:solidFill>
              </a:rPr>
              <a:t>oxazolidinones</a:t>
            </a:r>
            <a:endParaRPr lang="fr-FR" sz="24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fr-FR" sz="2400" dirty="0">
                <a:solidFill>
                  <a:srgbClr val="FFFF00"/>
                </a:solidFill>
              </a:rPr>
              <a:t> 				2000	lipopeptide cyclique</a:t>
            </a:r>
          </a:p>
          <a:p>
            <a:pPr>
              <a:lnSpc>
                <a:spcPct val="80000"/>
              </a:lnSpc>
            </a:pPr>
            <a:r>
              <a:rPr lang="fr-FR" sz="2400" dirty="0">
                <a:solidFill>
                  <a:srgbClr val="FFFF00"/>
                </a:solidFill>
              </a:rPr>
              <a:t> 				</a:t>
            </a:r>
            <a:r>
              <a:rPr lang="fr-FR" sz="2400" dirty="0" smtClean="0">
                <a:solidFill>
                  <a:srgbClr val="FFFF00"/>
                </a:solidFill>
              </a:rPr>
              <a:t>2018 </a:t>
            </a:r>
            <a:r>
              <a:rPr lang="fr-FR" sz="2400" dirty="0">
                <a:solidFill>
                  <a:srgbClr val="FFFF00"/>
                </a:solidFill>
              </a:rPr>
              <a:t>			</a:t>
            </a:r>
            <a:r>
              <a:rPr lang="fr-FR" sz="2400" dirty="0"/>
              <a:t>	</a:t>
            </a:r>
            <a:r>
              <a:rPr lang="fr-FR" sz="2400" dirty="0" smtClean="0"/>
              <a:t>2008</a:t>
            </a:r>
            <a:r>
              <a:rPr lang="fr-FR" sz="2000" dirty="0" smtClean="0"/>
              <a:t>                                                           </a:t>
            </a:r>
            <a:endParaRPr lang="fr-FR" sz="2400" dirty="0" smtClean="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227763" y="3284538"/>
            <a:ext cx="2016125" cy="1069975"/>
          </a:xfrm>
          <a:prstGeom prst="rect">
            <a:avLst/>
          </a:prstGeom>
          <a:solidFill>
            <a:srgbClr val="0070C0"/>
          </a:solidFill>
          <a:ln w="9525" algn="ctr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1600" b="1" dirty="0">
                <a:solidFill>
                  <a:srgbClr val="FFFF00"/>
                </a:solidFill>
              </a:rPr>
              <a:t>1963-1997 : 34 ans</a:t>
            </a:r>
          </a:p>
          <a:p>
            <a:pPr algn="ctr"/>
            <a:r>
              <a:rPr lang="fr-FR" sz="1600" b="1" dirty="0">
                <a:solidFill>
                  <a:srgbClr val="FFFF00"/>
                </a:solidFill>
              </a:rPr>
              <a:t>sans une seule</a:t>
            </a:r>
          </a:p>
          <a:p>
            <a:pPr algn="ctr"/>
            <a:r>
              <a:rPr lang="fr-FR" sz="1600" b="1" dirty="0">
                <a:solidFill>
                  <a:srgbClr val="FFFF00"/>
                </a:solidFill>
              </a:rPr>
              <a:t>découverte d’une</a:t>
            </a:r>
          </a:p>
          <a:p>
            <a:pPr algn="ctr"/>
            <a:r>
              <a:rPr lang="fr-FR" sz="1600" b="1" dirty="0">
                <a:solidFill>
                  <a:srgbClr val="FFFF00"/>
                </a:solidFill>
              </a:rPr>
              <a:t>classe nouvelle !</a:t>
            </a:r>
          </a:p>
        </p:txBody>
      </p:sp>
      <p:pic>
        <p:nvPicPr>
          <p:cNvPr id="27653" name="Picture 5" descr="penmic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500438"/>
            <a:ext cx="286543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6" descr="fleming_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0569" y="260350"/>
            <a:ext cx="969962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619250" y="6308725"/>
            <a:ext cx="1222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err="1">
                <a:solidFill>
                  <a:srgbClr val="FF0000"/>
                </a:solidFill>
              </a:rPr>
              <a:t>Penicillium</a:t>
            </a:r>
            <a:endParaRPr lang="fr-FR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9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FF0000"/>
                </a:solidFill>
              </a:rPr>
              <a:t>Fluoroquinolones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1722"/>
          </a:xfrm>
        </p:spPr>
        <p:txBody>
          <a:bodyPr>
            <a:normAutofit fontScale="475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Spectre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BGN urinaires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Entérobactéries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Pneumocoques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Pharmacologie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Très bonne absorption digestive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Distribution large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Activité intracellulaire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bactéricides, concentration-dépendante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Effet post-antibiotique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Indications thérapeutique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Infections urinaires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Infections génitales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Infections respiratoires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Infections ORL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Fièvre typhoïde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Contre-indication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Femme enceinte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Enfant  &lt; 15 ans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Mode d’administration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Norfloxacine</a:t>
            </a:r>
            <a:r>
              <a:rPr lang="fr-FR" dirty="0" smtClean="0">
                <a:solidFill>
                  <a:srgbClr val="FFFF00"/>
                </a:solidFill>
              </a:rPr>
              <a:t> : </a:t>
            </a:r>
            <a:r>
              <a:rPr lang="fr-FR" i="1" dirty="0" smtClean="0">
                <a:solidFill>
                  <a:srgbClr val="FFFF00"/>
                </a:solidFill>
              </a:rPr>
              <a:t>per os</a:t>
            </a:r>
            <a:r>
              <a:rPr lang="fr-FR" dirty="0" smtClean="0">
                <a:solidFill>
                  <a:srgbClr val="FFFF00"/>
                </a:solidFill>
              </a:rPr>
              <a:t> : 800 mg/j en 2 fois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Pefloxacine</a:t>
            </a:r>
            <a:r>
              <a:rPr lang="fr-FR" dirty="0" smtClean="0">
                <a:solidFill>
                  <a:srgbClr val="FFFF00"/>
                </a:solidFill>
              </a:rPr>
              <a:t> : </a:t>
            </a:r>
            <a:r>
              <a:rPr lang="fr-FR" i="1" dirty="0" smtClean="0">
                <a:solidFill>
                  <a:srgbClr val="FFFF00"/>
                </a:solidFill>
              </a:rPr>
              <a:t>per os</a:t>
            </a:r>
            <a:r>
              <a:rPr lang="fr-FR" dirty="0" smtClean="0">
                <a:solidFill>
                  <a:srgbClr val="FFFF00"/>
                </a:solidFill>
              </a:rPr>
              <a:t>, IM, IV : 800 mg/j en 2 fois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Lévofloxacine</a:t>
            </a:r>
            <a:r>
              <a:rPr lang="fr-FR" dirty="0" smtClean="0">
                <a:solidFill>
                  <a:srgbClr val="FFFF00"/>
                </a:solidFill>
              </a:rPr>
              <a:t> : </a:t>
            </a:r>
            <a:r>
              <a:rPr lang="fr-FR" dirty="0">
                <a:solidFill>
                  <a:srgbClr val="FFFF00"/>
                </a:solidFill>
              </a:rPr>
              <a:t>: </a:t>
            </a:r>
            <a:r>
              <a:rPr lang="fr-FR" i="1" dirty="0">
                <a:solidFill>
                  <a:srgbClr val="FFFF00"/>
                </a:solidFill>
              </a:rPr>
              <a:t>per os</a:t>
            </a:r>
            <a:r>
              <a:rPr lang="fr-FR" dirty="0">
                <a:solidFill>
                  <a:srgbClr val="FFFF00"/>
                </a:solidFill>
              </a:rPr>
              <a:t>, IM, IV : </a:t>
            </a:r>
            <a:r>
              <a:rPr lang="fr-FR" dirty="0" smtClean="0">
                <a:solidFill>
                  <a:srgbClr val="FFFF00"/>
                </a:solidFill>
              </a:rPr>
              <a:t>500-1,000 </a:t>
            </a:r>
            <a:r>
              <a:rPr lang="fr-FR" dirty="0">
                <a:solidFill>
                  <a:srgbClr val="FFFF00"/>
                </a:solidFill>
              </a:rPr>
              <a:t>mg/j en 2 </a:t>
            </a:r>
            <a:r>
              <a:rPr lang="fr-FR" dirty="0" smtClean="0">
                <a:solidFill>
                  <a:srgbClr val="FFFF00"/>
                </a:solidFill>
              </a:rPr>
              <a:t>fois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37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FF0000"/>
                </a:solidFill>
              </a:rPr>
              <a:t>Cotrimoxazole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r>
              <a:rPr lang="fr-FR" dirty="0" err="1" smtClean="0">
                <a:solidFill>
                  <a:srgbClr val="FFFF00"/>
                </a:solidFill>
              </a:rPr>
              <a:t>Sulfaméthoxazole</a:t>
            </a:r>
            <a:r>
              <a:rPr lang="fr-FR" dirty="0" smtClean="0">
                <a:solidFill>
                  <a:srgbClr val="FFFF00"/>
                </a:solidFill>
              </a:rPr>
              <a:t> + </a:t>
            </a:r>
            <a:r>
              <a:rPr lang="fr-FR" dirty="0" err="1" smtClean="0">
                <a:solidFill>
                  <a:srgbClr val="FFFF00"/>
                </a:solidFill>
              </a:rPr>
              <a:t>triméthoprime</a:t>
            </a:r>
            <a:endParaRPr lang="fr-FR" dirty="0" smtClean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Spectre</a:t>
            </a:r>
          </a:p>
          <a:p>
            <a:pPr lvl="1"/>
            <a:r>
              <a:rPr lang="fr-FR" i="1" dirty="0" err="1" smtClean="0">
                <a:solidFill>
                  <a:srgbClr val="FFFF00"/>
                </a:solidFill>
              </a:rPr>
              <a:t>Eschérichia</a:t>
            </a:r>
            <a:r>
              <a:rPr lang="fr-FR" i="1" dirty="0" smtClean="0">
                <a:solidFill>
                  <a:srgbClr val="FFFF00"/>
                </a:solidFill>
              </a:rPr>
              <a:t> coli</a:t>
            </a:r>
          </a:p>
          <a:p>
            <a:pPr lvl="1"/>
            <a:r>
              <a:rPr lang="fr-FR" i="1" dirty="0" smtClean="0">
                <a:solidFill>
                  <a:srgbClr val="FFFF00"/>
                </a:solidFill>
              </a:rPr>
              <a:t>Pneumocoques</a:t>
            </a:r>
          </a:p>
          <a:p>
            <a:pPr lvl="1"/>
            <a:r>
              <a:rPr lang="fr-FR" i="1" dirty="0" smtClean="0">
                <a:solidFill>
                  <a:srgbClr val="FFFF00"/>
                </a:solidFill>
              </a:rPr>
              <a:t>Staphylocoques</a:t>
            </a:r>
          </a:p>
          <a:p>
            <a:pPr lvl="1"/>
            <a:r>
              <a:rPr lang="fr-FR" i="1" dirty="0" err="1" smtClean="0">
                <a:solidFill>
                  <a:srgbClr val="FFFF00"/>
                </a:solidFill>
              </a:rPr>
              <a:t>Pneumocystis</a:t>
            </a:r>
            <a:r>
              <a:rPr lang="fr-FR" i="1" dirty="0" smtClean="0">
                <a:solidFill>
                  <a:srgbClr val="FFFF00"/>
                </a:solidFill>
              </a:rPr>
              <a:t> </a:t>
            </a:r>
            <a:r>
              <a:rPr lang="fr-FR" i="1" dirty="0" err="1" smtClean="0">
                <a:solidFill>
                  <a:srgbClr val="FFFF00"/>
                </a:solidFill>
              </a:rPr>
              <a:t>jiroveci</a:t>
            </a:r>
            <a:endParaRPr lang="fr-FR" i="1" dirty="0" smtClean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Pharmacologie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Bonne biodisponibilité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Bonne diffusion tissulaire et dans le LCS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Indications  thérapeutiques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Prévention primaire chez VIH :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de pneumocystose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toxoplasmose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Infections </a:t>
            </a:r>
            <a:r>
              <a:rPr lang="fr-FR" i="1" dirty="0" smtClean="0">
                <a:solidFill>
                  <a:srgbClr val="FFFF00"/>
                </a:solidFill>
              </a:rPr>
              <a:t>P. </a:t>
            </a:r>
            <a:r>
              <a:rPr lang="fr-FR" i="1" dirty="0" err="1" smtClean="0">
                <a:solidFill>
                  <a:srgbClr val="FFFF00"/>
                </a:solidFill>
              </a:rPr>
              <a:t>jiroveci</a:t>
            </a:r>
            <a:endParaRPr lang="fr-FR" i="1" dirty="0" smtClean="0">
              <a:solidFill>
                <a:srgbClr val="FFFF00"/>
              </a:solidFill>
            </a:endParaRP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Cystites chez la femme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Effets secondaires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Cutanés : urticaire, syndrome de Lyell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Modes d’administration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Cotrimoxazole</a:t>
            </a:r>
            <a:r>
              <a:rPr lang="fr-FR" dirty="0" smtClean="0">
                <a:solidFill>
                  <a:srgbClr val="FFFF00"/>
                </a:solidFill>
              </a:rPr>
              <a:t> : </a:t>
            </a:r>
            <a:r>
              <a:rPr lang="fr-FR" i="1" dirty="0" smtClean="0">
                <a:solidFill>
                  <a:srgbClr val="FFFF00"/>
                </a:solidFill>
              </a:rPr>
              <a:t>per os</a:t>
            </a:r>
            <a:r>
              <a:rPr lang="fr-FR" dirty="0" smtClean="0">
                <a:solidFill>
                  <a:srgbClr val="FFFF00"/>
                </a:solidFill>
              </a:rPr>
              <a:t>, IV 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400 -80 mg </a:t>
            </a:r>
            <a:r>
              <a:rPr lang="fr-FR" dirty="0">
                <a:solidFill>
                  <a:srgbClr val="FFFF00"/>
                </a:solidFill>
              </a:rPr>
              <a:t>:  </a:t>
            </a:r>
            <a:r>
              <a:rPr lang="fr-FR" dirty="0" smtClean="0">
                <a:solidFill>
                  <a:srgbClr val="FFFF00"/>
                </a:solidFill>
              </a:rPr>
              <a:t>2 fois </a:t>
            </a:r>
            <a:r>
              <a:rPr lang="fr-FR" dirty="0">
                <a:solidFill>
                  <a:srgbClr val="FFFF00"/>
                </a:solidFill>
              </a:rPr>
              <a:t>par jour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800-160 mg </a:t>
            </a:r>
            <a:r>
              <a:rPr lang="fr-FR" dirty="0">
                <a:solidFill>
                  <a:srgbClr val="FFFF00"/>
                </a:solidFill>
              </a:rPr>
              <a:t>:  </a:t>
            </a:r>
            <a:r>
              <a:rPr lang="fr-FR" dirty="0" smtClean="0">
                <a:solidFill>
                  <a:srgbClr val="FFFF00"/>
                </a:solidFill>
              </a:rPr>
              <a:t>2 fois </a:t>
            </a:r>
            <a:r>
              <a:rPr lang="fr-FR" dirty="0">
                <a:solidFill>
                  <a:srgbClr val="FFFF00"/>
                </a:solidFill>
              </a:rPr>
              <a:t>par </a:t>
            </a:r>
            <a:r>
              <a:rPr lang="fr-FR" dirty="0" smtClean="0">
                <a:solidFill>
                  <a:srgbClr val="FFFF00"/>
                </a:solidFill>
              </a:rPr>
              <a:t>jour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69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FF0000"/>
                </a:solidFill>
              </a:rPr>
              <a:t>Imidazolés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Spectre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Bactéries anaérobies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Amibes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Pharmacologie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Bonne biodisponibilité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Bonne diffusion tissulaire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Indications thérapeutiques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Infections à anaérobies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Amœbose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endParaRPr lang="fr-FR" dirty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Mode d’administration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Métronidazole : </a:t>
            </a:r>
            <a:r>
              <a:rPr lang="fr-FR" i="1" dirty="0" smtClean="0">
                <a:solidFill>
                  <a:srgbClr val="FFFF00"/>
                </a:solidFill>
              </a:rPr>
              <a:t>per os</a:t>
            </a:r>
            <a:r>
              <a:rPr lang="fr-FR" dirty="0" smtClean="0">
                <a:solidFill>
                  <a:srgbClr val="FFFF00"/>
                </a:solidFill>
              </a:rPr>
              <a:t>, IV : 1,5 g/j en 3 fois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0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FF0000"/>
                </a:solidFill>
              </a:rPr>
              <a:t>Nitrofuranes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FFFF00"/>
                </a:solidFill>
              </a:rPr>
              <a:t>Nitrofurantoïne</a:t>
            </a:r>
            <a:endParaRPr lang="fr-FR" dirty="0">
              <a:solidFill>
                <a:srgbClr val="FFFF00"/>
              </a:solidFill>
            </a:endParaRP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Cystites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40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Mode d’action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Inhibiteurs de la paroi bactérienne</a:t>
            </a:r>
          </a:p>
          <a:p>
            <a:pPr lvl="1"/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Bétalactamines</a:t>
            </a:r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Glycopeptides</a:t>
            </a:r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fosfomycine</a:t>
            </a:r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Inhibiteurs du fonctionnement des membranes</a:t>
            </a:r>
          </a:p>
          <a:p>
            <a:pPr lvl="1"/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Polymyxines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: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colimycine</a:t>
            </a:r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Inhibiteurs de synthèse des Acides nucléiques</a:t>
            </a:r>
          </a:p>
          <a:p>
            <a:pPr lvl="1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Rifampicine : ARN polymérase</a:t>
            </a:r>
          </a:p>
          <a:p>
            <a:pPr lvl="1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Quinolones : ADN-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gyrase</a:t>
            </a:r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Nitro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-imidazoles : ADN</a:t>
            </a:r>
          </a:p>
          <a:p>
            <a:pPr lvl="1"/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Nitrofuranes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: ADN</a:t>
            </a:r>
          </a:p>
          <a:p>
            <a:pPr lvl="1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Sulfamides : folates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Inhibiteurs de synthèse protéique 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Aminosides : ribosome 30S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Tetracyclines</a:t>
            </a:r>
            <a:r>
              <a:rPr lang="fr-FR" dirty="0" smtClean="0">
                <a:solidFill>
                  <a:srgbClr val="FFFF00"/>
                </a:solidFill>
              </a:rPr>
              <a:t> : ribosome </a:t>
            </a:r>
            <a:r>
              <a:rPr lang="fr-FR" dirty="0" smtClean="0">
                <a:solidFill>
                  <a:srgbClr val="FFFF00"/>
                </a:solidFill>
              </a:rPr>
              <a:t>50S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Macrolides et apparentés</a:t>
            </a:r>
            <a:endParaRPr lang="fr-FR" dirty="0" smtClean="0">
              <a:solidFill>
                <a:srgbClr val="FFFF00"/>
              </a:solidFill>
            </a:endParaRP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Phénicolés</a:t>
            </a:r>
            <a:r>
              <a:rPr lang="fr-FR" dirty="0" smtClean="0">
                <a:solidFill>
                  <a:srgbClr val="FFFF00"/>
                </a:solidFill>
              </a:rPr>
              <a:t> : ribosome 50S</a:t>
            </a:r>
          </a:p>
          <a:p>
            <a:pPr lvl="1"/>
            <a:r>
              <a:rPr lang="fr-FR" dirty="0" err="1">
                <a:solidFill>
                  <a:srgbClr val="FFFF00"/>
                </a:solidFill>
              </a:rPr>
              <a:t>Oxazolidinones</a:t>
            </a:r>
            <a:r>
              <a:rPr lang="fr-FR" dirty="0">
                <a:solidFill>
                  <a:srgbClr val="FFFF00"/>
                </a:solidFill>
              </a:rPr>
              <a:t> : ribosome50S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Acide </a:t>
            </a:r>
            <a:r>
              <a:rPr lang="fr-FR" dirty="0" err="1" smtClean="0">
                <a:solidFill>
                  <a:srgbClr val="FFFF00"/>
                </a:solidFill>
              </a:rPr>
              <a:t>fusidique</a:t>
            </a:r>
            <a:r>
              <a:rPr lang="fr-FR" dirty="0" smtClean="0">
                <a:solidFill>
                  <a:srgbClr val="FFFF00"/>
                </a:solidFill>
              </a:rPr>
              <a:t> : élongation des </a:t>
            </a:r>
            <a:r>
              <a:rPr lang="fr-FR" dirty="0" smtClean="0">
                <a:solidFill>
                  <a:srgbClr val="FFFF00"/>
                </a:solidFill>
              </a:rPr>
              <a:t>peptides</a:t>
            </a:r>
            <a:endParaRPr lang="fr-FR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49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Aminosides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475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Mode d’action : inhibe le ribosome 50S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Spectre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Bactérie à Gram positif et négatif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Cocci</a:t>
            </a:r>
            <a:r>
              <a:rPr lang="fr-FR" dirty="0" smtClean="0">
                <a:solidFill>
                  <a:srgbClr val="FFFF00"/>
                </a:solidFill>
              </a:rPr>
              <a:t> à Gram positif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Pharmacologie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Diffusion tissulaire faible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Bactéricides, concentration-dépendants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Indications thérapeutiques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Sepsis</a:t>
            </a:r>
            <a:endParaRPr lang="fr-FR" dirty="0" smtClean="0">
              <a:solidFill>
                <a:srgbClr val="FFFF00"/>
              </a:solidFill>
            </a:endParaRP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Infections graves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Endocardites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États fébriles du </a:t>
            </a:r>
            <a:r>
              <a:rPr lang="fr-FR" dirty="0" err="1" smtClean="0">
                <a:solidFill>
                  <a:srgbClr val="FFFF00"/>
                </a:solidFill>
              </a:rPr>
              <a:t>neutropénique</a:t>
            </a:r>
            <a:endParaRPr lang="fr-FR" dirty="0" smtClean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Effets indésirables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Néphrotoxicité</a:t>
            </a:r>
            <a:endParaRPr lang="fr-FR" dirty="0" smtClean="0">
              <a:solidFill>
                <a:srgbClr val="FFFF00"/>
              </a:solidFill>
            </a:endParaRP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Toxicité </a:t>
            </a:r>
            <a:r>
              <a:rPr lang="fr-FR" dirty="0" err="1" smtClean="0">
                <a:solidFill>
                  <a:srgbClr val="FFFF00"/>
                </a:solidFill>
              </a:rPr>
              <a:t>cochléovestibulaire</a:t>
            </a:r>
            <a:endParaRPr lang="fr-FR" dirty="0" smtClean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Modes d’administration : une perfusion lente de 30 minutes par jour 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Gentamicine : 3-8 mg/kg/j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Amikacine</a:t>
            </a:r>
            <a:r>
              <a:rPr lang="fr-FR" dirty="0" smtClean="0">
                <a:solidFill>
                  <a:srgbClr val="FFFF00"/>
                </a:solidFill>
              </a:rPr>
              <a:t> : 15-30 mg/kg/j 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Nétilmicine</a:t>
            </a:r>
            <a:r>
              <a:rPr lang="fr-FR" dirty="0" smtClean="0">
                <a:solidFill>
                  <a:srgbClr val="FFFF00"/>
                </a:solidFill>
              </a:rPr>
              <a:t> : 4-8 mg/kg/j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Durée du traitement : 3-5 jours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Sauf endocardites et brucellose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Toujours en association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Cyclines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Bactériostatiques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Spectre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Bactéries intracellulaires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Brucelles, Chlamydia, Rickettsie, </a:t>
            </a:r>
            <a:r>
              <a:rPr lang="fr-FR" dirty="0" err="1" smtClean="0">
                <a:solidFill>
                  <a:srgbClr val="FFFF00"/>
                </a:solidFill>
              </a:rPr>
              <a:t>coxiella</a:t>
            </a:r>
            <a:r>
              <a:rPr lang="fr-FR" dirty="0" smtClean="0">
                <a:solidFill>
                  <a:srgbClr val="FFFF00"/>
                </a:solidFill>
              </a:rPr>
              <a:t>…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Pharmacologie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Bonne absorption digestive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Bonne diffusion tissulaire et intracellulaire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Demi-vie 18h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Indications thérapeutiques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Brucellose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Infections génitales à chlamydia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Rickettsioses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Contre-indications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Femme enceinte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Enfant &lt; 8 ans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Modes d’administration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Doxycycline</a:t>
            </a:r>
            <a:r>
              <a:rPr lang="fr-FR" dirty="0" smtClean="0">
                <a:solidFill>
                  <a:srgbClr val="FFFF00"/>
                </a:solidFill>
              </a:rPr>
              <a:t> : </a:t>
            </a:r>
            <a:r>
              <a:rPr lang="fr-FR" i="1" dirty="0" smtClean="0">
                <a:solidFill>
                  <a:srgbClr val="FFFF00"/>
                </a:solidFill>
              </a:rPr>
              <a:t>per os </a:t>
            </a:r>
            <a:r>
              <a:rPr lang="fr-FR" dirty="0" smtClean="0">
                <a:solidFill>
                  <a:srgbClr val="FFFF00"/>
                </a:solidFill>
              </a:rPr>
              <a:t>: 100-200 mg/j en 1 prise à midi au milieu du repas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Macrolides et apparentés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Macrolides</a:t>
            </a:r>
          </a:p>
          <a:p>
            <a:r>
              <a:rPr lang="fr-FR" dirty="0" err="1" smtClean="0">
                <a:solidFill>
                  <a:srgbClr val="FFFF00"/>
                </a:solidFill>
              </a:rPr>
              <a:t>Kétolides</a:t>
            </a:r>
            <a:endParaRPr lang="fr-FR" dirty="0" smtClean="0">
              <a:solidFill>
                <a:srgbClr val="FFFF00"/>
              </a:solidFill>
            </a:endParaRPr>
          </a:p>
          <a:p>
            <a:r>
              <a:rPr lang="fr-FR" dirty="0" err="1" smtClean="0">
                <a:solidFill>
                  <a:srgbClr val="FFFF00"/>
                </a:solidFill>
              </a:rPr>
              <a:t>Lincosamides</a:t>
            </a:r>
            <a:endParaRPr lang="fr-FR" dirty="0" smtClean="0">
              <a:solidFill>
                <a:srgbClr val="FFFF00"/>
              </a:solidFill>
            </a:endParaRPr>
          </a:p>
          <a:p>
            <a:r>
              <a:rPr lang="fr-FR" dirty="0" err="1" smtClean="0">
                <a:solidFill>
                  <a:srgbClr val="FFFF00"/>
                </a:solidFill>
              </a:rPr>
              <a:t>synergistines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Macrolides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vrais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Spectre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Streptocoques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Bactéries intracellulaires</a:t>
            </a:r>
          </a:p>
          <a:p>
            <a:pPr lvl="2"/>
            <a:r>
              <a:rPr lang="fr-FR" dirty="0" err="1" smtClean="0">
                <a:solidFill>
                  <a:srgbClr val="FFFF00"/>
                </a:solidFill>
              </a:rPr>
              <a:t>Mycoplasma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err="1" smtClean="0">
                <a:solidFill>
                  <a:srgbClr val="FFFF00"/>
                </a:solidFill>
              </a:rPr>
              <a:t>pneumoniae</a:t>
            </a:r>
            <a:endParaRPr lang="fr-FR" dirty="0" smtClean="0">
              <a:solidFill>
                <a:srgbClr val="FFFF00"/>
              </a:solidFill>
            </a:endParaRPr>
          </a:p>
          <a:p>
            <a:pPr lvl="2"/>
            <a:r>
              <a:rPr lang="fr-FR" i="1" dirty="0" smtClean="0">
                <a:solidFill>
                  <a:srgbClr val="FFFF00"/>
                </a:solidFill>
              </a:rPr>
              <a:t>Chlamydiae</a:t>
            </a:r>
          </a:p>
          <a:p>
            <a:pPr lvl="2"/>
            <a:r>
              <a:rPr lang="fr-FR" i="1" dirty="0" err="1" smtClean="0">
                <a:solidFill>
                  <a:srgbClr val="FFFF00"/>
                </a:solidFill>
              </a:rPr>
              <a:t>Legionella</a:t>
            </a:r>
            <a:endParaRPr lang="fr-FR" i="1" dirty="0" smtClean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Indications thérapeutiques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Infections ORL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Pneumonies atypiques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Modes d’administration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Erythromycine : </a:t>
            </a:r>
            <a:r>
              <a:rPr lang="fr-FR" i="1" dirty="0" smtClean="0">
                <a:solidFill>
                  <a:srgbClr val="FFFF00"/>
                </a:solidFill>
              </a:rPr>
              <a:t>per os</a:t>
            </a:r>
            <a:r>
              <a:rPr lang="fr-FR" dirty="0" smtClean="0">
                <a:solidFill>
                  <a:srgbClr val="FFFF00"/>
                </a:solidFill>
              </a:rPr>
              <a:t> : 2-3 g/j en 3 fois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Spiramycine</a:t>
            </a:r>
            <a:r>
              <a:rPr lang="fr-FR" dirty="0" smtClean="0">
                <a:solidFill>
                  <a:srgbClr val="FFFF00"/>
                </a:solidFill>
              </a:rPr>
              <a:t> : </a:t>
            </a:r>
            <a:r>
              <a:rPr lang="fr-FR" i="1" dirty="0" smtClean="0">
                <a:solidFill>
                  <a:srgbClr val="FFFF00"/>
                </a:solidFill>
              </a:rPr>
              <a:t>per os</a:t>
            </a:r>
            <a:r>
              <a:rPr lang="fr-FR" dirty="0" smtClean="0">
                <a:solidFill>
                  <a:srgbClr val="FFFF00"/>
                </a:solidFill>
              </a:rPr>
              <a:t> : 6-9 </a:t>
            </a:r>
            <a:r>
              <a:rPr lang="fr-FR" dirty="0" err="1" smtClean="0">
                <a:solidFill>
                  <a:srgbClr val="FFFF00"/>
                </a:solidFill>
              </a:rPr>
              <a:t>Mui</a:t>
            </a:r>
            <a:r>
              <a:rPr lang="fr-FR" dirty="0" smtClean="0">
                <a:solidFill>
                  <a:srgbClr val="FFFF00"/>
                </a:solidFill>
              </a:rPr>
              <a:t>/j en 2 fois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Roxithromycine</a:t>
            </a:r>
            <a:r>
              <a:rPr lang="fr-FR" dirty="0" smtClean="0">
                <a:solidFill>
                  <a:srgbClr val="FFFF00"/>
                </a:solidFill>
              </a:rPr>
              <a:t> : </a:t>
            </a:r>
            <a:r>
              <a:rPr lang="fr-FR" i="1" dirty="0" smtClean="0">
                <a:solidFill>
                  <a:srgbClr val="FFFF00"/>
                </a:solidFill>
              </a:rPr>
              <a:t>per os</a:t>
            </a:r>
            <a:r>
              <a:rPr lang="fr-FR" dirty="0" smtClean="0">
                <a:solidFill>
                  <a:srgbClr val="FFFF00"/>
                </a:solidFill>
              </a:rPr>
              <a:t> : 300mg/j en 2 </a:t>
            </a:r>
            <a:r>
              <a:rPr lang="fr-FR" dirty="0" smtClean="0">
                <a:solidFill>
                  <a:srgbClr val="FFFF00"/>
                </a:solidFill>
              </a:rPr>
              <a:t>fois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Azithromycine</a:t>
            </a:r>
            <a:r>
              <a:rPr lang="fr-FR" dirty="0" smtClean="0">
                <a:solidFill>
                  <a:srgbClr val="FFFF00"/>
                </a:solidFill>
              </a:rPr>
              <a:t> : </a:t>
            </a:r>
            <a:r>
              <a:rPr lang="fr-FR" i="1" dirty="0">
                <a:solidFill>
                  <a:srgbClr val="FFFF00"/>
                </a:solidFill>
              </a:rPr>
              <a:t>per os</a:t>
            </a:r>
            <a:r>
              <a:rPr lang="fr-FR" dirty="0">
                <a:solidFill>
                  <a:srgbClr val="FFFF00"/>
                </a:solidFill>
              </a:rPr>
              <a:t> : </a:t>
            </a:r>
            <a:r>
              <a:rPr lang="fr-FR" dirty="0" smtClean="0">
                <a:solidFill>
                  <a:srgbClr val="FFFF00"/>
                </a:solidFill>
              </a:rPr>
              <a:t>500mg/j </a:t>
            </a:r>
            <a:r>
              <a:rPr lang="fr-FR" dirty="0">
                <a:solidFill>
                  <a:srgbClr val="FFFF00"/>
                </a:solidFill>
              </a:rPr>
              <a:t>en 1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>
                <a:solidFill>
                  <a:srgbClr val="FFFF00"/>
                </a:solidFill>
              </a:rPr>
              <a:t>fois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FF0000"/>
                </a:solidFill>
              </a:rPr>
              <a:t>Kétolides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Dérivé de l’</a:t>
            </a:r>
            <a:r>
              <a:rPr lang="fr-FR" dirty="0" err="1" smtClean="0">
                <a:solidFill>
                  <a:srgbClr val="FFFF00"/>
                </a:solidFill>
              </a:rPr>
              <a:t>erythromycine</a:t>
            </a:r>
            <a:endParaRPr lang="fr-FR" dirty="0" smtClean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Spectre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Pneumocoques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pharmacologie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Bonne absorption digestive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Bonne diffusion tissulaire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Indications thérapeutiques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Pneumonies communautaires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Sinusites aiguës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Mode d’administration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Télithromycine</a:t>
            </a:r>
            <a:r>
              <a:rPr lang="fr-FR" dirty="0" smtClean="0">
                <a:solidFill>
                  <a:srgbClr val="FFFF00"/>
                </a:solidFill>
              </a:rPr>
              <a:t> : per </a:t>
            </a:r>
            <a:r>
              <a:rPr lang="fr-FR" i="1" dirty="0" smtClean="0">
                <a:solidFill>
                  <a:srgbClr val="FFFF00"/>
                </a:solidFill>
              </a:rPr>
              <a:t>os : 800</a:t>
            </a:r>
            <a:r>
              <a:rPr lang="fr-FR" dirty="0" smtClean="0">
                <a:solidFill>
                  <a:srgbClr val="FFFF00"/>
                </a:solidFill>
              </a:rPr>
              <a:t> mg/j en 1 fois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Évolution des résistances</a:t>
            </a:r>
          </a:p>
        </p:txBody>
      </p:sp>
      <p:graphicFrame>
        <p:nvGraphicFramePr>
          <p:cNvPr id="2108" name="Group 6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95936345"/>
              </p:ext>
            </p:extLst>
          </p:nvPr>
        </p:nvGraphicFramePr>
        <p:xfrm>
          <a:off x="250825" y="1616075"/>
          <a:ext cx="8653463" cy="4775073"/>
        </p:xfrm>
        <a:graphic>
          <a:graphicData uri="http://schemas.openxmlformats.org/drawingml/2006/table">
            <a:tbl>
              <a:tblPr/>
              <a:tblGrid>
                <a:gridCol w="403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Mise sur le marché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Résistance découverte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Pénicilline G (1942)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Staphylocoque doré (1943)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Méticilline (1961)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Staphylocoque doré (1962)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Ampicilline (1962)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Entérobactéries (1964)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Céphalosporines (1980)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Entérobactéries (1981)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13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FF0000"/>
                </a:solidFill>
              </a:rPr>
              <a:t>Lincosamides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Spectre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Streptocoques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Staphylocoque </a:t>
            </a:r>
            <a:r>
              <a:rPr lang="fr-FR" dirty="0" err="1" smtClean="0">
                <a:solidFill>
                  <a:srgbClr val="FFFF00"/>
                </a:solidFill>
              </a:rPr>
              <a:t>méti-S</a:t>
            </a:r>
            <a:endParaRPr lang="fr-FR" dirty="0" smtClean="0">
              <a:solidFill>
                <a:srgbClr val="FFFF00"/>
              </a:solidFill>
            </a:endParaRP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Anaérobies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Pharmacologie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Bonne absorption digestive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Bonne diffusion tissulaire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Indications thérapeutiques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Infections à staphylocoques (osseuses et cutanées)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Infections à anaérobie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Modes d’administration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Lincomycine</a:t>
            </a:r>
            <a:r>
              <a:rPr lang="fr-FR" dirty="0" smtClean="0">
                <a:solidFill>
                  <a:srgbClr val="FFFF00"/>
                </a:solidFill>
              </a:rPr>
              <a:t> :</a:t>
            </a:r>
          </a:p>
          <a:p>
            <a:pPr lvl="2"/>
            <a:r>
              <a:rPr lang="fr-FR" i="1" dirty="0" smtClean="0">
                <a:solidFill>
                  <a:srgbClr val="FFFF00"/>
                </a:solidFill>
              </a:rPr>
              <a:t>per os</a:t>
            </a:r>
            <a:r>
              <a:rPr lang="fr-FR" dirty="0" smtClean="0">
                <a:solidFill>
                  <a:srgbClr val="FFFF00"/>
                </a:solidFill>
              </a:rPr>
              <a:t> : 20-40 mg/kg/j en 3 fois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IM/IV : 10-30 mg/kg/j en 3 fois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Clindamycine </a:t>
            </a:r>
          </a:p>
          <a:p>
            <a:pPr lvl="2"/>
            <a:r>
              <a:rPr lang="fr-FR" i="1" dirty="0" smtClean="0">
                <a:solidFill>
                  <a:srgbClr val="FFFF00"/>
                </a:solidFill>
              </a:rPr>
              <a:t>per os</a:t>
            </a:r>
            <a:r>
              <a:rPr lang="fr-FR" dirty="0" smtClean="0">
                <a:solidFill>
                  <a:srgbClr val="FFFF00"/>
                </a:solidFill>
              </a:rPr>
              <a:t> : 600-2400 mg/j en 2-4 fois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IM/IV : 10-30 mg/kg/j en 3 fois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FF0000"/>
                </a:solidFill>
              </a:rPr>
              <a:t>Synergistines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Spectre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Staphylocoques </a:t>
            </a:r>
            <a:r>
              <a:rPr lang="fr-FR" dirty="0" err="1" smtClean="0">
                <a:solidFill>
                  <a:srgbClr val="FFFF00"/>
                </a:solidFill>
              </a:rPr>
              <a:t>méti-S</a:t>
            </a:r>
            <a:r>
              <a:rPr lang="fr-FR" dirty="0" smtClean="0">
                <a:solidFill>
                  <a:srgbClr val="FFFF00"/>
                </a:solidFill>
              </a:rPr>
              <a:t> et </a:t>
            </a:r>
            <a:r>
              <a:rPr lang="fr-FR" dirty="0" err="1" smtClean="0">
                <a:solidFill>
                  <a:srgbClr val="FFFF00"/>
                </a:solidFill>
              </a:rPr>
              <a:t>méti</a:t>
            </a:r>
            <a:r>
              <a:rPr lang="fr-FR" dirty="0" smtClean="0">
                <a:solidFill>
                  <a:srgbClr val="FFFF00"/>
                </a:solidFill>
              </a:rPr>
              <a:t>-R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Pneumocoques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Streptocoques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Pharmacologie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Bonne absorption digestive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Bonne diffusion tissulaire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Indications thérapeutiques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Infections à staphylocoques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Pneumonies communautaires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Infections ORL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Modes d’administration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Pristinamycine : </a:t>
            </a:r>
            <a:r>
              <a:rPr lang="fr-FR" i="1" dirty="0" smtClean="0">
                <a:solidFill>
                  <a:srgbClr val="FFFF00"/>
                </a:solidFill>
              </a:rPr>
              <a:t>per os</a:t>
            </a:r>
            <a:r>
              <a:rPr lang="fr-FR" dirty="0" smtClean="0">
                <a:solidFill>
                  <a:srgbClr val="FFFF00"/>
                </a:solidFill>
              </a:rPr>
              <a:t> : 2-3 g/j en 2-3 fois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Autres antibiotiques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fr-FR" dirty="0" err="1" smtClean="0">
                <a:solidFill>
                  <a:srgbClr val="FFFF00"/>
                </a:solidFill>
              </a:rPr>
              <a:t>Phénicolés</a:t>
            </a:r>
            <a:r>
              <a:rPr lang="fr-FR" dirty="0" smtClean="0">
                <a:solidFill>
                  <a:srgbClr val="FFFF00"/>
                </a:solidFill>
              </a:rPr>
              <a:t> : Chloramphénicol, </a:t>
            </a:r>
            <a:r>
              <a:rPr lang="fr-FR" dirty="0" err="1" smtClean="0">
                <a:solidFill>
                  <a:srgbClr val="FFFF00"/>
                </a:solidFill>
              </a:rPr>
              <a:t>Thiamphénicol</a:t>
            </a:r>
            <a:endParaRPr lang="fr-FR" dirty="0">
              <a:solidFill>
                <a:srgbClr val="FFFF00"/>
              </a:solidFill>
            </a:endParaRP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Fièvre typhoïde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Acide </a:t>
            </a:r>
            <a:r>
              <a:rPr lang="fr-FR" dirty="0" err="1" smtClean="0">
                <a:solidFill>
                  <a:srgbClr val="FFFF00"/>
                </a:solidFill>
              </a:rPr>
              <a:t>fusidique</a:t>
            </a:r>
            <a:endParaRPr lang="fr-FR" dirty="0" smtClean="0">
              <a:solidFill>
                <a:srgbClr val="FFFF00"/>
              </a:solidFill>
            </a:endParaRP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Infections à staphylocoques</a:t>
            </a:r>
          </a:p>
          <a:p>
            <a:r>
              <a:rPr lang="fr-FR" dirty="0" err="1" smtClean="0">
                <a:solidFill>
                  <a:srgbClr val="FFFF00"/>
                </a:solidFill>
              </a:rPr>
              <a:t>Mupirocine</a:t>
            </a:r>
            <a:endParaRPr lang="fr-FR" dirty="0" smtClean="0">
              <a:solidFill>
                <a:srgbClr val="FFFF00"/>
              </a:solidFill>
            </a:endParaRP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Portage nasal de staphylocoques</a:t>
            </a:r>
          </a:p>
          <a:p>
            <a:r>
              <a:rPr lang="fr-FR" dirty="0" err="1" smtClean="0">
                <a:solidFill>
                  <a:srgbClr val="FFFF00"/>
                </a:solidFill>
              </a:rPr>
              <a:t>Oxazolidinones</a:t>
            </a:r>
            <a:r>
              <a:rPr lang="fr-FR" dirty="0" smtClean="0">
                <a:solidFill>
                  <a:srgbClr val="FFFF00"/>
                </a:solidFill>
              </a:rPr>
              <a:t> : </a:t>
            </a:r>
            <a:r>
              <a:rPr lang="fr-FR" dirty="0" err="1" smtClean="0">
                <a:solidFill>
                  <a:srgbClr val="FFFF00"/>
                </a:solidFill>
              </a:rPr>
              <a:t>Linézolide</a:t>
            </a:r>
            <a:endParaRPr lang="fr-FR" dirty="0" smtClean="0">
              <a:solidFill>
                <a:srgbClr val="FFFF00"/>
              </a:solidFill>
            </a:endParaRP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Staphylocoques  résistants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33" y="378904"/>
            <a:ext cx="8003232" cy="6002424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876916" y="5101615"/>
            <a:ext cx="64807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1979712" y="5626725"/>
            <a:ext cx="2088232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131840" y="5089890"/>
            <a:ext cx="1080120" cy="504056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479749" y="980728"/>
            <a:ext cx="2088232" cy="57606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04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Mode d’action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Inhibiteurs de la paroi bactérienne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Bétalactamines</a:t>
            </a:r>
            <a:endParaRPr lang="fr-FR" dirty="0" smtClean="0">
              <a:solidFill>
                <a:srgbClr val="FFFF00"/>
              </a:solidFill>
            </a:endParaRP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Glycopeptides</a:t>
            </a:r>
            <a:endParaRPr lang="fr-FR" dirty="0" smtClean="0">
              <a:solidFill>
                <a:srgbClr val="FFFF00"/>
              </a:solidFill>
            </a:endParaRP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fosfomycine</a:t>
            </a:r>
            <a:endParaRPr lang="fr-FR" dirty="0" smtClean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Inhibiteurs du fonctionnement des membranes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Polymyxines</a:t>
            </a:r>
            <a:r>
              <a:rPr lang="fr-FR" dirty="0" smtClean="0">
                <a:solidFill>
                  <a:srgbClr val="FFFF00"/>
                </a:solidFill>
              </a:rPr>
              <a:t> : </a:t>
            </a:r>
            <a:r>
              <a:rPr lang="fr-FR" dirty="0" err="1" smtClean="0">
                <a:solidFill>
                  <a:srgbClr val="FFFF00"/>
                </a:solidFill>
              </a:rPr>
              <a:t>colimycine</a:t>
            </a:r>
            <a:endParaRPr lang="fr-FR" dirty="0" smtClean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Inhibiteurs de synthèse des Acides nucléiques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Rifampicine : ARN polymérase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Quinolones : ADN-</a:t>
            </a:r>
            <a:r>
              <a:rPr lang="fr-FR" dirty="0" err="1" smtClean="0">
                <a:solidFill>
                  <a:srgbClr val="FFFF00"/>
                </a:solidFill>
              </a:rPr>
              <a:t>gyrase</a:t>
            </a:r>
            <a:endParaRPr lang="fr-FR" dirty="0" smtClean="0">
              <a:solidFill>
                <a:srgbClr val="FFFF00"/>
              </a:solidFill>
            </a:endParaRP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Nitro</a:t>
            </a:r>
            <a:r>
              <a:rPr lang="fr-FR" dirty="0" smtClean="0">
                <a:solidFill>
                  <a:srgbClr val="FFFF00"/>
                </a:solidFill>
              </a:rPr>
              <a:t>-imidazoles : ADN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Nitrofuranes</a:t>
            </a:r>
            <a:r>
              <a:rPr lang="fr-FR" dirty="0" smtClean="0">
                <a:solidFill>
                  <a:srgbClr val="FFFF00"/>
                </a:solidFill>
              </a:rPr>
              <a:t> : ADN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Sulfamides : folates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Inhibiteurs de </a:t>
            </a:r>
            <a:r>
              <a:rPr lang="fr-FR" dirty="0" smtClean="0">
                <a:solidFill>
                  <a:srgbClr val="FFFF00"/>
                </a:solidFill>
              </a:rPr>
              <a:t>la synthèse </a:t>
            </a:r>
            <a:r>
              <a:rPr lang="fr-FR" dirty="0" smtClean="0">
                <a:solidFill>
                  <a:srgbClr val="FFFF00"/>
                </a:solidFill>
              </a:rPr>
              <a:t>protéique 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Aminosides : ribosome 30S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Tetracyclines</a:t>
            </a:r>
            <a:r>
              <a:rPr lang="fr-FR" dirty="0" smtClean="0">
                <a:solidFill>
                  <a:srgbClr val="FFFF00"/>
                </a:solidFill>
              </a:rPr>
              <a:t> : ribosome </a:t>
            </a:r>
            <a:r>
              <a:rPr lang="fr-FR" dirty="0" smtClean="0">
                <a:solidFill>
                  <a:srgbClr val="FFFF00"/>
                </a:solidFill>
              </a:rPr>
              <a:t>50S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Macrolides et apparentés</a:t>
            </a:r>
            <a:endParaRPr lang="fr-FR" dirty="0" smtClean="0">
              <a:solidFill>
                <a:srgbClr val="FFFF00"/>
              </a:solidFill>
            </a:endParaRP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Phénicolés</a:t>
            </a:r>
            <a:r>
              <a:rPr lang="fr-FR" dirty="0" smtClean="0">
                <a:solidFill>
                  <a:srgbClr val="FFFF00"/>
                </a:solidFill>
              </a:rPr>
              <a:t> : ribosome 50S</a:t>
            </a:r>
          </a:p>
          <a:p>
            <a:pPr lvl="1"/>
            <a:r>
              <a:rPr lang="fr-FR" dirty="0" err="1">
                <a:solidFill>
                  <a:srgbClr val="FFFF00"/>
                </a:solidFill>
              </a:rPr>
              <a:t>Oxazolidinones</a:t>
            </a:r>
            <a:r>
              <a:rPr lang="fr-FR" dirty="0">
                <a:solidFill>
                  <a:srgbClr val="FFFF00"/>
                </a:solidFill>
              </a:rPr>
              <a:t> : ribosome50S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Acide </a:t>
            </a:r>
            <a:r>
              <a:rPr lang="fr-FR" dirty="0" err="1" smtClean="0">
                <a:solidFill>
                  <a:srgbClr val="FFFF00"/>
                </a:solidFill>
              </a:rPr>
              <a:t>fusidique</a:t>
            </a:r>
            <a:r>
              <a:rPr lang="fr-FR" dirty="0" smtClean="0">
                <a:solidFill>
                  <a:srgbClr val="FFFF00"/>
                </a:solidFill>
              </a:rPr>
              <a:t> : élongation des </a:t>
            </a:r>
            <a:r>
              <a:rPr lang="fr-FR" dirty="0" smtClean="0">
                <a:solidFill>
                  <a:srgbClr val="FFFF00"/>
                </a:solidFill>
              </a:rPr>
              <a:t>peptides</a:t>
            </a:r>
            <a:endParaRPr lang="fr-FR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18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</a:t>
            </a:r>
            <a:r>
              <a:rPr lang="fr-FR" dirty="0" smtClean="0">
                <a:solidFill>
                  <a:srgbClr val="FF0000"/>
                </a:solidFill>
              </a:rPr>
              <a:t>-</a:t>
            </a:r>
            <a:r>
              <a:rPr lang="fr-FR" dirty="0" err="1" smtClean="0">
                <a:solidFill>
                  <a:srgbClr val="FF0000"/>
                </a:solidFill>
              </a:rPr>
              <a:t>lactamines</a:t>
            </a:r>
            <a:endParaRPr lang="fr-FR" dirty="0" smtClean="0">
              <a:solidFill>
                <a:srgbClr val="FF0000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dirty="0" smtClean="0">
                <a:solidFill>
                  <a:srgbClr val="FFFF00"/>
                </a:solidFill>
              </a:rPr>
              <a:t>Généralités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Pénicillines G, V et retard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Pénicillines A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Pénicillines M</a:t>
            </a: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Carboxypénicillines</a:t>
            </a:r>
            <a:endParaRPr lang="fr-FR" dirty="0" smtClean="0">
              <a:solidFill>
                <a:srgbClr val="FFFF00"/>
              </a:solidFill>
            </a:endParaRP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Uréidopénicillines</a:t>
            </a:r>
            <a:endParaRPr lang="fr-FR" dirty="0" smtClean="0">
              <a:solidFill>
                <a:srgbClr val="FFFF00"/>
              </a:solidFill>
            </a:endParaRP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Carbapénèmes</a:t>
            </a:r>
            <a:endParaRPr lang="fr-FR" dirty="0" smtClean="0">
              <a:solidFill>
                <a:srgbClr val="FFFF00"/>
              </a:solidFill>
            </a:endParaRPr>
          </a:p>
          <a:p>
            <a:pPr lvl="1"/>
            <a:r>
              <a:rPr lang="fr-FR" dirty="0" err="1" smtClean="0">
                <a:solidFill>
                  <a:srgbClr val="FFFF00"/>
                </a:solidFill>
              </a:rPr>
              <a:t>monobactames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1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Généralités </a:t>
            </a:r>
            <a:r>
              <a:rPr lang="fr-FR" sz="2000" dirty="0" smtClean="0">
                <a:solidFill>
                  <a:srgbClr val="FF0000"/>
                </a:solidFill>
              </a:rPr>
              <a:t>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Famille la plus importante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Nombre de molécules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Volume d’utilisation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Mécanisme d’action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Protéines de liaison des pénicillines (PLP)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Inhibition de la synthèse peptidoglycane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Activité temps-dépendant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Mécanismes de résistance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Modification des PLP (staphylocoques)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Production d’enzymes lytiques</a:t>
            </a:r>
          </a:p>
          <a:p>
            <a:pPr lvl="2"/>
            <a:r>
              <a:rPr lang="el-GR" dirty="0" smtClean="0">
                <a:solidFill>
                  <a:srgbClr val="FFFF00"/>
                </a:solidFill>
              </a:rPr>
              <a:t>Β</a:t>
            </a:r>
            <a:r>
              <a:rPr lang="fr-FR" dirty="0" err="1" smtClean="0">
                <a:solidFill>
                  <a:srgbClr val="FFFF00"/>
                </a:solidFill>
              </a:rPr>
              <a:t>étalactamases</a:t>
            </a:r>
            <a:r>
              <a:rPr lang="fr-FR" dirty="0" smtClean="0">
                <a:solidFill>
                  <a:srgbClr val="FFFF00"/>
                </a:solidFill>
              </a:rPr>
              <a:t> (BGN)</a:t>
            </a:r>
          </a:p>
          <a:p>
            <a:pPr lvl="2"/>
            <a:r>
              <a:rPr lang="fr-FR" dirty="0" err="1" smtClean="0">
                <a:solidFill>
                  <a:srgbClr val="FFFF00"/>
                </a:solidFill>
              </a:rPr>
              <a:t>Bétalactamases</a:t>
            </a:r>
            <a:r>
              <a:rPr lang="fr-FR" dirty="0" smtClean="0">
                <a:solidFill>
                  <a:srgbClr val="FFFF00"/>
                </a:solidFill>
              </a:rPr>
              <a:t> à spectre élargi (BLSE) (BGN)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Diminution de la perméabilité de la membrane  externe (BGN)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14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Généralités </a:t>
            </a:r>
            <a:r>
              <a:rPr lang="fr-FR" sz="2000" dirty="0" smtClean="0">
                <a:solidFill>
                  <a:srgbClr val="FF0000"/>
                </a:solidFill>
              </a:rPr>
              <a:t>2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Pharmacocinétique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Mauvaise absorption digestive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Demi-vie courte : 1-2 heures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Plusieurs administrations quotidiennes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Élimination rénale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Diffusion tissulaire bonne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Sauf : LCS, os, prostate et l’œil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Effets indésirables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Allergies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Choc anaphylactique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Œdème de </a:t>
            </a:r>
            <a:r>
              <a:rPr lang="fr-FR" dirty="0" err="1" smtClean="0">
                <a:solidFill>
                  <a:srgbClr val="FFFF00"/>
                </a:solidFill>
              </a:rPr>
              <a:t>Quinke</a:t>
            </a:r>
            <a:endParaRPr lang="fr-FR" dirty="0" smtClean="0">
              <a:solidFill>
                <a:srgbClr val="FFFF00"/>
              </a:solidFill>
            </a:endParaRP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Urticaire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Accidents toxiques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Convulsions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Atteintes hématologiques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Atteinte  hépatique</a:t>
            </a:r>
          </a:p>
        </p:txBody>
      </p:sp>
    </p:spTree>
    <p:extLst>
      <p:ext uri="{BB962C8B-B14F-4D97-AF65-F5344CB8AC3E}">
        <p14:creationId xmlns:p14="http://schemas.microsoft.com/office/powerpoint/2010/main" val="248346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TM03457452[[fn=Céleste]]</Template>
  <TotalTime>648</TotalTime>
  <Words>1749</Words>
  <Application>Microsoft Office PowerPoint</Application>
  <PresentationFormat>Affichage à l'écran (4:3)</PresentationFormat>
  <Paragraphs>541</Paragraphs>
  <Slides>42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5" baseType="lpstr">
      <vt:lpstr>Arial</vt:lpstr>
      <vt:lpstr>Calibri</vt:lpstr>
      <vt:lpstr>Thème Office</vt:lpstr>
      <vt:lpstr>Antibiotiques Classification</vt:lpstr>
      <vt:lpstr>Introduction</vt:lpstr>
      <vt:lpstr>Présentation PowerPoint</vt:lpstr>
      <vt:lpstr>Évolution des résistances</vt:lpstr>
      <vt:lpstr>Présentation PowerPoint</vt:lpstr>
      <vt:lpstr>Mode d’action</vt:lpstr>
      <vt:lpstr>β-lactamines</vt:lpstr>
      <vt:lpstr>Généralités 1</vt:lpstr>
      <vt:lpstr>Généralités 2</vt:lpstr>
      <vt:lpstr>Pénicillines G, V et retard</vt:lpstr>
      <vt:lpstr>Pénicillines A 1</vt:lpstr>
      <vt:lpstr>Pénicillines A 2</vt:lpstr>
      <vt:lpstr>Pénicillines M</vt:lpstr>
      <vt:lpstr>Carboxypénicillines</vt:lpstr>
      <vt:lpstr>uréidopénicillines</vt:lpstr>
      <vt:lpstr>Carbapénèmes </vt:lpstr>
      <vt:lpstr>Monobactames </vt:lpstr>
      <vt:lpstr>Céphalosporines </vt:lpstr>
      <vt:lpstr>Céphalosporines de première génération</vt:lpstr>
      <vt:lpstr>Céphalosporines de deuxième génération</vt:lpstr>
      <vt:lpstr>Céphalosporines de troisième génération orales</vt:lpstr>
      <vt:lpstr>Céphalosporines de troisième génération injectables</vt:lpstr>
      <vt:lpstr>Inhibiteurs des bétalactamases</vt:lpstr>
      <vt:lpstr>Glycopeptides </vt:lpstr>
      <vt:lpstr>Fosfomycine </vt:lpstr>
      <vt:lpstr>Mode d’action</vt:lpstr>
      <vt:lpstr>Colimycine </vt:lpstr>
      <vt:lpstr>Mode d’action</vt:lpstr>
      <vt:lpstr>Rifampicine </vt:lpstr>
      <vt:lpstr>Fluoroquinolones</vt:lpstr>
      <vt:lpstr>Cotrimoxazole</vt:lpstr>
      <vt:lpstr>Imidazolés</vt:lpstr>
      <vt:lpstr>Nitrofuranes </vt:lpstr>
      <vt:lpstr>Mode d’action</vt:lpstr>
      <vt:lpstr>Aminosides </vt:lpstr>
      <vt:lpstr>Cyclines </vt:lpstr>
      <vt:lpstr>Macrolides et apparentés</vt:lpstr>
      <vt:lpstr>Macrolides vrais </vt:lpstr>
      <vt:lpstr>Kétolides </vt:lpstr>
      <vt:lpstr>Lincosamides </vt:lpstr>
      <vt:lpstr>Synergistines</vt:lpstr>
      <vt:lpstr>Autres antibiotiques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Antibiotiques classification</dc:title>
  <dc:creator>Mokhtar</dc:creator>
  <cp:lastModifiedBy>Messast</cp:lastModifiedBy>
  <cp:revision>72</cp:revision>
  <dcterms:created xsi:type="dcterms:W3CDTF">2018-06-20T09:44:08Z</dcterms:created>
  <dcterms:modified xsi:type="dcterms:W3CDTF">2021-05-02T09:42:43Z</dcterms:modified>
</cp:coreProperties>
</file>