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1" r:id="rId1"/>
  </p:sldMasterIdLst>
  <p:sldIdLst>
    <p:sldId id="256" r:id="rId2"/>
    <p:sldId id="257" r:id="rId3"/>
    <p:sldId id="304" r:id="rId4"/>
    <p:sldId id="305" r:id="rId5"/>
    <p:sldId id="338" r:id="rId6"/>
    <p:sldId id="328" r:id="rId7"/>
    <p:sldId id="329" r:id="rId8"/>
    <p:sldId id="330" r:id="rId9"/>
    <p:sldId id="331" r:id="rId10"/>
    <p:sldId id="332" r:id="rId11"/>
    <p:sldId id="336" r:id="rId12"/>
    <p:sldId id="334" r:id="rId13"/>
    <p:sldId id="258" r:id="rId14"/>
    <p:sldId id="307" r:id="rId15"/>
    <p:sldId id="308" r:id="rId16"/>
    <p:sldId id="309" r:id="rId17"/>
    <p:sldId id="310" r:id="rId18"/>
    <p:sldId id="311" r:id="rId19"/>
    <p:sldId id="261" r:id="rId20"/>
    <p:sldId id="260" r:id="rId21"/>
    <p:sldId id="289" r:id="rId22"/>
    <p:sldId id="263" r:id="rId23"/>
    <p:sldId id="325" r:id="rId24"/>
    <p:sldId id="326" r:id="rId25"/>
    <p:sldId id="264" r:id="rId26"/>
    <p:sldId id="265" r:id="rId27"/>
    <p:sldId id="266" r:id="rId28"/>
    <p:sldId id="268" r:id="rId29"/>
    <p:sldId id="267" r:id="rId30"/>
    <p:sldId id="269" r:id="rId31"/>
    <p:sldId id="270" r:id="rId32"/>
    <p:sldId id="271" r:id="rId33"/>
    <p:sldId id="273" r:id="rId34"/>
    <p:sldId id="274" r:id="rId35"/>
    <p:sldId id="275" r:id="rId36"/>
    <p:sldId id="285" r:id="rId37"/>
    <p:sldId id="293" r:id="rId38"/>
    <p:sldId id="288" r:id="rId39"/>
    <p:sldId id="276" r:id="rId40"/>
    <p:sldId id="318" r:id="rId41"/>
    <p:sldId id="282" r:id="rId42"/>
    <p:sldId id="283" r:id="rId43"/>
    <p:sldId id="277" r:id="rId44"/>
    <p:sldId id="278" r:id="rId45"/>
    <p:sldId id="280" r:id="rId46"/>
    <p:sldId id="327" r:id="rId47"/>
    <p:sldId id="301" r:id="rId48"/>
    <p:sldId id="287" r:id="rId49"/>
    <p:sldId id="290" r:id="rId50"/>
    <p:sldId id="281" r:id="rId51"/>
    <p:sldId id="284"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1324" autoAdjust="0"/>
    <p:restoredTop sz="94660"/>
  </p:normalViewPr>
  <p:slideViewPr>
    <p:cSldViewPr snapToGrid="0">
      <p:cViewPr varScale="1">
        <p:scale>
          <a:sx n="71" d="100"/>
          <a:sy n="71" d="100"/>
        </p:scale>
        <p:origin x="-120"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3C742-37EF-41B9-B085-5EF3BEC54AD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57437A1F-FAF6-45E5-AF2C-AEC23B74ACEA}">
      <dgm:prSet phldrT="[Text]"/>
      <dgm:spPr/>
      <dgm:t>
        <a:bodyPr/>
        <a:lstStyle/>
        <a:p>
          <a:r>
            <a:rPr lang="fr-FR" dirty="0"/>
            <a:t>Ringer Lactate  L </a:t>
          </a:r>
        </a:p>
      </dgm:t>
    </dgm:pt>
    <dgm:pt modelId="{94CDFE6B-1C1A-47C7-9E30-2EC64FD7FB07}" type="parTrans" cxnId="{F7934DF2-2EA1-438B-A221-AC7CC17BC3D5}">
      <dgm:prSet/>
      <dgm:spPr/>
      <dgm:t>
        <a:bodyPr/>
        <a:lstStyle/>
        <a:p>
          <a:endParaRPr lang="fr-FR"/>
        </a:p>
      </dgm:t>
    </dgm:pt>
    <dgm:pt modelId="{ECD766E0-7998-40C0-868E-25C7FBA3CF32}" type="sibTrans" cxnId="{F7934DF2-2EA1-438B-A221-AC7CC17BC3D5}">
      <dgm:prSet/>
      <dgm:spPr/>
      <dgm:t>
        <a:bodyPr/>
        <a:lstStyle/>
        <a:p>
          <a:endParaRPr lang="fr-FR"/>
        </a:p>
      </dgm:t>
    </dgm:pt>
    <dgm:pt modelId="{35B332E4-04D8-40E7-8E5B-B3917E2B8D79}">
      <dgm:prSet phldrT="[Text]"/>
      <dgm:spPr/>
      <dgm:t>
        <a:bodyPr/>
        <a:lstStyle/>
        <a:p>
          <a:r>
            <a:rPr lang="fr-FR" dirty="0"/>
            <a:t>1 L contient:</a:t>
          </a:r>
        </a:p>
      </dgm:t>
    </dgm:pt>
    <dgm:pt modelId="{1852099C-07A7-42BB-939E-9E21C64278BB}" type="parTrans" cxnId="{487FC060-5019-443A-8CAC-F2EACA78A1FC}">
      <dgm:prSet/>
      <dgm:spPr/>
      <dgm:t>
        <a:bodyPr/>
        <a:lstStyle/>
        <a:p>
          <a:endParaRPr lang="fr-FR"/>
        </a:p>
      </dgm:t>
    </dgm:pt>
    <dgm:pt modelId="{169CB923-46CF-4A95-88D2-4586E3E5A307}" type="sibTrans" cxnId="{487FC060-5019-443A-8CAC-F2EACA78A1FC}">
      <dgm:prSet/>
      <dgm:spPr/>
      <dgm:t>
        <a:bodyPr/>
        <a:lstStyle/>
        <a:p>
          <a:endParaRPr lang="fr-FR"/>
        </a:p>
      </dgm:t>
    </dgm:pt>
    <dgm:pt modelId="{0ABEC4F4-8ADD-49E9-B67F-239DFC15A94B}">
      <dgm:prSet phldrT="[Text]"/>
      <dgm:spPr/>
      <dgm:t>
        <a:bodyPr/>
        <a:lstStyle/>
        <a:p>
          <a:r>
            <a:rPr lang="fr-FR" dirty="0"/>
            <a:t>4      K+</a:t>
          </a:r>
        </a:p>
      </dgm:t>
    </dgm:pt>
    <dgm:pt modelId="{A4FF782A-5B54-4264-A2A8-BFC7E127C433}" type="parTrans" cxnId="{DE0F8CC6-3FDB-4C5E-8F0E-DB05B746ABFE}">
      <dgm:prSet/>
      <dgm:spPr/>
      <dgm:t>
        <a:bodyPr/>
        <a:lstStyle/>
        <a:p>
          <a:endParaRPr lang="fr-FR"/>
        </a:p>
      </dgm:t>
    </dgm:pt>
    <dgm:pt modelId="{54D2BA24-BCCF-4743-AC11-EE0421226012}" type="sibTrans" cxnId="{DE0F8CC6-3FDB-4C5E-8F0E-DB05B746ABFE}">
      <dgm:prSet/>
      <dgm:spPr/>
      <dgm:t>
        <a:bodyPr/>
        <a:lstStyle/>
        <a:p>
          <a:endParaRPr lang="fr-FR"/>
        </a:p>
      </dgm:t>
    </dgm:pt>
    <dgm:pt modelId="{3FE574A6-44CE-4FF8-AB3A-F1DFF2C5AD69}">
      <dgm:prSet phldrT="[Text]"/>
      <dgm:spPr/>
      <dgm:t>
        <a:bodyPr/>
        <a:lstStyle/>
        <a:p>
          <a:r>
            <a:rPr lang="fr-FR" dirty="0"/>
            <a:t>SRO</a:t>
          </a:r>
        </a:p>
      </dgm:t>
    </dgm:pt>
    <dgm:pt modelId="{E29F99D4-7DB0-4096-8D53-42213336D0C1}" type="parTrans" cxnId="{BFDA4C11-2A27-4496-8EC0-1B36093AD34E}">
      <dgm:prSet/>
      <dgm:spPr/>
      <dgm:t>
        <a:bodyPr/>
        <a:lstStyle/>
        <a:p>
          <a:endParaRPr lang="fr-FR"/>
        </a:p>
      </dgm:t>
    </dgm:pt>
    <dgm:pt modelId="{41BC0507-9332-45D1-BDA5-F619EB240554}" type="sibTrans" cxnId="{BFDA4C11-2A27-4496-8EC0-1B36093AD34E}">
      <dgm:prSet/>
      <dgm:spPr/>
      <dgm:t>
        <a:bodyPr/>
        <a:lstStyle/>
        <a:p>
          <a:endParaRPr lang="fr-FR"/>
        </a:p>
      </dgm:t>
    </dgm:pt>
    <dgm:pt modelId="{B30A6090-8810-4F57-A29B-3DFBCF7FD1B0}">
      <dgm:prSet phldrT="[Text]"/>
      <dgm:spPr/>
      <dgm:t>
        <a:bodyPr/>
        <a:lstStyle/>
        <a:p>
          <a:r>
            <a:rPr lang="fr-FR" dirty="0"/>
            <a:t>1 L eau potable</a:t>
          </a:r>
        </a:p>
      </dgm:t>
    </dgm:pt>
    <dgm:pt modelId="{86C539B2-263B-45E6-AFD2-03E15669DDEA}" type="parTrans" cxnId="{46F68D54-E9E0-47EB-8F6E-10A8E435B991}">
      <dgm:prSet/>
      <dgm:spPr/>
      <dgm:t>
        <a:bodyPr/>
        <a:lstStyle/>
        <a:p>
          <a:endParaRPr lang="fr-FR"/>
        </a:p>
      </dgm:t>
    </dgm:pt>
    <dgm:pt modelId="{08B02E43-AF73-4AE0-9741-2F5B2583A4F0}" type="sibTrans" cxnId="{46F68D54-E9E0-47EB-8F6E-10A8E435B991}">
      <dgm:prSet/>
      <dgm:spPr/>
      <dgm:t>
        <a:bodyPr/>
        <a:lstStyle/>
        <a:p>
          <a:endParaRPr lang="fr-FR"/>
        </a:p>
      </dgm:t>
    </dgm:pt>
    <dgm:pt modelId="{43937CDF-63CC-4F4C-8346-A464238B39A4}">
      <dgm:prSet phldrT="[Text]"/>
      <dgm:spPr/>
      <dgm:t>
        <a:bodyPr/>
        <a:lstStyle/>
        <a:p>
          <a:r>
            <a:rPr lang="fr-FR" dirty="0"/>
            <a:t>2.7   Ca2+</a:t>
          </a:r>
        </a:p>
      </dgm:t>
    </dgm:pt>
    <dgm:pt modelId="{8FD3784B-5D5F-4EA4-A257-2C1FAAB7DB7E}" type="parTrans" cxnId="{3C09FF98-A1DD-4FB7-A7FD-0D7B36651F6A}">
      <dgm:prSet/>
      <dgm:spPr/>
      <dgm:t>
        <a:bodyPr/>
        <a:lstStyle/>
        <a:p>
          <a:endParaRPr lang="fr-FR"/>
        </a:p>
      </dgm:t>
    </dgm:pt>
    <dgm:pt modelId="{4B992E76-C552-40DC-AE7F-8110219B4717}" type="sibTrans" cxnId="{3C09FF98-A1DD-4FB7-A7FD-0D7B36651F6A}">
      <dgm:prSet/>
      <dgm:spPr/>
      <dgm:t>
        <a:bodyPr/>
        <a:lstStyle/>
        <a:p>
          <a:endParaRPr lang="fr-FR"/>
        </a:p>
      </dgm:t>
    </dgm:pt>
    <dgm:pt modelId="{82C53906-FCE6-422F-B529-0D1E06779D59}">
      <dgm:prSet phldrT="[Text]"/>
      <dgm:spPr/>
      <dgm:t>
        <a:bodyPr/>
        <a:lstStyle/>
        <a:p>
          <a:r>
            <a:rPr lang="fr-FR" dirty="0"/>
            <a:t>109   Cl-</a:t>
          </a:r>
        </a:p>
      </dgm:t>
    </dgm:pt>
    <dgm:pt modelId="{92CB6CA3-A075-4F7B-9D53-A0C1E079BC0B}" type="parTrans" cxnId="{CD343827-038C-4F50-B965-B3C0773CC1D8}">
      <dgm:prSet/>
      <dgm:spPr/>
      <dgm:t>
        <a:bodyPr/>
        <a:lstStyle/>
        <a:p>
          <a:endParaRPr lang="fr-FR"/>
        </a:p>
      </dgm:t>
    </dgm:pt>
    <dgm:pt modelId="{9EF105D6-50C8-41E9-91E8-F179B6A29D5B}" type="sibTrans" cxnId="{CD343827-038C-4F50-B965-B3C0773CC1D8}">
      <dgm:prSet/>
      <dgm:spPr/>
      <dgm:t>
        <a:bodyPr/>
        <a:lstStyle/>
        <a:p>
          <a:endParaRPr lang="fr-FR"/>
        </a:p>
      </dgm:t>
    </dgm:pt>
    <dgm:pt modelId="{D28261BF-69CE-45C8-9314-68BDA85C30C8}">
      <dgm:prSet phldrT="[Text]"/>
      <dgm:spPr/>
      <dgm:t>
        <a:bodyPr/>
        <a:lstStyle/>
        <a:p>
          <a:r>
            <a:rPr lang="fr-FR" dirty="0"/>
            <a:t>28     Lactate</a:t>
          </a:r>
        </a:p>
      </dgm:t>
    </dgm:pt>
    <dgm:pt modelId="{697374D5-46EA-4038-B8D1-B53068657B92}" type="parTrans" cxnId="{8114DCD7-F1B3-4CE7-9759-6CABAAF5496F}">
      <dgm:prSet/>
      <dgm:spPr/>
      <dgm:t>
        <a:bodyPr/>
        <a:lstStyle/>
        <a:p>
          <a:endParaRPr lang="fr-FR"/>
        </a:p>
      </dgm:t>
    </dgm:pt>
    <dgm:pt modelId="{11CB5476-529A-4D7A-AB33-B100FCA19014}" type="sibTrans" cxnId="{8114DCD7-F1B3-4CE7-9759-6CABAAF5496F}">
      <dgm:prSet/>
      <dgm:spPr/>
      <dgm:t>
        <a:bodyPr/>
        <a:lstStyle/>
        <a:p>
          <a:endParaRPr lang="fr-FR"/>
        </a:p>
      </dgm:t>
    </dgm:pt>
    <dgm:pt modelId="{843A6553-F670-465A-A39F-6A7883AF8211}">
      <dgm:prSet phldrT="[Text]"/>
      <dgm:spPr/>
      <dgm:t>
        <a:bodyPr/>
        <a:lstStyle/>
        <a:p>
          <a:r>
            <a:rPr lang="fr-FR" dirty="0"/>
            <a:t>20 g  Glucose</a:t>
          </a:r>
        </a:p>
      </dgm:t>
    </dgm:pt>
    <dgm:pt modelId="{3E9E91FA-C5E9-4B37-AB58-1BCD1C4CCA7C}" type="parTrans" cxnId="{EB820299-FEB1-4983-9D80-D4CB2B1D8182}">
      <dgm:prSet/>
      <dgm:spPr/>
      <dgm:t>
        <a:bodyPr/>
        <a:lstStyle/>
        <a:p>
          <a:endParaRPr lang="fr-FR"/>
        </a:p>
      </dgm:t>
    </dgm:pt>
    <dgm:pt modelId="{9D13B9DC-6810-4E9A-930D-2E2B079A9028}" type="sibTrans" cxnId="{EB820299-FEB1-4983-9D80-D4CB2B1D8182}">
      <dgm:prSet/>
      <dgm:spPr/>
      <dgm:t>
        <a:bodyPr/>
        <a:lstStyle/>
        <a:p>
          <a:endParaRPr lang="fr-FR"/>
        </a:p>
      </dgm:t>
    </dgm:pt>
    <dgm:pt modelId="{4190AE9F-28B3-470E-A985-FB89436D0BFD}">
      <dgm:prSet phldrT="[Text]"/>
      <dgm:spPr/>
      <dgm:t>
        <a:bodyPr/>
        <a:lstStyle/>
        <a:p>
          <a:r>
            <a:rPr lang="fr-FR" dirty="0"/>
            <a:t>3,5 g Na Cl</a:t>
          </a:r>
        </a:p>
      </dgm:t>
    </dgm:pt>
    <dgm:pt modelId="{83A998C0-1771-46C2-A8EA-FF1AF1748B15}" type="parTrans" cxnId="{BDA456C7-B7B0-4B0E-8376-B43453A0C628}">
      <dgm:prSet/>
      <dgm:spPr/>
      <dgm:t>
        <a:bodyPr/>
        <a:lstStyle/>
        <a:p>
          <a:endParaRPr lang="fr-FR"/>
        </a:p>
      </dgm:t>
    </dgm:pt>
    <dgm:pt modelId="{E9D7B7A9-05C7-45E0-9DC7-6E1A5E369E2E}" type="sibTrans" cxnId="{BDA456C7-B7B0-4B0E-8376-B43453A0C628}">
      <dgm:prSet/>
      <dgm:spPr/>
      <dgm:t>
        <a:bodyPr/>
        <a:lstStyle/>
        <a:p>
          <a:endParaRPr lang="fr-FR"/>
        </a:p>
      </dgm:t>
    </dgm:pt>
    <dgm:pt modelId="{4D2BA95E-4DB8-48E9-8150-EC23EA4D9E2B}">
      <dgm:prSet phldrT="[Text]"/>
      <dgm:spPr/>
      <dgm:t>
        <a:bodyPr/>
        <a:lstStyle/>
        <a:p>
          <a:r>
            <a:rPr lang="fr-FR" dirty="0"/>
            <a:t>2,5 g  bicarbonate de soude</a:t>
          </a:r>
        </a:p>
      </dgm:t>
    </dgm:pt>
    <dgm:pt modelId="{EF251F85-ADF0-496E-8156-8A293CF6DB4C}" type="parTrans" cxnId="{E1964371-C34C-428E-90D2-946F5FD14BF6}">
      <dgm:prSet/>
      <dgm:spPr/>
      <dgm:t>
        <a:bodyPr/>
        <a:lstStyle/>
        <a:p>
          <a:endParaRPr lang="fr-FR"/>
        </a:p>
      </dgm:t>
    </dgm:pt>
    <dgm:pt modelId="{722C7814-4FD8-47CA-8162-0D21A1491397}" type="sibTrans" cxnId="{E1964371-C34C-428E-90D2-946F5FD14BF6}">
      <dgm:prSet/>
      <dgm:spPr/>
      <dgm:t>
        <a:bodyPr/>
        <a:lstStyle/>
        <a:p>
          <a:endParaRPr lang="fr-FR"/>
        </a:p>
      </dgm:t>
    </dgm:pt>
    <dgm:pt modelId="{51956052-E064-49C1-8A42-AAA7A45CD1BD}">
      <dgm:prSet phldrT="[Text]"/>
      <dgm:spPr/>
      <dgm:t>
        <a:bodyPr/>
        <a:lstStyle/>
        <a:p>
          <a:r>
            <a:rPr lang="fr-FR" dirty="0"/>
            <a:t>1,5g  </a:t>
          </a:r>
          <a:r>
            <a:rPr lang="fr-FR" dirty="0" err="1"/>
            <a:t>Kcl</a:t>
          </a:r>
          <a:endParaRPr lang="fr-FR" dirty="0"/>
        </a:p>
      </dgm:t>
    </dgm:pt>
    <dgm:pt modelId="{35E7CB72-A126-4ECC-8F2E-88710F341E41}" type="parTrans" cxnId="{7E539291-CF4B-4891-91CC-F7DBF3E6DEB9}">
      <dgm:prSet/>
      <dgm:spPr/>
      <dgm:t>
        <a:bodyPr/>
        <a:lstStyle/>
        <a:p>
          <a:endParaRPr lang="fr-FR"/>
        </a:p>
      </dgm:t>
    </dgm:pt>
    <dgm:pt modelId="{68822B06-36BD-4202-904A-89FE412DA5B5}" type="sibTrans" cxnId="{7E539291-CF4B-4891-91CC-F7DBF3E6DEB9}">
      <dgm:prSet/>
      <dgm:spPr/>
      <dgm:t>
        <a:bodyPr/>
        <a:lstStyle/>
        <a:p>
          <a:endParaRPr lang="fr-FR"/>
        </a:p>
      </dgm:t>
    </dgm:pt>
    <dgm:pt modelId="{2D0BDCE4-9BE4-45EC-BEC8-6477370C985F}">
      <dgm:prSet phldrT="[Text]"/>
      <dgm:spPr/>
      <dgm:t>
        <a:bodyPr/>
        <a:lstStyle/>
        <a:p>
          <a:r>
            <a:rPr lang="fr-FR" dirty="0"/>
            <a:t>130 meq/L  Na+</a:t>
          </a:r>
        </a:p>
      </dgm:t>
    </dgm:pt>
    <dgm:pt modelId="{A0BD99B2-E518-4743-9AED-2777A3ABFC1A}" type="parTrans" cxnId="{1FD41036-44DF-4051-8D94-B390186BB9BD}">
      <dgm:prSet/>
      <dgm:spPr/>
      <dgm:t>
        <a:bodyPr/>
        <a:lstStyle/>
        <a:p>
          <a:endParaRPr lang="fr-FR"/>
        </a:p>
      </dgm:t>
    </dgm:pt>
    <dgm:pt modelId="{B4AD3F74-F1B1-4FAB-8EF4-0FA83D8387E1}" type="sibTrans" cxnId="{1FD41036-44DF-4051-8D94-B390186BB9BD}">
      <dgm:prSet/>
      <dgm:spPr/>
      <dgm:t>
        <a:bodyPr/>
        <a:lstStyle/>
        <a:p>
          <a:endParaRPr lang="fr-FR"/>
        </a:p>
      </dgm:t>
    </dgm:pt>
    <dgm:pt modelId="{F6DF9845-CF2E-44DF-B825-903FE3E05BE9}">
      <dgm:prSet phldrT="[Text]"/>
      <dgm:spPr/>
      <dgm:t>
        <a:bodyPr/>
        <a:lstStyle/>
        <a:p>
          <a:r>
            <a:rPr lang="fr-FR" dirty="0"/>
            <a:t>Equivalent</a:t>
          </a:r>
        </a:p>
      </dgm:t>
    </dgm:pt>
    <dgm:pt modelId="{B5A20EFC-D067-4C57-A712-F4D35CEDD6F6}" type="sibTrans" cxnId="{419CB2D6-08C3-497A-B5BA-73209E170D6D}">
      <dgm:prSet/>
      <dgm:spPr/>
      <dgm:t>
        <a:bodyPr/>
        <a:lstStyle/>
        <a:p>
          <a:endParaRPr lang="fr-FR"/>
        </a:p>
      </dgm:t>
    </dgm:pt>
    <dgm:pt modelId="{06D55FAB-746C-4DCC-867F-214200C4950F}" type="parTrans" cxnId="{419CB2D6-08C3-497A-B5BA-73209E170D6D}">
      <dgm:prSet/>
      <dgm:spPr/>
      <dgm:t>
        <a:bodyPr/>
        <a:lstStyle/>
        <a:p>
          <a:endParaRPr lang="fr-FR"/>
        </a:p>
      </dgm:t>
    </dgm:pt>
    <dgm:pt modelId="{EA3EC3AB-6F7B-4B0A-A9C9-836F3CFFA023}">
      <dgm:prSet phldrT="[Text]"/>
      <dgm:spPr/>
      <dgm:t>
        <a:bodyPr/>
        <a:lstStyle/>
        <a:p>
          <a:r>
            <a:rPr lang="fr-FR" dirty="0"/>
            <a:t>2/3  SSI 9/..</a:t>
          </a:r>
        </a:p>
      </dgm:t>
    </dgm:pt>
    <dgm:pt modelId="{FBA7E986-C776-40D6-B9C6-E34CE8FAEA92}" type="sibTrans" cxnId="{C548F535-DD3A-4307-832E-D75BAA91F474}">
      <dgm:prSet/>
      <dgm:spPr/>
      <dgm:t>
        <a:bodyPr/>
        <a:lstStyle/>
        <a:p>
          <a:endParaRPr lang="fr-FR"/>
        </a:p>
      </dgm:t>
    </dgm:pt>
    <dgm:pt modelId="{29A907D9-2930-43D9-B695-6BEF0DA3708A}" type="parTrans" cxnId="{C548F535-DD3A-4307-832E-D75BAA91F474}">
      <dgm:prSet/>
      <dgm:spPr/>
      <dgm:t>
        <a:bodyPr/>
        <a:lstStyle/>
        <a:p>
          <a:endParaRPr lang="fr-FR"/>
        </a:p>
      </dgm:t>
    </dgm:pt>
    <dgm:pt modelId="{C1CAF0AF-66CC-4A00-A3C4-71837A8D673F}">
      <dgm:prSet phldrT="[Text]"/>
      <dgm:spPr/>
      <dgm:t>
        <a:bodyPr/>
        <a:lstStyle/>
        <a:p>
          <a:r>
            <a:rPr lang="fr-FR" dirty="0"/>
            <a:t>1/3   SSB </a:t>
          </a:r>
        </a:p>
      </dgm:t>
    </dgm:pt>
    <dgm:pt modelId="{5A21E983-4908-467B-8297-FFC341D5C4B7}" type="sibTrans" cxnId="{AD3273BE-C073-4349-A967-0E0FAE4F0C91}">
      <dgm:prSet/>
      <dgm:spPr/>
      <dgm:t>
        <a:bodyPr/>
        <a:lstStyle/>
        <a:p>
          <a:endParaRPr lang="fr-FR"/>
        </a:p>
      </dgm:t>
    </dgm:pt>
    <dgm:pt modelId="{E15909C8-4605-4756-86C9-05C2A607370F}" type="parTrans" cxnId="{AD3273BE-C073-4349-A967-0E0FAE4F0C91}">
      <dgm:prSet/>
      <dgm:spPr/>
      <dgm:t>
        <a:bodyPr/>
        <a:lstStyle/>
        <a:p>
          <a:endParaRPr lang="fr-FR"/>
        </a:p>
      </dgm:t>
    </dgm:pt>
    <dgm:pt modelId="{A09196A0-DC03-4D57-ACD8-7F059DF27011}">
      <dgm:prSet phldrT="[Text]"/>
      <dgm:spPr/>
      <dgm:t>
        <a:bodyPr/>
        <a:lstStyle/>
        <a:p>
          <a:r>
            <a:rPr lang="fr-FR" dirty="0"/>
            <a:t>1 g     </a:t>
          </a:r>
          <a:r>
            <a:rPr lang="fr-FR" dirty="0" err="1"/>
            <a:t>kcl</a:t>
          </a:r>
          <a:endParaRPr lang="fr-FR" dirty="0"/>
        </a:p>
      </dgm:t>
    </dgm:pt>
    <dgm:pt modelId="{C15E7313-1457-47E0-857F-611D1F407F5D}" type="sibTrans" cxnId="{2159C0AD-6DCA-4BEC-875D-92B21D973006}">
      <dgm:prSet/>
      <dgm:spPr/>
      <dgm:t>
        <a:bodyPr/>
        <a:lstStyle/>
        <a:p>
          <a:endParaRPr lang="fr-FR"/>
        </a:p>
      </dgm:t>
    </dgm:pt>
    <dgm:pt modelId="{EDFB13DB-28DD-4057-B8CC-3EBADB3AF9CF}" type="parTrans" cxnId="{2159C0AD-6DCA-4BEC-875D-92B21D973006}">
      <dgm:prSet/>
      <dgm:spPr/>
      <dgm:t>
        <a:bodyPr/>
        <a:lstStyle/>
        <a:p>
          <a:endParaRPr lang="fr-FR"/>
        </a:p>
      </dgm:t>
    </dgm:pt>
    <dgm:pt modelId="{B093E96D-C02F-4535-A43C-D944399B7355}" type="pres">
      <dgm:prSet presAssocID="{4503C742-37EF-41B9-B085-5EF3BEC54ADD}" presName="Name0" presStyleCnt="0">
        <dgm:presLayoutVars>
          <dgm:dir/>
          <dgm:animLvl val="lvl"/>
          <dgm:resizeHandles val="exact"/>
        </dgm:presLayoutVars>
      </dgm:prSet>
      <dgm:spPr/>
      <dgm:t>
        <a:bodyPr/>
        <a:lstStyle/>
        <a:p>
          <a:endParaRPr lang="fr-FR"/>
        </a:p>
      </dgm:t>
    </dgm:pt>
    <dgm:pt modelId="{17BAD54A-9479-48E1-B8AC-3D67F025E355}" type="pres">
      <dgm:prSet presAssocID="{57437A1F-FAF6-45E5-AF2C-AEC23B74ACEA}" presName="composite" presStyleCnt="0"/>
      <dgm:spPr/>
    </dgm:pt>
    <dgm:pt modelId="{B1252A02-D971-4260-9AE6-CEC96DAB1CF0}" type="pres">
      <dgm:prSet presAssocID="{57437A1F-FAF6-45E5-AF2C-AEC23B74ACEA}" presName="parTx" presStyleLbl="alignNode1" presStyleIdx="0" presStyleCnt="3">
        <dgm:presLayoutVars>
          <dgm:chMax val="0"/>
          <dgm:chPref val="0"/>
          <dgm:bulletEnabled val="1"/>
        </dgm:presLayoutVars>
      </dgm:prSet>
      <dgm:spPr/>
      <dgm:t>
        <a:bodyPr/>
        <a:lstStyle/>
        <a:p>
          <a:endParaRPr lang="fr-FR"/>
        </a:p>
      </dgm:t>
    </dgm:pt>
    <dgm:pt modelId="{31CBACD9-16F6-46C2-9464-DA9F3BD7CA6D}" type="pres">
      <dgm:prSet presAssocID="{57437A1F-FAF6-45E5-AF2C-AEC23B74ACEA}" presName="desTx" presStyleLbl="alignAccFollowNode1" presStyleIdx="0" presStyleCnt="3">
        <dgm:presLayoutVars>
          <dgm:bulletEnabled val="1"/>
        </dgm:presLayoutVars>
      </dgm:prSet>
      <dgm:spPr/>
      <dgm:t>
        <a:bodyPr/>
        <a:lstStyle/>
        <a:p>
          <a:endParaRPr lang="fr-FR"/>
        </a:p>
      </dgm:t>
    </dgm:pt>
    <dgm:pt modelId="{22D3C2C0-CB17-4B8E-86B6-2B87ECDBA25F}" type="pres">
      <dgm:prSet presAssocID="{ECD766E0-7998-40C0-868E-25C7FBA3CF32}" presName="space" presStyleCnt="0"/>
      <dgm:spPr/>
    </dgm:pt>
    <dgm:pt modelId="{CCBC06B7-E5EF-475C-BB36-7558D02C93B6}" type="pres">
      <dgm:prSet presAssocID="{F6DF9845-CF2E-44DF-B825-903FE3E05BE9}" presName="composite" presStyleCnt="0"/>
      <dgm:spPr/>
    </dgm:pt>
    <dgm:pt modelId="{75B24C16-0082-4B51-9273-16ED9FB017AA}" type="pres">
      <dgm:prSet presAssocID="{F6DF9845-CF2E-44DF-B825-903FE3E05BE9}" presName="parTx" presStyleLbl="alignNode1" presStyleIdx="1" presStyleCnt="3">
        <dgm:presLayoutVars>
          <dgm:chMax val="0"/>
          <dgm:chPref val="0"/>
          <dgm:bulletEnabled val="1"/>
        </dgm:presLayoutVars>
      </dgm:prSet>
      <dgm:spPr/>
      <dgm:t>
        <a:bodyPr/>
        <a:lstStyle/>
        <a:p>
          <a:endParaRPr lang="fr-FR"/>
        </a:p>
      </dgm:t>
    </dgm:pt>
    <dgm:pt modelId="{D9C2338C-D1E9-46A5-879A-682544C41EEF}" type="pres">
      <dgm:prSet presAssocID="{F6DF9845-CF2E-44DF-B825-903FE3E05BE9}" presName="desTx" presStyleLbl="alignAccFollowNode1" presStyleIdx="1" presStyleCnt="3">
        <dgm:presLayoutVars>
          <dgm:bulletEnabled val="1"/>
        </dgm:presLayoutVars>
      </dgm:prSet>
      <dgm:spPr/>
      <dgm:t>
        <a:bodyPr/>
        <a:lstStyle/>
        <a:p>
          <a:endParaRPr lang="fr-FR"/>
        </a:p>
      </dgm:t>
    </dgm:pt>
    <dgm:pt modelId="{524A6578-5D51-48F0-9B18-B6C550B830E4}" type="pres">
      <dgm:prSet presAssocID="{B5A20EFC-D067-4C57-A712-F4D35CEDD6F6}" presName="space" presStyleCnt="0"/>
      <dgm:spPr/>
    </dgm:pt>
    <dgm:pt modelId="{D0B0CE5D-BBC8-472C-8083-FB4DA15BCC3A}" type="pres">
      <dgm:prSet presAssocID="{3FE574A6-44CE-4FF8-AB3A-F1DFF2C5AD69}" presName="composite" presStyleCnt="0"/>
      <dgm:spPr/>
    </dgm:pt>
    <dgm:pt modelId="{A888C93B-92FE-4701-91BB-B82CB783B553}" type="pres">
      <dgm:prSet presAssocID="{3FE574A6-44CE-4FF8-AB3A-F1DFF2C5AD69}" presName="parTx" presStyleLbl="alignNode1" presStyleIdx="2" presStyleCnt="3">
        <dgm:presLayoutVars>
          <dgm:chMax val="0"/>
          <dgm:chPref val="0"/>
          <dgm:bulletEnabled val="1"/>
        </dgm:presLayoutVars>
      </dgm:prSet>
      <dgm:spPr/>
      <dgm:t>
        <a:bodyPr/>
        <a:lstStyle/>
        <a:p>
          <a:endParaRPr lang="fr-FR"/>
        </a:p>
      </dgm:t>
    </dgm:pt>
    <dgm:pt modelId="{3B595C89-224F-4264-9CC5-BEBC859F3D8B}" type="pres">
      <dgm:prSet presAssocID="{3FE574A6-44CE-4FF8-AB3A-F1DFF2C5AD69}" presName="desTx" presStyleLbl="alignAccFollowNode1" presStyleIdx="2" presStyleCnt="3">
        <dgm:presLayoutVars>
          <dgm:bulletEnabled val="1"/>
        </dgm:presLayoutVars>
      </dgm:prSet>
      <dgm:spPr/>
      <dgm:t>
        <a:bodyPr/>
        <a:lstStyle/>
        <a:p>
          <a:endParaRPr lang="fr-FR"/>
        </a:p>
      </dgm:t>
    </dgm:pt>
  </dgm:ptLst>
  <dgm:cxnLst>
    <dgm:cxn modelId="{481690D9-FD86-4D3B-A0ED-42381FDECB43}" type="presOf" srcId="{843A6553-F670-465A-A39F-6A7883AF8211}" destId="{3B595C89-224F-4264-9CC5-BEBC859F3D8B}" srcOrd="0" destOrd="1" presId="urn:microsoft.com/office/officeart/2005/8/layout/hList1"/>
    <dgm:cxn modelId="{F7934DF2-2EA1-438B-A221-AC7CC17BC3D5}" srcId="{4503C742-37EF-41B9-B085-5EF3BEC54ADD}" destId="{57437A1F-FAF6-45E5-AF2C-AEC23B74ACEA}" srcOrd="0" destOrd="0" parTransId="{94CDFE6B-1C1A-47C7-9E30-2EC64FD7FB07}" sibTransId="{ECD766E0-7998-40C0-868E-25C7FBA3CF32}"/>
    <dgm:cxn modelId="{3FBA6FFA-54AB-4477-9C95-AA6B5F74F3BC}" type="presOf" srcId="{4D2BA95E-4DB8-48E9-8150-EC23EA4D9E2B}" destId="{3B595C89-224F-4264-9CC5-BEBC859F3D8B}" srcOrd="0" destOrd="3" presId="urn:microsoft.com/office/officeart/2005/8/layout/hList1"/>
    <dgm:cxn modelId="{C548F535-DD3A-4307-832E-D75BAA91F474}" srcId="{F6DF9845-CF2E-44DF-B825-903FE3E05BE9}" destId="{EA3EC3AB-6F7B-4B0A-A9C9-836F3CFFA023}" srcOrd="0" destOrd="0" parTransId="{29A907D9-2930-43D9-B695-6BEF0DA3708A}" sibTransId="{FBA7E986-C776-40D6-B9C6-E34CE8FAEA92}"/>
    <dgm:cxn modelId="{CD343827-038C-4F50-B965-B3C0773CC1D8}" srcId="{57437A1F-FAF6-45E5-AF2C-AEC23B74ACEA}" destId="{82C53906-FCE6-422F-B529-0D1E06779D59}" srcOrd="4" destOrd="0" parTransId="{92CB6CA3-A075-4F7B-9D53-A0C1E079BC0B}" sibTransId="{9EF105D6-50C8-41E9-91E8-F179B6A29D5B}"/>
    <dgm:cxn modelId="{5D93594A-C8C8-4CE3-AEC0-A78D8632B8B5}" type="presOf" srcId="{F6DF9845-CF2E-44DF-B825-903FE3E05BE9}" destId="{75B24C16-0082-4B51-9273-16ED9FB017AA}" srcOrd="0" destOrd="0" presId="urn:microsoft.com/office/officeart/2005/8/layout/hList1"/>
    <dgm:cxn modelId="{46F68D54-E9E0-47EB-8F6E-10A8E435B991}" srcId="{3FE574A6-44CE-4FF8-AB3A-F1DFF2C5AD69}" destId="{B30A6090-8810-4F57-A29B-3DFBCF7FD1B0}" srcOrd="0" destOrd="0" parTransId="{86C539B2-263B-45E6-AFD2-03E15669DDEA}" sibTransId="{08B02E43-AF73-4AE0-9741-2F5B2583A4F0}"/>
    <dgm:cxn modelId="{BDA456C7-B7B0-4B0E-8376-B43453A0C628}" srcId="{3FE574A6-44CE-4FF8-AB3A-F1DFF2C5AD69}" destId="{4190AE9F-28B3-470E-A985-FB89436D0BFD}" srcOrd="2" destOrd="0" parTransId="{83A998C0-1771-46C2-A8EA-FF1AF1748B15}" sibTransId="{E9D7B7A9-05C7-45E0-9DC7-6E1A5E369E2E}"/>
    <dgm:cxn modelId="{518E99F6-76F0-424F-88E8-2CFB2991DB39}" type="presOf" srcId="{35B332E4-04D8-40E7-8E5B-B3917E2B8D79}" destId="{31CBACD9-16F6-46C2-9464-DA9F3BD7CA6D}" srcOrd="0" destOrd="0" presId="urn:microsoft.com/office/officeart/2005/8/layout/hList1"/>
    <dgm:cxn modelId="{E1964371-C34C-428E-90D2-946F5FD14BF6}" srcId="{3FE574A6-44CE-4FF8-AB3A-F1DFF2C5AD69}" destId="{4D2BA95E-4DB8-48E9-8150-EC23EA4D9E2B}" srcOrd="3" destOrd="0" parTransId="{EF251F85-ADF0-496E-8156-8A293CF6DB4C}" sibTransId="{722C7814-4FD8-47CA-8162-0D21A1491397}"/>
    <dgm:cxn modelId="{3024BAD1-836A-4942-8714-7081A7D5D290}" type="presOf" srcId="{51956052-E064-49C1-8A42-AAA7A45CD1BD}" destId="{3B595C89-224F-4264-9CC5-BEBC859F3D8B}" srcOrd="0" destOrd="4" presId="urn:microsoft.com/office/officeart/2005/8/layout/hList1"/>
    <dgm:cxn modelId="{B61DC244-A357-464F-BDD2-98FD3A529AB2}" type="presOf" srcId="{C1CAF0AF-66CC-4A00-A3C4-71837A8D673F}" destId="{D9C2338C-D1E9-46A5-879A-682544C41EEF}" srcOrd="0" destOrd="1" presId="urn:microsoft.com/office/officeart/2005/8/layout/hList1"/>
    <dgm:cxn modelId="{833FCA63-C7C0-4063-9C62-0F8EA95A3706}" type="presOf" srcId="{57437A1F-FAF6-45E5-AF2C-AEC23B74ACEA}" destId="{B1252A02-D971-4260-9AE6-CEC96DAB1CF0}" srcOrd="0" destOrd="0" presId="urn:microsoft.com/office/officeart/2005/8/layout/hList1"/>
    <dgm:cxn modelId="{B02B091A-9B93-4C34-8C85-6325C9A7EC72}" type="presOf" srcId="{A09196A0-DC03-4D57-ACD8-7F059DF27011}" destId="{D9C2338C-D1E9-46A5-879A-682544C41EEF}" srcOrd="0" destOrd="2" presId="urn:microsoft.com/office/officeart/2005/8/layout/hList1"/>
    <dgm:cxn modelId="{72EED558-221C-4A23-9831-7915A5C39401}" type="presOf" srcId="{3FE574A6-44CE-4FF8-AB3A-F1DFF2C5AD69}" destId="{A888C93B-92FE-4701-91BB-B82CB783B553}" srcOrd="0" destOrd="0" presId="urn:microsoft.com/office/officeart/2005/8/layout/hList1"/>
    <dgm:cxn modelId="{0B1AF851-C70F-4C99-AD0A-54FCD077C8D9}" type="presOf" srcId="{0ABEC4F4-8ADD-49E9-B67F-239DFC15A94B}" destId="{31CBACD9-16F6-46C2-9464-DA9F3BD7CA6D}" srcOrd="0" destOrd="2" presId="urn:microsoft.com/office/officeart/2005/8/layout/hList1"/>
    <dgm:cxn modelId="{2159C0AD-6DCA-4BEC-875D-92B21D973006}" srcId="{F6DF9845-CF2E-44DF-B825-903FE3E05BE9}" destId="{A09196A0-DC03-4D57-ACD8-7F059DF27011}" srcOrd="2" destOrd="0" parTransId="{EDFB13DB-28DD-4057-B8CC-3EBADB3AF9CF}" sibTransId="{C15E7313-1457-47E0-857F-611D1F407F5D}"/>
    <dgm:cxn modelId="{803562E9-F6A7-4BB7-93A8-C3C7BC26AC8F}" type="presOf" srcId="{2D0BDCE4-9BE4-45EC-BEC8-6477370C985F}" destId="{31CBACD9-16F6-46C2-9464-DA9F3BD7CA6D}" srcOrd="0" destOrd="1" presId="urn:microsoft.com/office/officeart/2005/8/layout/hList1"/>
    <dgm:cxn modelId="{A1D7B0A3-9130-4F4C-B8F2-2C89C76E60C3}" type="presOf" srcId="{82C53906-FCE6-422F-B529-0D1E06779D59}" destId="{31CBACD9-16F6-46C2-9464-DA9F3BD7CA6D}" srcOrd="0" destOrd="4" presId="urn:microsoft.com/office/officeart/2005/8/layout/hList1"/>
    <dgm:cxn modelId="{8114DCD7-F1B3-4CE7-9759-6CABAAF5496F}" srcId="{57437A1F-FAF6-45E5-AF2C-AEC23B74ACEA}" destId="{D28261BF-69CE-45C8-9314-68BDA85C30C8}" srcOrd="5" destOrd="0" parTransId="{697374D5-46EA-4038-B8D1-B53068657B92}" sibTransId="{11CB5476-529A-4D7A-AB33-B100FCA19014}"/>
    <dgm:cxn modelId="{419CB2D6-08C3-497A-B5BA-73209E170D6D}" srcId="{4503C742-37EF-41B9-B085-5EF3BEC54ADD}" destId="{F6DF9845-CF2E-44DF-B825-903FE3E05BE9}" srcOrd="1" destOrd="0" parTransId="{06D55FAB-746C-4DCC-867F-214200C4950F}" sibTransId="{B5A20EFC-D067-4C57-A712-F4D35CEDD6F6}"/>
    <dgm:cxn modelId="{BFDA4C11-2A27-4496-8EC0-1B36093AD34E}" srcId="{4503C742-37EF-41B9-B085-5EF3BEC54ADD}" destId="{3FE574A6-44CE-4FF8-AB3A-F1DFF2C5AD69}" srcOrd="2" destOrd="0" parTransId="{E29F99D4-7DB0-4096-8D53-42213336D0C1}" sibTransId="{41BC0507-9332-45D1-BDA5-F619EB240554}"/>
    <dgm:cxn modelId="{9633DEAA-CF09-4A2B-A1D5-7262974B3469}" type="presOf" srcId="{43937CDF-63CC-4F4C-8346-A464238B39A4}" destId="{31CBACD9-16F6-46C2-9464-DA9F3BD7CA6D}" srcOrd="0" destOrd="3" presId="urn:microsoft.com/office/officeart/2005/8/layout/hList1"/>
    <dgm:cxn modelId="{DE0F8CC6-3FDB-4C5E-8F0E-DB05B746ABFE}" srcId="{57437A1F-FAF6-45E5-AF2C-AEC23B74ACEA}" destId="{0ABEC4F4-8ADD-49E9-B67F-239DFC15A94B}" srcOrd="2" destOrd="0" parTransId="{A4FF782A-5B54-4264-A2A8-BFC7E127C433}" sibTransId="{54D2BA24-BCCF-4743-AC11-EE0421226012}"/>
    <dgm:cxn modelId="{12C7DC1A-5364-4154-9B4E-0C1B4F57233D}" type="presOf" srcId="{B30A6090-8810-4F57-A29B-3DFBCF7FD1B0}" destId="{3B595C89-224F-4264-9CC5-BEBC859F3D8B}" srcOrd="0" destOrd="0" presId="urn:microsoft.com/office/officeart/2005/8/layout/hList1"/>
    <dgm:cxn modelId="{1FD41036-44DF-4051-8D94-B390186BB9BD}" srcId="{57437A1F-FAF6-45E5-AF2C-AEC23B74ACEA}" destId="{2D0BDCE4-9BE4-45EC-BEC8-6477370C985F}" srcOrd="1" destOrd="0" parTransId="{A0BD99B2-E518-4743-9AED-2777A3ABFC1A}" sibTransId="{B4AD3F74-F1B1-4FAB-8EF4-0FA83D8387E1}"/>
    <dgm:cxn modelId="{94F62D9C-21C1-4E7B-9004-CF30A4C85CBA}" type="presOf" srcId="{D28261BF-69CE-45C8-9314-68BDA85C30C8}" destId="{31CBACD9-16F6-46C2-9464-DA9F3BD7CA6D}" srcOrd="0" destOrd="5" presId="urn:microsoft.com/office/officeart/2005/8/layout/hList1"/>
    <dgm:cxn modelId="{3533CEFC-4BAA-4334-A803-CA49089E173D}" type="presOf" srcId="{4190AE9F-28B3-470E-A985-FB89436D0BFD}" destId="{3B595C89-224F-4264-9CC5-BEBC859F3D8B}" srcOrd="0" destOrd="2" presId="urn:microsoft.com/office/officeart/2005/8/layout/hList1"/>
    <dgm:cxn modelId="{AD3273BE-C073-4349-A967-0E0FAE4F0C91}" srcId="{F6DF9845-CF2E-44DF-B825-903FE3E05BE9}" destId="{C1CAF0AF-66CC-4A00-A3C4-71837A8D673F}" srcOrd="1" destOrd="0" parTransId="{E15909C8-4605-4756-86C9-05C2A607370F}" sibTransId="{5A21E983-4908-467B-8297-FFC341D5C4B7}"/>
    <dgm:cxn modelId="{7EDB5360-8D48-4FFE-8D9E-57796D5C912B}" type="presOf" srcId="{4503C742-37EF-41B9-B085-5EF3BEC54ADD}" destId="{B093E96D-C02F-4535-A43C-D944399B7355}" srcOrd="0" destOrd="0" presId="urn:microsoft.com/office/officeart/2005/8/layout/hList1"/>
    <dgm:cxn modelId="{487FC060-5019-443A-8CAC-F2EACA78A1FC}" srcId="{57437A1F-FAF6-45E5-AF2C-AEC23B74ACEA}" destId="{35B332E4-04D8-40E7-8E5B-B3917E2B8D79}" srcOrd="0" destOrd="0" parTransId="{1852099C-07A7-42BB-939E-9E21C64278BB}" sibTransId="{169CB923-46CF-4A95-88D2-4586E3E5A307}"/>
    <dgm:cxn modelId="{EB820299-FEB1-4983-9D80-D4CB2B1D8182}" srcId="{3FE574A6-44CE-4FF8-AB3A-F1DFF2C5AD69}" destId="{843A6553-F670-465A-A39F-6A7883AF8211}" srcOrd="1" destOrd="0" parTransId="{3E9E91FA-C5E9-4B37-AB58-1BCD1C4CCA7C}" sibTransId="{9D13B9DC-6810-4E9A-930D-2E2B079A9028}"/>
    <dgm:cxn modelId="{7E539291-CF4B-4891-91CC-F7DBF3E6DEB9}" srcId="{3FE574A6-44CE-4FF8-AB3A-F1DFF2C5AD69}" destId="{51956052-E064-49C1-8A42-AAA7A45CD1BD}" srcOrd="4" destOrd="0" parTransId="{35E7CB72-A126-4ECC-8F2E-88710F341E41}" sibTransId="{68822B06-36BD-4202-904A-89FE412DA5B5}"/>
    <dgm:cxn modelId="{2B09F0DC-DD7B-41D7-B4C9-91B7AD276329}" type="presOf" srcId="{EA3EC3AB-6F7B-4B0A-A9C9-836F3CFFA023}" destId="{D9C2338C-D1E9-46A5-879A-682544C41EEF}" srcOrd="0" destOrd="0" presId="urn:microsoft.com/office/officeart/2005/8/layout/hList1"/>
    <dgm:cxn modelId="{3C09FF98-A1DD-4FB7-A7FD-0D7B36651F6A}" srcId="{57437A1F-FAF6-45E5-AF2C-AEC23B74ACEA}" destId="{43937CDF-63CC-4F4C-8346-A464238B39A4}" srcOrd="3" destOrd="0" parTransId="{8FD3784B-5D5F-4EA4-A257-2C1FAAB7DB7E}" sibTransId="{4B992E76-C552-40DC-AE7F-8110219B4717}"/>
    <dgm:cxn modelId="{E6674B18-F13F-4F9A-BDBE-6D9D6FC5E55A}" type="presParOf" srcId="{B093E96D-C02F-4535-A43C-D944399B7355}" destId="{17BAD54A-9479-48E1-B8AC-3D67F025E355}" srcOrd="0" destOrd="0" presId="urn:microsoft.com/office/officeart/2005/8/layout/hList1"/>
    <dgm:cxn modelId="{F00677DD-D998-427B-BFF7-388A2D3047D4}" type="presParOf" srcId="{17BAD54A-9479-48E1-B8AC-3D67F025E355}" destId="{B1252A02-D971-4260-9AE6-CEC96DAB1CF0}" srcOrd="0" destOrd="0" presId="urn:microsoft.com/office/officeart/2005/8/layout/hList1"/>
    <dgm:cxn modelId="{1E964E6E-7539-479D-B14F-8B1FDAA6B797}" type="presParOf" srcId="{17BAD54A-9479-48E1-B8AC-3D67F025E355}" destId="{31CBACD9-16F6-46C2-9464-DA9F3BD7CA6D}" srcOrd="1" destOrd="0" presId="urn:microsoft.com/office/officeart/2005/8/layout/hList1"/>
    <dgm:cxn modelId="{8B387A4A-38C6-48C3-9FD0-87F44D762466}" type="presParOf" srcId="{B093E96D-C02F-4535-A43C-D944399B7355}" destId="{22D3C2C0-CB17-4B8E-86B6-2B87ECDBA25F}" srcOrd="1" destOrd="0" presId="urn:microsoft.com/office/officeart/2005/8/layout/hList1"/>
    <dgm:cxn modelId="{D4A38BD3-F37B-4E0C-A265-824DE5BE00D8}" type="presParOf" srcId="{B093E96D-C02F-4535-A43C-D944399B7355}" destId="{CCBC06B7-E5EF-475C-BB36-7558D02C93B6}" srcOrd="2" destOrd="0" presId="urn:microsoft.com/office/officeart/2005/8/layout/hList1"/>
    <dgm:cxn modelId="{E37EA7E2-5417-4D0C-A29B-B9AA7E23227E}" type="presParOf" srcId="{CCBC06B7-E5EF-475C-BB36-7558D02C93B6}" destId="{75B24C16-0082-4B51-9273-16ED9FB017AA}" srcOrd="0" destOrd="0" presId="urn:microsoft.com/office/officeart/2005/8/layout/hList1"/>
    <dgm:cxn modelId="{8C0E0AFD-2CC7-49A6-ACB3-E2EFE70AF6F5}" type="presParOf" srcId="{CCBC06B7-E5EF-475C-BB36-7558D02C93B6}" destId="{D9C2338C-D1E9-46A5-879A-682544C41EEF}" srcOrd="1" destOrd="0" presId="urn:microsoft.com/office/officeart/2005/8/layout/hList1"/>
    <dgm:cxn modelId="{53549E30-9108-4987-A120-D138FBDF5A46}" type="presParOf" srcId="{B093E96D-C02F-4535-A43C-D944399B7355}" destId="{524A6578-5D51-48F0-9B18-B6C550B830E4}" srcOrd="3" destOrd="0" presId="urn:microsoft.com/office/officeart/2005/8/layout/hList1"/>
    <dgm:cxn modelId="{A2476708-A1EB-4C46-9CDA-98DB12583C1C}" type="presParOf" srcId="{B093E96D-C02F-4535-A43C-D944399B7355}" destId="{D0B0CE5D-BBC8-472C-8083-FB4DA15BCC3A}" srcOrd="4" destOrd="0" presId="urn:microsoft.com/office/officeart/2005/8/layout/hList1"/>
    <dgm:cxn modelId="{49567EA0-A009-4AF6-AB0F-45E59AD003A4}" type="presParOf" srcId="{D0B0CE5D-BBC8-472C-8083-FB4DA15BCC3A}" destId="{A888C93B-92FE-4701-91BB-B82CB783B553}" srcOrd="0" destOrd="0" presId="urn:microsoft.com/office/officeart/2005/8/layout/hList1"/>
    <dgm:cxn modelId="{9272D72A-9DA5-4E3E-991E-2165CAD9401A}" type="presParOf" srcId="{D0B0CE5D-BBC8-472C-8083-FB4DA15BCC3A}" destId="{3B595C89-224F-4264-9CC5-BEBC859F3D8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52A02-D971-4260-9AE6-CEC96DAB1CF0}">
      <dsp:nvSpPr>
        <dsp:cNvPr id="0" name=""/>
        <dsp:cNvSpPr/>
      </dsp:nvSpPr>
      <dsp:spPr>
        <a:xfrm>
          <a:off x="3238" y="10057"/>
          <a:ext cx="3157537"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fr-FR" sz="3100" kern="1200" dirty="0"/>
            <a:t>Ringer Lactate  L </a:t>
          </a:r>
        </a:p>
      </dsp:txBody>
      <dsp:txXfrm>
        <a:off x="3238" y="10057"/>
        <a:ext cx="3157537" cy="892800"/>
      </dsp:txXfrm>
    </dsp:sp>
    <dsp:sp modelId="{31CBACD9-16F6-46C2-9464-DA9F3BD7CA6D}">
      <dsp:nvSpPr>
        <dsp:cNvPr id="0" name=""/>
        <dsp:cNvSpPr/>
      </dsp:nvSpPr>
      <dsp:spPr>
        <a:xfrm>
          <a:off x="3238" y="902857"/>
          <a:ext cx="3157537" cy="36590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fr-FR" sz="3100" kern="1200" dirty="0"/>
            <a:t>1 L contient:</a:t>
          </a:r>
        </a:p>
        <a:p>
          <a:pPr marL="285750" lvl="1" indent="-285750" algn="l" defTabSz="1377950">
            <a:lnSpc>
              <a:spcPct val="90000"/>
            </a:lnSpc>
            <a:spcBef>
              <a:spcPct val="0"/>
            </a:spcBef>
            <a:spcAft>
              <a:spcPct val="15000"/>
            </a:spcAft>
            <a:buChar char="••"/>
          </a:pPr>
          <a:r>
            <a:rPr lang="fr-FR" sz="3100" kern="1200" dirty="0"/>
            <a:t>130 meq/L  Na+</a:t>
          </a:r>
        </a:p>
        <a:p>
          <a:pPr marL="285750" lvl="1" indent="-285750" algn="l" defTabSz="1377950">
            <a:lnSpc>
              <a:spcPct val="90000"/>
            </a:lnSpc>
            <a:spcBef>
              <a:spcPct val="0"/>
            </a:spcBef>
            <a:spcAft>
              <a:spcPct val="15000"/>
            </a:spcAft>
            <a:buChar char="••"/>
          </a:pPr>
          <a:r>
            <a:rPr lang="fr-FR" sz="3100" kern="1200" dirty="0"/>
            <a:t>4      K+</a:t>
          </a:r>
        </a:p>
        <a:p>
          <a:pPr marL="285750" lvl="1" indent="-285750" algn="l" defTabSz="1377950">
            <a:lnSpc>
              <a:spcPct val="90000"/>
            </a:lnSpc>
            <a:spcBef>
              <a:spcPct val="0"/>
            </a:spcBef>
            <a:spcAft>
              <a:spcPct val="15000"/>
            </a:spcAft>
            <a:buChar char="••"/>
          </a:pPr>
          <a:r>
            <a:rPr lang="fr-FR" sz="3100" kern="1200" dirty="0"/>
            <a:t>2.7   Ca2+</a:t>
          </a:r>
        </a:p>
        <a:p>
          <a:pPr marL="285750" lvl="1" indent="-285750" algn="l" defTabSz="1377950">
            <a:lnSpc>
              <a:spcPct val="90000"/>
            </a:lnSpc>
            <a:spcBef>
              <a:spcPct val="0"/>
            </a:spcBef>
            <a:spcAft>
              <a:spcPct val="15000"/>
            </a:spcAft>
            <a:buChar char="••"/>
          </a:pPr>
          <a:r>
            <a:rPr lang="fr-FR" sz="3100" kern="1200" dirty="0"/>
            <a:t>109   Cl-</a:t>
          </a:r>
        </a:p>
        <a:p>
          <a:pPr marL="285750" lvl="1" indent="-285750" algn="l" defTabSz="1377950">
            <a:lnSpc>
              <a:spcPct val="90000"/>
            </a:lnSpc>
            <a:spcBef>
              <a:spcPct val="0"/>
            </a:spcBef>
            <a:spcAft>
              <a:spcPct val="15000"/>
            </a:spcAft>
            <a:buChar char="••"/>
          </a:pPr>
          <a:r>
            <a:rPr lang="fr-FR" sz="3100" kern="1200" dirty="0"/>
            <a:t>28     Lactate</a:t>
          </a:r>
        </a:p>
      </dsp:txBody>
      <dsp:txXfrm>
        <a:off x="3238" y="902857"/>
        <a:ext cx="3157537" cy="3659085"/>
      </dsp:txXfrm>
    </dsp:sp>
    <dsp:sp modelId="{75B24C16-0082-4B51-9273-16ED9FB017AA}">
      <dsp:nvSpPr>
        <dsp:cNvPr id="0" name=""/>
        <dsp:cNvSpPr/>
      </dsp:nvSpPr>
      <dsp:spPr>
        <a:xfrm>
          <a:off x="3602831" y="10057"/>
          <a:ext cx="3157537"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fr-FR" sz="3100" kern="1200" dirty="0"/>
            <a:t>Equivalent</a:t>
          </a:r>
        </a:p>
      </dsp:txBody>
      <dsp:txXfrm>
        <a:off x="3602831" y="10057"/>
        <a:ext cx="3157537" cy="892800"/>
      </dsp:txXfrm>
    </dsp:sp>
    <dsp:sp modelId="{D9C2338C-D1E9-46A5-879A-682544C41EEF}">
      <dsp:nvSpPr>
        <dsp:cNvPr id="0" name=""/>
        <dsp:cNvSpPr/>
      </dsp:nvSpPr>
      <dsp:spPr>
        <a:xfrm>
          <a:off x="3602831" y="902857"/>
          <a:ext cx="3157537" cy="36590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fr-FR" sz="3100" kern="1200" dirty="0"/>
            <a:t>2/3  SSI 9/..</a:t>
          </a:r>
        </a:p>
        <a:p>
          <a:pPr marL="285750" lvl="1" indent="-285750" algn="l" defTabSz="1377950">
            <a:lnSpc>
              <a:spcPct val="90000"/>
            </a:lnSpc>
            <a:spcBef>
              <a:spcPct val="0"/>
            </a:spcBef>
            <a:spcAft>
              <a:spcPct val="15000"/>
            </a:spcAft>
            <a:buChar char="••"/>
          </a:pPr>
          <a:r>
            <a:rPr lang="fr-FR" sz="3100" kern="1200" dirty="0"/>
            <a:t>1/3   SSB </a:t>
          </a:r>
        </a:p>
        <a:p>
          <a:pPr marL="285750" lvl="1" indent="-285750" algn="l" defTabSz="1377950">
            <a:lnSpc>
              <a:spcPct val="90000"/>
            </a:lnSpc>
            <a:spcBef>
              <a:spcPct val="0"/>
            </a:spcBef>
            <a:spcAft>
              <a:spcPct val="15000"/>
            </a:spcAft>
            <a:buChar char="••"/>
          </a:pPr>
          <a:r>
            <a:rPr lang="fr-FR" sz="3100" kern="1200" dirty="0"/>
            <a:t>1 g     </a:t>
          </a:r>
          <a:r>
            <a:rPr lang="fr-FR" sz="3100" kern="1200" dirty="0" err="1"/>
            <a:t>kcl</a:t>
          </a:r>
          <a:endParaRPr lang="fr-FR" sz="3100" kern="1200" dirty="0"/>
        </a:p>
      </dsp:txBody>
      <dsp:txXfrm>
        <a:off x="3602831" y="902857"/>
        <a:ext cx="3157537" cy="3659085"/>
      </dsp:txXfrm>
    </dsp:sp>
    <dsp:sp modelId="{A888C93B-92FE-4701-91BB-B82CB783B553}">
      <dsp:nvSpPr>
        <dsp:cNvPr id="0" name=""/>
        <dsp:cNvSpPr/>
      </dsp:nvSpPr>
      <dsp:spPr>
        <a:xfrm>
          <a:off x="7202424" y="10057"/>
          <a:ext cx="3157537"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fr-FR" sz="3100" kern="1200" dirty="0"/>
            <a:t>SRO</a:t>
          </a:r>
        </a:p>
      </dsp:txBody>
      <dsp:txXfrm>
        <a:off x="7202424" y="10057"/>
        <a:ext cx="3157537" cy="892800"/>
      </dsp:txXfrm>
    </dsp:sp>
    <dsp:sp modelId="{3B595C89-224F-4264-9CC5-BEBC859F3D8B}">
      <dsp:nvSpPr>
        <dsp:cNvPr id="0" name=""/>
        <dsp:cNvSpPr/>
      </dsp:nvSpPr>
      <dsp:spPr>
        <a:xfrm>
          <a:off x="7202424" y="902857"/>
          <a:ext cx="3157537" cy="36590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fr-FR" sz="3100" kern="1200" dirty="0"/>
            <a:t>1 L eau potable</a:t>
          </a:r>
        </a:p>
        <a:p>
          <a:pPr marL="285750" lvl="1" indent="-285750" algn="l" defTabSz="1377950">
            <a:lnSpc>
              <a:spcPct val="90000"/>
            </a:lnSpc>
            <a:spcBef>
              <a:spcPct val="0"/>
            </a:spcBef>
            <a:spcAft>
              <a:spcPct val="15000"/>
            </a:spcAft>
            <a:buChar char="••"/>
          </a:pPr>
          <a:r>
            <a:rPr lang="fr-FR" sz="3100" kern="1200" dirty="0"/>
            <a:t>20 g  Glucose</a:t>
          </a:r>
        </a:p>
        <a:p>
          <a:pPr marL="285750" lvl="1" indent="-285750" algn="l" defTabSz="1377950">
            <a:lnSpc>
              <a:spcPct val="90000"/>
            </a:lnSpc>
            <a:spcBef>
              <a:spcPct val="0"/>
            </a:spcBef>
            <a:spcAft>
              <a:spcPct val="15000"/>
            </a:spcAft>
            <a:buChar char="••"/>
          </a:pPr>
          <a:r>
            <a:rPr lang="fr-FR" sz="3100" kern="1200" dirty="0"/>
            <a:t>3,5 g Na Cl</a:t>
          </a:r>
        </a:p>
        <a:p>
          <a:pPr marL="285750" lvl="1" indent="-285750" algn="l" defTabSz="1377950">
            <a:lnSpc>
              <a:spcPct val="90000"/>
            </a:lnSpc>
            <a:spcBef>
              <a:spcPct val="0"/>
            </a:spcBef>
            <a:spcAft>
              <a:spcPct val="15000"/>
            </a:spcAft>
            <a:buChar char="••"/>
          </a:pPr>
          <a:r>
            <a:rPr lang="fr-FR" sz="3100" kern="1200" dirty="0"/>
            <a:t>2,5 g  bicarbonate de soude</a:t>
          </a:r>
        </a:p>
        <a:p>
          <a:pPr marL="285750" lvl="1" indent="-285750" algn="l" defTabSz="1377950">
            <a:lnSpc>
              <a:spcPct val="90000"/>
            </a:lnSpc>
            <a:spcBef>
              <a:spcPct val="0"/>
            </a:spcBef>
            <a:spcAft>
              <a:spcPct val="15000"/>
            </a:spcAft>
            <a:buChar char="••"/>
          </a:pPr>
          <a:r>
            <a:rPr lang="fr-FR" sz="3100" kern="1200" dirty="0"/>
            <a:t>1,5g  </a:t>
          </a:r>
          <a:r>
            <a:rPr lang="fr-FR" sz="3100" kern="1200" dirty="0" err="1"/>
            <a:t>Kcl</a:t>
          </a:r>
          <a:endParaRPr lang="fr-FR" sz="3100" kern="1200" dirty="0"/>
        </a:p>
      </dsp:txBody>
      <dsp:txXfrm>
        <a:off x="7202424" y="902857"/>
        <a:ext cx="3157537" cy="36590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17" name="Espace réservé du pied de page 16"/>
          <p:cNvSpPr>
            <a:spLocks noGrp="1"/>
          </p:cNvSpPr>
          <p:nvPr>
            <p:ph type="ftr" sz="quarter" idx="11"/>
          </p:nvPr>
        </p:nvSpPr>
        <p:spPr/>
        <p:txBody>
          <a:bodyPr/>
          <a:lstStyle/>
          <a:p>
            <a:endParaRPr lang="en-US" dirty="0"/>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D57F1E4F-1CFF-5643-939E-217C01CDF565}" type="slidenum">
              <a:rPr lang="en-US" smtClean="0"/>
              <a:pPr/>
              <a:t>‹N°›</a:t>
            </a:fld>
            <a:endParaRPr lang="en-US" dirty="0"/>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2"/>
            <a:ext cx="268224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219200" y="274641"/>
            <a:ext cx="7416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1200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0990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8" name="Espace réservé du contenu 7"/>
          <p:cNvSpPr>
            <a:spLocks noGrp="1"/>
          </p:cNvSpPr>
          <p:nvPr>
            <p:ph sz="quarter" idx="1"/>
          </p:nvPr>
        </p:nvSpPr>
        <p:spPr>
          <a:xfrm>
            <a:off x="1219200" y="1447800"/>
            <a:ext cx="103632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5" name="Espace réservé du pied de page 4"/>
          <p:cNvSpPr>
            <a:spLocks noGrp="1"/>
          </p:cNvSpPr>
          <p:nvPr>
            <p:ph type="ftr" sz="quarter" idx="11"/>
          </p:nvPr>
        </p:nvSpPr>
        <p:spPr>
          <a:xfrm>
            <a:off x="1066800" y="6172200"/>
            <a:ext cx="5334000" cy="457200"/>
          </a:xfrm>
        </p:spPr>
        <p:txBody>
          <a:bodyPr/>
          <a:lstStyle/>
          <a:p>
            <a:endParaRPr lang="en-US" dirty="0"/>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9" name="Espace réservé du contenu 8"/>
          <p:cNvSpPr>
            <a:spLocks noGrp="1"/>
          </p:cNvSpPr>
          <p:nvPr>
            <p:ph sz="quarter" idx="1"/>
          </p:nvPr>
        </p:nvSpPr>
        <p:spPr>
          <a:xfrm>
            <a:off x="12192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65786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19200" y="273050"/>
            <a:ext cx="103632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half" idx="2"/>
          </p:nvPr>
        </p:nvSpPr>
        <p:spPr>
          <a:xfrm>
            <a:off x="12192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66040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219200" y="273050"/>
            <a:ext cx="103632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quarter" idx="1"/>
          </p:nvPr>
        </p:nvSpPr>
        <p:spPr>
          <a:xfrm>
            <a:off x="3962400" y="1600200"/>
            <a:ext cx="7620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1/23/2020</a:t>
            </a:fld>
            <a:endParaRPr lang="en-US" dirty="0"/>
          </a:p>
        </p:txBody>
      </p:sp>
      <p:sp>
        <p:nvSpPr>
          <p:cNvPr id="6" name="Espace réservé du pied de page 5"/>
          <p:cNvSpPr>
            <a:spLocks noGrp="1"/>
          </p:cNvSpPr>
          <p:nvPr>
            <p:ph type="ftr" sz="quarter" idx="11"/>
          </p:nvPr>
        </p:nvSpPr>
        <p:spPr>
          <a:xfrm>
            <a:off x="1219200" y="6172200"/>
            <a:ext cx="5181600" cy="457200"/>
          </a:xfrm>
        </p:spPr>
        <p:txBody>
          <a:bodyPr/>
          <a:lstStyle/>
          <a:p>
            <a:endParaRPr lang="en-US" dirty="0"/>
          </a:p>
        </p:txBody>
      </p:sp>
      <p:sp>
        <p:nvSpPr>
          <p:cNvPr id="7" name="Espace réservé du numéro de diapositive 6"/>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61BEF0D-F0BB-DE4B-95CE-6DB70DBA9567}" type="datetimeFigureOut">
              <a:rPr lang="en-US" smtClean="0"/>
              <a:pPr/>
              <a:t>1/23/2020</a:t>
            </a:fld>
            <a:endParaRPr lang="en-US" dirty="0"/>
          </a:p>
        </p:txBody>
      </p:sp>
      <p:sp>
        <p:nvSpPr>
          <p:cNvPr id="3" name="Espace réservé du pied de page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Espace réservé du numéro de diapositive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C854C142-BFD8-4328-8306-380C5B0E31D8}"/>
              </a:ext>
            </a:extLst>
          </p:cNvPr>
          <p:cNvSpPr>
            <a:spLocks noGrp="1"/>
          </p:cNvSpPr>
          <p:nvPr>
            <p:ph type="subTitle" idx="1"/>
          </p:nvPr>
        </p:nvSpPr>
        <p:spPr>
          <a:xfrm>
            <a:off x="-471056" y="212943"/>
            <a:ext cx="5381259" cy="3263557"/>
          </a:xfrm>
        </p:spPr>
        <p:txBody>
          <a:bodyPr>
            <a:normAutofit/>
          </a:bodyPr>
          <a:lstStyle/>
          <a:p>
            <a:endParaRPr lang="fr-FR" dirty="0"/>
          </a:p>
          <a:p>
            <a:pPr algn="ctr"/>
            <a:r>
              <a:rPr lang="fr-FR" sz="4000" dirty="0"/>
              <a:t>                                                                            </a:t>
            </a:r>
            <a:r>
              <a:rPr lang="fr-FR" sz="4300" b="1" dirty="0">
                <a:solidFill>
                  <a:schemeClr val="accent2">
                    <a:lumMod val="50000"/>
                  </a:schemeClr>
                </a:solidFill>
              </a:rPr>
              <a:t>CHOLERA</a:t>
            </a:r>
          </a:p>
        </p:txBody>
      </p:sp>
      <p:sp>
        <p:nvSpPr>
          <p:cNvPr id="2" name="Title 1">
            <a:extLst>
              <a:ext uri="{FF2B5EF4-FFF2-40B4-BE49-F238E27FC236}">
                <a16:creationId xmlns="" xmlns:a16="http://schemas.microsoft.com/office/drawing/2014/main" id="{43679A2E-CC1F-4653-B964-1CA7FEECB15D}"/>
              </a:ext>
            </a:extLst>
          </p:cNvPr>
          <p:cNvSpPr>
            <a:spLocks noGrp="1"/>
          </p:cNvSpPr>
          <p:nvPr>
            <p:ph type="ctrTitle"/>
          </p:nvPr>
        </p:nvSpPr>
        <p:spPr>
          <a:xfrm>
            <a:off x="660401" y="1473203"/>
            <a:ext cx="8613603" cy="1270001"/>
          </a:xfrm>
        </p:spPr>
        <p:txBody>
          <a:bodyPr>
            <a:normAutofit fontScale="90000"/>
          </a:bodyPr>
          <a:lstStyle/>
          <a:p>
            <a:r>
              <a:rPr lang="fr-FR" dirty="0"/>
              <a:t/>
            </a:r>
            <a:br>
              <a:rPr lang="fr-FR" dirty="0"/>
            </a:br>
            <a:endParaRPr lang="fr-FR" dirty="0"/>
          </a:p>
        </p:txBody>
      </p:sp>
      <p:sp>
        <p:nvSpPr>
          <p:cNvPr id="4" name="TextBox 3">
            <a:extLst>
              <a:ext uri="{FF2B5EF4-FFF2-40B4-BE49-F238E27FC236}">
                <a16:creationId xmlns="" xmlns:a16="http://schemas.microsoft.com/office/drawing/2014/main" id="{5F8A9354-36F9-4123-903A-6A46D7F8176A}"/>
              </a:ext>
            </a:extLst>
          </p:cNvPr>
          <p:cNvSpPr txBox="1"/>
          <p:nvPr/>
        </p:nvSpPr>
        <p:spPr>
          <a:xfrm>
            <a:off x="5010411" y="4872624"/>
            <a:ext cx="9050536" cy="923330"/>
          </a:xfrm>
          <a:prstGeom prst="rect">
            <a:avLst/>
          </a:prstGeom>
          <a:noFill/>
        </p:spPr>
        <p:txBody>
          <a:bodyPr wrap="square" rtlCol="0">
            <a:spAutoFit/>
          </a:bodyPr>
          <a:lstStyle/>
          <a:p>
            <a:r>
              <a:rPr lang="fr-FR" dirty="0"/>
              <a:t>DR HAKKAR</a:t>
            </a:r>
          </a:p>
          <a:p>
            <a:r>
              <a:rPr lang="fr-FR" dirty="0"/>
              <a:t>MALADIES INFECTIEUSES</a:t>
            </a:r>
          </a:p>
          <a:p>
            <a:r>
              <a:rPr lang="fr-FR" dirty="0"/>
              <a:t>                HMRUC </a:t>
            </a:r>
          </a:p>
        </p:txBody>
      </p:sp>
      <p:pic>
        <p:nvPicPr>
          <p:cNvPr id="3074" name="Picture 2" descr="Résultat de recherche d'images pour &quot;transmission de choléra image&quot;">
            <a:extLst>
              <a:ext uri="{FF2B5EF4-FFF2-40B4-BE49-F238E27FC236}">
                <a16:creationId xmlns="" xmlns:a16="http://schemas.microsoft.com/office/drawing/2014/main" id="{72C502BF-9E14-456A-B066-962CEB7D5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414" y="485452"/>
            <a:ext cx="4263591" cy="40412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transmission de choléra image&quot;">
            <a:extLst>
              <a:ext uri="{FF2B5EF4-FFF2-40B4-BE49-F238E27FC236}">
                <a16:creationId xmlns="" xmlns:a16="http://schemas.microsoft.com/office/drawing/2014/main" id="{F056A24F-FA41-4917-8192-1259E7F72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3730947"/>
            <a:ext cx="4071808" cy="239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403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pPr lvl="0">
              <a:buClr>
                <a:srgbClr val="D34817"/>
              </a:buClr>
            </a:pPr>
            <a:r>
              <a:rPr lang="fr-FR" sz="4000" b="1" dirty="0">
                <a:solidFill>
                  <a:prstClr val="black"/>
                </a:solidFill>
                <a:latin typeface="Calibri" panose="020F0502020204030204" pitchFamily="34" charset="0"/>
                <a:cs typeface="Calibri" panose="020F0502020204030204" pitchFamily="34" charset="0"/>
              </a:rPr>
              <a:t>Blida en 2018  </a:t>
            </a:r>
            <a:r>
              <a:rPr lang="fr-FR" sz="4000" dirty="0">
                <a:solidFill>
                  <a:prstClr val="black"/>
                </a:solidFill>
                <a:latin typeface="Calibri" panose="020F0502020204030204" pitchFamily="34" charset="0"/>
                <a:cs typeface="Calibri" panose="020F0502020204030204" pitchFamily="34" charset="0"/>
              </a:rPr>
              <a:t>: 217 cas avec 02 </a:t>
            </a:r>
            <a:r>
              <a:rPr lang="fr-FR" sz="4000" dirty="0" err="1">
                <a:solidFill>
                  <a:prstClr val="black"/>
                </a:solidFill>
                <a:latin typeface="Calibri" panose="020F0502020204030204" pitchFamily="34" charset="0"/>
                <a:cs typeface="Calibri" panose="020F0502020204030204" pitchFamily="34" charset="0"/>
              </a:rPr>
              <a:t>décés</a:t>
            </a:r>
            <a:r>
              <a:rPr lang="fr-FR" sz="4000" dirty="0">
                <a:solidFill>
                  <a:prstClr val="black"/>
                </a:solidFill>
                <a:latin typeface="Calibri" panose="020F0502020204030204" pitchFamily="34" charset="0"/>
                <a:cs typeface="Calibri" panose="020F0502020204030204" pitchFamily="34" charset="0"/>
              </a:rPr>
              <a:t> : </a:t>
            </a:r>
          </a:p>
          <a:p>
            <a:pPr marL="0" lvl="0" indent="0">
              <a:buClr>
                <a:srgbClr val="D34817"/>
              </a:buClr>
              <a:buNone/>
            </a:pPr>
            <a:r>
              <a:rPr lang="fr-FR" sz="4000" dirty="0">
                <a:solidFill>
                  <a:prstClr val="black"/>
                </a:solidFill>
                <a:latin typeface="Calibri" panose="020F0502020204030204" pitchFamily="34" charset="0"/>
                <a:cs typeface="Calibri" panose="020F0502020204030204" pitchFamily="34" charset="0"/>
              </a:rPr>
              <a:t>Des cas autochtones non apportés de l’extérieurs origine du centre de l'Algérie : apportée par les expatriés africains.  </a:t>
            </a:r>
          </a:p>
          <a:p>
            <a:pPr lvl="0">
              <a:buClr>
                <a:srgbClr val="D34817"/>
              </a:buClr>
            </a:pPr>
            <a:endParaRPr lang="fr-FR" dirty="0">
              <a:solidFill>
                <a:prstClr val="black"/>
              </a:solidFill>
            </a:endParaRPr>
          </a:p>
          <a:p>
            <a:endParaRPr lang="fr-FR" dirty="0"/>
          </a:p>
        </p:txBody>
      </p:sp>
    </p:spTree>
    <p:extLst>
      <p:ext uri="{BB962C8B-B14F-4D97-AF65-F5344CB8AC3E}">
        <p14:creationId xmlns:p14="http://schemas.microsoft.com/office/powerpoint/2010/main" val="4073867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39588" y="147918"/>
            <a:ext cx="11161059" cy="641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875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16106" y="1600200"/>
            <a:ext cx="10475259" cy="494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371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ECF5BF-8423-4779-9964-906E72384123}"/>
              </a:ext>
            </a:extLst>
          </p:cNvPr>
          <p:cNvSpPr>
            <a:spLocks noGrp="1"/>
          </p:cNvSpPr>
          <p:nvPr>
            <p:ph type="title"/>
          </p:nvPr>
        </p:nvSpPr>
        <p:spPr>
          <a:xfrm>
            <a:off x="364724" y="126609"/>
            <a:ext cx="4137969" cy="618983"/>
          </a:xfrm>
        </p:spPr>
        <p:txBody>
          <a:bodyPr>
            <a:noAutofit/>
          </a:bodyPr>
          <a:lstStyle/>
          <a:p>
            <a:r>
              <a:rPr lang="fr-FR" sz="3600" dirty="0">
                <a:solidFill>
                  <a:srgbClr val="C00000"/>
                </a:solidFill>
                <a:latin typeface="Calibri" panose="020F0502020204030204" pitchFamily="34" charset="0"/>
                <a:cs typeface="Calibri" panose="020F0502020204030204" pitchFamily="34" charset="0"/>
              </a:rPr>
              <a:t>AGENT CAUSAL</a:t>
            </a:r>
          </a:p>
        </p:txBody>
      </p:sp>
      <p:sp>
        <p:nvSpPr>
          <p:cNvPr id="4" name="Text Placeholder 3">
            <a:extLst>
              <a:ext uri="{FF2B5EF4-FFF2-40B4-BE49-F238E27FC236}">
                <a16:creationId xmlns="" xmlns:a16="http://schemas.microsoft.com/office/drawing/2014/main" id="{159F5C1A-F806-4BCD-B269-2FF90C31BC0A}"/>
              </a:ext>
            </a:extLst>
          </p:cNvPr>
          <p:cNvSpPr>
            <a:spLocks noGrp="1"/>
          </p:cNvSpPr>
          <p:nvPr>
            <p:ph type="body" idx="2"/>
          </p:nvPr>
        </p:nvSpPr>
        <p:spPr>
          <a:xfrm>
            <a:off x="196948" y="703385"/>
            <a:ext cx="8707901" cy="6154615"/>
          </a:xfrm>
        </p:spPr>
        <p:txBody>
          <a:bodyPr>
            <a:noAutofit/>
          </a:bodyPr>
          <a:lstStyle/>
          <a:p>
            <a:pPr marL="285750" indent="-285750">
              <a:buFont typeface="Wingdings" panose="05000000000000000000" pitchFamily="2" charset="2"/>
              <a:buChar char="§"/>
            </a:pPr>
            <a:r>
              <a:rPr lang="fr-FR" sz="3600" dirty="0">
                <a:latin typeface="Calibri" panose="020F0502020204030204" pitchFamily="34" charset="0"/>
                <a:cs typeface="Calibri" panose="020F0502020204030204" pitchFamily="34" charset="0"/>
              </a:rPr>
              <a:t>Bactérie: </a:t>
            </a:r>
            <a:r>
              <a:rPr lang="fr-FR" sz="3600" dirty="0">
                <a:solidFill>
                  <a:srgbClr val="0070C0"/>
                </a:solidFill>
                <a:latin typeface="Calibri" panose="020F0502020204030204" pitchFamily="34" charset="0"/>
                <a:cs typeface="Calibri" panose="020F0502020204030204" pitchFamily="34" charset="0"/>
              </a:rPr>
              <a:t>VIBRIO </a:t>
            </a:r>
            <a:r>
              <a:rPr lang="fr-FR" sz="3600" dirty="0" smtClean="0">
                <a:solidFill>
                  <a:srgbClr val="0070C0"/>
                </a:solidFill>
                <a:latin typeface="Calibri" panose="020F0502020204030204" pitchFamily="34" charset="0"/>
                <a:cs typeface="Calibri" panose="020F0502020204030204" pitchFamily="34" charset="0"/>
              </a:rPr>
              <a:t>CHOLERAE</a:t>
            </a:r>
            <a:r>
              <a:rPr lang="fr-FR" sz="3600" dirty="0" smtClean="0">
                <a:latin typeface="Calibri" panose="020F0502020204030204" pitchFamily="34" charset="0"/>
                <a:cs typeface="Calibri" panose="020F0502020204030204" pitchFamily="34" charset="0"/>
              </a:rPr>
              <a:t> , </a:t>
            </a:r>
            <a:r>
              <a:rPr lang="fr-FR" sz="3600" dirty="0" smtClean="0">
                <a:solidFill>
                  <a:prstClr val="black"/>
                </a:solidFill>
                <a:latin typeface="Calibri" panose="020F0502020204030204" pitchFamily="34" charset="0"/>
                <a:cs typeface="Calibri" panose="020F0502020204030204" pitchFamily="34" charset="0"/>
              </a:rPr>
              <a:t>découverte  </a:t>
            </a:r>
            <a:r>
              <a:rPr lang="fr-FR" sz="3600" dirty="0">
                <a:solidFill>
                  <a:prstClr val="black"/>
                </a:solidFill>
                <a:latin typeface="Calibri" panose="020F0502020204030204" pitchFamily="34" charset="0"/>
                <a:cs typeface="Calibri" panose="020F0502020204030204" pitchFamily="34" charset="0"/>
              </a:rPr>
              <a:t>par Koch en Egypte en </a:t>
            </a:r>
            <a:r>
              <a:rPr lang="fr-FR" sz="3600" dirty="0" smtClean="0">
                <a:solidFill>
                  <a:prstClr val="black"/>
                </a:solidFill>
                <a:latin typeface="Calibri" panose="020F0502020204030204" pitchFamily="34" charset="0"/>
                <a:cs typeface="Calibri" panose="020F0502020204030204" pitchFamily="34" charset="0"/>
              </a:rPr>
              <a:t>1923.</a:t>
            </a:r>
            <a:endParaRPr lang="fr-FR" sz="3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r-FR" sz="3600" dirty="0">
                <a:latin typeface="Calibri" panose="020F0502020204030204" pitchFamily="34" charset="0"/>
                <a:cs typeface="Calibri" panose="020F0502020204030204" pitchFamily="34" charset="0"/>
              </a:rPr>
              <a:t>Tropisme exclusivement digestif.</a:t>
            </a:r>
          </a:p>
          <a:p>
            <a:pPr marL="285750" indent="-285750">
              <a:buFont typeface="Wingdings" panose="05000000000000000000" pitchFamily="2" charset="2"/>
              <a:buChar char="§"/>
            </a:pPr>
            <a:r>
              <a:rPr lang="fr-FR" sz="3600" dirty="0">
                <a:latin typeface="Calibri" panose="020F0502020204030204" pitchFamily="34" charset="0"/>
                <a:cs typeface="Calibri" panose="020F0502020204030204" pitchFamily="34" charset="0"/>
              </a:rPr>
              <a:t>BGN , forme de bâtonné incurvé en virgule, mobile grâce à des flagelles, aéro-anaérobie facultative.</a:t>
            </a:r>
          </a:p>
          <a:p>
            <a:pPr marL="285750" indent="-285750">
              <a:buFont typeface="Wingdings" panose="05000000000000000000" pitchFamily="2" charset="2"/>
              <a:buChar char="§"/>
            </a:pPr>
            <a:r>
              <a:rPr lang="fr-FR" sz="3600" dirty="0">
                <a:latin typeface="Calibri" panose="020F0502020204030204" pitchFamily="34" charset="0"/>
                <a:cs typeface="Calibri" panose="020F0502020204030204" pitchFamily="34" charset="0"/>
              </a:rPr>
              <a:t> Sécrétant une </a:t>
            </a:r>
            <a:r>
              <a:rPr lang="fr-FR" sz="3600" b="1" dirty="0">
                <a:latin typeface="Calibri" panose="020F0502020204030204" pitchFamily="34" charset="0"/>
                <a:cs typeface="Calibri" panose="020F0502020204030204" pitchFamily="34" charset="0"/>
              </a:rPr>
              <a:t>exotoxine</a:t>
            </a:r>
            <a:r>
              <a:rPr lang="fr-FR" sz="3600" dirty="0">
                <a:latin typeface="Calibri" panose="020F0502020204030204" pitchFamily="34" charset="0"/>
                <a:cs typeface="Calibri" panose="020F0502020204030204" pitchFamily="34" charset="0"/>
              </a:rPr>
              <a:t> ( entérotoxine) qui est responsable de la diarrhée</a:t>
            </a:r>
            <a:r>
              <a:rPr lang="fr-FR" sz="3600" dirty="0" smtClean="0">
                <a:latin typeface="Calibri" panose="020F0502020204030204" pitchFamily="34" charset="0"/>
                <a:cs typeface="Calibri" panose="020F0502020204030204" pitchFamily="34" charset="0"/>
              </a:rPr>
              <a:t>.</a:t>
            </a:r>
          </a:p>
        </p:txBody>
      </p:sp>
      <p:pic>
        <p:nvPicPr>
          <p:cNvPr id="1026" name="Picture 2" descr="L'agent du choléra est la bactérie Vibrio cholerae, une bacille à flagelle. © AJC1, Flickr, CC by-nc 2.0">
            <a:extLst>
              <a:ext uri="{FF2B5EF4-FFF2-40B4-BE49-F238E27FC236}">
                <a16:creationId xmlns="" xmlns:a16="http://schemas.microsoft.com/office/drawing/2014/main" id="{2BC745E3-2581-457A-BC69-A277F06AA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1434906"/>
            <a:ext cx="2952749" cy="399695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 xmlns:a16="http://schemas.microsoft.com/office/drawing/2014/main" id="{D8FE764E-971E-4923-AFB2-E99C536AE3CB}"/>
              </a:ext>
            </a:extLst>
          </p:cNvPr>
          <p:cNvCxnSpPr>
            <a:cxnSpLocks/>
          </p:cNvCxnSpPr>
          <p:nvPr/>
        </p:nvCxnSpPr>
        <p:spPr>
          <a:xfrm>
            <a:off x="2293975" y="3958683"/>
            <a:ext cx="2794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76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9638" y="155274"/>
            <a:ext cx="10363200" cy="693019"/>
          </a:xfrm>
        </p:spPr>
        <p:txBody>
          <a:bodyPr/>
          <a:lstStyle/>
          <a:p>
            <a:r>
              <a:rPr lang="fr-FR" sz="3600" dirty="0">
                <a:solidFill>
                  <a:srgbClr val="C00000"/>
                </a:solidFill>
                <a:latin typeface="Calibri" panose="020F0502020204030204" pitchFamily="34" charset="0"/>
                <a:cs typeface="Calibri" panose="020F0502020204030204" pitchFamily="34" charset="0"/>
              </a:rPr>
              <a:t>AGENT CAUSAL</a:t>
            </a:r>
            <a:endParaRPr lang="fr-FR" dirty="0"/>
          </a:p>
        </p:txBody>
      </p:sp>
      <p:sp>
        <p:nvSpPr>
          <p:cNvPr id="6" name="Espace réservé du contenu 5"/>
          <p:cNvSpPr>
            <a:spLocks noGrp="1"/>
          </p:cNvSpPr>
          <p:nvPr>
            <p:ph sz="quarter" idx="1"/>
          </p:nvPr>
        </p:nvSpPr>
        <p:spPr>
          <a:xfrm>
            <a:off x="215153" y="1000664"/>
            <a:ext cx="11793071" cy="5521160"/>
          </a:xfrm>
        </p:spPr>
        <p:txBody>
          <a:bodyPr>
            <a:normAutofit fontScale="92500" lnSpcReduction="20000"/>
          </a:bodyPr>
          <a:lstStyle/>
          <a:p>
            <a:pPr marL="0" indent="0">
              <a:buNone/>
            </a:pPr>
            <a:r>
              <a:rPr lang="fr-FR" sz="3300" dirty="0" smtClean="0">
                <a:latin typeface="Calibri" panose="020F0502020204030204" pitchFamily="34" charset="0"/>
                <a:cs typeface="Calibri" panose="020F0502020204030204" pitchFamily="34" charset="0"/>
              </a:rPr>
              <a:t>Deux antigènes :  </a:t>
            </a:r>
          </a:p>
          <a:p>
            <a:r>
              <a:rPr lang="fr-FR" sz="3300" dirty="0" smtClean="0">
                <a:latin typeface="Calibri" panose="020F0502020204030204" pitchFamily="34" charset="0"/>
                <a:cs typeface="Calibri" panose="020F0502020204030204" pitchFamily="34" charset="0"/>
              </a:rPr>
              <a:t> </a:t>
            </a:r>
            <a:r>
              <a:rPr lang="fr-FR" sz="3300" b="1" i="1" dirty="0" smtClean="0">
                <a:latin typeface="Calibri" panose="020F0502020204030204" pitchFamily="34" charset="0"/>
                <a:cs typeface="Calibri" panose="020F0502020204030204" pitchFamily="34" charset="0"/>
              </a:rPr>
              <a:t>Ag  </a:t>
            </a:r>
            <a:r>
              <a:rPr lang="fr-FR" sz="3300" b="1" i="1" dirty="0">
                <a:latin typeface="Calibri" panose="020F0502020204030204" pitchFamily="34" charset="0"/>
                <a:cs typeface="Calibri" panose="020F0502020204030204" pitchFamily="34" charset="0"/>
              </a:rPr>
              <a:t>flagellaire H </a:t>
            </a:r>
          </a:p>
          <a:p>
            <a:r>
              <a:rPr lang="fr-FR" sz="3300" dirty="0" smtClean="0">
                <a:latin typeface="Calibri" panose="020F0502020204030204" pitchFamily="34" charset="0"/>
                <a:cs typeface="Calibri" panose="020F0502020204030204" pitchFamily="34" charset="0"/>
              </a:rPr>
              <a:t>  </a:t>
            </a:r>
            <a:r>
              <a:rPr lang="fr-FR" sz="3300" b="1" dirty="0" smtClean="0">
                <a:latin typeface="Calibri" panose="020F0502020204030204" pitchFamily="34" charset="0"/>
                <a:cs typeface="Calibri" panose="020F0502020204030204" pitchFamily="34" charset="0"/>
              </a:rPr>
              <a:t>Ag somatique </a:t>
            </a:r>
            <a:r>
              <a:rPr lang="fr-FR" sz="3300" b="1" dirty="0">
                <a:latin typeface="Calibri" panose="020F0502020204030204" pitchFamily="34" charset="0"/>
                <a:cs typeface="Calibri" panose="020F0502020204030204" pitchFamily="34" charset="0"/>
              </a:rPr>
              <a:t>O  </a:t>
            </a:r>
            <a:r>
              <a:rPr lang="fr-FR" sz="3300" dirty="0" smtClean="0">
                <a:latin typeface="Calibri" panose="020F0502020204030204" pitchFamily="34" charset="0"/>
                <a:cs typeface="Calibri" panose="020F0502020204030204" pitchFamily="34" charset="0"/>
              </a:rPr>
              <a:t>(plus </a:t>
            </a:r>
            <a:r>
              <a:rPr lang="fr-FR" sz="3300" dirty="0">
                <a:latin typeface="Calibri" panose="020F0502020204030204" pitchFamily="34" charset="0"/>
                <a:cs typeface="Calibri" panose="020F0502020204030204" pitchFamily="34" charset="0"/>
              </a:rPr>
              <a:t>de 100 groupes O1 à </a:t>
            </a:r>
            <a:r>
              <a:rPr lang="fr-FR" sz="3300" dirty="0" smtClean="0">
                <a:latin typeface="Calibri" panose="020F0502020204030204" pitchFamily="34" charset="0"/>
                <a:cs typeface="Calibri" panose="020F0502020204030204" pitchFamily="34" charset="0"/>
              </a:rPr>
              <a:t>O155 ). </a:t>
            </a:r>
          </a:p>
          <a:p>
            <a:pPr marL="0" indent="0">
              <a:buNone/>
            </a:pPr>
            <a:r>
              <a:rPr lang="fr-FR" sz="3300" dirty="0" smtClean="0">
                <a:latin typeface="Calibri" panose="020F0502020204030204" pitchFamily="34" charset="0"/>
                <a:cs typeface="Calibri" panose="020F0502020204030204" pitchFamily="34" charset="0"/>
              </a:rPr>
              <a:t>       *Seules </a:t>
            </a:r>
            <a:r>
              <a:rPr lang="fr-FR" sz="3300" dirty="0">
                <a:latin typeface="Calibri" panose="020F0502020204030204" pitchFamily="34" charset="0"/>
                <a:cs typeface="Calibri" panose="020F0502020204030204" pitchFamily="34" charset="0"/>
              </a:rPr>
              <a:t>les souches appartenant aux </a:t>
            </a:r>
            <a:r>
              <a:rPr lang="fr-FR" sz="3300" dirty="0">
                <a:solidFill>
                  <a:srgbClr val="0070C0"/>
                </a:solidFill>
                <a:latin typeface="Calibri" panose="020F0502020204030204" pitchFamily="34" charset="0"/>
                <a:cs typeface="Calibri" panose="020F0502020204030204" pitchFamily="34" charset="0"/>
              </a:rPr>
              <a:t>sérogroupes </a:t>
            </a:r>
            <a:r>
              <a:rPr lang="fr-FR" sz="3300" b="1" dirty="0">
                <a:solidFill>
                  <a:srgbClr val="0070C0"/>
                </a:solidFill>
                <a:latin typeface="Calibri" panose="020F0502020204030204" pitchFamily="34" charset="0"/>
                <a:cs typeface="Calibri" panose="020F0502020204030204" pitchFamily="34" charset="0"/>
              </a:rPr>
              <a:t>O:1</a:t>
            </a:r>
            <a:r>
              <a:rPr lang="fr-FR" sz="3300" dirty="0">
                <a:solidFill>
                  <a:srgbClr val="0070C0"/>
                </a:solidFill>
                <a:latin typeface="Calibri" panose="020F0502020204030204" pitchFamily="34" charset="0"/>
                <a:cs typeface="Calibri" panose="020F0502020204030204" pitchFamily="34" charset="0"/>
              </a:rPr>
              <a:t> et </a:t>
            </a:r>
            <a:r>
              <a:rPr lang="fr-FR" sz="3300" b="1" dirty="0">
                <a:solidFill>
                  <a:srgbClr val="0070C0"/>
                </a:solidFill>
                <a:latin typeface="Calibri" panose="020F0502020204030204" pitchFamily="34" charset="0"/>
                <a:cs typeface="Calibri" panose="020F0502020204030204" pitchFamily="34" charset="0"/>
              </a:rPr>
              <a:t>O :139 </a:t>
            </a:r>
            <a:r>
              <a:rPr lang="fr-FR" sz="3300" dirty="0">
                <a:solidFill>
                  <a:srgbClr val="0070C0"/>
                </a:solidFill>
                <a:latin typeface="Calibri" panose="020F0502020204030204" pitchFamily="34" charset="0"/>
                <a:cs typeface="Calibri" panose="020F0502020204030204" pitchFamily="34" charset="0"/>
              </a:rPr>
              <a:t>sont </a:t>
            </a:r>
            <a:r>
              <a:rPr lang="fr-FR" sz="3300" u="sng" dirty="0">
                <a:solidFill>
                  <a:srgbClr val="0070C0"/>
                </a:solidFill>
                <a:latin typeface="Calibri" panose="020F0502020204030204" pitchFamily="34" charset="0"/>
                <a:cs typeface="Calibri" panose="020F0502020204030204" pitchFamily="34" charset="0"/>
              </a:rPr>
              <a:t>pathogènes</a:t>
            </a:r>
            <a:r>
              <a:rPr lang="fr-FR" sz="3300" dirty="0">
                <a:solidFill>
                  <a:srgbClr val="0070C0"/>
                </a:solidFill>
                <a:latin typeface="Calibri" panose="020F0502020204030204" pitchFamily="34" charset="0"/>
                <a:cs typeface="Calibri" panose="020F0502020204030204" pitchFamily="34" charset="0"/>
              </a:rPr>
              <a:t> : </a:t>
            </a:r>
            <a:endParaRPr lang="fr-FR" sz="3300" dirty="0" smtClean="0">
              <a:solidFill>
                <a:srgbClr val="0070C0"/>
              </a:solidFill>
              <a:latin typeface="Calibri" panose="020F0502020204030204" pitchFamily="34" charset="0"/>
              <a:cs typeface="Calibri" panose="020F0502020204030204" pitchFamily="34" charset="0"/>
            </a:endParaRPr>
          </a:p>
          <a:p>
            <a:pPr marL="0" indent="0">
              <a:buNone/>
            </a:pPr>
            <a:r>
              <a:rPr lang="fr-FR" sz="3300" dirty="0" smtClean="0">
                <a:latin typeface="Calibri" panose="020F0502020204030204" pitchFamily="34" charset="0"/>
                <a:cs typeface="Calibri" panose="020F0502020204030204" pitchFamily="34" charset="0"/>
              </a:rPr>
              <a:t>       *le </a:t>
            </a:r>
            <a:r>
              <a:rPr lang="fr-FR" sz="3300" dirty="0">
                <a:latin typeface="Calibri" panose="020F0502020204030204" pitchFamily="34" charset="0"/>
                <a:cs typeface="Calibri" panose="020F0502020204030204" pitchFamily="34" charset="0"/>
              </a:rPr>
              <a:t>sérogroupe </a:t>
            </a:r>
            <a:r>
              <a:rPr lang="fr-FR" sz="3300" dirty="0" smtClean="0">
                <a:latin typeface="Calibri" panose="020F0502020204030204" pitchFamily="34" charset="0"/>
                <a:cs typeface="Calibri" panose="020F0502020204030204" pitchFamily="34" charset="0"/>
              </a:rPr>
              <a:t>O1 : 02  biotypes --- </a:t>
            </a:r>
            <a:r>
              <a:rPr lang="fr-FR" sz="3300" dirty="0">
                <a:latin typeface="Calibri" panose="020F0502020204030204" pitchFamily="34" charset="0"/>
                <a:cs typeface="Calibri" panose="020F0502020204030204" pitchFamily="34" charset="0"/>
              </a:rPr>
              <a:t>vibrio cholerae </a:t>
            </a:r>
            <a:r>
              <a:rPr lang="fr-FR" sz="3300" dirty="0" err="1">
                <a:latin typeface="Calibri" panose="020F0502020204030204" pitchFamily="34" charset="0"/>
                <a:cs typeface="Calibri" panose="020F0502020204030204" pitchFamily="34" charset="0"/>
              </a:rPr>
              <a:t>cholerae</a:t>
            </a:r>
            <a:r>
              <a:rPr lang="fr-FR" sz="3300" dirty="0">
                <a:latin typeface="Calibri" panose="020F0502020204030204" pitchFamily="34" charset="0"/>
                <a:cs typeface="Calibri" panose="020F0502020204030204" pitchFamily="34" charset="0"/>
              </a:rPr>
              <a:t> </a:t>
            </a:r>
            <a:endParaRPr lang="fr-FR" sz="3300" dirty="0" smtClean="0">
              <a:latin typeface="Calibri" panose="020F0502020204030204" pitchFamily="34" charset="0"/>
              <a:cs typeface="Calibri" panose="020F0502020204030204" pitchFamily="34" charset="0"/>
            </a:endParaRPr>
          </a:p>
          <a:p>
            <a:pPr marL="0" indent="0">
              <a:buNone/>
            </a:pPr>
            <a:r>
              <a:rPr lang="fr-FR" sz="3300" dirty="0">
                <a:latin typeface="Calibri" panose="020F0502020204030204" pitchFamily="34" charset="0"/>
                <a:cs typeface="Calibri" panose="020F0502020204030204" pitchFamily="34" charset="0"/>
              </a:rPr>
              <a:t> </a:t>
            </a:r>
            <a:r>
              <a:rPr lang="fr-FR" sz="3300" dirty="0" smtClean="0">
                <a:latin typeface="Calibri" panose="020F0502020204030204" pitchFamily="34" charset="0"/>
                <a:cs typeface="Calibri" panose="020F0502020204030204" pitchFamily="34" charset="0"/>
              </a:rPr>
              <a:t>                                                               </a:t>
            </a:r>
            <a:r>
              <a:rPr lang="fr-FR" sz="3300" dirty="0">
                <a:latin typeface="Calibri" panose="020F0502020204030204" pitchFamily="34" charset="0"/>
                <a:cs typeface="Calibri" panose="020F0502020204030204" pitchFamily="34" charset="0"/>
              </a:rPr>
              <a:t>  </a:t>
            </a:r>
            <a:r>
              <a:rPr lang="fr-FR" sz="3300" dirty="0" smtClean="0">
                <a:latin typeface="Calibri" panose="020F0502020204030204" pitchFamily="34" charset="0"/>
                <a:cs typeface="Calibri" panose="020F0502020204030204" pitchFamily="34" charset="0"/>
              </a:rPr>
              <a:t>---  vibrio </a:t>
            </a:r>
            <a:r>
              <a:rPr lang="fr-FR" sz="3300" dirty="0">
                <a:latin typeface="Calibri" panose="020F0502020204030204" pitchFamily="34" charset="0"/>
                <a:cs typeface="Calibri" panose="020F0502020204030204" pitchFamily="34" charset="0"/>
              </a:rPr>
              <a:t>cholerae El Tor </a:t>
            </a:r>
            <a:r>
              <a:rPr lang="fr-FR" sz="3300" dirty="0" smtClean="0">
                <a:latin typeface="Calibri" panose="020F0502020204030204" pitchFamily="34" charset="0"/>
                <a:cs typeface="Calibri" panose="020F0502020204030204" pitchFamily="34" charset="0"/>
              </a:rPr>
              <a:t>.</a:t>
            </a:r>
          </a:p>
          <a:p>
            <a:pPr marL="0" indent="0">
              <a:buNone/>
            </a:pPr>
            <a:r>
              <a:rPr lang="fr-FR" sz="3300" dirty="0">
                <a:latin typeface="Calibri" panose="020F0502020204030204" pitchFamily="34" charset="0"/>
                <a:cs typeface="Calibri" panose="020F0502020204030204" pitchFamily="34" charset="0"/>
              </a:rPr>
              <a:t> </a:t>
            </a:r>
            <a:r>
              <a:rPr lang="fr-FR" sz="3300" dirty="0" smtClean="0">
                <a:latin typeface="Calibri" panose="020F0502020204030204" pitchFamily="34" charset="0"/>
                <a:cs typeface="Calibri" panose="020F0502020204030204" pitchFamily="34" charset="0"/>
              </a:rPr>
              <a:t>       A </a:t>
            </a:r>
            <a:r>
              <a:rPr lang="fr-FR" sz="3300" dirty="0">
                <a:latin typeface="Calibri" panose="020F0502020204030204" pitchFamily="34" charset="0"/>
                <a:cs typeface="Calibri" panose="020F0502020204030204" pitchFamily="34" charset="0"/>
              </a:rPr>
              <a:t>l’intérieur de ce groupe O1, on reconnaît 3 </a:t>
            </a:r>
            <a:r>
              <a:rPr lang="fr-FR" sz="3300" dirty="0" smtClean="0">
                <a:latin typeface="Calibri" panose="020F0502020204030204" pitchFamily="34" charset="0"/>
                <a:cs typeface="Calibri" panose="020F0502020204030204" pitchFamily="34" charset="0"/>
              </a:rPr>
              <a:t>sérotypes </a:t>
            </a:r>
            <a:r>
              <a:rPr lang="fr-FR" sz="3300" dirty="0">
                <a:latin typeface="Calibri" panose="020F0502020204030204" pitchFamily="34" charset="0"/>
                <a:cs typeface="Calibri" panose="020F0502020204030204" pitchFamily="34" charset="0"/>
              </a:rPr>
              <a:t>antigéniques : </a:t>
            </a:r>
            <a:endParaRPr lang="fr-FR" sz="3300" dirty="0" smtClean="0">
              <a:latin typeface="Calibri" panose="020F0502020204030204" pitchFamily="34" charset="0"/>
              <a:cs typeface="Calibri" panose="020F0502020204030204" pitchFamily="34" charset="0"/>
            </a:endParaRPr>
          </a:p>
          <a:p>
            <a:pPr marL="0" indent="0">
              <a:buNone/>
            </a:pPr>
            <a:r>
              <a:rPr lang="fr-FR" sz="3300" dirty="0" smtClean="0">
                <a:latin typeface="Calibri" panose="020F0502020204030204" pitchFamily="34" charset="0"/>
                <a:cs typeface="Calibri" panose="020F0502020204030204" pitchFamily="34" charset="0"/>
              </a:rPr>
              <a:t>                  </a:t>
            </a:r>
            <a:r>
              <a:rPr lang="fr-FR" sz="3300" dirty="0">
                <a:latin typeface="Calibri" panose="020F0502020204030204" pitchFamily="34" charset="0"/>
                <a:cs typeface="Calibri" panose="020F0502020204030204" pitchFamily="34" charset="0"/>
              </a:rPr>
              <a:t>Inaba, </a:t>
            </a:r>
            <a:endParaRPr lang="fr-FR" sz="3300" dirty="0" smtClean="0">
              <a:latin typeface="Calibri" panose="020F0502020204030204" pitchFamily="34" charset="0"/>
              <a:cs typeface="Calibri" panose="020F0502020204030204" pitchFamily="34" charset="0"/>
            </a:endParaRPr>
          </a:p>
          <a:p>
            <a:pPr marL="0" indent="0">
              <a:buNone/>
            </a:pPr>
            <a:r>
              <a:rPr lang="fr-FR" sz="3300" dirty="0" smtClean="0">
                <a:latin typeface="Calibri" panose="020F0502020204030204" pitchFamily="34" charset="0"/>
                <a:cs typeface="Calibri" panose="020F0502020204030204" pitchFamily="34" charset="0"/>
              </a:rPr>
              <a:t>                  Ogawa, </a:t>
            </a:r>
          </a:p>
          <a:p>
            <a:pPr marL="0" indent="0">
              <a:buNone/>
            </a:pPr>
            <a:r>
              <a:rPr lang="fr-FR" sz="3300" dirty="0" smtClean="0">
                <a:latin typeface="Calibri" panose="020F0502020204030204" pitchFamily="34" charset="0"/>
                <a:cs typeface="Calibri" panose="020F0502020204030204" pitchFamily="34" charset="0"/>
              </a:rPr>
              <a:t>                  Ikojima </a:t>
            </a:r>
            <a:r>
              <a:rPr lang="fr-FR" sz="3300" dirty="0">
                <a:latin typeface="Calibri" panose="020F0502020204030204" pitchFamily="34" charset="0"/>
                <a:cs typeface="Calibri" panose="020F0502020204030204" pitchFamily="34" charset="0"/>
              </a:rPr>
              <a:t>Il </a:t>
            </a:r>
            <a:endParaRPr lang="fr-FR" sz="3300" dirty="0" smtClean="0">
              <a:latin typeface="Calibri" panose="020F0502020204030204" pitchFamily="34" charset="0"/>
              <a:cs typeface="Calibri" panose="020F0502020204030204" pitchFamily="34" charset="0"/>
            </a:endParaRPr>
          </a:p>
          <a:p>
            <a:pPr marL="0" indent="0">
              <a:buNone/>
            </a:pP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5640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C00000"/>
                </a:solidFill>
                <a:latin typeface="Calibri" panose="020F0502020204030204" pitchFamily="34" charset="0"/>
                <a:cs typeface="Calibri" panose="020F0502020204030204" pitchFamily="34" charset="0"/>
              </a:rPr>
              <a:t>AGENT CAUSAL</a:t>
            </a:r>
            <a:endParaRPr lang="fr-FR" dirty="0"/>
          </a:p>
        </p:txBody>
      </p:sp>
      <p:sp>
        <p:nvSpPr>
          <p:cNvPr id="3" name="Espace réservé du contenu 2"/>
          <p:cNvSpPr>
            <a:spLocks noGrp="1"/>
          </p:cNvSpPr>
          <p:nvPr>
            <p:ph sz="quarter" idx="1"/>
          </p:nvPr>
        </p:nvSpPr>
        <p:spPr>
          <a:xfrm>
            <a:off x="407963" y="1716258"/>
            <a:ext cx="11465169" cy="4303542"/>
          </a:xfrm>
        </p:spPr>
        <p:txBody>
          <a:bodyPr>
            <a:normAutofit/>
          </a:bodyPr>
          <a:lstStyle/>
          <a:p>
            <a:pPr marL="285750" lvl="0" indent="-285750">
              <a:buClr>
                <a:srgbClr val="D34817"/>
              </a:buClr>
              <a:buFont typeface="Wingdings" panose="05000000000000000000" pitchFamily="2" charset="2"/>
              <a:buChar char="§"/>
            </a:pPr>
            <a:r>
              <a:rPr lang="fr-FR" sz="3600" b="1" u="sng" dirty="0">
                <a:solidFill>
                  <a:prstClr val="black"/>
                </a:solidFill>
                <a:latin typeface="Calibri" panose="020F0502020204030204" pitchFamily="34" charset="0"/>
                <a:cs typeface="Calibri" panose="020F0502020204030204" pitchFamily="34" charset="0"/>
              </a:rPr>
              <a:t> </a:t>
            </a:r>
            <a:r>
              <a:rPr lang="fr-FR" sz="3600" b="1" u="sng" dirty="0" smtClean="0">
                <a:solidFill>
                  <a:prstClr val="black"/>
                </a:solidFill>
                <a:latin typeface="Calibri" panose="020F0502020204030204" pitchFamily="34" charset="0"/>
                <a:cs typeface="Calibri" panose="020F0502020204030204" pitchFamily="34" charset="0"/>
              </a:rPr>
              <a:t>Pousse </a:t>
            </a:r>
            <a:r>
              <a:rPr lang="fr-FR" sz="3600" dirty="0">
                <a:solidFill>
                  <a:prstClr val="black"/>
                </a:solidFill>
                <a:latin typeface="Calibri" panose="020F0502020204030204" pitchFamily="34" charset="0"/>
                <a:cs typeface="Calibri" panose="020F0502020204030204" pitchFamily="34" charset="0"/>
              </a:rPr>
              <a:t>sur des milieux alcalins et hypersalés comme </a:t>
            </a:r>
            <a:r>
              <a:rPr lang="fr-FR" sz="3600" dirty="0">
                <a:solidFill>
                  <a:srgbClr val="0070C0"/>
                </a:solidFill>
                <a:latin typeface="Calibri" panose="020F0502020204030204" pitchFamily="34" charset="0"/>
                <a:cs typeface="Calibri" panose="020F0502020204030204" pitchFamily="34" charset="0"/>
              </a:rPr>
              <a:t>l’eau </a:t>
            </a:r>
            <a:r>
              <a:rPr lang="fr-FR" sz="3600" dirty="0" smtClean="0">
                <a:solidFill>
                  <a:srgbClr val="0070C0"/>
                </a:solidFill>
                <a:latin typeface="Calibri" panose="020F0502020204030204" pitchFamily="34" charset="0"/>
                <a:cs typeface="Calibri" panose="020F0502020204030204" pitchFamily="34" charset="0"/>
              </a:rPr>
              <a:t>peptonnée </a:t>
            </a:r>
            <a:r>
              <a:rPr lang="fr-FR" sz="3600" dirty="0">
                <a:solidFill>
                  <a:srgbClr val="0070C0"/>
                </a:solidFill>
                <a:latin typeface="Calibri" panose="020F0502020204030204" pitchFamily="34" charset="0"/>
                <a:cs typeface="Calibri" panose="020F0502020204030204" pitchFamily="34" charset="0"/>
              </a:rPr>
              <a:t>alcaline (EPA</a:t>
            </a:r>
            <a:r>
              <a:rPr lang="fr-FR" sz="3600" dirty="0">
                <a:solidFill>
                  <a:prstClr val="black"/>
                </a:solidFill>
                <a:latin typeface="Calibri" panose="020F0502020204030204" pitchFamily="34" charset="0"/>
                <a:cs typeface="Calibri" panose="020F0502020204030204" pitchFamily="34" charset="0"/>
              </a:rPr>
              <a:t>).  </a:t>
            </a:r>
          </a:p>
          <a:p>
            <a:pPr marL="285750" lvl="0" indent="-285750">
              <a:buClr>
                <a:srgbClr val="D34817"/>
              </a:buClr>
              <a:buFont typeface="Wingdings" panose="05000000000000000000" pitchFamily="2" charset="2"/>
              <a:buChar char="§"/>
            </a:pPr>
            <a:r>
              <a:rPr lang="fr-FR" sz="3600" b="1" u="sng" dirty="0">
                <a:solidFill>
                  <a:prstClr val="black"/>
                </a:solidFill>
                <a:latin typeface="Calibri" panose="020F0502020204030204" pitchFamily="34" charset="0"/>
                <a:cs typeface="Calibri" panose="020F0502020204030204" pitchFamily="34" charset="0"/>
              </a:rPr>
              <a:t>Détruit</a:t>
            </a:r>
            <a:r>
              <a:rPr lang="fr-FR" sz="3600" dirty="0">
                <a:solidFill>
                  <a:prstClr val="black"/>
                </a:solidFill>
                <a:latin typeface="Calibri" panose="020F0502020204030204" pitchFamily="34" charset="0"/>
                <a:cs typeface="Calibri" panose="020F0502020204030204" pitchFamily="34" charset="0"/>
              </a:rPr>
              <a:t> par l’acidité ,l’exposition au soleil , eau de Javel.</a:t>
            </a:r>
          </a:p>
          <a:p>
            <a:pPr marL="285750" lvl="0" indent="-285750">
              <a:buClr>
                <a:srgbClr val="D34817"/>
              </a:buClr>
              <a:buFont typeface="Wingdings" panose="05000000000000000000" pitchFamily="2" charset="2"/>
              <a:buChar char="§"/>
            </a:pPr>
            <a:r>
              <a:rPr lang="fr-FR" sz="3600" b="1" u="sng" dirty="0">
                <a:solidFill>
                  <a:prstClr val="black"/>
                </a:solidFill>
                <a:latin typeface="Calibri" panose="020F0502020204030204" pitchFamily="34" charset="0"/>
                <a:cs typeface="Calibri" panose="020F0502020204030204" pitchFamily="34" charset="0"/>
              </a:rPr>
              <a:t>Peut résister </a:t>
            </a:r>
            <a:r>
              <a:rPr lang="fr-FR" sz="3600" dirty="0">
                <a:solidFill>
                  <a:prstClr val="black"/>
                </a:solidFill>
                <a:latin typeface="Calibri" panose="020F0502020204030204" pitchFamily="34" charset="0"/>
                <a:cs typeface="Calibri" panose="020F0502020204030204" pitchFamily="34" charset="0"/>
              </a:rPr>
              <a:t>plusieurs jours dans les eaux de puits, citernes et la réfrigération augmente sa durée de vie.</a:t>
            </a:r>
          </a:p>
          <a:p>
            <a:endParaRPr lang="fr-FR" sz="3600" dirty="0"/>
          </a:p>
        </p:txBody>
      </p:sp>
    </p:spTree>
    <p:extLst>
      <p:ext uri="{BB962C8B-B14F-4D97-AF65-F5344CB8AC3E}">
        <p14:creationId xmlns:p14="http://schemas.microsoft.com/office/powerpoint/2010/main" val="109391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2369" y="661182"/>
            <a:ext cx="11075963" cy="1266092"/>
          </a:xfrm>
        </p:spPr>
        <p:txBody>
          <a:bodyPr>
            <a:normAutofit fontScale="90000"/>
          </a:bodyPr>
          <a:lstStyle/>
          <a:p>
            <a:pPr lvl="0">
              <a:spcBef>
                <a:spcPts val="580"/>
              </a:spcBef>
            </a:pPr>
            <a:r>
              <a:rPr lang="fr-FR" sz="2400" b="1" dirty="0" smtClean="0">
                <a:solidFill>
                  <a:srgbClr val="D34817"/>
                </a:solidFill>
              </a:rPr>
              <a:t>   </a:t>
            </a:r>
            <a:r>
              <a:rPr lang="fr-FR" sz="5300" b="1" dirty="0" smtClean="0">
                <a:solidFill>
                  <a:srgbClr val="D34817"/>
                </a:solidFill>
                <a:latin typeface="Calibri" panose="020F0502020204030204" pitchFamily="34" charset="0"/>
                <a:cs typeface="Calibri" panose="020F0502020204030204" pitchFamily="34" charset="0"/>
              </a:rPr>
              <a:t>RESERVOIR </a:t>
            </a:r>
            <a:r>
              <a:rPr lang="fr-FR" sz="5300" b="1" dirty="0">
                <a:solidFill>
                  <a:srgbClr val="D34817"/>
                </a:solidFill>
                <a:latin typeface="Calibri" panose="020F0502020204030204" pitchFamily="34" charset="0"/>
                <a:cs typeface="Calibri" panose="020F0502020204030204" pitchFamily="34" charset="0"/>
              </a:rPr>
              <a:t/>
            </a:r>
            <a:br>
              <a:rPr lang="fr-FR" sz="5300" b="1" dirty="0">
                <a:solidFill>
                  <a:srgbClr val="D34817"/>
                </a:solidFill>
                <a:latin typeface="Calibri" panose="020F0502020204030204" pitchFamily="34" charset="0"/>
                <a:cs typeface="Calibri" panose="020F0502020204030204" pitchFamily="34" charset="0"/>
              </a:rPr>
            </a:br>
            <a:endParaRPr lang="fr-FR" sz="5300" dirty="0">
              <a:latin typeface="Calibri" panose="020F0502020204030204" pitchFamily="34" charset="0"/>
              <a:cs typeface="Calibri" panose="020F0502020204030204" pitchFamily="34" charset="0"/>
            </a:endParaRPr>
          </a:p>
        </p:txBody>
      </p:sp>
      <p:sp>
        <p:nvSpPr>
          <p:cNvPr id="3" name="Espace réservé du contenu 2"/>
          <p:cNvSpPr>
            <a:spLocks noGrp="1"/>
          </p:cNvSpPr>
          <p:nvPr>
            <p:ph sz="quarter" idx="1"/>
          </p:nvPr>
        </p:nvSpPr>
        <p:spPr>
          <a:xfrm>
            <a:off x="323557" y="2011680"/>
            <a:ext cx="11732455" cy="5148775"/>
          </a:xfrm>
        </p:spPr>
        <p:txBody>
          <a:bodyPr>
            <a:normAutofit/>
          </a:bodyPr>
          <a:lstStyle/>
          <a:p>
            <a:pPr lvl="0">
              <a:buClr>
                <a:srgbClr val="D34817"/>
              </a:buClr>
              <a:buFont typeface="Wingdings" panose="05000000000000000000" pitchFamily="2" charset="2"/>
              <a:buChar char="q"/>
            </a:pPr>
            <a:r>
              <a:rPr lang="fr-FR" sz="4000" b="1" dirty="0">
                <a:solidFill>
                  <a:prstClr val="black"/>
                </a:solidFill>
                <a:latin typeface="Calibri" panose="020F0502020204030204" pitchFamily="34" charset="0"/>
                <a:cs typeface="Calibri" panose="020F0502020204030204" pitchFamily="34" charset="0"/>
              </a:rPr>
              <a:t>Homme</a:t>
            </a:r>
            <a:r>
              <a:rPr lang="fr-FR" sz="4000" dirty="0">
                <a:solidFill>
                  <a:prstClr val="black"/>
                </a:solidFill>
                <a:latin typeface="Calibri" panose="020F0502020204030204" pitchFamily="34" charset="0"/>
                <a:cs typeface="Calibri" panose="020F0502020204030204" pitchFamily="34" charset="0"/>
              </a:rPr>
              <a:t>: </a:t>
            </a:r>
            <a:r>
              <a:rPr lang="fr-FR" sz="4000" dirty="0" smtClean="0">
                <a:solidFill>
                  <a:prstClr val="black"/>
                </a:solidFill>
                <a:latin typeface="Calibri" panose="020F0502020204030204" pitchFamily="34" charset="0"/>
                <a:cs typeface="Calibri" panose="020F0502020204030204" pitchFamily="34" charset="0"/>
              </a:rPr>
              <a:t>-malade </a:t>
            </a:r>
            <a:r>
              <a:rPr lang="fr-FR" sz="4000" dirty="0">
                <a:solidFill>
                  <a:prstClr val="black"/>
                </a:solidFill>
                <a:latin typeface="Calibri" panose="020F0502020204030204" pitchFamily="34" charset="0"/>
                <a:cs typeface="Calibri" panose="020F0502020204030204" pitchFamily="34" charset="0"/>
              </a:rPr>
              <a:t>, </a:t>
            </a:r>
          </a:p>
          <a:p>
            <a:pPr marL="0" lvl="0" indent="0">
              <a:buClr>
                <a:srgbClr val="D34817"/>
              </a:buClr>
              <a:buNone/>
            </a:pPr>
            <a:r>
              <a:rPr lang="fr-FR" sz="3400" dirty="0" smtClean="0">
                <a:solidFill>
                  <a:prstClr val="black"/>
                </a:solidFill>
                <a:latin typeface="Calibri" panose="020F0502020204030204" pitchFamily="34" charset="0"/>
                <a:cs typeface="Calibri" panose="020F0502020204030204" pitchFamily="34" charset="0"/>
              </a:rPr>
              <a:t>                        -convalescent,</a:t>
            </a:r>
          </a:p>
          <a:p>
            <a:pPr marL="0" lvl="0" indent="0">
              <a:buClr>
                <a:srgbClr val="D34817"/>
              </a:buClr>
              <a:buNone/>
            </a:pPr>
            <a:r>
              <a:rPr lang="fr-FR" sz="4000" dirty="0" smtClean="0">
                <a:solidFill>
                  <a:prstClr val="black"/>
                </a:solidFill>
                <a:latin typeface="Calibri" panose="020F0502020204030204" pitchFamily="34" charset="0"/>
                <a:cs typeface="Calibri" panose="020F0502020204030204" pitchFamily="34" charset="0"/>
              </a:rPr>
              <a:t>                    -porteur </a:t>
            </a:r>
            <a:r>
              <a:rPr lang="fr-FR" sz="4000" dirty="0">
                <a:solidFill>
                  <a:prstClr val="black"/>
                </a:solidFill>
                <a:latin typeface="Calibri" panose="020F0502020204030204" pitchFamily="34" charset="0"/>
                <a:cs typeface="Calibri" panose="020F0502020204030204" pitchFamily="34" charset="0"/>
              </a:rPr>
              <a:t>sains et </a:t>
            </a:r>
            <a:endParaRPr lang="fr-FR" sz="4000" dirty="0" smtClean="0">
              <a:solidFill>
                <a:prstClr val="black"/>
              </a:solidFill>
              <a:latin typeface="Calibri" panose="020F0502020204030204" pitchFamily="34" charset="0"/>
              <a:cs typeface="Calibri" panose="020F0502020204030204" pitchFamily="34" charset="0"/>
            </a:endParaRPr>
          </a:p>
          <a:p>
            <a:pPr marL="0" lvl="0" indent="0">
              <a:buClr>
                <a:srgbClr val="D34817"/>
              </a:buClr>
              <a:buNone/>
            </a:pPr>
            <a:r>
              <a:rPr lang="fr-FR" sz="4000" dirty="0" smtClean="0">
                <a:solidFill>
                  <a:prstClr val="black"/>
                </a:solidFill>
                <a:latin typeface="Calibri" panose="020F0502020204030204" pitchFamily="34" charset="0"/>
                <a:cs typeface="Calibri" panose="020F0502020204030204" pitchFamily="34" charset="0"/>
              </a:rPr>
              <a:t>                    -cadavre</a:t>
            </a:r>
            <a:r>
              <a:rPr lang="fr-FR" sz="4000" dirty="0">
                <a:solidFill>
                  <a:prstClr val="black"/>
                </a:solidFill>
                <a:latin typeface="Calibri" panose="020F0502020204030204" pitchFamily="34" charset="0"/>
                <a:cs typeface="Calibri" panose="020F0502020204030204" pitchFamily="34" charset="0"/>
              </a:rPr>
              <a:t>.</a:t>
            </a:r>
          </a:p>
          <a:p>
            <a:pPr lvl="0">
              <a:buClr>
                <a:srgbClr val="D34817"/>
              </a:buClr>
              <a:buFont typeface="Wingdings" panose="05000000000000000000" pitchFamily="2" charset="2"/>
              <a:buChar char="q"/>
            </a:pPr>
            <a:r>
              <a:rPr lang="fr-FR" sz="4000" b="1" dirty="0">
                <a:solidFill>
                  <a:prstClr val="black"/>
                </a:solidFill>
                <a:latin typeface="Calibri" panose="020F0502020204030204" pitchFamily="34" charset="0"/>
                <a:cs typeface="Calibri" panose="020F0502020204030204" pitchFamily="34" charset="0"/>
              </a:rPr>
              <a:t>Milieu externe </a:t>
            </a:r>
            <a:r>
              <a:rPr lang="fr-FR" sz="4000" dirty="0">
                <a:solidFill>
                  <a:prstClr val="black"/>
                </a:solidFill>
                <a:latin typeface="Calibri" panose="020F0502020204030204" pitchFamily="34" charset="0"/>
                <a:cs typeface="Calibri" panose="020F0502020204030204" pitchFamily="34" charset="0"/>
              </a:rPr>
              <a:t>: l’eau ,sol , aliments linges,(selles , </a:t>
            </a:r>
            <a:r>
              <a:rPr lang="fr-FR" sz="4000" dirty="0" smtClean="0">
                <a:solidFill>
                  <a:prstClr val="black"/>
                </a:solidFill>
                <a:latin typeface="Calibri" panose="020F0502020204030204" pitchFamily="34" charset="0"/>
                <a:cs typeface="Calibri" panose="020F0502020204030204" pitchFamily="34" charset="0"/>
              </a:rPr>
              <a:t>vomissements </a:t>
            </a:r>
            <a:r>
              <a:rPr lang="fr-FR" sz="4000" dirty="0">
                <a:solidFill>
                  <a:prstClr val="black"/>
                </a:solidFill>
                <a:latin typeface="Calibri" panose="020F0502020204030204" pitchFamily="34" charset="0"/>
                <a:cs typeface="Calibri" panose="020F0502020204030204" pitchFamily="34" charset="0"/>
              </a:rPr>
              <a:t>dans les formes graves d’infection), sueurs….</a:t>
            </a:r>
          </a:p>
          <a:p>
            <a:endParaRPr lang="fr-FR"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27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spcBef>
                <a:spcPts val="580"/>
              </a:spcBef>
            </a:pPr>
            <a:r>
              <a:rPr lang="fr-FR" b="1" dirty="0" smtClean="0">
                <a:solidFill>
                  <a:srgbClr val="D34817"/>
                </a:solidFill>
                <a:latin typeface="Calibri" panose="020F0502020204030204" pitchFamily="34" charset="0"/>
                <a:cs typeface="Calibri" panose="020F0502020204030204" pitchFamily="34" charset="0"/>
              </a:rPr>
              <a:t>TRANSMISSION : </a:t>
            </a:r>
            <a:r>
              <a:rPr lang="fr-FR" b="1" dirty="0" smtClean="0">
                <a:solidFill>
                  <a:schemeClr val="tx1"/>
                </a:solidFill>
                <a:latin typeface="Calibri" panose="020F0502020204030204" pitchFamily="34" charset="0"/>
                <a:cs typeface="Calibri" panose="020F0502020204030204" pitchFamily="34" charset="0"/>
              </a:rPr>
              <a:t>orale </a:t>
            </a:r>
            <a:endParaRPr lang="fr-FR" b="1" dirty="0">
              <a:solidFill>
                <a:schemeClr val="tx1"/>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sz="quarter" idx="1"/>
          </p:nvPr>
        </p:nvSpPr>
        <p:spPr>
          <a:xfrm>
            <a:off x="304800" y="1543050"/>
            <a:ext cx="11639550" cy="5010150"/>
          </a:xfrm>
        </p:spPr>
        <p:txBody>
          <a:bodyPr>
            <a:normAutofit/>
          </a:bodyPr>
          <a:lstStyle/>
          <a:p>
            <a:pPr marL="0" lvl="0" indent="0">
              <a:buClr>
                <a:srgbClr val="D34817"/>
              </a:buClr>
              <a:buNone/>
            </a:pPr>
            <a:r>
              <a:rPr lang="fr-FR" b="1" i="1" dirty="0" smtClean="0"/>
              <a:t> </a:t>
            </a:r>
            <a:r>
              <a:rPr lang="fr-FR" sz="3600" b="1" dirty="0" smtClean="0"/>
              <a:t>** </a:t>
            </a:r>
            <a:r>
              <a:rPr lang="fr-FR" sz="3600" b="1" dirty="0" smtClean="0">
                <a:latin typeface="Calibri" panose="020F0502020204030204" pitchFamily="34" charset="0"/>
                <a:cs typeface="Calibri" panose="020F0502020204030204" pitchFamily="34" charset="0"/>
              </a:rPr>
              <a:t>Directe</a:t>
            </a:r>
            <a:r>
              <a:rPr lang="fr-FR" sz="3600" dirty="0" smtClean="0">
                <a:latin typeface="Calibri" panose="020F0502020204030204" pitchFamily="34" charset="0"/>
                <a:cs typeface="Calibri" panose="020F0502020204030204" pitchFamily="34" charset="0"/>
              </a:rPr>
              <a:t> </a:t>
            </a:r>
            <a:r>
              <a:rPr lang="fr-FR" sz="3600" b="1" dirty="0">
                <a:latin typeface="Calibri" panose="020F0502020204030204" pitchFamily="34" charset="0"/>
                <a:cs typeface="Calibri" panose="020F0502020204030204" pitchFamily="34" charset="0"/>
              </a:rPr>
              <a:t>manu-portée</a:t>
            </a:r>
            <a:r>
              <a:rPr lang="fr-FR" sz="3600" dirty="0">
                <a:latin typeface="Calibri" panose="020F0502020204030204" pitchFamily="34" charset="0"/>
                <a:cs typeface="Calibri" panose="020F0502020204030204" pitchFamily="34" charset="0"/>
              </a:rPr>
              <a:t>: </a:t>
            </a:r>
            <a:r>
              <a:rPr lang="fr-FR" sz="3600" dirty="0">
                <a:solidFill>
                  <a:prstClr val="black"/>
                </a:solidFill>
                <a:latin typeface="Calibri" panose="020F0502020204030204" pitchFamily="34" charset="0"/>
                <a:cs typeface="Calibri" panose="020F0502020204030204" pitchFamily="34" charset="0"/>
              </a:rPr>
              <a:t>(</a:t>
            </a:r>
            <a:r>
              <a:rPr lang="fr-FR" sz="3600" dirty="0" smtClean="0">
                <a:solidFill>
                  <a:prstClr val="black"/>
                </a:solidFill>
                <a:latin typeface="Calibri" panose="020F0502020204030204" pitchFamily="34" charset="0"/>
                <a:cs typeface="Calibri" panose="020F0502020204030204" pitchFamily="34" charset="0"/>
              </a:rPr>
              <a:t> </a:t>
            </a:r>
            <a:r>
              <a:rPr lang="fr-FR" sz="3600" dirty="0">
                <a:solidFill>
                  <a:srgbClr val="0070C0"/>
                </a:solidFill>
                <a:latin typeface="Calibri" panose="020F0502020204030204" pitchFamily="34" charset="0"/>
                <a:cs typeface="Calibri" panose="020F0502020204030204" pitchFamily="34" charset="0"/>
              </a:rPr>
              <a:t>maladie des mains </a:t>
            </a:r>
            <a:r>
              <a:rPr lang="fr-FR" sz="3600" dirty="0" smtClean="0">
                <a:solidFill>
                  <a:srgbClr val="0070C0"/>
                </a:solidFill>
                <a:latin typeface="Calibri" panose="020F0502020204030204" pitchFamily="34" charset="0"/>
                <a:cs typeface="Calibri" panose="020F0502020204030204" pitchFamily="34" charset="0"/>
              </a:rPr>
              <a:t>sales </a:t>
            </a:r>
            <a:r>
              <a:rPr lang="fr-FR" sz="3600" dirty="0" smtClean="0">
                <a:solidFill>
                  <a:prstClr val="black"/>
                </a:solidFill>
                <a:latin typeface="Calibri" panose="020F0502020204030204" pitchFamily="34" charset="0"/>
                <a:cs typeface="Calibri" panose="020F0502020204030204" pitchFamily="34" charset="0"/>
              </a:rPr>
              <a:t>).  </a:t>
            </a:r>
            <a:endParaRPr lang="fr-FR" sz="3600" dirty="0">
              <a:solidFill>
                <a:prstClr val="black"/>
              </a:solidFill>
              <a:latin typeface="Calibri" panose="020F0502020204030204" pitchFamily="34" charset="0"/>
              <a:cs typeface="Calibri" panose="020F0502020204030204" pitchFamily="34" charset="0"/>
            </a:endParaRPr>
          </a:p>
          <a:p>
            <a:pPr marL="0" indent="0">
              <a:buNone/>
            </a:pPr>
            <a:r>
              <a:rPr lang="fr-FR" sz="3600" dirty="0" smtClean="0">
                <a:latin typeface="Calibri" panose="020F0502020204030204" pitchFamily="34" charset="0"/>
                <a:cs typeface="Calibri" panose="020F0502020204030204" pitchFamily="34" charset="0"/>
              </a:rPr>
              <a:t>Contact </a:t>
            </a:r>
            <a:r>
              <a:rPr lang="fr-FR" sz="3600" dirty="0">
                <a:latin typeface="Calibri" panose="020F0502020204030204" pitchFamily="34" charset="0"/>
                <a:cs typeface="Calibri" panose="020F0502020204030204" pitchFamily="34" charset="0"/>
              </a:rPr>
              <a:t>avec le malade (sueur, vomissements, </a:t>
            </a:r>
            <a:r>
              <a:rPr lang="fr-FR" sz="3600" dirty="0" smtClean="0">
                <a:latin typeface="Calibri" panose="020F0502020204030204" pitchFamily="34" charset="0"/>
                <a:cs typeface="Calibri" panose="020F0502020204030204" pitchFamily="34" charset="0"/>
              </a:rPr>
              <a:t>toilette…), </a:t>
            </a:r>
          </a:p>
          <a:p>
            <a:pPr marL="0" indent="0">
              <a:buNone/>
            </a:pPr>
            <a:r>
              <a:rPr lang="fr-FR" sz="3600" b="1" dirty="0" smtClean="0">
                <a:latin typeface="Calibri" panose="020F0502020204030204" pitchFamily="34" charset="0"/>
                <a:cs typeface="Calibri" panose="020F0502020204030204" pitchFamily="34" charset="0"/>
              </a:rPr>
              <a:t>** Indirecte </a:t>
            </a:r>
            <a:r>
              <a:rPr lang="fr-FR" sz="3600" b="1" dirty="0">
                <a:latin typeface="Calibri" panose="020F0502020204030204" pitchFamily="34" charset="0"/>
                <a:cs typeface="Calibri" panose="020F0502020204030204" pitchFamily="34" charset="0"/>
              </a:rPr>
              <a:t>féco-orale </a:t>
            </a:r>
            <a:r>
              <a:rPr lang="fr-FR" sz="3600" dirty="0" smtClean="0">
                <a:latin typeface="Calibri" panose="020F0502020204030204" pitchFamily="34" charset="0"/>
                <a:cs typeface="Calibri" panose="020F0502020204030204" pitchFamily="34" charset="0"/>
              </a:rPr>
              <a:t>:(</a:t>
            </a:r>
            <a:r>
              <a:rPr lang="fr-FR" sz="3600" dirty="0" smtClean="0">
                <a:solidFill>
                  <a:prstClr val="black"/>
                </a:solidFill>
                <a:latin typeface="Calibri" panose="020F0502020204030204" pitchFamily="34" charset="0"/>
                <a:cs typeface="Calibri" panose="020F0502020204030204" pitchFamily="34" charset="0"/>
              </a:rPr>
              <a:t> </a:t>
            </a:r>
            <a:r>
              <a:rPr lang="fr-FR" sz="3600" dirty="0">
                <a:solidFill>
                  <a:srgbClr val="0070C0"/>
                </a:solidFill>
                <a:latin typeface="Calibri" panose="020F0502020204030204" pitchFamily="34" charset="0"/>
                <a:cs typeface="Calibri" panose="020F0502020204030204" pitchFamily="34" charset="0"/>
              </a:rPr>
              <a:t>maladie du péril fécal</a:t>
            </a:r>
            <a:r>
              <a:rPr lang="fr-FR" sz="3600" dirty="0" smtClean="0">
                <a:solidFill>
                  <a:srgbClr val="0070C0"/>
                </a:solidFill>
                <a:latin typeface="Calibri" panose="020F0502020204030204" pitchFamily="34" charset="0"/>
                <a:cs typeface="Calibri" panose="020F0502020204030204" pitchFamily="34" charset="0"/>
              </a:rPr>
              <a:t> </a:t>
            </a:r>
            <a:r>
              <a:rPr lang="fr-FR" sz="3600" dirty="0" smtClean="0">
                <a:latin typeface="Calibri" panose="020F0502020204030204" pitchFamily="34" charset="0"/>
                <a:cs typeface="Calibri" panose="020F0502020204030204" pitchFamily="34" charset="0"/>
              </a:rPr>
              <a:t>)</a:t>
            </a:r>
          </a:p>
          <a:p>
            <a:pPr marL="0" indent="0">
              <a:buNone/>
            </a:pPr>
            <a:r>
              <a:rPr lang="fr-FR" sz="3600" dirty="0" smtClean="0">
                <a:latin typeface="Calibri" panose="020F0502020204030204" pitchFamily="34" charset="0"/>
                <a:cs typeface="Calibri" panose="020F0502020204030204" pitchFamily="34" charset="0"/>
              </a:rPr>
              <a:t>   - Ingestion </a:t>
            </a:r>
            <a:r>
              <a:rPr lang="fr-FR" sz="3600" dirty="0">
                <a:latin typeface="Calibri" panose="020F0502020204030204" pitchFamily="34" charset="0"/>
                <a:cs typeface="Calibri" panose="020F0502020204030204" pitchFamily="34" charset="0"/>
              </a:rPr>
              <a:t>d’aliments </a:t>
            </a:r>
            <a:r>
              <a:rPr lang="fr-FR" sz="3600" dirty="0" smtClean="0">
                <a:latin typeface="Calibri" panose="020F0502020204030204" pitchFamily="34" charset="0"/>
                <a:cs typeface="Calibri" panose="020F0502020204030204" pitchFamily="34" charset="0"/>
              </a:rPr>
              <a:t>souillés crudités </a:t>
            </a:r>
            <a:r>
              <a:rPr lang="fr-FR" sz="3600" dirty="0">
                <a:latin typeface="Calibri" panose="020F0502020204030204" pitchFamily="34" charset="0"/>
                <a:cs typeface="Calibri" panose="020F0502020204030204" pitchFamily="34" charset="0"/>
              </a:rPr>
              <a:t>(légumes…) non lavées, souillées ou irriguées par des égouts, coquillages.  </a:t>
            </a:r>
            <a:r>
              <a:rPr lang="fr-FR" sz="3600" dirty="0" smtClean="0">
                <a:latin typeface="Calibri" panose="020F0502020204030204" pitchFamily="34" charset="0"/>
                <a:cs typeface="Calibri" panose="020F0502020204030204" pitchFamily="34" charset="0"/>
              </a:rPr>
              <a:t>   </a:t>
            </a:r>
          </a:p>
          <a:p>
            <a:pPr marL="0" indent="0">
              <a:buNone/>
            </a:pPr>
            <a:r>
              <a:rPr lang="fr-FR" sz="3600" dirty="0">
                <a:latin typeface="Calibri" panose="020F0502020204030204" pitchFamily="34" charset="0"/>
                <a:cs typeface="Calibri" panose="020F0502020204030204" pitchFamily="34" charset="0"/>
              </a:rPr>
              <a:t> </a:t>
            </a:r>
            <a:r>
              <a:rPr lang="fr-FR" sz="3600" dirty="0" smtClean="0">
                <a:latin typeface="Calibri" panose="020F0502020204030204" pitchFamily="34" charset="0"/>
                <a:cs typeface="Calibri" panose="020F0502020204030204" pitchFamily="34" charset="0"/>
              </a:rPr>
              <a:t>  - consommation </a:t>
            </a:r>
            <a:r>
              <a:rPr lang="fr-FR" sz="3600" dirty="0">
                <a:latin typeface="Calibri" panose="020F0502020204030204" pitchFamily="34" charset="0"/>
                <a:cs typeface="Calibri" panose="020F0502020204030204" pitchFamily="34" charset="0"/>
              </a:rPr>
              <a:t>d’une eau polluée par les matières fécales humaines et </a:t>
            </a:r>
            <a:r>
              <a:rPr lang="fr-FR" sz="3600" dirty="0" smtClean="0">
                <a:latin typeface="Calibri" panose="020F0502020204030204" pitchFamily="34" charset="0"/>
                <a:cs typeface="Calibri" panose="020F0502020204030204" pitchFamily="34" charset="0"/>
              </a:rPr>
              <a:t>non traitée . </a:t>
            </a:r>
          </a:p>
          <a:p>
            <a:pPr marL="0" indent="0">
              <a:buNone/>
            </a:pPr>
            <a:r>
              <a:rPr lang="fr-FR" sz="3600" dirty="0">
                <a:latin typeface="Calibri" panose="020F0502020204030204" pitchFamily="34" charset="0"/>
                <a:cs typeface="Calibri" panose="020F0502020204030204" pitchFamily="34" charset="0"/>
              </a:rPr>
              <a:t> </a:t>
            </a:r>
            <a:r>
              <a:rPr lang="fr-FR" sz="3600" dirty="0" smtClean="0">
                <a:latin typeface="Calibri" panose="020F0502020204030204" pitchFamily="34" charset="0"/>
                <a:cs typeface="Calibri" panose="020F0502020204030204" pitchFamily="34" charset="0"/>
              </a:rPr>
              <a:t>  - Les </a:t>
            </a:r>
            <a:r>
              <a:rPr lang="fr-FR" sz="3600" dirty="0">
                <a:latin typeface="Calibri" panose="020F0502020204030204" pitchFamily="34" charset="0"/>
                <a:cs typeface="Calibri" panose="020F0502020204030204" pitchFamily="34" charset="0"/>
              </a:rPr>
              <a:t>objets du malade (draps, habits</a:t>
            </a:r>
            <a:r>
              <a:rPr lang="fr-FR" sz="3600" dirty="0"/>
              <a:t>…) </a:t>
            </a:r>
          </a:p>
        </p:txBody>
      </p:sp>
    </p:spTree>
    <p:extLst>
      <p:ext uri="{BB962C8B-B14F-4D97-AF65-F5344CB8AC3E}">
        <p14:creationId xmlns:p14="http://schemas.microsoft.com/office/powerpoint/2010/main" val="2962034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solidFill>
                  <a:srgbClr val="C00000"/>
                </a:solidFill>
                <a:latin typeface="Calibri" panose="020F0502020204030204" pitchFamily="34" charset="0"/>
                <a:cs typeface="Calibri" panose="020F0502020204030204" pitchFamily="34" charset="0"/>
              </a:rPr>
              <a:t>Facteurs favorisants / Immunité </a:t>
            </a:r>
            <a:endParaRPr lang="fr-FR" sz="4800" dirty="0">
              <a:solidFill>
                <a:srgbClr val="C00000"/>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sz="quarter" idx="1"/>
          </p:nvPr>
        </p:nvSpPr>
        <p:spPr>
          <a:xfrm>
            <a:off x="469900" y="1879600"/>
            <a:ext cx="11722100" cy="4737100"/>
          </a:xfrm>
        </p:spPr>
        <p:txBody>
          <a:bodyPr>
            <a:normAutofit lnSpcReduction="10000"/>
          </a:bodyPr>
          <a:lstStyle/>
          <a:p>
            <a:pPr lvl="0">
              <a:buClr>
                <a:srgbClr val="D34817"/>
              </a:buClr>
              <a:buFont typeface="Wingdings" panose="05000000000000000000" pitchFamily="2" charset="2"/>
              <a:buChar char="q"/>
            </a:pPr>
            <a:r>
              <a:rPr lang="fr-FR" sz="3600" b="1" dirty="0">
                <a:solidFill>
                  <a:prstClr val="black"/>
                </a:solidFill>
                <a:latin typeface="Calibri" panose="020F0502020204030204" pitchFamily="34" charset="0"/>
                <a:cs typeface="Calibri" panose="020F0502020204030204" pitchFamily="34" charset="0"/>
              </a:rPr>
              <a:t>Immunité acquise </a:t>
            </a:r>
            <a:r>
              <a:rPr lang="fr-FR" sz="3600" dirty="0" smtClean="0">
                <a:solidFill>
                  <a:prstClr val="black"/>
                </a:solidFill>
                <a:latin typeface="Calibri" panose="020F0502020204030204" pitchFamily="34" charset="0"/>
                <a:cs typeface="Calibri" panose="020F0502020204030204" pitchFamily="34" charset="0"/>
              </a:rPr>
              <a:t>:</a:t>
            </a:r>
          </a:p>
          <a:p>
            <a:pPr marL="0" lvl="0" indent="0">
              <a:buClr>
                <a:srgbClr val="D34817"/>
              </a:buClr>
              <a:buNone/>
            </a:pPr>
            <a:r>
              <a:rPr lang="fr-FR" sz="3600" dirty="0" smtClean="0">
                <a:solidFill>
                  <a:prstClr val="black"/>
                </a:solidFill>
                <a:latin typeface="Calibri" panose="020F0502020204030204" pitchFamily="34" charset="0"/>
                <a:cs typeface="Calibri" panose="020F0502020204030204" pitchFamily="34" charset="0"/>
              </a:rPr>
              <a:t> Partielle de </a:t>
            </a:r>
            <a:r>
              <a:rPr lang="fr-FR" sz="3600" dirty="0">
                <a:solidFill>
                  <a:prstClr val="black"/>
                </a:solidFill>
                <a:latin typeface="Calibri" panose="020F0502020204030204" pitchFamily="34" charset="0"/>
                <a:cs typeface="Calibri" panose="020F0502020204030204" pitchFamily="34" charset="0"/>
              </a:rPr>
              <a:t>courte </a:t>
            </a:r>
            <a:r>
              <a:rPr lang="fr-FR" sz="3600" dirty="0" smtClean="0">
                <a:solidFill>
                  <a:prstClr val="black"/>
                </a:solidFill>
                <a:latin typeface="Calibri" panose="020F0502020204030204" pitchFamily="34" charset="0"/>
                <a:cs typeface="Calibri" panose="020F0502020204030204" pitchFamily="34" charset="0"/>
              </a:rPr>
              <a:t>durée :03  à 05 ans  contre le sérotype impliqué .</a:t>
            </a:r>
            <a:endParaRPr lang="fr-FR" sz="3600" dirty="0">
              <a:solidFill>
                <a:prstClr val="black"/>
              </a:solidFill>
              <a:latin typeface="Calibri" panose="020F0502020204030204" pitchFamily="34" charset="0"/>
              <a:cs typeface="Calibri" panose="020F0502020204030204" pitchFamily="34" charset="0"/>
            </a:endParaRPr>
          </a:p>
          <a:p>
            <a:pPr lvl="0">
              <a:buClr>
                <a:srgbClr val="D34817"/>
              </a:buClr>
              <a:buFont typeface="Wingdings" panose="05000000000000000000" pitchFamily="2" charset="2"/>
              <a:buChar char="q"/>
            </a:pPr>
            <a:r>
              <a:rPr lang="fr-FR" sz="3600" b="1" dirty="0">
                <a:solidFill>
                  <a:prstClr val="black"/>
                </a:solidFill>
                <a:latin typeface="Calibri" panose="020F0502020204030204" pitchFamily="34" charset="0"/>
                <a:cs typeface="Calibri" panose="020F0502020204030204" pitchFamily="34" charset="0"/>
              </a:rPr>
              <a:t>Fact favorisants</a:t>
            </a:r>
            <a:r>
              <a:rPr lang="fr-FR" sz="3600" dirty="0">
                <a:solidFill>
                  <a:prstClr val="black"/>
                </a:solidFill>
                <a:latin typeface="Calibri" panose="020F0502020204030204" pitchFamily="34" charset="0"/>
                <a:cs typeface="Calibri" panose="020F0502020204030204" pitchFamily="34" charset="0"/>
              </a:rPr>
              <a:t>: </a:t>
            </a:r>
            <a:endParaRPr lang="fr-FR" sz="3600" dirty="0" smtClean="0">
              <a:solidFill>
                <a:prstClr val="black"/>
              </a:solidFill>
              <a:latin typeface="Calibri" panose="020F0502020204030204" pitchFamily="34" charset="0"/>
              <a:cs typeface="Calibri" panose="020F0502020204030204" pitchFamily="34" charset="0"/>
            </a:endParaRPr>
          </a:p>
          <a:p>
            <a:pPr lvl="0">
              <a:buClr>
                <a:srgbClr val="D34817"/>
              </a:buClr>
              <a:buFontTx/>
              <a:buChar char="-"/>
            </a:pPr>
            <a:r>
              <a:rPr lang="fr-FR" sz="3600" dirty="0" smtClean="0">
                <a:solidFill>
                  <a:prstClr val="black"/>
                </a:solidFill>
                <a:latin typeface="Calibri" panose="020F0502020204030204" pitchFamily="34" charset="0"/>
                <a:cs typeface="Calibri" panose="020F0502020204030204" pitchFamily="34" charset="0"/>
              </a:rPr>
              <a:t>Fact </a:t>
            </a:r>
            <a:r>
              <a:rPr lang="fr-FR" sz="3600" dirty="0">
                <a:solidFill>
                  <a:prstClr val="black"/>
                </a:solidFill>
                <a:latin typeface="Calibri" panose="020F0502020204030204" pitchFamily="34" charset="0"/>
                <a:cs typeface="Calibri" panose="020F0502020204030204" pitchFamily="34" charset="0"/>
              </a:rPr>
              <a:t>démographiques</a:t>
            </a:r>
            <a:r>
              <a:rPr lang="fr-FR" sz="3600" dirty="0" smtClean="0">
                <a:solidFill>
                  <a:prstClr val="black"/>
                </a:solidFill>
                <a:latin typeface="Calibri" panose="020F0502020204030204" pitchFamily="34" charset="0"/>
                <a:cs typeface="Calibri" panose="020F0502020204030204" pitchFamily="34" charset="0"/>
              </a:rPr>
              <a:t>,</a:t>
            </a:r>
          </a:p>
          <a:p>
            <a:pPr lvl="0">
              <a:buClr>
                <a:srgbClr val="D34817"/>
              </a:buClr>
              <a:buFontTx/>
              <a:buChar char="-"/>
            </a:pPr>
            <a:r>
              <a:rPr lang="fr-FR" sz="3600" dirty="0" smtClean="0">
                <a:solidFill>
                  <a:prstClr val="black"/>
                </a:solidFill>
                <a:latin typeface="Calibri" panose="020F0502020204030204" pitchFamily="34" charset="0"/>
                <a:cs typeface="Calibri" panose="020F0502020204030204" pitchFamily="34" charset="0"/>
              </a:rPr>
              <a:t>Mauvaises </a:t>
            </a:r>
            <a:r>
              <a:rPr lang="fr-FR" sz="3600" dirty="0">
                <a:solidFill>
                  <a:prstClr val="black"/>
                </a:solidFill>
                <a:latin typeface="Calibri" panose="020F0502020204030204" pitchFamily="34" charset="0"/>
                <a:cs typeface="Calibri" panose="020F0502020204030204" pitchFamily="34" charset="0"/>
              </a:rPr>
              <a:t>conditions d’hygiène </a:t>
            </a:r>
            <a:r>
              <a:rPr lang="fr-FR" sz="3600" dirty="0" smtClean="0">
                <a:solidFill>
                  <a:prstClr val="black"/>
                </a:solidFill>
                <a:latin typeface="Calibri" panose="020F0502020204030204" pitchFamily="34" charset="0"/>
                <a:cs typeface="Calibri" panose="020F0502020204030204" pitchFamily="34" charset="0"/>
              </a:rPr>
              <a:t>,</a:t>
            </a:r>
          </a:p>
          <a:p>
            <a:pPr lvl="0">
              <a:buClr>
                <a:srgbClr val="D34817"/>
              </a:buClr>
              <a:buFontTx/>
              <a:buChar char="-"/>
            </a:pPr>
            <a:r>
              <a:rPr lang="fr-FR" sz="3600" dirty="0">
                <a:solidFill>
                  <a:prstClr val="black"/>
                </a:solidFill>
                <a:latin typeface="Calibri" panose="020F0502020204030204" pitchFamily="34" charset="0"/>
                <a:cs typeface="Calibri" panose="020F0502020204030204" pitchFamily="34" charset="0"/>
              </a:rPr>
              <a:t>C</a:t>
            </a:r>
            <a:r>
              <a:rPr lang="fr-FR" sz="3600" dirty="0" smtClean="0">
                <a:solidFill>
                  <a:prstClr val="black"/>
                </a:solidFill>
                <a:latin typeface="Calibri" panose="020F0502020204030204" pitchFamily="34" charset="0"/>
                <a:cs typeface="Calibri" panose="020F0502020204030204" pitchFamily="34" charset="0"/>
              </a:rPr>
              <a:t>adavres(rituels),</a:t>
            </a:r>
          </a:p>
          <a:p>
            <a:pPr lvl="0">
              <a:buClr>
                <a:srgbClr val="D34817"/>
              </a:buClr>
              <a:buFontTx/>
              <a:buChar char="-"/>
            </a:pPr>
            <a:r>
              <a:rPr lang="fr-FR" sz="3600" dirty="0">
                <a:solidFill>
                  <a:prstClr val="black"/>
                </a:solidFill>
                <a:latin typeface="Calibri" panose="020F0502020204030204" pitchFamily="34" charset="0"/>
                <a:cs typeface="Calibri" panose="020F0502020204030204" pitchFamily="34" charset="0"/>
              </a:rPr>
              <a:t>P</a:t>
            </a:r>
            <a:r>
              <a:rPr lang="fr-FR" sz="3600" dirty="0" smtClean="0">
                <a:solidFill>
                  <a:prstClr val="black"/>
                </a:solidFill>
                <a:latin typeface="Calibri" panose="020F0502020204030204" pitchFamily="34" charset="0"/>
                <a:cs typeface="Calibri" panose="020F0502020204030204" pitchFamily="34" charset="0"/>
              </a:rPr>
              <a:t>h </a:t>
            </a:r>
            <a:r>
              <a:rPr lang="fr-FR" sz="3600" dirty="0">
                <a:solidFill>
                  <a:prstClr val="black"/>
                </a:solidFill>
                <a:latin typeface="Calibri" panose="020F0502020204030204" pitchFamily="34" charset="0"/>
                <a:cs typeface="Calibri" panose="020F0502020204030204" pitchFamily="34" charset="0"/>
              </a:rPr>
              <a:t>gastrique : gastrectomisés </a:t>
            </a:r>
            <a:r>
              <a:rPr lang="fr-FR" sz="1800" dirty="0">
                <a:solidFill>
                  <a:prstClr val="black"/>
                </a:solidFill>
              </a:rPr>
              <a:t>     </a:t>
            </a:r>
          </a:p>
          <a:p>
            <a:endParaRPr lang="fr-FR" dirty="0"/>
          </a:p>
        </p:txBody>
      </p:sp>
    </p:spTree>
    <p:extLst>
      <p:ext uri="{BB962C8B-B14F-4D97-AF65-F5344CB8AC3E}">
        <p14:creationId xmlns:p14="http://schemas.microsoft.com/office/powerpoint/2010/main" val="951677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ésultat de recherche d'images pour &quot;transmission de choléra image&quot;">
            <a:extLst>
              <a:ext uri="{FF2B5EF4-FFF2-40B4-BE49-F238E27FC236}">
                <a16:creationId xmlns="" xmlns:a16="http://schemas.microsoft.com/office/drawing/2014/main" id="{ACC00E20-43D1-4299-A4C8-0E8A820BD64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56842" y="688585"/>
            <a:ext cx="8445751" cy="52470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ésultat de recherche d'images pour &quot;transmission de choléra image&quot;">
            <a:extLst>
              <a:ext uri="{FF2B5EF4-FFF2-40B4-BE49-F238E27FC236}">
                <a16:creationId xmlns="" xmlns:a16="http://schemas.microsoft.com/office/drawing/2014/main" id="{ACC00E20-43D1-4299-A4C8-0E8A820BD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42" y="840985"/>
            <a:ext cx="8445751" cy="524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73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F8949D-80ED-41B0-88CA-6466F4528F84}"/>
              </a:ext>
            </a:extLst>
          </p:cNvPr>
          <p:cNvSpPr>
            <a:spLocks noGrp="1"/>
          </p:cNvSpPr>
          <p:nvPr>
            <p:ph type="title"/>
          </p:nvPr>
        </p:nvSpPr>
        <p:spPr>
          <a:xfrm>
            <a:off x="1216612" y="325821"/>
            <a:ext cx="8120451" cy="712763"/>
          </a:xfrm>
        </p:spPr>
        <p:txBody>
          <a:bodyPr>
            <a:noAutofit/>
          </a:bodyPr>
          <a:lstStyle/>
          <a:p>
            <a:r>
              <a:rPr lang="fr-FR" sz="4800" b="1" dirty="0" smtClean="0">
                <a:solidFill>
                  <a:srgbClr val="C00000"/>
                </a:solidFill>
                <a:latin typeface="Calibri" panose="020F0502020204030204" pitchFamily="34" charset="0"/>
                <a:cs typeface="Calibri" panose="020F0502020204030204" pitchFamily="34" charset="0"/>
              </a:rPr>
              <a:t>INTRODUCTION/DEFINITION 1</a:t>
            </a:r>
            <a:endParaRPr lang="fr-FR" sz="4800" b="1" dirty="0">
              <a:solidFill>
                <a:srgbClr val="C0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 xmlns:a16="http://schemas.microsoft.com/office/drawing/2014/main" id="{6C8DE988-CEFB-43F0-B1FA-7ED7D4CEF615}"/>
              </a:ext>
            </a:extLst>
          </p:cNvPr>
          <p:cNvSpPr>
            <a:spLocks noGrp="1"/>
          </p:cNvSpPr>
          <p:nvPr>
            <p:ph sz="quarter" idx="1"/>
          </p:nvPr>
        </p:nvSpPr>
        <p:spPr>
          <a:xfrm>
            <a:off x="346842" y="1276350"/>
            <a:ext cx="11635608" cy="5581650"/>
          </a:xfrm>
        </p:spPr>
        <p:txBody>
          <a:bodyPr>
            <a:normAutofit/>
          </a:bodyPr>
          <a:lstStyle/>
          <a:p>
            <a:pPr>
              <a:buFont typeface="Wingdings" panose="05000000000000000000" pitchFamily="2" charset="2"/>
              <a:buChar char="q"/>
            </a:pPr>
            <a:r>
              <a:rPr lang="fr-FR" sz="4000" dirty="0">
                <a:latin typeface="Calibri" panose="020F0502020204030204" pitchFamily="34" charset="0"/>
                <a:cs typeface="Calibri" panose="020F0502020204030204" pitchFamily="34" charset="0"/>
              </a:rPr>
              <a:t>C’est </a:t>
            </a:r>
            <a:r>
              <a:rPr lang="fr-FR" sz="4000" dirty="0" smtClean="0">
                <a:latin typeface="Calibri" panose="020F0502020204030204" pitchFamily="34" charset="0"/>
                <a:cs typeface="Calibri" panose="020F0502020204030204" pitchFamily="34" charset="0"/>
              </a:rPr>
              <a:t>une </a:t>
            </a:r>
            <a:r>
              <a:rPr lang="fr-FR" sz="4000" dirty="0">
                <a:latin typeface="Calibri" panose="020F0502020204030204" pitchFamily="34" charset="0"/>
                <a:cs typeface="Calibri" panose="020F0502020204030204" pitchFamily="34" charset="0"/>
              </a:rPr>
              <a:t>toxi-infection intestinale </a:t>
            </a:r>
            <a:r>
              <a:rPr lang="fr-FR" sz="4000" dirty="0" smtClean="0">
                <a:latin typeface="Calibri" panose="020F0502020204030204" pitchFamily="34" charset="0"/>
                <a:cs typeface="Calibri" panose="020F0502020204030204" pitchFamily="34" charset="0"/>
              </a:rPr>
              <a:t>aigue bactérienne  </a:t>
            </a:r>
            <a:r>
              <a:rPr lang="fr-FR" sz="4000" dirty="0">
                <a:latin typeface="Calibri" panose="020F0502020204030204" pitchFamily="34" charset="0"/>
                <a:cs typeface="Calibri" panose="020F0502020204030204" pitchFamily="34" charset="0"/>
              </a:rPr>
              <a:t>hautement contagieuse </a:t>
            </a:r>
            <a:r>
              <a:rPr lang="fr-FR" sz="4000" dirty="0" smtClean="0">
                <a:latin typeface="Calibri" panose="020F0502020204030204" pitchFamily="34" charset="0"/>
                <a:cs typeface="Calibri" panose="020F0502020204030204" pitchFamily="34" charset="0"/>
              </a:rPr>
              <a:t>.</a:t>
            </a:r>
            <a:endParaRPr lang="fr-FR" sz="4000"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fr-FR" sz="4000" dirty="0">
                <a:latin typeface="Calibri" panose="020F0502020204030204" pitchFamily="34" charset="0"/>
                <a:cs typeface="Calibri" panose="020F0502020204030204" pitchFamily="34" charset="0"/>
              </a:rPr>
              <a:t>Strictement humaine, </a:t>
            </a:r>
            <a:r>
              <a:rPr lang="fr-FR" sz="4000" dirty="0">
                <a:solidFill>
                  <a:srgbClr val="FF0000"/>
                </a:solidFill>
                <a:latin typeface="Calibri" panose="020F0502020204030204" pitchFamily="34" charset="0"/>
                <a:cs typeface="Calibri" panose="020F0502020204030204" pitchFamily="34" charset="0"/>
              </a:rPr>
              <a:t>à déclaration </a:t>
            </a:r>
            <a:r>
              <a:rPr lang="fr-FR" sz="4000" dirty="0" smtClean="0">
                <a:solidFill>
                  <a:srgbClr val="FF0000"/>
                </a:solidFill>
                <a:latin typeface="Calibri" panose="020F0502020204030204" pitchFamily="34" charset="0"/>
                <a:cs typeface="Calibri" panose="020F0502020204030204" pitchFamily="34" charset="0"/>
              </a:rPr>
              <a:t>obligatoire .</a:t>
            </a:r>
          </a:p>
          <a:p>
            <a:pPr>
              <a:buFont typeface="Wingdings" panose="05000000000000000000" pitchFamily="2" charset="2"/>
              <a:buChar char="q"/>
            </a:pPr>
            <a:r>
              <a:rPr lang="fr-FR" sz="4000" dirty="0" smtClean="0">
                <a:latin typeface="Calibri" panose="020F0502020204030204" pitchFamily="34" charset="0"/>
                <a:cs typeface="Calibri" panose="020F0502020204030204" pitchFamily="34" charset="0"/>
              </a:rPr>
              <a:t> </a:t>
            </a:r>
            <a:r>
              <a:rPr lang="fr-FR" sz="4000" dirty="0">
                <a:latin typeface="Calibri" panose="020F0502020204030204" pitchFamily="34" charset="0"/>
                <a:cs typeface="Calibri" panose="020F0502020204030204" pitchFamily="34" charset="0"/>
              </a:rPr>
              <a:t>D</a:t>
            </a:r>
            <a:r>
              <a:rPr lang="fr-FR" sz="4000" dirty="0" smtClean="0">
                <a:latin typeface="Calibri" panose="020F0502020204030204" pitchFamily="34" charset="0"/>
                <a:cs typeface="Calibri" panose="020F0502020204030204" pitchFamily="34" charset="0"/>
              </a:rPr>
              <a:t>e </a:t>
            </a:r>
            <a:r>
              <a:rPr lang="fr-FR" sz="4000" dirty="0">
                <a:latin typeface="Calibri" panose="020F0502020204030204" pitchFamily="34" charset="0"/>
                <a:cs typeface="Calibri" panose="020F0502020204030204" pitchFamily="34" charset="0"/>
              </a:rPr>
              <a:t>transmission hydrique , non immunisante, </a:t>
            </a:r>
            <a:endParaRPr lang="fr-FR" sz="4000" dirty="0" smtClean="0">
              <a:latin typeface="Calibri" panose="020F0502020204030204" pitchFamily="34" charset="0"/>
              <a:cs typeface="Calibri" panose="020F0502020204030204" pitchFamily="34" charset="0"/>
            </a:endParaRPr>
          </a:p>
          <a:p>
            <a:pPr>
              <a:buFont typeface="Wingdings" panose="05000000000000000000" pitchFamily="2" charset="2"/>
              <a:buChar char="q"/>
            </a:pPr>
            <a:r>
              <a:rPr lang="fr-FR" sz="4000" dirty="0">
                <a:latin typeface="Calibri" panose="020F0502020204030204" pitchFamily="34" charset="0"/>
                <a:cs typeface="Calibri" panose="020F0502020204030204" pitchFamily="34" charset="0"/>
              </a:rPr>
              <a:t>E</a:t>
            </a:r>
            <a:r>
              <a:rPr lang="fr-FR" sz="4000" dirty="0" smtClean="0">
                <a:latin typeface="Calibri" panose="020F0502020204030204" pitchFamily="34" charset="0"/>
                <a:cs typeface="Calibri" panose="020F0502020204030204" pitchFamily="34" charset="0"/>
              </a:rPr>
              <a:t>volue </a:t>
            </a:r>
            <a:r>
              <a:rPr lang="fr-FR" sz="4000" dirty="0">
                <a:latin typeface="Calibri" panose="020F0502020204030204" pitchFamily="34" charset="0"/>
                <a:cs typeface="Calibri" panose="020F0502020204030204" pitchFamily="34" charset="0"/>
              </a:rPr>
              <a:t>dans un mode </a:t>
            </a:r>
            <a:r>
              <a:rPr lang="fr-FR" sz="4000" u="sng" dirty="0">
                <a:latin typeface="Calibri" panose="020F0502020204030204" pitchFamily="34" charset="0"/>
                <a:cs typeface="Calibri" panose="020F0502020204030204" pitchFamily="34" charset="0"/>
              </a:rPr>
              <a:t>endémo-épidémique</a:t>
            </a:r>
            <a:r>
              <a:rPr lang="fr-FR" sz="4000" dirty="0">
                <a:latin typeface="Calibri" panose="020F0502020204030204" pitchFamily="34" charset="0"/>
                <a:cs typeface="Calibri" panose="020F0502020204030204" pitchFamily="34" charset="0"/>
              </a:rPr>
              <a:t>(pays pauvres avec flambées </a:t>
            </a:r>
            <a:r>
              <a:rPr lang="fr-FR" sz="4000" u="sng" dirty="0">
                <a:latin typeface="Calibri" panose="020F0502020204030204" pitchFamily="34" charset="0"/>
                <a:cs typeface="Calibri" panose="020F0502020204030204" pitchFamily="34" charset="0"/>
              </a:rPr>
              <a:t>épidémiques</a:t>
            </a:r>
            <a:r>
              <a:rPr lang="fr-FR" sz="4000" dirty="0">
                <a:latin typeface="Calibri" panose="020F0502020204030204" pitchFamily="34" charset="0"/>
                <a:cs typeface="Calibri" panose="020F0502020204030204" pitchFamily="34" charset="0"/>
              </a:rPr>
              <a:t> accompagnants les guerres ,les catastrophes naturelles et les rassemblements de populations</a:t>
            </a:r>
            <a:r>
              <a:rPr lang="fr-FR" sz="4000" dirty="0" smtClean="0">
                <a:latin typeface="Calibri" panose="020F0502020204030204" pitchFamily="34" charset="0"/>
                <a:cs typeface="Calibri" panose="020F0502020204030204" pitchFamily="34" charset="0"/>
              </a:rPr>
              <a:t>).</a:t>
            </a:r>
            <a:endParaRPr lang="fr-FR"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9860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AutoShape 2" descr="Résultat de recherche d'images pour &quot;transmission de choléra image&quot;">
            <a:extLst>
              <a:ext uri="{FF2B5EF4-FFF2-40B4-BE49-F238E27FC236}">
                <a16:creationId xmlns="" xmlns:a16="http://schemas.microsoft.com/office/drawing/2014/main" id="{D4DB0ECD-7927-4E61-81C0-260AA188FF8A}"/>
              </a:ext>
            </a:extLst>
          </p:cNvPr>
          <p:cNvSpPr>
            <a:spLocks noChangeAspect="1" noChangeArrowheads="1"/>
          </p:cNvSpPr>
          <p:nvPr/>
        </p:nvSpPr>
        <p:spPr bwMode="auto">
          <a:xfrm>
            <a:off x="6022661" y="-835472"/>
            <a:ext cx="4285907" cy="23629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6" descr="Résultat de recherche d'images pour &quot;transmission de choléra image&quot;">
            <a:extLst>
              <a:ext uri="{FF2B5EF4-FFF2-40B4-BE49-F238E27FC236}">
                <a16:creationId xmlns="" xmlns:a16="http://schemas.microsoft.com/office/drawing/2014/main" id="{7BD6A763-DE06-4C6D-865A-FB810A2A9B6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6" name="Picture 8" descr="Résultat de recherche d'images pour &quot;transmission de choléra image&quot;">
            <a:extLst>
              <a:ext uri="{FF2B5EF4-FFF2-40B4-BE49-F238E27FC236}">
                <a16:creationId xmlns="" xmlns:a16="http://schemas.microsoft.com/office/drawing/2014/main" id="{87FB7947-63F1-4D74-A1F8-C2864AE63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51" y="321763"/>
            <a:ext cx="5486400" cy="31029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ésultat de recherche d'images pour &quot;transmission de choléra image&quot;">
            <a:extLst>
              <a:ext uri="{FF2B5EF4-FFF2-40B4-BE49-F238E27FC236}">
                <a16:creationId xmlns="" xmlns:a16="http://schemas.microsoft.com/office/drawing/2014/main" id="{0E26FE9F-1C6D-4139-A639-1A1DBCF46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51" y="3721016"/>
            <a:ext cx="5191151" cy="345730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ésultat de recherche d'images pour &quot;transmission de choléra image&quot;">
            <a:extLst>
              <a:ext uri="{FF2B5EF4-FFF2-40B4-BE49-F238E27FC236}">
                <a16:creationId xmlns="" xmlns:a16="http://schemas.microsoft.com/office/drawing/2014/main" id="{004DB1B1-C2C5-4564-B43D-2F3EEC7F5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301" y="3354799"/>
            <a:ext cx="5854699" cy="382351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ésultat de recherche d'images pour &quot;transmission de choléra image&quot;">
            <a:extLst>
              <a:ext uri="{FF2B5EF4-FFF2-40B4-BE49-F238E27FC236}">
                <a16:creationId xmlns="" xmlns:a16="http://schemas.microsoft.com/office/drawing/2014/main" id="{65B75127-A387-420B-A2EB-DD6152D85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062" y="38449"/>
            <a:ext cx="5298511" cy="326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515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065" y="983852"/>
            <a:ext cx="7581419" cy="539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883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8E0C26-1F4F-4DFF-A898-AF5B11BC01BC}"/>
              </a:ext>
            </a:extLst>
          </p:cNvPr>
          <p:cNvSpPr>
            <a:spLocks noGrp="1"/>
          </p:cNvSpPr>
          <p:nvPr>
            <p:ph type="title"/>
          </p:nvPr>
        </p:nvSpPr>
        <p:spPr>
          <a:xfrm>
            <a:off x="677335" y="805222"/>
            <a:ext cx="8596668" cy="982639"/>
          </a:xfrm>
        </p:spPr>
        <p:txBody>
          <a:bodyPr>
            <a:normAutofit/>
          </a:bodyPr>
          <a:lstStyle/>
          <a:p>
            <a:r>
              <a:rPr lang="fr-FR" sz="4000" b="1" dirty="0">
                <a:solidFill>
                  <a:srgbClr val="FF0000"/>
                </a:solidFill>
              </a:rPr>
              <a:t>            PHYSIOPATHOLOGIE</a:t>
            </a:r>
          </a:p>
        </p:txBody>
      </p:sp>
      <p:pic>
        <p:nvPicPr>
          <p:cNvPr id="5122" name="Picture 2" descr="Aucun texte alternatif disponible.">
            <a:extLst>
              <a:ext uri="{FF2B5EF4-FFF2-40B4-BE49-F238E27FC236}">
                <a16:creationId xmlns="" xmlns:a16="http://schemas.microsoft.com/office/drawing/2014/main" id="{A97307BB-CF07-4599-88EC-DB5DB9F74F15}"/>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452255" y="2535382"/>
            <a:ext cx="8125689" cy="348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202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 </a:t>
            </a:r>
            <a:r>
              <a:rPr lang="fr-FR" b="1" dirty="0">
                <a:solidFill>
                  <a:srgbClr val="FF0000"/>
                </a:solidFill>
                <a:latin typeface="Calibri" panose="020F0502020204030204" pitchFamily="34" charset="0"/>
                <a:cs typeface="Calibri" panose="020F0502020204030204" pitchFamily="34" charset="0"/>
              </a:rPr>
              <a:t>PHYSIOPATHOLOGIE</a:t>
            </a:r>
            <a:endParaRPr lang="fr-FR" dirty="0">
              <a:latin typeface="Calibri" panose="020F0502020204030204" pitchFamily="34" charset="0"/>
              <a:cs typeface="Calibri" panose="020F0502020204030204" pitchFamily="34" charset="0"/>
            </a:endParaRPr>
          </a:p>
        </p:txBody>
      </p:sp>
      <p:sp>
        <p:nvSpPr>
          <p:cNvPr id="3" name="Espace réservé du contenu 2"/>
          <p:cNvSpPr>
            <a:spLocks noGrp="1"/>
          </p:cNvSpPr>
          <p:nvPr>
            <p:ph sz="quarter" idx="1"/>
          </p:nvPr>
        </p:nvSpPr>
        <p:spPr>
          <a:xfrm>
            <a:off x="167640" y="1463040"/>
            <a:ext cx="11795760" cy="5212080"/>
          </a:xfrm>
        </p:spPr>
        <p:txBody>
          <a:bodyPr>
            <a:noAutofit/>
          </a:bodyPr>
          <a:lstStyle/>
          <a:p>
            <a:pPr marL="0" indent="0">
              <a:buNone/>
            </a:pPr>
            <a:r>
              <a:rPr lang="fr-FR" sz="2800" i="1" dirty="0">
                <a:latin typeface="Calibri" panose="020F0502020204030204" pitchFamily="34" charset="0"/>
                <a:cs typeface="Calibri" panose="020F0502020204030204" pitchFamily="34" charset="0"/>
              </a:rPr>
              <a:t>Après ingestion, le bacille cholérique doit traverser la poche gastrique où le pH est acide et le détruit. </a:t>
            </a:r>
            <a:endParaRPr lang="fr-FR" sz="2800" i="1" dirty="0" smtClean="0">
              <a:latin typeface="Calibri" panose="020F0502020204030204" pitchFamily="34" charset="0"/>
              <a:cs typeface="Calibri" panose="020F0502020204030204" pitchFamily="34" charset="0"/>
            </a:endParaRPr>
          </a:p>
          <a:p>
            <a:pPr marL="0" indent="0">
              <a:buNone/>
            </a:pPr>
            <a:r>
              <a:rPr lang="fr-FR" sz="2800" i="1" dirty="0" smtClean="0">
                <a:latin typeface="Calibri" panose="020F0502020204030204" pitchFamily="34" charset="0"/>
                <a:cs typeface="Calibri" panose="020F0502020204030204" pitchFamily="34" charset="0"/>
              </a:rPr>
              <a:t>Ce </a:t>
            </a:r>
            <a:r>
              <a:rPr lang="fr-FR" sz="2800" i="1" dirty="0">
                <a:latin typeface="Calibri" panose="020F0502020204030204" pitchFamily="34" charset="0"/>
                <a:cs typeface="Calibri" panose="020F0502020204030204" pitchFamily="34" charset="0"/>
              </a:rPr>
              <a:t>passage est favorisé par </a:t>
            </a:r>
            <a:endParaRPr lang="fr-FR" sz="2800" i="1" dirty="0" smtClean="0">
              <a:latin typeface="Calibri" panose="020F0502020204030204" pitchFamily="34" charset="0"/>
              <a:cs typeface="Calibri" panose="020F0502020204030204" pitchFamily="34" charset="0"/>
            </a:endParaRPr>
          </a:p>
          <a:p>
            <a:r>
              <a:rPr lang="fr-FR" sz="2800" i="1" dirty="0" smtClean="0">
                <a:latin typeface="Calibri" panose="020F0502020204030204" pitchFamily="34" charset="0"/>
                <a:cs typeface="Calibri" panose="020F0502020204030204" pitchFamily="34" charset="0"/>
              </a:rPr>
              <a:t>-un </a:t>
            </a:r>
            <a:r>
              <a:rPr lang="fr-FR" sz="2800" i="1" dirty="0">
                <a:latin typeface="Calibri" panose="020F0502020204030204" pitchFamily="34" charset="0"/>
                <a:cs typeface="Calibri" panose="020F0502020204030204" pitchFamily="34" charset="0"/>
              </a:rPr>
              <a:t>inoculum très important</a:t>
            </a:r>
            <a:r>
              <a:rPr lang="fr-FR" sz="2800" i="1" dirty="0" smtClean="0">
                <a:latin typeface="Calibri" panose="020F0502020204030204" pitchFamily="34" charset="0"/>
                <a:cs typeface="Calibri" panose="020F0502020204030204" pitchFamily="34" charset="0"/>
              </a:rPr>
              <a:t>, </a:t>
            </a:r>
          </a:p>
          <a:p>
            <a:r>
              <a:rPr lang="fr-FR" sz="2800" i="1" dirty="0" smtClean="0">
                <a:latin typeface="Calibri" panose="020F0502020204030204" pitchFamily="34" charset="0"/>
                <a:cs typeface="Calibri" panose="020F0502020204030204" pitchFamily="34" charset="0"/>
              </a:rPr>
              <a:t>une </a:t>
            </a:r>
            <a:r>
              <a:rPr lang="fr-FR" sz="2800" i="1" dirty="0">
                <a:latin typeface="Calibri" panose="020F0502020204030204" pitchFamily="34" charset="0"/>
                <a:cs typeface="Calibri" panose="020F0502020204030204" pitchFamily="34" charset="0"/>
              </a:rPr>
              <a:t>gastrectomie, </a:t>
            </a:r>
            <a:endParaRPr lang="fr-FR" sz="2800" i="1" dirty="0" smtClean="0">
              <a:latin typeface="Calibri" panose="020F0502020204030204" pitchFamily="34" charset="0"/>
              <a:cs typeface="Calibri" panose="020F0502020204030204" pitchFamily="34" charset="0"/>
            </a:endParaRPr>
          </a:p>
          <a:p>
            <a:r>
              <a:rPr lang="fr-FR" sz="2800" i="1" dirty="0" smtClean="0">
                <a:latin typeface="Calibri" panose="020F0502020204030204" pitchFamily="34" charset="0"/>
                <a:cs typeface="Calibri" panose="020F0502020204030204" pitchFamily="34" charset="0"/>
              </a:rPr>
              <a:t>une </a:t>
            </a:r>
            <a:r>
              <a:rPr lang="fr-FR" sz="2800" i="1" dirty="0">
                <a:latin typeface="Calibri" panose="020F0502020204030204" pitchFamily="34" charset="0"/>
                <a:cs typeface="Calibri" panose="020F0502020204030204" pitchFamily="34" charset="0"/>
              </a:rPr>
              <a:t>hypo ou </a:t>
            </a:r>
            <a:r>
              <a:rPr lang="fr-FR" sz="2800" i="1" dirty="0" err="1">
                <a:latin typeface="Calibri" panose="020F0502020204030204" pitchFamily="34" charset="0"/>
                <a:cs typeface="Calibri" panose="020F0502020204030204" pitchFamily="34" charset="0"/>
              </a:rPr>
              <a:t>achlorydrie</a:t>
            </a:r>
            <a:r>
              <a:rPr lang="fr-FR" sz="2800" i="1" dirty="0">
                <a:latin typeface="Calibri" panose="020F0502020204030204" pitchFamily="34" charset="0"/>
                <a:cs typeface="Calibri" panose="020F0502020204030204" pitchFamily="34" charset="0"/>
              </a:rPr>
              <a:t>, </a:t>
            </a:r>
          </a:p>
          <a:p>
            <a:r>
              <a:rPr lang="fr-FR" sz="2800" i="1" dirty="0" smtClean="0">
                <a:latin typeface="Calibri" panose="020F0502020204030204" pitchFamily="34" charset="0"/>
                <a:cs typeface="Calibri" panose="020F0502020204030204" pitchFamily="34" charset="0"/>
              </a:rPr>
              <a:t>des </a:t>
            </a:r>
            <a:r>
              <a:rPr lang="fr-FR" sz="2800" i="1" dirty="0">
                <a:latin typeface="Calibri" panose="020F0502020204030204" pitchFamily="34" charset="0"/>
                <a:cs typeface="Calibri" panose="020F0502020204030204" pitchFamily="34" charset="0"/>
              </a:rPr>
              <a:t>pansements </a:t>
            </a:r>
            <a:r>
              <a:rPr lang="fr-FR" sz="2800" i="1" dirty="0" smtClean="0">
                <a:latin typeface="Calibri" panose="020F0502020204030204" pitchFamily="34" charset="0"/>
                <a:cs typeface="Calibri" panose="020F0502020204030204" pitchFamily="34" charset="0"/>
              </a:rPr>
              <a:t>gastriques                                                   </a:t>
            </a:r>
          </a:p>
          <a:p>
            <a:r>
              <a:rPr lang="fr-FR" sz="2800" i="1" dirty="0" smtClean="0">
                <a:latin typeface="Calibri" panose="020F0502020204030204" pitchFamily="34" charset="0"/>
                <a:cs typeface="Calibri" panose="020F0502020204030204" pitchFamily="34" charset="0"/>
              </a:rPr>
              <a:t>le </a:t>
            </a:r>
            <a:r>
              <a:rPr lang="fr-FR" sz="2800" i="1" dirty="0">
                <a:latin typeface="Calibri" panose="020F0502020204030204" pitchFamily="34" charset="0"/>
                <a:cs typeface="Calibri" panose="020F0502020204030204" pitchFamily="34" charset="0"/>
              </a:rPr>
              <a:t>bol alimentaire. </a:t>
            </a:r>
            <a:endParaRPr lang="fr-FR" sz="2800" i="1" dirty="0" smtClean="0">
              <a:latin typeface="Calibri" panose="020F0502020204030204" pitchFamily="34" charset="0"/>
              <a:cs typeface="Calibri" panose="020F0502020204030204" pitchFamily="34" charset="0"/>
            </a:endParaRPr>
          </a:p>
          <a:p>
            <a:pPr marL="0" indent="0">
              <a:buNone/>
            </a:pPr>
            <a:r>
              <a:rPr lang="fr-FR" sz="2800" i="1" dirty="0" smtClean="0">
                <a:latin typeface="Calibri" panose="020F0502020204030204" pitchFamily="34" charset="0"/>
                <a:cs typeface="Calibri" panose="020F0502020204030204" pitchFamily="34" charset="0"/>
              </a:rPr>
              <a:t>au </a:t>
            </a:r>
            <a:r>
              <a:rPr lang="fr-FR" sz="2800" i="1" dirty="0">
                <a:latin typeface="Calibri" panose="020F0502020204030204" pitchFamily="34" charset="0"/>
                <a:cs typeface="Calibri" panose="020F0502020204030204" pitchFamily="34" charset="0"/>
              </a:rPr>
              <a:t>jéjunum où le pH est plus favorable et s’il n’existe pas d’immunité locale, le bacille se multiplie, se fixe sur les villosités intestinales sans jamais traverser la muqueuse ni passer dans le </a:t>
            </a:r>
            <a:r>
              <a:rPr lang="fr-FR" sz="2800" i="1" dirty="0" smtClean="0">
                <a:latin typeface="Calibri" panose="020F0502020204030204" pitchFamily="34" charset="0"/>
                <a:cs typeface="Calibri" panose="020F0502020204030204" pitchFamily="34" charset="0"/>
              </a:rPr>
              <a:t>sang</a:t>
            </a:r>
            <a:endParaRPr lang="fr-FR" sz="2800" dirty="0"/>
          </a:p>
        </p:txBody>
      </p:sp>
    </p:spTree>
    <p:extLst>
      <p:ext uri="{BB962C8B-B14F-4D97-AF65-F5344CB8AC3E}">
        <p14:creationId xmlns:p14="http://schemas.microsoft.com/office/powerpoint/2010/main" val="2579571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latin typeface="Calibri" panose="020F0502020204030204" pitchFamily="34" charset="0"/>
                <a:cs typeface="Calibri" panose="020F0502020204030204" pitchFamily="34" charset="0"/>
              </a:rPr>
              <a:t>PHYSIOPATHOLOGIE</a:t>
            </a:r>
            <a:endParaRPr lang="fr-FR" dirty="0"/>
          </a:p>
        </p:txBody>
      </p:sp>
      <p:sp>
        <p:nvSpPr>
          <p:cNvPr id="3" name="Espace réservé du contenu 2"/>
          <p:cNvSpPr>
            <a:spLocks noGrp="1"/>
          </p:cNvSpPr>
          <p:nvPr>
            <p:ph sz="quarter" idx="1"/>
          </p:nvPr>
        </p:nvSpPr>
        <p:spPr>
          <a:xfrm>
            <a:off x="213360" y="1325880"/>
            <a:ext cx="11734800" cy="5303520"/>
          </a:xfrm>
        </p:spPr>
        <p:txBody>
          <a:bodyPr>
            <a:normAutofit lnSpcReduction="10000"/>
          </a:bodyPr>
          <a:lstStyle/>
          <a:p>
            <a:pPr lvl="0">
              <a:buClr>
                <a:srgbClr val="D34817"/>
              </a:buClr>
            </a:pPr>
            <a:r>
              <a:rPr lang="fr-FR" sz="1800" i="1" dirty="0" smtClean="0">
                <a:solidFill>
                  <a:prstClr val="black"/>
                </a:solidFill>
                <a:latin typeface="Calibri" panose="020F0502020204030204" pitchFamily="34" charset="0"/>
                <a:cs typeface="Calibri" panose="020F0502020204030204" pitchFamily="34" charset="0"/>
              </a:rPr>
              <a:t> </a:t>
            </a:r>
            <a:r>
              <a:rPr lang="fr-FR" sz="2800" i="1" dirty="0">
                <a:solidFill>
                  <a:prstClr val="black"/>
                </a:solidFill>
                <a:latin typeface="Calibri" panose="020F0502020204030204" pitchFamily="34" charset="0"/>
                <a:cs typeface="Calibri" panose="020F0502020204030204" pitchFamily="34" charset="0"/>
              </a:rPr>
              <a:t>Le vibrion a une action locale par l’intermédiaire de l’</a:t>
            </a:r>
            <a:r>
              <a:rPr lang="fr-FR" sz="2800" i="1" dirty="0" err="1">
                <a:solidFill>
                  <a:prstClr val="black"/>
                </a:solidFill>
                <a:latin typeface="Calibri" panose="020F0502020204030204" pitchFamily="34" charset="0"/>
                <a:cs typeface="Calibri" panose="020F0502020204030204" pitchFamily="34" charset="0"/>
              </a:rPr>
              <a:t>entérotoxine</a:t>
            </a:r>
            <a:r>
              <a:rPr lang="fr-FR" sz="2800" i="1" dirty="0">
                <a:solidFill>
                  <a:prstClr val="black"/>
                </a:solidFill>
                <a:latin typeface="Calibri" panose="020F0502020204030204" pitchFamily="34" charset="0"/>
                <a:cs typeface="Calibri" panose="020F0502020204030204" pitchFamily="34" charset="0"/>
              </a:rPr>
              <a:t> qu’il excrète</a:t>
            </a:r>
            <a:r>
              <a:rPr lang="fr-FR" sz="2800" i="1" dirty="0" smtClean="0">
                <a:solidFill>
                  <a:prstClr val="black"/>
                </a:solidFill>
                <a:latin typeface="Calibri" panose="020F0502020204030204" pitchFamily="34" charset="0"/>
                <a:cs typeface="Calibri" panose="020F0502020204030204" pitchFamily="34" charset="0"/>
              </a:rPr>
              <a:t>.</a:t>
            </a:r>
          </a:p>
          <a:p>
            <a:pPr lvl="0">
              <a:buClr>
                <a:srgbClr val="D34817"/>
              </a:buClr>
            </a:pPr>
            <a:r>
              <a:rPr lang="fr-FR" sz="2800" i="1" dirty="0" smtClean="0">
                <a:solidFill>
                  <a:prstClr val="black"/>
                </a:solidFill>
                <a:latin typeface="Calibri" panose="020F0502020204030204" pitchFamily="34" charset="0"/>
                <a:cs typeface="Calibri" panose="020F0502020204030204" pitchFamily="34" charset="0"/>
              </a:rPr>
              <a:t> </a:t>
            </a:r>
            <a:r>
              <a:rPr lang="fr-FR" sz="2800" i="1" dirty="0">
                <a:solidFill>
                  <a:prstClr val="black"/>
                </a:solidFill>
                <a:latin typeface="Calibri" panose="020F0502020204030204" pitchFamily="34" charset="0"/>
                <a:cs typeface="Calibri" panose="020F0502020204030204" pitchFamily="34" charset="0"/>
              </a:rPr>
              <a:t>Cette exotoxine est composée de deux sous unités dénommées A (active) et B (binding=porteuse</a:t>
            </a:r>
            <a:r>
              <a:rPr lang="fr-FR" sz="2800" i="1" dirty="0" smtClean="0">
                <a:solidFill>
                  <a:prstClr val="black"/>
                </a:solidFill>
                <a:latin typeface="Calibri" panose="020F0502020204030204" pitchFamily="34" charset="0"/>
                <a:cs typeface="Calibri" panose="020F0502020204030204" pitchFamily="34" charset="0"/>
              </a:rPr>
              <a:t>)</a:t>
            </a:r>
          </a:p>
          <a:p>
            <a:pPr lvl="0">
              <a:buClr>
                <a:srgbClr val="D34817"/>
              </a:buClr>
            </a:pPr>
            <a:r>
              <a:rPr lang="fr-FR" sz="2800" i="1" dirty="0" smtClean="0">
                <a:solidFill>
                  <a:prstClr val="black"/>
                </a:solidFill>
                <a:latin typeface="Calibri" panose="020F0502020204030204" pitchFamily="34" charset="0"/>
                <a:cs typeface="Calibri" panose="020F0502020204030204" pitchFamily="34" charset="0"/>
              </a:rPr>
              <a:t>. </a:t>
            </a:r>
            <a:r>
              <a:rPr lang="fr-FR" sz="2800" i="1" dirty="0">
                <a:solidFill>
                  <a:prstClr val="black"/>
                </a:solidFill>
                <a:latin typeface="Calibri" panose="020F0502020204030204" pitchFamily="34" charset="0"/>
                <a:cs typeface="Calibri" panose="020F0502020204030204" pitchFamily="34" charset="0"/>
              </a:rPr>
              <a:t>La sous unité B </a:t>
            </a:r>
            <a:r>
              <a:rPr lang="fr-FR" sz="2800" i="1" dirty="0" smtClean="0">
                <a:solidFill>
                  <a:prstClr val="black"/>
                </a:solidFill>
                <a:latin typeface="Calibri" panose="020F0502020204030204" pitchFamily="34" charset="0"/>
                <a:cs typeface="Calibri" panose="020F0502020204030204" pitchFamily="34" charset="0"/>
              </a:rPr>
              <a:t>permet </a:t>
            </a:r>
            <a:r>
              <a:rPr lang="fr-FR" sz="2800" i="1" dirty="0">
                <a:solidFill>
                  <a:prstClr val="black"/>
                </a:solidFill>
                <a:latin typeface="Calibri" panose="020F0502020204030204" pitchFamily="34" charset="0"/>
                <a:cs typeface="Calibri" panose="020F0502020204030204" pitchFamily="34" charset="0"/>
              </a:rPr>
              <a:t>à la sous unité A de pénétrer dans l’entérocyte et activer l’</a:t>
            </a:r>
            <a:r>
              <a:rPr lang="fr-FR" sz="2800" i="1" dirty="0" err="1">
                <a:solidFill>
                  <a:prstClr val="black"/>
                </a:solidFill>
                <a:latin typeface="Calibri" panose="020F0502020204030204" pitchFamily="34" charset="0"/>
                <a:cs typeface="Calibri" panose="020F0502020204030204" pitchFamily="34" charset="0"/>
              </a:rPr>
              <a:t>adényl-cyclase</a:t>
            </a:r>
            <a:r>
              <a:rPr lang="fr-FR" sz="2800" i="1" dirty="0">
                <a:solidFill>
                  <a:prstClr val="black"/>
                </a:solidFill>
                <a:latin typeface="Calibri" panose="020F0502020204030204" pitchFamily="34" charset="0"/>
                <a:cs typeface="Calibri" panose="020F0502020204030204" pitchFamily="34" charset="0"/>
              </a:rPr>
              <a:t> qui à son tour active l’AMP cyclique </a:t>
            </a:r>
            <a:r>
              <a:rPr lang="fr-FR" sz="2800" i="1" dirty="0" err="1">
                <a:solidFill>
                  <a:prstClr val="black"/>
                </a:solidFill>
                <a:latin typeface="Calibri" panose="020F0502020204030204" pitchFamily="34" charset="0"/>
                <a:cs typeface="Calibri" panose="020F0502020204030204" pitchFamily="34" charset="0"/>
              </a:rPr>
              <a:t>intra-cellulaire</a:t>
            </a:r>
            <a:r>
              <a:rPr lang="fr-FR" sz="2800" i="1" dirty="0">
                <a:solidFill>
                  <a:prstClr val="black"/>
                </a:solidFill>
                <a:latin typeface="Calibri" panose="020F0502020204030204" pitchFamily="34" charset="0"/>
                <a:cs typeface="Calibri" panose="020F0502020204030204" pitchFamily="34" charset="0"/>
              </a:rPr>
              <a:t> provoquant une inversion du mécanisme d’absorption de l’eau par la pompe à sodium. </a:t>
            </a:r>
            <a:endParaRPr lang="fr-FR" sz="2800" i="1" dirty="0" smtClean="0">
              <a:solidFill>
                <a:prstClr val="black"/>
              </a:solidFill>
              <a:latin typeface="Calibri" panose="020F0502020204030204" pitchFamily="34" charset="0"/>
              <a:cs typeface="Calibri" panose="020F0502020204030204" pitchFamily="34" charset="0"/>
            </a:endParaRPr>
          </a:p>
          <a:p>
            <a:pPr lvl="0">
              <a:buClr>
                <a:srgbClr val="D34817"/>
              </a:buClr>
            </a:pPr>
            <a:r>
              <a:rPr lang="fr-FR" sz="2800" i="1" dirty="0" smtClean="0">
                <a:solidFill>
                  <a:prstClr val="black"/>
                </a:solidFill>
                <a:latin typeface="Calibri" panose="020F0502020204030204" pitchFamily="34" charset="0"/>
                <a:cs typeface="Calibri" panose="020F0502020204030204" pitchFamily="34" charset="0"/>
              </a:rPr>
              <a:t>Ce </a:t>
            </a:r>
            <a:r>
              <a:rPr lang="fr-FR" sz="2800" i="1" dirty="0">
                <a:solidFill>
                  <a:prstClr val="black"/>
                </a:solidFill>
                <a:latin typeface="Calibri" panose="020F0502020204030204" pitchFamily="34" charset="0"/>
                <a:cs typeface="Calibri" panose="020F0502020204030204" pitchFamily="34" charset="0"/>
              </a:rPr>
              <a:t>qui entraîne sécrétion d’eau et de minéraux dans la lumière intestinale provoquant une diarrhée isotonique au plasma</a:t>
            </a:r>
            <a:r>
              <a:rPr lang="fr-FR" sz="2800" i="1" dirty="0" smtClean="0">
                <a:solidFill>
                  <a:prstClr val="black"/>
                </a:solidFill>
                <a:latin typeface="Calibri" panose="020F0502020204030204" pitchFamily="34" charset="0"/>
                <a:cs typeface="Calibri" panose="020F0502020204030204" pitchFamily="34" charset="0"/>
              </a:rPr>
              <a:t>.</a:t>
            </a:r>
          </a:p>
          <a:p>
            <a:pPr lvl="0">
              <a:buClr>
                <a:srgbClr val="D34817"/>
              </a:buClr>
            </a:pPr>
            <a:r>
              <a:rPr lang="fr-FR" sz="2800" i="1" dirty="0" smtClean="0">
                <a:solidFill>
                  <a:prstClr val="black"/>
                </a:solidFill>
                <a:latin typeface="Calibri" panose="020F0502020204030204" pitchFamily="34" charset="0"/>
                <a:cs typeface="Calibri" panose="020F0502020204030204" pitchFamily="34" charset="0"/>
              </a:rPr>
              <a:t> </a:t>
            </a:r>
            <a:r>
              <a:rPr lang="fr-FR" sz="2800" i="1" dirty="0">
                <a:solidFill>
                  <a:prstClr val="black"/>
                </a:solidFill>
                <a:latin typeface="Calibri" panose="020F0502020204030204" pitchFamily="34" charset="0"/>
                <a:cs typeface="Calibri" panose="020F0502020204030204" pitchFamily="34" charset="0"/>
              </a:rPr>
              <a:t>Il se perd environs un litre d’eau par heure provoquant rapidement une déshydratation puis un état e choc hypovolémique. </a:t>
            </a:r>
          </a:p>
          <a:p>
            <a:endParaRPr lang="fr-FR" sz="2800" dirty="0"/>
          </a:p>
        </p:txBody>
      </p:sp>
    </p:spTree>
    <p:extLst>
      <p:ext uri="{BB962C8B-B14F-4D97-AF65-F5344CB8AC3E}">
        <p14:creationId xmlns:p14="http://schemas.microsoft.com/office/powerpoint/2010/main" val="3533406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51A631-3239-4536-ABF3-CF5DDAF72045}"/>
              </a:ext>
            </a:extLst>
          </p:cNvPr>
          <p:cNvSpPr>
            <a:spLocks noGrp="1"/>
          </p:cNvSpPr>
          <p:nvPr>
            <p:ph type="title"/>
          </p:nvPr>
        </p:nvSpPr>
        <p:spPr>
          <a:xfrm>
            <a:off x="504225" y="722576"/>
            <a:ext cx="11140928" cy="2649180"/>
          </a:xfrm>
        </p:spPr>
        <p:txBody>
          <a:bodyPr anchor="t">
            <a:normAutofit/>
          </a:bodyPr>
          <a:lstStyle/>
          <a:p>
            <a:r>
              <a:rPr lang="fr-FR" sz="2000" dirty="0">
                <a:solidFill>
                  <a:srgbClr val="C00000"/>
                </a:solidFill>
              </a:rPr>
              <a:t>PE : </a:t>
            </a:r>
            <a:r>
              <a:rPr lang="fr-FR" sz="2000" dirty="0" smtClean="0">
                <a:solidFill>
                  <a:srgbClr val="C00000"/>
                </a:solidFill>
              </a:rPr>
              <a:t>Digestive</a:t>
            </a:r>
            <a:r>
              <a:rPr lang="fr-FR" sz="2000" dirty="0"/>
              <a:t/>
            </a:r>
            <a:br>
              <a:rPr lang="fr-FR" sz="2000" dirty="0"/>
            </a:br>
            <a:r>
              <a:rPr lang="fr-FR" sz="2000" dirty="0">
                <a:solidFill>
                  <a:schemeClr val="tx1"/>
                </a:solidFill>
              </a:rPr>
              <a:t>Ingestion        </a:t>
            </a:r>
            <a:r>
              <a:rPr lang="fr-FR" sz="2000" dirty="0" smtClean="0">
                <a:solidFill>
                  <a:schemeClr val="tx1"/>
                </a:solidFill>
              </a:rPr>
              <a:t>   Estomac</a:t>
            </a:r>
            <a:r>
              <a:rPr lang="fr-FR" sz="2000" dirty="0">
                <a:solidFill>
                  <a:schemeClr val="tx1"/>
                </a:solidFill>
              </a:rPr>
              <a:t>= Destruction par l’acidité gastrique          Intestin Fixation + multiplication sans invasion libération d exotoxines </a:t>
            </a:r>
            <a:r>
              <a:rPr lang="fr-FR" sz="2000" dirty="0" err="1">
                <a:solidFill>
                  <a:schemeClr val="tx1"/>
                </a:solidFill>
              </a:rPr>
              <a:t>entérotoxinique</a:t>
            </a:r>
            <a:r>
              <a:rPr lang="fr-FR" sz="2000" dirty="0">
                <a:solidFill>
                  <a:schemeClr val="tx1"/>
                </a:solidFill>
              </a:rPr>
              <a:t> qui pénètre la cellule                Stimulation de l’</a:t>
            </a:r>
            <a:r>
              <a:rPr lang="fr-FR" sz="2000" dirty="0" err="1">
                <a:solidFill>
                  <a:schemeClr val="tx1"/>
                </a:solidFill>
              </a:rPr>
              <a:t>adényl</a:t>
            </a:r>
            <a:r>
              <a:rPr lang="fr-FR" sz="2000" dirty="0">
                <a:solidFill>
                  <a:schemeClr val="tx1"/>
                </a:solidFill>
              </a:rPr>
              <a:t> cyclase + AMPc              diarrhée sécrétoire riche en eau        </a:t>
            </a:r>
            <a:r>
              <a:rPr lang="fr-FR" sz="2000" dirty="0" smtClean="0">
                <a:solidFill>
                  <a:schemeClr val="tx1"/>
                </a:solidFill>
              </a:rPr>
              <a:t>           déshydratation </a:t>
            </a:r>
            <a:r>
              <a:rPr lang="fr-FR" sz="2000" dirty="0">
                <a:solidFill>
                  <a:schemeClr val="tx1"/>
                </a:solidFill>
              </a:rPr>
              <a:t>rapide        </a:t>
            </a:r>
          </a:p>
        </p:txBody>
      </p:sp>
      <p:sp>
        <p:nvSpPr>
          <p:cNvPr id="3" name="Text Placeholder 2">
            <a:extLst>
              <a:ext uri="{FF2B5EF4-FFF2-40B4-BE49-F238E27FC236}">
                <a16:creationId xmlns="" xmlns:a16="http://schemas.microsoft.com/office/drawing/2014/main" id="{50D53E4F-9469-4843-A545-B885CE420A8F}"/>
              </a:ext>
            </a:extLst>
          </p:cNvPr>
          <p:cNvSpPr>
            <a:spLocks noGrp="1"/>
          </p:cNvSpPr>
          <p:nvPr>
            <p:ph type="body" idx="1"/>
          </p:nvPr>
        </p:nvSpPr>
        <p:spPr>
          <a:xfrm>
            <a:off x="279401" y="2743206"/>
            <a:ext cx="11005126" cy="5626094"/>
          </a:xfrm>
        </p:spPr>
        <p:txBody>
          <a:bodyPr>
            <a:normAutofit/>
          </a:bodyPr>
          <a:lstStyle/>
          <a:p>
            <a:endParaRPr lang="fr-FR" sz="4300" dirty="0"/>
          </a:p>
          <a:p>
            <a:r>
              <a:rPr lang="fr-FR" sz="4300" dirty="0"/>
              <a:t> </a:t>
            </a:r>
          </a:p>
          <a:p>
            <a:r>
              <a:rPr lang="fr-FR" dirty="0"/>
              <a:t>T</a:t>
            </a:r>
          </a:p>
          <a:p>
            <a:endParaRPr lang="fr-FR" dirty="0"/>
          </a:p>
        </p:txBody>
      </p:sp>
      <p:sp>
        <p:nvSpPr>
          <p:cNvPr id="4" name="Arrow: Right 3">
            <a:extLst>
              <a:ext uri="{FF2B5EF4-FFF2-40B4-BE49-F238E27FC236}">
                <a16:creationId xmlns="" xmlns:a16="http://schemas.microsoft.com/office/drawing/2014/main" id="{8294BD2C-870F-4CE2-BB7C-75589C68BA71}"/>
              </a:ext>
            </a:extLst>
          </p:cNvPr>
          <p:cNvSpPr/>
          <p:nvPr/>
        </p:nvSpPr>
        <p:spPr>
          <a:xfrm>
            <a:off x="3179456" y="1780033"/>
            <a:ext cx="787021" cy="259307"/>
          </a:xfrm>
          <a:prstGeom prst="rightArrow">
            <a:avLst>
              <a:gd name="adj1" fmla="val 19748"/>
              <a:gd name="adj2" fmla="val 681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Arrow: Right 4">
            <a:extLst>
              <a:ext uri="{FF2B5EF4-FFF2-40B4-BE49-F238E27FC236}">
                <a16:creationId xmlns="" xmlns:a16="http://schemas.microsoft.com/office/drawing/2014/main" id="{9F384FFB-99B6-479A-8E57-BC63203AC321}"/>
              </a:ext>
            </a:extLst>
          </p:cNvPr>
          <p:cNvSpPr/>
          <p:nvPr/>
        </p:nvSpPr>
        <p:spPr>
          <a:xfrm>
            <a:off x="8692750" y="1440242"/>
            <a:ext cx="787021" cy="245660"/>
          </a:xfrm>
          <a:prstGeom prst="rightArrow">
            <a:avLst>
              <a:gd name="adj1" fmla="val 3736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 name="Arrow: Right 5">
            <a:extLst>
              <a:ext uri="{FF2B5EF4-FFF2-40B4-BE49-F238E27FC236}">
                <a16:creationId xmlns="" xmlns:a16="http://schemas.microsoft.com/office/drawing/2014/main" id="{25020F28-53B9-4A3C-81EA-8D26878A87EE}"/>
              </a:ext>
            </a:extLst>
          </p:cNvPr>
          <p:cNvSpPr/>
          <p:nvPr/>
        </p:nvSpPr>
        <p:spPr>
          <a:xfrm flipV="1">
            <a:off x="1651620" y="1081386"/>
            <a:ext cx="545911" cy="109181"/>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row: Right 6">
            <a:extLst>
              <a:ext uri="{FF2B5EF4-FFF2-40B4-BE49-F238E27FC236}">
                <a16:creationId xmlns="" xmlns:a16="http://schemas.microsoft.com/office/drawing/2014/main" id="{7DDF417E-2E21-4BE8-9539-27C957811B0A}"/>
              </a:ext>
            </a:extLst>
          </p:cNvPr>
          <p:cNvSpPr/>
          <p:nvPr/>
        </p:nvSpPr>
        <p:spPr>
          <a:xfrm flipV="1">
            <a:off x="7137780" y="1132764"/>
            <a:ext cx="545911" cy="109181"/>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Arrow: Right 7">
            <a:extLst>
              <a:ext uri="{FF2B5EF4-FFF2-40B4-BE49-F238E27FC236}">
                <a16:creationId xmlns="" xmlns:a16="http://schemas.microsoft.com/office/drawing/2014/main" id="{80A2137A-77C0-4526-B51E-38D668788BFD}"/>
              </a:ext>
            </a:extLst>
          </p:cNvPr>
          <p:cNvSpPr/>
          <p:nvPr/>
        </p:nvSpPr>
        <p:spPr>
          <a:xfrm>
            <a:off x="7533093" y="1819775"/>
            <a:ext cx="1084997" cy="109181"/>
          </a:xfrm>
          <a:prstGeom prst="rightArrow">
            <a:avLst>
              <a:gd name="adj1" fmla="val 100000"/>
              <a:gd name="adj2" fmla="val 95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rrow: Right 8">
            <a:extLst>
              <a:ext uri="{FF2B5EF4-FFF2-40B4-BE49-F238E27FC236}">
                <a16:creationId xmlns="" xmlns:a16="http://schemas.microsoft.com/office/drawing/2014/main" id="{6F4EC0CE-1F2E-41E4-A905-28732D71FB59}"/>
              </a:ext>
            </a:extLst>
          </p:cNvPr>
          <p:cNvSpPr/>
          <p:nvPr/>
        </p:nvSpPr>
        <p:spPr>
          <a:xfrm flipV="1">
            <a:off x="2556491" y="4836178"/>
            <a:ext cx="914400" cy="98473"/>
          </a:xfrm>
          <a:prstGeom prst="rightArrow">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rrow: Right 9">
            <a:extLst>
              <a:ext uri="{FF2B5EF4-FFF2-40B4-BE49-F238E27FC236}">
                <a16:creationId xmlns="" xmlns:a16="http://schemas.microsoft.com/office/drawing/2014/main" id="{D505A2D1-343A-447D-92F8-9114610E58E0}"/>
              </a:ext>
            </a:extLst>
          </p:cNvPr>
          <p:cNvSpPr/>
          <p:nvPr/>
        </p:nvSpPr>
        <p:spPr>
          <a:xfrm flipV="1">
            <a:off x="-612885" y="6858000"/>
            <a:ext cx="978408" cy="56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7409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95DCE6-27DE-4F55-BE36-1727EB124E65}"/>
              </a:ext>
            </a:extLst>
          </p:cNvPr>
          <p:cNvSpPr>
            <a:spLocks noGrp="1"/>
          </p:cNvSpPr>
          <p:nvPr>
            <p:ph type="title"/>
          </p:nvPr>
        </p:nvSpPr>
        <p:spPr>
          <a:xfrm>
            <a:off x="389965" y="134471"/>
            <a:ext cx="11537575" cy="1949823"/>
          </a:xfrm>
        </p:spPr>
        <p:txBody>
          <a:bodyPr>
            <a:normAutofit/>
          </a:bodyPr>
          <a:lstStyle/>
          <a:p>
            <a:r>
              <a:rPr lang="fr-FR" sz="4400" b="1" dirty="0">
                <a:solidFill>
                  <a:srgbClr val="FF0000"/>
                </a:solidFill>
              </a:rPr>
              <a:t> </a:t>
            </a:r>
            <a:r>
              <a:rPr lang="fr-FR" sz="4400" b="1" dirty="0" smtClean="0">
                <a:solidFill>
                  <a:srgbClr val="FF0000"/>
                </a:solidFill>
              </a:rPr>
              <a:t>                     CLINIQUE</a:t>
            </a:r>
            <a:r>
              <a:rPr lang="fr-FR" dirty="0"/>
              <a:t/>
            </a:r>
            <a:br>
              <a:rPr lang="fr-FR" dirty="0"/>
            </a:br>
            <a:r>
              <a:rPr lang="fr-FR" sz="2000" dirty="0"/>
              <a:t>90% asymptomatique, 9% symptomatique, 1% forme commune aigue grave</a:t>
            </a:r>
            <a:br>
              <a:rPr lang="fr-FR" sz="2000" dirty="0"/>
            </a:br>
            <a:r>
              <a:rPr lang="fr-FR" sz="2000" b="1" dirty="0">
                <a:solidFill>
                  <a:srgbClr val="C00000"/>
                </a:solidFill>
              </a:rPr>
              <a:t>Choléra classique grave de l’adulte jeune avec DSH (10-12)% de poids du corps</a:t>
            </a:r>
          </a:p>
        </p:txBody>
      </p:sp>
      <p:sp>
        <p:nvSpPr>
          <p:cNvPr id="3" name="Text Placeholder 2">
            <a:extLst>
              <a:ext uri="{FF2B5EF4-FFF2-40B4-BE49-F238E27FC236}">
                <a16:creationId xmlns="" xmlns:a16="http://schemas.microsoft.com/office/drawing/2014/main" id="{3E1EF1BE-09C7-4C38-A0A5-9C94264C801F}"/>
              </a:ext>
            </a:extLst>
          </p:cNvPr>
          <p:cNvSpPr>
            <a:spLocks noGrp="1"/>
          </p:cNvSpPr>
          <p:nvPr>
            <p:ph type="body" idx="1"/>
          </p:nvPr>
        </p:nvSpPr>
        <p:spPr>
          <a:xfrm>
            <a:off x="151654" y="2063752"/>
            <a:ext cx="3086099" cy="374651"/>
          </a:xfrm>
        </p:spPr>
        <p:txBody>
          <a:bodyPr/>
          <a:lstStyle/>
          <a:p>
            <a:r>
              <a:rPr lang="fr-FR" dirty="0" smtClean="0"/>
              <a:t> </a:t>
            </a:r>
            <a:r>
              <a:rPr lang="fr-FR" b="1" dirty="0">
                <a:solidFill>
                  <a:srgbClr val="0070C0"/>
                </a:solidFill>
              </a:rPr>
              <a:t>INCUBATION</a:t>
            </a:r>
          </a:p>
        </p:txBody>
      </p:sp>
      <p:sp>
        <p:nvSpPr>
          <p:cNvPr id="5" name="Text Placeholder 4">
            <a:extLst>
              <a:ext uri="{FF2B5EF4-FFF2-40B4-BE49-F238E27FC236}">
                <a16:creationId xmlns="" xmlns:a16="http://schemas.microsoft.com/office/drawing/2014/main" id="{9F093AD6-DD25-444E-8926-732024E8E305}"/>
              </a:ext>
            </a:extLst>
          </p:cNvPr>
          <p:cNvSpPr>
            <a:spLocks noGrp="1"/>
          </p:cNvSpPr>
          <p:nvPr>
            <p:ph type="body" sz="half" idx="3"/>
          </p:nvPr>
        </p:nvSpPr>
        <p:spPr>
          <a:xfrm>
            <a:off x="4160373" y="2017810"/>
            <a:ext cx="4905201" cy="374651"/>
          </a:xfrm>
        </p:spPr>
        <p:txBody>
          <a:bodyPr/>
          <a:lstStyle/>
          <a:p>
            <a:r>
              <a:rPr lang="fr-FR" b="1" dirty="0">
                <a:solidFill>
                  <a:srgbClr val="0070C0"/>
                </a:solidFill>
              </a:rPr>
              <a:t>INVASION</a:t>
            </a:r>
          </a:p>
        </p:txBody>
      </p:sp>
      <p:sp>
        <p:nvSpPr>
          <p:cNvPr id="4" name="Content Placeholder 3">
            <a:extLst>
              <a:ext uri="{FF2B5EF4-FFF2-40B4-BE49-F238E27FC236}">
                <a16:creationId xmlns="" xmlns:a16="http://schemas.microsoft.com/office/drawing/2014/main" id="{78D1593C-492E-415B-B41A-E53C2AF6CF42}"/>
              </a:ext>
            </a:extLst>
          </p:cNvPr>
          <p:cNvSpPr>
            <a:spLocks noGrp="1"/>
          </p:cNvSpPr>
          <p:nvPr>
            <p:ph sz="half" idx="2"/>
          </p:nvPr>
        </p:nvSpPr>
        <p:spPr>
          <a:xfrm>
            <a:off x="317500" y="3429000"/>
            <a:ext cx="2492935" cy="2612362"/>
          </a:xfrm>
        </p:spPr>
        <p:txBody>
          <a:bodyPr>
            <a:normAutofit/>
          </a:bodyPr>
          <a:lstStyle/>
          <a:p>
            <a:pPr>
              <a:buFont typeface="Wingdings" panose="05000000000000000000" pitchFamily="2" charset="2"/>
              <a:buChar char="§"/>
            </a:pPr>
            <a:r>
              <a:rPr lang="fr-FR" sz="3600" dirty="0">
                <a:latin typeface="Calibri" panose="020F0502020204030204" pitchFamily="34" charset="0"/>
                <a:cs typeface="Calibri" panose="020F0502020204030204" pitchFamily="34" charset="0"/>
              </a:rPr>
              <a:t>Silencieuse dure 4H-05 jours.</a:t>
            </a:r>
          </a:p>
        </p:txBody>
      </p:sp>
      <p:sp>
        <p:nvSpPr>
          <p:cNvPr id="6" name="Content Placeholder 5">
            <a:extLst>
              <a:ext uri="{FF2B5EF4-FFF2-40B4-BE49-F238E27FC236}">
                <a16:creationId xmlns="" xmlns:a16="http://schemas.microsoft.com/office/drawing/2014/main" id="{83714F71-01B6-4FC2-857E-761BD953ED25}"/>
              </a:ext>
            </a:extLst>
          </p:cNvPr>
          <p:cNvSpPr>
            <a:spLocks noGrp="1"/>
          </p:cNvSpPr>
          <p:nvPr>
            <p:ph sz="half" idx="4"/>
          </p:nvPr>
        </p:nvSpPr>
        <p:spPr>
          <a:xfrm>
            <a:off x="3079376" y="2380129"/>
            <a:ext cx="9112624" cy="4477871"/>
          </a:xfrm>
        </p:spPr>
        <p:txBody>
          <a:bodyPr>
            <a:noAutofit/>
          </a:bodyPr>
          <a:lstStyle/>
          <a:p>
            <a:pPr>
              <a:buFont typeface="Wingdings" panose="05000000000000000000" pitchFamily="2" charset="2"/>
              <a:buChar char="§"/>
            </a:pPr>
            <a:r>
              <a:rPr lang="fr-FR" sz="2800" dirty="0">
                <a:latin typeface="Calibri" panose="020F0502020204030204" pitchFamily="34" charset="0"/>
                <a:cs typeface="Calibri" panose="020F0502020204030204" pitchFamily="34" charset="0"/>
              </a:rPr>
              <a:t>Dure 5-12H.</a:t>
            </a:r>
          </a:p>
          <a:p>
            <a:pPr>
              <a:buFont typeface="Wingdings" panose="05000000000000000000" pitchFamily="2" charset="2"/>
              <a:buChar char="§"/>
            </a:pPr>
            <a:r>
              <a:rPr lang="fr-FR" sz="2800" dirty="0">
                <a:latin typeface="Calibri" panose="020F0502020204030204" pitchFamily="34" charset="0"/>
                <a:cs typeface="Calibri" panose="020F0502020204030204" pitchFamily="34" charset="0"/>
              </a:rPr>
              <a:t>Début brutal avec d’emblée et sans prodrome :</a:t>
            </a:r>
          </a:p>
          <a:p>
            <a:pPr marL="0" indent="0">
              <a:buNone/>
            </a:pPr>
            <a:r>
              <a:rPr lang="fr-FR" sz="2800" dirty="0">
                <a:latin typeface="Calibri" panose="020F0502020204030204" pitchFamily="34" charset="0"/>
                <a:cs typeface="Calibri" panose="020F0502020204030204" pitchFamily="34" charset="0"/>
              </a:rPr>
              <a:t>        -Douleurs abdominales</a:t>
            </a:r>
          </a:p>
          <a:p>
            <a:pPr marL="0" indent="0">
              <a:buNone/>
            </a:pPr>
            <a:r>
              <a:rPr lang="fr-FR" sz="2800" dirty="0">
                <a:latin typeface="Calibri" panose="020F0502020204030204" pitchFamily="34" charset="0"/>
                <a:cs typeface="Calibri" panose="020F0502020204030204" pitchFamily="34" charset="0"/>
              </a:rPr>
              <a:t>        -Grande asthénie et angoisse</a:t>
            </a:r>
          </a:p>
          <a:p>
            <a:pPr marL="0" indent="0">
              <a:buNone/>
            </a:pPr>
            <a:r>
              <a:rPr lang="fr-FR" sz="2800" dirty="0">
                <a:latin typeface="Calibri" panose="020F0502020204030204" pitchFamily="34" charset="0"/>
                <a:cs typeface="Calibri" panose="020F0502020204030204" pitchFamily="34" charset="0"/>
              </a:rPr>
              <a:t>        -Diarrhée importante très contagieuse, atteignant 1L/H, les selles sont d’abord fécales puis rapidement devient aqueuse et abondante</a:t>
            </a:r>
          </a:p>
          <a:p>
            <a:pPr marL="0" indent="0">
              <a:buNone/>
            </a:pPr>
            <a:r>
              <a:rPr lang="fr-FR" sz="2800" dirty="0">
                <a:latin typeface="Calibri" panose="020F0502020204030204" pitchFamily="34" charset="0"/>
                <a:cs typeface="Calibri" panose="020F0502020204030204" pitchFamily="34" charset="0"/>
              </a:rPr>
              <a:t>         Vomissement alimentaires ; bilieux, +/- crampes musculaires.</a:t>
            </a:r>
          </a:p>
          <a:p>
            <a:pPr>
              <a:buFont typeface="Wingdings" panose="05000000000000000000" pitchFamily="2" charset="2"/>
              <a:buChar char="§"/>
            </a:pPr>
            <a:endParaRPr lang="fr-FR" sz="2400" dirty="0"/>
          </a:p>
        </p:txBody>
      </p:sp>
    </p:spTree>
    <p:extLst>
      <p:ext uri="{BB962C8B-B14F-4D97-AF65-F5344CB8AC3E}">
        <p14:creationId xmlns:p14="http://schemas.microsoft.com/office/powerpoint/2010/main" val="3333194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602498-7CA5-4F09-8AAA-C31E558309B5}"/>
              </a:ext>
            </a:extLst>
          </p:cNvPr>
          <p:cNvSpPr>
            <a:spLocks noGrp="1"/>
          </p:cNvSpPr>
          <p:nvPr>
            <p:ph type="title"/>
          </p:nvPr>
        </p:nvSpPr>
        <p:spPr/>
        <p:txBody>
          <a:bodyPr/>
          <a:lstStyle/>
          <a:p>
            <a:r>
              <a:rPr lang="fr-FR" b="1" dirty="0">
                <a:solidFill>
                  <a:schemeClr val="tx1"/>
                </a:solidFill>
              </a:rPr>
              <a:t>Phase d’état</a:t>
            </a:r>
            <a:r>
              <a:rPr lang="fr-FR" dirty="0"/>
              <a:t/>
            </a:r>
            <a:br>
              <a:rPr lang="fr-FR" dirty="0"/>
            </a:br>
            <a:r>
              <a:rPr lang="fr-FR" sz="2000" dirty="0"/>
              <a:t>Courte &lt; 24H</a:t>
            </a:r>
          </a:p>
        </p:txBody>
      </p:sp>
      <p:sp>
        <p:nvSpPr>
          <p:cNvPr id="3" name="Text Placeholder 2">
            <a:extLst>
              <a:ext uri="{FF2B5EF4-FFF2-40B4-BE49-F238E27FC236}">
                <a16:creationId xmlns="" xmlns:a16="http://schemas.microsoft.com/office/drawing/2014/main" id="{2A87BA62-8A03-4B69-8C05-11B6B7410ED8}"/>
              </a:ext>
            </a:extLst>
          </p:cNvPr>
          <p:cNvSpPr>
            <a:spLocks noGrp="1"/>
          </p:cNvSpPr>
          <p:nvPr>
            <p:ph type="body" idx="1"/>
          </p:nvPr>
        </p:nvSpPr>
        <p:spPr>
          <a:xfrm>
            <a:off x="1219200" y="1447800"/>
            <a:ext cx="4978400" cy="555812"/>
          </a:xfrm>
        </p:spPr>
        <p:txBody>
          <a:bodyPr/>
          <a:lstStyle/>
          <a:p>
            <a:r>
              <a:rPr lang="fr-FR" sz="2800" dirty="0">
                <a:solidFill>
                  <a:srgbClr val="00B050"/>
                </a:solidFill>
              </a:rPr>
              <a:t>Diarrhée</a:t>
            </a:r>
          </a:p>
        </p:txBody>
      </p:sp>
      <p:sp>
        <p:nvSpPr>
          <p:cNvPr id="5" name="Text Placeholder 4">
            <a:extLst>
              <a:ext uri="{FF2B5EF4-FFF2-40B4-BE49-F238E27FC236}">
                <a16:creationId xmlns="" xmlns:a16="http://schemas.microsoft.com/office/drawing/2014/main" id="{5793902B-FC25-4CAD-80E9-48280E6E62BD}"/>
              </a:ext>
            </a:extLst>
          </p:cNvPr>
          <p:cNvSpPr>
            <a:spLocks noGrp="1"/>
          </p:cNvSpPr>
          <p:nvPr>
            <p:ph type="body" sz="half" idx="3"/>
          </p:nvPr>
        </p:nvSpPr>
        <p:spPr>
          <a:xfrm>
            <a:off x="5088385" y="2262583"/>
            <a:ext cx="4185619" cy="576262"/>
          </a:xfrm>
        </p:spPr>
        <p:txBody>
          <a:bodyPr/>
          <a:lstStyle/>
          <a:p>
            <a:endParaRPr lang="fr-FR" dirty="0"/>
          </a:p>
        </p:txBody>
      </p:sp>
      <p:sp>
        <p:nvSpPr>
          <p:cNvPr id="4" name="Content Placeholder 3">
            <a:extLst>
              <a:ext uri="{FF2B5EF4-FFF2-40B4-BE49-F238E27FC236}">
                <a16:creationId xmlns="" xmlns:a16="http://schemas.microsoft.com/office/drawing/2014/main" id="{B7C39A4F-BFB9-41F3-A98D-50F90995335E}"/>
              </a:ext>
            </a:extLst>
          </p:cNvPr>
          <p:cNvSpPr>
            <a:spLocks noGrp="1"/>
          </p:cNvSpPr>
          <p:nvPr>
            <p:ph sz="half" idx="2"/>
          </p:nvPr>
        </p:nvSpPr>
        <p:spPr>
          <a:xfrm>
            <a:off x="228600" y="2097741"/>
            <a:ext cx="4881282" cy="4036358"/>
          </a:xfrm>
        </p:spPr>
        <p:txBody>
          <a:bodyPr>
            <a:normAutofit fontScale="92500"/>
          </a:bodyPr>
          <a:lstStyle/>
          <a:p>
            <a:r>
              <a:rPr lang="fr-FR" dirty="0"/>
              <a:t>Profuse (50 à 100 selles/j):aqueuse a fécale émise sans effort , par jets successifs à travers un sphincter tonique.</a:t>
            </a:r>
          </a:p>
          <a:p>
            <a:r>
              <a:rPr lang="fr-FR" dirty="0"/>
              <a:t>Couleur : eau de riz.</a:t>
            </a:r>
          </a:p>
          <a:p>
            <a:r>
              <a:rPr lang="fr-FR" dirty="0"/>
              <a:t>Odeur : fade.</a:t>
            </a:r>
          </a:p>
          <a:p>
            <a:r>
              <a:rPr lang="fr-FR" dirty="0"/>
              <a:t>Aspect : flocons blanchâtres contenant des grains , riziformes très riches en germes (agrégats de cellules épithéliales desquamées riches en germes).</a:t>
            </a:r>
          </a:p>
        </p:txBody>
      </p:sp>
      <p:pic>
        <p:nvPicPr>
          <p:cNvPr id="6146" name="Picture 2" descr="Image associée">
            <a:extLst>
              <a:ext uri="{FF2B5EF4-FFF2-40B4-BE49-F238E27FC236}">
                <a16:creationId xmlns="" xmlns:a16="http://schemas.microsoft.com/office/drawing/2014/main" id="{61D26C11-502D-4EA8-9794-E7D3C7207133}"/>
              </a:ext>
            </a:extLst>
          </p:cNvPr>
          <p:cNvPicPr>
            <a:picLocks noGrp="1" noChangeAspect="1" noChangeArrowheads="1"/>
          </p:cNvPicPr>
          <p:nvPr>
            <p:ph sz="half" idx="4"/>
          </p:nvPr>
        </p:nvPicPr>
        <p:blipFill>
          <a:blip r:embed="rId2">
            <a:extLst>
              <a:ext uri="{28A0092B-C50C-407E-A947-70E740481C1C}">
                <a14:useLocalDpi xmlns:a14="http://schemas.microsoft.com/office/drawing/2010/main" val="0"/>
              </a:ext>
            </a:extLst>
          </a:blip>
          <a:srcRect/>
          <a:stretch>
            <a:fillRect/>
          </a:stretch>
        </p:blipFill>
        <p:spPr bwMode="auto">
          <a:xfrm>
            <a:off x="5138905" y="2085218"/>
            <a:ext cx="4885984" cy="366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93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ésultat de recherche d'images pour &quot;clinique du choléra&quot;">
            <a:extLst>
              <a:ext uri="{FF2B5EF4-FFF2-40B4-BE49-F238E27FC236}">
                <a16:creationId xmlns="" xmlns:a16="http://schemas.microsoft.com/office/drawing/2014/main" id="{B994A6EB-433E-4A10-93FE-F5210C34A9C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1199" y="1294776"/>
            <a:ext cx="4908199" cy="414529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associée">
            <a:extLst>
              <a:ext uri="{FF2B5EF4-FFF2-40B4-BE49-F238E27FC236}">
                <a16:creationId xmlns="" xmlns:a16="http://schemas.microsoft.com/office/drawing/2014/main" id="{6D348797-F73B-4346-B5B0-4B1BD2C3D4F8}"/>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919947" y="1294772"/>
            <a:ext cx="4268456" cy="426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01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A1F9900-A08A-4FAD-8EC5-E16997D4A434}"/>
              </a:ext>
            </a:extLst>
          </p:cNvPr>
          <p:cNvSpPr>
            <a:spLocks noGrp="1"/>
          </p:cNvSpPr>
          <p:nvPr>
            <p:ph type="body" idx="1"/>
          </p:nvPr>
        </p:nvSpPr>
        <p:spPr>
          <a:xfrm>
            <a:off x="675748" y="1612906"/>
            <a:ext cx="4185617" cy="1124343"/>
          </a:xfrm>
        </p:spPr>
        <p:txBody>
          <a:bodyPr/>
          <a:lstStyle/>
          <a:p>
            <a:endParaRPr lang="fr-FR" dirty="0"/>
          </a:p>
          <a:p>
            <a:r>
              <a:rPr lang="fr-FR" dirty="0">
                <a:solidFill>
                  <a:srgbClr val="00B050"/>
                </a:solidFill>
              </a:rPr>
              <a:t>Vomissement</a:t>
            </a:r>
          </a:p>
          <a:p>
            <a:endParaRPr lang="fr-FR" dirty="0"/>
          </a:p>
        </p:txBody>
      </p:sp>
      <p:sp>
        <p:nvSpPr>
          <p:cNvPr id="5" name="Text Placeholder 4">
            <a:extLst>
              <a:ext uri="{FF2B5EF4-FFF2-40B4-BE49-F238E27FC236}">
                <a16:creationId xmlns="" xmlns:a16="http://schemas.microsoft.com/office/drawing/2014/main" id="{38203F1F-69F5-484F-ADA4-6970F0D4365A}"/>
              </a:ext>
            </a:extLst>
          </p:cNvPr>
          <p:cNvSpPr>
            <a:spLocks noGrp="1"/>
          </p:cNvSpPr>
          <p:nvPr>
            <p:ph type="body" sz="half" idx="3"/>
          </p:nvPr>
        </p:nvSpPr>
        <p:spPr>
          <a:xfrm>
            <a:off x="5088386" y="1612902"/>
            <a:ext cx="4185617" cy="571499"/>
          </a:xfrm>
        </p:spPr>
        <p:txBody>
          <a:bodyPr/>
          <a:lstStyle/>
          <a:p>
            <a:r>
              <a:rPr lang="fr-FR" dirty="0">
                <a:solidFill>
                  <a:srgbClr val="00B050"/>
                </a:solidFill>
              </a:rPr>
              <a:t>Signes accompagnateurs</a:t>
            </a:r>
          </a:p>
        </p:txBody>
      </p:sp>
      <p:sp>
        <p:nvSpPr>
          <p:cNvPr id="4" name="Content Placeholder 3">
            <a:extLst>
              <a:ext uri="{FF2B5EF4-FFF2-40B4-BE49-F238E27FC236}">
                <a16:creationId xmlns="" xmlns:a16="http://schemas.microsoft.com/office/drawing/2014/main" id="{54601DE0-FFD2-4999-9ACC-C9300687F852}"/>
              </a:ext>
            </a:extLst>
          </p:cNvPr>
          <p:cNvSpPr>
            <a:spLocks noGrp="1"/>
          </p:cNvSpPr>
          <p:nvPr>
            <p:ph sz="half" idx="2"/>
          </p:nvPr>
        </p:nvSpPr>
        <p:spPr>
          <a:xfrm>
            <a:off x="304801" y="2369820"/>
            <a:ext cx="4327968" cy="3031462"/>
          </a:xfrm>
        </p:spPr>
        <p:txBody>
          <a:bodyPr/>
          <a:lstStyle/>
          <a:p>
            <a:r>
              <a:rPr lang="fr-FR" dirty="0"/>
              <a:t>Incoercibles</a:t>
            </a:r>
          </a:p>
          <a:p>
            <a:r>
              <a:rPr lang="fr-FR" dirty="0"/>
              <a:t>Alimentaires </a:t>
            </a:r>
          </a:p>
          <a:p>
            <a:r>
              <a:rPr lang="fr-FR" dirty="0"/>
              <a:t>Bilieux </a:t>
            </a:r>
          </a:p>
          <a:p>
            <a:r>
              <a:rPr lang="fr-FR" dirty="0"/>
              <a:t>Aqueux</a:t>
            </a:r>
          </a:p>
          <a:p>
            <a:r>
              <a:rPr lang="fr-FR" dirty="0"/>
              <a:t>Provoquée par les boissons.</a:t>
            </a:r>
          </a:p>
          <a:p>
            <a:r>
              <a:rPr lang="fr-FR" dirty="0"/>
              <a:t>Avec nausée pénibles.</a:t>
            </a:r>
          </a:p>
          <a:p>
            <a:endParaRPr lang="fr-FR" dirty="0"/>
          </a:p>
        </p:txBody>
      </p:sp>
      <p:sp>
        <p:nvSpPr>
          <p:cNvPr id="6" name="Content Placeholder 5">
            <a:extLst>
              <a:ext uri="{FF2B5EF4-FFF2-40B4-BE49-F238E27FC236}">
                <a16:creationId xmlns="" xmlns:a16="http://schemas.microsoft.com/office/drawing/2014/main" id="{D22AFEF7-05AA-46B9-A425-3A7CACC4B1C7}"/>
              </a:ext>
            </a:extLst>
          </p:cNvPr>
          <p:cNvSpPr>
            <a:spLocks noGrp="1"/>
          </p:cNvSpPr>
          <p:nvPr>
            <p:ph sz="half" idx="4"/>
          </p:nvPr>
        </p:nvSpPr>
        <p:spPr>
          <a:xfrm>
            <a:off x="5205115" y="2369820"/>
            <a:ext cx="4327968" cy="3031462"/>
          </a:xfrm>
        </p:spPr>
        <p:txBody>
          <a:bodyPr/>
          <a:lstStyle/>
          <a:p>
            <a:r>
              <a:rPr lang="fr-FR" dirty="0"/>
              <a:t>Soif intense insatiable(DSH)</a:t>
            </a:r>
          </a:p>
          <a:p>
            <a:r>
              <a:rPr lang="fr-FR" dirty="0"/>
              <a:t>Crampes musculaires</a:t>
            </a:r>
          </a:p>
          <a:p>
            <a:r>
              <a:rPr lang="fr-FR" dirty="0"/>
              <a:t>Myalgies</a:t>
            </a:r>
          </a:p>
        </p:txBody>
      </p:sp>
    </p:spTree>
    <p:extLst>
      <p:ext uri="{BB962C8B-B14F-4D97-AF65-F5344CB8AC3E}">
        <p14:creationId xmlns:p14="http://schemas.microsoft.com/office/powerpoint/2010/main" val="156333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3550" y="211015"/>
            <a:ext cx="10344443" cy="995608"/>
          </a:xfrm>
        </p:spPr>
        <p:txBody>
          <a:bodyPr/>
          <a:lstStyle/>
          <a:p>
            <a:r>
              <a:rPr lang="fr-FR" sz="4800" b="1" smtClean="0">
                <a:solidFill>
                  <a:srgbClr val="C00000"/>
                </a:solidFill>
                <a:latin typeface="Calibri" panose="020F0502020204030204" pitchFamily="34" charset="0"/>
                <a:cs typeface="Calibri" panose="020F0502020204030204" pitchFamily="34" charset="0"/>
              </a:rPr>
              <a:t>INTRODUCTION/DEFINITION 2</a:t>
            </a:r>
            <a:endParaRPr lang="fr-FR" dirty="0"/>
          </a:p>
        </p:txBody>
      </p:sp>
      <p:sp>
        <p:nvSpPr>
          <p:cNvPr id="3" name="Espace réservé du contenu 2"/>
          <p:cNvSpPr>
            <a:spLocks noGrp="1"/>
          </p:cNvSpPr>
          <p:nvPr>
            <p:ph sz="quarter" idx="1"/>
          </p:nvPr>
        </p:nvSpPr>
        <p:spPr>
          <a:xfrm>
            <a:off x="337625" y="1491174"/>
            <a:ext cx="11549575" cy="4514557"/>
          </a:xfrm>
        </p:spPr>
        <p:txBody>
          <a:bodyPr>
            <a:normAutofit lnSpcReduction="10000"/>
          </a:bodyPr>
          <a:lstStyle/>
          <a:p>
            <a:pPr lvl="0">
              <a:buClr>
                <a:srgbClr val="4F81BD"/>
              </a:buClr>
              <a:buFont typeface="Wingdings" panose="05000000000000000000" pitchFamily="2" charset="2"/>
              <a:buChar char="q"/>
            </a:pPr>
            <a:r>
              <a:rPr lang="fr-FR" dirty="0">
                <a:solidFill>
                  <a:prstClr val="black">
                    <a:lumMod val="75000"/>
                    <a:lumOff val="25000"/>
                  </a:prstClr>
                </a:solidFill>
              </a:rPr>
              <a:t> </a:t>
            </a:r>
            <a:r>
              <a:rPr lang="fr-FR" sz="4000" dirty="0">
                <a:latin typeface="Calibri" panose="020F0502020204030204" pitchFamily="34" charset="0"/>
                <a:cs typeface="Calibri" panose="020F0502020204030204" pitchFamily="34" charset="0"/>
              </a:rPr>
              <a:t>Due à une bactérie </a:t>
            </a:r>
            <a:r>
              <a:rPr lang="fr-FR" sz="4000" dirty="0">
                <a:solidFill>
                  <a:srgbClr val="FF0000"/>
                </a:solidFill>
                <a:latin typeface="Calibri" panose="020F0502020204030204" pitchFamily="34" charset="0"/>
                <a:cs typeface="Calibri" panose="020F0502020204030204" pitchFamily="34" charset="0"/>
              </a:rPr>
              <a:t>VIBRION CHOLERIQUE </a:t>
            </a:r>
            <a:r>
              <a:rPr lang="fr-FR" sz="4000" dirty="0">
                <a:latin typeface="Calibri" panose="020F0502020204030204" pitchFamily="34" charset="0"/>
                <a:cs typeface="Calibri" panose="020F0502020204030204" pitchFamily="34" charset="0"/>
              </a:rPr>
              <a:t>pathogène qui sécrète une </a:t>
            </a:r>
            <a:r>
              <a:rPr lang="fr-FR" sz="4000" u="sng" dirty="0">
                <a:latin typeface="Calibri" panose="020F0502020204030204" pitchFamily="34" charset="0"/>
                <a:cs typeface="Calibri" panose="020F0502020204030204" pitchFamily="34" charset="0"/>
              </a:rPr>
              <a:t>toxine</a:t>
            </a:r>
            <a:r>
              <a:rPr lang="fr-FR" sz="4000" dirty="0">
                <a:latin typeface="Calibri" panose="020F0502020204030204" pitchFamily="34" charset="0"/>
                <a:cs typeface="Calibri" panose="020F0502020204030204" pitchFamily="34" charset="0"/>
              </a:rPr>
              <a:t> responsable de diarrhée profuse + vomissements incoercibles.</a:t>
            </a:r>
          </a:p>
          <a:p>
            <a:pPr marL="0" lvl="0" indent="0">
              <a:buClr>
                <a:srgbClr val="4F81BD"/>
              </a:buClr>
              <a:buNone/>
            </a:pPr>
            <a:endParaRPr lang="fr-FR" sz="4000" dirty="0">
              <a:latin typeface="Calibri" panose="020F0502020204030204" pitchFamily="34" charset="0"/>
              <a:cs typeface="Calibri" panose="020F0502020204030204" pitchFamily="34" charset="0"/>
            </a:endParaRPr>
          </a:p>
          <a:p>
            <a:pPr lvl="0">
              <a:buClr>
                <a:srgbClr val="4F81BD"/>
              </a:buClr>
              <a:buFont typeface="Wingdings" panose="05000000000000000000" pitchFamily="2" charset="2"/>
              <a:buChar char="q"/>
            </a:pPr>
            <a:r>
              <a:rPr lang="fr-FR" sz="4000" dirty="0">
                <a:latin typeface="Calibri" panose="020F0502020204030204" pitchFamily="34" charset="0"/>
                <a:cs typeface="Calibri" panose="020F0502020204030204" pitchFamily="34" charset="0"/>
              </a:rPr>
              <a:t>C’est une urgence thérapeutique et épidémiologique.</a:t>
            </a:r>
          </a:p>
          <a:p>
            <a:pPr lvl="0">
              <a:buClr>
                <a:srgbClr val="4F81BD"/>
              </a:buClr>
              <a:buFont typeface="Wingdings" panose="05000000000000000000" pitchFamily="2" charset="2"/>
              <a:buChar char="q"/>
            </a:pPr>
            <a:r>
              <a:rPr lang="fr-FR" sz="4000" dirty="0">
                <a:latin typeface="Calibri" panose="020F0502020204030204" pitchFamily="34" charset="0"/>
                <a:cs typeface="Calibri" panose="020F0502020204030204" pitchFamily="34" charset="0"/>
              </a:rPr>
              <a:t>Grave : déshydratation aigue mortelle.</a:t>
            </a:r>
          </a:p>
          <a:p>
            <a:endParaRPr lang="fr-FR" sz="4000" dirty="0"/>
          </a:p>
        </p:txBody>
      </p:sp>
    </p:spTree>
    <p:extLst>
      <p:ext uri="{BB962C8B-B14F-4D97-AF65-F5344CB8AC3E}">
        <p14:creationId xmlns:p14="http://schemas.microsoft.com/office/powerpoint/2010/main" val="2296820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FCC65E-F612-4A08-8BEF-5D519412CF5A}"/>
              </a:ext>
            </a:extLst>
          </p:cNvPr>
          <p:cNvSpPr>
            <a:spLocks noGrp="1"/>
          </p:cNvSpPr>
          <p:nvPr>
            <p:ph type="title"/>
          </p:nvPr>
        </p:nvSpPr>
        <p:spPr>
          <a:xfrm>
            <a:off x="376517" y="188257"/>
            <a:ext cx="9776013" cy="1021977"/>
          </a:xfrm>
        </p:spPr>
        <p:txBody>
          <a:bodyPr>
            <a:normAutofit fontScale="90000"/>
          </a:bodyPr>
          <a:lstStyle/>
          <a:p>
            <a:r>
              <a:rPr lang="fr-FR" dirty="0">
                <a:solidFill>
                  <a:schemeClr val="tx1"/>
                </a:solidFill>
              </a:rPr>
              <a:t>Examen clinique et biologique</a:t>
            </a:r>
            <a:br>
              <a:rPr lang="fr-FR" dirty="0">
                <a:solidFill>
                  <a:schemeClr val="tx1"/>
                </a:solidFill>
              </a:rPr>
            </a:br>
            <a:endParaRPr lang="fr-FR" dirty="0">
              <a:solidFill>
                <a:schemeClr val="tx1"/>
              </a:solidFill>
            </a:endParaRPr>
          </a:p>
        </p:txBody>
      </p:sp>
      <p:sp>
        <p:nvSpPr>
          <p:cNvPr id="4" name="Text Placeholder 3">
            <a:extLst>
              <a:ext uri="{FF2B5EF4-FFF2-40B4-BE49-F238E27FC236}">
                <a16:creationId xmlns="" xmlns:a16="http://schemas.microsoft.com/office/drawing/2014/main" id="{F425CDF2-1AEB-4230-9E89-1D37F703E901}"/>
              </a:ext>
            </a:extLst>
          </p:cNvPr>
          <p:cNvSpPr>
            <a:spLocks noGrp="1"/>
          </p:cNvSpPr>
          <p:nvPr>
            <p:ph type="body" idx="2"/>
          </p:nvPr>
        </p:nvSpPr>
        <p:spPr>
          <a:xfrm>
            <a:off x="89647" y="873162"/>
            <a:ext cx="12102353" cy="5786718"/>
          </a:xfrm>
        </p:spPr>
        <p:txBody>
          <a:bodyPr>
            <a:noAutofit/>
          </a:bodyPr>
          <a:lstStyle/>
          <a:p>
            <a:pPr marL="285750" indent="-285750">
              <a:buFont typeface="Wingdings" panose="05000000000000000000" pitchFamily="2" charset="2"/>
              <a:buChar char="§"/>
            </a:pPr>
            <a:r>
              <a:rPr lang="fr-FR" sz="2400" dirty="0">
                <a:latin typeface="Calibri" panose="020F0502020204030204" pitchFamily="34" charset="0"/>
                <a:cs typeface="Calibri" panose="020F0502020204030204" pitchFamily="34" charset="0"/>
              </a:rPr>
              <a:t>Un malade conscient. </a:t>
            </a:r>
            <a:r>
              <a:rPr lang="fr-FR" sz="2400" dirty="0" smtClean="0">
                <a:latin typeface="Calibri" panose="020F0502020204030204" pitchFamily="34" charset="0"/>
                <a:cs typeface="Calibri" panose="020F0502020204030204" pitchFamily="34" charset="0"/>
              </a:rPr>
              <a:t>Apyrétique</a:t>
            </a:r>
            <a:endParaRPr lang="fr-FR" sz="2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r-FR" sz="2400" dirty="0">
                <a:latin typeface="Calibri" panose="020F0502020204030204" pitchFamily="34" charset="0"/>
                <a:cs typeface="Calibri" panose="020F0502020204030204" pitchFamily="34" charset="0"/>
              </a:rPr>
              <a:t>Signes de DHS aigue mixte:</a:t>
            </a:r>
          </a:p>
          <a:p>
            <a:r>
              <a:rPr lang="fr-FR" sz="2400" dirty="0">
                <a:latin typeface="Calibri" panose="020F0502020204030204" pitchFamily="34" charset="0"/>
                <a:cs typeface="Calibri" panose="020F0502020204030204" pitchFamily="34" charset="0"/>
              </a:rPr>
              <a:t>         Faciès maigre , rarement sueurs</a:t>
            </a:r>
          </a:p>
          <a:p>
            <a:r>
              <a:rPr lang="fr-FR" sz="2400" dirty="0">
                <a:latin typeface="Calibri" panose="020F0502020204030204" pitchFamily="34" charset="0"/>
                <a:cs typeface="Calibri" panose="020F0502020204030204" pitchFamily="34" charset="0"/>
              </a:rPr>
              <a:t>         Globe oculaire excavés, enfoncés dans les  </a:t>
            </a:r>
            <a:r>
              <a:rPr lang="fr-FR" sz="2400" dirty="0" smtClean="0">
                <a:latin typeface="Calibri" panose="020F0502020204030204" pitchFamily="34" charset="0"/>
                <a:cs typeface="Calibri" panose="020F0502020204030204" pitchFamily="34" charset="0"/>
              </a:rPr>
              <a:t>orbites</a:t>
            </a:r>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         Pommettes saillantes , joues creuses</a:t>
            </a:r>
          </a:p>
          <a:p>
            <a:r>
              <a:rPr lang="fr-FR" sz="2400" dirty="0">
                <a:latin typeface="Calibri" panose="020F0502020204030204" pitchFamily="34" charset="0"/>
                <a:cs typeface="Calibri" panose="020F0502020204030204" pitchFamily="34" charset="0"/>
              </a:rPr>
              <a:t>         Lèvres crispés , langue rôtie.</a:t>
            </a:r>
          </a:p>
          <a:p>
            <a:r>
              <a:rPr lang="fr-FR" sz="2400" dirty="0">
                <a:latin typeface="Calibri" panose="020F0502020204030204" pitchFamily="34" charset="0"/>
                <a:cs typeface="Calibri" panose="020F0502020204030204" pitchFamily="34" charset="0"/>
              </a:rPr>
              <a:t>         Peau atone, plis cutanés marqué, durable.</a:t>
            </a:r>
          </a:p>
          <a:p>
            <a:r>
              <a:rPr lang="fr-FR" sz="2400" dirty="0">
                <a:latin typeface="Calibri" panose="020F0502020204030204" pitchFamily="34" charset="0"/>
                <a:cs typeface="Calibri" panose="020F0502020204030204" pitchFamily="34" charset="0"/>
              </a:rPr>
              <a:t>         Voix cassée bitonale</a:t>
            </a:r>
          </a:p>
          <a:p>
            <a:r>
              <a:rPr lang="fr-FR" sz="2400" dirty="0">
                <a:latin typeface="Calibri" panose="020F0502020204030204" pitchFamily="34" charset="0"/>
                <a:cs typeface="Calibri" panose="020F0502020204030204" pitchFamily="34" charset="0"/>
              </a:rPr>
              <a:t>Abdomen souple, sphincter anal atone</a:t>
            </a:r>
          </a:p>
          <a:p>
            <a:pPr marL="285750" indent="-285750">
              <a:buFont typeface="Wingdings" panose="05000000000000000000" pitchFamily="2" charset="2"/>
              <a:buChar char="§"/>
            </a:pPr>
            <a:r>
              <a:rPr lang="fr-FR" sz="2400" dirty="0">
                <a:latin typeface="Calibri" panose="020F0502020204030204" pitchFamily="34" charset="0"/>
                <a:cs typeface="Calibri" panose="020F0502020204030204" pitchFamily="34" charset="0"/>
              </a:rPr>
              <a:t> Les signes de choc à rechercher: Hypotension , tachycardie, extrémités froides, oligurie et cyanose</a:t>
            </a:r>
          </a:p>
          <a:p>
            <a:pPr marL="285750" indent="-285750">
              <a:buFont typeface="Wingdings" panose="05000000000000000000" pitchFamily="2" charset="2"/>
              <a:buChar char="q"/>
            </a:pPr>
            <a:r>
              <a:rPr lang="fr-FR" sz="2400" dirty="0">
                <a:latin typeface="Calibri" panose="020F0502020204030204" pitchFamily="34" charset="0"/>
                <a:cs typeface="Calibri" panose="020F0502020204030204" pitchFamily="34" charset="0"/>
              </a:rPr>
              <a:t>     PNN, hématocrite et protidémie : sont élevés,</a:t>
            </a:r>
          </a:p>
          <a:p>
            <a:r>
              <a:rPr lang="fr-FR" sz="2400" dirty="0">
                <a:latin typeface="Calibri" panose="020F0502020204030204" pitchFamily="34" charset="0"/>
                <a:cs typeface="Calibri" panose="020F0502020204030204" pitchFamily="34" charset="0"/>
              </a:rPr>
              <a:t>      (hypo K+,NA+,CL-)</a:t>
            </a:r>
          </a:p>
          <a:p>
            <a:pPr marL="285750" indent="-285750">
              <a:buFont typeface="Wingdings" panose="05000000000000000000" pitchFamily="2" charset="2"/>
              <a:buChar char="§"/>
            </a:pPr>
            <a:endParaRPr lang="fr-FR"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endParaRPr lang="fr-FR" dirty="0">
              <a:latin typeface="Calibri" panose="020F0502020204030204" pitchFamily="34" charset="0"/>
              <a:cs typeface="Calibri" panose="020F0502020204030204" pitchFamily="34" charset="0"/>
            </a:endParaRPr>
          </a:p>
        </p:txBody>
      </p:sp>
      <p:pic>
        <p:nvPicPr>
          <p:cNvPr id="8194" name="Picture 2" descr="Résultat de recherche d'images pour &quot;clinique du choléra&quot;">
            <a:extLst>
              <a:ext uri="{FF2B5EF4-FFF2-40B4-BE49-F238E27FC236}">
                <a16:creationId xmlns="" xmlns:a16="http://schemas.microsoft.com/office/drawing/2014/main" id="{3D08CC66-61C3-467A-B230-06330869192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8161468" y="0"/>
            <a:ext cx="3901440"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46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99D89C-638D-42A6-AE10-0BE7827584C0}"/>
              </a:ext>
            </a:extLst>
          </p:cNvPr>
          <p:cNvSpPr>
            <a:spLocks noGrp="1"/>
          </p:cNvSpPr>
          <p:nvPr>
            <p:ph type="title"/>
          </p:nvPr>
        </p:nvSpPr>
        <p:spPr>
          <a:xfrm>
            <a:off x="931334" y="609600"/>
            <a:ext cx="10254826" cy="5273040"/>
          </a:xfrm>
        </p:spPr>
        <p:txBody>
          <a:bodyPr>
            <a:normAutofit/>
          </a:bodyPr>
          <a:lstStyle/>
          <a:p>
            <a:r>
              <a:rPr lang="fr-FR" sz="4000" b="1" dirty="0">
                <a:solidFill>
                  <a:srgbClr val="FF0000"/>
                </a:solidFill>
                <a:latin typeface="Calibri" panose="020F0502020204030204" pitchFamily="34" charset="0"/>
                <a:cs typeface="Calibri" panose="020F0502020204030204" pitchFamily="34" charset="0"/>
              </a:rPr>
              <a:t>Au total</a:t>
            </a:r>
            <a:r>
              <a:rPr lang="fr-FR" sz="4000" dirty="0">
                <a:latin typeface="Calibri" panose="020F0502020204030204" pitchFamily="34" charset="0"/>
                <a:cs typeface="Calibri" panose="020F0502020204030204" pitchFamily="34" charset="0"/>
              </a:rPr>
              <a:t/>
            </a:r>
            <a:br>
              <a:rPr lang="fr-FR" sz="4000" dirty="0">
                <a:latin typeface="Calibri" panose="020F0502020204030204" pitchFamily="34" charset="0"/>
                <a:cs typeface="Calibri" panose="020F0502020204030204" pitchFamily="34" charset="0"/>
              </a:rPr>
            </a:br>
            <a:r>
              <a:rPr lang="fr-FR" sz="2700" dirty="0">
                <a:solidFill>
                  <a:schemeClr val="tx1"/>
                </a:solidFill>
              </a:rPr>
              <a:t> </a:t>
            </a:r>
            <a:r>
              <a:rPr lang="fr-FR" sz="4000" dirty="0">
                <a:solidFill>
                  <a:schemeClr val="tx1"/>
                </a:solidFill>
                <a:latin typeface="Calibri" panose="020F0502020204030204" pitchFamily="34" charset="0"/>
                <a:cs typeface="Calibri" panose="020F0502020204030204" pitchFamily="34" charset="0"/>
              </a:rPr>
              <a:t>Devant tout patient conscient avec diarrhée apyrétique profuse sans glaires , sans pus et sans sang avec déshydratation importante surtout en présence de cas similaire               Choléra</a:t>
            </a:r>
          </a:p>
        </p:txBody>
      </p:sp>
      <p:sp>
        <p:nvSpPr>
          <p:cNvPr id="7" name="Arrow: Right 6">
            <a:extLst>
              <a:ext uri="{FF2B5EF4-FFF2-40B4-BE49-F238E27FC236}">
                <a16:creationId xmlns="" xmlns:a16="http://schemas.microsoft.com/office/drawing/2014/main" id="{710D514C-8373-4181-93B7-D5C05BE8AAFD}"/>
              </a:ext>
            </a:extLst>
          </p:cNvPr>
          <p:cNvSpPr/>
          <p:nvPr/>
        </p:nvSpPr>
        <p:spPr>
          <a:xfrm>
            <a:off x="6664364" y="4416358"/>
            <a:ext cx="1181687" cy="112542"/>
          </a:xfrm>
          <a:prstGeom prst="rightArrow">
            <a:avLst>
              <a:gd name="adj1" fmla="val 50000"/>
              <a:gd name="adj2" fmla="val 21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6409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9FF4FF-4760-4221-AB24-F39D74E3EC2F}"/>
              </a:ext>
            </a:extLst>
          </p:cNvPr>
          <p:cNvSpPr>
            <a:spLocks noGrp="1"/>
          </p:cNvSpPr>
          <p:nvPr>
            <p:ph type="title"/>
          </p:nvPr>
        </p:nvSpPr>
        <p:spPr>
          <a:xfrm>
            <a:off x="1167619" y="928468"/>
            <a:ext cx="8106384" cy="1001932"/>
          </a:xfrm>
        </p:spPr>
        <p:txBody>
          <a:bodyPr/>
          <a:lstStyle/>
          <a:p>
            <a:r>
              <a:rPr lang="fr-FR" dirty="0"/>
              <a:t>            </a:t>
            </a:r>
            <a:r>
              <a:rPr lang="fr-FR" b="1" dirty="0">
                <a:solidFill>
                  <a:srgbClr val="FF0000"/>
                </a:solidFill>
              </a:rPr>
              <a:t>EVOLUTION </a:t>
            </a:r>
          </a:p>
        </p:txBody>
      </p:sp>
      <p:sp>
        <p:nvSpPr>
          <p:cNvPr id="3" name="Text Placeholder 2">
            <a:extLst>
              <a:ext uri="{FF2B5EF4-FFF2-40B4-BE49-F238E27FC236}">
                <a16:creationId xmlns="" xmlns:a16="http://schemas.microsoft.com/office/drawing/2014/main" id="{B36B5F9A-69C9-4993-87FD-3EE3B5B0C3C3}"/>
              </a:ext>
            </a:extLst>
          </p:cNvPr>
          <p:cNvSpPr>
            <a:spLocks noGrp="1"/>
          </p:cNvSpPr>
          <p:nvPr>
            <p:ph type="body" idx="1"/>
          </p:nvPr>
        </p:nvSpPr>
        <p:spPr>
          <a:xfrm>
            <a:off x="675747" y="1930404"/>
            <a:ext cx="4185623" cy="576263"/>
          </a:xfrm>
        </p:spPr>
        <p:txBody>
          <a:bodyPr/>
          <a:lstStyle/>
          <a:p>
            <a:r>
              <a:rPr lang="fr-FR" b="1" dirty="0">
                <a:solidFill>
                  <a:schemeClr val="tx1"/>
                </a:solidFill>
              </a:rPr>
              <a:t>Sans traitement </a:t>
            </a:r>
          </a:p>
        </p:txBody>
      </p:sp>
      <p:sp>
        <p:nvSpPr>
          <p:cNvPr id="5" name="Text Placeholder 4">
            <a:extLst>
              <a:ext uri="{FF2B5EF4-FFF2-40B4-BE49-F238E27FC236}">
                <a16:creationId xmlns="" xmlns:a16="http://schemas.microsoft.com/office/drawing/2014/main" id="{CB294ED4-FA67-4A7C-BA55-12729EF324D5}"/>
              </a:ext>
            </a:extLst>
          </p:cNvPr>
          <p:cNvSpPr>
            <a:spLocks noGrp="1"/>
          </p:cNvSpPr>
          <p:nvPr>
            <p:ph type="body" sz="half" idx="3"/>
          </p:nvPr>
        </p:nvSpPr>
        <p:spPr>
          <a:xfrm>
            <a:off x="5852161" y="1679917"/>
            <a:ext cx="5220164" cy="720066"/>
          </a:xfrm>
        </p:spPr>
        <p:txBody>
          <a:bodyPr/>
          <a:lstStyle/>
          <a:p>
            <a:r>
              <a:rPr lang="fr-FR" b="1" dirty="0">
                <a:solidFill>
                  <a:schemeClr val="tx1"/>
                </a:solidFill>
              </a:rPr>
              <a:t>Sous traitement</a:t>
            </a:r>
          </a:p>
        </p:txBody>
      </p:sp>
      <p:sp>
        <p:nvSpPr>
          <p:cNvPr id="4" name="Content Placeholder 3">
            <a:extLst>
              <a:ext uri="{FF2B5EF4-FFF2-40B4-BE49-F238E27FC236}">
                <a16:creationId xmlns="" xmlns:a16="http://schemas.microsoft.com/office/drawing/2014/main" id="{B8AFD9CB-5A84-4C7D-BFD0-14E012217B0D}"/>
              </a:ext>
            </a:extLst>
          </p:cNvPr>
          <p:cNvSpPr>
            <a:spLocks noGrp="1"/>
          </p:cNvSpPr>
          <p:nvPr>
            <p:ph sz="half" idx="2"/>
          </p:nvPr>
        </p:nvSpPr>
        <p:spPr>
          <a:xfrm>
            <a:off x="289560" y="2583180"/>
            <a:ext cx="4978400" cy="3886200"/>
          </a:xfrm>
        </p:spPr>
        <p:txBody>
          <a:bodyPr/>
          <a:lstStyle/>
          <a:p>
            <a:r>
              <a:rPr lang="fr-FR" dirty="0">
                <a:solidFill>
                  <a:schemeClr val="tx1"/>
                </a:solidFill>
              </a:rPr>
              <a:t>Rapidement fatale .</a:t>
            </a:r>
          </a:p>
        </p:txBody>
      </p:sp>
      <p:sp>
        <p:nvSpPr>
          <p:cNvPr id="6" name="Content Placeholder 5">
            <a:extLst>
              <a:ext uri="{FF2B5EF4-FFF2-40B4-BE49-F238E27FC236}">
                <a16:creationId xmlns="" xmlns:a16="http://schemas.microsoft.com/office/drawing/2014/main" id="{5156096B-7CB2-465A-90AB-9AAD7F8BCAB7}"/>
              </a:ext>
            </a:extLst>
          </p:cNvPr>
          <p:cNvSpPr>
            <a:spLocks noGrp="1"/>
          </p:cNvSpPr>
          <p:nvPr>
            <p:ph sz="half" idx="4"/>
          </p:nvPr>
        </p:nvSpPr>
        <p:spPr>
          <a:xfrm>
            <a:off x="5613400" y="2476500"/>
            <a:ext cx="4978400" cy="3886200"/>
          </a:xfrm>
        </p:spPr>
        <p:txBody>
          <a:bodyPr/>
          <a:lstStyle/>
          <a:p>
            <a:r>
              <a:rPr lang="fr-FR" dirty="0">
                <a:solidFill>
                  <a:schemeClr val="tx1"/>
                </a:solidFill>
              </a:rPr>
              <a:t>Correcte , précoce et rapide l’évolution est favorable, guérison en quelques jours sans séquelles(2 coprocultures négatives à 8 </a:t>
            </a:r>
            <a:r>
              <a:rPr lang="fr-FR" dirty="0" err="1">
                <a:solidFill>
                  <a:schemeClr val="tx1"/>
                </a:solidFill>
              </a:rPr>
              <a:t>js</a:t>
            </a:r>
            <a:r>
              <a:rPr lang="fr-FR" dirty="0">
                <a:solidFill>
                  <a:schemeClr val="tx1"/>
                </a:solidFill>
              </a:rPr>
              <a:t> d’intervalle) ; pouls périphérique réapparait en 10 min, crampes et vomissements disparaissent en moins de 2 H, diurèse reprend dans les 5 H suivantes.</a:t>
            </a:r>
          </a:p>
        </p:txBody>
      </p:sp>
    </p:spTree>
    <p:extLst>
      <p:ext uri="{BB962C8B-B14F-4D97-AF65-F5344CB8AC3E}">
        <p14:creationId xmlns:p14="http://schemas.microsoft.com/office/powerpoint/2010/main" val="2707781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B0FC89-56C4-4604-A1AE-FCE45AEBA34D}"/>
              </a:ext>
            </a:extLst>
          </p:cNvPr>
          <p:cNvSpPr>
            <a:spLocks noGrp="1"/>
          </p:cNvSpPr>
          <p:nvPr>
            <p:ph type="title"/>
          </p:nvPr>
        </p:nvSpPr>
        <p:spPr>
          <a:xfrm>
            <a:off x="534574" y="309493"/>
            <a:ext cx="8739431" cy="1620911"/>
          </a:xfrm>
        </p:spPr>
        <p:txBody>
          <a:bodyPr/>
          <a:lstStyle/>
          <a:p>
            <a:r>
              <a:rPr lang="fr-FR" b="1" dirty="0">
                <a:solidFill>
                  <a:srgbClr val="FF0000"/>
                </a:solidFill>
              </a:rPr>
              <a:t>Formes cliniques</a:t>
            </a:r>
            <a:r>
              <a:rPr lang="fr-FR" dirty="0"/>
              <a:t/>
            </a:r>
            <a:br>
              <a:rPr lang="fr-FR" dirty="0"/>
            </a:br>
            <a:endParaRPr lang="fr-FR" dirty="0"/>
          </a:p>
        </p:txBody>
      </p:sp>
      <p:sp>
        <p:nvSpPr>
          <p:cNvPr id="3" name="Content Placeholder 2">
            <a:extLst>
              <a:ext uri="{FF2B5EF4-FFF2-40B4-BE49-F238E27FC236}">
                <a16:creationId xmlns="" xmlns:a16="http://schemas.microsoft.com/office/drawing/2014/main" id="{CE8C0B57-CB06-4D43-905E-BE4726263D4F}"/>
              </a:ext>
            </a:extLst>
          </p:cNvPr>
          <p:cNvSpPr>
            <a:spLocks noGrp="1"/>
          </p:cNvSpPr>
          <p:nvPr>
            <p:ph sz="quarter" idx="1"/>
          </p:nvPr>
        </p:nvSpPr>
        <p:spPr>
          <a:xfrm>
            <a:off x="717454" y="1617785"/>
            <a:ext cx="8556551" cy="4930726"/>
          </a:xfrm>
        </p:spPr>
        <p:txBody>
          <a:bodyPr>
            <a:normAutofit fontScale="85000" lnSpcReduction="20000"/>
          </a:bodyPr>
          <a:lstStyle/>
          <a:p>
            <a:pPr marL="0" indent="0">
              <a:buNone/>
            </a:pPr>
            <a:r>
              <a:rPr lang="fr-FR" sz="2600" b="1" dirty="0">
                <a:solidFill>
                  <a:srgbClr val="00B050"/>
                </a:solidFill>
              </a:rPr>
              <a:t> FORMES SYMPTOMATIQUES</a:t>
            </a:r>
          </a:p>
          <a:p>
            <a:pPr>
              <a:buFont typeface="Wingdings" panose="05000000000000000000" pitchFamily="2" charset="2"/>
              <a:buChar char="Ø"/>
            </a:pPr>
            <a:r>
              <a:rPr lang="fr-FR" dirty="0"/>
              <a:t>Forme suraigüe (choléra sec): la survenue d’ un iléus empêche l’extériorisation , de la diarrhée , mort subit par un état de choc,</a:t>
            </a:r>
          </a:p>
          <a:p>
            <a:pPr>
              <a:buFont typeface="Wingdings" panose="05000000000000000000" pitchFamily="2" charset="2"/>
              <a:buChar char="Ø"/>
            </a:pPr>
            <a:r>
              <a:rPr lang="fr-FR" dirty="0"/>
              <a:t>Forme bégnine: mineur (DSH &lt;5%) </a:t>
            </a:r>
          </a:p>
          <a:p>
            <a:pPr marL="0" indent="0">
              <a:buNone/>
            </a:pPr>
            <a:r>
              <a:rPr lang="fr-FR" sz="2600" b="1" dirty="0">
                <a:solidFill>
                  <a:srgbClr val="00B050"/>
                </a:solidFill>
              </a:rPr>
              <a:t>FORMES ASYMPTOMATIQUE</a:t>
            </a:r>
            <a:r>
              <a:rPr lang="fr-FR" sz="2000" b="1" dirty="0">
                <a:solidFill>
                  <a:schemeClr val="tx1">
                    <a:lumMod val="65000"/>
                    <a:lumOff val="35000"/>
                  </a:schemeClr>
                </a:solidFill>
              </a:rPr>
              <a:t>:</a:t>
            </a:r>
          </a:p>
          <a:p>
            <a:pPr marL="0" indent="0">
              <a:buNone/>
            </a:pPr>
            <a:r>
              <a:rPr lang="fr-FR" sz="2000" dirty="0">
                <a:solidFill>
                  <a:schemeClr val="tx1">
                    <a:lumMod val="65000"/>
                    <a:lumOff val="35000"/>
                  </a:schemeClr>
                </a:solidFill>
              </a:rPr>
              <a:t>      porteurs sains ,f .de dissémination</a:t>
            </a:r>
            <a:r>
              <a:rPr lang="fr-FR" sz="2000" b="1" dirty="0">
                <a:solidFill>
                  <a:schemeClr val="tx1">
                    <a:lumMod val="65000"/>
                    <a:lumOff val="35000"/>
                  </a:schemeClr>
                </a:solidFill>
              </a:rPr>
              <a:t> </a:t>
            </a:r>
          </a:p>
          <a:p>
            <a:pPr marL="0" indent="0">
              <a:buNone/>
            </a:pPr>
            <a:r>
              <a:rPr lang="fr-FR" sz="2800" b="1" dirty="0">
                <a:solidFill>
                  <a:srgbClr val="00B050"/>
                </a:solidFill>
              </a:rPr>
              <a:t>FORMES ASSOCIEES:</a:t>
            </a:r>
          </a:p>
          <a:p>
            <a:pPr marL="0" indent="0">
              <a:buNone/>
            </a:pPr>
            <a:r>
              <a:rPr lang="fr-FR" sz="2000" dirty="0">
                <a:solidFill>
                  <a:schemeClr val="tx1">
                    <a:lumMod val="65000"/>
                    <a:lumOff val="35000"/>
                  </a:schemeClr>
                </a:solidFill>
              </a:rPr>
              <a:t>       amibiase , shigellose et une salmonellose mineurs f. </a:t>
            </a:r>
            <a:r>
              <a:rPr lang="fr-FR" sz="2000" dirty="0" err="1">
                <a:solidFill>
                  <a:schemeClr val="tx1">
                    <a:lumMod val="65000"/>
                    <a:lumOff val="35000"/>
                  </a:schemeClr>
                </a:solidFill>
              </a:rPr>
              <a:t>tropeuse</a:t>
            </a:r>
            <a:r>
              <a:rPr lang="fr-FR" sz="2000" dirty="0">
                <a:solidFill>
                  <a:schemeClr val="tx1">
                    <a:lumMod val="65000"/>
                    <a:lumOff val="35000"/>
                  </a:schemeClr>
                </a:solidFill>
              </a:rPr>
              <a:t> </a:t>
            </a:r>
            <a:endParaRPr lang="fr-FR" sz="2000" b="1" dirty="0">
              <a:solidFill>
                <a:schemeClr val="tx1">
                  <a:lumMod val="65000"/>
                  <a:lumOff val="35000"/>
                </a:schemeClr>
              </a:solidFill>
            </a:endParaRPr>
          </a:p>
          <a:p>
            <a:pPr marL="0" indent="0">
              <a:buNone/>
            </a:pPr>
            <a:r>
              <a:rPr lang="fr-FR" sz="2800" b="1" dirty="0">
                <a:solidFill>
                  <a:srgbClr val="00B050"/>
                </a:solidFill>
              </a:rPr>
              <a:t>FORMES SELON LE TERRAIN</a:t>
            </a:r>
          </a:p>
          <a:p>
            <a:pPr marL="0" indent="0">
              <a:buNone/>
            </a:pPr>
            <a:r>
              <a:rPr lang="fr-FR" sz="2000" b="1" dirty="0">
                <a:solidFill>
                  <a:schemeClr val="tx1">
                    <a:lumMod val="65000"/>
                    <a:lumOff val="35000"/>
                  </a:schemeClr>
                </a:solidFill>
              </a:rPr>
              <a:t>       </a:t>
            </a:r>
            <a:r>
              <a:rPr lang="fr-FR" sz="2000" dirty="0">
                <a:solidFill>
                  <a:schemeClr val="tx1">
                    <a:lumMod val="65000"/>
                    <a:lumOff val="35000"/>
                  </a:schemeClr>
                </a:solidFill>
              </a:rPr>
              <a:t>Enfant , femme enceinte et sujet âgé</a:t>
            </a:r>
            <a:r>
              <a:rPr lang="fr-FR" sz="2000" b="1" dirty="0">
                <a:solidFill>
                  <a:schemeClr val="tx1">
                    <a:lumMod val="65000"/>
                    <a:lumOff val="35000"/>
                  </a:schemeClr>
                </a:solidFill>
              </a:rPr>
              <a:t>.</a:t>
            </a:r>
          </a:p>
          <a:p>
            <a:pPr marL="0" indent="0">
              <a:buNone/>
            </a:pPr>
            <a:r>
              <a:rPr lang="fr-FR" sz="2800" b="1" dirty="0">
                <a:solidFill>
                  <a:srgbClr val="00B050"/>
                </a:solidFill>
              </a:rPr>
              <a:t>FORME SELON LE GERME</a:t>
            </a:r>
          </a:p>
          <a:p>
            <a:pPr marL="0" indent="0">
              <a:buNone/>
            </a:pPr>
            <a:r>
              <a:rPr lang="fr-FR" sz="2800" b="1" dirty="0">
                <a:solidFill>
                  <a:srgbClr val="00B050"/>
                </a:solidFill>
              </a:rPr>
              <a:t>PORTAGE CHRONIQUE</a:t>
            </a:r>
          </a:p>
          <a:p>
            <a:pPr marL="0" indent="0">
              <a:buNone/>
            </a:pPr>
            <a:r>
              <a:rPr lang="fr-FR" sz="2000" b="1" dirty="0">
                <a:solidFill>
                  <a:schemeClr val="tx1">
                    <a:lumMod val="65000"/>
                    <a:lumOff val="35000"/>
                  </a:schemeClr>
                </a:solidFill>
              </a:rPr>
              <a:t>    </a:t>
            </a:r>
            <a:r>
              <a:rPr lang="fr-FR" sz="2000" dirty="0">
                <a:solidFill>
                  <a:schemeClr val="tx1">
                    <a:lumMod val="65000"/>
                    <a:lumOff val="35000"/>
                  </a:schemeClr>
                </a:solidFill>
              </a:rPr>
              <a:t>Lithiase vésiculaire</a:t>
            </a:r>
          </a:p>
          <a:p>
            <a:pPr marL="0" indent="0">
              <a:buNone/>
            </a:pPr>
            <a:r>
              <a:rPr lang="fr-FR" sz="3100" b="1" dirty="0">
                <a:solidFill>
                  <a:srgbClr val="00B050"/>
                </a:solidFill>
              </a:rPr>
              <a:t>FORMES COMPLIQUEES</a:t>
            </a:r>
          </a:p>
          <a:p>
            <a:pPr marL="0" indent="0">
              <a:buNone/>
            </a:pPr>
            <a:endParaRPr lang="fr-FR" sz="2000" b="1" dirty="0">
              <a:solidFill>
                <a:schemeClr val="tx1">
                  <a:lumMod val="65000"/>
                  <a:lumOff val="35000"/>
                </a:schemeClr>
              </a:solidFill>
            </a:endParaRPr>
          </a:p>
          <a:p>
            <a:endParaRPr lang="fr-FR" dirty="0"/>
          </a:p>
          <a:p>
            <a:endParaRPr lang="fr-FR" dirty="0"/>
          </a:p>
        </p:txBody>
      </p:sp>
    </p:spTree>
    <p:extLst>
      <p:ext uri="{BB962C8B-B14F-4D97-AF65-F5344CB8AC3E}">
        <p14:creationId xmlns:p14="http://schemas.microsoft.com/office/powerpoint/2010/main" val="986990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D58B7A-50B8-4E41-977F-F823F6E0DE11}"/>
              </a:ext>
            </a:extLst>
          </p:cNvPr>
          <p:cNvSpPr>
            <a:spLocks noGrp="1"/>
          </p:cNvSpPr>
          <p:nvPr>
            <p:ph type="title"/>
          </p:nvPr>
        </p:nvSpPr>
        <p:spPr>
          <a:xfrm>
            <a:off x="349675" y="198120"/>
            <a:ext cx="8596668" cy="825182"/>
          </a:xfrm>
        </p:spPr>
        <p:txBody>
          <a:bodyPr/>
          <a:lstStyle/>
          <a:p>
            <a:r>
              <a:rPr lang="fr-FR" dirty="0"/>
              <a:t>        </a:t>
            </a:r>
            <a:r>
              <a:rPr lang="fr-FR" b="1" dirty="0">
                <a:solidFill>
                  <a:srgbClr val="FF0000"/>
                </a:solidFill>
              </a:rPr>
              <a:t>DIAGNOSTIC POSITIF</a:t>
            </a:r>
          </a:p>
        </p:txBody>
      </p:sp>
      <p:sp>
        <p:nvSpPr>
          <p:cNvPr id="3" name="Text Placeholder 2">
            <a:extLst>
              <a:ext uri="{FF2B5EF4-FFF2-40B4-BE49-F238E27FC236}">
                <a16:creationId xmlns="" xmlns:a16="http://schemas.microsoft.com/office/drawing/2014/main" id="{918B0262-667A-479E-B4BA-A9D6CB127EFD}"/>
              </a:ext>
            </a:extLst>
          </p:cNvPr>
          <p:cNvSpPr>
            <a:spLocks noGrp="1"/>
          </p:cNvSpPr>
          <p:nvPr>
            <p:ph type="body" idx="1"/>
          </p:nvPr>
        </p:nvSpPr>
        <p:spPr>
          <a:xfrm>
            <a:off x="0" y="1097280"/>
            <a:ext cx="4876800" cy="1325880"/>
          </a:xfrm>
        </p:spPr>
        <p:txBody>
          <a:bodyPr/>
          <a:lstStyle/>
          <a:p>
            <a:r>
              <a:rPr lang="fr-FR" sz="4000" dirty="0">
                <a:solidFill>
                  <a:srgbClr val="C00000"/>
                </a:solidFill>
                <a:latin typeface="Calibri" panose="020F0502020204030204" pitchFamily="34" charset="0"/>
                <a:cs typeface="Calibri" panose="020F0502020204030204" pitchFamily="34" charset="0"/>
              </a:rPr>
              <a:t>Epidémiologique et clinique</a:t>
            </a:r>
          </a:p>
        </p:txBody>
      </p:sp>
      <p:sp>
        <p:nvSpPr>
          <p:cNvPr id="5" name="Text Placeholder 4">
            <a:extLst>
              <a:ext uri="{FF2B5EF4-FFF2-40B4-BE49-F238E27FC236}">
                <a16:creationId xmlns="" xmlns:a16="http://schemas.microsoft.com/office/drawing/2014/main" id="{F9602D45-1CF8-400E-B855-ACF7ED68D603}"/>
              </a:ext>
            </a:extLst>
          </p:cNvPr>
          <p:cNvSpPr>
            <a:spLocks noGrp="1"/>
          </p:cNvSpPr>
          <p:nvPr>
            <p:ph type="body" sz="half" idx="3"/>
          </p:nvPr>
        </p:nvSpPr>
        <p:spPr>
          <a:xfrm>
            <a:off x="5394770" y="1209279"/>
            <a:ext cx="4412633" cy="461166"/>
          </a:xfrm>
        </p:spPr>
        <p:txBody>
          <a:bodyPr/>
          <a:lstStyle/>
          <a:p>
            <a:r>
              <a:rPr lang="fr-FR" sz="4000" dirty="0">
                <a:solidFill>
                  <a:srgbClr val="C00000"/>
                </a:solidFill>
                <a:latin typeface="Calibri" panose="020F0502020204030204" pitchFamily="34" charset="0"/>
                <a:cs typeface="Calibri" panose="020F0502020204030204" pitchFamily="34" charset="0"/>
              </a:rPr>
              <a:t>Biologie</a:t>
            </a:r>
          </a:p>
        </p:txBody>
      </p:sp>
      <p:sp>
        <p:nvSpPr>
          <p:cNvPr id="4" name="Content Placeholder 3">
            <a:extLst>
              <a:ext uri="{FF2B5EF4-FFF2-40B4-BE49-F238E27FC236}">
                <a16:creationId xmlns="" xmlns:a16="http://schemas.microsoft.com/office/drawing/2014/main" id="{870C8B0F-D133-4CF8-A8AF-F31AF9490EF6}"/>
              </a:ext>
            </a:extLst>
          </p:cNvPr>
          <p:cNvSpPr>
            <a:spLocks noGrp="1"/>
          </p:cNvSpPr>
          <p:nvPr>
            <p:ph sz="half" idx="2"/>
          </p:nvPr>
        </p:nvSpPr>
        <p:spPr>
          <a:xfrm>
            <a:off x="209844" y="2377440"/>
            <a:ext cx="4636285" cy="4212562"/>
          </a:xfrm>
        </p:spPr>
        <p:txBody>
          <a:bodyPr>
            <a:noAutofit/>
          </a:bodyPr>
          <a:lstStyle/>
          <a:p>
            <a:r>
              <a:rPr lang="fr-FR" sz="4000" dirty="0">
                <a:latin typeface="Calibri" panose="020F0502020204030204" pitchFamily="34" charset="0"/>
                <a:cs typeface="Calibri" panose="020F0502020204030204" pitchFamily="34" charset="0"/>
              </a:rPr>
              <a:t>Epidémie, contage , cas similaire</a:t>
            </a:r>
          </a:p>
          <a:p>
            <a:r>
              <a:rPr lang="fr-FR" sz="4000" dirty="0">
                <a:latin typeface="Calibri" panose="020F0502020204030204" pitchFamily="34" charset="0"/>
                <a:cs typeface="Calibri" panose="020F0502020204030204" pitchFamily="34" charset="0"/>
              </a:rPr>
              <a:t>Tableau de diarrhée aigue apyrétique cataclysmique avec rapidité d’évolution .</a:t>
            </a:r>
          </a:p>
        </p:txBody>
      </p:sp>
      <p:sp>
        <p:nvSpPr>
          <p:cNvPr id="6" name="Content Placeholder 5">
            <a:extLst>
              <a:ext uri="{FF2B5EF4-FFF2-40B4-BE49-F238E27FC236}">
                <a16:creationId xmlns="" xmlns:a16="http://schemas.microsoft.com/office/drawing/2014/main" id="{E60010A0-02DB-4AAD-81C5-F813A03F0069}"/>
              </a:ext>
            </a:extLst>
          </p:cNvPr>
          <p:cNvSpPr>
            <a:spLocks noGrp="1"/>
          </p:cNvSpPr>
          <p:nvPr>
            <p:ph sz="half" idx="4"/>
          </p:nvPr>
        </p:nvSpPr>
        <p:spPr>
          <a:xfrm>
            <a:off x="4998720" y="1737360"/>
            <a:ext cx="7010400" cy="4831080"/>
          </a:xfrm>
        </p:spPr>
        <p:txBody>
          <a:bodyPr>
            <a:noAutofit/>
          </a:bodyPr>
          <a:lstStyle/>
          <a:p>
            <a:r>
              <a:rPr lang="fr-FR" sz="3600" dirty="0">
                <a:latin typeface="Calibri" panose="020F0502020204030204" pitchFamily="34" charset="0"/>
                <a:cs typeface="Calibri" panose="020F0502020204030204" pitchFamily="34" charset="0"/>
              </a:rPr>
              <a:t>D’orientation: NFS , ionogramme.</a:t>
            </a:r>
          </a:p>
          <a:p>
            <a:r>
              <a:rPr lang="fr-FR" sz="3600" dirty="0">
                <a:latin typeface="Calibri" panose="020F0502020204030204" pitchFamily="34" charset="0"/>
                <a:cs typeface="Calibri" panose="020F0502020204030204" pitchFamily="34" charset="0"/>
              </a:rPr>
              <a:t>De certitude:</a:t>
            </a:r>
          </a:p>
          <a:p>
            <a:pPr marL="0" indent="0">
              <a:buNone/>
            </a:pPr>
            <a:r>
              <a:rPr lang="fr-FR" sz="3600" dirty="0">
                <a:latin typeface="Calibri" panose="020F0502020204030204" pitchFamily="34" charset="0"/>
                <a:cs typeface="Calibri" panose="020F0502020204030204" pitchFamily="34" charset="0"/>
              </a:rPr>
              <a:t>      </a:t>
            </a:r>
            <a:r>
              <a:rPr lang="fr-FR" sz="3600" u="sng" dirty="0">
                <a:latin typeface="Calibri" panose="020F0502020204030204" pitchFamily="34" charset="0"/>
                <a:cs typeface="Calibri" panose="020F0502020204030204" pitchFamily="34" charset="0"/>
              </a:rPr>
              <a:t>Examen direct </a:t>
            </a:r>
            <a:r>
              <a:rPr lang="fr-FR" sz="3600" dirty="0">
                <a:latin typeface="Calibri" panose="020F0502020204030204" pitchFamily="34" charset="0"/>
                <a:cs typeface="Calibri" panose="020F0502020204030204" pitchFamily="34" charset="0"/>
              </a:rPr>
              <a:t>des selles : BGN court incurvé en virgule très mobile.</a:t>
            </a:r>
          </a:p>
          <a:p>
            <a:pPr marL="0" indent="0">
              <a:buNone/>
            </a:pPr>
            <a:r>
              <a:rPr lang="fr-FR" sz="3600" dirty="0">
                <a:latin typeface="Calibri" panose="020F0502020204030204" pitchFamily="34" charset="0"/>
                <a:cs typeface="Calibri" panose="020F0502020204030204" pitchFamily="34" charset="0"/>
              </a:rPr>
              <a:t>       </a:t>
            </a:r>
            <a:r>
              <a:rPr lang="fr-FR" sz="3600" u="sng" dirty="0">
                <a:latin typeface="Calibri" panose="020F0502020204030204" pitchFamily="34" charset="0"/>
                <a:cs typeface="Calibri" panose="020F0502020204030204" pitchFamily="34" charset="0"/>
              </a:rPr>
              <a:t>Coproculture</a:t>
            </a:r>
            <a:r>
              <a:rPr lang="fr-FR" sz="3600" dirty="0">
                <a:latin typeface="Calibri" panose="020F0502020204030204" pitchFamily="34" charset="0"/>
                <a:cs typeface="Calibri" panose="020F0502020204030204" pitchFamily="34" charset="0"/>
              </a:rPr>
              <a:t>: les vibrions poussent en milieu peptone en 24 H ; apparition de colonies brillantes recouvertes d’un voile blanchâtre</a:t>
            </a:r>
            <a:r>
              <a:rPr lang="fr-FR" sz="3600" dirty="0"/>
              <a:t>.</a:t>
            </a:r>
          </a:p>
        </p:txBody>
      </p:sp>
    </p:spTree>
    <p:extLst>
      <p:ext uri="{BB962C8B-B14F-4D97-AF65-F5344CB8AC3E}">
        <p14:creationId xmlns:p14="http://schemas.microsoft.com/office/powerpoint/2010/main" val="1009848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A115B-0687-401D-A1BB-44240D1D2DF3}"/>
              </a:ext>
            </a:extLst>
          </p:cNvPr>
          <p:cNvSpPr>
            <a:spLocks noGrp="1"/>
          </p:cNvSpPr>
          <p:nvPr>
            <p:ph type="title"/>
          </p:nvPr>
        </p:nvSpPr>
        <p:spPr>
          <a:xfrm>
            <a:off x="290734" y="335280"/>
            <a:ext cx="8922311" cy="863600"/>
          </a:xfrm>
        </p:spPr>
        <p:txBody>
          <a:bodyPr/>
          <a:lstStyle/>
          <a:p>
            <a:r>
              <a:rPr lang="fr-FR" b="1" dirty="0">
                <a:solidFill>
                  <a:srgbClr val="FF0000"/>
                </a:solidFill>
              </a:rPr>
              <a:t>Diagnostic différentiel</a:t>
            </a:r>
          </a:p>
        </p:txBody>
      </p:sp>
      <p:sp>
        <p:nvSpPr>
          <p:cNvPr id="3" name="Content Placeholder 2">
            <a:extLst>
              <a:ext uri="{FF2B5EF4-FFF2-40B4-BE49-F238E27FC236}">
                <a16:creationId xmlns="" xmlns:a16="http://schemas.microsoft.com/office/drawing/2014/main" id="{30769AB6-DAF4-4675-85AD-81492695E3F5}"/>
              </a:ext>
            </a:extLst>
          </p:cNvPr>
          <p:cNvSpPr>
            <a:spLocks noGrp="1"/>
          </p:cNvSpPr>
          <p:nvPr>
            <p:ph sz="quarter" idx="1"/>
          </p:nvPr>
        </p:nvSpPr>
        <p:spPr>
          <a:xfrm>
            <a:off x="351693" y="1356360"/>
            <a:ext cx="11611707" cy="4685002"/>
          </a:xfrm>
        </p:spPr>
        <p:txBody>
          <a:bodyPr>
            <a:normAutofit fontScale="92500" lnSpcReduction="10000"/>
          </a:bodyPr>
          <a:lstStyle/>
          <a:p>
            <a:pPr marL="0" indent="0">
              <a:buNone/>
            </a:pPr>
            <a:r>
              <a:rPr lang="fr-FR" sz="4300" dirty="0">
                <a:latin typeface="Calibri" panose="020F0502020204030204" pitchFamily="34" charset="0"/>
                <a:cs typeface="Calibri" panose="020F0502020204030204" pitchFamily="34" charset="0"/>
              </a:rPr>
              <a:t>Toxi-infection aigue :</a:t>
            </a:r>
          </a:p>
          <a:p>
            <a:pPr>
              <a:buFont typeface="Wingdings" panose="05000000000000000000" pitchFamily="2" charset="2"/>
              <a:buChar char="ü"/>
            </a:pPr>
            <a:r>
              <a:rPr lang="fr-FR" sz="4300" dirty="0">
                <a:latin typeface="Calibri" panose="020F0502020204030204" pitchFamily="34" charset="0"/>
                <a:cs typeface="Calibri" panose="020F0502020204030204" pitchFamily="34" charset="0"/>
              </a:rPr>
              <a:t>Salmonellose</a:t>
            </a:r>
          </a:p>
          <a:p>
            <a:pPr>
              <a:buFont typeface="Wingdings" panose="05000000000000000000" pitchFamily="2" charset="2"/>
              <a:buChar char="ü"/>
            </a:pPr>
            <a:r>
              <a:rPr lang="fr-FR" sz="4300" dirty="0">
                <a:latin typeface="Calibri" panose="020F0502020204030204" pitchFamily="34" charset="0"/>
                <a:cs typeface="Calibri" panose="020F0502020204030204" pitchFamily="34" charset="0"/>
              </a:rPr>
              <a:t>Staphylocoque</a:t>
            </a:r>
          </a:p>
          <a:p>
            <a:pPr>
              <a:buFont typeface="Wingdings" panose="05000000000000000000" pitchFamily="2" charset="2"/>
              <a:buChar char="ü"/>
            </a:pPr>
            <a:r>
              <a:rPr lang="fr-FR" sz="4300" dirty="0">
                <a:latin typeface="Calibri" panose="020F0502020204030204" pitchFamily="34" charset="0"/>
                <a:cs typeface="Calibri" panose="020F0502020204030204" pitchFamily="34" charset="0"/>
              </a:rPr>
              <a:t>Shigella</a:t>
            </a:r>
          </a:p>
          <a:p>
            <a:pPr>
              <a:buFont typeface="Wingdings" panose="05000000000000000000" pitchFamily="2" charset="2"/>
              <a:buChar char="ü"/>
            </a:pPr>
            <a:r>
              <a:rPr lang="fr-FR" sz="4300" dirty="0">
                <a:latin typeface="Calibri" panose="020F0502020204030204" pitchFamily="34" charset="0"/>
                <a:cs typeface="Calibri" panose="020F0502020204030204" pitchFamily="34" charset="0"/>
              </a:rPr>
              <a:t>E. Coli entéro-toxinogène</a:t>
            </a:r>
          </a:p>
          <a:p>
            <a:pPr marL="0" indent="0">
              <a:buNone/>
            </a:pPr>
            <a:r>
              <a:rPr lang="fr-FR" sz="4300" dirty="0">
                <a:latin typeface="Calibri" panose="020F0502020204030204" pitchFamily="34" charset="0"/>
                <a:cs typeface="Calibri" panose="020F0502020204030204" pitchFamily="34" charset="0"/>
              </a:rPr>
              <a:t>Diarrhée virale: </a:t>
            </a:r>
          </a:p>
          <a:p>
            <a:pPr>
              <a:buFont typeface="Wingdings" panose="05000000000000000000" pitchFamily="2" charset="2"/>
              <a:buChar char="ü"/>
            </a:pPr>
            <a:r>
              <a:rPr lang="fr-FR" sz="4300" dirty="0">
                <a:latin typeface="Calibri" panose="020F0502020204030204" pitchFamily="34" charset="0"/>
                <a:cs typeface="Calibri" panose="020F0502020204030204" pitchFamily="34" charset="0"/>
              </a:rPr>
              <a:t>Rotavirus</a:t>
            </a:r>
          </a:p>
          <a:p>
            <a:endParaRPr lang="fr-FR" dirty="0"/>
          </a:p>
        </p:txBody>
      </p:sp>
    </p:spTree>
    <p:extLst>
      <p:ext uri="{BB962C8B-B14F-4D97-AF65-F5344CB8AC3E}">
        <p14:creationId xmlns:p14="http://schemas.microsoft.com/office/powerpoint/2010/main" val="440837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1" dirty="0">
                <a:solidFill>
                  <a:srgbClr val="FF0000"/>
                </a:solidFill>
              </a:rPr>
              <a:t>TRAITEMENT</a:t>
            </a:r>
            <a:endParaRPr lang="fr-FR"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3262312" y="1519237"/>
            <a:ext cx="62769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928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TRAITEMENT</a:t>
            </a:r>
            <a:endParaRPr lang="fr-FR"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4114800" y="1447800"/>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742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1" dirty="0">
                <a:solidFill>
                  <a:srgbClr val="FF0000"/>
                </a:solidFill>
              </a:rPr>
              <a:t>TRAITEMENT</a:t>
            </a:r>
            <a:endParaRPr lang="fr-FR"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98653" y="1423686"/>
            <a:ext cx="8437944" cy="532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199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1464BC-7EA1-4CC8-B8D4-140CBCB87E68}"/>
              </a:ext>
            </a:extLst>
          </p:cNvPr>
          <p:cNvSpPr>
            <a:spLocks noGrp="1"/>
          </p:cNvSpPr>
          <p:nvPr>
            <p:ph type="title"/>
          </p:nvPr>
        </p:nvSpPr>
        <p:spPr/>
        <p:txBody>
          <a:bodyPr>
            <a:normAutofit/>
          </a:bodyPr>
          <a:lstStyle/>
          <a:p>
            <a:r>
              <a:rPr lang="fr-FR" sz="4000" b="1" dirty="0">
                <a:solidFill>
                  <a:srgbClr val="FF0000"/>
                </a:solidFill>
              </a:rPr>
              <a:t>TRAITEMENT</a:t>
            </a:r>
          </a:p>
        </p:txBody>
      </p:sp>
      <p:sp>
        <p:nvSpPr>
          <p:cNvPr id="3" name="Content Placeholder 2">
            <a:extLst>
              <a:ext uri="{FF2B5EF4-FFF2-40B4-BE49-F238E27FC236}">
                <a16:creationId xmlns="" xmlns:a16="http://schemas.microsoft.com/office/drawing/2014/main" id="{BB7A6E5F-85C9-4028-9F76-D171C3E6A049}"/>
              </a:ext>
            </a:extLst>
          </p:cNvPr>
          <p:cNvSpPr>
            <a:spLocks noGrp="1"/>
          </p:cNvSpPr>
          <p:nvPr>
            <p:ph sz="quarter" idx="1"/>
          </p:nvPr>
        </p:nvSpPr>
        <p:spPr>
          <a:xfrm>
            <a:off x="562710" y="1547447"/>
            <a:ext cx="11400690" cy="4493916"/>
          </a:xfrm>
        </p:spPr>
        <p:txBody>
          <a:bodyPr>
            <a:normAutofit fontScale="92500" lnSpcReduction="20000"/>
          </a:bodyPr>
          <a:lstStyle/>
          <a:p>
            <a:pPr marL="0" indent="0">
              <a:buNone/>
            </a:pPr>
            <a:r>
              <a:rPr lang="fr-FR" sz="3500" dirty="0">
                <a:solidFill>
                  <a:srgbClr val="FF0000"/>
                </a:solidFill>
                <a:latin typeface="Calibri" panose="020F0502020204030204" pitchFamily="34" charset="0"/>
                <a:cs typeface="Calibri" panose="020F0502020204030204" pitchFamily="34" charset="0"/>
              </a:rPr>
              <a:t>Traitement curatif</a:t>
            </a:r>
          </a:p>
          <a:p>
            <a:pPr marL="0" indent="0">
              <a:buNone/>
            </a:pPr>
            <a:r>
              <a:rPr lang="fr-FR" sz="3500" dirty="0">
                <a:solidFill>
                  <a:schemeClr val="tx1"/>
                </a:solidFill>
                <a:latin typeface="Calibri" panose="020F0502020204030204" pitchFamily="34" charset="0"/>
                <a:cs typeface="Calibri" panose="020F0502020204030204" pitchFamily="34" charset="0"/>
              </a:rPr>
              <a:t>Contrairement aux autres maladies infectieuses le traitement est basé sur la réhydratation correct et précoce, l’ATB n’est que accessoire.</a:t>
            </a:r>
          </a:p>
          <a:p>
            <a:pPr marL="0" indent="0">
              <a:buNone/>
            </a:pPr>
            <a:r>
              <a:rPr lang="fr-FR" sz="3500" u="sng" dirty="0">
                <a:solidFill>
                  <a:schemeClr val="tx1"/>
                </a:solidFill>
                <a:latin typeface="Calibri" panose="020F0502020204030204" pitchFamily="34" charset="0"/>
                <a:cs typeface="Calibri" panose="020F0502020204030204" pitchFamily="34" charset="0"/>
              </a:rPr>
              <a:t>  </a:t>
            </a:r>
            <a:r>
              <a:rPr lang="fr-FR" sz="3500" u="sng" dirty="0">
                <a:latin typeface="Calibri" panose="020F0502020204030204" pitchFamily="34" charset="0"/>
                <a:cs typeface="Calibri" panose="020F0502020204030204" pitchFamily="34" charset="0"/>
              </a:rPr>
              <a:t>But</a:t>
            </a:r>
            <a:r>
              <a:rPr lang="fr-FR" sz="3500" dirty="0">
                <a:latin typeface="Calibri" panose="020F0502020204030204" pitchFamily="34" charset="0"/>
                <a:cs typeface="Calibri" panose="020F0502020204030204" pitchFamily="34" charset="0"/>
              </a:rPr>
              <a:t>:</a:t>
            </a:r>
          </a:p>
          <a:p>
            <a:pPr>
              <a:buFont typeface="Wingdings" panose="05000000000000000000" pitchFamily="2" charset="2"/>
              <a:buChar char="q"/>
            </a:pPr>
            <a:r>
              <a:rPr lang="fr-FR" sz="3500" dirty="0">
                <a:solidFill>
                  <a:schemeClr val="tx1"/>
                </a:solidFill>
                <a:latin typeface="Calibri" panose="020F0502020204030204" pitchFamily="34" charset="0"/>
                <a:cs typeface="Calibri" panose="020F0502020204030204" pitchFamily="34" charset="0"/>
              </a:rPr>
              <a:t> De la réhydratation : restaurer les perte hydroélectrolytiques et lever l’état de choc.</a:t>
            </a:r>
          </a:p>
          <a:p>
            <a:pPr>
              <a:buFont typeface="Wingdings" panose="05000000000000000000" pitchFamily="2" charset="2"/>
              <a:buChar char="q"/>
            </a:pPr>
            <a:r>
              <a:rPr lang="fr-FR" sz="3500" dirty="0">
                <a:solidFill>
                  <a:schemeClr val="tx1"/>
                </a:solidFill>
                <a:latin typeface="Calibri" panose="020F0502020204030204" pitchFamily="34" charset="0"/>
                <a:cs typeface="Calibri" panose="020F0502020204030204" pitchFamily="34" charset="0"/>
              </a:rPr>
              <a:t> De l’ ATB : diminuer le volume de la diarrhée et abréger la durée de contagiosité.</a:t>
            </a:r>
          </a:p>
          <a:p>
            <a:pPr marL="0" indent="0">
              <a:buNone/>
            </a:pPr>
            <a:r>
              <a:rPr lang="fr-FR" sz="2000" u="sng" dirty="0">
                <a:solidFill>
                  <a:schemeClr val="tx1"/>
                </a:solidFill>
              </a:rPr>
              <a:t> </a:t>
            </a:r>
            <a:r>
              <a:rPr lang="fr-FR" sz="2000" dirty="0" smtClean="0">
                <a:solidFill>
                  <a:schemeClr val="tx1"/>
                </a:solidFill>
              </a:rPr>
              <a:t> </a:t>
            </a:r>
            <a:endParaRPr lang="fr-FR" sz="2000" dirty="0">
              <a:solidFill>
                <a:schemeClr val="tx1"/>
              </a:solidFill>
            </a:endParaRPr>
          </a:p>
          <a:p>
            <a:pPr marL="0" indent="0">
              <a:buNone/>
            </a:pPr>
            <a:endParaRPr lang="fr-FR" sz="2000" dirty="0"/>
          </a:p>
        </p:txBody>
      </p:sp>
    </p:spTree>
    <p:extLst>
      <p:ext uri="{BB962C8B-B14F-4D97-AF65-F5344CB8AC3E}">
        <p14:creationId xmlns:p14="http://schemas.microsoft.com/office/powerpoint/2010/main" val="280511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solidFill>
                  <a:srgbClr val="C00000"/>
                </a:solidFill>
                <a:latin typeface="Calibri" panose="020F0502020204030204" pitchFamily="34" charset="0"/>
                <a:cs typeface="Calibri" panose="020F0502020204030204" pitchFamily="34" charset="0"/>
              </a:rPr>
              <a:t>Epidémiologie/ Historique  </a:t>
            </a:r>
            <a:endParaRPr lang="fr-FR" sz="4800" dirty="0">
              <a:solidFill>
                <a:srgbClr val="C00000"/>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sz="quarter" idx="1"/>
          </p:nvPr>
        </p:nvSpPr>
        <p:spPr/>
        <p:txBody>
          <a:bodyPr>
            <a:noAutofit/>
          </a:bodyPr>
          <a:lstStyle/>
          <a:p>
            <a:r>
              <a:rPr lang="fr-FR" sz="4000" dirty="0">
                <a:latin typeface="Calibri" panose="020F0502020204030204" pitchFamily="34" charset="0"/>
                <a:cs typeface="Calibri" panose="020F0502020204030204" pitchFamily="34" charset="0"/>
              </a:rPr>
              <a:t>L’épidémie est une atteinte de la collectivité dans un territoire donné à une période limitée  </a:t>
            </a:r>
            <a:endParaRPr lang="fr-FR" sz="4000" dirty="0" smtClean="0">
              <a:latin typeface="Calibri" panose="020F0502020204030204" pitchFamily="34" charset="0"/>
              <a:cs typeface="Calibri" panose="020F0502020204030204" pitchFamily="34" charset="0"/>
            </a:endParaRPr>
          </a:p>
          <a:p>
            <a:r>
              <a:rPr lang="fr-FR" sz="4000" dirty="0" smtClean="0">
                <a:latin typeface="Calibri" panose="020F0502020204030204" pitchFamily="34" charset="0"/>
                <a:cs typeface="Calibri" panose="020F0502020204030204" pitchFamily="34" charset="0"/>
              </a:rPr>
              <a:t>Le cholera </a:t>
            </a:r>
            <a:r>
              <a:rPr lang="fr-FR" sz="4000" dirty="0">
                <a:latin typeface="Calibri" panose="020F0502020204030204" pitchFamily="34" charset="0"/>
                <a:cs typeface="Calibri" panose="020F0502020204030204" pitchFamily="34" charset="0"/>
              </a:rPr>
              <a:t>est </a:t>
            </a:r>
            <a:r>
              <a:rPr lang="fr-FR" sz="4000" b="1" dirty="0">
                <a:latin typeface="Calibri" panose="020F0502020204030204" pitchFamily="34" charset="0"/>
                <a:cs typeface="Calibri" panose="020F0502020204030204" pitchFamily="34" charset="0"/>
              </a:rPr>
              <a:t>une </a:t>
            </a:r>
            <a:r>
              <a:rPr lang="fr-FR" sz="4000" b="1" dirty="0">
                <a:latin typeface="Calibri" panose="020F0502020204030204" pitchFamily="34" charset="0"/>
                <a:cs typeface="Calibri" panose="020F0502020204030204" pitchFamily="34" charset="0"/>
              </a:rPr>
              <a:t>é</a:t>
            </a:r>
            <a:r>
              <a:rPr lang="fr-FR" sz="4000" b="1" dirty="0" smtClean="0">
                <a:latin typeface="Calibri" panose="020F0502020204030204" pitchFamily="34" charset="0"/>
                <a:cs typeface="Calibri" panose="020F0502020204030204" pitchFamily="34" charset="0"/>
              </a:rPr>
              <a:t>pidémie </a:t>
            </a:r>
            <a:r>
              <a:rPr lang="fr-FR" sz="4000" dirty="0">
                <a:latin typeface="Calibri" panose="020F0502020204030204" pitchFamily="34" charset="0"/>
                <a:cs typeface="Calibri" panose="020F0502020204030204" pitchFamily="34" charset="0"/>
              </a:rPr>
              <a:t>qui peut dépasser les frontières et toucher des territoires étendus du globe terrestre : ce qui se traduit par </a:t>
            </a:r>
            <a:r>
              <a:rPr lang="fr-FR" sz="4000" b="1" dirty="0">
                <a:latin typeface="Calibri" panose="020F0502020204030204" pitchFamily="34" charset="0"/>
                <a:cs typeface="Calibri" panose="020F0502020204030204" pitchFamily="34" charset="0"/>
              </a:rPr>
              <a:t>des pandémies </a:t>
            </a:r>
            <a:r>
              <a:rPr lang="fr-FR" sz="4000" dirty="0">
                <a:latin typeface="Calibri" panose="020F0502020204030204" pitchFamily="34" charset="0"/>
                <a:cs typeface="Calibri" panose="020F0502020204030204" pitchFamily="34" charset="0"/>
              </a:rPr>
              <a:t>: une atteinte de la population mondiale </a:t>
            </a:r>
            <a:r>
              <a:rPr lang="fr-FR" sz="4000" dirty="0" smtClean="0">
                <a:latin typeface="Calibri" panose="020F0502020204030204" pitchFamily="34" charset="0"/>
                <a:cs typeface="Calibri" panose="020F0502020204030204" pitchFamily="34" charset="0"/>
              </a:rPr>
              <a:t>entière.</a:t>
            </a:r>
          </a:p>
          <a:p>
            <a:pPr marL="0" indent="0">
              <a:buNone/>
            </a:pPr>
            <a:r>
              <a:rPr lang="fr-FR" sz="4000" dirty="0" smtClean="0">
                <a:latin typeface="Calibri" panose="020F0502020204030204" pitchFamily="34" charset="0"/>
                <a:cs typeface="Calibri" panose="020F0502020204030204" pitchFamily="34" charset="0"/>
              </a:rPr>
              <a:t> </a:t>
            </a:r>
            <a:endParaRPr lang="fr-FR"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8481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TRAITEMENT</a:t>
            </a:r>
            <a:endParaRPr lang="fr-FR" dirty="0"/>
          </a:p>
        </p:txBody>
      </p:sp>
      <p:sp>
        <p:nvSpPr>
          <p:cNvPr id="3" name="Espace réservé du contenu 2"/>
          <p:cNvSpPr>
            <a:spLocks noGrp="1"/>
          </p:cNvSpPr>
          <p:nvPr>
            <p:ph sz="quarter" idx="1"/>
          </p:nvPr>
        </p:nvSpPr>
        <p:spPr>
          <a:xfrm>
            <a:off x="147918" y="1492624"/>
            <a:ext cx="11434482" cy="4527176"/>
          </a:xfrm>
        </p:spPr>
        <p:txBody>
          <a:bodyPr>
            <a:noAutofit/>
          </a:bodyPr>
          <a:lstStyle/>
          <a:p>
            <a:pPr marL="0" lvl="0" indent="0">
              <a:buClr>
                <a:srgbClr val="D34817"/>
              </a:buClr>
              <a:buNone/>
            </a:pPr>
            <a:r>
              <a:rPr lang="fr-FR" sz="3200" u="sng" dirty="0">
                <a:solidFill>
                  <a:prstClr val="black"/>
                </a:solidFill>
                <a:latin typeface="Calibri" panose="020F0502020204030204" pitchFamily="34" charset="0"/>
                <a:cs typeface="Calibri" panose="020F0502020204030204" pitchFamily="34" charset="0"/>
              </a:rPr>
              <a:t>Armes</a:t>
            </a:r>
            <a:r>
              <a:rPr lang="fr-FR" sz="3200" dirty="0">
                <a:solidFill>
                  <a:prstClr val="black"/>
                </a:solidFill>
                <a:latin typeface="Calibri" panose="020F0502020204030204" pitchFamily="34" charset="0"/>
                <a:cs typeface="Calibri" panose="020F0502020204030204" pitchFamily="34" charset="0"/>
              </a:rPr>
              <a:t>:</a:t>
            </a:r>
          </a:p>
          <a:p>
            <a:pPr lvl="0">
              <a:buClr>
                <a:srgbClr val="D34817"/>
              </a:buClr>
              <a:buFont typeface="Wingdings" panose="05000000000000000000" pitchFamily="2" charset="2"/>
              <a:buChar char="q"/>
            </a:pPr>
            <a:r>
              <a:rPr lang="fr-FR" sz="3200" dirty="0">
                <a:solidFill>
                  <a:prstClr val="black"/>
                </a:solidFill>
                <a:latin typeface="Calibri" panose="020F0502020204030204" pitchFamily="34" charset="0"/>
                <a:cs typeface="Calibri" panose="020F0502020204030204" pitchFamily="34" charset="0"/>
              </a:rPr>
              <a:t>Réhydratation : massive rapide bien conduite.(</a:t>
            </a:r>
            <a:r>
              <a:rPr lang="fr-FR" sz="3200" dirty="0">
                <a:solidFill>
                  <a:srgbClr val="FF0000"/>
                </a:solidFill>
                <a:latin typeface="Calibri" panose="020F0502020204030204" pitchFamily="34" charset="0"/>
                <a:cs typeface="Calibri" panose="020F0502020204030204" pitchFamily="34" charset="0"/>
              </a:rPr>
              <a:t>rapide , précoce et efficace).</a:t>
            </a:r>
          </a:p>
          <a:p>
            <a:pPr lvl="0">
              <a:buClr>
                <a:srgbClr val="D34817"/>
              </a:buClr>
              <a:buFont typeface="Wingdings" panose="05000000000000000000" pitchFamily="2" charset="2"/>
              <a:buChar char="q"/>
            </a:pPr>
            <a:r>
              <a:rPr lang="fr-FR" sz="3200" dirty="0">
                <a:solidFill>
                  <a:prstClr val="black"/>
                </a:solidFill>
                <a:latin typeface="Calibri" panose="020F0502020204030204" pitchFamily="34" charset="0"/>
                <a:cs typeface="Calibri" panose="020F0502020204030204" pitchFamily="34" charset="0"/>
              </a:rPr>
              <a:t>ATB</a:t>
            </a:r>
          </a:p>
          <a:p>
            <a:pPr marL="0" lvl="0" indent="0">
              <a:buClr>
                <a:srgbClr val="D34817"/>
              </a:buClr>
              <a:buNone/>
            </a:pPr>
            <a:r>
              <a:rPr lang="fr-FR" sz="3200" dirty="0">
                <a:solidFill>
                  <a:prstClr val="black"/>
                </a:solidFill>
                <a:latin typeface="Calibri" panose="020F0502020204030204" pitchFamily="34" charset="0"/>
                <a:cs typeface="Calibri" panose="020F0502020204030204" pitchFamily="34" charset="0"/>
              </a:rPr>
              <a:t>Avant d’entamer la réhydratation : apprécier l’importance des pertes H-E</a:t>
            </a:r>
          </a:p>
          <a:p>
            <a:pPr lvl="0">
              <a:buClr>
                <a:srgbClr val="D34817"/>
              </a:buClr>
              <a:buFont typeface="Wingdings" panose="05000000000000000000" pitchFamily="2" charset="2"/>
              <a:buChar char="ü"/>
            </a:pPr>
            <a:r>
              <a:rPr lang="fr-FR" sz="3200" dirty="0">
                <a:solidFill>
                  <a:prstClr val="black"/>
                </a:solidFill>
                <a:latin typeface="Calibri" panose="020F0502020204030204" pitchFamily="34" charset="0"/>
                <a:cs typeface="Calibri" panose="020F0502020204030204" pitchFamily="34" charset="0"/>
              </a:rPr>
              <a:t>Etat de choc hypovolémique : perte estimés à 10-20 % de poids</a:t>
            </a:r>
          </a:p>
          <a:p>
            <a:pPr lvl="0">
              <a:buClr>
                <a:srgbClr val="D34817"/>
              </a:buClr>
              <a:buFont typeface="Wingdings" panose="05000000000000000000" pitchFamily="2" charset="2"/>
              <a:buChar char="ü"/>
            </a:pPr>
            <a:r>
              <a:rPr lang="fr-FR" sz="3200" dirty="0">
                <a:solidFill>
                  <a:prstClr val="black"/>
                </a:solidFill>
                <a:latin typeface="Calibri" panose="020F0502020204030204" pitchFamily="34" charset="0"/>
                <a:cs typeface="Calibri" panose="020F0502020204030204" pitchFamily="34" charset="0"/>
              </a:rPr>
              <a:t>Déshydratation modérée: pertes estimés à 5 – 9 % de poids.</a:t>
            </a:r>
          </a:p>
          <a:p>
            <a:pPr lvl="0">
              <a:buClr>
                <a:srgbClr val="D34817"/>
              </a:buClr>
              <a:buFont typeface="Wingdings" panose="05000000000000000000" pitchFamily="2" charset="2"/>
              <a:buChar char="ü"/>
            </a:pPr>
            <a:r>
              <a:rPr lang="fr-FR" sz="3200" dirty="0">
                <a:solidFill>
                  <a:prstClr val="black"/>
                </a:solidFill>
                <a:latin typeface="Calibri" panose="020F0502020204030204" pitchFamily="34" charset="0"/>
                <a:cs typeface="Calibri" panose="020F0502020204030204" pitchFamily="34" charset="0"/>
              </a:rPr>
              <a:t>Déshydratation </a:t>
            </a:r>
            <a:r>
              <a:rPr lang="fr-FR" sz="3200" dirty="0" err="1">
                <a:solidFill>
                  <a:prstClr val="black"/>
                </a:solidFill>
                <a:latin typeface="Calibri" panose="020F0502020204030204" pitchFamily="34" charset="0"/>
                <a:cs typeface="Calibri" panose="020F0502020204030204" pitchFamily="34" charset="0"/>
              </a:rPr>
              <a:t>infraclinique</a:t>
            </a:r>
            <a:r>
              <a:rPr lang="fr-FR" sz="3200" dirty="0">
                <a:solidFill>
                  <a:prstClr val="black"/>
                </a:solidFill>
                <a:latin typeface="Calibri" panose="020F0502020204030204" pitchFamily="34" charset="0"/>
                <a:cs typeface="Calibri" panose="020F0502020204030204" pitchFamily="34" charset="0"/>
              </a:rPr>
              <a:t> : perte estimés à 2 – 5 % de poids. </a:t>
            </a:r>
          </a:p>
          <a:p>
            <a:endParaRPr lang="fr-F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5052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F0F49C-AA60-4DCE-B843-EC6B39595F96}"/>
              </a:ext>
            </a:extLst>
          </p:cNvPr>
          <p:cNvSpPr>
            <a:spLocks noGrp="1"/>
          </p:cNvSpPr>
          <p:nvPr>
            <p:ph type="title"/>
          </p:nvPr>
        </p:nvSpPr>
        <p:spPr/>
        <p:txBody>
          <a:bodyPr/>
          <a:lstStyle/>
          <a:p>
            <a:r>
              <a:rPr lang="fr-FR" dirty="0"/>
              <a:t>Réhydratation </a:t>
            </a:r>
          </a:p>
        </p:txBody>
      </p:sp>
      <p:graphicFrame>
        <p:nvGraphicFramePr>
          <p:cNvPr id="4" name="Content Placeholder 3">
            <a:extLst>
              <a:ext uri="{FF2B5EF4-FFF2-40B4-BE49-F238E27FC236}">
                <a16:creationId xmlns="" xmlns:a16="http://schemas.microsoft.com/office/drawing/2014/main" id="{6A830DBA-7F9A-47EB-A90E-B4365A6D38E6}"/>
              </a:ext>
            </a:extLst>
          </p:cNvPr>
          <p:cNvGraphicFramePr>
            <a:graphicFrameLocks noGrp="1"/>
          </p:cNvGraphicFramePr>
          <p:nvPr>
            <p:ph sz="quarter" idx="1"/>
            <p:extLst>
              <p:ext uri="{D42A27DB-BD31-4B8C-83A1-F6EECF244321}">
                <p14:modId xmlns:p14="http://schemas.microsoft.com/office/powerpoint/2010/main" val="4005088875"/>
              </p:ext>
            </p:extLst>
          </p:nvPr>
        </p:nvGraphicFramePr>
        <p:xfrm>
          <a:off x="1219200" y="1447800"/>
          <a:ext cx="10363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0355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8FED45-D084-4E64-9A82-48FA8494C216}"/>
              </a:ext>
            </a:extLst>
          </p:cNvPr>
          <p:cNvSpPr>
            <a:spLocks noGrp="1"/>
          </p:cNvSpPr>
          <p:nvPr>
            <p:ph type="title"/>
          </p:nvPr>
        </p:nvSpPr>
        <p:spPr/>
        <p:txBody>
          <a:bodyPr>
            <a:normAutofit fontScale="90000"/>
          </a:bodyPr>
          <a:lstStyle/>
          <a:p>
            <a:r>
              <a:rPr lang="fr-FR" dirty="0"/>
              <a:t>Antibiotique</a:t>
            </a:r>
            <a:br>
              <a:rPr lang="fr-FR" dirty="0"/>
            </a:br>
            <a:endParaRPr lang="fr-FR" dirty="0"/>
          </a:p>
        </p:txBody>
      </p:sp>
      <p:sp>
        <p:nvSpPr>
          <p:cNvPr id="3" name="Content Placeholder 2">
            <a:extLst>
              <a:ext uri="{FF2B5EF4-FFF2-40B4-BE49-F238E27FC236}">
                <a16:creationId xmlns="" xmlns:a16="http://schemas.microsoft.com/office/drawing/2014/main" id="{806BBB16-90A9-41C8-8A85-29484E544BA7}"/>
              </a:ext>
            </a:extLst>
          </p:cNvPr>
          <p:cNvSpPr>
            <a:spLocks noGrp="1"/>
          </p:cNvSpPr>
          <p:nvPr>
            <p:ph sz="quarter" idx="1"/>
          </p:nvPr>
        </p:nvSpPr>
        <p:spPr/>
        <p:txBody>
          <a:bodyPr/>
          <a:lstStyle/>
          <a:p>
            <a:pPr marL="0" indent="0">
              <a:buNone/>
            </a:pPr>
            <a:r>
              <a:rPr lang="fr-FR" dirty="0"/>
              <a:t>                                                          Adulte                     enfant</a:t>
            </a:r>
          </a:p>
          <a:p>
            <a:pPr marL="0" indent="0">
              <a:buNone/>
            </a:pPr>
            <a:r>
              <a:rPr lang="fr-FR" dirty="0"/>
              <a:t>Cyclines :  tétracyclines                      1,5-2 g/j                    50 mg /kg /j</a:t>
            </a:r>
          </a:p>
          <a:p>
            <a:pPr marL="0" indent="0">
              <a:buNone/>
            </a:pPr>
            <a:r>
              <a:rPr lang="fr-FR" dirty="0"/>
              <a:t>                 Doxycycline :                      200 mg/j                   4 mg/kg/j</a:t>
            </a:r>
          </a:p>
          <a:p>
            <a:pPr marL="0" indent="0">
              <a:buNone/>
            </a:pPr>
            <a:r>
              <a:rPr lang="fr-FR" dirty="0"/>
              <a:t>Macrolide : Erythromycine                   2 g/j                          50 mg/kg/J    </a:t>
            </a:r>
          </a:p>
          <a:p>
            <a:pPr marL="0" indent="0">
              <a:buNone/>
            </a:pPr>
            <a:r>
              <a:rPr lang="fr-FR" dirty="0"/>
              <a:t>                 Azithromycine                    500mg/j </a:t>
            </a:r>
          </a:p>
          <a:p>
            <a:pPr marL="0" indent="0">
              <a:buNone/>
            </a:pPr>
            <a:r>
              <a:rPr lang="fr-FR" dirty="0"/>
              <a:t>Phénicolés:                                         2g/j                           50 mg/kg/J</a:t>
            </a:r>
          </a:p>
          <a:p>
            <a:pPr marL="0" indent="0">
              <a:buNone/>
            </a:pPr>
            <a:r>
              <a:rPr lang="fr-FR" dirty="0"/>
              <a:t>Bactrim                                               960 mg 2x/j               5 mg/kg/j TRMP</a:t>
            </a:r>
          </a:p>
          <a:p>
            <a:pPr marL="0" indent="0">
              <a:buNone/>
            </a:pPr>
            <a:r>
              <a:rPr lang="fr-FR" dirty="0"/>
              <a:t>Furane :    Nitrofurane                        400mg/j                     5 mg/kg/J</a:t>
            </a:r>
          </a:p>
          <a:p>
            <a:pPr marL="0" indent="0">
              <a:buNone/>
            </a:pPr>
            <a:endParaRPr lang="fr-FR" dirty="0"/>
          </a:p>
        </p:txBody>
      </p:sp>
    </p:spTree>
    <p:extLst>
      <p:ext uri="{BB962C8B-B14F-4D97-AF65-F5344CB8AC3E}">
        <p14:creationId xmlns:p14="http://schemas.microsoft.com/office/powerpoint/2010/main" val="285468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BDDF71-347C-422D-93BF-38F004E49220}"/>
              </a:ext>
            </a:extLst>
          </p:cNvPr>
          <p:cNvSpPr>
            <a:spLocks noGrp="1"/>
          </p:cNvSpPr>
          <p:nvPr>
            <p:ph type="title"/>
          </p:nvPr>
        </p:nvSpPr>
        <p:spPr>
          <a:xfrm>
            <a:off x="138335" y="-274320"/>
            <a:ext cx="11444065" cy="2842846"/>
          </a:xfrm>
        </p:spPr>
        <p:txBody>
          <a:bodyPr>
            <a:normAutofit fontScale="90000"/>
          </a:bodyPr>
          <a:lstStyle/>
          <a:p>
            <a:r>
              <a:rPr lang="fr-FR" dirty="0">
                <a:solidFill>
                  <a:schemeClr val="tx1"/>
                </a:solidFill>
              </a:rPr>
              <a:t>Indication</a:t>
            </a:r>
            <a:r>
              <a:rPr lang="fr-FR" dirty="0"/>
              <a:t> :</a:t>
            </a:r>
            <a:br>
              <a:rPr lang="fr-FR" dirty="0"/>
            </a:br>
            <a:r>
              <a:rPr lang="fr-FR" sz="2000" dirty="0">
                <a:solidFill>
                  <a:schemeClr val="tx1"/>
                </a:solidFill>
              </a:rPr>
              <a:t>Urgence thérapeutique </a:t>
            </a:r>
            <a:br>
              <a:rPr lang="fr-FR" sz="2000" dirty="0">
                <a:solidFill>
                  <a:schemeClr val="tx1"/>
                </a:solidFill>
              </a:rPr>
            </a:br>
            <a:r>
              <a:rPr lang="fr-FR" sz="2000" dirty="0">
                <a:solidFill>
                  <a:schemeClr val="tx1"/>
                </a:solidFill>
              </a:rPr>
              <a:t>Commencer le plus tôt possible</a:t>
            </a:r>
            <a:br>
              <a:rPr lang="fr-FR" sz="2000" dirty="0">
                <a:solidFill>
                  <a:schemeClr val="tx1"/>
                </a:solidFill>
              </a:rPr>
            </a:br>
            <a:r>
              <a:rPr lang="fr-FR" sz="2000" dirty="0">
                <a:solidFill>
                  <a:schemeClr val="tx1"/>
                </a:solidFill>
              </a:rPr>
              <a:t>SRO &gt;&gt;&gt; Réhydratation </a:t>
            </a:r>
            <a:br>
              <a:rPr lang="fr-FR" sz="2000" dirty="0">
                <a:solidFill>
                  <a:schemeClr val="tx1"/>
                </a:solidFill>
              </a:rPr>
            </a:br>
            <a:r>
              <a:rPr lang="fr-FR" sz="2000" dirty="0">
                <a:solidFill>
                  <a:schemeClr val="tx1"/>
                </a:solidFill>
              </a:rPr>
              <a:t>Passer à la voie orale dés que possible.</a:t>
            </a:r>
            <a:br>
              <a:rPr lang="fr-FR" sz="2000" dirty="0">
                <a:solidFill>
                  <a:schemeClr val="tx1"/>
                </a:solidFill>
              </a:rPr>
            </a:br>
            <a:r>
              <a:rPr lang="fr-FR" sz="2000" dirty="0">
                <a:solidFill>
                  <a:schemeClr val="tx1"/>
                </a:solidFill>
              </a:rPr>
              <a:t>2 étapes : attaque – entretient.</a:t>
            </a:r>
            <a:br>
              <a:rPr lang="fr-FR" sz="2000" dirty="0">
                <a:solidFill>
                  <a:schemeClr val="tx1"/>
                </a:solidFill>
              </a:rPr>
            </a:br>
            <a:r>
              <a:rPr lang="fr-FR" sz="4000" dirty="0">
                <a:solidFill>
                  <a:schemeClr val="tx1"/>
                </a:solidFill>
              </a:rPr>
              <a:t>                              CAT</a:t>
            </a:r>
            <a:r>
              <a:rPr lang="fr-FR" sz="2000" dirty="0">
                <a:solidFill>
                  <a:schemeClr val="tx1"/>
                </a:solidFill>
              </a:rPr>
              <a:t/>
            </a:r>
            <a:br>
              <a:rPr lang="fr-FR" sz="2000" dirty="0">
                <a:solidFill>
                  <a:schemeClr val="tx1"/>
                </a:solidFill>
              </a:rPr>
            </a:br>
            <a:endParaRPr lang="fr-FR" sz="2000" dirty="0">
              <a:solidFill>
                <a:schemeClr val="tx1"/>
              </a:solidFill>
            </a:endParaRPr>
          </a:p>
        </p:txBody>
      </p:sp>
      <p:sp>
        <p:nvSpPr>
          <p:cNvPr id="3" name="Content Placeholder 2">
            <a:extLst>
              <a:ext uri="{FF2B5EF4-FFF2-40B4-BE49-F238E27FC236}">
                <a16:creationId xmlns="" xmlns:a16="http://schemas.microsoft.com/office/drawing/2014/main" id="{CD780595-C32E-4350-8329-952620F26BBF}"/>
              </a:ext>
            </a:extLst>
          </p:cNvPr>
          <p:cNvSpPr>
            <a:spLocks noGrp="1"/>
          </p:cNvSpPr>
          <p:nvPr>
            <p:ph sz="quarter" idx="1"/>
          </p:nvPr>
        </p:nvSpPr>
        <p:spPr>
          <a:xfrm>
            <a:off x="289560" y="1981200"/>
            <a:ext cx="5715000" cy="4693920"/>
          </a:xfrm>
        </p:spPr>
        <p:txBody>
          <a:bodyPr>
            <a:noAutofit/>
          </a:bodyPr>
          <a:lstStyle/>
          <a:p>
            <a:pPr marL="0" indent="0">
              <a:buNone/>
            </a:pPr>
            <a:r>
              <a:rPr lang="fr-FR" sz="2800" u="sng" dirty="0">
                <a:latin typeface="Calibri" panose="020F0502020204030204" pitchFamily="34" charset="0"/>
                <a:cs typeface="Calibri" panose="020F0502020204030204" pitchFamily="34" charset="0"/>
              </a:rPr>
              <a:t>Avant hospitalisation :</a:t>
            </a:r>
          </a:p>
          <a:p>
            <a:r>
              <a:rPr lang="fr-FR" sz="2800" dirty="0">
                <a:latin typeface="Calibri" panose="020F0502020204030204" pitchFamily="34" charset="0"/>
                <a:cs typeface="Calibri" panose="020F0502020204030204" pitchFamily="34" charset="0"/>
              </a:rPr>
              <a:t>Adulte : donner à boire abondamment , perfuser si possible SSI; 50-80 goutte/min, si vomissement 120gouttes/min.</a:t>
            </a:r>
          </a:p>
          <a:p>
            <a:r>
              <a:rPr lang="fr-FR" sz="2800" dirty="0">
                <a:latin typeface="Calibri" panose="020F0502020204030204" pitchFamily="34" charset="0"/>
                <a:cs typeface="Calibri" panose="020F0502020204030204" pitchFamily="34" charset="0"/>
              </a:rPr>
              <a:t>Enfant : donner à boire abondamment de l’ eau salée et sucrée , perfuser SSI 40 gouttes/ min, si vomissement 80 gouttes/min.</a:t>
            </a:r>
          </a:p>
        </p:txBody>
      </p:sp>
      <p:sp>
        <p:nvSpPr>
          <p:cNvPr id="4" name="Content Placeholder 3">
            <a:extLst>
              <a:ext uri="{FF2B5EF4-FFF2-40B4-BE49-F238E27FC236}">
                <a16:creationId xmlns="" xmlns:a16="http://schemas.microsoft.com/office/drawing/2014/main" id="{AE84C5F0-10D8-4EA6-A355-BA535DADDBA4}"/>
              </a:ext>
            </a:extLst>
          </p:cNvPr>
          <p:cNvSpPr>
            <a:spLocks noGrp="1"/>
          </p:cNvSpPr>
          <p:nvPr>
            <p:ph sz="quarter" idx="2"/>
          </p:nvPr>
        </p:nvSpPr>
        <p:spPr>
          <a:xfrm>
            <a:off x="5974080" y="1996440"/>
            <a:ext cx="5836920" cy="4208150"/>
          </a:xfrm>
        </p:spPr>
        <p:txBody>
          <a:bodyPr>
            <a:normAutofit/>
          </a:bodyPr>
          <a:lstStyle/>
          <a:p>
            <a:pPr marL="0" indent="0">
              <a:buNone/>
            </a:pPr>
            <a:r>
              <a:rPr lang="fr-FR" sz="2800" u="sng" dirty="0">
                <a:latin typeface="Calibri" panose="020F0502020204030204" pitchFamily="34" charset="0"/>
                <a:cs typeface="Calibri" panose="020F0502020204030204" pitchFamily="34" charset="0"/>
              </a:rPr>
              <a:t>Après l’hospitalisation</a:t>
            </a:r>
            <a:r>
              <a:rPr lang="fr-FR" sz="2800" dirty="0"/>
              <a:t>:</a:t>
            </a:r>
          </a:p>
          <a:p>
            <a:r>
              <a:rPr lang="fr-FR" sz="2800" dirty="0">
                <a:latin typeface="Calibri" panose="020F0502020204030204" pitchFamily="34" charset="0"/>
                <a:cs typeface="Calibri" panose="020F0502020204030204" pitchFamily="34" charset="0"/>
              </a:rPr>
              <a:t>Isolement entérique, placer le malade sur un lit de cholérique , prélèvement et déclaration</a:t>
            </a:r>
          </a:p>
          <a:p>
            <a:r>
              <a:rPr lang="fr-FR" sz="2800" dirty="0">
                <a:latin typeface="Calibri" panose="020F0502020204030204" pitchFamily="34" charset="0"/>
                <a:cs typeface="Calibri" panose="020F0502020204030204" pitchFamily="34" charset="0"/>
              </a:rPr>
              <a:t>Evaluer les pertes antérieur par la clinique, commencer le plus rapidement la réhydratation </a:t>
            </a:r>
          </a:p>
          <a:p>
            <a:r>
              <a:rPr lang="fr-FR" sz="2800" dirty="0">
                <a:latin typeface="Calibri" panose="020F0502020204030204" pitchFamily="34" charset="0"/>
                <a:cs typeface="Calibri" panose="020F0502020204030204" pitchFamily="34" charset="0"/>
              </a:rPr>
              <a:t>Prescrire un traitement ATB </a:t>
            </a:r>
            <a:r>
              <a:rPr lang="fr-FR" sz="2800" dirty="0" err="1">
                <a:latin typeface="Calibri" panose="020F0502020204030204" pitchFamily="34" charset="0"/>
                <a:cs typeface="Calibri" panose="020F0502020204030204" pitchFamily="34" charset="0"/>
              </a:rPr>
              <a:t>peros</a:t>
            </a:r>
            <a:r>
              <a:rPr lang="fr-FR" sz="2800" dirty="0">
                <a:latin typeface="Calibri" panose="020F0502020204030204" pitchFamily="34" charset="0"/>
                <a:cs typeface="Calibri" panose="020F0502020204030204" pitchFamily="34" charset="0"/>
              </a:rPr>
              <a:t> pdt 3-5 </a:t>
            </a:r>
            <a:r>
              <a:rPr lang="fr-FR" sz="2800" dirty="0" err="1">
                <a:latin typeface="Calibri" panose="020F0502020204030204" pitchFamily="34" charset="0"/>
                <a:cs typeface="Calibri" panose="020F0502020204030204" pitchFamily="34" charset="0"/>
              </a:rPr>
              <a:t>js</a:t>
            </a:r>
            <a:r>
              <a:rPr lang="fr-FR" sz="2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33767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32D51D-1BC0-4BBC-8FC2-D69523B3617A}"/>
              </a:ext>
            </a:extLst>
          </p:cNvPr>
          <p:cNvSpPr>
            <a:spLocks noGrp="1"/>
          </p:cNvSpPr>
          <p:nvPr>
            <p:ph type="title"/>
          </p:nvPr>
        </p:nvSpPr>
        <p:spPr>
          <a:xfrm>
            <a:off x="351499" y="342900"/>
            <a:ext cx="8401804" cy="658250"/>
          </a:xfrm>
        </p:spPr>
        <p:txBody>
          <a:bodyPr>
            <a:normAutofit/>
          </a:bodyPr>
          <a:lstStyle/>
          <a:p>
            <a:r>
              <a:rPr lang="fr-FR" sz="3200" u="sng" dirty="0"/>
              <a:t>Réhydratation </a:t>
            </a:r>
          </a:p>
        </p:txBody>
      </p:sp>
      <p:sp>
        <p:nvSpPr>
          <p:cNvPr id="3" name="Content Placeholder 2">
            <a:extLst>
              <a:ext uri="{FF2B5EF4-FFF2-40B4-BE49-F238E27FC236}">
                <a16:creationId xmlns="" xmlns:a16="http://schemas.microsoft.com/office/drawing/2014/main" id="{1B3F6E0E-FF1E-427F-86FA-8B42524E03E6}"/>
              </a:ext>
            </a:extLst>
          </p:cNvPr>
          <p:cNvSpPr>
            <a:spLocks noGrp="1"/>
          </p:cNvSpPr>
          <p:nvPr>
            <p:ph sz="quarter" idx="1"/>
          </p:nvPr>
        </p:nvSpPr>
        <p:spPr>
          <a:xfrm>
            <a:off x="261731" y="1145760"/>
            <a:ext cx="11930269" cy="5483639"/>
          </a:xfrm>
        </p:spPr>
        <p:txBody>
          <a:bodyPr>
            <a:normAutofit fontScale="85000" lnSpcReduction="20000"/>
          </a:bodyPr>
          <a:lstStyle/>
          <a:p>
            <a:pPr marL="914400" lvl="2" indent="0">
              <a:buNone/>
            </a:pPr>
            <a:r>
              <a:rPr lang="fr-FR" sz="2000" dirty="0"/>
              <a:t>                                                      </a:t>
            </a:r>
            <a:r>
              <a:rPr lang="fr-FR" sz="2000" dirty="0">
                <a:solidFill>
                  <a:schemeClr val="tx1"/>
                </a:solidFill>
              </a:rPr>
              <a:t>                                                                                                                                                                                     </a:t>
            </a:r>
            <a:r>
              <a:rPr lang="fr-FR" dirty="0"/>
              <a:t>  </a:t>
            </a:r>
            <a:r>
              <a:rPr lang="fr-FR" sz="3200" b="1" dirty="0">
                <a:latin typeface="Calibri" panose="020F0502020204030204" pitchFamily="34" charset="0"/>
                <a:cs typeface="Calibri" panose="020F0502020204030204" pitchFamily="34" charset="0"/>
              </a:rPr>
              <a:t>IV  </a:t>
            </a:r>
            <a:r>
              <a:rPr lang="fr-FR" sz="3200" dirty="0">
                <a:latin typeface="Calibri" panose="020F0502020204030204" pitchFamily="34" charset="0"/>
                <a:cs typeface="Calibri" panose="020F0502020204030204" pitchFamily="34" charset="0"/>
              </a:rPr>
              <a:t>      </a:t>
            </a:r>
            <a:r>
              <a:rPr lang="fr-FR" sz="3200" dirty="0">
                <a:solidFill>
                  <a:schemeClr val="tx1"/>
                </a:solidFill>
                <a:latin typeface="Calibri" panose="020F0502020204030204" pitchFamily="34" charset="0"/>
                <a:cs typeface="Calibri" panose="020F0502020204030204" pitchFamily="34" charset="0"/>
              </a:rPr>
              <a:t>:Etat de choc, déshydratation et vomissement incoercible	</a:t>
            </a:r>
          </a:p>
          <a:p>
            <a:pPr marL="914400" lvl="2" indent="0">
              <a:buNone/>
            </a:pPr>
            <a:r>
              <a:rPr lang="fr-FR" sz="3200" b="1" dirty="0" err="1">
                <a:solidFill>
                  <a:schemeClr val="tx1"/>
                </a:solidFill>
                <a:latin typeface="Calibri" panose="020F0502020204030204" pitchFamily="34" charset="0"/>
                <a:cs typeface="Calibri" panose="020F0502020204030204" pitchFamily="34" charset="0"/>
              </a:rPr>
              <a:t>Peros</a:t>
            </a:r>
            <a:r>
              <a:rPr lang="fr-FR" sz="3200" b="1" dirty="0">
                <a:solidFill>
                  <a:schemeClr val="tx1"/>
                </a:solidFill>
                <a:latin typeface="Calibri" panose="020F0502020204030204" pitchFamily="34" charset="0"/>
                <a:cs typeface="Calibri" panose="020F0502020204030204" pitchFamily="34" charset="0"/>
              </a:rPr>
              <a:t> </a:t>
            </a:r>
            <a:r>
              <a:rPr lang="fr-FR" sz="3200" dirty="0">
                <a:solidFill>
                  <a:schemeClr val="tx1"/>
                </a:solidFill>
                <a:latin typeface="Calibri" panose="020F0502020204030204" pitchFamily="34" charset="0"/>
                <a:cs typeface="Calibri" panose="020F0502020204030204" pitchFamily="34" charset="0"/>
              </a:rPr>
              <a:t> : Déshydratation modérée ou légère ,  relais à IV et  absence de vomissement</a:t>
            </a:r>
          </a:p>
          <a:p>
            <a:pPr marL="914400" lvl="2" indent="0">
              <a:buNone/>
            </a:pPr>
            <a:r>
              <a:rPr lang="fr-FR" sz="3200" dirty="0">
                <a:solidFill>
                  <a:schemeClr val="tx1"/>
                </a:solidFill>
                <a:latin typeface="Calibri" panose="020F0502020204030204" pitchFamily="34" charset="0"/>
                <a:cs typeface="Calibri" panose="020F0502020204030204" pitchFamily="34" charset="0"/>
              </a:rPr>
              <a:t> </a:t>
            </a:r>
          </a:p>
          <a:p>
            <a:pPr marL="914400" lvl="2" indent="0">
              <a:buNone/>
            </a:pPr>
            <a:r>
              <a:rPr lang="fr-FR" sz="3200" b="1" dirty="0">
                <a:solidFill>
                  <a:schemeClr val="tx1"/>
                </a:solidFill>
                <a:latin typeface="Calibri" panose="020F0502020204030204" pitchFamily="34" charset="0"/>
                <a:cs typeface="Calibri" panose="020F0502020204030204" pitchFamily="34" charset="0"/>
              </a:rPr>
              <a:t>Soluté Ringer lactate ou équivalent </a:t>
            </a:r>
            <a:r>
              <a:rPr lang="fr-FR" sz="3200" dirty="0">
                <a:solidFill>
                  <a:schemeClr val="tx1"/>
                </a:solidFill>
                <a:latin typeface="Calibri" panose="020F0502020204030204" pitchFamily="34" charset="0"/>
                <a:cs typeface="Calibri" panose="020F0502020204030204" pitchFamily="34" charset="0"/>
              </a:rPr>
              <a:t>: 1L   10 min</a:t>
            </a:r>
          </a:p>
          <a:p>
            <a:pPr marL="914400" lvl="2" indent="0">
              <a:buNone/>
            </a:pPr>
            <a:r>
              <a:rPr lang="fr-FR" sz="3200" dirty="0">
                <a:solidFill>
                  <a:schemeClr val="tx1"/>
                </a:solidFill>
                <a:latin typeface="Calibri" panose="020F0502020204030204" pitchFamily="34" charset="0"/>
                <a:cs typeface="Calibri" panose="020F0502020204030204" pitchFamily="34" charset="0"/>
              </a:rPr>
              <a:t>                                                         1 L 20 min </a:t>
            </a:r>
          </a:p>
          <a:p>
            <a:pPr marL="914400" lvl="2" indent="0">
              <a:buNone/>
            </a:pPr>
            <a:r>
              <a:rPr lang="fr-FR" sz="3200" dirty="0">
                <a:solidFill>
                  <a:schemeClr val="tx1"/>
                </a:solidFill>
                <a:latin typeface="Calibri" panose="020F0502020204030204" pitchFamily="34" charset="0"/>
                <a:cs typeface="Calibri" panose="020F0502020204030204" pitchFamily="34" charset="0"/>
              </a:rPr>
              <a:t>                                                         1 L 2-3 h</a:t>
            </a:r>
          </a:p>
          <a:p>
            <a:pPr lvl="2">
              <a:buFont typeface="Wingdings" panose="05000000000000000000" pitchFamily="2" charset="2"/>
              <a:buChar char="Ø"/>
            </a:pPr>
            <a:r>
              <a:rPr lang="fr-FR" sz="3200" dirty="0">
                <a:solidFill>
                  <a:schemeClr val="tx1"/>
                </a:solidFill>
                <a:latin typeface="Calibri" panose="020F0502020204030204" pitchFamily="34" charset="0"/>
                <a:cs typeface="Calibri" panose="020F0502020204030204" pitchFamily="34" charset="0"/>
              </a:rPr>
              <a:t>Puis entretient par remplacement des pertes évaluer par un seau graduée </a:t>
            </a:r>
          </a:p>
          <a:p>
            <a:pPr marL="914400" lvl="2" indent="0">
              <a:buNone/>
            </a:pPr>
            <a:r>
              <a:rPr lang="fr-FR" sz="3200" dirty="0" err="1">
                <a:solidFill>
                  <a:schemeClr val="tx1"/>
                </a:solidFill>
                <a:latin typeface="Calibri" panose="020F0502020204030204" pitchFamily="34" charset="0"/>
                <a:cs typeface="Calibri" panose="020F0502020204030204" pitchFamily="34" charset="0"/>
              </a:rPr>
              <a:t>Peros</a:t>
            </a:r>
            <a:r>
              <a:rPr lang="fr-FR" sz="3200" dirty="0">
                <a:solidFill>
                  <a:schemeClr val="tx1"/>
                </a:solidFill>
                <a:latin typeface="Calibri" panose="020F0502020204030204" pitchFamily="34" charset="0"/>
                <a:cs typeface="Calibri" panose="020F0502020204030204" pitchFamily="34" charset="0"/>
              </a:rPr>
              <a:t> dés que possible</a:t>
            </a:r>
          </a:p>
          <a:p>
            <a:pPr marL="914400" lvl="2" indent="0">
              <a:buNone/>
            </a:pPr>
            <a:r>
              <a:rPr lang="fr-FR" sz="3200" u="sng" dirty="0">
                <a:solidFill>
                  <a:schemeClr val="tx1"/>
                </a:solidFill>
                <a:latin typeface="Calibri" panose="020F0502020204030204" pitchFamily="34" charset="0"/>
                <a:cs typeface="Calibri" panose="020F0502020204030204" pitchFamily="34" charset="0"/>
              </a:rPr>
              <a:t>Surveillance :</a:t>
            </a:r>
          </a:p>
          <a:p>
            <a:pPr marL="914400" lvl="2" indent="0">
              <a:buNone/>
            </a:pPr>
            <a:r>
              <a:rPr lang="fr-FR" sz="3200" dirty="0">
                <a:solidFill>
                  <a:schemeClr val="tx1"/>
                </a:solidFill>
                <a:latin typeface="Calibri" panose="020F0502020204030204" pitchFamily="34" charset="0"/>
                <a:cs typeface="Calibri" panose="020F0502020204030204" pitchFamily="34" charset="0"/>
              </a:rPr>
              <a:t>   Conscience ,signes de déshydratation et diurèse </a:t>
            </a:r>
          </a:p>
          <a:p>
            <a:pPr marL="914400" lvl="2" indent="0">
              <a:buNone/>
            </a:pPr>
            <a:r>
              <a:rPr lang="fr-FR" sz="3200" dirty="0">
                <a:solidFill>
                  <a:schemeClr val="tx1"/>
                </a:solidFill>
                <a:latin typeface="Calibri" panose="020F0502020204030204" pitchFamily="34" charset="0"/>
                <a:cs typeface="Calibri" panose="020F0502020204030204" pitchFamily="34" charset="0"/>
              </a:rPr>
              <a:t>   </a:t>
            </a:r>
            <a:r>
              <a:rPr lang="fr-FR" sz="3200" b="1" dirty="0">
                <a:solidFill>
                  <a:schemeClr val="tx1"/>
                </a:solidFill>
                <a:latin typeface="Calibri" panose="020F0502020204030204" pitchFamily="34" charset="0"/>
                <a:cs typeface="Calibri" panose="020F0502020204030204" pitchFamily="34" charset="0"/>
              </a:rPr>
              <a:t>Signes de réhydratation correcte</a:t>
            </a:r>
            <a:r>
              <a:rPr lang="fr-FR" sz="3200" dirty="0">
                <a:solidFill>
                  <a:schemeClr val="tx1"/>
                </a:solidFill>
                <a:latin typeface="Calibri" panose="020F0502020204030204" pitchFamily="34" charset="0"/>
                <a:cs typeface="Calibri" panose="020F0502020204030204" pitchFamily="34" charset="0"/>
              </a:rPr>
              <a:t>: pouls puissant , disparition des plis cutanés , émission d’urine et pas de soif.</a:t>
            </a:r>
          </a:p>
          <a:p>
            <a:pPr lvl="2">
              <a:buFont typeface="Wingdings" panose="05000000000000000000" pitchFamily="2" charset="2"/>
              <a:buChar char="Ø"/>
            </a:pPr>
            <a:endParaRPr lang="fr-FR" dirty="0"/>
          </a:p>
          <a:p>
            <a:pPr marL="914400" lvl="2" indent="0">
              <a:buNone/>
            </a:pPr>
            <a:endParaRPr lang="fr-FR" dirty="0"/>
          </a:p>
        </p:txBody>
      </p:sp>
    </p:spTree>
    <p:extLst>
      <p:ext uri="{BB962C8B-B14F-4D97-AF65-F5344CB8AC3E}">
        <p14:creationId xmlns:p14="http://schemas.microsoft.com/office/powerpoint/2010/main" val="2626744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A244EA-8CCF-4D86-BBF5-C445695ED7EF}"/>
              </a:ext>
            </a:extLst>
          </p:cNvPr>
          <p:cNvSpPr>
            <a:spLocks noGrp="1"/>
          </p:cNvSpPr>
          <p:nvPr>
            <p:ph type="title"/>
          </p:nvPr>
        </p:nvSpPr>
        <p:spPr>
          <a:xfrm>
            <a:off x="642230" y="304800"/>
            <a:ext cx="8415873" cy="696159"/>
          </a:xfrm>
        </p:spPr>
        <p:txBody>
          <a:bodyPr>
            <a:normAutofit fontScale="90000"/>
          </a:bodyPr>
          <a:lstStyle/>
          <a:p>
            <a:r>
              <a:rPr lang="fr-FR" b="1" dirty="0">
                <a:solidFill>
                  <a:srgbClr val="FF0000"/>
                </a:solidFill>
              </a:rPr>
              <a:t>Traitement prophylactique</a:t>
            </a:r>
            <a:endParaRPr lang="fr-FR" dirty="0"/>
          </a:p>
        </p:txBody>
      </p:sp>
      <p:sp>
        <p:nvSpPr>
          <p:cNvPr id="5" name="Text Placeholder 4">
            <a:extLst>
              <a:ext uri="{FF2B5EF4-FFF2-40B4-BE49-F238E27FC236}">
                <a16:creationId xmlns="" xmlns:a16="http://schemas.microsoft.com/office/drawing/2014/main" id="{3A762ECE-95E2-4435-9165-1D9F8468B2D8}"/>
              </a:ext>
            </a:extLst>
          </p:cNvPr>
          <p:cNvSpPr>
            <a:spLocks noGrp="1"/>
          </p:cNvSpPr>
          <p:nvPr>
            <p:ph type="body" idx="1"/>
          </p:nvPr>
        </p:nvSpPr>
        <p:spPr>
          <a:xfrm>
            <a:off x="7704586" y="6858000"/>
            <a:ext cx="4185617" cy="548640"/>
          </a:xfrm>
        </p:spPr>
        <p:txBody>
          <a:bodyPr/>
          <a:lstStyle/>
          <a:p>
            <a:endParaRPr lang="fr-FR" b="1" u="sng" dirty="0"/>
          </a:p>
        </p:txBody>
      </p:sp>
      <p:sp>
        <p:nvSpPr>
          <p:cNvPr id="4" name="Content Placeholder 3">
            <a:extLst>
              <a:ext uri="{FF2B5EF4-FFF2-40B4-BE49-F238E27FC236}">
                <a16:creationId xmlns="" xmlns:a16="http://schemas.microsoft.com/office/drawing/2014/main" id="{98446D5A-80B3-4DD6-B216-E505045C278F}"/>
              </a:ext>
            </a:extLst>
          </p:cNvPr>
          <p:cNvSpPr>
            <a:spLocks noGrp="1"/>
          </p:cNvSpPr>
          <p:nvPr>
            <p:ph sz="half" idx="2"/>
          </p:nvPr>
        </p:nvSpPr>
        <p:spPr>
          <a:xfrm>
            <a:off x="533401" y="1358900"/>
            <a:ext cx="11341100" cy="5181599"/>
          </a:xfrm>
        </p:spPr>
        <p:txBody>
          <a:bodyPr>
            <a:normAutofit lnSpcReduction="10000"/>
          </a:bodyPr>
          <a:lstStyle/>
          <a:p>
            <a:pPr>
              <a:buFont typeface="Wingdings" panose="05000000000000000000" pitchFamily="2" charset="2"/>
              <a:buChar char="q"/>
            </a:pPr>
            <a:r>
              <a:rPr lang="fr-FR" dirty="0"/>
              <a:t> </a:t>
            </a:r>
            <a:r>
              <a:rPr lang="fr-FR" sz="2800" dirty="0">
                <a:latin typeface="Calibri" panose="020F0502020204030204" pitchFamily="34" charset="0"/>
                <a:cs typeface="Calibri" panose="020F0502020204030204" pitchFamily="34" charset="0"/>
              </a:rPr>
              <a:t>Meilleur moyen de lutte ,pluridisciplinaire</a:t>
            </a:r>
          </a:p>
          <a:p>
            <a:pPr>
              <a:buFont typeface="Wingdings" panose="05000000000000000000" pitchFamily="2" charset="2"/>
              <a:buChar char="q"/>
            </a:pPr>
            <a:r>
              <a:rPr lang="fr-FR" sz="2800" dirty="0">
                <a:latin typeface="Calibri" panose="020F0502020204030204" pitchFamily="34" charset="0"/>
                <a:cs typeface="Calibri" panose="020F0502020204030204" pitchFamily="34" charset="0"/>
              </a:rPr>
              <a:t>Rejoint celle de toute les maladies a transmission hydrique.</a:t>
            </a:r>
          </a:p>
          <a:p>
            <a:pPr>
              <a:buFont typeface="Wingdings" panose="05000000000000000000" pitchFamily="2" charset="2"/>
              <a:buChar char="q"/>
            </a:pPr>
            <a:r>
              <a:rPr lang="fr-FR" sz="2800" dirty="0">
                <a:solidFill>
                  <a:srgbClr val="00B050"/>
                </a:solidFill>
                <a:latin typeface="Calibri" panose="020F0502020204030204" pitchFamily="34" charset="0"/>
                <a:cs typeface="Calibri" panose="020F0502020204030204" pitchFamily="34" charset="0"/>
              </a:rPr>
              <a:t>Mesures individuelles</a:t>
            </a:r>
            <a:r>
              <a:rPr lang="fr-FR" sz="2800" dirty="0">
                <a:latin typeface="Calibri" panose="020F0502020204030204" pitchFamily="34" charset="0"/>
                <a:cs typeface="Calibri" panose="020F0502020204030204" pitchFamily="34" charset="0"/>
              </a:rPr>
              <a:t>: </a:t>
            </a:r>
          </a:p>
          <a:p>
            <a:pPr marL="0" indent="0">
              <a:buNone/>
            </a:pPr>
            <a:r>
              <a:rPr lang="fr-FR" sz="2800" dirty="0">
                <a:latin typeface="Calibri" panose="020F0502020204030204" pitchFamily="34" charset="0"/>
                <a:cs typeface="Calibri" panose="020F0502020204030204" pitchFamily="34" charset="0"/>
              </a:rPr>
              <a:t>          Hygiène des mains(personnel soignant)</a:t>
            </a:r>
          </a:p>
          <a:p>
            <a:pPr marL="0" indent="0">
              <a:buNone/>
            </a:pPr>
            <a:r>
              <a:rPr lang="fr-FR" sz="2800" dirty="0">
                <a:latin typeface="Calibri" panose="020F0502020204030204" pitchFamily="34" charset="0"/>
                <a:cs typeface="Calibri" panose="020F0502020204030204" pitchFamily="34" charset="0"/>
              </a:rPr>
              <a:t>          Hygiène de l’eau: 2 gouttes d’eau de javel   dans un 1 L d’eau.</a:t>
            </a:r>
          </a:p>
          <a:p>
            <a:pPr marL="0" indent="0">
              <a:buNone/>
            </a:pPr>
            <a:r>
              <a:rPr lang="fr-FR" sz="2800" dirty="0">
                <a:latin typeface="Calibri" panose="020F0502020204030204" pitchFamily="34" charset="0"/>
                <a:cs typeface="Calibri" panose="020F0502020204030204" pitchFamily="34" charset="0"/>
              </a:rPr>
              <a:t>          Hygiène des aliments: bien laver.</a:t>
            </a:r>
          </a:p>
          <a:p>
            <a:pPr>
              <a:buFont typeface="Wingdings" panose="05000000000000000000" pitchFamily="2" charset="2"/>
              <a:buChar char="q"/>
            </a:pPr>
            <a:r>
              <a:rPr lang="fr-FR" sz="2800" dirty="0" err="1">
                <a:solidFill>
                  <a:srgbClr val="00B050"/>
                </a:solidFill>
                <a:latin typeface="Calibri" panose="020F0502020204030204" pitchFamily="34" charset="0"/>
                <a:cs typeface="Calibri" panose="020F0502020204030204" pitchFamily="34" charset="0"/>
              </a:rPr>
              <a:t>Mésures</a:t>
            </a:r>
            <a:r>
              <a:rPr lang="fr-FR" sz="2800" dirty="0">
                <a:solidFill>
                  <a:srgbClr val="00B050"/>
                </a:solidFill>
                <a:latin typeface="Calibri" panose="020F0502020204030204" pitchFamily="34" charset="0"/>
                <a:cs typeface="Calibri" panose="020F0502020204030204" pitchFamily="34" charset="0"/>
              </a:rPr>
              <a:t> collectives</a:t>
            </a:r>
            <a:r>
              <a:rPr lang="fr-FR" sz="2800" dirty="0">
                <a:latin typeface="Calibri" panose="020F0502020204030204" pitchFamily="34" charset="0"/>
                <a:cs typeface="Calibri" panose="020F0502020204030204" pitchFamily="34" charset="0"/>
              </a:rPr>
              <a:t>:</a:t>
            </a:r>
          </a:p>
          <a:p>
            <a:pPr marL="0" indent="0">
              <a:buNone/>
            </a:pPr>
            <a:r>
              <a:rPr lang="fr-FR" sz="2800" dirty="0">
                <a:latin typeface="Calibri" panose="020F0502020204030204" pitchFamily="34" charset="0"/>
                <a:cs typeface="Calibri" panose="020F0502020204030204" pitchFamily="34" charset="0"/>
              </a:rPr>
              <a:t>      Assainissement , canalisation des eaux usées.</a:t>
            </a:r>
          </a:p>
          <a:p>
            <a:pPr marL="0" indent="0">
              <a:buNone/>
            </a:pPr>
            <a:r>
              <a:rPr lang="fr-FR" sz="2800" dirty="0">
                <a:latin typeface="Calibri" panose="020F0502020204030204" pitchFamily="34" charset="0"/>
                <a:cs typeface="Calibri" panose="020F0502020204030204" pitchFamily="34" charset="0"/>
              </a:rPr>
              <a:t>      Education sanitaire de la population.</a:t>
            </a:r>
          </a:p>
          <a:p>
            <a:pPr marL="0" indent="0">
              <a:buNone/>
            </a:pPr>
            <a:r>
              <a:rPr lang="fr-FR" sz="2800" dirty="0">
                <a:latin typeface="Calibri" panose="020F0502020204030204" pitchFamily="34" charset="0"/>
                <a:cs typeface="Calibri" panose="020F0502020204030204" pitchFamily="34" charset="0"/>
              </a:rPr>
              <a:t>       Désinfection des objets du cholérique par l’eau    de javel.</a:t>
            </a:r>
          </a:p>
          <a:p>
            <a:pPr marL="0" indent="0">
              <a:buNone/>
            </a:pPr>
            <a:r>
              <a:rPr lang="fr-FR" sz="2800" dirty="0">
                <a:latin typeface="Calibri" panose="020F0502020204030204" pitchFamily="34" charset="0"/>
                <a:cs typeface="Calibri" panose="020F0502020204030204" pitchFamily="34" charset="0"/>
              </a:rPr>
              <a:t>       Lutte contre le péril fécale.</a:t>
            </a:r>
          </a:p>
          <a:p>
            <a:endParaRPr lang="fr-FR" dirty="0"/>
          </a:p>
        </p:txBody>
      </p:sp>
      <p:sp>
        <p:nvSpPr>
          <p:cNvPr id="6" name="Content Placeholder 5">
            <a:extLst>
              <a:ext uri="{FF2B5EF4-FFF2-40B4-BE49-F238E27FC236}">
                <a16:creationId xmlns="" xmlns:a16="http://schemas.microsoft.com/office/drawing/2014/main" id="{41C6CF36-6D2F-44E6-A2F3-4700DD475D82}"/>
              </a:ext>
            </a:extLst>
          </p:cNvPr>
          <p:cNvSpPr>
            <a:spLocks noGrp="1"/>
          </p:cNvSpPr>
          <p:nvPr>
            <p:ph sz="half" idx="4"/>
          </p:nvPr>
        </p:nvSpPr>
        <p:spPr>
          <a:xfrm flipH="1">
            <a:off x="9274003" y="3784600"/>
            <a:ext cx="60497" cy="2256766"/>
          </a:xfrm>
        </p:spPr>
        <p:txBody>
          <a:bodyPr>
            <a:normAutofit/>
          </a:bodyPr>
          <a:lstStyle/>
          <a:p>
            <a:pPr>
              <a:buFont typeface="Wingdings" panose="05000000000000000000" pitchFamily="2" charset="2"/>
              <a:buChar char="q"/>
            </a:pPr>
            <a:endParaRPr lang="fr-FR" dirty="0"/>
          </a:p>
          <a:p>
            <a:pPr marL="0" indent="0">
              <a:buNone/>
            </a:pPr>
            <a:endParaRPr lang="fr-FR" dirty="0"/>
          </a:p>
        </p:txBody>
      </p:sp>
    </p:spTree>
    <p:extLst>
      <p:ext uri="{BB962C8B-B14F-4D97-AF65-F5344CB8AC3E}">
        <p14:creationId xmlns:p14="http://schemas.microsoft.com/office/powerpoint/2010/main" val="1466710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9800" y="165100"/>
            <a:ext cx="10363200" cy="787400"/>
          </a:xfrm>
        </p:spPr>
        <p:txBody>
          <a:bodyPr/>
          <a:lstStyle/>
          <a:p>
            <a:r>
              <a:rPr lang="fr-FR" sz="3600" b="1" dirty="0">
                <a:solidFill>
                  <a:srgbClr val="FF0000"/>
                </a:solidFill>
              </a:rPr>
              <a:t>Traitement prophylactique</a:t>
            </a:r>
            <a:endParaRPr lang="fr-FR" dirty="0"/>
          </a:p>
        </p:txBody>
      </p:sp>
      <p:sp>
        <p:nvSpPr>
          <p:cNvPr id="3" name="Espace réservé du texte 2"/>
          <p:cNvSpPr>
            <a:spLocks noGrp="1"/>
          </p:cNvSpPr>
          <p:nvPr>
            <p:ph type="body" idx="1"/>
          </p:nvPr>
        </p:nvSpPr>
        <p:spPr>
          <a:xfrm>
            <a:off x="571500" y="1257300"/>
            <a:ext cx="5676900" cy="914400"/>
          </a:xfrm>
        </p:spPr>
        <p:txBody>
          <a:bodyPr/>
          <a:lstStyle/>
          <a:p>
            <a:pPr lvl="0">
              <a:buClr>
                <a:srgbClr val="D34817"/>
              </a:buClr>
            </a:pPr>
            <a:r>
              <a:rPr lang="fr-FR" sz="3200" u="sng" dirty="0">
                <a:solidFill>
                  <a:srgbClr val="D34817"/>
                </a:solidFill>
                <a:latin typeface="Calibri" panose="020F0502020204030204" pitchFamily="34" charset="0"/>
                <a:cs typeface="Calibri" panose="020F0502020204030204" pitchFamily="34" charset="0"/>
              </a:rPr>
              <a:t>En cas d’épidémie</a:t>
            </a:r>
          </a:p>
          <a:p>
            <a:endParaRPr lang="fr-FR" dirty="0"/>
          </a:p>
        </p:txBody>
      </p:sp>
      <p:sp>
        <p:nvSpPr>
          <p:cNvPr id="4" name="Espace réservé du texte 3"/>
          <p:cNvSpPr>
            <a:spLocks noGrp="1"/>
          </p:cNvSpPr>
          <p:nvPr>
            <p:ph type="body" sz="half" idx="3"/>
          </p:nvPr>
        </p:nvSpPr>
        <p:spPr>
          <a:xfrm rot="14459423" flipH="1">
            <a:off x="12603896" y="7487634"/>
            <a:ext cx="45719" cy="45719"/>
          </a:xfrm>
        </p:spPr>
        <p:txBody>
          <a:bodyPr/>
          <a:lstStyle/>
          <a:p>
            <a:endParaRPr lang="fr-FR" dirty="0"/>
          </a:p>
        </p:txBody>
      </p:sp>
      <p:sp>
        <p:nvSpPr>
          <p:cNvPr id="5" name="Espace réservé du contenu 4"/>
          <p:cNvSpPr>
            <a:spLocks noGrp="1"/>
          </p:cNvSpPr>
          <p:nvPr>
            <p:ph sz="half" idx="2"/>
          </p:nvPr>
        </p:nvSpPr>
        <p:spPr>
          <a:xfrm>
            <a:off x="106680" y="1903849"/>
            <a:ext cx="12085320" cy="4617720"/>
          </a:xfrm>
        </p:spPr>
        <p:txBody>
          <a:bodyPr>
            <a:noAutofit/>
          </a:bodyPr>
          <a:lstStyle/>
          <a:p>
            <a:pPr lvl="0">
              <a:buClr>
                <a:srgbClr val="D34817"/>
              </a:buClr>
              <a:buFont typeface="Wingdings" panose="05000000000000000000" pitchFamily="2" charset="2"/>
              <a:buChar char="q"/>
            </a:pPr>
            <a:r>
              <a:rPr lang="fr-FR" sz="2400" dirty="0">
                <a:solidFill>
                  <a:prstClr val="black"/>
                </a:solidFill>
                <a:latin typeface="Calibri" panose="020F0502020204030204" pitchFamily="34" charset="0"/>
                <a:cs typeface="Calibri" panose="020F0502020204030204" pitchFamily="34" charset="0"/>
              </a:rPr>
              <a:t>Déclaration obligatoire</a:t>
            </a:r>
          </a:p>
          <a:p>
            <a:pPr lvl="0">
              <a:buClr>
                <a:srgbClr val="D34817"/>
              </a:buClr>
              <a:buFont typeface="Wingdings" panose="05000000000000000000" pitchFamily="2" charset="2"/>
              <a:buChar char="q"/>
            </a:pPr>
            <a:r>
              <a:rPr lang="fr-FR" sz="2400" dirty="0">
                <a:solidFill>
                  <a:prstClr val="black"/>
                </a:solidFill>
                <a:latin typeface="Calibri" panose="020F0502020204030204" pitchFamily="34" charset="0"/>
                <a:cs typeface="Calibri" panose="020F0502020204030204" pitchFamily="34" charset="0"/>
              </a:rPr>
              <a:t>Dépistage des malades et des porteurs sains</a:t>
            </a:r>
          </a:p>
          <a:p>
            <a:pPr lvl="0">
              <a:buClr>
                <a:srgbClr val="D34817"/>
              </a:buClr>
              <a:buFont typeface="Wingdings" panose="05000000000000000000" pitchFamily="2" charset="2"/>
              <a:buChar char="q"/>
            </a:pPr>
            <a:r>
              <a:rPr lang="fr-FR" sz="2400" dirty="0">
                <a:solidFill>
                  <a:prstClr val="black"/>
                </a:solidFill>
                <a:latin typeface="Calibri" panose="020F0502020204030204" pitchFamily="34" charset="0"/>
                <a:cs typeface="Calibri" panose="020F0502020204030204" pitchFamily="34" charset="0"/>
              </a:rPr>
              <a:t>Isolement des malades désinfection des mains, linge, corps , locaux…</a:t>
            </a:r>
          </a:p>
          <a:p>
            <a:pPr lvl="0">
              <a:buClr>
                <a:srgbClr val="D34817"/>
              </a:buClr>
              <a:buFont typeface="Wingdings" panose="05000000000000000000" pitchFamily="2" charset="2"/>
              <a:buChar char="q"/>
            </a:pPr>
            <a:r>
              <a:rPr lang="fr-FR" sz="2400" dirty="0">
                <a:solidFill>
                  <a:prstClr val="black"/>
                </a:solidFill>
                <a:latin typeface="Calibri" panose="020F0502020204030204" pitchFamily="34" charset="0"/>
                <a:cs typeface="Calibri" panose="020F0502020204030204" pitchFamily="34" charset="0"/>
              </a:rPr>
              <a:t>Stérilisation de l’eau potable</a:t>
            </a:r>
          </a:p>
          <a:p>
            <a:pPr lvl="0">
              <a:buClr>
                <a:srgbClr val="D34817"/>
              </a:buClr>
              <a:buFont typeface="Wingdings" panose="05000000000000000000" pitchFamily="2" charset="2"/>
              <a:buChar char="q"/>
            </a:pPr>
            <a:r>
              <a:rPr lang="fr-FR" sz="2400" dirty="0">
                <a:solidFill>
                  <a:prstClr val="black"/>
                </a:solidFill>
                <a:latin typeface="Calibri" panose="020F0502020204030204" pitchFamily="34" charset="0"/>
                <a:cs typeface="Calibri" panose="020F0502020204030204" pitchFamily="34" charset="0"/>
              </a:rPr>
              <a:t>Traitement des eaux usées</a:t>
            </a:r>
          </a:p>
          <a:p>
            <a:pPr lvl="0">
              <a:buClr>
                <a:srgbClr val="D34817"/>
              </a:buClr>
              <a:buFont typeface="Wingdings" panose="05000000000000000000" pitchFamily="2" charset="2"/>
              <a:buChar char="q"/>
            </a:pPr>
            <a:r>
              <a:rPr lang="fr-FR" sz="2400" dirty="0" err="1">
                <a:solidFill>
                  <a:prstClr val="black"/>
                </a:solidFill>
                <a:latin typeface="Calibri" panose="020F0502020204030204" pitchFamily="34" charset="0"/>
                <a:cs typeface="Calibri" panose="020F0502020204030204" pitchFamily="34" charset="0"/>
              </a:rPr>
              <a:t>Chimioprophylaxie</a:t>
            </a:r>
            <a:r>
              <a:rPr lang="fr-FR" sz="2400" dirty="0">
                <a:solidFill>
                  <a:prstClr val="black"/>
                </a:solidFill>
                <a:latin typeface="Calibri" panose="020F0502020204030204" pitchFamily="34" charset="0"/>
                <a:cs typeface="Calibri" panose="020F0502020204030204" pitchFamily="34" charset="0"/>
              </a:rPr>
              <a:t> des sujets contacte</a:t>
            </a:r>
          </a:p>
          <a:p>
            <a:pPr lvl="0">
              <a:buClr>
                <a:srgbClr val="D34817"/>
              </a:buClr>
              <a:buFont typeface="Wingdings" panose="05000000000000000000" pitchFamily="2" charset="2"/>
              <a:buChar char="q"/>
            </a:pPr>
            <a:r>
              <a:rPr lang="fr-FR" sz="2400" dirty="0">
                <a:solidFill>
                  <a:prstClr val="black"/>
                </a:solidFill>
                <a:latin typeface="Calibri" panose="020F0502020204030204" pitchFamily="34" charset="0"/>
                <a:cs typeface="Calibri" panose="020F0502020204030204" pitchFamily="34" charset="0"/>
              </a:rPr>
              <a:t>Vaccination: sans intérêt si épidémie </a:t>
            </a:r>
            <a:r>
              <a:rPr lang="fr-FR" sz="2400" dirty="0" smtClean="0">
                <a:solidFill>
                  <a:prstClr val="black"/>
                </a:solidFill>
                <a:latin typeface="Calibri" panose="020F0502020204030204" pitchFamily="34" charset="0"/>
                <a:cs typeface="Calibri" panose="020F0502020204030204" pitchFamily="34" charset="0"/>
              </a:rPr>
              <a:t>déclarée  </a:t>
            </a:r>
            <a:endParaRPr lang="fr-FR" sz="2400" dirty="0">
              <a:solidFill>
                <a:prstClr val="black"/>
              </a:solidFill>
              <a:latin typeface="Calibri" panose="020F0502020204030204" pitchFamily="34" charset="0"/>
              <a:cs typeface="Calibri" panose="020F0502020204030204" pitchFamily="34" charset="0"/>
            </a:endParaRPr>
          </a:p>
          <a:p>
            <a:pPr marL="0" lvl="0" indent="0">
              <a:buClr>
                <a:srgbClr val="D34817"/>
              </a:buClr>
              <a:buNone/>
            </a:pPr>
            <a:r>
              <a:rPr lang="fr-FR" sz="2400" dirty="0">
                <a:solidFill>
                  <a:prstClr val="black"/>
                </a:solidFill>
                <a:latin typeface="Calibri" panose="020F0502020204030204" pitchFamily="34" charset="0"/>
                <a:cs typeface="Calibri" panose="020F0502020204030204" pitchFamily="34" charset="0"/>
              </a:rPr>
              <a:t>Vaccin classique bactérien inactivé : abandonné </a:t>
            </a:r>
          </a:p>
          <a:p>
            <a:pPr marL="0" lvl="0" indent="0">
              <a:buClr>
                <a:srgbClr val="D34817"/>
              </a:buClr>
              <a:buNone/>
            </a:pPr>
            <a:r>
              <a:rPr lang="fr-FR" sz="2400" dirty="0">
                <a:solidFill>
                  <a:prstClr val="black"/>
                </a:solidFill>
                <a:latin typeface="Calibri" panose="020F0502020204030204" pitchFamily="34" charset="0"/>
                <a:cs typeface="Calibri" panose="020F0502020204030204" pitchFamily="34" charset="0"/>
              </a:rPr>
              <a:t>Vaccin oral actuellement recommandé dans les pays développés au voyageurs en zone d’endémie </a:t>
            </a:r>
          </a:p>
          <a:p>
            <a:pPr lvl="0">
              <a:buClr>
                <a:srgbClr val="D34817"/>
              </a:buClr>
              <a:buFont typeface="Wingdings" panose="05000000000000000000" pitchFamily="2" charset="2"/>
              <a:buChar char="q"/>
            </a:pPr>
            <a:r>
              <a:rPr lang="fr-FR" sz="2400" dirty="0">
                <a:solidFill>
                  <a:prstClr val="black"/>
                </a:solidFill>
                <a:latin typeface="Calibri" panose="020F0502020204030204" pitchFamily="34" charset="0"/>
                <a:cs typeface="Calibri" panose="020F0502020204030204" pitchFamily="34" charset="0"/>
              </a:rPr>
              <a:t> </a:t>
            </a:r>
          </a:p>
        </p:txBody>
      </p:sp>
      <p:sp>
        <p:nvSpPr>
          <p:cNvPr id="6" name="Espace réservé du contenu 5"/>
          <p:cNvSpPr>
            <a:spLocks noGrp="1"/>
          </p:cNvSpPr>
          <p:nvPr>
            <p:ph sz="half" idx="4"/>
          </p:nvPr>
        </p:nvSpPr>
        <p:spPr>
          <a:xfrm>
            <a:off x="11353800" y="8089900"/>
            <a:ext cx="1003300" cy="78740"/>
          </a:xfrm>
        </p:spPr>
        <p:txBody>
          <a:bodyPr>
            <a:normAutofit fontScale="25000" lnSpcReduction="20000"/>
          </a:bodyPr>
          <a:lstStyle/>
          <a:p>
            <a:endParaRPr lang="fr-FR" dirty="0"/>
          </a:p>
        </p:txBody>
      </p:sp>
    </p:spTree>
    <p:extLst>
      <p:ext uri="{BB962C8B-B14F-4D97-AF65-F5344CB8AC3E}">
        <p14:creationId xmlns:p14="http://schemas.microsoft.com/office/powerpoint/2010/main" val="373139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3376612" y="2033587"/>
            <a:ext cx="604837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927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665" y="609600"/>
            <a:ext cx="9410219" cy="848810"/>
          </a:xfrm>
        </p:spPr>
        <p:txBody>
          <a:bodyPr/>
          <a:lstStyle/>
          <a:p>
            <a:r>
              <a:rPr lang="fr-FR" b="1" dirty="0">
                <a:solidFill>
                  <a:srgbClr val="FF0000"/>
                </a:solidFill>
              </a:rPr>
              <a:t>Traitement prophylactique</a:t>
            </a:r>
            <a:endParaRPr lang="fr-FR" dirty="0"/>
          </a:p>
        </p:txBody>
      </p:sp>
      <p:sp>
        <p:nvSpPr>
          <p:cNvPr id="3" name="Espace réservé du texte 2"/>
          <p:cNvSpPr>
            <a:spLocks noGrp="1"/>
          </p:cNvSpPr>
          <p:nvPr>
            <p:ph type="body" idx="1"/>
          </p:nvPr>
        </p:nvSpPr>
        <p:spPr/>
        <p:txBody>
          <a:bodyPr/>
          <a:lstStyle/>
          <a:p>
            <a:endParaRPr lang="fr-FR"/>
          </a:p>
        </p:txBody>
      </p:sp>
      <p:sp>
        <p:nvSpPr>
          <p:cNvPr id="5" name="Espace réservé du texte 4"/>
          <p:cNvSpPr>
            <a:spLocks noGrp="1"/>
          </p:cNvSpPr>
          <p:nvPr>
            <p:ph type="body" sz="half" idx="3"/>
          </p:nvPr>
        </p:nvSpPr>
        <p:spPr/>
        <p:txBody>
          <a:bodyPr/>
          <a:lstStyle/>
          <a:p>
            <a:endParaRPr lang="fr-F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3839" y="1666754"/>
            <a:ext cx="8814967" cy="447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contenu 5"/>
          <p:cNvSpPr>
            <a:spLocks noGrp="1"/>
          </p:cNvSpPr>
          <p:nvPr>
            <p:ph sz="half" idx="4"/>
          </p:nvPr>
        </p:nvSpPr>
        <p:spPr/>
        <p:txBody>
          <a:bodyPr/>
          <a:lstStyle/>
          <a:p>
            <a:endParaRPr lang="fr-FR"/>
          </a:p>
        </p:txBody>
      </p:sp>
    </p:spTree>
    <p:extLst>
      <p:ext uri="{BB962C8B-B14F-4D97-AF65-F5344CB8AC3E}">
        <p14:creationId xmlns:p14="http://schemas.microsoft.com/office/powerpoint/2010/main" val="1885259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5" name="Espace réservé du texte 4"/>
          <p:cNvSpPr>
            <a:spLocks noGrp="1"/>
          </p:cNvSpPr>
          <p:nvPr>
            <p:ph type="body" sz="half" idx="3"/>
          </p:nvPr>
        </p:nvSpPr>
        <p:spPr/>
        <p:txBody>
          <a:bodyPr/>
          <a:lstStyle/>
          <a:p>
            <a:endParaRPr lang="fr-F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3539" y="1747778"/>
            <a:ext cx="4710896" cy="4606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Grp="1" noChangeAspect="1" noChangeArrowheads="1"/>
          </p:cNvPicPr>
          <p:nvPr>
            <p:ph sz="half" idx="4"/>
          </p:nvPr>
        </p:nvPicPr>
        <p:blipFill>
          <a:blip r:embed="rId3">
            <a:extLst>
              <a:ext uri="{28A0092B-C50C-407E-A947-70E740481C1C}">
                <a14:useLocalDpi xmlns:a14="http://schemas.microsoft.com/office/drawing/2010/main" val="0"/>
              </a:ext>
            </a:extLst>
          </a:blip>
          <a:srcRect/>
          <a:stretch>
            <a:fillRect/>
          </a:stretch>
        </p:blipFill>
        <p:spPr bwMode="auto">
          <a:xfrm>
            <a:off x="5087940" y="1669774"/>
            <a:ext cx="4186237" cy="5188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75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5118" y="188260"/>
            <a:ext cx="10865223" cy="62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175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0DC63B-684A-459C-883F-27EE799681D4}"/>
              </a:ext>
            </a:extLst>
          </p:cNvPr>
          <p:cNvSpPr>
            <a:spLocks noGrp="1"/>
          </p:cNvSpPr>
          <p:nvPr>
            <p:ph type="title"/>
          </p:nvPr>
        </p:nvSpPr>
        <p:spPr>
          <a:xfrm>
            <a:off x="677335" y="609604"/>
            <a:ext cx="8596668" cy="1008185"/>
          </a:xfrm>
        </p:spPr>
        <p:txBody>
          <a:bodyPr/>
          <a:lstStyle/>
          <a:p>
            <a:r>
              <a:rPr lang="fr-FR" b="1" dirty="0">
                <a:solidFill>
                  <a:srgbClr val="FF0000"/>
                </a:solidFill>
              </a:rPr>
              <a:t>CONCLUSION 1</a:t>
            </a:r>
          </a:p>
        </p:txBody>
      </p:sp>
      <p:sp>
        <p:nvSpPr>
          <p:cNvPr id="3" name="Content Placeholder 2">
            <a:extLst>
              <a:ext uri="{FF2B5EF4-FFF2-40B4-BE49-F238E27FC236}">
                <a16:creationId xmlns="" xmlns:a16="http://schemas.microsoft.com/office/drawing/2014/main" id="{BCEB7CA8-ECC9-4446-8F75-FB3DEAFD4EFD}"/>
              </a:ext>
            </a:extLst>
          </p:cNvPr>
          <p:cNvSpPr>
            <a:spLocks noGrp="1"/>
          </p:cNvSpPr>
          <p:nvPr>
            <p:ph sz="quarter" idx="1"/>
          </p:nvPr>
        </p:nvSpPr>
        <p:spPr>
          <a:xfrm>
            <a:off x="387774" y="1798320"/>
            <a:ext cx="11240345" cy="5059680"/>
          </a:xfrm>
        </p:spPr>
        <p:txBody>
          <a:bodyPr>
            <a:normAutofit/>
          </a:bodyPr>
          <a:lstStyle/>
          <a:p>
            <a:r>
              <a:rPr lang="fr-FR" sz="3200" dirty="0">
                <a:latin typeface="Calibri" panose="020F0502020204030204" pitchFamily="34" charset="0"/>
                <a:cs typeface="Calibri" panose="020F0502020204030204" pitchFamily="34" charset="0"/>
              </a:rPr>
              <a:t>Diarrhée sécrétoire , aigue abondante , a fécale , eau de riz.</a:t>
            </a:r>
          </a:p>
          <a:p>
            <a:r>
              <a:rPr lang="fr-FR" sz="3200" dirty="0">
                <a:latin typeface="Calibri" panose="020F0502020204030204" pitchFamily="34" charset="0"/>
                <a:cs typeface="Calibri" panose="020F0502020204030204" pitchFamily="34" charset="0"/>
              </a:rPr>
              <a:t>Très contagieuse très riche en germe.</a:t>
            </a:r>
          </a:p>
          <a:p>
            <a:r>
              <a:rPr lang="fr-FR" sz="3200" dirty="0">
                <a:latin typeface="Calibri" panose="020F0502020204030204" pitchFamily="34" charset="0"/>
                <a:cs typeface="Calibri" panose="020F0502020204030204" pitchFamily="34" charset="0"/>
              </a:rPr>
              <a:t>D’installation brutale avec </a:t>
            </a:r>
            <a:r>
              <a:rPr lang="fr-FR" sz="3200" dirty="0" smtClean="0">
                <a:latin typeface="Calibri" panose="020F0502020204030204" pitchFamily="34" charset="0"/>
                <a:cs typeface="Calibri" panose="020F0502020204030204" pitchFamily="34" charset="0"/>
              </a:rPr>
              <a:t>vomissement  </a:t>
            </a:r>
            <a:r>
              <a:rPr lang="fr-FR" sz="3200" dirty="0">
                <a:latin typeface="Calibri" panose="020F0502020204030204" pitchFamily="34" charset="0"/>
                <a:cs typeface="Calibri" panose="020F0502020204030204" pitchFamily="34" charset="0"/>
              </a:rPr>
              <a:t>incoercibles.</a:t>
            </a:r>
          </a:p>
          <a:p>
            <a:r>
              <a:rPr lang="fr-FR" sz="3200" dirty="0">
                <a:latin typeface="Calibri" panose="020F0502020204030204" pitchFamily="34" charset="0"/>
                <a:cs typeface="Calibri" panose="020F0502020204030204" pitchFamily="34" charset="0"/>
              </a:rPr>
              <a:t>Se complique rapidement de déshydratation vers un état de choc.</a:t>
            </a:r>
          </a:p>
          <a:p>
            <a:r>
              <a:rPr lang="fr-FR" sz="3200" dirty="0">
                <a:latin typeface="Calibri" panose="020F0502020204030204" pitchFamily="34" charset="0"/>
                <a:cs typeface="Calibri" panose="020F0502020204030204" pitchFamily="34" charset="0"/>
              </a:rPr>
              <a:t>Rendant le diagnostic cliniquement facile renforcer par les notions épidémiologiques et confirmée par</a:t>
            </a:r>
          </a:p>
          <a:p>
            <a:r>
              <a:rPr lang="fr-FR" sz="3200" dirty="0">
                <a:latin typeface="Calibri" panose="020F0502020204030204" pitchFamily="34" charset="0"/>
                <a:cs typeface="Calibri" panose="020F0502020204030204" pitchFamily="34" charset="0"/>
              </a:rPr>
              <a:t>La microbiologie des selles.</a:t>
            </a:r>
          </a:p>
        </p:txBody>
      </p:sp>
    </p:spTree>
    <p:extLst>
      <p:ext uri="{BB962C8B-B14F-4D97-AF65-F5344CB8AC3E}">
        <p14:creationId xmlns:p14="http://schemas.microsoft.com/office/powerpoint/2010/main" val="2424160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FE4EF2-F028-4256-8E09-B8871D5943B6}"/>
              </a:ext>
            </a:extLst>
          </p:cNvPr>
          <p:cNvSpPr>
            <a:spLocks noGrp="1"/>
          </p:cNvSpPr>
          <p:nvPr>
            <p:ph type="title"/>
          </p:nvPr>
        </p:nvSpPr>
        <p:spPr>
          <a:xfrm>
            <a:off x="731079" y="295938"/>
            <a:ext cx="8492124" cy="1113762"/>
          </a:xfrm>
        </p:spPr>
        <p:txBody>
          <a:bodyPr/>
          <a:lstStyle/>
          <a:p>
            <a:r>
              <a:rPr lang="fr-FR" b="1" dirty="0">
                <a:solidFill>
                  <a:srgbClr val="FF0000"/>
                </a:solidFill>
              </a:rPr>
              <a:t>CONCLUSION 2</a:t>
            </a:r>
            <a:endParaRPr lang="fr-FR" dirty="0"/>
          </a:p>
        </p:txBody>
      </p:sp>
      <p:sp>
        <p:nvSpPr>
          <p:cNvPr id="3" name="Content Placeholder 2">
            <a:extLst>
              <a:ext uri="{FF2B5EF4-FFF2-40B4-BE49-F238E27FC236}">
                <a16:creationId xmlns="" xmlns:a16="http://schemas.microsoft.com/office/drawing/2014/main" id="{2EA38B54-A432-484A-B0F6-E5B9C8B7A5CD}"/>
              </a:ext>
            </a:extLst>
          </p:cNvPr>
          <p:cNvSpPr>
            <a:spLocks noGrp="1"/>
          </p:cNvSpPr>
          <p:nvPr>
            <p:ph sz="quarter" idx="1"/>
          </p:nvPr>
        </p:nvSpPr>
        <p:spPr>
          <a:xfrm>
            <a:off x="289560" y="1554480"/>
            <a:ext cx="11762740" cy="5166360"/>
          </a:xfrm>
        </p:spPr>
        <p:txBody>
          <a:bodyPr>
            <a:noAutofit/>
          </a:bodyPr>
          <a:lstStyle/>
          <a:p>
            <a:r>
              <a:rPr lang="fr-FR" sz="3200" dirty="0">
                <a:latin typeface="Calibri" panose="020F0502020204030204" pitchFamily="34" charset="0"/>
                <a:cs typeface="Calibri" panose="020F0502020204030204" pitchFamily="34" charset="0"/>
              </a:rPr>
              <a:t>Le choléra est une maladie de la pauvreté, du manque d’hygiène et de la surpopulation.</a:t>
            </a:r>
          </a:p>
          <a:p>
            <a:r>
              <a:rPr lang="fr-FR" sz="3200" dirty="0">
                <a:latin typeface="Calibri" panose="020F0502020204030204" pitchFamily="34" charset="0"/>
                <a:cs typeface="Calibri" panose="020F0502020204030204" pitchFamily="34" charset="0"/>
              </a:rPr>
              <a:t>Le DC bactériologique est important pour mettre en œuvre des mesures de lutte contre une épidémie de choléra .</a:t>
            </a:r>
          </a:p>
          <a:p>
            <a:r>
              <a:rPr lang="fr-FR" sz="3200" dirty="0">
                <a:latin typeface="Calibri" panose="020F0502020204030204" pitchFamily="34" charset="0"/>
                <a:cs typeface="Calibri" panose="020F0502020204030204" pitchFamily="34" charset="0"/>
              </a:rPr>
              <a:t>L e TRT est essentiellement symptomatique reposant sur la réhydratation .</a:t>
            </a:r>
          </a:p>
          <a:p>
            <a:r>
              <a:rPr lang="fr-FR" sz="3200" dirty="0">
                <a:latin typeface="Calibri" panose="020F0502020204030204" pitchFamily="34" charset="0"/>
                <a:cs typeface="Calibri" panose="020F0502020204030204" pitchFamily="34" charset="0"/>
              </a:rPr>
              <a:t>La meilleur prévention du choléra repose sur l’amélioration du niveau d’hygiène individuelle et collective, ainsi que la mise au point d’un vaccin anticholérique efficace et accessible aux populations qui ont besoin, reste toujours un objectif d’actualité.</a:t>
            </a:r>
          </a:p>
        </p:txBody>
      </p:sp>
    </p:spTree>
    <p:extLst>
      <p:ext uri="{BB962C8B-B14F-4D97-AF65-F5344CB8AC3E}">
        <p14:creationId xmlns:p14="http://schemas.microsoft.com/office/powerpoint/2010/main" val="33345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300" dirty="0" smtClean="0">
                <a:solidFill>
                  <a:srgbClr val="FF0000"/>
                </a:solidFill>
                <a:latin typeface="Calibri" panose="020F0502020204030204" pitchFamily="34" charset="0"/>
                <a:cs typeface="Calibri" panose="020F0502020204030204" pitchFamily="34" charset="0"/>
              </a:rPr>
              <a:t> </a:t>
            </a:r>
            <a:r>
              <a:rPr lang="fr-FR" sz="4800" dirty="0">
                <a:solidFill>
                  <a:srgbClr val="C00000"/>
                </a:solidFill>
                <a:latin typeface="Calibri" panose="020F0502020204030204" pitchFamily="34" charset="0"/>
                <a:cs typeface="Calibri" panose="020F0502020204030204" pitchFamily="34" charset="0"/>
              </a:rPr>
              <a:t>Epidémiologie/ Historique </a:t>
            </a:r>
            <a:endParaRPr lang="fr-FR" dirty="0"/>
          </a:p>
        </p:txBody>
      </p:sp>
      <p:sp>
        <p:nvSpPr>
          <p:cNvPr id="3" name="Espace réservé du contenu 2"/>
          <p:cNvSpPr>
            <a:spLocks noGrp="1"/>
          </p:cNvSpPr>
          <p:nvPr>
            <p:ph sz="quarter" idx="1"/>
          </p:nvPr>
        </p:nvSpPr>
        <p:spPr>
          <a:xfrm>
            <a:off x="632012" y="1398494"/>
            <a:ext cx="10950388" cy="4621306"/>
          </a:xfrm>
        </p:spPr>
        <p:txBody>
          <a:bodyPr>
            <a:normAutofit fontScale="92500" lnSpcReduction="20000"/>
          </a:bodyPr>
          <a:lstStyle/>
          <a:p>
            <a:pPr lvl="0">
              <a:buClr>
                <a:srgbClr val="D34817"/>
              </a:buClr>
            </a:pPr>
            <a:r>
              <a:rPr lang="fr-FR" sz="3200" dirty="0">
                <a:solidFill>
                  <a:prstClr val="black"/>
                </a:solidFill>
                <a:latin typeface="Calibri" panose="020F0502020204030204" pitchFamily="34" charset="0"/>
                <a:cs typeface="Calibri" panose="020F0502020204030204" pitchFamily="34" charset="0"/>
              </a:rPr>
              <a:t>Selon l’ OMS , il  y a chaque année </a:t>
            </a:r>
            <a:r>
              <a:rPr lang="fr-FR" sz="3200" dirty="0">
                <a:solidFill>
                  <a:srgbClr val="FF0000"/>
                </a:solidFill>
                <a:latin typeface="Calibri" panose="020F0502020204030204" pitchFamily="34" charset="0"/>
                <a:cs typeface="Calibri" panose="020F0502020204030204" pitchFamily="34" charset="0"/>
              </a:rPr>
              <a:t>1,3</a:t>
            </a:r>
            <a:r>
              <a:rPr lang="fr-FR" sz="3200" dirty="0">
                <a:solidFill>
                  <a:prstClr val="black"/>
                </a:solidFill>
                <a:latin typeface="Calibri" panose="020F0502020204030204" pitchFamily="34" charset="0"/>
                <a:cs typeface="Calibri" panose="020F0502020204030204" pitchFamily="34" charset="0"/>
              </a:rPr>
              <a:t> </a:t>
            </a:r>
            <a:r>
              <a:rPr lang="fr-FR" sz="3200" dirty="0">
                <a:solidFill>
                  <a:srgbClr val="FF0000"/>
                </a:solidFill>
                <a:latin typeface="Calibri" panose="020F0502020204030204" pitchFamily="34" charset="0"/>
                <a:cs typeface="Calibri" panose="020F0502020204030204" pitchFamily="34" charset="0"/>
              </a:rPr>
              <a:t>à 4 millions </a:t>
            </a:r>
            <a:r>
              <a:rPr lang="fr-FR" sz="3200" dirty="0">
                <a:solidFill>
                  <a:prstClr val="black"/>
                </a:solidFill>
                <a:latin typeface="Calibri" panose="020F0502020204030204" pitchFamily="34" charset="0"/>
                <a:cs typeface="Calibri" panose="020F0502020204030204" pitchFamily="34" charset="0"/>
              </a:rPr>
              <a:t>de cas de choléra </a:t>
            </a:r>
          </a:p>
          <a:p>
            <a:pPr marL="0" lvl="0" indent="0">
              <a:buClr>
                <a:srgbClr val="D34817"/>
              </a:buClr>
              <a:buNone/>
            </a:pPr>
            <a:r>
              <a:rPr lang="fr-FR" sz="3200" dirty="0">
                <a:solidFill>
                  <a:prstClr val="black"/>
                </a:solidFill>
                <a:latin typeface="Calibri" panose="020F0502020204030204" pitchFamily="34" charset="0"/>
                <a:cs typeface="Calibri" panose="020F0502020204030204" pitchFamily="34" charset="0"/>
              </a:rPr>
              <a:t>avec </a:t>
            </a:r>
            <a:r>
              <a:rPr lang="fr-FR" sz="3200" dirty="0">
                <a:solidFill>
                  <a:srgbClr val="FF0000"/>
                </a:solidFill>
                <a:latin typeface="Calibri" panose="020F0502020204030204" pitchFamily="34" charset="0"/>
                <a:cs typeface="Calibri" panose="020F0502020204030204" pitchFamily="34" charset="0"/>
              </a:rPr>
              <a:t>21 000 </a:t>
            </a:r>
            <a:r>
              <a:rPr lang="fr-FR" sz="3200" dirty="0">
                <a:solidFill>
                  <a:prstClr val="black"/>
                </a:solidFill>
                <a:latin typeface="Calibri" panose="020F0502020204030204" pitchFamily="34" charset="0"/>
                <a:cs typeface="Calibri" panose="020F0502020204030204" pitchFamily="34" charset="0"/>
              </a:rPr>
              <a:t>à </a:t>
            </a:r>
            <a:r>
              <a:rPr lang="fr-FR" sz="3200" dirty="0">
                <a:solidFill>
                  <a:srgbClr val="FF0000"/>
                </a:solidFill>
                <a:latin typeface="Calibri" panose="020F0502020204030204" pitchFamily="34" charset="0"/>
                <a:cs typeface="Calibri" panose="020F0502020204030204" pitchFamily="34" charset="0"/>
              </a:rPr>
              <a:t>143 000 </a:t>
            </a:r>
            <a:r>
              <a:rPr lang="fr-FR" sz="3200" dirty="0">
                <a:solidFill>
                  <a:prstClr val="black"/>
                </a:solidFill>
                <a:latin typeface="Calibri" panose="020F0502020204030204" pitchFamily="34" charset="0"/>
                <a:cs typeface="Calibri" panose="020F0502020204030204" pitchFamily="34" charset="0"/>
              </a:rPr>
              <a:t>décès dans le monde .</a:t>
            </a:r>
          </a:p>
          <a:p>
            <a:pPr lvl="0">
              <a:buClr>
                <a:srgbClr val="D34817"/>
              </a:buClr>
            </a:pPr>
            <a:r>
              <a:rPr lang="fr-FR" sz="3200" dirty="0">
                <a:solidFill>
                  <a:prstClr val="black"/>
                </a:solidFill>
                <a:latin typeface="Calibri" panose="020F0502020204030204" pitchFamily="34" charset="0"/>
                <a:cs typeface="Calibri" panose="020F0502020204030204" pitchFamily="34" charset="0"/>
              </a:rPr>
              <a:t> C’est une maladie très ancienne, partie du delta du Gange qui  est le berceau du choléra jusqu’en 1827.</a:t>
            </a:r>
          </a:p>
          <a:p>
            <a:pPr lvl="0">
              <a:buClr>
                <a:srgbClr val="D34817"/>
              </a:buClr>
            </a:pPr>
            <a:r>
              <a:rPr lang="fr-FR" sz="3200" dirty="0">
                <a:solidFill>
                  <a:prstClr val="black"/>
                </a:solidFill>
                <a:latin typeface="Calibri" panose="020F0502020204030204" pitchFamily="34" charset="0"/>
                <a:cs typeface="Calibri" panose="020F0502020204030204" pitchFamily="34" charset="0"/>
              </a:rPr>
              <a:t> De 1827-1923, le choléra a provoqué 6 pandémies successives touchant l’Europe, l’Afrique, l Amérique dues au </a:t>
            </a:r>
            <a:r>
              <a:rPr lang="fr-FR" sz="3200" dirty="0" err="1">
                <a:solidFill>
                  <a:prstClr val="black"/>
                </a:solidFill>
                <a:latin typeface="Calibri" panose="020F0502020204030204" pitchFamily="34" charset="0"/>
                <a:cs typeface="Calibri" panose="020F0502020204030204" pitchFamily="34" charset="0"/>
              </a:rPr>
              <a:t>vibrio</a:t>
            </a:r>
            <a:r>
              <a:rPr lang="fr-FR" sz="3200" dirty="0">
                <a:solidFill>
                  <a:prstClr val="black"/>
                </a:solidFill>
                <a:latin typeface="Calibri" panose="020F0502020204030204" pitchFamily="34" charset="0"/>
                <a:cs typeface="Calibri" panose="020F0502020204030204" pitchFamily="34" charset="0"/>
              </a:rPr>
              <a:t> cholerae </a:t>
            </a:r>
            <a:r>
              <a:rPr lang="fr-FR" sz="3200" dirty="0" err="1">
                <a:solidFill>
                  <a:prstClr val="black"/>
                </a:solidFill>
                <a:latin typeface="Calibri" panose="020F0502020204030204" pitchFamily="34" charset="0"/>
                <a:cs typeface="Calibri" panose="020F0502020204030204" pitchFamily="34" charset="0"/>
              </a:rPr>
              <a:t>cholerae</a:t>
            </a:r>
            <a:endParaRPr lang="fr-FR" sz="3200" dirty="0">
              <a:solidFill>
                <a:prstClr val="black"/>
              </a:solidFill>
              <a:latin typeface="Calibri" panose="020F0502020204030204" pitchFamily="34" charset="0"/>
              <a:cs typeface="Calibri" panose="020F0502020204030204" pitchFamily="34" charset="0"/>
            </a:endParaRPr>
          </a:p>
          <a:p>
            <a:pPr lvl="0">
              <a:buClr>
                <a:srgbClr val="D34817"/>
              </a:buClr>
            </a:pPr>
            <a:r>
              <a:rPr lang="fr-FR" sz="3200" dirty="0">
                <a:solidFill>
                  <a:prstClr val="black"/>
                </a:solidFill>
                <a:latin typeface="Calibri" panose="020F0502020204030204" pitchFamily="34" charset="0"/>
                <a:cs typeface="Calibri" panose="020F0502020204030204" pitchFamily="34" charset="0"/>
              </a:rPr>
              <a:t> En 1961, apparition de </a:t>
            </a:r>
            <a:r>
              <a:rPr lang="fr-FR" sz="3200" dirty="0" err="1">
                <a:solidFill>
                  <a:prstClr val="black"/>
                </a:solidFill>
                <a:latin typeface="Calibri" panose="020F0502020204030204" pitchFamily="34" charset="0"/>
                <a:cs typeface="Calibri" panose="020F0502020204030204" pitchFamily="34" charset="0"/>
              </a:rPr>
              <a:t>Vibrio</a:t>
            </a:r>
            <a:r>
              <a:rPr lang="fr-FR" sz="3200" dirty="0">
                <a:solidFill>
                  <a:prstClr val="black"/>
                </a:solidFill>
                <a:latin typeface="Calibri" panose="020F0502020204030204" pitchFamily="34" charset="0"/>
                <a:cs typeface="Calibri" panose="020F0502020204030204" pitchFamily="34" charset="0"/>
              </a:rPr>
              <a:t> cholerae El Tor qui provoque la 7ème pandémie en 1965 (Arabie Saoudite, Egypte, Turquie, Maghreb, Asie Sahel africain)., apparition du O139 en Amérique latine (1993) .</a:t>
            </a:r>
          </a:p>
          <a:p>
            <a:endParaRPr lang="fr-FR" dirty="0"/>
          </a:p>
        </p:txBody>
      </p:sp>
    </p:spTree>
    <p:extLst>
      <p:ext uri="{BB962C8B-B14F-4D97-AF65-F5344CB8AC3E}">
        <p14:creationId xmlns:p14="http://schemas.microsoft.com/office/powerpoint/2010/main" val="3267677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a:solidFill>
                  <a:srgbClr val="C00000"/>
                </a:solidFill>
                <a:latin typeface="Calibri" panose="020F0502020204030204" pitchFamily="34" charset="0"/>
                <a:cs typeface="Calibri" panose="020F0502020204030204" pitchFamily="34" charset="0"/>
              </a:rPr>
              <a:t>Epidémiologie/ Historique </a:t>
            </a:r>
            <a:endParaRPr lang="fr-FR" dirty="0"/>
          </a:p>
        </p:txBody>
      </p:sp>
      <p:sp>
        <p:nvSpPr>
          <p:cNvPr id="3" name="Espace réservé du contenu 2"/>
          <p:cNvSpPr>
            <a:spLocks noGrp="1"/>
          </p:cNvSpPr>
          <p:nvPr>
            <p:ph sz="quarter" idx="1"/>
          </p:nvPr>
        </p:nvSpPr>
        <p:spPr/>
        <p:txBody>
          <a:bodyPr/>
          <a:lstStyle/>
          <a:p>
            <a:pPr lvl="0">
              <a:buClr>
                <a:srgbClr val="D34817"/>
              </a:buClr>
            </a:pPr>
            <a:r>
              <a:rPr lang="fr-FR" sz="3600" dirty="0">
                <a:solidFill>
                  <a:prstClr val="black"/>
                </a:solidFill>
                <a:latin typeface="Calibri" panose="020F0502020204030204" pitchFamily="34" charset="0"/>
                <a:cs typeface="Calibri" panose="020F0502020204030204" pitchFamily="34" charset="0"/>
              </a:rPr>
              <a:t>Actuellement, le cholera est endémique en Asie, en Afrique, Amérique du sud.</a:t>
            </a:r>
          </a:p>
          <a:p>
            <a:pPr lvl="0">
              <a:buClr>
                <a:srgbClr val="D34817"/>
              </a:buClr>
            </a:pPr>
            <a:r>
              <a:rPr lang="fr-FR" sz="3600" b="1" u="sng" dirty="0">
                <a:solidFill>
                  <a:prstClr val="black"/>
                </a:solidFill>
                <a:latin typeface="Calibri" panose="020F0502020204030204" pitchFamily="34" charset="0"/>
                <a:cs typeface="Calibri" panose="020F0502020204030204" pitchFamily="34" charset="0"/>
              </a:rPr>
              <a:t>En 2018 </a:t>
            </a:r>
            <a:r>
              <a:rPr lang="fr-FR" sz="3600" dirty="0">
                <a:solidFill>
                  <a:prstClr val="black"/>
                </a:solidFill>
                <a:latin typeface="Calibri" panose="020F0502020204030204" pitchFamily="34" charset="0"/>
                <a:cs typeface="Calibri" panose="020F0502020204030204" pitchFamily="34" charset="0"/>
              </a:rPr>
              <a:t>le choléra a continué à évoluer au Mozambique et en Tanzanie ; des épidémies se sont déclarées au Niger ,en Algérie et au Zimbabwe .</a:t>
            </a:r>
          </a:p>
          <a:p>
            <a:pPr lvl="0">
              <a:buClr>
                <a:srgbClr val="D34817"/>
              </a:buClr>
            </a:pPr>
            <a:r>
              <a:rPr lang="fr-FR" sz="3600" b="1" u="sng" dirty="0">
                <a:solidFill>
                  <a:prstClr val="black"/>
                </a:solidFill>
                <a:latin typeface="Calibri" panose="020F0502020204030204" pitchFamily="34" charset="0"/>
                <a:cs typeface="Calibri" panose="020F0502020204030204" pitchFamily="34" charset="0"/>
              </a:rPr>
              <a:t>En 2019 </a:t>
            </a:r>
            <a:r>
              <a:rPr lang="fr-FR" sz="3600" dirty="0">
                <a:solidFill>
                  <a:prstClr val="black"/>
                </a:solidFill>
                <a:latin typeface="Calibri" panose="020F0502020204030204" pitchFamily="34" charset="0"/>
                <a:cs typeface="Calibri" panose="020F0502020204030204" pitchFamily="34" charset="0"/>
              </a:rPr>
              <a:t>, le choléra est reparti au </a:t>
            </a:r>
            <a:r>
              <a:rPr lang="fr-FR" sz="3600" dirty="0" err="1">
                <a:solidFill>
                  <a:prstClr val="black"/>
                </a:solidFill>
                <a:latin typeface="Calibri" panose="020F0502020204030204" pitchFamily="34" charset="0"/>
                <a:cs typeface="Calibri" panose="020F0502020204030204" pitchFamily="34" charset="0"/>
              </a:rPr>
              <a:t>Yemen</a:t>
            </a:r>
            <a:r>
              <a:rPr lang="fr-FR" sz="3600" dirty="0">
                <a:solidFill>
                  <a:prstClr val="black"/>
                </a:solidFill>
                <a:latin typeface="Calibri" panose="020F0502020204030204" pitchFamily="34" charset="0"/>
                <a:cs typeface="Calibri" panose="020F0502020204030204" pitchFamily="34" charset="0"/>
              </a:rPr>
              <a:t> : 110 000 cas avec 190 décès en Mars 2019 .</a:t>
            </a:r>
          </a:p>
          <a:p>
            <a:endParaRPr lang="fr-FR" dirty="0"/>
          </a:p>
        </p:txBody>
      </p:sp>
    </p:spTree>
    <p:extLst>
      <p:ext uri="{BB962C8B-B14F-4D97-AF65-F5344CB8AC3E}">
        <p14:creationId xmlns:p14="http://schemas.microsoft.com/office/powerpoint/2010/main" val="3313568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a:solidFill>
                  <a:srgbClr val="C00000"/>
                </a:solidFill>
                <a:latin typeface="Calibri" panose="020F0502020204030204" pitchFamily="34" charset="0"/>
                <a:cs typeface="Calibri" panose="020F0502020204030204" pitchFamily="34" charset="0"/>
              </a:rPr>
              <a:t>En Algérie</a:t>
            </a:r>
            <a:endParaRPr lang="fr-FR" dirty="0"/>
          </a:p>
        </p:txBody>
      </p:sp>
      <p:sp>
        <p:nvSpPr>
          <p:cNvPr id="3" name="Espace réservé du contenu 2"/>
          <p:cNvSpPr>
            <a:spLocks noGrp="1"/>
          </p:cNvSpPr>
          <p:nvPr>
            <p:ph sz="quarter" idx="1"/>
          </p:nvPr>
        </p:nvSpPr>
        <p:spPr/>
        <p:txBody>
          <a:bodyPr/>
          <a:lstStyle/>
          <a:p>
            <a:pPr lvl="0">
              <a:buClr>
                <a:srgbClr val="D34817"/>
              </a:buClr>
            </a:pPr>
            <a:r>
              <a:rPr lang="fr-FR" sz="4000" dirty="0">
                <a:solidFill>
                  <a:prstClr val="black"/>
                </a:solidFill>
                <a:latin typeface="Calibri" panose="020F0502020204030204" pitchFamily="34" charset="0"/>
                <a:cs typeface="Calibri" panose="020F0502020204030204" pitchFamily="34" charset="0"/>
              </a:rPr>
              <a:t>les premiers cas ont été rapportés en 1834,</a:t>
            </a:r>
          </a:p>
          <a:p>
            <a:pPr marL="0" lvl="0" indent="0">
              <a:buClr>
                <a:srgbClr val="D34817"/>
              </a:buClr>
              <a:buNone/>
            </a:pPr>
            <a:r>
              <a:rPr lang="fr-FR" sz="4000" dirty="0">
                <a:solidFill>
                  <a:prstClr val="black"/>
                </a:solidFill>
                <a:latin typeface="Calibri" panose="020F0502020204030204" pitchFamily="34" charset="0"/>
                <a:cs typeface="Calibri" panose="020F0502020204030204" pitchFamily="34" charset="0"/>
              </a:rPr>
              <a:t> après 4 ans du début de la colonisation francaise en 1830 : apportée de l’Europe par les soldats et les militaires de l’armée francaise à la fin de la deuxième pandémie .</a:t>
            </a:r>
          </a:p>
          <a:p>
            <a:endParaRPr lang="fr-FR" dirty="0"/>
          </a:p>
        </p:txBody>
      </p:sp>
    </p:spTree>
    <p:extLst>
      <p:ext uri="{BB962C8B-B14F-4D97-AF65-F5344CB8AC3E}">
        <p14:creationId xmlns:p14="http://schemas.microsoft.com/office/powerpoint/2010/main" val="392882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a:solidFill>
                  <a:srgbClr val="C00000"/>
                </a:solidFill>
                <a:latin typeface="Calibri" panose="020F0502020204030204" pitchFamily="34" charset="0"/>
                <a:cs typeface="Calibri" panose="020F0502020204030204" pitchFamily="34" charset="0"/>
              </a:rPr>
              <a:t>En Algérie</a:t>
            </a:r>
            <a:endParaRPr lang="fr-FR" dirty="0"/>
          </a:p>
        </p:txBody>
      </p:sp>
      <p:sp>
        <p:nvSpPr>
          <p:cNvPr id="3" name="Espace réservé du contenu 2"/>
          <p:cNvSpPr>
            <a:spLocks noGrp="1"/>
          </p:cNvSpPr>
          <p:nvPr>
            <p:ph sz="quarter" idx="1"/>
          </p:nvPr>
        </p:nvSpPr>
        <p:spPr/>
        <p:txBody>
          <a:bodyPr/>
          <a:lstStyle/>
          <a:p>
            <a:pPr lvl="0">
              <a:buClr>
                <a:srgbClr val="D34817"/>
              </a:buClr>
            </a:pPr>
            <a:r>
              <a:rPr lang="fr-FR" sz="3300" dirty="0">
                <a:solidFill>
                  <a:prstClr val="black"/>
                </a:solidFill>
                <a:latin typeface="Calibri" panose="020F0502020204030204" pitchFamily="34" charset="0"/>
                <a:cs typeface="Calibri" panose="020F0502020204030204" pitchFamily="34" charset="0"/>
              </a:rPr>
              <a:t> </a:t>
            </a:r>
            <a:r>
              <a:rPr lang="fr-FR" sz="4000" dirty="0">
                <a:solidFill>
                  <a:prstClr val="black"/>
                </a:solidFill>
                <a:latin typeface="Calibri" panose="020F0502020204030204" pitchFamily="34" charset="0"/>
                <a:cs typeface="Calibri" panose="020F0502020204030204" pitchFamily="34" charset="0"/>
              </a:rPr>
              <a:t>la 7 </a:t>
            </a:r>
            <a:r>
              <a:rPr lang="fr-FR" sz="4000" dirty="0" err="1">
                <a:solidFill>
                  <a:prstClr val="black"/>
                </a:solidFill>
                <a:latin typeface="Calibri" panose="020F0502020204030204" pitchFamily="34" charset="0"/>
                <a:cs typeface="Calibri" panose="020F0502020204030204" pitchFamily="34" charset="0"/>
              </a:rPr>
              <a:t>ème</a:t>
            </a:r>
            <a:r>
              <a:rPr lang="fr-FR" sz="4000" dirty="0">
                <a:solidFill>
                  <a:prstClr val="black"/>
                </a:solidFill>
                <a:latin typeface="Calibri" panose="020F0502020204030204" pitchFamily="34" charset="0"/>
                <a:cs typeface="Calibri" panose="020F0502020204030204" pitchFamily="34" charset="0"/>
              </a:rPr>
              <a:t> pandémie en 1961, l’Algérie rapporte le premier cas en 1970 dans l’Ouest du pays (Oran), puis généralisation dans tout le pays (d’autres cas surviennent à l’Est et l’Algérie était assiégée par la choléra : premier cas le 28 juillet 1970 et le dernier cas en 1987  Pas de nouveau cas à partir de 1987 jusqu’à l’épidémie de Blida .</a:t>
            </a:r>
          </a:p>
          <a:p>
            <a:pPr lvl="0">
              <a:buClr>
                <a:srgbClr val="D34817"/>
              </a:buClr>
            </a:pPr>
            <a:endParaRPr lang="fr-FR" sz="4000" dirty="0">
              <a:solidFill>
                <a:prstClr val="black"/>
              </a:solidFill>
            </a:endParaRPr>
          </a:p>
          <a:p>
            <a:endParaRPr lang="fr-FR" dirty="0"/>
          </a:p>
        </p:txBody>
      </p:sp>
    </p:spTree>
    <p:extLst>
      <p:ext uri="{BB962C8B-B14F-4D97-AF65-F5344CB8AC3E}">
        <p14:creationId xmlns:p14="http://schemas.microsoft.com/office/powerpoint/2010/main" val="2652882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2170</TotalTime>
  <Words>2130</Words>
  <Application>Microsoft Office PowerPoint</Application>
  <PresentationFormat>Personnalisé</PresentationFormat>
  <Paragraphs>280</Paragraphs>
  <Slides>51</Slides>
  <Notes>0</Notes>
  <HiddenSlides>0</HiddenSlides>
  <MMClips>0</MMClips>
  <ScaleCrop>false</ScaleCrop>
  <HeadingPairs>
    <vt:vector size="4" baseType="variant">
      <vt:variant>
        <vt:lpstr>Thème</vt:lpstr>
      </vt:variant>
      <vt:variant>
        <vt:i4>1</vt:i4>
      </vt:variant>
      <vt:variant>
        <vt:lpstr>Titres des diapositives</vt:lpstr>
      </vt:variant>
      <vt:variant>
        <vt:i4>51</vt:i4>
      </vt:variant>
    </vt:vector>
  </HeadingPairs>
  <TitlesOfParts>
    <vt:vector size="52" baseType="lpstr">
      <vt:lpstr>Capitaux</vt:lpstr>
      <vt:lpstr> </vt:lpstr>
      <vt:lpstr>INTRODUCTION/DEFINITION 1</vt:lpstr>
      <vt:lpstr>INTRODUCTION/DEFINITION 2</vt:lpstr>
      <vt:lpstr>Epidémiologie/ Historique  </vt:lpstr>
      <vt:lpstr>Présentation PowerPoint</vt:lpstr>
      <vt:lpstr> Epidémiologie/ Historique </vt:lpstr>
      <vt:lpstr>Epidémiologie/ Historique </vt:lpstr>
      <vt:lpstr>En Algérie</vt:lpstr>
      <vt:lpstr>En Algérie</vt:lpstr>
      <vt:lpstr>Présentation PowerPoint</vt:lpstr>
      <vt:lpstr>Présentation PowerPoint</vt:lpstr>
      <vt:lpstr>Présentation PowerPoint</vt:lpstr>
      <vt:lpstr>AGENT CAUSAL</vt:lpstr>
      <vt:lpstr>AGENT CAUSAL</vt:lpstr>
      <vt:lpstr>AGENT CAUSAL</vt:lpstr>
      <vt:lpstr>   RESERVOIR  </vt:lpstr>
      <vt:lpstr>TRANSMISSION : orale </vt:lpstr>
      <vt:lpstr>Facteurs favorisants / Immunité </vt:lpstr>
      <vt:lpstr>Présentation PowerPoint</vt:lpstr>
      <vt:lpstr>Présentation PowerPoint</vt:lpstr>
      <vt:lpstr>Présentation PowerPoint</vt:lpstr>
      <vt:lpstr>            PHYSIOPATHOLOGIE</vt:lpstr>
      <vt:lpstr> PHYSIOPATHOLOGIE</vt:lpstr>
      <vt:lpstr>PHYSIOPATHOLOGIE</vt:lpstr>
      <vt:lpstr>PE : Digestive Ingestion           Estomac= Destruction par l’acidité gastrique          Intestin Fixation + multiplication sans invasion libération d exotoxines entérotoxinique qui pénètre la cellule                Stimulation de l’adényl cyclase + AMPc              diarrhée sécrétoire riche en eau                   déshydratation rapide        </vt:lpstr>
      <vt:lpstr>                      CLINIQUE 90% asymptomatique, 9% symptomatique, 1% forme commune aigue grave Choléra classique grave de l’adulte jeune avec DSH (10-12)% de poids du corps</vt:lpstr>
      <vt:lpstr>Phase d’état Courte &lt; 24H</vt:lpstr>
      <vt:lpstr>Présentation PowerPoint</vt:lpstr>
      <vt:lpstr>Présentation PowerPoint</vt:lpstr>
      <vt:lpstr>Examen clinique et biologique </vt:lpstr>
      <vt:lpstr>Au total  Devant tout patient conscient avec diarrhée apyrétique profuse sans glaires , sans pus et sans sang avec déshydratation importante surtout en présence de cas similaire               Choléra</vt:lpstr>
      <vt:lpstr>            EVOLUTION </vt:lpstr>
      <vt:lpstr>Formes cliniques </vt:lpstr>
      <vt:lpstr>        DIAGNOSTIC POSITIF</vt:lpstr>
      <vt:lpstr>Diagnostic différentiel</vt:lpstr>
      <vt:lpstr>TRAITEMENT</vt:lpstr>
      <vt:lpstr>TRAITEMENT</vt:lpstr>
      <vt:lpstr>TRAITEMENT</vt:lpstr>
      <vt:lpstr>TRAITEMENT</vt:lpstr>
      <vt:lpstr>TRAITEMENT</vt:lpstr>
      <vt:lpstr>Réhydratation </vt:lpstr>
      <vt:lpstr>Antibiotique </vt:lpstr>
      <vt:lpstr>Indication : Urgence thérapeutique  Commencer le plus tôt possible SRO &gt;&gt;&gt; Réhydratation  Passer à la voie orale dés que possible. 2 étapes : attaque – entretient.                               CAT </vt:lpstr>
      <vt:lpstr>Réhydratation </vt:lpstr>
      <vt:lpstr>Traitement prophylactique</vt:lpstr>
      <vt:lpstr>Traitement prophylactique</vt:lpstr>
      <vt:lpstr>Présentation PowerPoint</vt:lpstr>
      <vt:lpstr>Traitement prophylactique</vt:lpstr>
      <vt:lpstr>Présentation PowerPoint</vt:lpstr>
      <vt:lpstr>CONCLUSION 1</vt:lpstr>
      <vt:lpstr>CONCLUSION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REDA</dc:creator>
  <cp:lastModifiedBy>Utilisateur Windows</cp:lastModifiedBy>
  <cp:revision>254</cp:revision>
  <dcterms:created xsi:type="dcterms:W3CDTF">2018-01-19T17:20:11Z</dcterms:created>
  <dcterms:modified xsi:type="dcterms:W3CDTF">2020-01-23T09:04:35Z</dcterms:modified>
</cp:coreProperties>
</file>