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8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041B-C3B0-449C-A65F-E7E25926EDB8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BC12-7B0C-4B44-9E59-D90C42A76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041B-C3B0-449C-A65F-E7E25926EDB8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BC12-7B0C-4B44-9E59-D90C42A76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48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041B-C3B0-449C-A65F-E7E25926EDB8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BC12-7B0C-4B44-9E59-D90C42A76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9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041B-C3B0-449C-A65F-E7E25926EDB8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BC12-7B0C-4B44-9E59-D90C42A76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22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041B-C3B0-449C-A65F-E7E25926EDB8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BC12-7B0C-4B44-9E59-D90C42A76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35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041B-C3B0-449C-A65F-E7E25926EDB8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BC12-7B0C-4B44-9E59-D90C42A76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42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041B-C3B0-449C-A65F-E7E25926EDB8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BC12-7B0C-4B44-9E59-D90C42A76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574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041B-C3B0-449C-A65F-E7E25926EDB8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BC12-7B0C-4B44-9E59-D90C42A76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93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041B-C3B0-449C-A65F-E7E25926EDB8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BC12-7B0C-4B44-9E59-D90C42A76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91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041B-C3B0-449C-A65F-E7E25926EDB8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BC12-7B0C-4B44-9E59-D90C42A76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79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041B-C3B0-449C-A65F-E7E25926EDB8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BC12-7B0C-4B44-9E59-D90C42A76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02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8041B-C3B0-449C-A65F-E7E25926EDB8}" type="datetimeFigureOut">
              <a:rPr lang="fr-FR" smtClean="0"/>
              <a:t>13/11/2017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EBC12-7B0C-4B44-9E59-D90C42A76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52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Brucellose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smtClean="0">
                <a:solidFill>
                  <a:schemeClr val="tx1"/>
                </a:solidFill>
              </a:rPr>
              <a:t>Pr. M. </a:t>
            </a:r>
            <a:r>
              <a:rPr lang="fr-FR" dirty="0" err="1" smtClean="0">
                <a:solidFill>
                  <a:schemeClr val="tx1"/>
                </a:solidFill>
              </a:rPr>
              <a:t>Messast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4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Anthropozoonose</a:t>
            </a:r>
            <a:r>
              <a:rPr lang="fr-FR" dirty="0" smtClean="0"/>
              <a:t> cosmopolite</a:t>
            </a:r>
          </a:p>
          <a:p>
            <a:r>
              <a:rPr lang="fr-FR" dirty="0" smtClean="0"/>
              <a:t>Problème de santé publique</a:t>
            </a:r>
          </a:p>
          <a:p>
            <a:r>
              <a:rPr lang="fr-FR" dirty="0" smtClean="0"/>
              <a:t>Maladie à déclaration obligatoire</a:t>
            </a:r>
          </a:p>
          <a:p>
            <a:r>
              <a:rPr lang="fr-FR" dirty="0" smtClean="0"/>
              <a:t>Maladie aux cent visages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098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Epidémiologie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Agents pathogènes</a:t>
            </a:r>
          </a:p>
          <a:p>
            <a:pPr lvl="1"/>
            <a:r>
              <a:rPr lang="fr-FR" i="1" dirty="0" smtClean="0"/>
              <a:t>Brucella </a:t>
            </a:r>
            <a:r>
              <a:rPr lang="fr-FR" i="1" dirty="0" err="1" smtClean="0"/>
              <a:t>melitensis</a:t>
            </a:r>
            <a:r>
              <a:rPr lang="fr-FR" i="1" dirty="0" smtClean="0"/>
              <a:t>, </a:t>
            </a:r>
            <a:r>
              <a:rPr lang="fr-FR" i="1" dirty="0" err="1" smtClean="0"/>
              <a:t>abortus</a:t>
            </a:r>
            <a:r>
              <a:rPr lang="fr-FR" i="1" dirty="0" smtClean="0"/>
              <a:t> et suis</a:t>
            </a:r>
          </a:p>
          <a:p>
            <a:pPr lvl="1"/>
            <a:r>
              <a:rPr lang="fr-FR" dirty="0" err="1" smtClean="0"/>
              <a:t>Cocco-bacilles</a:t>
            </a:r>
            <a:r>
              <a:rPr lang="fr-FR" dirty="0" smtClean="0"/>
              <a:t> à </a:t>
            </a:r>
            <a:endParaRPr lang="fr-FR" dirty="0" smtClean="0"/>
          </a:p>
          <a:p>
            <a:r>
              <a:rPr lang="fr-FR" dirty="0" smtClean="0"/>
              <a:t>Réservoirs </a:t>
            </a:r>
            <a:r>
              <a:rPr lang="fr-FR" dirty="0" smtClean="0"/>
              <a:t>de germes</a:t>
            </a:r>
          </a:p>
          <a:p>
            <a:pPr lvl="1"/>
            <a:r>
              <a:rPr lang="fr-FR" dirty="0" smtClean="0"/>
              <a:t>Ovins et caprins (</a:t>
            </a:r>
            <a:r>
              <a:rPr lang="fr-FR" i="1" dirty="0" smtClean="0"/>
              <a:t>B. </a:t>
            </a:r>
            <a:r>
              <a:rPr lang="fr-FR" i="1" dirty="0" err="1" smtClean="0"/>
              <a:t>melitensis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Bovins, camélidés (</a:t>
            </a:r>
            <a:r>
              <a:rPr lang="fr-FR" i="1" dirty="0" smtClean="0"/>
              <a:t>B. </a:t>
            </a:r>
            <a:r>
              <a:rPr lang="fr-FR" i="1" dirty="0" err="1" smtClean="0"/>
              <a:t>abortus</a:t>
            </a:r>
            <a:r>
              <a:rPr lang="fr-FR" dirty="0" smtClean="0"/>
              <a:t>)</a:t>
            </a:r>
            <a:endParaRPr lang="fr-FR" dirty="0" smtClean="0"/>
          </a:p>
          <a:p>
            <a:pPr lvl="1"/>
            <a:r>
              <a:rPr lang="fr-FR" dirty="0" smtClean="0"/>
              <a:t>Intracellulaires facultatifs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Contamination</a:t>
            </a:r>
          </a:p>
          <a:p>
            <a:pPr lvl="1"/>
            <a:r>
              <a:rPr lang="fr-FR" dirty="0" smtClean="0"/>
              <a:t>Directe : cutanée : avortement, placentas…</a:t>
            </a:r>
          </a:p>
          <a:p>
            <a:pPr lvl="1"/>
            <a:r>
              <a:rPr lang="fr-FR" dirty="0" smtClean="0"/>
              <a:t>Indirecte : lait et dérivés non pasteurisés</a:t>
            </a:r>
          </a:p>
          <a:p>
            <a:r>
              <a:rPr lang="fr-FR" dirty="0" smtClean="0"/>
              <a:t>Modalités épidémiologiques</a:t>
            </a:r>
          </a:p>
          <a:p>
            <a:pPr lvl="1"/>
            <a:r>
              <a:rPr lang="fr-FR" dirty="0" smtClean="0"/>
              <a:t>Maladie cosmopolite</a:t>
            </a:r>
          </a:p>
          <a:p>
            <a:pPr lvl="1"/>
            <a:r>
              <a:rPr lang="fr-FR" dirty="0" smtClean="0"/>
              <a:t>Professionnelle : éleveur, agriculteur, vétérinaire…</a:t>
            </a:r>
          </a:p>
          <a:p>
            <a:pPr lvl="1"/>
            <a:r>
              <a:rPr lang="fr-FR" dirty="0" smtClean="0"/>
              <a:t>Endémo-épidémique en Algérie</a:t>
            </a:r>
          </a:p>
        </p:txBody>
      </p:sp>
    </p:spTree>
    <p:extLst>
      <p:ext uri="{BB962C8B-B14F-4D97-AF65-F5344CB8AC3E}">
        <p14:creationId xmlns:p14="http://schemas.microsoft.com/office/powerpoint/2010/main" val="14688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Forme asymptomatique : 90% des cas</a:t>
            </a:r>
          </a:p>
          <a:p>
            <a:r>
              <a:rPr lang="fr-FR" dirty="0" smtClean="0"/>
              <a:t>Forme aiguë</a:t>
            </a:r>
          </a:p>
          <a:p>
            <a:pPr lvl="1"/>
            <a:r>
              <a:rPr lang="fr-FR" dirty="0" smtClean="0"/>
              <a:t>Incubation : 7-15 jours, silencieuse</a:t>
            </a:r>
          </a:p>
          <a:p>
            <a:pPr lvl="1"/>
            <a:r>
              <a:rPr lang="fr-FR" dirty="0" smtClean="0"/>
              <a:t>Début progressif </a:t>
            </a:r>
          </a:p>
          <a:p>
            <a:pPr lvl="1"/>
            <a:r>
              <a:rPr lang="fr-FR" dirty="0" smtClean="0"/>
              <a:t>Fièvre ondulante </a:t>
            </a:r>
            <a:r>
              <a:rPr lang="fr-FR" dirty="0" err="1" smtClean="0"/>
              <a:t>sudoro</a:t>
            </a:r>
            <a:r>
              <a:rPr lang="fr-FR" dirty="0" smtClean="0"/>
              <a:t>-algique</a:t>
            </a:r>
          </a:p>
          <a:p>
            <a:pPr lvl="2"/>
            <a:r>
              <a:rPr lang="fr-FR" dirty="0" smtClean="0"/>
              <a:t>Fièvre ondulante</a:t>
            </a:r>
          </a:p>
          <a:p>
            <a:pPr lvl="2"/>
            <a:r>
              <a:rPr lang="fr-FR" dirty="0" smtClean="0"/>
              <a:t>Algies : courbatures, </a:t>
            </a:r>
            <a:r>
              <a:rPr lang="fr-FR" dirty="0" err="1" smtClean="0"/>
              <a:t>arthromyalgies</a:t>
            </a:r>
            <a:r>
              <a:rPr lang="fr-FR" dirty="0" smtClean="0"/>
              <a:t>. Céphalées</a:t>
            </a:r>
          </a:p>
          <a:p>
            <a:pPr lvl="2"/>
            <a:r>
              <a:rPr lang="fr-FR" dirty="0" smtClean="0"/>
              <a:t>Sueurs abondantes nocturnes</a:t>
            </a:r>
          </a:p>
          <a:p>
            <a:pPr lvl="2"/>
            <a:r>
              <a:rPr lang="fr-FR" dirty="0" smtClean="0"/>
              <a:t>Hépatomégalie, splénomégalie et </a:t>
            </a:r>
            <a:r>
              <a:rPr lang="fr-FR" dirty="0" err="1" smtClean="0"/>
              <a:t>adénomégalies</a:t>
            </a:r>
            <a:endParaRPr lang="fr-FR" dirty="0" smtClean="0"/>
          </a:p>
          <a:p>
            <a:pPr lvl="2"/>
            <a:r>
              <a:rPr lang="fr-FR" dirty="0" smtClean="0"/>
              <a:t>asthénie</a:t>
            </a:r>
          </a:p>
          <a:p>
            <a:pPr lvl="2"/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818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Forme subaiguë</a:t>
            </a:r>
          </a:p>
          <a:p>
            <a:pPr lvl="1"/>
            <a:r>
              <a:rPr lang="fr-FR" dirty="0" smtClean="0"/>
              <a:t>Succède à la forme aiguë</a:t>
            </a:r>
          </a:p>
          <a:p>
            <a:pPr lvl="1"/>
            <a:r>
              <a:rPr lang="fr-FR" dirty="0" smtClean="0"/>
              <a:t>Focalisations ostéo-articulaires</a:t>
            </a:r>
          </a:p>
          <a:p>
            <a:pPr lvl="2"/>
            <a:r>
              <a:rPr lang="fr-FR" dirty="0" err="1" smtClean="0"/>
              <a:t>Spondylodiscites</a:t>
            </a:r>
            <a:endParaRPr lang="fr-FR" dirty="0" smtClean="0"/>
          </a:p>
          <a:p>
            <a:pPr lvl="2"/>
            <a:r>
              <a:rPr lang="fr-FR" dirty="0" smtClean="0"/>
              <a:t>Sacro-iléites</a:t>
            </a:r>
          </a:p>
          <a:p>
            <a:pPr lvl="2"/>
            <a:r>
              <a:rPr lang="fr-FR" dirty="0" smtClean="0"/>
              <a:t>Arthrites</a:t>
            </a:r>
          </a:p>
          <a:p>
            <a:pPr lvl="1"/>
            <a:r>
              <a:rPr lang="fr-FR" dirty="0" smtClean="0"/>
              <a:t>Autres focalisations</a:t>
            </a:r>
          </a:p>
          <a:p>
            <a:pPr lvl="2"/>
            <a:r>
              <a:rPr lang="fr-FR" dirty="0" smtClean="0"/>
              <a:t>Cardiaque : endocardite (grave)</a:t>
            </a:r>
          </a:p>
          <a:p>
            <a:pPr lvl="2"/>
            <a:r>
              <a:rPr lang="fr-FR" dirty="0" err="1" smtClean="0"/>
              <a:t>Neuroméningée</a:t>
            </a:r>
            <a:endParaRPr lang="fr-FR" dirty="0" smtClean="0"/>
          </a:p>
          <a:p>
            <a:pPr lvl="2"/>
            <a:r>
              <a:rPr lang="fr-FR" dirty="0" smtClean="0"/>
              <a:t>Hépatique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273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Brucellose chronique</a:t>
            </a:r>
          </a:p>
          <a:p>
            <a:pPr lvl="1"/>
            <a:r>
              <a:rPr lang="fr-FR" dirty="0" err="1" smtClean="0"/>
              <a:t>Patraquerie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Asthénie physique, psychique et sexuelle</a:t>
            </a:r>
          </a:p>
          <a:p>
            <a:pPr lvl="2"/>
            <a:r>
              <a:rPr lang="fr-FR" dirty="0" smtClean="0"/>
              <a:t>Examen normal</a:t>
            </a:r>
          </a:p>
          <a:p>
            <a:pPr lvl="2"/>
            <a:r>
              <a:rPr lang="fr-FR" dirty="0" smtClean="0"/>
              <a:t>Etat général conservé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533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Diagnostic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Leuconeutropénie</a:t>
            </a:r>
            <a:endParaRPr lang="fr-FR" dirty="0" smtClean="0"/>
          </a:p>
          <a:p>
            <a:r>
              <a:rPr lang="fr-FR" dirty="0" smtClean="0"/>
              <a:t>Transaminases élevées</a:t>
            </a:r>
          </a:p>
          <a:p>
            <a:r>
              <a:rPr lang="fr-FR" dirty="0" smtClean="0"/>
              <a:t>Sérologie de Wright </a:t>
            </a:r>
          </a:p>
          <a:p>
            <a:pPr lvl="1"/>
            <a:r>
              <a:rPr lang="fr-FR" dirty="0" smtClean="0"/>
              <a:t>&gt; 1/80</a:t>
            </a:r>
            <a:r>
              <a:rPr lang="fr-FR" baseline="30000" dirty="0" smtClean="0"/>
              <a:t>e</a:t>
            </a:r>
            <a:r>
              <a:rPr lang="fr-FR" dirty="0" smtClean="0"/>
              <a:t> </a:t>
            </a:r>
          </a:p>
          <a:p>
            <a:r>
              <a:rPr lang="fr-FR" dirty="0" smtClean="0"/>
              <a:t>Hémocultures</a:t>
            </a:r>
          </a:p>
          <a:p>
            <a:pPr lvl="1"/>
            <a:r>
              <a:rPr lang="fr-FR" dirty="0" smtClean="0"/>
              <a:t>10-15 jours</a:t>
            </a:r>
          </a:p>
          <a:p>
            <a:pPr lvl="1"/>
            <a:r>
              <a:rPr lang="fr-FR" dirty="0" err="1" smtClean="0"/>
              <a:t>Aéro</a:t>
            </a:r>
            <a:r>
              <a:rPr lang="fr-FR" dirty="0" smtClean="0"/>
              <a:t>-anaérobie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501008"/>
            <a:ext cx="476250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r>
              <a:rPr lang="fr-FR" dirty="0" smtClean="0"/>
              <a:t>Brucellose aiguë</a:t>
            </a:r>
          </a:p>
          <a:p>
            <a:pPr lvl="1"/>
            <a:r>
              <a:rPr lang="fr-FR" dirty="0" err="1" smtClean="0"/>
              <a:t>Doxycycline</a:t>
            </a:r>
            <a:r>
              <a:rPr lang="fr-FR" dirty="0" smtClean="0"/>
              <a:t> : 200 mg/j </a:t>
            </a:r>
            <a:r>
              <a:rPr lang="fr-FR" i="1" dirty="0" smtClean="0"/>
              <a:t>per os </a:t>
            </a:r>
            <a:r>
              <a:rPr lang="fr-FR" dirty="0" smtClean="0"/>
              <a:t>pendant 6 semaines</a:t>
            </a:r>
            <a:endParaRPr lang="fr-FR" i="1" dirty="0" smtClean="0"/>
          </a:p>
          <a:p>
            <a:pPr lvl="1"/>
            <a:r>
              <a:rPr lang="fr-FR" dirty="0" smtClean="0"/>
              <a:t>+ Gentamicine : 5 mg/kg/j en IVL pendant 7-10 j</a:t>
            </a:r>
          </a:p>
          <a:p>
            <a:r>
              <a:rPr lang="fr-FR" dirty="0" smtClean="0"/>
              <a:t>Brucelloses focalisées</a:t>
            </a:r>
          </a:p>
          <a:p>
            <a:pPr lvl="1"/>
            <a:r>
              <a:rPr lang="fr-FR" dirty="0" err="1" smtClean="0"/>
              <a:t>Doxycycline</a:t>
            </a:r>
            <a:r>
              <a:rPr lang="fr-FR" dirty="0" smtClean="0"/>
              <a:t> + gentamicine comme brucellose aiguë</a:t>
            </a:r>
          </a:p>
          <a:p>
            <a:pPr lvl="1"/>
            <a:r>
              <a:rPr lang="fr-FR" dirty="0" smtClean="0"/>
              <a:t>Puis </a:t>
            </a:r>
            <a:r>
              <a:rPr lang="fr-FR" dirty="0" err="1" smtClean="0"/>
              <a:t>doxycycline</a:t>
            </a:r>
            <a:r>
              <a:rPr lang="fr-FR" dirty="0" smtClean="0"/>
              <a:t> + rifampicine pendant 3-6 mois</a:t>
            </a:r>
          </a:p>
        </p:txBody>
      </p:sp>
    </p:spTree>
    <p:extLst>
      <p:ext uri="{BB962C8B-B14F-4D97-AF65-F5344CB8AC3E}">
        <p14:creationId xmlns:p14="http://schemas.microsoft.com/office/powerpoint/2010/main" val="188106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Prévention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Lutte contre la brucellose animale</a:t>
            </a:r>
          </a:p>
          <a:p>
            <a:pPr lvl="1"/>
            <a:r>
              <a:rPr lang="fr-FR" dirty="0" smtClean="0"/>
              <a:t>Dépistage systématique</a:t>
            </a:r>
          </a:p>
          <a:p>
            <a:pPr lvl="1"/>
            <a:r>
              <a:rPr lang="fr-FR" dirty="0" smtClean="0"/>
              <a:t>Abattage des animaux infectés</a:t>
            </a:r>
          </a:p>
          <a:p>
            <a:r>
              <a:rPr lang="fr-FR" dirty="0" smtClean="0"/>
              <a:t>Prophylaxie humaine</a:t>
            </a:r>
          </a:p>
          <a:p>
            <a:pPr lvl="1"/>
            <a:r>
              <a:rPr lang="fr-FR" dirty="0" smtClean="0"/>
              <a:t>Pasteuriser le lait et ses dérivés</a:t>
            </a:r>
          </a:p>
          <a:p>
            <a:pPr lvl="1"/>
            <a:r>
              <a:rPr lang="fr-FR" dirty="0" smtClean="0"/>
              <a:t>Professionnelle</a:t>
            </a:r>
          </a:p>
          <a:p>
            <a:pPr lvl="2"/>
            <a:r>
              <a:rPr lang="fr-FR" dirty="0" smtClean="0"/>
              <a:t>Gants, masque, bottes…</a:t>
            </a:r>
          </a:p>
          <a:p>
            <a:pPr lvl="2"/>
            <a:r>
              <a:rPr lang="fr-FR" smtClean="0"/>
              <a:t>vaccination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500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239</Words>
  <Application>Microsoft Office PowerPoint</Application>
  <PresentationFormat>Affichage à l'écran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Brucellose</vt:lpstr>
      <vt:lpstr>Introduction </vt:lpstr>
      <vt:lpstr>Epidémiologie </vt:lpstr>
      <vt:lpstr>Clinique </vt:lpstr>
      <vt:lpstr>Clinique</vt:lpstr>
      <vt:lpstr>Clinique</vt:lpstr>
      <vt:lpstr>Diagnostic </vt:lpstr>
      <vt:lpstr>Traitement </vt:lpstr>
      <vt:lpstr>Prévention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Brucellose</dc:title>
  <dc:creator>M. Messast</dc:creator>
  <cp:lastModifiedBy>M. Messast</cp:lastModifiedBy>
  <cp:revision>8</cp:revision>
  <dcterms:created xsi:type="dcterms:W3CDTF">2017-11-13T10:20:58Z</dcterms:created>
  <dcterms:modified xsi:type="dcterms:W3CDTF">2017-11-13T13:34:00Z</dcterms:modified>
</cp:coreProperties>
</file>