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907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67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1540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39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09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22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842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712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01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26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95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A4B7-1B9E-4118-A29A-D7C5A251E655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8CC66-D110-4DA5-8CED-D02BA4B0705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15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9600" dirty="0" smtClean="0">
                <a:solidFill>
                  <a:srgbClr val="FF0000"/>
                </a:solidFill>
              </a:rPr>
              <a:t>Botulisme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828365" y="4328179"/>
            <a:ext cx="9144000" cy="1655762"/>
          </a:xfrm>
        </p:spPr>
        <p:txBody>
          <a:bodyPr/>
          <a:lstStyle/>
          <a:p>
            <a:pPr algn="r"/>
            <a:r>
              <a:rPr lang="fr-FR" dirty="0" smtClean="0">
                <a:solidFill>
                  <a:srgbClr val="FFFF00"/>
                </a:solidFill>
              </a:rPr>
              <a:t>Pr. M. Messast</a:t>
            </a:r>
          </a:p>
          <a:p>
            <a:pPr algn="r"/>
            <a:r>
              <a:rPr lang="fr-FR" dirty="0" smtClean="0">
                <a:solidFill>
                  <a:srgbClr val="FFFF00"/>
                </a:solidFill>
              </a:rPr>
              <a:t>27 Mai 2021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6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Evolution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Guérison sans séquelles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Après plusieurs semaines </a:t>
            </a:r>
            <a:r>
              <a:rPr lang="fr-FR" dirty="0" err="1" smtClean="0">
                <a:solidFill>
                  <a:srgbClr val="FFFF00"/>
                </a:solidFill>
              </a:rPr>
              <a:t>oumois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Décès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Troubles de la déglutition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Complications de la réanimation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66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Diagnostic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Clinique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Toxi-infection alimentaire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Incubation courte 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Sans fièvre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Diplopie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Troubles de la déglutition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Sécheresse de la bouche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Test de neutralisation de la souris</a:t>
            </a:r>
          </a:p>
          <a:p>
            <a:pPr lvl="1"/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91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Traitement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Hospitalisation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Surveillance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Si troubles respiratoires ou de la déglutition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Réanimation médicale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Traitement symptomatique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Ventilation mécanique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sérothérapie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52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Introductio</a:t>
            </a:r>
            <a:r>
              <a:rPr lang="fr-FR" dirty="0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FFFF00"/>
                </a:solidFill>
              </a:rPr>
              <a:t>Clostridium </a:t>
            </a:r>
            <a:r>
              <a:rPr lang="fr-FR" i="1" dirty="0" err="1" smtClean="0">
                <a:solidFill>
                  <a:srgbClr val="FFFF00"/>
                </a:solidFill>
              </a:rPr>
              <a:t>botulinum</a:t>
            </a:r>
            <a:endParaRPr lang="fr-FR" i="1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Neurotoxine paralysante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Toxi-infection alimentaire rare et grave</a:t>
            </a:r>
          </a:p>
        </p:txBody>
      </p:sp>
    </p:spTree>
    <p:extLst>
      <p:ext uri="{BB962C8B-B14F-4D97-AF65-F5344CB8AC3E}">
        <p14:creationId xmlns:p14="http://schemas.microsoft.com/office/powerpoint/2010/main" val="1718815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Agent causal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 smtClean="0">
                <a:solidFill>
                  <a:srgbClr val="FFFF00"/>
                </a:solidFill>
              </a:rPr>
              <a:t>Clostridium </a:t>
            </a:r>
            <a:r>
              <a:rPr lang="fr-FR" i="1" dirty="0" err="1" smtClean="0">
                <a:solidFill>
                  <a:srgbClr val="FFFF00"/>
                </a:solidFill>
              </a:rPr>
              <a:t>botulinum</a:t>
            </a:r>
            <a:endParaRPr lang="fr-FR" i="1" dirty="0" smtClean="0">
              <a:solidFill>
                <a:srgbClr val="FFFF00"/>
              </a:solidFill>
            </a:endParaRP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Bacille à Gram </a:t>
            </a:r>
            <a:r>
              <a:rPr lang="fr-FR" dirty="0" err="1" smtClean="0">
                <a:solidFill>
                  <a:srgbClr val="FFFF00"/>
                </a:solidFill>
              </a:rPr>
              <a:t>positif,anaérobie</a:t>
            </a:r>
            <a:r>
              <a:rPr lang="fr-FR" dirty="0" smtClean="0">
                <a:solidFill>
                  <a:srgbClr val="FFFF00"/>
                </a:solidFill>
              </a:rPr>
              <a:t> strict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Produit des spores thermostables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Produit des neurotoxines thermolabiles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7 types 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A</a:t>
            </a:r>
            <a:r>
              <a:rPr lang="fr-FR" b="1" dirty="0" smtClean="0">
                <a:solidFill>
                  <a:srgbClr val="FFFF00"/>
                </a:solidFill>
              </a:rPr>
              <a:t>, B</a:t>
            </a:r>
            <a:r>
              <a:rPr lang="fr-FR" dirty="0" smtClean="0">
                <a:solidFill>
                  <a:srgbClr val="FFFF00"/>
                </a:solidFill>
              </a:rPr>
              <a:t>, C, D, </a:t>
            </a:r>
            <a:r>
              <a:rPr lang="fr-FR" b="1" dirty="0" smtClean="0">
                <a:solidFill>
                  <a:srgbClr val="FF0000"/>
                </a:solidFill>
              </a:rPr>
              <a:t>E</a:t>
            </a:r>
            <a:r>
              <a:rPr lang="fr-FR" dirty="0" smtClean="0">
                <a:solidFill>
                  <a:srgbClr val="FFFF00"/>
                </a:solidFill>
              </a:rPr>
              <a:t>, </a:t>
            </a:r>
            <a:r>
              <a:rPr lang="fr-FR" b="1" dirty="0" smtClean="0">
                <a:solidFill>
                  <a:srgbClr val="FFFF00"/>
                </a:solidFill>
              </a:rPr>
              <a:t>F</a:t>
            </a:r>
            <a:r>
              <a:rPr lang="fr-FR" dirty="0" smtClean="0">
                <a:solidFill>
                  <a:srgbClr val="FFFF00"/>
                </a:solidFill>
              </a:rPr>
              <a:t>, G</a:t>
            </a:r>
          </a:p>
          <a:p>
            <a:pPr lvl="2"/>
            <a:endParaRPr lang="fr-FR" dirty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Réservoir tellurique</a:t>
            </a:r>
          </a:p>
          <a:p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528" y="3167062"/>
            <a:ext cx="355282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71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Transmission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Ingestion de la toxine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Dans  des aliments contaminés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Conserves familiale ou artisanale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Charcuterie : </a:t>
            </a:r>
            <a:r>
              <a:rPr lang="fr-FR" dirty="0" err="1" smtClean="0">
                <a:solidFill>
                  <a:srgbClr val="FFFF00"/>
                </a:solidFill>
              </a:rPr>
              <a:t>cachir</a:t>
            </a:r>
            <a:endParaRPr lang="fr-FR" dirty="0" smtClean="0">
              <a:solidFill>
                <a:srgbClr val="FFFF00"/>
              </a:solidFill>
            </a:endParaRPr>
          </a:p>
          <a:p>
            <a:r>
              <a:rPr lang="fr-FR" dirty="0" smtClean="0">
                <a:solidFill>
                  <a:srgbClr val="FFFF00"/>
                </a:solidFill>
              </a:rPr>
              <a:t>Aliments des Restaurants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Aliments de fabrication </a:t>
            </a:r>
            <a:r>
              <a:rPr lang="fr-FR" dirty="0" smtClean="0">
                <a:solidFill>
                  <a:srgbClr val="FFFF00"/>
                </a:solidFill>
              </a:rPr>
              <a:t>industrielle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Miel : spores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Interdit chez l’enfant de moins de 1 an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Inoculation : </a:t>
            </a:r>
            <a:r>
              <a:rPr lang="fr-FR" dirty="0" err="1" smtClean="0">
                <a:solidFill>
                  <a:srgbClr val="FFFF00"/>
                </a:solidFill>
              </a:rPr>
              <a:t>botox</a:t>
            </a:r>
            <a:r>
              <a:rPr lang="fr-FR" dirty="0" smtClean="0">
                <a:solidFill>
                  <a:srgbClr val="FFFF00"/>
                </a:solidFill>
              </a:rPr>
              <a:t> pour les rides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518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Modalités épidémiologiques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Epidémie de botulisme dans l’Est algérien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Du 03/07/1998 au 27/07/1998 : 340 cas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238 hommes et 102 femmes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85 % avaient moins de 20 ans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60% consommation familiale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Aliment en cause : </a:t>
            </a:r>
            <a:r>
              <a:rPr lang="fr-FR" dirty="0" err="1" smtClean="0">
                <a:solidFill>
                  <a:srgbClr val="FFFF00"/>
                </a:solidFill>
              </a:rPr>
              <a:t>cachir</a:t>
            </a:r>
            <a:r>
              <a:rPr lang="fr-FR" dirty="0" smtClean="0">
                <a:solidFill>
                  <a:srgbClr val="FFFF00"/>
                </a:solidFill>
              </a:rPr>
              <a:t> de volaille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38 décès (11</a:t>
            </a:r>
            <a:r>
              <a:rPr lang="fr-FR" dirty="0" smtClean="0">
                <a:solidFill>
                  <a:srgbClr val="FFFF00"/>
                </a:solidFill>
              </a:rPr>
              <a:t>%)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Epidémie Batna en 2015</a:t>
            </a:r>
            <a:endParaRPr lang="fr-FR" dirty="0" smtClean="0">
              <a:solidFill>
                <a:srgbClr val="FFFF00"/>
              </a:solidFill>
            </a:endParaRPr>
          </a:p>
          <a:p>
            <a:endParaRPr lang="fr-FR" dirty="0">
              <a:solidFill>
                <a:srgbClr val="FFFF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334" y="3033657"/>
            <a:ext cx="4112785" cy="362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371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2863" cy="6858000"/>
          </a:xfrm>
        </p:spPr>
      </p:pic>
    </p:spTree>
    <p:extLst>
      <p:ext uri="{BB962C8B-B14F-4D97-AF65-F5344CB8AC3E}">
        <p14:creationId xmlns:p14="http://schemas.microsoft.com/office/powerpoint/2010/main" val="182632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Physiopathologie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FF00"/>
                </a:solidFill>
              </a:rPr>
              <a:t>Toxine botulique est neurotoxique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Blocage de la transmission neuromusculaire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Blocage dure quelques semaines ou mois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Pas d’atteinte du SNC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Guérison sans séquelles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734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Clinique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Toxi-infection alimentaire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Incubation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18-36 heures (5 heures -8 jours)</a:t>
            </a:r>
          </a:p>
          <a:p>
            <a:r>
              <a:rPr lang="fr-FR" b="1" dirty="0" smtClean="0">
                <a:solidFill>
                  <a:srgbClr val="FFFF00"/>
                </a:solidFill>
              </a:rPr>
              <a:t>Absence de fièvre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Signes précoces non spécifique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Nausées, vomissements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Douleurs abdominales, diarrhées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Signes précoces spécifiques : ophtalmologiques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Diplopie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Paralysie de l’accommodation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Mydriase bilatérale </a:t>
            </a:r>
            <a:r>
              <a:rPr lang="fr-FR" dirty="0" err="1" smtClean="0">
                <a:solidFill>
                  <a:srgbClr val="FFFF00"/>
                </a:solidFill>
              </a:rPr>
              <a:t>aréactive</a:t>
            </a:r>
            <a:endParaRPr lang="fr-FR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79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Clinique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Signes neurologiques</a:t>
            </a: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Trouble de la </a:t>
            </a:r>
            <a:r>
              <a:rPr lang="fr-FR" b="1" dirty="0" err="1" smtClean="0">
                <a:solidFill>
                  <a:srgbClr val="FFFF00"/>
                </a:solidFill>
              </a:rPr>
              <a:t>déglution</a:t>
            </a:r>
            <a:endParaRPr lang="fr-FR" b="1" dirty="0" smtClean="0">
              <a:solidFill>
                <a:srgbClr val="FFFF00"/>
              </a:solidFill>
            </a:endParaRPr>
          </a:p>
          <a:p>
            <a:pPr lvl="1"/>
            <a:r>
              <a:rPr lang="fr-FR" b="1" dirty="0" smtClean="0">
                <a:solidFill>
                  <a:srgbClr val="FFFF00"/>
                </a:solidFill>
              </a:rPr>
              <a:t>Abolition du réflexe nauséeux : fausses routes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Paralysie symétrique descendante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Membres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Tronc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Atteinte des muscles respiratoires </a:t>
            </a:r>
          </a:p>
          <a:p>
            <a:r>
              <a:rPr lang="fr-FR" dirty="0" smtClean="0">
                <a:solidFill>
                  <a:srgbClr val="FFFF00"/>
                </a:solidFill>
              </a:rPr>
              <a:t>Autres signes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Sècheresse des muqueuses</a:t>
            </a:r>
          </a:p>
          <a:p>
            <a:pPr lvl="2"/>
            <a:r>
              <a:rPr lang="fr-FR" b="1" dirty="0" smtClean="0">
                <a:solidFill>
                  <a:srgbClr val="FFFF00"/>
                </a:solidFill>
              </a:rPr>
              <a:t>Sècheresse de la bouche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Des yeux</a:t>
            </a:r>
          </a:p>
          <a:p>
            <a:pPr lvl="2"/>
            <a:r>
              <a:rPr lang="fr-FR" dirty="0" smtClean="0">
                <a:solidFill>
                  <a:srgbClr val="FFFF00"/>
                </a:solidFill>
              </a:rPr>
              <a:t>Intestinale : Constipation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Hypotension artérielle</a:t>
            </a:r>
          </a:p>
          <a:p>
            <a:pPr lvl="1"/>
            <a:r>
              <a:rPr lang="fr-FR" dirty="0" smtClean="0">
                <a:solidFill>
                  <a:srgbClr val="FFFF00"/>
                </a:solidFill>
              </a:rPr>
              <a:t>Troubles du rythme cardiaque</a:t>
            </a:r>
            <a:endParaRPr lang="fr-F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478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303</Words>
  <Application>Microsoft Office PowerPoint</Application>
  <PresentationFormat>Grand écran</PresentationFormat>
  <Paragraphs>90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Botulisme </vt:lpstr>
      <vt:lpstr>Introduction</vt:lpstr>
      <vt:lpstr>Agent causal</vt:lpstr>
      <vt:lpstr>Transmission </vt:lpstr>
      <vt:lpstr>Modalités épidémiologiques</vt:lpstr>
      <vt:lpstr>Présentation PowerPoint</vt:lpstr>
      <vt:lpstr>Physiopathologie </vt:lpstr>
      <vt:lpstr>Clinique </vt:lpstr>
      <vt:lpstr>Clinique</vt:lpstr>
      <vt:lpstr>Evolution </vt:lpstr>
      <vt:lpstr>Diagnostic </vt:lpstr>
      <vt:lpstr>Traitement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Botulisme</dc:title>
  <dc:creator>Messast</dc:creator>
  <cp:lastModifiedBy>Messast</cp:lastModifiedBy>
  <cp:revision>18</cp:revision>
  <dcterms:created xsi:type="dcterms:W3CDTF">2021-05-26T21:17:18Z</dcterms:created>
  <dcterms:modified xsi:type="dcterms:W3CDTF">2021-05-27T09:43:28Z</dcterms:modified>
</cp:coreProperties>
</file>