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3"/>
  </p:notesMasterIdLst>
  <p:sldIdLst>
    <p:sldId id="256" r:id="rId2"/>
    <p:sldId id="257" r:id="rId3"/>
    <p:sldId id="258" r:id="rId4"/>
    <p:sldId id="259" r:id="rId5"/>
    <p:sldId id="275" r:id="rId6"/>
    <p:sldId id="277" r:id="rId7"/>
    <p:sldId id="260" r:id="rId8"/>
    <p:sldId id="261" r:id="rId9"/>
    <p:sldId id="262" r:id="rId10"/>
    <p:sldId id="274" r:id="rId11"/>
    <p:sldId id="263" r:id="rId12"/>
    <p:sldId id="264" r:id="rId13"/>
    <p:sldId id="265" r:id="rId14"/>
    <p:sldId id="278" r:id="rId15"/>
    <p:sldId id="266" r:id="rId16"/>
    <p:sldId id="267" r:id="rId17"/>
    <p:sldId id="268" r:id="rId18"/>
    <p:sldId id="269" r:id="rId19"/>
    <p:sldId id="272" r:id="rId20"/>
    <p:sldId id="270" r:id="rId21"/>
    <p:sldId id="273"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AD96CC-D78F-4844-A6F4-E859E8E1588A}" type="datetimeFigureOut">
              <a:rPr lang="fr-FR" smtClean="0"/>
              <a:pPr/>
              <a:t>01/12/2019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AB9488-7CA5-498C-985A-863E2E75C00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sz="1200" b="0" i="0" kern="1200" dirty="0" smtClean="0">
                <a:solidFill>
                  <a:schemeClr val="tx1"/>
                </a:solidFill>
                <a:latin typeface="+mn-lt"/>
                <a:ea typeface="+mn-ea"/>
                <a:cs typeface="+mn-cs"/>
              </a:rPr>
              <a:t>Un potentiel d’action (ou message nerveux) arrive dans l’élément pré synaptique (généralement l’axone d’un nerf) </a:t>
            </a:r>
          </a:p>
          <a:p>
            <a:r>
              <a:rPr lang="fr-FR" sz="1200" b="0" i="0" kern="1200" dirty="0" smtClean="0">
                <a:solidFill>
                  <a:schemeClr val="tx1"/>
                </a:solidFill>
                <a:latin typeface="+mn-lt"/>
                <a:ea typeface="+mn-ea"/>
                <a:cs typeface="+mn-cs"/>
              </a:rPr>
              <a:t>Cette arrivée provoque l’ouverture de canaux Ca2+ qui laissent entrer des ions calciums dans l’élément pré synaptique.</a:t>
            </a:r>
          </a:p>
          <a:p>
            <a:r>
              <a:rPr lang="fr-FR" sz="1200" b="0" i="0" kern="1200" dirty="0" smtClean="0">
                <a:solidFill>
                  <a:schemeClr val="tx1"/>
                </a:solidFill>
                <a:latin typeface="+mn-lt"/>
                <a:ea typeface="+mn-ea"/>
                <a:cs typeface="+mn-cs"/>
              </a:rPr>
              <a:t>Les vésicules synaptiques contenant de l’acétylcholine migrent alors vers la membrane de l’élément pré synaptique.</a:t>
            </a:r>
          </a:p>
          <a:p>
            <a:r>
              <a:rPr lang="fr-FR" sz="1200" b="0" i="0" kern="1200" dirty="0" smtClean="0">
                <a:solidFill>
                  <a:schemeClr val="tx1"/>
                </a:solidFill>
                <a:latin typeface="+mn-lt"/>
                <a:ea typeface="+mn-ea"/>
                <a:cs typeface="+mn-cs"/>
              </a:rPr>
              <a:t>L’acétylcholine est alors libérée dans la fente synaptique par </a:t>
            </a:r>
            <a:r>
              <a:rPr lang="fr-FR" sz="1200" b="0" i="0" kern="1200" dirty="0" err="1" smtClean="0">
                <a:solidFill>
                  <a:schemeClr val="tx1"/>
                </a:solidFill>
                <a:latin typeface="+mn-lt"/>
                <a:ea typeface="+mn-ea"/>
                <a:cs typeface="+mn-cs"/>
              </a:rPr>
              <a:t>exocytose</a:t>
            </a:r>
            <a:r>
              <a:rPr lang="fr-FR" sz="1200" b="0" i="0" kern="1200" dirty="0" smtClean="0">
                <a:solidFill>
                  <a:schemeClr val="tx1"/>
                </a:solidFill>
                <a:latin typeface="+mn-lt"/>
                <a:ea typeface="+mn-ea"/>
                <a:cs typeface="+mn-cs"/>
              </a:rPr>
              <a:t> (processus au cours duquel les substances contenues dans le cytoplasme d'une cellule sont enveloppées par la membrane de cette cellule, pour être ensuite rejetées vers l'extérieur). Ce neurotransmetteur se dirige alors vers la membrane de l’élément  post synaptique (muscle) afin de se lier aux récepteurs cholinergiques par complémentarité de forme.</a:t>
            </a:r>
          </a:p>
          <a:p>
            <a:r>
              <a:rPr lang="fr-FR" sz="1200" b="0" i="0" kern="1200" dirty="0" smtClean="0">
                <a:solidFill>
                  <a:schemeClr val="tx1"/>
                </a:solidFill>
                <a:latin typeface="+mn-lt"/>
                <a:ea typeface="+mn-ea"/>
                <a:cs typeface="+mn-cs"/>
              </a:rPr>
              <a:t>Cette liaison provoque l’ouverture de canaux Na+ et K+ provoquant l’entrée des ions Na+ dans le muscle et la sortie d’ions  K+ : c’est ce qu’on appelle une dépolarisation  (nous reviendrons sur cette notion plus tard). Elle permet la transmission du potentiel d’action sur la membrane musculaire.</a:t>
            </a:r>
          </a:p>
          <a:p>
            <a:r>
              <a:rPr lang="fr-FR" sz="1200" b="0" i="0" kern="1200" dirty="0" smtClean="0">
                <a:solidFill>
                  <a:schemeClr val="tx1"/>
                </a:solidFill>
                <a:latin typeface="+mn-lt"/>
                <a:ea typeface="+mn-ea"/>
                <a:cs typeface="+mn-cs"/>
              </a:rPr>
              <a:t>L’acétylcholine est alors dégradée en choline et acide acétique (ou acétate) par une enzyme nommée l’acétylcholinestérase. La choline est alors réintroduite dans l’axone et l’acétate est éliminé dans le sang.</a:t>
            </a:r>
          </a:p>
          <a:p>
            <a:r>
              <a:rPr lang="fr-FR" sz="1200" b="0" i="0" kern="1200" dirty="0" smtClean="0">
                <a:solidFill>
                  <a:schemeClr val="tx1"/>
                </a:solidFill>
                <a:latin typeface="+mn-lt"/>
                <a:ea typeface="+mn-ea"/>
                <a:cs typeface="+mn-cs"/>
              </a:rPr>
              <a:t>L’acétylcholine est de nouveau synthétisée grâce à de la choline et de l’acétylcoenzyme- A (provenant des mitochondries) sous l’action d’une autre enzyme : la choline-</a:t>
            </a:r>
            <a:r>
              <a:rPr lang="fr-FR" sz="1200" b="0" i="0" kern="1200" dirty="0" err="1" smtClean="0">
                <a:solidFill>
                  <a:schemeClr val="tx1"/>
                </a:solidFill>
                <a:latin typeface="+mn-lt"/>
                <a:ea typeface="+mn-ea"/>
                <a:cs typeface="+mn-cs"/>
              </a:rPr>
              <a:t>acétyl</a:t>
            </a:r>
            <a:r>
              <a:rPr lang="fr-FR" sz="1200" b="0" i="0" kern="1200" dirty="0" smtClean="0">
                <a:solidFill>
                  <a:schemeClr val="tx1"/>
                </a:solidFill>
                <a:latin typeface="+mn-lt"/>
                <a:ea typeface="+mn-ea"/>
                <a:cs typeface="+mn-cs"/>
              </a:rPr>
              <a:t>-transférase. </a:t>
            </a:r>
            <a:r>
              <a:rPr lang="fr-FR" sz="1200" b="0" i="0" kern="1200" smtClean="0">
                <a:solidFill>
                  <a:schemeClr val="tx1"/>
                </a:solidFill>
                <a:latin typeface="+mn-lt"/>
                <a:ea typeface="+mn-ea"/>
                <a:cs typeface="+mn-cs"/>
              </a:rPr>
              <a:t>L’élément pré synaptique est alors capable de réaliser un nouveau transfert.</a:t>
            </a:r>
            <a:endParaRPr lang="fr-FR" sz="1200" b="0" i="0" kern="120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F2AB9488-7CA5-498C-985A-863E2E75C00F}"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945611D2-4956-4F43-8378-4126F32504BB}" type="datetimeFigureOut">
              <a:rPr lang="fr-FR" smtClean="0"/>
              <a:pPr/>
              <a:t>01/12/2019</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9742E944-F6F4-4DBB-9EA7-0C84F015E2F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45611D2-4956-4F43-8378-4126F32504BB}" type="datetimeFigureOut">
              <a:rPr lang="fr-FR" smtClean="0"/>
              <a:pPr/>
              <a:t>01/12/2019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742E944-F6F4-4DBB-9EA7-0C84F015E2F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45611D2-4956-4F43-8378-4126F32504BB}" type="datetimeFigureOut">
              <a:rPr lang="fr-FR" smtClean="0"/>
              <a:pPr/>
              <a:t>01/12/2019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742E944-F6F4-4DBB-9EA7-0C84F015E2F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45611D2-4956-4F43-8378-4126F32504BB}" type="datetimeFigureOut">
              <a:rPr lang="fr-FR" smtClean="0"/>
              <a:pPr/>
              <a:t>01/12/2019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742E944-F6F4-4DBB-9EA7-0C84F015E2F8}"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945611D2-4956-4F43-8378-4126F32504BB}" type="datetimeFigureOut">
              <a:rPr lang="fr-FR" smtClean="0"/>
              <a:pPr/>
              <a:t>01/12/2019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742E944-F6F4-4DBB-9EA7-0C84F015E2F8}"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945611D2-4956-4F43-8378-4126F32504BB}" type="datetimeFigureOut">
              <a:rPr lang="fr-FR" smtClean="0"/>
              <a:pPr/>
              <a:t>01/12/2019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742E944-F6F4-4DBB-9EA7-0C84F015E2F8}"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945611D2-4956-4F43-8378-4126F32504BB}" type="datetimeFigureOut">
              <a:rPr lang="fr-FR" smtClean="0"/>
              <a:pPr/>
              <a:t>01/12/2019</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9742E944-F6F4-4DBB-9EA7-0C84F015E2F8}"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945611D2-4956-4F43-8378-4126F32504BB}" type="datetimeFigureOut">
              <a:rPr lang="fr-FR" smtClean="0"/>
              <a:pPr/>
              <a:t>01/12/2019</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9742E944-F6F4-4DBB-9EA7-0C84F015E2F8}"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945611D2-4956-4F43-8378-4126F32504BB}" type="datetimeFigureOut">
              <a:rPr lang="fr-FR" smtClean="0"/>
              <a:pPr/>
              <a:t>01/12/2019</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9742E944-F6F4-4DBB-9EA7-0C84F015E2F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945611D2-4956-4F43-8378-4126F32504BB}" type="datetimeFigureOut">
              <a:rPr lang="fr-FR" smtClean="0"/>
              <a:pPr/>
              <a:t>01/12/2019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742E944-F6F4-4DBB-9EA7-0C84F015E2F8}"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945611D2-4956-4F43-8378-4126F32504BB}" type="datetimeFigureOut">
              <a:rPr lang="fr-FR" smtClean="0"/>
              <a:pPr/>
              <a:t>01/12/2019</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9742E944-F6F4-4DBB-9EA7-0C84F015E2F8}"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45611D2-4956-4F43-8378-4126F32504BB}" type="datetimeFigureOut">
              <a:rPr lang="fr-FR" smtClean="0"/>
              <a:pPr/>
              <a:t>01/12/2019</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742E944-F6F4-4DBB-9EA7-0C84F015E2F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714356"/>
            <a:ext cx="7772400" cy="1829761"/>
          </a:xfrm>
        </p:spPr>
        <p:txBody>
          <a:bodyPr/>
          <a:lstStyle/>
          <a:p>
            <a:r>
              <a:rPr lang="fr-FR" dirty="0" smtClean="0"/>
              <a:t>B</a:t>
            </a:r>
            <a:r>
              <a:rPr lang="fr-FR" dirty="0" smtClean="0"/>
              <a:t>otulisme</a:t>
            </a:r>
            <a:endParaRPr lang="fr-FR" dirty="0"/>
          </a:p>
        </p:txBody>
      </p:sp>
      <p:sp>
        <p:nvSpPr>
          <p:cNvPr id="3" name="Sous-titre 2"/>
          <p:cNvSpPr>
            <a:spLocks noGrp="1"/>
          </p:cNvSpPr>
          <p:nvPr>
            <p:ph type="subTitle" idx="1"/>
          </p:nvPr>
        </p:nvSpPr>
        <p:spPr>
          <a:xfrm>
            <a:off x="1371600" y="4071942"/>
            <a:ext cx="7772400" cy="1199704"/>
          </a:xfrm>
        </p:spPr>
        <p:txBody>
          <a:bodyPr>
            <a:normAutofit/>
          </a:bodyPr>
          <a:lstStyle/>
          <a:p>
            <a:r>
              <a:rPr lang="fr-FR" dirty="0" smtClean="0"/>
              <a:t>Pr Charaoui</a:t>
            </a:r>
          </a:p>
          <a:p>
            <a:r>
              <a:rPr lang="fr-FR" dirty="0" smtClean="0"/>
              <a:t>Faculté de médecine /UC3</a:t>
            </a:r>
            <a:endParaRPr lang="fr-FR" dirty="0" smtClean="0"/>
          </a:p>
        </p:txBody>
      </p:sp>
      <p:sp>
        <p:nvSpPr>
          <p:cNvPr id="4" name="ZoneTexte 3"/>
          <p:cNvSpPr txBox="1"/>
          <p:nvPr/>
        </p:nvSpPr>
        <p:spPr>
          <a:xfrm>
            <a:off x="2928926" y="0"/>
            <a:ext cx="3496470" cy="646331"/>
          </a:xfrm>
          <a:prstGeom prst="rect">
            <a:avLst/>
          </a:prstGeom>
          <a:noFill/>
        </p:spPr>
        <p:txBody>
          <a:bodyPr wrap="none" rtlCol="0">
            <a:spAutoFit/>
          </a:bodyPr>
          <a:lstStyle/>
          <a:p>
            <a:r>
              <a:rPr lang="fr-FR" dirty="0" smtClean="0"/>
              <a:t>Cours 4eme année médecine </a:t>
            </a:r>
          </a:p>
          <a:p>
            <a:r>
              <a:rPr lang="fr-FR" dirty="0" smtClean="0"/>
              <a:t>Année 2019/2020</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synapse-neuromusculaire-legende.jpg"/>
          <p:cNvPicPr>
            <a:picLocks noGrp="1" noChangeAspect="1"/>
          </p:cNvPicPr>
          <p:nvPr>
            <p:ph idx="1"/>
          </p:nvPr>
        </p:nvPicPr>
        <p:blipFill>
          <a:blip r:embed="rId3"/>
          <a:stretch>
            <a:fillRect/>
          </a:stretch>
        </p:blipFill>
        <p:spPr>
          <a:xfrm>
            <a:off x="1000100" y="1357298"/>
            <a:ext cx="7500990" cy="4500594"/>
          </a:xfrm>
        </p:spPr>
      </p:pic>
      <p:sp>
        <p:nvSpPr>
          <p:cNvPr id="3" name="Titre 2"/>
          <p:cNvSpPr>
            <a:spLocks noGrp="1"/>
          </p:cNvSpPr>
          <p:nvPr>
            <p:ph type="title"/>
          </p:nvPr>
        </p:nvSpPr>
        <p:spPr/>
        <p:txBody>
          <a:bodyPr/>
          <a:lstStyle/>
          <a:p>
            <a:r>
              <a:rPr lang="fr-FR" dirty="0" smtClean="0"/>
              <a:t>Physiopathologie </a:t>
            </a:r>
            <a:endParaRPr lang="fr-FR" dirty="0"/>
          </a:p>
        </p:txBody>
      </p:sp>
      <p:sp>
        <p:nvSpPr>
          <p:cNvPr id="5" name="ZoneTexte 4"/>
          <p:cNvSpPr txBox="1"/>
          <p:nvPr/>
        </p:nvSpPr>
        <p:spPr>
          <a:xfrm>
            <a:off x="5786446" y="6215082"/>
            <a:ext cx="3143272" cy="369332"/>
          </a:xfrm>
          <a:prstGeom prst="rect">
            <a:avLst/>
          </a:prstGeom>
          <a:noFill/>
        </p:spPr>
        <p:txBody>
          <a:bodyPr wrap="square" rtlCol="0">
            <a:spAutoFit/>
          </a:bodyPr>
          <a:lstStyle/>
          <a:p>
            <a:r>
              <a:rPr lang="fr-FR" dirty="0" smtClean="0"/>
              <a:t>Synapse cholinergique  </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smtClean="0">
                <a:solidFill>
                  <a:srgbClr val="FF0000"/>
                </a:solidFill>
              </a:rPr>
              <a:t>Incubation</a:t>
            </a:r>
            <a:r>
              <a:rPr lang="fr-FR" dirty="0" smtClean="0"/>
              <a:t> : 18 à 36 heures </a:t>
            </a:r>
          </a:p>
          <a:p>
            <a:pPr>
              <a:buNone/>
            </a:pPr>
            <a:r>
              <a:rPr lang="fr-FR" dirty="0" smtClean="0"/>
              <a:t>                      extrêmes 5 heures à 8 jours</a:t>
            </a:r>
          </a:p>
          <a:p>
            <a:pPr>
              <a:buNone/>
            </a:pPr>
            <a:r>
              <a:rPr lang="fr-FR" dirty="0" smtClean="0"/>
              <a:t>  l’atteinte d’autant plus intense que l’incubation est courte </a:t>
            </a:r>
          </a:p>
          <a:p>
            <a:pPr>
              <a:buNone/>
            </a:pPr>
            <a:r>
              <a:rPr lang="fr-FR" dirty="0" smtClean="0"/>
              <a:t>  la gravité est liée à la quantité de toxine présente dans le sang et le </a:t>
            </a:r>
            <a:r>
              <a:rPr lang="fr-FR" dirty="0" err="1" smtClean="0"/>
              <a:t>sérotype</a:t>
            </a:r>
            <a:r>
              <a:rPr lang="fr-FR" dirty="0" smtClean="0"/>
              <a:t> </a:t>
            </a:r>
            <a:r>
              <a:rPr lang="fr-FR" dirty="0" smtClean="0"/>
              <a:t>en cause</a:t>
            </a:r>
          </a:p>
          <a:p>
            <a:pPr>
              <a:buNone/>
            </a:pPr>
            <a:r>
              <a:rPr lang="fr-FR" dirty="0" smtClean="0"/>
              <a:t>   </a:t>
            </a:r>
            <a:r>
              <a:rPr lang="fr-FR" dirty="0" smtClean="0">
                <a:solidFill>
                  <a:srgbClr val="FF0000"/>
                </a:solidFill>
              </a:rPr>
              <a:t>A et E </a:t>
            </a:r>
            <a:r>
              <a:rPr lang="fr-FR" dirty="0" smtClean="0">
                <a:solidFill>
                  <a:srgbClr val="FF0000"/>
                </a:solidFill>
                <a:sym typeface="Symbol"/>
              </a:rPr>
              <a:t> formes sévères </a:t>
            </a:r>
            <a:endParaRPr lang="fr-FR" dirty="0">
              <a:solidFill>
                <a:srgbClr val="FF0000"/>
              </a:solidFill>
            </a:endParaRPr>
          </a:p>
        </p:txBody>
      </p:sp>
      <p:sp>
        <p:nvSpPr>
          <p:cNvPr id="3" name="Titre 2"/>
          <p:cNvSpPr>
            <a:spLocks noGrp="1"/>
          </p:cNvSpPr>
          <p:nvPr>
            <p:ph type="title"/>
          </p:nvPr>
        </p:nvSpPr>
        <p:spPr/>
        <p:txBody>
          <a:bodyPr/>
          <a:lstStyle/>
          <a:p>
            <a:r>
              <a:rPr lang="fr-FR" dirty="0" smtClean="0"/>
              <a:t>Clinique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b="1" dirty="0" smtClean="0">
                <a:solidFill>
                  <a:srgbClr val="FF0000"/>
                </a:solidFill>
              </a:rPr>
              <a:t>Phase d’ état </a:t>
            </a:r>
          </a:p>
          <a:p>
            <a:pPr>
              <a:buNone/>
            </a:pPr>
            <a:endParaRPr lang="fr-FR" b="1" dirty="0" smtClean="0">
              <a:solidFill>
                <a:srgbClr val="FF0000"/>
              </a:solidFill>
            </a:endParaRPr>
          </a:p>
          <a:p>
            <a:pPr>
              <a:buNone/>
            </a:pPr>
            <a:r>
              <a:rPr lang="fr-FR" b="1" dirty="0" smtClean="0">
                <a:solidFill>
                  <a:srgbClr val="FF0000"/>
                </a:solidFill>
              </a:rPr>
              <a:t>  l’absence de fièvre  ++++</a:t>
            </a:r>
          </a:p>
          <a:p>
            <a:pPr>
              <a:buNone/>
            </a:pPr>
            <a:endParaRPr lang="fr-FR" b="1" dirty="0" smtClean="0">
              <a:solidFill>
                <a:srgbClr val="FF0000"/>
              </a:solidFill>
            </a:endParaRPr>
          </a:p>
          <a:p>
            <a:pPr>
              <a:buNone/>
            </a:pPr>
            <a:r>
              <a:rPr lang="fr-FR" b="1" dirty="0" smtClean="0">
                <a:solidFill>
                  <a:srgbClr val="FF0000"/>
                </a:solidFill>
              </a:rPr>
              <a:t>1</a:t>
            </a:r>
            <a:r>
              <a:rPr lang="fr-FR" dirty="0" smtClean="0">
                <a:solidFill>
                  <a:srgbClr val="FF0000"/>
                </a:solidFill>
              </a:rPr>
              <a:t>/ signes précoces et non spécifiques (</a:t>
            </a:r>
            <a:r>
              <a:rPr lang="fr-FR" dirty="0" smtClean="0"/>
              <a:t>si porte d entrée digestive)</a:t>
            </a:r>
          </a:p>
          <a:p>
            <a:pPr>
              <a:buNone/>
            </a:pPr>
            <a:r>
              <a:rPr lang="fr-FR" b="1" dirty="0" smtClean="0">
                <a:solidFill>
                  <a:srgbClr val="FF0000"/>
                </a:solidFill>
              </a:rPr>
              <a:t>    </a:t>
            </a:r>
            <a:r>
              <a:rPr lang="fr-FR" dirty="0" smtClean="0"/>
              <a:t>nausées, vomissements, douleurs abdominales, diarrhées </a:t>
            </a:r>
          </a:p>
          <a:p>
            <a:pPr>
              <a:buNone/>
            </a:pPr>
            <a:endParaRPr lang="fr-FR" dirty="0" smtClean="0"/>
          </a:p>
          <a:p>
            <a:pPr>
              <a:buNone/>
            </a:pPr>
            <a:r>
              <a:rPr lang="fr-FR" dirty="0" smtClean="0"/>
              <a:t> </a:t>
            </a:r>
            <a:r>
              <a:rPr lang="fr-FR" dirty="0" smtClean="0">
                <a:solidFill>
                  <a:srgbClr val="FF0000"/>
                </a:solidFill>
              </a:rPr>
              <a:t>2/signes précoces et spécifiques </a:t>
            </a:r>
          </a:p>
          <a:p>
            <a:pPr>
              <a:buNone/>
            </a:pPr>
            <a:r>
              <a:rPr lang="fr-FR" dirty="0" smtClean="0">
                <a:solidFill>
                  <a:srgbClr val="FF0000"/>
                </a:solidFill>
              </a:rPr>
              <a:t>    </a:t>
            </a:r>
            <a:r>
              <a:rPr lang="fr-FR" dirty="0" smtClean="0"/>
              <a:t>signes ophtalmologiques +++</a:t>
            </a:r>
          </a:p>
          <a:p>
            <a:pPr>
              <a:buNone/>
            </a:pPr>
            <a:r>
              <a:rPr lang="fr-FR" dirty="0" smtClean="0"/>
              <a:t>    mydriase bilatérale aréactive</a:t>
            </a:r>
          </a:p>
          <a:p>
            <a:pPr>
              <a:buNone/>
            </a:pPr>
            <a:r>
              <a:rPr lang="fr-FR" dirty="0" smtClean="0"/>
              <a:t>    paralysie de l’ accommodation </a:t>
            </a:r>
          </a:p>
          <a:p>
            <a:pPr>
              <a:buNone/>
            </a:pPr>
            <a:r>
              <a:rPr lang="fr-FR" dirty="0" smtClean="0"/>
              <a:t>    diplopie </a:t>
            </a:r>
          </a:p>
          <a:p>
            <a:pPr>
              <a:buNone/>
            </a:pPr>
            <a:r>
              <a:rPr lang="fr-FR" b="1" dirty="0" smtClean="0">
                <a:solidFill>
                  <a:srgbClr val="FF0000"/>
                </a:solidFill>
              </a:rPr>
              <a:t>  </a:t>
            </a:r>
          </a:p>
          <a:p>
            <a:pPr>
              <a:buNone/>
            </a:pPr>
            <a:endParaRPr lang="fr-FR" b="1" dirty="0">
              <a:solidFill>
                <a:srgbClr val="FF0000"/>
              </a:solidFill>
            </a:endParaRPr>
          </a:p>
        </p:txBody>
      </p:sp>
      <p:sp>
        <p:nvSpPr>
          <p:cNvPr id="3" name="Titre 2"/>
          <p:cNvSpPr>
            <a:spLocks noGrp="1"/>
          </p:cNvSpPr>
          <p:nvPr>
            <p:ph type="title"/>
          </p:nvPr>
        </p:nvSpPr>
        <p:spPr/>
        <p:txBody>
          <a:bodyPr/>
          <a:lstStyle/>
          <a:p>
            <a:r>
              <a:rPr lang="fr-FR" dirty="0" smtClean="0"/>
              <a:t>Clinique </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pPr>
              <a:buNone/>
            </a:pPr>
            <a:r>
              <a:rPr lang="fr-FR" dirty="0" smtClean="0">
                <a:solidFill>
                  <a:srgbClr val="FF0000"/>
                </a:solidFill>
              </a:rPr>
              <a:t>3/Signes neurologiques </a:t>
            </a:r>
          </a:p>
          <a:p>
            <a:pPr>
              <a:buNone/>
            </a:pPr>
            <a:r>
              <a:rPr lang="fr-FR" dirty="0" smtClean="0">
                <a:solidFill>
                  <a:srgbClr val="FF0000"/>
                </a:solidFill>
              </a:rPr>
              <a:t>  </a:t>
            </a:r>
            <a:r>
              <a:rPr lang="fr-FR" dirty="0" smtClean="0"/>
              <a:t>atteinte des paires crâniennes </a:t>
            </a:r>
          </a:p>
          <a:p>
            <a:pPr>
              <a:buNone/>
            </a:pPr>
            <a:r>
              <a:rPr lang="fr-FR" dirty="0" smtClean="0"/>
              <a:t>  troubles de la déglutition et abolition du reflexe nauséeux </a:t>
            </a:r>
            <a:r>
              <a:rPr lang="fr-FR" dirty="0" smtClean="0">
                <a:sym typeface="Symbol"/>
              </a:rPr>
              <a:t> risque vital de fausses routes.</a:t>
            </a:r>
          </a:p>
          <a:p>
            <a:pPr>
              <a:buNone/>
            </a:pPr>
            <a:r>
              <a:rPr lang="fr-FR" dirty="0" smtClean="0">
                <a:sym typeface="Symbol"/>
              </a:rPr>
              <a:t>  parfois trouble de l’ élocution.  </a:t>
            </a:r>
          </a:p>
          <a:p>
            <a:pPr>
              <a:buNone/>
            </a:pPr>
            <a:r>
              <a:rPr lang="fr-FR" dirty="0" smtClean="0">
                <a:sym typeface="Symbol"/>
              </a:rPr>
              <a:t>  dans les cas sévères : paralysie symétrique descendante touchant les membres et le tronc sans atteinte sensitive.</a:t>
            </a:r>
          </a:p>
          <a:p>
            <a:pPr>
              <a:buNone/>
            </a:pPr>
            <a:r>
              <a:rPr lang="fr-FR" dirty="0" smtClean="0">
                <a:sym typeface="Symbol"/>
              </a:rPr>
              <a:t>   l’atteinte des muscles respiratoires conduit au décès en absence de ventilation. </a:t>
            </a:r>
            <a:endParaRPr lang="fr-FR" dirty="0" smtClean="0"/>
          </a:p>
          <a:p>
            <a:pPr>
              <a:buNone/>
            </a:pPr>
            <a:endParaRPr lang="fr-FR" dirty="0"/>
          </a:p>
        </p:txBody>
      </p:sp>
      <p:sp>
        <p:nvSpPr>
          <p:cNvPr id="3" name="Titre 2"/>
          <p:cNvSpPr>
            <a:spLocks noGrp="1"/>
          </p:cNvSpPr>
          <p:nvPr>
            <p:ph type="title"/>
          </p:nvPr>
        </p:nvSpPr>
        <p:spPr/>
        <p:txBody>
          <a:bodyPr/>
          <a:lstStyle/>
          <a:p>
            <a:r>
              <a:rPr lang="fr-FR" dirty="0" smtClean="0"/>
              <a:t>Clinique </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descr="RMS_514_754_tbl03.jpg_i770.jpg"/>
          <p:cNvPicPr>
            <a:picLocks noGrp="1" noChangeAspect="1"/>
          </p:cNvPicPr>
          <p:nvPr>
            <p:ph idx="1"/>
          </p:nvPr>
        </p:nvPicPr>
        <p:blipFill>
          <a:blip r:embed="rId2"/>
          <a:stretch>
            <a:fillRect/>
          </a:stretch>
        </p:blipFill>
        <p:spPr>
          <a:xfrm>
            <a:off x="0" y="-1"/>
            <a:ext cx="9144000" cy="6924267"/>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10000"/>
          </a:bodyPr>
          <a:lstStyle/>
          <a:p>
            <a:pPr>
              <a:buNone/>
            </a:pPr>
            <a:r>
              <a:rPr lang="fr-FR" dirty="0" smtClean="0">
                <a:solidFill>
                  <a:srgbClr val="FF0000"/>
                </a:solidFill>
              </a:rPr>
              <a:t>4/Autres signes </a:t>
            </a:r>
            <a:r>
              <a:rPr lang="fr-FR" dirty="0" smtClean="0"/>
              <a:t>en rapport avec :  </a:t>
            </a:r>
            <a:r>
              <a:rPr lang="fr-FR" dirty="0" smtClean="0">
                <a:solidFill>
                  <a:srgbClr val="FF0000"/>
                </a:solidFill>
              </a:rPr>
              <a:t>:</a:t>
            </a:r>
          </a:p>
          <a:p>
            <a:pPr>
              <a:buNone/>
            </a:pPr>
            <a:r>
              <a:rPr lang="fr-FR" dirty="0" smtClean="0">
                <a:solidFill>
                  <a:srgbClr val="FF0000"/>
                </a:solidFill>
              </a:rPr>
              <a:t>                   </a:t>
            </a:r>
            <a:r>
              <a:rPr lang="fr-FR" dirty="0" smtClean="0"/>
              <a:t>le</a:t>
            </a:r>
            <a:r>
              <a:rPr lang="fr-FR" dirty="0" smtClean="0">
                <a:solidFill>
                  <a:srgbClr val="FF0000"/>
                </a:solidFill>
              </a:rPr>
              <a:t> </a:t>
            </a:r>
            <a:r>
              <a:rPr lang="fr-FR" dirty="0" smtClean="0"/>
              <a:t>tarissement des secrétions</a:t>
            </a:r>
          </a:p>
          <a:p>
            <a:pPr>
              <a:buNone/>
            </a:pPr>
            <a:r>
              <a:rPr lang="fr-FR" dirty="0" smtClean="0"/>
              <a:t>                   l’atteinte de la musculature lisse</a:t>
            </a:r>
          </a:p>
          <a:p>
            <a:pPr>
              <a:buNone/>
            </a:pPr>
            <a:r>
              <a:rPr lang="fr-FR" dirty="0" smtClean="0"/>
              <a:t>                   l’atteinte du système nerveux autonome </a:t>
            </a:r>
          </a:p>
          <a:p>
            <a:pPr>
              <a:buNone/>
            </a:pPr>
            <a:endParaRPr lang="fr-FR" dirty="0" smtClean="0"/>
          </a:p>
          <a:p>
            <a:pPr>
              <a:buFont typeface="Wingdings" pitchFamily="2" charset="2"/>
              <a:buChar char="Ø"/>
            </a:pPr>
            <a:r>
              <a:rPr lang="fr-FR" dirty="0" smtClean="0"/>
              <a:t> sécheresse de la bouche et du pharynx</a:t>
            </a:r>
          </a:p>
          <a:p>
            <a:pPr>
              <a:buFont typeface="Wingdings" pitchFamily="2" charset="2"/>
              <a:buChar char="Ø"/>
            </a:pPr>
            <a:r>
              <a:rPr lang="fr-FR" dirty="0" smtClean="0"/>
              <a:t>atonie œsophagienne avec dysphagie</a:t>
            </a:r>
          </a:p>
          <a:p>
            <a:pPr>
              <a:buFont typeface="Wingdings" pitchFamily="2" charset="2"/>
              <a:buChar char="Ø"/>
            </a:pPr>
            <a:r>
              <a:rPr lang="fr-FR" dirty="0" smtClean="0"/>
              <a:t> constipation opiniâtre / syndrome occlusif</a:t>
            </a:r>
          </a:p>
          <a:p>
            <a:pPr>
              <a:buFont typeface="Wingdings" pitchFamily="2" charset="2"/>
              <a:buChar char="Ø"/>
            </a:pPr>
            <a:r>
              <a:rPr lang="fr-FR" dirty="0" smtClean="0"/>
              <a:t> dysurie ou rétention d’urines</a:t>
            </a:r>
          </a:p>
          <a:p>
            <a:pPr>
              <a:buFont typeface="Wingdings" pitchFamily="2" charset="2"/>
              <a:buChar char="Ø"/>
            </a:pPr>
            <a:r>
              <a:rPr lang="fr-FR" dirty="0" smtClean="0"/>
              <a:t> xérophtalmie </a:t>
            </a:r>
          </a:p>
          <a:p>
            <a:pPr>
              <a:buFont typeface="Wingdings" pitchFamily="2" charset="2"/>
              <a:buChar char="Ø"/>
            </a:pPr>
            <a:r>
              <a:rPr lang="fr-FR" dirty="0" smtClean="0"/>
              <a:t>Hypotension artérielles orthostatique</a:t>
            </a:r>
          </a:p>
          <a:p>
            <a:pPr>
              <a:buFont typeface="Wingdings" pitchFamily="2" charset="2"/>
              <a:buChar char="Ø"/>
            </a:pPr>
            <a:r>
              <a:rPr lang="fr-FR" dirty="0" smtClean="0"/>
              <a:t>Trouble du rythme cardiaque </a:t>
            </a:r>
            <a:endParaRPr lang="fr-FR" dirty="0"/>
          </a:p>
        </p:txBody>
      </p:sp>
      <p:sp>
        <p:nvSpPr>
          <p:cNvPr id="3" name="Titre 2"/>
          <p:cNvSpPr>
            <a:spLocks noGrp="1"/>
          </p:cNvSpPr>
          <p:nvPr>
            <p:ph type="title"/>
          </p:nvPr>
        </p:nvSpPr>
        <p:spPr/>
        <p:txBody>
          <a:bodyPr/>
          <a:lstStyle/>
          <a:p>
            <a:r>
              <a:rPr lang="fr-FR" dirty="0" smtClean="0"/>
              <a:t>Clinique </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b="1" dirty="0" smtClean="0">
                <a:solidFill>
                  <a:srgbClr val="FF0000"/>
                </a:solidFill>
              </a:rPr>
              <a:t>Evolution </a:t>
            </a:r>
          </a:p>
          <a:p>
            <a:pPr>
              <a:buNone/>
            </a:pPr>
            <a:r>
              <a:rPr lang="fr-FR" dirty="0" smtClean="0"/>
              <a:t>   la récupération est complète mais peut se faire sur plusieurs semaines ou plusieurs mois. </a:t>
            </a:r>
          </a:p>
          <a:p>
            <a:pPr>
              <a:buNone/>
            </a:pPr>
            <a:endParaRPr lang="fr-FR" dirty="0" smtClean="0"/>
          </a:p>
          <a:p>
            <a:pPr>
              <a:buNone/>
            </a:pPr>
            <a:r>
              <a:rPr lang="fr-FR" dirty="0" smtClean="0"/>
              <a:t>   les décès précoces sont dus à un retard de diagnostic ou à une infection pulmonaire secondaire à des troubles de la déglutition.</a:t>
            </a:r>
          </a:p>
          <a:p>
            <a:pPr>
              <a:buNone/>
            </a:pPr>
            <a:endParaRPr lang="fr-FR" dirty="0" smtClean="0"/>
          </a:p>
          <a:p>
            <a:pPr>
              <a:buNone/>
            </a:pPr>
            <a:r>
              <a:rPr lang="fr-FR" dirty="0" smtClean="0"/>
              <a:t>   les décès tardifs après 15 jours d hospitalisations sont secondaires aux complications liées a la ventilation assistée. </a:t>
            </a:r>
          </a:p>
          <a:p>
            <a:pPr>
              <a:buNone/>
            </a:pPr>
            <a:r>
              <a:rPr lang="fr-FR" dirty="0" smtClean="0"/>
              <a:t>   </a:t>
            </a:r>
            <a:endParaRPr lang="fr-FR" dirty="0"/>
          </a:p>
        </p:txBody>
      </p:sp>
      <p:sp>
        <p:nvSpPr>
          <p:cNvPr id="3" name="Titre 2"/>
          <p:cNvSpPr>
            <a:spLocks noGrp="1"/>
          </p:cNvSpPr>
          <p:nvPr>
            <p:ph type="title"/>
          </p:nvPr>
        </p:nvSpPr>
        <p:spPr/>
        <p:txBody>
          <a:bodyPr/>
          <a:lstStyle/>
          <a:p>
            <a:r>
              <a:rPr lang="fr-FR" dirty="0" smtClean="0"/>
              <a:t>Clinique </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pPr>
              <a:buNone/>
            </a:pPr>
            <a:endParaRPr lang="fr-FR" dirty="0" smtClean="0"/>
          </a:p>
          <a:p>
            <a:r>
              <a:rPr lang="fr-FR" dirty="0" smtClean="0">
                <a:solidFill>
                  <a:srgbClr val="FF0000"/>
                </a:solidFill>
              </a:rPr>
              <a:t>Arguments épidémiologique</a:t>
            </a:r>
            <a:r>
              <a:rPr lang="fr-FR" dirty="0" smtClean="0"/>
              <a:t>: contexte d’ </a:t>
            </a:r>
            <a:r>
              <a:rPr lang="fr-FR" dirty="0" err="1" smtClean="0"/>
              <a:t>épidemie</a:t>
            </a:r>
            <a:r>
              <a:rPr lang="fr-FR" dirty="0" smtClean="0"/>
              <a:t>, repas suspect </a:t>
            </a:r>
          </a:p>
          <a:p>
            <a:r>
              <a:rPr lang="fr-FR" dirty="0" smtClean="0">
                <a:solidFill>
                  <a:srgbClr val="FF0000"/>
                </a:solidFill>
              </a:rPr>
              <a:t>Arguments cliniques</a:t>
            </a:r>
            <a:r>
              <a:rPr lang="fr-FR" dirty="0" smtClean="0"/>
              <a:t>: troubles neurologiques moteurs et signes anticholinergiques </a:t>
            </a:r>
            <a:r>
              <a:rPr lang="fr-FR" dirty="0" smtClean="0">
                <a:solidFill>
                  <a:srgbClr val="FF0000"/>
                </a:solidFill>
              </a:rPr>
              <a:t>sans fièvre +++</a:t>
            </a:r>
          </a:p>
          <a:p>
            <a:r>
              <a:rPr lang="fr-FR" dirty="0" smtClean="0">
                <a:solidFill>
                  <a:srgbClr val="FF0000"/>
                </a:solidFill>
              </a:rPr>
              <a:t>Arguments paracliniques </a:t>
            </a:r>
          </a:p>
          <a:p>
            <a:pPr>
              <a:buNone/>
            </a:pPr>
            <a:r>
              <a:rPr lang="fr-FR" dirty="0" smtClean="0">
                <a:solidFill>
                  <a:srgbClr val="FF0000"/>
                </a:solidFill>
              </a:rPr>
              <a:t> </a:t>
            </a:r>
            <a:r>
              <a:rPr lang="fr-FR" dirty="0" smtClean="0"/>
              <a:t>l’ </a:t>
            </a:r>
            <a:r>
              <a:rPr lang="fr-FR" dirty="0" err="1" smtClean="0"/>
              <a:t>electromyogramme</a:t>
            </a:r>
            <a:r>
              <a:rPr lang="fr-FR" dirty="0" smtClean="0"/>
              <a:t>: contributif mais non indispensable: blocage présynaptique de la conduction neuromusculaire </a:t>
            </a:r>
          </a:p>
          <a:p>
            <a:pPr>
              <a:buNone/>
            </a:pPr>
            <a:r>
              <a:rPr lang="fr-FR" dirty="0" smtClean="0"/>
              <a:t>   un examen normal ne suffit pas à écarter le Dg</a:t>
            </a:r>
          </a:p>
          <a:p>
            <a:pPr>
              <a:buNone/>
            </a:pPr>
            <a:r>
              <a:rPr lang="fr-FR" dirty="0" smtClean="0"/>
              <a:t>        </a:t>
            </a:r>
          </a:p>
          <a:p>
            <a:pPr>
              <a:buNone/>
            </a:pPr>
            <a:endParaRPr lang="fr-FR" dirty="0"/>
          </a:p>
        </p:txBody>
      </p:sp>
      <p:sp>
        <p:nvSpPr>
          <p:cNvPr id="3" name="Titre 2"/>
          <p:cNvSpPr>
            <a:spLocks noGrp="1"/>
          </p:cNvSpPr>
          <p:nvPr>
            <p:ph type="title"/>
          </p:nvPr>
        </p:nvSpPr>
        <p:spPr/>
        <p:txBody>
          <a:bodyPr/>
          <a:lstStyle/>
          <a:p>
            <a:r>
              <a:rPr lang="fr-FR" dirty="0" smtClean="0"/>
              <a:t>Diagnostic </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smtClean="0">
                <a:solidFill>
                  <a:srgbClr val="FF0000"/>
                </a:solidFill>
              </a:rPr>
              <a:t>Examen de confirmation: </a:t>
            </a:r>
          </a:p>
          <a:p>
            <a:pPr>
              <a:buNone/>
            </a:pPr>
            <a:r>
              <a:rPr lang="fr-FR" dirty="0" smtClean="0">
                <a:solidFill>
                  <a:srgbClr val="FF0000"/>
                </a:solidFill>
              </a:rPr>
              <a:t>       </a:t>
            </a:r>
            <a:r>
              <a:rPr lang="fr-FR" b="1" dirty="0" smtClean="0">
                <a:solidFill>
                  <a:srgbClr val="FF0000"/>
                </a:solidFill>
              </a:rPr>
              <a:t>test de neutralisation de la souris </a:t>
            </a:r>
          </a:p>
          <a:p>
            <a:pPr>
              <a:buNone/>
            </a:pPr>
            <a:r>
              <a:rPr lang="fr-FR" dirty="0" smtClean="0"/>
              <a:t>recherche de la toxine dans </a:t>
            </a:r>
          </a:p>
          <a:p>
            <a:pPr>
              <a:buNone/>
            </a:pPr>
            <a:r>
              <a:rPr lang="fr-FR" dirty="0" smtClean="0"/>
              <a:t>  le sérum, les selles, les vomissements , le liquide gastrique du patient </a:t>
            </a:r>
          </a:p>
          <a:p>
            <a:pPr>
              <a:buNone/>
            </a:pPr>
            <a:r>
              <a:rPr lang="fr-FR" dirty="0" smtClean="0"/>
              <a:t>   ou bien dans un échantillon de l’aliment contaminant (objectif épidémiologique)</a:t>
            </a:r>
          </a:p>
          <a:p>
            <a:pPr>
              <a:buNone/>
            </a:pPr>
            <a:r>
              <a:rPr lang="fr-FR" dirty="0" smtClean="0"/>
              <a:t> le test de la neutralisation sur souris est la seule méthode de référence pour la détection et l’identification de la toxine botulique </a:t>
            </a:r>
          </a:p>
          <a:p>
            <a:pPr>
              <a:buNone/>
            </a:pPr>
            <a:r>
              <a:rPr lang="fr-FR" dirty="0" smtClean="0"/>
              <a:t> </a:t>
            </a:r>
            <a:endParaRPr lang="fr-FR" dirty="0"/>
          </a:p>
        </p:txBody>
      </p:sp>
      <p:sp>
        <p:nvSpPr>
          <p:cNvPr id="3" name="Titre 2"/>
          <p:cNvSpPr>
            <a:spLocks noGrp="1"/>
          </p:cNvSpPr>
          <p:nvPr>
            <p:ph type="title"/>
          </p:nvPr>
        </p:nvSpPr>
        <p:spPr/>
        <p:txBody>
          <a:bodyPr/>
          <a:lstStyle/>
          <a:p>
            <a:r>
              <a:rPr lang="fr-FR" dirty="0" smtClean="0"/>
              <a:t>Diagnostic </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Sérothérapie: d origine équine types A, B et E</a:t>
            </a:r>
          </a:p>
          <a:p>
            <a:pPr>
              <a:buNone/>
            </a:pPr>
            <a:r>
              <a:rPr lang="fr-FR" dirty="0" smtClean="0"/>
              <a:t> effets indésirables parfois graves </a:t>
            </a:r>
          </a:p>
          <a:p>
            <a:pPr>
              <a:buNone/>
            </a:pPr>
            <a:r>
              <a:rPr lang="fr-FR" dirty="0" smtClean="0"/>
              <a:t> indiquée dans les formes sévères</a:t>
            </a:r>
          </a:p>
          <a:p>
            <a:pPr>
              <a:buNone/>
            </a:pPr>
            <a:r>
              <a:rPr lang="fr-FR" dirty="0" smtClean="0"/>
              <a:t> doit être précoce 24- 48 H </a:t>
            </a:r>
            <a:r>
              <a:rPr lang="fr-FR" dirty="0" err="1" smtClean="0"/>
              <a:t>aprés</a:t>
            </a:r>
            <a:r>
              <a:rPr lang="fr-FR" dirty="0" smtClean="0"/>
              <a:t> l apparition des symptômes</a:t>
            </a:r>
          </a:p>
          <a:p>
            <a:pPr>
              <a:buNone/>
            </a:pPr>
            <a:r>
              <a:rPr lang="fr-FR" dirty="0" smtClean="0"/>
              <a:t>   indiquée </a:t>
            </a:r>
            <a:r>
              <a:rPr lang="fr-FR" smtClean="0"/>
              <a:t>dans certains cas </a:t>
            </a:r>
            <a:endParaRPr lang="fr-FR" dirty="0" smtClean="0"/>
          </a:p>
          <a:p>
            <a:pPr>
              <a:buNone/>
            </a:pPr>
            <a:r>
              <a:rPr lang="fr-FR" dirty="0" smtClean="0"/>
              <a:t>  </a:t>
            </a:r>
          </a:p>
          <a:p>
            <a:pPr>
              <a:buNone/>
            </a:pPr>
            <a:r>
              <a:rPr lang="fr-FR" dirty="0" smtClean="0"/>
              <a:t>Pas de traitement antibiotique   </a:t>
            </a:r>
          </a:p>
          <a:p>
            <a:pPr>
              <a:buNone/>
            </a:pPr>
            <a:r>
              <a:rPr lang="fr-FR" dirty="0" smtClean="0"/>
              <a:t>  </a:t>
            </a:r>
            <a:endParaRPr lang="fr-FR" dirty="0"/>
          </a:p>
        </p:txBody>
      </p:sp>
      <p:sp>
        <p:nvSpPr>
          <p:cNvPr id="3" name="Titre 2"/>
          <p:cNvSpPr>
            <a:spLocks noGrp="1"/>
          </p:cNvSpPr>
          <p:nvPr>
            <p:ph type="title"/>
          </p:nvPr>
        </p:nvSpPr>
        <p:spPr/>
        <p:txBody>
          <a:bodyPr/>
          <a:lstStyle/>
          <a:p>
            <a:r>
              <a:rPr lang="fr-FR" dirty="0" smtClean="0"/>
              <a:t>Traitement spécifique </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smtClean="0"/>
              <a:t>Le botulisme est une affection neurologique grave provoquée par une toxine très puissante produite par la bactérie Clostridium </a:t>
            </a:r>
            <a:r>
              <a:rPr lang="fr-FR" dirty="0" err="1" smtClean="0"/>
              <a:t>botulinum</a:t>
            </a:r>
            <a:r>
              <a:rPr lang="fr-FR" dirty="0" smtClean="0"/>
              <a:t>. </a:t>
            </a:r>
          </a:p>
          <a:p>
            <a:r>
              <a:rPr lang="fr-FR" dirty="0" smtClean="0"/>
              <a:t>La toxine se </a:t>
            </a:r>
            <a:r>
              <a:rPr lang="fr-FR" dirty="0" smtClean="0"/>
              <a:t>développe </a:t>
            </a:r>
            <a:r>
              <a:rPr lang="fr-FR" dirty="0" smtClean="0"/>
              <a:t>dans les aliments mal conservés, et la maladie résulte en général d’une intoxication alimentaire. </a:t>
            </a:r>
          </a:p>
          <a:p>
            <a:r>
              <a:rPr lang="fr-FR" dirty="0" smtClean="0"/>
              <a:t>Si le botulisme est rare, sa mortalité reste </a:t>
            </a:r>
            <a:r>
              <a:rPr lang="fr-FR" dirty="0" smtClean="0"/>
              <a:t>élevée (5–10 %) </a:t>
            </a:r>
            <a:r>
              <a:rPr lang="fr-FR" dirty="0" smtClean="0"/>
              <a:t>quand le traitement n’est pas immédiat. </a:t>
            </a:r>
          </a:p>
          <a:p>
            <a:pPr>
              <a:buNone/>
            </a:pPr>
            <a:endParaRPr lang="fr-FR" dirty="0"/>
          </a:p>
        </p:txBody>
      </p:sp>
      <p:sp>
        <p:nvSpPr>
          <p:cNvPr id="3" name="Titre 2"/>
          <p:cNvSpPr>
            <a:spLocks noGrp="1"/>
          </p:cNvSpPr>
          <p:nvPr>
            <p:ph type="title"/>
          </p:nvPr>
        </p:nvSpPr>
        <p:spPr/>
        <p:txBody>
          <a:bodyPr/>
          <a:lstStyle/>
          <a:p>
            <a:r>
              <a:rPr lang="fr-FR" dirty="0" smtClean="0"/>
              <a:t>Introduction </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smtClean="0"/>
              <a:t>Tout patient suspect de botulisme doit </a:t>
            </a:r>
            <a:r>
              <a:rPr lang="fr-FR" dirty="0" err="1" smtClean="0"/>
              <a:t>etre</a:t>
            </a:r>
            <a:r>
              <a:rPr lang="fr-FR" dirty="0" smtClean="0"/>
              <a:t> hospitalisé pour surveillance </a:t>
            </a:r>
          </a:p>
          <a:p>
            <a:r>
              <a:rPr lang="fr-FR" dirty="0" smtClean="0"/>
              <a:t>Si troubles respiratoires ou troubles de la déglutition</a:t>
            </a:r>
            <a:r>
              <a:rPr lang="fr-FR" dirty="0" smtClean="0">
                <a:sym typeface="Symbol"/>
              </a:rPr>
              <a:t> réanimation +++</a:t>
            </a:r>
          </a:p>
          <a:p>
            <a:r>
              <a:rPr lang="fr-FR" dirty="0" smtClean="0">
                <a:sym typeface="Symbol"/>
              </a:rPr>
              <a:t>Syndrome sec  bonne hydratation muqueuse( aérosols, brumisateurs, larmes artificielles )</a:t>
            </a:r>
          </a:p>
          <a:p>
            <a:r>
              <a:rPr lang="fr-FR" dirty="0" smtClean="0">
                <a:sym typeface="Symbol"/>
              </a:rPr>
              <a:t>Alimentation orale suspendue si trouble de la déglutition</a:t>
            </a:r>
          </a:p>
          <a:p>
            <a:r>
              <a:rPr lang="fr-FR" dirty="0" smtClean="0">
                <a:sym typeface="Symbol"/>
              </a:rPr>
              <a:t>Alimentation / voie enterale (sonde gastrique) ou par voie veineuse si iléus</a:t>
            </a:r>
          </a:p>
          <a:p>
            <a:r>
              <a:rPr lang="fr-FR" dirty="0" smtClean="0"/>
              <a:t>Sondage vésicale si rétention urinaire </a:t>
            </a:r>
          </a:p>
          <a:p>
            <a:r>
              <a:rPr lang="fr-FR" dirty="0" smtClean="0"/>
              <a:t>Intubation trachéale avec ventilation mécanique si troubles de la respiration</a:t>
            </a:r>
          </a:p>
          <a:p>
            <a:endParaRPr lang="fr-FR" dirty="0" smtClean="0">
              <a:sym typeface="Symbol"/>
            </a:endParaRPr>
          </a:p>
          <a:p>
            <a:endParaRPr lang="fr-FR" dirty="0"/>
          </a:p>
        </p:txBody>
      </p:sp>
      <p:sp>
        <p:nvSpPr>
          <p:cNvPr id="3" name="Titre 2"/>
          <p:cNvSpPr>
            <a:spLocks noGrp="1"/>
          </p:cNvSpPr>
          <p:nvPr>
            <p:ph type="title"/>
          </p:nvPr>
        </p:nvSpPr>
        <p:spPr/>
        <p:txBody>
          <a:bodyPr/>
          <a:lstStyle/>
          <a:p>
            <a:r>
              <a:rPr lang="fr-FR" dirty="0" smtClean="0"/>
              <a:t>Traitement symptomatique  </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Déclaration obligatoire </a:t>
            </a:r>
          </a:p>
          <a:p>
            <a:r>
              <a:rPr lang="fr-FR" dirty="0" smtClean="0"/>
              <a:t>Enquête épidémiologique autour d’un cas </a:t>
            </a:r>
          </a:p>
          <a:p>
            <a:r>
              <a:rPr lang="fr-FR" dirty="0" smtClean="0"/>
              <a:t>Respect des règles d’ hygiène relative à la préparation et a la conservation des denrées alimentaires </a:t>
            </a:r>
          </a:p>
          <a:p>
            <a:r>
              <a:rPr lang="fr-FR" dirty="0" smtClean="0"/>
              <a:t>Pas de vaccin </a:t>
            </a:r>
            <a:endParaRPr lang="fr-FR" dirty="0"/>
          </a:p>
        </p:txBody>
      </p:sp>
      <p:sp>
        <p:nvSpPr>
          <p:cNvPr id="3" name="Titre 2"/>
          <p:cNvSpPr>
            <a:spLocks noGrp="1"/>
          </p:cNvSpPr>
          <p:nvPr>
            <p:ph type="title"/>
          </p:nvPr>
        </p:nvSpPr>
        <p:spPr/>
        <p:txBody>
          <a:bodyPr/>
          <a:lstStyle/>
          <a:p>
            <a:r>
              <a:rPr lang="fr-FR" dirty="0" smtClean="0"/>
              <a:t>Prévention </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b="1" dirty="0" smtClean="0">
                <a:solidFill>
                  <a:srgbClr val="FF0000"/>
                </a:solidFill>
              </a:rPr>
              <a:t>Agent causal </a:t>
            </a:r>
          </a:p>
          <a:p>
            <a:pPr>
              <a:buNone/>
            </a:pPr>
            <a:r>
              <a:rPr lang="fr-FR" b="1" dirty="0" smtClean="0">
                <a:solidFill>
                  <a:srgbClr val="FF0000"/>
                </a:solidFill>
              </a:rPr>
              <a:t>  </a:t>
            </a:r>
            <a:r>
              <a:rPr lang="fr-FR" b="1" i="1" dirty="0" err="1" smtClean="0">
                <a:solidFill>
                  <a:srgbClr val="FF0000"/>
                </a:solidFill>
              </a:rPr>
              <a:t>Clostridium</a:t>
            </a:r>
            <a:r>
              <a:rPr lang="fr-FR" b="1" i="1" dirty="0" smtClean="0">
                <a:solidFill>
                  <a:srgbClr val="FF0000"/>
                </a:solidFill>
              </a:rPr>
              <a:t> </a:t>
            </a:r>
            <a:r>
              <a:rPr lang="fr-FR" b="1" i="1" dirty="0" err="1" smtClean="0">
                <a:solidFill>
                  <a:srgbClr val="FF0000"/>
                </a:solidFill>
              </a:rPr>
              <a:t>B</a:t>
            </a:r>
            <a:r>
              <a:rPr lang="fr-FR" b="1" i="1" dirty="0" err="1" smtClean="0">
                <a:solidFill>
                  <a:srgbClr val="FF0000"/>
                </a:solidFill>
              </a:rPr>
              <a:t>otulinum</a:t>
            </a:r>
            <a:endParaRPr lang="fr-FR" b="1" i="1" dirty="0" smtClean="0">
              <a:solidFill>
                <a:srgbClr val="FF0000"/>
              </a:solidFill>
            </a:endParaRPr>
          </a:p>
          <a:p>
            <a:pPr>
              <a:buNone/>
            </a:pPr>
            <a:r>
              <a:rPr lang="fr-FR" dirty="0" smtClean="0"/>
              <a:t>  bacille gram positif, anaérobie strict</a:t>
            </a:r>
          </a:p>
          <a:p>
            <a:pPr>
              <a:buNone/>
            </a:pPr>
            <a:r>
              <a:rPr lang="fr-FR" dirty="0" smtClean="0"/>
              <a:t>  produit des spores (forme de résistance) </a:t>
            </a:r>
          </a:p>
          <a:p>
            <a:pPr>
              <a:buNone/>
            </a:pPr>
            <a:r>
              <a:rPr lang="fr-FR" dirty="0" smtClean="0"/>
              <a:t>  les spores sont thermostables </a:t>
            </a:r>
          </a:p>
          <a:p>
            <a:pPr>
              <a:buNone/>
            </a:pPr>
            <a:r>
              <a:rPr lang="fr-FR" dirty="0" smtClean="0"/>
              <a:t>  bactérie cosmopolite (sols, tube digestif de certains animaux)</a:t>
            </a:r>
          </a:p>
          <a:p>
            <a:pPr>
              <a:buNone/>
            </a:pPr>
            <a:r>
              <a:rPr lang="fr-FR" dirty="0" smtClean="0"/>
              <a:t>  synthétise des toxines très puissantes</a:t>
            </a:r>
          </a:p>
          <a:p>
            <a:pPr>
              <a:buNone/>
            </a:pPr>
            <a:r>
              <a:rPr lang="fr-FR" dirty="0" smtClean="0"/>
              <a:t>   7 types de toxines de A à G </a:t>
            </a:r>
          </a:p>
          <a:p>
            <a:pPr>
              <a:buNone/>
            </a:pPr>
            <a:r>
              <a:rPr lang="fr-FR" dirty="0" smtClean="0"/>
              <a:t>   A, B, E et rarement F affectent l homme </a:t>
            </a:r>
          </a:p>
          <a:p>
            <a:pPr>
              <a:buNone/>
            </a:pPr>
            <a:r>
              <a:rPr lang="fr-FR" dirty="0" smtClean="0"/>
              <a:t>   </a:t>
            </a:r>
          </a:p>
          <a:p>
            <a:pPr>
              <a:buNone/>
            </a:pPr>
            <a:r>
              <a:rPr lang="fr-FR" dirty="0" smtClean="0"/>
              <a:t>  </a:t>
            </a:r>
          </a:p>
          <a:p>
            <a:endParaRPr lang="fr-FR" dirty="0" smtClean="0"/>
          </a:p>
          <a:p>
            <a:endParaRPr lang="fr-FR" dirty="0"/>
          </a:p>
        </p:txBody>
      </p:sp>
      <p:sp>
        <p:nvSpPr>
          <p:cNvPr id="3" name="Titre 2"/>
          <p:cNvSpPr>
            <a:spLocks noGrp="1"/>
          </p:cNvSpPr>
          <p:nvPr>
            <p:ph type="title"/>
          </p:nvPr>
        </p:nvSpPr>
        <p:spPr/>
        <p:txBody>
          <a:bodyPr/>
          <a:lstStyle/>
          <a:p>
            <a:r>
              <a:rPr lang="fr-FR" dirty="0" err="1" smtClean="0"/>
              <a:t>Epidemiologie</a:t>
            </a:r>
            <a:r>
              <a:rPr lang="fr-FR" dirty="0" smtClean="0"/>
              <a:t>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pPr>
              <a:buNone/>
            </a:pPr>
            <a:r>
              <a:rPr lang="fr-FR" b="1" dirty="0" smtClean="0">
                <a:solidFill>
                  <a:srgbClr val="FF0000"/>
                </a:solidFill>
              </a:rPr>
              <a:t>                           Mode </a:t>
            </a:r>
            <a:r>
              <a:rPr lang="fr-FR" b="1" dirty="0" smtClean="0">
                <a:solidFill>
                  <a:srgbClr val="FF0000"/>
                </a:solidFill>
              </a:rPr>
              <a:t>de transmission </a:t>
            </a:r>
            <a:endParaRPr lang="fr-FR" b="1" dirty="0" smtClean="0">
              <a:solidFill>
                <a:srgbClr val="FF0000"/>
              </a:solidFill>
            </a:endParaRPr>
          </a:p>
          <a:p>
            <a:pPr>
              <a:buNone/>
            </a:pPr>
            <a:endParaRPr lang="fr-FR" b="1" dirty="0" smtClean="0">
              <a:solidFill>
                <a:srgbClr val="FF0000"/>
              </a:solidFill>
            </a:endParaRPr>
          </a:p>
          <a:p>
            <a:r>
              <a:rPr lang="fr-FR" dirty="0" smtClean="0"/>
              <a:t>A</a:t>
            </a:r>
            <a:r>
              <a:rPr lang="fr-FR" dirty="0" smtClean="0"/>
              <a:t>ffection ubiquitaire</a:t>
            </a:r>
          </a:p>
          <a:p>
            <a:r>
              <a:rPr lang="fr-FR" dirty="0" smtClean="0"/>
              <a:t>Le </a:t>
            </a:r>
            <a:r>
              <a:rPr lang="fr-FR" dirty="0" smtClean="0"/>
              <a:t>type de toxine dépend de l’aliment et des habitudes </a:t>
            </a:r>
            <a:r>
              <a:rPr lang="fr-FR" dirty="0" smtClean="0"/>
              <a:t>alimentaires.</a:t>
            </a:r>
          </a:p>
          <a:p>
            <a:r>
              <a:rPr lang="fr-FR" dirty="0" smtClean="0"/>
              <a:t>En </a:t>
            </a:r>
            <a:r>
              <a:rPr lang="fr-FR" dirty="0" smtClean="0"/>
              <a:t>Algérie le type A  est le plus fréquent. </a:t>
            </a:r>
            <a:endParaRPr lang="fr-FR" dirty="0" smtClean="0"/>
          </a:p>
          <a:p>
            <a:r>
              <a:rPr lang="fr-FR" dirty="0" smtClean="0"/>
              <a:t>La </a:t>
            </a:r>
            <a:r>
              <a:rPr lang="fr-FR" dirty="0" smtClean="0"/>
              <a:t>maladie survient après l ingestion d’un aliment conservé n’ayant pas subi un processus de stérilisation satisfaisant surtout les salaisons, les charcuteries et les conserves d’origine familiale ou artisanale </a:t>
            </a:r>
            <a:r>
              <a:rPr lang="fr-FR" dirty="0" smtClean="0"/>
              <a:t>.</a:t>
            </a:r>
          </a:p>
          <a:p>
            <a:r>
              <a:rPr lang="fr-FR" dirty="0" smtClean="0"/>
              <a:t>Des </a:t>
            </a:r>
            <a:r>
              <a:rPr lang="fr-FR" dirty="0" smtClean="0"/>
              <a:t>aliments consommés dans des restaurants ou de fabrication industrielle peuvent être également en cause si la chaine de production ou de conservation n’a pas été </a:t>
            </a:r>
            <a:r>
              <a:rPr lang="fr-FR" dirty="0" smtClean="0"/>
              <a:t>conservée</a:t>
            </a:r>
          </a:p>
          <a:p>
            <a:endParaRPr lang="fr-FR" dirty="0" smtClean="0"/>
          </a:p>
          <a:p>
            <a:pPr>
              <a:buNone/>
            </a:pPr>
            <a:endParaRPr lang="fr-FR" dirty="0" smtClean="0"/>
          </a:p>
          <a:p>
            <a:pPr>
              <a:buNone/>
            </a:pPr>
            <a:endParaRPr lang="fr-FR" dirty="0"/>
          </a:p>
        </p:txBody>
      </p:sp>
      <p:sp>
        <p:nvSpPr>
          <p:cNvPr id="3" name="Titre 2"/>
          <p:cNvSpPr>
            <a:spLocks noGrp="1"/>
          </p:cNvSpPr>
          <p:nvPr>
            <p:ph type="title"/>
          </p:nvPr>
        </p:nvSpPr>
        <p:spPr/>
        <p:txBody>
          <a:bodyPr/>
          <a:lstStyle/>
          <a:p>
            <a:r>
              <a:rPr lang="fr-FR" dirty="0" err="1" smtClean="0"/>
              <a:t>Epidemiologie</a:t>
            </a:r>
            <a:r>
              <a:rPr lang="fr-FR" dirty="0" smtClean="0"/>
              <a:t> </a:t>
            </a:r>
            <a:endParaRPr lang="fr-FR" dirty="0"/>
          </a:p>
        </p:txBody>
      </p:sp>
      <p:pic>
        <p:nvPicPr>
          <p:cNvPr id="4" name="Image 3" descr="un-troisieme-deces-parmi-les-personnes-malades-la-psychose-du-botulisme-est-de-retour.jpg"/>
          <p:cNvPicPr>
            <a:picLocks noChangeAspect="1"/>
          </p:cNvPicPr>
          <p:nvPr/>
        </p:nvPicPr>
        <p:blipFill>
          <a:blip r:embed="rId2"/>
          <a:stretch>
            <a:fillRect/>
          </a:stretch>
        </p:blipFill>
        <p:spPr>
          <a:xfrm>
            <a:off x="3143240" y="5572116"/>
            <a:ext cx="2616164" cy="128588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Plus rarement, la maladie peut se transmettre par: </a:t>
            </a:r>
          </a:p>
          <a:p>
            <a:r>
              <a:rPr lang="fr-FR" dirty="0" smtClean="0"/>
              <a:t> les plaies.</a:t>
            </a:r>
          </a:p>
          <a:p>
            <a:r>
              <a:rPr lang="fr-FR" dirty="0" smtClean="0"/>
              <a:t>Chez le nourrisson (</a:t>
            </a:r>
            <a:r>
              <a:rPr lang="fr-FR" b="1" dirty="0" smtClean="0"/>
              <a:t>botulisme infantile), </a:t>
            </a:r>
            <a:r>
              <a:rPr lang="fr-FR" dirty="0" smtClean="0"/>
              <a:t>par ingestion de spores ou de la bactérie(miel) qui, à la faveur de la protection intestinale peu robuste </a:t>
            </a:r>
            <a:r>
              <a:rPr lang="fr-FR" dirty="0" smtClean="0"/>
              <a:t>de </a:t>
            </a:r>
            <a:r>
              <a:rPr lang="fr-FR" dirty="0" smtClean="0"/>
              <a:t>la flore digestive chez le nouveau-né, peuvent coloniser l’intestin, produire et libérer la toxine.</a:t>
            </a:r>
          </a:p>
          <a:p>
            <a:r>
              <a:rPr lang="fr-FR" dirty="0" smtClean="0"/>
              <a:t>A</a:t>
            </a:r>
            <a:r>
              <a:rPr lang="fr-FR" b="1" dirty="0" smtClean="0"/>
              <a:t>ucune contagion interhumaine</a:t>
            </a:r>
            <a:r>
              <a:rPr lang="fr-FR" dirty="0" smtClean="0"/>
              <a:t>. </a:t>
            </a:r>
          </a:p>
          <a:p>
            <a:endParaRPr lang="fr-FR" dirty="0"/>
          </a:p>
        </p:txBody>
      </p:sp>
      <p:sp>
        <p:nvSpPr>
          <p:cNvPr id="3" name="Titre 2"/>
          <p:cNvSpPr>
            <a:spLocks noGrp="1"/>
          </p:cNvSpPr>
          <p:nvPr>
            <p:ph type="title"/>
          </p:nvPr>
        </p:nvSpPr>
        <p:spPr/>
        <p:txBody>
          <a:bodyPr/>
          <a:lstStyle/>
          <a:p>
            <a:r>
              <a:rPr lang="fr-FR" dirty="0" smtClean="0"/>
              <a:t>Épidémiologie </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6967480.jpg"/>
          <p:cNvPicPr>
            <a:picLocks noGrp="1" noChangeAspect="1"/>
          </p:cNvPicPr>
          <p:nvPr>
            <p:ph idx="1"/>
          </p:nvPr>
        </p:nvPicPr>
        <p:blipFill>
          <a:blip r:embed="rId2"/>
          <a:stretch>
            <a:fillRect/>
          </a:stretch>
        </p:blipFill>
        <p:spPr>
          <a:xfrm>
            <a:off x="1285853" y="126202"/>
            <a:ext cx="6000791" cy="6731797"/>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pPr>
              <a:buNone/>
            </a:pPr>
            <a:r>
              <a:rPr lang="fr-FR" dirty="0" smtClean="0"/>
              <a:t>            </a:t>
            </a:r>
            <a:r>
              <a:rPr lang="fr-FR" dirty="0" smtClean="0">
                <a:solidFill>
                  <a:srgbClr val="FF0000"/>
                </a:solidFill>
              </a:rPr>
              <a:t>Modalités </a:t>
            </a:r>
            <a:r>
              <a:rPr lang="fr-FR" dirty="0" smtClean="0">
                <a:solidFill>
                  <a:srgbClr val="FF0000"/>
                </a:solidFill>
              </a:rPr>
              <a:t>épidémiologique</a:t>
            </a:r>
          </a:p>
          <a:p>
            <a:pPr>
              <a:buNone/>
            </a:pPr>
            <a:r>
              <a:rPr lang="fr-FR" dirty="0" smtClean="0"/>
              <a:t>  C</a:t>
            </a:r>
            <a:r>
              <a:rPr lang="fr-FR" dirty="0" smtClean="0"/>
              <a:t>as </a:t>
            </a:r>
            <a:r>
              <a:rPr lang="fr-FR" dirty="0" smtClean="0"/>
              <a:t>isolés ou </a:t>
            </a:r>
            <a:r>
              <a:rPr lang="fr-FR" dirty="0" smtClean="0"/>
              <a:t>groupés, parfois </a:t>
            </a:r>
            <a:r>
              <a:rPr lang="fr-FR" dirty="0" smtClean="0"/>
              <a:t>de grandes </a:t>
            </a:r>
            <a:r>
              <a:rPr lang="fr-FR" dirty="0" smtClean="0"/>
              <a:t>épidémies: épidémies </a:t>
            </a:r>
            <a:r>
              <a:rPr lang="fr-FR" dirty="0" smtClean="0"/>
              <a:t>en </a:t>
            </a:r>
            <a:r>
              <a:rPr lang="fr-FR" dirty="0" smtClean="0"/>
              <a:t>Algérie</a:t>
            </a:r>
          </a:p>
          <a:p>
            <a:r>
              <a:rPr lang="fr-FR" dirty="0" smtClean="0"/>
              <a:t>1998 épidémie a Sétif : 340 cas dont </a:t>
            </a:r>
            <a:r>
              <a:rPr lang="fr-FR" b="1" dirty="0" smtClean="0"/>
              <a:t>42 décès.</a:t>
            </a:r>
          </a:p>
          <a:p>
            <a:r>
              <a:rPr lang="fr-FR" dirty="0" smtClean="0"/>
              <a:t>2002 épidémie à Tlemcen: 12 cas dont </a:t>
            </a:r>
            <a:r>
              <a:rPr lang="fr-FR" b="1" dirty="0" smtClean="0"/>
              <a:t>2 décès</a:t>
            </a:r>
            <a:r>
              <a:rPr lang="fr-FR" dirty="0" smtClean="0"/>
              <a:t>. </a:t>
            </a:r>
          </a:p>
          <a:p>
            <a:r>
              <a:rPr lang="fr-FR" dirty="0" smtClean="0"/>
              <a:t>2015 épidémie à Batna:  10 cas dont  </a:t>
            </a:r>
            <a:r>
              <a:rPr lang="fr-FR" b="1" dirty="0" smtClean="0"/>
              <a:t>2 décès</a:t>
            </a:r>
            <a:r>
              <a:rPr lang="fr-FR" dirty="0" smtClean="0"/>
              <a:t>.</a:t>
            </a:r>
          </a:p>
          <a:p>
            <a:endParaRPr lang="fr-FR" dirty="0" smtClean="0"/>
          </a:p>
          <a:p>
            <a:pPr>
              <a:buNone/>
            </a:pPr>
            <a:endParaRPr lang="fr-FR" dirty="0" smtClean="0"/>
          </a:p>
          <a:p>
            <a:pPr>
              <a:buNone/>
            </a:pPr>
            <a:r>
              <a:rPr lang="fr-FR" dirty="0" smtClean="0"/>
              <a:t> </a:t>
            </a:r>
            <a:endParaRPr lang="fr-FR" dirty="0"/>
          </a:p>
        </p:txBody>
      </p:sp>
      <p:sp>
        <p:nvSpPr>
          <p:cNvPr id="3" name="Titre 2"/>
          <p:cNvSpPr>
            <a:spLocks noGrp="1"/>
          </p:cNvSpPr>
          <p:nvPr>
            <p:ph type="title"/>
          </p:nvPr>
        </p:nvSpPr>
        <p:spPr/>
        <p:txBody>
          <a:bodyPr/>
          <a:lstStyle/>
          <a:p>
            <a:r>
              <a:rPr lang="fr-FR" dirty="0" err="1" smtClean="0"/>
              <a:t>Epidemiologie</a:t>
            </a:r>
            <a:r>
              <a:rPr lang="fr-FR" dirty="0" smtClean="0"/>
              <a:t> </a:t>
            </a:r>
            <a:endParaRPr lang="fr-FR" dirty="0"/>
          </a:p>
        </p:txBody>
      </p:sp>
      <p:pic>
        <p:nvPicPr>
          <p:cNvPr id="4" name="Image 3" descr="téléchargement (1).jpg"/>
          <p:cNvPicPr>
            <a:picLocks noChangeAspect="1"/>
          </p:cNvPicPr>
          <p:nvPr/>
        </p:nvPicPr>
        <p:blipFill>
          <a:blip r:embed="rId2"/>
          <a:stretch>
            <a:fillRect/>
          </a:stretch>
        </p:blipFill>
        <p:spPr>
          <a:xfrm>
            <a:off x="2571736" y="4429132"/>
            <a:ext cx="4094149" cy="242886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10000"/>
          </a:bodyPr>
          <a:lstStyle/>
          <a:p>
            <a:r>
              <a:rPr lang="fr-FR" dirty="0" smtClean="0"/>
              <a:t>Toxines présentes dans un aliment mal stérilisé au sein duquel la bactérie a proliféré.</a:t>
            </a:r>
          </a:p>
          <a:p>
            <a:pPr>
              <a:buNone/>
            </a:pPr>
            <a:endParaRPr lang="fr-FR" dirty="0" smtClean="0"/>
          </a:p>
          <a:p>
            <a:r>
              <a:rPr lang="fr-FR" dirty="0" smtClean="0"/>
              <a:t>Neurotoxines</a:t>
            </a:r>
            <a:r>
              <a:rPr lang="fr-FR" dirty="0" smtClean="0">
                <a:sym typeface="Symbol"/>
              </a:rPr>
              <a:t> muqueuse intestinale voie sanguine/lymphatique à leur site d’action: </a:t>
            </a:r>
            <a:r>
              <a:rPr lang="fr-FR" dirty="0" smtClean="0">
                <a:solidFill>
                  <a:srgbClr val="FF0000"/>
                </a:solidFill>
                <a:sym typeface="Symbol"/>
              </a:rPr>
              <a:t>synapses cholinergique du système nerveux parasympathique et les jonctions neuromusculaires</a:t>
            </a:r>
            <a:r>
              <a:rPr lang="fr-FR" dirty="0" smtClean="0">
                <a:sym typeface="Symbol"/>
              </a:rPr>
              <a:t>.</a:t>
            </a:r>
          </a:p>
          <a:p>
            <a:pPr>
              <a:buNone/>
            </a:pPr>
            <a:endParaRPr lang="fr-FR" dirty="0" smtClean="0">
              <a:sym typeface="Symbol"/>
            </a:endParaRPr>
          </a:p>
          <a:p>
            <a:r>
              <a:rPr lang="fr-FR" dirty="0" smtClean="0">
                <a:sym typeface="Symbol"/>
              </a:rPr>
              <a:t>Activité catalytique endopeptidase zinc dépendante (action sur les protéines impliquées dans la fusion à la membrane cellulaire pré synaptique des vésicules contenant les neurotransmetteurs).</a:t>
            </a:r>
          </a:p>
        </p:txBody>
      </p:sp>
      <p:sp>
        <p:nvSpPr>
          <p:cNvPr id="3" name="Titre 2"/>
          <p:cNvSpPr>
            <a:spLocks noGrp="1"/>
          </p:cNvSpPr>
          <p:nvPr>
            <p:ph type="title"/>
          </p:nvPr>
        </p:nvSpPr>
        <p:spPr/>
        <p:txBody>
          <a:bodyPr/>
          <a:lstStyle/>
          <a:p>
            <a:r>
              <a:rPr lang="fr-FR" dirty="0" smtClean="0"/>
              <a:t>Physiopathologie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endParaRPr lang="fr-FR" dirty="0" smtClean="0">
              <a:sym typeface="Symbol"/>
            </a:endParaRPr>
          </a:p>
          <a:p>
            <a:r>
              <a:rPr lang="fr-FR" dirty="0" smtClean="0">
                <a:sym typeface="Symbol"/>
              </a:rPr>
              <a:t>Bloque de façon spécifique et irréversible  la transmission neuromusculaire en empêchant le </a:t>
            </a:r>
            <a:r>
              <a:rPr lang="fr-FR" dirty="0" err="1" smtClean="0">
                <a:sym typeface="Symbol"/>
              </a:rPr>
              <a:t>relargage</a:t>
            </a:r>
            <a:r>
              <a:rPr lang="fr-FR" dirty="0" smtClean="0">
                <a:sym typeface="Symbol"/>
              </a:rPr>
              <a:t> de l’</a:t>
            </a:r>
            <a:r>
              <a:rPr lang="fr-FR" dirty="0" err="1" smtClean="0">
                <a:sym typeface="Symbol"/>
              </a:rPr>
              <a:t>acetylcholine</a:t>
            </a:r>
            <a:r>
              <a:rPr lang="fr-FR" dirty="0" smtClean="0">
                <a:sym typeface="Symbol"/>
              </a:rPr>
              <a:t> </a:t>
            </a:r>
          </a:p>
          <a:p>
            <a:pPr>
              <a:buNone/>
            </a:pPr>
            <a:endParaRPr lang="fr-FR" dirty="0" smtClean="0">
              <a:sym typeface="Symbol"/>
            </a:endParaRPr>
          </a:p>
          <a:p>
            <a:r>
              <a:rPr lang="fr-FR" dirty="0" smtClean="0">
                <a:sym typeface="Symbol"/>
              </a:rPr>
              <a:t>Le blocage de la transmission neuromusculaire dure de quelques semaines à quelques mois selon le type de la neurotoxine</a:t>
            </a:r>
          </a:p>
          <a:p>
            <a:pPr>
              <a:buNone/>
            </a:pPr>
            <a:endParaRPr lang="fr-FR" dirty="0" smtClean="0">
              <a:sym typeface="Symbol"/>
            </a:endParaRPr>
          </a:p>
          <a:p>
            <a:r>
              <a:rPr lang="fr-FR" dirty="0" smtClean="0">
                <a:sym typeface="Symbol"/>
              </a:rPr>
              <a:t>Le blocage synaptique n’entraine pas de lésions cellulaire ce qui explique  la récupération totale des patients </a:t>
            </a:r>
          </a:p>
          <a:p>
            <a:pPr>
              <a:buNone/>
            </a:pPr>
            <a:endParaRPr lang="fr-FR" dirty="0" smtClean="0">
              <a:sym typeface="Symbol"/>
            </a:endParaRPr>
          </a:p>
          <a:p>
            <a:r>
              <a:rPr lang="fr-FR" dirty="0" smtClean="0">
                <a:sym typeface="Symbol"/>
              </a:rPr>
              <a:t>La toxine ne franchit pas la barrière hematoencephalique donc pas d’atteinte du système nerveux central  </a:t>
            </a:r>
            <a:endParaRPr lang="fr-FR" dirty="0"/>
          </a:p>
        </p:txBody>
      </p:sp>
      <p:sp>
        <p:nvSpPr>
          <p:cNvPr id="3" name="Titre 2"/>
          <p:cNvSpPr>
            <a:spLocks noGrp="1"/>
          </p:cNvSpPr>
          <p:nvPr>
            <p:ph type="title"/>
          </p:nvPr>
        </p:nvSpPr>
        <p:spPr/>
        <p:txBody>
          <a:bodyPr/>
          <a:lstStyle/>
          <a:p>
            <a:r>
              <a:rPr lang="fr-FR" dirty="0" smtClean="0"/>
              <a:t>Physiopathologie </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917</TotalTime>
  <Words>1059</Words>
  <Application>Microsoft Office PowerPoint</Application>
  <PresentationFormat>Affichage à l'écran (4:3)</PresentationFormat>
  <Paragraphs>155</Paragraphs>
  <Slides>21</Slides>
  <Notes>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Rotonde</vt:lpstr>
      <vt:lpstr>Botulisme</vt:lpstr>
      <vt:lpstr>Introduction </vt:lpstr>
      <vt:lpstr>Epidemiologie </vt:lpstr>
      <vt:lpstr>Epidemiologie </vt:lpstr>
      <vt:lpstr>Épidémiologie </vt:lpstr>
      <vt:lpstr>Diapositive 6</vt:lpstr>
      <vt:lpstr>Epidemiologie </vt:lpstr>
      <vt:lpstr>Physiopathologie </vt:lpstr>
      <vt:lpstr>Physiopathologie </vt:lpstr>
      <vt:lpstr>Physiopathologie </vt:lpstr>
      <vt:lpstr>Clinique </vt:lpstr>
      <vt:lpstr>Clinique </vt:lpstr>
      <vt:lpstr>Clinique </vt:lpstr>
      <vt:lpstr>Diapositive 14</vt:lpstr>
      <vt:lpstr>Clinique </vt:lpstr>
      <vt:lpstr>Clinique </vt:lpstr>
      <vt:lpstr>Diagnostic </vt:lpstr>
      <vt:lpstr>Diagnostic </vt:lpstr>
      <vt:lpstr>Traitement spécifique </vt:lpstr>
      <vt:lpstr>Traitement symptomatique  </vt:lpstr>
      <vt:lpstr>Prévention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botulisme</dc:title>
  <dc:creator>Sam</dc:creator>
  <cp:lastModifiedBy>User</cp:lastModifiedBy>
  <cp:revision>9</cp:revision>
  <dcterms:created xsi:type="dcterms:W3CDTF">2015-12-29T19:07:51Z</dcterms:created>
  <dcterms:modified xsi:type="dcterms:W3CDTF">2019-12-01T12:37:04Z</dcterms:modified>
</cp:coreProperties>
</file>