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6" r:id="rId9"/>
    <p:sldId id="268" r:id="rId10"/>
    <p:sldId id="269" r:id="rId11"/>
    <p:sldId id="270" r:id="rId12"/>
    <p:sldId id="267" r:id="rId13"/>
    <p:sldId id="271" r:id="rId14"/>
    <p:sldId id="272" r:id="rId15"/>
    <p:sldId id="273" r:id="rId16"/>
    <p:sldId id="276" r:id="rId17"/>
    <p:sldId id="277" r:id="rId18"/>
    <p:sldId id="290" r:id="rId19"/>
    <p:sldId id="279" r:id="rId20"/>
    <p:sldId id="280" r:id="rId21"/>
    <p:sldId id="281" r:id="rId22"/>
    <p:sldId id="283" r:id="rId23"/>
    <p:sldId id="285" r:id="rId24"/>
    <p:sldId id="286" r:id="rId25"/>
    <p:sldId id="287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2C33C-143A-453E-BD5A-5FDB553F6F84}" type="datetimeFigureOut">
              <a:rPr lang="fr-FR" smtClean="0"/>
              <a:t>30/11/2021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1F51C-A5BE-43E7-A71A-987DC39A9A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0133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81CDA-5010-4056-8F3C-86AC6B80C4D3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3032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Bactériémies  à bacilles  Gram négatif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745011" y="6183161"/>
            <a:ext cx="4446989" cy="674839"/>
          </a:xfrm>
        </p:spPr>
        <p:txBody>
          <a:bodyPr/>
          <a:lstStyle/>
          <a:p>
            <a:r>
              <a:rPr lang="fr-FR" dirty="0" smtClean="0"/>
              <a:t>Dr CHARAOUI KHALIDA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530749" y="119270"/>
            <a:ext cx="3509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Année universitaire 2021/2022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691" y="0"/>
            <a:ext cx="1349857" cy="134985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5097" y="0"/>
            <a:ext cx="1495425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43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Infections  communautaires (porte d’entrée 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i="1" dirty="0" smtClean="0"/>
          </a:p>
          <a:p>
            <a:r>
              <a:rPr lang="fr-FR" b="1" dirty="0" smtClean="0"/>
              <a:t>Infections urinaires </a:t>
            </a:r>
            <a:r>
              <a:rPr lang="fr-FR" dirty="0" smtClean="0"/>
              <a:t>: pyélonéphrite, prostatites / </a:t>
            </a:r>
            <a:r>
              <a:rPr lang="fr-FR" i="1" dirty="0" smtClean="0"/>
              <a:t>E.coli </a:t>
            </a:r>
            <a:r>
              <a:rPr lang="fr-FR" i="1" dirty="0"/>
              <a:t>+++, </a:t>
            </a:r>
            <a:r>
              <a:rPr lang="fr-FR" i="1" dirty="0" err="1"/>
              <a:t>klebsiella</a:t>
            </a:r>
            <a:r>
              <a:rPr lang="fr-FR" i="1" dirty="0"/>
              <a:t> </a:t>
            </a:r>
            <a:r>
              <a:rPr lang="fr-FR" i="1" dirty="0" err="1"/>
              <a:t>pneumoniae</a:t>
            </a:r>
            <a:r>
              <a:rPr lang="fr-FR" i="1" dirty="0"/>
              <a:t> , </a:t>
            </a:r>
            <a:r>
              <a:rPr lang="fr-FR" i="1" dirty="0" err="1"/>
              <a:t>proteus</a:t>
            </a:r>
            <a:r>
              <a:rPr lang="fr-FR" i="1" dirty="0"/>
              <a:t> </a:t>
            </a:r>
            <a:endParaRPr lang="fr-FR" dirty="0"/>
          </a:p>
          <a:p>
            <a:r>
              <a:rPr lang="fr-FR" b="1" dirty="0" smtClean="0"/>
              <a:t>Infections </a:t>
            </a:r>
            <a:r>
              <a:rPr lang="fr-FR" b="1" dirty="0"/>
              <a:t>digestives</a:t>
            </a:r>
            <a:r>
              <a:rPr lang="fr-FR" dirty="0"/>
              <a:t>: </a:t>
            </a:r>
          </a:p>
          <a:p>
            <a:pPr>
              <a:buNone/>
            </a:pPr>
            <a:r>
              <a:rPr lang="fr-FR" dirty="0"/>
              <a:t>     </a:t>
            </a:r>
            <a:r>
              <a:rPr lang="fr-FR" dirty="0">
                <a:solidFill>
                  <a:schemeClr val="tx1"/>
                </a:solidFill>
              </a:rPr>
              <a:t>Diarrhées fébriles </a:t>
            </a:r>
            <a:r>
              <a:rPr lang="fr-FR" dirty="0" smtClean="0">
                <a:solidFill>
                  <a:schemeClr val="tx1"/>
                </a:solidFill>
                <a:sym typeface="Symbol"/>
              </a:rPr>
              <a:t> E.coli, salmonelle…</a:t>
            </a:r>
            <a:endParaRPr lang="fr-FR" dirty="0">
              <a:solidFill>
                <a:schemeClr val="tx1"/>
              </a:solidFill>
              <a:sym typeface="Symbol"/>
            </a:endParaRPr>
          </a:p>
          <a:p>
            <a:pPr>
              <a:buNone/>
            </a:pPr>
            <a:r>
              <a:rPr lang="fr-FR" dirty="0">
                <a:solidFill>
                  <a:schemeClr val="tx1"/>
                </a:solidFill>
                <a:sym typeface="Symbol"/>
              </a:rPr>
              <a:t>     infections intra-abdominales</a:t>
            </a:r>
            <a:r>
              <a:rPr lang="fr-FR" dirty="0">
                <a:sym typeface="Symbol"/>
              </a:rPr>
              <a:t>: cholécystite, angiocholite, sigmoïdite, appendicites,  péritonites, abcès hépatiques</a:t>
            </a:r>
            <a:r>
              <a:rPr lang="fr-FR" dirty="0" smtClean="0">
                <a:sym typeface="Symbol"/>
              </a:rPr>
              <a:t>…</a:t>
            </a:r>
          </a:p>
          <a:p>
            <a:r>
              <a:rPr lang="fr-FR" dirty="0">
                <a:sym typeface="Symbol"/>
              </a:rPr>
              <a:t> </a:t>
            </a:r>
            <a:r>
              <a:rPr lang="fr-FR" b="1" dirty="0">
                <a:sym typeface="Symbol"/>
              </a:rPr>
              <a:t>plaies et ulcérations cutanées chroniques surinfectées</a:t>
            </a:r>
            <a:endParaRPr lang="fr-FR" b="1" dirty="0" smtClean="0">
              <a:sym typeface="Symbol"/>
            </a:endParaRPr>
          </a:p>
          <a:p>
            <a:r>
              <a:rPr lang="fr-FR" b="1" dirty="0" smtClean="0">
                <a:sym typeface="Symbol"/>
              </a:rPr>
              <a:t>Autres</a:t>
            </a:r>
            <a:r>
              <a:rPr lang="fr-FR" dirty="0" smtClean="0">
                <a:sym typeface="Symbol"/>
              </a:rPr>
              <a:t> : pneumopathies, méningites</a:t>
            </a:r>
          </a:p>
          <a:p>
            <a:r>
              <a:rPr lang="fr-FR" dirty="0" smtClean="0">
                <a:sym typeface="Symbol"/>
              </a:rPr>
              <a:t>Arthrites , spondylodiscites rarement</a:t>
            </a:r>
          </a:p>
          <a:p>
            <a:pPr>
              <a:buNone/>
            </a:pPr>
            <a:endParaRPr lang="fr-FR" dirty="0">
              <a:sym typeface="Symbol"/>
            </a:endParaRPr>
          </a:p>
          <a:p>
            <a:pPr>
              <a:buNone/>
            </a:pPr>
            <a:endParaRPr lang="fr-FR" dirty="0">
              <a:sym typeface="Symbol"/>
            </a:endParaRP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904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Infections associées aux soins / nosocomiales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fr-FR" dirty="0" smtClean="0"/>
          </a:p>
          <a:p>
            <a:r>
              <a:rPr lang="fr-FR" b="1" dirty="0" smtClean="0"/>
              <a:t>Terrain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Patients porteurs de lésions chroniques : Uropathies, bronchopathies, plaies cutanées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Services de réanimation, chirurgie, brulés, oncohématologie…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Immunodéprimés : neutropénies, corticothérapie, chimiothérapie… 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b="1" dirty="0" smtClean="0"/>
              <a:t>Portes d’entrée </a:t>
            </a:r>
            <a:endParaRPr lang="fr-FR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Sondes vésicales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Cathéters vasculaires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Sondes d’intubation trachéale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Escarres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73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Diagnostic positif → hémocultures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r-FR" dirty="0" smtClean="0"/>
          </a:p>
          <a:p>
            <a:r>
              <a:rPr lang="fr-FR" dirty="0" smtClean="0"/>
              <a:t>Quand faire les hémocultures ?</a:t>
            </a:r>
          </a:p>
          <a:p>
            <a:r>
              <a:rPr lang="fr-FR" b="1" dirty="0" smtClean="0"/>
              <a:t>Fièvre élevée  </a:t>
            </a:r>
            <a:r>
              <a:rPr lang="fr-FR" dirty="0" smtClean="0"/>
              <a:t>avec 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Frissons intenses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Foyer infectieux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Neutropénie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Matériel étranger (cathéter veineux central)</a:t>
            </a:r>
          </a:p>
          <a:p>
            <a:r>
              <a:rPr lang="fr-FR" dirty="0" smtClean="0"/>
              <a:t>Hypothermie </a:t>
            </a:r>
          </a:p>
          <a:p>
            <a:r>
              <a:rPr lang="fr-FR" dirty="0" smtClean="0"/>
              <a:t>Absence de fièvre : sujet âgé, corticothérapie, immunodéprimé, prise d’antipyrétique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40722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Diagnostic positif → hémocultures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Comment faire les hémocultures?</a:t>
            </a:r>
          </a:p>
          <a:p>
            <a:r>
              <a:rPr lang="fr-FR" b="1" dirty="0" smtClean="0"/>
              <a:t>Avant toute antibiothérapie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Asepsie stricte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Ponction d’une veine périphérique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Si cathéter central : prélèvement concomitant des hémocultures sur cathéter et en périphérie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1 prélèvement  → Ensemencement de  deux flacons d’hémoculture (en aérobiose et en anaérobiose), 10 ml pour chaque flacon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4 à 6 flacons sont prélevés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Si signes de gravité : 4 flacons sont prélevés lors de la même ponction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Renseignements cliniques pour le laboratoire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515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Diagnostic positif → hémocultures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Au niveau du laboratoire </a:t>
            </a:r>
          </a:p>
          <a:p>
            <a:r>
              <a:rPr lang="fr-FR" dirty="0" smtClean="0"/>
              <a:t>Surveillance automatisée des flacons d’hémoculture </a:t>
            </a:r>
          </a:p>
          <a:p>
            <a:r>
              <a:rPr lang="fr-FR" dirty="0" smtClean="0"/>
              <a:t>examen direct obtenu en 24 à 48 heures</a:t>
            </a:r>
          </a:p>
          <a:p>
            <a:r>
              <a:rPr lang="fr-FR" dirty="0" smtClean="0"/>
              <a:t>Identification et antibiogramme obtenus en 72 heures</a:t>
            </a:r>
          </a:p>
          <a:p>
            <a:r>
              <a:rPr lang="fr-FR" dirty="0" smtClean="0"/>
              <a:t>Autres techniques plus rapides : PCR mais non disponibles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978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Conduite à tenir devant une suspicion de bactériémie à BGN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FR" b="1" dirty="0" smtClean="0"/>
          </a:p>
          <a:p>
            <a:r>
              <a:rPr lang="fr-FR" b="1" dirty="0" smtClean="0"/>
              <a:t>Hospitalisation en service spécialisé (réanimation si choc )</a:t>
            </a:r>
          </a:p>
          <a:p>
            <a:r>
              <a:rPr lang="fr-FR" b="1" dirty="0" smtClean="0"/>
              <a:t>Faire des hémocultures </a:t>
            </a:r>
          </a:p>
          <a:p>
            <a:r>
              <a:rPr lang="fr-FR" b="1" dirty="0" smtClean="0"/>
              <a:t>Rechercher  systématiquement des signes de gravité : signes de </a:t>
            </a:r>
            <a:r>
              <a:rPr lang="fr-FR" b="1" dirty="0" err="1" smtClean="0"/>
              <a:t>sepsis</a:t>
            </a:r>
            <a:r>
              <a:rPr lang="fr-FR" b="1" dirty="0" smtClean="0"/>
              <a:t> ou de choc septique </a:t>
            </a:r>
          </a:p>
          <a:p>
            <a:r>
              <a:rPr lang="fr-FR" b="1" dirty="0" smtClean="0"/>
              <a:t>Contexte communautaire ou associé aux soins </a:t>
            </a:r>
          </a:p>
          <a:p>
            <a:r>
              <a:rPr lang="fr-FR" b="1" dirty="0" smtClean="0"/>
              <a:t>Terrain </a:t>
            </a:r>
          </a:p>
          <a:p>
            <a:r>
              <a:rPr lang="fr-FR" b="1" dirty="0" smtClean="0"/>
              <a:t>Porte d’entrée </a:t>
            </a:r>
          </a:p>
          <a:p>
            <a:r>
              <a:rPr lang="fr-FR" b="1" dirty="0" smtClean="0"/>
              <a:t>Localisations secondaires </a:t>
            </a:r>
          </a:p>
          <a:p>
            <a:r>
              <a:rPr lang="fr-FR" b="1" dirty="0" smtClean="0"/>
              <a:t>Prélèvements microbiologiques </a:t>
            </a:r>
          </a:p>
          <a:p>
            <a:r>
              <a:rPr lang="fr-FR" b="1" dirty="0" smtClean="0"/>
              <a:t>Imagerie </a:t>
            </a:r>
          </a:p>
          <a:p>
            <a:pPr marL="0" indent="0">
              <a:buNone/>
            </a:pPr>
            <a:endParaRPr lang="fr-FR" b="1" dirty="0" smtClean="0"/>
          </a:p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23499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3" descr="Captur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6256" y="0"/>
            <a:ext cx="683161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55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3673" y="0"/>
            <a:ext cx="712465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30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fr-FR" dirty="0" smtClean="0"/>
          </a:p>
          <a:p>
            <a:r>
              <a:rPr lang="fr-FR" dirty="0" smtClean="0"/>
              <a:t>Les BGN  sont sensibles aux betalactamines, aminosides et </a:t>
            </a:r>
            <a:r>
              <a:rPr lang="fr-FR" dirty="0" err="1" smtClean="0"/>
              <a:t>fluoroquinolones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r>
              <a:rPr lang="fr-FR" dirty="0" smtClean="0"/>
              <a:t>Problème actuel avec les entérobactéries sécrétrices de </a:t>
            </a:r>
            <a:r>
              <a:rPr lang="fr-FR" dirty="0" err="1" smtClean="0"/>
              <a:t>betalactamases</a:t>
            </a:r>
            <a:r>
              <a:rPr lang="fr-FR" dirty="0" smtClean="0"/>
              <a:t> à large spectre (BLSE) et de </a:t>
            </a:r>
            <a:r>
              <a:rPr lang="fr-FR" dirty="0" err="1" smtClean="0"/>
              <a:t>carbapenemases</a:t>
            </a:r>
            <a:r>
              <a:rPr lang="fr-FR" dirty="0" smtClean="0"/>
              <a:t> ( </a:t>
            </a:r>
            <a:r>
              <a:rPr lang="fr-FR" i="1" dirty="0" err="1" smtClean="0"/>
              <a:t>E.Coli</a:t>
            </a:r>
            <a:r>
              <a:rPr lang="fr-FR" i="1" dirty="0" smtClean="0"/>
              <a:t> et </a:t>
            </a:r>
            <a:r>
              <a:rPr lang="fr-FR" i="1" dirty="0" err="1" smtClean="0"/>
              <a:t>klebsiella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 Le </a:t>
            </a:r>
            <a:r>
              <a:rPr lang="fr-FR" dirty="0" err="1" smtClean="0"/>
              <a:t>pseudomonas</a:t>
            </a:r>
            <a:r>
              <a:rPr lang="fr-FR" dirty="0" smtClean="0"/>
              <a:t> sensible à </a:t>
            </a:r>
            <a:r>
              <a:rPr lang="fr-FR" dirty="0" err="1" smtClean="0"/>
              <a:t>Carboxypénicilline</a:t>
            </a:r>
            <a:r>
              <a:rPr lang="fr-FR" dirty="0" smtClean="0"/>
              <a:t>, </a:t>
            </a:r>
            <a:r>
              <a:rPr lang="fr-FR" dirty="0" err="1" smtClean="0"/>
              <a:t>Ceftazidime</a:t>
            </a:r>
            <a:r>
              <a:rPr lang="fr-FR" dirty="0" smtClean="0"/>
              <a:t>,  </a:t>
            </a:r>
            <a:r>
              <a:rPr lang="fr-FR" dirty="0" err="1" smtClean="0"/>
              <a:t>Imipenem</a:t>
            </a:r>
            <a:r>
              <a:rPr lang="fr-FR" dirty="0" smtClean="0"/>
              <a:t>, Ciprofloxacine.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 smtClean="0"/>
              <a:t>Le traitement dépend de la présence ou non des signes de gravité, la localisation et l’origine de l’infection.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Antibiothérapie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5140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Antibiothérapie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r-FR" dirty="0" smtClean="0"/>
          </a:p>
          <a:p>
            <a:r>
              <a:rPr lang="fr-FR" b="1" dirty="0" smtClean="0"/>
              <a:t>Après prélèvements microbiologiques 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b="1" dirty="0" smtClean="0"/>
              <a:t>Toute bactériémie  avec </a:t>
            </a:r>
            <a:r>
              <a:rPr lang="fr-FR" b="1" dirty="0" err="1" smtClean="0"/>
              <a:t>sepsis</a:t>
            </a:r>
            <a:r>
              <a:rPr lang="fr-FR" b="1" dirty="0" smtClean="0"/>
              <a:t> et/ ou choc septique est une urgence thérapeutique </a:t>
            </a:r>
          </a:p>
          <a:p>
            <a:endParaRPr lang="fr-FR" dirty="0"/>
          </a:p>
          <a:p>
            <a:r>
              <a:rPr lang="fr-FR" b="1" dirty="0" smtClean="0"/>
              <a:t>D’emblée</a:t>
            </a:r>
            <a:r>
              <a:rPr lang="fr-FR" dirty="0" smtClean="0"/>
              <a:t>  si 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err="1" smtClean="0"/>
              <a:t>sepsis</a:t>
            </a:r>
            <a:r>
              <a:rPr lang="fr-FR" dirty="0" smtClean="0"/>
              <a:t> / choc septique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Foyer infectieux identifié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Neutropénie  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 typeface="Wingdings" panose="05000000000000000000" pitchFamily="2" charset="2"/>
              <a:buChar char="ü"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88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Connaitre les portes d’entrées et les localisations secondaires  les plus fréquentes des bactériémies à BGN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Connaitre l’indication des hémocultures 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Reconnaitre un choc septique et initier sa prise en charge thérapeutique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Connaitre les principes de l’antibiothérapie au cours d’une bactériémie à BGN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412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Antibiothérapie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b="1" dirty="0" smtClean="0"/>
              <a:t>Indications de la bithérapie</a:t>
            </a:r>
            <a:r>
              <a:rPr lang="fr-FR" dirty="0" smtClean="0"/>
              <a:t>  </a:t>
            </a:r>
            <a:r>
              <a:rPr lang="fr-FR" dirty="0"/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Élargir le spectre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Augmenter la vitesse de </a:t>
            </a:r>
            <a:r>
              <a:rPr lang="fr-FR" dirty="0" err="1"/>
              <a:t>bactéricidie</a:t>
            </a:r>
            <a:r>
              <a:rPr lang="fr-FR" dirty="0"/>
              <a:t> </a:t>
            </a:r>
            <a:endParaRPr lang="fr-F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Limiter l’émergence des mutants résistants 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b="1" dirty="0"/>
              <a:t>Probabiliste </a:t>
            </a:r>
            <a:r>
              <a:rPr lang="fr-FR" dirty="0"/>
              <a:t>d’abord puis adapté par les résultats des prélèvements microbiologiques 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b="1" dirty="0"/>
              <a:t>Initialement</a:t>
            </a:r>
            <a:r>
              <a:rPr lang="fr-FR" dirty="0"/>
              <a:t> </a:t>
            </a:r>
            <a:r>
              <a:rPr lang="fr-FR" b="1" dirty="0"/>
              <a:t>parentérale</a:t>
            </a:r>
            <a:r>
              <a:rPr lang="fr-FR" dirty="0"/>
              <a:t> puis relais par voie orale dés que possible 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b="1" dirty="0"/>
              <a:t>Bactéricide</a:t>
            </a:r>
            <a:r>
              <a:rPr lang="fr-FR" dirty="0"/>
              <a:t> </a:t>
            </a:r>
            <a:endParaRPr lang="fr-FR" dirty="0" smtClean="0"/>
          </a:p>
          <a:p>
            <a:pPr>
              <a:buFont typeface="Wingdings" panose="05000000000000000000" pitchFamily="2" charset="2"/>
              <a:buChar char="ü"/>
            </a:pPr>
            <a:endParaRPr lang="fr-FR" dirty="0"/>
          </a:p>
          <a:p>
            <a:r>
              <a:rPr lang="fr-FR" b="1" dirty="0" smtClean="0"/>
              <a:t>Durée</a:t>
            </a:r>
            <a:r>
              <a:rPr lang="fr-FR" dirty="0" smtClean="0"/>
              <a:t> : 5 à 10 jours voire 15 jours </a:t>
            </a:r>
          </a:p>
          <a:p>
            <a:pPr marL="0" indent="0">
              <a:buNone/>
            </a:pPr>
            <a:r>
              <a:rPr lang="fr-FR" dirty="0" smtClean="0"/>
              <a:t>Plus prolongée si endocardite ou localisations ostéo-articulaires ou terrain (neutropénie)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98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Antibiothérapie probabiliste en présence de signes de gravité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0715492"/>
              </p:ext>
            </p:extLst>
          </p:nvPr>
        </p:nvGraphicFramePr>
        <p:xfrm>
          <a:off x="1683023" y="2133598"/>
          <a:ext cx="10177672" cy="4200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8836"/>
                <a:gridCol w="5088836"/>
              </a:tblGrid>
              <a:tr h="1050235">
                <a:tc>
                  <a:txBody>
                    <a:bodyPr/>
                    <a:lstStyle/>
                    <a:p>
                      <a:r>
                        <a:rPr lang="fr-FR" dirty="0" smtClean="0"/>
                        <a:t>Foyer</a:t>
                      </a:r>
                      <a:r>
                        <a:rPr lang="fr-FR" baseline="0" dirty="0" smtClean="0"/>
                        <a:t> digestif, voies biliaires </a:t>
                      </a:r>
                    </a:p>
                    <a:p>
                      <a:r>
                        <a:rPr lang="fr-FR" baseline="0" dirty="0" smtClean="0"/>
                        <a:t>Infection communautaire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C3G ou </a:t>
                      </a:r>
                      <a:r>
                        <a:rPr lang="fr-FR" dirty="0" err="1" smtClean="0"/>
                        <a:t>fluoroquinolones</a:t>
                      </a:r>
                      <a:r>
                        <a:rPr lang="fr-FR" dirty="0" smtClean="0"/>
                        <a:t> si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smtClean="0"/>
                        <a:t>allergie +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metronidazole</a:t>
                      </a:r>
                      <a:r>
                        <a:rPr lang="fr-FR" baseline="0" dirty="0" smtClean="0"/>
                        <a:t> +/- aminoside </a:t>
                      </a:r>
                      <a:endParaRPr lang="fr-FR" dirty="0"/>
                    </a:p>
                  </a:txBody>
                  <a:tcPr/>
                </a:tc>
              </a:tr>
              <a:tr h="1050235">
                <a:tc>
                  <a:txBody>
                    <a:bodyPr/>
                    <a:lstStyle/>
                    <a:p>
                      <a:r>
                        <a:rPr lang="fr-FR" dirty="0" smtClean="0"/>
                        <a:t>Foyer</a:t>
                      </a:r>
                      <a:r>
                        <a:rPr lang="fr-FR" baseline="0" dirty="0" smtClean="0"/>
                        <a:t> urinaire </a:t>
                      </a:r>
                    </a:p>
                    <a:p>
                      <a:r>
                        <a:rPr lang="fr-FR" baseline="0" dirty="0" smtClean="0"/>
                        <a:t>Infection communautaire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C3G (</a:t>
                      </a:r>
                      <a:r>
                        <a:rPr lang="fr-FR" dirty="0" err="1" smtClean="0"/>
                        <a:t>céfotaxime</a:t>
                      </a:r>
                      <a:r>
                        <a:rPr lang="fr-FR" dirty="0" smtClean="0"/>
                        <a:t> ou </a:t>
                      </a:r>
                      <a:r>
                        <a:rPr lang="fr-FR" dirty="0" err="1" smtClean="0"/>
                        <a:t>ceftriaxone</a:t>
                      </a:r>
                      <a:r>
                        <a:rPr lang="fr-FR" dirty="0" smtClean="0"/>
                        <a:t>) + aminoside </a:t>
                      </a:r>
                      <a:endParaRPr lang="fr-FR" dirty="0"/>
                    </a:p>
                  </a:txBody>
                  <a:tcPr/>
                </a:tc>
              </a:tr>
              <a:tr h="1050235">
                <a:tc>
                  <a:txBody>
                    <a:bodyPr/>
                    <a:lstStyle/>
                    <a:p>
                      <a:r>
                        <a:rPr lang="fr-FR" dirty="0" smtClean="0"/>
                        <a:t>Pas de foyers </a:t>
                      </a:r>
                    </a:p>
                    <a:p>
                      <a:r>
                        <a:rPr lang="fr-FR" dirty="0" smtClean="0"/>
                        <a:t>Infection</a:t>
                      </a:r>
                      <a:r>
                        <a:rPr lang="fr-FR" baseline="0" dirty="0" smtClean="0"/>
                        <a:t> c</a:t>
                      </a:r>
                      <a:r>
                        <a:rPr lang="fr-FR" dirty="0" smtClean="0"/>
                        <a:t>ommunautaire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C3G (</a:t>
                      </a:r>
                      <a:r>
                        <a:rPr lang="fr-FR" dirty="0" err="1" smtClean="0"/>
                        <a:t>céfotaxime</a:t>
                      </a:r>
                      <a:r>
                        <a:rPr lang="fr-FR" dirty="0" smtClean="0"/>
                        <a:t> ou </a:t>
                      </a:r>
                      <a:r>
                        <a:rPr lang="fr-FR" dirty="0" err="1" smtClean="0"/>
                        <a:t>ceftriaxone</a:t>
                      </a:r>
                      <a:r>
                        <a:rPr lang="fr-FR" dirty="0" smtClean="0"/>
                        <a:t>) +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smtClean="0"/>
                        <a:t>aminoside</a:t>
                      </a:r>
                      <a:endParaRPr lang="fr-FR" dirty="0"/>
                    </a:p>
                  </a:txBody>
                  <a:tcPr/>
                </a:tc>
              </a:tr>
              <a:tr h="1050235">
                <a:tc>
                  <a:txBody>
                    <a:bodyPr/>
                    <a:lstStyle/>
                    <a:p>
                      <a:r>
                        <a:rPr lang="fr-FR" dirty="0" smtClean="0"/>
                        <a:t>Pas de foyers </a:t>
                      </a:r>
                    </a:p>
                    <a:p>
                      <a:r>
                        <a:rPr lang="fr-FR" dirty="0" smtClean="0"/>
                        <a:t>Infection associée aux soins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ßlactamines</a:t>
                      </a:r>
                      <a:r>
                        <a:rPr lang="fr-FR" dirty="0" smtClean="0"/>
                        <a:t> à large spectre + </a:t>
                      </a:r>
                      <a:r>
                        <a:rPr lang="fr-FR" dirty="0" err="1" smtClean="0"/>
                        <a:t>amikacine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558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 de la porte d’entrée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Primordial 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Médical ( antibiothérapie prolongée)</a:t>
            </a:r>
          </a:p>
          <a:p>
            <a:endParaRPr lang="fr-FR" dirty="0"/>
          </a:p>
          <a:p>
            <a:r>
              <a:rPr lang="fr-FR" dirty="0" smtClean="0"/>
              <a:t>Chirurgical : drainage d’abcès, levée d’obstacle biliaire ou urinaire…)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Ablation de matériel étranger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228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 smtClean="0"/>
              <a:t>Rééquilibration hydro-</a:t>
            </a:r>
            <a:r>
              <a:rPr lang="fr-FR" dirty="0" err="1" smtClean="0"/>
              <a:t>electrolytique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En cas de </a:t>
            </a:r>
            <a:r>
              <a:rPr lang="fr-FR" dirty="0" err="1" smtClean="0"/>
              <a:t>sepsis</a:t>
            </a:r>
            <a:r>
              <a:rPr lang="fr-FR" dirty="0" smtClean="0"/>
              <a:t>  avec hypotension: remplissage avec SSI: perfusions répétées de 30 ml/kg (1000 cc / 20 min)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Si hypotension persistante: Le traitement vasopresseur doit être débuté </a:t>
            </a:r>
            <a:r>
              <a:rPr lang="fr-FR" dirty="0" smtClean="0">
                <a:solidFill>
                  <a:srgbClr val="FF0000"/>
                </a:solidFill>
              </a:rPr>
              <a:t>avant la fin de la première heure </a:t>
            </a:r>
            <a:endParaRPr lang="fr-FR" dirty="0" smtClean="0"/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     noradrénaline en première intention.</a:t>
            </a:r>
          </a:p>
          <a:p>
            <a:pPr>
              <a:buNone/>
            </a:pP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rgbClr val="FF0000"/>
                </a:solidFill>
              </a:rPr>
              <a:t>    </a:t>
            </a:r>
            <a:r>
              <a:rPr lang="fr-FR" dirty="0" smtClean="0"/>
              <a:t>L’adrénaline est une alternative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 associé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468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Surveillance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État de conscience </a:t>
            </a:r>
          </a:p>
          <a:p>
            <a:r>
              <a:rPr lang="fr-FR" dirty="0" smtClean="0"/>
              <a:t>Pression artérielle</a:t>
            </a:r>
          </a:p>
          <a:p>
            <a:r>
              <a:rPr lang="fr-FR" dirty="0" smtClean="0"/>
              <a:t>Fréquence cardiaque</a:t>
            </a:r>
          </a:p>
          <a:p>
            <a:r>
              <a:rPr lang="fr-FR" dirty="0" smtClean="0"/>
              <a:t>Fréquence  respiratoire</a:t>
            </a:r>
          </a:p>
          <a:p>
            <a:r>
              <a:rPr lang="fr-FR" dirty="0" smtClean="0"/>
              <a:t>Diurèse </a:t>
            </a:r>
          </a:p>
          <a:p>
            <a:r>
              <a:rPr lang="fr-FR" dirty="0" smtClean="0"/>
              <a:t>Température : efficacité de l’antibiothérapie si apyrexie après 3 à 5 jours et absence d’apparition de localisations secondaires</a:t>
            </a:r>
          </a:p>
          <a:p>
            <a:r>
              <a:rPr lang="fr-FR" dirty="0"/>
              <a:t> </a:t>
            </a:r>
            <a:r>
              <a:rPr lang="fr-FR" dirty="0" smtClean="0"/>
              <a:t>tolérance du traitement</a:t>
            </a:r>
          </a:p>
          <a:p>
            <a:r>
              <a:rPr lang="fr-FR" dirty="0" smtClean="0"/>
              <a:t>Hémocultures de contrôle si évolution défavorable 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30961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Persistance de la fièvre dans les bactériémies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Vérifier l’évolutivité de l’infection :  porte d’entrée et localisations secondaires / hémocultures </a:t>
            </a:r>
          </a:p>
          <a:p>
            <a:endParaRPr lang="fr-FR" dirty="0"/>
          </a:p>
          <a:p>
            <a:r>
              <a:rPr lang="fr-FR" dirty="0" smtClean="0"/>
              <a:t>Vérifier que l’antibiothérapie est adaptée </a:t>
            </a:r>
          </a:p>
          <a:p>
            <a:endParaRPr lang="fr-FR" dirty="0"/>
          </a:p>
          <a:p>
            <a:r>
              <a:rPr lang="fr-FR" dirty="0" smtClean="0"/>
              <a:t>Rechercher une complication iatrogène 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599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fr-FR" dirty="0" smtClean="0"/>
          </a:p>
          <a:p>
            <a:r>
              <a:rPr lang="fr-FR" dirty="0" smtClean="0"/>
              <a:t>Les bactériémies à BGN sont des infections fréquentes 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Communautaires / associées aux soins </a:t>
            </a:r>
          </a:p>
          <a:p>
            <a:endParaRPr lang="fr-FR" dirty="0"/>
          </a:p>
          <a:p>
            <a:r>
              <a:rPr lang="fr-FR" dirty="0" smtClean="0"/>
              <a:t>Portes  d’entrée :  souvent  urinaire ou digestive 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Risque de complication sévère 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b="1" dirty="0" smtClean="0"/>
              <a:t>Première cause de choc septique </a:t>
            </a:r>
          </a:p>
          <a:p>
            <a:pPr marL="0" indent="0">
              <a:buNone/>
            </a:pPr>
            <a:endParaRPr lang="fr-FR" b="1" dirty="0" smtClean="0"/>
          </a:p>
          <a:p>
            <a:r>
              <a:rPr lang="fr-FR" b="1" dirty="0" smtClean="0"/>
              <a:t>Résistance bactérienne : problème de santé publique mondial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127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Définition d’une bactériémie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 smtClean="0"/>
              <a:t>Définition </a:t>
            </a:r>
            <a:r>
              <a:rPr lang="fr-FR" dirty="0"/>
              <a:t>de la bactériémie (ex septicémie)  est  biologique : présence de bactéries dans le sang </a:t>
            </a:r>
          </a:p>
          <a:p>
            <a:r>
              <a:rPr lang="fr-FR" dirty="0" smtClean="0"/>
              <a:t>Stigmates </a:t>
            </a:r>
            <a:r>
              <a:rPr lang="fr-FR" dirty="0"/>
              <a:t>d’infection: fièvre et syndrome inflammatoire biologique</a:t>
            </a:r>
          </a:p>
          <a:p>
            <a:r>
              <a:rPr lang="fr-FR" dirty="0" smtClean="0"/>
              <a:t>La bactériémie peut être secondaire à 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Foyer </a:t>
            </a:r>
            <a:r>
              <a:rPr lang="fr-FR" dirty="0"/>
              <a:t>infectieux focal (pneumonie, pyélonéphrite </a:t>
            </a:r>
            <a:r>
              <a:rPr lang="fr-FR" dirty="0" smtClean="0"/>
              <a:t>aigue…)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Translocation de la flore digestive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Foyer </a:t>
            </a:r>
            <a:r>
              <a:rPr lang="fr-FR" dirty="0" err="1" smtClean="0"/>
              <a:t>endovasculaire</a:t>
            </a:r>
            <a:r>
              <a:rPr lang="fr-FR" dirty="0" smtClean="0"/>
              <a:t> </a:t>
            </a:r>
          </a:p>
          <a:p>
            <a:r>
              <a:rPr lang="fr-FR" dirty="0" smtClean="0"/>
              <a:t>Bactériémie ↔ porte d’</a:t>
            </a:r>
            <a:r>
              <a:rPr lang="fr-FR" dirty="0" err="1" smtClean="0"/>
              <a:t>éntrée</a:t>
            </a:r>
            <a:r>
              <a:rPr lang="fr-FR" dirty="0" smtClean="0"/>
              <a:t> → foyer infectieux → localisations secondaires → relais </a:t>
            </a:r>
            <a:r>
              <a:rPr lang="fr-FR" dirty="0" err="1" smtClean="0"/>
              <a:t>endovasculaire</a:t>
            </a:r>
            <a:r>
              <a:rPr lang="fr-FR" dirty="0" smtClean="0"/>
              <a:t> 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984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Agents causals 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2396018"/>
              </p:ext>
            </p:extLst>
          </p:nvPr>
        </p:nvGraphicFramePr>
        <p:xfrm>
          <a:off x="2589213" y="2133600"/>
          <a:ext cx="89154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700"/>
                <a:gridCol w="44577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Entérobactéries (flore commensale digestive)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Autres BGN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 smtClean="0"/>
                        <a:t>Escherichia coli</a:t>
                      </a:r>
                    </a:p>
                    <a:p>
                      <a:r>
                        <a:rPr lang="fr-FR" b="1" i="1" dirty="0" err="1" smtClean="0"/>
                        <a:t>Klebssiella</a:t>
                      </a:r>
                      <a:r>
                        <a:rPr lang="fr-FR" b="1" i="1" baseline="0" dirty="0" smtClean="0"/>
                        <a:t> </a:t>
                      </a:r>
                      <a:r>
                        <a:rPr lang="fr-FR" b="1" i="1" baseline="0" dirty="0" err="1" smtClean="0"/>
                        <a:t>pneumoniae</a:t>
                      </a:r>
                      <a:endParaRPr lang="fr-FR" b="1" i="1" baseline="0" dirty="0" smtClean="0"/>
                    </a:p>
                    <a:p>
                      <a:r>
                        <a:rPr lang="fr-FR" b="1" i="1" baseline="0" dirty="0" err="1" smtClean="0"/>
                        <a:t>Enterobacter</a:t>
                      </a:r>
                      <a:endParaRPr lang="fr-FR" b="1" i="1" baseline="0" dirty="0" smtClean="0"/>
                    </a:p>
                    <a:p>
                      <a:r>
                        <a:rPr lang="fr-FR" b="1" i="1" baseline="0" dirty="0" err="1" smtClean="0"/>
                        <a:t>Proteus</a:t>
                      </a:r>
                      <a:endParaRPr lang="fr-FR" b="1" i="1" baseline="0" dirty="0" smtClean="0"/>
                    </a:p>
                    <a:p>
                      <a:r>
                        <a:rPr lang="fr-FR" b="1" i="1" baseline="0" dirty="0" err="1" smtClean="0"/>
                        <a:t>Serratia</a:t>
                      </a:r>
                      <a:endParaRPr lang="fr-FR" b="1" i="1" baseline="0" dirty="0" smtClean="0"/>
                    </a:p>
                    <a:p>
                      <a:r>
                        <a:rPr lang="fr-FR" b="1" i="1" baseline="0" dirty="0" err="1" smtClean="0"/>
                        <a:t>Citrobacter</a:t>
                      </a:r>
                      <a:r>
                        <a:rPr lang="fr-FR" b="1" i="1" baseline="0" dirty="0" smtClean="0"/>
                        <a:t> </a:t>
                      </a:r>
                    </a:p>
                    <a:p>
                      <a:r>
                        <a:rPr lang="fr-FR" i="1" baseline="0" dirty="0" smtClean="0"/>
                        <a:t>Salmonella</a:t>
                      </a:r>
                    </a:p>
                    <a:p>
                      <a:r>
                        <a:rPr lang="fr-FR" i="1" baseline="0" dirty="0" err="1" smtClean="0"/>
                        <a:t>Shigella</a:t>
                      </a:r>
                      <a:endParaRPr lang="fr-FR" i="1" baseline="0" dirty="0" smtClean="0"/>
                    </a:p>
                    <a:p>
                      <a:r>
                        <a:rPr lang="fr-FR" i="1" baseline="0" dirty="0" smtClean="0"/>
                        <a:t>Yersinia</a:t>
                      </a:r>
                    </a:p>
                    <a:p>
                      <a:r>
                        <a:rPr lang="fr-FR" i="1" baseline="0" dirty="0" smtClean="0"/>
                        <a:t> </a:t>
                      </a:r>
                      <a:endParaRPr lang="fr-F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i="1" dirty="0" err="1" smtClean="0"/>
                        <a:t>Pseudomnas</a:t>
                      </a:r>
                      <a:r>
                        <a:rPr lang="fr-FR" b="1" i="1" baseline="0" dirty="0" smtClean="0"/>
                        <a:t> </a:t>
                      </a:r>
                    </a:p>
                    <a:p>
                      <a:r>
                        <a:rPr lang="fr-FR" b="1" i="1" baseline="0" dirty="0" err="1" smtClean="0"/>
                        <a:t>Acinetobacter</a:t>
                      </a:r>
                      <a:r>
                        <a:rPr lang="fr-FR" b="1" i="1" baseline="0" dirty="0" smtClean="0"/>
                        <a:t> </a:t>
                      </a:r>
                    </a:p>
                    <a:p>
                      <a:r>
                        <a:rPr lang="fr-FR" i="1" baseline="0" dirty="0" err="1" smtClean="0"/>
                        <a:t>Helicobacter</a:t>
                      </a:r>
                      <a:endParaRPr lang="fr-FR" i="1" baseline="0" dirty="0" smtClean="0"/>
                    </a:p>
                    <a:p>
                      <a:r>
                        <a:rPr lang="fr-FR" i="1" baseline="0" dirty="0" err="1" smtClean="0"/>
                        <a:t>Vibrio</a:t>
                      </a:r>
                      <a:endParaRPr lang="fr-FR" i="1" baseline="0" dirty="0" smtClean="0"/>
                    </a:p>
                    <a:p>
                      <a:r>
                        <a:rPr lang="fr-FR" i="1" baseline="0" dirty="0" err="1" smtClean="0"/>
                        <a:t>Haemophilus</a:t>
                      </a:r>
                      <a:endParaRPr lang="fr-FR" i="1" baseline="0" dirty="0" smtClean="0"/>
                    </a:p>
                    <a:p>
                      <a:r>
                        <a:rPr lang="fr-FR" i="1" baseline="0" dirty="0" smtClean="0"/>
                        <a:t>Brucella</a:t>
                      </a:r>
                    </a:p>
                    <a:p>
                      <a:r>
                        <a:rPr lang="fr-FR" i="1" baseline="0" dirty="0" err="1" smtClean="0"/>
                        <a:t>Legionella</a:t>
                      </a:r>
                      <a:r>
                        <a:rPr lang="fr-FR" i="1" baseline="0" dirty="0" smtClean="0"/>
                        <a:t> </a:t>
                      </a:r>
                    </a:p>
                    <a:p>
                      <a:r>
                        <a:rPr lang="fr-FR" i="1" baseline="0" dirty="0" err="1" smtClean="0"/>
                        <a:t>Bordetella</a:t>
                      </a:r>
                      <a:r>
                        <a:rPr lang="fr-FR" i="1" baseline="0" dirty="0" smtClean="0"/>
                        <a:t> </a:t>
                      </a:r>
                    </a:p>
                    <a:p>
                      <a:r>
                        <a:rPr lang="fr-FR" i="1" baseline="0" dirty="0" smtClean="0"/>
                        <a:t>…</a:t>
                      </a:r>
                    </a:p>
                    <a:p>
                      <a:endParaRPr lang="fr-FR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913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981200" y="1285861"/>
            <a:ext cx="8229600" cy="4721431"/>
          </a:xfrm>
        </p:spPr>
        <p:txBody>
          <a:bodyPr>
            <a:normAutofit/>
          </a:bodyPr>
          <a:lstStyle/>
          <a:p>
            <a:endParaRPr lang="fr-FR" b="1" dirty="0" smtClean="0"/>
          </a:p>
          <a:p>
            <a:r>
              <a:rPr lang="fr-FR" b="1" dirty="0" smtClean="0">
                <a:solidFill>
                  <a:srgbClr val="FF0000"/>
                </a:solidFill>
              </a:rPr>
              <a:t>Communautaires :</a:t>
            </a:r>
          </a:p>
          <a:p>
            <a:pPr>
              <a:buNone/>
            </a:pPr>
            <a:endParaRPr lang="fr-FR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fr-FR" dirty="0" smtClean="0"/>
              <a:t>Urinaires : obstacles extrinsèques ou intrinsèques.</a:t>
            </a:r>
          </a:p>
          <a:p>
            <a:pPr marL="514350" indent="-514350">
              <a:buNone/>
            </a:pPr>
            <a:endParaRPr lang="fr-FR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fr-FR" dirty="0" smtClean="0"/>
              <a:t>Biliaires: Lithiase, antécédents d’intervention sur les voies biliaires.</a:t>
            </a:r>
          </a:p>
          <a:p>
            <a:pPr marL="514350" indent="-514350">
              <a:buFont typeface="Wingdings" pitchFamily="2" charset="2"/>
              <a:buChar char="Ø"/>
            </a:pPr>
            <a:endParaRPr lang="fr-FR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de-DE" dirty="0" smtClean="0"/>
              <a:t>Digestives: </a:t>
            </a:r>
            <a:r>
              <a:rPr lang="de-DE" dirty="0" err="1" smtClean="0"/>
              <a:t>entérocolites</a:t>
            </a:r>
            <a:r>
              <a:rPr lang="de-DE" dirty="0" smtClean="0"/>
              <a:t>, </a:t>
            </a:r>
            <a:r>
              <a:rPr lang="de-DE" dirty="0" err="1" smtClean="0"/>
              <a:t>hypertension</a:t>
            </a:r>
            <a:r>
              <a:rPr lang="de-DE" dirty="0" smtClean="0"/>
              <a:t> </a:t>
            </a:r>
            <a:r>
              <a:rPr lang="de-DE" dirty="0" err="1" smtClean="0"/>
              <a:t>portale</a:t>
            </a:r>
            <a:r>
              <a:rPr lang="de-DE" dirty="0" smtClean="0"/>
              <a:t> , </a:t>
            </a:r>
            <a:r>
              <a:rPr lang="de-DE" dirty="0" err="1" smtClean="0"/>
              <a:t>tumeurs</a:t>
            </a:r>
            <a:r>
              <a:rPr lang="de-DE" dirty="0" smtClean="0"/>
              <a:t> ,  </a:t>
            </a:r>
            <a:r>
              <a:rPr lang="de-DE" dirty="0" err="1" smtClean="0"/>
              <a:t>maladies</a:t>
            </a:r>
            <a:r>
              <a:rPr lang="de-DE" dirty="0" smtClean="0"/>
              <a:t> </a:t>
            </a:r>
            <a:r>
              <a:rPr lang="de-DE" dirty="0" err="1" smtClean="0"/>
              <a:t>inflammatoires</a:t>
            </a:r>
            <a:r>
              <a:rPr lang="de-DE" dirty="0" smtClean="0"/>
              <a:t> du </a:t>
            </a:r>
            <a:r>
              <a:rPr lang="de-DE" dirty="0" err="1" smtClean="0"/>
              <a:t>tube</a:t>
            </a:r>
            <a:r>
              <a:rPr lang="de-DE" dirty="0" smtClean="0"/>
              <a:t> </a:t>
            </a:r>
            <a:r>
              <a:rPr lang="de-DE" dirty="0" err="1" smtClean="0"/>
              <a:t>digestif</a:t>
            </a:r>
            <a:r>
              <a:rPr lang="de-DE" dirty="0" smtClean="0"/>
              <a:t> (RCUH) , </a:t>
            </a:r>
            <a:r>
              <a:rPr lang="de-DE" dirty="0" err="1" smtClean="0"/>
              <a:t>sigmoidite</a:t>
            </a:r>
            <a:r>
              <a:rPr lang="de-DE" dirty="0" smtClean="0"/>
              <a:t> </a:t>
            </a:r>
            <a:r>
              <a:rPr lang="de-DE" dirty="0" err="1" smtClean="0"/>
              <a:t>diverticulaire</a:t>
            </a:r>
            <a:r>
              <a:rPr lang="de-DE" dirty="0" smtClean="0"/>
              <a:t>.</a:t>
            </a:r>
            <a:endParaRPr lang="fr-FR" dirty="0" smtClean="0"/>
          </a:p>
          <a:p>
            <a:pPr marL="514350" indent="-514350">
              <a:buNone/>
            </a:pPr>
            <a:r>
              <a:rPr lang="fr-FR" dirty="0" smtClean="0"/>
              <a:t> 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Portes  d’entrée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26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Portes d’entrée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Nosocomiales</a:t>
            </a:r>
            <a:r>
              <a:rPr lang="fr-FR" dirty="0" smtClean="0">
                <a:solidFill>
                  <a:srgbClr val="FF0000"/>
                </a:solidFill>
              </a:rPr>
              <a:t> :</a:t>
            </a:r>
            <a:endParaRPr lang="fr-FR" dirty="0">
              <a:solidFill>
                <a:srgbClr val="FF0000"/>
              </a:solidFill>
            </a:endParaRPr>
          </a:p>
          <a:p>
            <a:pPr>
              <a:buNone/>
            </a:pPr>
            <a:endParaRPr lang="fr-FR" dirty="0"/>
          </a:p>
          <a:p>
            <a:pPr marL="361950" indent="-361950">
              <a:buFont typeface="Wingdings" pitchFamily="2" charset="2"/>
              <a:buChar char="Ø"/>
            </a:pPr>
            <a:r>
              <a:rPr lang="fr-FR" dirty="0"/>
              <a:t> Cutanées : cathéter, escarres, brûlures.</a:t>
            </a:r>
          </a:p>
          <a:p>
            <a:pPr marL="361950" indent="-361950">
              <a:buNone/>
            </a:pPr>
            <a:endParaRPr lang="fr-FR" dirty="0"/>
          </a:p>
          <a:p>
            <a:pPr marL="361950" indent="-361950">
              <a:buFont typeface="Wingdings" pitchFamily="2" charset="2"/>
              <a:buChar char="Ø"/>
            </a:pPr>
            <a:r>
              <a:rPr lang="fr-FR" dirty="0"/>
              <a:t>  Urinaires: Sonde urinaire, chirurgie, manœuvres instrumentales.</a:t>
            </a:r>
          </a:p>
          <a:p>
            <a:pPr marL="361950" indent="-361950">
              <a:buNone/>
            </a:pPr>
            <a:endParaRPr lang="fr-FR" dirty="0"/>
          </a:p>
          <a:p>
            <a:pPr marL="361950" indent="-361950">
              <a:buFont typeface="Wingdings" pitchFamily="2" charset="2"/>
              <a:buChar char="Ø"/>
            </a:pPr>
            <a:r>
              <a:rPr lang="fr-FR" dirty="0"/>
              <a:t>  Biliaires : chirurgie, cathétérisme rétrograde.</a:t>
            </a:r>
          </a:p>
          <a:p>
            <a:pPr marL="361950" indent="-361950">
              <a:buNone/>
            </a:pPr>
            <a:endParaRPr lang="fr-FR" dirty="0"/>
          </a:p>
          <a:p>
            <a:pPr marL="361950" indent="-361950">
              <a:buFont typeface="Wingdings" pitchFamily="2" charset="2"/>
              <a:buChar char="Ø"/>
            </a:pPr>
            <a:r>
              <a:rPr lang="fr-FR" dirty="0"/>
              <a:t>  Digestives : chirurgie.</a:t>
            </a:r>
          </a:p>
          <a:p>
            <a:pPr marL="361950" indent="-361950">
              <a:buNone/>
            </a:pPr>
            <a:endParaRPr lang="fr-FR" dirty="0"/>
          </a:p>
          <a:p>
            <a:pPr marL="361950" indent="-361950">
              <a:buFont typeface="Wingdings" pitchFamily="2" charset="2"/>
              <a:buChar char="Ø"/>
            </a:pPr>
            <a:r>
              <a:rPr lang="fr-FR" dirty="0"/>
              <a:t>  </a:t>
            </a:r>
            <a:r>
              <a:rPr lang="fr-FR" sz="2000" dirty="0"/>
              <a:t>Pulmonaires : ventilation assistée</a:t>
            </a:r>
            <a:r>
              <a:rPr lang="fr-FR" dirty="0"/>
              <a:t>.</a:t>
            </a:r>
          </a:p>
          <a:p>
            <a:pPr marL="361950" indent="-361950">
              <a:buNone/>
            </a:pPr>
            <a:r>
              <a:rPr lang="fr-FR" dirty="0"/>
              <a:t>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320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Données épidémiologiques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FR" dirty="0"/>
          </a:p>
          <a:p>
            <a:r>
              <a:rPr lang="fr-FR" dirty="0"/>
              <a:t>Les </a:t>
            </a:r>
            <a:r>
              <a:rPr lang="fr-FR" dirty="0" smtClean="0"/>
              <a:t>BGN : </a:t>
            </a:r>
            <a:r>
              <a:rPr lang="fr-FR" b="1" dirty="0" smtClean="0"/>
              <a:t>50 %</a:t>
            </a:r>
            <a:r>
              <a:rPr lang="fr-FR" dirty="0" smtClean="0"/>
              <a:t> des  hémocultures positives d’origine communautaire </a:t>
            </a:r>
          </a:p>
          <a:p>
            <a:r>
              <a:rPr lang="fr-FR" dirty="0" smtClean="0"/>
              <a:t>25% des bactériémies s’accompagnent de signes de </a:t>
            </a:r>
            <a:r>
              <a:rPr lang="fr-FR" dirty="0" err="1" smtClean="0"/>
              <a:t>sepsis</a:t>
            </a:r>
            <a:r>
              <a:rPr lang="fr-FR" dirty="0" smtClean="0"/>
              <a:t> ou de choc septique</a:t>
            </a:r>
          </a:p>
          <a:p>
            <a:r>
              <a:rPr lang="fr-FR" dirty="0" smtClean="0"/>
              <a:t>40 % de </a:t>
            </a:r>
            <a:r>
              <a:rPr lang="fr-FR" dirty="0" err="1" smtClean="0"/>
              <a:t>sepsis</a:t>
            </a:r>
            <a:r>
              <a:rPr lang="fr-FR" dirty="0" smtClean="0"/>
              <a:t> ou choc septique sont associés à une bactériémie </a:t>
            </a:r>
          </a:p>
          <a:p>
            <a:r>
              <a:rPr lang="fr-FR" dirty="0"/>
              <a:t>Une baisse des défenses immunitaires et surtout une contamination massive favorisent la survenue de ces </a:t>
            </a:r>
            <a:r>
              <a:rPr lang="fr-FR" dirty="0" smtClean="0"/>
              <a:t>bactériémies</a:t>
            </a:r>
            <a:endParaRPr lang="fr-FR" dirty="0"/>
          </a:p>
          <a:p>
            <a:r>
              <a:rPr lang="fr-FR" dirty="0"/>
              <a:t>Les infections communautaires</a:t>
            </a:r>
            <a:r>
              <a:rPr lang="fr-FR" dirty="0">
                <a:sym typeface="Symbol"/>
              </a:rPr>
              <a:t></a:t>
            </a:r>
            <a:r>
              <a:rPr lang="fr-FR" dirty="0"/>
              <a:t> </a:t>
            </a:r>
            <a:r>
              <a:rPr lang="fr-FR" i="1" dirty="0"/>
              <a:t>E.coli</a:t>
            </a:r>
            <a:r>
              <a:rPr lang="fr-FR" dirty="0"/>
              <a:t> +++, </a:t>
            </a:r>
            <a:r>
              <a:rPr lang="fr-FR" i="1" dirty="0" err="1"/>
              <a:t>klebsiella</a:t>
            </a:r>
            <a:r>
              <a:rPr lang="fr-FR" dirty="0"/>
              <a:t> et </a:t>
            </a:r>
            <a:r>
              <a:rPr lang="fr-FR" i="1" dirty="0" err="1"/>
              <a:t>proteus</a:t>
            </a:r>
            <a:r>
              <a:rPr lang="fr-FR" dirty="0"/>
              <a:t> , salmonelles, </a:t>
            </a:r>
            <a:r>
              <a:rPr lang="fr-FR" dirty="0" err="1"/>
              <a:t>shigelles</a:t>
            </a:r>
            <a:r>
              <a:rPr lang="fr-FR" dirty="0" smtClean="0"/>
              <a:t>…</a:t>
            </a:r>
            <a:endParaRPr lang="fr-FR" dirty="0"/>
          </a:p>
          <a:p>
            <a:r>
              <a:rPr lang="fr-FR" dirty="0"/>
              <a:t>Les </a:t>
            </a:r>
            <a:r>
              <a:rPr lang="fr-FR" dirty="0" smtClean="0"/>
              <a:t>infections associées aux soins </a:t>
            </a:r>
            <a:r>
              <a:rPr lang="fr-FR" dirty="0" smtClean="0">
                <a:sym typeface="Symbol"/>
              </a:rPr>
              <a:t></a:t>
            </a:r>
            <a:r>
              <a:rPr lang="fr-FR" dirty="0" smtClean="0"/>
              <a:t> </a:t>
            </a:r>
            <a:r>
              <a:rPr lang="fr-FR" i="1" dirty="0" smtClean="0"/>
              <a:t>E.coli, </a:t>
            </a:r>
            <a:r>
              <a:rPr lang="fr-FR" i="1" dirty="0" err="1" smtClean="0"/>
              <a:t>klebsiella</a:t>
            </a:r>
            <a:r>
              <a:rPr lang="fr-FR" i="1" dirty="0"/>
              <a:t>, </a:t>
            </a:r>
            <a:r>
              <a:rPr lang="fr-FR" i="1" dirty="0" err="1"/>
              <a:t>pseudomonas</a:t>
            </a:r>
            <a:r>
              <a:rPr lang="fr-FR" i="1" dirty="0"/>
              <a:t> , </a:t>
            </a:r>
            <a:r>
              <a:rPr lang="fr-FR" i="1" dirty="0" err="1"/>
              <a:t>acinetobacter</a:t>
            </a:r>
            <a:r>
              <a:rPr lang="fr-FR" i="1" dirty="0"/>
              <a:t>  </a:t>
            </a:r>
            <a:endParaRPr lang="fr-FR" dirty="0"/>
          </a:p>
          <a:p>
            <a:r>
              <a:rPr lang="fr-FR" dirty="0"/>
              <a:t>En milieu </a:t>
            </a:r>
            <a:r>
              <a:rPr lang="fr-FR" dirty="0" smtClean="0"/>
              <a:t>hospitalier : résistance bactérienne aux antibiotiques</a:t>
            </a:r>
          </a:p>
        </p:txBody>
      </p:sp>
    </p:spTree>
    <p:extLst>
      <p:ext uri="{BB962C8B-B14F-4D97-AF65-F5344CB8AC3E}">
        <p14:creationId xmlns:p14="http://schemas.microsoft.com/office/powerpoint/2010/main" val="105907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Clinique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Les </a:t>
            </a:r>
            <a:r>
              <a:rPr lang="fr-FR" dirty="0"/>
              <a:t>signes cliniques dépendent de la porte </a:t>
            </a:r>
            <a:r>
              <a:rPr lang="fr-FR" dirty="0" smtClean="0"/>
              <a:t>d’entrée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r>
              <a:rPr lang="fr-FR" b="1" dirty="0"/>
              <a:t>Rechercher toujours les signes de gravité </a:t>
            </a:r>
            <a:r>
              <a:rPr lang="fr-FR" b="1" dirty="0">
                <a:sym typeface="Symbol"/>
              </a:rPr>
              <a:t> </a:t>
            </a:r>
            <a:r>
              <a:rPr lang="fr-FR" b="1" dirty="0" err="1">
                <a:sym typeface="Symbol"/>
              </a:rPr>
              <a:t>sepsis</a:t>
            </a:r>
            <a:r>
              <a:rPr lang="fr-FR" b="1" dirty="0">
                <a:sym typeface="Symbol"/>
              </a:rPr>
              <a:t> </a:t>
            </a:r>
            <a:r>
              <a:rPr lang="fr-FR" b="1" dirty="0" smtClean="0">
                <a:sym typeface="Symbol"/>
              </a:rPr>
              <a:t>et / </a:t>
            </a:r>
            <a:r>
              <a:rPr lang="fr-FR" b="1" dirty="0">
                <a:sym typeface="Symbol"/>
              </a:rPr>
              <a:t>ou choc septique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305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n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6093</TotalTime>
  <Words>980</Words>
  <Application>Microsoft Office PowerPoint</Application>
  <PresentationFormat>Grand écran</PresentationFormat>
  <Paragraphs>240</Paragraphs>
  <Slides>25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Century Gothic</vt:lpstr>
      <vt:lpstr>Symbol</vt:lpstr>
      <vt:lpstr>Wingdings</vt:lpstr>
      <vt:lpstr>Wingdings 3</vt:lpstr>
      <vt:lpstr>Brin</vt:lpstr>
      <vt:lpstr>Bactériémies  à bacilles  Gram négatif </vt:lpstr>
      <vt:lpstr>Objectifs </vt:lpstr>
      <vt:lpstr>Introduction </vt:lpstr>
      <vt:lpstr>Définition d’une bactériémie </vt:lpstr>
      <vt:lpstr>Agents causals </vt:lpstr>
      <vt:lpstr>Portes  d’entrée</vt:lpstr>
      <vt:lpstr>Portes d’entrée </vt:lpstr>
      <vt:lpstr>Données épidémiologiques  </vt:lpstr>
      <vt:lpstr>Clinique </vt:lpstr>
      <vt:lpstr>Infections  communautaires (porte d’entrée )</vt:lpstr>
      <vt:lpstr>Infections associées aux soins / nosocomiales </vt:lpstr>
      <vt:lpstr>Diagnostic positif → hémocultures </vt:lpstr>
      <vt:lpstr>Diagnostic positif → hémocultures  </vt:lpstr>
      <vt:lpstr>Diagnostic positif → hémocultures  </vt:lpstr>
      <vt:lpstr>Conduite à tenir devant une suspicion de bactériémie à BGN </vt:lpstr>
      <vt:lpstr>Présentation PowerPoint</vt:lpstr>
      <vt:lpstr>Présentation PowerPoint</vt:lpstr>
      <vt:lpstr>Antibiothérapie  </vt:lpstr>
      <vt:lpstr>Antibiothérapie </vt:lpstr>
      <vt:lpstr>Antibiothérapie </vt:lpstr>
      <vt:lpstr>Antibiothérapie probabiliste en présence de signes de gravité </vt:lpstr>
      <vt:lpstr>Traitement de la porte d’entrée </vt:lpstr>
      <vt:lpstr>Traitement associé</vt:lpstr>
      <vt:lpstr>Surveillance </vt:lpstr>
      <vt:lpstr>Persistance de la fièvre dans les bactériémies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Bacteriemies  à bacilles à Gram négatif</dc:title>
  <dc:creator>MicroSoft</dc:creator>
  <cp:lastModifiedBy>MicroSoft</cp:lastModifiedBy>
  <cp:revision>58</cp:revision>
  <dcterms:created xsi:type="dcterms:W3CDTF">2021-11-24T09:33:21Z</dcterms:created>
  <dcterms:modified xsi:type="dcterms:W3CDTF">2021-11-30T19:57:24Z</dcterms:modified>
</cp:coreProperties>
</file>