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7" r:id="rId5"/>
    <p:sldId id="259" r:id="rId6"/>
    <p:sldId id="261" r:id="rId7"/>
    <p:sldId id="263" r:id="rId8"/>
    <p:sldId id="265" r:id="rId9"/>
    <p:sldId id="267" r:id="rId10"/>
    <p:sldId id="269" r:id="rId11"/>
    <p:sldId id="271" r:id="rId12"/>
    <p:sldId id="273" r:id="rId13"/>
    <p:sldId id="275" r:id="rId14"/>
    <p:sldId id="277" r:id="rId15"/>
    <p:sldId id="279" r:id="rId16"/>
    <p:sldId id="281" r:id="rId17"/>
    <p:sldId id="283" r:id="rId18"/>
    <p:sldId id="285" r:id="rId19"/>
    <p:sldId id="287" r:id="rId20"/>
    <p:sldId id="289" r:id="rId21"/>
    <p:sldId id="291" r:id="rId22"/>
    <p:sldId id="293" r:id="rId23"/>
    <p:sldId id="295" r:id="rId24"/>
    <p:sldId id="297" r:id="rId25"/>
    <p:sldId id="299" r:id="rId26"/>
    <p:sldId id="301" r:id="rId27"/>
    <p:sldId id="303" r:id="rId28"/>
    <p:sldId id="305" r:id="rId29"/>
    <p:sldId id="307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79" autoAdjust="0"/>
  </p:normalViewPr>
  <p:slideViewPr>
    <p:cSldViewPr>
      <p:cViewPr>
        <p:scale>
          <a:sx n="82" d="100"/>
          <a:sy n="82" d="100"/>
        </p:scale>
        <p:origin x="-792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1BB40-0688-49FD-9C0F-5B4654A0A838}" type="datetimeFigureOut">
              <a:rPr lang="fr-FR"/>
              <a:pPr/>
              <a:t>11/10/2020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EAE67-750D-41C4-BD82-DA9CF58EA172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9251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</a:t>
            </a:r>
            <a:r>
              <a:rPr lang="fr-FR" baseline="0" dirty="0" smtClean="0"/>
              <a:t> les diarrhées chroniques on discute </a:t>
            </a:r>
            <a:r>
              <a:rPr lang="fr-FR" baseline="0" dirty="0" err="1" smtClean="0"/>
              <a:t>egalement</a:t>
            </a:r>
            <a:r>
              <a:rPr lang="fr-FR" baseline="0" dirty="0" smtClean="0"/>
              <a:t> les maladies inflammatoires du colon telles que RCUH et maladie de </a:t>
            </a:r>
            <a:r>
              <a:rPr lang="fr-FR" baseline="0" dirty="0" err="1" smtClean="0"/>
              <a:t>crohn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AE67-750D-41C4-BD82-DA9CF58EA172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9465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Traitement de l’amoebome colique</a:t>
            </a:r>
            <a:r>
              <a:rPr lang="fr-FR" baseline="0" dirty="0" smtClean="0"/>
              <a:t> repose sur le </a:t>
            </a:r>
            <a:r>
              <a:rPr lang="fr-FR" baseline="0" dirty="0" err="1" smtClean="0"/>
              <a:t>metronidazole</a:t>
            </a:r>
            <a:r>
              <a:rPr lang="fr-FR" baseline="0" dirty="0" smtClean="0"/>
              <a:t> ,si </a:t>
            </a:r>
            <a:r>
              <a:rPr lang="fr-FR" baseline="0" dirty="0" err="1" smtClean="0"/>
              <a:t>echec</a:t>
            </a:r>
            <a:r>
              <a:rPr lang="fr-FR" baseline="0" dirty="0" smtClean="0"/>
              <a:t> traitement chirurgical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AE67-750D-41C4-BD82-DA9CF58EA172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306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5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408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99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07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70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88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06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29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72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58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51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723A72D-2F79-41B3-A476-28A7CB75BBA5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11/10/2020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CA4701-6EDA-4911-979E-502234540CC8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13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AMOEBOSE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/>
              <a:t>(ex AMIBIASE 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Charaoui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036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épreintes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Douleurs abdominales d’abord localisées au caeccum et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sigmoïde puis se généralise à tout le cadre colique avec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crises paroxystiques  cédant à la défécation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ténesmes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Tension </a:t>
            </a:r>
            <a:r>
              <a:rPr lang="fr-FR" b="1" dirty="0">
                <a:solidFill>
                  <a:schemeClr val="tx1"/>
                </a:solidFill>
              </a:rPr>
              <a:t>douloureuse, au niveau de l’anus ,avec </a:t>
            </a:r>
            <a:r>
              <a:rPr lang="fr-FR" b="1" dirty="0" smtClean="0">
                <a:solidFill>
                  <a:schemeClr val="tx1"/>
                </a:solidFill>
              </a:rPr>
              <a:t>sensation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de brulures  et envi constante d’aller à la selle, </a:t>
            </a:r>
            <a:r>
              <a:rPr lang="fr-FR" b="1" dirty="0" smtClean="0">
                <a:solidFill>
                  <a:schemeClr val="tx1"/>
                </a:solidFill>
              </a:rPr>
              <a:t>cette</a:t>
            </a:r>
            <a:endParaRPr lang="fr-F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Tension </a:t>
            </a:r>
            <a:r>
              <a:rPr lang="fr-FR" b="1" dirty="0">
                <a:solidFill>
                  <a:schemeClr val="tx1"/>
                </a:solidFill>
              </a:rPr>
              <a:t>apparait avant ou après évacuation du rectum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           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     </a:t>
            </a:r>
            <a:r>
              <a:rPr lang="fr-FR" dirty="0" smtClean="0">
                <a:solidFill>
                  <a:srgbClr val="FF0000"/>
                </a:solidFill>
              </a:rPr>
              <a:t>diarrhées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selles : nombre variable 2 – 10 /jour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afécales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glairo-sanglantes  : crachat rectal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sans pus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6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b="1" dirty="0" smtClean="0">
                <a:solidFill>
                  <a:srgbClr val="FF0000"/>
                </a:solidFill>
              </a:rPr>
              <a:t>les signes généraux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    </a:t>
            </a:r>
            <a:r>
              <a:rPr lang="fr-FR" b="1" dirty="0" smtClean="0">
                <a:solidFill>
                  <a:schemeClr val="tx1"/>
                </a:solidFill>
              </a:rPr>
              <a:t>état général conservé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pas fièvre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pas de déshydratation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3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b-autres formes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        1-diarrhées aigues ou subaiguës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   </a:t>
            </a:r>
            <a:r>
              <a:rPr lang="fr-FR" b="1" dirty="0" smtClean="0">
                <a:solidFill>
                  <a:schemeClr val="tx1"/>
                </a:solidFill>
              </a:rPr>
              <a:t>plusieurs selles par jour pâteuses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parfois glaireuses +/- douleurs abdominales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pas de fièvre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</a:t>
            </a:r>
            <a:r>
              <a:rPr lang="fr-FR" b="1" dirty="0" smtClean="0">
                <a:solidFill>
                  <a:srgbClr val="0070C0"/>
                </a:solidFill>
              </a:rPr>
              <a:t>2-formes fébriles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   </a:t>
            </a:r>
            <a:r>
              <a:rPr lang="fr-FR" b="1" dirty="0" smtClean="0">
                <a:solidFill>
                  <a:schemeClr val="tx1"/>
                </a:solidFill>
              </a:rPr>
              <a:t>rechercher une association  avec une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bactérie exp : schigella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59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3- Amoebose aigue nécrotique : amoebose maligne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</a:t>
            </a:r>
            <a:r>
              <a:rPr lang="fr-FR" b="1" dirty="0" smtClean="0">
                <a:solidFill>
                  <a:schemeClr val="tx1"/>
                </a:solidFill>
              </a:rPr>
              <a:t>très rare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lésions étendues à tout le colon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hémorragies , perforations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terrain : grossesse , malnutrition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4-forme pseudo-tumorale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</a:t>
            </a:r>
            <a:r>
              <a:rPr lang="fr-FR" b="1" dirty="0" smtClean="0">
                <a:solidFill>
                  <a:schemeClr val="tx1"/>
                </a:solidFill>
              </a:rPr>
              <a:t>rare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tumeur inflammatoire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→ </a:t>
            </a:r>
            <a:r>
              <a:rPr lang="fr-FR" b="1" dirty="0" smtClean="0">
                <a:solidFill>
                  <a:srgbClr val="FF0000"/>
                </a:solidFill>
                <a:latin typeface="Arial"/>
                <a:cs typeface="Arial"/>
              </a:rPr>
              <a:t>amoebome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syndrome subocclusif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rgbClr val="0070C0"/>
                </a:solidFill>
                <a:latin typeface="Arial"/>
                <a:cs typeface="Arial"/>
              </a:rPr>
              <a:t>5- colopathie post amibienne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3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2-Amoebose hépatique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</a:t>
            </a:r>
            <a:r>
              <a:rPr lang="fr-FR" b="1" dirty="0" smtClean="0">
                <a:solidFill>
                  <a:srgbClr val="0070C0"/>
                </a:solidFill>
              </a:rPr>
              <a:t>a- forme typique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 hépatomégalie douloureuse fébrile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Début : brutal ou progressif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fièvre </a:t>
            </a:r>
            <a:r>
              <a:rPr lang="fr-FR" b="1" dirty="0" smtClean="0">
                <a:solidFill>
                  <a:schemeClr val="tx1"/>
                </a:solidFill>
                <a:latin typeface="Book Antiqua"/>
              </a:rPr>
              <a:t>&gt; 39° C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hépatomégalie + douleur à l’</a:t>
            </a:r>
            <a:r>
              <a:rPr lang="fr-FR" b="1" dirty="0">
                <a:solidFill>
                  <a:schemeClr val="tx1"/>
                </a:solidFill>
              </a:rPr>
              <a:t>é</a:t>
            </a:r>
            <a:r>
              <a:rPr lang="fr-FR" b="1" dirty="0" smtClean="0">
                <a:solidFill>
                  <a:schemeClr val="tx1"/>
                </a:solidFill>
              </a:rPr>
              <a:t>branlement +++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abcès à développement sup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→ synd phrénique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point de douleur exquise au niveau de l’espace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intercostal en regard de l’abcès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évolution ss trt : favorable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fièvre et dlr disparaissent en 3 j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VS ↓ moitié en 10 j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echo se normalise en 1 année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sérologie se négative en 3-12 mois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évolution en absence de trt : augmentation du volume des collections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      rupture ds les séreuses voisines ou ds les voies de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     drainage biliaire ou bronchique (vomique) </a:t>
            </a: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1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2-Autres formes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a- fièvre isolée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b- hépatomégalie isolée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c-formes ictériques    </a:t>
            </a:r>
            <a:r>
              <a:rPr lang="fr-FR" b="1" dirty="0" smtClean="0">
                <a:solidFill>
                  <a:schemeClr val="tx1"/>
                </a:solidFill>
              </a:rPr>
              <a:t>10%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développement hilaire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compression VBP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</a:t>
            </a:r>
            <a:r>
              <a:rPr lang="fr-FR" b="1" dirty="0" smtClean="0">
                <a:solidFill>
                  <a:srgbClr val="0070C0"/>
                </a:solidFill>
              </a:rPr>
              <a:t>d-formes compliquées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                                  </a:t>
            </a:r>
            <a:r>
              <a:rPr lang="fr-FR" b="1" dirty="0" smtClean="0">
                <a:solidFill>
                  <a:schemeClr val="tx1"/>
                </a:solidFill>
              </a:rPr>
              <a:t>rupture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migration vers les organes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voisins : pluropulm ,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péricarde , cutanée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b="1" dirty="0" smtClean="0">
                <a:solidFill>
                  <a:srgbClr val="FF0000"/>
                </a:solidFill>
              </a:rPr>
              <a:t>1-Diagnostic positif </a:t>
            </a: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argument épidémie : </a:t>
            </a:r>
            <a:r>
              <a:rPr lang="fr-FR" b="1" dirty="0" smtClean="0">
                <a:solidFill>
                  <a:schemeClr val="tx1"/>
                </a:solidFill>
              </a:rPr>
              <a:t>zone d’endémie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</a:t>
            </a:r>
            <a:r>
              <a:rPr lang="fr-FR" b="1" dirty="0" smtClean="0">
                <a:solidFill>
                  <a:srgbClr val="0070C0"/>
                </a:solidFill>
              </a:rPr>
              <a:t>arguments cliniques </a:t>
            </a:r>
          </a:p>
          <a:p>
            <a:pPr marL="0" indent="0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A colique : syndrome dysentérique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A hépatique : HPM douloureuse fébrile</a:t>
            </a:r>
          </a:p>
        </p:txBody>
      </p:sp>
    </p:spTree>
    <p:extLst>
      <p:ext uri="{BB962C8B-B14F-4D97-AF65-F5344CB8AC3E}">
        <p14:creationId xmlns="" xmlns:p14="http://schemas.microsoft.com/office/powerpoint/2010/main" val="32333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arguments biologiques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       1- d’orientation :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                A hépatique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           FNS : </a:t>
            </a:r>
            <a:r>
              <a:rPr lang="fr-FR" b="1" dirty="0">
                <a:solidFill>
                  <a:srgbClr val="00B050"/>
                </a:solidFill>
              </a:rPr>
              <a:t>hyperleucocytose à PNN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           VS  </a:t>
            </a:r>
            <a:r>
              <a:rPr lang="fr-FR" b="1" dirty="0">
                <a:solidFill>
                  <a:srgbClr val="00B050"/>
                </a:solidFill>
                <a:latin typeface="Book Antiqua"/>
              </a:rPr>
              <a:t>&gt; 100 mm h1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Book Antiqua"/>
              </a:rPr>
              <a:t>              R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adio thorax </a:t>
            </a:r>
            <a:r>
              <a:rPr lang="fr-FR" b="1" dirty="0">
                <a:solidFill>
                  <a:srgbClr val="00B050"/>
                </a:solidFill>
                <a:latin typeface="Century Gothic" pitchFamily="34" charset="0"/>
              </a:rPr>
              <a:t>surélévation de la coupole </a:t>
            </a:r>
            <a:r>
              <a:rPr lang="fr-FR" b="1" dirty="0" smtClean="0">
                <a:solidFill>
                  <a:srgbClr val="00B050"/>
                </a:solidFill>
                <a:latin typeface="Century Gothic" pitchFamily="34" charset="0"/>
              </a:rPr>
              <a:t>droite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entury Gothic" pitchFamily="34" charset="0"/>
              </a:rPr>
              <a:t>            avec comblement CDs costodiaphragmatique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Century Gothic" pitchFamily="34" charset="0"/>
              </a:rPr>
              <a:t>            echo hépatique : </a:t>
            </a:r>
            <a:r>
              <a:rPr lang="fr-FR" b="1" dirty="0" smtClean="0">
                <a:solidFill>
                  <a:srgbClr val="00B050"/>
                </a:solidFill>
                <a:latin typeface="Century Gothic" pitchFamily="34" charset="0"/>
              </a:rPr>
              <a:t>une ou plusieurs formations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entury Gothic" pitchFamily="34" charset="0"/>
              </a:rPr>
              <a:t>  liquidiennes , arrondies ,taille variable , svt lobe droit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Century Gothic" pitchFamily="34" charset="0"/>
              </a:rPr>
              <a:t>            TDM  </a:t>
            </a:r>
            <a:r>
              <a:rPr lang="fr-FR" b="1" dirty="0" smtClean="0">
                <a:solidFill>
                  <a:srgbClr val="00B050"/>
                </a:solidFill>
                <a:latin typeface="Century Gothic" pitchFamily="34" charset="0"/>
              </a:rPr>
              <a:t>abcès du dôme du lobe droit</a:t>
            </a:r>
            <a:endParaRPr lang="fr-FR" b="1" dirty="0">
              <a:solidFill>
                <a:srgbClr val="00B050"/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514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0070C0"/>
                </a:solidFill>
              </a:rPr>
              <a:t>2- Arguments de confirmation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A colique :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</a:t>
            </a:r>
            <a:r>
              <a:rPr lang="fr-FR" b="1" dirty="0" smtClean="0">
                <a:solidFill>
                  <a:srgbClr val="FF0000"/>
                </a:solidFill>
              </a:rPr>
              <a:t>examen parasitologique des selles </a:t>
            </a:r>
            <a:r>
              <a:rPr lang="fr-FR" b="1" dirty="0" smtClean="0">
                <a:solidFill>
                  <a:srgbClr val="0070C0"/>
                </a:solidFill>
              </a:rPr>
              <a:t>à l’état frais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doit être répété : amibe mobile et hématophage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rgbClr val="FF0000"/>
                </a:solidFill>
              </a:rPr>
              <a:t>rectoscopie :</a:t>
            </a:r>
            <a:r>
              <a:rPr lang="fr-FR" b="1" dirty="0" smtClean="0">
                <a:solidFill>
                  <a:schemeClr val="tx1"/>
                </a:solidFill>
              </a:rPr>
              <a:t> non systématique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ulcérations muqueuses en coups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d’ongle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rgbClr val="FF0000"/>
                </a:solidFill>
              </a:rPr>
              <a:t>coproculture </a:t>
            </a:r>
            <a:r>
              <a:rPr lang="fr-FR" b="1" dirty="0" smtClean="0">
                <a:solidFill>
                  <a:schemeClr val="tx1"/>
                </a:solidFill>
              </a:rPr>
              <a:t>:   bactérie associée schigella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4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infection parasitaire </a:t>
            </a:r>
            <a:r>
              <a:rPr lang="fr-FR" dirty="0">
                <a:latin typeface="Arial"/>
                <a:cs typeface="Arial"/>
              </a:rPr>
              <a:t>→</a:t>
            </a:r>
            <a:r>
              <a:rPr lang="fr-FR" dirty="0" smtClean="0">
                <a:cs typeface="Arial"/>
              </a:rPr>
              <a:t> protozoaire </a:t>
            </a:r>
          </a:p>
          <a:p>
            <a:pPr marL="0" indent="0">
              <a:buNone/>
            </a:pPr>
            <a:r>
              <a:rPr lang="fr-FR" dirty="0" smtClean="0">
                <a:latin typeface="Arial"/>
                <a:cs typeface="Arial"/>
              </a:rPr>
              <a:t>                                    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lang="fr-FR" dirty="0" err="1" smtClean="0">
                <a:solidFill>
                  <a:srgbClr val="FF0000"/>
                </a:solidFill>
                <a:cs typeface="Arial"/>
              </a:rPr>
              <a:t>entamoeba</a:t>
            </a:r>
            <a:r>
              <a:rPr lang="fr-FR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cs typeface="Arial"/>
              </a:rPr>
              <a:t>histolytica</a:t>
            </a:r>
            <a:endParaRPr lang="fr-FR" dirty="0" smtClean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cs typeface="Arial"/>
              </a:rPr>
              <a:t>forte incidence </a:t>
            </a:r>
            <a:r>
              <a:rPr lang="fr-FR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→ péril fécal</a:t>
            </a:r>
            <a:endParaRPr lang="fr-FR" dirty="0" smtClean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  <a:cs typeface="Arial"/>
              </a:rPr>
              <a:t> gravité </a:t>
            </a:r>
            <a:r>
              <a:rPr lang="fr-FR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→ pouvoir pathogène et capacité de diffuser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               dans les tissus (foie +++)</a:t>
            </a:r>
            <a:endParaRPr lang="fr-FR" dirty="0" smtClean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cs typeface="Arial"/>
              </a:rPr>
              <a:t> </a:t>
            </a:r>
            <a:r>
              <a:rPr lang="fr-FR" dirty="0" smtClean="0">
                <a:solidFill>
                  <a:srgbClr val="FF0000"/>
                </a:solidFill>
                <a:cs typeface="Arial"/>
              </a:rPr>
              <a:t>l’amoebose </a:t>
            </a:r>
            <a:r>
              <a:rPr lang="fr-FR" dirty="0" smtClean="0">
                <a:latin typeface="Arial"/>
                <a:cs typeface="Arial"/>
              </a:rPr>
              <a:t>→ </a:t>
            </a:r>
            <a:r>
              <a:rPr lang="fr-FR" dirty="0" smtClean="0">
                <a:cs typeface="Arial"/>
              </a:rPr>
              <a:t>état dans lequel héberge l’organisme E. histolytica avec ou sans manifestations cliniques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cs typeface="Arial"/>
              </a:rPr>
              <a:t>Amibiase intestinale aigue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cs typeface="Arial"/>
              </a:rPr>
              <a:t>Amibiase hépatique (ou tissulaire d autres organes)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723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b="1" dirty="0" smtClean="0">
                <a:solidFill>
                  <a:srgbClr val="0070C0"/>
                </a:solidFill>
              </a:rPr>
              <a:t>A hépatique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</a:t>
            </a:r>
            <a:r>
              <a:rPr lang="fr-FR" b="1" dirty="0" smtClean="0">
                <a:solidFill>
                  <a:srgbClr val="FF0000"/>
                </a:solidFill>
              </a:rPr>
              <a:t>examen parasito des selles  </a:t>
            </a:r>
            <a:r>
              <a:rPr lang="fr-FR" b="1" dirty="0" smtClean="0">
                <a:solidFill>
                  <a:schemeClr val="tx1"/>
                </a:solidFill>
              </a:rPr>
              <a:t>svt absence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d’amibes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</a:t>
            </a:r>
            <a:r>
              <a:rPr lang="fr-FR" b="1" dirty="0" smtClean="0">
                <a:solidFill>
                  <a:srgbClr val="FF0000"/>
                </a:solidFill>
              </a:rPr>
              <a:t>la sérologie </a:t>
            </a:r>
            <a:r>
              <a:rPr lang="fr-FR" b="1" dirty="0" smtClean="0">
                <a:solidFill>
                  <a:schemeClr val="tx1"/>
                </a:solidFill>
              </a:rPr>
              <a:t>+++ confirme le diagnostic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se positive après le 7em jour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de fièvre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</a:t>
            </a:r>
            <a:r>
              <a:rPr lang="fr-FR" b="1" dirty="0" smtClean="0">
                <a:solidFill>
                  <a:srgbClr val="FF0000"/>
                </a:solidFill>
              </a:rPr>
              <a:t>recherche Ag amibien </a:t>
            </a:r>
            <a:r>
              <a:rPr lang="fr-FR" b="1" dirty="0" smtClean="0">
                <a:solidFill>
                  <a:schemeClr val="tx1"/>
                </a:solidFill>
              </a:rPr>
              <a:t>+ ds le liquide de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ponction de l’abcès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7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         2-Diagnostic différentiel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15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36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424935" cy="549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674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1- Traitement curatif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     a- étiologique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         les moyens thérapeutiques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        Amoebicides de contact non absorbables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exp  tiliquinol-tibroquinol (intetrix *)  2 gel x 2 /j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Amoebicides diffusibles : nitro-imidazolés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exp  métronidazole (flagyl *)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adulte 1,5 g /j    enfant 30mg/kg/j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</a:t>
            </a:r>
          </a:p>
        </p:txBody>
      </p:sp>
    </p:spTree>
    <p:extLst>
      <p:ext uri="{BB962C8B-B14F-4D97-AF65-F5344CB8AC3E}">
        <p14:creationId xmlns="" xmlns:p14="http://schemas.microsoft.com/office/powerpoint/2010/main" val="8669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Indications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  </a:t>
            </a:r>
            <a:r>
              <a:rPr lang="fr-FR" b="1" dirty="0" smtClean="0">
                <a:solidFill>
                  <a:srgbClr val="FF0000"/>
                </a:solidFill>
              </a:rPr>
              <a:t>amoebose  infestation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</a:t>
            </a:r>
            <a:r>
              <a:rPr lang="fr-FR" b="1" dirty="0" smtClean="0">
                <a:solidFill>
                  <a:schemeClr val="tx1"/>
                </a:solidFill>
              </a:rPr>
              <a:t>EPS : Eh minuta ou kystes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→ pas de trt en zone 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endémique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→pays dvp : intetrix*  10 j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Arial"/>
                <a:cs typeface="Arial"/>
              </a:rPr>
              <a:t>amoebose colique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flagyl * 7 j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Arial"/>
                <a:cs typeface="Arial"/>
              </a:rPr>
              <a:t> amoebose hépatique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flagyl* 10-14 j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       complété par un amoebicide de contact pour éviter les rechutes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ial"/>
                <a:cs typeface="Arial"/>
              </a:rPr>
              <a:t>     </a:t>
            </a:r>
          </a:p>
        </p:txBody>
      </p:sp>
    </p:spTree>
    <p:extLst>
      <p:ext uri="{BB962C8B-B14F-4D97-AF65-F5344CB8AC3E}">
        <p14:creationId xmlns="" xmlns:p14="http://schemas.microsoft.com/office/powerpoint/2010/main" val="29491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2-Traitement symptomatique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smtClean="0">
                <a:solidFill>
                  <a:srgbClr val="0070C0"/>
                </a:solidFill>
              </a:rPr>
              <a:t>    formes malignes de l’A colique :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</a:t>
            </a:r>
            <a:r>
              <a:rPr lang="fr-FR" b="1" dirty="0" smtClean="0">
                <a:solidFill>
                  <a:schemeClr val="tx1"/>
                </a:solidFill>
              </a:rPr>
              <a:t>réanimation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chirurgie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ATB à large spectre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rgbClr val="0070C0"/>
                </a:solidFill>
              </a:rPr>
              <a:t>A hépatique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ponction de l’abcès si : volumineux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éliminer un abcès à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pyogène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antalgique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 évolution défavorable 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94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b="1" dirty="0" smtClean="0">
                <a:solidFill>
                  <a:srgbClr val="FF0000"/>
                </a:solidFill>
              </a:rPr>
              <a:t>2-  Prévention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HYGIENE ++++++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SE LAVER LES MAINS  ++++++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     BOIRE DE L’EAU POTABLE CONTOLEE ++++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BIEN LAVER FRUITS ET LEGUMES +++++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7867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Agent causal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protozoaire  </a:t>
            </a:r>
            <a:r>
              <a:rPr lang="fr-FR" dirty="0" smtClean="0">
                <a:solidFill>
                  <a:schemeClr val="tx2"/>
                </a:solidFill>
              </a:rPr>
              <a:t>entamoeba histolytica (Eh)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parasite  du colon humain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morphologie</a:t>
            </a: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:           2 formes  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dirty="0" smtClean="0">
                <a:solidFill>
                  <a:schemeClr val="tx2"/>
                </a:solidFill>
              </a:rPr>
              <a:t>                         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↓                                          ↓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  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végétative                                kyste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le trophozoite                        résistance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   mobile                                  immobile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 multiplication                        contamination , dissémination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↓                     ↓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forme minuta      forme invasive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ne s’enkyste pas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↓                      ↓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commensale       pathogène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↓                       ↓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asymptomatique      maladie  </a:t>
            </a:r>
          </a:p>
          <a:p>
            <a:pPr marL="0" indent="0">
              <a:buNone/>
            </a:pPr>
            <a:endParaRPr lang="fr-FR" dirty="0">
              <a:solidFill>
                <a:schemeClr val="tx2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actuellement : caractéristiques morph des formes minuta et kystiques sont communes à 2 espèces :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                      E histolytica peut être pathogène</a:t>
            </a:r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                                     E dispar  non pathogène    </a:t>
            </a:r>
            <a:endParaRPr lang="fr-FR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D’autres examens st nécessaires pour faire le dg différentiel (recherche d’</a:t>
            </a:r>
            <a:r>
              <a:rPr lang="fr-FR" dirty="0" err="1" smtClean="0">
                <a:solidFill>
                  <a:schemeClr val="tx2"/>
                </a:solidFill>
                <a:latin typeface="Arial"/>
                <a:cs typeface="Arial"/>
              </a:rPr>
              <a:t>adhesine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tx2"/>
                </a:solidFill>
                <a:latin typeface="Arial"/>
                <a:cs typeface="Arial"/>
              </a:rPr>
              <a:t>specifique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pour </a:t>
            </a:r>
            <a:r>
              <a:rPr lang="fr-FR" dirty="0" err="1" smtClean="0">
                <a:solidFill>
                  <a:schemeClr val="tx2"/>
                </a:solidFill>
                <a:latin typeface="Arial"/>
                <a:cs typeface="Arial"/>
              </a:rPr>
              <a:t>entameba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fr-FR" dirty="0" err="1" smtClean="0">
                <a:solidFill>
                  <a:schemeClr val="tx2"/>
                </a:solidFill>
                <a:latin typeface="Arial"/>
                <a:cs typeface="Arial"/>
              </a:rPr>
              <a:t>histolytica</a:t>
            </a:r>
            <a:r>
              <a:rPr lang="fr-FR" dirty="0" smtClean="0">
                <a:solidFill>
                  <a:schemeClr val="tx2"/>
                </a:solidFill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8648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Réservoir 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HOMME  </a:t>
            </a:r>
            <a:r>
              <a:rPr lang="fr-FR" dirty="0" smtClean="0">
                <a:solidFill>
                  <a:schemeClr val="tx1"/>
                </a:solidFill>
              </a:rPr>
              <a:t>seul réservoir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sujets parasités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→ Eh sous forme kystes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 </a:t>
            </a:r>
            <a:r>
              <a:rPr lang="fr-FR" dirty="0" smtClean="0">
                <a:solidFill>
                  <a:schemeClr val="tx1"/>
                </a:solidFill>
                <a:latin typeface="Book Antiqua"/>
                <a:cs typeface="Arial"/>
              </a:rPr>
              <a:t>↓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Book Antiqua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Book Antiqua"/>
                <a:cs typeface="Arial"/>
              </a:rPr>
              <a:t>                                                     milieu extérieur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9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Transmission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maladie du péril fécal +++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          mains sales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                 eau et aliments souillé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en région tempérée : contamination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interhumaine /contact étroit ou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homosexualité masculine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 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22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 Fréquence – répartition géographique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</a:t>
            </a:r>
            <a:r>
              <a:rPr lang="fr-FR" dirty="0" smtClean="0">
                <a:solidFill>
                  <a:schemeClr val="tx1"/>
                </a:solidFill>
              </a:rPr>
              <a:t>cosmopolite , tous les </a:t>
            </a:r>
            <a:r>
              <a:rPr lang="fr-FR" dirty="0" err="1" smtClean="0">
                <a:solidFill>
                  <a:schemeClr val="tx1"/>
                </a:solidFill>
              </a:rPr>
              <a:t>ages</a:t>
            </a:r>
            <a:r>
              <a:rPr lang="fr-FR" dirty="0">
                <a:solidFill>
                  <a:schemeClr val="tx1"/>
                </a:solidFill>
              </a:rPr>
              <a:t> 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          prévalence  dans les PVD  </a:t>
            </a:r>
            <a:r>
              <a:rPr lang="fr-FR" dirty="0" smtClean="0">
                <a:solidFill>
                  <a:schemeClr val="tx1"/>
                </a:solidFill>
                <a:latin typeface="Book Antiqua"/>
              </a:rPr>
              <a:t>&gt; 50% (région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Book Antiqu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Book Antiqua"/>
              </a:rPr>
              <a:t>                  intertropicale+++)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Book Antiqu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Book Antiqua"/>
              </a:rPr>
              <a:t>                  </a:t>
            </a:r>
            <a:r>
              <a:rPr lang="fr-FR" dirty="0" smtClean="0">
                <a:solidFill>
                  <a:schemeClr val="tx1"/>
                </a:solidFill>
                <a:latin typeface="Century Gothic" pitchFamily="34" charset="0"/>
              </a:rPr>
              <a:t>problème d’hygiène +++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Century Gothic" pitchFamily="34" charset="0"/>
              </a:rPr>
              <a:t>                Algérie : endémique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Century Gothic" pitchFamily="34" charset="0"/>
              </a:rPr>
              <a:t>                mortalité : 40000 -100000 /an ds le monde </a:t>
            </a:r>
            <a:endParaRPr lang="fr-FR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4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chemeClr val="tx1"/>
                </a:solidFill>
              </a:rPr>
              <a:t>kystes ingères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→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Eh minuta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libérée par digestion de la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paroi des kystes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↓                           ↓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infection par Eh minuta    infection par forme invasive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↓                           ↓ amibe hématophage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   taille plus grande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amoebose infestation   </a:t>
            </a:r>
            <a:r>
              <a:rPr lang="fr-FR" dirty="0">
                <a:solidFill>
                  <a:srgbClr val="FF0000"/>
                </a:solidFill>
                <a:latin typeface="Arial"/>
                <a:cs typeface="Arial"/>
              </a:rPr>
              <a:t>→ 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   amoebose maladie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          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9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Ana-pathologie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  Eh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→ muqueuse colique → ulcérations et micro-abcès ss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muqueux :bouton de chemise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→ caeccum et sigmoïde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 (bipolaire)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→ rarement tout le colon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            (extensive, maligne)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"/>
                <a:cs typeface="Arial"/>
              </a:rPr>
              <a:t>                                          → migration vers le foie/ tr porte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1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1- amoebose colique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</a:t>
            </a:r>
            <a:r>
              <a:rPr lang="fr-FR" b="1" dirty="0" smtClean="0">
                <a:solidFill>
                  <a:srgbClr val="0070C0"/>
                </a:solidFill>
              </a:rPr>
              <a:t>a- forme typique 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       forme dysentérique aigue apyrétique</a:t>
            </a: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triade : épreintes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ténesmes 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diarrhées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4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BECA1CF3EE724CA7F53E9C60288FDF" ma:contentTypeVersion="0" ma:contentTypeDescription="Create a new document." ma:contentTypeScope="" ma:versionID="af87ff49f5fff17562b468c892a9d5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876A3E-5D00-4863-841E-4486D48B0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AF3E05-638C-42C4-9C68-F84739B416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E28FC5-DE04-41E3-8B3F-3EEFA54595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1105</Words>
  <Application>Microsoft Office PowerPoint</Application>
  <PresentationFormat>Affichage à l'écran (4:3)</PresentationFormat>
  <Paragraphs>257</Paragraphs>
  <Slides>26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Exécutif</vt:lpstr>
      <vt:lpstr>AMOEBOSE (ex AMIBIASE )</vt:lpstr>
      <vt:lpstr>Définition</vt:lpstr>
      <vt:lpstr>Epidémiologie</vt:lpstr>
      <vt:lpstr>Epidémiologie</vt:lpstr>
      <vt:lpstr>Epidémiologie</vt:lpstr>
      <vt:lpstr>Epidémiologie</vt:lpstr>
      <vt:lpstr>Physiopathologie</vt:lpstr>
      <vt:lpstr>Ana-pathologie</vt:lpstr>
      <vt:lpstr>Clinique </vt:lpstr>
      <vt:lpstr>clinique</vt:lpstr>
      <vt:lpstr>Clinique</vt:lpstr>
      <vt:lpstr>Clinique </vt:lpstr>
      <vt:lpstr>Clinique</vt:lpstr>
      <vt:lpstr>Clinique</vt:lpstr>
      <vt:lpstr>Clinique</vt:lpstr>
      <vt:lpstr>Clinique</vt:lpstr>
      <vt:lpstr>Diagnostic</vt:lpstr>
      <vt:lpstr>Diagnostic</vt:lpstr>
      <vt:lpstr>Diagnostic</vt:lpstr>
      <vt:lpstr>Diagnostic</vt:lpstr>
      <vt:lpstr>Diagnostic</vt:lpstr>
      <vt:lpstr>Diapositive 22</vt:lpstr>
      <vt:lpstr>Traitement</vt:lpstr>
      <vt:lpstr>Traitement </vt:lpstr>
      <vt:lpstr>Traitement </vt:lpstr>
      <vt:lpstr>Traitement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hanen</dc:creator>
  <cp:lastModifiedBy>User</cp:lastModifiedBy>
  <cp:revision>13</cp:revision>
  <dcterms:modified xsi:type="dcterms:W3CDTF">2020-10-11T18:08:02Z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0x010100C9BECA1CF3EE724CA7F53E9C60288FDF</vt:lpwstr>
  </property>
</Properties>
</file>