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61" r:id="rId4"/>
    <p:sldId id="266" r:id="rId5"/>
    <p:sldId id="277" r:id="rId6"/>
    <p:sldId id="276" r:id="rId7"/>
    <p:sldId id="275" r:id="rId8"/>
    <p:sldId id="274" r:id="rId9"/>
    <p:sldId id="262" r:id="rId10"/>
    <p:sldId id="264" r:id="rId11"/>
    <p:sldId id="263" r:id="rId12"/>
    <p:sldId id="265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BD1334-2FF0-4C8A-932B-F614ECF1323D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35426F-B830-4D2D-BBF0-094CA74384B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214290"/>
            <a:ext cx="471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Faculté de médecine de BATNA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676463" y="2357430"/>
            <a:ext cx="6139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i="1" dirty="0" smtClean="0">
                <a:solidFill>
                  <a:srgbClr val="FF0000"/>
                </a:solidFill>
              </a:rPr>
              <a:t>L’appareil urinaire</a:t>
            </a:r>
          </a:p>
          <a:p>
            <a:pPr algn="ctr"/>
            <a:r>
              <a:rPr lang="fr-FR" sz="3600" b="1" i="1" dirty="0" smtClean="0">
                <a:solidFill>
                  <a:schemeClr val="accent2">
                    <a:lumMod val="75000"/>
                  </a:schemeClr>
                </a:solidFill>
              </a:rPr>
              <a:t>Les voies urinaires excrétrices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83771" y="3714753"/>
            <a:ext cx="373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i="1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  <a:endParaRPr lang="fr-FR" sz="9600" b="1" dirty="0">
              <a:solidFill>
                <a:srgbClr val="0070C0"/>
              </a:solidFill>
              <a:latin typeface="Bodoni MT" pitchFamily="18" charset="0"/>
              <a:cs typeface="Andalus" pitchFamily="18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1427" y="785794"/>
            <a:ext cx="583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Cours d’histologie humaine pour deuxième année médecine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07795" y="5929330"/>
            <a:ext cx="42946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Présenté par Dr S.BENBRAHIM</a:t>
            </a:r>
          </a:p>
          <a:p>
            <a:r>
              <a:rPr lang="fr-FR" dirty="0" smtClean="0"/>
              <a:t>Maitre assistante en embryologie-histologie</a:t>
            </a:r>
          </a:p>
          <a:p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1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8582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/>
              <a:t>Structure histologique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</a:rPr>
              <a:t>  1)Muqueuse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○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Epithélium</a:t>
            </a:r>
            <a:r>
              <a:rPr lang="fr-FR" sz="2000" b="1" dirty="0" smtClean="0"/>
              <a:t> : épithélium </a:t>
            </a:r>
            <a:r>
              <a:rPr lang="fr-FR" sz="2000" b="1" dirty="0" err="1" smtClean="0"/>
              <a:t>pseudostratifié</a:t>
            </a:r>
            <a:r>
              <a:rPr lang="fr-FR" sz="2000" b="1" dirty="0" smtClean="0"/>
              <a:t> polymorphe (</a:t>
            </a:r>
            <a:r>
              <a:rPr lang="fr-FR" sz="2000" b="1" dirty="0" err="1" smtClean="0"/>
              <a:t>urothélium</a:t>
            </a:r>
            <a:r>
              <a:rPr lang="fr-FR" sz="2000" b="1" dirty="0" smtClean="0"/>
              <a:t>) formé </a:t>
            </a:r>
            <a:r>
              <a:rPr lang="fr-FR" sz="2000" dirty="0" smtClean="0"/>
              <a:t>d’un nombre variable d’assises cellulaires mais toutes les cellules possèdent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un prolongement basal qui atteint la membrane basale.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■ </a:t>
            </a:r>
            <a:r>
              <a:rPr lang="fr-FR" sz="2000" b="1" dirty="0" smtClean="0"/>
              <a:t>Nombre des couches variable selon les régions : </a:t>
            </a:r>
            <a:r>
              <a:rPr lang="fr-FR" sz="2000" dirty="0" smtClean="0"/>
              <a:t>2 à 3 au niveau des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calices, 4 à 5 au niveau de l’uretère, 6 à 8 au niveau de la vessie.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■ </a:t>
            </a:r>
            <a:r>
              <a:rPr lang="fr-FR" sz="2000" b="1" dirty="0" smtClean="0"/>
              <a:t>Forme des cellules varie selon  l’état de remplissage des cavités urinaires 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■ </a:t>
            </a:r>
            <a:r>
              <a:rPr lang="fr-FR" sz="2000" b="1" dirty="0" smtClean="0"/>
              <a:t>Nombreux systèmes de jonctions entre les cellules (</a:t>
            </a:r>
            <a:r>
              <a:rPr lang="fr-FR" sz="2000" dirty="0" err="1" smtClean="0"/>
              <a:t>interdigitations</a:t>
            </a:r>
            <a:r>
              <a:rPr lang="fr-FR" sz="2000" dirty="0" smtClean="0"/>
              <a:t> et complexe de </a:t>
            </a:r>
            <a:r>
              <a:rPr lang="fr-FR" sz="2000" smtClean="0"/>
              <a:t>jonctions ).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>
                <a:solidFill>
                  <a:srgbClr val="00B050"/>
                </a:solidFill>
              </a:rPr>
              <a:t>■ </a:t>
            </a:r>
            <a:r>
              <a:rPr lang="fr-FR" sz="3600" b="1" dirty="0" smtClean="0">
                <a:solidFill>
                  <a:srgbClr val="00B050"/>
                </a:solidFill>
              </a:rPr>
              <a:t>Trois types de cellules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rgbClr val="002060"/>
                </a:solidFill>
              </a:rPr>
              <a:t>● Cellules basales</a:t>
            </a:r>
            <a:r>
              <a:rPr lang="fr-FR" sz="2000" b="1" dirty="0" smtClean="0"/>
              <a:t> : </a:t>
            </a:r>
            <a:r>
              <a:rPr lang="fr-FR" sz="2000" dirty="0" smtClean="0"/>
              <a:t>profondes, situées au niveau de la membrane basale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>
                <a:solidFill>
                  <a:srgbClr val="002060"/>
                </a:solidFill>
              </a:rPr>
              <a:t>● Cellules intermédiaires </a:t>
            </a:r>
            <a:r>
              <a:rPr lang="fr-FR" sz="2000" dirty="0" smtClean="0"/>
              <a:t>ou </a:t>
            </a:r>
            <a:r>
              <a:rPr lang="fr-FR" sz="2000" b="1" dirty="0" smtClean="0"/>
              <a:t>cellules en raquette </a:t>
            </a:r>
            <a:r>
              <a:rPr lang="fr-FR" sz="2000" dirty="0" smtClean="0"/>
              <a:t>avec partie apicale renflée et prolongement basal étroit qui s’insinue entre les cellules basales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2060"/>
                </a:solidFill>
              </a:rPr>
              <a:t>● Cellules superficielles </a:t>
            </a:r>
            <a:r>
              <a:rPr lang="fr-FR" sz="2000" dirty="0" smtClean="0"/>
              <a:t>ou </a:t>
            </a:r>
            <a:r>
              <a:rPr lang="fr-FR" sz="2000" b="1" dirty="0" err="1" smtClean="0"/>
              <a:t>recouvrantes</a:t>
            </a:r>
            <a:endParaRPr lang="fr-FR" sz="2000" b="1" dirty="0" smtClean="0"/>
          </a:p>
          <a:p>
            <a:pPr marL="449263" indent="-179388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/>
              <a:t> Souvent binucléées</a:t>
            </a:r>
          </a:p>
          <a:p>
            <a:pPr marL="269875" indent="88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/>
              <a:t>Possèdent, au niveau de la </a:t>
            </a:r>
            <a:r>
              <a:rPr lang="fr-FR" sz="2000" b="1" dirty="0" smtClean="0"/>
              <a:t>vessie, une membrane apicale épaisse </a:t>
            </a:r>
            <a:r>
              <a:rPr lang="fr-FR" sz="2000" dirty="0" smtClean="0"/>
              <a:t>et</a:t>
            </a: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asymétrique (feuillet externe plus épais) avec présence de plaques denses (formées par des protéines transmembranaires –</a:t>
            </a:r>
            <a:r>
              <a:rPr lang="fr-FR" sz="2000" dirty="0" err="1" smtClean="0"/>
              <a:t>uroplakines</a:t>
            </a:r>
            <a:r>
              <a:rPr lang="fr-FR" sz="2000" dirty="0" smtClean="0"/>
              <a:t>) dont le segment extra-membranaire forme un ruban. Sont associées au cytosquelette et forment une réserve de membrane.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○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Chorion </a:t>
            </a:r>
            <a:r>
              <a:rPr lang="fr-FR" sz="2000" b="1" dirty="0" smtClean="0"/>
              <a:t>: </a:t>
            </a:r>
            <a:r>
              <a:rPr lang="fr-FR" sz="2000" dirty="0" smtClean="0"/>
              <a:t>tissu conjonctif lâche</a:t>
            </a:r>
            <a:r>
              <a:rPr lang="fr-FR" sz="2000" b="1" dirty="0" smtClean="0"/>
              <a:t>, riche en fibres élastiques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892971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</a:rPr>
              <a:t> 2)Musculeuse</a:t>
            </a: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 </a:t>
            </a:r>
            <a:r>
              <a:rPr lang="fr-FR" sz="2000" dirty="0" smtClean="0"/>
              <a:t>faisceaux de cellules musculaires lisses  séparés par des travées conjonctives à orientation prédominante longitudinale interne; circulaire externe ,(dans les calices ,le bassinet et les deux tiers supérieurs de l’uretère )et trois couches ,longitudinales interne et externe et circulaire moyenne ,dans le tiers inferieur de l’uretère.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Au niveau de la vessie, musculeuse </a:t>
            </a:r>
            <a:r>
              <a:rPr lang="fr-FR" sz="2000" dirty="0" err="1" smtClean="0"/>
              <a:t>plexiforme</a:t>
            </a:r>
            <a:r>
              <a:rPr lang="fr-FR" sz="2000" dirty="0" smtClean="0"/>
              <a:t> faite de trois couches ,dont la plus développée est la couche circulaire moyenne.</a:t>
            </a:r>
          </a:p>
          <a:p>
            <a:pPr>
              <a:lnSpc>
                <a:spcPct val="200000"/>
              </a:lnSpc>
            </a:pP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 3)</a:t>
            </a:r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</a:rPr>
              <a:t>Adventice </a:t>
            </a:r>
            <a:endParaRPr lang="fr-F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fr-FR" sz="2000" b="1" dirty="0" smtClean="0"/>
              <a:t> </a:t>
            </a:r>
            <a:r>
              <a:rPr lang="fr-FR" sz="2000" dirty="0" smtClean="0"/>
              <a:t>tissu conjonctif lâche avec fibres de réticuline, nerfs et nombreux adipocytes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0"/>
            <a:ext cx="90011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La structure diffère selon le sexe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L’urètre masculin </a:t>
            </a:r>
            <a:r>
              <a:rPr lang="fr-FR" sz="2000" dirty="0" smtClean="0"/>
              <a:t>comprend trois segments :urètre prostatique ,urètre membraneux, et l’urètre spongieux.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muqueuse est formée par un épithélium urinaire près de la vessie, puis devient cylindrique stratifié et enfin se transforme en épithélium pavimenteux stratifie non kératinisé près de l’orifice urétral externe.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muqueuse est irrégulière ,creusée de dépressions (lacunes de Morgagni) et contient des glandes muqueuses tubuleuses ramifiées</a:t>
            </a:r>
            <a:r>
              <a:rPr lang="fr-FR" sz="2000" b="1" dirty="0" smtClean="0"/>
              <a:t>( Glandes de Littré)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- </a:t>
            </a: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L’urètre féminin </a:t>
            </a:r>
            <a:r>
              <a:rPr lang="fr-FR" sz="2000" dirty="0" smtClean="0"/>
              <a:t>a une longueur moyenne de 4 cm ; il suit un trajet rectiligne entre la vessie et la vulve. Sa structure est similaire de l’urètre masculin. Il possède ,en outre ,dans le chorion </a:t>
            </a:r>
            <a:r>
              <a:rPr lang="fr-FR" sz="2000" b="1" dirty="0" smtClean="0"/>
              <a:t>des glandes de Skene</a:t>
            </a:r>
            <a:r>
              <a:rPr lang="fr-FR" sz="2000" dirty="0" smtClean="0"/>
              <a:t>( glandes muqueuses).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171448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2-Bassinet</a:t>
            </a:r>
            <a:endParaRPr lang="fr-FR" sz="2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0" y="142852"/>
            <a:ext cx="6987374" cy="6081722"/>
            <a:chOff x="357158" y="142852"/>
            <a:chExt cx="6702277" cy="6081722"/>
          </a:xfrm>
        </p:grpSpPr>
        <p:sp>
          <p:nvSpPr>
            <p:cNvPr id="3" name="ZoneTexte 2"/>
            <p:cNvSpPr txBox="1"/>
            <p:nvPr/>
          </p:nvSpPr>
          <p:spPr>
            <a:xfrm>
              <a:off x="357158" y="1357298"/>
              <a:ext cx="20002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  1-Calices</a:t>
              </a:r>
            </a:p>
            <a:p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57158" y="2643182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  3-Vessie</a:t>
              </a:r>
              <a:endParaRPr lang="fr-FR" sz="2000" b="1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500033" y="142852"/>
              <a:ext cx="6559402" cy="6081722"/>
              <a:chOff x="500033" y="142852"/>
              <a:chExt cx="6559402" cy="60817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86116" y="1500174"/>
                <a:ext cx="3600450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500033" y="3000372"/>
                <a:ext cx="170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5-Urètre</a:t>
                </a:r>
                <a:endParaRPr lang="fr-FR" sz="2000" b="1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661262" y="2071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1</a:t>
                </a:r>
                <a:endParaRPr lang="fr-FR" sz="1200" b="1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796114" y="142852"/>
                <a:ext cx="52633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FF0000"/>
                    </a:solidFill>
                  </a:rPr>
                  <a:t>Schéma montrant  les voies</a:t>
                </a:r>
              </a:p>
              <a:p>
                <a:r>
                  <a:rPr lang="fr-FR" sz="3200" b="1" dirty="0" smtClean="0">
                    <a:solidFill>
                      <a:srgbClr val="FF0000"/>
                    </a:solidFill>
                  </a:rPr>
                  <a:t>      excrétrices urinaires</a:t>
                </a:r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0" y="2214554"/>
            <a:ext cx="137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 4-Uretère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1428736"/>
            <a:ext cx="9093425" cy="3726918"/>
            <a:chOff x="0" y="1428736"/>
            <a:chExt cx="9093425" cy="37269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28736"/>
              <a:ext cx="9093425" cy="2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ZoneTexte 3"/>
            <p:cNvSpPr txBox="1"/>
            <p:nvPr/>
          </p:nvSpPr>
          <p:spPr>
            <a:xfrm>
              <a:off x="1571604" y="178592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3</a:t>
              </a:r>
              <a:endParaRPr lang="fr-FR" sz="1600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285852" y="20716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2</a:t>
              </a:r>
              <a:endParaRPr lang="fr-FR" b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428860" y="3059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1</a:t>
              </a:r>
              <a:endParaRPr lang="fr-FR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57158" y="4143380"/>
              <a:ext cx="19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  1-cellules basales</a:t>
              </a:r>
              <a:endParaRPr lang="fr-FR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8596" y="4429132"/>
              <a:ext cx="2342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2-cellule intermédiaire</a:t>
              </a:r>
              <a:endParaRPr lang="fr-FR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8596" y="4786322"/>
              <a:ext cx="2295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3-cellule superficielles</a:t>
              </a:r>
              <a:endParaRPr lang="fr-FR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412737" y="0"/>
            <a:ext cx="6318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Schéma montrant la muqueuse 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            des voies urinaires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" y="1071000"/>
            <a:ext cx="913828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904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La forme variable des cellules selon l’état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     de remplissage des voies urinaires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759"/>
            <a:ext cx="71600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000125"/>
            <a:ext cx="39433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857224" y="214290"/>
            <a:ext cx="7079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La muqueuse des voies urinaires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438275"/>
            <a:ext cx="5657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285728"/>
            <a:ext cx="7494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Coupe transversale de l’uretère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46000"/>
            <a:ext cx="4938483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2500306"/>
            <a:ext cx="2786082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1-L’urètre prostatique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2-L’urètre membraneux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3-L’urètre spongieux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3" y="214290"/>
            <a:ext cx="801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Schéma montrant l’urètre masculin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001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    LES VOIES EXCRÉTRICES URINAIRES</a:t>
            </a:r>
          </a:p>
          <a:p>
            <a:endParaRPr lang="fr-FR" sz="36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/>
              <a:t>● </a:t>
            </a:r>
            <a:r>
              <a:rPr lang="fr-FR" sz="2000" b="1" dirty="0" smtClean="0"/>
              <a:t>L</a:t>
            </a:r>
            <a:r>
              <a:rPr lang="fr-FR" sz="2000" dirty="0" smtClean="0"/>
              <a:t>es voies urinaires assurent le recueil de l’urine à partir des tubes collecteurs, à son stockage et à son émission dans le milieu extérieur.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● Les tubes collecteurs de Bellini confluent pour former des tubes plus larges: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les </a:t>
            </a:r>
            <a:r>
              <a:rPr lang="fr-FR" sz="2000" b="1" dirty="0" smtClean="0"/>
              <a:t>petits calices </a:t>
            </a:r>
            <a:r>
              <a:rPr lang="fr-FR" sz="2000" dirty="0" smtClean="0"/>
              <a:t>(une dizaine) :  confluent</a:t>
            </a:r>
            <a:r>
              <a:rPr lang="fr-FR" sz="2000" b="1" dirty="0" smtClean="0"/>
              <a:t> </a:t>
            </a:r>
            <a:r>
              <a:rPr lang="fr-FR" sz="2000" dirty="0" smtClean="0"/>
              <a:t>en deux ou trois </a:t>
            </a:r>
            <a:r>
              <a:rPr lang="fr-FR" sz="2000" b="1" dirty="0" smtClean="0"/>
              <a:t>grands calices </a:t>
            </a:r>
            <a:r>
              <a:rPr lang="fr-FR" sz="2000" dirty="0" smtClean="0"/>
              <a:t>situés au niveau du hile.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● Les grands calices fusionnent pour former le </a:t>
            </a:r>
            <a:r>
              <a:rPr lang="fr-FR" sz="2000" b="1" dirty="0" smtClean="0"/>
              <a:t>bassinet : </a:t>
            </a:r>
            <a:r>
              <a:rPr lang="fr-FR" sz="2000" dirty="0" smtClean="0"/>
              <a:t>partie haute de l’uretère.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● L’uretère relie le rein à la vessie.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La vessie est drainée par l’urètre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440</TotalTime>
  <Words>619</Words>
  <Application>Microsoft Office PowerPoint</Application>
  <PresentationFormat>Affichage à l'écran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Andalus</vt:lpstr>
      <vt:lpstr>Arial</vt:lpstr>
      <vt:lpstr>Bodoni MT</vt:lpstr>
      <vt:lpstr>Bookman Old Style</vt:lpstr>
      <vt:lpstr>Gill Sans MT</vt:lpstr>
      <vt:lpstr>Wingdings</vt:lpstr>
      <vt:lpstr>Wingdings 3</vt:lpstr>
      <vt:lpstr>Origine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nj</dc:creator>
  <cp:lastModifiedBy>extrapc</cp:lastModifiedBy>
  <cp:revision>59</cp:revision>
  <dcterms:created xsi:type="dcterms:W3CDTF">2014-02-26T08:16:07Z</dcterms:created>
  <dcterms:modified xsi:type="dcterms:W3CDTF">2017-04-05T07:28:40Z</dcterms:modified>
</cp:coreProperties>
</file>