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5" roundtripDataSignature="AMtx7mjnC7b7aePogS5JFSJlRaP4j970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customschemas.google.com/relationships/presentationmetadata" Target="metadata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8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8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7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7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7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7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28596" y="78579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  TISSU  SANGUIN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714348" y="3429000"/>
            <a:ext cx="7786742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fr-FR"/>
              <a:t>DR  N. AFOUTNI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fr-FR"/>
              <a:t>SERVICE  D’HISTOLOGIE –EMBRYOLOGIE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fr-FR"/>
              <a:t>C.H .U.CONSTANTINE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lules Rouges Et Plaquettes Dans Le Frottis Sanguin Photo stock - Image  du frottis, sanguin: 161098326" id="144" name="Google Shape;1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56"/>
            <a:ext cx="9144000" cy="614364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/>
          <p:nvPr/>
        </p:nvSpPr>
        <p:spPr>
          <a:xfrm>
            <a:off x="2143108" y="0"/>
            <a:ext cx="45862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FROTTIS  SANGUIN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rs"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2571736" y="214290"/>
            <a:ext cx="37619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Frottis  sanguin</a:t>
            </a:r>
            <a:endParaRPr b="1" i="0" sz="4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OTTIS SANGUIN | ivoiresvt" id="156" name="Google Shape;1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  GLOBULE  ROUGE  </a:t>
            </a:r>
            <a:r>
              <a:rPr lang="fr-FR"/>
              <a:t>=  </a:t>
            </a:r>
            <a:r>
              <a:rPr b="1" lang="fr-FR"/>
              <a:t>HEMATIE</a:t>
            </a:r>
            <a:br>
              <a:rPr b="1" lang="fr-FR"/>
            </a:br>
            <a:r>
              <a:rPr b="1" lang="fr-FR"/>
              <a:t>=  ERYTHROCYTE</a:t>
            </a:r>
            <a:endParaRPr b="1"/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Le </a:t>
            </a:r>
            <a:r>
              <a:rPr b="1" lang="fr-FR">
                <a:solidFill>
                  <a:srgbClr val="FF0000"/>
                </a:solidFill>
              </a:rPr>
              <a:t>+ fréquent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Forme </a:t>
            </a:r>
            <a:r>
              <a:rPr b="1" lang="fr-FR">
                <a:solidFill>
                  <a:srgbClr val="FF0000"/>
                </a:solidFill>
              </a:rPr>
              <a:t>discoïde</a:t>
            </a:r>
            <a:r>
              <a:rPr lang="fr-FR"/>
              <a:t> ,</a:t>
            </a:r>
            <a:r>
              <a:rPr b="1" lang="fr-FR">
                <a:solidFill>
                  <a:srgbClr val="FF0000"/>
                </a:solidFill>
              </a:rPr>
              <a:t>biconcave</a:t>
            </a: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Diamètre = </a:t>
            </a:r>
            <a:r>
              <a:rPr b="1" lang="fr-FR">
                <a:solidFill>
                  <a:srgbClr val="FF0000"/>
                </a:solidFill>
              </a:rPr>
              <a:t>7,2</a:t>
            </a:r>
            <a:r>
              <a:rPr lang="fr-FR"/>
              <a:t>  à </a:t>
            </a:r>
            <a:r>
              <a:rPr b="1" lang="fr-FR">
                <a:solidFill>
                  <a:srgbClr val="FF0000"/>
                </a:solidFill>
              </a:rPr>
              <a:t>7,8µ</a:t>
            </a:r>
            <a:r>
              <a:rPr lang="fr-FR"/>
              <a:t>   épaisseur = 2µ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Dépourvu de noyau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Cytoplasme = eau + </a:t>
            </a:r>
            <a:r>
              <a:rPr b="1" lang="fr-FR">
                <a:solidFill>
                  <a:srgbClr val="FF0000"/>
                </a:solidFill>
              </a:rPr>
              <a:t>Hémoglobine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Hémoglobine = protéine qui </a:t>
            </a:r>
            <a:r>
              <a:rPr b="1" lang="fr-FR"/>
              <a:t>capte </a:t>
            </a:r>
            <a:r>
              <a:rPr lang="fr-FR"/>
              <a:t> et </a:t>
            </a:r>
            <a:r>
              <a:rPr b="1" lang="fr-FR"/>
              <a:t>transporte</a:t>
            </a:r>
            <a:r>
              <a:rPr lang="fr-FR"/>
              <a:t>   l’</a:t>
            </a:r>
            <a:r>
              <a:rPr b="1" lang="fr-FR">
                <a:solidFill>
                  <a:srgbClr val="FF0000"/>
                </a:solidFill>
              </a:rPr>
              <a:t>O2</a:t>
            </a:r>
            <a:r>
              <a:rPr lang="fr-FR"/>
              <a:t>  et  le </a:t>
            </a:r>
            <a:r>
              <a:rPr b="1" lang="fr-FR">
                <a:solidFill>
                  <a:srgbClr val="FF0000"/>
                </a:solidFill>
              </a:rPr>
              <a:t>CO2</a:t>
            </a:r>
            <a:r>
              <a:rPr lang="fr-FR"/>
              <a:t>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obules rouges – Média LAROUSSE"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ructure D'hémoglobine Humaine Molécule Vector Schéma L'hémoglobine Est La  Substance Dans Les Globules Rouges Qui Transporte L'oxygène Clip Art Libres  De Droits , Vecteurs Et Illustration. Image 23684894."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457200" y="274638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0" y="928670"/>
            <a:ext cx="9144000" cy="592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La durée de vie d’un GR = </a:t>
            </a:r>
            <a:r>
              <a:rPr b="1" lang="fr-FR">
                <a:solidFill>
                  <a:srgbClr val="FF0000"/>
                </a:solidFill>
              </a:rPr>
              <a:t>120 jours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La </a:t>
            </a:r>
            <a:r>
              <a:rPr b="1" lang="fr-FR">
                <a:solidFill>
                  <a:srgbClr val="FF0000"/>
                </a:solidFill>
              </a:rPr>
              <a:t>destruction</a:t>
            </a:r>
            <a:r>
              <a:rPr lang="fr-FR"/>
              <a:t> se fait dans la </a:t>
            </a:r>
            <a:r>
              <a:rPr b="1" lang="fr-FR"/>
              <a:t>Moelle osseuse </a:t>
            </a:r>
            <a:r>
              <a:rPr lang="fr-FR"/>
              <a:t>et la </a:t>
            </a:r>
            <a:r>
              <a:rPr b="1" lang="fr-FR"/>
              <a:t>Rate </a:t>
            </a:r>
            <a:r>
              <a:rPr lang="fr-FR"/>
              <a:t> par les </a:t>
            </a:r>
            <a:r>
              <a:rPr b="1" lang="fr-FR">
                <a:solidFill>
                  <a:srgbClr val="FF0000"/>
                </a:solidFill>
              </a:rPr>
              <a:t>macrophages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Variations pathologiques 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*</a:t>
            </a:r>
            <a:r>
              <a:rPr b="1" lang="fr-FR"/>
              <a:t>nombre</a:t>
            </a:r>
            <a:r>
              <a:rPr lang="fr-FR"/>
              <a:t>            </a:t>
            </a:r>
            <a:r>
              <a:rPr b="1" lang="fr-FR"/>
              <a:t>inférieur</a:t>
            </a:r>
            <a:r>
              <a:rPr lang="fr-FR"/>
              <a:t> à la normale = </a:t>
            </a:r>
            <a:r>
              <a:rPr b="1" lang="fr-FR">
                <a:solidFill>
                  <a:srgbClr val="FF0000"/>
                </a:solidFill>
              </a:rPr>
              <a:t>anémie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    </a:t>
            </a:r>
            <a:r>
              <a:rPr b="1" lang="fr-FR"/>
              <a:t>supérieur</a:t>
            </a:r>
            <a:r>
              <a:rPr lang="fr-FR"/>
              <a:t> à la normale=</a:t>
            </a:r>
            <a:r>
              <a:rPr b="1" lang="fr-FR">
                <a:solidFill>
                  <a:srgbClr val="FF0000"/>
                </a:solidFill>
              </a:rPr>
              <a:t>polyglobulie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*</a:t>
            </a:r>
            <a:r>
              <a:rPr b="1" lang="fr-FR"/>
              <a:t>forme </a:t>
            </a:r>
            <a:r>
              <a:rPr lang="fr-FR"/>
              <a:t>: peuvent avoir une forme en </a:t>
            </a:r>
            <a:r>
              <a:rPr b="1" lang="fr-FR"/>
              <a:t>raquette</a:t>
            </a:r>
            <a:r>
              <a:rPr lang="fr-FR"/>
              <a:t> , en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</a:t>
            </a:r>
            <a:r>
              <a:rPr b="1" lang="fr-FR"/>
              <a:t>sphère</a:t>
            </a:r>
            <a:r>
              <a:rPr lang="fr-FR"/>
              <a:t> ou en </a:t>
            </a:r>
            <a:r>
              <a:rPr b="1" lang="fr-FR"/>
              <a:t>faucille</a:t>
            </a:r>
            <a:r>
              <a:rPr lang="fr-FR"/>
              <a:t>           </a:t>
            </a:r>
            <a:r>
              <a:rPr b="1" lang="fr-FR"/>
              <a:t>drépanocytose</a:t>
            </a:r>
            <a:endParaRPr b="1"/>
          </a:p>
        </p:txBody>
      </p:sp>
      <p:cxnSp>
        <p:nvCxnSpPr>
          <p:cNvPr id="179" name="Google Shape;179;p16"/>
          <p:cNvCxnSpPr/>
          <p:nvPr/>
        </p:nvCxnSpPr>
        <p:spPr>
          <a:xfrm>
            <a:off x="2285984" y="3500438"/>
            <a:ext cx="85725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0" name="Google Shape;180;p16"/>
          <p:cNvCxnSpPr/>
          <p:nvPr/>
        </p:nvCxnSpPr>
        <p:spPr>
          <a:xfrm flipH="1" rot="-5400000">
            <a:off x="2143108" y="3643314"/>
            <a:ext cx="571504" cy="42862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5500694" y="5857892"/>
            <a:ext cx="85725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épanocytose Épidémiologie Transmission Symptômes Traitement..." id="186" name="Google Shape;1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 txBox="1"/>
          <p:nvPr>
            <p:ph idx="1" type="body"/>
          </p:nvPr>
        </p:nvSpPr>
        <p:spPr>
          <a:xfrm>
            <a:off x="0" y="928670"/>
            <a:ext cx="9144000" cy="592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Les GR peuvent </a:t>
            </a:r>
            <a:r>
              <a:rPr b="1" lang="fr-FR">
                <a:solidFill>
                  <a:srgbClr val="FF0000"/>
                </a:solidFill>
              </a:rPr>
              <a:t>s’accoler</a:t>
            </a:r>
            <a:r>
              <a:rPr b="1" lang="fr-FR"/>
              <a:t> de façon </a:t>
            </a:r>
            <a:r>
              <a:rPr b="1" lang="fr-FR">
                <a:solidFill>
                  <a:srgbClr val="FF0000"/>
                </a:solidFill>
              </a:rPr>
              <a:t>irréversible</a:t>
            </a:r>
            <a:r>
              <a:rPr b="1"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=  </a:t>
            </a:r>
            <a:r>
              <a:rPr b="1" lang="fr-FR">
                <a:solidFill>
                  <a:srgbClr val="FF0000"/>
                </a:solidFill>
              </a:rPr>
              <a:t>Agglutination   </a:t>
            </a:r>
            <a:r>
              <a:rPr b="1" lang="fr-FR"/>
              <a:t>due</a:t>
            </a:r>
            <a:r>
              <a:rPr b="1" lang="fr-FR">
                <a:solidFill>
                  <a:srgbClr val="FF0000"/>
                </a:solidFill>
              </a:rPr>
              <a:t> </a:t>
            </a:r>
            <a:r>
              <a:rPr b="1" lang="fr-FR"/>
              <a:t>à la formation de </a:t>
            </a:r>
            <a:r>
              <a:rPr b="1" lang="fr-FR">
                <a:solidFill>
                  <a:srgbClr val="FF0000"/>
                </a:solidFill>
              </a:rPr>
              <a:t>complexes  antigènes -  anticorps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Ce phénomène a été à la base de la découverte des groupes sanguins  (  système  ABO et système RH 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UNO-HEMATOLOGIE ET SECURITE TRANSFUSIONNELLE Philippe CORREZE  ETABLISSEMENT FRANCAIS DU SANG Site d'Annecy et d'Annemasse. IFSI –03  septembre ppt télécharger" id="197" name="Google Shape;1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  SANG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TISSU   Mésenchymateux</a:t>
            </a:r>
            <a:r>
              <a:rPr b="1" lang="fr-FR"/>
              <a:t>  Spécialisé , fluide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</a:t>
            </a:r>
            <a:r>
              <a:rPr b="1" lang="fr-FR"/>
              <a:t>circule  dans les </a:t>
            </a:r>
            <a:r>
              <a:rPr b="1" lang="fr-FR">
                <a:solidFill>
                  <a:srgbClr val="FF0000"/>
                </a:solidFill>
              </a:rPr>
              <a:t>VAISSEAUX   SANGUINS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               (   </a:t>
            </a:r>
            <a:r>
              <a:rPr b="1" lang="fr-FR"/>
              <a:t>5 L  chez l’adulte </a:t>
            </a:r>
            <a:r>
              <a:rPr b="1" lang="fr-FR">
                <a:solidFill>
                  <a:srgbClr val="FF0000"/>
                </a:solidFill>
              </a:rPr>
              <a:t>)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4071934" y="2928934"/>
            <a:ext cx="484632" cy="150019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 rot="-5400000">
            <a:off x="3779035" y="1221569"/>
            <a:ext cx="1071570" cy="914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LES GLOBULES  BLANCS = LEUCOCYTES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3" name="Google Shape;203;p20"/>
          <p:cNvSpPr txBox="1"/>
          <p:nvPr>
            <p:ph idx="1" type="body"/>
          </p:nvPr>
        </p:nvSpPr>
        <p:spPr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Vraies</a:t>
            </a:r>
            <a:r>
              <a:rPr lang="fr-FR"/>
              <a:t>  </a:t>
            </a:r>
            <a:r>
              <a:rPr b="1" lang="fr-FR"/>
              <a:t>cellules</a:t>
            </a:r>
            <a:r>
              <a:rPr lang="fr-FR"/>
              <a:t> qui possèdent </a:t>
            </a:r>
            <a:r>
              <a:rPr b="1" lang="fr-FR">
                <a:solidFill>
                  <a:srgbClr val="FF0000"/>
                </a:solidFill>
              </a:rPr>
              <a:t>un noyau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Mobiles , </a:t>
            </a:r>
            <a:r>
              <a:rPr b="1" lang="fr-FR"/>
              <a:t>quittent le courant sanguin pour gagner les tissus de l’organisme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Deux  </a:t>
            </a:r>
            <a:r>
              <a:rPr b="1" lang="fr-FR"/>
              <a:t>groupes 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 </a:t>
            </a:r>
            <a:r>
              <a:rPr b="1" lang="fr-FR"/>
              <a:t>Leucocytes</a:t>
            </a:r>
            <a:r>
              <a:rPr b="1" lang="fr-FR">
                <a:solidFill>
                  <a:srgbClr val="FF0000"/>
                </a:solidFill>
              </a:rPr>
              <a:t>  granulaires = polynucléaires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*</a:t>
            </a:r>
            <a:r>
              <a:rPr b="1" lang="fr-FR">
                <a:solidFill>
                  <a:srgbClr val="00B0F0"/>
                </a:solidFill>
              </a:rPr>
              <a:t>neutrophiles</a:t>
            </a:r>
            <a:r>
              <a:rPr b="1" lang="fr-FR">
                <a:solidFill>
                  <a:srgbClr val="FF0000"/>
                </a:solidFill>
              </a:rPr>
              <a:t>   *</a:t>
            </a:r>
            <a:r>
              <a:rPr b="1" lang="fr-FR">
                <a:solidFill>
                  <a:schemeClr val="accent6"/>
                </a:solidFill>
              </a:rPr>
              <a:t>éosinophiles</a:t>
            </a:r>
            <a:r>
              <a:rPr b="1" lang="fr-FR">
                <a:solidFill>
                  <a:srgbClr val="FF0000"/>
                </a:solidFill>
              </a:rPr>
              <a:t>   *</a:t>
            </a:r>
            <a:r>
              <a:rPr b="1" lang="fr-FR"/>
              <a:t>basophiles</a:t>
            </a:r>
            <a:r>
              <a:rPr b="1" lang="fr-FR">
                <a:solidFill>
                  <a:srgbClr val="FF0000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 </a:t>
            </a:r>
            <a:r>
              <a:rPr b="1" lang="fr-FR"/>
              <a:t>Leucocytes</a:t>
            </a:r>
            <a:r>
              <a:rPr b="1" lang="fr-FR">
                <a:solidFill>
                  <a:srgbClr val="FF0000"/>
                </a:solidFill>
              </a:rPr>
              <a:t> agranulaires ou  hyalins :                                     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    * </a:t>
            </a:r>
            <a:r>
              <a:rPr b="1" lang="fr-FR"/>
              <a:t>lymphocytes</a:t>
            </a:r>
            <a:r>
              <a:rPr b="1" lang="fr-FR">
                <a:solidFill>
                  <a:srgbClr val="FF0000"/>
                </a:solidFill>
              </a:rPr>
              <a:t>         * </a:t>
            </a:r>
            <a:r>
              <a:rPr b="1" lang="fr-FR"/>
              <a:t>monocytes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ucocytes (ou globules blancs) | Votre espace STL"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fr-FR">
                <a:solidFill>
                  <a:schemeClr val="accent6"/>
                </a:solidFill>
              </a:rPr>
              <a:t>LEUCOCYTES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14" name="Google Shape;214;p22"/>
          <p:cNvSpPr txBox="1"/>
          <p:nvPr>
            <p:ph idx="1" type="body"/>
          </p:nvPr>
        </p:nvSpPr>
        <p:spPr>
          <a:xfrm>
            <a:off x="342275" y="1877125"/>
            <a:ext cx="103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r>
              <a:rPr b="1" lang="fr-FR"/>
              <a:t>Nombre</a:t>
            </a:r>
            <a:r>
              <a:rPr lang="fr-FR"/>
              <a:t> =  </a:t>
            </a:r>
            <a:r>
              <a:rPr b="1" lang="fr-FR">
                <a:solidFill>
                  <a:srgbClr val="FF0000"/>
                </a:solidFill>
              </a:rPr>
              <a:t>5000</a:t>
            </a:r>
            <a:r>
              <a:rPr lang="fr-FR"/>
              <a:t> à  </a:t>
            </a:r>
            <a:r>
              <a:rPr lang="fr-FR">
                <a:solidFill>
                  <a:srgbClr val="FF0000"/>
                </a:solidFill>
              </a:rPr>
              <a:t>9000</a:t>
            </a:r>
            <a:r>
              <a:rPr lang="fr-FR"/>
              <a:t> / mm3 de sang total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Si taux  est</a:t>
            </a:r>
            <a:r>
              <a:rPr lang="fr-FR"/>
              <a:t> </a:t>
            </a:r>
            <a:r>
              <a:rPr b="1" lang="fr-FR">
                <a:solidFill>
                  <a:srgbClr val="FF0000"/>
                </a:solidFill>
              </a:rPr>
              <a:t>inférieur</a:t>
            </a:r>
            <a:r>
              <a:rPr lang="fr-FR"/>
              <a:t> </a:t>
            </a:r>
            <a:r>
              <a:rPr b="1" lang="fr-FR"/>
              <a:t>à la normale </a:t>
            </a:r>
            <a:r>
              <a:rPr lang="fr-FR"/>
              <a:t>= </a:t>
            </a:r>
            <a:r>
              <a:rPr b="1" lang="fr-FR">
                <a:solidFill>
                  <a:srgbClr val="FF0000"/>
                </a:solidFill>
              </a:rPr>
              <a:t>leucopénie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Si taux est </a:t>
            </a:r>
            <a:r>
              <a:rPr b="1" lang="fr-FR">
                <a:solidFill>
                  <a:srgbClr val="FF0000"/>
                </a:solidFill>
              </a:rPr>
              <a:t>supérieur</a:t>
            </a:r>
            <a:r>
              <a:rPr lang="fr-FR"/>
              <a:t> </a:t>
            </a:r>
            <a:r>
              <a:rPr b="1" lang="fr-FR"/>
              <a:t>à la normale </a:t>
            </a:r>
            <a:r>
              <a:rPr lang="fr-FR"/>
              <a:t>=</a:t>
            </a:r>
            <a:r>
              <a:rPr b="1" lang="fr-FR">
                <a:solidFill>
                  <a:srgbClr val="FF0000"/>
                </a:solidFill>
              </a:rPr>
              <a:t>hyperleucocytose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                          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LEUCOYTES  GRANULAIRES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0" name="Google Shape;220;p23"/>
          <p:cNvSpPr txBox="1"/>
          <p:nvPr>
            <p:ph idx="1" type="body"/>
          </p:nvPr>
        </p:nvSpPr>
        <p:spPr>
          <a:xfrm>
            <a:off x="0" y="1285860"/>
            <a:ext cx="9144000" cy="5572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70%</a:t>
            </a:r>
            <a:r>
              <a:rPr lang="fr-FR"/>
              <a:t>  des GB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Cytoplasme</a:t>
            </a:r>
            <a:r>
              <a:rPr lang="fr-FR"/>
              <a:t> contient des </a:t>
            </a:r>
            <a:r>
              <a:rPr b="1" lang="fr-FR">
                <a:solidFill>
                  <a:srgbClr val="FF0000"/>
                </a:solidFill>
              </a:rPr>
              <a:t>Granulations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Noyau</a:t>
            </a:r>
            <a:r>
              <a:rPr b="1" lang="fr-FR">
                <a:solidFill>
                  <a:srgbClr val="FF0000"/>
                </a:solidFill>
              </a:rPr>
              <a:t>  </a:t>
            </a:r>
            <a:r>
              <a:rPr b="1" lang="fr-FR"/>
              <a:t>possède</a:t>
            </a:r>
            <a:r>
              <a:rPr b="1" lang="fr-FR">
                <a:solidFill>
                  <a:srgbClr val="FF0000"/>
                </a:solidFill>
              </a:rPr>
              <a:t> plusieurs Lobes ( </a:t>
            </a:r>
            <a:r>
              <a:rPr b="1" lang="fr-FR"/>
              <a:t>polynucléaires</a:t>
            </a:r>
            <a:r>
              <a:rPr b="1" lang="fr-FR">
                <a:solidFill>
                  <a:srgbClr val="FF0000"/>
                </a:solidFill>
              </a:rPr>
              <a:t> 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Cellules</a:t>
            </a:r>
            <a:r>
              <a:rPr b="1" lang="fr-FR">
                <a:solidFill>
                  <a:srgbClr val="FF0000"/>
                </a:solidFill>
              </a:rPr>
              <a:t> mobiles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Trois  </a:t>
            </a:r>
            <a:r>
              <a:rPr b="1" lang="fr-FR"/>
              <a:t>groupes</a:t>
            </a:r>
            <a:r>
              <a:rPr b="1" lang="fr-FR">
                <a:solidFill>
                  <a:srgbClr val="FF0000"/>
                </a:solidFill>
              </a:rPr>
              <a:t> </a:t>
            </a:r>
            <a:r>
              <a:rPr b="1" lang="fr-FR"/>
              <a:t>:  - neutrophile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              - éosinophile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               - basophile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selon affinités tinctoriales de leurs granulations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ynucléaires : définition - docteurclic.com" id="225" name="Google Shape;2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GRANULOCYTES  NEUTROPHILES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1" name="Google Shape;231;p25"/>
          <p:cNvSpPr txBox="1"/>
          <p:nvPr>
            <p:ph idx="1" type="body"/>
          </p:nvPr>
        </p:nvSpPr>
        <p:spPr>
          <a:xfrm>
            <a:off x="0" y="1428736"/>
            <a:ext cx="9144000" cy="5429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65</a:t>
            </a:r>
            <a:r>
              <a:rPr lang="fr-FR"/>
              <a:t>  à  </a:t>
            </a:r>
            <a:r>
              <a:rPr lang="fr-FR">
                <a:solidFill>
                  <a:srgbClr val="FF0000"/>
                </a:solidFill>
              </a:rPr>
              <a:t>68%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Diamètre =  </a:t>
            </a:r>
            <a:r>
              <a:rPr b="1" lang="fr-FR">
                <a:solidFill>
                  <a:srgbClr val="FF0000"/>
                </a:solidFill>
              </a:rPr>
              <a:t>10</a:t>
            </a:r>
            <a:r>
              <a:rPr lang="fr-FR"/>
              <a:t> à </a:t>
            </a:r>
            <a:r>
              <a:rPr b="1" lang="fr-FR">
                <a:solidFill>
                  <a:srgbClr val="FF0000"/>
                </a:solidFill>
              </a:rPr>
              <a:t>12 µm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Noyau : </a:t>
            </a:r>
            <a:r>
              <a:rPr b="1" lang="fr-FR">
                <a:solidFill>
                  <a:srgbClr val="FF0000"/>
                </a:solidFill>
              </a:rPr>
              <a:t>2</a:t>
            </a:r>
            <a:r>
              <a:rPr lang="fr-FR"/>
              <a:t> à  </a:t>
            </a:r>
            <a:r>
              <a:rPr b="1" lang="fr-FR">
                <a:solidFill>
                  <a:srgbClr val="FF0000"/>
                </a:solidFill>
              </a:rPr>
              <a:t>5 lobes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Cytoplasme : </a:t>
            </a:r>
            <a:r>
              <a:rPr b="1" lang="fr-FR">
                <a:solidFill>
                  <a:srgbClr val="FF0000"/>
                </a:solidFill>
              </a:rPr>
              <a:t>petites</a:t>
            </a:r>
            <a:r>
              <a:rPr lang="fr-FR"/>
              <a:t> </a:t>
            </a:r>
            <a:r>
              <a:rPr b="1" lang="fr-FR">
                <a:solidFill>
                  <a:srgbClr val="FF0000"/>
                </a:solidFill>
              </a:rPr>
              <a:t>granulations</a:t>
            </a:r>
            <a:r>
              <a:rPr lang="fr-FR"/>
              <a:t> allongées 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contiennent  </a:t>
            </a:r>
            <a:r>
              <a:rPr b="1" lang="fr-FR"/>
              <a:t>enzymes antibactériennes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Rôle: </a:t>
            </a:r>
            <a:r>
              <a:rPr b="1" lang="fr-FR">
                <a:solidFill>
                  <a:srgbClr val="FF0000"/>
                </a:solidFill>
              </a:rPr>
              <a:t>phagocytose</a:t>
            </a:r>
            <a:r>
              <a:rPr lang="fr-FR"/>
              <a:t>  comme macrophage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Durée de vie =  </a:t>
            </a:r>
            <a:r>
              <a:rPr b="1" lang="fr-FR">
                <a:solidFill>
                  <a:srgbClr val="FF0000"/>
                </a:solidFill>
              </a:rPr>
              <a:t>3 </a:t>
            </a:r>
            <a:r>
              <a:rPr b="1" lang="fr-FR"/>
              <a:t>à</a:t>
            </a:r>
            <a:r>
              <a:rPr b="1" lang="fr-FR">
                <a:solidFill>
                  <a:srgbClr val="FF0000"/>
                </a:solidFill>
              </a:rPr>
              <a:t> 4 jours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Éliminés par voie </a:t>
            </a:r>
            <a:r>
              <a:rPr b="1" lang="fr-FR">
                <a:solidFill>
                  <a:srgbClr val="FF0000"/>
                </a:solidFill>
              </a:rPr>
              <a:t>digestive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236" name="Google Shape;2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56"/>
            <a:ext cx="9144000" cy="6143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928662" y="0"/>
            <a:ext cx="53142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= polynucléaire  neutrophile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GRANULOCYTES  EOSINOPHILES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0" y="1214422"/>
            <a:ext cx="9144000" cy="564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Peu nombreux =  </a:t>
            </a:r>
            <a:r>
              <a:rPr b="1" lang="fr-FR">
                <a:solidFill>
                  <a:srgbClr val="FF0000"/>
                </a:solidFill>
              </a:rPr>
              <a:t>2 </a:t>
            </a:r>
            <a:r>
              <a:rPr b="1" lang="fr-FR"/>
              <a:t>à</a:t>
            </a:r>
            <a:r>
              <a:rPr b="1" lang="fr-FR">
                <a:solidFill>
                  <a:srgbClr val="FF0000"/>
                </a:solidFill>
              </a:rPr>
              <a:t> 4%  </a:t>
            </a:r>
            <a:r>
              <a:rPr lang="fr-FR"/>
              <a:t>des GB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Diamètre = </a:t>
            </a:r>
            <a:r>
              <a:rPr b="1" lang="fr-FR">
                <a:solidFill>
                  <a:srgbClr val="FF0000"/>
                </a:solidFill>
              </a:rPr>
              <a:t>10</a:t>
            </a:r>
            <a:r>
              <a:rPr lang="fr-FR"/>
              <a:t> à </a:t>
            </a:r>
            <a:r>
              <a:rPr b="1" lang="fr-FR">
                <a:solidFill>
                  <a:srgbClr val="FF0000"/>
                </a:solidFill>
              </a:rPr>
              <a:t>14µm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Noyau  : </a:t>
            </a:r>
            <a:r>
              <a:rPr b="1" lang="fr-FR">
                <a:solidFill>
                  <a:srgbClr val="FF0000"/>
                </a:solidFill>
              </a:rPr>
              <a:t>bilobé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Cytoplasme :</a:t>
            </a:r>
            <a:r>
              <a:rPr b="1" lang="fr-FR">
                <a:solidFill>
                  <a:srgbClr val="FF0000"/>
                </a:solidFill>
              </a:rPr>
              <a:t>granulations</a:t>
            </a:r>
            <a:r>
              <a:rPr lang="fr-FR"/>
              <a:t> plus </a:t>
            </a:r>
            <a:r>
              <a:rPr b="1" lang="fr-FR"/>
              <a:t>nombreuses</a:t>
            </a:r>
            <a:r>
              <a:rPr lang="fr-FR"/>
              <a:t> et plus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</a:t>
            </a:r>
            <a:r>
              <a:rPr b="1" lang="fr-FR"/>
              <a:t>volumineuses</a:t>
            </a:r>
            <a:r>
              <a:rPr lang="fr-FR"/>
              <a:t> qui se colorent en rouge-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orange brillant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Rôle : fonction </a:t>
            </a:r>
            <a:r>
              <a:rPr b="1" lang="fr-FR">
                <a:solidFill>
                  <a:srgbClr val="FF0000"/>
                </a:solidFill>
              </a:rPr>
              <a:t>antiparasitaire</a:t>
            </a: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Durée de vie = </a:t>
            </a:r>
            <a:r>
              <a:rPr b="1" lang="fr-FR">
                <a:solidFill>
                  <a:srgbClr val="FF0000"/>
                </a:solidFill>
              </a:rPr>
              <a:t>8</a:t>
            </a:r>
            <a:r>
              <a:rPr lang="fr-FR"/>
              <a:t> à </a:t>
            </a:r>
            <a:r>
              <a:rPr b="1" lang="fr-FR">
                <a:solidFill>
                  <a:srgbClr val="FF0000"/>
                </a:solidFill>
              </a:rPr>
              <a:t>10 jours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Élimination par </a:t>
            </a:r>
            <a:r>
              <a:rPr b="1" lang="fr-FR">
                <a:solidFill>
                  <a:srgbClr val="FF0000"/>
                </a:solidFill>
              </a:rPr>
              <a:t>voie digestive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248" name="Google Shape;2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56"/>
            <a:ext cx="9144000" cy="614364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928662" y="0"/>
            <a:ext cx="5306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= polynucléaire  éosinophile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GRANULOCYTES  BASOPHILES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5" name="Google Shape;255;p29"/>
          <p:cNvSpPr txBox="1"/>
          <p:nvPr>
            <p:ph idx="1" type="body"/>
          </p:nvPr>
        </p:nvSpPr>
        <p:spPr>
          <a:xfrm>
            <a:off x="0" y="1214422"/>
            <a:ext cx="9144000" cy="564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Moins abondants = </a:t>
            </a:r>
            <a:r>
              <a:rPr b="1" lang="fr-FR">
                <a:solidFill>
                  <a:srgbClr val="FF0000"/>
                </a:solidFill>
              </a:rPr>
              <a:t>0,5</a:t>
            </a:r>
            <a:r>
              <a:rPr lang="fr-FR"/>
              <a:t>  à  </a:t>
            </a:r>
            <a:r>
              <a:rPr b="1" lang="fr-FR">
                <a:solidFill>
                  <a:srgbClr val="FF0000"/>
                </a:solidFill>
              </a:rPr>
              <a:t>1%</a:t>
            </a:r>
            <a:r>
              <a:rPr lang="fr-FR"/>
              <a:t>  des GB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Diamètre = </a:t>
            </a:r>
            <a:r>
              <a:rPr b="1" lang="fr-FR">
                <a:solidFill>
                  <a:srgbClr val="FF0000"/>
                </a:solidFill>
              </a:rPr>
              <a:t>8</a:t>
            </a:r>
            <a:r>
              <a:rPr lang="fr-FR"/>
              <a:t> à </a:t>
            </a:r>
            <a:r>
              <a:rPr b="1" lang="fr-FR">
                <a:solidFill>
                  <a:srgbClr val="FF0000"/>
                </a:solidFill>
              </a:rPr>
              <a:t>10µm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Noyau  : </a:t>
            </a:r>
            <a:r>
              <a:rPr b="1" lang="fr-FR">
                <a:solidFill>
                  <a:srgbClr val="FF0000"/>
                </a:solidFill>
              </a:rPr>
              <a:t>en fer à cheval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Cytoplasme : </a:t>
            </a:r>
            <a:r>
              <a:rPr b="1" lang="fr-FR">
                <a:solidFill>
                  <a:srgbClr val="FF0000"/>
                </a:solidFill>
              </a:rPr>
              <a:t>grosses granulations </a:t>
            </a:r>
            <a:r>
              <a:rPr b="1" lang="fr-FR"/>
              <a:t>basophiles</a:t>
            </a:r>
            <a:r>
              <a:rPr lang="fr-FR"/>
              <a:t> qui </a:t>
            </a:r>
            <a:r>
              <a:rPr b="1" lang="fr-FR"/>
              <a:t>couvrent le noyau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Riches </a:t>
            </a:r>
            <a:r>
              <a:rPr lang="fr-FR"/>
              <a:t>en </a:t>
            </a:r>
            <a:r>
              <a:rPr b="1" lang="fr-FR">
                <a:solidFill>
                  <a:srgbClr val="FF0000"/>
                </a:solidFill>
              </a:rPr>
              <a:t>héparine </a:t>
            </a:r>
            <a:r>
              <a:rPr lang="fr-FR"/>
              <a:t>( anticoagulant ) et </a:t>
            </a:r>
            <a:r>
              <a:rPr b="1" lang="fr-FR">
                <a:solidFill>
                  <a:srgbClr val="FF0000"/>
                </a:solidFill>
              </a:rPr>
              <a:t>histamine</a:t>
            </a: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( favorise la contraction musculaire lisse 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Durée de vie = </a:t>
            </a:r>
            <a:r>
              <a:rPr b="1" lang="fr-FR">
                <a:solidFill>
                  <a:srgbClr val="FF0000"/>
                </a:solidFill>
              </a:rPr>
              <a:t>12 </a:t>
            </a:r>
            <a:r>
              <a:rPr b="1" lang="fr-FR"/>
              <a:t>à</a:t>
            </a:r>
            <a:r>
              <a:rPr lang="fr-FR"/>
              <a:t>  </a:t>
            </a:r>
            <a:r>
              <a:rPr b="1" lang="fr-FR">
                <a:solidFill>
                  <a:srgbClr val="FF0000"/>
                </a:solidFill>
              </a:rPr>
              <a:t>15 jours 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COMPOSITION DU SANG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0" y="1142984"/>
            <a:ext cx="9144000" cy="571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CELLULES</a:t>
            </a:r>
            <a:r>
              <a:rPr lang="fr-FR"/>
              <a:t>                 </a:t>
            </a:r>
            <a:r>
              <a:rPr b="1" lang="fr-FR">
                <a:solidFill>
                  <a:srgbClr val="FF0000"/>
                </a:solidFill>
              </a:rPr>
              <a:t>Eléments figurés du sang   </a:t>
            </a:r>
            <a:r>
              <a:rPr b="1" lang="fr-FR"/>
              <a:t>45%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            GR  ,  GB   , plaquettes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MATRICE EXTRA-CELLULAIRE</a:t>
            </a:r>
            <a:r>
              <a:rPr lang="fr-FR"/>
              <a:t>               </a:t>
            </a:r>
            <a:r>
              <a:rPr b="1" lang="fr-FR">
                <a:solidFill>
                  <a:srgbClr val="FF0000"/>
                </a:solidFill>
              </a:rPr>
              <a:t>PLASMA   </a:t>
            </a:r>
            <a:r>
              <a:rPr b="1" lang="fr-FR"/>
              <a:t>55%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( liquide , mobile )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357422" y="178592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5429256" y="421481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260" name="Google Shape;2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56"/>
            <a:ext cx="9144000" cy="614364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928662" y="0"/>
            <a:ext cx="49521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= polynucléaire  basophile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LEUCOCYTES  AGRANULAIRES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571472" y="1643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</a:t>
            </a:r>
            <a:r>
              <a:rPr b="1" lang="fr-FR"/>
              <a:t>LYMPHOCYTES </a:t>
            </a:r>
            <a:r>
              <a:rPr lang="fr-FR"/>
              <a:t>                    </a:t>
            </a:r>
            <a:r>
              <a:rPr b="1" lang="fr-FR"/>
              <a:t>MONOCYTES </a:t>
            </a:r>
            <a:endParaRPr b="1"/>
          </a:p>
        </p:txBody>
      </p:sp>
      <p:sp>
        <p:nvSpPr>
          <p:cNvPr id="268" name="Google Shape;268;p31"/>
          <p:cNvSpPr/>
          <p:nvPr/>
        </p:nvSpPr>
        <p:spPr>
          <a:xfrm rot="-1797230">
            <a:off x="6285074" y="1069596"/>
            <a:ext cx="484632" cy="1840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/>
          <p:nvPr/>
        </p:nvSpPr>
        <p:spPr>
          <a:xfrm rot="1323046">
            <a:off x="2362267" y="1188385"/>
            <a:ext cx="484632" cy="159244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LES  LYMPHOCYTES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5" name="Google Shape;275;p32"/>
          <p:cNvSpPr txBox="1"/>
          <p:nvPr>
            <p:ph idx="1" type="body"/>
          </p:nvPr>
        </p:nvSpPr>
        <p:spPr>
          <a:xfrm>
            <a:off x="0" y="1214422"/>
            <a:ext cx="9144000" cy="564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Cellules de  </a:t>
            </a:r>
            <a:r>
              <a:rPr b="1" lang="fr-FR">
                <a:solidFill>
                  <a:srgbClr val="FF0000"/>
                </a:solidFill>
              </a:rPr>
              <a:t>Petite taille </a:t>
            </a:r>
            <a:r>
              <a:rPr lang="fr-FR"/>
              <a:t>= </a:t>
            </a:r>
            <a:r>
              <a:rPr b="1" lang="fr-FR"/>
              <a:t>8 </a:t>
            </a:r>
            <a:r>
              <a:rPr lang="fr-FR"/>
              <a:t>à </a:t>
            </a:r>
            <a:r>
              <a:rPr b="1" lang="fr-FR"/>
              <a:t>10µm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Cytoplasme sous forme d’un </a:t>
            </a:r>
            <a:r>
              <a:rPr b="1" lang="fr-FR">
                <a:solidFill>
                  <a:srgbClr val="FF0000"/>
                </a:solidFill>
              </a:rPr>
              <a:t>petit liseré  basophile</a:t>
            </a:r>
            <a:r>
              <a:rPr lang="fr-FR"/>
              <a:t> entourant le noyau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Absence </a:t>
            </a:r>
            <a:r>
              <a:rPr lang="fr-FR"/>
              <a:t>de </a:t>
            </a:r>
            <a:r>
              <a:rPr b="1" lang="fr-FR"/>
              <a:t>granulations spécifiques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Rôle :   </a:t>
            </a:r>
            <a:r>
              <a:rPr b="1" lang="fr-FR"/>
              <a:t>défense immunitaire</a:t>
            </a:r>
            <a:r>
              <a:rPr lang="fr-FR"/>
              <a:t>             LB  et  LT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Durée de vie = </a:t>
            </a:r>
            <a:r>
              <a:rPr b="1" lang="fr-FR">
                <a:solidFill>
                  <a:srgbClr val="FF0000"/>
                </a:solidFill>
              </a:rPr>
              <a:t>qqs jours à qqs années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276" name="Google Shape;276;p32"/>
          <p:cNvCxnSpPr/>
          <p:nvPr/>
        </p:nvCxnSpPr>
        <p:spPr>
          <a:xfrm>
            <a:off x="5286380" y="3786190"/>
            <a:ext cx="1000132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compte inférieur de lymphocyte avant COVID-19 intensifie le risque de la  mort" id="281" name="Google Shape;2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08"/>
            <a:ext cx="9144000" cy="585789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3"/>
          <p:cNvSpPr txBox="1"/>
          <p:nvPr/>
        </p:nvSpPr>
        <p:spPr>
          <a:xfrm>
            <a:off x="2500298" y="214290"/>
            <a:ext cx="33443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LYMPHOCYTE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ysiologie des lymphocytes" id="287" name="Google Shape;2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ucocytes" id="292" name="Google Shape;2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297" name="Google Shape;29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14363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36"/>
          <p:cNvCxnSpPr/>
          <p:nvPr/>
        </p:nvCxnSpPr>
        <p:spPr>
          <a:xfrm rot="10800000">
            <a:off x="4357686" y="4857760"/>
            <a:ext cx="2071702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9" name="Google Shape;299;p36"/>
          <p:cNvCxnSpPr/>
          <p:nvPr/>
        </p:nvCxnSpPr>
        <p:spPr>
          <a:xfrm rot="10800000">
            <a:off x="1928794" y="2214554"/>
            <a:ext cx="4357718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0" name="Google Shape;300;p36"/>
          <p:cNvSpPr txBox="1"/>
          <p:nvPr/>
        </p:nvSpPr>
        <p:spPr>
          <a:xfrm>
            <a:off x="6286512" y="2000240"/>
            <a:ext cx="16208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LYMPHOCYTE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6500826" y="4500570"/>
            <a:ext cx="19671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POLYNUCLEAIRE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NEUTROPHILE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LES  MONOCYTES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7" name="Google Shape;307;p37"/>
          <p:cNvSpPr txBox="1"/>
          <p:nvPr>
            <p:ph idx="1" type="body"/>
          </p:nvPr>
        </p:nvSpPr>
        <p:spPr>
          <a:xfrm>
            <a:off x="0" y="1214423"/>
            <a:ext cx="9144000" cy="564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C’est la </a:t>
            </a:r>
            <a:r>
              <a:rPr b="1" lang="fr-FR">
                <a:solidFill>
                  <a:srgbClr val="FF0000"/>
                </a:solidFill>
              </a:rPr>
              <a:t>plus grande </a:t>
            </a:r>
            <a:r>
              <a:rPr b="1" lang="fr-FR"/>
              <a:t>cellule</a:t>
            </a:r>
            <a:r>
              <a:rPr lang="fr-FR"/>
              <a:t> </a:t>
            </a:r>
            <a:r>
              <a:rPr b="1" lang="fr-FR"/>
              <a:t>dans</a:t>
            </a:r>
            <a:r>
              <a:rPr lang="fr-FR"/>
              <a:t> </a:t>
            </a:r>
            <a:r>
              <a:rPr b="1" lang="fr-FR"/>
              <a:t>le sang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Diamètre = </a:t>
            </a:r>
            <a:r>
              <a:rPr b="1" lang="fr-FR">
                <a:solidFill>
                  <a:srgbClr val="FF0000"/>
                </a:solidFill>
              </a:rPr>
              <a:t>15 </a:t>
            </a:r>
            <a:r>
              <a:rPr lang="fr-FR"/>
              <a:t>à </a:t>
            </a:r>
            <a:r>
              <a:rPr b="1" lang="fr-FR">
                <a:solidFill>
                  <a:srgbClr val="FF0000"/>
                </a:solidFill>
              </a:rPr>
              <a:t>18µm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4</a:t>
            </a:r>
            <a:r>
              <a:rPr lang="fr-FR"/>
              <a:t> à </a:t>
            </a:r>
            <a:r>
              <a:rPr b="1" lang="fr-FR">
                <a:solidFill>
                  <a:srgbClr val="FF0000"/>
                </a:solidFill>
              </a:rPr>
              <a:t>8% </a:t>
            </a:r>
            <a:r>
              <a:rPr lang="fr-FR"/>
              <a:t>des GB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Noyau : </a:t>
            </a:r>
            <a:r>
              <a:rPr b="1" lang="fr-FR">
                <a:solidFill>
                  <a:srgbClr val="FF0000"/>
                </a:solidFill>
              </a:rPr>
              <a:t>réniforme</a:t>
            </a:r>
            <a:r>
              <a:rPr lang="fr-FR"/>
              <a:t> ,</a:t>
            </a:r>
            <a:r>
              <a:rPr b="1" lang="fr-FR">
                <a:solidFill>
                  <a:srgbClr val="FF0000"/>
                </a:solidFill>
              </a:rPr>
              <a:t>encoché</a:t>
            </a:r>
            <a:r>
              <a:rPr lang="fr-FR"/>
              <a:t>  </a:t>
            </a:r>
            <a:r>
              <a:rPr b="1" lang="fr-FR"/>
              <a:t>d’aspect peigné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Cytoplasme : de </a:t>
            </a:r>
            <a:r>
              <a:rPr b="1" lang="fr-FR"/>
              <a:t>teinte</a:t>
            </a:r>
            <a:r>
              <a:rPr lang="fr-FR"/>
              <a:t> </a:t>
            </a:r>
            <a:r>
              <a:rPr b="1" lang="fr-FR">
                <a:solidFill>
                  <a:srgbClr val="FF0000"/>
                </a:solidFill>
              </a:rPr>
              <a:t>gris bleu ardoisé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Représente </a:t>
            </a:r>
            <a:r>
              <a:rPr b="1" lang="fr-FR">
                <a:solidFill>
                  <a:srgbClr val="FF0000"/>
                </a:solidFill>
              </a:rPr>
              <a:t>forme indifférenciée </a:t>
            </a:r>
            <a:r>
              <a:rPr lang="fr-FR"/>
              <a:t>, immature </a:t>
            </a:r>
            <a:r>
              <a:rPr b="1" lang="fr-FR"/>
              <a:t>du</a:t>
            </a:r>
            <a:r>
              <a:rPr lang="fr-FR"/>
              <a:t> </a:t>
            </a:r>
            <a:r>
              <a:rPr b="1" lang="fr-FR"/>
              <a:t>macrophage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r-FR"/>
              <a:t>Ne Se différencie </a:t>
            </a:r>
            <a:r>
              <a:rPr b="1" lang="fr-FR">
                <a:solidFill>
                  <a:srgbClr val="FF0000"/>
                </a:solidFill>
              </a:rPr>
              <a:t>que</a:t>
            </a:r>
            <a:r>
              <a:rPr lang="fr-FR"/>
              <a:t> </a:t>
            </a:r>
            <a:r>
              <a:rPr b="1" lang="fr-FR"/>
              <a:t>dans les tissus conjonctifs </a:t>
            </a:r>
            <a:r>
              <a:rPr lang="fr-FR"/>
              <a:t>après un passage dans le sang de 24 à 48heures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Rôle : </a:t>
            </a:r>
            <a:r>
              <a:rPr b="1" lang="fr-FR">
                <a:solidFill>
                  <a:srgbClr val="FF0000"/>
                </a:solidFill>
              </a:rPr>
              <a:t>élimination</a:t>
            </a:r>
            <a:r>
              <a:rPr lang="fr-FR"/>
              <a:t> des </a:t>
            </a:r>
            <a:r>
              <a:rPr b="1" lang="fr-FR"/>
              <a:t>cellules âgées 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ang et les systèmes de défense (deuxième partie)" id="312" name="Google Shape;3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643702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38"/>
          <p:cNvCxnSpPr/>
          <p:nvPr/>
        </p:nvCxnSpPr>
        <p:spPr>
          <a:xfrm rot="10800000">
            <a:off x="4286248" y="2071678"/>
            <a:ext cx="2928958" cy="28575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14" name="Google Shape;314;p38"/>
          <p:cNvSpPr txBox="1"/>
          <p:nvPr/>
        </p:nvSpPr>
        <p:spPr>
          <a:xfrm>
            <a:off x="7215206" y="2071678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MONOCYTE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LES  PLAQUETTES  =  THROMBOCYTES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>
            <a:off x="0" y="1142984"/>
            <a:ext cx="9144000" cy="571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Éléments sanguins  </a:t>
            </a:r>
            <a:r>
              <a:rPr b="1" lang="fr-FR">
                <a:solidFill>
                  <a:srgbClr val="FF0000"/>
                </a:solidFill>
              </a:rPr>
              <a:t>anucléés</a:t>
            </a:r>
            <a:r>
              <a:rPr lang="fr-FR"/>
              <a:t> ,de </a:t>
            </a:r>
            <a:r>
              <a:rPr b="1" lang="fr-FR">
                <a:solidFill>
                  <a:srgbClr val="FF0000"/>
                </a:solidFill>
              </a:rPr>
              <a:t>petite taille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Forme irrégulière ,polygonale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Correspondent à la </a:t>
            </a:r>
            <a:r>
              <a:rPr b="1" lang="fr-FR">
                <a:solidFill>
                  <a:srgbClr val="FF0000"/>
                </a:solidFill>
              </a:rPr>
              <a:t>fragmentation</a:t>
            </a:r>
            <a:r>
              <a:rPr lang="fr-FR"/>
              <a:t> des </a:t>
            </a:r>
            <a:r>
              <a:rPr b="1" lang="fr-FR"/>
              <a:t>mégacaryocytes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Diamètre = </a:t>
            </a:r>
            <a:r>
              <a:rPr b="1" lang="fr-FR">
                <a:solidFill>
                  <a:srgbClr val="FF0000"/>
                </a:solidFill>
              </a:rPr>
              <a:t>2 </a:t>
            </a:r>
            <a:r>
              <a:rPr lang="fr-FR"/>
              <a:t>à </a:t>
            </a:r>
            <a:r>
              <a:rPr b="1" lang="fr-FR">
                <a:solidFill>
                  <a:srgbClr val="FF0000"/>
                </a:solidFill>
              </a:rPr>
              <a:t>5 µm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Nombre = 200.000 à 400.000 /mm3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Fragment de cytoplasme contenant des vésicules sécrétoires ( </a:t>
            </a:r>
            <a:r>
              <a:rPr b="1" lang="fr-FR"/>
              <a:t>fibrinogène, facteurs de coagulation </a:t>
            </a:r>
            <a:r>
              <a:rPr lang="fr-FR"/>
              <a:t>,glycogène , Adp, sérotonine  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'est ce le plasma sanguin ? (définition) | Conseils Véto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PLAQUETTES</a:t>
            </a:r>
            <a:r>
              <a:rPr lang="fr-FR"/>
              <a:t> </a:t>
            </a:r>
            <a:endParaRPr/>
          </a:p>
        </p:txBody>
      </p:sp>
      <p:sp>
        <p:nvSpPr>
          <p:cNvPr id="326" name="Google Shape;326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Rôle : fondamental dans  l’</a:t>
            </a:r>
            <a:r>
              <a:rPr b="1" lang="fr-FR">
                <a:solidFill>
                  <a:srgbClr val="FF0000"/>
                </a:solidFill>
              </a:rPr>
              <a:t>hémostase</a:t>
            </a:r>
            <a:r>
              <a:rPr lang="fr-FR"/>
              <a:t> et la </a:t>
            </a:r>
            <a:r>
              <a:rPr b="1" lang="fr-FR">
                <a:solidFill>
                  <a:srgbClr val="FF0000"/>
                </a:solidFill>
              </a:rPr>
              <a:t>coagulation </a:t>
            </a:r>
            <a:r>
              <a:rPr lang="fr-FR"/>
              <a:t>du sang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Durée de vie = 8 à 10jours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rombopénie immune - Les différents traitements de la thrombopénie immune" id="331" name="Google Shape;3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ng et Moelle Osseuse page 11" id="336" name="Google Shape;3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ng normal : normes" id="341" name="Google Shape;3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/>
        </p:nvSpPr>
        <p:spPr>
          <a:xfrm>
            <a:off x="3071802" y="642918"/>
            <a:ext cx="26449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PLAQUETTES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43"/>
          <p:cNvCxnSpPr/>
          <p:nvPr/>
        </p:nvCxnSpPr>
        <p:spPr>
          <a:xfrm flipH="1">
            <a:off x="2500298" y="1142984"/>
            <a:ext cx="928694" cy="857256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4" name="Google Shape;344;p43"/>
          <p:cNvCxnSpPr>
            <a:stCxn id="342" idx="2"/>
          </p:cNvCxnSpPr>
          <p:nvPr/>
        </p:nvCxnSpPr>
        <p:spPr>
          <a:xfrm>
            <a:off x="4394279" y="1289249"/>
            <a:ext cx="392100" cy="1068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ng et Moelle Osseuse page 10" id="349" name="Google Shape;34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5794"/>
            <a:ext cx="9144000" cy="607220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4"/>
          <p:cNvSpPr txBox="1"/>
          <p:nvPr/>
        </p:nvSpPr>
        <p:spPr>
          <a:xfrm>
            <a:off x="357158" y="214290"/>
            <a:ext cx="79465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FROTTIS  DE MOELLE  OSSEUSE  :  MEGACARYOCYTE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 plaquettes produites in vitro - Pour le Don d'Organes et de Tissus  Humains" id="355" name="Google Shape;3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2984"/>
            <a:ext cx="9144000" cy="571501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5"/>
          <p:cNvSpPr txBox="1"/>
          <p:nvPr/>
        </p:nvSpPr>
        <p:spPr>
          <a:xfrm>
            <a:off x="2071670" y="357166"/>
            <a:ext cx="43860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MEGACARYOCYTE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HEMATOPOIESE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</a:t>
            </a:r>
            <a:r>
              <a:rPr b="1" lang="fr-FR"/>
              <a:t>Ensemble des </a:t>
            </a:r>
            <a:r>
              <a:rPr b="1" lang="fr-FR">
                <a:solidFill>
                  <a:srgbClr val="FF0000"/>
                </a:solidFill>
              </a:rPr>
              <a:t>phénomènes</a:t>
            </a:r>
            <a:r>
              <a:rPr b="1" lang="fr-FR"/>
              <a:t> qui assurent </a:t>
            </a:r>
            <a:r>
              <a:rPr lang="fr-FR"/>
              <a:t>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</a:t>
            </a:r>
            <a:r>
              <a:rPr b="1" lang="fr-FR">
                <a:solidFill>
                  <a:srgbClr val="00B050"/>
                </a:solidFill>
              </a:rPr>
              <a:t>formation </a:t>
            </a:r>
            <a:r>
              <a:rPr lang="fr-FR"/>
              <a:t>            </a:t>
            </a:r>
            <a:r>
              <a:rPr b="1" lang="fr-FR">
                <a:solidFill>
                  <a:srgbClr val="00B0F0"/>
                </a:solidFill>
              </a:rPr>
              <a:t>remplacement</a:t>
            </a:r>
            <a:r>
              <a:rPr lang="fr-FR"/>
              <a:t>            </a:t>
            </a:r>
            <a:r>
              <a:rPr b="1" lang="fr-FR"/>
              <a:t>continu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                                                    </a:t>
            </a:r>
            <a:r>
              <a:rPr b="1" lang="fr-FR"/>
              <a:t>régulé</a:t>
            </a: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</a:t>
            </a:r>
            <a:r>
              <a:rPr b="1" lang="fr-FR">
                <a:solidFill>
                  <a:srgbClr val="FF0000"/>
                </a:solidFill>
              </a:rPr>
              <a:t>Eléments   figurés   du sang</a:t>
            </a:r>
            <a:r>
              <a:rPr lang="fr-FR"/>
              <a:t>               </a:t>
            </a:r>
            <a:endParaRPr/>
          </a:p>
        </p:txBody>
      </p:sp>
      <p:sp>
        <p:nvSpPr>
          <p:cNvPr id="363" name="Google Shape;363;p46"/>
          <p:cNvSpPr/>
          <p:nvPr/>
        </p:nvSpPr>
        <p:spPr>
          <a:xfrm rot="-5400000">
            <a:off x="3957630" y="1185850"/>
            <a:ext cx="1143008" cy="914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6"/>
          <p:cNvSpPr/>
          <p:nvPr/>
        </p:nvSpPr>
        <p:spPr>
          <a:xfrm rot="2820555">
            <a:off x="2709610" y="2593363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6"/>
          <p:cNvSpPr/>
          <p:nvPr/>
        </p:nvSpPr>
        <p:spPr>
          <a:xfrm rot="-1683690">
            <a:off x="3779574" y="2682905"/>
            <a:ext cx="484632" cy="90952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6"/>
          <p:cNvSpPr/>
          <p:nvPr/>
        </p:nvSpPr>
        <p:spPr>
          <a:xfrm rot="10800000">
            <a:off x="6500826" y="3500438"/>
            <a:ext cx="850392" cy="850392"/>
          </a:xfrm>
          <a:prstGeom prst="leftUpArrow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6"/>
          <p:cNvSpPr/>
          <p:nvPr/>
        </p:nvSpPr>
        <p:spPr>
          <a:xfrm>
            <a:off x="1000100" y="3929066"/>
            <a:ext cx="857256" cy="207170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6"/>
          <p:cNvSpPr/>
          <p:nvPr/>
        </p:nvSpPr>
        <p:spPr>
          <a:xfrm>
            <a:off x="5572132" y="3929066"/>
            <a:ext cx="1071570" cy="192882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HEMATOPOIESE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4" name="Google Shape;374;p47"/>
          <p:cNvSpPr txBox="1"/>
          <p:nvPr>
            <p:ph idx="1" type="body"/>
          </p:nvPr>
        </p:nvSpPr>
        <p:spPr>
          <a:xfrm>
            <a:off x="0" y="1214422"/>
            <a:ext cx="9144000" cy="564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a lieu dans </a:t>
            </a:r>
            <a:r>
              <a:rPr b="1" lang="fr-FR">
                <a:solidFill>
                  <a:srgbClr val="FF0000"/>
                </a:solidFill>
              </a:rPr>
              <a:t>Moelle Osseuse Rouge </a:t>
            </a:r>
            <a:r>
              <a:rPr lang="fr-FR"/>
              <a:t>des </a:t>
            </a:r>
            <a:r>
              <a:rPr b="1" lang="fr-FR"/>
              <a:t>os spongieux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</a:t>
            </a:r>
            <a:r>
              <a:rPr b="1" lang="fr-FR">
                <a:solidFill>
                  <a:srgbClr val="FF0000"/>
                </a:solidFill>
              </a:rPr>
              <a:t>Toutes</a:t>
            </a:r>
            <a:r>
              <a:rPr b="1" lang="fr-FR"/>
              <a:t> </a:t>
            </a:r>
            <a:r>
              <a:rPr lang="fr-FR"/>
              <a:t>les </a:t>
            </a:r>
            <a:r>
              <a:rPr b="1" lang="fr-FR"/>
              <a:t>cellules sanguines </a:t>
            </a:r>
            <a:r>
              <a:rPr lang="fr-FR"/>
              <a:t>subissent leur </a:t>
            </a:r>
            <a:r>
              <a:rPr b="1" lang="fr-FR"/>
              <a:t>différenciation</a:t>
            </a:r>
            <a:r>
              <a:rPr lang="fr-FR"/>
              <a:t> dans la </a:t>
            </a:r>
            <a:r>
              <a:rPr b="1" lang="fr-FR">
                <a:solidFill>
                  <a:srgbClr val="FF0000"/>
                </a:solidFill>
              </a:rPr>
              <a:t>MO</a:t>
            </a:r>
            <a:r>
              <a:rPr lang="fr-FR"/>
              <a:t> </a:t>
            </a:r>
            <a:r>
              <a:rPr b="1" lang="fr-FR"/>
              <a:t>sauf </a:t>
            </a:r>
            <a:r>
              <a:rPr lang="fr-FR"/>
              <a:t> les  </a:t>
            </a:r>
            <a:r>
              <a:rPr b="1" lang="fr-FR"/>
              <a:t>Lymphocytes T</a:t>
            </a: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Les cellules qui progressent vers la </a:t>
            </a:r>
            <a:r>
              <a:rPr b="1" lang="fr-FR"/>
              <a:t>même forme   adulte</a:t>
            </a:r>
            <a:r>
              <a:rPr lang="fr-FR"/>
              <a:t>  représentent  </a:t>
            </a:r>
            <a:r>
              <a:rPr b="1" lang="fr-FR">
                <a:solidFill>
                  <a:srgbClr val="FF0000"/>
                </a:solidFill>
              </a:rPr>
              <a:t>une Lignée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5" name="Google Shape;375;p47"/>
          <p:cNvSpPr/>
          <p:nvPr/>
        </p:nvSpPr>
        <p:spPr>
          <a:xfrm>
            <a:off x="4143372" y="1142984"/>
            <a:ext cx="484632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7"/>
          <p:cNvSpPr/>
          <p:nvPr/>
        </p:nvSpPr>
        <p:spPr>
          <a:xfrm>
            <a:off x="0" y="1928802"/>
            <a:ext cx="357190" cy="500066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7"/>
          <p:cNvSpPr/>
          <p:nvPr/>
        </p:nvSpPr>
        <p:spPr>
          <a:xfrm rot="-886678">
            <a:off x="0" y="3214686"/>
            <a:ext cx="500034" cy="357190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7"/>
          <p:cNvSpPr/>
          <p:nvPr/>
        </p:nvSpPr>
        <p:spPr>
          <a:xfrm rot="565121">
            <a:off x="38511" y="4669302"/>
            <a:ext cx="357190" cy="500066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/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HEMATOPOIESE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84" name="Google Shape;384;p48"/>
          <p:cNvSpPr txBox="1"/>
          <p:nvPr>
            <p:ph idx="1" type="body"/>
          </p:nvPr>
        </p:nvSpPr>
        <p:spPr>
          <a:xfrm>
            <a:off x="0" y="1285860"/>
            <a:ext cx="9144000" cy="5572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</a:t>
            </a:r>
            <a:r>
              <a:rPr b="1" lang="fr-FR">
                <a:solidFill>
                  <a:srgbClr val="FF0000"/>
                </a:solidFill>
              </a:rPr>
              <a:t>DEUX  AXES  </a:t>
            </a:r>
            <a:r>
              <a:rPr b="1" lang="fr-FR"/>
              <a:t>de différenciation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None/>
            </a:pPr>
            <a:r>
              <a:rPr b="1" lang="fr-FR">
                <a:solidFill>
                  <a:srgbClr val="00B0F0"/>
                </a:solidFill>
              </a:rPr>
              <a:t>Cellule souche myéloïde</a:t>
            </a:r>
            <a:r>
              <a:rPr lang="fr-FR"/>
              <a:t>      </a:t>
            </a:r>
            <a:r>
              <a:rPr b="1" lang="fr-FR">
                <a:solidFill>
                  <a:srgbClr val="92D050"/>
                </a:solidFill>
              </a:rPr>
              <a:t>Cellule souche lymphoïde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</a:t>
            </a:r>
            <a:r>
              <a:rPr b="1" lang="fr-FR"/>
              <a:t>Lignée  </a:t>
            </a:r>
            <a:r>
              <a:rPr b="1" lang="fr-FR">
                <a:solidFill>
                  <a:srgbClr val="00B0F0"/>
                </a:solidFill>
              </a:rPr>
              <a:t>érythrocytaire</a:t>
            </a:r>
            <a:r>
              <a:rPr b="1" lang="fr-FR"/>
              <a:t>                 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Lignée </a:t>
            </a:r>
            <a:r>
              <a:rPr b="1" lang="fr-FR">
                <a:solidFill>
                  <a:srgbClr val="00B0F0"/>
                </a:solidFill>
              </a:rPr>
              <a:t>granulocytaire</a:t>
            </a:r>
            <a:r>
              <a:rPr b="1" lang="fr-FR">
                <a:solidFill>
                  <a:srgbClr val="0070C0"/>
                </a:solidFill>
              </a:rPr>
              <a:t> </a:t>
            </a:r>
            <a:r>
              <a:rPr b="1" lang="fr-FR"/>
              <a:t>                      </a:t>
            </a:r>
            <a:r>
              <a:rPr b="1" lang="fr-FR">
                <a:solidFill>
                  <a:srgbClr val="92D050"/>
                </a:solidFill>
              </a:rPr>
              <a:t>lymphocytes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Lignée </a:t>
            </a:r>
            <a:r>
              <a:rPr b="1" lang="fr-FR">
                <a:solidFill>
                  <a:srgbClr val="00B0F0"/>
                </a:solidFill>
              </a:rPr>
              <a:t>mégacaryocytaire</a:t>
            </a:r>
            <a:r>
              <a:rPr b="1" lang="fr-FR"/>
              <a:t>        </a:t>
            </a:r>
            <a:endParaRPr/>
          </a:p>
        </p:txBody>
      </p:sp>
      <p:sp>
        <p:nvSpPr>
          <p:cNvPr id="385" name="Google Shape;385;p48"/>
          <p:cNvSpPr/>
          <p:nvPr/>
        </p:nvSpPr>
        <p:spPr>
          <a:xfrm rot="-1760758">
            <a:off x="6209415" y="2556285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8"/>
          <p:cNvSpPr/>
          <p:nvPr/>
        </p:nvSpPr>
        <p:spPr>
          <a:xfrm rot="1264345">
            <a:off x="1945605" y="2554716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214282" y="4286256"/>
            <a:ext cx="428628" cy="428628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8"/>
          <p:cNvSpPr/>
          <p:nvPr/>
        </p:nvSpPr>
        <p:spPr>
          <a:xfrm>
            <a:off x="142844" y="4857760"/>
            <a:ext cx="428628" cy="500066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8"/>
          <p:cNvSpPr/>
          <p:nvPr/>
        </p:nvSpPr>
        <p:spPr>
          <a:xfrm>
            <a:off x="142844" y="5572140"/>
            <a:ext cx="428628" cy="428628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8"/>
          <p:cNvSpPr/>
          <p:nvPr/>
        </p:nvSpPr>
        <p:spPr>
          <a:xfrm>
            <a:off x="5786446" y="4857760"/>
            <a:ext cx="357190" cy="428628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8"/>
          <p:cNvSpPr/>
          <p:nvPr/>
        </p:nvSpPr>
        <p:spPr>
          <a:xfrm>
            <a:off x="3214678" y="1071546"/>
            <a:ext cx="484632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396" name="Google Shape;3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6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 composition du sang - Blog de AdamAxel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401" name="Google Shape;40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"/>
          <p:cNvSpPr txBox="1"/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ERYTHROPOIESE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07" name="Google Shape;407;p51"/>
          <p:cNvSpPr txBox="1"/>
          <p:nvPr>
            <p:ph idx="1" type="body"/>
          </p:nvPr>
        </p:nvSpPr>
        <p:spPr>
          <a:xfrm>
            <a:off x="0" y="1142984"/>
            <a:ext cx="9144000" cy="571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    </a:t>
            </a:r>
            <a:r>
              <a:rPr b="1" lang="fr-FR">
                <a:solidFill>
                  <a:srgbClr val="FF0000"/>
                </a:solidFill>
              </a:rPr>
              <a:t>Lignée   Erythrocytaire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Proérythroblaste             érythroblaste basophile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érythroblaste polychromatophile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Érythroblaste  acidophile              réticulocyte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</a:t>
            </a:r>
            <a:r>
              <a:rPr b="1" lang="fr-FR">
                <a:solidFill>
                  <a:srgbClr val="FF0000"/>
                </a:solidFill>
              </a:rPr>
              <a:t>érythrocyte   </a:t>
            </a:r>
            <a:r>
              <a:rPr lang="fr-FR"/>
              <a:t>ou    </a:t>
            </a:r>
            <a:r>
              <a:rPr b="1" lang="fr-FR">
                <a:solidFill>
                  <a:srgbClr val="FF0000"/>
                </a:solidFill>
              </a:rPr>
              <a:t>globule  rouge</a:t>
            </a:r>
            <a:r>
              <a:rPr lang="fr-FR"/>
              <a:t>                                           </a:t>
            </a:r>
            <a:endParaRPr/>
          </a:p>
        </p:txBody>
      </p:sp>
      <p:sp>
        <p:nvSpPr>
          <p:cNvPr id="408" name="Google Shape;408;p51"/>
          <p:cNvSpPr/>
          <p:nvPr/>
        </p:nvSpPr>
        <p:spPr>
          <a:xfrm rot="-5400000">
            <a:off x="3929058" y="928670"/>
            <a:ext cx="914400" cy="914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3000364" y="2500306"/>
            <a:ext cx="978408" cy="2857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8072430" y="2571744"/>
            <a:ext cx="1071570" cy="157163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1"/>
          <p:cNvSpPr/>
          <p:nvPr/>
        </p:nvSpPr>
        <p:spPr>
          <a:xfrm rot="3008838">
            <a:off x="549976" y="2846629"/>
            <a:ext cx="900279" cy="2072011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1"/>
          <p:cNvSpPr/>
          <p:nvPr/>
        </p:nvSpPr>
        <p:spPr>
          <a:xfrm rot="-5400000">
            <a:off x="5033202" y="4539434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1"/>
          <p:cNvSpPr/>
          <p:nvPr/>
        </p:nvSpPr>
        <p:spPr>
          <a:xfrm rot="1130069">
            <a:off x="7786710" y="5072074"/>
            <a:ext cx="945834" cy="1285884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/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9" name="Google Shape;419;p52"/>
          <p:cNvSpPr txBox="1"/>
          <p:nvPr>
            <p:ph idx="1" type="body"/>
          </p:nvPr>
        </p:nvSpPr>
        <p:spPr>
          <a:xfrm>
            <a:off x="0" y="928670"/>
            <a:ext cx="9144000" cy="592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- </a:t>
            </a:r>
            <a:r>
              <a:rPr b="1" lang="fr-FR"/>
              <a:t>les  cellules  </a:t>
            </a:r>
            <a:r>
              <a:rPr b="1" lang="fr-FR">
                <a:solidFill>
                  <a:srgbClr val="FF0000"/>
                </a:solidFill>
              </a:rPr>
              <a:t>diminuent</a:t>
            </a:r>
            <a:r>
              <a:rPr lang="fr-FR"/>
              <a:t>  de taille (25µ  à 7,5µ 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 </a:t>
            </a:r>
            <a:r>
              <a:rPr b="1" lang="fr-FR"/>
              <a:t>noyau  </a:t>
            </a:r>
            <a:r>
              <a:rPr b="1" lang="fr-FR">
                <a:solidFill>
                  <a:srgbClr val="FF0000"/>
                </a:solidFill>
              </a:rPr>
              <a:t>diminue</a:t>
            </a:r>
            <a:r>
              <a:rPr b="1" lang="fr-FR"/>
              <a:t> </a:t>
            </a:r>
            <a:r>
              <a:rPr lang="fr-FR"/>
              <a:t>de taille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-l’hémoglobine </a:t>
            </a:r>
            <a:r>
              <a:rPr b="1" lang="fr-FR">
                <a:solidFill>
                  <a:srgbClr val="FF0000"/>
                </a:solidFill>
              </a:rPr>
              <a:t>apparait</a:t>
            </a:r>
            <a:r>
              <a:rPr b="1" lang="fr-FR"/>
              <a:t> </a:t>
            </a:r>
            <a:r>
              <a:rPr lang="fr-FR"/>
              <a:t>au stade polychromatophile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-Noyau </a:t>
            </a:r>
            <a:r>
              <a:rPr b="1" lang="fr-FR">
                <a:solidFill>
                  <a:srgbClr val="FF0000"/>
                </a:solidFill>
              </a:rPr>
              <a:t>expulsé</a:t>
            </a:r>
            <a:r>
              <a:rPr lang="fr-FR"/>
              <a:t> au stade acidophile        </a:t>
            </a:r>
            <a:r>
              <a:rPr b="1" lang="fr-FR">
                <a:solidFill>
                  <a:srgbClr val="FF0000"/>
                </a:solidFill>
              </a:rPr>
              <a:t>réticulocyte</a:t>
            </a: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fr-FR"/>
              <a:t> la </a:t>
            </a:r>
            <a:r>
              <a:rPr b="1" lang="fr-FR"/>
              <a:t>durée de formation </a:t>
            </a:r>
            <a:r>
              <a:rPr lang="fr-FR"/>
              <a:t>d’un </a:t>
            </a:r>
            <a:r>
              <a:rPr b="1" lang="fr-FR">
                <a:solidFill>
                  <a:srgbClr val="FF0000"/>
                </a:solidFill>
              </a:rPr>
              <a:t>globule rouge  </a:t>
            </a:r>
            <a:r>
              <a:rPr lang="fr-FR"/>
              <a:t>est de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</a:t>
            </a:r>
            <a:r>
              <a:rPr b="1" lang="fr-FR">
                <a:solidFill>
                  <a:srgbClr val="FF0000"/>
                </a:solidFill>
              </a:rPr>
              <a:t>5  à  7 jours  </a:t>
            </a:r>
            <a:r>
              <a:rPr lang="fr-FR"/>
              <a:t>à partir de l’érythroblaste </a:t>
            </a:r>
            <a:endParaRPr/>
          </a:p>
        </p:txBody>
      </p:sp>
      <p:sp>
        <p:nvSpPr>
          <p:cNvPr id="420" name="Google Shape;420;p52"/>
          <p:cNvSpPr/>
          <p:nvPr/>
        </p:nvSpPr>
        <p:spPr>
          <a:xfrm>
            <a:off x="6000760" y="3500438"/>
            <a:ext cx="571504" cy="2143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/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GRANULOPOIESE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26" name="Google Shape;426;p53"/>
          <p:cNvSpPr txBox="1"/>
          <p:nvPr>
            <p:ph idx="1" type="body"/>
          </p:nvPr>
        </p:nvSpPr>
        <p:spPr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</a:t>
            </a:r>
            <a:r>
              <a:rPr b="1" lang="fr-FR">
                <a:solidFill>
                  <a:srgbClr val="FF0000"/>
                </a:solidFill>
              </a:rPr>
              <a:t>Lignée Granulocytaire  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</a:t>
            </a:r>
            <a:r>
              <a:rPr b="1" lang="fr-FR"/>
              <a:t>-myéloblaste :  </a:t>
            </a:r>
            <a:r>
              <a:rPr lang="fr-FR"/>
              <a:t>noyau </a:t>
            </a:r>
            <a:r>
              <a:rPr lang="fr-FR">
                <a:solidFill>
                  <a:srgbClr val="FF0000"/>
                </a:solidFill>
              </a:rPr>
              <a:t>arrondi</a:t>
            </a:r>
            <a:r>
              <a:rPr lang="fr-FR"/>
              <a:t> + </a:t>
            </a:r>
            <a:r>
              <a:rPr lang="fr-FR">
                <a:solidFill>
                  <a:srgbClr val="FF0000"/>
                </a:solidFill>
              </a:rPr>
              <a:t>granulation</a:t>
            </a:r>
            <a:r>
              <a:rPr lang="fr-FR"/>
              <a:t> primaires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-promyélocyte : </a:t>
            </a:r>
            <a:r>
              <a:rPr lang="fr-FR"/>
              <a:t>noyau </a:t>
            </a:r>
            <a:r>
              <a:rPr lang="fr-FR">
                <a:solidFill>
                  <a:srgbClr val="FF0000"/>
                </a:solidFill>
              </a:rPr>
              <a:t>concave + granulations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fr-FR">
                <a:solidFill>
                  <a:srgbClr val="FF0000"/>
                </a:solidFill>
              </a:rPr>
              <a:t>                                                              spécifiques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fr-FR">
                <a:solidFill>
                  <a:srgbClr val="FF0000"/>
                </a:solidFill>
              </a:rPr>
              <a:t>   </a:t>
            </a:r>
            <a:r>
              <a:rPr b="1" lang="fr-FR">
                <a:solidFill>
                  <a:srgbClr val="FF0000"/>
                </a:solidFill>
              </a:rPr>
              <a:t>À partir de ce stade </a:t>
            </a:r>
            <a:r>
              <a:rPr b="1" lang="fr-FR"/>
              <a:t>on distingue les trois lignées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fr-FR">
                <a:solidFill>
                  <a:srgbClr val="FF0000"/>
                </a:solidFill>
              </a:rPr>
              <a:t>       </a:t>
            </a:r>
            <a:r>
              <a:rPr b="1" lang="fr-FR">
                <a:solidFill>
                  <a:srgbClr val="FF0000"/>
                </a:solidFill>
              </a:rPr>
              <a:t>neutrophile, éosinophile et basophile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-métamyélocyte : </a:t>
            </a:r>
            <a:r>
              <a:rPr lang="fr-FR"/>
              <a:t>noyau</a:t>
            </a:r>
            <a:r>
              <a:rPr b="1" lang="fr-FR"/>
              <a:t> </a:t>
            </a:r>
            <a:r>
              <a:rPr lang="fr-FR">
                <a:solidFill>
                  <a:srgbClr val="FF0000"/>
                </a:solidFill>
              </a:rPr>
              <a:t>réniforme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-granulocyte   = polynucléaire    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27" name="Google Shape;427;p53"/>
          <p:cNvSpPr/>
          <p:nvPr/>
        </p:nvSpPr>
        <p:spPr>
          <a:xfrm rot="-5400000">
            <a:off x="3636159" y="935817"/>
            <a:ext cx="785818" cy="914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432" name="Google Shape;4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LIGNEE  MONOCYTAIRE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38" name="Google Shape;438;p55"/>
          <p:cNvSpPr txBox="1"/>
          <p:nvPr>
            <p:ph idx="1" type="body"/>
          </p:nvPr>
        </p:nvSpPr>
        <p:spPr>
          <a:xfrm>
            <a:off x="0" y="1142984"/>
            <a:ext cx="9144000" cy="571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</a:t>
            </a:r>
            <a:r>
              <a:rPr b="1" lang="fr-FR"/>
              <a:t>La Cellule Souche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Monoblaste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Pro monocyte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</a:t>
            </a:r>
            <a:r>
              <a:rPr b="1" lang="fr-FR">
                <a:solidFill>
                  <a:srgbClr val="FF0000"/>
                </a:solidFill>
              </a:rPr>
              <a:t>MONOCYTE</a:t>
            </a:r>
            <a:r>
              <a:rPr b="1" lang="fr-FR"/>
              <a:t>  </a:t>
            </a:r>
            <a:r>
              <a:rPr lang="fr-FR"/>
              <a:t>cellule adulte  </a:t>
            </a:r>
            <a:r>
              <a:rPr b="1" lang="fr-FR">
                <a:solidFill>
                  <a:srgbClr val="FF0000"/>
                </a:solidFill>
              </a:rPr>
              <a:t>dans le sang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puis gagne les </a:t>
            </a:r>
            <a:r>
              <a:rPr b="1" lang="fr-FR"/>
              <a:t>tissus</a:t>
            </a:r>
            <a:r>
              <a:rPr lang="fr-FR"/>
              <a:t> ou il se transforme en     </a:t>
            </a:r>
            <a:r>
              <a:rPr b="1" lang="fr-FR">
                <a:solidFill>
                  <a:srgbClr val="FF0000"/>
                </a:solidFill>
              </a:rPr>
              <a:t>Macrophage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39" name="Google Shape;439;p55"/>
          <p:cNvSpPr/>
          <p:nvPr/>
        </p:nvSpPr>
        <p:spPr>
          <a:xfrm>
            <a:off x="2428860" y="2143116"/>
            <a:ext cx="484632" cy="6429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5"/>
          <p:cNvSpPr/>
          <p:nvPr/>
        </p:nvSpPr>
        <p:spPr>
          <a:xfrm>
            <a:off x="2428860" y="3286124"/>
            <a:ext cx="484632" cy="5715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5"/>
          <p:cNvSpPr/>
          <p:nvPr/>
        </p:nvSpPr>
        <p:spPr>
          <a:xfrm>
            <a:off x="2500298" y="4357694"/>
            <a:ext cx="484632" cy="5715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THROMBOPOIESE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47" name="Google Shape;447;p56"/>
          <p:cNvSpPr txBox="1"/>
          <p:nvPr>
            <p:ph idx="1" type="body"/>
          </p:nvPr>
        </p:nvSpPr>
        <p:spPr>
          <a:xfrm>
            <a:off x="0" y="1285860"/>
            <a:ext cx="9144000" cy="5572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                Lignée  thrombocytaire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-</a:t>
            </a:r>
            <a:r>
              <a:rPr b="1" lang="fr-FR"/>
              <a:t>Mégacaryoblaste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-</a:t>
            </a:r>
            <a:r>
              <a:rPr b="1" lang="fr-FR"/>
              <a:t>Pro mégacaryocyte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-</a:t>
            </a:r>
            <a:r>
              <a:rPr b="1" lang="fr-FR"/>
              <a:t>Mégacaryocyte granuleux </a:t>
            </a:r>
            <a:r>
              <a:rPr b="1" lang="fr-FR">
                <a:solidFill>
                  <a:srgbClr val="FF0000"/>
                </a:solidFill>
              </a:rPr>
              <a:t>( dans la MO 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-</a:t>
            </a:r>
            <a:r>
              <a:rPr b="1" lang="fr-FR"/>
              <a:t>Thrombocyte = Plaquette</a:t>
            </a:r>
            <a:r>
              <a:rPr b="1" lang="fr-FR">
                <a:solidFill>
                  <a:schemeClr val="lt2"/>
                </a:solidFill>
              </a:rPr>
              <a:t>  </a:t>
            </a:r>
            <a:r>
              <a:rPr b="1" lang="fr-FR">
                <a:solidFill>
                  <a:srgbClr val="FF0000"/>
                </a:solidFill>
              </a:rPr>
              <a:t>( dans le sang )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 Il se produit des divisions du noyau non accompagnées de divisions cytoplasmiques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452" name="Google Shape;45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55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LIGNEE  LYMPHOCYTAIRE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58" name="Google Shape;458;p58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                    Cellule  souche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  - </a:t>
            </a:r>
            <a:r>
              <a:rPr b="1" lang="fr-FR"/>
              <a:t>Pro-lymphocyte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  - </a:t>
            </a:r>
            <a:r>
              <a:rPr b="1" lang="fr-FR">
                <a:solidFill>
                  <a:srgbClr val="FF0000"/>
                </a:solidFill>
              </a:rPr>
              <a:t>Lymphocyte</a:t>
            </a:r>
            <a:r>
              <a:rPr b="1" lang="fr-FR"/>
              <a:t>  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La plus grande partie des lymphocytes se forme lors des réactions immunitaires dans les formations lymphoïdes périphériques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          </a:t>
            </a:r>
            <a:endParaRPr/>
          </a:p>
        </p:txBody>
      </p:sp>
      <p:sp>
        <p:nvSpPr>
          <p:cNvPr id="459" name="Google Shape;459;p58"/>
          <p:cNvSpPr/>
          <p:nvPr/>
        </p:nvSpPr>
        <p:spPr>
          <a:xfrm>
            <a:off x="2143108" y="2000240"/>
            <a:ext cx="484632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La  Numération Formule Sanguine</a:t>
            </a:r>
            <a:br>
              <a:rPr b="1" lang="fr-FR">
                <a:solidFill>
                  <a:srgbClr val="FF0000"/>
                </a:solidFill>
              </a:rPr>
            </a:br>
            <a:r>
              <a:rPr b="1" lang="fr-FR">
                <a:solidFill>
                  <a:srgbClr val="FF0000"/>
                </a:solidFill>
              </a:rPr>
              <a:t>F N 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65" name="Google Shape;465;p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</a:t>
            </a:r>
            <a:r>
              <a:rPr b="1" lang="fr-FR" u="sng">
                <a:solidFill>
                  <a:srgbClr val="FF0000"/>
                </a:solidFill>
              </a:rPr>
              <a:t>Numération</a:t>
            </a:r>
            <a:r>
              <a:rPr lang="fr-FR"/>
              <a:t> 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</a:t>
            </a:r>
            <a:r>
              <a:rPr b="1" lang="fr-FR">
                <a:solidFill>
                  <a:srgbClr val="FF0000"/>
                </a:solidFill>
              </a:rPr>
              <a:t>GR </a:t>
            </a:r>
            <a:r>
              <a:rPr lang="fr-FR"/>
              <a:t>= 4,5 Millions à 5 Millions / mm3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</a:t>
            </a:r>
            <a:r>
              <a:rPr b="1" lang="fr-FR">
                <a:solidFill>
                  <a:srgbClr val="FF0000"/>
                </a:solidFill>
              </a:rPr>
              <a:t>GB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/>
              <a:t>= 6000 à 9000 /mm3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 </a:t>
            </a:r>
            <a:r>
              <a:rPr b="1" lang="fr-FR">
                <a:solidFill>
                  <a:srgbClr val="FF0000"/>
                </a:solidFill>
              </a:rPr>
              <a:t>Plaquettes</a:t>
            </a:r>
            <a:r>
              <a:rPr lang="fr-FR"/>
              <a:t> =200.000 à 400.000/mm3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0" y="785794"/>
            <a:ext cx="9144000" cy="60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</a:t>
            </a:r>
            <a:r>
              <a:rPr b="1" lang="fr-FR"/>
              <a:t>En dehors  des </a:t>
            </a:r>
            <a:r>
              <a:rPr b="1" lang="fr-FR">
                <a:solidFill>
                  <a:srgbClr val="FF0000"/>
                </a:solidFill>
              </a:rPr>
              <a:t>vx  sanguins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</a:t>
            </a:r>
            <a:r>
              <a:rPr b="1" lang="fr-FR"/>
              <a:t>le  sang   </a:t>
            </a:r>
            <a:r>
              <a:rPr b="1" lang="fr-FR">
                <a:solidFill>
                  <a:srgbClr val="FF0000"/>
                </a:solidFill>
              </a:rPr>
              <a:t>COAGULE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(   Fibrinogène  </a:t>
            </a:r>
            <a:r>
              <a:rPr b="1" lang="fr-FR"/>
              <a:t>se polymérise en </a:t>
            </a:r>
            <a:r>
              <a:rPr b="1" lang="fr-FR">
                <a:solidFill>
                  <a:srgbClr val="FF0000"/>
                </a:solidFill>
              </a:rPr>
              <a:t>Fibrine  et </a:t>
            </a:r>
            <a:r>
              <a:rPr b="1" lang="fr-FR"/>
              <a:t>permet la formation de </a:t>
            </a:r>
            <a:r>
              <a:rPr b="1" lang="fr-FR">
                <a:solidFill>
                  <a:srgbClr val="FF0000"/>
                </a:solidFill>
              </a:rPr>
              <a:t>CAILLOT sanguin  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500430" y="1928802"/>
            <a:ext cx="484632" cy="6429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1" name="Google Shape;471;p60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 u="sng">
                <a:solidFill>
                  <a:srgbClr val="FF0000"/>
                </a:solidFill>
              </a:rPr>
              <a:t>  Formule  Sanguine </a:t>
            </a:r>
            <a:r>
              <a:rPr lang="fr-FR"/>
              <a:t>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-Leucocytes granuleux : 60 à75%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*Neutrophiles : 55 à 73%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*Eosinophiles : 1,5  à  4%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*Basophiles : 0,5%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-Leucocytes agranulaires :  25 à 40%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* Lymphocytes : 20 à 30%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* Monocytes  :  5  à  10 %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476" name="Google Shape;4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Eléments figurés du sang </a:t>
            </a:r>
            <a:endParaRPr b="1"/>
          </a:p>
        </p:txBody>
      </p:sp>
      <p:sp>
        <p:nvSpPr>
          <p:cNvPr id="482" name="Google Shape;482;p62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ERYTHROCYTES</a:t>
            </a:r>
            <a:r>
              <a:rPr b="1" lang="fr-FR"/>
              <a:t>         </a:t>
            </a:r>
            <a:r>
              <a:rPr b="1" lang="fr-FR">
                <a:solidFill>
                  <a:srgbClr val="FFFF00"/>
                </a:solidFill>
              </a:rPr>
              <a:t>LEUCOCYTES</a:t>
            </a:r>
            <a:r>
              <a:rPr b="1" lang="fr-FR"/>
              <a:t>           </a:t>
            </a:r>
            <a:r>
              <a:rPr b="1" lang="fr-FR">
                <a:solidFill>
                  <a:srgbClr val="00B0F0"/>
                </a:solidFill>
              </a:rPr>
              <a:t>PLAQUETTES</a:t>
            </a:r>
            <a:r>
              <a:rPr b="1" lang="fr-FR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GLOBULES </a:t>
            </a:r>
            <a:r>
              <a:rPr b="1" lang="fr-FR"/>
              <a:t>               </a:t>
            </a:r>
            <a:r>
              <a:rPr b="1" lang="fr-FR">
                <a:solidFill>
                  <a:srgbClr val="FFFF00"/>
                </a:solidFill>
              </a:rPr>
              <a:t>GLOBULES BLANCS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ROUGES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83" name="Google Shape;483;p62"/>
          <p:cNvSpPr/>
          <p:nvPr/>
        </p:nvSpPr>
        <p:spPr>
          <a:xfrm rot="2250586">
            <a:off x="2025558" y="1153676"/>
            <a:ext cx="484632" cy="165563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2"/>
          <p:cNvSpPr/>
          <p:nvPr/>
        </p:nvSpPr>
        <p:spPr>
          <a:xfrm>
            <a:off x="4357686" y="1357298"/>
            <a:ext cx="484632" cy="14784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2"/>
          <p:cNvSpPr/>
          <p:nvPr/>
        </p:nvSpPr>
        <p:spPr>
          <a:xfrm rot="-1676461">
            <a:off x="6937166" y="1352750"/>
            <a:ext cx="484632" cy="149840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LEUCOCYTES</a:t>
            </a:r>
            <a:endParaRPr b="1"/>
          </a:p>
        </p:txBody>
      </p:sp>
      <p:sp>
        <p:nvSpPr>
          <p:cNvPr id="491" name="Google Shape;491;p63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</a:t>
            </a:r>
            <a:r>
              <a:rPr b="1" lang="fr-FR" u="sng"/>
              <a:t>GRANULAIRES </a:t>
            </a:r>
            <a:r>
              <a:rPr lang="fr-FR"/>
              <a:t>                               </a:t>
            </a:r>
            <a:r>
              <a:rPr b="1" lang="fr-FR" u="sng"/>
              <a:t>AGRANULAIRES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NEUTROPHILES                         LYMPHOCYTES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EOSINOPHILES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BASOPHILES                              MONOCYTES </a:t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         </a:t>
            </a:r>
            <a:endParaRPr/>
          </a:p>
        </p:txBody>
      </p:sp>
      <p:sp>
        <p:nvSpPr>
          <p:cNvPr id="492" name="Google Shape;492;p63"/>
          <p:cNvSpPr/>
          <p:nvPr/>
        </p:nvSpPr>
        <p:spPr>
          <a:xfrm rot="5400000">
            <a:off x="210850" y="2789490"/>
            <a:ext cx="1000132" cy="850392"/>
          </a:xfrm>
          <a:prstGeom prst="leftUpArrow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3"/>
          <p:cNvSpPr/>
          <p:nvPr/>
        </p:nvSpPr>
        <p:spPr>
          <a:xfrm rot="5400000">
            <a:off x="369160" y="3631312"/>
            <a:ext cx="707516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3"/>
          <p:cNvSpPr/>
          <p:nvPr/>
        </p:nvSpPr>
        <p:spPr>
          <a:xfrm rot="5400000">
            <a:off x="297722" y="4345692"/>
            <a:ext cx="850392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3"/>
          <p:cNvSpPr/>
          <p:nvPr/>
        </p:nvSpPr>
        <p:spPr>
          <a:xfrm rot="5400000">
            <a:off x="5211510" y="2860928"/>
            <a:ext cx="1000132" cy="850392"/>
          </a:xfrm>
          <a:prstGeom prst="leftUpArrow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3"/>
          <p:cNvSpPr/>
          <p:nvPr/>
        </p:nvSpPr>
        <p:spPr>
          <a:xfrm rot="5400000">
            <a:off x="5116355" y="3956215"/>
            <a:ext cx="1214446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HEMATOPOIESE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02" name="Google Shape;502;p64"/>
          <p:cNvSpPr txBox="1"/>
          <p:nvPr>
            <p:ph idx="1" type="body"/>
          </p:nvPr>
        </p:nvSpPr>
        <p:spPr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Cellule souche myéloïde</a:t>
            </a:r>
            <a:r>
              <a:rPr lang="fr-FR"/>
              <a:t>      </a:t>
            </a:r>
            <a:r>
              <a:rPr b="1" lang="fr-FR"/>
              <a:t>Cellule souche lymphoïde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</a:t>
            </a:r>
            <a:r>
              <a:rPr b="1" lang="fr-FR">
                <a:solidFill>
                  <a:srgbClr val="FF0000"/>
                </a:solidFill>
              </a:rPr>
              <a:t>lignée érythrocytaire</a:t>
            </a:r>
            <a:r>
              <a:rPr b="1" lang="fr-FR"/>
              <a:t>      </a:t>
            </a:r>
            <a:r>
              <a:rPr b="1" lang="fr-FR">
                <a:solidFill>
                  <a:srgbClr val="92D050"/>
                </a:solidFill>
              </a:rPr>
              <a:t>lignée  lymphocytaire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</a:t>
            </a:r>
            <a:r>
              <a:rPr b="1" lang="fr-FR">
                <a:solidFill>
                  <a:srgbClr val="FFFF00"/>
                </a:solidFill>
              </a:rPr>
              <a:t>lignée granulocytaire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</a:t>
            </a:r>
            <a:r>
              <a:rPr b="1" lang="fr-FR">
                <a:solidFill>
                  <a:srgbClr val="00B0F0"/>
                </a:solidFill>
              </a:rPr>
              <a:t>lignée mégacaryocytaire</a:t>
            </a:r>
            <a:endParaRPr b="1">
              <a:solidFill>
                <a:srgbClr val="00B0F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None/>
            </a:pPr>
            <a:r>
              <a:rPr b="1" lang="fr-FR">
                <a:solidFill>
                  <a:srgbClr val="00B0F0"/>
                </a:solidFill>
              </a:rPr>
              <a:t> 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503" name="Google Shape;503;p64"/>
          <p:cNvSpPr/>
          <p:nvPr/>
        </p:nvSpPr>
        <p:spPr>
          <a:xfrm rot="5400000">
            <a:off x="210850" y="2217986"/>
            <a:ext cx="1000132" cy="850392"/>
          </a:xfrm>
          <a:prstGeom prst="leftUpArrow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4"/>
          <p:cNvSpPr/>
          <p:nvPr/>
        </p:nvSpPr>
        <p:spPr>
          <a:xfrm rot="5400000">
            <a:off x="47689" y="3381279"/>
            <a:ext cx="1350458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4"/>
          <p:cNvSpPr/>
          <p:nvPr/>
        </p:nvSpPr>
        <p:spPr>
          <a:xfrm rot="5400000">
            <a:off x="83408" y="4631444"/>
            <a:ext cx="1279020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64"/>
          <p:cNvSpPr/>
          <p:nvPr/>
        </p:nvSpPr>
        <p:spPr>
          <a:xfrm>
            <a:off x="7072330" y="2285992"/>
            <a:ext cx="484632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LIGNEE  ERYTHROCYTAIRE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12" name="Google Shape;512;p65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Proérythroblaste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Erythroblaste basophile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Erythroblaste  polychromatophile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Erythroblaste acidophile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Réticulocyte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fr-FR">
                <a:solidFill>
                  <a:srgbClr val="FF0000"/>
                </a:solidFill>
              </a:rPr>
              <a:t>Erythrocyte  </a:t>
            </a:r>
            <a:r>
              <a:rPr b="1" lang="fr-FR"/>
              <a:t>=</a:t>
            </a:r>
            <a:r>
              <a:rPr b="1" lang="fr-FR">
                <a:solidFill>
                  <a:srgbClr val="FF0000"/>
                </a:solidFill>
              </a:rPr>
              <a:t> Globule Rouge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FF00"/>
                </a:solidFill>
              </a:rPr>
              <a:t>LIGNEE  GRANULOCYTAIRE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518" name="Google Shape;518;p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Myéloblaste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Promyélocyte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Métamyélocyte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Granulocytes 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00B0F0"/>
                </a:solidFill>
              </a:rPr>
              <a:t>LIGNEE  THROMBOCYTAIRE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524" name="Google Shape;524;p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Mégacaryoblaste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Pro mégacaryocyte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Mégacaryocyte  granuleux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b="1" lang="fr-FR">
                <a:solidFill>
                  <a:srgbClr val="00B0F0"/>
                </a:solidFill>
              </a:rPr>
              <a:t>Thrombocytes</a:t>
            </a:r>
            <a:r>
              <a:rPr lang="fr-FR"/>
              <a:t> =  </a:t>
            </a:r>
            <a:r>
              <a:rPr b="1" lang="fr-FR">
                <a:solidFill>
                  <a:srgbClr val="00B0F0"/>
                </a:solidFill>
              </a:rPr>
              <a:t>PLAQUETTES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00B050"/>
                </a:solidFill>
              </a:rPr>
              <a:t>LIGNEE  LYMPHOCYTAIRE 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530" name="Google Shape;530;p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PROLYMPHOCYTE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Char char="•"/>
            </a:pPr>
            <a:r>
              <a:rPr b="1" lang="fr-FR">
                <a:solidFill>
                  <a:srgbClr val="00B050"/>
                </a:solidFill>
              </a:rPr>
              <a:t>LYMPHOCYTE</a:t>
            </a:r>
            <a:endParaRPr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00B050"/>
                </a:solidFill>
              </a:rPr>
              <a:t>LIGNEE MONOCYTAIRE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536" name="Google Shape;536;p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Monoblaste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Pro monocyte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Char char="•"/>
            </a:pPr>
            <a:r>
              <a:rPr b="1" lang="fr-FR">
                <a:solidFill>
                  <a:srgbClr val="00B050"/>
                </a:solidFill>
              </a:rPr>
              <a:t>MONOCYTE</a:t>
            </a:r>
            <a:endParaRPr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COMPOSITION DU  SANG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         </a:t>
            </a:r>
            <a:r>
              <a:rPr b="1" lang="fr-FR" u="sng">
                <a:solidFill>
                  <a:srgbClr val="FF0000"/>
                </a:solidFill>
              </a:rPr>
              <a:t>LE  PLASMA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  </a:t>
            </a:r>
            <a:r>
              <a:rPr b="1" lang="fr-FR"/>
              <a:t>Solution aqueuse , jaunâtre  ,comporte 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fr-FR">
                <a:solidFill>
                  <a:srgbClr val="FF0000"/>
                </a:solidFill>
              </a:rPr>
              <a:t>  </a:t>
            </a:r>
            <a:r>
              <a:rPr b="1" lang="fr-FR"/>
              <a:t>*eau ,sels minéraux, vitamines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*glucides , protéines ,lipides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* gaz  dissouts :  oxygène , gaz carbonique,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               azote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F0000"/>
                </a:solidFill>
              </a:rPr>
              <a:t>COMPOSITION  DU SANG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0" y="1214422"/>
            <a:ext cx="9144000" cy="564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/>
              <a:t>                    </a:t>
            </a:r>
            <a:r>
              <a:rPr b="1" lang="fr-FR" u="sng">
                <a:solidFill>
                  <a:srgbClr val="FF0000"/>
                </a:solidFill>
              </a:rPr>
              <a:t>ELEMENTS  FIGURES DU  SANG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Hématies</a:t>
            </a:r>
            <a:r>
              <a:rPr b="1" lang="fr-FR">
                <a:solidFill>
                  <a:srgbClr val="FF0000"/>
                </a:solidFill>
              </a:rPr>
              <a:t> = GR                                  </a:t>
            </a:r>
            <a:r>
              <a:rPr b="1" lang="fr-FR"/>
              <a:t>LEUCOCYTES</a:t>
            </a:r>
            <a:r>
              <a:rPr b="1" lang="fr-FR">
                <a:solidFill>
                  <a:srgbClr val="FF0000"/>
                </a:solidFill>
              </a:rPr>
              <a:t> = GB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PLAQUETTES</a:t>
            </a:r>
            <a:r>
              <a:rPr b="1" lang="fr-FR">
                <a:solidFill>
                  <a:srgbClr val="FF0000"/>
                </a:solidFill>
              </a:rPr>
              <a:t> = Thrombocytes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Eléments</a:t>
            </a:r>
            <a:r>
              <a:rPr b="1" lang="fr-FR">
                <a:solidFill>
                  <a:srgbClr val="FF0000"/>
                </a:solidFill>
              </a:rPr>
              <a:t>  Anucléés                         </a:t>
            </a:r>
            <a:r>
              <a:rPr b="1" lang="fr-FR"/>
              <a:t>Véritables</a:t>
            </a:r>
            <a:r>
              <a:rPr b="1" lang="fr-FR">
                <a:solidFill>
                  <a:srgbClr val="FF0000"/>
                </a:solidFill>
              </a:rPr>
              <a:t> Cellules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Spécifiques du sang</a:t>
            </a:r>
            <a:r>
              <a:rPr b="1" lang="fr-FR">
                <a:solidFill>
                  <a:srgbClr val="FF0000"/>
                </a:solidFill>
              </a:rPr>
              <a:t>                      </a:t>
            </a:r>
            <a:r>
              <a:rPr b="1" lang="fr-FR"/>
              <a:t>leur fonction ne se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                                      développe que dans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fr-FR"/>
              <a:t>                                                           les tissus conjonctifs</a:t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7143768" y="3357562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714480" y="3929066"/>
            <a:ext cx="484632" cy="5715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 rot="-2169775">
            <a:off x="7022104" y="2145849"/>
            <a:ext cx="484632" cy="7143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 rot="1527237">
            <a:off x="1532578" y="2218493"/>
            <a:ext cx="484632" cy="59272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 de recherche d'images pour &quot;le frottis sanguin&quot;"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2021-02-15T21:19:12Z</dcterms:created>
  <dc:creator>Utilisateur Windows</dc:creator>
</cp:coreProperties>
</file>