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58" r:id="rId4"/>
    <p:sldId id="275" r:id="rId5"/>
    <p:sldId id="265" r:id="rId6"/>
    <p:sldId id="278" r:id="rId7"/>
    <p:sldId id="260" r:id="rId8"/>
    <p:sldId id="261" r:id="rId9"/>
    <p:sldId id="262" r:id="rId10"/>
    <p:sldId id="276" r:id="rId11"/>
    <p:sldId id="263" r:id="rId12"/>
    <p:sldId id="272" r:id="rId13"/>
    <p:sldId id="264" r:id="rId14"/>
    <p:sldId id="273" r:id="rId15"/>
    <p:sldId id="266" r:id="rId16"/>
    <p:sldId id="277" r:id="rId17"/>
    <p:sldId id="267" r:id="rId18"/>
    <p:sldId id="268" r:id="rId19"/>
    <p:sldId id="274" r:id="rId20"/>
    <p:sldId id="269" r:id="rId21"/>
    <p:sldId id="270" r:id="rId22"/>
    <p:sldId id="271"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30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C6DCB-157E-4B5C-AD94-35399A6C2943}" type="datetimeFigureOut">
              <a:rPr lang="fr-FR" smtClean="0"/>
              <a:pPr/>
              <a:t>12/09/2020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3D440-BFDB-45FD-9903-7F96BC2F6CC6}" type="slidenum">
              <a:rPr lang="fr-FR" smtClean="0"/>
              <a:pPr/>
              <a:t>‹N°›</a:t>
            </a:fld>
            <a:endParaRPr lang="fr-FR"/>
          </a:p>
        </p:txBody>
      </p:sp>
    </p:spTree>
    <p:extLst>
      <p:ext uri="{BB962C8B-B14F-4D97-AF65-F5344CB8AC3E}">
        <p14:creationId xmlns:p14="http://schemas.microsoft.com/office/powerpoint/2010/main" val="407692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A13D440-BFDB-45FD-9903-7F96BC2F6CC6}" type="slidenum">
              <a:rPr lang="fr-FR" smtClean="0"/>
              <a:pPr/>
              <a:t>19</a:t>
            </a:fld>
            <a:endParaRPr lang="fr-FR"/>
          </a:p>
        </p:txBody>
      </p:sp>
    </p:spTree>
    <p:extLst>
      <p:ext uri="{BB962C8B-B14F-4D97-AF65-F5344CB8AC3E}">
        <p14:creationId xmlns:p14="http://schemas.microsoft.com/office/powerpoint/2010/main" val="210778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70619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329915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1432B44-6B5D-42C8-95F0-5F6DD1E8AEEB}" type="slidenum">
              <a:rPr lang="fr-FR" smtClean="0"/>
              <a:pPr/>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4348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304412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1432B44-6B5D-42C8-95F0-5F6DD1E8AEEB}" type="slidenum">
              <a:rPr lang="fr-FR" smtClean="0"/>
              <a:pPr/>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4288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4116796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2186759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84260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13266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36003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167088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120026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309492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29072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31568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8EFB2AC-8FE5-4A11-8A36-BE9A5E595589}" type="datetimeFigureOut">
              <a:rPr lang="fr-FR" smtClean="0"/>
              <a:pPr/>
              <a:t>12/09/2020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1432B44-6B5D-42C8-95F0-5F6DD1E8AEEB}" type="slidenum">
              <a:rPr lang="fr-FR" smtClean="0"/>
              <a:pPr/>
              <a:t>‹N°›</a:t>
            </a:fld>
            <a:endParaRPr lang="fr-FR"/>
          </a:p>
        </p:txBody>
      </p:sp>
    </p:spTree>
    <p:extLst>
      <p:ext uri="{BB962C8B-B14F-4D97-AF65-F5344CB8AC3E}">
        <p14:creationId xmlns:p14="http://schemas.microsoft.com/office/powerpoint/2010/main" val="14770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8EFB2AC-8FE5-4A11-8A36-BE9A5E595589}" type="datetimeFigureOut">
              <a:rPr lang="fr-FR" smtClean="0"/>
              <a:pPr/>
              <a:t>12/09/2020</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1432B44-6B5D-42C8-95F0-5F6DD1E8AEEB}" type="slidenum">
              <a:rPr lang="fr-FR" smtClean="0"/>
              <a:pPr/>
              <a:t>‹N°›</a:t>
            </a:fld>
            <a:endParaRPr lang="fr-FR"/>
          </a:p>
        </p:txBody>
      </p:sp>
    </p:spTree>
    <p:extLst>
      <p:ext uri="{BB962C8B-B14F-4D97-AF65-F5344CB8AC3E}">
        <p14:creationId xmlns:p14="http://schemas.microsoft.com/office/powerpoint/2010/main" val="38242787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08720"/>
            <a:ext cx="8964488" cy="3724096"/>
          </a:xfrm>
          <a:prstGeom prst="rect">
            <a:avLst/>
          </a:prstGeom>
          <a:noFill/>
        </p:spPr>
        <p:txBody>
          <a:bodyPr wrap="square" rtlCol="0">
            <a:spAutoFit/>
          </a:bodyPr>
          <a:lstStyle/>
          <a:p>
            <a:pPr algn="ctr"/>
            <a:r>
              <a:rPr lang="fr-FR" sz="6600" b="1" dirty="0"/>
              <a:t>CAT DEVANT UNE SPLENOMEGALIE</a:t>
            </a:r>
          </a:p>
          <a:p>
            <a:pPr algn="ctr"/>
            <a:endParaRPr lang="fr-FR" sz="2000" b="1" dirty="0"/>
          </a:p>
          <a:p>
            <a:pPr algn="ctr"/>
            <a:endParaRPr lang="fr-FR" sz="2000" b="1" dirty="0"/>
          </a:p>
          <a:p>
            <a:pPr algn="ctr"/>
            <a:endParaRPr lang="fr-FR" sz="2000" b="1" dirty="0"/>
          </a:p>
          <a:p>
            <a:pPr algn="ctr"/>
            <a:r>
              <a:rPr lang="fr-FR" sz="2000" b="1" dirty="0"/>
              <a:t>4</a:t>
            </a:r>
            <a:r>
              <a:rPr lang="fr-FR" sz="2000" b="1" baseline="30000" dirty="0"/>
              <a:t>ème</a:t>
            </a:r>
            <a:r>
              <a:rPr lang="fr-FR" sz="2000" b="1" dirty="0"/>
              <a:t> ANNEE MEDECINE</a:t>
            </a:r>
          </a:p>
          <a:p>
            <a:pPr algn="ctr"/>
            <a:r>
              <a:rPr lang="fr-FR" sz="2400" b="1" dirty="0"/>
              <a:t>                                                                    </a:t>
            </a:r>
          </a:p>
        </p:txBody>
      </p:sp>
      <p:sp>
        <p:nvSpPr>
          <p:cNvPr id="3" name="ZoneTexte 2">
            <a:extLst>
              <a:ext uri="{FF2B5EF4-FFF2-40B4-BE49-F238E27FC236}">
                <a16:creationId xmlns:a16="http://schemas.microsoft.com/office/drawing/2014/main" id="{0D525798-5814-4B6A-990C-1A5484900B07}"/>
              </a:ext>
            </a:extLst>
          </p:cNvPr>
          <p:cNvSpPr txBox="1"/>
          <p:nvPr/>
        </p:nvSpPr>
        <p:spPr>
          <a:xfrm rot="10800000" flipV="1">
            <a:off x="3024336" y="4678980"/>
            <a:ext cx="5580111" cy="1200329"/>
          </a:xfrm>
          <a:prstGeom prst="rect">
            <a:avLst/>
          </a:prstGeom>
          <a:noFill/>
        </p:spPr>
        <p:txBody>
          <a:bodyPr wrap="square" rtlCol="0">
            <a:spAutoFit/>
          </a:bodyPr>
          <a:lstStyle/>
          <a:p>
            <a:pPr algn="ctr"/>
            <a:r>
              <a:rPr lang="fr-FR" b="1" dirty="0"/>
              <a:t>Dr SID AHMED </a:t>
            </a:r>
          </a:p>
          <a:p>
            <a:pPr algn="ctr"/>
            <a:r>
              <a:rPr lang="fr-FR" b="1" dirty="0"/>
              <a:t>ASSISTANT EN HEMATOLOGIE</a:t>
            </a:r>
          </a:p>
          <a:p>
            <a:pPr algn="ctr"/>
            <a:r>
              <a:rPr lang="fr-FR" b="1" dirty="0"/>
              <a:t>HOPITAL MILITAIRE REGIONAL UNIVERSITAIRE </a:t>
            </a:r>
          </a:p>
          <a:p>
            <a:pPr algn="ctr"/>
            <a:r>
              <a:rPr lang="fr-FR" b="1" dirty="0"/>
              <a:t>CONSTANTINE</a:t>
            </a:r>
          </a:p>
        </p:txBody>
      </p:sp>
      <p:sp>
        <p:nvSpPr>
          <p:cNvPr id="5" name="ZoneTexte 4">
            <a:extLst>
              <a:ext uri="{FF2B5EF4-FFF2-40B4-BE49-F238E27FC236}">
                <a16:creationId xmlns:a16="http://schemas.microsoft.com/office/drawing/2014/main" id="{E2EEF9E0-B59E-4E6B-9C9B-D4C83898834A}"/>
              </a:ext>
            </a:extLst>
          </p:cNvPr>
          <p:cNvSpPr txBox="1"/>
          <p:nvPr/>
        </p:nvSpPr>
        <p:spPr>
          <a:xfrm>
            <a:off x="3563888" y="6129157"/>
            <a:ext cx="5580112" cy="461665"/>
          </a:xfrm>
          <a:prstGeom prst="rect">
            <a:avLst/>
          </a:prstGeom>
          <a:noFill/>
        </p:spPr>
        <p:txBody>
          <a:bodyPr wrap="square" rtlCol="0">
            <a:spAutoFit/>
          </a:bodyPr>
          <a:lstStyle/>
          <a:p>
            <a:r>
              <a:rPr lang="fr-FR" sz="2400" b="1" dirty="0">
                <a:solidFill>
                  <a:srgbClr val="FF0000"/>
                </a:solidFill>
              </a:rPr>
              <a:t>sidahmedhematologie@gmail.com</a:t>
            </a:r>
          </a:p>
        </p:txBody>
      </p:sp>
    </p:spTree>
  </p:cSld>
  <p:clrMapOvr>
    <a:masterClrMapping/>
  </p:clrMapOvr>
  <mc:AlternateContent xmlns:mc="http://schemas.openxmlformats.org/markup-compatibility/2006" xmlns:p14="http://schemas.microsoft.com/office/powerpoint/2010/main">
    <mc:Choice Requires="p14">
      <p:transition spd="slow" p14:dur="375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991"/>
            <a:ext cx="9144000" cy="7540526"/>
          </a:xfrm>
          <a:prstGeom prst="rect">
            <a:avLst/>
          </a:prstGeom>
        </p:spPr>
        <p:txBody>
          <a:bodyPr wrap="square">
            <a:spAutoFit/>
          </a:bodyPr>
          <a:lstStyle/>
          <a:p>
            <a:r>
              <a:rPr lang="fr-FR" sz="3600" b="1" dirty="0"/>
              <a:t>2. </a:t>
            </a:r>
            <a:r>
              <a:rPr lang="fr-FR" sz="3600" b="1" u="sng" dirty="0"/>
              <a:t>Diagnostic clinique:</a:t>
            </a:r>
          </a:p>
          <a:p>
            <a:r>
              <a:rPr lang="fr-FR" sz="2400" dirty="0"/>
              <a:t>● </a:t>
            </a:r>
            <a:r>
              <a:rPr lang="fr-FR" sz="2800" dirty="0"/>
              <a:t>Toute rate palpable est pathologique (sauf rares cas de </a:t>
            </a:r>
            <a:r>
              <a:rPr lang="fr-FR" sz="2800" dirty="0" err="1"/>
              <a:t>malposition,N.NE,NRS</a:t>
            </a:r>
            <a:r>
              <a:rPr lang="fr-FR" sz="2800" dirty="0"/>
              <a:t>).</a:t>
            </a:r>
          </a:p>
          <a:p>
            <a:r>
              <a:rPr lang="fr-FR" sz="2800" dirty="0"/>
              <a:t>● La palpation en décubitus dorsal ou latéral droit doit retrouver une masse de l'hypochondre  gauche , antérieure, superficielle, plus ou moins externe, dont on palpe l'extrémité inférieure ou le bord antérieur crénelé. Elle est mobile avec la respiration, s'abaissant à l'inspiration . Cette masse est mate à la percussion.</a:t>
            </a:r>
          </a:p>
          <a:p>
            <a:r>
              <a:rPr lang="fr-FR" sz="2800" dirty="0"/>
              <a:t>● Dans les volumineuses splénomégalies, le pôle inférieur peut atteindre la fosse iliaque et dépasser l'ombilic.</a:t>
            </a:r>
          </a:p>
          <a:p>
            <a:r>
              <a:rPr lang="fr-FR" sz="2800" dirty="0"/>
              <a:t>● Il faut mesurer la taille de la splénomégalie (DS) sous le rebord costal et qui servira de référence pour l'évolution.</a:t>
            </a:r>
          </a:p>
          <a:p>
            <a:endParaRPr lang="fr-FR" sz="2800" dirty="0"/>
          </a:p>
        </p:txBody>
      </p:sp>
    </p:spTree>
    <p:extLst>
      <p:ext uri="{BB962C8B-B14F-4D97-AF65-F5344CB8AC3E}">
        <p14:creationId xmlns:p14="http://schemas.microsoft.com/office/powerpoint/2010/main" val="805432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71" y="-128528"/>
            <a:ext cx="9135129" cy="5632311"/>
          </a:xfrm>
          <a:prstGeom prst="rect">
            <a:avLst/>
          </a:prstGeom>
          <a:noFill/>
        </p:spPr>
        <p:txBody>
          <a:bodyPr wrap="square" rtlCol="0">
            <a:spAutoFit/>
          </a:bodyPr>
          <a:lstStyle/>
          <a:p>
            <a:endParaRPr lang="fr-FR" sz="2000" dirty="0"/>
          </a:p>
          <a:p>
            <a:endParaRPr lang="fr-FR" sz="2400" b="1" dirty="0"/>
          </a:p>
          <a:p>
            <a:r>
              <a:rPr lang="fr-FR" sz="2400" b="1" dirty="0"/>
              <a:t>3. </a:t>
            </a:r>
            <a:r>
              <a:rPr lang="fr-FR" sz="2800" b="1" u="sng" dirty="0"/>
              <a:t>Examens complémentaires:</a:t>
            </a:r>
          </a:p>
          <a:p>
            <a:endParaRPr lang="fr-FR" sz="2400" dirty="0"/>
          </a:p>
          <a:p>
            <a:r>
              <a:rPr lang="fr-FR" sz="2400" dirty="0"/>
              <a:t>● Ils sont surtout utiles dans les cas difficiles (ascite, obésité, masse de l'hypochondre  gauche d'origine indéterminée...) et permettent d'apprécier la taille et la structure (homogène ou non) de la rate.</a:t>
            </a:r>
          </a:p>
          <a:p>
            <a:r>
              <a:rPr lang="fr-FR" sz="2400" b="1" i="1" dirty="0"/>
              <a:t>a) Echographie abdominale (+ doppler):</a:t>
            </a:r>
          </a:p>
          <a:p>
            <a:r>
              <a:rPr lang="fr-FR" sz="2400" dirty="0"/>
              <a:t>– Elle permet de mesurer la taille de la rate, d'étudier la structure du parenchyme splénique et de rechercher l'existence d'anomalies associées (hépatomégalie, adénopathies profondes, Signes d'hypertension portale, thrombose porte ou sus-hépatique) dont l'existence oriente le diagnostic étiologique</a:t>
            </a:r>
            <a:r>
              <a:rPr lang="fr-FR" sz="2000" dirty="0"/>
              <a:t>.</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296" y="260648"/>
            <a:ext cx="9116704" cy="6986528"/>
          </a:xfrm>
          <a:prstGeom prst="rect">
            <a:avLst/>
          </a:prstGeom>
          <a:noFill/>
        </p:spPr>
        <p:txBody>
          <a:bodyPr wrap="square" rtlCol="0">
            <a:spAutoFit/>
          </a:bodyPr>
          <a:lstStyle/>
          <a:p>
            <a:pPr algn="just"/>
            <a:r>
              <a:rPr lang="fr-FR" sz="2800" dirty="0"/>
              <a:t>– On considère que la rate est augmentée de volume lorsque 2 de ses dimensions sont anormales [valeurs normales : 12 à 14 cm pour le grand axe (ou longueur), 4 à 8 cm pour l'axe transversal (ou épaisseur), 6 à 12 cm pour l'axe antéro-postérieur (ou largeur)].</a:t>
            </a:r>
          </a:p>
          <a:p>
            <a:pPr algn="just"/>
            <a:r>
              <a:rPr lang="fr-FR" sz="2800" b="1" i="1" dirty="0"/>
              <a:t>b) Autres examens:</a:t>
            </a:r>
            <a:endParaRPr lang="fr-FR" sz="2800" dirty="0"/>
          </a:p>
          <a:p>
            <a:pPr algn="just"/>
            <a:r>
              <a:rPr lang="fr-FR" sz="2800" dirty="0"/>
              <a:t>– Le scanner est rarement utilisé en première </a:t>
            </a:r>
            <a:r>
              <a:rPr lang="fr-FR" sz="2800" dirty="0" err="1"/>
              <a:t>intention,cependant</a:t>
            </a:r>
            <a:r>
              <a:rPr lang="fr-FR" sz="2800" dirty="0"/>
              <a:t> il permet d'étudier sa structure et peut orienter le diagnostic étiologique (abcès, kyste , lymphomes). L'étude de la vascularisation splénique peut donner des arguments en faveur d'une hypertension portale. </a:t>
            </a:r>
          </a:p>
          <a:p>
            <a:pPr algn="just"/>
            <a:r>
              <a:rPr lang="fr-FR" sz="2800" dirty="0"/>
              <a:t>Le scanner permet également la recherche d'adénopathies</a:t>
            </a:r>
          </a:p>
          <a:p>
            <a:pPr algn="just"/>
            <a:endParaRPr lang="fr-FR" sz="2800"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774" y="0"/>
            <a:ext cx="9127225" cy="6247864"/>
          </a:xfrm>
          <a:prstGeom prst="rect">
            <a:avLst/>
          </a:prstGeom>
          <a:noFill/>
        </p:spPr>
        <p:txBody>
          <a:bodyPr wrap="square" rtlCol="0">
            <a:spAutoFit/>
          </a:bodyPr>
          <a:lstStyle/>
          <a:p>
            <a:endParaRPr lang="fr-FR" sz="2800" b="1" u="sng" dirty="0"/>
          </a:p>
          <a:p>
            <a:r>
              <a:rPr lang="fr-FR" sz="2800" b="1" u="sng" dirty="0"/>
              <a:t>III / DIAGNOSTIC DIFFERENTIEL:</a:t>
            </a:r>
          </a:p>
          <a:p>
            <a:endParaRPr lang="fr-FR" dirty="0"/>
          </a:p>
          <a:p>
            <a:r>
              <a:rPr lang="fr-FR" sz="2000" dirty="0"/>
              <a:t>● </a:t>
            </a:r>
            <a:r>
              <a:rPr lang="fr-FR" sz="2800" dirty="0"/>
              <a:t>Le problème se pose devant une masse de l'hypochondre gauche qui peut faire discuter :</a:t>
            </a:r>
          </a:p>
          <a:p>
            <a:r>
              <a:rPr lang="fr-FR" sz="2800" dirty="0"/>
              <a:t>– Un gros rein tumoral : masse plus postérieure, fixée avec contact lombaire.</a:t>
            </a:r>
          </a:p>
          <a:p>
            <a:r>
              <a:rPr lang="fr-FR" sz="2800" dirty="0"/>
              <a:t>– Une tumeur de la queue du pancréas, de l'angle colique gauche, de l'estomac, du lobe gauche hépatique, de la surrénale gauche ou du mésentère.</a:t>
            </a:r>
          </a:p>
          <a:p>
            <a:r>
              <a:rPr lang="fr-FR" sz="2800" dirty="0"/>
              <a:t>– Un neuroblastome chez l’enfant.</a:t>
            </a:r>
          </a:p>
          <a:p>
            <a:r>
              <a:rPr lang="fr-FR" sz="2800" dirty="0"/>
              <a:t>● Dans tous les cas, l'échographie abdominale ou le scanner permettent de lever les incertitudes</a:t>
            </a:r>
          </a:p>
          <a:p>
            <a:endParaRPr lang="fr-FR" sz="2800" b="1" dirty="0"/>
          </a:p>
          <a:p>
            <a:endParaRPr lang="fr-F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8388"/>
            <a:ext cx="9144000" cy="6340197"/>
          </a:xfrm>
          <a:prstGeom prst="rect">
            <a:avLst/>
          </a:prstGeom>
          <a:noFill/>
        </p:spPr>
        <p:txBody>
          <a:bodyPr wrap="square" rtlCol="0">
            <a:spAutoFit/>
          </a:bodyPr>
          <a:lstStyle/>
          <a:p>
            <a:endParaRPr lang="fr-FR" sz="2800" b="1" u="sng" dirty="0"/>
          </a:p>
          <a:p>
            <a:r>
              <a:rPr lang="fr-FR" sz="2800" b="1" u="sng" dirty="0"/>
              <a:t>IV / DIAGNOSTIC ETIOLOGIQUE:</a:t>
            </a:r>
          </a:p>
          <a:p>
            <a:endParaRPr lang="fr-FR" sz="2000" dirty="0"/>
          </a:p>
          <a:p>
            <a:r>
              <a:rPr lang="fr-FR" sz="2400" dirty="0"/>
              <a:t>L'orientation du diagnostic étiologique se fera par :</a:t>
            </a:r>
          </a:p>
          <a:p>
            <a:pPr>
              <a:buFont typeface="Wingdings" pitchFamily="2" charset="2"/>
              <a:buChar char="Ø"/>
            </a:pPr>
            <a:r>
              <a:rPr lang="fr-FR" sz="2400" dirty="0"/>
              <a:t>   un interrogatoire attentif. </a:t>
            </a:r>
          </a:p>
          <a:p>
            <a:pPr>
              <a:buFont typeface="Wingdings" pitchFamily="2" charset="2"/>
              <a:buChar char="Ø"/>
            </a:pPr>
            <a:r>
              <a:rPr lang="fr-FR" sz="2400" dirty="0"/>
              <a:t>   un examen clinique complet . </a:t>
            </a:r>
          </a:p>
          <a:p>
            <a:pPr>
              <a:buFont typeface="Wingdings" pitchFamily="2" charset="2"/>
              <a:buChar char="Ø"/>
            </a:pPr>
            <a:r>
              <a:rPr lang="fr-FR" sz="2400" dirty="0"/>
              <a:t>   l'analyse de quelques examens biologiques simples tels:</a:t>
            </a:r>
          </a:p>
          <a:p>
            <a:r>
              <a:rPr lang="fr-FR" sz="2400" dirty="0"/>
              <a:t>         - la NFS  avec réticulocytose et étude attentive du frottis de sang.</a:t>
            </a:r>
          </a:p>
          <a:p>
            <a:r>
              <a:rPr lang="fr-FR" sz="2400" dirty="0"/>
              <a:t>        - un bilan hépatique (transaminases, phosphatases alcalines, gamma GT),</a:t>
            </a:r>
          </a:p>
          <a:p>
            <a:r>
              <a:rPr lang="fr-FR" sz="2400" dirty="0"/>
              <a:t>        - la recherche de signes d'hémolyse (bilirubine libre, haptoglobine et LDH), </a:t>
            </a:r>
          </a:p>
          <a:p>
            <a:r>
              <a:rPr lang="fr-FR" sz="2400" dirty="0"/>
              <a:t>        - la recherche d'un syndrome inflammatoire (VS,EPS,, fibrinogène, ferritine ), </a:t>
            </a:r>
          </a:p>
          <a:p>
            <a:r>
              <a:rPr lang="fr-FR" sz="2400" dirty="0"/>
              <a:t>        - une radiographie pulmonaire.</a:t>
            </a:r>
          </a:p>
          <a:p>
            <a:endParaRPr lang="fr-F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278642"/>
          </a:xfrm>
          <a:prstGeom prst="rect">
            <a:avLst/>
          </a:prstGeom>
          <a:noFill/>
        </p:spPr>
        <p:txBody>
          <a:bodyPr wrap="square" rtlCol="0">
            <a:spAutoFit/>
          </a:bodyPr>
          <a:lstStyle/>
          <a:p>
            <a:endParaRPr lang="fr-FR" dirty="0"/>
          </a:p>
          <a:p>
            <a:pPr marL="514350" indent="-514350">
              <a:buAutoNum type="arabicPeriod"/>
            </a:pPr>
            <a:r>
              <a:rPr lang="fr-FR" sz="2800" b="1" u="sng" dirty="0"/>
              <a:t>Etiologies infectieuses:</a:t>
            </a:r>
          </a:p>
          <a:p>
            <a:endParaRPr lang="fr-FR" sz="2800" b="1" u="sng" dirty="0"/>
          </a:p>
          <a:p>
            <a:r>
              <a:rPr lang="fr-FR" sz="2800" b="1" i="1" dirty="0"/>
              <a:t>a) Infections bactériennes</a:t>
            </a:r>
          </a:p>
          <a:p>
            <a:r>
              <a:rPr lang="fr-FR" sz="2800" dirty="0"/>
              <a:t>– Septicémie à pyogènes, endocardite infectieuse (++).</a:t>
            </a:r>
          </a:p>
          <a:p>
            <a:r>
              <a:rPr lang="fr-FR" sz="2800" dirty="0"/>
              <a:t>– Abcès à pyogènes.</a:t>
            </a:r>
          </a:p>
          <a:p>
            <a:r>
              <a:rPr lang="fr-FR" sz="2800" dirty="0"/>
              <a:t>– Fièvre typhoïde.</a:t>
            </a:r>
          </a:p>
          <a:p>
            <a:r>
              <a:rPr lang="fr-FR" sz="2800" dirty="0"/>
              <a:t>– Brucellose.  Tuberculose des organes hématopoïétiques.</a:t>
            </a:r>
          </a:p>
          <a:p>
            <a:r>
              <a:rPr lang="fr-FR" sz="2800" dirty="0"/>
              <a:t>– Rickettsiose.  Syphilis secondaire.</a:t>
            </a:r>
          </a:p>
          <a:p>
            <a:endParaRPr lang="fr-FR" sz="2800" dirty="0"/>
          </a:p>
          <a:p>
            <a:r>
              <a:rPr lang="fr-FR" sz="2800" b="1" i="1" dirty="0"/>
              <a:t>b) Infections virales</a:t>
            </a:r>
          </a:p>
          <a:p>
            <a:r>
              <a:rPr lang="fr-FR" sz="2800" dirty="0"/>
              <a:t>– Mononucléose infectieuse.</a:t>
            </a:r>
          </a:p>
          <a:p>
            <a:r>
              <a:rPr lang="fr-FR" sz="2800" dirty="0"/>
              <a:t>– Hépatite virale.   Infection à HIV.</a:t>
            </a:r>
          </a:p>
          <a:p>
            <a:r>
              <a:rPr lang="fr-FR" sz="2800" dirty="0"/>
              <a:t>– Infection à CMV.   Rubéole.</a:t>
            </a:r>
          </a:p>
          <a:p>
            <a:endParaRPr lang="fr-FR" sz="20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0" y="22527"/>
            <a:ext cx="9132030" cy="5016758"/>
          </a:xfrm>
          <a:prstGeom prst="rect">
            <a:avLst/>
          </a:prstGeom>
        </p:spPr>
        <p:txBody>
          <a:bodyPr wrap="square">
            <a:spAutoFit/>
          </a:bodyPr>
          <a:lstStyle/>
          <a:p>
            <a:r>
              <a:rPr lang="fr-FR" sz="3200" b="1" i="1" dirty="0"/>
              <a:t>c) Infections parasitaires</a:t>
            </a:r>
          </a:p>
          <a:p>
            <a:r>
              <a:rPr lang="fr-FR" sz="3200" dirty="0"/>
              <a:t>– Le paludisme est la première cause de splénomégalie dans le monde.</a:t>
            </a:r>
          </a:p>
          <a:p>
            <a:r>
              <a:rPr lang="fr-FR" sz="3200" dirty="0"/>
              <a:t>– Leishmaniose viscérale (Kala-Azar).</a:t>
            </a:r>
          </a:p>
          <a:p>
            <a:r>
              <a:rPr lang="fr-FR" sz="3200" dirty="0"/>
              <a:t>– Bilharziose d'invasion.</a:t>
            </a:r>
          </a:p>
          <a:p>
            <a:r>
              <a:rPr lang="fr-FR" sz="3200" dirty="0"/>
              <a:t>– Kyste hydatique splénique.</a:t>
            </a:r>
          </a:p>
          <a:p>
            <a:r>
              <a:rPr lang="fr-FR" sz="3200" dirty="0"/>
              <a:t>– Toxoplasmose ,Distomatose.</a:t>
            </a:r>
          </a:p>
          <a:p>
            <a:endParaRPr lang="fr-FR" sz="3200" dirty="0"/>
          </a:p>
          <a:p>
            <a:r>
              <a:rPr lang="fr-FR" sz="3200" b="1" i="1" dirty="0"/>
              <a:t>d) Mycoses systémiques</a:t>
            </a:r>
          </a:p>
          <a:p>
            <a:r>
              <a:rPr lang="fr-FR" sz="3200" dirty="0"/>
              <a:t>– Candidoses </a:t>
            </a:r>
            <a:r>
              <a:rPr lang="fr-FR" sz="3200" dirty="0" err="1"/>
              <a:t>hépato-spléniques</a:t>
            </a:r>
            <a:r>
              <a:rPr lang="fr-FR" sz="3200" dirty="0"/>
              <a:t>.</a:t>
            </a:r>
          </a:p>
        </p:txBody>
      </p:sp>
    </p:spTree>
    <p:extLst>
      <p:ext uri="{BB962C8B-B14F-4D97-AF65-F5344CB8AC3E}">
        <p14:creationId xmlns:p14="http://schemas.microsoft.com/office/powerpoint/2010/main" val="4130885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648" y="-15559"/>
            <a:ext cx="9130352" cy="6647974"/>
          </a:xfrm>
          <a:prstGeom prst="rect">
            <a:avLst/>
          </a:prstGeom>
          <a:noFill/>
        </p:spPr>
        <p:txBody>
          <a:bodyPr wrap="square" rtlCol="0">
            <a:spAutoFit/>
          </a:bodyPr>
          <a:lstStyle/>
          <a:p>
            <a:endParaRPr lang="fr-FR" sz="2400" b="1" dirty="0"/>
          </a:p>
          <a:p>
            <a:r>
              <a:rPr lang="fr-FR" sz="2400" b="1" dirty="0"/>
              <a:t>2. </a:t>
            </a:r>
            <a:r>
              <a:rPr lang="fr-FR" sz="2400" b="1" u="sng" dirty="0"/>
              <a:t>Pathologies hématologiques :</a:t>
            </a:r>
          </a:p>
          <a:p>
            <a:endParaRPr lang="fr-FR" i="1" dirty="0"/>
          </a:p>
          <a:p>
            <a:r>
              <a:rPr lang="fr-FR" sz="2400" b="1" i="1" dirty="0"/>
              <a:t>a) Toutes les hémolyses chroniques (+++) :</a:t>
            </a:r>
          </a:p>
          <a:p>
            <a:r>
              <a:rPr lang="fr-FR" sz="2400" dirty="0"/>
              <a:t>– Extracorpusculaires (immunologiques, mécaniques).</a:t>
            </a:r>
          </a:p>
          <a:p>
            <a:r>
              <a:rPr lang="fr-FR" sz="2400" dirty="0"/>
              <a:t>– Corpusculaires (enzymopathies, hémoglobinopathies, microsphérocytose héréditaire…).</a:t>
            </a:r>
          </a:p>
          <a:p>
            <a:endParaRPr lang="fr-FR" sz="2400" dirty="0"/>
          </a:p>
          <a:p>
            <a:r>
              <a:rPr lang="fr-FR" sz="2400" b="1" i="1" dirty="0"/>
              <a:t>b) Les hémopathies malignes:</a:t>
            </a:r>
          </a:p>
          <a:p>
            <a:r>
              <a:rPr lang="fr-FR" sz="2400" dirty="0"/>
              <a:t>– Métaplasie myéloïde des syndromes myéloprolifératifs  (polyglobulie de Vaquez, leucémie myéloïde chronique, splénomégalie myéloïde, thrombocytémie essentielle, leucémie myélomonocytaire chronique). Le diagnostic est évoqué sur la NFS.</a:t>
            </a:r>
          </a:p>
          <a:p>
            <a:r>
              <a:rPr lang="fr-FR" sz="2400" dirty="0"/>
              <a:t>– Infiltration tumorale des leucémies aiguës, des lymphomes de Hodgkin ou non hodgkiniens , des hémopathies lymphoïdes chroniques (LLC, maladie de Waldenström, leucémie à tricholeucocytes…).</a:t>
            </a:r>
          </a:p>
          <a:p>
            <a:endParaRPr lang="fr-FR" sz="2400" b="1"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99" y="18882"/>
            <a:ext cx="9130601" cy="6955750"/>
          </a:xfrm>
          <a:prstGeom prst="rect">
            <a:avLst/>
          </a:prstGeom>
          <a:noFill/>
        </p:spPr>
        <p:txBody>
          <a:bodyPr wrap="square" rtlCol="0">
            <a:spAutoFit/>
          </a:bodyPr>
          <a:lstStyle/>
          <a:p>
            <a:r>
              <a:rPr lang="fr-FR" sz="2400" b="1" dirty="0"/>
              <a:t>3</a:t>
            </a:r>
            <a:r>
              <a:rPr lang="fr-FR" sz="2400" b="1" u="sng" dirty="0"/>
              <a:t>. Hypertension portale:</a:t>
            </a:r>
          </a:p>
          <a:p>
            <a:endParaRPr lang="fr-FR" dirty="0"/>
          </a:p>
          <a:p>
            <a:r>
              <a:rPr lang="fr-FR" sz="2400" dirty="0"/>
              <a:t>● Le diagnostic repose sur la clinique et l’imagerie (échographie/scanner).</a:t>
            </a:r>
          </a:p>
          <a:p>
            <a:r>
              <a:rPr lang="fr-FR" sz="2400" b="1" i="1" dirty="0"/>
              <a:t>a) Les blocs intra-hépatiques</a:t>
            </a:r>
          </a:p>
          <a:p>
            <a:r>
              <a:rPr lang="fr-FR" sz="2400" dirty="0"/>
              <a:t>– Cirrhoses (éthyliques, post-</a:t>
            </a:r>
            <a:r>
              <a:rPr lang="fr-FR" sz="2400" dirty="0" err="1"/>
              <a:t>hépatitiques</a:t>
            </a:r>
            <a:r>
              <a:rPr lang="fr-FR" sz="2400" dirty="0"/>
              <a:t>, cirrhose biliaire primitive).</a:t>
            </a:r>
          </a:p>
          <a:p>
            <a:r>
              <a:rPr lang="fr-FR" sz="2400" dirty="0"/>
              <a:t>– Granulomatoses (sarcoïdose, etc.).</a:t>
            </a:r>
          </a:p>
          <a:p>
            <a:r>
              <a:rPr lang="fr-FR" sz="2400" dirty="0"/>
              <a:t>– Bilharziose </a:t>
            </a:r>
            <a:r>
              <a:rPr lang="fr-FR" sz="2400" dirty="0" err="1"/>
              <a:t>hépato-splénique</a:t>
            </a:r>
            <a:r>
              <a:rPr lang="fr-FR" sz="2400" dirty="0"/>
              <a:t>.</a:t>
            </a:r>
          </a:p>
          <a:p>
            <a:r>
              <a:rPr lang="fr-FR" sz="2400" dirty="0"/>
              <a:t>– Maladie de Wilson.</a:t>
            </a:r>
          </a:p>
          <a:p>
            <a:r>
              <a:rPr lang="fr-FR" sz="2400" dirty="0"/>
              <a:t>– </a:t>
            </a:r>
            <a:r>
              <a:rPr lang="fr-FR" sz="2400" dirty="0" err="1"/>
              <a:t>hemochromatose</a:t>
            </a:r>
            <a:r>
              <a:rPr lang="fr-FR" sz="2400" dirty="0"/>
              <a:t>.</a:t>
            </a:r>
          </a:p>
          <a:p>
            <a:endParaRPr lang="fr-FR" sz="2400" dirty="0"/>
          </a:p>
          <a:p>
            <a:r>
              <a:rPr lang="fr-FR" sz="2400" b="1" i="1" dirty="0"/>
              <a:t>b) Les blocs sus-hépatiques</a:t>
            </a:r>
          </a:p>
          <a:p>
            <a:r>
              <a:rPr lang="fr-FR" sz="2400" dirty="0"/>
              <a:t>– Thrombose des veines sus-hépatiques (syndrome de </a:t>
            </a:r>
            <a:r>
              <a:rPr lang="fr-FR" sz="2400" dirty="0" err="1"/>
              <a:t>Budd</a:t>
            </a:r>
            <a:r>
              <a:rPr lang="fr-FR" sz="2400" dirty="0"/>
              <a:t>-Chiari).</a:t>
            </a:r>
          </a:p>
          <a:p>
            <a:r>
              <a:rPr lang="fr-FR" sz="2400" dirty="0"/>
              <a:t>– Insuffisance cardiaque droite.</a:t>
            </a:r>
          </a:p>
          <a:p>
            <a:endParaRPr lang="fr-FR" sz="2400" dirty="0"/>
          </a:p>
          <a:p>
            <a:r>
              <a:rPr lang="fr-FR" sz="2400" b="1" i="1" dirty="0"/>
              <a:t>c) Les blocs infra-hépatiques</a:t>
            </a:r>
          </a:p>
          <a:p>
            <a:r>
              <a:rPr lang="fr-FR" sz="2400" dirty="0"/>
              <a:t>– Thrombose des veines porte ou splénique, compression tumorale.</a:t>
            </a:r>
          </a:p>
          <a:p>
            <a:endParaRPr lang="fr-FR" sz="2400" dirty="0"/>
          </a:p>
          <a:p>
            <a:endParaRPr lang="fr-FR" sz="2000"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628" y="0"/>
            <a:ext cx="9134371" cy="6247864"/>
          </a:xfrm>
          <a:prstGeom prst="rect">
            <a:avLst/>
          </a:prstGeom>
          <a:noFill/>
        </p:spPr>
        <p:txBody>
          <a:bodyPr wrap="square" rtlCol="0">
            <a:spAutoFit/>
          </a:bodyPr>
          <a:lstStyle/>
          <a:p>
            <a:r>
              <a:rPr lang="fr-FR" sz="2400" b="1" dirty="0"/>
              <a:t>4</a:t>
            </a:r>
            <a:r>
              <a:rPr lang="fr-FR" sz="2400" b="1" u="sng" dirty="0"/>
              <a:t>. Maladies " systémiques ":</a:t>
            </a:r>
          </a:p>
          <a:p>
            <a:endParaRPr lang="fr-FR" sz="2000" dirty="0"/>
          </a:p>
          <a:p>
            <a:pPr>
              <a:buFont typeface="Wingdings" pitchFamily="2" charset="2"/>
              <a:buChar char="§"/>
            </a:pPr>
            <a:r>
              <a:rPr lang="fr-FR" sz="2000" dirty="0"/>
              <a:t> </a:t>
            </a:r>
            <a:r>
              <a:rPr lang="fr-FR" sz="2400" dirty="0"/>
              <a:t>Lupus érythémateux disséminé</a:t>
            </a:r>
          </a:p>
          <a:p>
            <a:r>
              <a:rPr lang="fr-FR" sz="2400" dirty="0"/>
              <a:t>– Splénomégalie modérée parfois associée à des adénopathies (hypertrophie lymphoïde bénigne)</a:t>
            </a:r>
          </a:p>
          <a:p>
            <a:r>
              <a:rPr lang="fr-FR" sz="2400" dirty="0"/>
              <a:t>– Diagnostic : signes cliniques et bilan d’auto-immunité.</a:t>
            </a:r>
          </a:p>
          <a:p>
            <a:pPr>
              <a:buFont typeface="Wingdings" pitchFamily="2" charset="2"/>
              <a:buChar char="§"/>
            </a:pPr>
            <a:r>
              <a:rPr lang="fr-FR" sz="2400" dirty="0"/>
              <a:t> Polyarthrite rhumatoïde</a:t>
            </a:r>
          </a:p>
          <a:p>
            <a:r>
              <a:rPr lang="fr-FR" sz="2400" dirty="0"/>
              <a:t>– Dans le cadre d’un syndrome de Felty (PR, splénomégalie, neutropénie)</a:t>
            </a:r>
          </a:p>
          <a:p>
            <a:r>
              <a:rPr lang="fr-FR" sz="2400" dirty="0"/>
              <a:t>– Parfois associée à une prolifération de LGL (large granular lymphocytes, grands lymphocytes à grains) visible sur le frottis de sang.</a:t>
            </a:r>
          </a:p>
          <a:p>
            <a:pPr>
              <a:buFont typeface="Wingdings" pitchFamily="2" charset="2"/>
              <a:buChar char="§"/>
            </a:pPr>
            <a:r>
              <a:rPr lang="fr-FR" sz="2400" dirty="0"/>
              <a:t> Sarcoïdose (rarement),</a:t>
            </a:r>
          </a:p>
          <a:p>
            <a:pPr>
              <a:buFont typeface="Wingdings" pitchFamily="2" charset="2"/>
              <a:buChar char="§"/>
            </a:pPr>
            <a:r>
              <a:rPr lang="fr-FR" sz="2400" dirty="0"/>
              <a:t> Maladie de Still (adulte ou enfant),</a:t>
            </a:r>
          </a:p>
          <a:p>
            <a:pPr>
              <a:buFont typeface="Wingdings" pitchFamily="2" charset="2"/>
              <a:buChar char="§"/>
            </a:pPr>
            <a:r>
              <a:rPr lang="fr-FR" sz="2400" b="1" dirty="0"/>
              <a:t> </a:t>
            </a:r>
            <a:r>
              <a:rPr lang="fr-FR" sz="2400" dirty="0"/>
              <a:t>Syndrome d’activation macrophagique.</a:t>
            </a:r>
          </a:p>
          <a:p>
            <a:pPr>
              <a:buFont typeface="Wingdings" pitchFamily="2" charset="2"/>
              <a:buChar char="§"/>
            </a:pPr>
            <a:r>
              <a:rPr lang="fr-FR" sz="2400" dirty="0"/>
              <a:t> maladie périodique</a:t>
            </a:r>
          </a:p>
          <a:p>
            <a:endParaRPr lang="fr-FR" sz="20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7158" y="571480"/>
            <a:ext cx="8358246" cy="4370427"/>
          </a:xfrm>
          <a:prstGeom prst="rect">
            <a:avLst/>
          </a:prstGeom>
          <a:noFill/>
        </p:spPr>
        <p:txBody>
          <a:bodyPr wrap="square" rtlCol="0">
            <a:spAutoFit/>
          </a:bodyPr>
          <a:lstStyle/>
          <a:p>
            <a:endParaRPr lang="fr-FR" sz="3600" b="1" u="sng" dirty="0"/>
          </a:p>
          <a:p>
            <a:r>
              <a:rPr lang="fr-FR" sz="4400" b="1" u="sng" dirty="0"/>
              <a:t>PLAN:</a:t>
            </a:r>
          </a:p>
          <a:p>
            <a:endParaRPr lang="fr-FR" dirty="0"/>
          </a:p>
          <a:p>
            <a:r>
              <a:rPr lang="fr-FR" sz="3600" b="1" dirty="0"/>
              <a:t>I     /    INTRODUCTION .</a:t>
            </a:r>
          </a:p>
          <a:p>
            <a:r>
              <a:rPr lang="fr-FR" sz="3600" b="1" dirty="0"/>
              <a:t>II   /     DIAGNOSTIC   POSITIF.</a:t>
            </a:r>
          </a:p>
          <a:p>
            <a:r>
              <a:rPr lang="fr-FR" sz="3600" b="1" dirty="0"/>
              <a:t>III  /     DIAGNOSTIC   DIFFERENTIEL.</a:t>
            </a:r>
          </a:p>
          <a:p>
            <a:r>
              <a:rPr lang="fr-FR" sz="3600" b="1" dirty="0"/>
              <a:t>IV  /     DIANOSTIC    ETIOLOGIQUE.</a:t>
            </a:r>
          </a:p>
          <a:p>
            <a:r>
              <a:rPr lang="fr-FR" sz="3600" b="1" dirty="0"/>
              <a:t>V   /     CONCLUSION.</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117"/>
            <a:ext cx="9144000" cy="5201424"/>
          </a:xfrm>
          <a:prstGeom prst="rect">
            <a:avLst/>
          </a:prstGeom>
          <a:noFill/>
        </p:spPr>
        <p:txBody>
          <a:bodyPr wrap="square" rtlCol="0">
            <a:spAutoFit/>
          </a:bodyPr>
          <a:lstStyle/>
          <a:p>
            <a:r>
              <a:rPr lang="fr-FR" sz="2400" b="1" dirty="0"/>
              <a:t>5. </a:t>
            </a:r>
            <a:r>
              <a:rPr lang="fr-FR" sz="2400" b="1" u="sng" dirty="0"/>
              <a:t>Maladies de surcharge:</a:t>
            </a:r>
          </a:p>
          <a:p>
            <a:endParaRPr lang="fr-FR" sz="2000" dirty="0"/>
          </a:p>
          <a:p>
            <a:pPr algn="just"/>
            <a:r>
              <a:rPr lang="fr-FR" sz="2400" dirty="0"/>
              <a:t>● Maladie de Gaucher :</a:t>
            </a:r>
          </a:p>
          <a:p>
            <a:pPr algn="just"/>
            <a:r>
              <a:rPr lang="fr-FR" sz="2400" dirty="0"/>
              <a:t>– Déficit en beta-</a:t>
            </a:r>
            <a:r>
              <a:rPr lang="fr-FR" sz="2400" dirty="0" err="1"/>
              <a:t>glucocérébrosidase</a:t>
            </a:r>
            <a:r>
              <a:rPr lang="fr-FR" sz="2400" dirty="0"/>
              <a:t>  (dépôts de glucosylcéramide dans les cellules hépatiques, spléniques et de la moelle osseuse).</a:t>
            </a:r>
          </a:p>
          <a:p>
            <a:pPr algn="just"/>
            <a:r>
              <a:rPr lang="fr-FR" sz="2400" dirty="0"/>
              <a:t>– Association d’une asthénie, d’une hépato-splénomégalie, d’une atteinte osseuse (déformation, ostéopénie, ostéonécrose) et de cytopénies ; atteinte neurologique .</a:t>
            </a:r>
          </a:p>
          <a:p>
            <a:pPr algn="just"/>
            <a:r>
              <a:rPr lang="fr-FR" sz="2400" dirty="0"/>
              <a:t>– Diagnostic : cellules de Gaucher sur le myélogramme (macrophage à l’intérieur desquels s’accumule le glucosylcéramide), diminution de l’activité beta-</a:t>
            </a:r>
            <a:r>
              <a:rPr lang="fr-FR" sz="2400" dirty="0" err="1"/>
              <a:t>glucocérébrosidase</a:t>
            </a:r>
            <a:r>
              <a:rPr lang="fr-FR" sz="2400" dirty="0"/>
              <a:t> dans les leucocytes circulants.</a:t>
            </a:r>
          </a:p>
          <a:p>
            <a:pPr algn="just"/>
            <a:r>
              <a:rPr lang="fr-FR" sz="2400" dirty="0"/>
              <a:t>– Le traitement est substitutif en beta-</a:t>
            </a:r>
            <a:r>
              <a:rPr lang="fr-FR" sz="2400" dirty="0" err="1"/>
              <a:t>glucocérébrosidase</a:t>
            </a:r>
            <a:r>
              <a:rPr lang="fr-FR" sz="2400" dirty="0"/>
              <a:t>.</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583"/>
            <a:ext cx="9144000" cy="11356955"/>
          </a:xfrm>
          <a:prstGeom prst="rect">
            <a:avLst/>
          </a:prstGeom>
          <a:noFill/>
        </p:spPr>
        <p:txBody>
          <a:bodyPr wrap="square" rtlCol="0">
            <a:spAutoFit/>
          </a:bodyPr>
          <a:lstStyle/>
          <a:p>
            <a:pPr algn="just"/>
            <a:r>
              <a:rPr lang="fr-FR" sz="2400" dirty="0"/>
              <a:t>● Maladie de </a:t>
            </a:r>
            <a:r>
              <a:rPr lang="fr-FR" sz="2400" dirty="0" err="1"/>
              <a:t>Nieman</a:t>
            </a:r>
            <a:r>
              <a:rPr lang="fr-FR" sz="2400" dirty="0"/>
              <a:t>-Pick : ( surcharge )</a:t>
            </a:r>
          </a:p>
          <a:p>
            <a:pPr algn="just"/>
            <a:r>
              <a:rPr lang="fr-FR" sz="2400" dirty="0"/>
              <a:t>– Déficit en sphingomyélinase acide (accumulation de sphingomyéline).</a:t>
            </a:r>
          </a:p>
          <a:p>
            <a:pPr algn="just"/>
            <a:r>
              <a:rPr lang="fr-FR" sz="2400" dirty="0"/>
              <a:t>– Diagnostic : surcharge des histiocytes au myélogramme(cellules spumeuses), déficit en sphingomyélinase dans les leucocytes circulants.</a:t>
            </a:r>
          </a:p>
          <a:p>
            <a:pPr algn="just"/>
            <a:r>
              <a:rPr lang="fr-FR" sz="2400" dirty="0"/>
              <a:t>● Histiocytose X.</a:t>
            </a:r>
          </a:p>
          <a:p>
            <a:pPr algn="just"/>
            <a:r>
              <a:rPr lang="fr-FR" sz="2400" dirty="0"/>
              <a:t>● Amylose.</a:t>
            </a:r>
          </a:p>
          <a:p>
            <a:pPr algn="just"/>
            <a:r>
              <a:rPr lang="fr-FR" sz="2400" dirty="0"/>
              <a:t>● Hémochromatose (rare).</a:t>
            </a:r>
            <a:endParaRPr lang="fr-FR" sz="2400" b="1" dirty="0"/>
          </a:p>
          <a:p>
            <a:r>
              <a:rPr lang="fr-FR" sz="2400" b="1" dirty="0"/>
              <a:t>6 </a:t>
            </a:r>
            <a:r>
              <a:rPr lang="fr-FR" sz="2400" b="1" u="sng" dirty="0"/>
              <a:t>. Splénomégalies primitives isolées :</a:t>
            </a:r>
            <a:endParaRPr lang="fr-FR" sz="2400" u="sng" dirty="0"/>
          </a:p>
          <a:p>
            <a:endParaRPr lang="fr-FR" dirty="0"/>
          </a:p>
          <a:p>
            <a:r>
              <a:rPr lang="fr-FR" sz="2400" dirty="0"/>
              <a:t>Il peut s'agir </a:t>
            </a:r>
          </a:p>
          <a:p>
            <a:r>
              <a:rPr lang="fr-FR" sz="2400" dirty="0"/>
              <a:t>- soit d'une étiologie bénigne (fibrome, dysembryome, kyste lymphatique).</a:t>
            </a:r>
          </a:p>
          <a:p>
            <a:r>
              <a:rPr lang="fr-FR" sz="2400" dirty="0"/>
              <a:t>- soit maligne (fibrosarcome, angiosarcome, hémangioblastome ou métastases spléniques). </a:t>
            </a:r>
          </a:p>
          <a:p>
            <a:r>
              <a:rPr lang="fr-FR" sz="2400" dirty="0"/>
              <a:t>- Seule la splénectomie permettra de faire le diagnostic, d'où l'intérêt de ne pas laisser une  splénomégalie sans diagnostic.</a:t>
            </a:r>
          </a:p>
          <a:p>
            <a:endParaRPr lang="fr-FR" sz="2400" dirty="0"/>
          </a:p>
          <a:p>
            <a:r>
              <a:rPr lang="fr-FR" sz="2400" dirty="0"/>
              <a:t> </a:t>
            </a:r>
          </a:p>
          <a:p>
            <a:r>
              <a:rPr lang="fr-FR" dirty="0"/>
              <a:t> </a:t>
            </a:r>
          </a:p>
          <a:p>
            <a:r>
              <a:rPr lang="fr-FR" dirty="0"/>
              <a:t> </a:t>
            </a:r>
          </a:p>
          <a:p>
            <a:r>
              <a:rPr lang="fr-FR" dirty="0"/>
              <a:t> </a:t>
            </a:r>
          </a:p>
          <a:p>
            <a:r>
              <a:rPr lang="fr-FR" dirty="0"/>
              <a:t> </a:t>
            </a:r>
          </a:p>
          <a:p>
            <a:r>
              <a:rPr lang="fr-FR" dirty="0"/>
              <a:t> </a:t>
            </a:r>
          </a:p>
          <a:p>
            <a:r>
              <a:rPr lang="fr-FR" dirty="0"/>
              <a:t> </a:t>
            </a:r>
          </a:p>
          <a:p>
            <a:r>
              <a:rPr lang="fr-FR" dirty="0"/>
              <a:t> </a:t>
            </a:r>
          </a:p>
          <a:p>
            <a:r>
              <a:rPr lang="fr-FR" dirty="0"/>
              <a:t> </a:t>
            </a:r>
          </a:p>
          <a:p>
            <a:r>
              <a:rPr lang="fr-FR" dirty="0"/>
              <a:t> </a:t>
            </a:r>
          </a:p>
          <a:p>
            <a:r>
              <a:rPr lang="fr-FR" dirty="0"/>
              <a:t> </a:t>
            </a:r>
          </a:p>
          <a:p>
            <a:r>
              <a:rPr lang="fr-FR" dirty="0"/>
              <a:t> </a:t>
            </a:r>
          </a:p>
          <a:p>
            <a:r>
              <a:rPr lang="fr-FR" dirty="0"/>
              <a:t> </a:t>
            </a:r>
          </a:p>
          <a:p>
            <a:r>
              <a:rPr lang="fr-FR" dirty="0"/>
              <a:t> </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1571612"/>
            <a:ext cx="8501122" cy="3385542"/>
          </a:xfrm>
          <a:prstGeom prst="rect">
            <a:avLst/>
          </a:prstGeom>
          <a:noFill/>
        </p:spPr>
        <p:txBody>
          <a:bodyPr wrap="square" rtlCol="0">
            <a:spAutoFit/>
          </a:bodyPr>
          <a:lstStyle/>
          <a:p>
            <a:r>
              <a:rPr lang="fr-FR" sz="2800" b="1" u="sng" dirty="0"/>
              <a:t>V / CONCLUSION:</a:t>
            </a:r>
          </a:p>
          <a:p>
            <a:endParaRPr lang="fr-FR" dirty="0"/>
          </a:p>
          <a:p>
            <a:r>
              <a:rPr lang="fr-FR" sz="2400" dirty="0"/>
              <a:t>- Toute </a:t>
            </a:r>
            <a:r>
              <a:rPr lang="fr-FR" sz="2400" dirty="0">
                <a:solidFill>
                  <a:srgbClr val="FF0000"/>
                </a:solidFill>
              </a:rPr>
              <a:t>splénomégalie </a:t>
            </a:r>
            <a:r>
              <a:rPr lang="fr-FR" sz="2400" dirty="0"/>
              <a:t>nécessite une </a:t>
            </a:r>
            <a:r>
              <a:rPr lang="fr-FR" sz="2400" dirty="0">
                <a:solidFill>
                  <a:srgbClr val="FF0000"/>
                </a:solidFill>
              </a:rPr>
              <a:t>enquête étiologique </a:t>
            </a:r>
            <a:r>
              <a:rPr lang="fr-FR" sz="2400" dirty="0"/>
              <a:t>approfondie qui doit utiliser comme « fil rouge » l’analyse de chacun des compartiments cellulaires de la rate </a:t>
            </a:r>
            <a:r>
              <a:rPr lang="fr-FR" sz="2400" i="1" dirty="0"/>
              <a:t>.</a:t>
            </a:r>
          </a:p>
          <a:p>
            <a:r>
              <a:rPr lang="fr-FR" sz="2400" i="1" dirty="0"/>
              <a:t> - Un </a:t>
            </a:r>
            <a:r>
              <a:rPr lang="fr-FR" sz="2400" i="1" dirty="0">
                <a:solidFill>
                  <a:srgbClr val="FF0000"/>
                </a:solidFill>
              </a:rPr>
              <a:t>examen clinique </a:t>
            </a:r>
            <a:r>
              <a:rPr lang="fr-FR" sz="2400" dirty="0">
                <a:solidFill>
                  <a:srgbClr val="FF0000"/>
                </a:solidFill>
              </a:rPr>
              <a:t>complet </a:t>
            </a:r>
            <a:r>
              <a:rPr lang="fr-FR" sz="2400" dirty="0"/>
              <a:t>et </a:t>
            </a:r>
            <a:r>
              <a:rPr lang="fr-FR" sz="2400" dirty="0">
                <a:solidFill>
                  <a:srgbClr val="FF0000"/>
                </a:solidFill>
              </a:rPr>
              <a:t>orienté </a:t>
            </a:r>
            <a:r>
              <a:rPr lang="fr-FR" sz="2400" dirty="0"/>
              <a:t>et des examens complémentaires simples permettent de trouver la cause de la plupart des splénomégalies.</a:t>
            </a:r>
          </a:p>
          <a:p>
            <a:endParaRPr lang="fr-FR" sz="24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4" y="188640"/>
            <a:ext cx="9036496" cy="6001643"/>
          </a:xfrm>
          <a:prstGeom prst="rect">
            <a:avLst/>
          </a:prstGeom>
          <a:noFill/>
        </p:spPr>
        <p:txBody>
          <a:bodyPr wrap="square" rtlCol="0">
            <a:spAutoFit/>
          </a:bodyPr>
          <a:lstStyle/>
          <a:p>
            <a:r>
              <a:rPr lang="fr-FR" sz="2800" b="1" u="sng" dirty="0">
                <a:solidFill>
                  <a:srgbClr val="0070C0"/>
                </a:solidFill>
              </a:rPr>
              <a:t>I / INTRODUCTION:</a:t>
            </a:r>
          </a:p>
          <a:p>
            <a:pPr marL="342900" indent="-342900"/>
            <a:endParaRPr lang="fr-FR" dirty="0"/>
          </a:p>
          <a:p>
            <a:pPr marL="342900" indent="-342900">
              <a:buAutoNum type="alphaLcParenR"/>
            </a:pPr>
            <a:r>
              <a:rPr lang="fr-FR" sz="3200" b="1" u="sng" dirty="0"/>
              <a:t>Définition:</a:t>
            </a:r>
          </a:p>
          <a:p>
            <a:endParaRPr lang="fr-FR" sz="3200" b="1" u="sng" dirty="0"/>
          </a:p>
          <a:p>
            <a:pPr marL="342900" indent="-342900"/>
            <a:r>
              <a:rPr lang="fr-FR" sz="3200" dirty="0"/>
              <a:t>       - augmentation de la taille de la rate .</a:t>
            </a:r>
          </a:p>
          <a:p>
            <a:pPr marL="342900" indent="-342900"/>
            <a:endParaRPr lang="fr-FR" sz="3200" dirty="0"/>
          </a:p>
          <a:p>
            <a:pPr marL="342900" indent="-342900"/>
            <a:r>
              <a:rPr lang="fr-FR" sz="3200" dirty="0"/>
              <a:t>       - pouvant découler : </a:t>
            </a:r>
          </a:p>
          <a:p>
            <a:pPr marL="342900" indent="-342900"/>
            <a:r>
              <a:rPr lang="fr-FR" sz="3200" dirty="0"/>
              <a:t>             . Hyperplasie anormale de l’un des tissus qui la composent .</a:t>
            </a:r>
          </a:p>
          <a:p>
            <a:pPr marL="342900" indent="-342900"/>
            <a:r>
              <a:rPr lang="fr-FR" sz="3200" dirty="0"/>
              <a:t>             . Mise à contribution particulièrement forte de l’une de ses fonctions.</a:t>
            </a:r>
          </a:p>
          <a:p>
            <a:r>
              <a:rPr lang="fr-FR" sz="3200" dirty="0"/>
              <a:t>     </a:t>
            </a:r>
          </a:p>
          <a:p>
            <a:endParaRPr lang="fr-FR"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5262979"/>
          </a:xfrm>
          <a:prstGeom prst="rect">
            <a:avLst/>
          </a:prstGeom>
        </p:spPr>
        <p:txBody>
          <a:bodyPr wrap="square">
            <a:spAutoFit/>
          </a:bodyPr>
          <a:lstStyle/>
          <a:p>
            <a:pPr marL="342900" indent="-342900">
              <a:buAutoNum type="alphaLcParenR" startAt="2"/>
            </a:pPr>
            <a:r>
              <a:rPr lang="fr-FR" sz="2400" b="1" u="sng" dirty="0"/>
              <a:t>Rappel anatomophysiologique:</a:t>
            </a:r>
          </a:p>
          <a:p>
            <a:pPr marL="342900" indent="-342900"/>
            <a:r>
              <a:rPr lang="fr-FR" dirty="0"/>
              <a:t>      </a:t>
            </a:r>
            <a:r>
              <a:rPr lang="fr-FR" sz="2400" dirty="0"/>
              <a:t>- la rate est un organe lymphoïde secondaire ( le + volumineux  pesant 150 g pour une rate de taille moyenne).</a:t>
            </a:r>
          </a:p>
          <a:p>
            <a:pPr marL="342900" indent="-342900"/>
            <a:r>
              <a:rPr lang="fr-FR" sz="2400" dirty="0"/>
              <a:t>      - située entre la paroi abdominale postérieure et le diaphragme.</a:t>
            </a:r>
          </a:p>
          <a:p>
            <a:pPr marL="342900" indent="-342900"/>
            <a:r>
              <a:rPr lang="fr-FR" sz="2400" dirty="0"/>
              <a:t>      - connecté entre la grande circulation et le système porte.</a:t>
            </a:r>
          </a:p>
          <a:p>
            <a:pPr marL="342900" indent="-342900"/>
            <a:r>
              <a:rPr lang="fr-FR" sz="2400" dirty="0"/>
              <a:t>      - constituée de :</a:t>
            </a:r>
          </a:p>
          <a:p>
            <a:pPr marL="342900" indent="-342900"/>
            <a:r>
              <a:rPr lang="fr-FR" sz="2400" dirty="0"/>
              <a:t>            . Capsule conjonctive .</a:t>
            </a:r>
          </a:p>
          <a:p>
            <a:r>
              <a:rPr lang="fr-FR" sz="2400" dirty="0"/>
              <a:t>            . Pulpe rouge : faite de sinus remplis de sang et cordons réticulo-endothéliaux (</a:t>
            </a:r>
            <a:r>
              <a:rPr lang="fr-FR" sz="2400" dirty="0">
                <a:solidFill>
                  <a:srgbClr val="FF0000"/>
                </a:solidFill>
              </a:rPr>
              <a:t>cordons de Bill Roth</a:t>
            </a:r>
            <a:r>
              <a:rPr lang="fr-FR" sz="2400" dirty="0"/>
              <a:t>) riches en  fibres de réticuline ,fibroblastes, macrophages, cellules dendritiques, lymphocytes dispersés et surtout de très nombreux GR.</a:t>
            </a:r>
          </a:p>
          <a:p>
            <a:r>
              <a:rPr lang="fr-FR" sz="2400" dirty="0"/>
              <a:t>            . Pulpe blanche :située autour des artérioles. constituée de manchons de lymphocytes T et de follicules contenant surtout des lymphocytes B, appelés </a:t>
            </a:r>
            <a:r>
              <a:rPr lang="fr-FR" sz="2400" dirty="0">
                <a:solidFill>
                  <a:srgbClr val="FF0000"/>
                </a:solidFill>
              </a:rPr>
              <a:t>corpuscules de Malpighi.</a:t>
            </a:r>
          </a:p>
        </p:txBody>
      </p:sp>
    </p:spTree>
    <p:extLst>
      <p:ext uri="{BB962C8B-B14F-4D97-AF65-F5344CB8AC3E}">
        <p14:creationId xmlns:p14="http://schemas.microsoft.com/office/powerpoint/2010/main" val="388210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357166"/>
            <a:ext cx="7946406" cy="3447098"/>
          </a:xfrm>
          <a:prstGeom prst="rect">
            <a:avLst/>
          </a:prstGeom>
          <a:noFill/>
        </p:spPr>
        <p:txBody>
          <a:bodyPr wrap="none" rtlCol="0">
            <a:spAutoFit/>
          </a:bodyPr>
          <a:lstStyle/>
          <a:p>
            <a:pPr>
              <a:buFont typeface="Wingdings" pitchFamily="2" charset="2"/>
              <a:buChar char="q"/>
            </a:pPr>
            <a:r>
              <a:rPr lang="fr-FR" sz="2000" u="sng" dirty="0"/>
              <a:t>  Fonctions  de la rate:</a:t>
            </a:r>
          </a:p>
          <a:p>
            <a:endParaRPr lang="fr-FR" sz="2000" dirty="0"/>
          </a:p>
          <a:p>
            <a:r>
              <a:rPr lang="fr-FR" sz="2000" dirty="0"/>
              <a:t>– Fonction hémolytique : La rate constitue le cimetière des GR </a:t>
            </a:r>
          </a:p>
          <a:p>
            <a:r>
              <a:rPr lang="fr-FR" sz="2000" dirty="0"/>
              <a:t>et un des sites de destruction des plaquettes.</a:t>
            </a:r>
          </a:p>
          <a:p>
            <a:endParaRPr lang="fr-FR" sz="2000" dirty="0"/>
          </a:p>
          <a:p>
            <a:r>
              <a:rPr lang="fr-FR" sz="2000" dirty="0"/>
              <a:t>– Fonction immunitaire (cellules phagocytaires, lymphocytes).</a:t>
            </a:r>
          </a:p>
          <a:p>
            <a:endParaRPr lang="fr-FR" sz="2000" dirty="0"/>
          </a:p>
          <a:p>
            <a:r>
              <a:rPr lang="fr-FR" sz="2000" dirty="0"/>
              <a:t>– Fonction hématopoïétique durant la vie fœtale.</a:t>
            </a:r>
          </a:p>
          <a:p>
            <a:endParaRPr lang="fr-FR" sz="2000" dirty="0"/>
          </a:p>
          <a:p>
            <a:r>
              <a:rPr lang="fr-FR" sz="2000" dirty="0"/>
              <a:t>- Fonction circulatoire</a:t>
            </a:r>
          </a:p>
          <a:p>
            <a:endParaRPr lang="fr-F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tretch>
            <a:fillRect/>
          </a:stretch>
        </p:blipFill>
        <p:spPr bwMode="auto">
          <a:xfrm rot="5400000">
            <a:off x="2310205" y="614658"/>
            <a:ext cx="4281499" cy="8057575"/>
          </a:xfrm>
          <a:prstGeom prst="rect">
            <a:avLst/>
          </a:prstGeom>
          <a:noFill/>
          <a:ln>
            <a:noFill/>
          </a:ln>
        </p:spPr>
      </p:pic>
      <p:sp>
        <p:nvSpPr>
          <p:cNvPr id="4" name="ZoneTexte 3"/>
          <p:cNvSpPr txBox="1"/>
          <p:nvPr/>
        </p:nvSpPr>
        <p:spPr>
          <a:xfrm>
            <a:off x="1000100" y="2643182"/>
            <a:ext cx="1928826" cy="369332"/>
          </a:xfrm>
          <a:prstGeom prst="rect">
            <a:avLst/>
          </a:prstGeom>
          <a:noFill/>
        </p:spPr>
        <p:txBody>
          <a:bodyPr wrap="square" rtlCol="0">
            <a:spAutoFit/>
          </a:bodyPr>
          <a:lstStyle/>
          <a:p>
            <a:r>
              <a:rPr lang="fr-FR" dirty="0"/>
              <a:t>Sinus veineux</a:t>
            </a:r>
          </a:p>
        </p:txBody>
      </p:sp>
      <p:cxnSp>
        <p:nvCxnSpPr>
          <p:cNvPr id="6" name="Connecteur droit avec flèche 5"/>
          <p:cNvCxnSpPr/>
          <p:nvPr/>
        </p:nvCxnSpPr>
        <p:spPr>
          <a:xfrm rot="16200000" flipH="1">
            <a:off x="2143108" y="3286124"/>
            <a:ext cx="85725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00034" y="3214686"/>
            <a:ext cx="1643074" cy="646331"/>
          </a:xfrm>
          <a:prstGeom prst="rect">
            <a:avLst/>
          </a:prstGeom>
          <a:noFill/>
        </p:spPr>
        <p:txBody>
          <a:bodyPr wrap="square" rtlCol="0">
            <a:spAutoFit/>
          </a:bodyPr>
          <a:lstStyle/>
          <a:p>
            <a:r>
              <a:rPr lang="fr-FR" dirty="0"/>
              <a:t>Cordons de </a:t>
            </a:r>
            <a:r>
              <a:rPr lang="fr-FR" dirty="0" err="1"/>
              <a:t>billroth</a:t>
            </a:r>
            <a:endParaRPr lang="fr-FR" dirty="0"/>
          </a:p>
        </p:txBody>
      </p:sp>
      <p:cxnSp>
        <p:nvCxnSpPr>
          <p:cNvPr id="9" name="Connecteur droit avec flèche 8"/>
          <p:cNvCxnSpPr/>
          <p:nvPr/>
        </p:nvCxnSpPr>
        <p:spPr>
          <a:xfrm rot="16200000" flipH="1">
            <a:off x="1250133" y="3893347"/>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358082" y="2500306"/>
            <a:ext cx="1928826" cy="369332"/>
          </a:xfrm>
          <a:prstGeom prst="rect">
            <a:avLst/>
          </a:prstGeom>
          <a:noFill/>
        </p:spPr>
        <p:txBody>
          <a:bodyPr wrap="square" rtlCol="0">
            <a:spAutoFit/>
          </a:bodyPr>
          <a:lstStyle/>
          <a:p>
            <a:r>
              <a:rPr lang="fr-FR" dirty="0"/>
              <a:t>artériole</a:t>
            </a:r>
          </a:p>
        </p:txBody>
      </p:sp>
      <p:cxnSp>
        <p:nvCxnSpPr>
          <p:cNvPr id="12" name="Connecteur droit avec flèche 11"/>
          <p:cNvCxnSpPr/>
          <p:nvPr/>
        </p:nvCxnSpPr>
        <p:spPr>
          <a:xfrm rot="10800000" flipV="1">
            <a:off x="5572132" y="2857496"/>
            <a:ext cx="157163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715272" y="3214686"/>
            <a:ext cx="1428728" cy="646331"/>
          </a:xfrm>
          <a:prstGeom prst="rect">
            <a:avLst/>
          </a:prstGeom>
          <a:noFill/>
        </p:spPr>
        <p:txBody>
          <a:bodyPr wrap="square" rtlCol="0">
            <a:spAutoFit/>
          </a:bodyPr>
          <a:lstStyle/>
          <a:p>
            <a:r>
              <a:rPr lang="fr-FR" dirty="0"/>
              <a:t>Corpuscule de </a:t>
            </a:r>
            <a:r>
              <a:rPr lang="fr-FR" dirty="0" err="1"/>
              <a:t>malpighi</a:t>
            </a:r>
            <a:endParaRPr lang="fr-FR" dirty="0"/>
          </a:p>
        </p:txBody>
      </p:sp>
      <p:cxnSp>
        <p:nvCxnSpPr>
          <p:cNvPr id="18" name="Connecteur droit avec flèche 17"/>
          <p:cNvCxnSpPr/>
          <p:nvPr/>
        </p:nvCxnSpPr>
        <p:spPr>
          <a:xfrm rot="10800000" flipV="1">
            <a:off x="5715008" y="3500438"/>
            <a:ext cx="1928826"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39799"/>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28728" y="785794"/>
            <a:ext cx="6000792" cy="4714908"/>
          </a:xfrm>
          <a:prstGeom prst="rect">
            <a:avLst/>
          </a:prstGeom>
          <a:noFill/>
          <a:ln w="9525">
            <a:noFill/>
            <a:miter lim="800000"/>
            <a:headEnd/>
            <a:tailEnd/>
          </a:ln>
          <a:effectLst/>
        </p:spPr>
      </p:pic>
      <p:sp>
        <p:nvSpPr>
          <p:cNvPr id="3" name="ZoneTexte 2"/>
          <p:cNvSpPr txBox="1"/>
          <p:nvPr/>
        </p:nvSpPr>
        <p:spPr>
          <a:xfrm>
            <a:off x="3357554" y="5929330"/>
            <a:ext cx="1538563" cy="369332"/>
          </a:xfrm>
          <a:prstGeom prst="rect">
            <a:avLst/>
          </a:prstGeom>
          <a:noFill/>
        </p:spPr>
        <p:txBody>
          <a:bodyPr wrap="none" rtlCol="0">
            <a:spAutoFit/>
          </a:bodyPr>
          <a:lstStyle/>
          <a:p>
            <a:r>
              <a:rPr lang="fr-FR" b="1" u="sng" dirty="0"/>
              <a:t>PULPE ROUGE</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rot="5400000">
            <a:off x="1821637" y="-321495"/>
            <a:ext cx="5643602" cy="728667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186309"/>
          </a:xfrm>
          <a:prstGeom prst="rect">
            <a:avLst/>
          </a:prstGeom>
          <a:noFill/>
        </p:spPr>
        <p:txBody>
          <a:bodyPr wrap="square" rtlCol="0">
            <a:spAutoFit/>
          </a:bodyPr>
          <a:lstStyle/>
          <a:p>
            <a:endParaRPr lang="fr-FR" sz="2800" b="1" u="sng" dirty="0"/>
          </a:p>
          <a:p>
            <a:r>
              <a:rPr lang="fr-FR" sz="3600" b="1" u="sng" dirty="0"/>
              <a:t>II / DIAGNOSTIC POSITIF :</a:t>
            </a:r>
          </a:p>
          <a:p>
            <a:endParaRPr lang="fr-FR" sz="2000" b="1" dirty="0"/>
          </a:p>
          <a:p>
            <a:pPr algn="just"/>
            <a:r>
              <a:rPr lang="fr-FR" sz="2400" b="1" dirty="0"/>
              <a:t>1. </a:t>
            </a:r>
            <a:r>
              <a:rPr lang="fr-FR" sz="2400" b="1" u="sng" dirty="0"/>
              <a:t>Circonstances de découverte:</a:t>
            </a:r>
          </a:p>
          <a:p>
            <a:pPr algn="just"/>
            <a:r>
              <a:rPr lang="fr-FR" sz="2400" dirty="0"/>
              <a:t>● Elle peut être découverte :</a:t>
            </a:r>
          </a:p>
          <a:p>
            <a:pPr algn="just"/>
            <a:r>
              <a:rPr lang="fr-FR" sz="2400" dirty="0"/>
              <a:t>– De manière fortuite par un examen clinique ou radiologique.</a:t>
            </a:r>
          </a:p>
          <a:p>
            <a:pPr algn="just"/>
            <a:r>
              <a:rPr lang="fr-FR" sz="2400" dirty="0"/>
              <a:t>– Ou devant un tableau clinique évocateur (fièvre, hépatomégalie , signes d’hypertension portale, adénopathie périphérique , ictère </a:t>
            </a:r>
            <a:r>
              <a:rPr lang="fr-FR" sz="2400" dirty="0" err="1"/>
              <a:t>cutanéo</a:t>
            </a:r>
            <a:r>
              <a:rPr lang="fr-FR" sz="2400" dirty="0"/>
              <a:t>-muqueux).</a:t>
            </a:r>
          </a:p>
          <a:p>
            <a:pPr algn="just"/>
            <a:r>
              <a:rPr lang="fr-FR" sz="2400" dirty="0"/>
              <a:t>– Suite à la présence de troubles fonctionnels (douleur ou pesanteur de l'hypochondre gauche,  constipation , sensation de plénitude gastrique...).</a:t>
            </a:r>
          </a:p>
          <a:p>
            <a:pPr algn="just"/>
            <a:r>
              <a:rPr lang="fr-FR" sz="2400" dirty="0"/>
              <a:t>● rarement devant une complication:</a:t>
            </a:r>
          </a:p>
          <a:p>
            <a:pPr algn="just"/>
            <a:r>
              <a:rPr lang="fr-FR" sz="2400" dirty="0"/>
              <a:t>– Infarctus splénique .</a:t>
            </a:r>
          </a:p>
          <a:p>
            <a:pPr algn="just"/>
            <a:r>
              <a:rPr lang="fr-FR" sz="2400" dirty="0"/>
              <a:t>– Rupture de rate .</a:t>
            </a:r>
          </a:p>
          <a:p>
            <a:pPr algn="just"/>
            <a:r>
              <a:rPr lang="fr-FR" sz="2400" dirty="0"/>
              <a:t>– Hypersplénisme .</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872</TotalTime>
  <Words>1516</Words>
  <Application>Microsoft Office PowerPoint</Application>
  <PresentationFormat>Affichage à l'écran (4:3)</PresentationFormat>
  <Paragraphs>200</Paragraphs>
  <Slides>22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Century Gothic</vt:lpstr>
      <vt:lpstr>Wingdings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Valued Acer Customer</dc:creator>
  <cp:lastModifiedBy>ency-education.com website</cp:lastModifiedBy>
  <cp:revision>109</cp:revision>
  <dcterms:created xsi:type="dcterms:W3CDTF">2009-04-07T10:48:52Z</dcterms:created>
  <dcterms:modified xsi:type="dcterms:W3CDTF">2020-09-12T09:56:23Z</dcterms:modified>
</cp:coreProperties>
</file>