
<file path=[Content_Types].xml><?xml version="1.0" encoding="utf-8"?>
<Types xmlns="http://schemas.openxmlformats.org/package/2006/content-types">
  <Default Extension="fntdata" ContentType="application/x-fontdata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4" r:id="rId1"/>
    <p:sldMasterId id="2147483666" r:id="rId2"/>
  </p:sldMasterIdLst>
  <p:notesMasterIdLst>
    <p:notesMasterId r:id="rId31"/>
  </p:notesMasterIdLst>
  <p:sldIdLst>
    <p:sldId id="256" r:id="rId3"/>
    <p:sldId id="302" r:id="rId4"/>
    <p:sldId id="328" r:id="rId5"/>
    <p:sldId id="342" r:id="rId6"/>
    <p:sldId id="343" r:id="rId7"/>
    <p:sldId id="344" r:id="rId8"/>
    <p:sldId id="346" r:id="rId9"/>
    <p:sldId id="347" r:id="rId10"/>
    <p:sldId id="329" r:id="rId11"/>
    <p:sldId id="348" r:id="rId12"/>
    <p:sldId id="349" r:id="rId13"/>
    <p:sldId id="350" r:id="rId14"/>
    <p:sldId id="351" r:id="rId15"/>
    <p:sldId id="353" r:id="rId16"/>
    <p:sldId id="330" r:id="rId17"/>
    <p:sldId id="352" r:id="rId18"/>
    <p:sldId id="341" r:id="rId19"/>
    <p:sldId id="331" r:id="rId20"/>
    <p:sldId id="332" r:id="rId21"/>
    <p:sldId id="357" r:id="rId22"/>
    <p:sldId id="358" r:id="rId23"/>
    <p:sldId id="333" r:id="rId24"/>
    <p:sldId id="334" r:id="rId25"/>
    <p:sldId id="337" r:id="rId26"/>
    <p:sldId id="338" r:id="rId27"/>
    <p:sldId id="339" r:id="rId28"/>
    <p:sldId id="261" r:id="rId29"/>
    <p:sldId id="279" r:id="rId30"/>
  </p:sldIdLst>
  <p:sldSz cx="9144000" cy="6858000" type="screen4x3"/>
  <p:notesSz cx="6858000" cy="9144000"/>
  <p:embeddedFontLst>
    <p:embeddedFont>
      <p:font typeface="Comic Sans MS" panose="030F0702030302020204" pitchFamily="66" charset="0"/>
      <p:regular r:id="rId32"/>
      <p:bold r:id="rId33"/>
      <p:italic r:id="rId34"/>
      <p:boldItalic r:id="rId35"/>
    </p:embeddedFont>
    <p:embeddedFont>
      <p:font typeface="Shadows Into Light" panose="020B0604020202020204" charset="0"/>
      <p:regular r:id="rId36"/>
    </p:embeddedFont>
    <p:embeddedFont>
      <p:font typeface="Varela Round" panose="020B0604020202020204" charset="0"/>
      <p:regular r:id="rId37"/>
    </p:embeddedFont>
  </p:embeddedFont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708A0FA-B018-4E14-8925-15184ED6BA07}">
  <a:tblStyle styleId="{9708A0FA-B018-4E14-8925-15184ED6BA07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font" Target="fonts/font3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font" Target="fonts/font2.fntdata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font" Target="fonts/font1.fntdata"/><Relationship Id="rId37" Type="http://schemas.openxmlformats.org/officeDocument/2006/relationships/font" Target="fonts/font6.fntdata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font" Target="fonts/font5.fntdata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2" name="Shape 2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yellow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1630650" y="2655750"/>
            <a:ext cx="5882699" cy="15465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1pPr>
            <a:lvl2pPr algn="ctr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2pPr>
            <a:lvl3pPr algn="ctr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3pPr>
            <a:lvl4pPr algn="ctr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4pPr>
            <a:lvl5pPr algn="ctr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5pPr>
            <a:lvl6pPr algn="ctr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6pPr>
            <a:lvl7pPr algn="ctr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7pPr>
            <a:lvl8pPr algn="ctr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8pPr>
            <a:lvl9pPr algn="ctr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6D7D7-DD52-4608-9615-A19B194017E0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09EE47-2664-4E5B-8EF4-9E9FFBC5C902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632036-B5A5-4CE2-8C9F-F15918590630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F8FA5-B8C9-4065-9EF4-8FBB9F39B29E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49AC7-1F59-4578-95EB-11AA1579F909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3A975D-BC6A-4948-B3CD-72FB50847961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6AA889-75CB-4004-8444-204148B86AFF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867E0-9CEA-4A2E-A95A-AD35853734AE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green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1630650" y="2655750"/>
            <a:ext cx="5882699" cy="15465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1pPr>
            <a:lvl2pPr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2pPr>
            <a:lvl3pPr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3pPr>
            <a:lvl4pPr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4pPr>
            <a:lvl5pPr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5pPr>
            <a:lvl6pPr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6pPr>
            <a:lvl7pPr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7pPr>
            <a:lvl8pPr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8pPr>
            <a:lvl9pPr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magenta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1630650" y="2655750"/>
            <a:ext cx="5882699" cy="15465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1pPr>
            <a:lvl2pPr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2pPr>
            <a:lvl3pPr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3pPr>
            <a:lvl4pPr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4pPr>
            <a:lvl5pPr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5pPr>
            <a:lvl6pPr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6pPr>
            <a:lvl7pPr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7pPr>
            <a:lvl8pPr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8pPr>
            <a:lvl9pPr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blu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1630650" y="2655750"/>
            <a:ext cx="5882699" cy="15465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1pPr>
            <a:lvl2pPr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2pPr>
            <a:lvl3pPr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3pPr>
            <a:lvl4pPr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4pPr>
            <a:lvl5pPr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5pPr>
            <a:lvl6pPr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6pPr>
            <a:lvl7pPr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7pPr>
            <a:lvl8pPr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8pPr>
            <a:lvl9pPr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1027950" y="689775"/>
            <a:ext cx="7088099" cy="910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rgbClr val="979CB8"/>
              </a:buClr>
              <a:defRPr>
                <a:solidFill>
                  <a:srgbClr val="979CB8"/>
                </a:solidFill>
              </a:defRPr>
            </a:lvl1pPr>
            <a:lvl2pPr>
              <a:spcBef>
                <a:spcPts val="0"/>
              </a:spcBef>
              <a:buClr>
                <a:srgbClr val="979CB8"/>
              </a:buClr>
              <a:defRPr>
                <a:solidFill>
                  <a:srgbClr val="979CB8"/>
                </a:solidFill>
              </a:defRPr>
            </a:lvl2pPr>
            <a:lvl3pPr>
              <a:spcBef>
                <a:spcPts val="0"/>
              </a:spcBef>
              <a:buClr>
                <a:srgbClr val="979CB8"/>
              </a:buClr>
              <a:defRPr>
                <a:solidFill>
                  <a:srgbClr val="979CB8"/>
                </a:solidFill>
              </a:defRPr>
            </a:lvl3pPr>
            <a:lvl4pPr>
              <a:spcBef>
                <a:spcPts val="0"/>
              </a:spcBef>
              <a:buClr>
                <a:srgbClr val="979CB8"/>
              </a:buClr>
              <a:defRPr>
                <a:solidFill>
                  <a:srgbClr val="979CB8"/>
                </a:solidFill>
              </a:defRPr>
            </a:lvl4pPr>
            <a:lvl5pPr>
              <a:spcBef>
                <a:spcPts val="0"/>
              </a:spcBef>
              <a:buClr>
                <a:srgbClr val="979CB8"/>
              </a:buClr>
              <a:defRPr>
                <a:solidFill>
                  <a:srgbClr val="979CB8"/>
                </a:solidFill>
              </a:defRPr>
            </a:lvl5pPr>
            <a:lvl6pPr>
              <a:spcBef>
                <a:spcPts val="0"/>
              </a:spcBef>
              <a:buClr>
                <a:srgbClr val="979CB8"/>
              </a:buClr>
              <a:defRPr>
                <a:solidFill>
                  <a:srgbClr val="979CB8"/>
                </a:solidFill>
              </a:defRPr>
            </a:lvl6pPr>
            <a:lvl7pPr>
              <a:spcBef>
                <a:spcPts val="0"/>
              </a:spcBef>
              <a:buClr>
                <a:srgbClr val="979CB8"/>
              </a:buClr>
              <a:defRPr>
                <a:solidFill>
                  <a:srgbClr val="979CB8"/>
                </a:solidFill>
              </a:defRPr>
            </a:lvl7pPr>
            <a:lvl8pPr>
              <a:spcBef>
                <a:spcPts val="0"/>
              </a:spcBef>
              <a:buClr>
                <a:srgbClr val="979CB8"/>
              </a:buClr>
              <a:defRPr>
                <a:solidFill>
                  <a:srgbClr val="979CB8"/>
                </a:solidFill>
              </a:defRPr>
            </a:lvl8pPr>
            <a:lvl9pPr>
              <a:spcBef>
                <a:spcPts val="0"/>
              </a:spcBef>
              <a:buClr>
                <a:srgbClr val="979CB8"/>
              </a:buClr>
              <a:defRPr>
                <a:solidFill>
                  <a:srgbClr val="979CB8"/>
                </a:solidFill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1070325" y="1918650"/>
            <a:ext cx="7056299" cy="40829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/>
          <p:nvPr/>
        </p:nvSpPr>
        <p:spPr>
          <a:xfrm>
            <a:off x="3120675" y="1533250"/>
            <a:ext cx="3060325" cy="15325"/>
          </a:xfrm>
          <a:custGeom>
            <a:avLst/>
            <a:gdLst/>
            <a:ahLst/>
            <a:cxnLst/>
            <a:rect l="0" t="0" r="0" b="0"/>
            <a:pathLst>
              <a:path w="122413" h="613" extrusionOk="0">
                <a:moveTo>
                  <a:pt x="0" y="317"/>
                </a:moveTo>
                <a:cubicBezTo>
                  <a:pt x="40796" y="1116"/>
                  <a:pt x="81608" y="0"/>
                  <a:pt x="122413" y="0"/>
                </a:cubicBezTo>
              </a:path>
            </a:pathLst>
          </a:custGeom>
          <a:noFill/>
          <a:ln w="9525" cap="flat" cmpd="sng">
            <a:solidFill>
              <a:srgbClr val="979CB8"/>
            </a:solidFill>
            <a:prstDash val="solid"/>
            <a:round/>
            <a:headEnd type="none" w="lg" len="lg"/>
            <a:tailEnd type="none" w="lg" len="lg"/>
          </a:ln>
        </p:spPr>
      </p:sp>
      <p:sp>
        <p:nvSpPr>
          <p:cNvPr id="27" name="Shape 27"/>
          <p:cNvSpPr/>
          <p:nvPr/>
        </p:nvSpPr>
        <p:spPr>
          <a:xfrm>
            <a:off x="3068250" y="1577725"/>
            <a:ext cx="3226850" cy="15875"/>
          </a:xfrm>
          <a:custGeom>
            <a:avLst/>
            <a:gdLst/>
            <a:ahLst/>
            <a:cxnLst/>
            <a:rect l="0" t="0" r="0" b="0"/>
            <a:pathLst>
              <a:path w="129074" h="635" extrusionOk="0">
                <a:moveTo>
                  <a:pt x="0" y="0"/>
                </a:moveTo>
                <a:cubicBezTo>
                  <a:pt x="43025" y="0"/>
                  <a:pt x="86048" y="635"/>
                  <a:pt x="129074" y="635"/>
                </a:cubicBezTo>
              </a:path>
            </a:pathLst>
          </a:custGeom>
          <a:noFill/>
          <a:ln w="9525" cap="flat" cmpd="sng">
            <a:solidFill>
              <a:srgbClr val="979CB8"/>
            </a:solidFill>
            <a:prstDash val="solid"/>
            <a:round/>
            <a:headEnd type="none" w="lg" len="lg"/>
            <a:tailEnd type="none" w="lg" len="lg"/>
          </a:ln>
        </p:spPr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F9EF3-6088-4952-8033-3A0C2AFA7DE9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3692A-94FF-4C8E-B7F0-BB2F33A18990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4B451-3E8D-4EAF-AA64-31CB6CF28FC8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8">
            <a:alphaModFix/>
          </a:blip>
          <a:stretch>
            <a:fillRect/>
          </a:stretch>
        </a:blip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824550" y="689775"/>
            <a:ext cx="7547699" cy="910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Clr>
                <a:srgbClr val="505670"/>
              </a:buClr>
              <a:buSzPct val="100000"/>
              <a:buFont typeface="Shadows Into Light"/>
              <a:buNone/>
              <a:defRPr sz="3000">
                <a:solidFill>
                  <a:srgbClr val="505670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1pPr>
            <a:lvl2pPr algn="ctr">
              <a:spcBef>
                <a:spcPts val="0"/>
              </a:spcBef>
              <a:buClr>
                <a:srgbClr val="505670"/>
              </a:buClr>
              <a:buSzPct val="100000"/>
              <a:buFont typeface="Shadows Into Light"/>
              <a:buNone/>
              <a:defRPr sz="3000">
                <a:solidFill>
                  <a:srgbClr val="505670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2pPr>
            <a:lvl3pPr algn="ctr">
              <a:spcBef>
                <a:spcPts val="0"/>
              </a:spcBef>
              <a:buClr>
                <a:srgbClr val="505670"/>
              </a:buClr>
              <a:buSzPct val="100000"/>
              <a:buFont typeface="Shadows Into Light"/>
              <a:buNone/>
              <a:defRPr sz="3000">
                <a:solidFill>
                  <a:srgbClr val="505670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3pPr>
            <a:lvl4pPr algn="ctr">
              <a:spcBef>
                <a:spcPts val="0"/>
              </a:spcBef>
              <a:buClr>
                <a:srgbClr val="505670"/>
              </a:buClr>
              <a:buSzPct val="100000"/>
              <a:buFont typeface="Shadows Into Light"/>
              <a:buNone/>
              <a:defRPr sz="3000">
                <a:solidFill>
                  <a:srgbClr val="505670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4pPr>
            <a:lvl5pPr algn="ctr">
              <a:spcBef>
                <a:spcPts val="0"/>
              </a:spcBef>
              <a:buClr>
                <a:srgbClr val="505670"/>
              </a:buClr>
              <a:buSzPct val="100000"/>
              <a:buFont typeface="Shadows Into Light"/>
              <a:buNone/>
              <a:defRPr sz="3000">
                <a:solidFill>
                  <a:srgbClr val="505670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5pPr>
            <a:lvl6pPr algn="ctr">
              <a:spcBef>
                <a:spcPts val="0"/>
              </a:spcBef>
              <a:buClr>
                <a:srgbClr val="505670"/>
              </a:buClr>
              <a:buSzPct val="100000"/>
              <a:buFont typeface="Shadows Into Light"/>
              <a:buNone/>
              <a:defRPr sz="3000">
                <a:solidFill>
                  <a:srgbClr val="505670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6pPr>
            <a:lvl7pPr algn="ctr">
              <a:spcBef>
                <a:spcPts val="0"/>
              </a:spcBef>
              <a:buClr>
                <a:srgbClr val="505670"/>
              </a:buClr>
              <a:buSzPct val="100000"/>
              <a:buFont typeface="Shadows Into Light"/>
              <a:buNone/>
              <a:defRPr sz="3000">
                <a:solidFill>
                  <a:srgbClr val="505670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7pPr>
            <a:lvl8pPr algn="ctr">
              <a:spcBef>
                <a:spcPts val="0"/>
              </a:spcBef>
              <a:buClr>
                <a:srgbClr val="505670"/>
              </a:buClr>
              <a:buSzPct val="100000"/>
              <a:buFont typeface="Shadows Into Light"/>
              <a:buNone/>
              <a:defRPr sz="3000">
                <a:solidFill>
                  <a:srgbClr val="505670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8pPr>
            <a:lvl9pPr algn="ctr">
              <a:spcBef>
                <a:spcPts val="0"/>
              </a:spcBef>
              <a:buClr>
                <a:srgbClr val="505670"/>
              </a:buClr>
              <a:buSzPct val="100000"/>
              <a:buFont typeface="Shadows Into Light"/>
              <a:buNone/>
              <a:defRPr sz="3000">
                <a:solidFill>
                  <a:srgbClr val="505670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1070325" y="1918650"/>
            <a:ext cx="7056299" cy="4082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rgbClr val="505670"/>
              </a:buClr>
              <a:buSzPct val="100000"/>
              <a:buFont typeface="Varela Round"/>
              <a:buChar char="▧"/>
              <a:defRPr sz="2400">
                <a:solidFill>
                  <a:srgbClr val="505670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>
              <a:spcBef>
                <a:spcPts val="480"/>
              </a:spcBef>
              <a:buClr>
                <a:srgbClr val="505670"/>
              </a:buClr>
              <a:buSzPct val="100000"/>
              <a:buFont typeface="Varela Round"/>
              <a:defRPr sz="2000">
                <a:solidFill>
                  <a:srgbClr val="505670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>
              <a:spcBef>
                <a:spcPts val="480"/>
              </a:spcBef>
              <a:buClr>
                <a:srgbClr val="505670"/>
              </a:buClr>
              <a:buSzPct val="100000"/>
              <a:buFont typeface="Varela Round"/>
              <a:defRPr sz="2000">
                <a:solidFill>
                  <a:srgbClr val="505670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>
              <a:spcBef>
                <a:spcPts val="360"/>
              </a:spcBef>
              <a:buClr>
                <a:srgbClr val="505670"/>
              </a:buClr>
              <a:buSzPct val="100000"/>
              <a:buFont typeface="Varela Round"/>
              <a:defRPr sz="1600">
                <a:solidFill>
                  <a:srgbClr val="505670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>
              <a:spcBef>
                <a:spcPts val="360"/>
              </a:spcBef>
              <a:buClr>
                <a:srgbClr val="505670"/>
              </a:buClr>
              <a:buSzPct val="100000"/>
              <a:buFont typeface="Varela Round"/>
              <a:defRPr sz="1600">
                <a:solidFill>
                  <a:srgbClr val="505670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>
              <a:spcBef>
                <a:spcPts val="360"/>
              </a:spcBef>
              <a:buClr>
                <a:srgbClr val="505670"/>
              </a:buClr>
              <a:buSzPct val="100000"/>
              <a:buFont typeface="Varela Round"/>
              <a:defRPr sz="1600">
                <a:solidFill>
                  <a:srgbClr val="505670"/>
                </a:solidFill>
                <a:latin typeface="Varela Round"/>
                <a:ea typeface="Varela Round"/>
                <a:cs typeface="Varela Round"/>
                <a:sym typeface="Varela Round"/>
              </a:defRPr>
            </a:lvl6pPr>
            <a:lvl7pPr>
              <a:spcBef>
                <a:spcPts val="360"/>
              </a:spcBef>
              <a:buClr>
                <a:srgbClr val="505670"/>
              </a:buClr>
              <a:buSzPct val="100000"/>
              <a:buFont typeface="Varela Round"/>
              <a:defRPr sz="1600">
                <a:solidFill>
                  <a:srgbClr val="505670"/>
                </a:solidFill>
                <a:latin typeface="Varela Round"/>
                <a:ea typeface="Varela Round"/>
                <a:cs typeface="Varela Round"/>
                <a:sym typeface="Varela Round"/>
              </a:defRPr>
            </a:lvl7pPr>
            <a:lvl8pPr>
              <a:spcBef>
                <a:spcPts val="360"/>
              </a:spcBef>
              <a:buClr>
                <a:srgbClr val="505670"/>
              </a:buClr>
              <a:buSzPct val="100000"/>
              <a:buFont typeface="Varela Round"/>
              <a:defRPr sz="1600">
                <a:solidFill>
                  <a:srgbClr val="505670"/>
                </a:solidFill>
                <a:latin typeface="Varela Round"/>
                <a:ea typeface="Varela Round"/>
                <a:cs typeface="Varela Round"/>
                <a:sym typeface="Varela Round"/>
              </a:defRPr>
            </a:lvl8pPr>
            <a:lvl9pPr>
              <a:spcBef>
                <a:spcPts val="360"/>
              </a:spcBef>
              <a:buClr>
                <a:srgbClr val="505670"/>
              </a:buClr>
              <a:buSzPct val="100000"/>
              <a:buFont typeface="Varela Round"/>
              <a:defRPr sz="1600">
                <a:solidFill>
                  <a:srgbClr val="505670"/>
                </a:solidFill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4" r:id="rId5"/>
    <p:sldLayoutId id="2147483659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47"/>
            </a:gs>
            <a:gs pos="50000">
              <a:schemeClr val="accent2"/>
            </a:gs>
            <a:gs pos="100000">
              <a:srgbClr val="18184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kern="1200" dirty="0">
              <a:ea typeface="+mn-ea"/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kern="1200" dirty="0">
              <a:ea typeface="+mn-ea"/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8437C-A9F0-48D5-B2E5-569CDC6519C4}" type="slidenum">
              <a:rPr lang="fr-FR" kern="1200">
                <a:ea typeface="+mn-ea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kern="1200" dirty="0">
              <a:ea typeface="+mn-ea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ctrTitle"/>
          </p:nvPr>
        </p:nvSpPr>
        <p:spPr>
          <a:xfrm>
            <a:off x="1630650" y="2655750"/>
            <a:ext cx="5882699" cy="1546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CONDUITE A TENIR DEVANT UNE ANEMIE</a:t>
            </a:r>
          </a:p>
        </p:txBody>
      </p:sp>
      <p:sp>
        <p:nvSpPr>
          <p:cNvPr id="54" name="Shape 54"/>
          <p:cNvSpPr/>
          <p:nvPr/>
        </p:nvSpPr>
        <p:spPr>
          <a:xfrm rot="-4140551">
            <a:off x="2467525" y="1259617"/>
            <a:ext cx="402308" cy="1167266"/>
          </a:xfrm>
          <a:custGeom>
            <a:avLst/>
            <a:gdLst/>
            <a:ahLst/>
            <a:cxnLst/>
            <a:rect l="0" t="0" r="0" b="0"/>
            <a:pathLst>
              <a:path w="30959" h="89819" extrusionOk="0">
                <a:moveTo>
                  <a:pt x="0" y="0"/>
                </a:moveTo>
                <a:cubicBezTo>
                  <a:pt x="5134" y="6917"/>
                  <a:pt x="29561" y="26535"/>
                  <a:pt x="30804" y="41505"/>
                </a:cubicBezTo>
                <a:cubicBezTo>
                  <a:pt x="32047" y="56474"/>
                  <a:pt x="11349" y="81766"/>
                  <a:pt x="7458" y="89819"/>
                </a:cubicBezTo>
              </a:path>
            </a:pathLst>
          </a:custGeom>
          <a:noFill/>
          <a:ln w="9525" cap="flat" cmpd="sng">
            <a:solidFill>
              <a:srgbClr val="FFFFFF"/>
            </a:solidFill>
            <a:prstDash val="dash"/>
            <a:round/>
            <a:headEnd type="none" w="lg" len="lg"/>
            <a:tailEnd type="stealth" w="lg" len="lg"/>
          </a:ln>
        </p:spPr>
      </p:sp>
      <p:sp>
        <p:nvSpPr>
          <p:cNvPr id="55" name="Shape 55"/>
          <p:cNvSpPr/>
          <p:nvPr/>
        </p:nvSpPr>
        <p:spPr>
          <a:xfrm>
            <a:off x="3002801" y="5050684"/>
            <a:ext cx="3153375" cy="34500"/>
          </a:xfrm>
          <a:custGeom>
            <a:avLst/>
            <a:gdLst/>
            <a:ahLst/>
            <a:cxnLst/>
            <a:rect l="0" t="0" r="0" b="0"/>
            <a:pathLst>
              <a:path w="126135" h="1380" extrusionOk="0">
                <a:moveTo>
                  <a:pt x="0" y="973"/>
                </a:moveTo>
                <a:cubicBezTo>
                  <a:pt x="29074" y="973"/>
                  <a:pt x="58157" y="273"/>
                  <a:pt x="87224" y="973"/>
                </a:cubicBezTo>
                <a:cubicBezTo>
                  <a:pt x="100194" y="1285"/>
                  <a:pt x="113311" y="1974"/>
                  <a:pt x="126135" y="0"/>
                </a:cubicBez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lg" len="lg"/>
            <a:tailEnd type="none" w="lg" len="lg"/>
          </a:ln>
        </p:spPr>
      </p:sp>
      <p:sp>
        <p:nvSpPr>
          <p:cNvPr id="56" name="Shape 56"/>
          <p:cNvSpPr/>
          <p:nvPr/>
        </p:nvSpPr>
        <p:spPr>
          <a:xfrm>
            <a:off x="2978476" y="4971751"/>
            <a:ext cx="3177700" cy="41425"/>
          </a:xfrm>
          <a:custGeom>
            <a:avLst/>
            <a:gdLst/>
            <a:ahLst/>
            <a:cxnLst/>
            <a:rect l="0" t="0" r="0" b="0"/>
            <a:pathLst>
              <a:path w="127108" h="1657" extrusionOk="0">
                <a:moveTo>
                  <a:pt x="0" y="1657"/>
                </a:moveTo>
                <a:cubicBezTo>
                  <a:pt x="42249" y="-1531"/>
                  <a:pt x="84738" y="1008"/>
                  <a:pt x="127108" y="1008"/>
                </a:cubicBez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lg" len="lg"/>
            <a:tailEnd type="none" w="lg" len="lg"/>
          </a:ln>
        </p:spPr>
      </p:sp>
      <p:cxnSp>
        <p:nvCxnSpPr>
          <p:cNvPr id="57" name="Shape 57"/>
          <p:cNvCxnSpPr/>
          <p:nvPr/>
        </p:nvCxnSpPr>
        <p:spPr>
          <a:xfrm rot="10800000" flipH="1">
            <a:off x="4259014" y="1535816"/>
            <a:ext cx="291900" cy="542999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dash"/>
            <a:round/>
            <a:headEnd type="stealth" w="lg" len="lg"/>
            <a:tailEnd type="none" w="lg" len="lg"/>
          </a:ln>
        </p:spPr>
      </p:cxnSp>
      <p:sp>
        <p:nvSpPr>
          <p:cNvPr id="58" name="Shape 58"/>
          <p:cNvSpPr/>
          <p:nvPr/>
        </p:nvSpPr>
        <p:spPr>
          <a:xfrm>
            <a:off x="5364087" y="1771382"/>
            <a:ext cx="2448273" cy="1225570"/>
          </a:xfrm>
          <a:custGeom>
            <a:avLst/>
            <a:gdLst/>
            <a:ahLst/>
            <a:cxnLst/>
            <a:rect l="0" t="0" r="0" b="0"/>
            <a:pathLst>
              <a:path w="53808" h="41004" extrusionOk="0">
                <a:moveTo>
                  <a:pt x="33350" y="2267"/>
                </a:moveTo>
                <a:cubicBezTo>
                  <a:pt x="29864" y="1270"/>
                  <a:pt x="26130" y="-694"/>
                  <a:pt x="22650" y="321"/>
                </a:cubicBezTo>
                <a:cubicBezTo>
                  <a:pt x="10876" y="3755"/>
                  <a:pt x="-4822" y="20012"/>
                  <a:pt x="1573" y="30477"/>
                </a:cubicBezTo>
                <a:cubicBezTo>
                  <a:pt x="7821" y="40700"/>
                  <a:pt x="25332" y="42677"/>
                  <a:pt x="36593" y="38583"/>
                </a:cubicBezTo>
                <a:cubicBezTo>
                  <a:pt x="46488" y="34984"/>
                  <a:pt x="56459" y="21658"/>
                  <a:pt x="53130" y="11670"/>
                </a:cubicBezTo>
                <a:cubicBezTo>
                  <a:pt x="49951" y="2136"/>
                  <a:pt x="34186" y="-1055"/>
                  <a:pt x="24595" y="1943"/>
                </a:cubicBezTo>
                <a:cubicBezTo>
                  <a:pt x="14086" y="5228"/>
                  <a:pt x="2158" y="13741"/>
                  <a:pt x="600" y="24641"/>
                </a:cubicBezTo>
                <a:cubicBezTo>
                  <a:pt x="-77" y="29379"/>
                  <a:pt x="2605" y="35236"/>
                  <a:pt x="6761" y="37611"/>
                </a:cubicBezTo>
                <a:cubicBezTo>
                  <a:pt x="15326" y="42504"/>
                  <a:pt x="29292" y="42316"/>
                  <a:pt x="36268" y="35341"/>
                </a:cubicBez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lg" len="lg"/>
            <a:tailEnd type="none" w="lg" len="lg"/>
          </a:ln>
        </p:spPr>
      </p:sp>
      <p:sp>
        <p:nvSpPr>
          <p:cNvPr id="2" name="Rectangle 1"/>
          <p:cNvSpPr/>
          <p:nvPr/>
        </p:nvSpPr>
        <p:spPr>
          <a:xfrm>
            <a:off x="5364087" y="5229200"/>
            <a:ext cx="2880321" cy="1080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17956EFF-D38D-423B-98B0-7F77BC003470}"/>
              </a:ext>
            </a:extLst>
          </p:cNvPr>
          <p:cNvSpPr txBox="1"/>
          <p:nvPr/>
        </p:nvSpPr>
        <p:spPr>
          <a:xfrm rot="10800000" flipV="1">
            <a:off x="2843806" y="4765477"/>
            <a:ext cx="496855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b="1" dirty="0">
                <a:solidFill>
                  <a:srgbClr val="FF0000"/>
                </a:solidFill>
              </a:rPr>
              <a:t>Dr M. SID AHMED </a:t>
            </a:r>
          </a:p>
          <a:p>
            <a:pPr algn="ctr"/>
            <a:r>
              <a:rPr lang="fr-FR" b="1" dirty="0">
                <a:solidFill>
                  <a:srgbClr val="FF0000"/>
                </a:solidFill>
              </a:rPr>
              <a:t>MAITRE ASSISTANT EN HEMATOLOGIE</a:t>
            </a:r>
          </a:p>
          <a:p>
            <a:pPr algn="ctr"/>
            <a:r>
              <a:rPr lang="fr-FR" b="1" dirty="0">
                <a:solidFill>
                  <a:srgbClr val="FF0000"/>
                </a:solidFill>
              </a:rPr>
              <a:t>Hôpital Militaire Régional Universitaire Constantine</a:t>
            </a:r>
          </a:p>
          <a:p>
            <a:pPr algn="ctr"/>
            <a:r>
              <a:rPr lang="fr-FR" b="1" dirty="0">
                <a:solidFill>
                  <a:srgbClr val="FF0000"/>
                </a:solidFill>
              </a:rPr>
              <a:t>sidahmedhématologie@gmail.com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FF0000"/>
                </a:solidFill>
              </a:rPr>
              <a:t>Diagnostic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   </a:t>
            </a:r>
            <a:r>
              <a:rPr lang="fr-FR" sz="2000" dirty="0"/>
              <a:t>Signes cliniques.</a:t>
            </a:r>
          </a:p>
          <a:p>
            <a:endParaRPr lang="fr-FR" sz="2000" dirty="0"/>
          </a:p>
          <a:p>
            <a:r>
              <a:rPr lang="fr-FR" dirty="0"/>
              <a:t>   </a:t>
            </a:r>
            <a:r>
              <a:rPr lang="fr-FR" sz="2000" dirty="0"/>
              <a:t>Signes biologiques.</a:t>
            </a:r>
          </a:p>
          <a:p>
            <a:endParaRPr lang="fr-FR" sz="2000" dirty="0"/>
          </a:p>
          <a:p>
            <a:r>
              <a:rPr lang="fr-FR" dirty="0"/>
              <a:t>   </a:t>
            </a:r>
            <a:r>
              <a:rPr lang="fr-FR" sz="2000" dirty="0"/>
              <a:t>Diagnostic différentiel.</a:t>
            </a:r>
          </a:p>
          <a:p>
            <a:endParaRPr lang="fr-FR" sz="2000" dirty="0"/>
          </a:p>
          <a:p>
            <a:r>
              <a:rPr lang="fr-FR" dirty="0"/>
              <a:t>   </a:t>
            </a:r>
            <a:r>
              <a:rPr lang="fr-FR" sz="2000" dirty="0"/>
              <a:t>Diagnostic étiologique.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fr-FR" b="1" dirty="0">
                <a:solidFill>
                  <a:srgbClr val="0070C0"/>
                </a:solidFill>
              </a:rPr>
            </a:br>
            <a:r>
              <a:rPr lang="fr-FR" b="1" dirty="0">
                <a:solidFill>
                  <a:srgbClr val="0070C0"/>
                </a:solidFill>
              </a:rPr>
              <a:t>Signes cliniques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/>
            <a:r>
              <a:rPr lang="fr-FR" dirty="0"/>
              <a:t> </a:t>
            </a:r>
            <a:r>
              <a:rPr lang="fr-FR" sz="2000" dirty="0"/>
              <a:t>Pâleur.</a:t>
            </a:r>
          </a:p>
          <a:p>
            <a:pPr marL="342900" indent="-342900"/>
            <a:endParaRPr lang="fr-FR" sz="2000" dirty="0"/>
          </a:p>
          <a:p>
            <a:r>
              <a:rPr lang="fr-FR" dirty="0"/>
              <a:t>   </a:t>
            </a:r>
            <a:r>
              <a:rPr lang="fr-FR" sz="2000" dirty="0"/>
              <a:t>Manifestation fonctionnelle.</a:t>
            </a:r>
          </a:p>
          <a:p>
            <a:endParaRPr lang="fr-FR" sz="2000" dirty="0"/>
          </a:p>
          <a:p>
            <a:r>
              <a:rPr lang="fr-FR" dirty="0"/>
              <a:t>   </a:t>
            </a:r>
            <a:r>
              <a:rPr lang="fr-FR" sz="2000" dirty="0"/>
              <a:t>Signes de gravité.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00B0F0"/>
                </a:solidFill>
              </a:rPr>
              <a:t>Pâleur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  </a:t>
            </a:r>
            <a:r>
              <a:rPr lang="fr-FR" sz="2000" dirty="0"/>
              <a:t>Généralisée.</a:t>
            </a:r>
          </a:p>
          <a:p>
            <a:endParaRPr lang="fr-FR" sz="2000" dirty="0"/>
          </a:p>
          <a:p>
            <a:r>
              <a:rPr lang="fr-FR" dirty="0"/>
              <a:t>  </a:t>
            </a:r>
            <a:r>
              <a:rPr lang="fr-FR" sz="2000" dirty="0"/>
              <a:t>Cutanée et muqueuse.</a:t>
            </a:r>
          </a:p>
          <a:p>
            <a:endParaRPr lang="fr-FR" sz="2000" dirty="0"/>
          </a:p>
          <a:p>
            <a:r>
              <a:rPr lang="fr-FR" dirty="0"/>
              <a:t>  </a:t>
            </a:r>
            <a:r>
              <a:rPr lang="fr-FR" sz="2000" dirty="0"/>
              <a:t>+++ nette au niveau de la coloration unguéale et les conjonctives.</a:t>
            </a:r>
          </a:p>
          <a:p>
            <a:endParaRPr lang="fr-FR" sz="2000" dirty="0"/>
          </a:p>
          <a:p>
            <a:r>
              <a:rPr lang="fr-FR" dirty="0"/>
              <a:t>  </a:t>
            </a:r>
            <a:r>
              <a:rPr lang="fr-FR" sz="2000" dirty="0"/>
              <a:t>Variable d’un patient à l’autre.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00B0F0"/>
                </a:solidFill>
              </a:rPr>
              <a:t>Les manifestations fonctionnelle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 </a:t>
            </a:r>
            <a:r>
              <a:rPr lang="fr-FR" sz="2000" dirty="0"/>
              <a:t>Non pathognomonique mais révélateurs:</a:t>
            </a:r>
          </a:p>
          <a:p>
            <a:pPr>
              <a:buNone/>
            </a:pPr>
            <a:endParaRPr lang="fr-FR" sz="2000" dirty="0"/>
          </a:p>
          <a:p>
            <a:pPr>
              <a:buNone/>
            </a:pPr>
            <a:r>
              <a:rPr lang="fr-FR" sz="2000" dirty="0"/>
              <a:t>                -  Asthénie</a:t>
            </a:r>
          </a:p>
          <a:p>
            <a:pPr>
              <a:buNone/>
            </a:pPr>
            <a:r>
              <a:rPr lang="fr-FR" dirty="0"/>
              <a:t>             - </a:t>
            </a:r>
            <a:r>
              <a:rPr lang="fr-FR" sz="2000" dirty="0"/>
              <a:t>Dyspnée d’effort</a:t>
            </a:r>
          </a:p>
          <a:p>
            <a:pPr>
              <a:buNone/>
            </a:pPr>
            <a:r>
              <a:rPr lang="fr-FR" dirty="0"/>
              <a:t>             - </a:t>
            </a:r>
            <a:r>
              <a:rPr lang="fr-FR" sz="2000" dirty="0"/>
              <a:t>Vertiges</a:t>
            </a:r>
          </a:p>
          <a:p>
            <a:pPr>
              <a:buNone/>
            </a:pPr>
            <a:r>
              <a:rPr lang="fr-FR" dirty="0"/>
              <a:t>             - </a:t>
            </a:r>
            <a:r>
              <a:rPr lang="fr-FR" sz="2000" dirty="0"/>
              <a:t>Céphalées</a:t>
            </a:r>
          </a:p>
          <a:p>
            <a:pPr>
              <a:buNone/>
            </a:pPr>
            <a:r>
              <a:rPr lang="fr-FR" dirty="0"/>
              <a:t>             - </a:t>
            </a:r>
            <a:r>
              <a:rPr lang="fr-FR" sz="2000" dirty="0"/>
              <a:t>Lipothymies</a:t>
            </a:r>
          </a:p>
          <a:p>
            <a:pPr>
              <a:buNone/>
            </a:pPr>
            <a:r>
              <a:rPr lang="fr-FR" sz="2000" dirty="0"/>
              <a:t>                - Tachycardie</a:t>
            </a:r>
          </a:p>
          <a:p>
            <a:pPr>
              <a:buNone/>
            </a:pPr>
            <a:r>
              <a:rPr lang="fr-FR" sz="2000" dirty="0"/>
              <a:t>                - Souffle cardiaque anorganique…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fr-FR" dirty="0"/>
            </a:br>
            <a:r>
              <a:rPr lang="fr-FR" b="1" dirty="0">
                <a:solidFill>
                  <a:srgbClr val="00B0F0"/>
                </a:solidFill>
              </a:rPr>
              <a:t>Les signes de gravité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   </a:t>
            </a:r>
            <a:r>
              <a:rPr lang="fr-FR" sz="2000" dirty="0"/>
              <a:t>Dyspnée au moindre effort.</a:t>
            </a:r>
          </a:p>
          <a:p>
            <a:endParaRPr lang="fr-FR" sz="2000" dirty="0"/>
          </a:p>
          <a:p>
            <a:pPr marL="342900" indent="-342900"/>
            <a:r>
              <a:rPr lang="fr-FR" dirty="0"/>
              <a:t> </a:t>
            </a:r>
            <a:r>
              <a:rPr lang="fr-FR" sz="2000" dirty="0"/>
              <a:t>Angor.</a:t>
            </a:r>
          </a:p>
          <a:p>
            <a:pPr marL="342900" indent="-342900"/>
            <a:r>
              <a:rPr lang="fr-FR" dirty="0"/>
              <a:t> </a:t>
            </a:r>
            <a:r>
              <a:rPr lang="fr-FR" sz="2000" dirty="0"/>
              <a:t>Signes déficitaires vasculaires.</a:t>
            </a:r>
          </a:p>
          <a:p>
            <a:pPr marL="342900" indent="-342900"/>
            <a:endParaRPr lang="fr-FR" sz="2000" dirty="0"/>
          </a:p>
          <a:p>
            <a:pPr marL="342900" indent="-342900"/>
            <a:r>
              <a:rPr lang="fr-FR" dirty="0"/>
              <a:t> </a:t>
            </a:r>
            <a:r>
              <a:rPr lang="fr-FR" sz="2000" dirty="0"/>
              <a:t>Retentissement sur les organes ( cardiaque , digestif, pulmonaire).</a:t>
            </a:r>
          </a:p>
          <a:p>
            <a:pPr marL="342900" indent="-342900"/>
            <a:endParaRPr lang="fr-FR" sz="2000" dirty="0"/>
          </a:p>
          <a:p>
            <a:pPr marL="342900" indent="-342900"/>
            <a:r>
              <a:rPr lang="fr-FR" dirty="0"/>
              <a:t> </a:t>
            </a:r>
            <a:r>
              <a:rPr lang="fr-FR" sz="2000" dirty="0"/>
              <a:t>Rapidité d’installation : état de choc.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0070C0"/>
                </a:solidFill>
              </a:rPr>
              <a:t>Diagnostic positif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59750" y="1632888"/>
            <a:ext cx="7056299" cy="4082999"/>
          </a:xfrm>
        </p:spPr>
        <p:txBody>
          <a:bodyPr/>
          <a:lstStyle/>
          <a:p>
            <a:pPr>
              <a:buNone/>
            </a:pPr>
            <a:r>
              <a:rPr lang="fr-FR" dirty="0"/>
              <a:t> </a:t>
            </a:r>
          </a:p>
          <a:p>
            <a:r>
              <a:rPr lang="fr-FR" dirty="0"/>
              <a:t>  </a:t>
            </a:r>
            <a:r>
              <a:rPr lang="fr-FR" sz="2000" dirty="0"/>
              <a:t>Anémie peut être aiguë ou chronique.</a:t>
            </a:r>
          </a:p>
          <a:p>
            <a:endParaRPr lang="fr-FR" sz="2000" dirty="0"/>
          </a:p>
          <a:p>
            <a:r>
              <a:rPr lang="fr-FR" dirty="0"/>
              <a:t>  </a:t>
            </a:r>
            <a:r>
              <a:rPr lang="fr-FR" sz="2000" dirty="0"/>
              <a:t>Selon date d’apparition des symptômes.</a:t>
            </a:r>
          </a:p>
          <a:p>
            <a:endParaRPr lang="fr-FR" sz="2000" dirty="0"/>
          </a:p>
          <a:p>
            <a:r>
              <a:rPr lang="fr-FR" dirty="0"/>
              <a:t>  </a:t>
            </a:r>
            <a:r>
              <a:rPr lang="fr-FR" sz="2000" dirty="0"/>
              <a:t>Signes d’intolérance hémodynamiques au repos : A aigue.</a:t>
            </a:r>
          </a:p>
          <a:p>
            <a:endParaRPr lang="fr-FR" sz="2000" dirty="0"/>
          </a:p>
          <a:p>
            <a:r>
              <a:rPr lang="fr-FR" dirty="0"/>
              <a:t>  </a:t>
            </a:r>
            <a:r>
              <a:rPr lang="fr-FR" sz="2000" dirty="0"/>
              <a:t>Anémie tolérée : A chronique ou subaiguë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0070C0"/>
                </a:solidFill>
              </a:rPr>
              <a:t>Tableau clinique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   </a:t>
            </a:r>
            <a:r>
              <a:rPr lang="fr-FR" sz="2000" dirty="0"/>
              <a:t>Les signes sont d’autant plus intenses que</a:t>
            </a:r>
          </a:p>
          <a:p>
            <a:pPr>
              <a:buNone/>
            </a:pPr>
            <a:r>
              <a:rPr lang="fr-FR" sz="2000" dirty="0"/>
              <a:t>l’installation de l’anémie est rapide.</a:t>
            </a:r>
          </a:p>
          <a:p>
            <a:pPr>
              <a:buNone/>
            </a:pPr>
            <a:endParaRPr lang="fr-FR" sz="2000" dirty="0"/>
          </a:p>
          <a:p>
            <a:r>
              <a:rPr lang="fr-FR" dirty="0"/>
              <a:t>   </a:t>
            </a:r>
            <a:r>
              <a:rPr lang="fr-FR" sz="2000" dirty="0"/>
              <a:t>Deux tableaux cliniques:</a:t>
            </a:r>
          </a:p>
          <a:p>
            <a:pPr>
              <a:buNone/>
            </a:pPr>
            <a:r>
              <a:rPr lang="fr-FR" dirty="0"/>
              <a:t>       </a:t>
            </a:r>
            <a:endParaRPr lang="fr-FR" sz="2000" dirty="0"/>
          </a:p>
          <a:p>
            <a:pPr>
              <a:buNone/>
            </a:pPr>
            <a:endParaRPr lang="fr-FR" sz="2000" dirty="0"/>
          </a:p>
        </p:txBody>
      </p:sp>
      <p:sp>
        <p:nvSpPr>
          <p:cNvPr id="4" name="Espace réservé du texte 2"/>
          <p:cNvSpPr txBox="1">
            <a:spLocks/>
          </p:cNvSpPr>
          <p:nvPr/>
        </p:nvSpPr>
        <p:spPr>
          <a:xfrm>
            <a:off x="1070325" y="3356992"/>
            <a:ext cx="3429667" cy="279705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670"/>
              </a:buClr>
              <a:buSzPct val="100000"/>
              <a:buFont typeface="Varela Round"/>
              <a:buChar char="▧"/>
              <a:defRPr sz="2400" b="0" i="0" u="none" strike="noStrike" cap="none" baseline="0">
                <a:solidFill>
                  <a:srgbClr val="505670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670"/>
              </a:buClr>
              <a:buSzPct val="100000"/>
              <a:buFont typeface="Varela Round"/>
              <a:buNone/>
              <a:defRPr sz="2000" b="0" i="0" u="none" strike="noStrike" cap="none" baseline="0">
                <a:solidFill>
                  <a:srgbClr val="505670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670"/>
              </a:buClr>
              <a:buSzPct val="100000"/>
              <a:buFont typeface="Varela Round"/>
              <a:buNone/>
              <a:defRPr sz="2000" b="0" i="0" u="none" strike="noStrike" cap="none" baseline="0">
                <a:solidFill>
                  <a:srgbClr val="505670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670"/>
              </a:buClr>
              <a:buSzPct val="100000"/>
              <a:buFont typeface="Varela Round"/>
              <a:buNone/>
              <a:defRPr sz="1600" b="0" i="0" u="none" strike="noStrike" cap="none" baseline="0">
                <a:solidFill>
                  <a:srgbClr val="505670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670"/>
              </a:buClr>
              <a:buSzPct val="100000"/>
              <a:buFont typeface="Varela Round"/>
              <a:buNone/>
              <a:defRPr sz="1600" b="0" i="0" u="none" strike="noStrike" cap="none" baseline="0">
                <a:solidFill>
                  <a:srgbClr val="505670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670"/>
              </a:buClr>
              <a:buSzPct val="100000"/>
              <a:buFont typeface="Varela Round"/>
              <a:buNone/>
              <a:defRPr sz="1600" b="0" i="0" u="none" strike="noStrike" cap="none" baseline="0">
                <a:solidFill>
                  <a:srgbClr val="505670"/>
                </a:solidFill>
                <a:latin typeface="Varela Round"/>
                <a:ea typeface="Varela Round"/>
                <a:cs typeface="Varela Round"/>
                <a:sym typeface="Varela Round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670"/>
              </a:buClr>
              <a:buSzPct val="100000"/>
              <a:buFont typeface="Varela Round"/>
              <a:buNone/>
              <a:defRPr sz="1600" b="0" i="0" u="none" strike="noStrike" cap="none" baseline="0">
                <a:solidFill>
                  <a:srgbClr val="505670"/>
                </a:solidFill>
                <a:latin typeface="Varela Round"/>
                <a:ea typeface="Varela Round"/>
                <a:cs typeface="Varela Round"/>
                <a:sym typeface="Varela Round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670"/>
              </a:buClr>
              <a:buSzPct val="100000"/>
              <a:buFont typeface="Varela Round"/>
              <a:buNone/>
              <a:defRPr sz="1600" b="0" i="0" u="none" strike="noStrike" cap="none" baseline="0">
                <a:solidFill>
                  <a:srgbClr val="505670"/>
                </a:solidFill>
                <a:latin typeface="Varela Round"/>
                <a:ea typeface="Varela Round"/>
                <a:cs typeface="Varela Round"/>
                <a:sym typeface="Varela Round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670"/>
              </a:buClr>
              <a:buSzPct val="100000"/>
              <a:buFont typeface="Varela Round"/>
              <a:buNone/>
              <a:defRPr sz="1600" b="0" i="0" u="none" strike="noStrike" cap="none" baseline="0">
                <a:solidFill>
                  <a:srgbClr val="505670"/>
                </a:solidFill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>
            <a:pPr>
              <a:buNone/>
            </a:pPr>
            <a:r>
              <a:rPr lang="fr-FR" dirty="0"/>
              <a:t>       </a:t>
            </a:r>
            <a:r>
              <a:rPr lang="fr-FR" sz="2000" b="1" dirty="0">
                <a:solidFill>
                  <a:srgbClr val="00B0F0"/>
                </a:solidFill>
              </a:rPr>
              <a:t>Anémie aigue : </a:t>
            </a:r>
          </a:p>
          <a:p>
            <a:pPr>
              <a:buNone/>
            </a:pPr>
            <a:r>
              <a:rPr lang="fr-FR" sz="2000" dirty="0"/>
              <a:t> - </a:t>
            </a:r>
            <a:r>
              <a:rPr lang="fr-FR" dirty="0"/>
              <a:t>  </a:t>
            </a:r>
            <a:r>
              <a:rPr lang="fr-FR" sz="2000" dirty="0"/>
              <a:t>Mal tolérée.</a:t>
            </a:r>
          </a:p>
          <a:p>
            <a:pPr marL="342900" indent="-342900"/>
            <a:endParaRPr lang="fr-FR" sz="2000" dirty="0"/>
          </a:p>
          <a:p>
            <a:pPr>
              <a:buNone/>
            </a:pPr>
            <a:r>
              <a:rPr lang="fr-FR" dirty="0"/>
              <a:t> -  </a:t>
            </a:r>
            <a:r>
              <a:rPr lang="fr-FR" sz="2000" dirty="0"/>
              <a:t>Le tableau est grave : signes d’anémie + signes d’hypovolémie.</a:t>
            </a:r>
          </a:p>
        </p:txBody>
      </p:sp>
      <p:sp>
        <p:nvSpPr>
          <p:cNvPr id="5" name="Espace réservé du texte 2"/>
          <p:cNvSpPr txBox="1">
            <a:spLocks/>
          </p:cNvSpPr>
          <p:nvPr/>
        </p:nvSpPr>
        <p:spPr>
          <a:xfrm>
            <a:off x="4779027" y="3356991"/>
            <a:ext cx="3429667" cy="279705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670"/>
              </a:buClr>
              <a:buSzPct val="100000"/>
              <a:buFont typeface="Varela Round"/>
              <a:buChar char="▧"/>
              <a:defRPr sz="2400" b="0" i="0" u="none" strike="noStrike" cap="none" baseline="0">
                <a:solidFill>
                  <a:srgbClr val="505670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670"/>
              </a:buClr>
              <a:buSzPct val="100000"/>
              <a:buFont typeface="Varela Round"/>
              <a:buNone/>
              <a:defRPr sz="2000" b="0" i="0" u="none" strike="noStrike" cap="none" baseline="0">
                <a:solidFill>
                  <a:srgbClr val="505670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670"/>
              </a:buClr>
              <a:buSzPct val="100000"/>
              <a:buFont typeface="Varela Round"/>
              <a:buNone/>
              <a:defRPr sz="2000" b="0" i="0" u="none" strike="noStrike" cap="none" baseline="0">
                <a:solidFill>
                  <a:srgbClr val="505670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670"/>
              </a:buClr>
              <a:buSzPct val="100000"/>
              <a:buFont typeface="Varela Round"/>
              <a:buNone/>
              <a:defRPr sz="1600" b="0" i="0" u="none" strike="noStrike" cap="none" baseline="0">
                <a:solidFill>
                  <a:srgbClr val="505670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670"/>
              </a:buClr>
              <a:buSzPct val="100000"/>
              <a:buFont typeface="Varela Round"/>
              <a:buNone/>
              <a:defRPr sz="1600" b="0" i="0" u="none" strike="noStrike" cap="none" baseline="0">
                <a:solidFill>
                  <a:srgbClr val="505670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670"/>
              </a:buClr>
              <a:buSzPct val="100000"/>
              <a:buFont typeface="Varela Round"/>
              <a:buNone/>
              <a:defRPr sz="1600" b="0" i="0" u="none" strike="noStrike" cap="none" baseline="0">
                <a:solidFill>
                  <a:srgbClr val="505670"/>
                </a:solidFill>
                <a:latin typeface="Varela Round"/>
                <a:ea typeface="Varela Round"/>
                <a:cs typeface="Varela Round"/>
                <a:sym typeface="Varela Round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670"/>
              </a:buClr>
              <a:buSzPct val="100000"/>
              <a:buFont typeface="Varela Round"/>
              <a:buNone/>
              <a:defRPr sz="1600" b="0" i="0" u="none" strike="noStrike" cap="none" baseline="0">
                <a:solidFill>
                  <a:srgbClr val="505670"/>
                </a:solidFill>
                <a:latin typeface="Varela Round"/>
                <a:ea typeface="Varela Round"/>
                <a:cs typeface="Varela Round"/>
                <a:sym typeface="Varela Round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670"/>
              </a:buClr>
              <a:buSzPct val="100000"/>
              <a:buFont typeface="Varela Round"/>
              <a:buNone/>
              <a:defRPr sz="1600" b="0" i="0" u="none" strike="noStrike" cap="none" baseline="0">
                <a:solidFill>
                  <a:srgbClr val="505670"/>
                </a:solidFill>
                <a:latin typeface="Varela Round"/>
                <a:ea typeface="Varela Round"/>
                <a:cs typeface="Varela Round"/>
                <a:sym typeface="Varela Round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670"/>
              </a:buClr>
              <a:buSzPct val="100000"/>
              <a:buFont typeface="Varela Round"/>
              <a:buNone/>
              <a:defRPr sz="1600" b="0" i="0" u="none" strike="noStrike" cap="none" baseline="0">
                <a:solidFill>
                  <a:srgbClr val="505670"/>
                </a:solidFill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>
            <a:pPr>
              <a:buNone/>
            </a:pPr>
            <a:r>
              <a:rPr lang="fr-FR" dirty="0"/>
              <a:t>       </a:t>
            </a:r>
            <a:r>
              <a:rPr lang="fr-FR" sz="2000" b="1" dirty="0">
                <a:solidFill>
                  <a:srgbClr val="00B0F0"/>
                </a:solidFill>
              </a:rPr>
              <a:t>Anémie chronique : </a:t>
            </a:r>
          </a:p>
          <a:p>
            <a:pPr>
              <a:buNone/>
            </a:pPr>
            <a:r>
              <a:rPr lang="fr-FR" sz="2000" dirty="0"/>
              <a:t> -   La tolérance est très variable et dépend de :</a:t>
            </a:r>
          </a:p>
          <a:p>
            <a:pPr>
              <a:buNone/>
            </a:pPr>
            <a:r>
              <a:rPr lang="fr-FR" sz="2000" dirty="0"/>
              <a:t>       L’intensité de l’anémie.</a:t>
            </a:r>
          </a:p>
          <a:p>
            <a:pPr>
              <a:buNone/>
            </a:pPr>
            <a:r>
              <a:rPr lang="fr-FR" sz="2000" dirty="0"/>
              <a:t>       Délai d’apparition de l’anémie.</a:t>
            </a:r>
          </a:p>
          <a:p>
            <a:pPr>
              <a:buNone/>
            </a:pPr>
            <a:r>
              <a:rPr lang="fr-FR" sz="2000" dirty="0"/>
              <a:t>        Le terrain.</a:t>
            </a:r>
          </a:p>
          <a:p>
            <a:pPr>
              <a:buNone/>
            </a:pPr>
            <a:endParaRPr lang="fr-FR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0070C0"/>
                </a:solidFill>
              </a:rPr>
              <a:t>Diagnostic différentiel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584" y="1918650"/>
            <a:ext cx="7560840" cy="4296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0070C0"/>
                </a:solidFill>
              </a:rPr>
              <a:t>Diagnostic différentiel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   </a:t>
            </a:r>
            <a:r>
              <a:rPr lang="fr-FR" sz="2000" dirty="0"/>
              <a:t>Fausses anémies.</a:t>
            </a:r>
          </a:p>
          <a:p>
            <a:endParaRPr lang="fr-FR" dirty="0"/>
          </a:p>
          <a:p>
            <a:r>
              <a:rPr lang="fr-FR" dirty="0"/>
              <a:t>   </a:t>
            </a:r>
            <a:r>
              <a:rPr lang="fr-FR" sz="2000" dirty="0"/>
              <a:t>Expansion volume plasmatique :</a:t>
            </a:r>
          </a:p>
          <a:p>
            <a:pPr>
              <a:buNone/>
            </a:pPr>
            <a:r>
              <a:rPr lang="fr-FR" dirty="0"/>
              <a:t>	- </a:t>
            </a:r>
            <a:r>
              <a:rPr lang="fr-FR" sz="2000" dirty="0"/>
              <a:t>Grossesse 3eme trimestre. </a:t>
            </a:r>
          </a:p>
          <a:p>
            <a:pPr>
              <a:buNone/>
            </a:pPr>
            <a:r>
              <a:rPr lang="fr-FR" dirty="0"/>
              <a:t>            - </a:t>
            </a:r>
            <a:r>
              <a:rPr lang="fr-FR" sz="2000" dirty="0"/>
              <a:t>Gammapathie monoclonale.</a:t>
            </a:r>
          </a:p>
          <a:p>
            <a:pPr>
              <a:buNone/>
            </a:pPr>
            <a:r>
              <a:rPr lang="fr-FR" dirty="0"/>
              <a:t>	</a:t>
            </a:r>
          </a:p>
          <a:p>
            <a:r>
              <a:rPr lang="fr-FR" dirty="0"/>
              <a:t>   </a:t>
            </a:r>
            <a:r>
              <a:rPr lang="fr-FR" sz="2000" dirty="0"/>
              <a:t>Agglutination GR :</a:t>
            </a:r>
          </a:p>
          <a:p>
            <a:pPr>
              <a:buNone/>
            </a:pPr>
            <a:r>
              <a:rPr lang="fr-FR" dirty="0"/>
              <a:t>	- </a:t>
            </a:r>
            <a:r>
              <a:rPr lang="fr-FR" sz="2000" dirty="0"/>
              <a:t>Agglutinine froide.</a:t>
            </a:r>
          </a:p>
          <a:p>
            <a:pPr>
              <a:buNone/>
            </a:pPr>
            <a:r>
              <a:rPr lang="fr-FR" dirty="0"/>
              <a:t> </a:t>
            </a:r>
          </a:p>
          <a:p>
            <a:pPr marL="342900" indent="-342900"/>
            <a:r>
              <a:rPr lang="fr-FR" dirty="0"/>
              <a:t> </a:t>
            </a:r>
            <a:r>
              <a:rPr lang="fr-FR" sz="2000" dirty="0"/>
              <a:t>Anémie physiologique du nouveau né entre 1 mois et 12 mois.</a:t>
            </a:r>
          </a:p>
          <a:p>
            <a:endParaRPr lang="fr-FR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0070C0"/>
                </a:solidFill>
              </a:rPr>
              <a:t>Diagnostic étiologique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 </a:t>
            </a:r>
            <a:r>
              <a:rPr lang="fr-FR" sz="2000" dirty="0"/>
              <a:t>Interrogatoire : </a:t>
            </a:r>
          </a:p>
          <a:p>
            <a:pPr>
              <a:buNone/>
            </a:pPr>
            <a:r>
              <a:rPr lang="fr-FR" dirty="0"/>
              <a:t>       - </a:t>
            </a:r>
            <a:r>
              <a:rPr lang="fr-FR" sz="2000" dirty="0"/>
              <a:t>Age début, ATCD perso et familiaux, Consanguinité</a:t>
            </a:r>
          </a:p>
          <a:p>
            <a:pPr>
              <a:buNone/>
            </a:pPr>
            <a:r>
              <a:rPr lang="fr-FR" dirty="0"/>
              <a:t>       - </a:t>
            </a:r>
            <a:r>
              <a:rPr lang="fr-FR" sz="2000" dirty="0"/>
              <a:t>CSE,  Régime, Notion TS, Spoliation sanguine</a:t>
            </a:r>
            <a:endParaRPr lang="fr-FR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PLAN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2" indent="-342900">
              <a:buFont typeface="Wingdings" panose="05000000000000000000" pitchFamily="2" charset="2"/>
              <a:buChar char="§"/>
            </a:pPr>
            <a:r>
              <a:rPr lang="fr-FR" dirty="0"/>
              <a:t>Définition. </a:t>
            </a:r>
          </a:p>
          <a:p>
            <a:pPr lvl="2"/>
            <a:endParaRPr lang="fr-FR" dirty="0"/>
          </a:p>
          <a:p>
            <a:pPr marL="342900" lvl="2" indent="-342900">
              <a:buFont typeface="Wingdings" panose="05000000000000000000" pitchFamily="2" charset="2"/>
              <a:buChar char="§"/>
            </a:pPr>
            <a:r>
              <a:rPr lang="fr-FR" dirty="0"/>
              <a:t>Intérêt de la question.</a:t>
            </a:r>
          </a:p>
          <a:p>
            <a:pPr lvl="2"/>
            <a:endParaRPr lang="fr-FR" dirty="0"/>
          </a:p>
          <a:p>
            <a:pPr marL="342900" lvl="2" indent="-342900">
              <a:buFont typeface="Wingdings" panose="05000000000000000000" pitchFamily="2" charset="2"/>
              <a:buChar char="§"/>
            </a:pPr>
            <a:r>
              <a:rPr lang="fr-FR" dirty="0"/>
              <a:t>Physiopathologie.</a:t>
            </a:r>
          </a:p>
          <a:p>
            <a:pPr lvl="2"/>
            <a:endParaRPr lang="fr-FR" dirty="0"/>
          </a:p>
          <a:p>
            <a:pPr marL="342900" lvl="2" indent="-342900">
              <a:buFont typeface="Wingdings" panose="05000000000000000000" pitchFamily="2" charset="2"/>
              <a:buChar char="§"/>
            </a:pPr>
            <a:r>
              <a:rPr lang="fr-FR" dirty="0"/>
              <a:t>Diagnostic.</a:t>
            </a:r>
          </a:p>
          <a:p>
            <a:pPr lvl="2"/>
            <a:r>
              <a:rPr lang="fr-FR" dirty="0"/>
              <a:t>                Diagnostic positif.</a:t>
            </a:r>
          </a:p>
          <a:p>
            <a:pPr lvl="2"/>
            <a:r>
              <a:rPr lang="fr-FR" dirty="0"/>
              <a:t>                Diagnostic différentiel.</a:t>
            </a:r>
          </a:p>
          <a:p>
            <a:pPr lvl="2"/>
            <a:r>
              <a:rPr lang="fr-FR" dirty="0"/>
              <a:t>                Diagnostic étiologique. </a:t>
            </a:r>
          </a:p>
          <a:p>
            <a:pPr lvl="2"/>
            <a:endParaRPr lang="fr-FR" dirty="0"/>
          </a:p>
          <a:p>
            <a:pPr marL="342900" lvl="2" indent="-342900">
              <a:buFont typeface="Wingdings" panose="05000000000000000000" pitchFamily="2" charset="2"/>
              <a:buChar char="§"/>
            </a:pPr>
            <a:r>
              <a:rPr lang="fr-FR" dirty="0"/>
              <a:t> Conclusion  	 	</a:t>
            </a:r>
            <a:endParaRPr lang="ar-DZ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FF0000"/>
                </a:solidFill>
              </a:rPr>
              <a:t>Examen biologique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   </a:t>
            </a:r>
            <a:r>
              <a:rPr lang="fr-FR" sz="2000" dirty="0"/>
              <a:t>Hg – FS ( A isolée ou associée). </a:t>
            </a:r>
          </a:p>
          <a:p>
            <a:pPr marL="342900" indent="-342900"/>
            <a:r>
              <a:rPr lang="fr-FR" dirty="0"/>
              <a:t> </a:t>
            </a:r>
            <a:r>
              <a:rPr lang="fr-FR" sz="2000" dirty="0"/>
              <a:t>VGM : Ht x 10/GR (80-95 fl). </a:t>
            </a:r>
          </a:p>
          <a:p>
            <a:pPr marL="342900" indent="-342900"/>
            <a:r>
              <a:rPr lang="fr-FR" dirty="0"/>
              <a:t> </a:t>
            </a:r>
            <a:r>
              <a:rPr lang="fr-FR" sz="2000" dirty="0"/>
              <a:t>CCMH=Hb/Hte.</a:t>
            </a:r>
          </a:p>
          <a:p>
            <a:pPr marL="342900" indent="-342900"/>
            <a:r>
              <a:rPr lang="fr-FR" dirty="0"/>
              <a:t> </a:t>
            </a:r>
            <a:r>
              <a:rPr lang="fr-FR" sz="2000" dirty="0"/>
              <a:t>TGMH=Hb/GR.</a:t>
            </a:r>
          </a:p>
          <a:p>
            <a:endParaRPr lang="fr-FR" dirty="0"/>
          </a:p>
          <a:p>
            <a:pPr marL="342900" indent="-342900"/>
            <a:r>
              <a:rPr lang="fr-FR" dirty="0"/>
              <a:t> </a:t>
            </a:r>
            <a:r>
              <a:rPr lang="fr-FR" sz="2000" dirty="0"/>
              <a:t>Rétic : &gt; 120 000/mm3(A Rég), </a:t>
            </a:r>
          </a:p>
          <a:p>
            <a:pPr>
              <a:buNone/>
            </a:pPr>
            <a:r>
              <a:rPr lang="fr-FR" dirty="0"/>
              <a:t>                </a:t>
            </a:r>
            <a:r>
              <a:rPr lang="fr-FR" sz="2000" dirty="0"/>
              <a:t>&lt; 120 000/mm3 (A Areg).</a:t>
            </a:r>
          </a:p>
          <a:p>
            <a:pPr>
              <a:buNone/>
            </a:pPr>
            <a:endParaRPr lang="fr-FR" dirty="0"/>
          </a:p>
          <a:p>
            <a:pPr marL="342900" indent="-342900"/>
            <a:r>
              <a:rPr lang="fr-FR" dirty="0"/>
              <a:t> </a:t>
            </a:r>
            <a:r>
              <a:rPr lang="fr-FR" sz="2000" dirty="0"/>
              <a:t>Bilan martial, Bili indirecte, E Hb.</a:t>
            </a:r>
          </a:p>
          <a:p>
            <a:pPr marL="342900" indent="-342900"/>
            <a:r>
              <a:rPr lang="fr-FR" dirty="0"/>
              <a:t> </a:t>
            </a:r>
            <a:r>
              <a:rPr lang="fr-FR" sz="2000" dirty="0"/>
              <a:t>Medullogramme, Dosage Vitaminique, Perls.</a:t>
            </a:r>
          </a:p>
          <a:p>
            <a:endParaRPr lang="fr-FR" dirty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0070C0"/>
                </a:solidFill>
              </a:rPr>
              <a:t>Intervalles de référence en hématologie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Image 3" descr="Capture_Ta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1918650"/>
            <a:ext cx="7560840" cy="4318662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 </a:t>
            </a:r>
            <a:r>
              <a:rPr lang="fr-FR" sz="2000" dirty="0"/>
              <a:t>L’anémie n’est pas un diagnostic mais un</a:t>
            </a:r>
          </a:p>
          <a:p>
            <a:pPr>
              <a:buNone/>
            </a:pPr>
            <a:r>
              <a:rPr lang="fr-FR" sz="2000" dirty="0"/>
              <a:t>symptôme imposant toujours la recherche</a:t>
            </a:r>
          </a:p>
          <a:p>
            <a:pPr>
              <a:buNone/>
            </a:pPr>
            <a:r>
              <a:rPr lang="fr-FR" sz="2000" dirty="0"/>
              <a:t>Étiologique.</a:t>
            </a:r>
          </a:p>
          <a:p>
            <a:pPr>
              <a:buNone/>
            </a:pPr>
            <a:endParaRPr lang="fr-FR" sz="2000" dirty="0"/>
          </a:p>
          <a:p>
            <a:r>
              <a:rPr lang="fr-FR" dirty="0"/>
              <a:t> </a:t>
            </a:r>
            <a:r>
              <a:rPr lang="fr-FR" sz="2000" dirty="0"/>
              <a:t>Les anémies sont classées et explorées en</a:t>
            </a:r>
          </a:p>
          <a:p>
            <a:pPr>
              <a:buFont typeface="Varela Round"/>
              <a:buNone/>
            </a:pPr>
            <a:r>
              <a:rPr lang="fr-FR" sz="2000" dirty="0"/>
              <a:t>fonction des réticulocytes, VGM ,CCMH.</a:t>
            </a:r>
          </a:p>
          <a:p>
            <a:pPr>
              <a:buNone/>
            </a:pPr>
            <a:r>
              <a:rPr lang="fr-FR" dirty="0"/>
              <a:t>                                       </a:t>
            </a:r>
          </a:p>
          <a:p>
            <a:r>
              <a:rPr lang="fr-FR" dirty="0"/>
              <a:t> </a:t>
            </a:r>
            <a:r>
              <a:rPr lang="fr-FR" sz="2000" dirty="0"/>
              <a:t>Les autres anomalies de l’hémogramme.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7"/>
          <p:cNvSpPr>
            <a:spLocks noChangeArrowheads="1"/>
          </p:cNvSpPr>
          <p:nvPr/>
        </p:nvSpPr>
        <p:spPr bwMode="auto">
          <a:xfrm>
            <a:off x="4876800" y="381000"/>
            <a:ext cx="2971800" cy="838200"/>
          </a:xfrm>
          <a:prstGeom prst="rect">
            <a:avLst/>
          </a:prstGeom>
          <a:noFill/>
          <a:ln w="254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000" b="1" kern="1200" dirty="0">
                <a:solidFill>
                  <a:srgbClr val="FF9900"/>
                </a:solidFill>
                <a:latin typeface="Comic Sans MS" pitchFamily="66" charset="0"/>
                <a:ea typeface="+mn-ea"/>
                <a:cs typeface="Arial" charset="0"/>
              </a:rPr>
              <a:t>Anémie Régénérative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000" kern="1200" dirty="0">
                <a:solidFill>
                  <a:srgbClr val="FFFFFF"/>
                </a:solidFill>
                <a:latin typeface="Comic Sans MS" pitchFamily="66" charset="0"/>
                <a:ea typeface="+mn-ea"/>
                <a:cs typeface="Arial" charset="0"/>
              </a:rPr>
              <a:t>taux de rétic </a:t>
            </a:r>
            <a:r>
              <a:rPr lang="en-US" sz="2000" kern="1200" dirty="0">
                <a:solidFill>
                  <a:srgbClr val="FFFFFF"/>
                </a:solidFill>
                <a:latin typeface="Comic Sans MS" pitchFamily="66" charset="0"/>
                <a:ea typeface="+mn-ea"/>
                <a:cs typeface="Arial" charset="0"/>
              </a:rPr>
              <a:t>&gt; 120.000</a:t>
            </a:r>
          </a:p>
        </p:txBody>
      </p:sp>
      <p:sp>
        <p:nvSpPr>
          <p:cNvPr id="8195" name="Rectangle 19"/>
          <p:cNvSpPr>
            <a:spLocks noChangeArrowheads="1"/>
          </p:cNvSpPr>
          <p:nvPr/>
        </p:nvSpPr>
        <p:spPr bwMode="auto">
          <a:xfrm>
            <a:off x="4648200" y="1676400"/>
            <a:ext cx="1676400" cy="609600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000" b="1" kern="1200" dirty="0">
                <a:solidFill>
                  <a:srgbClr val="FFFFFF"/>
                </a:solidFill>
                <a:latin typeface="Comic Sans MS" pitchFamily="66" charset="0"/>
                <a:ea typeface="+mn-ea"/>
                <a:cs typeface="Arial" charset="0"/>
              </a:rPr>
              <a:t>hémorragie</a:t>
            </a:r>
          </a:p>
        </p:txBody>
      </p:sp>
      <p:sp>
        <p:nvSpPr>
          <p:cNvPr id="8196" name="Rectangle 20"/>
          <p:cNvSpPr>
            <a:spLocks noChangeArrowheads="1"/>
          </p:cNvSpPr>
          <p:nvPr/>
        </p:nvSpPr>
        <p:spPr bwMode="auto">
          <a:xfrm>
            <a:off x="6553200" y="1676400"/>
            <a:ext cx="1676400" cy="609600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000" b="1" kern="1200" dirty="0">
                <a:solidFill>
                  <a:srgbClr val="FFFFFF"/>
                </a:solidFill>
                <a:latin typeface="Comic Sans MS" pitchFamily="66" charset="0"/>
                <a:ea typeface="+mn-ea"/>
                <a:cs typeface="Arial" charset="0"/>
              </a:rPr>
              <a:t>hémolyse</a:t>
            </a:r>
          </a:p>
        </p:txBody>
      </p:sp>
      <p:sp>
        <p:nvSpPr>
          <p:cNvPr id="8197" name="AutoShape 25"/>
          <p:cNvSpPr>
            <a:spLocks noChangeArrowheads="1"/>
          </p:cNvSpPr>
          <p:nvPr/>
        </p:nvSpPr>
        <p:spPr bwMode="auto">
          <a:xfrm>
            <a:off x="6400800" y="2438400"/>
            <a:ext cx="2438400" cy="838200"/>
          </a:xfrm>
          <a:prstGeom prst="bracePair">
            <a:avLst>
              <a:gd name="adj" fmla="val 8333"/>
            </a:avLst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000" kern="1200" dirty="0">
                <a:solidFill>
                  <a:srgbClr val="FFFFFF"/>
                </a:solidFill>
                <a:latin typeface="Comic Sans MS" pitchFamily="66" charset="0"/>
                <a:ea typeface="+mn-ea"/>
                <a:cs typeface="Arial" charset="0"/>
              </a:rPr>
              <a:t>bilirubine libre ++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000" kern="1200" dirty="0">
                <a:solidFill>
                  <a:srgbClr val="FFFFFF"/>
                </a:solidFill>
                <a:latin typeface="Comic Sans MS" pitchFamily="66" charset="0"/>
                <a:ea typeface="+mn-ea"/>
                <a:cs typeface="Arial" charset="0"/>
              </a:rPr>
              <a:t>fer sérique ++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000" kern="1200" dirty="0">
                <a:solidFill>
                  <a:srgbClr val="FFFFFF"/>
                </a:solidFill>
                <a:latin typeface="Comic Sans MS" pitchFamily="66" charset="0"/>
                <a:ea typeface="+mn-ea"/>
                <a:cs typeface="Arial" charset="0"/>
              </a:rPr>
              <a:t>haptoglobine --</a:t>
            </a:r>
          </a:p>
        </p:txBody>
      </p:sp>
      <p:sp>
        <p:nvSpPr>
          <p:cNvPr id="8198" name="Rectangle 28"/>
          <p:cNvSpPr>
            <a:spLocks noChangeArrowheads="1"/>
          </p:cNvSpPr>
          <p:nvPr/>
        </p:nvSpPr>
        <p:spPr bwMode="auto">
          <a:xfrm>
            <a:off x="3200400" y="2819400"/>
            <a:ext cx="2438400" cy="609600"/>
          </a:xfrm>
          <a:prstGeom prst="rect">
            <a:avLst/>
          </a:prstGeom>
          <a:noFill/>
          <a:ln w="254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000" b="1" kern="1200" dirty="0">
                <a:solidFill>
                  <a:srgbClr val="FFFFFF"/>
                </a:solidFill>
                <a:latin typeface="Comic Sans MS" pitchFamily="66" charset="0"/>
                <a:ea typeface="+mn-ea"/>
                <a:cs typeface="Arial" charset="0"/>
              </a:rPr>
              <a:t>Anémie hémolytique</a:t>
            </a:r>
          </a:p>
        </p:txBody>
      </p:sp>
      <p:sp>
        <p:nvSpPr>
          <p:cNvPr id="8199" name="AutoShape 35"/>
          <p:cNvSpPr>
            <a:spLocks noChangeArrowheads="1"/>
          </p:cNvSpPr>
          <p:nvPr/>
        </p:nvSpPr>
        <p:spPr bwMode="auto">
          <a:xfrm>
            <a:off x="457200" y="4267200"/>
            <a:ext cx="2514600" cy="19050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sz="2000" kern="1200" dirty="0">
                <a:solidFill>
                  <a:srgbClr val="FFFFFF"/>
                </a:solidFill>
                <a:latin typeface="Comic Sans MS" pitchFamily="66" charset="0"/>
                <a:ea typeface="+mn-ea"/>
                <a:cs typeface="Arial" charset="0"/>
              </a:rPr>
              <a:t>auto-immune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sz="2000" kern="1200" dirty="0">
                <a:solidFill>
                  <a:srgbClr val="FFFFFF"/>
                </a:solidFill>
                <a:latin typeface="Comic Sans MS" pitchFamily="66" charset="0"/>
                <a:ea typeface="+mn-ea"/>
                <a:cs typeface="Arial" charset="0"/>
              </a:rPr>
              <a:t>infectieuse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sz="2000" kern="1200" dirty="0">
                <a:solidFill>
                  <a:srgbClr val="FFFFFF"/>
                </a:solidFill>
                <a:latin typeface="Comic Sans MS" pitchFamily="66" charset="0"/>
                <a:ea typeface="+mn-ea"/>
                <a:cs typeface="Arial" charset="0"/>
              </a:rPr>
              <a:t>toxique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sz="2000" kern="1200" dirty="0">
                <a:solidFill>
                  <a:srgbClr val="FFFFFF"/>
                </a:solidFill>
                <a:latin typeface="Comic Sans MS" pitchFamily="66" charset="0"/>
                <a:ea typeface="+mn-ea"/>
                <a:cs typeface="Arial" charset="0"/>
              </a:rPr>
              <a:t>médicamenteuse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sz="2000" kern="1200" dirty="0">
                <a:solidFill>
                  <a:srgbClr val="FFFFFF"/>
                </a:solidFill>
                <a:latin typeface="Comic Sans MS" pitchFamily="66" charset="0"/>
                <a:ea typeface="+mn-ea"/>
                <a:cs typeface="Arial" charset="0"/>
              </a:rPr>
              <a:t>mécanique</a:t>
            </a:r>
          </a:p>
        </p:txBody>
      </p:sp>
      <p:sp>
        <p:nvSpPr>
          <p:cNvPr id="8200" name="AutoShape 36"/>
          <p:cNvSpPr>
            <a:spLocks noChangeArrowheads="1"/>
          </p:cNvSpPr>
          <p:nvPr/>
        </p:nvSpPr>
        <p:spPr bwMode="auto">
          <a:xfrm>
            <a:off x="6248400" y="4267200"/>
            <a:ext cx="2514600" cy="19050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sz="2000" kern="1200" dirty="0">
                <a:solidFill>
                  <a:srgbClr val="FFFFFF"/>
                </a:solidFill>
                <a:latin typeface="Comic Sans MS" pitchFamily="66" charset="0"/>
                <a:ea typeface="+mn-ea"/>
                <a:cs typeface="Arial" charset="0"/>
              </a:rPr>
              <a:t>hémoglobinopathie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sz="2000" kern="1200" dirty="0">
                <a:solidFill>
                  <a:srgbClr val="FFFFFF"/>
                </a:solidFill>
                <a:latin typeface="Comic Sans MS" pitchFamily="66" charset="0"/>
                <a:ea typeface="+mn-ea"/>
                <a:cs typeface="Arial" charset="0"/>
              </a:rPr>
              <a:t>membranaire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sz="2000" kern="1200" dirty="0">
                <a:solidFill>
                  <a:srgbClr val="FFFFFF"/>
                </a:solidFill>
                <a:latin typeface="Comic Sans MS" pitchFamily="66" charset="0"/>
                <a:ea typeface="+mn-ea"/>
                <a:cs typeface="Arial" charset="0"/>
              </a:rPr>
              <a:t>enzymopathie</a:t>
            </a:r>
          </a:p>
        </p:txBody>
      </p:sp>
      <p:cxnSp>
        <p:nvCxnSpPr>
          <p:cNvPr id="8201" name="AutoShape 37"/>
          <p:cNvCxnSpPr>
            <a:cxnSpLocks noChangeShapeType="1"/>
            <a:stCxn id="8198" idx="2"/>
            <a:endCxn id="8199" idx="0"/>
          </p:cNvCxnSpPr>
          <p:nvPr/>
        </p:nvCxnSpPr>
        <p:spPr bwMode="auto">
          <a:xfrm rot="5400000">
            <a:off x="2660650" y="2495550"/>
            <a:ext cx="812800" cy="2705100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bg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8202" name="AutoShape 38"/>
          <p:cNvCxnSpPr>
            <a:cxnSpLocks noChangeShapeType="1"/>
            <a:stCxn id="8198" idx="2"/>
            <a:endCxn id="8200" idx="0"/>
          </p:cNvCxnSpPr>
          <p:nvPr/>
        </p:nvCxnSpPr>
        <p:spPr bwMode="auto">
          <a:xfrm rot="16200000" flipH="1">
            <a:off x="5556250" y="2305050"/>
            <a:ext cx="812800" cy="3086100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bg1"/>
            </a:solidFill>
            <a:miter lim="800000"/>
            <a:headEnd/>
            <a:tailEnd type="triangle" w="med" len="med"/>
          </a:ln>
          <a:effectLst/>
        </p:spPr>
      </p:cxnSp>
      <p:pic>
        <p:nvPicPr>
          <p:cNvPr id="8203" name="Picture 39" descr="jsurgeon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0" y="4648200"/>
            <a:ext cx="1371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4" name="AutoShape 41"/>
          <p:cNvSpPr>
            <a:spLocks/>
          </p:cNvSpPr>
          <p:nvPr/>
        </p:nvSpPr>
        <p:spPr bwMode="auto">
          <a:xfrm>
            <a:off x="152400" y="3314700"/>
            <a:ext cx="1143000" cy="419100"/>
          </a:xfrm>
          <a:prstGeom prst="borderCallout2">
            <a:avLst>
              <a:gd name="adj1" fmla="val 27273"/>
              <a:gd name="adj2" fmla="val 106667"/>
              <a:gd name="adj3" fmla="val 27273"/>
              <a:gd name="adj4" fmla="val 106667"/>
              <a:gd name="adj5" fmla="val 227273"/>
              <a:gd name="adj6" fmla="val 106667"/>
            </a:avLst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000" kern="1200" dirty="0">
                <a:solidFill>
                  <a:srgbClr val="FFFFFF"/>
                </a:solidFill>
                <a:latin typeface="Comic Sans MS" pitchFamily="66" charset="0"/>
                <a:ea typeface="+mn-ea"/>
                <a:cs typeface="Arial" charset="0"/>
              </a:rPr>
              <a:t>Acquise</a:t>
            </a:r>
          </a:p>
        </p:txBody>
      </p:sp>
      <p:sp>
        <p:nvSpPr>
          <p:cNvPr id="8205" name="AutoShape 42"/>
          <p:cNvSpPr>
            <a:spLocks/>
          </p:cNvSpPr>
          <p:nvPr/>
        </p:nvSpPr>
        <p:spPr bwMode="auto">
          <a:xfrm>
            <a:off x="7086600" y="3429000"/>
            <a:ext cx="1600200" cy="419100"/>
          </a:xfrm>
          <a:prstGeom prst="borderCallout1">
            <a:avLst>
              <a:gd name="adj1" fmla="val 27273"/>
              <a:gd name="adj2" fmla="val -4764"/>
              <a:gd name="adj3" fmla="val 172727"/>
              <a:gd name="adj4" fmla="val -4764"/>
            </a:avLst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000" kern="1200" dirty="0">
                <a:solidFill>
                  <a:srgbClr val="FFFFFF"/>
                </a:solidFill>
                <a:latin typeface="Comic Sans MS" pitchFamily="66" charset="0"/>
                <a:ea typeface="+mn-ea"/>
                <a:cs typeface="Arial" charset="0"/>
              </a:rPr>
              <a:t>Congénitale</a:t>
            </a:r>
          </a:p>
        </p:txBody>
      </p:sp>
      <p:cxnSp>
        <p:nvCxnSpPr>
          <p:cNvPr id="8206" name="AutoShape 44"/>
          <p:cNvCxnSpPr>
            <a:cxnSpLocks noChangeShapeType="1"/>
            <a:stCxn id="8194" idx="2"/>
            <a:endCxn id="8195" idx="0"/>
          </p:cNvCxnSpPr>
          <p:nvPr/>
        </p:nvCxnSpPr>
        <p:spPr bwMode="auto">
          <a:xfrm rot="5400000">
            <a:off x="5708650" y="1009650"/>
            <a:ext cx="431800" cy="876300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rgbClr val="FF99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8207" name="AutoShape 45"/>
          <p:cNvCxnSpPr>
            <a:cxnSpLocks noChangeShapeType="1"/>
            <a:stCxn id="8194" idx="2"/>
            <a:endCxn id="8196" idx="0"/>
          </p:cNvCxnSpPr>
          <p:nvPr/>
        </p:nvCxnSpPr>
        <p:spPr bwMode="auto">
          <a:xfrm rot="16200000" flipH="1">
            <a:off x="6661150" y="933450"/>
            <a:ext cx="431800" cy="1028700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rgbClr val="FF990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8208" name="Rectangle 46"/>
          <p:cNvSpPr>
            <a:spLocks noChangeArrowheads="1"/>
          </p:cNvSpPr>
          <p:nvPr/>
        </p:nvSpPr>
        <p:spPr bwMode="auto">
          <a:xfrm>
            <a:off x="914400" y="381000"/>
            <a:ext cx="2971800" cy="838200"/>
          </a:xfrm>
          <a:prstGeom prst="rect">
            <a:avLst/>
          </a:prstGeom>
          <a:noFill/>
          <a:ln w="254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000" b="1" kern="1200" dirty="0">
                <a:solidFill>
                  <a:srgbClr val="FF9900"/>
                </a:solidFill>
                <a:latin typeface="Comic Sans MS" pitchFamily="66" charset="0"/>
                <a:ea typeface="+mn-ea"/>
                <a:cs typeface="Arial" charset="0"/>
              </a:rPr>
              <a:t>Anémie Arégénérative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000" kern="1200" dirty="0">
                <a:solidFill>
                  <a:srgbClr val="FFFFFF"/>
                </a:solidFill>
                <a:latin typeface="Comic Sans MS" pitchFamily="66" charset="0"/>
                <a:ea typeface="+mn-ea"/>
                <a:cs typeface="Arial" charset="0"/>
              </a:rPr>
              <a:t>taux de rétic </a:t>
            </a:r>
            <a:r>
              <a:rPr lang="en-US" sz="2000" kern="1200" dirty="0">
                <a:solidFill>
                  <a:srgbClr val="FFFFFF"/>
                </a:solidFill>
                <a:latin typeface="Comic Sans MS" pitchFamily="66" charset="0"/>
                <a:ea typeface="+mn-ea"/>
                <a:cs typeface="Arial" charset="0"/>
              </a:rPr>
              <a:t>&lt; 120.000</a:t>
            </a:r>
          </a:p>
        </p:txBody>
      </p:sp>
      <p:sp>
        <p:nvSpPr>
          <p:cNvPr id="8209" name="Rectangle 47"/>
          <p:cNvSpPr>
            <a:spLocks noChangeArrowheads="1"/>
          </p:cNvSpPr>
          <p:nvPr/>
        </p:nvSpPr>
        <p:spPr bwMode="auto">
          <a:xfrm>
            <a:off x="1828800" y="1676400"/>
            <a:ext cx="1143000" cy="609600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000" b="1" kern="1200" dirty="0">
                <a:solidFill>
                  <a:srgbClr val="FFFFFF"/>
                </a:solidFill>
                <a:latin typeface="Comic Sans MS" pitchFamily="66" charset="0"/>
                <a:ea typeface="+mn-ea"/>
                <a:cs typeface="Arial" charset="0"/>
              </a:rPr>
              <a:t>VGM</a:t>
            </a:r>
          </a:p>
        </p:txBody>
      </p:sp>
      <p:cxnSp>
        <p:nvCxnSpPr>
          <p:cNvPr id="8210" name="AutoShape 49"/>
          <p:cNvCxnSpPr>
            <a:cxnSpLocks noChangeShapeType="1"/>
            <a:stCxn id="8208" idx="2"/>
            <a:endCxn id="8209" idx="0"/>
          </p:cNvCxnSpPr>
          <p:nvPr/>
        </p:nvCxnSpPr>
        <p:spPr bwMode="auto">
          <a:xfrm>
            <a:off x="2400300" y="1231900"/>
            <a:ext cx="0" cy="431800"/>
          </a:xfrm>
          <a:prstGeom prst="straightConnector1">
            <a:avLst/>
          </a:prstGeom>
          <a:noFill/>
          <a:ln w="25400">
            <a:solidFill>
              <a:srgbClr val="FF9900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3048000" y="381000"/>
            <a:ext cx="2971800" cy="838200"/>
          </a:xfrm>
          <a:prstGeom prst="rect">
            <a:avLst/>
          </a:prstGeom>
          <a:noFill/>
          <a:ln w="254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b="1" dirty="0">
                <a:solidFill>
                  <a:srgbClr val="FF9900"/>
                </a:solidFill>
              </a:rPr>
              <a:t>Anémie Microcytaire</a:t>
            </a:r>
          </a:p>
          <a:p>
            <a:pPr algn="ctr"/>
            <a:r>
              <a:rPr lang="fr-FR" dirty="0">
                <a:solidFill>
                  <a:schemeClr val="bg1"/>
                </a:solidFill>
              </a:rPr>
              <a:t>VGM </a:t>
            </a:r>
            <a:r>
              <a:rPr lang="en-US" dirty="0">
                <a:solidFill>
                  <a:schemeClr val="bg1"/>
                </a:solidFill>
              </a:rPr>
              <a:t>&lt; 80 fl</a:t>
            </a:r>
          </a:p>
        </p:txBody>
      </p:sp>
      <p:sp>
        <p:nvSpPr>
          <p:cNvPr id="9219" name="AutoShape 8"/>
          <p:cNvSpPr>
            <a:spLocks noChangeArrowheads="1"/>
          </p:cNvSpPr>
          <p:nvPr/>
        </p:nvSpPr>
        <p:spPr bwMode="auto">
          <a:xfrm>
            <a:off x="3276600" y="1676400"/>
            <a:ext cx="2514600" cy="4572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bilan martial</a:t>
            </a:r>
          </a:p>
        </p:txBody>
      </p:sp>
      <p:cxnSp>
        <p:nvCxnSpPr>
          <p:cNvPr id="9220" name="AutoShape 9"/>
          <p:cNvCxnSpPr>
            <a:cxnSpLocks noChangeShapeType="1"/>
            <a:stCxn id="9218" idx="2"/>
            <a:endCxn id="9219" idx="0"/>
          </p:cNvCxnSpPr>
          <p:nvPr/>
        </p:nvCxnSpPr>
        <p:spPr bwMode="auto">
          <a:xfrm>
            <a:off x="4533900" y="1231900"/>
            <a:ext cx="0" cy="431800"/>
          </a:xfrm>
          <a:prstGeom prst="straightConnector1">
            <a:avLst/>
          </a:prstGeom>
          <a:noFill/>
          <a:ln w="25400">
            <a:solidFill>
              <a:srgbClr val="FF9900"/>
            </a:solidFill>
            <a:round/>
            <a:headEnd/>
            <a:tailEnd type="triangle" w="med" len="med"/>
          </a:ln>
          <a:effectLst/>
        </p:spPr>
      </p:cxnSp>
      <p:sp>
        <p:nvSpPr>
          <p:cNvPr id="9221" name="AutoShape 10"/>
          <p:cNvSpPr>
            <a:spLocks noChangeArrowheads="1"/>
          </p:cNvSpPr>
          <p:nvPr/>
        </p:nvSpPr>
        <p:spPr bwMode="auto">
          <a:xfrm>
            <a:off x="1066800" y="2667000"/>
            <a:ext cx="1828800" cy="990600"/>
          </a:xfrm>
          <a:prstGeom prst="bracePair">
            <a:avLst>
              <a:gd name="adj" fmla="val 8333"/>
            </a:avLst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Fer sérique </a:t>
            </a:r>
            <a:r>
              <a:rPr lang="fr-FR" dirty="0">
                <a:solidFill>
                  <a:schemeClr val="bg1"/>
                </a:solidFill>
                <a:latin typeface="Arial" charset="0"/>
              </a:rPr>
              <a:t>↓</a:t>
            </a:r>
          </a:p>
          <a:p>
            <a:pPr algn="ctr"/>
            <a:r>
              <a:rPr lang="fr-FR" dirty="0">
                <a:solidFill>
                  <a:schemeClr val="bg1"/>
                </a:solidFill>
              </a:rPr>
              <a:t>TIBC </a:t>
            </a:r>
            <a:r>
              <a:rPr lang="fr-FR" dirty="0">
                <a:solidFill>
                  <a:schemeClr val="bg1"/>
                </a:solidFill>
                <a:latin typeface="Arial" charset="0"/>
              </a:rPr>
              <a:t>↑</a:t>
            </a:r>
          </a:p>
          <a:p>
            <a:pPr algn="ctr"/>
            <a:r>
              <a:rPr lang="fr-FR" dirty="0">
                <a:solidFill>
                  <a:schemeClr val="bg1"/>
                </a:solidFill>
              </a:rPr>
              <a:t>CSS </a:t>
            </a:r>
            <a:r>
              <a:rPr lang="en-US" dirty="0">
                <a:solidFill>
                  <a:schemeClr val="bg1"/>
                </a:solidFill>
              </a:rPr>
              <a:t>&lt; 16%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Férritine 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↓</a:t>
            </a:r>
          </a:p>
        </p:txBody>
      </p:sp>
      <p:sp>
        <p:nvSpPr>
          <p:cNvPr id="9222" name="AutoShape 11"/>
          <p:cNvSpPr>
            <a:spLocks noChangeArrowheads="1"/>
          </p:cNvSpPr>
          <p:nvPr/>
        </p:nvSpPr>
        <p:spPr bwMode="auto">
          <a:xfrm>
            <a:off x="6248400" y="2667000"/>
            <a:ext cx="1828800" cy="990600"/>
          </a:xfrm>
          <a:prstGeom prst="bracePair">
            <a:avLst>
              <a:gd name="adj" fmla="val 8333"/>
            </a:avLst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Fer sérique </a:t>
            </a:r>
            <a:r>
              <a:rPr lang="fr-FR" dirty="0">
                <a:solidFill>
                  <a:schemeClr val="bg1"/>
                </a:solidFill>
                <a:latin typeface="Arial" charset="0"/>
              </a:rPr>
              <a:t>↓</a:t>
            </a:r>
          </a:p>
          <a:p>
            <a:pPr algn="ctr"/>
            <a:r>
              <a:rPr lang="fr-FR" dirty="0">
                <a:solidFill>
                  <a:schemeClr val="bg1"/>
                </a:solidFill>
              </a:rPr>
              <a:t>TIBC </a:t>
            </a:r>
            <a:r>
              <a:rPr lang="fr-FR" dirty="0">
                <a:solidFill>
                  <a:schemeClr val="bg1"/>
                </a:solidFill>
                <a:latin typeface="Arial" charset="0"/>
              </a:rPr>
              <a:t>↓</a:t>
            </a:r>
          </a:p>
          <a:p>
            <a:pPr algn="ctr"/>
            <a:r>
              <a:rPr lang="fr-FR" dirty="0">
                <a:solidFill>
                  <a:schemeClr val="bg1"/>
                </a:solidFill>
              </a:rPr>
              <a:t>CSS </a:t>
            </a:r>
            <a:r>
              <a:rPr lang="en-US" dirty="0">
                <a:solidFill>
                  <a:schemeClr val="bg1"/>
                </a:solidFill>
              </a:rPr>
              <a:t>&gt; 16%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Férritine 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nle↑</a:t>
            </a:r>
          </a:p>
        </p:txBody>
      </p:sp>
      <p:cxnSp>
        <p:nvCxnSpPr>
          <p:cNvPr id="9223" name="AutoShape 13"/>
          <p:cNvCxnSpPr>
            <a:cxnSpLocks noChangeShapeType="1"/>
            <a:stCxn id="9219" idx="1"/>
            <a:endCxn id="9221" idx="0"/>
          </p:cNvCxnSpPr>
          <p:nvPr/>
        </p:nvCxnSpPr>
        <p:spPr bwMode="auto">
          <a:xfrm rot="10800000" flipV="1">
            <a:off x="1981200" y="1905000"/>
            <a:ext cx="1282700" cy="749300"/>
          </a:xfrm>
          <a:prstGeom prst="bentConnector2">
            <a:avLst/>
          </a:prstGeom>
          <a:noFill/>
          <a:ln w="25400">
            <a:solidFill>
              <a:schemeClr val="bg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9224" name="AutoShape 14"/>
          <p:cNvCxnSpPr>
            <a:cxnSpLocks noChangeShapeType="1"/>
            <a:stCxn id="9219" idx="3"/>
            <a:endCxn id="9222" idx="0"/>
          </p:cNvCxnSpPr>
          <p:nvPr/>
        </p:nvCxnSpPr>
        <p:spPr bwMode="auto">
          <a:xfrm>
            <a:off x="5803900" y="1905000"/>
            <a:ext cx="1358900" cy="749300"/>
          </a:xfrm>
          <a:prstGeom prst="bentConnector2">
            <a:avLst/>
          </a:prstGeom>
          <a:noFill/>
          <a:ln w="25400">
            <a:solidFill>
              <a:schemeClr val="bg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9225" name="Rectangle 15"/>
          <p:cNvSpPr>
            <a:spLocks noChangeArrowheads="1"/>
          </p:cNvSpPr>
          <p:nvPr/>
        </p:nvSpPr>
        <p:spPr bwMode="auto">
          <a:xfrm>
            <a:off x="1219200" y="3886200"/>
            <a:ext cx="1676400" cy="609600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A Ferriprive</a:t>
            </a:r>
          </a:p>
        </p:txBody>
      </p:sp>
      <p:sp>
        <p:nvSpPr>
          <p:cNvPr id="9226" name="Rectangle 16"/>
          <p:cNvSpPr>
            <a:spLocks noChangeArrowheads="1"/>
          </p:cNvSpPr>
          <p:nvPr/>
        </p:nvSpPr>
        <p:spPr bwMode="auto">
          <a:xfrm>
            <a:off x="6553200" y="4495800"/>
            <a:ext cx="2057400" cy="609600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A Inflammatoire</a:t>
            </a:r>
          </a:p>
        </p:txBody>
      </p:sp>
      <p:sp>
        <p:nvSpPr>
          <p:cNvPr id="9227" name="AutoShape 17"/>
          <p:cNvSpPr>
            <a:spLocks noChangeArrowheads="1"/>
          </p:cNvSpPr>
          <p:nvPr/>
        </p:nvSpPr>
        <p:spPr bwMode="auto">
          <a:xfrm>
            <a:off x="6858000" y="3886200"/>
            <a:ext cx="1295400" cy="4572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VS / CRP</a:t>
            </a:r>
          </a:p>
        </p:txBody>
      </p:sp>
      <p:sp>
        <p:nvSpPr>
          <p:cNvPr id="9228" name="AutoShape 18"/>
          <p:cNvSpPr>
            <a:spLocks noChangeArrowheads="1"/>
          </p:cNvSpPr>
          <p:nvPr/>
        </p:nvSpPr>
        <p:spPr bwMode="auto">
          <a:xfrm>
            <a:off x="4038600" y="3886200"/>
            <a:ext cx="990600" cy="4572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EHb</a:t>
            </a:r>
          </a:p>
        </p:txBody>
      </p:sp>
      <p:sp>
        <p:nvSpPr>
          <p:cNvPr id="9229" name="Rectangle 20"/>
          <p:cNvSpPr>
            <a:spLocks noChangeArrowheads="1"/>
          </p:cNvSpPr>
          <p:nvPr/>
        </p:nvSpPr>
        <p:spPr bwMode="auto">
          <a:xfrm>
            <a:off x="3581400" y="4495800"/>
            <a:ext cx="2222500" cy="457200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PPM A2</a:t>
            </a:r>
            <a:r>
              <a:rPr lang="en-US" dirty="0">
                <a:solidFill>
                  <a:schemeClr val="bg1"/>
                </a:solidFill>
              </a:rPr>
              <a:t> &gt; 3,3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9230" name="AutoShape 21"/>
          <p:cNvSpPr>
            <a:spLocks noChangeArrowheads="1"/>
          </p:cNvSpPr>
          <p:nvPr/>
        </p:nvSpPr>
        <p:spPr bwMode="auto">
          <a:xfrm>
            <a:off x="838200" y="4800600"/>
            <a:ext cx="2514600" cy="1066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Tx/>
              <a:buChar char="•"/>
            </a:pPr>
            <a:r>
              <a:rPr lang="fr-FR" dirty="0">
                <a:solidFill>
                  <a:schemeClr val="bg1"/>
                </a:solidFill>
              </a:rPr>
              <a:t>carence d’apport</a:t>
            </a:r>
          </a:p>
          <a:p>
            <a:pPr>
              <a:buFontTx/>
              <a:buChar char="•"/>
            </a:pPr>
            <a:r>
              <a:rPr lang="fr-FR" dirty="0">
                <a:solidFill>
                  <a:schemeClr val="bg1"/>
                </a:solidFill>
              </a:rPr>
              <a:t>spoliation sanguine</a:t>
            </a:r>
          </a:p>
          <a:p>
            <a:pPr>
              <a:buFontTx/>
              <a:buChar char="•"/>
            </a:pPr>
            <a:r>
              <a:rPr lang="fr-FR" dirty="0">
                <a:solidFill>
                  <a:schemeClr val="bg1"/>
                </a:solidFill>
              </a:rPr>
              <a:t>malabsorption</a:t>
            </a:r>
          </a:p>
        </p:txBody>
      </p:sp>
      <p:sp>
        <p:nvSpPr>
          <p:cNvPr id="9231" name="AutoShape 22"/>
          <p:cNvSpPr>
            <a:spLocks noChangeArrowheads="1"/>
          </p:cNvSpPr>
          <p:nvPr/>
        </p:nvSpPr>
        <p:spPr bwMode="auto">
          <a:xfrm>
            <a:off x="6400800" y="5334000"/>
            <a:ext cx="2514600" cy="1066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Tx/>
              <a:buChar char="•"/>
            </a:pPr>
            <a:r>
              <a:rPr lang="fr-FR" dirty="0">
                <a:solidFill>
                  <a:schemeClr val="bg1"/>
                </a:solidFill>
              </a:rPr>
              <a:t>infection</a:t>
            </a:r>
          </a:p>
          <a:p>
            <a:pPr>
              <a:buFontTx/>
              <a:buChar char="•"/>
            </a:pPr>
            <a:r>
              <a:rPr lang="fr-FR" dirty="0">
                <a:solidFill>
                  <a:schemeClr val="bg1"/>
                </a:solidFill>
              </a:rPr>
              <a:t>néoplasie</a:t>
            </a:r>
          </a:p>
          <a:p>
            <a:pPr>
              <a:buFontTx/>
              <a:buChar char="•"/>
            </a:pPr>
            <a:r>
              <a:rPr lang="fr-FR" dirty="0">
                <a:solidFill>
                  <a:schemeClr val="bg1"/>
                </a:solidFill>
              </a:rPr>
              <a:t>connectivite</a:t>
            </a:r>
          </a:p>
        </p:txBody>
      </p:sp>
      <p:pic>
        <p:nvPicPr>
          <p:cNvPr id="9232" name="Picture 23" descr="transport_122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2324100"/>
            <a:ext cx="1371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233" name="AutoShape 24"/>
          <p:cNvCxnSpPr>
            <a:cxnSpLocks noChangeShapeType="1"/>
            <a:stCxn id="9225" idx="2"/>
            <a:endCxn id="9230" idx="0"/>
          </p:cNvCxnSpPr>
          <p:nvPr/>
        </p:nvCxnSpPr>
        <p:spPr bwMode="auto">
          <a:xfrm>
            <a:off x="2057400" y="4508500"/>
            <a:ext cx="38100" cy="279400"/>
          </a:xfrm>
          <a:prstGeom prst="straightConnector1">
            <a:avLst/>
          </a:prstGeom>
          <a:noFill/>
          <a:ln w="25400">
            <a:solidFill>
              <a:schemeClr val="bg1"/>
            </a:solidFill>
            <a:round/>
            <a:headEnd/>
            <a:tailEnd type="triangle" w="med" len="med"/>
          </a:ln>
          <a:effectLst/>
        </p:spPr>
      </p:cxnSp>
      <p:cxnSp>
        <p:nvCxnSpPr>
          <p:cNvPr id="9234" name="AutoShape 25"/>
          <p:cNvCxnSpPr>
            <a:cxnSpLocks noChangeShapeType="1"/>
            <a:stCxn id="9226" idx="2"/>
            <a:endCxn id="9231" idx="0"/>
          </p:cNvCxnSpPr>
          <p:nvPr/>
        </p:nvCxnSpPr>
        <p:spPr bwMode="auto">
          <a:xfrm>
            <a:off x="7581900" y="5118100"/>
            <a:ext cx="76200" cy="203200"/>
          </a:xfrm>
          <a:prstGeom prst="straightConnector1">
            <a:avLst/>
          </a:prstGeom>
          <a:noFill/>
          <a:ln w="25400">
            <a:solidFill>
              <a:schemeClr val="bg1"/>
            </a:solidFill>
            <a:round/>
            <a:headEnd/>
            <a:tailEnd type="triangle" w="med" len="med"/>
          </a:ln>
          <a:effectLst/>
        </p:spPr>
      </p:cxnSp>
      <p:sp>
        <p:nvSpPr>
          <p:cNvPr id="9235" name="AutoShape 26"/>
          <p:cNvSpPr>
            <a:spLocks noChangeArrowheads="1"/>
          </p:cNvSpPr>
          <p:nvPr/>
        </p:nvSpPr>
        <p:spPr bwMode="auto">
          <a:xfrm>
            <a:off x="3429000" y="5181600"/>
            <a:ext cx="2514600" cy="685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Tx/>
              <a:buChar char="•"/>
            </a:pPr>
            <a:r>
              <a:rPr lang="el-GR" dirty="0">
                <a:solidFill>
                  <a:schemeClr val="bg1"/>
                </a:solidFill>
              </a:rPr>
              <a:t>β</a:t>
            </a:r>
            <a:r>
              <a:rPr lang="fr-FR" dirty="0">
                <a:solidFill>
                  <a:schemeClr val="bg1"/>
                </a:solidFill>
              </a:rPr>
              <a:t> thal hétéro</a:t>
            </a:r>
          </a:p>
          <a:p>
            <a:pPr>
              <a:buFontTx/>
              <a:buChar char="•"/>
            </a:pPr>
            <a:r>
              <a:rPr lang="el-GR" dirty="0">
                <a:solidFill>
                  <a:schemeClr val="bg1"/>
                </a:solidFill>
              </a:rPr>
              <a:t>α</a:t>
            </a:r>
            <a:r>
              <a:rPr lang="fr-FR" dirty="0">
                <a:solidFill>
                  <a:schemeClr val="bg1"/>
                </a:solidFill>
              </a:rPr>
              <a:t> thal</a:t>
            </a:r>
            <a:endParaRPr lang="el-GR" dirty="0">
              <a:solidFill>
                <a:schemeClr val="bg1"/>
              </a:solidFill>
            </a:endParaRPr>
          </a:p>
        </p:txBody>
      </p:sp>
      <p:cxnSp>
        <p:nvCxnSpPr>
          <p:cNvPr id="9236" name="AutoShape 27"/>
          <p:cNvCxnSpPr>
            <a:cxnSpLocks noChangeShapeType="1"/>
            <a:stCxn id="9229" idx="2"/>
            <a:endCxn id="9235" idx="0"/>
          </p:cNvCxnSpPr>
          <p:nvPr/>
        </p:nvCxnSpPr>
        <p:spPr bwMode="auto">
          <a:xfrm flipH="1">
            <a:off x="4686300" y="4953000"/>
            <a:ext cx="6350" cy="228600"/>
          </a:xfrm>
          <a:prstGeom prst="straightConnector1">
            <a:avLst/>
          </a:prstGeom>
          <a:noFill/>
          <a:ln w="25400">
            <a:solidFill>
              <a:schemeClr val="bg1"/>
            </a:solidFill>
            <a:round/>
            <a:headEnd/>
            <a:tailEnd type="triangle" w="med" len="med"/>
          </a:ln>
          <a:effectLst/>
        </p:spPr>
      </p:cxnSp>
      <p:sp>
        <p:nvSpPr>
          <p:cNvPr id="9237" name="Rectangle 1"/>
          <p:cNvSpPr>
            <a:spLocks noChangeArrowheads="1"/>
          </p:cNvSpPr>
          <p:nvPr/>
        </p:nvSpPr>
        <p:spPr bwMode="auto">
          <a:xfrm>
            <a:off x="3263900" y="3405188"/>
            <a:ext cx="26797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Fer sérique 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nle↑</a:t>
            </a:r>
            <a:endParaRPr lang="fr-FR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4876800" y="381000"/>
            <a:ext cx="2971800" cy="838200"/>
          </a:xfrm>
          <a:prstGeom prst="rect">
            <a:avLst/>
          </a:prstGeom>
          <a:noFill/>
          <a:ln w="254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b="1" dirty="0">
                <a:solidFill>
                  <a:srgbClr val="FF9900"/>
                </a:solidFill>
              </a:rPr>
              <a:t>Anémie Macrocytaire</a:t>
            </a:r>
          </a:p>
          <a:p>
            <a:pPr algn="ctr"/>
            <a:r>
              <a:rPr lang="fr-FR" dirty="0">
                <a:solidFill>
                  <a:schemeClr val="bg1"/>
                </a:solidFill>
              </a:rPr>
              <a:t>VGM </a:t>
            </a:r>
            <a:r>
              <a:rPr lang="en-US" dirty="0">
                <a:solidFill>
                  <a:schemeClr val="bg1"/>
                </a:solidFill>
              </a:rPr>
              <a:t>&gt; 100 fl</a:t>
            </a:r>
          </a:p>
        </p:txBody>
      </p:sp>
      <p:sp>
        <p:nvSpPr>
          <p:cNvPr id="10243" name="AutoShape 5"/>
          <p:cNvSpPr>
            <a:spLocks noChangeArrowheads="1"/>
          </p:cNvSpPr>
          <p:nvPr/>
        </p:nvSpPr>
        <p:spPr bwMode="auto">
          <a:xfrm>
            <a:off x="5105400" y="1600200"/>
            <a:ext cx="2514600" cy="4572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Myélogramme</a:t>
            </a:r>
          </a:p>
        </p:txBody>
      </p:sp>
      <p:sp>
        <p:nvSpPr>
          <p:cNvPr id="10244" name="Rectangle 7"/>
          <p:cNvSpPr>
            <a:spLocks noChangeArrowheads="1"/>
          </p:cNvSpPr>
          <p:nvPr/>
        </p:nvSpPr>
        <p:spPr bwMode="auto">
          <a:xfrm>
            <a:off x="381000" y="2667000"/>
            <a:ext cx="2209800" cy="609600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Dysmyélopoiese</a:t>
            </a:r>
          </a:p>
        </p:txBody>
      </p:sp>
      <p:sp>
        <p:nvSpPr>
          <p:cNvPr id="10245" name="AutoShape 8"/>
          <p:cNvSpPr>
            <a:spLocks noChangeArrowheads="1"/>
          </p:cNvSpPr>
          <p:nvPr/>
        </p:nvSpPr>
        <p:spPr bwMode="auto">
          <a:xfrm>
            <a:off x="228600" y="3810000"/>
            <a:ext cx="2514600" cy="4572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Coloration de Perls</a:t>
            </a:r>
          </a:p>
        </p:txBody>
      </p:sp>
      <p:cxnSp>
        <p:nvCxnSpPr>
          <p:cNvPr id="10246" name="AutoShape 9"/>
          <p:cNvCxnSpPr>
            <a:cxnSpLocks noChangeShapeType="1"/>
            <a:stCxn id="10244" idx="2"/>
            <a:endCxn id="10245" idx="0"/>
          </p:cNvCxnSpPr>
          <p:nvPr/>
        </p:nvCxnSpPr>
        <p:spPr bwMode="auto">
          <a:xfrm>
            <a:off x="1485900" y="3289300"/>
            <a:ext cx="0" cy="508000"/>
          </a:xfrm>
          <a:prstGeom prst="straightConnector1">
            <a:avLst/>
          </a:prstGeom>
          <a:noFill/>
          <a:ln w="25400">
            <a:solidFill>
              <a:schemeClr val="bg1"/>
            </a:solidFill>
            <a:round/>
            <a:headEnd/>
            <a:tailEnd type="triangle" w="med" len="med"/>
          </a:ln>
          <a:effectLst/>
        </p:spPr>
      </p:cxnSp>
      <p:sp>
        <p:nvSpPr>
          <p:cNvPr id="10247" name="Rectangle 10"/>
          <p:cNvSpPr>
            <a:spLocks noChangeArrowheads="1"/>
          </p:cNvSpPr>
          <p:nvPr/>
        </p:nvSpPr>
        <p:spPr bwMode="auto">
          <a:xfrm>
            <a:off x="3276600" y="2667000"/>
            <a:ext cx="2209800" cy="609600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Mégaloblastose</a:t>
            </a:r>
          </a:p>
        </p:txBody>
      </p:sp>
      <p:sp>
        <p:nvSpPr>
          <p:cNvPr id="10248" name="Rectangle 11"/>
          <p:cNvSpPr>
            <a:spLocks noChangeArrowheads="1"/>
          </p:cNvSpPr>
          <p:nvPr/>
        </p:nvSpPr>
        <p:spPr bwMode="auto">
          <a:xfrm>
            <a:off x="6096000" y="2667000"/>
            <a:ext cx="2438400" cy="609600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Hémopathie maligne</a:t>
            </a:r>
          </a:p>
        </p:txBody>
      </p:sp>
      <p:sp>
        <p:nvSpPr>
          <p:cNvPr id="10249" name="Rectangle 12"/>
          <p:cNvSpPr>
            <a:spLocks noChangeArrowheads="1"/>
          </p:cNvSpPr>
          <p:nvPr/>
        </p:nvSpPr>
        <p:spPr bwMode="auto">
          <a:xfrm>
            <a:off x="609600" y="4724400"/>
            <a:ext cx="1828800" cy="609600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A Réfractaire</a:t>
            </a:r>
          </a:p>
        </p:txBody>
      </p:sp>
      <p:cxnSp>
        <p:nvCxnSpPr>
          <p:cNvPr id="10250" name="AutoShape 13"/>
          <p:cNvCxnSpPr>
            <a:cxnSpLocks noChangeShapeType="1"/>
            <a:stCxn id="10245" idx="2"/>
            <a:endCxn id="10249" idx="0"/>
          </p:cNvCxnSpPr>
          <p:nvPr/>
        </p:nvCxnSpPr>
        <p:spPr bwMode="auto">
          <a:xfrm>
            <a:off x="1485900" y="4279900"/>
            <a:ext cx="38100" cy="431800"/>
          </a:xfrm>
          <a:prstGeom prst="straightConnector1">
            <a:avLst/>
          </a:prstGeom>
          <a:noFill/>
          <a:ln w="25400">
            <a:solidFill>
              <a:schemeClr val="bg1"/>
            </a:solidFill>
            <a:round/>
            <a:headEnd/>
            <a:tailEnd type="triangle" w="med" len="med"/>
          </a:ln>
          <a:effectLst/>
        </p:spPr>
      </p:cxnSp>
      <p:sp>
        <p:nvSpPr>
          <p:cNvPr id="10251" name="AutoShape 14"/>
          <p:cNvSpPr>
            <a:spLocks noChangeArrowheads="1"/>
          </p:cNvSpPr>
          <p:nvPr/>
        </p:nvSpPr>
        <p:spPr bwMode="auto">
          <a:xfrm>
            <a:off x="2971800" y="3810000"/>
            <a:ext cx="2895600" cy="4572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Dosage/test vitaminique</a:t>
            </a:r>
          </a:p>
        </p:txBody>
      </p:sp>
      <p:cxnSp>
        <p:nvCxnSpPr>
          <p:cNvPr id="10252" name="AutoShape 15"/>
          <p:cNvCxnSpPr>
            <a:cxnSpLocks noChangeShapeType="1"/>
            <a:stCxn id="10242" idx="2"/>
            <a:endCxn id="10243" idx="0"/>
          </p:cNvCxnSpPr>
          <p:nvPr/>
        </p:nvCxnSpPr>
        <p:spPr bwMode="auto">
          <a:xfrm>
            <a:off x="6362700" y="1231900"/>
            <a:ext cx="0" cy="355600"/>
          </a:xfrm>
          <a:prstGeom prst="straightConnector1">
            <a:avLst/>
          </a:prstGeom>
          <a:noFill/>
          <a:ln w="25400">
            <a:solidFill>
              <a:srgbClr val="FF9900"/>
            </a:solidFill>
            <a:round/>
            <a:headEnd/>
            <a:tailEnd type="triangle" w="med" len="med"/>
          </a:ln>
          <a:effectLst/>
        </p:spPr>
      </p:cxnSp>
      <p:sp>
        <p:nvSpPr>
          <p:cNvPr id="10253" name="AutoShape 16"/>
          <p:cNvSpPr>
            <a:spLocks noChangeArrowheads="1"/>
          </p:cNvSpPr>
          <p:nvPr/>
        </p:nvSpPr>
        <p:spPr bwMode="auto">
          <a:xfrm>
            <a:off x="1676400" y="533400"/>
            <a:ext cx="2514600" cy="4572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Interrogatoire</a:t>
            </a:r>
          </a:p>
        </p:txBody>
      </p:sp>
      <p:cxnSp>
        <p:nvCxnSpPr>
          <p:cNvPr id="10254" name="AutoShape 17"/>
          <p:cNvCxnSpPr>
            <a:cxnSpLocks noChangeShapeType="1"/>
            <a:stCxn id="10242" idx="1"/>
            <a:endCxn id="10253" idx="3"/>
          </p:cNvCxnSpPr>
          <p:nvPr/>
        </p:nvCxnSpPr>
        <p:spPr bwMode="auto">
          <a:xfrm flipH="1" flipV="1">
            <a:off x="4203700" y="762000"/>
            <a:ext cx="660400" cy="38100"/>
          </a:xfrm>
          <a:prstGeom prst="straightConnector1">
            <a:avLst/>
          </a:prstGeom>
          <a:noFill/>
          <a:ln w="25400">
            <a:solidFill>
              <a:srgbClr val="FF9900"/>
            </a:solidFill>
            <a:round/>
            <a:headEnd/>
            <a:tailEnd type="triangle" w="med" len="med"/>
          </a:ln>
          <a:effectLst/>
        </p:spPr>
      </p:cxnSp>
      <p:sp>
        <p:nvSpPr>
          <p:cNvPr id="10255" name="AutoShape 18"/>
          <p:cNvSpPr>
            <a:spLocks noChangeArrowheads="1"/>
          </p:cNvSpPr>
          <p:nvPr/>
        </p:nvSpPr>
        <p:spPr bwMode="auto">
          <a:xfrm>
            <a:off x="1828800" y="1219200"/>
            <a:ext cx="2209800" cy="914400"/>
          </a:xfrm>
          <a:prstGeom prst="bracePair">
            <a:avLst>
              <a:gd name="adj" fmla="val 8333"/>
            </a:avLst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buFontTx/>
              <a:buChar char="•"/>
            </a:pPr>
            <a:r>
              <a:rPr lang="fr-FR" dirty="0">
                <a:solidFill>
                  <a:schemeClr val="bg1"/>
                </a:solidFill>
              </a:rPr>
              <a:t>alcoolisme</a:t>
            </a:r>
          </a:p>
          <a:p>
            <a:pPr algn="ctr">
              <a:buFontTx/>
              <a:buChar char="•"/>
            </a:pPr>
            <a:r>
              <a:rPr lang="fr-FR" dirty="0">
                <a:solidFill>
                  <a:schemeClr val="bg1"/>
                </a:solidFill>
              </a:rPr>
              <a:t>hyperthyroidie</a:t>
            </a:r>
          </a:p>
          <a:p>
            <a:pPr algn="ctr">
              <a:buFontTx/>
              <a:buChar char="•"/>
            </a:pPr>
            <a:r>
              <a:rPr lang="fr-FR" dirty="0">
                <a:solidFill>
                  <a:schemeClr val="bg1"/>
                </a:solidFill>
              </a:rPr>
              <a:t>chimiothérapie</a:t>
            </a:r>
            <a:endParaRPr lang="fr-FR" dirty="0">
              <a:solidFill>
                <a:schemeClr val="bg1"/>
              </a:solidFill>
              <a:latin typeface="Arial" charset="0"/>
            </a:endParaRPr>
          </a:p>
        </p:txBody>
      </p:sp>
      <p:cxnSp>
        <p:nvCxnSpPr>
          <p:cNvPr id="10256" name="AutoShape 23"/>
          <p:cNvCxnSpPr>
            <a:cxnSpLocks noChangeShapeType="1"/>
            <a:stCxn id="10243" idx="2"/>
            <a:endCxn id="10248" idx="0"/>
          </p:cNvCxnSpPr>
          <p:nvPr/>
        </p:nvCxnSpPr>
        <p:spPr bwMode="auto">
          <a:xfrm rot="16200000" flipH="1">
            <a:off x="6546850" y="1885950"/>
            <a:ext cx="584200" cy="952500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bg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0257" name="AutoShape 24"/>
          <p:cNvCxnSpPr>
            <a:cxnSpLocks noChangeShapeType="1"/>
            <a:endCxn id="10247" idx="0"/>
          </p:cNvCxnSpPr>
          <p:nvPr/>
        </p:nvCxnSpPr>
        <p:spPr bwMode="auto">
          <a:xfrm rot="10800000" flipV="1">
            <a:off x="4381500" y="2362200"/>
            <a:ext cx="1981200" cy="292100"/>
          </a:xfrm>
          <a:prstGeom prst="bentConnector2">
            <a:avLst/>
          </a:prstGeom>
          <a:noFill/>
          <a:ln w="25400">
            <a:solidFill>
              <a:schemeClr val="bg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0258" name="AutoShape 25"/>
          <p:cNvCxnSpPr>
            <a:cxnSpLocks noChangeShapeType="1"/>
            <a:stCxn id="10243" idx="2"/>
            <a:endCxn id="10244" idx="0"/>
          </p:cNvCxnSpPr>
          <p:nvPr/>
        </p:nvCxnSpPr>
        <p:spPr bwMode="auto">
          <a:xfrm rot="5400000">
            <a:off x="3632200" y="-76200"/>
            <a:ext cx="584200" cy="4876800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bg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0259" name="AutoShape 26"/>
          <p:cNvCxnSpPr>
            <a:cxnSpLocks noChangeShapeType="1"/>
            <a:stCxn id="10247" idx="2"/>
            <a:endCxn id="10251" idx="0"/>
          </p:cNvCxnSpPr>
          <p:nvPr/>
        </p:nvCxnSpPr>
        <p:spPr bwMode="auto">
          <a:xfrm>
            <a:off x="4381500" y="3289300"/>
            <a:ext cx="38100" cy="508000"/>
          </a:xfrm>
          <a:prstGeom prst="straightConnector1">
            <a:avLst/>
          </a:prstGeom>
          <a:noFill/>
          <a:ln w="25400">
            <a:solidFill>
              <a:schemeClr val="bg1"/>
            </a:solidFill>
            <a:round/>
            <a:headEnd/>
            <a:tailEnd type="triangle" w="med" len="med"/>
          </a:ln>
          <a:effectLst/>
        </p:spPr>
      </p:cxnSp>
      <p:sp>
        <p:nvSpPr>
          <p:cNvPr id="10260" name="AutoShape 27"/>
          <p:cNvSpPr>
            <a:spLocks noChangeArrowheads="1"/>
          </p:cNvSpPr>
          <p:nvPr/>
        </p:nvSpPr>
        <p:spPr bwMode="auto">
          <a:xfrm>
            <a:off x="2895600" y="4724400"/>
            <a:ext cx="1219200" cy="4572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Folates </a:t>
            </a:r>
            <a:r>
              <a:rPr lang="fr-FR" dirty="0">
                <a:solidFill>
                  <a:schemeClr val="bg1"/>
                </a:solidFill>
                <a:latin typeface="Arial" charset="0"/>
              </a:rPr>
              <a:t>↓</a:t>
            </a:r>
          </a:p>
        </p:txBody>
      </p:sp>
      <p:sp>
        <p:nvSpPr>
          <p:cNvPr id="10261" name="AutoShape 28"/>
          <p:cNvSpPr>
            <a:spLocks noChangeArrowheads="1"/>
          </p:cNvSpPr>
          <p:nvPr/>
        </p:nvSpPr>
        <p:spPr bwMode="auto">
          <a:xfrm>
            <a:off x="4953000" y="4724400"/>
            <a:ext cx="1143000" cy="4572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Vit B12 </a:t>
            </a:r>
            <a:r>
              <a:rPr lang="fr-FR" dirty="0">
                <a:solidFill>
                  <a:schemeClr val="bg1"/>
                </a:solidFill>
                <a:latin typeface="Arial" charset="0"/>
              </a:rPr>
              <a:t>↓</a:t>
            </a:r>
          </a:p>
        </p:txBody>
      </p:sp>
      <p:cxnSp>
        <p:nvCxnSpPr>
          <p:cNvPr id="10262" name="AutoShape 29"/>
          <p:cNvCxnSpPr>
            <a:cxnSpLocks noChangeShapeType="1"/>
            <a:stCxn id="10251" idx="2"/>
            <a:endCxn id="10260" idx="0"/>
          </p:cNvCxnSpPr>
          <p:nvPr/>
        </p:nvCxnSpPr>
        <p:spPr bwMode="auto">
          <a:xfrm rot="5400000">
            <a:off x="3746500" y="4038600"/>
            <a:ext cx="431800" cy="914400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bg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0263" name="AutoShape 30"/>
          <p:cNvCxnSpPr>
            <a:cxnSpLocks noChangeShapeType="1"/>
            <a:stCxn id="10251" idx="2"/>
            <a:endCxn id="10261" idx="0"/>
          </p:cNvCxnSpPr>
          <p:nvPr/>
        </p:nvCxnSpPr>
        <p:spPr bwMode="auto">
          <a:xfrm rot="16200000" flipH="1">
            <a:off x="4756150" y="3943350"/>
            <a:ext cx="431800" cy="1104900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bg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0264" name="AutoShape 32"/>
          <p:cNvSpPr>
            <a:spLocks noChangeArrowheads="1"/>
          </p:cNvSpPr>
          <p:nvPr/>
        </p:nvSpPr>
        <p:spPr bwMode="auto">
          <a:xfrm>
            <a:off x="2209800" y="5486400"/>
            <a:ext cx="2514600" cy="1066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Tx/>
              <a:buChar char="•"/>
            </a:pPr>
            <a:r>
              <a:rPr lang="fr-FR" dirty="0">
                <a:solidFill>
                  <a:schemeClr val="bg1"/>
                </a:solidFill>
              </a:rPr>
              <a:t>carence d’apport</a:t>
            </a:r>
          </a:p>
          <a:p>
            <a:pPr>
              <a:buFontTx/>
              <a:buChar char="•"/>
            </a:pPr>
            <a:r>
              <a:rPr lang="fr-FR" dirty="0">
                <a:solidFill>
                  <a:schemeClr val="bg1"/>
                </a:solidFill>
              </a:rPr>
              <a:t>Medicamenteuse</a:t>
            </a:r>
          </a:p>
          <a:p>
            <a:pPr>
              <a:buFontTx/>
              <a:buChar char="•"/>
            </a:pPr>
            <a:r>
              <a:rPr lang="fr-FR" dirty="0">
                <a:solidFill>
                  <a:schemeClr val="bg1"/>
                </a:solidFill>
              </a:rPr>
              <a:t>coeliaque</a:t>
            </a:r>
          </a:p>
        </p:txBody>
      </p:sp>
      <p:sp>
        <p:nvSpPr>
          <p:cNvPr id="10265" name="AutoShape 33"/>
          <p:cNvSpPr>
            <a:spLocks noChangeArrowheads="1"/>
          </p:cNvSpPr>
          <p:nvPr/>
        </p:nvSpPr>
        <p:spPr bwMode="auto">
          <a:xfrm>
            <a:off x="4800600" y="5486400"/>
            <a:ext cx="2514600" cy="1066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Tx/>
              <a:buChar char="•"/>
            </a:pPr>
            <a:r>
              <a:rPr lang="fr-FR" dirty="0">
                <a:solidFill>
                  <a:schemeClr val="bg1"/>
                </a:solidFill>
              </a:rPr>
              <a:t>carence d’apport</a:t>
            </a:r>
          </a:p>
          <a:p>
            <a:pPr>
              <a:buFontTx/>
              <a:buChar char="•"/>
            </a:pPr>
            <a:r>
              <a:rPr lang="fr-FR" dirty="0">
                <a:solidFill>
                  <a:schemeClr val="bg1"/>
                </a:solidFill>
              </a:rPr>
              <a:t>gastrectomie</a:t>
            </a:r>
          </a:p>
          <a:p>
            <a:pPr>
              <a:buFontTx/>
              <a:buChar char="•"/>
            </a:pPr>
            <a:r>
              <a:rPr lang="fr-FR" dirty="0">
                <a:solidFill>
                  <a:schemeClr val="bg1"/>
                </a:solidFill>
              </a:rPr>
              <a:t>biermer</a:t>
            </a:r>
          </a:p>
        </p:txBody>
      </p:sp>
      <p:cxnSp>
        <p:nvCxnSpPr>
          <p:cNvPr id="10266" name="AutoShape 35"/>
          <p:cNvCxnSpPr>
            <a:cxnSpLocks noChangeShapeType="1"/>
            <a:stCxn id="10260" idx="2"/>
            <a:endCxn id="10264" idx="0"/>
          </p:cNvCxnSpPr>
          <p:nvPr/>
        </p:nvCxnSpPr>
        <p:spPr bwMode="auto">
          <a:xfrm flipH="1">
            <a:off x="3467100" y="5194300"/>
            <a:ext cx="38100" cy="279400"/>
          </a:xfrm>
          <a:prstGeom prst="straightConnector1">
            <a:avLst/>
          </a:prstGeom>
          <a:noFill/>
          <a:ln w="25400">
            <a:solidFill>
              <a:schemeClr val="bg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67" name="AutoShape 36"/>
          <p:cNvCxnSpPr>
            <a:cxnSpLocks noChangeShapeType="1"/>
            <a:endCxn id="10265" idx="0"/>
          </p:cNvCxnSpPr>
          <p:nvPr/>
        </p:nvCxnSpPr>
        <p:spPr bwMode="auto">
          <a:xfrm>
            <a:off x="5562600" y="5181600"/>
            <a:ext cx="495300" cy="292100"/>
          </a:xfrm>
          <a:prstGeom prst="straightConnector1">
            <a:avLst/>
          </a:prstGeom>
          <a:noFill/>
          <a:ln w="25400">
            <a:solidFill>
              <a:schemeClr val="bg1"/>
            </a:solidFill>
            <a:round/>
            <a:headEnd/>
            <a:tailEnd type="triangle" w="med" len="med"/>
          </a:ln>
          <a:effectLst/>
        </p:spPr>
      </p:cxnSp>
      <p:sp>
        <p:nvSpPr>
          <p:cNvPr id="10268" name="AutoShape 37"/>
          <p:cNvSpPr>
            <a:spLocks noChangeArrowheads="1"/>
          </p:cNvSpPr>
          <p:nvPr/>
        </p:nvSpPr>
        <p:spPr bwMode="auto">
          <a:xfrm>
            <a:off x="6096000" y="3733800"/>
            <a:ext cx="2514600" cy="685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Tx/>
              <a:buChar char="•"/>
            </a:pPr>
            <a:r>
              <a:rPr lang="fr-FR" dirty="0">
                <a:solidFill>
                  <a:schemeClr val="bg1"/>
                </a:solidFill>
              </a:rPr>
              <a:t>leucémie aigue</a:t>
            </a:r>
          </a:p>
          <a:p>
            <a:pPr>
              <a:buFontTx/>
              <a:buChar char="•"/>
            </a:pPr>
            <a:r>
              <a:rPr lang="fr-FR" dirty="0">
                <a:solidFill>
                  <a:schemeClr val="bg1"/>
                </a:solidFill>
              </a:rPr>
              <a:t>myélome multiple</a:t>
            </a:r>
            <a:endParaRPr lang="el-GR">
              <a:solidFill>
                <a:schemeClr val="bg1"/>
              </a:solidFill>
            </a:endParaRPr>
          </a:p>
        </p:txBody>
      </p:sp>
      <p:cxnSp>
        <p:nvCxnSpPr>
          <p:cNvPr id="10269" name="AutoShape 38"/>
          <p:cNvCxnSpPr>
            <a:cxnSpLocks noChangeShapeType="1"/>
            <a:stCxn id="10248" idx="2"/>
            <a:endCxn id="10268" idx="0"/>
          </p:cNvCxnSpPr>
          <p:nvPr/>
        </p:nvCxnSpPr>
        <p:spPr bwMode="auto">
          <a:xfrm>
            <a:off x="7315200" y="3289300"/>
            <a:ext cx="38100" cy="431800"/>
          </a:xfrm>
          <a:prstGeom prst="straightConnector1">
            <a:avLst/>
          </a:prstGeom>
          <a:noFill/>
          <a:ln w="25400">
            <a:solidFill>
              <a:schemeClr val="bg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3048000" y="381000"/>
            <a:ext cx="2971800" cy="838200"/>
          </a:xfrm>
          <a:prstGeom prst="rect">
            <a:avLst/>
          </a:prstGeom>
          <a:noFill/>
          <a:ln w="254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b="1" dirty="0">
                <a:solidFill>
                  <a:srgbClr val="FF9900"/>
                </a:solidFill>
              </a:rPr>
              <a:t>Anémie Normocytaire</a:t>
            </a:r>
          </a:p>
          <a:p>
            <a:pPr algn="ctr"/>
            <a:r>
              <a:rPr lang="fr-FR" dirty="0">
                <a:solidFill>
                  <a:schemeClr val="bg1"/>
                </a:solidFill>
              </a:rPr>
              <a:t>VGM : </a:t>
            </a:r>
            <a:r>
              <a:rPr lang="en-US" dirty="0">
                <a:solidFill>
                  <a:schemeClr val="bg1"/>
                </a:solidFill>
              </a:rPr>
              <a:t>80 - 100 fl</a:t>
            </a:r>
          </a:p>
        </p:txBody>
      </p:sp>
      <p:sp>
        <p:nvSpPr>
          <p:cNvPr id="11267" name="AutoShape 5"/>
          <p:cNvSpPr>
            <a:spLocks noChangeArrowheads="1"/>
          </p:cNvSpPr>
          <p:nvPr/>
        </p:nvSpPr>
        <p:spPr bwMode="auto">
          <a:xfrm>
            <a:off x="3276600" y="1676400"/>
            <a:ext cx="2514600" cy="4572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Hémogramme</a:t>
            </a:r>
          </a:p>
        </p:txBody>
      </p:sp>
      <p:sp>
        <p:nvSpPr>
          <p:cNvPr id="11268" name="AutoShape 6"/>
          <p:cNvSpPr>
            <a:spLocks noChangeArrowheads="1"/>
          </p:cNvSpPr>
          <p:nvPr/>
        </p:nvSpPr>
        <p:spPr bwMode="auto">
          <a:xfrm>
            <a:off x="762000" y="2362200"/>
            <a:ext cx="1752600" cy="533400"/>
          </a:xfrm>
          <a:prstGeom prst="bracePair">
            <a:avLst>
              <a:gd name="adj" fmla="val 8333"/>
            </a:avLst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taux GB </a:t>
            </a:r>
            <a:r>
              <a:rPr lang="fr-FR" dirty="0">
                <a:solidFill>
                  <a:schemeClr val="bg1"/>
                </a:solidFill>
                <a:latin typeface="Arial" charset="0"/>
              </a:rPr>
              <a:t>↓</a:t>
            </a:r>
          </a:p>
          <a:p>
            <a:pPr algn="ctr"/>
            <a:r>
              <a:rPr lang="fr-FR" dirty="0">
                <a:solidFill>
                  <a:schemeClr val="bg1"/>
                </a:solidFill>
              </a:rPr>
              <a:t>ou taux Plq</a:t>
            </a:r>
            <a:r>
              <a:rPr lang="fr-FR" dirty="0">
                <a:solidFill>
                  <a:schemeClr val="bg1"/>
                </a:solidFill>
                <a:latin typeface="Arial" charset="0"/>
              </a:rPr>
              <a:t>↓</a:t>
            </a:r>
          </a:p>
        </p:txBody>
      </p:sp>
      <p:sp>
        <p:nvSpPr>
          <p:cNvPr id="11269" name="AutoShape 7"/>
          <p:cNvSpPr>
            <a:spLocks noChangeArrowheads="1"/>
          </p:cNvSpPr>
          <p:nvPr/>
        </p:nvSpPr>
        <p:spPr bwMode="auto">
          <a:xfrm>
            <a:off x="6477000" y="2438400"/>
            <a:ext cx="1752600" cy="533400"/>
          </a:xfrm>
          <a:prstGeom prst="bracePair">
            <a:avLst>
              <a:gd name="adj" fmla="val 8333"/>
            </a:avLst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taux GB et</a:t>
            </a:r>
            <a:endParaRPr lang="fr-FR" dirty="0">
              <a:solidFill>
                <a:schemeClr val="bg1"/>
              </a:solidFill>
              <a:latin typeface="Arial" charset="0"/>
            </a:endParaRPr>
          </a:p>
          <a:p>
            <a:pPr algn="ctr"/>
            <a:r>
              <a:rPr lang="fr-FR" dirty="0">
                <a:solidFill>
                  <a:schemeClr val="bg1"/>
                </a:solidFill>
              </a:rPr>
              <a:t>taux Plq </a:t>
            </a:r>
            <a:r>
              <a:rPr lang="fr-FR" dirty="0">
                <a:solidFill>
                  <a:schemeClr val="bg1"/>
                </a:solidFill>
                <a:latin typeface="Arial" charset="0"/>
              </a:rPr>
              <a:t>Nle</a:t>
            </a:r>
          </a:p>
        </p:txBody>
      </p:sp>
      <p:sp>
        <p:nvSpPr>
          <p:cNvPr id="11270" name="AutoShape 8"/>
          <p:cNvSpPr>
            <a:spLocks noChangeArrowheads="1"/>
          </p:cNvSpPr>
          <p:nvPr/>
        </p:nvSpPr>
        <p:spPr bwMode="auto">
          <a:xfrm>
            <a:off x="533400" y="3505200"/>
            <a:ext cx="2514600" cy="4572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Myélogramme/ PBO</a:t>
            </a:r>
          </a:p>
        </p:txBody>
      </p:sp>
      <p:sp>
        <p:nvSpPr>
          <p:cNvPr id="11271" name="AutoShape 9"/>
          <p:cNvSpPr>
            <a:spLocks noChangeArrowheads="1"/>
          </p:cNvSpPr>
          <p:nvPr/>
        </p:nvSpPr>
        <p:spPr bwMode="auto">
          <a:xfrm>
            <a:off x="381000" y="4419600"/>
            <a:ext cx="2895600" cy="13716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Tx/>
              <a:buChar char="•"/>
            </a:pPr>
            <a:r>
              <a:rPr lang="fr-FR" dirty="0">
                <a:solidFill>
                  <a:schemeClr val="bg1"/>
                </a:solidFill>
              </a:rPr>
              <a:t>aplasie médullaire</a:t>
            </a:r>
          </a:p>
          <a:p>
            <a:pPr>
              <a:buFontTx/>
              <a:buChar char="•"/>
            </a:pPr>
            <a:r>
              <a:rPr lang="fr-FR" dirty="0">
                <a:solidFill>
                  <a:schemeClr val="bg1"/>
                </a:solidFill>
              </a:rPr>
              <a:t>Myélofibrose</a:t>
            </a:r>
          </a:p>
          <a:p>
            <a:pPr>
              <a:buFontTx/>
              <a:buChar char="•"/>
            </a:pPr>
            <a:r>
              <a:rPr lang="en-US" dirty="0">
                <a:solidFill>
                  <a:schemeClr val="bg1"/>
                </a:solidFill>
              </a:rPr>
              <a:t>Myelome</a:t>
            </a:r>
            <a:endParaRPr lang="fr-FR" dirty="0">
              <a:solidFill>
                <a:schemeClr val="bg1"/>
              </a:solidFill>
            </a:endParaRPr>
          </a:p>
          <a:p>
            <a:pPr>
              <a:buFontTx/>
              <a:buChar char="•"/>
            </a:pPr>
            <a:r>
              <a:rPr lang="fr-FR" dirty="0">
                <a:solidFill>
                  <a:schemeClr val="bg1"/>
                </a:solidFill>
              </a:rPr>
              <a:t>LA, Métastase </a:t>
            </a:r>
          </a:p>
        </p:txBody>
      </p:sp>
      <p:sp>
        <p:nvSpPr>
          <p:cNvPr id="11272" name="AutoShape 10"/>
          <p:cNvSpPr>
            <a:spLocks noChangeArrowheads="1"/>
          </p:cNvSpPr>
          <p:nvPr/>
        </p:nvSpPr>
        <p:spPr bwMode="auto">
          <a:xfrm>
            <a:off x="5029200" y="3581400"/>
            <a:ext cx="3657600" cy="12954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Tx/>
              <a:buChar char="•"/>
            </a:pPr>
            <a:r>
              <a:rPr lang="fr-FR" dirty="0">
                <a:solidFill>
                  <a:schemeClr val="bg1"/>
                </a:solidFill>
              </a:rPr>
              <a:t>insuffisance rénale</a:t>
            </a:r>
          </a:p>
          <a:p>
            <a:pPr>
              <a:buFontTx/>
              <a:buChar char="•"/>
            </a:pPr>
            <a:r>
              <a:rPr lang="fr-FR" dirty="0">
                <a:solidFill>
                  <a:schemeClr val="bg1"/>
                </a:solidFill>
              </a:rPr>
              <a:t>Insuffisance thyroïdienne</a:t>
            </a:r>
          </a:p>
          <a:p>
            <a:pPr>
              <a:buFontTx/>
              <a:buChar char="•"/>
            </a:pPr>
            <a:r>
              <a:rPr lang="fr-FR" dirty="0">
                <a:solidFill>
                  <a:schemeClr val="bg1"/>
                </a:solidFill>
              </a:rPr>
              <a:t>Syndrome sheehan</a:t>
            </a:r>
          </a:p>
        </p:txBody>
      </p:sp>
      <p:cxnSp>
        <p:nvCxnSpPr>
          <p:cNvPr id="11273" name="AutoShape 11"/>
          <p:cNvCxnSpPr>
            <a:cxnSpLocks noChangeShapeType="1"/>
            <a:stCxn id="11266" idx="2"/>
            <a:endCxn id="11267" idx="0"/>
          </p:cNvCxnSpPr>
          <p:nvPr/>
        </p:nvCxnSpPr>
        <p:spPr bwMode="auto">
          <a:xfrm>
            <a:off x="4533900" y="1231900"/>
            <a:ext cx="0" cy="431800"/>
          </a:xfrm>
          <a:prstGeom prst="straightConnector1">
            <a:avLst/>
          </a:prstGeom>
          <a:noFill/>
          <a:ln w="25400">
            <a:solidFill>
              <a:srgbClr val="FF99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1274" name="AutoShape 12"/>
          <p:cNvCxnSpPr>
            <a:cxnSpLocks noChangeShapeType="1"/>
            <a:stCxn id="11267" idx="1"/>
            <a:endCxn id="11268" idx="0"/>
          </p:cNvCxnSpPr>
          <p:nvPr/>
        </p:nvCxnSpPr>
        <p:spPr bwMode="auto">
          <a:xfrm rot="10800000" flipV="1">
            <a:off x="1638300" y="1905000"/>
            <a:ext cx="1625600" cy="444500"/>
          </a:xfrm>
          <a:prstGeom prst="bentConnector2">
            <a:avLst/>
          </a:prstGeom>
          <a:noFill/>
          <a:ln w="25400">
            <a:solidFill>
              <a:schemeClr val="bg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1275" name="AutoShape 13"/>
          <p:cNvCxnSpPr>
            <a:cxnSpLocks noChangeShapeType="1"/>
            <a:stCxn id="11267" idx="3"/>
            <a:endCxn id="11269" idx="0"/>
          </p:cNvCxnSpPr>
          <p:nvPr/>
        </p:nvCxnSpPr>
        <p:spPr bwMode="auto">
          <a:xfrm>
            <a:off x="5803900" y="1905000"/>
            <a:ext cx="1549400" cy="520700"/>
          </a:xfrm>
          <a:prstGeom prst="bentConnector2">
            <a:avLst/>
          </a:prstGeom>
          <a:noFill/>
          <a:ln w="25400">
            <a:solidFill>
              <a:schemeClr val="bg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1276" name="AutoShape 15"/>
          <p:cNvCxnSpPr>
            <a:cxnSpLocks noChangeShapeType="1"/>
            <a:endCxn id="11270" idx="0"/>
          </p:cNvCxnSpPr>
          <p:nvPr/>
        </p:nvCxnSpPr>
        <p:spPr bwMode="auto">
          <a:xfrm>
            <a:off x="1752600" y="2971800"/>
            <a:ext cx="38100" cy="520700"/>
          </a:xfrm>
          <a:prstGeom prst="straightConnector1">
            <a:avLst/>
          </a:prstGeom>
          <a:noFill/>
          <a:ln w="25400">
            <a:solidFill>
              <a:schemeClr val="bg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277" name="AutoShape 16"/>
          <p:cNvCxnSpPr>
            <a:cxnSpLocks noChangeShapeType="1"/>
            <a:endCxn id="11272" idx="0"/>
          </p:cNvCxnSpPr>
          <p:nvPr/>
        </p:nvCxnSpPr>
        <p:spPr bwMode="auto">
          <a:xfrm>
            <a:off x="6858000" y="3124200"/>
            <a:ext cx="0" cy="444500"/>
          </a:xfrm>
          <a:prstGeom prst="straightConnector1">
            <a:avLst/>
          </a:prstGeom>
          <a:noFill/>
          <a:ln w="25400">
            <a:solidFill>
              <a:schemeClr val="bg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278" name="AutoShape 17"/>
          <p:cNvCxnSpPr>
            <a:cxnSpLocks noChangeShapeType="1"/>
            <a:stCxn id="11270" idx="2"/>
            <a:endCxn id="11271" idx="0"/>
          </p:cNvCxnSpPr>
          <p:nvPr/>
        </p:nvCxnSpPr>
        <p:spPr bwMode="auto">
          <a:xfrm>
            <a:off x="1790700" y="3975100"/>
            <a:ext cx="38100" cy="431800"/>
          </a:xfrm>
          <a:prstGeom prst="straightConnector1">
            <a:avLst/>
          </a:prstGeom>
          <a:noFill/>
          <a:ln w="25400">
            <a:solidFill>
              <a:schemeClr val="bg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1027950" y="689775"/>
            <a:ext cx="7088099" cy="910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b="1" dirty="0">
                <a:solidFill>
                  <a:srgbClr val="FF0000"/>
                </a:solidFill>
              </a:rPr>
              <a:t>Conclusion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827585" y="1918650"/>
            <a:ext cx="7560840" cy="4082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indent="-228600"/>
            <a:r>
              <a:rPr lang="fr-FR" sz="2000" dirty="0"/>
              <a:t>Le diagnostic du mécanisme de l’anémie est</a:t>
            </a:r>
          </a:p>
          <a:p>
            <a:pPr marL="457200" indent="-228600">
              <a:buNone/>
            </a:pPr>
            <a:r>
              <a:rPr lang="fr-FR" sz="2000" dirty="0"/>
              <a:t>toujours possible</a:t>
            </a:r>
          </a:p>
          <a:p>
            <a:pPr marL="228600">
              <a:buNone/>
            </a:pPr>
            <a:endParaRPr lang="fr-FR" sz="2000" dirty="0"/>
          </a:p>
          <a:p>
            <a:pPr marL="457200" indent="-228600"/>
            <a:r>
              <a:rPr lang="fr-FR" dirty="0"/>
              <a:t> </a:t>
            </a:r>
            <a:r>
              <a:rPr lang="fr-FR" sz="2000" dirty="0"/>
              <a:t>Le diagnostic étiologique peut être plus</a:t>
            </a:r>
          </a:p>
          <a:p>
            <a:pPr marL="457200" indent="-228600">
              <a:buFont typeface="Varela Round"/>
              <a:buNone/>
            </a:pPr>
            <a:r>
              <a:rPr lang="fr-FR" sz="2000" dirty="0"/>
              <a:t>difficile</a:t>
            </a:r>
          </a:p>
          <a:p>
            <a:pPr marL="457200" indent="-228600"/>
            <a:r>
              <a:rPr lang="fr-FR" dirty="0"/>
              <a:t> </a:t>
            </a:r>
            <a:r>
              <a:rPr lang="fr-FR" sz="2000" dirty="0"/>
              <a:t>Le traitement doit être adapté à l’étiologie</a:t>
            </a:r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>
            <a:spLocks noGrp="1"/>
          </p:cNvSpPr>
          <p:nvPr>
            <p:ph type="ctrTitle"/>
          </p:nvPr>
        </p:nvSpPr>
        <p:spPr>
          <a:xfrm>
            <a:off x="1669950" y="1332700"/>
            <a:ext cx="5804100" cy="73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800">
                <a:solidFill>
                  <a:srgbClr val="EA3A68"/>
                </a:solidFill>
              </a:rPr>
              <a:t>Thanks!</a:t>
            </a:r>
          </a:p>
        </p:txBody>
      </p:sp>
      <p:sp>
        <p:nvSpPr>
          <p:cNvPr id="242" name="Shape 242"/>
          <p:cNvSpPr txBox="1">
            <a:spLocks noGrp="1"/>
          </p:cNvSpPr>
          <p:nvPr>
            <p:ph type="subTitle" idx="1"/>
          </p:nvPr>
        </p:nvSpPr>
        <p:spPr>
          <a:xfrm>
            <a:off x="1177800" y="2948587"/>
            <a:ext cx="6788399" cy="104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600" b="1"/>
              <a:t>Any questions?</a:t>
            </a:r>
          </a:p>
        </p:txBody>
      </p:sp>
      <p:sp>
        <p:nvSpPr>
          <p:cNvPr id="244" name="Shape 244"/>
          <p:cNvSpPr/>
          <p:nvPr/>
        </p:nvSpPr>
        <p:spPr>
          <a:xfrm>
            <a:off x="2076850" y="2456225"/>
            <a:ext cx="4748538" cy="1896499"/>
          </a:xfrm>
          <a:custGeom>
            <a:avLst/>
            <a:gdLst/>
            <a:ahLst/>
            <a:cxnLst/>
            <a:rect l="0" t="0" r="0" b="0"/>
            <a:pathLst>
              <a:path w="163180" h="66288" extrusionOk="0">
                <a:moveTo>
                  <a:pt x="90243" y="4462"/>
                </a:moveTo>
                <a:cubicBezTo>
                  <a:pt x="83153" y="411"/>
                  <a:pt x="74073" y="1064"/>
                  <a:pt x="65923" y="1544"/>
                </a:cubicBezTo>
                <a:cubicBezTo>
                  <a:pt x="51317" y="2403"/>
                  <a:pt x="36068" y="4456"/>
                  <a:pt x="23122" y="11271"/>
                </a:cubicBezTo>
                <a:cubicBezTo>
                  <a:pt x="13017" y="16589"/>
                  <a:pt x="6735" y="34519"/>
                  <a:pt x="13070" y="44021"/>
                </a:cubicBezTo>
                <a:cubicBezTo>
                  <a:pt x="21835" y="57167"/>
                  <a:pt x="41794" y="58763"/>
                  <a:pt x="57493" y="60558"/>
                </a:cubicBezTo>
                <a:cubicBezTo>
                  <a:pt x="73278" y="62362"/>
                  <a:pt x="89298" y="61843"/>
                  <a:pt x="105158" y="60882"/>
                </a:cubicBezTo>
                <a:cubicBezTo>
                  <a:pt x="125659" y="59638"/>
                  <a:pt x="157481" y="50275"/>
                  <a:pt x="158336" y="29754"/>
                </a:cubicBezTo>
                <a:cubicBezTo>
                  <a:pt x="158619" y="22933"/>
                  <a:pt x="156399" y="13869"/>
                  <a:pt x="150230" y="10947"/>
                </a:cubicBezTo>
                <a:cubicBezTo>
                  <a:pt x="140016" y="6108"/>
                  <a:pt x="128254" y="5622"/>
                  <a:pt x="117156" y="3489"/>
                </a:cubicBezTo>
                <a:cubicBezTo>
                  <a:pt x="107058" y="1547"/>
                  <a:pt x="96605" y="2637"/>
                  <a:pt x="86352" y="1868"/>
                </a:cubicBezTo>
                <a:cubicBezTo>
                  <a:pt x="69537" y="606"/>
                  <a:pt x="52188" y="-1639"/>
                  <a:pt x="35768" y="2192"/>
                </a:cubicBezTo>
                <a:cubicBezTo>
                  <a:pt x="28377" y="3916"/>
                  <a:pt x="20506" y="5025"/>
                  <a:pt x="14043" y="9002"/>
                </a:cubicBezTo>
                <a:cubicBezTo>
                  <a:pt x="5849" y="14043"/>
                  <a:pt x="-2454" y="25546"/>
                  <a:pt x="748" y="34618"/>
                </a:cubicBezTo>
                <a:cubicBezTo>
                  <a:pt x="8217" y="55774"/>
                  <a:pt x="39445" y="60369"/>
                  <a:pt x="61708" y="63152"/>
                </a:cubicBezTo>
                <a:cubicBezTo>
                  <a:pt x="92043" y="66943"/>
                  <a:pt x="130197" y="71091"/>
                  <a:pt x="152500" y="50182"/>
                </a:cubicBezTo>
                <a:cubicBezTo>
                  <a:pt x="161822" y="41441"/>
                  <a:pt x="168060" y="20138"/>
                  <a:pt x="158012" y="12244"/>
                </a:cubicBezTo>
                <a:cubicBezTo>
                  <a:pt x="155373" y="10170"/>
                  <a:pt x="151539" y="10463"/>
                  <a:pt x="148284" y="9650"/>
                </a:cubicBezTo>
                <a:cubicBezTo>
                  <a:pt x="134410" y="6181"/>
                  <a:pt x="119783" y="6732"/>
                  <a:pt x="105483" y="6732"/>
                </a:cubicBezTo>
              </a:path>
            </a:pathLst>
          </a:custGeom>
          <a:noFill/>
          <a:ln w="9525" cap="flat" cmpd="sng">
            <a:solidFill>
              <a:srgbClr val="979CB8"/>
            </a:solidFill>
            <a:prstDash val="solid"/>
            <a:round/>
            <a:headEnd type="none" w="lg" len="lg"/>
            <a:tailEnd type="none" w="lg" len="lg"/>
          </a:ln>
        </p:spPr>
      </p:sp>
      <p:cxnSp>
        <p:nvCxnSpPr>
          <p:cNvPr id="245" name="Shape 245"/>
          <p:cNvCxnSpPr/>
          <p:nvPr/>
        </p:nvCxnSpPr>
        <p:spPr>
          <a:xfrm flipH="1">
            <a:off x="6023074" y="2253575"/>
            <a:ext cx="810600" cy="705300"/>
          </a:xfrm>
          <a:prstGeom prst="straightConnector1">
            <a:avLst/>
          </a:prstGeom>
          <a:noFill/>
          <a:ln w="9525" cap="flat" cmpd="sng">
            <a:solidFill>
              <a:srgbClr val="979CB8"/>
            </a:solidFill>
            <a:prstDash val="dash"/>
            <a:round/>
            <a:headEnd type="none" w="lg" len="lg"/>
            <a:tailEnd type="triangle" w="lg" len="lg"/>
          </a:ln>
        </p:spPr>
      </p:cxnSp>
      <p:cxnSp>
        <p:nvCxnSpPr>
          <p:cNvPr id="246" name="Shape 246"/>
          <p:cNvCxnSpPr/>
          <p:nvPr/>
        </p:nvCxnSpPr>
        <p:spPr>
          <a:xfrm>
            <a:off x="3380350" y="2302225"/>
            <a:ext cx="218999" cy="559199"/>
          </a:xfrm>
          <a:prstGeom prst="straightConnector1">
            <a:avLst/>
          </a:prstGeom>
          <a:noFill/>
          <a:ln w="9525" cap="flat" cmpd="sng">
            <a:solidFill>
              <a:srgbClr val="979CB8"/>
            </a:solidFill>
            <a:prstDash val="dash"/>
            <a:round/>
            <a:headEnd type="none" w="lg" len="lg"/>
            <a:tailEnd type="triangle" w="lg" len="lg"/>
          </a:ln>
        </p:spPr>
      </p:cxnSp>
      <p:cxnSp>
        <p:nvCxnSpPr>
          <p:cNvPr id="247" name="Shape 247"/>
          <p:cNvCxnSpPr/>
          <p:nvPr/>
        </p:nvCxnSpPr>
        <p:spPr>
          <a:xfrm rot="10800000" flipH="1">
            <a:off x="2350850" y="3858550"/>
            <a:ext cx="826799" cy="648599"/>
          </a:xfrm>
          <a:prstGeom prst="straightConnector1">
            <a:avLst/>
          </a:prstGeom>
          <a:noFill/>
          <a:ln w="9525" cap="flat" cmpd="sng">
            <a:solidFill>
              <a:srgbClr val="979CB8"/>
            </a:solidFill>
            <a:prstDash val="dash"/>
            <a:round/>
            <a:headEnd type="none" w="lg" len="lg"/>
            <a:tailEnd type="triangle" w="lg" len="lg"/>
          </a:ln>
        </p:spPr>
      </p:cxnSp>
      <p:cxnSp>
        <p:nvCxnSpPr>
          <p:cNvPr id="248" name="Shape 248"/>
          <p:cNvCxnSpPr/>
          <p:nvPr/>
        </p:nvCxnSpPr>
        <p:spPr>
          <a:xfrm rot="10800000">
            <a:off x="5406799" y="3850499"/>
            <a:ext cx="178500" cy="713400"/>
          </a:xfrm>
          <a:prstGeom prst="straightConnector1">
            <a:avLst/>
          </a:prstGeom>
          <a:noFill/>
          <a:ln w="9525" cap="flat" cmpd="sng">
            <a:solidFill>
              <a:srgbClr val="979CB8"/>
            </a:solidFill>
            <a:prstDash val="dash"/>
            <a:round/>
            <a:headEnd type="none" w="lg" len="lg"/>
            <a:tailEnd type="triangle" w="lg" len="lg"/>
          </a:ln>
        </p:spPr>
      </p:cxnSp>
      <p:cxnSp>
        <p:nvCxnSpPr>
          <p:cNvPr id="249" name="Shape 249"/>
          <p:cNvCxnSpPr/>
          <p:nvPr/>
        </p:nvCxnSpPr>
        <p:spPr>
          <a:xfrm rot="10800000">
            <a:off x="5707049" y="3793624"/>
            <a:ext cx="186300" cy="170400"/>
          </a:xfrm>
          <a:prstGeom prst="straightConnector1">
            <a:avLst/>
          </a:prstGeom>
          <a:noFill/>
          <a:ln w="9525" cap="flat" cmpd="sng">
            <a:solidFill>
              <a:srgbClr val="979CB8"/>
            </a:solidFill>
            <a:prstDash val="dash"/>
            <a:round/>
            <a:headEnd type="none" w="lg" len="lg"/>
            <a:tailEnd type="triangle" w="lg" len="lg"/>
          </a:ln>
        </p:spPr>
      </p:cxn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FF0000"/>
                </a:solidFill>
              </a:rPr>
              <a:t>Définition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70325" y="1700808"/>
            <a:ext cx="7056299" cy="4300841"/>
          </a:xfrm>
        </p:spPr>
        <p:txBody>
          <a:bodyPr/>
          <a:lstStyle/>
          <a:p>
            <a:pPr marL="457200" indent="-457200">
              <a:buFont typeface="Wingdings" pitchFamily="2" charset="2"/>
              <a:buChar char="ü"/>
              <a:defRPr/>
            </a:pPr>
            <a:r>
              <a:rPr lang="fr-FR" sz="2000" b="1" dirty="0"/>
              <a:t>L'anémie : </a:t>
            </a:r>
            <a:r>
              <a:rPr lang="fr-FR" sz="2000" dirty="0"/>
              <a:t>symptôme biologique qui se définit, comme la diminution du taux  d'hémoglobine circulante dont les valeurs variant en fonction de l'âge et du terrain.</a:t>
            </a:r>
          </a:p>
          <a:p>
            <a:pPr marL="457200" indent="-457200">
              <a:buFont typeface="Wingdings" pitchFamily="2" charset="2"/>
              <a:buChar char="ü"/>
              <a:defRPr/>
            </a:pPr>
            <a:endParaRPr lang="fr-FR" i="1" spc="-10" dirty="0">
              <a:solidFill>
                <a:schemeClr val="tx1">
                  <a:lumMod val="65000"/>
                  <a:lumOff val="35000"/>
                </a:schemeClr>
              </a:solidFill>
              <a:ea typeface="Times New Roman"/>
            </a:endParaRPr>
          </a:p>
          <a:p>
            <a:pPr marL="457200" indent="-457200">
              <a:buFont typeface="Wingdings" pitchFamily="2" charset="2"/>
              <a:buChar char="ü"/>
              <a:defRPr/>
            </a:pPr>
            <a:r>
              <a:rPr lang="fr-FR" spc="-1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/>
              </a:rPr>
              <a:t> </a:t>
            </a:r>
            <a:r>
              <a:rPr lang="fr-FR" sz="2000" dirty="0"/>
              <a:t>On parle d'anémie au-dessous d'un taux d'Hb de : 	</a:t>
            </a:r>
          </a:p>
          <a:p>
            <a:pPr>
              <a:defRPr/>
            </a:pPr>
            <a:r>
              <a:rPr lang="fr-FR" sz="2000" dirty="0"/>
              <a:t>   </a:t>
            </a:r>
            <a:r>
              <a:rPr lang="fr-FR" sz="2000" b="1" dirty="0">
                <a:solidFill>
                  <a:srgbClr val="FF0000"/>
                </a:solidFill>
              </a:rPr>
              <a:t>13 g/dl </a:t>
            </a:r>
            <a:r>
              <a:rPr lang="fr-FR" sz="2000" dirty="0"/>
              <a:t>chez l'homme adulte.</a:t>
            </a:r>
          </a:p>
          <a:p>
            <a:pPr>
              <a:defRPr/>
            </a:pPr>
            <a:r>
              <a:rPr lang="fr-FR" sz="2000" dirty="0"/>
              <a:t>   </a:t>
            </a:r>
            <a:r>
              <a:rPr lang="fr-FR" sz="2000" b="1" dirty="0">
                <a:solidFill>
                  <a:srgbClr val="FF0000"/>
                </a:solidFill>
              </a:rPr>
              <a:t>12 g/dl </a:t>
            </a:r>
            <a:r>
              <a:rPr lang="fr-FR" sz="2000" dirty="0"/>
              <a:t>chez  la femme.</a:t>
            </a:r>
          </a:p>
          <a:p>
            <a:r>
              <a:rPr lang="fr-FR" sz="2000" dirty="0"/>
              <a:t>   </a:t>
            </a:r>
            <a:r>
              <a:rPr lang="fr-FR" sz="2000" b="1" dirty="0">
                <a:solidFill>
                  <a:srgbClr val="FF0000"/>
                </a:solidFill>
              </a:rPr>
              <a:t>&lt;14g/dl </a:t>
            </a:r>
            <a:r>
              <a:rPr lang="fr-FR" sz="2000" dirty="0"/>
              <a:t>chez le nourrisson.</a:t>
            </a:r>
          </a:p>
          <a:p>
            <a:pPr marL="342900" indent="-342900"/>
            <a:r>
              <a:rPr lang="fr-FR" sz="2000" b="1" dirty="0">
                <a:solidFill>
                  <a:srgbClr val="FF0000"/>
                </a:solidFill>
              </a:rPr>
              <a:t>&lt;11g/dl </a:t>
            </a:r>
            <a:r>
              <a:rPr lang="fr-FR" sz="2000" dirty="0"/>
              <a:t>chez l’enfant.</a:t>
            </a:r>
          </a:p>
          <a:p>
            <a:pPr marL="342900" indent="-342900"/>
            <a:r>
              <a:rPr lang="fr-FR" sz="2000" b="1" dirty="0">
                <a:solidFill>
                  <a:srgbClr val="FF0000"/>
                </a:solidFill>
              </a:rPr>
              <a:t>&lt;10.5 g/dl </a:t>
            </a:r>
            <a:r>
              <a:rPr lang="fr-FR" sz="2000" dirty="0"/>
              <a:t>chez la femme enceinte.</a:t>
            </a:r>
          </a:p>
          <a:p>
            <a:pPr>
              <a:defRPr/>
            </a:pPr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fr-FR" dirty="0"/>
          </a:p>
        </p:txBody>
      </p:sp>
    </p:spTree>
  </p:cSld>
  <p:clrMapOvr>
    <a:overrideClrMapping bg1="lt1" tx1="dk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FF0000"/>
                </a:solidFill>
              </a:rPr>
              <a:t>Intérêt de la question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2000" dirty="0"/>
              <a:t>   C’est le motif de consultation le plus fréquent.</a:t>
            </a:r>
          </a:p>
          <a:p>
            <a:pPr>
              <a:buNone/>
            </a:pPr>
            <a:endParaRPr lang="fr-FR" sz="2000" dirty="0"/>
          </a:p>
          <a:p>
            <a:pPr marL="342900" indent="-342900"/>
            <a:r>
              <a:rPr lang="fr-FR" sz="2000" dirty="0"/>
              <a:t>Argumenter les principales hypothèses du diagnostique et justifier les examens complémentaires.</a:t>
            </a:r>
          </a:p>
          <a:p>
            <a:pPr>
              <a:buNone/>
            </a:pPr>
            <a:endParaRPr lang="fr-FR" sz="2000" dirty="0"/>
          </a:p>
          <a:p>
            <a:r>
              <a:rPr lang="fr-FR" sz="2000" dirty="0"/>
              <a:t>Argumenter l’attitude thérapeutique dans les anémies carentielles et planifier leurs suivi.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27950" y="980728"/>
            <a:ext cx="7088099" cy="619546"/>
          </a:xfrm>
        </p:spPr>
        <p:txBody>
          <a:bodyPr/>
          <a:lstStyle/>
          <a:p>
            <a:br>
              <a:rPr lang="fr-FR" dirty="0"/>
            </a:br>
            <a:br>
              <a:rPr lang="fr-FR" dirty="0"/>
            </a:br>
            <a:br>
              <a:rPr lang="fr-FR" dirty="0"/>
            </a:br>
            <a:br>
              <a:rPr lang="fr-FR" b="1" dirty="0">
                <a:solidFill>
                  <a:srgbClr val="FF0000"/>
                </a:solidFill>
              </a:rPr>
            </a:br>
            <a:r>
              <a:rPr lang="fr-FR" b="1" dirty="0">
                <a:solidFill>
                  <a:srgbClr val="FF0000"/>
                </a:solidFill>
              </a:rPr>
              <a:t>Physiopathologie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Font typeface="+mj-lt"/>
              <a:buAutoNum type="romanUcPeriod"/>
            </a:pPr>
            <a:r>
              <a:rPr lang="fr-FR" b="1" dirty="0">
                <a:solidFill>
                  <a:srgbClr val="00B0F0"/>
                </a:solidFill>
              </a:rPr>
              <a:t>RAPPEL :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endParaRPr lang="fr-FR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dirty="0"/>
              <a:t>Le globule rouge.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dirty="0"/>
              <a:t>L’hémoglobine.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dirty="0"/>
              <a:t>L’érythropoïèse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dirty="0"/>
              <a:t>L’hémolyse physiologique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0070C0"/>
                </a:solidFill>
              </a:rPr>
              <a:t>Le globule rouge 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   </a:t>
            </a:r>
            <a:r>
              <a:rPr lang="fr-FR" sz="2000" dirty="0"/>
              <a:t>Une cellule circulante anucléée. </a:t>
            </a:r>
          </a:p>
          <a:p>
            <a:r>
              <a:rPr lang="fr-FR" dirty="0"/>
              <a:t>   </a:t>
            </a:r>
            <a:r>
              <a:rPr lang="fr-FR" sz="2000" dirty="0"/>
              <a:t>Le constituant essentiel est l’hémoglobine, qui permet le transport de (O2) des poumons vers les tissus.</a:t>
            </a:r>
          </a:p>
          <a:p>
            <a:pPr marL="342900" indent="-342900"/>
            <a:r>
              <a:rPr lang="fr-FR" dirty="0"/>
              <a:t> </a:t>
            </a:r>
            <a:r>
              <a:rPr lang="fr-FR" sz="2000" dirty="0"/>
              <a:t>Formé dans la moelle osseuse (érythropoïèse).</a:t>
            </a:r>
          </a:p>
          <a:p>
            <a:r>
              <a:rPr lang="fr-FR" dirty="0"/>
              <a:t>   </a:t>
            </a:r>
            <a:r>
              <a:rPr lang="fr-FR" sz="2000" dirty="0"/>
              <a:t>La durée de vie moyenne du GR est de 110-120 jours(+++).</a:t>
            </a:r>
          </a:p>
          <a:p>
            <a:r>
              <a:rPr lang="fr-FR" dirty="0"/>
              <a:t>   </a:t>
            </a:r>
            <a:r>
              <a:rPr lang="fr-FR" sz="2000" dirty="0"/>
              <a:t>Il est détruit par phagocytose intra-tissulaire (hémolyse physiologique).</a:t>
            </a:r>
          </a:p>
          <a:p>
            <a:r>
              <a:rPr lang="fr-FR" dirty="0"/>
              <a:t>   </a:t>
            </a:r>
            <a:r>
              <a:rPr lang="fr-FR" sz="2000" dirty="0"/>
              <a:t>Un taux d’hémoglobine stable signifie l'existence d'un mécanisme régulateur qui assure l'équilibre entre l'hémolyse physiologique et l'érythropoïèse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fr-FR" b="1" dirty="0">
                <a:solidFill>
                  <a:srgbClr val="0070C0"/>
                </a:solidFill>
              </a:rPr>
            </a:br>
            <a:r>
              <a:rPr lang="fr-FR" b="1" dirty="0">
                <a:solidFill>
                  <a:srgbClr val="0070C0"/>
                </a:solidFill>
              </a:rPr>
              <a:t>Hémolyse physiologique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   </a:t>
            </a:r>
            <a:r>
              <a:rPr lang="fr-FR" sz="2000" dirty="0"/>
              <a:t>Elle touche principalement les globules rouges âgés où la diminution des activités enzymatiques.</a:t>
            </a:r>
          </a:p>
          <a:p>
            <a:endParaRPr lang="fr-FR" sz="2000" dirty="0"/>
          </a:p>
          <a:p>
            <a:r>
              <a:rPr lang="fr-FR" sz="2000" dirty="0"/>
              <a:t>    A de nombreuses conséquences notamment au niveau membranaire.</a:t>
            </a:r>
          </a:p>
          <a:p>
            <a:pPr>
              <a:buNone/>
            </a:pPr>
            <a:endParaRPr lang="fr-FR" sz="2000" dirty="0"/>
          </a:p>
          <a:p>
            <a:r>
              <a:rPr lang="fr-FR" dirty="0"/>
              <a:t>   </a:t>
            </a:r>
            <a:r>
              <a:rPr lang="fr-FR" sz="2000" dirty="0"/>
              <a:t>Elles est due à la phagocytose intratissulaire par : </a:t>
            </a:r>
          </a:p>
          <a:p>
            <a:pPr>
              <a:buNone/>
            </a:pPr>
            <a:r>
              <a:rPr lang="fr-FR" dirty="0"/>
              <a:t>         - </a:t>
            </a:r>
            <a:r>
              <a:rPr lang="fr-FR" sz="2000" dirty="0"/>
              <a:t>Les phagocytes mononucléés.</a:t>
            </a:r>
          </a:p>
          <a:p>
            <a:pPr>
              <a:buNone/>
            </a:pPr>
            <a:r>
              <a:rPr lang="fr-FR" dirty="0"/>
              <a:t>         - </a:t>
            </a:r>
            <a:r>
              <a:rPr lang="fr-FR" sz="2000" dirty="0"/>
              <a:t>Siège principalement dans la </a:t>
            </a:r>
            <a:r>
              <a:rPr lang="fr-FR" sz="2000" b="1" dirty="0">
                <a:solidFill>
                  <a:srgbClr val="FF0000"/>
                </a:solidFill>
              </a:rPr>
              <a:t>moelle</a:t>
            </a:r>
            <a:r>
              <a:rPr lang="fr-FR" sz="2000" dirty="0"/>
              <a:t> et accessoirement dans le foie et la rate. Moins de 10 % est intravasculaire.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0070C0"/>
                </a:solidFill>
              </a:rPr>
              <a:t>Mécanisme 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584" y="1918650"/>
            <a:ext cx="7560840" cy="4246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FF0000"/>
                </a:solidFill>
              </a:rPr>
              <a:t>Physiopathologie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2000" dirty="0"/>
              <a:t>   </a:t>
            </a:r>
            <a:r>
              <a:rPr lang="fr-FR" sz="2000" b="1" dirty="0">
                <a:solidFill>
                  <a:srgbClr val="00B0F0"/>
                </a:solidFill>
              </a:rPr>
              <a:t>Périphérique : </a:t>
            </a:r>
          </a:p>
          <a:p>
            <a:pPr>
              <a:buNone/>
            </a:pPr>
            <a:r>
              <a:rPr lang="fr-FR" dirty="0"/>
              <a:t>            - </a:t>
            </a:r>
            <a:r>
              <a:rPr lang="fr-FR" sz="2000" dirty="0"/>
              <a:t>Perte excès : hgie.</a:t>
            </a:r>
          </a:p>
          <a:p>
            <a:pPr>
              <a:buNone/>
            </a:pPr>
            <a:r>
              <a:rPr lang="fr-FR" dirty="0"/>
              <a:t>            - </a:t>
            </a:r>
            <a:r>
              <a:rPr lang="fr-FR" sz="2000" dirty="0"/>
              <a:t>Destruction : hemolyse.</a:t>
            </a:r>
          </a:p>
          <a:p>
            <a:endParaRPr lang="fr-FR" dirty="0"/>
          </a:p>
          <a:p>
            <a:pPr marL="342900" indent="-342900"/>
            <a:r>
              <a:rPr lang="fr-FR" sz="2000" b="1" dirty="0">
                <a:solidFill>
                  <a:srgbClr val="00B0F0"/>
                </a:solidFill>
              </a:rPr>
              <a:t>Centrales :</a:t>
            </a:r>
          </a:p>
          <a:p>
            <a:pPr>
              <a:buNone/>
            </a:pPr>
            <a:r>
              <a:rPr lang="fr-FR" sz="2000" dirty="0"/>
              <a:t>              - Quantitative : </a:t>
            </a:r>
          </a:p>
          <a:p>
            <a:pPr>
              <a:buNone/>
            </a:pPr>
            <a:r>
              <a:rPr lang="fr-FR" dirty="0"/>
              <a:t>                 . </a:t>
            </a:r>
            <a:r>
              <a:rPr lang="fr-FR" sz="2000" dirty="0"/>
              <a:t>Moelle pauvre : diminution production AM.</a:t>
            </a:r>
          </a:p>
          <a:p>
            <a:pPr>
              <a:buNone/>
            </a:pPr>
            <a:r>
              <a:rPr lang="fr-FR" dirty="0"/>
              <a:t>                 . </a:t>
            </a:r>
            <a:r>
              <a:rPr lang="fr-FR" sz="2000" dirty="0"/>
              <a:t>Moelle riche : envahissement LA.</a:t>
            </a:r>
          </a:p>
          <a:p>
            <a:pPr>
              <a:buNone/>
            </a:pPr>
            <a:r>
              <a:rPr lang="fr-FR" sz="2000" dirty="0"/>
              <a:t>              - Qualitative : </a:t>
            </a:r>
          </a:p>
          <a:p>
            <a:pPr>
              <a:buNone/>
            </a:pPr>
            <a:r>
              <a:rPr lang="fr-FR" dirty="0"/>
              <a:t>                 . </a:t>
            </a:r>
            <a:r>
              <a:rPr lang="fr-FR" sz="2000" dirty="0"/>
              <a:t>Alie maturation : Fer, FAP.</a:t>
            </a:r>
          </a:p>
          <a:p>
            <a:pPr>
              <a:buNone/>
            </a:pPr>
            <a:r>
              <a:rPr lang="fr-FR" dirty="0"/>
              <a:t>                 . </a:t>
            </a:r>
            <a:r>
              <a:rPr lang="fr-FR" sz="2000" dirty="0"/>
              <a:t>Tble production : IR (EPO), A inf.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rincul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347">
    <a:dk1>
      <a:srgbClr val="000000"/>
    </a:dk1>
    <a:lt1>
      <a:srgbClr val="FFFFFF"/>
    </a:lt1>
    <a:dk2>
      <a:srgbClr val="666666"/>
    </a:dk2>
    <a:lt2>
      <a:srgbClr val="CCCCCC"/>
    </a:lt2>
    <a:accent1>
      <a:srgbClr val="3A81BA"/>
    </a:accent1>
    <a:accent2>
      <a:srgbClr val="D89F39"/>
    </a:accent2>
    <a:accent3>
      <a:srgbClr val="8BAB42"/>
    </a:accent3>
    <a:accent4>
      <a:srgbClr val="57A7B5"/>
    </a:accent4>
    <a:accent5>
      <a:srgbClr val="8B81D2"/>
    </a:accent5>
    <a:accent6>
      <a:srgbClr val="963334"/>
    </a:accent6>
    <a:hlink>
      <a:srgbClr val="1155CC"/>
    </a:hlink>
    <a:folHlink>
      <a:srgbClr val="6611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1053</Words>
  <Application>Microsoft Office PowerPoint</Application>
  <PresentationFormat>Affichage à l'écran (4:3)</PresentationFormat>
  <Paragraphs>262</Paragraphs>
  <Slides>28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28</vt:i4>
      </vt:variant>
    </vt:vector>
  </HeadingPairs>
  <TitlesOfParts>
    <vt:vector size="35" baseType="lpstr">
      <vt:lpstr>Shadows Into Light</vt:lpstr>
      <vt:lpstr>Comic Sans MS</vt:lpstr>
      <vt:lpstr>Varela Round</vt:lpstr>
      <vt:lpstr>Wingdings</vt:lpstr>
      <vt:lpstr>Arial</vt:lpstr>
      <vt:lpstr>Trinculo template</vt:lpstr>
      <vt:lpstr>Default Design</vt:lpstr>
      <vt:lpstr>CONDUITE A TENIR DEVANT UNE ANEMIE</vt:lpstr>
      <vt:lpstr>PLAN</vt:lpstr>
      <vt:lpstr>Définition</vt:lpstr>
      <vt:lpstr>Intérêt de la question</vt:lpstr>
      <vt:lpstr>    Physiopathologie</vt:lpstr>
      <vt:lpstr>Le globule rouge </vt:lpstr>
      <vt:lpstr> Hémolyse physiologique</vt:lpstr>
      <vt:lpstr>Mécanisme </vt:lpstr>
      <vt:lpstr>Physiopathologie</vt:lpstr>
      <vt:lpstr>Diagnostic</vt:lpstr>
      <vt:lpstr> Signes cliniques</vt:lpstr>
      <vt:lpstr>Pâleur</vt:lpstr>
      <vt:lpstr>Les manifestations fonctionnelle</vt:lpstr>
      <vt:lpstr> Les signes de gravité</vt:lpstr>
      <vt:lpstr>Diagnostic positif</vt:lpstr>
      <vt:lpstr>Tableau clinique</vt:lpstr>
      <vt:lpstr>Diagnostic différentiel</vt:lpstr>
      <vt:lpstr>Diagnostic différentiel</vt:lpstr>
      <vt:lpstr>Diagnostic étiologique</vt:lpstr>
      <vt:lpstr>Examen biologique</vt:lpstr>
      <vt:lpstr>Intervalles de référence en hématologie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Conclusion</vt:lpstr>
      <vt:lpstr>Thanks!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cp:lastModifiedBy>sid ahmed mohamed</cp:lastModifiedBy>
  <cp:revision>59</cp:revision>
  <dcterms:modified xsi:type="dcterms:W3CDTF">2021-01-21T07:04:00Z</dcterms:modified>
</cp:coreProperties>
</file>