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1"/>
    <p:restoredTop sz="94614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834D-CE54-45BA-813B-B9613B1EA921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9A8C-2C48-452B-8053-413FA6568A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>
                <a:solidFill>
                  <a:srgbClr val="C00000"/>
                </a:solidFill>
              </a:rPr>
              <a:t>CAT  DEVANT UNE ANEMIE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1752600"/>
          </a:xfrm>
        </p:spPr>
        <p:txBody>
          <a:bodyPr/>
          <a:lstStyle/>
          <a:p>
            <a:r>
              <a:rPr lang="fr-FR" dirty="0"/>
              <a:t>  Dr S.KEBAILI</a:t>
            </a:r>
          </a:p>
          <a:p>
            <a:r>
              <a:rPr lang="fr-FR" dirty="0"/>
              <a:t>sikebaili@yahoo.fr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Mécanismes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184" y="764704"/>
            <a:ext cx="8038264" cy="568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Régulation de l’érythropoïèse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8488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fr-FR" dirty="0"/>
              <a:t>Signes cliniques.</a:t>
            </a:r>
          </a:p>
          <a:p>
            <a:r>
              <a:rPr lang="fr-FR" dirty="0"/>
              <a:t>Signes biologiques.</a:t>
            </a:r>
          </a:p>
          <a:p>
            <a:r>
              <a:rPr lang="fr-FR" dirty="0"/>
              <a:t>Diagnostic différentiel. </a:t>
            </a:r>
          </a:p>
          <a:p>
            <a:r>
              <a:rPr lang="fr-FR" dirty="0"/>
              <a:t>Diagnostic étiologique.</a:t>
            </a: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 DIAGNOSTIC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Pâleur.</a:t>
            </a:r>
          </a:p>
          <a:p>
            <a:r>
              <a:rPr lang="fr-FR" dirty="0"/>
              <a:t>Manifestation fonctionnelle anoxique.</a:t>
            </a:r>
          </a:p>
          <a:p>
            <a:r>
              <a:rPr lang="fr-FR" dirty="0"/>
              <a:t>Signes de gravité.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Les signes cliniques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Pâleur</a:t>
            </a:r>
            <a:br>
              <a:rPr lang="fr-FR" b="1" dirty="0">
                <a:solidFill>
                  <a:srgbClr val="002060"/>
                </a:solidFill>
              </a:rPr>
            </a:b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/>
              <a:t>Généralisée. 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Cutanée et muqueuse.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+++ nette au niveau de la coloration unguéale et les conjonctives.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Variable d’un patient à l’autre.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Les manifestations fonctionnelle anoxique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Non pathognomonique mais révélateurs: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Asthénie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Dyspnée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Vertiges 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Céphalées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Tachycardie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Souffle cardiaque anorganique…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Les signes de gravité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Dyspnée au moindre effort</a:t>
            </a:r>
          </a:p>
          <a:p>
            <a:r>
              <a:rPr lang="fr-FR" dirty="0"/>
              <a:t>Œdèmes</a:t>
            </a:r>
          </a:p>
          <a:p>
            <a:r>
              <a:rPr lang="fr-FR" dirty="0"/>
              <a:t>Angor</a:t>
            </a:r>
          </a:p>
          <a:p>
            <a:r>
              <a:rPr lang="fr-FR" dirty="0"/>
              <a:t>Signes déficitaires vasculaires</a:t>
            </a:r>
          </a:p>
          <a:p>
            <a:r>
              <a:rPr lang="fr-FR" dirty="0"/>
              <a:t>Retentissement sur les organes ( cardiaque , digestif, pulmonaire)</a:t>
            </a:r>
          </a:p>
          <a:p>
            <a:r>
              <a:rPr lang="fr-FR" dirty="0"/>
              <a:t>Rapidité d’installation : état de choc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Tableau 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fr-FR" dirty="0"/>
              <a:t>Les signes sont d’autant plus intenses que l’installation de l’anémie est rapide. </a:t>
            </a:r>
          </a:p>
          <a:p>
            <a:r>
              <a:rPr lang="fr-FR" dirty="0"/>
              <a:t>Deux tableaux cliniques:</a:t>
            </a:r>
          </a:p>
          <a:p>
            <a:pPr>
              <a:buNone/>
            </a:pPr>
            <a:r>
              <a:rPr lang="fr-FR" dirty="0"/>
              <a:t>		*Anémie aigue.</a:t>
            </a:r>
          </a:p>
          <a:p>
            <a:pPr>
              <a:buNone/>
            </a:pPr>
            <a:r>
              <a:rPr lang="fr-FR" dirty="0"/>
              <a:t>		*Anémie chronique. </a:t>
            </a:r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467544" y="260648"/>
            <a:ext cx="8219256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/>
              <a:t>Tableau clinique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Anémie aigue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Mal tolérée.</a:t>
            </a:r>
          </a:p>
          <a:p>
            <a:r>
              <a:rPr lang="fr-FR" dirty="0"/>
              <a:t>Le tableau est grave : signes d’anémie + signes d’</a:t>
            </a:r>
            <a:r>
              <a:rPr lang="fr-FR" dirty="0" err="1"/>
              <a:t>hypovolémie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4065315"/>
          </a:xfrm>
        </p:spPr>
        <p:txBody>
          <a:bodyPr/>
          <a:lstStyle/>
          <a:p>
            <a:pPr algn="ctr">
              <a:buNone/>
            </a:pPr>
            <a:r>
              <a:rPr lang="fr-FR" dirty="0"/>
              <a:t>Anémie = ↓ du taux de  l’hémoglobine. </a:t>
            </a:r>
          </a:p>
          <a:p>
            <a:pPr algn="ctr">
              <a:buNone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DEFINITION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283968" y="2852936"/>
            <a:ext cx="504056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357301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&lt; 13 g/dl chez l’homme.</a:t>
            </a:r>
          </a:p>
          <a:p>
            <a:pPr algn="ctr"/>
            <a:r>
              <a:rPr lang="fr-FR" sz="3200" dirty="0"/>
              <a:t>&lt;12 g/dl chez la femme.</a:t>
            </a:r>
          </a:p>
          <a:p>
            <a:pPr algn="ctr"/>
            <a:r>
              <a:rPr lang="fr-FR" sz="3200" dirty="0"/>
              <a:t>&lt;14g/dl chez le nourrisson.</a:t>
            </a:r>
          </a:p>
          <a:p>
            <a:pPr algn="ctr"/>
            <a:r>
              <a:rPr lang="fr-FR" sz="3200" dirty="0"/>
              <a:t>&lt;11g/dl chez l’enfant. </a:t>
            </a:r>
          </a:p>
          <a:p>
            <a:pPr algn="ctr"/>
            <a:r>
              <a:rPr lang="fr-FR" sz="3200" dirty="0"/>
              <a:t>&lt;10.5 g/dl chez la femme enceinte. </a:t>
            </a: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Anémie chronique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tolérance est très variable et dépend de :</a:t>
            </a:r>
          </a:p>
          <a:p>
            <a:endParaRPr lang="fr-FR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L’intensité de l’anémie.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Délai d’apparition de l’anémie.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Le terrain.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fr-FR" dirty="0"/>
              <a:t>Hémogramme = le diagnostic positif de l’anémie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Examen biologique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355976" y="2708920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27784" y="3789040"/>
            <a:ext cx="3960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↓De l’hémoglobine</a:t>
            </a:r>
          </a:p>
          <a:p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4427984" y="4581128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547664" y="558924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Anémie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Evaluation d’une anémie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 paramètres</a:t>
            </a:r>
          </a:p>
          <a:p>
            <a:r>
              <a:rPr lang="fr-FR" dirty="0"/>
              <a:t>3 indices</a:t>
            </a:r>
          </a:p>
          <a:p>
            <a:r>
              <a:rPr lang="fr-FR" dirty="0"/>
              <a:t>Réticulocytes</a:t>
            </a:r>
          </a:p>
          <a:p>
            <a:pPr algn="ctr">
              <a:buNone/>
            </a:pPr>
            <a:r>
              <a:rPr lang="fr-FR" dirty="0"/>
              <a:t>+</a:t>
            </a:r>
          </a:p>
          <a:p>
            <a:pPr algn="ctr">
              <a:buNone/>
            </a:pPr>
            <a:r>
              <a:rPr lang="fr-FR" dirty="0"/>
              <a:t>Frottis de sang </a:t>
            </a:r>
          </a:p>
          <a:p>
            <a:pPr algn="ctr">
              <a:buNone/>
            </a:pPr>
            <a:r>
              <a:rPr lang="fr-FR" dirty="0"/>
              <a:t>+/-</a:t>
            </a:r>
          </a:p>
          <a:p>
            <a:pPr algn="ctr">
              <a:buNone/>
            </a:pPr>
            <a:r>
              <a:rPr lang="fr-FR" dirty="0"/>
              <a:t>Myélogramme 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Paramètres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taux de l’hémoglobine</a:t>
            </a:r>
          </a:p>
          <a:p>
            <a:r>
              <a:rPr lang="fr-FR" dirty="0"/>
              <a:t>Le nombre de GR</a:t>
            </a:r>
          </a:p>
          <a:p>
            <a:r>
              <a:rPr lang="fr-FR" dirty="0"/>
              <a:t>L’hématocrite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Indices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VGM = Hte/GR</a:t>
            </a:r>
          </a:p>
          <a:p>
            <a:r>
              <a:rPr lang="fr-FR" dirty="0"/>
              <a:t>CCMH=</a:t>
            </a:r>
            <a:r>
              <a:rPr lang="fr-FR" dirty="0" err="1"/>
              <a:t>Hb</a:t>
            </a:r>
            <a:r>
              <a:rPr lang="fr-FR" dirty="0"/>
              <a:t>/Hte</a:t>
            </a:r>
          </a:p>
          <a:p>
            <a:r>
              <a:rPr lang="fr-FR" dirty="0"/>
              <a:t>TGMH=</a:t>
            </a:r>
            <a:r>
              <a:rPr lang="fr-FR" dirty="0" err="1"/>
              <a:t>Hb</a:t>
            </a:r>
            <a:r>
              <a:rPr lang="fr-FR" dirty="0"/>
              <a:t>/GR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Réticulocytes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	</a:t>
            </a:r>
          </a:p>
          <a:p>
            <a:pPr>
              <a:buNone/>
            </a:pPr>
            <a:r>
              <a:rPr lang="fr-FR" dirty="0"/>
              <a:t>		Nombre absolu des réticulocytes 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			&lt;120000→ </a:t>
            </a:r>
            <a:r>
              <a:rPr lang="fr-FR" dirty="0" err="1"/>
              <a:t>arégénérative</a:t>
            </a:r>
            <a:endParaRPr lang="fr-FR" dirty="0"/>
          </a:p>
          <a:p>
            <a:pPr>
              <a:buNone/>
            </a:pPr>
            <a:r>
              <a:rPr lang="fr-FR" dirty="0"/>
              <a:t>			&gt;120000→ régénérative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fr-FR" dirty="0"/>
              <a:t>L’anémie n’est pas un diagnostic mais un </a:t>
            </a:r>
            <a:r>
              <a:rPr lang="fr-FR" b="1" dirty="0">
                <a:solidFill>
                  <a:srgbClr val="C00000"/>
                </a:solidFill>
              </a:rPr>
              <a:t>symptôme</a:t>
            </a:r>
            <a:r>
              <a:rPr lang="fr-FR" dirty="0"/>
              <a:t> imposant toujours la recherche étiologique </a:t>
            </a:r>
          </a:p>
          <a:p>
            <a:r>
              <a:rPr lang="fr-FR" dirty="0"/>
              <a:t>Les anémies sont classées et explorées en fonction des réticulocytes, VGM ,CCMH </a:t>
            </a:r>
          </a:p>
          <a:p>
            <a:pPr algn="ctr">
              <a:buNone/>
            </a:pPr>
            <a:r>
              <a:rPr lang="fr-FR" dirty="0"/>
              <a:t>+ </a:t>
            </a:r>
          </a:p>
          <a:p>
            <a:pPr>
              <a:buNone/>
            </a:pPr>
            <a:r>
              <a:rPr lang="fr-FR" dirty="0"/>
              <a:t>	Les autres anomalies de l’hémogramme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Diagnostic étiologique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9644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Fausses anémies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279" y="1556793"/>
            <a:ext cx="8400201" cy="489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74846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9248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9248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Apprécier la tolérance</a:t>
            </a:r>
          </a:p>
          <a:p>
            <a:r>
              <a:rPr lang="fr-FR" dirty="0"/>
              <a:t>Faire l’anamnèse</a:t>
            </a:r>
          </a:p>
          <a:p>
            <a:r>
              <a:rPr lang="fr-FR" dirty="0"/>
              <a:t>Hémogramme avec réticulocytes</a:t>
            </a:r>
          </a:p>
          <a:p>
            <a:r>
              <a:rPr lang="fr-FR" dirty="0"/>
              <a:t>Selon les résultats:</a:t>
            </a:r>
          </a:p>
          <a:p>
            <a:pPr algn="ctr">
              <a:buNone/>
            </a:pPr>
            <a:r>
              <a:rPr lang="fr-FR" dirty="0"/>
              <a:t>*bilan du fer</a:t>
            </a:r>
          </a:p>
          <a:p>
            <a:pPr algn="ctr">
              <a:buNone/>
            </a:pPr>
            <a:r>
              <a:rPr lang="fr-FR" dirty="0"/>
              <a:t>*bilan de syndrome inflammatoire</a:t>
            </a:r>
          </a:p>
          <a:p>
            <a:pPr algn="ctr">
              <a:buNone/>
            </a:pPr>
            <a:r>
              <a:rPr lang="fr-FR" dirty="0"/>
              <a:t>*bilan d’une anémie macrocytaire</a:t>
            </a:r>
          </a:p>
          <a:p>
            <a:pPr algn="ctr">
              <a:buNone/>
            </a:pPr>
            <a:r>
              <a:rPr lang="fr-FR" dirty="0"/>
              <a:t>*bilan d’une hémolyse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CAT devant un syndrome anémie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fr-FR" dirty="0"/>
              <a:t>Le diagnostic du mécanisme de l’anémie est toujours possible.</a:t>
            </a:r>
          </a:p>
          <a:p>
            <a:r>
              <a:rPr lang="fr-FR" dirty="0"/>
              <a:t>Le diagnostic étiologique peut être plus difficile.</a:t>
            </a:r>
          </a:p>
          <a:p>
            <a:r>
              <a:rPr lang="fr-FR" dirty="0"/>
              <a:t>Le traitement doit être adapté à l’étiologie.</a:t>
            </a: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Conclusion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CAS 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patiente B.N, âgée de 35 ans, qui consulte pour une dyspnée d’effort, asthénie et dont le début remonte à 5 mois.</a:t>
            </a:r>
          </a:p>
          <a:p>
            <a:r>
              <a:rPr lang="fr-FR" dirty="0"/>
              <a:t>L’examen clinique: PCM, pas d’ictère, une tachycardie, des angles cassants. </a:t>
            </a:r>
          </a:p>
          <a:p>
            <a:r>
              <a:rPr lang="fr-FR" dirty="0"/>
              <a:t>La malade apporte la notion des règles abondantes depuis 1 an.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Un bilan fait retrouve :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FNS: GB 7900 , HB: 7.3 g/dl , GR: 4070000 , HT: 25.2 , </a:t>
            </a:r>
            <a:r>
              <a:rPr lang="fr-FR" dirty="0" err="1"/>
              <a:t>plt</a:t>
            </a:r>
            <a:r>
              <a:rPr lang="fr-FR" dirty="0"/>
              <a:t> : 400000.</a:t>
            </a:r>
          </a:p>
          <a:p>
            <a:r>
              <a:rPr lang="fr-FR" dirty="0"/>
              <a:t>Frottis de sang : PNN 70% . LYN 22% . PNE 1%. MON 7%   ; hypochromie, </a:t>
            </a:r>
            <a:r>
              <a:rPr lang="fr-FR" dirty="0" err="1"/>
              <a:t>microcytose</a:t>
            </a:r>
            <a:r>
              <a:rPr lang="fr-FR" dirty="0"/>
              <a:t> , </a:t>
            </a:r>
            <a:r>
              <a:rPr lang="fr-FR" dirty="0" err="1"/>
              <a:t>plt</a:t>
            </a:r>
            <a:r>
              <a:rPr lang="fr-FR" dirty="0"/>
              <a:t> +++</a:t>
            </a:r>
          </a:p>
          <a:p>
            <a:r>
              <a:rPr lang="fr-FR" dirty="0"/>
              <a:t>Réticulocytes 2%</a:t>
            </a:r>
          </a:p>
          <a:p>
            <a:r>
              <a:rPr lang="fr-FR" dirty="0"/>
              <a:t>Fer sérique 40</a:t>
            </a:r>
            <a:r>
              <a:rPr lang="az-Cyrl-AZ" dirty="0"/>
              <a:t>ц</a:t>
            </a:r>
            <a:r>
              <a:rPr lang="fr-FR" dirty="0"/>
              <a:t>g/ dl , TIBC 450</a:t>
            </a:r>
            <a:r>
              <a:rPr lang="az-Cyrl-AZ" dirty="0"/>
              <a:t> ц</a:t>
            </a:r>
            <a:r>
              <a:rPr lang="fr-FR" dirty="0"/>
              <a:t>g/ dl , CS .., </a:t>
            </a:r>
            <a:r>
              <a:rPr lang="fr-FR" dirty="0" err="1"/>
              <a:t>ferritinémie</a:t>
            </a:r>
            <a:r>
              <a:rPr lang="fr-FR" dirty="0"/>
              <a:t> 1</a:t>
            </a:r>
            <a:r>
              <a:rPr lang="az-Cyrl-AZ" dirty="0"/>
              <a:t> ц</a:t>
            </a:r>
            <a:r>
              <a:rPr lang="fr-FR" dirty="0"/>
              <a:t>g/ dl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rgbClr val="C00000"/>
                </a:solidFill>
              </a:rPr>
              <a:t>Questions?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Devant le tableau clinique quels sont les diagnostiques à évoquer?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Quelle est l’examen biologique à demander en 1ère intention?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C’est le motif de consultation le plus fréquent.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Argumenter les principales hypothèses diagnostique et justifier les examens complémentaires.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Argumenter l’attitude thérapeutique dans les anémies carentielles et planifier leurs suivi 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Intérêt de la question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r>
              <a:rPr lang="fr-FR" dirty="0"/>
              <a:t>Interpréter l’hémogramme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Quel est le diagnostic le plus probable?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Interpréter le bilan martiale? 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Quel est le diagnostic étiologique 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Quelle sera votre prise en charge thérapeutique ?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fr-FR" b="1" u="sng" dirty="0">
                <a:solidFill>
                  <a:schemeClr val="tx2">
                    <a:lumMod val="75000"/>
                  </a:schemeClr>
                </a:solidFill>
              </a:rPr>
              <a:t>I/ RAPPEL :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Le globule rouge.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L’hémoglobine.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L’érythropoïèse.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L’hémolyse physiologique. </a:t>
            </a:r>
          </a:p>
          <a:p>
            <a:pPr>
              <a:buNone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II/ mécanisme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PHYSIOPATHOLOGIE (MECANISME)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dirty="0"/>
              <a:t>Le globule rouge est une cellule circulante </a:t>
            </a:r>
            <a:r>
              <a:rPr lang="fr-FR" dirty="0" err="1"/>
              <a:t>anuclée</a:t>
            </a:r>
            <a:r>
              <a:rPr lang="fr-FR" dirty="0"/>
              <a:t> dont le constituant essentiel est l’hémoglobine, qui permet le transport de l'oxygène (O2) des poumons vers les tissus.</a:t>
            </a:r>
          </a:p>
          <a:p>
            <a:pPr lvl="0"/>
            <a:r>
              <a:rPr lang="fr-FR" dirty="0"/>
              <a:t>Le globule rouge est formé dans la moelle osseuse (érythropoïèse) sous la forme de réticulocyte, qui se transforme en globule rouge dans le sang circulant.</a:t>
            </a:r>
          </a:p>
          <a:p>
            <a:pPr lvl="0"/>
            <a:r>
              <a:rPr lang="fr-FR" dirty="0"/>
              <a:t> La durée de vie moyenne du globule rouge est de 110-120 jours (+++).</a:t>
            </a:r>
          </a:p>
          <a:p>
            <a:r>
              <a:rPr lang="fr-FR" dirty="0"/>
              <a:t> Il est détruit par phagocytose intra-tissulaire (hémolyse physiologique).</a:t>
            </a:r>
          </a:p>
          <a:p>
            <a:r>
              <a:rPr lang="fr-FR" dirty="0"/>
              <a:t> Un taux d’hémoglobine stable signifie l'existence d'un mécanisme régulateur qui assure l'équilibre entre l'hémolyse physiologique et l'érythropoïèse.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avec flèche vers le bas 3"/>
          <p:cNvSpPr/>
          <p:nvPr/>
        </p:nvSpPr>
        <p:spPr>
          <a:xfrm>
            <a:off x="467544" y="260648"/>
            <a:ext cx="8280920" cy="18722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Le globule rouge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fr-FR" dirty="0"/>
              <a:t>		L'hémoglobine est une chromoprotéine formée de deux parties : </a:t>
            </a:r>
          </a:p>
          <a:p>
            <a:pPr lvl="0">
              <a:buNone/>
            </a:pPr>
            <a:endParaRPr lang="fr-FR" dirty="0"/>
          </a:p>
          <a:p>
            <a:pPr lvl="0">
              <a:buFont typeface="Wingdings" pitchFamily="2" charset="2"/>
              <a:buChar char="Ø"/>
            </a:pPr>
            <a:r>
              <a:rPr lang="fr-FR" dirty="0"/>
              <a:t>La globine, partie protéique, est un tétramère formé de 4 chaînes polypeptidiques identiques deux à deux.</a:t>
            </a:r>
            <a:r>
              <a:rPr lang="fr-FR" b="1" dirty="0"/>
              <a:t> </a:t>
            </a:r>
            <a:r>
              <a:rPr lang="fr-FR" dirty="0"/>
              <a:t>Chez l'adulte on trouve :</a:t>
            </a:r>
          </a:p>
          <a:p>
            <a:pPr>
              <a:buNone/>
            </a:pPr>
            <a:r>
              <a:rPr lang="fr-FR" dirty="0"/>
              <a:t>		* 97 à 98 % d'hémoglobine A (</a:t>
            </a:r>
            <a:r>
              <a:rPr lang="fr-FR" dirty="0" err="1"/>
              <a:t>HbA</a:t>
            </a:r>
            <a:r>
              <a:rPr lang="fr-FR" dirty="0"/>
              <a:t>),</a:t>
            </a:r>
          </a:p>
          <a:p>
            <a:pPr>
              <a:buNone/>
            </a:pPr>
            <a:r>
              <a:rPr lang="fr-FR" dirty="0"/>
              <a:t>		* moins de 3 % d'hémoglobine A2 (HbA2)</a:t>
            </a:r>
          </a:p>
          <a:p>
            <a:pPr>
              <a:buNone/>
            </a:pPr>
            <a:r>
              <a:rPr lang="fr-FR" dirty="0"/>
              <a:t>		*seulement des traces d'hémoglobine fœtale (</a:t>
            </a:r>
            <a:r>
              <a:rPr lang="fr-FR" dirty="0" err="1"/>
              <a:t>HbF</a:t>
            </a:r>
            <a:r>
              <a:rPr lang="fr-FR" dirty="0"/>
              <a:t>).</a:t>
            </a:r>
          </a:p>
          <a:p>
            <a:pPr>
              <a:buNone/>
            </a:pPr>
            <a:endParaRPr lang="fr-FR" dirty="0"/>
          </a:p>
          <a:p>
            <a:pPr lvl="0">
              <a:buFont typeface="Wingdings" pitchFamily="2" charset="2"/>
              <a:buChar char="Ø"/>
            </a:pPr>
            <a:r>
              <a:rPr lang="fr-FR" dirty="0"/>
              <a:t>L'hème comprend la </a:t>
            </a:r>
            <a:r>
              <a:rPr lang="fr-FR" dirty="0" err="1"/>
              <a:t>protoporphyrine</a:t>
            </a:r>
            <a:r>
              <a:rPr lang="fr-FR" dirty="0"/>
              <a:t> et un atome de fer ferreux Fe2+. Chaque sous-unité de globine porte une molécule d'hème. </a:t>
            </a:r>
          </a:p>
          <a:p>
            <a:pPr lvl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fr-FR" dirty="0"/>
              <a:t>L’hémoglobine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C'est un phénomène adaptatif ( la moelle peut multiplier sa production par 8 à 10).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Sa durée est d'environ 1 semaine. 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1420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L’érythropoïèse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Elle touche principalement les globules rouges âgés, où la diminution des activités enzymatiques  a de nombreuses conséquences notamment au niveau membranaire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Elles est due à la phagocytose </a:t>
            </a:r>
            <a:r>
              <a:rPr lang="fr-FR" dirty="0" err="1"/>
              <a:t>intratissulaire</a:t>
            </a:r>
            <a:r>
              <a:rPr lang="fr-FR" dirty="0"/>
              <a:t> par les phagocytes mononuclées, et siège principalement dans la moelle et accessoirement dans le foie et la rate. Moins de 10 % est </a:t>
            </a:r>
            <a:r>
              <a:rPr lang="fr-FR" dirty="0" err="1"/>
              <a:t>intravasculaire</a:t>
            </a:r>
            <a:r>
              <a:rPr lang="fr-FR" dirty="0"/>
              <a:t>.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L’hémolyse physiologique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784</Words>
  <Application>Microsoft Office PowerPoint</Application>
  <PresentationFormat>Affichage à l'écran (4:3)</PresentationFormat>
  <Paragraphs>159</Paragraphs>
  <Slides>44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8" baseType="lpstr">
      <vt:lpstr>Arial</vt:lpstr>
      <vt:lpstr>Calibri</vt:lpstr>
      <vt:lpstr>Wingdings</vt:lpstr>
      <vt:lpstr>Thème Office</vt:lpstr>
      <vt:lpstr>CAT  DEVANT UNE ANEMIE</vt:lpstr>
      <vt:lpstr>DEFINITION </vt:lpstr>
      <vt:lpstr>Fausses anémies </vt:lpstr>
      <vt:lpstr>Intérêt de la question  </vt:lpstr>
      <vt:lpstr>PHYSIOPATHOLOGIE (MECANISME) </vt:lpstr>
      <vt:lpstr>Présentation PowerPoint</vt:lpstr>
      <vt:lpstr>L’hémoglobine </vt:lpstr>
      <vt:lpstr>L’érythropoïèse </vt:lpstr>
      <vt:lpstr>L’hémolyse physiologique </vt:lpstr>
      <vt:lpstr>Mécanismes  </vt:lpstr>
      <vt:lpstr>Présentation PowerPoint</vt:lpstr>
      <vt:lpstr>Régulation de l’érythropoïèse</vt:lpstr>
      <vt:lpstr> DIAGNOSTIC </vt:lpstr>
      <vt:lpstr>Les signes cliniques </vt:lpstr>
      <vt:lpstr>Pâleur </vt:lpstr>
      <vt:lpstr>Les manifestations fonctionnelle anoxique </vt:lpstr>
      <vt:lpstr>Les signes de gravité</vt:lpstr>
      <vt:lpstr>Tableau clinique</vt:lpstr>
      <vt:lpstr>Anémie aigue </vt:lpstr>
      <vt:lpstr>Anémie chronique </vt:lpstr>
      <vt:lpstr>Examen biologique </vt:lpstr>
      <vt:lpstr>Présentation PowerPoint</vt:lpstr>
      <vt:lpstr>Evaluation d’une anémie</vt:lpstr>
      <vt:lpstr>Paramètres</vt:lpstr>
      <vt:lpstr>Indices</vt:lpstr>
      <vt:lpstr>Réticulocytes</vt:lpstr>
      <vt:lpstr>Diagnostic étiologique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CAT devant un syndrome anémie  </vt:lpstr>
      <vt:lpstr>Conclusion  </vt:lpstr>
      <vt:lpstr>CAS CLINIQUE</vt:lpstr>
      <vt:lpstr>Présentation PowerPoint</vt:lpstr>
      <vt:lpstr>Questions?</vt:lpstr>
      <vt:lpstr>Devant le tableau clinique quels sont les diagnostiques à évoquer? </vt:lpstr>
      <vt:lpstr>Quelle est l’examen biologique à demander en 1ère intention? </vt:lpstr>
      <vt:lpstr>Interpréter l’hémogramme</vt:lpstr>
      <vt:lpstr>Quel est le diagnostic le plus probable? </vt:lpstr>
      <vt:lpstr>Interpréter le bilan martiale?  </vt:lpstr>
      <vt:lpstr>Quel est le diagnostic étiologique ?</vt:lpstr>
      <vt:lpstr>Quelle sera votre prise en charge thérapeutique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UNE ANEMIE</dc:title>
  <dc:creator>SIHEM</dc:creator>
  <cp:lastModifiedBy>ency-education.com website</cp:lastModifiedBy>
  <cp:revision>42</cp:revision>
  <dcterms:created xsi:type="dcterms:W3CDTF">2014-06-02T14:26:24Z</dcterms:created>
  <dcterms:modified xsi:type="dcterms:W3CDTF">2020-10-17T12:19:33Z</dcterms:modified>
</cp:coreProperties>
</file>