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5" r:id="rId4"/>
    <p:sldId id="258" r:id="rId5"/>
    <p:sldId id="259" r:id="rId6"/>
    <p:sldId id="268" r:id="rId7"/>
    <p:sldId id="284" r:id="rId8"/>
    <p:sldId id="261" r:id="rId9"/>
    <p:sldId id="280" r:id="rId10"/>
    <p:sldId id="275" r:id="rId11"/>
    <p:sldId id="277" r:id="rId12"/>
    <p:sldId id="278" r:id="rId13"/>
    <p:sldId id="279" r:id="rId14"/>
    <p:sldId id="269" r:id="rId15"/>
    <p:sldId id="270" r:id="rId16"/>
    <p:sldId id="262" r:id="rId17"/>
    <p:sldId id="263" r:id="rId18"/>
    <p:sldId id="281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F818-AD16-405C-800A-A0EA24770F1C}" type="datetimeFigureOut">
              <a:rPr lang="fr-FR" smtClean="0"/>
              <a:pPr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59C6-8CA6-4088-8FC3-A3D51C547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Conduite à tenir devant une adénopathie</a:t>
            </a:r>
            <a:br>
              <a:rPr lang="fr-FR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2786058"/>
            <a:ext cx="709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Souames.F.Z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Année universitaire: 2019-2020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b="1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année médecine- module d’hématologie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b="1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rotation </a:t>
            </a:r>
          </a:p>
        </p:txBody>
      </p:sp>
      <p:pic>
        <p:nvPicPr>
          <p:cNvPr id="6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1000100" y="3357562"/>
            <a:ext cx="71438" cy="7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Aires cervicales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810000" cy="409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r="1739" b="63380"/>
          <a:stretch>
            <a:fillRect/>
          </a:stretch>
        </p:blipFill>
        <p:spPr bwMode="auto">
          <a:xfrm>
            <a:off x="0" y="1628800"/>
            <a:ext cx="47160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28461"/>
          <a:stretch>
            <a:fillRect/>
          </a:stretch>
        </p:blipFill>
        <p:spPr bwMode="auto">
          <a:xfrm>
            <a:off x="1340024" y="1793578"/>
            <a:ext cx="6408712" cy="3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Aires axillaires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84076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Aires inguinales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50405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339752" y="332656"/>
            <a:ext cx="424847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444134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doit préciser les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caractéristiques sémiologiques des ADP: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taille,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 siège,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caractère inflammatoire ou non (douleur, rougeur, chaleur),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-la consistance,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forme,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mobilité,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Unique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 multiple,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l’uni ou la bilatéralité,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l’évolution (aigue ou chronique).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404664"/>
            <a:ext cx="4101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POSITIF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339752" y="332656"/>
            <a:ext cx="424847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484784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ADP profondes sont suspectées cliniquement si compression </a:t>
            </a:r>
            <a:r>
              <a:rPr lang="fr-FR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médiastinale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(toux, dyspnée, œdème, CVC), abdominale (troubles du transit, masse palpable), mises en évidence par l’iconographie: TTX,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écho AP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TDM.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L’auscultation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toute tuméfaction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jugulo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-carotidienne doit être auscultée à la recherche d’un souffle qui contre indique toute ponction.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404664"/>
            <a:ext cx="4101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POSITIF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547664" y="260648"/>
            <a:ext cx="5472608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412776"/>
            <a:ext cx="853243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région cervicale : glande salivaire, kyste épithélial branchial, tumeur thyroïdienne, anévrysme carotidien.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NB: Ausculter la tuméfaction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jugulo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-thyroïdienne (la présence d’un souffle contre-indique la ponction)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-Région axillaire : hidrosadénite (signes inflammatoires)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Région inguinale : hernie, anévrysme, ectopie testiculaire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Partout : un lipome mou.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260648"/>
            <a:ext cx="5350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DIFFÉRENTIEL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691680" y="332656"/>
            <a:ext cx="5400600" cy="5486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40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étiologique </a:t>
            </a:r>
            <a:endParaRPr lang="fr-FR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4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833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ENQUÈTE ÉTIOLOGIQUE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Interrogatoire</a:t>
            </a:r>
            <a:r>
              <a:rPr kumimoji="0" lang="fr-FR" sz="2400" b="1" i="1" u="sng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+++: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Mode de vie (âge, tabac, traitement, profession).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mode de survenue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(aigue, progressif, CDD).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400" baseline="0" dirty="0" smtClean="0">
                <a:latin typeface="Times New Roman" pitchFamily="18" charset="0"/>
                <a:cs typeface="Times New Roman" pitchFamily="18" charset="0"/>
              </a:rPr>
              <a:t>Notion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contage.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Examen somatique: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Signes généraux (AEG, fièvre, sueurs, prurit).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Signes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hématologiques (SPM, PCM,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syndome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hémorragique),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xamen du territoire drainé par l’ADP.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691680" y="332656"/>
            <a:ext cx="5400600" cy="5486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40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étiologique </a:t>
            </a:r>
            <a:endParaRPr lang="fr-FR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4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23740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Territoires de drainage lymphatique: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636912"/>
            <a:ext cx="4572000" cy="163121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les ganglions </a:t>
            </a:r>
            <a:r>
              <a:rPr lang="fr-FR" sz="2000" b="1" u="sng" dirty="0" err="1" smtClean="0">
                <a:latin typeface="Times New Roman" pitchFamily="18" charset="0"/>
                <a:cs typeface="Times New Roman" pitchFamily="18" charset="0"/>
              </a:rPr>
              <a:t>jugulo</a:t>
            </a: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-carotidiens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: oropharynx, anneau de Waldeyer et la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thyroide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 Les ganglions sus-claviculaires droits 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médiastin, poumon œsophage.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2040" y="2636912"/>
            <a:ext cx="3816424" cy="101566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Ganglions sus-claviculaires gauches :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viscères sous diaphragmatiques.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7744" y="1844824"/>
            <a:ext cx="4448847" cy="400110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Aire cervicale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 : tête, cou et sphère ORL.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987824" y="5085184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membres supérieurs et seins.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6093296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OGE, MI, marge anale.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4581128"/>
            <a:ext cx="3006272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Aire axillaire droit et gauche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843808" y="5589240"/>
            <a:ext cx="3574697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Aires inguinales et rétro-crurales: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84482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émogramme.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IDR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à la tuberculine.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Sérologie virale.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Cytoponction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ganglionnaire voir biopsie ganglionnaire.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Autres.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267744" y="332656"/>
            <a:ext cx="4464496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 de dépistage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11760" y="188640"/>
            <a:ext cx="417646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kumimoji="0" lang="fr-FR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FINITION</a:t>
            </a: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55576" y="2060850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L’adénopathie est un ganglion pathologique hypertrophié avec un diamètre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≥ 1cm, situé dans un site de drainage lymphatique.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xplosion 2 11"/>
          <p:cNvSpPr/>
          <p:nvPr/>
        </p:nvSpPr>
        <p:spPr>
          <a:xfrm>
            <a:off x="0" y="4149080"/>
            <a:ext cx="9540552" cy="2448272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691680" y="4941168"/>
            <a:ext cx="59411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Petit ganglion dur et indolore: néoplasie.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Gros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ganglion empâtés et douloureux: infection.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35696" y="260648"/>
            <a:ext cx="5544616" cy="864096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 types de situations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1772816"/>
            <a:ext cx="2054793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ADÉNOPATHIES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BÉNIGNES 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2420888"/>
            <a:ext cx="3707904" cy="101566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Hémopathie maligne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lymphomes, leucémie aigue…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Métastase d’une néoplasie.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32040" y="1772816"/>
            <a:ext cx="3369256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ADÉNOPATHIES MALIGNES </a:t>
            </a:r>
          </a:p>
        </p:txBody>
      </p:sp>
      <p:sp>
        <p:nvSpPr>
          <p:cNvPr id="14" name="Flèche courbée vers la droite 13"/>
          <p:cNvSpPr/>
          <p:nvPr/>
        </p:nvSpPr>
        <p:spPr>
          <a:xfrm>
            <a:off x="827584" y="764704"/>
            <a:ext cx="720080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a gauche 14"/>
          <p:cNvSpPr/>
          <p:nvPr/>
        </p:nvSpPr>
        <p:spPr>
          <a:xfrm>
            <a:off x="7596336" y="764704"/>
            <a:ext cx="72008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3275856" y="0"/>
            <a:ext cx="2520280" cy="7647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Étiologies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9552" y="4941168"/>
            <a:ext cx="4032448" cy="163121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TBC ganglionnaire, leishmaniose.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métastase d’un cancer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locorégional,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la maladie d’Hodgkin, LMNH.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Maladie de système (LED, PR).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84168" y="2204864"/>
            <a:ext cx="1763688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les LA.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5190" y="3933056"/>
            <a:ext cx="2281458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ADP CHRONIQUES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7904" y="1052736"/>
            <a:ext cx="1749325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ADP  AIGUES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1680" y="1556792"/>
            <a:ext cx="13773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BÉNIGNES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6156176" y="1556792"/>
            <a:ext cx="1518364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MALIGNES: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323528" y="2132856"/>
            <a:ext cx="4032448" cy="16312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une infection locorégionale: ADP d’allure inflammatoire.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Elles sont généralisées dans certaines infections virales: MNI, toxoplasmose, rubéole, rougeole...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3648" y="4365104"/>
            <a:ext cx="1165704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UNIQUE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16216" y="4365104"/>
            <a:ext cx="139461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MULTIPLE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8184" y="5157192"/>
            <a:ext cx="2281394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LNH,LH, LLC, MGW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3131840" y="1340768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652120" y="141277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2627784" y="4149080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796136" y="4149080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" pitchFamily="18" charset="0"/>
              </a:rPr>
              <a:t>Reconnaitre une adénopathie.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Préciser ces caractéristiques sémiologiques.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Times" pitchFamily="18" charset="0"/>
              </a:rPr>
              <a:t>Eliminer ce qui n’est pas une adénopathie.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Times" pitchFamily="18" charset="0"/>
              </a:rPr>
              <a:t>Rechercher un syndrome tumoral profond.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Times" pitchFamily="18" charset="0"/>
              </a:rPr>
              <a:t>Faire une en enquête étiologique.</a:t>
            </a:r>
          </a:p>
          <a:p>
            <a:pPr>
              <a:lnSpc>
                <a:spcPct val="150000"/>
              </a:lnSpc>
            </a:pPr>
            <a:endParaRPr lang="fr-FR" dirty="0">
              <a:latin typeface="Times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Conduite à tenir devant une adénopathie</a:t>
            </a:r>
            <a:br>
              <a:rPr lang="fr-FR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995936" y="256490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995936" y="422108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995936" y="3356992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995936" y="508518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V="1">
            <a:off x="5220072" y="2924944"/>
            <a:ext cx="302433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115616" y="2924944"/>
            <a:ext cx="28803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123728" y="188640"/>
            <a:ext cx="4968552" cy="980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8235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RAPPEL 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3240" y="1500174"/>
            <a:ext cx="3056221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TISSU LYMPHOIDE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5616" y="2924944"/>
            <a:ext cx="2879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Organes Lymphoïdes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Centraux (OLC)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5292080" y="2852936"/>
            <a:ext cx="2879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Organes Lymphoïdes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Périphériques (OLP) </a:t>
            </a:r>
            <a:endParaRPr lang="fr-FR" sz="2400" dirty="0"/>
          </a:p>
        </p:txBody>
      </p:sp>
      <p:sp>
        <p:nvSpPr>
          <p:cNvPr id="14" name="Rectangle 13"/>
          <p:cNvSpPr/>
          <p:nvPr/>
        </p:nvSpPr>
        <p:spPr>
          <a:xfrm>
            <a:off x="4499992" y="4005064"/>
            <a:ext cx="4644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Ganglions, rate, amygdales, tissu lymphoïde associé aux muqueuses et le système lymphoïde cutané.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OLP sont siège de réponse des lymphocytes aux antigènes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5616" y="4221088"/>
            <a:ext cx="25779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Thymus.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Moelle osseuse.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23728" y="188640"/>
            <a:ext cx="4968552" cy="980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Le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ganglion est un organe de drainage et de filtration de la lymphe provenant d’un territoire anatomique.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Il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Assure une immunité permanente.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L’architecture normale du ganglion montre  des follicules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lymphoïdes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B et des zones inter-folliculaires de lymphocytes T, le tout limité par une capsule.</a:t>
            </a:r>
            <a:br>
              <a:rPr lang="fr-FR" sz="2800" dirty="0">
                <a:latin typeface="Times New Roman" pitchFamily="18" charset="0"/>
                <a:cs typeface="Times New Roman" pitchFamily="18" charset="0"/>
              </a:rPr>
            </a:b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1500174"/>
            <a:ext cx="6361870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RAPPEL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PHYSIOlOGIQUE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PHYSIOPATHOLOGIQUE  DU GONGLION </a:t>
            </a:r>
            <a:endParaRPr lang="fr-FR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88640"/>
            <a:ext cx="8229600" cy="882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RAPPEL 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23728" y="188640"/>
            <a:ext cx="4968552" cy="980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Il existe 2 principaux mécanismes des adénopathies :  </a:t>
            </a:r>
            <a:r>
              <a:rPr lang="fr-F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l’infection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 et </a:t>
            </a:r>
            <a:r>
              <a:rPr lang="fr-FR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prolifération maligne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fr-F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88640"/>
            <a:ext cx="8229600" cy="882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RAPPEL 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14488"/>
            <a:ext cx="6361870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RAPPEL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PHYSIOlOGIQUE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PHYSIOPATHOLOGIQUE  DU GONGLION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23728" y="188640"/>
            <a:ext cx="4968552" cy="980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56992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L’ADP peut résulter de: 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 La réponse immune physiologique secondaire à une stimulation antigénique.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 L’expansion clonale incontrôlée ou survie anormale des LB ou LT.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 la colonisation d’un ganglion par des cellules extra-hématologiques.</a:t>
            </a:r>
            <a:br>
              <a:rPr lang="fr-F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* la surcharge des macrophages.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88640"/>
            <a:ext cx="8229600" cy="882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RAPPEL 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76" y="1500174"/>
            <a:ext cx="6361870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RAPPEL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PHYSIOlOGIQUE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PHYSIOPATHOLOGIQUE  DU GONGLION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59832" y="5373216"/>
            <a:ext cx="25202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059832" y="4293096"/>
            <a:ext cx="252028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987824" y="3356992"/>
            <a:ext cx="259228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339752" y="332656"/>
            <a:ext cx="424847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268760"/>
            <a:ext cx="8964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aractères des adénopathies: Examen clinique minutieux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+++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L’inspection 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peau (cicatrice), ascension d’une masse cervicale à la déglutition.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palpation: aires ganglionnaires 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superficielles+++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404664"/>
            <a:ext cx="4101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DIAGNOSTIC POSITIF</a:t>
            </a:r>
            <a:r>
              <a:rPr kumimoji="0" lang="fr-FR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3429000"/>
            <a:ext cx="231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Aires cervicales </a:t>
            </a:r>
            <a:endParaRPr lang="fr-F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203848" y="4293096"/>
            <a:ext cx="2222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Aires axillaires 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131840" y="5373216"/>
            <a:ext cx="236718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Aires inguinales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Aires </a:t>
            </a: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gonglionnaires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RMS_idPAS_D_ISBN_pu2009-30s_sa07_art07_img003.jpg_i7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55272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22000</TotalTime>
  <Words>484</Words>
  <Application>Microsoft Office PowerPoint</Application>
  <PresentationFormat>Affichage à l'écran (4:3)</PresentationFormat>
  <Paragraphs>137</Paragraphs>
  <Slides>21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Conduite à tenir devant une adénopathie </vt:lpstr>
      <vt:lpstr>DÉFINITION  </vt:lpstr>
      <vt:lpstr>Conduite à tenir devant une adénopathie </vt:lpstr>
      <vt:lpstr>RAPPEL </vt:lpstr>
      <vt:lpstr> - Le ganglion est un organe de drainage et de filtration de la lymphe provenant d’un territoire anatomique.  - Il Assure une immunité permanente. L’architecture normale du ganglion montre  des follicules lymphoïdes B et des zones inter-folliculaires de lymphocytes T, le tout limité par une capsule. </vt:lpstr>
      <vt:lpstr>  Il existe 2 principaux mécanismes des adénopathies :  l’infection  et la prolifération maligne. </vt:lpstr>
      <vt:lpstr> L’ADP peut résulter de:  * La réponse immune physiologique secondaire à une stimulation antigénique. * L’expansion clonale incontrôlée ou survie anormale des LB ou LT. * la colonisation d’un ganglion par des cellules extra-hématologiques. * la surcharge des macrophages.</vt:lpstr>
      <vt:lpstr>Diapositive 8</vt:lpstr>
      <vt:lpstr>Aires gonglionnaires  </vt:lpstr>
      <vt:lpstr>Aires cervicales</vt:lpstr>
      <vt:lpstr>Diapositive 11</vt:lpstr>
      <vt:lpstr>Aires axillaires</vt:lpstr>
      <vt:lpstr>Aires inguinales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Étiologies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 : </dc:title>
  <dc:creator>user</dc:creator>
  <cp:lastModifiedBy>Pc</cp:lastModifiedBy>
  <cp:revision>131</cp:revision>
  <dcterms:created xsi:type="dcterms:W3CDTF">2019-10-31T21:29:37Z</dcterms:created>
  <dcterms:modified xsi:type="dcterms:W3CDTF">2020-09-24T13:58:33Z</dcterms:modified>
</cp:coreProperties>
</file>