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80" r:id="rId25"/>
    <p:sldId id="281" r:id="rId26"/>
    <p:sldId id="283" r:id="rId27"/>
    <p:sldId id="284" r:id="rId2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18C3E1-26D1-4DF3-A4EF-D44B46309BE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D32CCAC-E03F-4CAB-80FA-0543C5188C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0FCFD39-1CF8-447F-89E2-02E87B76923C}"/>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5" name="Espace réservé du pied de page 4">
            <a:extLst>
              <a:ext uri="{FF2B5EF4-FFF2-40B4-BE49-F238E27FC236}">
                <a16:creationId xmlns:a16="http://schemas.microsoft.com/office/drawing/2014/main" id="{28A51E90-3467-48A0-9A03-0FC9A267EF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A11E38-391D-4333-9540-3CFC8AA77215}"/>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1676901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0355E0-0D4C-4305-8929-9D92B700CD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22A4985-36DC-46BC-A8C2-01A88D91DE3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3DDECFA-9AD1-4527-975C-DCC271F19C67}"/>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5" name="Espace réservé du pied de page 4">
            <a:extLst>
              <a:ext uri="{FF2B5EF4-FFF2-40B4-BE49-F238E27FC236}">
                <a16:creationId xmlns:a16="http://schemas.microsoft.com/office/drawing/2014/main" id="{8AB1B147-2400-40B4-8891-265321C28F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A7B2C36-3CFC-4ED4-A20C-2455729DB888}"/>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389906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A717B8-8BD9-495B-B3C3-2E1EA2EF159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B2593C8-1523-4AF9-937A-E907A4CFA9F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B923BCB-552F-4B18-B7A9-14A7FA85C70B}"/>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5" name="Espace réservé du pied de page 4">
            <a:extLst>
              <a:ext uri="{FF2B5EF4-FFF2-40B4-BE49-F238E27FC236}">
                <a16:creationId xmlns:a16="http://schemas.microsoft.com/office/drawing/2014/main" id="{0E85AE6A-DE73-4457-B9B5-38D80CB422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2AFC82-730A-4C9C-9259-684FD4B17EF2}"/>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143640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CCA1AF-4673-4D54-AF46-1BFA5978A23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5C9A4CA-35D1-42BF-8F1A-29D2C4ADADF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18FC6C9-D7E7-4EFE-A6C9-D535C4EFE8DB}"/>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5" name="Espace réservé du pied de page 4">
            <a:extLst>
              <a:ext uri="{FF2B5EF4-FFF2-40B4-BE49-F238E27FC236}">
                <a16:creationId xmlns:a16="http://schemas.microsoft.com/office/drawing/2014/main" id="{00FFB2C5-DF99-4A89-AE83-F4510871C13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1415BD-F714-49C3-945E-8A2B5C6A481E}"/>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1402175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AB5E66-0FDC-404C-9CD9-29E11B375F2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F89BF5D-6C4C-484C-8394-171CC41B7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E5AF3CD-1F49-4131-858C-2052E2467F50}"/>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5" name="Espace réservé du pied de page 4">
            <a:extLst>
              <a:ext uri="{FF2B5EF4-FFF2-40B4-BE49-F238E27FC236}">
                <a16:creationId xmlns:a16="http://schemas.microsoft.com/office/drawing/2014/main" id="{389013F6-7963-47B9-ABC8-7BEDC471EEE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5DCE2F3-811F-4FB2-B07E-AA50491241E3}"/>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1229600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328C3-C446-4A55-A3B1-EF30231AAAC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4A5907F-D9D0-48AE-9130-7A7415670539}"/>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5F55866D-CF77-4DD7-9F0A-08B1544E2986}"/>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90E61C0-58EB-4DA5-B37B-1F1BB04B3C76}"/>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6" name="Espace réservé du pied de page 5">
            <a:extLst>
              <a:ext uri="{FF2B5EF4-FFF2-40B4-BE49-F238E27FC236}">
                <a16:creationId xmlns:a16="http://schemas.microsoft.com/office/drawing/2014/main" id="{39A242B9-0B93-4D49-8235-42632E96377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D87BC4F-1D33-479D-8688-79759B5C6268}"/>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5138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AB8667-E9F7-422C-8159-99DAD10DFA0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235D1CB-82A1-4BAB-B2BF-2EB34C07B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B644A00-9A7C-4BB2-8917-E33740080733}"/>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116AD3E2-9E41-4A4E-9DBF-8BE0C1BED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4D4C323-0A88-4B02-AD36-7931460AA3A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92CE05E-07C8-493E-8576-224D2471051A}"/>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8" name="Espace réservé du pied de page 7">
            <a:extLst>
              <a:ext uri="{FF2B5EF4-FFF2-40B4-BE49-F238E27FC236}">
                <a16:creationId xmlns:a16="http://schemas.microsoft.com/office/drawing/2014/main" id="{2DF2CF98-96E1-4B9D-86B2-F4BDA90A674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35F8E82-A31E-482D-AB84-C47C9B5F34AF}"/>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2243718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007013-5C18-4DBA-A4E3-ABA2DE96852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13A09F-55D0-44C1-81E4-4F83E3F1342B}"/>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4" name="Espace réservé du pied de page 3">
            <a:extLst>
              <a:ext uri="{FF2B5EF4-FFF2-40B4-BE49-F238E27FC236}">
                <a16:creationId xmlns:a16="http://schemas.microsoft.com/office/drawing/2014/main" id="{F938A840-810F-4195-A88B-8BC262C1554B}"/>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D2FE17-505A-4D8D-91B2-616F8A028465}"/>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102583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C47833D-F7BC-444D-931F-407DCC5A3234}"/>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3" name="Espace réservé du pied de page 2">
            <a:extLst>
              <a:ext uri="{FF2B5EF4-FFF2-40B4-BE49-F238E27FC236}">
                <a16:creationId xmlns:a16="http://schemas.microsoft.com/office/drawing/2014/main" id="{C9BF0864-BCB3-4978-BE66-6AD9B5E1835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93504DD8-2046-4C8C-98EA-53493A376058}"/>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547977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6EE912-7EF3-4BCC-8613-0EDCC40A763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4F57725-658A-4F40-805A-AE33E7909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7999034-B669-455B-8B6D-994F65E2BB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CA592ED-C4DA-4920-9185-3794773D64E1}"/>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6" name="Espace réservé du pied de page 5">
            <a:extLst>
              <a:ext uri="{FF2B5EF4-FFF2-40B4-BE49-F238E27FC236}">
                <a16:creationId xmlns:a16="http://schemas.microsoft.com/office/drawing/2014/main" id="{984131A4-CE05-4BD6-95FD-6F3F4374D72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F976632-A1E1-4F9F-B762-C1EF635CFAA4}"/>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2562210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A0BF38-E1D1-415C-97A6-B3611C59FA3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E6426E4-43CD-402D-985A-2047E5812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47E84F2-7741-4D65-9982-94F020500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D85B438-F6BF-4566-94F9-4562E1CC9D42}"/>
              </a:ext>
            </a:extLst>
          </p:cNvPr>
          <p:cNvSpPr>
            <a:spLocks noGrp="1"/>
          </p:cNvSpPr>
          <p:nvPr>
            <p:ph type="dt" sz="half" idx="10"/>
          </p:nvPr>
        </p:nvSpPr>
        <p:spPr/>
        <p:txBody>
          <a:bodyPr/>
          <a:lstStyle/>
          <a:p>
            <a:fld id="{388D687D-5506-4A60-B74F-67FD9F101080}" type="datetimeFigureOut">
              <a:rPr lang="fr-FR" smtClean="0"/>
              <a:t>17/10/2020</a:t>
            </a:fld>
            <a:endParaRPr lang="fr-FR"/>
          </a:p>
        </p:txBody>
      </p:sp>
      <p:sp>
        <p:nvSpPr>
          <p:cNvPr id="6" name="Espace réservé du pied de page 5">
            <a:extLst>
              <a:ext uri="{FF2B5EF4-FFF2-40B4-BE49-F238E27FC236}">
                <a16:creationId xmlns:a16="http://schemas.microsoft.com/office/drawing/2014/main" id="{B38BA507-9688-4862-A2F3-78D0DBDB982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39AFEA2-1311-4229-BE82-D4A201B788D0}"/>
              </a:ext>
            </a:extLst>
          </p:cNvPr>
          <p:cNvSpPr>
            <a:spLocks noGrp="1"/>
          </p:cNvSpPr>
          <p:nvPr>
            <p:ph type="sldNum" sz="quarter" idx="12"/>
          </p:nvPr>
        </p:nvSpPr>
        <p:spPr/>
        <p:txBody>
          <a:bodyPr/>
          <a:lstStyle/>
          <a:p>
            <a:fld id="{BB9367D9-788B-4419-934D-13DEE6BBFC95}" type="slidenum">
              <a:rPr lang="fr-FR" smtClean="0"/>
              <a:t>‹N°›</a:t>
            </a:fld>
            <a:endParaRPr lang="fr-FR"/>
          </a:p>
        </p:txBody>
      </p:sp>
    </p:spTree>
    <p:extLst>
      <p:ext uri="{BB962C8B-B14F-4D97-AF65-F5344CB8AC3E}">
        <p14:creationId xmlns:p14="http://schemas.microsoft.com/office/powerpoint/2010/main" val="279344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0CD52E8-364C-4605-A55A-DF25477930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4C97415-DA67-434C-8250-7708FEB6A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038B5FB-CC43-4FD2-BBA2-DCCFF2E9DE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8D687D-5506-4A60-B74F-67FD9F101080}" type="datetimeFigureOut">
              <a:rPr lang="fr-FR" smtClean="0"/>
              <a:t>17/10/2020</a:t>
            </a:fld>
            <a:endParaRPr lang="fr-FR"/>
          </a:p>
        </p:txBody>
      </p:sp>
      <p:sp>
        <p:nvSpPr>
          <p:cNvPr id="5" name="Espace réservé du pied de page 4">
            <a:extLst>
              <a:ext uri="{FF2B5EF4-FFF2-40B4-BE49-F238E27FC236}">
                <a16:creationId xmlns:a16="http://schemas.microsoft.com/office/drawing/2014/main" id="{F4E8A8D5-AC73-4DB9-BE69-E943CAF9F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CEF92FB8-FE99-4D20-9304-34DAE53A7D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9367D9-788B-4419-934D-13DEE6BBFC95}" type="slidenum">
              <a:rPr lang="fr-FR" smtClean="0"/>
              <a:t>‹N°›</a:t>
            </a:fld>
            <a:endParaRPr lang="fr-FR"/>
          </a:p>
        </p:txBody>
      </p:sp>
    </p:spTree>
    <p:extLst>
      <p:ext uri="{BB962C8B-B14F-4D97-AF65-F5344CB8AC3E}">
        <p14:creationId xmlns:p14="http://schemas.microsoft.com/office/powerpoint/2010/main" val="325789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378151-E822-4F7A-A19D-22D2A6DAE0AF}"/>
              </a:ext>
            </a:extLst>
          </p:cNvPr>
          <p:cNvSpPr>
            <a:spLocks noGrp="1"/>
          </p:cNvSpPr>
          <p:nvPr>
            <p:ph type="ctrTitle"/>
          </p:nvPr>
        </p:nvSpPr>
        <p:spPr>
          <a:xfrm>
            <a:off x="0" y="1288471"/>
            <a:ext cx="12192000" cy="2763983"/>
          </a:xfrm>
          <a:effectLst>
            <a:outerShdw blurRad="50800" dist="38100" dir="2700000" algn="tl" rotWithShape="0">
              <a:prstClr val="black">
                <a:alpha val="40000"/>
              </a:prstClr>
            </a:outerShdw>
          </a:effectLst>
        </p:spPr>
        <p:txBody>
          <a:bodyPr>
            <a:normAutofit/>
          </a:bodyPr>
          <a:lstStyle/>
          <a:p>
            <a:r>
              <a:rPr lang="fr-FR" sz="8000" b="1" dirty="0">
                <a:solidFill>
                  <a:srgbClr val="C00000"/>
                </a:solidFill>
              </a:rPr>
              <a:t>ANOMALIES DE L’HEMOSTASE PRIMAIRE</a:t>
            </a:r>
          </a:p>
        </p:txBody>
      </p:sp>
      <p:sp>
        <p:nvSpPr>
          <p:cNvPr id="3" name="Sous-titre 2">
            <a:extLst>
              <a:ext uri="{FF2B5EF4-FFF2-40B4-BE49-F238E27FC236}">
                <a16:creationId xmlns:a16="http://schemas.microsoft.com/office/drawing/2014/main" id="{3BCADE4F-117A-4B4E-94F4-D3785C33325C}"/>
              </a:ext>
            </a:extLst>
          </p:cNvPr>
          <p:cNvSpPr>
            <a:spLocks noGrp="1"/>
          </p:cNvSpPr>
          <p:nvPr>
            <p:ph type="subTitle" idx="1"/>
          </p:nvPr>
        </p:nvSpPr>
        <p:spPr>
          <a:xfrm>
            <a:off x="166254" y="5202093"/>
            <a:ext cx="12025745" cy="1655762"/>
          </a:xfrm>
        </p:spPr>
        <p:txBody>
          <a:bodyPr/>
          <a:lstStyle/>
          <a:p>
            <a:pPr algn="l"/>
            <a:r>
              <a:rPr lang="fr-FR" sz="3600" b="1" dirty="0"/>
              <a:t>TD </a:t>
            </a:r>
            <a:r>
              <a:rPr lang="fr-FR" sz="3600" b="1"/>
              <a:t>EXTERNE 08/10/2020</a:t>
            </a:r>
            <a:endParaRPr lang="fr-FR" sz="3600" b="1" dirty="0"/>
          </a:p>
          <a:p>
            <a:pPr algn="r"/>
            <a:r>
              <a:rPr lang="fr-FR" sz="3600" b="1" dirty="0"/>
              <a:t>Dr ATTARI</a:t>
            </a:r>
          </a:p>
        </p:txBody>
      </p:sp>
    </p:spTree>
    <p:extLst>
      <p:ext uri="{BB962C8B-B14F-4D97-AF65-F5344CB8AC3E}">
        <p14:creationId xmlns:p14="http://schemas.microsoft.com/office/powerpoint/2010/main" val="2584298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CEEA5F2-6FAF-4CE6-84E4-000F8E0D041B}"/>
              </a:ext>
            </a:extLst>
          </p:cNvPr>
          <p:cNvSpPr>
            <a:spLocks noGrp="1"/>
          </p:cNvSpPr>
          <p:nvPr>
            <p:ph type="subTitle" idx="1"/>
          </p:nvPr>
        </p:nvSpPr>
        <p:spPr>
          <a:xfrm>
            <a:off x="0" y="-1"/>
            <a:ext cx="12192000" cy="6858001"/>
          </a:xfrm>
        </p:spPr>
        <p:txBody>
          <a:bodyPr>
            <a:normAutofit/>
          </a:bodyPr>
          <a:lstStyle/>
          <a:p>
            <a:pPr marL="45720" lvl="0" algn="l">
              <a:lnSpc>
                <a:spcPct val="100000"/>
              </a:lnSpc>
              <a:spcBef>
                <a:spcPct val="20000"/>
              </a:spcBef>
              <a:spcAft>
                <a:spcPts val="300"/>
              </a:spcAft>
              <a:buClr>
                <a:srgbClr val="F14124">
                  <a:lumMod val="75000"/>
                </a:srgbClr>
              </a:buClr>
              <a:buSzPct val="130000"/>
            </a:pPr>
            <a:r>
              <a:rPr lang="fr-FR" sz="2200" dirty="0">
                <a:solidFill>
                  <a:srgbClr val="7030A0"/>
                </a:solidFill>
                <a:latin typeface="Trebuchet MS" panose="020B0603020202020204" pitchFamily="34" charset="0"/>
                <a:cs typeface="Times New Roman" panose="02020603050405020304" pitchFamily="18" charset="0"/>
              </a:rPr>
              <a:t>3.2- </a:t>
            </a:r>
            <a:r>
              <a:rPr lang="fr-FR" sz="2200" u="sng" dirty="0">
                <a:solidFill>
                  <a:srgbClr val="7030A0"/>
                </a:solidFill>
                <a:latin typeface="Trebuchet MS" panose="020B0603020202020204" pitchFamily="34" charset="0"/>
                <a:cs typeface="Times New Roman" panose="02020603050405020304" pitchFamily="18" charset="0"/>
              </a:rPr>
              <a:t>Numération des plaquettes:</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2 méthodes</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manuelle en cellules de Malassez: peu fiable</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Automatique: électronique sur </a:t>
            </a:r>
            <a:r>
              <a:rPr lang="fr-FR" sz="2200" dirty="0" err="1">
                <a:latin typeface="Trebuchet MS" panose="020B0603020202020204" pitchFamily="34" charset="0"/>
                <a:cs typeface="Times New Roman" panose="02020603050405020304" pitchFamily="18" charset="0"/>
              </a:rPr>
              <a:t>thrombocoulter</a:t>
            </a:r>
            <a:endParaRPr lang="fr-FR" sz="2200" dirty="0">
              <a:latin typeface="Trebuchet MS" panose="020B0603020202020204" pitchFamily="34" charset="0"/>
              <a:cs typeface="Times New Roman" panose="02020603050405020304" pitchFamily="18" charset="0"/>
            </a:endParaRPr>
          </a:p>
          <a:p>
            <a:pPr marL="45720" lvl="0" algn="l">
              <a:lnSpc>
                <a:spcPct val="100000"/>
              </a:lnSpc>
              <a:spcBef>
                <a:spcPct val="20000"/>
              </a:spcBef>
              <a:spcAft>
                <a:spcPts val="300"/>
              </a:spcAft>
              <a:buClr>
                <a:srgbClr val="F14124">
                  <a:lumMod val="75000"/>
                </a:srgbClr>
              </a:buClr>
              <a:buSzPct val="130000"/>
            </a:pPr>
            <a:r>
              <a:rPr lang="fr-FR" sz="2200" u="sng" dirty="0">
                <a:latin typeface="Trebuchet MS" panose="020B0603020202020204" pitchFamily="34" charset="0"/>
                <a:cs typeface="Times New Roman" panose="02020603050405020304" pitchFamily="18" charset="0"/>
              </a:rPr>
              <a:t>Appréciation des </a:t>
            </a:r>
            <a:r>
              <a:rPr lang="fr-FR" sz="2200" u="sng" dirty="0" err="1">
                <a:latin typeface="Trebuchet MS" panose="020B0603020202020204" pitchFamily="34" charset="0"/>
                <a:cs typeface="Times New Roman" panose="02020603050405020304" pitchFamily="18" charset="0"/>
              </a:rPr>
              <a:t>plq</a:t>
            </a:r>
            <a:r>
              <a:rPr lang="fr-FR" sz="2200" u="sng" dirty="0">
                <a:latin typeface="Trebuchet MS" panose="020B0603020202020204" pitchFamily="34" charset="0"/>
                <a:cs typeface="Times New Roman" panose="02020603050405020304" pitchFamily="18" charset="0"/>
              </a:rPr>
              <a:t> au FS</a:t>
            </a:r>
            <a:r>
              <a:rPr lang="fr-FR" sz="2200" dirty="0">
                <a:latin typeface="Trebuchet MS" panose="020B0603020202020204" pitchFamily="34" charset="0"/>
                <a:cs typeface="Times New Roman" panose="02020603050405020304" pitchFamily="18" charset="0"/>
              </a:rPr>
              <a:t>:</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Indispensable, corrige les erreurs de la numération et permet d’apprécier la qualité des </a:t>
            </a:r>
            <a:r>
              <a:rPr lang="fr-FR" sz="2200" dirty="0" err="1">
                <a:latin typeface="Trebuchet MS" panose="020B0603020202020204" pitchFamily="34" charset="0"/>
                <a:cs typeface="Times New Roman" panose="02020603050405020304" pitchFamily="18" charset="0"/>
              </a:rPr>
              <a:t>plq</a:t>
            </a:r>
            <a:endParaRPr lang="fr-FR" sz="2200" dirty="0">
              <a:latin typeface="Trebuchet MS" panose="020B0603020202020204" pitchFamily="34" charset="0"/>
              <a:cs typeface="Times New Roman" panose="02020603050405020304" pitchFamily="18" charset="0"/>
            </a:endParaRP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Taux apprécié de 0 à +++++</a:t>
            </a:r>
          </a:p>
          <a:p>
            <a:pPr marL="45720" lvl="0" algn="l">
              <a:lnSpc>
                <a:spcPct val="100000"/>
              </a:lnSpc>
              <a:spcBef>
                <a:spcPct val="20000"/>
              </a:spcBef>
              <a:spcAft>
                <a:spcPts val="300"/>
              </a:spcAft>
              <a:buClr>
                <a:srgbClr val="F14124">
                  <a:lumMod val="75000"/>
                </a:srgbClr>
              </a:buClr>
              <a:buSzPct val="130000"/>
            </a:pPr>
            <a:r>
              <a:rPr lang="fr-FR" sz="2200" dirty="0">
                <a:solidFill>
                  <a:srgbClr val="7030A0"/>
                </a:solidFill>
                <a:latin typeface="Trebuchet MS" panose="020B0603020202020204" pitchFamily="34" charset="0"/>
                <a:cs typeface="Times New Roman" panose="02020603050405020304" pitchFamily="18" charset="0"/>
              </a:rPr>
              <a:t>3.3- Examens spécialisés:</a:t>
            </a:r>
          </a:p>
          <a:p>
            <a:pPr marL="45720" lvl="0" algn="l">
              <a:lnSpc>
                <a:spcPct val="100000"/>
              </a:lnSpc>
              <a:spcBef>
                <a:spcPct val="20000"/>
              </a:spcBef>
              <a:spcAft>
                <a:spcPts val="300"/>
              </a:spcAft>
              <a:buClr>
                <a:srgbClr val="F14124">
                  <a:lumMod val="75000"/>
                </a:srgbClr>
              </a:buClr>
              <a:buSzPct val="130000"/>
            </a:pPr>
            <a:r>
              <a:rPr lang="fr-FR" sz="2200" dirty="0">
                <a:solidFill>
                  <a:prstClr val="black">
                    <a:lumMod val="75000"/>
                    <a:lumOff val="25000"/>
                  </a:prstClr>
                </a:solidFill>
                <a:latin typeface="Trebuchet MS" panose="020B0603020202020204" pitchFamily="34" charset="0"/>
                <a:cs typeface="Times New Roman" panose="02020603050405020304" pitchFamily="18" charset="0"/>
              </a:rPr>
              <a:t>-</a:t>
            </a:r>
            <a:r>
              <a:rPr lang="fr-FR" sz="2200" dirty="0">
                <a:latin typeface="Trebuchet MS" panose="020B0603020202020204" pitchFamily="34" charset="0"/>
                <a:cs typeface="Times New Roman" panose="02020603050405020304" pitchFamily="18" charset="0"/>
              </a:rPr>
              <a:t>Etude des fonctions plaquettaire: thrombopathies</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Etude d’adhésivité</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Etude d’</a:t>
            </a:r>
            <a:r>
              <a:rPr lang="fr-FR" sz="2200" dirty="0" err="1">
                <a:latin typeface="Trebuchet MS" panose="020B0603020202020204" pitchFamily="34" charset="0"/>
                <a:cs typeface="Times New Roman" panose="02020603050405020304" pitchFamily="18" charset="0"/>
              </a:rPr>
              <a:t>agrégabilité</a:t>
            </a:r>
            <a:endParaRPr lang="fr-FR" sz="2200" dirty="0">
              <a:latin typeface="Trebuchet MS" panose="020B0603020202020204" pitchFamily="34" charset="0"/>
              <a:cs typeface="Times New Roman" panose="02020603050405020304" pitchFamily="18" charset="0"/>
            </a:endParaRP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-Dosage du Facteur de Von Willebrand</a:t>
            </a:r>
            <a:endParaRPr lang="fr-FR" dirty="0">
              <a:latin typeface="Trebuchet MS" panose="020B0603020202020204" pitchFamily="34" charset="0"/>
            </a:endParaRPr>
          </a:p>
        </p:txBody>
      </p:sp>
    </p:spTree>
    <p:extLst>
      <p:ext uri="{BB962C8B-B14F-4D97-AF65-F5344CB8AC3E}">
        <p14:creationId xmlns:p14="http://schemas.microsoft.com/office/powerpoint/2010/main" val="3618057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E430768-BF48-4053-8D8B-420610ED3B5D}"/>
              </a:ext>
            </a:extLst>
          </p:cNvPr>
          <p:cNvSpPr>
            <a:spLocks noGrp="1"/>
          </p:cNvSpPr>
          <p:nvPr>
            <p:ph type="subTitle" idx="1"/>
          </p:nvPr>
        </p:nvSpPr>
        <p:spPr>
          <a:xfrm>
            <a:off x="0" y="2161165"/>
            <a:ext cx="12192000" cy="1655762"/>
          </a:xfrm>
        </p:spPr>
        <p:txBody>
          <a:bodyPr>
            <a:normAutofit/>
          </a:bodyPr>
          <a:lstStyle/>
          <a:p>
            <a:r>
              <a:rPr lang="fr-FR" sz="9600" dirty="0">
                <a:solidFill>
                  <a:srgbClr val="C00000"/>
                </a:solidFill>
              </a:rPr>
              <a:t>PATHOLOGIE</a:t>
            </a:r>
          </a:p>
        </p:txBody>
      </p:sp>
    </p:spTree>
    <p:extLst>
      <p:ext uri="{BB962C8B-B14F-4D97-AF65-F5344CB8AC3E}">
        <p14:creationId xmlns:p14="http://schemas.microsoft.com/office/powerpoint/2010/main" val="10008304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3E99F18-91E3-403E-A0A1-5669F3D20B3F}"/>
              </a:ext>
            </a:extLst>
          </p:cNvPr>
          <p:cNvSpPr>
            <a:spLocks noGrp="1"/>
          </p:cNvSpPr>
          <p:nvPr>
            <p:ph type="subTitle" idx="1"/>
          </p:nvPr>
        </p:nvSpPr>
        <p:spPr>
          <a:xfrm>
            <a:off x="0" y="0"/>
            <a:ext cx="12192000" cy="6858000"/>
          </a:xfrm>
        </p:spPr>
        <p:txBody>
          <a:bodyPr>
            <a:normAutofit/>
          </a:bodyPr>
          <a:lstStyle/>
          <a:p>
            <a:r>
              <a:rPr lang="fr-FR" sz="4000" b="1" dirty="0">
                <a:solidFill>
                  <a:srgbClr val="FF0000"/>
                </a:solidFill>
                <a:latin typeface="Trebuchet MS" panose="020B0603020202020204" pitchFamily="34" charset="0"/>
              </a:rPr>
              <a:t>A- PATHOLOGIE DES VAISSEAUX</a:t>
            </a:r>
          </a:p>
          <a:p>
            <a:pPr algn="l"/>
            <a:r>
              <a:rPr lang="fr-FR" sz="3200" dirty="0">
                <a:latin typeface="Trebuchet MS" panose="020B0603020202020204" pitchFamily="34" charset="0"/>
              </a:rPr>
              <a:t>Fragilité capillaire: rencontrée chez des personne qui présentes des hémorragies muqueuse à type d’épistaxis ou cutanée à type d’ecchymoses aux traumatismes minimes.</a:t>
            </a:r>
          </a:p>
          <a:p>
            <a:pPr algn="l"/>
            <a:r>
              <a:rPr lang="fr-FR" sz="3200" dirty="0">
                <a:latin typeface="Trebuchet MS" panose="020B0603020202020204" pitchFamily="34" charset="0"/>
              </a:rPr>
              <a:t>Ces renseignements sont recueillis à l’interrogatoire</a:t>
            </a:r>
          </a:p>
          <a:p>
            <a:pPr algn="l"/>
            <a:r>
              <a:rPr lang="fr-FR" sz="3200" dirty="0">
                <a:latin typeface="Trebuchet MS" panose="020B0603020202020204" pitchFamily="34" charset="0"/>
              </a:rPr>
              <a:t>Les bilan de coagulations ainsi que la numération des plaquettes sont normaux</a:t>
            </a:r>
          </a:p>
          <a:p>
            <a:pPr algn="l"/>
            <a:r>
              <a:rPr lang="fr-FR" sz="3200" dirty="0">
                <a:latin typeface="Trebuchet MS" panose="020B0603020202020204" pitchFamily="34" charset="0"/>
              </a:rPr>
              <a:t>Les examens spécifique sont:</a:t>
            </a:r>
          </a:p>
          <a:p>
            <a:pPr marL="342900" indent="-342900" algn="l">
              <a:buFontTx/>
              <a:buChar char="-"/>
            </a:pPr>
            <a:r>
              <a:rPr lang="fr-FR" sz="3200" dirty="0">
                <a:latin typeface="Trebuchet MS" panose="020B0603020202020204" pitchFamily="34" charset="0"/>
              </a:rPr>
              <a:t>Test de Lacet</a:t>
            </a:r>
          </a:p>
          <a:p>
            <a:pPr marL="342900" indent="-342900" algn="l">
              <a:buFontTx/>
              <a:buChar char="-"/>
            </a:pPr>
            <a:r>
              <a:rPr lang="fr-FR" sz="3200" dirty="0">
                <a:latin typeface="Trebuchet MS" panose="020B0603020202020204" pitchFamily="34" charset="0"/>
              </a:rPr>
              <a:t>Temps de saignement</a:t>
            </a:r>
          </a:p>
          <a:p>
            <a:pPr algn="l"/>
            <a:r>
              <a:rPr lang="fr-FR" sz="3200" dirty="0">
                <a:latin typeface="Trebuchet MS" panose="020B0603020202020204" pitchFamily="34" charset="0"/>
              </a:rPr>
              <a:t>Le traitement est préventif</a:t>
            </a:r>
          </a:p>
          <a:p>
            <a:pPr marL="342900" indent="-342900" algn="l">
              <a:buFontTx/>
              <a:buChar char="-"/>
            </a:pPr>
            <a:endParaRPr lang="fr-FR" dirty="0"/>
          </a:p>
        </p:txBody>
      </p:sp>
    </p:spTree>
    <p:extLst>
      <p:ext uri="{BB962C8B-B14F-4D97-AF65-F5344CB8AC3E}">
        <p14:creationId xmlns:p14="http://schemas.microsoft.com/office/powerpoint/2010/main" val="17904450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CCC92B88-55E2-4B67-8F89-2949E2833CBF}"/>
              </a:ext>
            </a:extLst>
          </p:cNvPr>
          <p:cNvSpPr>
            <a:spLocks noGrp="1"/>
          </p:cNvSpPr>
          <p:nvPr>
            <p:ph type="subTitle" idx="1"/>
          </p:nvPr>
        </p:nvSpPr>
        <p:spPr>
          <a:xfrm>
            <a:off x="0" y="-1"/>
            <a:ext cx="12192000" cy="6858001"/>
          </a:xfrm>
        </p:spPr>
        <p:txBody>
          <a:bodyPr/>
          <a:lstStyle/>
          <a:p>
            <a:r>
              <a:rPr lang="fr-FR" b="1" dirty="0">
                <a:solidFill>
                  <a:srgbClr val="FF0000"/>
                </a:solidFill>
                <a:latin typeface="Trebuchet MS" panose="020B0603020202020204" pitchFamily="34" charset="0"/>
              </a:rPr>
              <a:t>B- PATHOLOGIE DES PLAQUETTES</a:t>
            </a:r>
          </a:p>
          <a:p>
            <a:pPr algn="l"/>
            <a:r>
              <a:rPr lang="fr-FR" b="1" dirty="0">
                <a:solidFill>
                  <a:srgbClr val="FF0000"/>
                </a:solidFill>
                <a:latin typeface="Trebuchet MS" panose="020B0603020202020204" pitchFamily="34" charset="0"/>
              </a:rPr>
              <a:t>1- THROMBOPENIES: </a:t>
            </a:r>
            <a:r>
              <a:rPr lang="fr-FR" dirty="0">
                <a:latin typeface="Trebuchet MS" panose="020B0603020202020204" pitchFamily="34" charset="0"/>
              </a:rPr>
              <a:t>peuvent être d’origine centrale ou périphérique:</a:t>
            </a:r>
          </a:p>
          <a:p>
            <a:r>
              <a:rPr lang="fr-FR" b="1" u="sng" dirty="0">
                <a:latin typeface="Trebuchet MS" panose="020B0603020202020204" pitchFamily="34" charset="0"/>
                <a:cs typeface="Times New Roman" panose="02020603050405020304" pitchFamily="18" charset="0"/>
              </a:rPr>
              <a:t>Indication d’un médullogramme</a:t>
            </a:r>
          </a:p>
          <a:p>
            <a:pPr algn="l"/>
            <a:r>
              <a:rPr lang="fr-FR" b="1" dirty="0">
                <a:solidFill>
                  <a:srgbClr val="7030A0"/>
                </a:solidFill>
                <a:latin typeface="Trebuchet MS" panose="020B0603020202020204" pitchFamily="34" charset="0"/>
                <a:cs typeface="Times New Roman" panose="02020603050405020304" pitchFamily="18" charset="0"/>
              </a:rPr>
              <a:t>1.1- </a:t>
            </a:r>
            <a:r>
              <a:rPr lang="fr-FR" b="1" u="sng" dirty="0">
                <a:solidFill>
                  <a:srgbClr val="7030A0"/>
                </a:solidFill>
                <a:latin typeface="Trebuchet MS" panose="020B0603020202020204" pitchFamily="34" charset="0"/>
                <a:cs typeface="Times New Roman" panose="02020603050405020304" pitchFamily="18" charset="0"/>
              </a:rPr>
              <a:t>D’origine centrale</a:t>
            </a:r>
            <a:r>
              <a:rPr lang="fr-FR" b="1" dirty="0">
                <a:solidFill>
                  <a:srgbClr val="7030A0"/>
                </a:solidFill>
                <a:latin typeface="Trebuchet MS" panose="020B0603020202020204" pitchFamily="34" charset="0"/>
                <a:cs typeface="Times New Roman" panose="02020603050405020304" pitchFamily="18" charset="0"/>
              </a:rPr>
              <a:t>: </a:t>
            </a:r>
            <a:r>
              <a:rPr lang="fr-FR" dirty="0">
                <a:latin typeface="Trebuchet MS" panose="020B0603020202020204" pitchFamily="34" charset="0"/>
                <a:cs typeface="Times New Roman" panose="02020603050405020304" pitchFamily="18" charset="0"/>
              </a:rPr>
              <a:t>moelle pauvre en mégacaryocytes</a:t>
            </a:r>
          </a:p>
          <a:p>
            <a:pPr algn="l"/>
            <a:endParaRPr lang="fr-FR" dirty="0">
              <a:latin typeface="Trebuchet MS" panose="020B0603020202020204" pitchFamily="34" charset="0"/>
              <a:cs typeface="Times New Roman" panose="02020603050405020304" pitchFamily="18" charset="0"/>
            </a:endParaRPr>
          </a:p>
          <a:p>
            <a:pPr marL="1431925" indent="-571500" algn="l">
              <a:buFont typeface="Wingdings" panose="05000000000000000000" pitchFamily="2" charset="2"/>
              <a:buChar char="Ø"/>
            </a:pPr>
            <a:r>
              <a:rPr lang="fr-FR" b="1" dirty="0">
                <a:latin typeface="Trebuchet MS" panose="020B0603020202020204" pitchFamily="34" charset="0"/>
                <a:cs typeface="Times New Roman" panose="02020603050405020304" pitchFamily="18" charset="0"/>
              </a:rPr>
              <a:t>aplasie </a:t>
            </a:r>
            <a:r>
              <a:rPr lang="fr-FR" b="1" dirty="0" err="1">
                <a:latin typeface="Trebuchet MS" panose="020B0603020202020204" pitchFamily="34" charset="0"/>
                <a:cs typeface="Times New Roman" panose="02020603050405020304" pitchFamily="18" charset="0"/>
              </a:rPr>
              <a:t>medullaire</a:t>
            </a:r>
            <a:r>
              <a:rPr lang="fr-FR" b="1" dirty="0">
                <a:latin typeface="Trebuchet MS" panose="020B0603020202020204" pitchFamily="34" charset="0"/>
                <a:cs typeface="Times New Roman" panose="02020603050405020304" pitchFamily="18" charset="0"/>
              </a:rPr>
              <a:t> idiopathique </a:t>
            </a:r>
            <a:r>
              <a:rPr lang="fr-FR" dirty="0">
                <a:latin typeface="Trebuchet MS" panose="020B0603020202020204" pitchFamily="34" charset="0"/>
                <a:cs typeface="Times New Roman" panose="02020603050405020304" pitchFamily="18" charset="0"/>
              </a:rPr>
              <a:t>révélée par une thrombopénie ou pure: </a:t>
            </a:r>
            <a:r>
              <a:rPr lang="fr-FR" dirty="0" err="1">
                <a:latin typeface="Trebuchet MS" panose="020B0603020202020204" pitchFamily="34" charset="0"/>
                <a:cs typeface="Times New Roman" panose="02020603050405020304" pitchFamily="18" charset="0"/>
              </a:rPr>
              <a:t>amégacaryocytose</a:t>
            </a:r>
            <a:endParaRPr lang="fr-FR" dirty="0">
              <a:latin typeface="Trebuchet MS" panose="020B0603020202020204" pitchFamily="34" charset="0"/>
              <a:cs typeface="Times New Roman" panose="02020603050405020304" pitchFamily="18" charset="0"/>
            </a:endParaRPr>
          </a:p>
          <a:p>
            <a:pPr marL="860425" algn="l"/>
            <a:endParaRPr lang="fr-FR" dirty="0">
              <a:latin typeface="Trebuchet MS" panose="020B0603020202020204" pitchFamily="34" charset="0"/>
              <a:cs typeface="Times New Roman" panose="02020603050405020304" pitchFamily="18" charset="0"/>
            </a:endParaRPr>
          </a:p>
          <a:p>
            <a:pPr marL="1431925" indent="-571500" algn="l">
              <a:buFont typeface="Wingdings" panose="05000000000000000000" pitchFamily="2" charset="2"/>
              <a:buChar char="Ø"/>
            </a:pPr>
            <a:r>
              <a:rPr lang="fr-FR" b="1" dirty="0">
                <a:latin typeface="Trebuchet MS" panose="020B0603020202020204" pitchFamily="34" charset="0"/>
                <a:cs typeface="Times New Roman" panose="02020603050405020304" pitchFamily="18" charset="0"/>
              </a:rPr>
              <a:t>Toxique: tous les toxiques pour le mégacaryocyte</a:t>
            </a:r>
          </a:p>
          <a:p>
            <a:pPr marL="3489325" indent="-457200" algn="l">
              <a:buFont typeface="Wingdings" panose="05000000000000000000" pitchFamily="2" charset="2"/>
              <a:buChar char="ü"/>
            </a:pPr>
            <a:r>
              <a:rPr lang="fr-FR" dirty="0" err="1">
                <a:latin typeface="Trebuchet MS" panose="020B0603020202020204" pitchFamily="34" charset="0"/>
                <a:cs typeface="Times New Roman" panose="02020603050405020304" pitchFamily="18" charset="0"/>
              </a:rPr>
              <a:t>oestrogènes</a:t>
            </a:r>
            <a:endParaRPr lang="fr-FR" dirty="0">
              <a:latin typeface="Trebuchet MS" panose="020B0603020202020204" pitchFamily="34" charset="0"/>
              <a:cs typeface="Times New Roman" panose="02020603050405020304" pitchFamily="18" charset="0"/>
            </a:endParaRPr>
          </a:p>
          <a:p>
            <a:pPr marL="3489325" indent="-457200" algn="l">
              <a:buFont typeface="Wingdings" panose="05000000000000000000" pitchFamily="2" charset="2"/>
              <a:buChar char="ü"/>
            </a:pPr>
            <a:r>
              <a:rPr lang="fr-FR" dirty="0">
                <a:latin typeface="Trebuchet MS" panose="020B0603020202020204" pitchFamily="34" charset="0"/>
                <a:cs typeface="Times New Roman" panose="02020603050405020304" pitchFamily="18" charset="0"/>
              </a:rPr>
              <a:t>sels d ’or</a:t>
            </a:r>
          </a:p>
          <a:p>
            <a:pPr marL="3489325" indent="-457200" algn="l">
              <a:buFont typeface="Wingdings" panose="05000000000000000000" pitchFamily="2" charset="2"/>
              <a:buChar char="ü"/>
            </a:pPr>
            <a:r>
              <a:rPr lang="fr-FR" dirty="0">
                <a:latin typeface="Trebuchet MS" panose="020B0603020202020204" pitchFamily="34" charset="0"/>
                <a:cs typeface="Times New Roman" panose="02020603050405020304" pitchFamily="18" charset="0"/>
              </a:rPr>
              <a:t>thiazidique</a:t>
            </a:r>
          </a:p>
          <a:p>
            <a:pPr marL="3489325" indent="-457200" algn="l">
              <a:buFont typeface="Wingdings" panose="05000000000000000000" pitchFamily="2" charset="2"/>
              <a:buChar char="ü"/>
            </a:pPr>
            <a:r>
              <a:rPr lang="fr-FR" dirty="0">
                <a:latin typeface="Trebuchet MS" panose="020B0603020202020204" pitchFamily="34" charset="0"/>
                <a:cs typeface="Times New Roman" panose="02020603050405020304" pitchFamily="18" charset="0"/>
              </a:rPr>
              <a:t>sulfamides: Bactrim</a:t>
            </a:r>
            <a:endParaRPr lang="fr-FR" b="1" dirty="0">
              <a:latin typeface="Trebuchet MS" panose="020B0603020202020204" pitchFamily="34" charset="0"/>
              <a:cs typeface="Times New Roman" panose="02020603050405020304" pitchFamily="18" charset="0"/>
            </a:endParaRPr>
          </a:p>
          <a:p>
            <a:pPr algn="l"/>
            <a:endParaRPr lang="fr-FR" dirty="0">
              <a:latin typeface="Trebuchet MS" panose="020B0603020202020204" pitchFamily="34" charset="0"/>
            </a:endParaRPr>
          </a:p>
          <a:p>
            <a:pPr algn="l"/>
            <a:endParaRPr lang="fr-FR" dirty="0"/>
          </a:p>
        </p:txBody>
      </p:sp>
    </p:spTree>
    <p:extLst>
      <p:ext uri="{BB962C8B-B14F-4D97-AF65-F5344CB8AC3E}">
        <p14:creationId xmlns:p14="http://schemas.microsoft.com/office/powerpoint/2010/main" val="678307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0627877A-950A-4113-BBED-8D99091D5DD9}"/>
              </a:ext>
            </a:extLst>
          </p:cNvPr>
          <p:cNvSpPr>
            <a:spLocks noGrp="1"/>
          </p:cNvSpPr>
          <p:nvPr>
            <p:ph type="subTitle" idx="1"/>
          </p:nvPr>
        </p:nvSpPr>
        <p:spPr>
          <a:xfrm>
            <a:off x="0" y="0"/>
            <a:ext cx="12192000" cy="6858000"/>
          </a:xfrm>
        </p:spPr>
        <p:txBody>
          <a:bodyPr>
            <a:normAutofit fontScale="92500" lnSpcReduction="10000"/>
          </a:bodyPr>
          <a:lstStyle/>
          <a:p>
            <a:pPr lvl="0" algn="l" defTabSz="457200">
              <a:lnSpc>
                <a:spcPct val="100000"/>
              </a:lnSpc>
              <a:buClr>
                <a:srgbClr val="90C226"/>
              </a:buClr>
              <a:buSzPct val="80000"/>
            </a:pPr>
            <a:r>
              <a:rPr lang="fr-FR" sz="3000" dirty="0">
                <a:solidFill>
                  <a:srgbClr val="7030A0"/>
                </a:solidFill>
                <a:latin typeface="Trebuchet MS" panose="020B0603020202020204" pitchFamily="34" charset="0"/>
                <a:cs typeface="Times New Roman" panose="02020603050405020304" pitchFamily="18" charset="0"/>
              </a:rPr>
              <a:t>1.2- </a:t>
            </a:r>
            <a:r>
              <a:rPr lang="fr-FR" sz="3000" u="sng" dirty="0">
                <a:solidFill>
                  <a:srgbClr val="7030A0"/>
                </a:solidFill>
                <a:latin typeface="Trebuchet MS" panose="020B0603020202020204" pitchFamily="34" charset="0"/>
                <a:cs typeface="Times New Roman" panose="02020603050405020304" pitchFamily="18" charset="0"/>
              </a:rPr>
              <a:t>D’origine périphérique:</a:t>
            </a:r>
            <a:r>
              <a:rPr lang="fr-FR" sz="3000" dirty="0">
                <a:solidFill>
                  <a:srgbClr val="7030A0"/>
                </a:solidFill>
                <a:latin typeface="Trebuchet MS" panose="020B0603020202020204" pitchFamily="34" charset="0"/>
                <a:cs typeface="Times New Roman" panose="02020603050405020304" pitchFamily="18" charset="0"/>
              </a:rPr>
              <a:t> </a:t>
            </a:r>
            <a:r>
              <a:rPr lang="fr-FR" sz="3000" dirty="0">
                <a:solidFill>
                  <a:prstClr val="black"/>
                </a:solidFill>
                <a:latin typeface="Trebuchet MS" panose="020B0603020202020204" pitchFamily="34" charset="0"/>
                <a:cs typeface="Times New Roman" panose="02020603050405020304" pitchFamily="18" charset="0"/>
              </a:rPr>
              <a:t>moelle riche en mégacaryocytes</a:t>
            </a:r>
            <a:endParaRPr lang="fr-FR" sz="3000" b="1" u="sng" dirty="0">
              <a:solidFill>
                <a:prstClr val="black"/>
              </a:solidFill>
              <a:latin typeface="Trebuchet MS" panose="020B0603020202020204" pitchFamily="34" charset="0"/>
              <a:cs typeface="Times New Roman" panose="02020603050405020304" pitchFamily="18" charset="0"/>
            </a:endParaRPr>
          </a:p>
          <a:p>
            <a:pPr lvl="0" algn="l" defTabSz="457200">
              <a:lnSpc>
                <a:spcPct val="100000"/>
              </a:lnSpc>
              <a:buClr>
                <a:srgbClr val="90C226"/>
              </a:buClr>
              <a:buSzPct val="80000"/>
            </a:pPr>
            <a:r>
              <a:rPr lang="en-US" sz="3000" b="1" dirty="0">
                <a:solidFill>
                  <a:prstClr val="black"/>
                </a:solidFill>
                <a:latin typeface="Trebuchet MS" panose="020B0603020202020204" pitchFamily="34" charset="0"/>
                <a:cs typeface="Times New Roman" panose="02020603050405020304" pitchFamily="18" charset="0"/>
              </a:rPr>
              <a:t>1.2.</a:t>
            </a:r>
            <a:r>
              <a:rPr lang="fr-FR" sz="3000" b="1" dirty="0">
                <a:solidFill>
                  <a:prstClr val="black"/>
                </a:solidFill>
                <a:latin typeface="Trebuchet MS" panose="020B0603020202020204" pitchFamily="34" charset="0"/>
                <a:cs typeface="Times New Roman" panose="02020603050405020304" pitchFamily="18" charset="0"/>
              </a:rPr>
              <a:t>a- </a:t>
            </a:r>
            <a:r>
              <a:rPr lang="fr-FR" sz="3000" b="1" u="heavy" dirty="0">
                <a:solidFill>
                  <a:prstClr val="black"/>
                </a:solidFill>
                <a:latin typeface="Trebuchet MS" panose="020B0603020202020204" pitchFamily="34" charset="0"/>
                <a:cs typeface="Times New Roman" panose="02020603050405020304" pitchFamily="18" charset="0"/>
              </a:rPr>
              <a:t>Thrombopénie par trouble de la répartition</a:t>
            </a:r>
            <a:endParaRPr lang="fr-FR" sz="3000" dirty="0">
              <a:solidFill>
                <a:prstClr val="black"/>
              </a:solidFill>
              <a:latin typeface="Trebuchet MS" panose="020B0603020202020204" pitchFamily="34" charset="0"/>
              <a:cs typeface="Times New Roman" panose="02020603050405020304" pitchFamily="18" charset="0"/>
            </a:endParaRPr>
          </a:p>
          <a:p>
            <a:pPr marL="1341438" lvl="0" indent="-457200" algn="l" defTabSz="457200">
              <a:lnSpc>
                <a:spcPct val="100000"/>
              </a:lnSpc>
              <a:buClr>
                <a:srgbClr val="90C226"/>
              </a:buClr>
              <a:buSzPct val="80000"/>
              <a:buFont typeface="Wingdings" panose="05000000000000000000" pitchFamily="2" charset="2"/>
              <a:buChar char="q"/>
            </a:pPr>
            <a:r>
              <a:rPr lang="fr-FR" sz="3000" b="1" dirty="0">
                <a:solidFill>
                  <a:prstClr val="black"/>
                </a:solidFill>
                <a:latin typeface="Trebuchet MS" panose="020B0603020202020204" pitchFamily="34" charset="0"/>
                <a:cs typeface="Times New Roman" panose="02020603050405020304" pitchFamily="18" charset="0"/>
              </a:rPr>
              <a:t> Hypersplénisme</a:t>
            </a:r>
            <a:endParaRPr lang="fr-FR" sz="3000" dirty="0">
              <a:solidFill>
                <a:prstClr val="black"/>
              </a:solidFill>
              <a:latin typeface="Trebuchet MS" panose="020B0603020202020204" pitchFamily="34" charset="0"/>
              <a:cs typeface="Times New Roman" panose="02020603050405020304" pitchFamily="18" charset="0"/>
            </a:endParaRPr>
          </a:p>
          <a:p>
            <a:pPr marL="1889125" lvl="0" indent="-457200" algn="l" defTabSz="457200">
              <a:lnSpc>
                <a:spcPct val="100000"/>
              </a:lnSpc>
              <a:buClr>
                <a:srgbClr val="90C226"/>
              </a:buClr>
              <a:buSzPct val="80000"/>
              <a:buFont typeface="Wingdings" panose="05000000000000000000" pitchFamily="2" charset="2"/>
              <a:buChar char="ü"/>
            </a:pPr>
            <a:r>
              <a:rPr lang="fr-FR" sz="3000" b="1" dirty="0">
                <a:solidFill>
                  <a:prstClr val="black"/>
                </a:solidFill>
                <a:latin typeface="Trebuchet MS" panose="020B0603020202020204" pitchFamily="34" charset="0"/>
                <a:cs typeface="Times New Roman" panose="02020603050405020304" pitchFamily="18" charset="0"/>
              </a:rPr>
              <a:t>splénomégalie + leuco-neutropénie</a:t>
            </a:r>
          </a:p>
          <a:p>
            <a:pPr marL="1889125" lvl="0" indent="-457200" algn="l" defTabSz="457200">
              <a:lnSpc>
                <a:spcPct val="100000"/>
              </a:lnSpc>
              <a:buClr>
                <a:srgbClr val="90C226"/>
              </a:buClr>
              <a:buSzPct val="80000"/>
              <a:buFont typeface="Wingdings" panose="05000000000000000000" pitchFamily="2" charset="2"/>
              <a:buChar char="ü"/>
            </a:pPr>
            <a:r>
              <a:rPr lang="fr-FR" sz="3000" dirty="0">
                <a:solidFill>
                  <a:prstClr val="black"/>
                </a:solidFill>
                <a:latin typeface="Trebuchet MS" panose="020B0603020202020204" pitchFamily="34" charset="0"/>
                <a:cs typeface="Times New Roman" panose="02020603050405020304" pitchFamily="18" charset="0"/>
              </a:rPr>
              <a:t>quelque soit la cause de la splénomégalie</a:t>
            </a:r>
          </a:p>
          <a:p>
            <a:pPr lvl="0" algn="l" defTabSz="457200">
              <a:lnSpc>
                <a:spcPct val="100000"/>
              </a:lnSpc>
              <a:buClr>
                <a:srgbClr val="90C226"/>
              </a:buClr>
              <a:buSzPct val="80000"/>
            </a:pPr>
            <a:r>
              <a:rPr lang="fr-FR" sz="3000" dirty="0">
                <a:solidFill>
                  <a:prstClr val="black"/>
                </a:solidFill>
                <a:latin typeface="Trebuchet MS" panose="020B0603020202020204" pitchFamily="34" charset="0"/>
                <a:cs typeface="Times New Roman" panose="02020603050405020304" pitchFamily="18" charset="0"/>
              </a:rPr>
              <a:t> </a:t>
            </a:r>
          </a:p>
          <a:p>
            <a:pPr marL="1431925" lvl="0" indent="-457200" algn="l" defTabSz="457200">
              <a:lnSpc>
                <a:spcPct val="100000"/>
              </a:lnSpc>
              <a:buClr>
                <a:srgbClr val="90C226"/>
              </a:buClr>
              <a:buSzPct val="80000"/>
              <a:buFont typeface="Wingdings" panose="05000000000000000000" pitchFamily="2" charset="2"/>
              <a:buChar char="q"/>
            </a:pPr>
            <a:r>
              <a:rPr lang="fr-FR" sz="3000" b="1" dirty="0">
                <a:solidFill>
                  <a:prstClr val="black"/>
                </a:solidFill>
                <a:latin typeface="Trebuchet MS" panose="020B0603020202020204" pitchFamily="34" charset="0"/>
                <a:cs typeface="Times New Roman" panose="02020603050405020304" pitchFamily="18" charset="0"/>
              </a:rPr>
              <a:t>Dilution </a:t>
            </a:r>
            <a:r>
              <a:rPr lang="fr-FR" sz="3000" dirty="0">
                <a:solidFill>
                  <a:prstClr val="black"/>
                </a:solidFill>
                <a:latin typeface="Trebuchet MS" panose="020B0603020202020204" pitchFamily="34" charset="0"/>
                <a:cs typeface="Times New Roman" panose="02020603050405020304" pitchFamily="18" charset="0"/>
              </a:rPr>
              <a:t>par transfusions missives de sang conservé.</a:t>
            </a:r>
          </a:p>
          <a:p>
            <a:pPr marL="92075" lvl="0" algn="l" defTabSz="457200">
              <a:lnSpc>
                <a:spcPct val="100000"/>
              </a:lnSpc>
              <a:buClr>
                <a:srgbClr val="90C226"/>
              </a:buClr>
              <a:buSzPct val="80000"/>
            </a:pPr>
            <a:r>
              <a:rPr lang="fr-FR" sz="3000" b="1" dirty="0">
                <a:solidFill>
                  <a:prstClr val="black"/>
                </a:solidFill>
                <a:latin typeface="Trebuchet MS" panose="020B0603020202020204" pitchFamily="34" charset="0"/>
                <a:cs typeface="Times New Roman" panose="02020603050405020304" pitchFamily="18" charset="0"/>
              </a:rPr>
              <a:t>1.2.b-</a:t>
            </a:r>
            <a:r>
              <a:rPr lang="fr-FR" sz="3000" dirty="0">
                <a:solidFill>
                  <a:prstClr val="black"/>
                </a:solidFill>
                <a:latin typeface="Trebuchet MS" panose="020B0603020202020204" pitchFamily="34" charset="0"/>
                <a:cs typeface="Times New Roman" panose="02020603050405020304" pitchFamily="18" charset="0"/>
              </a:rPr>
              <a:t> </a:t>
            </a:r>
            <a:r>
              <a:rPr lang="fr-FR" sz="3000" b="1" u="sng" dirty="0">
                <a:solidFill>
                  <a:prstClr val="black"/>
                </a:solidFill>
                <a:latin typeface="Trebuchet MS" panose="020B0603020202020204" pitchFamily="34" charset="0"/>
                <a:cs typeface="Times New Roman" panose="02020603050405020304" pitchFamily="18" charset="0"/>
              </a:rPr>
              <a:t>Thrombopénie par </a:t>
            </a:r>
            <a:r>
              <a:rPr lang="fr-FR" sz="3000" b="1" u="sng" dirty="0" err="1">
                <a:solidFill>
                  <a:prstClr val="black"/>
                </a:solidFill>
                <a:latin typeface="Trebuchet MS" panose="020B0603020202020204" pitchFamily="34" charset="0"/>
                <a:cs typeface="Times New Roman" panose="02020603050405020304" pitchFamily="18" charset="0"/>
              </a:rPr>
              <a:t>consummation</a:t>
            </a:r>
            <a:r>
              <a:rPr lang="fr-FR" sz="3000" b="1" u="sng" dirty="0">
                <a:solidFill>
                  <a:prstClr val="black"/>
                </a:solidFill>
                <a:latin typeface="Trebuchet MS" panose="020B0603020202020204" pitchFamily="34" charset="0"/>
                <a:cs typeface="Times New Roman" panose="02020603050405020304" pitchFamily="18" charset="0"/>
              </a:rPr>
              <a:t>:</a:t>
            </a:r>
          </a:p>
          <a:p>
            <a:pPr marL="1341438" lvl="0" indent="-457200" algn="l" defTabSz="457200">
              <a:lnSpc>
                <a:spcPct val="100000"/>
              </a:lnSpc>
              <a:buClr>
                <a:srgbClr val="90C226"/>
              </a:buClr>
              <a:buSzPct val="80000"/>
              <a:buFont typeface="Wingdings" panose="05000000000000000000" pitchFamily="2" charset="2"/>
              <a:buChar char="q"/>
            </a:pPr>
            <a:r>
              <a:rPr lang="fr-FR" sz="3000" b="1" u="sng" dirty="0">
                <a:solidFill>
                  <a:prstClr val="black"/>
                </a:solidFill>
                <a:latin typeface="Trebuchet MS" panose="020B0603020202020204" pitchFamily="34" charset="0"/>
                <a:cs typeface="Times New Roman" panose="02020603050405020304" pitchFamily="18" charset="0"/>
              </a:rPr>
              <a:t>CIVD</a:t>
            </a:r>
          </a:p>
          <a:p>
            <a:pPr marL="1889125" lvl="0" indent="-547688" algn="l" defTabSz="457200">
              <a:lnSpc>
                <a:spcPct val="100000"/>
              </a:lnSpc>
              <a:buClr>
                <a:srgbClr val="90C226"/>
              </a:buClr>
              <a:buSzPct val="80000"/>
              <a:buFont typeface="Wingdings" panose="05000000000000000000" pitchFamily="2" charset="2"/>
              <a:buChar char="ü"/>
            </a:pPr>
            <a:r>
              <a:rPr lang="fr-FR" sz="3000" dirty="0">
                <a:solidFill>
                  <a:prstClr val="black"/>
                </a:solidFill>
                <a:latin typeface="Trebuchet MS" panose="020B0603020202020204" pitchFamily="34" charset="0"/>
                <a:cs typeface="Times New Roman" panose="02020603050405020304" pitchFamily="18" charset="0"/>
              </a:rPr>
              <a:t>avec allongement TQ, TCA, </a:t>
            </a:r>
          </a:p>
          <a:p>
            <a:pPr marL="1889125" lvl="0" indent="-547688" algn="l" defTabSz="457200">
              <a:lnSpc>
                <a:spcPct val="100000"/>
              </a:lnSpc>
              <a:buClr>
                <a:srgbClr val="90C226"/>
              </a:buClr>
              <a:buSzPct val="80000"/>
              <a:buFont typeface="Wingdings" panose="05000000000000000000" pitchFamily="2" charset="2"/>
              <a:buChar char="ü"/>
            </a:pPr>
            <a:r>
              <a:rPr lang="fr-FR" sz="3000" dirty="0">
                <a:solidFill>
                  <a:prstClr val="black"/>
                </a:solidFill>
                <a:latin typeface="Trebuchet MS" panose="020B0603020202020204" pitchFamily="34" charset="0"/>
                <a:cs typeface="Times New Roman" panose="02020603050405020304" pitchFamily="18" charset="0"/>
              </a:rPr>
              <a:t>diminution Fg et V complexes solubles + PDF</a:t>
            </a:r>
          </a:p>
          <a:p>
            <a:pPr marL="1341437" lvl="0" algn="l" defTabSz="457200">
              <a:lnSpc>
                <a:spcPct val="100000"/>
              </a:lnSpc>
              <a:buClr>
                <a:srgbClr val="90C226"/>
              </a:buClr>
              <a:buSzPct val="80000"/>
            </a:pPr>
            <a:endParaRPr lang="fr-FR" sz="3000" dirty="0">
              <a:solidFill>
                <a:prstClr val="black"/>
              </a:solidFill>
              <a:latin typeface="Trebuchet MS" panose="020B0603020202020204" pitchFamily="34" charset="0"/>
              <a:cs typeface="Times New Roman" panose="02020603050405020304" pitchFamily="18" charset="0"/>
            </a:endParaRPr>
          </a:p>
          <a:p>
            <a:pPr marL="1341438" lvl="0" indent="-457200" algn="l" defTabSz="457200">
              <a:lnSpc>
                <a:spcPct val="100000"/>
              </a:lnSpc>
              <a:buClr>
                <a:srgbClr val="90C226"/>
              </a:buClr>
              <a:buSzPct val="80000"/>
              <a:buFont typeface="Wingdings" panose="05000000000000000000" pitchFamily="2" charset="2"/>
              <a:buChar char="q"/>
            </a:pPr>
            <a:r>
              <a:rPr lang="fr-FR" sz="3000" b="1" u="sng" dirty="0">
                <a:solidFill>
                  <a:prstClr val="black"/>
                </a:solidFill>
                <a:latin typeface="Trebuchet MS" panose="020B0603020202020204" pitchFamily="34" charset="0"/>
                <a:cs typeface="Times New Roman" panose="02020603050405020304" pitchFamily="18" charset="0"/>
              </a:rPr>
              <a:t>septicémies et paludisme</a:t>
            </a:r>
          </a:p>
          <a:p>
            <a:endParaRPr lang="fr-FR" dirty="0"/>
          </a:p>
        </p:txBody>
      </p:sp>
    </p:spTree>
    <p:extLst>
      <p:ext uri="{BB962C8B-B14F-4D97-AF65-F5344CB8AC3E}">
        <p14:creationId xmlns:p14="http://schemas.microsoft.com/office/powerpoint/2010/main" val="3212971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4D96453-730A-461F-AF7B-C798073C0C2C}"/>
              </a:ext>
            </a:extLst>
          </p:cNvPr>
          <p:cNvSpPr>
            <a:spLocks noGrp="1"/>
          </p:cNvSpPr>
          <p:nvPr>
            <p:ph type="subTitle" idx="1"/>
          </p:nvPr>
        </p:nvSpPr>
        <p:spPr>
          <a:xfrm>
            <a:off x="0" y="-1"/>
            <a:ext cx="12192000" cy="6745357"/>
          </a:xfrm>
        </p:spPr>
        <p:txBody>
          <a:bodyPr/>
          <a:lstStyle/>
          <a:p>
            <a:pPr lvl="0" algn="l" defTabSz="457200">
              <a:lnSpc>
                <a:spcPct val="100000"/>
              </a:lnSpc>
              <a:buClr>
                <a:srgbClr val="90C226"/>
              </a:buClr>
              <a:buSzPct val="80000"/>
            </a:pPr>
            <a:r>
              <a:rPr lang="fr-FR" sz="3600" dirty="0">
                <a:solidFill>
                  <a:prstClr val="black"/>
                </a:solidFill>
                <a:latin typeface="Trebuchet MS" panose="020B0603020202020204" pitchFamily="34" charset="0"/>
                <a:cs typeface="Times New Roman" panose="02020603050405020304" pitchFamily="18" charset="0"/>
              </a:rPr>
              <a:t>1.2.c- </a:t>
            </a:r>
            <a:r>
              <a:rPr lang="en-US" sz="3600" u="heavy" dirty="0" err="1">
                <a:solidFill>
                  <a:prstClr val="black"/>
                </a:solidFill>
                <a:latin typeface="Trebuchet MS" panose="020B0603020202020204" pitchFamily="34" charset="0"/>
                <a:cs typeface="Times New Roman" panose="02020603050405020304" pitchFamily="18" charset="0"/>
              </a:rPr>
              <a:t>Thrombopénie</a:t>
            </a:r>
            <a:r>
              <a:rPr lang="en-US" sz="3600" u="heavy" dirty="0">
                <a:solidFill>
                  <a:prstClr val="black"/>
                </a:solidFill>
                <a:latin typeface="Trebuchet MS" panose="020B0603020202020204" pitchFamily="34" charset="0"/>
                <a:cs typeface="Times New Roman" panose="02020603050405020304" pitchFamily="18" charset="0"/>
              </a:rPr>
              <a:t> par </a:t>
            </a:r>
            <a:r>
              <a:rPr lang="en-US" sz="3600" u="heavy" dirty="0" err="1">
                <a:solidFill>
                  <a:prstClr val="black"/>
                </a:solidFill>
                <a:latin typeface="Trebuchet MS" panose="020B0603020202020204" pitchFamily="34" charset="0"/>
                <a:cs typeface="Times New Roman" panose="02020603050405020304" pitchFamily="18" charset="0"/>
              </a:rPr>
              <a:t>hyperdestruction</a:t>
            </a:r>
            <a:endParaRPr lang="en-US" sz="3600" u="heavy" dirty="0">
              <a:solidFill>
                <a:prstClr val="black"/>
              </a:solidFill>
              <a:latin typeface="Trebuchet MS" panose="020B0603020202020204" pitchFamily="34" charset="0"/>
              <a:cs typeface="Times New Roman" panose="02020603050405020304" pitchFamily="18" charset="0"/>
            </a:endParaRPr>
          </a:p>
          <a:p>
            <a:pPr lvl="0" algn="l" defTabSz="457200">
              <a:lnSpc>
                <a:spcPct val="100000"/>
              </a:lnSpc>
              <a:buClr>
                <a:srgbClr val="90C226"/>
              </a:buClr>
              <a:buSzPct val="80000"/>
            </a:pPr>
            <a:endParaRPr lang="en-US" sz="3600" u="heavy" dirty="0">
              <a:solidFill>
                <a:prstClr val="black"/>
              </a:solidFill>
              <a:latin typeface="Trebuchet MS" panose="020B0603020202020204" pitchFamily="34" charset="0"/>
              <a:cs typeface="Times New Roman" panose="02020603050405020304" pitchFamily="18" charset="0"/>
            </a:endParaRPr>
          </a:p>
          <a:p>
            <a:pPr marL="1249363" lvl="0" indent="-285750" algn="l" defTabSz="457200">
              <a:lnSpc>
                <a:spcPct val="100000"/>
              </a:lnSpc>
              <a:buClr>
                <a:srgbClr val="90C226"/>
              </a:buClr>
              <a:buSzPct val="80000"/>
              <a:buFont typeface="Wingdings" panose="05000000000000000000" pitchFamily="2" charset="2"/>
              <a:buChar char="q"/>
            </a:pPr>
            <a:r>
              <a:rPr lang="fr-FR" sz="3600" dirty="0">
                <a:solidFill>
                  <a:prstClr val="black"/>
                </a:solidFill>
                <a:latin typeface="Trebuchet MS" panose="020B0603020202020204" pitchFamily="34" charset="0"/>
                <a:cs typeface="Times New Roman" panose="02020603050405020304" pitchFamily="18" charset="0"/>
              </a:rPr>
              <a:t>Destruction d’origine Immune:</a:t>
            </a:r>
          </a:p>
          <a:p>
            <a:pPr marL="1706563" lvl="0" indent="-285750" algn="l" defTabSz="457200">
              <a:lnSpc>
                <a:spcPct val="100000"/>
              </a:lnSpc>
              <a:buClr>
                <a:srgbClr val="90C226"/>
              </a:buClr>
              <a:buSzPct val="80000"/>
              <a:buFont typeface="Wingdings" panose="05000000000000000000" pitchFamily="2" charset="2"/>
              <a:buChar char="ü"/>
            </a:pPr>
            <a:r>
              <a:rPr lang="fr-FR" sz="3600" dirty="0">
                <a:solidFill>
                  <a:prstClr val="black"/>
                </a:solidFill>
                <a:latin typeface="Trebuchet MS" panose="020B0603020202020204" pitchFamily="34" charset="0"/>
                <a:cs typeface="Times New Roman" panose="02020603050405020304" pitchFamily="18" charset="0"/>
              </a:rPr>
              <a:t>Auto-immune: PTAI</a:t>
            </a:r>
          </a:p>
          <a:p>
            <a:pPr marL="1798638" lvl="0" indent="-366713" algn="l" defTabSz="457200">
              <a:lnSpc>
                <a:spcPct val="100000"/>
              </a:lnSpc>
              <a:buClr>
                <a:srgbClr val="90C226"/>
              </a:buClr>
              <a:buSzPct val="80000"/>
              <a:buFont typeface="Wingdings" panose="05000000000000000000" pitchFamily="2" charset="2"/>
              <a:buChar char="ü"/>
            </a:pPr>
            <a:r>
              <a:rPr lang="fr-FR" sz="3600" dirty="0">
                <a:solidFill>
                  <a:prstClr val="black"/>
                </a:solidFill>
                <a:latin typeface="Trebuchet MS" panose="020B0603020202020204" pitchFamily="34" charset="0"/>
                <a:cs typeface="Times New Roman" panose="02020603050405020304" pitchFamily="18" charset="0"/>
              </a:rPr>
              <a:t>Immuno-allergique: post </a:t>
            </a:r>
            <a:r>
              <a:rPr lang="fr-FR" sz="3600" dirty="0" err="1">
                <a:solidFill>
                  <a:prstClr val="black"/>
                </a:solidFill>
                <a:latin typeface="Trebuchet MS" panose="020B0603020202020204" pitchFamily="34" charset="0"/>
                <a:cs typeface="Times New Roman" panose="02020603050405020304" pitchFamily="18" charset="0"/>
              </a:rPr>
              <a:t>médicamentause</a:t>
            </a:r>
            <a:r>
              <a:rPr lang="fr-FR" sz="3600" dirty="0">
                <a:solidFill>
                  <a:prstClr val="black"/>
                </a:solidFill>
                <a:latin typeface="Trebuchet MS" panose="020B0603020202020204" pitchFamily="34" charset="0"/>
                <a:cs typeface="Times New Roman" panose="02020603050405020304" pitchFamily="18" charset="0"/>
              </a:rPr>
              <a:t>:</a:t>
            </a:r>
            <a:r>
              <a:rPr lang="fr-FR" sz="1800" b="1" dirty="0">
                <a:solidFill>
                  <a:prstClr val="black">
                    <a:lumMod val="50000"/>
                    <a:lumOff val="50000"/>
                  </a:prstClr>
                </a:solidFill>
                <a:latin typeface="Trebuchet MS" panose="020B0603020202020204" pitchFamily="34" charset="0"/>
              </a:rPr>
              <a:t> </a:t>
            </a:r>
            <a:r>
              <a:rPr lang="fr-FR" sz="3600" dirty="0">
                <a:solidFill>
                  <a:prstClr val="black"/>
                </a:solidFill>
                <a:latin typeface="Trebuchet MS" panose="020B0603020202020204" pitchFamily="34" charset="0"/>
                <a:cs typeface="Times New Roman" panose="02020603050405020304" pitchFamily="18" charset="0"/>
              </a:rPr>
              <a:t>quinine, quinidine, </a:t>
            </a:r>
            <a:r>
              <a:rPr lang="fr-FR" sz="3600" dirty="0" err="1">
                <a:solidFill>
                  <a:prstClr val="black"/>
                </a:solidFill>
                <a:latin typeface="Trebuchet MS" panose="020B0603020202020204" pitchFamily="34" charset="0"/>
                <a:cs typeface="Times New Roman" panose="02020603050405020304" pitchFamily="18" charset="0"/>
              </a:rPr>
              <a:t>rifampycine</a:t>
            </a:r>
            <a:r>
              <a:rPr lang="fr-FR" sz="3600" dirty="0">
                <a:solidFill>
                  <a:prstClr val="black"/>
                </a:solidFill>
                <a:latin typeface="Trebuchet MS" panose="020B0603020202020204" pitchFamily="34" charset="0"/>
                <a:cs typeface="Times New Roman" panose="02020603050405020304" pitchFamily="18" charset="0"/>
              </a:rPr>
              <a:t>, sulfamides</a:t>
            </a:r>
          </a:p>
          <a:p>
            <a:pPr marL="1706563" lvl="0" indent="-285750" algn="l" defTabSz="457200">
              <a:lnSpc>
                <a:spcPct val="100000"/>
              </a:lnSpc>
              <a:buClr>
                <a:srgbClr val="90C226"/>
              </a:buClr>
              <a:buSzPct val="80000"/>
              <a:buFont typeface="Wingdings" panose="05000000000000000000" pitchFamily="2" charset="2"/>
              <a:buChar char="ü"/>
            </a:pPr>
            <a:r>
              <a:rPr lang="fr-FR" sz="3600" dirty="0">
                <a:solidFill>
                  <a:prstClr val="black"/>
                </a:solidFill>
                <a:latin typeface="Trebuchet MS" panose="020B0603020202020204" pitchFamily="34" charset="0"/>
                <a:cs typeface="Times New Roman" panose="02020603050405020304" pitchFamily="18" charset="0"/>
              </a:rPr>
              <a:t>Allo-immune: post transfusionnelle</a:t>
            </a:r>
          </a:p>
          <a:p>
            <a:pPr marL="1420813" lvl="0" algn="l" defTabSz="457200">
              <a:lnSpc>
                <a:spcPct val="100000"/>
              </a:lnSpc>
              <a:buClr>
                <a:srgbClr val="90C226"/>
              </a:buClr>
              <a:buSzPct val="80000"/>
            </a:pPr>
            <a:endParaRPr lang="fr-FR" sz="3600" dirty="0">
              <a:solidFill>
                <a:prstClr val="black"/>
              </a:solidFill>
              <a:latin typeface="Trebuchet MS" panose="020B0603020202020204" pitchFamily="34" charset="0"/>
              <a:cs typeface="Times New Roman" panose="02020603050405020304" pitchFamily="18" charset="0"/>
            </a:endParaRPr>
          </a:p>
          <a:p>
            <a:pPr marL="1249363" lvl="0" indent="-285750" algn="l" defTabSz="457200">
              <a:lnSpc>
                <a:spcPct val="100000"/>
              </a:lnSpc>
              <a:buClr>
                <a:srgbClr val="90C226"/>
              </a:buClr>
              <a:buSzPct val="80000"/>
              <a:buFont typeface="Wingdings" panose="05000000000000000000" pitchFamily="2" charset="2"/>
              <a:buChar char="q"/>
            </a:pPr>
            <a:r>
              <a:rPr lang="fr-FR" sz="3600" dirty="0">
                <a:solidFill>
                  <a:prstClr val="black"/>
                </a:solidFill>
                <a:latin typeface="Trebuchet MS" panose="020B0603020202020204" pitchFamily="34" charset="0"/>
                <a:cs typeface="Times New Roman" panose="02020603050405020304" pitchFamily="18" charset="0"/>
              </a:rPr>
              <a:t>Destruction d’origine Virale: HIV, CMV, HCV, HBS….</a:t>
            </a:r>
          </a:p>
          <a:p>
            <a:endParaRPr lang="fr-FR" dirty="0"/>
          </a:p>
        </p:txBody>
      </p:sp>
    </p:spTree>
    <p:extLst>
      <p:ext uri="{BB962C8B-B14F-4D97-AF65-F5344CB8AC3E}">
        <p14:creationId xmlns:p14="http://schemas.microsoft.com/office/powerpoint/2010/main" val="2941994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B2E7F8E-EB6D-4529-BDDC-11C4DD65BE91}"/>
              </a:ext>
            </a:extLst>
          </p:cNvPr>
          <p:cNvSpPr>
            <a:spLocks noGrp="1"/>
          </p:cNvSpPr>
          <p:nvPr>
            <p:ph type="subTitle" idx="1"/>
          </p:nvPr>
        </p:nvSpPr>
        <p:spPr>
          <a:xfrm>
            <a:off x="39756" y="0"/>
            <a:ext cx="12152243" cy="6858000"/>
          </a:xfrm>
        </p:spPr>
        <p:txBody>
          <a:bodyPr>
            <a:normAutofit/>
          </a:bodyPr>
          <a:lstStyle/>
          <a:p>
            <a:pPr lvl="0" algn="l" defTabSz="457200">
              <a:lnSpc>
                <a:spcPct val="100000"/>
              </a:lnSpc>
              <a:buClr>
                <a:srgbClr val="90C226"/>
              </a:buClr>
              <a:buSzPct val="80000"/>
            </a:pPr>
            <a:r>
              <a:rPr lang="en-US" sz="2800" dirty="0">
                <a:solidFill>
                  <a:srgbClr val="FF0000"/>
                </a:solidFill>
                <a:latin typeface="Trebuchet MS" panose="020B0603020202020204" pitchFamily="34" charset="0"/>
                <a:cs typeface="Times New Roman" panose="02020603050405020304" pitchFamily="18" charset="0"/>
              </a:rPr>
              <a:t>- </a:t>
            </a:r>
            <a:r>
              <a:rPr lang="fr-FR" sz="2800" u="sng" dirty="0">
                <a:solidFill>
                  <a:srgbClr val="FF0000"/>
                </a:solidFill>
                <a:latin typeface="Trebuchet MS" panose="020B0603020202020204" pitchFamily="34" charset="0"/>
                <a:cs typeface="Times New Roman" panose="02020603050405020304" pitchFamily="18" charset="0"/>
              </a:rPr>
              <a:t>interrogatoire : </a:t>
            </a:r>
            <a:r>
              <a:rPr lang="fr-FR" sz="2800" dirty="0">
                <a:solidFill>
                  <a:prstClr val="black"/>
                </a:solidFill>
                <a:latin typeface="Trebuchet MS" panose="020B0603020202020204" pitchFamily="34" charset="0"/>
                <a:cs typeface="Times New Roman" panose="02020603050405020304" pitchFamily="18" charset="0"/>
              </a:rPr>
              <a:t>antécédents personnels et familiaux, maladies en cours, prise médicamenteuse, notion d’hémorragies muqueuses et viscérales</a:t>
            </a:r>
          </a:p>
          <a:p>
            <a:pPr lvl="0" algn="l" defTabSz="457200">
              <a:lnSpc>
                <a:spcPct val="100000"/>
              </a:lnSpc>
              <a:buClr>
                <a:srgbClr val="90C226"/>
              </a:buClr>
              <a:buSzPct val="80000"/>
            </a:pPr>
            <a:r>
              <a:rPr lang="fr-FR" sz="2800" dirty="0">
                <a:solidFill>
                  <a:srgbClr val="FF0000"/>
                </a:solidFill>
                <a:latin typeface="Trebuchet MS" panose="020B0603020202020204" pitchFamily="34" charset="0"/>
                <a:cs typeface="Times New Roman" panose="02020603050405020304" pitchFamily="18" charset="0"/>
              </a:rPr>
              <a:t>- </a:t>
            </a:r>
            <a:r>
              <a:rPr lang="fr-FR" sz="2800" u="sng" dirty="0">
                <a:solidFill>
                  <a:srgbClr val="FF0000"/>
                </a:solidFill>
                <a:latin typeface="Trebuchet MS" panose="020B0603020202020204" pitchFamily="34" charset="0"/>
                <a:cs typeface="Times New Roman" panose="02020603050405020304" pitchFamily="18" charset="0"/>
              </a:rPr>
              <a:t>examen  clinique :</a:t>
            </a:r>
          </a:p>
          <a:p>
            <a:pPr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a:t>
            </a:r>
            <a:r>
              <a:rPr lang="fr-FR" sz="2800" b="1" dirty="0">
                <a:solidFill>
                  <a:prstClr val="black"/>
                </a:solidFill>
                <a:latin typeface="Trebuchet MS" panose="020B0603020202020204" pitchFamily="34" charset="0"/>
                <a:cs typeface="Times New Roman" panose="02020603050405020304" pitchFamily="18" charset="0"/>
              </a:rPr>
              <a:t>Topographie</a:t>
            </a:r>
            <a:r>
              <a:rPr lang="fr-FR" sz="2800" dirty="0">
                <a:solidFill>
                  <a:prstClr val="black"/>
                </a:solidFill>
                <a:latin typeface="Trebuchet MS" panose="020B0603020202020204" pitchFamily="34" charset="0"/>
                <a:cs typeface="Times New Roman" panose="02020603050405020304" pitchFamily="18" charset="0"/>
              </a:rPr>
              <a:t> du purpura : diffus, localisé, régions déclives</a:t>
            </a:r>
          </a:p>
          <a:p>
            <a:pPr lvl="0" algn="l" defTabSz="457200">
              <a:lnSpc>
                <a:spcPct val="100000"/>
              </a:lnSpc>
              <a:buClr>
                <a:srgbClr val="90C226"/>
              </a:buClr>
              <a:buSzPct val="80000"/>
            </a:pPr>
            <a:r>
              <a:rPr lang="fr-FR" sz="2800" b="1" dirty="0">
                <a:solidFill>
                  <a:prstClr val="black"/>
                </a:solidFill>
                <a:latin typeface="Trebuchet MS" panose="020B0603020202020204" pitchFamily="34" charset="0"/>
                <a:cs typeface="Times New Roman" panose="02020603050405020304" pitchFamily="18" charset="0"/>
              </a:rPr>
              <a:t>  caractère :</a:t>
            </a:r>
          </a:p>
          <a:p>
            <a:pPr marL="355600"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pétéchial : macule  punctiforme, rouge sombre au début</a:t>
            </a:r>
          </a:p>
          <a:p>
            <a:pPr marL="812800" lvl="0" indent="-457200" algn="l" defTabSz="457200">
              <a:lnSpc>
                <a:spcPct val="100000"/>
              </a:lnSpc>
              <a:buClr>
                <a:srgbClr val="90C226"/>
              </a:buClr>
              <a:buSzPct val="80000"/>
              <a:buFontTx/>
              <a:buChar char="-"/>
            </a:pPr>
            <a:r>
              <a:rPr lang="fr-FR" sz="2800" dirty="0">
                <a:solidFill>
                  <a:prstClr val="black"/>
                </a:solidFill>
                <a:latin typeface="Trebuchet MS" panose="020B0603020202020204" pitchFamily="34" charset="0"/>
                <a:cs typeface="Times New Roman" panose="02020603050405020304" pitchFamily="18" charset="0"/>
              </a:rPr>
              <a:t>ecchymotique : épanchement    plus  ou moins  abondant,  en  placard,  couleur bleue</a:t>
            </a:r>
          </a:p>
          <a:p>
            <a:pPr marL="812800" lvl="0" indent="-457200" algn="l" defTabSz="457200">
              <a:lnSpc>
                <a:spcPct val="100000"/>
              </a:lnSpc>
              <a:buClr>
                <a:srgbClr val="90C226"/>
              </a:buClr>
              <a:buSzPct val="80000"/>
              <a:buFontTx/>
              <a:buChar char="-"/>
            </a:pPr>
            <a:r>
              <a:rPr lang="fr-FR" sz="2800" dirty="0">
                <a:solidFill>
                  <a:prstClr val="black"/>
                </a:solidFill>
                <a:latin typeface="Trebuchet MS" panose="020B0603020202020204" pitchFamily="34" charset="0"/>
                <a:cs typeface="Times New Roman" panose="02020603050405020304" pitchFamily="18" charset="0"/>
              </a:rPr>
              <a:t>les vibices sont des  ecchymoses linéaires au pli de flexion</a:t>
            </a:r>
          </a:p>
          <a:p>
            <a:pPr marL="355600"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nodulaire : infiltré au palper</a:t>
            </a:r>
          </a:p>
          <a:p>
            <a:pPr marL="355600"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nécrotique : surélevé sur une zone  de nécrose</a:t>
            </a:r>
          </a:p>
          <a:p>
            <a:pPr marL="355600"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chercher  des   signes  infectieux,   anémiques,  méningés,  palper   les   aires splénique et hépatique et les aires ganglionnaires …</a:t>
            </a:r>
          </a:p>
          <a:p>
            <a:endParaRPr lang="fr-FR" dirty="0"/>
          </a:p>
        </p:txBody>
      </p:sp>
    </p:spTree>
    <p:extLst>
      <p:ext uri="{BB962C8B-B14F-4D97-AF65-F5344CB8AC3E}">
        <p14:creationId xmlns:p14="http://schemas.microsoft.com/office/powerpoint/2010/main" val="2131708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8CD6D05-DA75-4C89-BD13-C68CC2A62E70}"/>
              </a:ext>
            </a:extLst>
          </p:cNvPr>
          <p:cNvPicPr>
            <a:picLocks noChangeAspect="1"/>
          </p:cNvPicPr>
          <p:nvPr/>
        </p:nvPicPr>
        <p:blipFill>
          <a:blip r:embed="rId2"/>
          <a:stretch>
            <a:fillRect/>
          </a:stretch>
        </p:blipFill>
        <p:spPr>
          <a:xfrm>
            <a:off x="-1" y="1706434"/>
            <a:ext cx="4511431" cy="5151566"/>
          </a:xfrm>
          <a:prstGeom prst="rect">
            <a:avLst/>
          </a:prstGeom>
        </p:spPr>
      </p:pic>
      <p:pic>
        <p:nvPicPr>
          <p:cNvPr id="7" name="Image 6">
            <a:extLst>
              <a:ext uri="{FF2B5EF4-FFF2-40B4-BE49-F238E27FC236}">
                <a16:creationId xmlns:a16="http://schemas.microsoft.com/office/drawing/2014/main" id="{969C41D3-D8D8-4439-9BED-FD1E23A29CF2}"/>
              </a:ext>
            </a:extLst>
          </p:cNvPr>
          <p:cNvPicPr>
            <a:picLocks noChangeAspect="1"/>
          </p:cNvPicPr>
          <p:nvPr/>
        </p:nvPicPr>
        <p:blipFill>
          <a:blip r:embed="rId3"/>
          <a:stretch>
            <a:fillRect/>
          </a:stretch>
        </p:blipFill>
        <p:spPr>
          <a:xfrm>
            <a:off x="4511429" y="1706434"/>
            <a:ext cx="7680571" cy="5340676"/>
          </a:xfrm>
          <a:prstGeom prst="rect">
            <a:avLst/>
          </a:prstGeom>
        </p:spPr>
      </p:pic>
      <p:sp>
        <p:nvSpPr>
          <p:cNvPr id="3" name="Sous-titre 2">
            <a:extLst>
              <a:ext uri="{FF2B5EF4-FFF2-40B4-BE49-F238E27FC236}">
                <a16:creationId xmlns:a16="http://schemas.microsoft.com/office/drawing/2014/main" id="{966A3C17-3DC5-4A91-8E5F-074CFDB264B0}"/>
              </a:ext>
            </a:extLst>
          </p:cNvPr>
          <p:cNvSpPr>
            <a:spLocks noGrp="1"/>
          </p:cNvSpPr>
          <p:nvPr>
            <p:ph type="subTitle" idx="1"/>
          </p:nvPr>
        </p:nvSpPr>
        <p:spPr>
          <a:xfrm>
            <a:off x="-1" y="23950"/>
            <a:ext cx="12192001" cy="6834049"/>
          </a:xfrm>
        </p:spPr>
        <p:txBody>
          <a:bodyPr/>
          <a:lstStyle/>
          <a:p>
            <a:endParaRPr lang="fr-FR" dirty="0"/>
          </a:p>
        </p:txBody>
      </p:sp>
    </p:spTree>
    <p:extLst>
      <p:ext uri="{BB962C8B-B14F-4D97-AF65-F5344CB8AC3E}">
        <p14:creationId xmlns:p14="http://schemas.microsoft.com/office/powerpoint/2010/main" val="3269597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FC72D3-A5DA-490D-9252-B97B0D9A5D08}"/>
              </a:ext>
            </a:extLst>
          </p:cNvPr>
          <p:cNvPicPr>
            <a:picLocks noChangeAspect="1"/>
          </p:cNvPicPr>
          <p:nvPr/>
        </p:nvPicPr>
        <p:blipFill>
          <a:blip r:embed="rId2"/>
          <a:stretch>
            <a:fillRect/>
          </a:stretch>
        </p:blipFill>
        <p:spPr>
          <a:xfrm>
            <a:off x="-1" y="0"/>
            <a:ext cx="6440557" cy="6857999"/>
          </a:xfrm>
          <a:prstGeom prst="rect">
            <a:avLst/>
          </a:prstGeom>
        </p:spPr>
      </p:pic>
      <p:pic>
        <p:nvPicPr>
          <p:cNvPr id="5" name="Image 4">
            <a:extLst>
              <a:ext uri="{FF2B5EF4-FFF2-40B4-BE49-F238E27FC236}">
                <a16:creationId xmlns:a16="http://schemas.microsoft.com/office/drawing/2014/main" id="{A323ADFB-4A2A-480C-A505-80489C738411}"/>
              </a:ext>
            </a:extLst>
          </p:cNvPr>
          <p:cNvPicPr>
            <a:picLocks noChangeAspect="1"/>
          </p:cNvPicPr>
          <p:nvPr/>
        </p:nvPicPr>
        <p:blipFill>
          <a:blip r:embed="rId3"/>
          <a:stretch>
            <a:fillRect/>
          </a:stretch>
        </p:blipFill>
        <p:spPr>
          <a:xfrm>
            <a:off x="6440556" y="967409"/>
            <a:ext cx="5751444" cy="5035825"/>
          </a:xfrm>
          <a:prstGeom prst="rect">
            <a:avLst/>
          </a:prstGeom>
        </p:spPr>
      </p:pic>
      <p:sp>
        <p:nvSpPr>
          <p:cNvPr id="3" name="Sous-titre 2">
            <a:extLst>
              <a:ext uri="{FF2B5EF4-FFF2-40B4-BE49-F238E27FC236}">
                <a16:creationId xmlns:a16="http://schemas.microsoft.com/office/drawing/2014/main" id="{341FA62B-FDF6-419D-B11F-2D00F804DA04}"/>
              </a:ext>
            </a:extLst>
          </p:cNvPr>
          <p:cNvSpPr>
            <a:spLocks noGrp="1"/>
          </p:cNvSpPr>
          <p:nvPr>
            <p:ph type="subTitle" idx="1"/>
          </p:nvPr>
        </p:nvSpPr>
        <p:spPr>
          <a:xfrm>
            <a:off x="0" y="0"/>
            <a:ext cx="12192000" cy="6857999"/>
          </a:xfrm>
        </p:spPr>
        <p:txBody>
          <a:bodyPr/>
          <a:lstStyle/>
          <a:p>
            <a:endParaRPr lang="fr-FR" dirty="0"/>
          </a:p>
        </p:txBody>
      </p:sp>
    </p:spTree>
    <p:extLst>
      <p:ext uri="{BB962C8B-B14F-4D97-AF65-F5344CB8AC3E}">
        <p14:creationId xmlns:p14="http://schemas.microsoft.com/office/powerpoint/2010/main" val="41478454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6378887-9903-472E-A0A8-E640CF379BCE}"/>
              </a:ext>
            </a:extLst>
          </p:cNvPr>
          <p:cNvSpPr>
            <a:spLocks noGrp="1"/>
          </p:cNvSpPr>
          <p:nvPr>
            <p:ph type="subTitle" idx="1"/>
          </p:nvPr>
        </p:nvSpPr>
        <p:spPr>
          <a:xfrm>
            <a:off x="0" y="0"/>
            <a:ext cx="12192000" cy="6858000"/>
          </a:xfrm>
        </p:spPr>
        <p:txBody>
          <a:bodyPr>
            <a:noAutofit/>
          </a:bodyPr>
          <a:lstStyle/>
          <a:p>
            <a:pPr algn="l"/>
            <a:r>
              <a:rPr lang="fr-FR" sz="4000" dirty="0">
                <a:latin typeface="Trebuchet MS" panose="020B0603020202020204" pitchFamily="34" charset="0"/>
              </a:rPr>
              <a:t>L’exploration repose sur:</a:t>
            </a:r>
          </a:p>
          <a:p>
            <a:pPr marL="342900" indent="-342900" algn="l">
              <a:buFontTx/>
              <a:buChar char="-"/>
            </a:pPr>
            <a:r>
              <a:rPr lang="fr-FR" sz="4000" dirty="0">
                <a:latin typeface="Trebuchet MS" panose="020B0603020202020204" pitchFamily="34" charset="0"/>
              </a:rPr>
              <a:t>La numération de plaquettes et les autres lignées</a:t>
            </a:r>
          </a:p>
          <a:p>
            <a:pPr marL="342900" indent="-342900" algn="l">
              <a:buFontTx/>
              <a:buChar char="-"/>
            </a:pPr>
            <a:r>
              <a:rPr lang="fr-FR" sz="4000" dirty="0">
                <a:latin typeface="Trebuchet MS" panose="020B0603020202020204" pitchFamily="34" charset="0"/>
              </a:rPr>
              <a:t>Pratique d’un médullogramme</a:t>
            </a:r>
          </a:p>
          <a:p>
            <a:pPr marL="342900" indent="-342900" algn="l">
              <a:buFontTx/>
              <a:buChar char="-"/>
            </a:pPr>
            <a:r>
              <a:rPr lang="fr-FR" sz="4000" dirty="0">
                <a:latin typeface="Trebuchet MS" panose="020B0603020202020204" pitchFamily="34" charset="0"/>
              </a:rPr>
              <a:t>Une sérologie virale: HCV   HBS   HIV  </a:t>
            </a:r>
          </a:p>
          <a:p>
            <a:pPr marL="342900" indent="-342900" algn="l">
              <a:buFontTx/>
              <a:buChar char="-"/>
            </a:pPr>
            <a:r>
              <a:rPr lang="fr-FR" sz="4000" dirty="0">
                <a:latin typeface="Trebuchet MS" panose="020B0603020202020204" pitchFamily="34" charset="0"/>
              </a:rPr>
              <a:t>La recherche des auto-anticorps anti-plaquettes par cytométrie en flux</a:t>
            </a:r>
          </a:p>
          <a:p>
            <a:pPr marL="342900" indent="-342900" algn="l">
              <a:buFontTx/>
              <a:buChar char="-"/>
            </a:pPr>
            <a:r>
              <a:rPr lang="fr-FR" sz="4000" dirty="0">
                <a:latin typeface="Trebuchet MS" panose="020B0603020202020204" pitchFamily="34" charset="0"/>
              </a:rPr>
              <a:t>Echographie abdominale à la recherche d’une splénomégalie ou des stigmates d’hépatopathies.</a:t>
            </a:r>
          </a:p>
        </p:txBody>
      </p:sp>
    </p:spTree>
    <p:extLst>
      <p:ext uri="{BB962C8B-B14F-4D97-AF65-F5344CB8AC3E}">
        <p14:creationId xmlns:p14="http://schemas.microsoft.com/office/powerpoint/2010/main" val="2156165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2DA0A0-BF7F-41ED-9B6D-A5206E5A58E4}"/>
              </a:ext>
            </a:extLst>
          </p:cNvPr>
          <p:cNvSpPr>
            <a:spLocks noGrp="1"/>
          </p:cNvSpPr>
          <p:nvPr>
            <p:ph type="ctrTitle"/>
          </p:nvPr>
        </p:nvSpPr>
        <p:spPr>
          <a:xfrm>
            <a:off x="861392" y="0"/>
            <a:ext cx="9144000" cy="1404730"/>
          </a:xfrm>
        </p:spPr>
        <p:txBody>
          <a:bodyPr/>
          <a:lstStyle/>
          <a:p>
            <a:r>
              <a:rPr lang="fr-FR" sz="5400" b="1" dirty="0">
                <a:solidFill>
                  <a:srgbClr val="FF0000"/>
                </a:solidFill>
                <a:effectLst>
                  <a:reflection blurRad="6350" stA="55000" endA="300" endPos="45500" dir="5400000" sy="-100000" algn="bl" rotWithShape="0"/>
                </a:effectLst>
                <a:latin typeface="Trebuchet MS"/>
              </a:rPr>
              <a:t>HEMOSTASE</a:t>
            </a:r>
            <a:endParaRPr lang="fr-FR" dirty="0">
              <a:solidFill>
                <a:srgbClr val="FF0000"/>
              </a:solidFill>
            </a:endParaRPr>
          </a:p>
        </p:txBody>
      </p:sp>
      <p:sp>
        <p:nvSpPr>
          <p:cNvPr id="3" name="Sous-titre 2">
            <a:extLst>
              <a:ext uri="{FF2B5EF4-FFF2-40B4-BE49-F238E27FC236}">
                <a16:creationId xmlns:a16="http://schemas.microsoft.com/office/drawing/2014/main" id="{634D4D8E-B114-4B93-97DD-DF46AB85F72D}"/>
              </a:ext>
            </a:extLst>
          </p:cNvPr>
          <p:cNvSpPr>
            <a:spLocks noGrp="1"/>
          </p:cNvSpPr>
          <p:nvPr>
            <p:ph type="subTitle" idx="1"/>
          </p:nvPr>
        </p:nvSpPr>
        <p:spPr>
          <a:xfrm>
            <a:off x="0" y="1404730"/>
            <a:ext cx="12192000" cy="5453270"/>
          </a:xfrm>
        </p:spPr>
        <p:txBody>
          <a:bodyPr/>
          <a:lstStyle/>
          <a:p>
            <a:pPr lvl="0" algn="l">
              <a:lnSpc>
                <a:spcPct val="100000"/>
              </a:lnSpc>
              <a:spcBef>
                <a:spcPct val="20000"/>
              </a:spcBef>
              <a:spcAft>
                <a:spcPts val="300"/>
              </a:spcAft>
              <a:buClr>
                <a:srgbClr val="F14124">
                  <a:lumMod val="75000"/>
                </a:srgbClr>
              </a:buClr>
              <a:buSzPct val="130000"/>
            </a:pPr>
            <a:r>
              <a:rPr lang="fr-FR" sz="2200" b="1" u="sng" dirty="0">
                <a:solidFill>
                  <a:srgbClr val="FF0000"/>
                </a:solidFill>
                <a:latin typeface="Trebuchet MS"/>
              </a:rPr>
              <a:t>1-Définition:</a:t>
            </a:r>
          </a:p>
          <a:p>
            <a:pPr lvl="0" algn="l">
              <a:lnSpc>
                <a:spcPct val="100000"/>
              </a:lnSpc>
              <a:spcBef>
                <a:spcPct val="20000"/>
              </a:spcBef>
              <a:spcAft>
                <a:spcPts val="300"/>
              </a:spcAft>
              <a:buClr>
                <a:srgbClr val="F14124">
                  <a:lumMod val="75000"/>
                </a:srgbClr>
              </a:buClr>
              <a:buSzPct val="130000"/>
            </a:pPr>
            <a:r>
              <a:rPr lang="fr-FR" sz="2200" dirty="0">
                <a:latin typeface="Trebuchet MS"/>
              </a:rPr>
              <a:t>C’est l’ensemble des mécanismes physiologiques qui permettent:</a:t>
            </a:r>
          </a:p>
          <a:p>
            <a:pPr lvl="0" algn="l">
              <a:lnSpc>
                <a:spcPct val="100000"/>
              </a:lnSpc>
              <a:spcBef>
                <a:spcPct val="20000"/>
              </a:spcBef>
              <a:spcAft>
                <a:spcPts val="300"/>
              </a:spcAft>
              <a:buClr>
                <a:srgbClr val="F14124">
                  <a:lumMod val="75000"/>
                </a:srgbClr>
              </a:buClr>
              <a:buSzPct val="130000"/>
            </a:pPr>
            <a:r>
              <a:rPr lang="fr-FR" sz="2200" dirty="0">
                <a:latin typeface="Trebuchet MS"/>
              </a:rPr>
              <a:t>             -la prévention des hémorragies spontanées</a:t>
            </a:r>
          </a:p>
          <a:p>
            <a:pPr lvl="0" algn="l">
              <a:lnSpc>
                <a:spcPct val="100000"/>
              </a:lnSpc>
              <a:spcBef>
                <a:spcPct val="20000"/>
              </a:spcBef>
              <a:spcAft>
                <a:spcPts val="300"/>
              </a:spcAft>
              <a:buClr>
                <a:srgbClr val="F14124">
                  <a:lumMod val="75000"/>
                </a:srgbClr>
              </a:buClr>
              <a:buSzPct val="130000"/>
            </a:pPr>
            <a:r>
              <a:rPr lang="fr-FR" sz="2200" dirty="0">
                <a:latin typeface="Trebuchet MS"/>
              </a:rPr>
              <a:t>             -arrêt d’un saignement après rupture vasculaire</a:t>
            </a:r>
          </a:p>
          <a:p>
            <a:pPr lvl="0" algn="l">
              <a:lnSpc>
                <a:spcPct val="100000"/>
              </a:lnSpc>
              <a:spcBef>
                <a:spcPct val="20000"/>
              </a:spcBef>
              <a:spcAft>
                <a:spcPts val="300"/>
              </a:spcAft>
              <a:buClr>
                <a:srgbClr val="F14124">
                  <a:lumMod val="75000"/>
                </a:srgbClr>
              </a:buClr>
              <a:buSzPct val="130000"/>
            </a:pPr>
            <a:r>
              <a:rPr lang="fr-FR" sz="2200" dirty="0">
                <a:latin typeface="Trebuchet MS"/>
              </a:rPr>
              <a:t>On distingue: Hémostase permanente</a:t>
            </a:r>
          </a:p>
          <a:p>
            <a:pPr lvl="0" algn="l">
              <a:lnSpc>
                <a:spcPct val="100000"/>
              </a:lnSpc>
              <a:spcBef>
                <a:spcPct val="20000"/>
              </a:spcBef>
              <a:spcAft>
                <a:spcPts val="300"/>
              </a:spcAft>
              <a:buClr>
                <a:srgbClr val="F14124">
                  <a:lumMod val="75000"/>
                </a:srgbClr>
              </a:buClr>
              <a:buSzPct val="130000"/>
            </a:pPr>
            <a:r>
              <a:rPr lang="fr-FR" sz="2200" dirty="0">
                <a:latin typeface="Trebuchet MS"/>
              </a:rPr>
              <a:t>                     Hémostase réactionnelle </a:t>
            </a:r>
          </a:p>
          <a:p>
            <a:pPr lvl="0" algn="l">
              <a:lnSpc>
                <a:spcPct val="100000"/>
              </a:lnSpc>
              <a:spcBef>
                <a:spcPct val="20000"/>
              </a:spcBef>
              <a:spcAft>
                <a:spcPts val="300"/>
              </a:spcAft>
              <a:buClr>
                <a:srgbClr val="F14124">
                  <a:lumMod val="75000"/>
                </a:srgbClr>
              </a:buClr>
              <a:buSzPct val="130000"/>
            </a:pPr>
            <a:r>
              <a:rPr lang="fr-FR" sz="2200" b="1" dirty="0">
                <a:solidFill>
                  <a:srgbClr val="7030A0"/>
                </a:solidFill>
                <a:latin typeface="Trebuchet MS"/>
              </a:rPr>
              <a:t>A- </a:t>
            </a:r>
            <a:r>
              <a:rPr lang="fr-FR" sz="2200" b="1" u="sng" dirty="0">
                <a:solidFill>
                  <a:srgbClr val="7030A0"/>
                </a:solidFill>
                <a:latin typeface="Trebuchet MS"/>
              </a:rPr>
              <a:t>l’hémostase permanente:  </a:t>
            </a:r>
          </a:p>
          <a:p>
            <a:pPr lvl="0" algn="l">
              <a:lnSpc>
                <a:spcPct val="100000"/>
              </a:lnSpc>
              <a:spcBef>
                <a:spcPct val="20000"/>
              </a:spcBef>
              <a:spcAft>
                <a:spcPts val="300"/>
              </a:spcAft>
              <a:buClr>
                <a:srgbClr val="F14124">
                  <a:lumMod val="75000"/>
                </a:srgbClr>
              </a:buClr>
              <a:buSzPct val="130000"/>
            </a:pPr>
            <a:r>
              <a:rPr lang="fr-FR" sz="2200" dirty="0">
                <a:latin typeface="Trebuchet MS"/>
              </a:rPr>
              <a:t>                -maintient du sang fluide à l’intérieur des vaisseaux  </a:t>
            </a:r>
          </a:p>
          <a:p>
            <a:pPr lvl="0" algn="l">
              <a:lnSpc>
                <a:spcPct val="100000"/>
              </a:lnSpc>
              <a:spcBef>
                <a:spcPct val="20000"/>
              </a:spcBef>
              <a:spcAft>
                <a:spcPts val="300"/>
              </a:spcAft>
              <a:buClr>
                <a:srgbClr val="F14124">
                  <a:lumMod val="75000"/>
                </a:srgbClr>
              </a:buClr>
              <a:buSzPct val="130000"/>
            </a:pPr>
            <a:r>
              <a:rPr lang="fr-FR" sz="2200" dirty="0">
                <a:latin typeface="Trebuchet MS"/>
              </a:rPr>
              <a:t>                -prévient tout saignement spontané grâce à l’intégrité et l’imperméabilité des parois Vasculaires et des Plaquettes.</a:t>
            </a:r>
          </a:p>
          <a:p>
            <a:pPr lvl="0" algn="l">
              <a:lnSpc>
                <a:spcPct val="100000"/>
              </a:lnSpc>
              <a:spcBef>
                <a:spcPct val="20000"/>
              </a:spcBef>
              <a:spcAft>
                <a:spcPts val="300"/>
              </a:spcAft>
              <a:buClr>
                <a:srgbClr val="F14124">
                  <a:lumMod val="75000"/>
                </a:srgbClr>
              </a:buClr>
              <a:buSzPct val="130000"/>
            </a:pPr>
            <a:r>
              <a:rPr lang="fr-FR" sz="2200" dirty="0">
                <a:latin typeface="Trebuchet MS"/>
              </a:rPr>
              <a:t>Remarque: A l’état normal, les Vx sont intègres et les prostaglandines empêchent l’adhésion des Plaquettes(tapissent les cellules endothéliales)</a:t>
            </a:r>
          </a:p>
          <a:p>
            <a:endParaRPr lang="fr-FR" dirty="0"/>
          </a:p>
        </p:txBody>
      </p:sp>
    </p:spTree>
    <p:extLst>
      <p:ext uri="{BB962C8B-B14F-4D97-AF65-F5344CB8AC3E}">
        <p14:creationId xmlns:p14="http://schemas.microsoft.com/office/powerpoint/2010/main" val="9131536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3C53AB3A-BDAB-4009-96D7-BAE3715F87C1}"/>
              </a:ext>
            </a:extLst>
          </p:cNvPr>
          <p:cNvSpPr>
            <a:spLocks noGrp="1"/>
          </p:cNvSpPr>
          <p:nvPr>
            <p:ph type="subTitle" idx="1"/>
          </p:nvPr>
        </p:nvSpPr>
        <p:spPr>
          <a:xfrm>
            <a:off x="-1" y="10698"/>
            <a:ext cx="12192001" cy="6847301"/>
          </a:xfrm>
        </p:spPr>
        <p:txBody>
          <a:bodyPr>
            <a:normAutofit/>
          </a:bodyPr>
          <a:lstStyle/>
          <a:p>
            <a:pPr lvl="0" algn="l" defTabSz="457200">
              <a:lnSpc>
                <a:spcPct val="100000"/>
              </a:lnSpc>
              <a:buClr>
                <a:srgbClr val="90C226"/>
              </a:buClr>
              <a:buSzPct val="80000"/>
            </a:pPr>
            <a:r>
              <a:rPr lang="en-US" sz="2800" b="1" dirty="0">
                <a:solidFill>
                  <a:srgbClr val="FF0000"/>
                </a:solidFill>
                <a:latin typeface="Trebuchet MS" panose="020B0603020202020204" pitchFamily="34" charset="0"/>
                <a:cs typeface="Times New Roman" panose="02020603050405020304" pitchFamily="18" charset="0"/>
              </a:rPr>
              <a:t>2- </a:t>
            </a:r>
            <a:r>
              <a:rPr lang="fr-FR" sz="2800" b="1" u="sng" dirty="0">
                <a:solidFill>
                  <a:srgbClr val="FF0000"/>
                </a:solidFill>
                <a:latin typeface="Trebuchet MS" panose="020B0603020202020204" pitchFamily="34" charset="0"/>
                <a:cs typeface="Times New Roman" panose="02020603050405020304" pitchFamily="18" charset="0"/>
              </a:rPr>
              <a:t>Les thrombopathies</a:t>
            </a:r>
          </a:p>
          <a:p>
            <a:pPr lvl="0" algn="l" defTabSz="457200">
              <a:lnSpc>
                <a:spcPct val="100000"/>
              </a:lnSpc>
              <a:buClr>
                <a:srgbClr val="90C226"/>
              </a:buClr>
              <a:buSzPct val="80000"/>
            </a:pPr>
            <a:r>
              <a:rPr lang="fr-FR" sz="2800" dirty="0">
                <a:solidFill>
                  <a:srgbClr val="7030A0"/>
                </a:solidFill>
                <a:latin typeface="Trebuchet MS" panose="020B0603020202020204" pitchFamily="34" charset="0"/>
                <a:cs typeface="Times New Roman" panose="02020603050405020304" pitchFamily="18" charset="0"/>
              </a:rPr>
              <a:t>2.1- </a:t>
            </a:r>
            <a:r>
              <a:rPr lang="fr-FR" sz="2800" u="sng" dirty="0">
                <a:solidFill>
                  <a:srgbClr val="7030A0"/>
                </a:solidFill>
                <a:latin typeface="Trebuchet MS" panose="020B0603020202020204" pitchFamily="34" charset="0"/>
                <a:cs typeface="Times New Roman" panose="02020603050405020304" pitchFamily="18" charset="0"/>
              </a:rPr>
              <a:t>Thrombopathies Constitutionnelles:</a:t>
            </a:r>
          </a:p>
          <a:p>
            <a:pPr marL="990600" lvl="0" indent="-342900" algn="l" defTabSz="457200">
              <a:lnSpc>
                <a:spcPct val="100000"/>
              </a:lnSpc>
              <a:buClr>
                <a:srgbClr val="90C226"/>
              </a:buClr>
              <a:buSzPct val="80000"/>
              <a:buFont typeface="Wingdings" panose="05000000000000000000" pitchFamily="2" charset="2"/>
              <a:buChar char="q"/>
            </a:pPr>
            <a:r>
              <a:rPr lang="fr-FR" sz="2800" b="1" dirty="0">
                <a:solidFill>
                  <a:prstClr val="black"/>
                </a:solidFill>
                <a:latin typeface="Trebuchet MS" panose="020B0603020202020204" pitchFamily="34" charset="0"/>
                <a:cs typeface="Times New Roman" panose="02020603050405020304" pitchFamily="18" charset="0"/>
              </a:rPr>
              <a:t>Dystrophie </a:t>
            </a:r>
            <a:r>
              <a:rPr lang="fr-FR" sz="2800" b="1" dirty="0" err="1">
                <a:solidFill>
                  <a:prstClr val="black"/>
                </a:solidFill>
                <a:latin typeface="Trebuchet MS" panose="020B0603020202020204" pitchFamily="34" charset="0"/>
                <a:cs typeface="Times New Roman" panose="02020603050405020304" pitchFamily="18" charset="0"/>
              </a:rPr>
              <a:t>thrombocytaire</a:t>
            </a:r>
            <a:r>
              <a:rPr lang="fr-FR" sz="2800" b="1" dirty="0">
                <a:solidFill>
                  <a:prstClr val="black"/>
                </a:solidFill>
                <a:latin typeface="Trebuchet MS" panose="020B0603020202020204" pitchFamily="34" charset="0"/>
                <a:cs typeface="Times New Roman" panose="02020603050405020304" pitchFamily="18" charset="0"/>
              </a:rPr>
              <a:t> hémorragique de J. Bernard et Soulier</a:t>
            </a:r>
            <a:endParaRPr lang="fr-FR" sz="2800" dirty="0">
              <a:solidFill>
                <a:prstClr val="black"/>
              </a:solidFill>
              <a:latin typeface="Trebuchet MS" panose="020B0603020202020204" pitchFamily="34" charset="0"/>
              <a:cs typeface="Times New Roman" panose="02020603050405020304" pitchFamily="18" charset="0"/>
            </a:endParaRPr>
          </a:p>
          <a:p>
            <a:pPr marL="1706563" lvl="0" indent="-342900" algn="l" defTabSz="457200">
              <a:lnSpc>
                <a:spcPct val="100000"/>
              </a:lnSpc>
              <a:buClr>
                <a:srgbClr val="90C226"/>
              </a:buClr>
              <a:buSzPct val="80000"/>
              <a:buFont typeface="Wingdings" panose="05000000000000000000" pitchFamily="2" charset="2"/>
              <a:buChar char="ü"/>
            </a:pPr>
            <a:r>
              <a:rPr lang="fr-FR" sz="2800" dirty="0">
                <a:solidFill>
                  <a:prstClr val="black"/>
                </a:solidFill>
                <a:latin typeface="Trebuchet MS" panose="020B0603020202020204" pitchFamily="34" charset="0"/>
                <a:cs typeface="Times New Roman" panose="02020603050405020304" pitchFamily="18" charset="0"/>
              </a:rPr>
              <a:t>Déficit de l ’adhésion plaquettaire.</a:t>
            </a:r>
          </a:p>
          <a:p>
            <a:pPr marL="1706563" lvl="0" indent="-342900" algn="l" defTabSz="457200">
              <a:lnSpc>
                <a:spcPct val="100000"/>
              </a:lnSpc>
              <a:buClr>
                <a:srgbClr val="90C226"/>
              </a:buClr>
              <a:buSzPct val="80000"/>
              <a:buFont typeface="Wingdings" panose="05000000000000000000" pitchFamily="2" charset="2"/>
              <a:buChar char="ü"/>
            </a:pPr>
            <a:r>
              <a:rPr lang="fr-FR" sz="2800" b="1" dirty="0">
                <a:solidFill>
                  <a:prstClr val="black"/>
                </a:solidFill>
                <a:latin typeface="Trebuchet MS" panose="020B0603020202020204" pitchFamily="34" charset="0"/>
                <a:cs typeface="Times New Roman" panose="02020603050405020304" pitchFamily="18" charset="0"/>
              </a:rPr>
              <a:t>Déficit en </a:t>
            </a:r>
            <a:r>
              <a:rPr lang="fr-FR" sz="2800" b="1" dirty="0" err="1">
                <a:solidFill>
                  <a:prstClr val="black"/>
                </a:solidFill>
                <a:latin typeface="Trebuchet MS" panose="020B0603020202020204" pitchFamily="34" charset="0"/>
                <a:cs typeface="Times New Roman" panose="02020603050405020304" pitchFamily="18" charset="0"/>
              </a:rPr>
              <a:t>GPIb</a:t>
            </a:r>
            <a:r>
              <a:rPr lang="fr-FR" sz="2800" b="1" dirty="0">
                <a:solidFill>
                  <a:prstClr val="black"/>
                </a:solidFill>
                <a:latin typeface="Trebuchet MS" panose="020B0603020202020204" pitchFamily="34" charset="0"/>
                <a:cs typeface="Times New Roman" panose="02020603050405020304" pitchFamily="18" charset="0"/>
              </a:rPr>
              <a:t> (</a:t>
            </a:r>
            <a:r>
              <a:rPr lang="fr-FR" sz="2800" b="1" dirty="0" err="1">
                <a:solidFill>
                  <a:prstClr val="black"/>
                </a:solidFill>
                <a:latin typeface="Trebuchet MS" panose="020B0603020202020204" pitchFamily="34" charset="0"/>
                <a:cs typeface="Times New Roman" panose="02020603050405020304" pitchFamily="18" charset="0"/>
              </a:rPr>
              <a:t>recepteur</a:t>
            </a:r>
            <a:r>
              <a:rPr lang="fr-FR" sz="2800" b="1" dirty="0">
                <a:solidFill>
                  <a:prstClr val="black"/>
                </a:solidFill>
                <a:latin typeface="Trebuchet MS" panose="020B0603020202020204" pitchFamily="34" charset="0"/>
                <a:cs typeface="Times New Roman" panose="02020603050405020304" pitchFamily="18" charset="0"/>
              </a:rPr>
              <a:t> du F Willebrand).</a:t>
            </a:r>
            <a:endParaRPr lang="fr-FR" sz="2800" dirty="0">
              <a:solidFill>
                <a:prstClr val="black"/>
              </a:solidFill>
              <a:latin typeface="Trebuchet MS" panose="020B0603020202020204" pitchFamily="34" charset="0"/>
              <a:cs typeface="Times New Roman" panose="02020603050405020304" pitchFamily="18" charset="0"/>
            </a:endParaRPr>
          </a:p>
          <a:p>
            <a:pPr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a:t>
            </a:r>
          </a:p>
          <a:p>
            <a:pPr marL="990600" lvl="0" indent="-342900" algn="l" defTabSz="457200">
              <a:lnSpc>
                <a:spcPct val="100000"/>
              </a:lnSpc>
              <a:buClr>
                <a:srgbClr val="90C226"/>
              </a:buClr>
              <a:buSzPct val="80000"/>
              <a:buFont typeface="Wingdings" panose="05000000000000000000" pitchFamily="2" charset="2"/>
              <a:buChar char="q"/>
            </a:pPr>
            <a:r>
              <a:rPr lang="fr-FR" sz="2800" b="1" dirty="0">
                <a:solidFill>
                  <a:prstClr val="black"/>
                </a:solidFill>
                <a:latin typeface="Trebuchet MS" panose="020B0603020202020204" pitchFamily="34" charset="0"/>
                <a:cs typeface="Times New Roman" panose="02020603050405020304" pitchFamily="18" charset="0"/>
              </a:rPr>
              <a:t>thrombasthénie de </a:t>
            </a:r>
            <a:r>
              <a:rPr lang="fr-FR" sz="2800" b="1" dirty="0" err="1">
                <a:solidFill>
                  <a:prstClr val="black"/>
                </a:solidFill>
                <a:latin typeface="Trebuchet MS" panose="020B0603020202020204" pitchFamily="34" charset="0"/>
                <a:cs typeface="Times New Roman" panose="02020603050405020304" pitchFamily="18" charset="0"/>
              </a:rPr>
              <a:t>Glanzmann</a:t>
            </a:r>
            <a:endParaRPr lang="fr-FR" sz="2800" dirty="0">
              <a:solidFill>
                <a:prstClr val="black"/>
              </a:solidFill>
              <a:latin typeface="Trebuchet MS" panose="020B0603020202020204" pitchFamily="34" charset="0"/>
              <a:cs typeface="Times New Roman" panose="02020603050405020304" pitchFamily="18" charset="0"/>
            </a:endParaRPr>
          </a:p>
          <a:p>
            <a:pPr marL="1706563" lvl="0" indent="-342900" algn="l" defTabSz="457200">
              <a:lnSpc>
                <a:spcPct val="100000"/>
              </a:lnSpc>
              <a:buClr>
                <a:srgbClr val="90C226"/>
              </a:buClr>
              <a:buSzPct val="80000"/>
              <a:buFont typeface="Wingdings" panose="05000000000000000000" pitchFamily="2" charset="2"/>
              <a:buChar char="ü"/>
            </a:pPr>
            <a:r>
              <a:rPr lang="fr-FR" sz="2800" dirty="0">
                <a:solidFill>
                  <a:prstClr val="black"/>
                </a:solidFill>
                <a:latin typeface="Trebuchet MS" panose="020B0603020202020204" pitchFamily="34" charset="0"/>
                <a:cs typeface="Times New Roman" panose="02020603050405020304" pitchFamily="18" charset="0"/>
              </a:rPr>
              <a:t>Déficit de l’</a:t>
            </a:r>
            <a:r>
              <a:rPr lang="fr-FR" sz="2800" dirty="0" err="1">
                <a:solidFill>
                  <a:prstClr val="black"/>
                </a:solidFill>
                <a:latin typeface="Trebuchet MS" panose="020B0603020202020204" pitchFamily="34" charset="0"/>
                <a:cs typeface="Times New Roman" panose="02020603050405020304" pitchFamily="18" charset="0"/>
              </a:rPr>
              <a:t>agregation</a:t>
            </a:r>
            <a:r>
              <a:rPr lang="fr-FR" sz="2800" dirty="0">
                <a:solidFill>
                  <a:prstClr val="black"/>
                </a:solidFill>
                <a:latin typeface="Trebuchet MS" panose="020B0603020202020204" pitchFamily="34" charset="0"/>
                <a:cs typeface="Times New Roman" panose="02020603050405020304" pitchFamily="18" charset="0"/>
              </a:rPr>
              <a:t> plaquettaire</a:t>
            </a:r>
          </a:p>
          <a:p>
            <a:pPr marL="1706563" lvl="0" indent="-342900" algn="l" defTabSz="457200">
              <a:lnSpc>
                <a:spcPct val="100000"/>
              </a:lnSpc>
              <a:buClr>
                <a:srgbClr val="90C226"/>
              </a:buClr>
              <a:buSzPct val="80000"/>
              <a:buFont typeface="Wingdings" panose="05000000000000000000" pitchFamily="2" charset="2"/>
              <a:buChar char="ü"/>
            </a:pPr>
            <a:r>
              <a:rPr lang="fr-FR" sz="2800" b="1" dirty="0">
                <a:solidFill>
                  <a:prstClr val="black"/>
                </a:solidFill>
                <a:latin typeface="Trebuchet MS" panose="020B0603020202020204" pitchFamily="34" charset="0"/>
                <a:cs typeface="Times New Roman" panose="02020603050405020304" pitchFamily="18" charset="0"/>
              </a:rPr>
              <a:t>Déficit en </a:t>
            </a:r>
            <a:r>
              <a:rPr lang="fr-FR" sz="2800" b="1" dirty="0" err="1">
                <a:solidFill>
                  <a:prstClr val="black"/>
                </a:solidFill>
                <a:latin typeface="Trebuchet MS" panose="020B0603020202020204" pitchFamily="34" charset="0"/>
                <a:cs typeface="Times New Roman" panose="02020603050405020304" pitchFamily="18" charset="0"/>
              </a:rPr>
              <a:t>GPIIb-IIIa</a:t>
            </a:r>
            <a:r>
              <a:rPr lang="fr-FR" sz="2800" b="1" dirty="0">
                <a:solidFill>
                  <a:prstClr val="black"/>
                </a:solidFill>
                <a:latin typeface="Trebuchet MS" panose="020B0603020202020204" pitchFamily="34" charset="0"/>
                <a:cs typeface="Times New Roman" panose="02020603050405020304" pitchFamily="18" charset="0"/>
              </a:rPr>
              <a:t> (</a:t>
            </a:r>
            <a:r>
              <a:rPr lang="fr-FR" sz="2800" b="1" dirty="0" err="1">
                <a:solidFill>
                  <a:prstClr val="black"/>
                </a:solidFill>
                <a:latin typeface="Trebuchet MS" panose="020B0603020202020204" pitchFamily="34" charset="0"/>
                <a:cs typeface="Times New Roman" panose="02020603050405020304" pitchFamily="18" charset="0"/>
              </a:rPr>
              <a:t>recepteur</a:t>
            </a:r>
            <a:r>
              <a:rPr lang="fr-FR" sz="2800" b="1" dirty="0">
                <a:solidFill>
                  <a:prstClr val="black"/>
                </a:solidFill>
                <a:latin typeface="Trebuchet MS" panose="020B0603020202020204" pitchFamily="34" charset="0"/>
                <a:cs typeface="Times New Roman" panose="02020603050405020304" pitchFamily="18" charset="0"/>
              </a:rPr>
              <a:t> du </a:t>
            </a:r>
            <a:r>
              <a:rPr lang="fr-FR" sz="2800" b="1" dirty="0" err="1">
                <a:solidFill>
                  <a:prstClr val="black"/>
                </a:solidFill>
                <a:latin typeface="Trebuchet MS" panose="020B0603020202020204" pitchFamily="34" charset="0"/>
                <a:cs typeface="Times New Roman" panose="02020603050405020304" pitchFamily="18" charset="0"/>
              </a:rPr>
              <a:t>Fibrinogéne</a:t>
            </a:r>
            <a:r>
              <a:rPr lang="fr-FR" sz="2800" b="1" dirty="0">
                <a:solidFill>
                  <a:prstClr val="black"/>
                </a:solidFill>
                <a:latin typeface="Trebuchet MS" panose="020B0603020202020204" pitchFamily="34" charset="0"/>
                <a:cs typeface="Times New Roman" panose="02020603050405020304" pitchFamily="18" charset="0"/>
              </a:rPr>
              <a:t>)</a:t>
            </a:r>
            <a:endParaRPr lang="fr-FR" sz="2800" dirty="0">
              <a:solidFill>
                <a:prstClr val="black"/>
              </a:solidFill>
              <a:latin typeface="Trebuchet MS" panose="020B0603020202020204" pitchFamily="34" charset="0"/>
              <a:cs typeface="Times New Roman" panose="02020603050405020304" pitchFamily="18" charset="0"/>
            </a:endParaRPr>
          </a:p>
          <a:p>
            <a:pPr lvl="0" algn="l" defTabSz="457200">
              <a:lnSpc>
                <a:spcPct val="100000"/>
              </a:lnSpc>
              <a:buClr>
                <a:srgbClr val="90C226"/>
              </a:buClr>
              <a:buSzPct val="80000"/>
            </a:pPr>
            <a:r>
              <a:rPr lang="fr-FR" sz="2800" dirty="0">
                <a:solidFill>
                  <a:prstClr val="black"/>
                </a:solidFill>
                <a:latin typeface="Trebuchet MS" panose="020B0603020202020204" pitchFamily="34" charset="0"/>
                <a:cs typeface="Times New Roman" panose="02020603050405020304" pitchFamily="18" charset="0"/>
              </a:rPr>
              <a:t> </a:t>
            </a:r>
          </a:p>
          <a:p>
            <a:pPr marL="990600" lvl="0" indent="-342900" algn="l" defTabSz="457200">
              <a:lnSpc>
                <a:spcPct val="100000"/>
              </a:lnSpc>
              <a:buClr>
                <a:srgbClr val="90C226"/>
              </a:buClr>
              <a:buSzPct val="80000"/>
              <a:buFont typeface="Wingdings" panose="05000000000000000000" pitchFamily="2" charset="2"/>
              <a:buChar char="q"/>
            </a:pPr>
            <a:r>
              <a:rPr lang="fr-FR" sz="2800" b="1" dirty="0">
                <a:solidFill>
                  <a:prstClr val="black"/>
                </a:solidFill>
                <a:latin typeface="Trebuchet MS" panose="020B0603020202020204" pitchFamily="34" charset="0"/>
                <a:cs typeface="Times New Roman" panose="02020603050405020304" pitchFamily="18" charset="0"/>
              </a:rPr>
              <a:t>Syndrome des plaquettes grises ou maladie du pool vide</a:t>
            </a:r>
            <a:endParaRPr lang="fr-FR" sz="2800" dirty="0">
              <a:solidFill>
                <a:prstClr val="black"/>
              </a:solidFill>
              <a:latin typeface="Trebuchet MS" panose="020B0603020202020204" pitchFamily="34" charset="0"/>
              <a:cs typeface="Times New Roman" panose="02020603050405020304" pitchFamily="18" charset="0"/>
            </a:endParaRPr>
          </a:p>
          <a:p>
            <a:pPr marL="1706563" lvl="0" indent="-342900" algn="l" defTabSz="457200">
              <a:lnSpc>
                <a:spcPct val="100000"/>
              </a:lnSpc>
              <a:buClr>
                <a:srgbClr val="90C226"/>
              </a:buClr>
              <a:buSzPct val="80000"/>
              <a:buFont typeface="Wingdings" panose="05000000000000000000" pitchFamily="2" charset="2"/>
              <a:buChar char="ü"/>
            </a:pPr>
            <a:r>
              <a:rPr lang="fr-FR" sz="2800" dirty="0">
                <a:solidFill>
                  <a:prstClr val="black"/>
                </a:solidFill>
                <a:latin typeface="Trebuchet MS" panose="020B0603020202020204" pitchFamily="34" charset="0"/>
                <a:cs typeface="Times New Roman" panose="02020603050405020304" pitchFamily="18" charset="0"/>
              </a:rPr>
              <a:t>Déficit en ADP </a:t>
            </a:r>
            <a:r>
              <a:rPr lang="fr-FR" sz="2800" dirty="0" err="1">
                <a:solidFill>
                  <a:prstClr val="black"/>
                </a:solidFill>
                <a:latin typeface="Trebuchet MS" panose="020B0603020202020204" pitchFamily="34" charset="0"/>
                <a:cs typeface="Times New Roman" panose="02020603050405020304" pitchFamily="18" charset="0"/>
              </a:rPr>
              <a:t>intraplaquettaire</a:t>
            </a:r>
            <a:endParaRPr lang="fr-FR" sz="2800" dirty="0">
              <a:solidFill>
                <a:prstClr val="black"/>
              </a:solidFill>
              <a:latin typeface="Trebuchet MS" panose="020B0603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1493284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C4CDEA2-B937-499A-8F3A-AA331FA7C285}"/>
              </a:ext>
            </a:extLst>
          </p:cNvPr>
          <p:cNvSpPr>
            <a:spLocks noGrp="1"/>
          </p:cNvSpPr>
          <p:nvPr>
            <p:ph type="subTitle" idx="1"/>
          </p:nvPr>
        </p:nvSpPr>
        <p:spPr>
          <a:xfrm>
            <a:off x="0" y="0"/>
            <a:ext cx="12192000" cy="6858000"/>
          </a:xfrm>
        </p:spPr>
        <p:txBody>
          <a:bodyPr/>
          <a:lstStyle/>
          <a:p>
            <a:pPr lvl="0" algn="l" defTabSz="457200">
              <a:lnSpc>
                <a:spcPct val="100000"/>
              </a:lnSpc>
              <a:buClr>
                <a:srgbClr val="90C226"/>
              </a:buClr>
              <a:buSzPct val="80000"/>
            </a:pPr>
            <a:r>
              <a:rPr lang="fr-FR" sz="3200" dirty="0">
                <a:solidFill>
                  <a:srgbClr val="7030A0"/>
                </a:solidFill>
                <a:latin typeface="Trebuchet MS" panose="020B0603020202020204" pitchFamily="34" charset="0"/>
                <a:cs typeface="Times New Roman" panose="02020603050405020304" pitchFamily="18" charset="0"/>
              </a:rPr>
              <a:t>2.2- </a:t>
            </a:r>
            <a:r>
              <a:rPr lang="fr-FR" sz="3200" b="1" u="sng" dirty="0">
                <a:solidFill>
                  <a:srgbClr val="7030A0"/>
                </a:solidFill>
                <a:latin typeface="Trebuchet MS" panose="020B0603020202020204" pitchFamily="34" charset="0"/>
                <a:cs typeface="Times New Roman" panose="02020603050405020304" pitchFamily="18" charset="0"/>
              </a:rPr>
              <a:t>Thrombopathies Acquises :</a:t>
            </a:r>
            <a:endParaRPr lang="fr-FR" sz="3200" u="sng" dirty="0">
              <a:solidFill>
                <a:srgbClr val="7030A0"/>
              </a:solidFill>
              <a:latin typeface="Trebuchet MS" panose="020B0603020202020204" pitchFamily="34" charset="0"/>
              <a:cs typeface="Times New Roman" panose="02020603050405020304" pitchFamily="18" charset="0"/>
            </a:endParaRPr>
          </a:p>
          <a:p>
            <a:pPr lvl="0" algn="r" defTabSz="457200">
              <a:lnSpc>
                <a:spcPct val="100000"/>
              </a:lnSpc>
              <a:buClr>
                <a:srgbClr val="90C226"/>
              </a:buClr>
              <a:buSzPct val="80000"/>
            </a:pPr>
            <a:r>
              <a:rPr lang="fr-FR" sz="1800" dirty="0">
                <a:solidFill>
                  <a:prstClr val="black">
                    <a:lumMod val="50000"/>
                    <a:lumOff val="50000"/>
                  </a:prstClr>
                </a:solidFill>
                <a:latin typeface="Trebuchet MS" panose="020B0603020202020204" pitchFamily="34" charset="0"/>
              </a:rPr>
              <a:t> </a:t>
            </a:r>
          </a:p>
          <a:p>
            <a:pPr marL="1798638" lvl="0" indent="-457200" algn="l" defTabSz="457200">
              <a:lnSpc>
                <a:spcPct val="100000"/>
              </a:lnSpc>
              <a:buClr>
                <a:srgbClr val="90C226"/>
              </a:buClr>
              <a:buSzPct val="80000"/>
              <a:buFont typeface="Wingdings" panose="05000000000000000000" pitchFamily="2" charset="2"/>
              <a:buChar char="ü"/>
            </a:pPr>
            <a:r>
              <a:rPr lang="fr-FR" sz="3200" dirty="0">
                <a:solidFill>
                  <a:prstClr val="black"/>
                </a:solidFill>
                <a:latin typeface="Trebuchet MS" panose="020B0603020202020204" pitchFamily="34" charset="0"/>
                <a:cs typeface="Times New Roman" panose="02020603050405020304" pitchFamily="18" charset="0"/>
              </a:rPr>
              <a:t>Collagénose</a:t>
            </a:r>
          </a:p>
          <a:p>
            <a:pPr marL="1798638" lvl="0" indent="-457200" algn="l" defTabSz="457200">
              <a:lnSpc>
                <a:spcPct val="100000"/>
              </a:lnSpc>
              <a:buClr>
                <a:srgbClr val="90C226"/>
              </a:buClr>
              <a:buSzPct val="80000"/>
              <a:buFont typeface="Wingdings" panose="05000000000000000000" pitchFamily="2" charset="2"/>
              <a:buChar char="ü"/>
            </a:pPr>
            <a:r>
              <a:rPr lang="fr-FR" sz="3200" dirty="0">
                <a:solidFill>
                  <a:prstClr val="black"/>
                </a:solidFill>
                <a:latin typeface="Trebuchet MS" panose="020B0603020202020204" pitchFamily="34" charset="0"/>
                <a:cs typeface="Times New Roman" panose="02020603050405020304" pitchFamily="18" charset="0"/>
              </a:rPr>
              <a:t>Insuffisance  rénale</a:t>
            </a:r>
          </a:p>
          <a:p>
            <a:pPr marL="1798638" lvl="0" indent="-457200" algn="l" defTabSz="457200">
              <a:lnSpc>
                <a:spcPct val="100000"/>
              </a:lnSpc>
              <a:buClr>
                <a:srgbClr val="90C226"/>
              </a:buClr>
              <a:buSzPct val="80000"/>
              <a:buFont typeface="Wingdings" panose="05000000000000000000" pitchFamily="2" charset="2"/>
              <a:buChar char="ü"/>
            </a:pPr>
            <a:r>
              <a:rPr lang="fr-FR" sz="3200" dirty="0">
                <a:solidFill>
                  <a:prstClr val="black"/>
                </a:solidFill>
                <a:latin typeface="Trebuchet MS" panose="020B0603020202020204" pitchFamily="34" charset="0"/>
                <a:cs typeface="Times New Roman" panose="02020603050405020304" pitchFamily="18" charset="0"/>
              </a:rPr>
              <a:t>Rhumatisme articulaire aigu</a:t>
            </a:r>
          </a:p>
          <a:p>
            <a:pPr marL="1798638" lvl="0" indent="-457200" algn="l" defTabSz="457200">
              <a:lnSpc>
                <a:spcPct val="100000"/>
              </a:lnSpc>
              <a:buClr>
                <a:srgbClr val="90C226"/>
              </a:buClr>
              <a:buSzPct val="80000"/>
              <a:buFont typeface="Wingdings" panose="05000000000000000000" pitchFamily="2" charset="2"/>
              <a:buChar char="ü"/>
            </a:pPr>
            <a:r>
              <a:rPr lang="fr-FR" sz="3200" dirty="0">
                <a:solidFill>
                  <a:prstClr val="black"/>
                </a:solidFill>
                <a:latin typeface="Trebuchet MS" panose="020B0603020202020204" pitchFamily="34" charset="0"/>
                <a:cs typeface="Times New Roman" panose="02020603050405020304" pitchFamily="18" charset="0"/>
              </a:rPr>
              <a:t>Hémopathies  myéloïdes</a:t>
            </a:r>
          </a:p>
          <a:p>
            <a:pPr marL="1798638" lvl="0" indent="-457200" algn="l" defTabSz="457200">
              <a:lnSpc>
                <a:spcPct val="100000"/>
              </a:lnSpc>
              <a:buClr>
                <a:srgbClr val="90C226"/>
              </a:buClr>
              <a:buSzPct val="80000"/>
              <a:buFont typeface="Wingdings" panose="05000000000000000000" pitchFamily="2" charset="2"/>
              <a:buChar char="ü"/>
            </a:pPr>
            <a:r>
              <a:rPr lang="fr-FR" sz="3200" dirty="0">
                <a:solidFill>
                  <a:prstClr val="black"/>
                </a:solidFill>
                <a:latin typeface="Trebuchet MS" panose="020B0603020202020204" pitchFamily="34" charset="0"/>
                <a:cs typeface="Times New Roman" panose="02020603050405020304" pitchFamily="18" charset="0"/>
              </a:rPr>
              <a:t>Aspirine@...</a:t>
            </a:r>
          </a:p>
          <a:p>
            <a:pPr lvl="0" algn="l" defTabSz="457200">
              <a:lnSpc>
                <a:spcPct val="100000"/>
              </a:lnSpc>
              <a:buClr>
                <a:srgbClr val="90C226"/>
              </a:buClr>
              <a:buSzPct val="80000"/>
            </a:pPr>
            <a:r>
              <a:rPr lang="fr-FR" sz="3200" dirty="0">
                <a:solidFill>
                  <a:prstClr val="black"/>
                </a:solidFill>
                <a:latin typeface="Trebuchet MS" panose="020B0603020202020204" pitchFamily="34" charset="0"/>
                <a:cs typeface="Times New Roman" panose="02020603050405020304" pitchFamily="18" charset="0"/>
              </a:rPr>
              <a:t>L’exploration repose sur l’étude des fonctions plaquettaires (agrégation, adhésion) et l’étude des glycoprotéines par </a:t>
            </a:r>
            <a:r>
              <a:rPr lang="fr-FR" sz="3200" dirty="0" err="1">
                <a:solidFill>
                  <a:prstClr val="black"/>
                </a:solidFill>
                <a:latin typeface="Trebuchet MS" panose="020B0603020202020204" pitchFamily="34" charset="0"/>
                <a:cs typeface="Times New Roman" panose="02020603050405020304" pitchFamily="18" charset="0"/>
              </a:rPr>
              <a:t>cytométrie</a:t>
            </a:r>
            <a:r>
              <a:rPr lang="fr-FR" sz="3200" dirty="0">
                <a:solidFill>
                  <a:prstClr val="black"/>
                </a:solidFill>
                <a:latin typeface="Trebuchet MS" panose="020B0603020202020204" pitchFamily="34" charset="0"/>
                <a:cs typeface="Times New Roman" panose="02020603050405020304" pitchFamily="18" charset="0"/>
              </a:rPr>
              <a:t> en flux</a:t>
            </a:r>
          </a:p>
        </p:txBody>
      </p:sp>
    </p:spTree>
    <p:extLst>
      <p:ext uri="{BB962C8B-B14F-4D97-AF65-F5344CB8AC3E}">
        <p14:creationId xmlns:p14="http://schemas.microsoft.com/office/powerpoint/2010/main" val="35563751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8318CC87-CFF8-4F1A-9369-20139D5EC32D}"/>
              </a:ext>
            </a:extLst>
          </p:cNvPr>
          <p:cNvSpPr>
            <a:spLocks noGrp="1"/>
          </p:cNvSpPr>
          <p:nvPr>
            <p:ph type="subTitle" idx="1"/>
          </p:nvPr>
        </p:nvSpPr>
        <p:spPr>
          <a:xfrm>
            <a:off x="0" y="0"/>
            <a:ext cx="12192000" cy="6858000"/>
          </a:xfrm>
        </p:spPr>
        <p:txBody>
          <a:bodyPr>
            <a:normAutofit/>
          </a:bodyPr>
          <a:lstStyle/>
          <a:p>
            <a:pPr algn="l"/>
            <a:r>
              <a:rPr lang="fr-FR" b="1" dirty="0">
                <a:solidFill>
                  <a:srgbClr val="FF0000"/>
                </a:solidFill>
                <a:latin typeface="Trebuchet MS" panose="020B0603020202020204" pitchFamily="34" charset="0"/>
              </a:rPr>
              <a:t>3- THROMBOCYTOSE:</a:t>
            </a:r>
          </a:p>
          <a:p>
            <a:pPr algn="l"/>
            <a:r>
              <a:rPr lang="fr-FR" dirty="0">
                <a:solidFill>
                  <a:srgbClr val="7030A0"/>
                </a:solidFill>
                <a:latin typeface="Trebuchet MS" panose="020B0603020202020204" pitchFamily="34" charset="0"/>
              </a:rPr>
              <a:t>3-1 THROBOCYTOSES REACTIONNELLES:</a:t>
            </a:r>
          </a:p>
          <a:p>
            <a:pPr algn="l"/>
            <a:r>
              <a:rPr lang="fr-FR" b="1" dirty="0">
                <a:latin typeface="Trebuchet MS" panose="020B0603020202020204" pitchFamily="34" charset="0"/>
              </a:rPr>
              <a:t>3-1.1. Thrombocytoses d'entraînement : jusqu’à 600- 800 G/l.</a:t>
            </a:r>
            <a:endParaRPr lang="fr-FR" dirty="0">
              <a:latin typeface="Trebuchet MS" panose="020B0603020202020204" pitchFamily="34" charset="0"/>
            </a:endParaRPr>
          </a:p>
          <a:p>
            <a:pPr algn="l"/>
            <a:r>
              <a:rPr lang="fr-FR" dirty="0">
                <a:latin typeface="Trebuchet MS" panose="020B0603020202020204" pitchFamily="34" charset="0"/>
              </a:rPr>
              <a:t> </a:t>
            </a:r>
          </a:p>
          <a:p>
            <a:pPr algn="l"/>
            <a:r>
              <a:rPr lang="fr-FR" dirty="0">
                <a:latin typeface="Trebuchet MS" panose="020B0603020202020204" pitchFamily="34" charset="0"/>
              </a:rPr>
              <a:t>- </a:t>
            </a:r>
            <a:r>
              <a:rPr lang="fr-FR" b="1" dirty="0">
                <a:latin typeface="Trebuchet MS" panose="020B0603020202020204" pitchFamily="34" charset="0"/>
              </a:rPr>
              <a:t>stress </a:t>
            </a:r>
            <a:r>
              <a:rPr lang="fr-FR" dirty="0">
                <a:latin typeface="Trebuchet MS" panose="020B0603020202020204" pitchFamily="34" charset="0"/>
              </a:rPr>
              <a:t>chirurgical et tous actes chirurgicaux importants (grandes chirurgies abdominales, cardiovasculaires, orthopédiques, thoraciques…), accouchements prolongés, exercice physique intense, grands traumatismes</a:t>
            </a:r>
          </a:p>
          <a:p>
            <a:pPr algn="l"/>
            <a:r>
              <a:rPr lang="fr-FR" dirty="0">
                <a:latin typeface="Trebuchet MS" panose="020B0603020202020204" pitchFamily="34" charset="0"/>
              </a:rPr>
              <a:t> </a:t>
            </a:r>
          </a:p>
          <a:p>
            <a:pPr algn="l"/>
            <a:r>
              <a:rPr lang="fr-FR" dirty="0">
                <a:latin typeface="Trebuchet MS" panose="020B0603020202020204" pitchFamily="34" charset="0"/>
              </a:rPr>
              <a:t>- </a:t>
            </a:r>
            <a:r>
              <a:rPr lang="fr-FR" b="1" dirty="0">
                <a:latin typeface="Trebuchet MS" panose="020B0603020202020204" pitchFamily="34" charset="0"/>
              </a:rPr>
              <a:t>thrombocytoses de rebond </a:t>
            </a:r>
            <a:r>
              <a:rPr lang="fr-FR" dirty="0">
                <a:latin typeface="Trebuchet MS" panose="020B0603020202020204" pitchFamily="34" charset="0"/>
              </a:rPr>
              <a:t>à la suite du traitement d'une thrombopénie périphérique ou d’une stimulation médullaire franche : suite à une hémorragie abondante ou une anémie hémolytique aiguë, suite au traitement par certains médicaments (vincristine, adrénaline, facteurs de croissance, ATRA), après sevrage de l’alcool chez un éthylique thrombopénie (parfois thrombopénie aiguë sévère).</a:t>
            </a:r>
          </a:p>
          <a:p>
            <a:pPr algn="l"/>
            <a:r>
              <a:rPr lang="fr-FR" dirty="0">
                <a:latin typeface="Trebuchet MS" panose="020B0603020202020204" pitchFamily="34" charset="0"/>
              </a:rPr>
              <a:t> </a:t>
            </a:r>
          </a:p>
          <a:p>
            <a:pPr algn="l"/>
            <a:r>
              <a:rPr lang="fr-FR" b="1" dirty="0">
                <a:latin typeface="Trebuchet MS" panose="020B0603020202020204" pitchFamily="34" charset="0"/>
              </a:rPr>
              <a:t>- associée à un état cancéreux sous-jacent.</a:t>
            </a:r>
            <a:endParaRPr lang="fr-FR" dirty="0">
              <a:latin typeface="Trebuchet MS" panose="020B0603020202020204" pitchFamily="34" charset="0"/>
            </a:endParaRPr>
          </a:p>
          <a:p>
            <a:pPr algn="l"/>
            <a:r>
              <a:rPr lang="fr-FR" dirty="0"/>
              <a:t> </a:t>
            </a:r>
          </a:p>
          <a:p>
            <a:pPr algn="l"/>
            <a:endParaRPr lang="fr-FR" dirty="0"/>
          </a:p>
        </p:txBody>
      </p:sp>
    </p:spTree>
    <p:extLst>
      <p:ext uri="{BB962C8B-B14F-4D97-AF65-F5344CB8AC3E}">
        <p14:creationId xmlns:p14="http://schemas.microsoft.com/office/powerpoint/2010/main" val="2969384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256753BA-7E32-46CF-A5D0-94DFBBE45689}"/>
              </a:ext>
            </a:extLst>
          </p:cNvPr>
          <p:cNvSpPr>
            <a:spLocks noGrp="1"/>
          </p:cNvSpPr>
          <p:nvPr>
            <p:ph type="subTitle" idx="1"/>
          </p:nvPr>
        </p:nvSpPr>
        <p:spPr>
          <a:xfrm>
            <a:off x="0" y="-2"/>
            <a:ext cx="12192000" cy="6858001"/>
          </a:xfrm>
        </p:spPr>
        <p:txBody>
          <a:bodyPr/>
          <a:lstStyle/>
          <a:p>
            <a:pPr marR="679450" algn="just">
              <a:spcAft>
                <a:spcPts val="0"/>
              </a:spcAft>
            </a:pPr>
            <a:r>
              <a:rPr lang="en-US" sz="2800" b="1" dirty="0">
                <a:latin typeface="Trebuchet MS" panose="020B0603020202020204" pitchFamily="34" charset="0"/>
              </a:rPr>
              <a:t>3.1.2. </a:t>
            </a:r>
            <a:r>
              <a:rPr lang="fr-FR" sz="2800" b="1" dirty="0">
                <a:latin typeface="Trebuchet MS" panose="020B0603020202020204" pitchFamily="34" charset="0"/>
              </a:rPr>
              <a:t>Thrombocytose de la carence en fer : modérée, rarement &gt; 700 G/l.</a:t>
            </a:r>
          </a:p>
          <a:p>
            <a:pPr>
              <a:lnSpc>
                <a:spcPts val="1300"/>
              </a:lnSpc>
              <a:spcBef>
                <a:spcPts val="5"/>
              </a:spcBef>
              <a:spcAft>
                <a:spcPts val="0"/>
              </a:spcAft>
            </a:pPr>
            <a:r>
              <a:rPr lang="fr-FR" sz="2800" dirty="0">
                <a:latin typeface="Trebuchet MS" panose="020B0603020202020204" pitchFamily="34" charset="0"/>
                <a:ea typeface="Times New Roman" panose="02020603050405020304" pitchFamily="18" charset="0"/>
              </a:rPr>
              <a:t> </a:t>
            </a:r>
          </a:p>
          <a:p>
            <a:pPr marL="64135" marR="160020" indent="450850" algn="just">
              <a:spcAft>
                <a:spcPts val="0"/>
              </a:spcAft>
            </a:pPr>
            <a:r>
              <a:rPr lang="fr-FR" sz="2800" spc="-5" dirty="0">
                <a:latin typeface="Trebuchet MS" panose="020B0603020202020204" pitchFamily="34" charset="0"/>
                <a:ea typeface="Arial" panose="020B0604020202020204" pitchFamily="34" charset="0"/>
              </a:rPr>
              <a:t>Quell</a:t>
            </a:r>
            <a:r>
              <a:rPr lang="fr-FR" sz="2800" dirty="0">
                <a:latin typeface="Trebuchet MS" panose="020B0603020202020204" pitchFamily="34" charset="0"/>
                <a:ea typeface="Arial" panose="020B0604020202020204" pitchFamily="34" charset="0"/>
              </a:rPr>
              <a:t>e</a:t>
            </a:r>
            <a:r>
              <a:rPr lang="fr-FR" sz="2800" spc="-5" dirty="0">
                <a:latin typeface="Trebuchet MS" panose="020B0603020202020204" pitchFamily="34" charset="0"/>
                <a:ea typeface="Arial" panose="020B0604020202020204" pitchFamily="34" charset="0"/>
              </a:rPr>
              <a:t> qu</a:t>
            </a:r>
            <a:r>
              <a:rPr lang="fr-FR" sz="2800" dirty="0">
                <a:latin typeface="Trebuchet MS" panose="020B0603020202020204" pitchFamily="34" charset="0"/>
                <a:ea typeface="Arial" panose="020B0604020202020204" pitchFamily="34" charset="0"/>
              </a:rPr>
              <a:t>e</a:t>
            </a:r>
            <a:r>
              <a:rPr lang="fr-FR" sz="2800" spc="-5" dirty="0">
                <a:latin typeface="Trebuchet MS" panose="020B0603020202020204" pitchFamily="34" charset="0"/>
                <a:ea typeface="Arial" panose="020B0604020202020204" pitchFamily="34" charset="0"/>
              </a:rPr>
              <a:t> soi</a:t>
            </a:r>
            <a:r>
              <a:rPr lang="fr-FR" sz="2800" dirty="0">
                <a:latin typeface="Trebuchet MS" panose="020B0603020202020204" pitchFamily="34" charset="0"/>
                <a:ea typeface="Arial" panose="020B0604020202020204" pitchFamily="34" charset="0"/>
              </a:rPr>
              <a:t>t</a:t>
            </a:r>
            <a:r>
              <a:rPr lang="fr-FR" sz="2800" spc="-5" dirty="0">
                <a:latin typeface="Trebuchet MS" panose="020B0603020202020204" pitchFamily="34" charset="0"/>
                <a:ea typeface="Arial" panose="020B0604020202020204" pitchFamily="34" charset="0"/>
              </a:rPr>
              <a:t> l’étiologi</a:t>
            </a:r>
            <a:r>
              <a:rPr lang="fr-FR" sz="2800" dirty="0">
                <a:latin typeface="Trebuchet MS" panose="020B0603020202020204" pitchFamily="34" charset="0"/>
                <a:ea typeface="Arial" panose="020B0604020202020204" pitchFamily="34" charset="0"/>
              </a:rPr>
              <a:t>e</a:t>
            </a:r>
            <a:r>
              <a:rPr lang="fr-FR" sz="2800" spc="4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a:t>
            </a:r>
            <a:r>
              <a:rPr lang="fr-FR" sz="2800" spc="-3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saignement</a:t>
            </a:r>
            <a:r>
              <a:rPr lang="fr-FR" sz="2800" spc="-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chronique</a:t>
            </a:r>
            <a:r>
              <a:rPr lang="fr-FR" sz="2800" spc="-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(gynécologiques</a:t>
            </a:r>
            <a:r>
              <a:rPr lang="fr-FR" sz="2800" spc="-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ou</a:t>
            </a:r>
            <a:r>
              <a:rPr lang="fr-FR" sz="2800" spc="-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digestifs</a:t>
            </a:r>
            <a:r>
              <a:rPr lang="fr-FR" sz="2800" spc="-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chez l'adulte), carence martiale du</a:t>
            </a:r>
            <a:r>
              <a:rPr lang="fr-FR" sz="2800" spc="-35" dirty="0">
                <a:latin typeface="Trebuchet MS" panose="020B0603020202020204" pitchFamily="34" charset="0"/>
                <a:ea typeface="Arial" panose="020B0604020202020204" pitchFamily="34" charset="0"/>
              </a:rPr>
              <a:t> </a:t>
            </a:r>
            <a:r>
              <a:rPr lang="fr-FR" sz="2800" spc="-5" dirty="0">
                <a:latin typeface="Trebuchet MS" panose="020B0603020202020204" pitchFamily="34" charset="0"/>
                <a:ea typeface="Arial" panose="020B0604020202020204" pitchFamily="34" charset="0"/>
              </a:rPr>
              <a:t>nourrisso</a:t>
            </a:r>
            <a:r>
              <a:rPr lang="fr-FR" sz="2800" dirty="0">
                <a:latin typeface="Trebuchet MS" panose="020B0603020202020204" pitchFamily="34" charset="0"/>
                <a:ea typeface="Arial" panose="020B0604020202020204" pitchFamily="34" charset="0"/>
              </a:rPr>
              <a:t>n </a:t>
            </a:r>
            <a:r>
              <a:rPr lang="fr-FR" sz="2800" spc="-5" dirty="0">
                <a:latin typeface="Trebuchet MS" panose="020B0603020202020204" pitchFamily="34" charset="0"/>
                <a:ea typeface="Arial" panose="020B0604020202020204" pitchFamily="34" charset="0"/>
              </a:rPr>
              <a:t>prématur</a:t>
            </a:r>
            <a:r>
              <a:rPr lang="fr-FR" sz="2800" dirty="0">
                <a:latin typeface="Trebuchet MS" panose="020B0603020202020204" pitchFamily="34" charset="0"/>
                <a:ea typeface="Arial" panose="020B0604020202020204" pitchFamily="34" charset="0"/>
              </a:rPr>
              <a:t>é </a:t>
            </a:r>
            <a:r>
              <a:rPr lang="fr-FR" sz="2800" spc="-5" dirty="0">
                <a:latin typeface="Trebuchet MS" panose="020B0603020202020204" pitchFamily="34" charset="0"/>
                <a:ea typeface="Arial" panose="020B0604020202020204" pitchFamily="34" charset="0"/>
              </a:rPr>
              <a:t>o</a:t>
            </a:r>
            <a:r>
              <a:rPr lang="fr-FR" sz="2800" dirty="0">
                <a:latin typeface="Trebuchet MS" panose="020B0603020202020204" pitchFamily="34" charset="0"/>
                <a:ea typeface="Arial" panose="020B0604020202020204" pitchFamily="34" charset="0"/>
              </a:rPr>
              <a:t>u </a:t>
            </a:r>
            <a:r>
              <a:rPr lang="fr-FR" sz="2800" spc="-5" dirty="0">
                <a:latin typeface="Trebuchet MS" panose="020B0603020202020204" pitchFamily="34" charset="0"/>
                <a:ea typeface="Arial" panose="020B0604020202020204" pitchFamily="34" charset="0"/>
              </a:rPr>
              <a:t>d</a:t>
            </a:r>
            <a:r>
              <a:rPr lang="fr-FR" sz="2800" dirty="0">
                <a:latin typeface="Trebuchet MS" panose="020B0603020202020204" pitchFamily="34" charset="0"/>
                <a:ea typeface="Arial" panose="020B0604020202020204" pitchFamily="34" charset="0"/>
              </a:rPr>
              <a:t>e </a:t>
            </a:r>
            <a:r>
              <a:rPr lang="fr-FR" sz="2800" spc="-5" dirty="0">
                <a:latin typeface="Trebuchet MS" panose="020B0603020202020204" pitchFamily="34" charset="0"/>
                <a:ea typeface="Arial" panose="020B0604020202020204" pitchFamily="34" charset="0"/>
              </a:rPr>
              <a:t>mèr</a:t>
            </a:r>
            <a:r>
              <a:rPr lang="fr-FR" sz="2800" dirty="0">
                <a:latin typeface="Trebuchet MS" panose="020B0603020202020204" pitchFamily="34" charset="0"/>
                <a:ea typeface="Arial" panose="020B0604020202020204" pitchFamily="34" charset="0"/>
              </a:rPr>
              <a:t>e </a:t>
            </a:r>
            <a:r>
              <a:rPr lang="fr-FR" sz="2800" spc="-5" dirty="0">
                <a:latin typeface="Trebuchet MS" panose="020B0603020202020204" pitchFamily="34" charset="0"/>
                <a:ea typeface="Arial" panose="020B0604020202020204" pitchFamily="34" charset="0"/>
              </a:rPr>
              <a:t>ell</a:t>
            </a:r>
            <a:r>
              <a:rPr lang="fr-FR" sz="2800" spc="45" dirty="0">
                <a:latin typeface="Trebuchet MS" panose="020B0603020202020204" pitchFamily="34" charset="0"/>
                <a:ea typeface="Arial" panose="020B0604020202020204" pitchFamily="34" charset="0"/>
              </a:rPr>
              <a:t>e</a:t>
            </a:r>
            <a:r>
              <a:rPr lang="fr-FR" sz="2800" spc="65" dirty="0">
                <a:latin typeface="Trebuchet MS" panose="020B0603020202020204" pitchFamily="34" charset="0"/>
                <a:ea typeface="Arial" panose="020B0604020202020204" pitchFamily="34" charset="0"/>
              </a:rPr>
              <a:t>-</a:t>
            </a:r>
            <a:r>
              <a:rPr lang="fr-FR" sz="2800" dirty="0">
                <a:latin typeface="Trebuchet MS" panose="020B0603020202020204" pitchFamily="34" charset="0"/>
                <a:ea typeface="Arial" panose="020B0604020202020204" pitchFamily="34" charset="0"/>
              </a:rPr>
              <a:t>même</a:t>
            </a:r>
            <a:r>
              <a:rPr lang="fr-FR" sz="2800" spc="-1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carencée</a:t>
            </a:r>
            <a:r>
              <a:rPr lang="fr-FR" sz="2800" spc="-1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en</a:t>
            </a:r>
            <a:r>
              <a:rPr lang="fr-FR" sz="2800" spc="-15"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fer. Il</a:t>
            </a:r>
            <a:r>
              <a:rPr lang="fr-FR" sz="2800" spc="-1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y</a:t>
            </a:r>
            <a:r>
              <a:rPr lang="fr-FR" sz="2800" spc="-1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a</a:t>
            </a:r>
            <a:r>
              <a:rPr lang="fr-FR" sz="2800" spc="-1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anémie</a:t>
            </a:r>
            <a:r>
              <a:rPr lang="fr-FR" sz="2800" spc="-1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microcytaire</a:t>
            </a:r>
            <a:r>
              <a:rPr lang="fr-FR" sz="2800" spc="-1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et</a:t>
            </a:r>
            <a:r>
              <a:rPr lang="fr-FR" sz="2800" spc="-10" dirty="0">
                <a:latin typeface="Trebuchet MS" panose="020B0603020202020204" pitchFamily="34" charset="0"/>
                <a:ea typeface="Arial" panose="020B0604020202020204" pitchFamily="34" charset="0"/>
              </a:rPr>
              <a:t> </a:t>
            </a:r>
            <a:r>
              <a:rPr lang="fr-FR" sz="2800" dirty="0">
                <a:latin typeface="Trebuchet MS" panose="020B0603020202020204" pitchFamily="34" charset="0"/>
                <a:ea typeface="Arial" panose="020B0604020202020204" pitchFamily="34" charset="0"/>
              </a:rPr>
              <a:t>hypochrome.</a:t>
            </a:r>
            <a:endParaRPr lang="fr-FR" sz="2800" dirty="0">
              <a:latin typeface="Trebuchet MS" panose="020B0603020202020204" pitchFamily="34" charset="0"/>
              <a:ea typeface="Times New Roman" panose="02020603050405020304" pitchFamily="18" charset="0"/>
            </a:endParaRPr>
          </a:p>
          <a:p>
            <a:endParaRPr lang="fr-FR" sz="2800" dirty="0">
              <a:latin typeface="Trebuchet MS" panose="020B0603020202020204" pitchFamily="34" charset="0"/>
            </a:endParaRPr>
          </a:p>
          <a:p>
            <a:pPr algn="l"/>
            <a:r>
              <a:rPr lang="fr-FR" sz="2800" b="1" dirty="0">
                <a:latin typeface="Trebuchet MS" panose="020B0603020202020204" pitchFamily="34" charset="0"/>
              </a:rPr>
              <a:t>3.1.3. Pathologies inflammatoires et infectieuses: jusque 1000 G/l</a:t>
            </a:r>
          </a:p>
          <a:p>
            <a:pPr algn="l"/>
            <a:r>
              <a:rPr lang="fr-FR" sz="2800" dirty="0">
                <a:latin typeface="Trebuchet MS" panose="020B0603020202020204" pitchFamily="34" charset="0"/>
              </a:rPr>
              <a:t>Polyarthrite chronique, connectivites, rectocolite hémorragique, colites ulcéreuses, suppurations et toutes infections sévères…</a:t>
            </a:r>
          </a:p>
          <a:p>
            <a:pPr algn="l"/>
            <a:r>
              <a:rPr lang="fr-FR" sz="2800" b="1" dirty="0">
                <a:latin typeface="Trebuchet MS" panose="020B0603020202020204" pitchFamily="34" charset="0"/>
              </a:rPr>
              <a:t>3.1.4. Suites immédiates d'une splénectomie : jusqu’à 1000 G/L</a:t>
            </a:r>
            <a:endParaRPr lang="fr-FR" sz="2800" dirty="0">
              <a:latin typeface="Trebuchet MS" panose="020B0603020202020204" pitchFamily="34" charset="0"/>
            </a:endParaRPr>
          </a:p>
          <a:p>
            <a:pPr algn="l"/>
            <a:r>
              <a:rPr lang="fr-FR" sz="2800" dirty="0">
                <a:latin typeface="Trebuchet MS" panose="020B0603020202020204" pitchFamily="34" charset="0"/>
              </a:rPr>
              <a:t>Quelle qu'en soit l'étiologie (augmentation rapide en quelques jours, jusqu’à 1000 G/l après une à trois semaines ; retour à la normale en quelques semaines à deux mois). L’</a:t>
            </a:r>
            <a:r>
              <a:rPr lang="fr-FR" sz="2800" dirty="0" err="1">
                <a:latin typeface="Trebuchet MS" panose="020B0603020202020204" pitchFamily="34" charset="0"/>
              </a:rPr>
              <a:t>hyperplaquettose</a:t>
            </a:r>
            <a:r>
              <a:rPr lang="fr-FR" sz="2800" dirty="0">
                <a:latin typeface="Trebuchet MS" panose="020B0603020202020204" pitchFamily="34" charset="0"/>
              </a:rPr>
              <a:t> peut atteindre 1500 G/l chez le petit enfant.</a:t>
            </a:r>
          </a:p>
          <a:p>
            <a:pPr algn="l"/>
            <a:endParaRPr lang="fr-FR" sz="2800" dirty="0"/>
          </a:p>
          <a:p>
            <a:pPr algn="l"/>
            <a:endParaRPr lang="fr-FR" dirty="0"/>
          </a:p>
        </p:txBody>
      </p:sp>
    </p:spTree>
    <p:extLst>
      <p:ext uri="{BB962C8B-B14F-4D97-AF65-F5344CB8AC3E}">
        <p14:creationId xmlns:p14="http://schemas.microsoft.com/office/powerpoint/2010/main" val="32899019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315481B-9FB2-4744-90A3-52CB5C89D7B3}"/>
              </a:ext>
            </a:extLst>
          </p:cNvPr>
          <p:cNvSpPr>
            <a:spLocks noGrp="1"/>
          </p:cNvSpPr>
          <p:nvPr>
            <p:ph type="subTitle" idx="1"/>
          </p:nvPr>
        </p:nvSpPr>
        <p:spPr>
          <a:xfrm>
            <a:off x="27708" y="0"/>
            <a:ext cx="12164291" cy="6858000"/>
          </a:xfrm>
        </p:spPr>
        <p:txBody>
          <a:bodyPr/>
          <a:lstStyle/>
          <a:p>
            <a:pPr algn="l"/>
            <a:r>
              <a:rPr lang="en-US" sz="3200" b="1" dirty="0">
                <a:solidFill>
                  <a:srgbClr val="7030A0"/>
                </a:solidFill>
                <a:latin typeface="Trebuchet MS" panose="020B0603020202020204" pitchFamily="34" charset="0"/>
              </a:rPr>
              <a:t>3.2.</a:t>
            </a:r>
            <a:r>
              <a:rPr lang="en-US" sz="3200" b="1" dirty="0">
                <a:solidFill>
                  <a:srgbClr val="7030A0"/>
                </a:solidFill>
              </a:rPr>
              <a:t> </a:t>
            </a:r>
            <a:r>
              <a:rPr lang="fr-FR" sz="3200" b="1" dirty="0">
                <a:solidFill>
                  <a:srgbClr val="7030A0"/>
                </a:solidFill>
              </a:rPr>
              <a:t>Thrombocytémie essentielle (TE)</a:t>
            </a:r>
            <a:endParaRPr lang="fr-FR" sz="3200" dirty="0">
              <a:solidFill>
                <a:srgbClr val="7030A0"/>
              </a:solidFill>
            </a:endParaRPr>
          </a:p>
          <a:p>
            <a:pPr marL="623888" algn="just"/>
            <a:r>
              <a:rPr lang="fr-FR" sz="2800" dirty="0">
                <a:latin typeface="Trebuchet MS" panose="020B0603020202020204" pitchFamily="34" charset="0"/>
              </a:rPr>
              <a:t>Syndrome myéloprolifératif caractérisé par une thrombocytose et une prolifération excessive de mégacaryocytes. Son diagnostic est souvent difficile car il n'existe à ce jour aucun marqueur spécifique : c'est souvent un diagnostic d'exclusion</a:t>
            </a:r>
          </a:p>
          <a:p>
            <a:pPr marL="623888" algn="just"/>
            <a:r>
              <a:rPr lang="fr-FR" sz="2800" dirty="0">
                <a:latin typeface="Trebuchet MS" panose="020B0603020202020204" pitchFamily="34" charset="0"/>
              </a:rPr>
              <a:t>Dans la moitié des cas, l'affection est </a:t>
            </a:r>
            <a:r>
              <a:rPr lang="fr-FR" sz="2800" b="1" dirty="0">
                <a:latin typeface="Trebuchet MS" panose="020B0603020202020204" pitchFamily="34" charset="0"/>
              </a:rPr>
              <a:t>asymptomatique </a:t>
            </a:r>
            <a:r>
              <a:rPr lang="fr-FR" sz="2800" dirty="0">
                <a:latin typeface="Trebuchet MS" panose="020B0603020202020204" pitchFamily="34" charset="0"/>
              </a:rPr>
              <a:t>et découverte à la suite de la réalisation d’un hémogramme.</a:t>
            </a:r>
          </a:p>
          <a:p>
            <a:pPr marL="623888" algn="just"/>
            <a:r>
              <a:rPr lang="fr-FR" sz="2800" dirty="0">
                <a:latin typeface="Trebuchet MS" panose="020B0603020202020204" pitchFamily="34" charset="0"/>
              </a:rPr>
              <a:t>Dans les autres cas les </a:t>
            </a:r>
            <a:r>
              <a:rPr lang="fr-FR" sz="2800" b="1" dirty="0">
                <a:latin typeface="Trebuchet MS" panose="020B0603020202020204" pitchFamily="34" charset="0"/>
              </a:rPr>
              <a:t>signes cliniques sont dominés par les accidents</a:t>
            </a:r>
            <a:endParaRPr lang="fr-FR" sz="2800" dirty="0">
              <a:latin typeface="Trebuchet MS" panose="020B0603020202020204" pitchFamily="34" charset="0"/>
            </a:endParaRPr>
          </a:p>
          <a:p>
            <a:pPr marL="623888" algn="just"/>
            <a:r>
              <a:rPr lang="fr-FR" sz="2800" b="1" dirty="0">
                <a:latin typeface="Trebuchet MS" panose="020B0603020202020204" pitchFamily="34" charset="0"/>
              </a:rPr>
              <a:t>thrombotiques et hémorragiques</a:t>
            </a:r>
            <a:endParaRPr lang="fr-FR" sz="2800" dirty="0">
              <a:latin typeface="Trebuchet MS" panose="020B0603020202020204" pitchFamily="34" charset="0"/>
            </a:endParaRPr>
          </a:p>
          <a:p>
            <a:pPr marL="623888" algn="just"/>
            <a:r>
              <a:rPr lang="fr-FR" sz="2800" dirty="0">
                <a:latin typeface="Trebuchet MS" panose="020B0603020202020204" pitchFamily="34" charset="0"/>
              </a:rPr>
              <a:t>- </a:t>
            </a:r>
            <a:r>
              <a:rPr lang="fr-FR" sz="2800" b="1" dirty="0">
                <a:latin typeface="Trebuchet MS" panose="020B0603020202020204" pitchFamily="34" charset="0"/>
              </a:rPr>
              <a:t>Recherche d'une mutation du gène JAK2</a:t>
            </a:r>
            <a:r>
              <a:rPr lang="fr-FR" sz="2800" dirty="0">
                <a:latin typeface="Trebuchet MS" panose="020B0603020202020204" pitchFamily="34" charset="0"/>
              </a:rPr>
              <a:t>, retrouvée dans environ 50% des cas.</a:t>
            </a:r>
          </a:p>
        </p:txBody>
      </p:sp>
    </p:spTree>
    <p:extLst>
      <p:ext uri="{BB962C8B-B14F-4D97-AF65-F5344CB8AC3E}">
        <p14:creationId xmlns:p14="http://schemas.microsoft.com/office/powerpoint/2010/main" val="27529670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27B43F4-D8C0-400D-A311-103A1147C301}"/>
              </a:ext>
            </a:extLst>
          </p:cNvPr>
          <p:cNvSpPr>
            <a:spLocks noGrp="1"/>
          </p:cNvSpPr>
          <p:nvPr>
            <p:ph type="subTitle" idx="1"/>
          </p:nvPr>
        </p:nvSpPr>
        <p:spPr>
          <a:xfrm>
            <a:off x="0" y="0"/>
            <a:ext cx="12192000" cy="6858000"/>
          </a:xfrm>
        </p:spPr>
        <p:txBody>
          <a:bodyPr>
            <a:normAutofit/>
          </a:bodyPr>
          <a:lstStyle/>
          <a:p>
            <a:pPr algn="l"/>
            <a:r>
              <a:rPr lang="fr-FR" sz="2800" b="1" dirty="0">
                <a:solidFill>
                  <a:srgbClr val="FF0000"/>
                </a:solidFill>
                <a:latin typeface="Trebuchet MS" panose="020B0603020202020204" pitchFamily="34" charset="0"/>
              </a:rPr>
              <a:t>4- FACTEUR DE VON WILLEBRAND</a:t>
            </a:r>
          </a:p>
          <a:p>
            <a:pPr algn="just"/>
            <a:r>
              <a:rPr lang="fr-FR" sz="2800" dirty="0">
                <a:latin typeface="Trebuchet MS" panose="020B0603020202020204" pitchFamily="34" charset="0"/>
              </a:rPr>
              <a:t>Le facteur Willebrand agit à deux niveaux dans l’hémostase : il stimule </a:t>
            </a:r>
            <a:r>
              <a:rPr lang="fr-FR" sz="2800">
                <a:latin typeface="Trebuchet MS" panose="020B0603020202020204" pitchFamily="34" charset="0"/>
              </a:rPr>
              <a:t>l’agrégation plaquettaire</a:t>
            </a:r>
            <a:r>
              <a:rPr lang="fr-FR" sz="2800" dirty="0">
                <a:latin typeface="Trebuchet MS" panose="020B0603020202020204" pitchFamily="34" charset="0"/>
              </a:rPr>
              <a:t>, ce qui veut dire qu’il est nécessaire pour que les plaquettes se réunissent au niveau de la plaie pour essayer de la colmater. De plus, il est nécessaire au bon fonctionnement d’un autre facteur de la coagulation, le facteur VIII : il le transporte dans le sang circulant, protégeant sa durée de vie. </a:t>
            </a:r>
          </a:p>
          <a:p>
            <a:pPr algn="just"/>
            <a:endParaRPr lang="fr-FR" sz="2800" dirty="0">
              <a:latin typeface="Trebuchet MS" panose="020B0603020202020204" pitchFamily="34" charset="0"/>
            </a:endParaRPr>
          </a:p>
          <a:p>
            <a:pPr algn="just"/>
            <a:r>
              <a:rPr lang="fr-FR" sz="2800" b="1" dirty="0">
                <a:solidFill>
                  <a:srgbClr val="7030A0"/>
                </a:solidFill>
                <a:latin typeface="Trebuchet MS" panose="020B0603020202020204" pitchFamily="34" charset="0"/>
              </a:rPr>
              <a:t>La MW de type 1 </a:t>
            </a:r>
            <a:r>
              <a:rPr lang="fr-FR" sz="2800" dirty="0">
                <a:latin typeface="Trebuchet MS" panose="020B0603020202020204" pitchFamily="34" charset="0"/>
              </a:rPr>
              <a:t>concerne la plupart des malades, encore que cette notion soit discutée. Le facteur Willebrand n’est pas altéré mais fabriqué en quantité moindre ou ayant une durée </a:t>
            </a:r>
          </a:p>
          <a:p>
            <a:pPr algn="just"/>
            <a:r>
              <a:rPr lang="fr-FR" sz="2800" dirty="0">
                <a:latin typeface="Trebuchet MS" panose="020B0603020202020204" pitchFamily="34" charset="0"/>
              </a:rPr>
              <a:t>de vie plus courte </a:t>
            </a:r>
          </a:p>
          <a:p>
            <a:pPr algn="just"/>
            <a:r>
              <a:rPr lang="fr-FR" sz="2800" dirty="0">
                <a:latin typeface="Trebuchet MS" panose="020B0603020202020204" pitchFamily="34" charset="0"/>
              </a:rPr>
              <a:t>Les personnes atteintes d’une MW  de type 1 sont pour la plupart asymptomatiques </a:t>
            </a:r>
          </a:p>
          <a:p>
            <a:pPr algn="just"/>
            <a:r>
              <a:rPr lang="fr-FR" sz="2800" dirty="0">
                <a:latin typeface="Trebuchet MS" panose="020B0603020202020204" pitchFamily="34" charset="0"/>
              </a:rPr>
              <a:t>présentent des saignements mineurs </a:t>
            </a:r>
          </a:p>
          <a:p>
            <a:pPr algn="l"/>
            <a:endParaRPr lang="fr-FR" dirty="0"/>
          </a:p>
          <a:p>
            <a:pPr algn="l"/>
            <a:endParaRPr lang="fr-FR" dirty="0"/>
          </a:p>
        </p:txBody>
      </p:sp>
    </p:spTree>
    <p:extLst>
      <p:ext uri="{BB962C8B-B14F-4D97-AF65-F5344CB8AC3E}">
        <p14:creationId xmlns:p14="http://schemas.microsoft.com/office/powerpoint/2010/main" val="35489315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7506800B-72A4-495D-91E1-0DE876992085}"/>
              </a:ext>
            </a:extLst>
          </p:cNvPr>
          <p:cNvSpPr>
            <a:spLocks noGrp="1"/>
          </p:cNvSpPr>
          <p:nvPr>
            <p:ph type="subTitle" idx="1"/>
          </p:nvPr>
        </p:nvSpPr>
        <p:spPr>
          <a:xfrm>
            <a:off x="0" y="0"/>
            <a:ext cx="12192000" cy="6858000"/>
          </a:xfrm>
        </p:spPr>
        <p:txBody>
          <a:bodyPr>
            <a:normAutofit/>
          </a:bodyPr>
          <a:lstStyle/>
          <a:p>
            <a:pPr algn="l"/>
            <a:r>
              <a:rPr lang="fr-FR" sz="2800" b="1" dirty="0">
                <a:latin typeface="Trebuchet MS" panose="020B0603020202020204" pitchFamily="34" charset="0"/>
              </a:rPr>
              <a:t>La MW de type 2 </a:t>
            </a:r>
            <a:r>
              <a:rPr lang="fr-FR" sz="2800" dirty="0">
                <a:latin typeface="Trebuchet MS" panose="020B0603020202020204" pitchFamily="34" charset="0"/>
              </a:rPr>
              <a:t>est relativement fréquente, </a:t>
            </a:r>
            <a:r>
              <a:rPr lang="fr-FR" sz="2800" dirty="0" err="1">
                <a:latin typeface="Trebuchet MS" panose="020B0603020202020204" pitchFamily="34" charset="0"/>
              </a:rPr>
              <a:t>vraissemblablement</a:t>
            </a:r>
            <a:r>
              <a:rPr lang="fr-FR" sz="2800" dirty="0">
                <a:latin typeface="Trebuchet MS" panose="020B0603020202020204" pitchFamily="34" charset="0"/>
              </a:rPr>
              <a:t> aussi fréquente que le TYPE 1</a:t>
            </a:r>
          </a:p>
          <a:p>
            <a:pPr algn="l"/>
            <a:r>
              <a:rPr lang="fr-FR" sz="2800" dirty="0">
                <a:latin typeface="Trebuchet MS" panose="020B0603020202020204" pitchFamily="34" charset="0"/>
              </a:rPr>
              <a:t>Le facteur Willebrand se trouve en quantité normale ou peu diminué mais il est altéré dans sa structure (déficit qualitatif)</a:t>
            </a:r>
          </a:p>
          <a:p>
            <a:pPr algn="l"/>
            <a:r>
              <a:rPr lang="fr-FR" sz="2800" dirty="0">
                <a:latin typeface="Trebuchet MS" panose="020B0603020202020204" pitchFamily="34" charset="0"/>
              </a:rPr>
              <a:t>La symptomatologie est identique à celle du TYPE 1, mais parfois avec des manifestations hémorragiques plus graves</a:t>
            </a:r>
          </a:p>
          <a:p>
            <a:pPr algn="l"/>
            <a:r>
              <a:rPr lang="fr-FR" sz="2800" dirty="0">
                <a:latin typeface="Trebuchet MS" panose="020B0603020202020204" pitchFamily="34" charset="0"/>
              </a:rPr>
              <a:t>Trois formes appelées types 2A, 2B et 2M touchent la fonction du facteur Willebrand dans la formation du clou plaquettaire.</a:t>
            </a:r>
          </a:p>
          <a:p>
            <a:pPr algn="l"/>
            <a:r>
              <a:rPr lang="fr-FR" sz="2800" b="1" dirty="0">
                <a:solidFill>
                  <a:srgbClr val="7030A0"/>
                </a:solidFill>
                <a:latin typeface="Trebuchet MS" panose="020B0603020202020204" pitchFamily="34" charset="0"/>
              </a:rPr>
              <a:t>La MV de type 3 </a:t>
            </a:r>
            <a:r>
              <a:rPr lang="fr-FR" sz="2800" dirty="0">
                <a:latin typeface="Trebuchet MS" panose="020B0603020202020204" pitchFamily="34" charset="0"/>
              </a:rPr>
              <a:t>est très rare. Il s’agit du type le plus grave car le taux du facteur Willebrand est très diminué (déficit quantitatif sévère, &lt; 1% de la normale), et elle s’accompagne également d’un taux très diminué de facteur VIII (&lt;10% de la normale). Ainsi, à la symptomatologie de la MW s’ajoute celle de l’hémophilie  A sévère, faite de saignements au niveau des muscles et des articulations.</a:t>
            </a:r>
          </a:p>
          <a:p>
            <a:pPr algn="l"/>
            <a:r>
              <a:rPr lang="fr-FR" sz="2800" dirty="0">
                <a:latin typeface="Trebuchet MS" panose="020B0603020202020204" pitchFamily="34" charset="0"/>
              </a:rPr>
              <a:t> </a:t>
            </a:r>
          </a:p>
          <a:p>
            <a:pPr algn="l"/>
            <a:endParaRPr lang="fr-FR" dirty="0"/>
          </a:p>
          <a:p>
            <a:endParaRPr lang="en-US" dirty="0"/>
          </a:p>
        </p:txBody>
      </p:sp>
    </p:spTree>
    <p:extLst>
      <p:ext uri="{BB962C8B-B14F-4D97-AF65-F5344CB8AC3E}">
        <p14:creationId xmlns:p14="http://schemas.microsoft.com/office/powerpoint/2010/main" val="31730356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7CCF9D9-E45C-4131-BB97-A0F7A2BA2E30}"/>
              </a:ext>
            </a:extLst>
          </p:cNvPr>
          <p:cNvSpPr>
            <a:spLocks noGrp="1"/>
          </p:cNvSpPr>
          <p:nvPr>
            <p:ph type="subTitle" idx="1"/>
          </p:nvPr>
        </p:nvSpPr>
        <p:spPr>
          <a:xfrm>
            <a:off x="0" y="2452111"/>
            <a:ext cx="12192000" cy="1655762"/>
          </a:xfrm>
          <a:effectLst>
            <a:reflection blurRad="6350" stA="50000" endA="300" endPos="90000" dir="5400000" sy="-100000" algn="bl" rotWithShape="0"/>
          </a:effectLst>
        </p:spPr>
        <p:txBody>
          <a:bodyPr>
            <a:noAutofit/>
          </a:bodyPr>
          <a:lstStyle/>
          <a:p>
            <a:r>
              <a:rPr lang="fr-FR" sz="12000" dirty="0">
                <a:solidFill>
                  <a:srgbClr val="FF0000"/>
                </a:solidFill>
              </a:rPr>
              <a:t>MERCI</a:t>
            </a:r>
          </a:p>
        </p:txBody>
      </p:sp>
    </p:spTree>
    <p:extLst>
      <p:ext uri="{BB962C8B-B14F-4D97-AF65-F5344CB8AC3E}">
        <p14:creationId xmlns:p14="http://schemas.microsoft.com/office/powerpoint/2010/main" val="36941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1C0F301-18F0-4C24-B387-50B6DBF7BC22}"/>
              </a:ext>
            </a:extLst>
          </p:cNvPr>
          <p:cNvSpPr>
            <a:spLocks noGrp="1"/>
          </p:cNvSpPr>
          <p:nvPr>
            <p:ph type="subTitle" idx="1"/>
          </p:nvPr>
        </p:nvSpPr>
        <p:spPr>
          <a:xfrm>
            <a:off x="0" y="0"/>
            <a:ext cx="12192000" cy="6858000"/>
          </a:xfrm>
        </p:spPr>
        <p:txBody>
          <a:bodyPr>
            <a:normAutofit/>
          </a:bodyPr>
          <a:lstStyle/>
          <a:p>
            <a:pPr marL="45720" lvl="0" algn="l">
              <a:lnSpc>
                <a:spcPct val="100000"/>
              </a:lnSpc>
              <a:spcBef>
                <a:spcPct val="20000"/>
              </a:spcBef>
              <a:spcAft>
                <a:spcPts val="300"/>
              </a:spcAft>
              <a:buClr>
                <a:srgbClr val="F14124">
                  <a:lumMod val="75000"/>
                </a:srgbClr>
              </a:buClr>
              <a:buSzPct val="130000"/>
            </a:pPr>
            <a:r>
              <a:rPr lang="fr-FR" sz="2200" b="1" dirty="0">
                <a:solidFill>
                  <a:srgbClr val="7030A0"/>
                </a:solidFill>
                <a:latin typeface="Trebuchet MS"/>
              </a:rPr>
              <a:t>B- </a:t>
            </a:r>
            <a:r>
              <a:rPr lang="fr-FR" sz="2200" b="1" u="sng" dirty="0">
                <a:solidFill>
                  <a:srgbClr val="7030A0"/>
                </a:solidFill>
                <a:latin typeface="Trebuchet MS"/>
              </a:rPr>
              <a:t>Hémostase réactionnelle</a:t>
            </a:r>
            <a:r>
              <a:rPr lang="fr-FR" sz="2200" b="1" dirty="0">
                <a:solidFill>
                  <a:srgbClr val="7030A0"/>
                </a:solidFill>
                <a:latin typeface="Trebuchet MS"/>
              </a:rPr>
              <a:t>:</a:t>
            </a:r>
          </a:p>
          <a:p>
            <a:pPr marL="45720" lvl="0" algn="l">
              <a:lnSpc>
                <a:spcPct val="100000"/>
              </a:lnSpc>
              <a:spcBef>
                <a:spcPct val="20000"/>
              </a:spcBef>
              <a:spcAft>
                <a:spcPts val="300"/>
              </a:spcAft>
              <a:buClr>
                <a:srgbClr val="F14124">
                  <a:lumMod val="75000"/>
                </a:srgbClr>
              </a:buClr>
              <a:buSzPct val="130000"/>
            </a:pPr>
            <a:r>
              <a:rPr lang="fr-FR" sz="2200" dirty="0">
                <a:solidFill>
                  <a:prstClr val="black">
                    <a:lumMod val="75000"/>
                    <a:lumOff val="25000"/>
                  </a:prstClr>
                </a:solidFill>
                <a:latin typeface="Trebuchet MS"/>
              </a:rPr>
              <a:t>         -</a:t>
            </a:r>
            <a:r>
              <a:rPr lang="fr-FR" sz="2200" dirty="0">
                <a:latin typeface="Trebuchet MS"/>
              </a:rPr>
              <a:t>Arrêt du saignement après lésion de petits Vx: veinules, artérioles, capillaires.</a:t>
            </a:r>
          </a:p>
          <a:p>
            <a:pPr marL="45720" lvl="0" algn="l">
              <a:lnSpc>
                <a:spcPct val="100000"/>
              </a:lnSpc>
              <a:spcBef>
                <a:spcPct val="20000"/>
              </a:spcBef>
              <a:spcAft>
                <a:spcPts val="300"/>
              </a:spcAft>
              <a:buClr>
                <a:srgbClr val="F14124">
                  <a:lumMod val="75000"/>
                </a:srgbClr>
              </a:buClr>
              <a:buSzPct val="130000"/>
            </a:pPr>
            <a:r>
              <a:rPr lang="fr-FR" sz="2200" dirty="0">
                <a:latin typeface="Trebuchet MS"/>
              </a:rPr>
              <a:t>         -Atteinte des gros Vx peut nécessiter une hémostase chirurgicale.</a:t>
            </a:r>
          </a:p>
          <a:p>
            <a:pPr marL="45720" lvl="0" algn="l">
              <a:lnSpc>
                <a:spcPct val="100000"/>
              </a:lnSpc>
              <a:spcBef>
                <a:spcPct val="20000"/>
              </a:spcBef>
              <a:spcAft>
                <a:spcPts val="300"/>
              </a:spcAft>
              <a:buClr>
                <a:srgbClr val="F14124">
                  <a:lumMod val="75000"/>
                </a:srgbClr>
              </a:buClr>
              <a:buSzPct val="130000"/>
            </a:pPr>
            <a:r>
              <a:rPr lang="fr-FR" sz="2200" u="sng" dirty="0">
                <a:latin typeface="Trebuchet MS"/>
              </a:rPr>
              <a:t>3 Etapes</a:t>
            </a:r>
            <a:r>
              <a:rPr lang="fr-FR" sz="2200" dirty="0">
                <a:latin typeface="Trebuchet MS"/>
              </a:rPr>
              <a:t>:(intriqués)</a:t>
            </a:r>
          </a:p>
          <a:p>
            <a:pPr marL="45720" lvl="0" algn="l">
              <a:lnSpc>
                <a:spcPct val="100000"/>
              </a:lnSpc>
              <a:spcBef>
                <a:spcPct val="20000"/>
              </a:spcBef>
              <a:spcAft>
                <a:spcPts val="300"/>
              </a:spcAft>
              <a:buClr>
                <a:srgbClr val="F14124">
                  <a:lumMod val="75000"/>
                </a:srgbClr>
              </a:buClr>
              <a:buSzPct val="130000"/>
            </a:pPr>
            <a:r>
              <a:rPr lang="fr-FR" sz="2200" dirty="0">
                <a:latin typeface="Trebuchet MS"/>
              </a:rPr>
              <a:t>         1-Hémostases primaire</a:t>
            </a:r>
          </a:p>
          <a:p>
            <a:pPr marL="45720" lvl="0" algn="l">
              <a:lnSpc>
                <a:spcPct val="100000"/>
              </a:lnSpc>
              <a:spcBef>
                <a:spcPct val="20000"/>
              </a:spcBef>
              <a:spcAft>
                <a:spcPts val="300"/>
              </a:spcAft>
              <a:buClr>
                <a:srgbClr val="F14124">
                  <a:lumMod val="75000"/>
                </a:srgbClr>
              </a:buClr>
              <a:buSzPct val="130000"/>
            </a:pPr>
            <a:r>
              <a:rPr lang="fr-FR" sz="2200" dirty="0">
                <a:latin typeface="Trebuchet MS"/>
              </a:rPr>
              <a:t>          2-Coagulation</a:t>
            </a:r>
          </a:p>
          <a:p>
            <a:pPr marL="45720" lvl="0" algn="l">
              <a:lnSpc>
                <a:spcPct val="100000"/>
              </a:lnSpc>
              <a:spcBef>
                <a:spcPct val="20000"/>
              </a:spcBef>
              <a:spcAft>
                <a:spcPts val="300"/>
              </a:spcAft>
              <a:buClr>
                <a:srgbClr val="F14124">
                  <a:lumMod val="75000"/>
                </a:srgbClr>
              </a:buClr>
              <a:buSzPct val="130000"/>
            </a:pPr>
            <a:r>
              <a:rPr lang="fr-FR" sz="2200" dirty="0">
                <a:latin typeface="Trebuchet MS"/>
              </a:rPr>
              <a:t>          3-fibrinolyse</a:t>
            </a:r>
          </a:p>
          <a:p>
            <a:pPr marL="45720" lvl="0" algn="l">
              <a:lnSpc>
                <a:spcPct val="100000"/>
              </a:lnSpc>
              <a:spcBef>
                <a:spcPct val="20000"/>
              </a:spcBef>
              <a:spcAft>
                <a:spcPts val="300"/>
              </a:spcAft>
              <a:buClr>
                <a:srgbClr val="F14124">
                  <a:lumMod val="75000"/>
                </a:srgbClr>
              </a:buClr>
              <a:buSzPct val="130000"/>
            </a:pPr>
            <a:endParaRPr lang="fr-FR" sz="2200" dirty="0">
              <a:solidFill>
                <a:prstClr val="black">
                  <a:lumMod val="75000"/>
                  <a:lumOff val="25000"/>
                </a:prstClr>
              </a:solidFill>
              <a:latin typeface="Trebuchet MS"/>
            </a:endParaRPr>
          </a:p>
          <a:p>
            <a:endParaRPr lang="fr-FR" dirty="0"/>
          </a:p>
        </p:txBody>
      </p:sp>
      <p:pic>
        <p:nvPicPr>
          <p:cNvPr id="4" name="Image 3">
            <a:extLst>
              <a:ext uri="{FF2B5EF4-FFF2-40B4-BE49-F238E27FC236}">
                <a16:creationId xmlns:a16="http://schemas.microsoft.com/office/drawing/2014/main" id="{DDB7B7EE-1BCC-4375-8A41-8ABC22430D31}"/>
              </a:ext>
            </a:extLst>
          </p:cNvPr>
          <p:cNvPicPr>
            <a:picLocks noChangeAspect="1"/>
          </p:cNvPicPr>
          <p:nvPr/>
        </p:nvPicPr>
        <p:blipFill>
          <a:blip r:embed="rId2"/>
          <a:stretch>
            <a:fillRect/>
          </a:stretch>
        </p:blipFill>
        <p:spPr>
          <a:xfrm>
            <a:off x="2801369" y="2284865"/>
            <a:ext cx="8728022" cy="4573135"/>
          </a:xfrm>
          <a:prstGeom prst="rect">
            <a:avLst/>
          </a:prstGeom>
        </p:spPr>
      </p:pic>
    </p:spTree>
    <p:extLst>
      <p:ext uri="{BB962C8B-B14F-4D97-AF65-F5344CB8AC3E}">
        <p14:creationId xmlns:p14="http://schemas.microsoft.com/office/powerpoint/2010/main" val="12583771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F0AD414-F3D3-4BDD-935C-9A2BC1E92609}"/>
              </a:ext>
            </a:extLst>
          </p:cNvPr>
          <p:cNvSpPr>
            <a:spLocks noGrp="1"/>
          </p:cNvSpPr>
          <p:nvPr>
            <p:ph type="subTitle" idx="1"/>
          </p:nvPr>
        </p:nvSpPr>
        <p:spPr>
          <a:xfrm>
            <a:off x="0" y="0"/>
            <a:ext cx="12192000" cy="6858000"/>
          </a:xfrm>
        </p:spPr>
        <p:txBody>
          <a:bodyPr/>
          <a:lstStyle/>
          <a:p>
            <a:pPr marL="45720" lvl="0">
              <a:lnSpc>
                <a:spcPct val="100000"/>
              </a:lnSpc>
              <a:spcBef>
                <a:spcPct val="20000"/>
              </a:spcBef>
              <a:spcAft>
                <a:spcPts val="300"/>
              </a:spcAft>
              <a:buClr>
                <a:srgbClr val="F14124">
                  <a:lumMod val="75000"/>
                </a:srgbClr>
              </a:buClr>
              <a:buSzPct val="130000"/>
            </a:pPr>
            <a:r>
              <a:rPr lang="fr-FR" sz="4400" b="1" u="sng" dirty="0">
                <a:solidFill>
                  <a:srgbClr val="C00000"/>
                </a:solidFill>
                <a:latin typeface="Trebuchet MS"/>
              </a:rPr>
              <a:t>HEMOSTASE PRIMAIRE</a:t>
            </a:r>
          </a:p>
          <a:p>
            <a:pPr marL="45720" lvl="0" algn="l">
              <a:lnSpc>
                <a:spcPct val="100000"/>
              </a:lnSpc>
              <a:spcBef>
                <a:spcPct val="20000"/>
              </a:spcBef>
              <a:spcAft>
                <a:spcPts val="300"/>
              </a:spcAft>
              <a:buClr>
                <a:srgbClr val="F14124">
                  <a:lumMod val="75000"/>
                </a:srgbClr>
              </a:buClr>
              <a:buSzPct val="130000"/>
            </a:pPr>
            <a:r>
              <a:rPr lang="fr-FR" dirty="0">
                <a:solidFill>
                  <a:srgbClr val="FF0000"/>
                </a:solidFill>
                <a:latin typeface="Trebuchet MS"/>
              </a:rPr>
              <a:t>1-</a:t>
            </a:r>
            <a:r>
              <a:rPr lang="fr-FR" u="sng" dirty="0">
                <a:solidFill>
                  <a:srgbClr val="FF0000"/>
                </a:solidFill>
                <a:latin typeface="Trebuchet MS"/>
              </a:rPr>
              <a:t>Définition</a:t>
            </a:r>
            <a:r>
              <a:rPr lang="fr-FR" dirty="0">
                <a:solidFill>
                  <a:srgbClr val="FF0000"/>
                </a:solidFill>
                <a:latin typeface="Trebuchet MS"/>
              </a:rPr>
              <a:t>:</a:t>
            </a:r>
          </a:p>
          <a:p>
            <a:pPr marL="45720" lvl="0" algn="l">
              <a:lnSpc>
                <a:spcPct val="100000"/>
              </a:lnSpc>
              <a:spcBef>
                <a:spcPct val="20000"/>
              </a:spcBef>
              <a:spcAft>
                <a:spcPts val="300"/>
              </a:spcAft>
              <a:buClr>
                <a:srgbClr val="F14124">
                  <a:lumMod val="75000"/>
                </a:srgbClr>
              </a:buClr>
              <a:buSzPct val="130000"/>
            </a:pPr>
            <a:r>
              <a:rPr lang="fr-FR" dirty="0">
                <a:latin typeface="Trebuchet MS"/>
              </a:rPr>
              <a:t>Premier temps de l’hémostase, caractérisée par un ensemble de phénomènes physico-chimiques déclenché lors d’une lésion vasculaire pour aboutir à l’occlusion de la brèche par la formation d’un agrégat plaquettaire ou thrombus blanc.</a:t>
            </a:r>
          </a:p>
          <a:p>
            <a:pPr marL="45720" lvl="0" algn="l">
              <a:lnSpc>
                <a:spcPct val="100000"/>
              </a:lnSpc>
              <a:spcBef>
                <a:spcPct val="20000"/>
              </a:spcBef>
              <a:spcAft>
                <a:spcPts val="300"/>
              </a:spcAft>
              <a:buClr>
                <a:srgbClr val="F14124">
                  <a:lumMod val="75000"/>
                </a:srgbClr>
              </a:buClr>
              <a:buSzPct val="130000"/>
            </a:pPr>
            <a:r>
              <a:rPr lang="fr-FR" dirty="0">
                <a:solidFill>
                  <a:srgbClr val="FF0000"/>
                </a:solidFill>
                <a:latin typeface="Trebuchet MS"/>
              </a:rPr>
              <a:t>2-</a:t>
            </a:r>
            <a:r>
              <a:rPr lang="fr-FR" u="sng" dirty="0">
                <a:solidFill>
                  <a:srgbClr val="FF0000"/>
                </a:solidFill>
                <a:latin typeface="Trebuchet MS"/>
              </a:rPr>
              <a:t>Facteurs intervenants dans l’hémostase primaire</a:t>
            </a:r>
            <a:r>
              <a:rPr lang="fr-FR" dirty="0">
                <a:solidFill>
                  <a:srgbClr val="FF0000"/>
                </a:solidFill>
                <a:latin typeface="Trebuchet MS"/>
              </a:rPr>
              <a:t>:</a:t>
            </a:r>
          </a:p>
          <a:p>
            <a:pPr marL="45720" lvl="0" algn="l">
              <a:lnSpc>
                <a:spcPct val="100000"/>
              </a:lnSpc>
              <a:spcBef>
                <a:spcPct val="20000"/>
              </a:spcBef>
              <a:spcAft>
                <a:spcPts val="300"/>
              </a:spcAft>
              <a:buClr>
                <a:srgbClr val="F14124">
                  <a:lumMod val="75000"/>
                </a:srgbClr>
              </a:buClr>
              <a:buSzPct val="130000"/>
            </a:pPr>
            <a:r>
              <a:rPr lang="fr-FR" dirty="0">
                <a:solidFill>
                  <a:prstClr val="black">
                    <a:lumMod val="75000"/>
                    <a:lumOff val="25000"/>
                  </a:prstClr>
                </a:solidFill>
                <a:latin typeface="Trebuchet MS"/>
              </a:rPr>
              <a:t>     </a:t>
            </a:r>
            <a:r>
              <a:rPr lang="fr-FR" dirty="0">
                <a:solidFill>
                  <a:srgbClr val="7030A0"/>
                </a:solidFill>
                <a:latin typeface="Trebuchet MS"/>
              </a:rPr>
              <a:t>a- </a:t>
            </a:r>
            <a:r>
              <a:rPr lang="fr-FR" u="sng" dirty="0">
                <a:solidFill>
                  <a:srgbClr val="7030A0"/>
                </a:solidFill>
                <a:latin typeface="Trebuchet MS"/>
              </a:rPr>
              <a:t>la paroi vasculaire</a:t>
            </a:r>
            <a:r>
              <a:rPr lang="fr-FR" dirty="0">
                <a:solidFill>
                  <a:srgbClr val="7030A0"/>
                </a:solidFill>
                <a:latin typeface="Trebuchet MS"/>
              </a:rPr>
              <a:t>:</a:t>
            </a:r>
          </a:p>
          <a:p>
            <a:pPr marL="45720" lvl="0" algn="l">
              <a:lnSpc>
                <a:spcPct val="100000"/>
              </a:lnSpc>
              <a:spcBef>
                <a:spcPct val="20000"/>
              </a:spcBef>
              <a:spcAft>
                <a:spcPts val="300"/>
              </a:spcAft>
              <a:buClr>
                <a:srgbClr val="F14124">
                  <a:lumMod val="75000"/>
                </a:srgbClr>
              </a:buClr>
              <a:buSzPct val="130000"/>
            </a:pPr>
            <a:r>
              <a:rPr lang="fr-FR" dirty="0">
                <a:latin typeface="Trebuchet MS"/>
              </a:rPr>
              <a:t>Adventice</a:t>
            </a:r>
          </a:p>
          <a:p>
            <a:pPr marL="45720" lvl="0" algn="l">
              <a:lnSpc>
                <a:spcPct val="100000"/>
              </a:lnSpc>
              <a:spcBef>
                <a:spcPct val="20000"/>
              </a:spcBef>
              <a:spcAft>
                <a:spcPts val="300"/>
              </a:spcAft>
              <a:buClr>
                <a:srgbClr val="F14124">
                  <a:lumMod val="75000"/>
                </a:srgbClr>
              </a:buClr>
              <a:buSzPct val="130000"/>
            </a:pPr>
            <a:r>
              <a:rPr lang="fr-FR" dirty="0">
                <a:latin typeface="Trebuchet MS"/>
              </a:rPr>
              <a:t>Media</a:t>
            </a:r>
          </a:p>
          <a:p>
            <a:pPr marL="45720" lvl="0" algn="l">
              <a:lnSpc>
                <a:spcPct val="100000"/>
              </a:lnSpc>
              <a:spcBef>
                <a:spcPct val="20000"/>
              </a:spcBef>
              <a:spcAft>
                <a:spcPts val="300"/>
              </a:spcAft>
              <a:buClr>
                <a:srgbClr val="F14124">
                  <a:lumMod val="75000"/>
                </a:srgbClr>
              </a:buClr>
              <a:buSzPct val="130000"/>
            </a:pPr>
            <a:r>
              <a:rPr lang="fr-FR" dirty="0">
                <a:latin typeface="Trebuchet MS"/>
              </a:rPr>
              <a:t>Intima: - sous endothélium (membrane basale, </a:t>
            </a:r>
            <a:r>
              <a:rPr lang="fr-FR" dirty="0" err="1">
                <a:latin typeface="Trebuchet MS"/>
              </a:rPr>
              <a:t>microfibrilles,collagne</a:t>
            </a:r>
            <a:r>
              <a:rPr lang="fr-FR" dirty="0">
                <a:latin typeface="Trebuchet MS"/>
              </a:rPr>
              <a:t> vasculaire, élastine)</a:t>
            </a:r>
          </a:p>
          <a:p>
            <a:pPr marL="45720" lvl="0" algn="l">
              <a:lnSpc>
                <a:spcPct val="100000"/>
              </a:lnSpc>
              <a:spcBef>
                <a:spcPct val="20000"/>
              </a:spcBef>
              <a:spcAft>
                <a:spcPts val="300"/>
              </a:spcAft>
              <a:buClr>
                <a:srgbClr val="F14124">
                  <a:lumMod val="75000"/>
                </a:srgbClr>
              </a:buClr>
              <a:buSzPct val="130000"/>
            </a:pPr>
            <a:r>
              <a:rPr lang="fr-FR" dirty="0">
                <a:latin typeface="Trebuchet MS"/>
              </a:rPr>
              <a:t>             -les cellules endothéliales: l’endothélium constitue une barrière de perméabilité , la rupture de la continuité entraine une mise a nu du sous endothélium  qui va être directement en contact avec le flux sanguin.</a:t>
            </a:r>
          </a:p>
          <a:p>
            <a:endParaRPr lang="fr-FR" dirty="0"/>
          </a:p>
        </p:txBody>
      </p:sp>
    </p:spTree>
    <p:extLst>
      <p:ext uri="{BB962C8B-B14F-4D97-AF65-F5344CB8AC3E}">
        <p14:creationId xmlns:p14="http://schemas.microsoft.com/office/powerpoint/2010/main" val="2495271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DC9A9452-A715-497E-B710-E10E09F69171}"/>
              </a:ext>
            </a:extLst>
          </p:cNvPr>
          <p:cNvSpPr>
            <a:spLocks noGrp="1"/>
          </p:cNvSpPr>
          <p:nvPr>
            <p:ph type="subTitle" idx="1"/>
          </p:nvPr>
        </p:nvSpPr>
        <p:spPr>
          <a:xfrm>
            <a:off x="0" y="0"/>
            <a:ext cx="12191999" cy="6858000"/>
          </a:xfrm>
        </p:spPr>
        <p:txBody>
          <a:bodyPr/>
          <a:lstStyle/>
          <a:p>
            <a:pPr marL="45720" lvl="0" algn="l">
              <a:lnSpc>
                <a:spcPct val="100000"/>
              </a:lnSpc>
              <a:spcBef>
                <a:spcPct val="20000"/>
              </a:spcBef>
              <a:spcAft>
                <a:spcPts val="300"/>
              </a:spcAft>
              <a:buClr>
                <a:srgbClr val="F14124">
                  <a:lumMod val="75000"/>
                </a:srgbClr>
              </a:buClr>
              <a:buSzPct val="130000"/>
            </a:pPr>
            <a:r>
              <a:rPr lang="fr-FR" sz="2200" dirty="0">
                <a:solidFill>
                  <a:srgbClr val="7030A0"/>
                </a:solidFill>
                <a:latin typeface="Trebuchet MS"/>
              </a:rPr>
              <a:t>b- </a:t>
            </a:r>
            <a:r>
              <a:rPr lang="fr-FR" sz="2200" u="sng" dirty="0">
                <a:solidFill>
                  <a:srgbClr val="7030A0"/>
                </a:solidFill>
                <a:latin typeface="Trebuchet MS"/>
              </a:rPr>
              <a:t>les plaquettes</a:t>
            </a:r>
            <a:r>
              <a:rPr lang="fr-FR" sz="2200" dirty="0">
                <a:solidFill>
                  <a:srgbClr val="7030A0"/>
                </a:solidFill>
                <a:latin typeface="Trebuchet MS"/>
              </a:rPr>
              <a:t>: thrombocytes:</a:t>
            </a:r>
          </a:p>
          <a:p>
            <a:pPr marL="45720" algn="l">
              <a:lnSpc>
                <a:spcPct val="100000"/>
              </a:lnSpc>
              <a:spcBef>
                <a:spcPct val="20000"/>
              </a:spcBef>
              <a:spcAft>
                <a:spcPts val="300"/>
              </a:spcAft>
              <a:buClr>
                <a:srgbClr val="F14124">
                  <a:lumMod val="75000"/>
                </a:srgbClr>
              </a:buClr>
              <a:buSzPct val="130000"/>
            </a:pPr>
            <a:r>
              <a:rPr lang="fr-FR" sz="2200" dirty="0">
                <a:solidFill>
                  <a:prstClr val="black">
                    <a:lumMod val="75000"/>
                    <a:lumOff val="25000"/>
                  </a:prstClr>
                </a:solidFill>
                <a:latin typeface="Trebuchet MS"/>
              </a:rPr>
              <a:t>Issue du mégacaryocyte, Les plus petits éléments figurés du sang, DDV 7-10 jrs</a:t>
            </a:r>
          </a:p>
          <a:p>
            <a:pPr marL="45720" lvl="0" algn="l">
              <a:lnSpc>
                <a:spcPct val="100000"/>
              </a:lnSpc>
              <a:spcBef>
                <a:spcPct val="20000"/>
              </a:spcBef>
              <a:spcAft>
                <a:spcPts val="300"/>
              </a:spcAft>
              <a:buClr>
                <a:srgbClr val="F14124">
                  <a:lumMod val="75000"/>
                </a:srgbClr>
              </a:buClr>
              <a:buSzPct val="130000"/>
            </a:pPr>
            <a:r>
              <a:rPr lang="fr-FR" sz="2200" dirty="0">
                <a:solidFill>
                  <a:prstClr val="black">
                    <a:lumMod val="75000"/>
                    <a:lumOff val="25000"/>
                  </a:prstClr>
                </a:solidFill>
                <a:latin typeface="Trebuchet MS"/>
              </a:rPr>
              <a:t>Taux de </a:t>
            </a:r>
            <a:r>
              <a:rPr lang="fr-FR" sz="2200" dirty="0" err="1">
                <a:solidFill>
                  <a:prstClr val="black">
                    <a:lumMod val="75000"/>
                    <a:lumOff val="25000"/>
                  </a:prstClr>
                </a:solidFill>
                <a:latin typeface="Trebuchet MS"/>
              </a:rPr>
              <a:t>Plq</a:t>
            </a:r>
            <a:r>
              <a:rPr lang="fr-FR" sz="2200" dirty="0">
                <a:solidFill>
                  <a:prstClr val="black">
                    <a:lumMod val="75000"/>
                    <a:lumOff val="25000"/>
                  </a:prstClr>
                </a:solidFill>
                <a:latin typeface="Trebuchet MS"/>
              </a:rPr>
              <a:t> normal: 150000 – 400000 </a:t>
            </a:r>
            <a:r>
              <a:rPr lang="fr-FR" sz="2200" dirty="0" err="1">
                <a:solidFill>
                  <a:prstClr val="black">
                    <a:lumMod val="75000"/>
                    <a:lumOff val="25000"/>
                  </a:prstClr>
                </a:solidFill>
                <a:latin typeface="Trebuchet MS"/>
              </a:rPr>
              <a:t>elts</a:t>
            </a:r>
            <a:r>
              <a:rPr lang="fr-FR" sz="2200" dirty="0">
                <a:solidFill>
                  <a:prstClr val="black">
                    <a:lumMod val="75000"/>
                    <a:lumOff val="25000"/>
                  </a:prstClr>
                </a:solidFill>
                <a:latin typeface="Trebuchet MS"/>
              </a:rPr>
              <a:t>/mm³</a:t>
            </a:r>
          </a:p>
          <a:p>
            <a:pPr marL="45720" lvl="0" algn="l">
              <a:lnSpc>
                <a:spcPct val="100000"/>
              </a:lnSpc>
              <a:spcBef>
                <a:spcPct val="20000"/>
              </a:spcBef>
              <a:spcAft>
                <a:spcPts val="300"/>
              </a:spcAft>
              <a:buClr>
                <a:srgbClr val="F14124">
                  <a:lumMod val="75000"/>
                </a:srgbClr>
              </a:buClr>
              <a:buSzPct val="130000"/>
            </a:pPr>
            <a:r>
              <a:rPr lang="fr-FR" sz="2200" dirty="0">
                <a:solidFill>
                  <a:prstClr val="black">
                    <a:lumMod val="75000"/>
                    <a:lumOff val="25000"/>
                  </a:prstClr>
                </a:solidFill>
                <a:latin typeface="Trebuchet MS"/>
              </a:rPr>
              <a:t>&lt; 150 000 thrombopénie;  &lt;50 000 risque hémorragique</a:t>
            </a:r>
          </a:p>
          <a:p>
            <a:pPr marL="45720" lvl="0" algn="l">
              <a:lnSpc>
                <a:spcPct val="100000"/>
              </a:lnSpc>
              <a:spcBef>
                <a:spcPct val="20000"/>
              </a:spcBef>
              <a:spcAft>
                <a:spcPts val="300"/>
              </a:spcAft>
              <a:buClr>
                <a:srgbClr val="F14124">
                  <a:lumMod val="75000"/>
                </a:srgbClr>
              </a:buClr>
              <a:buSzPct val="130000"/>
            </a:pPr>
            <a:r>
              <a:rPr lang="fr-FR" sz="2200" dirty="0">
                <a:solidFill>
                  <a:prstClr val="black">
                    <a:lumMod val="75000"/>
                    <a:lumOff val="25000"/>
                  </a:prstClr>
                </a:solidFill>
                <a:latin typeface="Trebuchet MS"/>
              </a:rPr>
              <a:t>&gt; 400 000 thrombocytose    &gt; 1 000 000 thrombocytémie</a:t>
            </a:r>
          </a:p>
        </p:txBody>
      </p:sp>
      <p:pic>
        <p:nvPicPr>
          <p:cNvPr id="4" name="Image 3">
            <a:extLst>
              <a:ext uri="{FF2B5EF4-FFF2-40B4-BE49-F238E27FC236}">
                <a16:creationId xmlns:a16="http://schemas.microsoft.com/office/drawing/2014/main" id="{55348535-54C5-49CA-AB8C-60A9265F9630}"/>
              </a:ext>
            </a:extLst>
          </p:cNvPr>
          <p:cNvPicPr>
            <a:picLocks noChangeAspect="1"/>
          </p:cNvPicPr>
          <p:nvPr/>
        </p:nvPicPr>
        <p:blipFill>
          <a:blip r:embed="rId2"/>
          <a:stretch>
            <a:fillRect/>
          </a:stretch>
        </p:blipFill>
        <p:spPr>
          <a:xfrm>
            <a:off x="2848125" y="2716696"/>
            <a:ext cx="6840305" cy="4141304"/>
          </a:xfrm>
          <a:prstGeom prst="rect">
            <a:avLst/>
          </a:prstGeom>
        </p:spPr>
      </p:pic>
    </p:spTree>
    <p:extLst>
      <p:ext uri="{BB962C8B-B14F-4D97-AF65-F5344CB8AC3E}">
        <p14:creationId xmlns:p14="http://schemas.microsoft.com/office/powerpoint/2010/main" val="273395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F08693A-B745-4605-A96C-12970A27EB8C}"/>
              </a:ext>
            </a:extLst>
          </p:cNvPr>
          <p:cNvSpPr>
            <a:spLocks noGrp="1"/>
          </p:cNvSpPr>
          <p:nvPr>
            <p:ph type="subTitle" idx="1"/>
          </p:nvPr>
        </p:nvSpPr>
        <p:spPr>
          <a:xfrm>
            <a:off x="0" y="0"/>
            <a:ext cx="12192000" cy="6858000"/>
          </a:xfrm>
        </p:spPr>
        <p:txBody>
          <a:bodyPr/>
          <a:lstStyle/>
          <a:p>
            <a:pPr marL="45720" lvl="0" algn="l">
              <a:lnSpc>
                <a:spcPct val="100000"/>
              </a:lnSpc>
              <a:spcBef>
                <a:spcPct val="20000"/>
              </a:spcBef>
              <a:spcAft>
                <a:spcPts val="300"/>
              </a:spcAft>
              <a:buClr>
                <a:srgbClr val="F14124">
                  <a:lumMod val="75000"/>
                </a:srgbClr>
              </a:buClr>
              <a:buSzPct val="130000"/>
            </a:pPr>
            <a:r>
              <a:rPr lang="fr-FR" sz="2200" b="1" u="sng" dirty="0">
                <a:latin typeface="Trebuchet MS" panose="020B0603020202020204" pitchFamily="34" charset="0"/>
                <a:cs typeface="Times New Roman" panose="02020603050405020304" pitchFamily="18" charset="0"/>
              </a:rPr>
              <a:t>Aspect morphologique</a:t>
            </a:r>
            <a:r>
              <a:rPr lang="fr-FR" sz="2200" dirty="0">
                <a:latin typeface="Trebuchet MS" panose="020B0603020202020204" pitchFamily="34" charset="0"/>
                <a:cs typeface="Times New Roman" panose="02020603050405020304" pitchFamily="18" charset="0"/>
              </a:rPr>
              <a:t>:</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MO: sur FS coloré au MGG: Amas de 10- 30 </a:t>
            </a:r>
            <a:r>
              <a:rPr lang="fr-FR" sz="2200" dirty="0" err="1">
                <a:latin typeface="Trebuchet MS" panose="020B0603020202020204" pitchFamily="34" charset="0"/>
                <a:cs typeface="Times New Roman" panose="02020603050405020304" pitchFamily="18" charset="0"/>
              </a:rPr>
              <a:t>plq</a:t>
            </a:r>
            <a:r>
              <a:rPr lang="fr-FR" sz="2200" dirty="0">
                <a:latin typeface="Trebuchet MS" panose="020B0603020202020204" pitchFamily="34" charset="0"/>
                <a:cs typeface="Times New Roman" panose="02020603050405020304" pitchFamily="18" charset="0"/>
              </a:rPr>
              <a:t> </a:t>
            </a:r>
            <a:r>
              <a:rPr lang="fr-FR" sz="2200" dirty="0" err="1">
                <a:latin typeface="Trebuchet MS" panose="020B0603020202020204" pitchFamily="34" charset="0"/>
                <a:cs typeface="Times New Roman" panose="02020603050405020304" pitchFamily="18" charset="0"/>
              </a:rPr>
              <a:t>anuclées</a:t>
            </a:r>
            <a:r>
              <a:rPr lang="fr-FR" sz="2200" dirty="0">
                <a:latin typeface="Trebuchet MS" panose="020B0603020202020204" pitchFamily="34" charset="0"/>
                <a:cs typeface="Times New Roman" panose="02020603050405020304" pitchFamily="18" charset="0"/>
              </a:rPr>
              <a:t>, contenant des fines granulations rouges violacées regroupées </a:t>
            </a:r>
            <a:r>
              <a:rPr lang="fr-FR" sz="2200" dirty="0" err="1">
                <a:latin typeface="Trebuchet MS" panose="020B0603020202020204" pitchFamily="34" charset="0"/>
                <a:cs typeface="Times New Roman" panose="02020603050405020304" pitchFamily="18" charset="0"/>
              </a:rPr>
              <a:t>ds</a:t>
            </a:r>
            <a:r>
              <a:rPr lang="fr-FR" sz="2200" dirty="0">
                <a:latin typeface="Trebuchet MS" panose="020B0603020202020204" pitchFamily="34" charset="0"/>
                <a:cs typeface="Times New Roman" panose="02020603050405020304" pitchFamily="18" charset="0"/>
              </a:rPr>
              <a:t> la partie centrale.</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ME: 1,5 à 3 u de diamètre :  - </a:t>
            </a:r>
            <a:r>
              <a:rPr lang="fr-FR" sz="2200" dirty="0" err="1">
                <a:latin typeface="Trebuchet MS" panose="020B0603020202020204" pitchFamily="34" charset="0"/>
                <a:cs typeface="Times New Roman" panose="02020603050405020304" pitchFamily="18" charset="0"/>
              </a:rPr>
              <a:t>Mbne</a:t>
            </a:r>
            <a:endParaRPr lang="fr-FR" sz="2200" dirty="0">
              <a:latin typeface="Trebuchet MS" panose="020B0603020202020204" pitchFamily="34" charset="0"/>
              <a:cs typeface="Times New Roman" panose="02020603050405020304" pitchFamily="18" charset="0"/>
            </a:endParaRP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 Granulations cytoplasmiques</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Granules alpha et dense</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 APP (Atmosphère péri-plaquettaire)</a:t>
            </a:r>
          </a:p>
          <a:p>
            <a:pPr marL="45720" lvl="0" algn="l">
              <a:lnSpc>
                <a:spcPct val="100000"/>
              </a:lnSpc>
              <a:spcBef>
                <a:spcPct val="20000"/>
              </a:spcBef>
              <a:spcAft>
                <a:spcPts val="300"/>
              </a:spcAft>
              <a:buClr>
                <a:srgbClr val="F14124">
                  <a:lumMod val="75000"/>
                </a:srgbClr>
              </a:buClr>
              <a:buSzPct val="130000"/>
            </a:pPr>
            <a:r>
              <a:rPr lang="fr-FR" sz="2200" b="1" dirty="0" err="1">
                <a:latin typeface="Trebuchet MS" panose="020B0603020202020204" pitchFamily="34" charset="0"/>
                <a:cs typeface="Times New Roman" panose="02020603050405020304" pitchFamily="18" charset="0"/>
              </a:rPr>
              <a:t>Mbne</a:t>
            </a:r>
            <a:r>
              <a:rPr lang="fr-FR" sz="2200" dirty="0">
                <a:latin typeface="Trebuchet MS" panose="020B0603020202020204" pitchFamily="34" charset="0"/>
                <a:cs typeface="Times New Roman" panose="02020603050405020304" pitchFamily="18" charset="0"/>
              </a:rPr>
              <a:t>: bicouche lipidique </a:t>
            </a:r>
            <a:r>
              <a:rPr lang="fr-FR" sz="2200" dirty="0" err="1">
                <a:latin typeface="Trebuchet MS" panose="020B0603020202020204" pitchFamily="34" charset="0"/>
                <a:cs typeface="Times New Roman" panose="02020603050405020304" pitchFamily="18" charset="0"/>
              </a:rPr>
              <a:t>ds</a:t>
            </a:r>
            <a:r>
              <a:rPr lang="fr-FR" sz="2200" dirty="0">
                <a:latin typeface="Trebuchet MS" panose="020B0603020202020204" pitchFamily="34" charset="0"/>
                <a:cs typeface="Times New Roman" panose="02020603050405020304" pitchFamily="18" charset="0"/>
              </a:rPr>
              <a:t> laquelle flottent des protéines</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GP:  </a:t>
            </a:r>
            <a:r>
              <a:rPr lang="fr-FR" sz="2200" dirty="0" err="1">
                <a:latin typeface="Trebuchet MS" panose="020B0603020202020204" pitchFamily="34" charset="0"/>
                <a:cs typeface="Times New Roman" panose="02020603050405020304" pitchFamily="18" charset="0"/>
              </a:rPr>
              <a:t>GPIIbIIIa</a:t>
            </a:r>
            <a:r>
              <a:rPr lang="fr-FR" sz="2200" dirty="0">
                <a:latin typeface="Trebuchet MS" panose="020B0603020202020204" pitchFamily="34" charset="0"/>
                <a:cs typeface="Times New Roman" panose="02020603050405020304" pitchFamily="18" charset="0"/>
              </a:rPr>
              <a:t>  Assure la liaison avec la fibrinogène</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                    </a:t>
            </a:r>
            <a:r>
              <a:rPr lang="fr-FR" sz="2200" dirty="0" err="1">
                <a:latin typeface="Trebuchet MS" panose="020B0603020202020204" pitchFamily="34" charset="0"/>
                <a:cs typeface="Times New Roman" panose="02020603050405020304" pitchFamily="18" charset="0"/>
              </a:rPr>
              <a:t>GPIb</a:t>
            </a:r>
            <a:r>
              <a:rPr lang="fr-FR" sz="2200" dirty="0">
                <a:latin typeface="Trebuchet MS" panose="020B0603020202020204" pitchFamily="34" charset="0"/>
                <a:cs typeface="Times New Roman" panose="02020603050405020304" pitchFamily="18" charset="0"/>
              </a:rPr>
              <a:t>: Récepteur du facteur </a:t>
            </a:r>
            <a:r>
              <a:rPr lang="fr-FR" sz="2200" dirty="0" err="1">
                <a:latin typeface="Trebuchet MS" panose="020B0603020202020204" pitchFamily="34" charset="0"/>
                <a:cs typeface="Times New Roman" panose="02020603050405020304" pitchFamily="18" charset="0"/>
              </a:rPr>
              <a:t>Willbrand</a:t>
            </a:r>
            <a:r>
              <a:rPr lang="fr-FR" sz="2200" dirty="0">
                <a:latin typeface="Trebuchet MS" panose="020B0603020202020204" pitchFamily="34" charset="0"/>
                <a:cs typeface="Times New Roman" panose="02020603050405020304" pitchFamily="18" charset="0"/>
              </a:rPr>
              <a:t> </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Ces GP sont enfouies </a:t>
            </a:r>
            <a:r>
              <a:rPr lang="fr-FR" sz="2200" dirty="0" err="1">
                <a:latin typeface="Trebuchet MS" panose="020B0603020202020204" pitchFamily="34" charset="0"/>
                <a:cs typeface="Times New Roman" panose="02020603050405020304" pitchFamily="18" charset="0"/>
              </a:rPr>
              <a:t>ds</a:t>
            </a:r>
            <a:r>
              <a:rPr lang="fr-FR" sz="2200" dirty="0">
                <a:latin typeface="Trebuchet MS" panose="020B0603020202020204" pitchFamily="34" charset="0"/>
                <a:cs typeface="Times New Roman" panose="02020603050405020304" pitchFamily="18" charset="0"/>
              </a:rPr>
              <a:t> la </a:t>
            </a:r>
            <a:r>
              <a:rPr lang="fr-FR" sz="2200" dirty="0" err="1">
                <a:latin typeface="Trebuchet MS" panose="020B0603020202020204" pitchFamily="34" charset="0"/>
                <a:cs typeface="Times New Roman" panose="02020603050405020304" pitchFamily="18" charset="0"/>
              </a:rPr>
              <a:t>mbne</a:t>
            </a:r>
            <a:r>
              <a:rPr lang="fr-FR" sz="2200" dirty="0">
                <a:latin typeface="Trebuchet MS" panose="020B0603020202020204" pitchFamily="34" charset="0"/>
                <a:cs typeface="Times New Roman" panose="02020603050405020304" pitchFamily="18" charset="0"/>
              </a:rPr>
              <a:t> à l’état de repos et mise en évidence après activation</a:t>
            </a:r>
          </a:p>
          <a:p>
            <a:pPr marL="45720" lvl="0" algn="l">
              <a:lnSpc>
                <a:spcPct val="100000"/>
              </a:lnSpc>
              <a:spcBef>
                <a:spcPct val="20000"/>
              </a:spcBef>
              <a:spcAft>
                <a:spcPts val="300"/>
              </a:spcAft>
              <a:buClr>
                <a:srgbClr val="F14124">
                  <a:lumMod val="75000"/>
                </a:srgbClr>
              </a:buClr>
              <a:buSzPct val="130000"/>
            </a:pPr>
            <a:r>
              <a:rPr lang="fr-FR" sz="2200" b="1" u="sng" dirty="0">
                <a:latin typeface="Trebuchet MS" panose="020B0603020202020204" pitchFamily="34" charset="0"/>
                <a:cs typeface="Times New Roman" panose="02020603050405020304" pitchFamily="18" charset="0"/>
              </a:rPr>
              <a:t>Granulations</a:t>
            </a:r>
            <a:r>
              <a:rPr lang="fr-FR" sz="2200" dirty="0">
                <a:latin typeface="Trebuchet MS" panose="020B0603020202020204" pitchFamily="34" charset="0"/>
                <a:cs typeface="Times New Roman" panose="02020603050405020304" pitchFamily="18" charset="0"/>
              </a:rPr>
              <a:t>:  ADP, F3P, Ca2+……</a:t>
            </a:r>
          </a:p>
          <a:p>
            <a:pPr marL="45720" lvl="0" algn="l">
              <a:lnSpc>
                <a:spcPct val="100000"/>
              </a:lnSpc>
              <a:spcBef>
                <a:spcPct val="20000"/>
              </a:spcBef>
              <a:spcAft>
                <a:spcPts val="300"/>
              </a:spcAft>
              <a:buClr>
                <a:srgbClr val="F14124">
                  <a:lumMod val="75000"/>
                </a:srgbClr>
              </a:buClr>
              <a:buSzPct val="130000"/>
            </a:pPr>
            <a:r>
              <a:rPr lang="fr-FR" sz="2200" b="1" u="sng" dirty="0">
                <a:latin typeface="Trebuchet MS" panose="020B0603020202020204" pitchFamily="34" charset="0"/>
                <a:cs typeface="Times New Roman" panose="02020603050405020304" pitchFamily="18" charset="0"/>
              </a:rPr>
              <a:t>APP</a:t>
            </a:r>
            <a:r>
              <a:rPr lang="fr-FR" sz="2200" dirty="0">
                <a:latin typeface="Trebuchet MS" panose="020B0603020202020204" pitchFamily="34" charset="0"/>
                <a:cs typeface="Times New Roman" panose="02020603050405020304" pitchFamily="18" charset="0"/>
              </a:rPr>
              <a:t>: Facteurs de la coagulation</a:t>
            </a:r>
          </a:p>
          <a:p>
            <a:endParaRPr lang="fr-FR" dirty="0"/>
          </a:p>
        </p:txBody>
      </p:sp>
    </p:spTree>
    <p:extLst>
      <p:ext uri="{BB962C8B-B14F-4D97-AF65-F5344CB8AC3E}">
        <p14:creationId xmlns:p14="http://schemas.microsoft.com/office/powerpoint/2010/main" val="2357215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9EAFC0D8-A2BF-4D87-8EDC-A2FC271531E1}"/>
              </a:ext>
            </a:extLst>
          </p:cNvPr>
          <p:cNvSpPr>
            <a:spLocks noGrp="1"/>
          </p:cNvSpPr>
          <p:nvPr>
            <p:ph type="subTitle" idx="1"/>
          </p:nvPr>
        </p:nvSpPr>
        <p:spPr>
          <a:xfrm>
            <a:off x="0" y="0"/>
            <a:ext cx="12192000" cy="6858000"/>
          </a:xfrm>
        </p:spPr>
        <p:txBody>
          <a:bodyPr/>
          <a:lstStyle/>
          <a:p>
            <a:pPr marL="45720" lvl="0" algn="l">
              <a:lnSpc>
                <a:spcPct val="100000"/>
              </a:lnSpc>
              <a:spcBef>
                <a:spcPct val="20000"/>
              </a:spcBef>
              <a:spcAft>
                <a:spcPts val="300"/>
              </a:spcAft>
              <a:buClr>
                <a:srgbClr val="F14124">
                  <a:lumMod val="75000"/>
                </a:srgbClr>
              </a:buClr>
              <a:buSzPct val="130000"/>
            </a:pPr>
            <a:r>
              <a:rPr lang="fr-FR" sz="2200" b="1" dirty="0">
                <a:solidFill>
                  <a:srgbClr val="7030A0"/>
                </a:solidFill>
                <a:latin typeface="Trebuchet MS" panose="020B0603020202020204" pitchFamily="34" charset="0"/>
                <a:cs typeface="Times New Roman" panose="02020603050405020304" pitchFamily="18" charset="0"/>
              </a:rPr>
              <a:t>C-</a:t>
            </a:r>
            <a:r>
              <a:rPr lang="fr-FR" sz="2200" b="1" u="sng" dirty="0">
                <a:solidFill>
                  <a:srgbClr val="7030A0"/>
                </a:solidFill>
                <a:latin typeface="Trebuchet MS" panose="020B0603020202020204" pitchFamily="34" charset="0"/>
                <a:cs typeface="Times New Roman" panose="02020603050405020304" pitchFamily="18" charset="0"/>
              </a:rPr>
              <a:t> Les facteurs plasmatiques:</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Agissant au cours de l’hémostase </a:t>
            </a:r>
            <a:r>
              <a:rPr lang="fr-FR" sz="2200" dirty="0" err="1">
                <a:latin typeface="Trebuchet MS" panose="020B0603020202020204" pitchFamily="34" charset="0"/>
                <a:cs typeface="Times New Roman" panose="02020603050405020304" pitchFamily="18" charset="0"/>
              </a:rPr>
              <a:t>I</a:t>
            </a:r>
            <a:r>
              <a:rPr lang="fr-FR" sz="2000" dirty="0" err="1">
                <a:latin typeface="Trebuchet MS" panose="020B0603020202020204" pitchFamily="34" charset="0"/>
                <a:cs typeface="Times New Roman" panose="02020603050405020304" pitchFamily="18" charset="0"/>
              </a:rPr>
              <a:t>aire</a:t>
            </a:r>
            <a:endParaRPr lang="fr-FR" sz="2200" dirty="0">
              <a:latin typeface="Trebuchet MS" panose="020B0603020202020204" pitchFamily="34" charset="0"/>
              <a:cs typeface="Times New Roman" panose="02020603050405020304" pitchFamily="18" charset="0"/>
            </a:endParaRPr>
          </a:p>
          <a:p>
            <a:pPr marL="228600" lvl="0" indent="-182880" algn="l">
              <a:lnSpc>
                <a:spcPct val="100000"/>
              </a:lnSpc>
              <a:spcBef>
                <a:spcPct val="20000"/>
              </a:spcBef>
              <a:spcAft>
                <a:spcPts val="300"/>
              </a:spcAft>
              <a:buClr>
                <a:srgbClr val="F14124">
                  <a:lumMod val="75000"/>
                </a:srgbClr>
              </a:buClr>
              <a:buSzPct val="130000"/>
              <a:buFont typeface="Wingdings" panose="05000000000000000000" pitchFamily="2" charset="2"/>
              <a:buChar char="Ø"/>
            </a:pPr>
            <a:r>
              <a:rPr lang="fr-FR" sz="2200" u="sng" dirty="0">
                <a:latin typeface="Trebuchet MS" panose="020B0603020202020204" pitchFamily="34" charset="0"/>
                <a:cs typeface="Times New Roman" panose="02020603050405020304" pitchFamily="18" charset="0"/>
              </a:rPr>
              <a:t>Facteurs Von </a:t>
            </a:r>
            <a:r>
              <a:rPr lang="fr-FR" sz="2200" u="sng" dirty="0" err="1">
                <a:latin typeface="Trebuchet MS" panose="020B0603020202020204" pitchFamily="34" charset="0"/>
                <a:cs typeface="Times New Roman" panose="02020603050405020304" pitchFamily="18" charset="0"/>
              </a:rPr>
              <a:t>Willbrand</a:t>
            </a:r>
            <a:r>
              <a:rPr lang="fr-FR" sz="2200" dirty="0">
                <a:latin typeface="Trebuchet MS" panose="020B0603020202020204" pitchFamily="34" charset="0"/>
                <a:cs typeface="Times New Roman" panose="02020603050405020304" pitchFamily="18" charset="0"/>
              </a:rPr>
              <a:t>: GP synthétisée par les cellules endothéliales et MGK.</a:t>
            </a:r>
          </a:p>
          <a:p>
            <a:pPr marL="45720" lvl="0" algn="l">
              <a:lnSpc>
                <a:spcPct val="100000"/>
              </a:lnSpc>
              <a:spcBef>
                <a:spcPct val="20000"/>
              </a:spcBef>
              <a:spcAft>
                <a:spcPts val="300"/>
              </a:spcAft>
              <a:buClr>
                <a:srgbClr val="F14124">
                  <a:lumMod val="75000"/>
                </a:srgbClr>
              </a:buClr>
              <a:buSzPct val="130000"/>
            </a:pPr>
            <a:r>
              <a:rPr lang="fr-FR" sz="2200" dirty="0">
                <a:latin typeface="Trebuchet MS" panose="020B0603020202020204" pitchFamily="34" charset="0"/>
                <a:cs typeface="Times New Roman" panose="02020603050405020304" pitchFamily="18" charset="0"/>
              </a:rPr>
              <a:t>Molécule transporteuse du facteur </a:t>
            </a:r>
            <a:r>
              <a:rPr lang="fr-FR" sz="2200" dirty="0" err="1">
                <a:latin typeface="Trebuchet MS" panose="020B0603020202020204" pitchFamily="34" charset="0"/>
                <a:cs typeface="Times New Roman" panose="02020603050405020304" pitchFamily="18" charset="0"/>
              </a:rPr>
              <a:t>antihémophilique</a:t>
            </a:r>
            <a:r>
              <a:rPr lang="fr-FR" sz="2200" dirty="0">
                <a:latin typeface="Trebuchet MS" panose="020B0603020202020204" pitchFamily="34" charset="0"/>
                <a:cs typeface="Times New Roman" panose="02020603050405020304" pitchFamily="18" charset="0"/>
              </a:rPr>
              <a:t> A</a:t>
            </a:r>
          </a:p>
          <a:p>
            <a:pPr marL="228600" lvl="0" indent="-182880" algn="l">
              <a:lnSpc>
                <a:spcPct val="100000"/>
              </a:lnSpc>
              <a:spcBef>
                <a:spcPct val="20000"/>
              </a:spcBef>
              <a:spcAft>
                <a:spcPts val="300"/>
              </a:spcAft>
              <a:buClr>
                <a:srgbClr val="F14124">
                  <a:lumMod val="75000"/>
                </a:srgbClr>
              </a:buClr>
              <a:buSzPct val="130000"/>
              <a:buFont typeface="Wingdings" panose="05000000000000000000" pitchFamily="2" charset="2"/>
              <a:buChar char="Ø"/>
            </a:pPr>
            <a:r>
              <a:rPr lang="fr-FR" sz="2200" u="sng" dirty="0">
                <a:latin typeface="Trebuchet MS" panose="020B0603020202020204" pitchFamily="34" charset="0"/>
                <a:cs typeface="Times New Roman" panose="02020603050405020304" pitchFamily="18" charset="0"/>
              </a:rPr>
              <a:t>Fibrinogène</a:t>
            </a:r>
            <a:r>
              <a:rPr lang="fr-FR" sz="2200" dirty="0">
                <a:latin typeface="Trebuchet MS" panose="020B0603020202020204" pitchFamily="34" charset="0"/>
                <a:cs typeface="Times New Roman" panose="02020603050405020304" pitchFamily="18" charset="0"/>
              </a:rPr>
              <a:t>: synthétisé par le foie , taux </a:t>
            </a:r>
            <a:r>
              <a:rPr lang="fr-FR" sz="2200" dirty="0" err="1">
                <a:latin typeface="Trebuchet MS" panose="020B0603020202020204" pitchFamily="34" charset="0"/>
                <a:cs typeface="Times New Roman" panose="02020603050405020304" pitchFamily="18" charset="0"/>
              </a:rPr>
              <a:t>nle</a:t>
            </a:r>
            <a:r>
              <a:rPr lang="fr-FR" sz="2200" dirty="0">
                <a:latin typeface="Trebuchet MS" panose="020B0603020202020204" pitchFamily="34" charset="0"/>
                <a:cs typeface="Times New Roman" panose="02020603050405020304" pitchFamily="18" charset="0"/>
              </a:rPr>
              <a:t>: 2 er 4 g/L</a:t>
            </a:r>
            <a:endParaRPr lang="fr-FR" sz="2800" b="1" u="sng" dirty="0">
              <a:latin typeface="Trebuchet MS" panose="020B0603020202020204" pitchFamily="34" charset="0"/>
              <a:cs typeface="Times New Roman" panose="02020603050405020304" pitchFamily="18" charset="0"/>
            </a:endParaRPr>
          </a:p>
          <a:p>
            <a:endParaRPr lang="fr-FR" dirty="0"/>
          </a:p>
        </p:txBody>
      </p:sp>
      <p:pic>
        <p:nvPicPr>
          <p:cNvPr id="4" name="Image 3">
            <a:extLst>
              <a:ext uri="{FF2B5EF4-FFF2-40B4-BE49-F238E27FC236}">
                <a16:creationId xmlns:a16="http://schemas.microsoft.com/office/drawing/2014/main" id="{B3E63155-2792-4B2F-B40F-665C205B790E}"/>
              </a:ext>
            </a:extLst>
          </p:cNvPr>
          <p:cNvPicPr>
            <a:picLocks noChangeAspect="1"/>
          </p:cNvPicPr>
          <p:nvPr/>
        </p:nvPicPr>
        <p:blipFill rotWithShape="1">
          <a:blip r:embed="rId2"/>
          <a:srcRect l="1726" r="-1726"/>
          <a:stretch/>
        </p:blipFill>
        <p:spPr>
          <a:xfrm>
            <a:off x="1106557" y="2279374"/>
            <a:ext cx="9716118" cy="4578626"/>
          </a:xfrm>
          <a:prstGeom prst="rect">
            <a:avLst/>
          </a:prstGeom>
        </p:spPr>
      </p:pic>
      <p:sp>
        <p:nvSpPr>
          <p:cNvPr id="2" name="Rectangle 1">
            <a:extLst>
              <a:ext uri="{FF2B5EF4-FFF2-40B4-BE49-F238E27FC236}">
                <a16:creationId xmlns:a16="http://schemas.microsoft.com/office/drawing/2014/main" id="{3E2E55E6-AA1D-4773-B6B3-6E2CA0888B50}"/>
              </a:ext>
            </a:extLst>
          </p:cNvPr>
          <p:cNvSpPr/>
          <p:nvPr/>
        </p:nvSpPr>
        <p:spPr>
          <a:xfrm>
            <a:off x="2120348" y="2411896"/>
            <a:ext cx="6764345" cy="877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ADHESION PLAQUETTAIRE</a:t>
            </a:r>
          </a:p>
        </p:txBody>
      </p:sp>
    </p:spTree>
    <p:extLst>
      <p:ext uri="{BB962C8B-B14F-4D97-AF65-F5344CB8AC3E}">
        <p14:creationId xmlns:p14="http://schemas.microsoft.com/office/powerpoint/2010/main" val="366843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8B8A50C-25E3-41B3-BD03-78B3370E5037}"/>
              </a:ext>
            </a:extLst>
          </p:cNvPr>
          <p:cNvPicPr>
            <a:picLocks noChangeAspect="1"/>
          </p:cNvPicPr>
          <p:nvPr/>
        </p:nvPicPr>
        <p:blipFill>
          <a:blip r:embed="rId2"/>
          <a:stretch>
            <a:fillRect/>
          </a:stretch>
        </p:blipFill>
        <p:spPr>
          <a:xfrm>
            <a:off x="0" y="0"/>
            <a:ext cx="11551934" cy="6559567"/>
          </a:xfrm>
          <a:prstGeom prst="rect">
            <a:avLst/>
          </a:prstGeom>
        </p:spPr>
      </p:pic>
      <p:sp>
        <p:nvSpPr>
          <p:cNvPr id="3" name="Sous-titre 2">
            <a:extLst>
              <a:ext uri="{FF2B5EF4-FFF2-40B4-BE49-F238E27FC236}">
                <a16:creationId xmlns:a16="http://schemas.microsoft.com/office/drawing/2014/main" id="{48F47C51-658D-4F83-A1CA-EF1B4ABF7B66}"/>
              </a:ext>
            </a:extLst>
          </p:cNvPr>
          <p:cNvSpPr>
            <a:spLocks noGrp="1"/>
          </p:cNvSpPr>
          <p:nvPr>
            <p:ph type="subTitle" idx="1"/>
          </p:nvPr>
        </p:nvSpPr>
        <p:spPr>
          <a:xfrm>
            <a:off x="-595745" y="0"/>
            <a:ext cx="9919854" cy="6858000"/>
          </a:xfrm>
        </p:spPr>
        <p:txBody>
          <a:bodyPr/>
          <a:lstStyle/>
          <a:p>
            <a:endParaRPr lang="fr-FR" dirty="0"/>
          </a:p>
        </p:txBody>
      </p:sp>
    </p:spTree>
    <p:extLst>
      <p:ext uri="{BB962C8B-B14F-4D97-AF65-F5344CB8AC3E}">
        <p14:creationId xmlns:p14="http://schemas.microsoft.com/office/powerpoint/2010/main" val="11523900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46E99FCD-E489-41E9-9145-082FFA62228B}"/>
              </a:ext>
            </a:extLst>
          </p:cNvPr>
          <p:cNvSpPr>
            <a:spLocks noGrp="1"/>
          </p:cNvSpPr>
          <p:nvPr>
            <p:ph type="subTitle" idx="1"/>
          </p:nvPr>
        </p:nvSpPr>
        <p:spPr>
          <a:xfrm>
            <a:off x="13252" y="0"/>
            <a:ext cx="12178748" cy="6858000"/>
          </a:xfrm>
        </p:spPr>
        <p:txBody>
          <a:bodyPr/>
          <a:lstStyle/>
          <a:p>
            <a:pPr marL="45720" lvl="0" algn="l">
              <a:lnSpc>
                <a:spcPct val="100000"/>
              </a:lnSpc>
              <a:spcBef>
                <a:spcPct val="20000"/>
              </a:spcBef>
              <a:spcAft>
                <a:spcPts val="300"/>
              </a:spcAft>
              <a:buClr>
                <a:srgbClr val="F14124">
                  <a:lumMod val="75000"/>
                </a:srgbClr>
              </a:buClr>
              <a:buSzPct val="130000"/>
            </a:pPr>
            <a:r>
              <a:rPr lang="fr-FR" sz="2800" b="1" dirty="0">
                <a:solidFill>
                  <a:srgbClr val="FF0000"/>
                </a:solidFill>
                <a:latin typeface="Trebuchet MS" panose="020B0603020202020204" pitchFamily="34" charset="0"/>
                <a:cs typeface="Times New Roman" panose="02020603050405020304" pitchFamily="18" charset="0"/>
              </a:rPr>
              <a:t>3- </a:t>
            </a:r>
            <a:r>
              <a:rPr lang="fr-FR" sz="2800" b="1" u="sng" dirty="0">
                <a:solidFill>
                  <a:srgbClr val="FF0000"/>
                </a:solidFill>
                <a:latin typeface="Trebuchet MS" panose="020B0603020202020204" pitchFamily="34" charset="0"/>
                <a:cs typeface="Times New Roman" panose="02020603050405020304" pitchFamily="18" charset="0"/>
              </a:rPr>
              <a:t>Exploration :</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Test à pratiquer en dehors de toute prise médicamenteuse interférant avec l’hémostase </a:t>
            </a:r>
            <a:r>
              <a:rPr lang="fr-FR" dirty="0" err="1">
                <a:latin typeface="Trebuchet MS" panose="020B0603020202020204" pitchFamily="34" charset="0"/>
                <a:cs typeface="Times New Roman" panose="02020603050405020304" pitchFamily="18" charset="0"/>
              </a:rPr>
              <a:t>Iaire</a:t>
            </a:r>
            <a:r>
              <a:rPr lang="fr-FR" dirty="0">
                <a:latin typeface="Trebuchet MS" panose="020B0603020202020204" pitchFamily="34" charset="0"/>
                <a:cs typeface="Times New Roman" panose="02020603050405020304" pitchFamily="18" charset="0"/>
              </a:rPr>
              <a:t> (Aspirine, AINS)</a:t>
            </a:r>
          </a:p>
          <a:p>
            <a:pPr marL="45720" lvl="0" algn="l">
              <a:lnSpc>
                <a:spcPct val="100000"/>
              </a:lnSpc>
              <a:spcBef>
                <a:spcPct val="20000"/>
              </a:spcBef>
              <a:spcAft>
                <a:spcPts val="300"/>
              </a:spcAft>
              <a:buClr>
                <a:srgbClr val="F14124">
                  <a:lumMod val="75000"/>
                </a:srgbClr>
              </a:buClr>
              <a:buSzPct val="130000"/>
            </a:pPr>
            <a:r>
              <a:rPr lang="fr-FR" dirty="0">
                <a:solidFill>
                  <a:srgbClr val="7030A0"/>
                </a:solidFill>
                <a:latin typeface="Trebuchet MS" panose="020B0603020202020204" pitchFamily="34" charset="0"/>
                <a:cs typeface="Times New Roman" panose="02020603050405020304" pitchFamily="18" charset="0"/>
              </a:rPr>
              <a:t>3.1- </a:t>
            </a:r>
            <a:r>
              <a:rPr lang="fr-FR" u="sng" dirty="0">
                <a:solidFill>
                  <a:srgbClr val="7030A0"/>
                </a:solidFill>
                <a:latin typeface="Trebuchet MS" panose="020B0603020202020204" pitchFamily="34" charset="0"/>
                <a:cs typeface="Times New Roman" panose="02020603050405020304" pitchFamily="18" charset="0"/>
              </a:rPr>
              <a:t>Temps de saignement: TS</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Mesure du tps nécessaire a une hémostase</a:t>
            </a:r>
          </a:p>
          <a:p>
            <a:pPr marL="228600" lvl="0" indent="-182880" algn="l">
              <a:lnSpc>
                <a:spcPct val="100000"/>
              </a:lnSpc>
              <a:spcBef>
                <a:spcPct val="20000"/>
              </a:spcBef>
              <a:spcAft>
                <a:spcPts val="300"/>
              </a:spcAft>
              <a:buClr>
                <a:srgbClr val="F14124">
                  <a:lumMod val="75000"/>
                </a:srgbClr>
              </a:buClr>
              <a:buSzPct val="130000"/>
              <a:buFontTx/>
              <a:buChar char="-"/>
            </a:pPr>
            <a:r>
              <a:rPr lang="fr-FR" dirty="0">
                <a:latin typeface="Trebuchet MS" panose="020B0603020202020204" pitchFamily="34" charset="0"/>
                <a:cs typeface="Times New Roman" panose="02020603050405020304" pitchFamily="18" charset="0"/>
              </a:rPr>
              <a:t>Explore l’hémostase </a:t>
            </a:r>
            <a:r>
              <a:rPr lang="fr-FR" dirty="0" err="1">
                <a:latin typeface="Trebuchet MS" panose="020B0603020202020204" pitchFamily="34" charset="0"/>
                <a:cs typeface="Times New Roman" panose="02020603050405020304" pitchFamily="18" charset="0"/>
              </a:rPr>
              <a:t>Iaire</a:t>
            </a:r>
            <a:r>
              <a:rPr lang="fr-FR" dirty="0">
                <a:latin typeface="Trebuchet MS" panose="020B0603020202020204" pitchFamily="34" charset="0"/>
                <a:cs typeface="Times New Roman" panose="02020603050405020304" pitchFamily="18" charset="0"/>
              </a:rPr>
              <a:t> de manière globale</a:t>
            </a:r>
          </a:p>
          <a:p>
            <a:pPr marL="228600" lvl="0" indent="-182880" algn="l">
              <a:lnSpc>
                <a:spcPct val="100000"/>
              </a:lnSpc>
              <a:spcBef>
                <a:spcPct val="20000"/>
              </a:spcBef>
              <a:spcAft>
                <a:spcPts val="300"/>
              </a:spcAft>
              <a:buClr>
                <a:srgbClr val="F14124">
                  <a:lumMod val="75000"/>
                </a:srgbClr>
              </a:buClr>
              <a:buSzPct val="130000"/>
              <a:buFontTx/>
              <a:buChar char="-"/>
            </a:pPr>
            <a:r>
              <a:rPr lang="fr-FR" dirty="0">
                <a:latin typeface="Trebuchet MS" panose="020B0603020202020204" pitchFamily="34" charset="0"/>
                <a:cs typeface="Times New Roman" panose="02020603050405020304" pitchFamily="18" charset="0"/>
              </a:rPr>
              <a:t>2 méthodes:</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            1)- Méthode de DUKE:</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Incision du lobe de l’oreille, recueil de la goutte/30sec, jusqu’à arrêt du saignement   pathologique si &gt; 5 MIN</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            2)- Méthode d’IVY:(plus sensible)</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Incision de l’avant bas sous pression de 40mm de Hg, recueil du </a:t>
            </a:r>
            <a:r>
              <a:rPr lang="fr-FR" dirty="0" err="1">
                <a:latin typeface="Trebuchet MS" panose="020B0603020202020204" pitchFamily="34" charset="0"/>
                <a:cs typeface="Times New Roman" panose="02020603050405020304" pitchFamily="18" charset="0"/>
              </a:rPr>
              <a:t>sg</a:t>
            </a:r>
            <a:r>
              <a:rPr lang="fr-FR" dirty="0">
                <a:latin typeface="Trebuchet MS" panose="020B0603020202020204" pitchFamily="34" charset="0"/>
                <a:cs typeface="Times New Roman" panose="02020603050405020304" pitchFamily="18" charset="0"/>
              </a:rPr>
              <a:t>/30 sc</a:t>
            </a:r>
          </a:p>
          <a:p>
            <a:pPr marL="45720" lvl="0" algn="l">
              <a:lnSpc>
                <a:spcPct val="100000"/>
              </a:lnSpc>
              <a:spcBef>
                <a:spcPct val="20000"/>
              </a:spcBef>
              <a:spcAft>
                <a:spcPts val="300"/>
              </a:spcAft>
              <a:buClr>
                <a:srgbClr val="F14124">
                  <a:lumMod val="75000"/>
                </a:srgbClr>
              </a:buClr>
              <a:buSzPct val="130000"/>
            </a:pPr>
            <a:r>
              <a:rPr lang="fr-FR" dirty="0">
                <a:latin typeface="Trebuchet MS" panose="020B0603020202020204" pitchFamily="34" charset="0"/>
                <a:cs typeface="Times New Roman" panose="02020603050405020304" pitchFamily="18" charset="0"/>
              </a:rPr>
              <a:t>Jusqu’à arrêt   pathologique si &gt; 10 min</a:t>
            </a:r>
            <a:endParaRPr lang="fr-FR" dirty="0">
              <a:latin typeface="Trebuchet MS" panose="020B0603020202020204" pitchFamily="34" charset="0"/>
            </a:endParaRPr>
          </a:p>
        </p:txBody>
      </p:sp>
    </p:spTree>
    <p:extLst>
      <p:ext uri="{BB962C8B-B14F-4D97-AF65-F5344CB8AC3E}">
        <p14:creationId xmlns:p14="http://schemas.microsoft.com/office/powerpoint/2010/main" val="4110220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280</TotalTime>
  <Words>1411</Words>
  <Application>Microsoft Office PowerPoint</Application>
  <PresentationFormat>Grand écran</PresentationFormat>
  <Paragraphs>192</Paragraphs>
  <Slides>27</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Arial</vt:lpstr>
      <vt:lpstr>Calibri</vt:lpstr>
      <vt:lpstr>Calibri Light</vt:lpstr>
      <vt:lpstr>Times New Roman</vt:lpstr>
      <vt:lpstr>Trebuchet MS</vt:lpstr>
      <vt:lpstr>Wingdings</vt:lpstr>
      <vt:lpstr>Thème Office</vt:lpstr>
      <vt:lpstr>ANOMALIES DE L’HEMOSTASE PRIMAIRE</vt:lpstr>
      <vt:lpstr>HEMOSTASE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HEMOSTASE</dc:title>
  <dc:creator>Dr ATTARI</dc:creator>
  <cp:lastModifiedBy>ency-education.com website</cp:lastModifiedBy>
  <cp:revision>36</cp:revision>
  <dcterms:created xsi:type="dcterms:W3CDTF">2019-11-04T18:55:02Z</dcterms:created>
  <dcterms:modified xsi:type="dcterms:W3CDTF">2020-10-17T12:16:23Z</dcterms:modified>
</cp:coreProperties>
</file>