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5" r:id="rId3"/>
    <p:sldId id="258" r:id="rId4"/>
    <p:sldId id="267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301" r:id="rId15"/>
    <p:sldId id="284" r:id="rId16"/>
    <p:sldId id="285" r:id="rId17"/>
    <p:sldId id="287" r:id="rId18"/>
    <p:sldId id="288" r:id="rId19"/>
    <p:sldId id="289" r:id="rId20"/>
    <p:sldId id="286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282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1FA41-6F9D-4DE7-A48A-40979615E3E7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6EC1E-EC52-4C62-B4D0-AD92E208C4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6EC1E-EC52-4C62-B4D0-AD92E208C4E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6C39-7072-4D0E-9714-17E6373B1574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2506-B410-4503-8CE0-32F10003A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361202" cy="587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71604" y="1428736"/>
            <a:ext cx="564360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fr-FR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Anémie par carence en fer</a:t>
            </a:r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fr-F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72132" y="4857760"/>
            <a:ext cx="25555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Dr otsmane</a:t>
            </a:r>
            <a:endParaRPr lang="fr-FR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00B050"/>
                </a:solidFill>
              </a:rPr>
              <a:t>Pertes</a:t>
            </a:r>
            <a:r>
              <a:rPr lang="fr-FR" dirty="0" smtClean="0"/>
              <a:t>: faibles 1mg/j (desquamation sueurs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00B050"/>
                </a:solidFill>
              </a:rPr>
              <a:t>Absorption</a:t>
            </a:r>
            <a:r>
              <a:rPr lang="fr-FR" dirty="0" smtClean="0"/>
              <a:t> : Duodénum </a:t>
            </a:r>
          </a:p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Physiopathologie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Les différents étapes de la carence en fer </a:t>
            </a:r>
            <a:r>
              <a:rPr lang="fr-FR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Déficit </a:t>
            </a:r>
            <a:r>
              <a:rPr lang="fr-FR" dirty="0" err="1" smtClean="0"/>
              <a:t>prélatent</a:t>
            </a:r>
            <a:r>
              <a:rPr lang="fr-FR" dirty="0" smtClean="0"/>
              <a:t> :        des réserves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Déficit latent:     fer sérique     TIBC;     CS</a:t>
            </a:r>
          </a:p>
          <a:p>
            <a:pPr>
              <a:buNone/>
            </a:pPr>
            <a:r>
              <a:rPr lang="fr-FR" dirty="0" smtClean="0"/>
              <a:t>Déficit patent : installation de l’ anémie microcytaire hypochrome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4143372" y="3429000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3357554" y="3929066"/>
            <a:ext cx="714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6858016" y="4000504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haut 7"/>
          <p:cNvSpPr/>
          <p:nvPr/>
        </p:nvSpPr>
        <p:spPr>
          <a:xfrm>
            <a:off x="5572132" y="3929066"/>
            <a:ext cx="142876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Etude clinique </a:t>
            </a:r>
          </a:p>
          <a:p>
            <a:pPr>
              <a:buNone/>
            </a:pPr>
            <a:r>
              <a:rPr lang="fr-FR" b="1" dirty="0" smtClean="0"/>
              <a:t>Début</a:t>
            </a:r>
            <a:r>
              <a:rPr lang="fr-FR" dirty="0" smtClean="0"/>
              <a:t>: installation progressive (</a:t>
            </a:r>
            <a:r>
              <a:rPr lang="fr-FR" dirty="0" smtClean="0">
                <a:solidFill>
                  <a:srgbClr val="00B050"/>
                </a:solidFill>
              </a:rPr>
              <a:t>la tolérance </a:t>
            </a:r>
            <a:r>
              <a:rPr lang="fr-FR" dirty="0" smtClean="0"/>
              <a:t>de l’ anémie)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FF0000"/>
                </a:solidFill>
              </a:rPr>
              <a:t>un syndrome anémique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signes fonctionnel : </a:t>
            </a:r>
            <a:r>
              <a:rPr lang="fr-FR" b="1" dirty="0" smtClean="0"/>
              <a:t>asthénie</a:t>
            </a:r>
            <a:r>
              <a:rPr lang="fr-FR" dirty="0" smtClean="0"/>
              <a:t> , </a:t>
            </a:r>
            <a:r>
              <a:rPr lang="fr-FR" b="1" dirty="0" smtClean="0"/>
              <a:t>céphalées</a:t>
            </a:r>
            <a:r>
              <a:rPr lang="fr-FR" dirty="0" smtClean="0"/>
              <a:t> ,</a:t>
            </a:r>
            <a:r>
              <a:rPr lang="fr-FR" b="1" dirty="0" smtClean="0"/>
              <a:t>vertiges</a:t>
            </a:r>
            <a:r>
              <a:rPr lang="fr-FR" dirty="0" smtClean="0"/>
              <a:t> ,</a:t>
            </a:r>
            <a:r>
              <a:rPr lang="fr-FR" b="1" dirty="0" smtClean="0"/>
              <a:t>dyspnée</a:t>
            </a:r>
            <a:r>
              <a:rPr lang="fr-FR" dirty="0" smtClean="0"/>
              <a:t> ,</a:t>
            </a:r>
            <a:r>
              <a:rPr lang="fr-FR" b="1" dirty="0" smtClean="0"/>
              <a:t>palpitation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Signes physiques: </a:t>
            </a:r>
            <a:r>
              <a:rPr lang="fr-FR" b="1" dirty="0" smtClean="0"/>
              <a:t>pâleur cutané-muqueuse 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FF0000"/>
                </a:solidFill>
              </a:rPr>
              <a:t>Signes de sideropenies</a:t>
            </a:r>
            <a:r>
              <a:rPr lang="fr-FR" dirty="0" smtClean="0"/>
              <a:t> :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00"/>
                </a:solidFill>
              </a:rPr>
              <a:t>troubles digestifs</a:t>
            </a:r>
            <a:r>
              <a:rPr lang="fr-FR" dirty="0" smtClean="0"/>
              <a:t>= glossite : langue lisse luisante ulcérée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perlèche (fissures des commissures labiale)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dysphagie 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00"/>
                </a:solidFill>
              </a:rPr>
              <a:t>Trouble des phanères </a:t>
            </a:r>
            <a:r>
              <a:rPr lang="fr-FR" dirty="0" smtClean="0"/>
              <a:t>: ongle stries </a:t>
            </a:r>
            <a:r>
              <a:rPr lang="fr-FR" dirty="0" smtClean="0"/>
              <a:t>fragiles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            cheveux sec chute facilement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00"/>
                </a:solidFill>
              </a:rPr>
              <a:t>Trouble de comportement alimentaire </a:t>
            </a:r>
            <a:r>
              <a:rPr lang="fr-FR" dirty="0" smtClean="0"/>
              <a:t>= la perversion de gout : </a:t>
            </a:r>
            <a:r>
              <a:rPr lang="fr-FR" dirty="0" smtClean="0"/>
              <a:t>géophagie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Examens complémentaires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FNS</a:t>
            </a:r>
            <a:r>
              <a:rPr lang="fr-FR" dirty="0" smtClean="0"/>
              <a:t>= anémie microcytaire hypochrome </a:t>
            </a:r>
            <a:r>
              <a:rPr lang="fr-FR" dirty="0" err="1" smtClean="0"/>
              <a:t>arégénérative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         </a:t>
            </a:r>
            <a:r>
              <a:rPr lang="fr-FR" dirty="0" err="1" smtClean="0"/>
              <a:t>ptt</a:t>
            </a:r>
            <a:r>
              <a:rPr lang="fr-FR" dirty="0" smtClean="0"/>
              <a:t>: </a:t>
            </a:r>
            <a:r>
              <a:rPr lang="fr-FR" dirty="0" err="1" smtClean="0"/>
              <a:t>nl</a:t>
            </a:r>
            <a:r>
              <a:rPr lang="fr-FR" dirty="0" smtClean="0"/>
              <a:t> ou  </a:t>
            </a:r>
            <a:endParaRPr lang="fr-FR" dirty="0" smtClean="0"/>
          </a:p>
          <a:p>
            <a:pPr>
              <a:buNone/>
            </a:pPr>
            <a:r>
              <a:rPr lang="fr-FR" sz="3100" b="1" dirty="0" smtClean="0">
                <a:solidFill>
                  <a:srgbClr val="00B0F0"/>
                </a:solidFill>
              </a:rPr>
              <a:t>Frottis sanguin </a:t>
            </a:r>
            <a:r>
              <a:rPr lang="fr-FR" dirty="0" smtClean="0"/>
              <a:t>: </a:t>
            </a:r>
            <a:r>
              <a:rPr lang="fr-FR" dirty="0" err="1" smtClean="0"/>
              <a:t>anisocytose</a:t>
            </a:r>
            <a:r>
              <a:rPr lang="fr-FR" dirty="0" smtClean="0"/>
              <a:t>= </a:t>
            </a:r>
            <a:r>
              <a:rPr lang="fr-FR" dirty="0" err="1" smtClean="0"/>
              <a:t>microcytose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    hypochromie = cellule cibles , </a:t>
            </a:r>
            <a:r>
              <a:rPr lang="fr-FR" dirty="0" err="1" smtClean="0"/>
              <a:t>annulocytes</a:t>
            </a:r>
            <a:r>
              <a:rPr lang="fr-FR" dirty="0" smtClean="0"/>
              <a:t> …..   </a:t>
            </a:r>
            <a:endParaRPr lang="fr-FR" dirty="0" smtClean="0"/>
          </a:p>
          <a:p>
            <a:pPr>
              <a:buNone/>
            </a:pPr>
            <a:r>
              <a:rPr lang="fr-FR" sz="3100" b="1" dirty="0" smtClean="0">
                <a:solidFill>
                  <a:srgbClr val="00B0F0"/>
                </a:solidFill>
              </a:rPr>
              <a:t>Bilan martial: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Ferritinemie</a:t>
            </a:r>
            <a:r>
              <a:rPr lang="fr-FR" dirty="0" smtClean="0"/>
              <a:t>   =       ,   </a:t>
            </a:r>
            <a:r>
              <a:rPr lang="fr-FR" b="1" dirty="0" smtClean="0">
                <a:solidFill>
                  <a:srgbClr val="FF0000"/>
                </a:solidFill>
              </a:rPr>
              <a:t>fer sérique  </a:t>
            </a:r>
            <a:r>
              <a:rPr lang="fr-FR" dirty="0" smtClean="0"/>
              <a:t>=       , </a:t>
            </a:r>
            <a:r>
              <a:rPr lang="fr-FR" b="1" dirty="0" smtClean="0">
                <a:solidFill>
                  <a:srgbClr val="FF0000"/>
                </a:solidFill>
              </a:rPr>
              <a:t>TIBC</a:t>
            </a:r>
            <a:r>
              <a:rPr lang="fr-FR" dirty="0" smtClean="0"/>
              <a:t> =    ,  </a:t>
            </a:r>
            <a:r>
              <a:rPr lang="fr-FR" b="1" dirty="0" smtClean="0">
                <a:solidFill>
                  <a:srgbClr val="FF0000"/>
                </a:solidFill>
              </a:rPr>
              <a:t>CS</a:t>
            </a:r>
            <a:r>
              <a:rPr lang="fr-FR" dirty="0" smtClean="0"/>
              <a:t> = </a:t>
            </a:r>
            <a:endParaRPr lang="fr-FR" dirty="0"/>
          </a:p>
        </p:txBody>
      </p:sp>
      <p:sp>
        <p:nvSpPr>
          <p:cNvPr id="5" name="Flèche vers le haut 4"/>
          <p:cNvSpPr/>
          <p:nvPr/>
        </p:nvSpPr>
        <p:spPr>
          <a:xfrm>
            <a:off x="1857356" y="5072074"/>
            <a:ext cx="142876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2000232" y="6429396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4143372" y="628652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haut 7"/>
          <p:cNvSpPr/>
          <p:nvPr/>
        </p:nvSpPr>
        <p:spPr>
          <a:xfrm>
            <a:off x="5429256" y="6357958"/>
            <a:ext cx="71438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6357950" y="6357958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5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285860"/>
            <a:ext cx="15728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2928934"/>
            <a:ext cx="1803936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FF0000"/>
                </a:solidFill>
              </a:rPr>
              <a:t>Diagnostic étiologie :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Carence d’apport: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anorexie , mal nutrition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Augmentation des besoins: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organismes en expansions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Pertes excessives :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hgie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génitale chez la femme et digestive chez l’homme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Mal absorption :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atteinte de grêle proximal = maladie cœliaque …….diarrhée 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68865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But </a:t>
            </a:r>
            <a:r>
              <a:rPr lang="fr-FR" dirty="0" smtClean="0"/>
              <a:t>: - corriger l’ anémie </a:t>
            </a:r>
          </a:p>
          <a:p>
            <a:pPr>
              <a:buNone/>
            </a:pPr>
            <a:r>
              <a:rPr lang="fr-FR" dirty="0" smtClean="0"/>
              <a:t>             - restaurer les réserves </a:t>
            </a:r>
          </a:p>
          <a:p>
            <a:pPr>
              <a:buNone/>
            </a:pPr>
            <a:r>
              <a:rPr lang="fr-FR" dirty="0" smtClean="0"/>
              <a:t>             - traiter l’ étiologie </a:t>
            </a:r>
          </a:p>
          <a:p>
            <a:pPr>
              <a:buNone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Armes et méthodes </a:t>
            </a:r>
            <a:r>
              <a:rPr lang="fr-FR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  </a:t>
            </a:r>
            <a:r>
              <a:rPr lang="fr-FR" dirty="0" smtClean="0">
                <a:solidFill>
                  <a:srgbClr val="00B050"/>
                </a:solidFill>
              </a:rPr>
              <a:t>transfusion sanguine </a:t>
            </a:r>
            <a:r>
              <a:rPr lang="fr-FR" dirty="0" smtClean="0"/>
              <a:t>: n’a pas de place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00B050"/>
                </a:solidFill>
              </a:rPr>
              <a:t>   trt martial     </a:t>
            </a:r>
            <a:r>
              <a:rPr lang="fr-FR" dirty="0" smtClean="0"/>
              <a:t>2 – 3 mg/kg /j </a:t>
            </a:r>
            <a:r>
              <a:rPr lang="fr-FR" dirty="0" err="1" smtClean="0"/>
              <a:t>pd</a:t>
            </a:r>
            <a:r>
              <a:rPr lang="fr-FR" dirty="0" smtClean="0"/>
              <a:t> 6 mois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   </a:t>
            </a:r>
            <a:r>
              <a:rPr lang="fr-FR" dirty="0" smtClean="0">
                <a:solidFill>
                  <a:srgbClr val="00B050"/>
                </a:solidFill>
              </a:rPr>
              <a:t>traitement étiologique 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/>
            <a:r>
              <a:rPr lang="fr-FR" sz="5900" dirty="0" smtClean="0"/>
              <a:t>Cas clinique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Une patiente âgée de 25 ans , mariée , mère de 2 enfants ( 8 mois et 3 ans ) consulte pour une asthénie avec une pâleur </a:t>
            </a:r>
            <a:r>
              <a:rPr lang="fr-FR" dirty="0" err="1" smtClean="0"/>
              <a:t>cutaneo</a:t>
            </a:r>
            <a:r>
              <a:rPr lang="fr-FR" dirty="0" smtClean="0"/>
              <a:t>-muqueuse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Antécédents: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b="1" dirty="0" smtClean="0"/>
              <a:t>physiologique</a:t>
            </a:r>
            <a:r>
              <a:rPr lang="fr-FR" dirty="0" smtClean="0"/>
              <a:t> :-correctement vaccinée</a:t>
            </a:r>
          </a:p>
          <a:p>
            <a:pPr>
              <a:buNone/>
            </a:pPr>
            <a:r>
              <a:rPr lang="fr-FR" dirty="0" smtClean="0"/>
              <a:t>                              - ménarche à l’ âge de 13 ans</a:t>
            </a:r>
          </a:p>
          <a:p>
            <a:pPr>
              <a:buNone/>
            </a:pPr>
            <a:r>
              <a:rPr lang="fr-FR" dirty="0" smtClean="0"/>
              <a:t>                              - cycles irréguliers avec des hyperménorrhées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Pathologiques : sans ATCD médico-chirurgicaux. 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/>
              <a:t>Conditions socio-économiques </a:t>
            </a:r>
            <a:r>
              <a:rPr lang="fr-FR" dirty="0" smtClean="0"/>
              <a:t> : alimentation moyennement riche en protéines végétales et animales 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/>
              <a:t>Habitudes toxiques</a:t>
            </a:r>
            <a:r>
              <a:rPr lang="fr-FR" dirty="0" smtClean="0"/>
              <a:t>: absence de notion de prise médicamenteuses ou d’exposition aux produits toxiques 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/>
              <a:t>Histoire de la maladies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Le début des troubles semble remonter à 6 mois marquer par l’installation d’une asthénie progressivement croissante  , d’ abord  aux activités inhabituelles puis au repos , elle a consulter un médecin généraliste  , ou un bilan biologique a été demandé  , dont l’ hémogramme retrouve une anémie sévère d’où son orientation en hématologie pour prise en charge.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L’ examen clinique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patiente consciente coopérant  ; EG moyen </a:t>
            </a:r>
          </a:p>
          <a:p>
            <a:pPr>
              <a:buNone/>
            </a:pPr>
            <a:r>
              <a:rPr lang="fr-FR" dirty="0" smtClean="0"/>
              <a:t>Absence des signes généraux</a:t>
            </a:r>
          </a:p>
          <a:p>
            <a:pPr>
              <a:buNone/>
            </a:pPr>
            <a:r>
              <a:rPr lang="fr-FR" dirty="0" smtClean="0"/>
              <a:t>céphalées , vertige , bourdonnement d’oreille </a:t>
            </a:r>
          </a:p>
          <a:p>
            <a:pPr>
              <a:buNone/>
            </a:pPr>
            <a:r>
              <a:rPr lang="fr-FR" dirty="0" smtClean="0"/>
              <a:t>Une asthénie profonde </a:t>
            </a:r>
          </a:p>
          <a:p>
            <a:pPr>
              <a:buNone/>
            </a:pPr>
            <a:r>
              <a:rPr lang="fr-FR" dirty="0" smtClean="0"/>
              <a:t>Une dyspnée type III    </a:t>
            </a:r>
          </a:p>
          <a:p>
            <a:pPr>
              <a:buNone/>
            </a:pPr>
            <a:r>
              <a:rPr lang="fr-FR" dirty="0" smtClean="0"/>
              <a:t>TA 10/5 cm H2o ; FC : 110b/min un souffle systolique au foyer mitral</a:t>
            </a:r>
          </a:p>
          <a:p>
            <a:pPr>
              <a:buNone/>
            </a:pPr>
            <a:r>
              <a:rPr lang="fr-FR" dirty="0" smtClean="0"/>
              <a:t>Les cheveux sont fins sec chute facilement ; ongles striés longitudinalement </a:t>
            </a:r>
          </a:p>
          <a:p>
            <a:pPr>
              <a:buNone/>
            </a:pPr>
            <a:r>
              <a:rPr lang="fr-FR" dirty="0" smtClean="0"/>
              <a:t>Une langue </a:t>
            </a:r>
            <a:r>
              <a:rPr lang="fr-FR" dirty="0" err="1" smtClean="0"/>
              <a:t>dépapillée</a:t>
            </a:r>
            <a:r>
              <a:rPr lang="fr-FR" dirty="0" smtClean="0"/>
              <a:t> lisse et luisante </a:t>
            </a:r>
          </a:p>
          <a:p>
            <a:pPr>
              <a:buNone/>
            </a:pPr>
            <a:r>
              <a:rPr lang="fr-FR" dirty="0" smtClean="0"/>
              <a:t>Une pâleur </a:t>
            </a:r>
            <a:r>
              <a:rPr lang="fr-FR" dirty="0" err="1" smtClean="0"/>
              <a:t>cutaneo</a:t>
            </a:r>
            <a:r>
              <a:rPr lang="fr-FR" dirty="0" smtClean="0"/>
              <a:t>-</a:t>
            </a:r>
            <a:r>
              <a:rPr lang="fr-FR" dirty="0" err="1" smtClean="0"/>
              <a:t>muquese</a:t>
            </a:r>
            <a:r>
              <a:rPr lang="fr-FR" dirty="0" smtClean="0"/>
              <a:t> intense sans SIC</a:t>
            </a:r>
          </a:p>
          <a:p>
            <a:pPr>
              <a:buNone/>
            </a:pPr>
            <a:r>
              <a:rPr lang="fr-FR" dirty="0" smtClean="0"/>
              <a:t>Absence d’une SPM ni d’HPM</a:t>
            </a:r>
          </a:p>
          <a:p>
            <a:pPr>
              <a:buNone/>
            </a:pPr>
            <a:r>
              <a:rPr lang="fr-FR" dirty="0" smtClean="0"/>
              <a:t>Absence d’un syndrome hémorragique CM </a:t>
            </a:r>
          </a:p>
          <a:p>
            <a:pPr>
              <a:buNone/>
            </a:pPr>
            <a:r>
              <a:rPr lang="fr-FR" dirty="0" smtClean="0"/>
              <a:t>Les aires ganglionnaire sont libres .</a:t>
            </a:r>
          </a:p>
          <a:p>
            <a:pPr>
              <a:buNone/>
            </a:pPr>
            <a:r>
              <a:rPr lang="fr-FR" dirty="0" smtClean="0"/>
              <a:t>Absence d’un foyer infectieux cliniquement décelable . 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429132"/>
            <a:ext cx="116006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3500438"/>
            <a:ext cx="1714480" cy="95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Discussion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28641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b="1" i="1" dirty="0" smtClean="0">
                <a:solidFill>
                  <a:srgbClr val="C00000"/>
                </a:solidFill>
              </a:rPr>
              <a:t>Synthèse </a:t>
            </a:r>
          </a:p>
          <a:p>
            <a:r>
              <a:rPr lang="fr-FR" b="1" i="1" dirty="0" smtClean="0">
                <a:solidFill>
                  <a:srgbClr val="C00000"/>
                </a:solidFill>
              </a:rPr>
              <a:t>Discussion clinique:</a:t>
            </a:r>
          </a:p>
          <a:p>
            <a:r>
              <a:rPr lang="fr-FR" b="1" i="1" dirty="0" smtClean="0">
                <a:solidFill>
                  <a:srgbClr val="C00000"/>
                </a:solidFill>
              </a:rPr>
              <a:t>Examens à demander  </a:t>
            </a:r>
          </a:p>
          <a:p>
            <a:r>
              <a:rPr lang="fr-FR" b="1" i="1" dirty="0" smtClean="0">
                <a:solidFill>
                  <a:srgbClr val="C00000"/>
                </a:solidFill>
              </a:rPr>
              <a:t>Traitement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759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Synthèse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Je suis devant une patiente âgée de 25 ans, mère de 2 enfant      sans ANTCD pathologiques particuliers adresser en hématologie pour prise en charge DC et thérapeutique d’ un syndrome anémique chronique .</a:t>
            </a:r>
          </a:p>
          <a:p>
            <a:r>
              <a:rPr lang="fr-FR" dirty="0" smtClean="0"/>
              <a:t>Dont l’examen clinique retrouve :</a:t>
            </a:r>
          </a:p>
          <a:p>
            <a:r>
              <a:rPr lang="fr-FR" dirty="0" smtClean="0"/>
              <a:t>EG moyen 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0000"/>
                </a:solidFill>
              </a:rPr>
              <a:t>Un syndrome anémique </a:t>
            </a:r>
            <a:r>
              <a:rPr lang="fr-FR" dirty="0" smtClean="0"/>
              <a:t>mal toléré fait 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b="1" dirty="0" smtClean="0"/>
              <a:t>SF</a:t>
            </a:r>
            <a:r>
              <a:rPr lang="fr-FR" dirty="0" smtClean="0"/>
              <a:t> : asthénie profonde  , céphalées </a:t>
            </a:r>
            <a:r>
              <a:rPr lang="fr-FR" dirty="0" smtClean="0"/>
              <a:t>,vertige , bourdonnement d’ oreille,  </a:t>
            </a:r>
            <a:r>
              <a:rPr lang="fr-FR" dirty="0" smtClean="0"/>
              <a:t>une dyspnée 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b="1" dirty="0" smtClean="0"/>
              <a:t>SP</a:t>
            </a:r>
            <a:r>
              <a:rPr lang="fr-FR" dirty="0" smtClean="0"/>
              <a:t>: pâleur CM intense sans SIC , un souffle systolique </a:t>
            </a:r>
          </a:p>
          <a:p>
            <a:pPr>
              <a:buNone/>
            </a:pPr>
            <a:r>
              <a:rPr lang="fr-FR" dirty="0" smtClean="0"/>
              <a:t>          </a:t>
            </a:r>
            <a:r>
              <a:rPr lang="fr-FR" b="1" dirty="0" smtClean="0"/>
              <a:t>Des signe de </a:t>
            </a:r>
            <a:r>
              <a:rPr lang="fr-FR" b="1" dirty="0" err="1" smtClean="0"/>
              <a:t>sidéropenies</a:t>
            </a:r>
            <a:r>
              <a:rPr lang="fr-FR" b="1" dirty="0" smtClean="0"/>
              <a:t> </a:t>
            </a:r>
            <a:r>
              <a:rPr lang="fr-FR" dirty="0" smtClean="0"/>
              <a:t>: des cheveux fins sec chute facilement , ongle striés </a:t>
            </a:r>
          </a:p>
          <a:p>
            <a:pPr>
              <a:buNone/>
            </a:pPr>
            <a:r>
              <a:rPr lang="fr-FR" dirty="0" smtClean="0"/>
              <a:t>        La langue lisse </a:t>
            </a:r>
            <a:r>
              <a:rPr lang="fr-FR" dirty="0" err="1" smtClean="0"/>
              <a:t>dépapillée</a:t>
            </a:r>
            <a:r>
              <a:rPr lang="fr-FR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Discussion clinique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15370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2060"/>
                </a:solidFill>
              </a:rPr>
              <a:t> Généralités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2060"/>
                </a:solidFill>
              </a:rPr>
              <a:t> signes cliniques 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2060"/>
                </a:solidFill>
              </a:rPr>
              <a:t> signes biologiques</a:t>
            </a:r>
            <a:endParaRPr lang="fr-FR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2060"/>
                </a:solidFill>
              </a:rPr>
              <a:t> traitement  </a:t>
            </a:r>
          </a:p>
          <a:p>
            <a:pPr>
              <a:buNone/>
            </a:pPr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28596" y="571480"/>
            <a:ext cx="821537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plan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Devant le </a:t>
            </a:r>
            <a:r>
              <a:rPr lang="fr-FR" b="1" dirty="0" smtClean="0">
                <a:solidFill>
                  <a:srgbClr val="FF0000"/>
                </a:solidFill>
              </a:rPr>
              <a:t>syndrome anémique chronique isolée</a:t>
            </a:r>
            <a:r>
              <a:rPr lang="fr-FR" dirty="0" smtClean="0"/>
              <a:t> je discute les causes de l’ anémie chronique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Les causes extra hématologiques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Les causes hématologiques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00B0F0"/>
                </a:solidFill>
              </a:rPr>
              <a:t>Cause extra hématologiques </a:t>
            </a:r>
            <a:endParaRPr lang="fr-FR" b="1" u="sng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IRC: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Hepatopathies 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Hypothyroïdie 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Inflammatoire :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Causes hématologiques </a:t>
            </a:r>
            <a:endParaRPr lang="fr-FR" b="1" u="sng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D’origine périphérique </a:t>
            </a:r>
            <a:r>
              <a:rPr lang="fr-FR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         hypersplénisme</a:t>
            </a:r>
            <a:r>
              <a:rPr lang="fr-FR" dirty="0" smtClean="0"/>
              <a:t> : SPM (-)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         hémolytique</a:t>
            </a:r>
            <a:r>
              <a:rPr lang="fr-FR" dirty="0" smtClean="0"/>
              <a:t> : acquise ; éliminer devant    l’absence de la triade  d’ hémolyse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         hémorragique </a:t>
            </a:r>
            <a:r>
              <a:rPr lang="fr-FR" dirty="0" smtClean="0"/>
              <a:t>: pas d’un syndrome hémorragique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607223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D’ origine centrale</a:t>
            </a:r>
            <a:r>
              <a:rPr lang="fr-FR" dirty="0" smtClean="0"/>
              <a:t>: </a:t>
            </a:r>
          </a:p>
          <a:p>
            <a:pPr algn="ctr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A moelle riche                         A moelle pauvre</a:t>
            </a:r>
            <a:r>
              <a:rPr lang="fr-FR" dirty="0" smtClean="0"/>
              <a:t>       </a:t>
            </a:r>
          </a:p>
          <a:p>
            <a:pPr>
              <a:buNone/>
            </a:pPr>
            <a:r>
              <a:rPr lang="fr-FR" sz="1800" dirty="0" smtClean="0"/>
              <a:t>-</a:t>
            </a:r>
            <a:r>
              <a:rPr lang="fr-FR" sz="1800" b="1" dirty="0" smtClean="0">
                <a:solidFill>
                  <a:srgbClr val="7030A0"/>
                </a:solidFill>
              </a:rPr>
              <a:t>Infiltration par des </a:t>
            </a:r>
            <a:r>
              <a:rPr lang="fr-FR" sz="1800" b="1" dirty="0" err="1" smtClean="0">
                <a:solidFill>
                  <a:srgbClr val="7030A0"/>
                </a:solidFill>
              </a:rPr>
              <a:t>cell</a:t>
            </a:r>
            <a:r>
              <a:rPr lang="fr-FR" sz="1800" b="1" dirty="0" smtClean="0">
                <a:solidFill>
                  <a:srgbClr val="7030A0"/>
                </a:solidFill>
              </a:rPr>
              <a:t> extra hématologique           </a:t>
            </a:r>
            <a:r>
              <a:rPr lang="fr-FR" sz="1800" dirty="0" smtClean="0"/>
              <a:t>-  </a:t>
            </a:r>
            <a:r>
              <a:rPr lang="fr-FR" sz="1800" b="1" dirty="0" smtClean="0">
                <a:solidFill>
                  <a:srgbClr val="7030A0"/>
                </a:solidFill>
              </a:rPr>
              <a:t>L’aplasie médullaire : </a:t>
            </a:r>
            <a:r>
              <a:rPr lang="fr-FR" sz="1800" dirty="0" smtClean="0"/>
              <a:t>éliminer </a:t>
            </a:r>
          </a:p>
          <a:p>
            <a:pPr>
              <a:buNone/>
            </a:pPr>
            <a:r>
              <a:rPr lang="fr-FR" sz="1800" dirty="0" smtClean="0"/>
              <a:t>( absence des signes d’appel d’un </a:t>
            </a:r>
            <a:r>
              <a:rPr lang="fr-FR" sz="1800" dirty="0" err="1" smtClean="0"/>
              <a:t>Kc</a:t>
            </a:r>
            <a:r>
              <a:rPr lang="fr-FR" sz="1800" dirty="0" smtClean="0"/>
              <a:t>)                            évolution chronique, absence des</a:t>
            </a:r>
          </a:p>
          <a:p>
            <a:pPr>
              <a:buNone/>
            </a:pPr>
            <a:r>
              <a:rPr lang="fr-FR" sz="1800" dirty="0" smtClean="0"/>
              <a:t>- </a:t>
            </a:r>
            <a:r>
              <a:rPr lang="fr-FR" sz="1800" b="1" dirty="0" smtClean="0">
                <a:solidFill>
                  <a:srgbClr val="7030A0"/>
                </a:solidFill>
              </a:rPr>
              <a:t>infiltration par des </a:t>
            </a:r>
            <a:r>
              <a:rPr lang="fr-FR" sz="1800" b="1" dirty="0" err="1" smtClean="0">
                <a:solidFill>
                  <a:srgbClr val="7030A0"/>
                </a:solidFill>
              </a:rPr>
              <a:t>cell</a:t>
            </a:r>
            <a:r>
              <a:rPr lang="fr-FR" sz="1800" b="1" dirty="0" smtClean="0">
                <a:solidFill>
                  <a:srgbClr val="7030A0"/>
                </a:solidFill>
              </a:rPr>
              <a:t> hématologique</a:t>
            </a:r>
            <a:r>
              <a:rPr lang="fr-FR" sz="1800" dirty="0" smtClean="0"/>
              <a:t>:                        d’insuffisance sanguine , signes </a:t>
            </a:r>
          </a:p>
          <a:p>
            <a:pPr>
              <a:buFont typeface="Courier New" pitchFamily="49" charset="0"/>
              <a:buChar char="o"/>
            </a:pPr>
            <a:r>
              <a:rPr lang="fr-FR" sz="1800" dirty="0" smtClean="0"/>
              <a:t>  LA                                                                                           de siderropenie </a:t>
            </a:r>
          </a:p>
          <a:p>
            <a:pPr>
              <a:buFont typeface="Courier New" pitchFamily="49" charset="0"/>
              <a:buChar char="o"/>
            </a:pPr>
            <a:r>
              <a:rPr lang="fr-FR" sz="1800" dirty="0" smtClean="0"/>
              <a:t>  Lymphomes </a:t>
            </a:r>
          </a:p>
          <a:p>
            <a:pPr>
              <a:buNone/>
            </a:pPr>
            <a:r>
              <a:rPr lang="fr-FR" sz="1800" dirty="0" smtClean="0"/>
              <a:t>-</a:t>
            </a:r>
            <a:r>
              <a:rPr lang="fr-FR" sz="1800" b="1" dirty="0" smtClean="0">
                <a:solidFill>
                  <a:srgbClr val="7030A0"/>
                </a:solidFill>
              </a:rPr>
              <a:t>Carentielles </a:t>
            </a:r>
            <a:r>
              <a:rPr lang="fr-FR" sz="1800" dirty="0" smtClean="0"/>
              <a:t>:</a:t>
            </a:r>
          </a:p>
          <a:p>
            <a:pPr>
              <a:buNone/>
            </a:pPr>
            <a:r>
              <a:rPr lang="fr-FR" sz="1800" dirty="0" smtClean="0">
                <a:solidFill>
                  <a:srgbClr val="C00000"/>
                </a:solidFill>
              </a:rPr>
              <a:t>Carence en FAP </a:t>
            </a:r>
            <a:r>
              <a:rPr lang="fr-FR" sz="1800" dirty="0" smtClean="0"/>
              <a:t>: peu probable devant l’absence des trouble neurologique ni des trouble digestifs et la présence des signes de sidéropénie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Carence en fer </a:t>
            </a:r>
            <a:r>
              <a:rPr lang="fr-FR" sz="1800" dirty="0" smtClean="0"/>
              <a:t>: le DC le plus probable devant l’ évolution chronique la notion des hyperménorrhées la pâleur CM + les signes de sidéropénie </a:t>
            </a:r>
            <a:endParaRPr lang="fr-FR" sz="1800" dirty="0"/>
          </a:p>
        </p:txBody>
      </p:sp>
      <p:cxnSp>
        <p:nvCxnSpPr>
          <p:cNvPr id="5" name="Connecteur droit avec flèche 4"/>
          <p:cNvCxnSpPr/>
          <p:nvPr/>
        </p:nvCxnSpPr>
        <p:spPr>
          <a:xfrm rot="10800000" flipV="1">
            <a:off x="2143108" y="1071546"/>
            <a:ext cx="228601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857752" y="1071546"/>
            <a:ext cx="178595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Examens a demander pour étayer le diagnostic ??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fr-FR" dirty="0" smtClean="0"/>
              <a:t>Un hémogramme </a:t>
            </a:r>
          </a:p>
          <a:p>
            <a:r>
              <a:rPr lang="fr-FR" dirty="0" smtClean="0"/>
              <a:t>Le taux de réticulocyte </a:t>
            </a:r>
          </a:p>
          <a:p>
            <a:r>
              <a:rPr lang="fr-FR" dirty="0" smtClean="0"/>
              <a:t>Un frottis sanguin</a:t>
            </a:r>
          </a:p>
          <a:p>
            <a:r>
              <a:rPr lang="fr-FR" dirty="0" smtClean="0"/>
              <a:t> la ferritinemie et ou un test thérapeutique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r>
              <a:rPr lang="fr-FR" dirty="0" smtClean="0"/>
              <a:t>FNS :    GB= 5000elt/mm3</a:t>
            </a:r>
          </a:p>
          <a:p>
            <a:pPr>
              <a:buNone/>
            </a:pPr>
            <a:r>
              <a:rPr lang="fr-FR" dirty="0" smtClean="0"/>
              <a:t>                 </a:t>
            </a:r>
            <a:r>
              <a:rPr lang="fr-FR" dirty="0" err="1" smtClean="0"/>
              <a:t>Hb</a:t>
            </a:r>
            <a:r>
              <a:rPr lang="fr-FR" dirty="0" smtClean="0"/>
              <a:t>= 6,5g/dl VGM= 65%, CCMH=29%</a:t>
            </a:r>
          </a:p>
          <a:p>
            <a:pPr>
              <a:buNone/>
            </a:pPr>
            <a:r>
              <a:rPr lang="fr-FR" dirty="0" smtClean="0"/>
              <a:t>                 Ptt= 480 000elt/mm3</a:t>
            </a:r>
          </a:p>
          <a:p>
            <a:pPr>
              <a:buNone/>
            </a:pPr>
            <a:r>
              <a:rPr lang="fr-FR" dirty="0" smtClean="0"/>
              <a:t>Taux de </a:t>
            </a:r>
            <a:r>
              <a:rPr lang="fr-FR" dirty="0" err="1" smtClean="0"/>
              <a:t>retic</a:t>
            </a:r>
            <a:r>
              <a:rPr lang="fr-FR" dirty="0" smtClean="0"/>
              <a:t> = 35000elt /mm3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401080" cy="6126163"/>
          </a:xfrm>
        </p:spPr>
        <p:txBody>
          <a:bodyPr>
            <a:normAutofit/>
          </a:bodyPr>
          <a:lstStyle/>
          <a:p>
            <a:r>
              <a:rPr lang="fr-FR" dirty="0" smtClean="0"/>
              <a:t>Anémie sévère microcytaire hypochrome </a:t>
            </a:r>
          </a:p>
          <a:p>
            <a:r>
              <a:rPr lang="fr-FR" dirty="0" smtClean="0"/>
              <a:t>Thrombocytose modérée</a:t>
            </a:r>
          </a:p>
          <a:p>
            <a:r>
              <a:rPr lang="fr-FR" dirty="0" smtClean="0"/>
              <a:t>Gb = </a:t>
            </a:r>
            <a:r>
              <a:rPr lang="fr-FR" dirty="0" err="1" smtClean="0"/>
              <a:t>nl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Pour confirmer mes donnés hematimetrique je fait un ………. Coloré  au MGG</a:t>
            </a:r>
          </a:p>
          <a:p>
            <a:pPr>
              <a:buNone/>
            </a:pPr>
            <a:r>
              <a:rPr lang="fr-FR" dirty="0" smtClean="0"/>
              <a:t>GR= anisocytose +++ :une microcytose </a:t>
            </a:r>
          </a:p>
          <a:p>
            <a:pPr>
              <a:buNone/>
            </a:pPr>
            <a:r>
              <a:rPr lang="fr-FR" dirty="0" smtClean="0"/>
              <a:t>       une hypochromie: annulocytes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285992"/>
            <a:ext cx="2014538" cy="15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71942"/>
            <a:ext cx="295331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DC le plus probable est la carence en fer</a:t>
            </a:r>
          </a:p>
          <a:p>
            <a:r>
              <a:rPr lang="fr-FR" dirty="0" smtClean="0"/>
              <a:t>Pour confirmer le </a:t>
            </a:r>
            <a:r>
              <a:rPr lang="fr-FR" dirty="0" err="1" smtClean="0"/>
              <a:t>dc</a:t>
            </a:r>
            <a:r>
              <a:rPr lang="fr-FR" dirty="0" smtClean="0"/>
              <a:t> je demande un bilan </a:t>
            </a:r>
            <a:r>
              <a:rPr lang="fr-FR" dirty="0" err="1" smtClean="0"/>
              <a:t>martiel</a:t>
            </a:r>
            <a:r>
              <a:rPr lang="fr-FR" dirty="0" smtClean="0"/>
              <a:t> , par défaut je fait un test thérapeutique </a:t>
            </a:r>
          </a:p>
          <a:p>
            <a:pPr>
              <a:buNone/>
            </a:pPr>
            <a:r>
              <a:rPr lang="fr-FR" dirty="0" smtClean="0"/>
              <a:t>Et on guète la crise reticulocytaire entre le 7iem et la 14iem jour</a:t>
            </a:r>
          </a:p>
          <a:p>
            <a:pPr>
              <a:buNone/>
            </a:pPr>
            <a:r>
              <a:rPr lang="fr-FR" dirty="0" smtClean="0"/>
              <a:t>À J 8 la patiente a fait ca crise reticulocytaire </a:t>
            </a:r>
          </a:p>
          <a:p>
            <a:pPr>
              <a:buNone/>
            </a:pPr>
            <a:r>
              <a:rPr lang="fr-FR" dirty="0" smtClean="0"/>
              <a:t>Donc je suis devant une femme de 25 ans qui présente une anémie ferriprive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Le bilan étiologique </a:t>
            </a:r>
            <a:r>
              <a:rPr lang="fr-FR" dirty="0" smtClean="0"/>
              <a:t>: </a:t>
            </a:r>
          </a:p>
          <a:p>
            <a:r>
              <a:rPr lang="fr-FR" dirty="0" smtClean="0"/>
              <a:t>Carence d’apport: -</a:t>
            </a:r>
          </a:p>
          <a:p>
            <a:r>
              <a:rPr lang="fr-FR" dirty="0" smtClean="0"/>
              <a:t>Besoins accrus : -</a:t>
            </a:r>
          </a:p>
          <a:p>
            <a:r>
              <a:rPr lang="fr-FR" dirty="0" smtClean="0"/>
              <a:t>La mal absorption : -</a:t>
            </a:r>
          </a:p>
          <a:p>
            <a:r>
              <a:rPr lang="fr-FR" dirty="0" smtClean="0"/>
              <a:t>Pert excessive: ++++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I) Généralistes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dirty="0" smtClean="0"/>
              <a:t>Anémie</a:t>
            </a:r>
            <a:r>
              <a:rPr lang="fr-FR" dirty="0" smtClean="0"/>
              <a:t>= ↓taux d’ hémoglobine (</a:t>
            </a:r>
            <a:r>
              <a:rPr lang="fr-FR" dirty="0" err="1" smtClean="0"/>
              <a:t>Hb</a:t>
            </a:r>
            <a:r>
              <a:rPr lang="fr-FR" dirty="0" smtClean="0"/>
              <a:t>) 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&lt;  13g/dl  homme</a:t>
            </a:r>
          </a:p>
          <a:p>
            <a:pPr>
              <a:buNone/>
            </a:pPr>
            <a:r>
              <a:rPr lang="fr-FR" dirty="0" smtClean="0"/>
              <a:t>                 &lt;   12g/dl chez la femme</a:t>
            </a:r>
          </a:p>
          <a:p>
            <a:pPr>
              <a:buNone/>
            </a:pPr>
            <a:r>
              <a:rPr lang="fr-FR" b="1" dirty="0" smtClean="0"/>
              <a:t>Microcytaire</a:t>
            </a:r>
            <a:r>
              <a:rPr lang="fr-FR" dirty="0" smtClean="0"/>
              <a:t>    =  </a:t>
            </a:r>
            <a:r>
              <a:rPr lang="fr-FR" dirty="0" smtClean="0">
                <a:solidFill>
                  <a:srgbClr val="FF0000"/>
                </a:solidFill>
              </a:rPr>
              <a:t>VGM</a:t>
            </a:r>
            <a:r>
              <a:rPr lang="fr-FR" dirty="0" smtClean="0"/>
              <a:t> &lt; </a:t>
            </a:r>
            <a:r>
              <a:rPr lang="fr-FR" b="1" dirty="0" smtClean="0"/>
              <a:t>80</a:t>
            </a:r>
            <a:r>
              <a:rPr lang="fr-FR" dirty="0" smtClean="0"/>
              <a:t> </a:t>
            </a:r>
            <a:r>
              <a:rPr lang="fr-FR" dirty="0" err="1" smtClean="0"/>
              <a:t>fl</a:t>
            </a:r>
            <a:r>
              <a:rPr lang="fr-FR" dirty="0" smtClean="0"/>
              <a:t>(80 – 100)= carence en fer   (anémie ferriprive) , beta </a:t>
            </a:r>
            <a:r>
              <a:rPr lang="fr-FR" dirty="0" err="1" smtClean="0"/>
              <a:t>thal</a:t>
            </a:r>
            <a:r>
              <a:rPr lang="fr-FR" dirty="0" smtClean="0"/>
              <a:t> …..</a:t>
            </a:r>
          </a:p>
          <a:p>
            <a:pPr>
              <a:buNone/>
            </a:pPr>
            <a:r>
              <a:rPr lang="fr-FR" b="1" dirty="0" smtClean="0"/>
              <a:t>Macrocytaire</a:t>
            </a:r>
            <a:r>
              <a:rPr lang="fr-FR" dirty="0" smtClean="0"/>
              <a:t>   =  </a:t>
            </a:r>
            <a:r>
              <a:rPr lang="fr-FR" dirty="0" smtClean="0">
                <a:solidFill>
                  <a:srgbClr val="FF0000"/>
                </a:solidFill>
              </a:rPr>
              <a:t>VGM</a:t>
            </a:r>
            <a:r>
              <a:rPr lang="fr-FR" dirty="0" smtClean="0"/>
              <a:t> &gt; </a:t>
            </a:r>
            <a:r>
              <a:rPr lang="fr-FR" b="1" dirty="0" smtClean="0"/>
              <a:t>100</a:t>
            </a:r>
            <a:r>
              <a:rPr lang="fr-FR" dirty="0" smtClean="0"/>
              <a:t> </a:t>
            </a:r>
            <a:r>
              <a:rPr lang="fr-FR" dirty="0" err="1" smtClean="0"/>
              <a:t>fl</a:t>
            </a:r>
            <a:r>
              <a:rPr lang="fr-FR" dirty="0" smtClean="0"/>
              <a:t> carence en FAP , aplasie médullaire …..</a:t>
            </a:r>
          </a:p>
          <a:p>
            <a:pPr>
              <a:buNone/>
            </a:pPr>
            <a:r>
              <a:rPr lang="fr-FR" b="1" dirty="0" smtClean="0"/>
              <a:t>Normocytaire</a:t>
            </a:r>
            <a:r>
              <a:rPr lang="fr-FR" dirty="0" smtClean="0"/>
              <a:t> =  </a:t>
            </a:r>
            <a:r>
              <a:rPr lang="fr-FR" dirty="0" smtClean="0">
                <a:solidFill>
                  <a:srgbClr val="FF0000"/>
                </a:solidFill>
              </a:rPr>
              <a:t>VGM</a:t>
            </a:r>
            <a:r>
              <a:rPr lang="fr-FR" dirty="0" smtClean="0"/>
              <a:t> = (</a:t>
            </a:r>
            <a:r>
              <a:rPr lang="fr-FR" b="1" dirty="0" smtClean="0"/>
              <a:t>80</a:t>
            </a:r>
            <a:r>
              <a:rPr lang="fr-FR" dirty="0" smtClean="0"/>
              <a:t> – </a:t>
            </a:r>
            <a:r>
              <a:rPr lang="fr-FR" b="1" dirty="0" smtClean="0"/>
              <a:t>100</a:t>
            </a:r>
            <a:r>
              <a:rPr lang="fr-FR" dirty="0" smtClean="0"/>
              <a:t>) anémie mixte ; </a:t>
            </a:r>
            <a:r>
              <a:rPr lang="fr-FR" dirty="0" err="1" smtClean="0"/>
              <a:t>kc</a:t>
            </a:r>
            <a:r>
              <a:rPr lang="fr-FR" dirty="0" smtClean="0"/>
              <a:t>….</a:t>
            </a:r>
          </a:p>
          <a:p>
            <a:pPr>
              <a:buNone/>
            </a:pPr>
            <a:r>
              <a:rPr lang="fr-FR" b="1" dirty="0" smtClean="0"/>
              <a:t>Hypochrome</a:t>
            </a:r>
            <a:r>
              <a:rPr lang="fr-FR" dirty="0" smtClean="0"/>
              <a:t> = anomalie de coloration =           CCMH&lt;32 % (32 – 36)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B050"/>
                </a:solidFill>
              </a:rPr>
              <a:t>Traitement </a:t>
            </a:r>
          </a:p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0070C0"/>
                </a:solidFill>
              </a:rPr>
              <a:t>But</a:t>
            </a:r>
            <a:r>
              <a:rPr lang="fr-FR" dirty="0" smtClean="0"/>
              <a:t> 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corriger l’ anémie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restaurer les réserves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traiter l’ étiologie</a:t>
            </a:r>
          </a:p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0070C0"/>
                </a:solidFill>
              </a:rPr>
              <a:t>Armes et méthodes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dirty="0" smtClean="0">
                <a:solidFill>
                  <a:srgbClr val="92D050"/>
                </a:solidFill>
              </a:rPr>
              <a:t>Transfusion sanguine </a:t>
            </a:r>
            <a:r>
              <a:rPr lang="fr-FR" dirty="0" smtClean="0"/>
              <a:t>: CG phénotype et filtrés</a:t>
            </a:r>
          </a:p>
          <a:p>
            <a:pPr>
              <a:buNone/>
            </a:pPr>
            <a:r>
              <a:rPr lang="fr-FR" dirty="0" smtClean="0"/>
              <a:t>A éviter : ne corrige pas les réserves </a:t>
            </a:r>
          </a:p>
          <a:p>
            <a:pPr>
              <a:buNone/>
            </a:pPr>
            <a:r>
              <a:rPr lang="fr-FR" b="1" dirty="0" smtClean="0">
                <a:solidFill>
                  <a:srgbClr val="92D050"/>
                </a:solidFill>
              </a:rPr>
              <a:t>Traitement martial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Formes orales</a:t>
            </a:r>
            <a:r>
              <a:rPr lang="fr-FR" dirty="0" smtClean="0"/>
              <a:t>: </a:t>
            </a:r>
            <a:r>
              <a:rPr lang="fr-FR" dirty="0" err="1" smtClean="0"/>
              <a:t>fumafer</a:t>
            </a:r>
            <a:r>
              <a:rPr lang="fr-FR" dirty="0" smtClean="0"/>
              <a:t> , tardyferon , ferrosanol duodénal</a:t>
            </a:r>
          </a:p>
          <a:p>
            <a:pPr>
              <a:buNone/>
            </a:pPr>
            <a:r>
              <a:rPr lang="fr-FR" dirty="0" smtClean="0"/>
              <a:t>posologie </a:t>
            </a:r>
            <a:r>
              <a:rPr lang="fr-FR" b="1" dirty="0" smtClean="0"/>
              <a:t>2 – 3 </a:t>
            </a:r>
            <a:r>
              <a:rPr lang="fr-FR" dirty="0" smtClean="0"/>
              <a:t>mg/kg de fer métal</a:t>
            </a:r>
          </a:p>
          <a:p>
            <a:pPr>
              <a:buNone/>
            </a:pPr>
            <a:r>
              <a:rPr lang="fr-FR" dirty="0" smtClean="0"/>
              <a:t>Durée de </a:t>
            </a:r>
            <a:r>
              <a:rPr lang="fr-FR" dirty="0" err="1" smtClean="0"/>
              <a:t>trt</a:t>
            </a:r>
            <a:r>
              <a:rPr lang="fr-FR" dirty="0" smtClean="0"/>
              <a:t> : </a:t>
            </a:r>
            <a:r>
              <a:rPr lang="fr-FR" b="1" dirty="0" smtClean="0"/>
              <a:t>6</a:t>
            </a:r>
            <a:r>
              <a:rPr lang="fr-FR" dirty="0" smtClean="0"/>
              <a:t> mois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Surveillance et résultats: </a:t>
            </a:r>
          </a:p>
          <a:p>
            <a:pPr>
              <a:buNone/>
            </a:pPr>
            <a:r>
              <a:rPr lang="fr-FR" dirty="0" smtClean="0"/>
              <a:t> la moitie de l’ </a:t>
            </a:r>
            <a:r>
              <a:rPr lang="fr-FR" dirty="0" err="1" smtClean="0"/>
              <a:t>Hb</a:t>
            </a:r>
            <a:r>
              <a:rPr lang="fr-FR" dirty="0" smtClean="0"/>
              <a:t> est récupérer en </a:t>
            </a:r>
            <a:r>
              <a:rPr lang="fr-FR" b="1" dirty="0" smtClean="0"/>
              <a:t>3</a:t>
            </a:r>
            <a:r>
              <a:rPr lang="fr-FR" dirty="0" smtClean="0"/>
              <a:t> semaines </a:t>
            </a:r>
          </a:p>
          <a:p>
            <a:pPr>
              <a:buNone/>
            </a:pPr>
            <a:r>
              <a:rPr lang="fr-FR" dirty="0" smtClean="0"/>
              <a:t>Le taux d’ </a:t>
            </a:r>
            <a:r>
              <a:rPr lang="fr-FR" dirty="0" err="1" smtClean="0"/>
              <a:t>Hb</a:t>
            </a:r>
            <a:r>
              <a:rPr lang="fr-FR" dirty="0" smtClean="0"/>
              <a:t> se corrige en </a:t>
            </a:r>
            <a:r>
              <a:rPr lang="fr-FR" b="1" dirty="0" smtClean="0"/>
              <a:t>2</a:t>
            </a:r>
            <a:r>
              <a:rPr lang="fr-FR" dirty="0" smtClean="0"/>
              <a:t> mois </a:t>
            </a:r>
          </a:p>
          <a:p>
            <a:pPr>
              <a:buNone/>
            </a:pPr>
            <a:r>
              <a:rPr lang="fr-FR" dirty="0" smtClean="0"/>
              <a:t>Les réserves seront restaurer en </a:t>
            </a:r>
            <a:r>
              <a:rPr lang="fr-FR" b="1" dirty="0" smtClean="0"/>
              <a:t>6</a:t>
            </a:r>
            <a:r>
              <a:rPr lang="fr-FR" dirty="0" smtClean="0"/>
              <a:t> mois </a:t>
            </a: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Traitement étiologique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Envoyer la patiente en gynécologie pour le traiter l’ hyperménorrhée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785786" y="2786058"/>
            <a:ext cx="7614298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perspectiveRelaxedModerately"/>
              <a:lightRig rig="glow" dir="t">
                <a:rot lat="0" lon="0" rev="3600000"/>
              </a:lightRig>
            </a:scene3d>
            <a:sp3d extrusionH="57150" prstMaterial="softEdge">
              <a:bevelT w="29210" h="16510" prst="angle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Merci de votre attention </a:t>
            </a:r>
            <a:endParaRPr lang="fr-F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     </a:t>
            </a:r>
            <a:r>
              <a:rPr lang="fr-FR" dirty="0" smtClean="0">
                <a:solidFill>
                  <a:srgbClr val="C00000"/>
                </a:solidFill>
              </a:rPr>
              <a:t>Réticulocyte </a:t>
            </a:r>
            <a:r>
              <a:rPr lang="fr-FR" dirty="0" smtClean="0"/>
              <a:t>= origine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centrale                                périphérique 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sz="2400" dirty="0" smtClean="0">
                <a:solidFill>
                  <a:srgbClr val="FF0000"/>
                </a:solidFill>
              </a:rPr>
              <a:t>&lt;120 000                                                    &gt;120 000 </a:t>
            </a: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000" dirty="0" smtClean="0"/>
              <a:t>carenciel (fer , FAP)                                hémolytique (congénitale ou acquise) </a:t>
            </a:r>
          </a:p>
          <a:p>
            <a:pPr>
              <a:buNone/>
            </a:pPr>
            <a:r>
              <a:rPr lang="fr-FR" sz="2000" dirty="0" smtClean="0"/>
              <a:t> infiltration médullaire                           </a:t>
            </a:r>
            <a:r>
              <a:rPr lang="fr-FR" sz="2000" dirty="0" err="1" smtClean="0"/>
              <a:t>sd</a:t>
            </a:r>
            <a:r>
              <a:rPr lang="fr-FR" sz="2000" dirty="0" smtClean="0"/>
              <a:t> </a:t>
            </a:r>
            <a:r>
              <a:rPr lang="fr-FR" sz="2000" dirty="0" err="1" smtClean="0"/>
              <a:t>hgq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Aplasie médullaire                                  SPM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rot="10800000" flipV="1">
            <a:off x="1928794" y="1285860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071934" y="1285860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lèche vers le bas 8"/>
          <p:cNvSpPr/>
          <p:nvPr/>
        </p:nvSpPr>
        <p:spPr>
          <a:xfrm>
            <a:off x="1285852" y="3571876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5786446" y="3571876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328451" y="2967335"/>
            <a:ext cx="6487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Anemies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carencielles 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28654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</a:t>
            </a:r>
            <a:r>
              <a:rPr lang="fr-FR" b="1" u="sng" dirty="0" smtClean="0">
                <a:solidFill>
                  <a:srgbClr val="FF0000"/>
                </a:solidFill>
              </a:rPr>
              <a:t>Définition </a:t>
            </a:r>
            <a:r>
              <a:rPr lang="fr-FR" u="sng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Anémies carentielles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C’est la diminution du taux d’</a:t>
            </a:r>
            <a:r>
              <a:rPr lang="fr-FR" dirty="0" err="1" smtClean="0"/>
              <a:t>Hb</a:t>
            </a:r>
            <a:r>
              <a:rPr lang="fr-FR" dirty="0" smtClean="0"/>
              <a:t> en rapport avec une carence en facteurs de croissances extrinsèque =</a:t>
            </a:r>
          </a:p>
          <a:p>
            <a:pPr>
              <a:buNone/>
            </a:pPr>
            <a:r>
              <a:rPr lang="fr-FR" dirty="0" smtClean="0"/>
              <a:t>-en  </a:t>
            </a:r>
            <a:r>
              <a:rPr lang="fr-FR" dirty="0" smtClean="0">
                <a:solidFill>
                  <a:srgbClr val="FF0000"/>
                </a:solidFill>
              </a:rPr>
              <a:t>fer</a:t>
            </a:r>
            <a:r>
              <a:rPr lang="fr-FR" dirty="0" smtClean="0"/>
              <a:t> qui est indispensables a la synthèse d’</a:t>
            </a:r>
            <a:r>
              <a:rPr lang="fr-FR" b="1" dirty="0" err="1" smtClean="0"/>
              <a:t>Hb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-en </a:t>
            </a:r>
            <a:r>
              <a:rPr lang="fr-FR" dirty="0" smtClean="0">
                <a:solidFill>
                  <a:srgbClr val="FF0000"/>
                </a:solidFill>
              </a:rPr>
              <a:t>facteurs antipernicieux </a:t>
            </a:r>
            <a:r>
              <a:rPr lang="fr-FR" dirty="0" smtClean="0"/>
              <a:t>(Vita</a:t>
            </a:r>
            <a:r>
              <a:rPr lang="fr-FR" dirty="0" smtClean="0">
                <a:solidFill>
                  <a:srgbClr val="FF0000"/>
                </a:solidFill>
              </a:rPr>
              <a:t>B12</a:t>
            </a:r>
            <a:r>
              <a:rPr lang="fr-FR" dirty="0" smtClean="0"/>
              <a:t> et Vita</a:t>
            </a:r>
            <a:r>
              <a:rPr lang="fr-FR" dirty="0" smtClean="0">
                <a:solidFill>
                  <a:srgbClr val="FF0000"/>
                </a:solidFill>
              </a:rPr>
              <a:t>B9</a:t>
            </a:r>
            <a:r>
              <a:rPr lang="fr-FR" dirty="0" smtClean="0"/>
              <a:t>) indispensable a la synthèse de l’ </a:t>
            </a:r>
            <a:r>
              <a:rPr lang="fr-FR" b="1" dirty="0" smtClean="0"/>
              <a:t>ADN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2060"/>
                </a:solidFill>
              </a:rPr>
              <a:t>Définition </a:t>
            </a:r>
          </a:p>
          <a:p>
            <a:r>
              <a:rPr lang="fr-FR" dirty="0" smtClean="0"/>
              <a:t>C’est une anémie par carence en fer </a:t>
            </a:r>
          </a:p>
          <a:p>
            <a:r>
              <a:rPr lang="fr-FR" dirty="0" smtClean="0"/>
              <a:t>En rapport avec la    du </a:t>
            </a:r>
            <a:r>
              <a:rPr lang="fr-FR" b="1" dirty="0" smtClean="0">
                <a:solidFill>
                  <a:srgbClr val="C00000"/>
                </a:solidFill>
              </a:rPr>
              <a:t>fer</a:t>
            </a:r>
            <a:r>
              <a:rPr lang="fr-FR" dirty="0" smtClean="0"/>
              <a:t> disponible a l’ </a:t>
            </a:r>
            <a:r>
              <a:rPr lang="fr-FR" dirty="0" err="1" smtClean="0"/>
              <a:t>hémoglobino</a:t>
            </a:r>
            <a:r>
              <a:rPr lang="fr-FR" dirty="0" smtClean="0"/>
              <a:t>-</a:t>
            </a:r>
            <a:r>
              <a:rPr lang="fr-FR" dirty="0" err="1" smtClean="0"/>
              <a:t>synthese</a:t>
            </a:r>
            <a:r>
              <a:rPr lang="fr-FR" dirty="0" smtClean="0"/>
              <a:t> </a:t>
            </a:r>
          </a:p>
          <a:p>
            <a:r>
              <a:rPr lang="fr-FR" dirty="0" smtClean="0"/>
              <a:t>Due a l’ épuisement des réserves en fer </a:t>
            </a:r>
          </a:p>
          <a:p>
            <a:r>
              <a:rPr lang="fr-FR" dirty="0" smtClean="0"/>
              <a:t>C’est une anémie microcytaire hypochrome </a:t>
            </a:r>
            <a:r>
              <a:rPr lang="fr-FR" dirty="0" err="1" smtClean="0"/>
              <a:t>arégénérative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2060"/>
                </a:solidFill>
              </a:rPr>
              <a:t>Epidémiologie</a:t>
            </a:r>
            <a:r>
              <a:rPr lang="fr-FR" dirty="0" smtClean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Très répondue dans le monde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première cause d’ anémie 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Plus fréquente chez la femme en activité génitale et les organisme en expansion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2910" y="214290"/>
            <a:ext cx="5395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Anémie ferriprive 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14678" y="1928802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Rappel physiologie sur le métabolisme de fer:</a:t>
            </a:r>
          </a:p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dirty="0" smtClean="0"/>
              <a:t>le fer est le mentale le plus répondu dans               l’ organisme   </a:t>
            </a:r>
          </a:p>
          <a:p>
            <a:pPr>
              <a:buNone/>
            </a:pPr>
            <a:r>
              <a:rPr lang="fr-FR" dirty="0" smtClean="0"/>
              <a:t>Rôle: transport de l’</a:t>
            </a:r>
            <a:r>
              <a:rPr lang="fr-FR" b="1" dirty="0" smtClean="0">
                <a:solidFill>
                  <a:srgbClr val="FF0000"/>
                </a:solidFill>
              </a:rPr>
              <a:t>O2</a:t>
            </a:r>
          </a:p>
          <a:p>
            <a:pPr>
              <a:buNone/>
            </a:pPr>
            <a:r>
              <a:rPr lang="fr-FR" dirty="0" smtClean="0"/>
              <a:t>L’ organisme contient </a:t>
            </a:r>
            <a:r>
              <a:rPr lang="fr-FR" dirty="0" smtClean="0">
                <a:solidFill>
                  <a:srgbClr val="FF0000"/>
                </a:solidFill>
              </a:rPr>
              <a:t>3 – 5 g </a:t>
            </a:r>
            <a:r>
              <a:rPr lang="fr-FR" dirty="0" smtClean="0"/>
              <a:t>de fer reparti en </a:t>
            </a:r>
            <a:r>
              <a:rPr lang="fr-FR" dirty="0" smtClean="0">
                <a:solidFill>
                  <a:srgbClr val="00B050"/>
                </a:solidFill>
              </a:rPr>
              <a:t>3 compartiments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B050"/>
                </a:solidFill>
              </a:rPr>
              <a:t>C</a:t>
            </a:r>
            <a:r>
              <a:rPr lang="fr-FR" dirty="0" smtClean="0"/>
              <a:t> fonctionnel 70 %.......</a:t>
            </a:r>
            <a:r>
              <a:rPr lang="fr-FR" dirty="0" err="1" smtClean="0"/>
              <a:t>Hb</a:t>
            </a: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B050"/>
                </a:solidFill>
              </a:rPr>
              <a:t>C</a:t>
            </a:r>
            <a:r>
              <a:rPr lang="fr-FR" dirty="0" smtClean="0"/>
              <a:t> de transport 0,1%.....transferrine 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B050"/>
                </a:solidFill>
              </a:rPr>
              <a:t>C</a:t>
            </a:r>
            <a:r>
              <a:rPr lang="fr-FR" dirty="0" smtClean="0"/>
              <a:t> de réserve 25 – 30 % </a:t>
            </a:r>
            <a:r>
              <a:rPr lang="fr-FR" dirty="0" err="1" smtClean="0"/>
              <a:t>ferritine</a:t>
            </a:r>
            <a:r>
              <a:rPr lang="fr-FR" dirty="0" smtClean="0"/>
              <a:t> (MO , foie ; rate  macrophage)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00B050"/>
                </a:solidFill>
              </a:rPr>
              <a:t>Les apports </a:t>
            </a:r>
            <a:r>
              <a:rPr lang="fr-FR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Aliments riche en fer 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Les abats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Les  viandes rouge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Poissons 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Lentilles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Les épinards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00B050"/>
                </a:solidFill>
              </a:rPr>
              <a:t>Les besoin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H et F ménopausées ……….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mg/j</a:t>
            </a:r>
          </a:p>
          <a:p>
            <a:pPr>
              <a:buNone/>
            </a:pPr>
            <a:r>
              <a:rPr lang="fr-FR" dirty="0" smtClean="0"/>
              <a:t>F en activité génitale …….</a:t>
            </a:r>
            <a:r>
              <a:rPr lang="fr-FR" dirty="0" smtClean="0">
                <a:solidFill>
                  <a:srgbClr val="FF0000"/>
                </a:solidFill>
              </a:rPr>
              <a:t>2 – 4 </a:t>
            </a:r>
            <a:r>
              <a:rPr lang="fr-FR" dirty="0" smtClean="0"/>
              <a:t>mg/j</a:t>
            </a:r>
          </a:p>
          <a:p>
            <a:pPr>
              <a:buNone/>
            </a:pPr>
            <a:r>
              <a:rPr lang="fr-FR" dirty="0" smtClean="0"/>
              <a:t>F enceinte ………………………..</a:t>
            </a:r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mg/j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1423</Words>
  <Application>Microsoft Office PowerPoint</Application>
  <PresentationFormat>Affichage à l'écran (4:3)</PresentationFormat>
  <Paragraphs>231</Paragraphs>
  <Slides>32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Traitement </vt:lpstr>
      <vt:lpstr>Diapositive 14</vt:lpstr>
      <vt:lpstr>Diapositive 15</vt:lpstr>
      <vt:lpstr>Diapositive 16</vt:lpstr>
      <vt:lpstr>Discussion </vt:lpstr>
      <vt:lpstr>Synthèse </vt:lpstr>
      <vt:lpstr>Discussion clinique </vt:lpstr>
      <vt:lpstr>Diapositive 20</vt:lpstr>
      <vt:lpstr>Cause extra hématologiques </vt:lpstr>
      <vt:lpstr>Causes hématologiques </vt:lpstr>
      <vt:lpstr>Diapositive 23</vt:lpstr>
      <vt:lpstr>Examens a demander pour étayer le diagnostic ??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ency-education.com</dc:creator>
  <cp:lastModifiedBy>boulares computer</cp:lastModifiedBy>
  <cp:revision>118</cp:revision>
  <dcterms:created xsi:type="dcterms:W3CDTF">2015-10-01T17:06:26Z</dcterms:created>
  <dcterms:modified xsi:type="dcterms:W3CDTF">2016-02-08T21:21:58Z</dcterms:modified>
</cp:coreProperties>
</file>