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3" r:id="rId7"/>
    <p:sldId id="264" r:id="rId8"/>
    <p:sldId id="266" r:id="rId9"/>
    <p:sldId id="267" r:id="rId10"/>
    <p:sldId id="276" r:id="rId11"/>
    <p:sldId id="268" r:id="rId12"/>
    <p:sldId id="277" r:id="rId13"/>
    <p:sldId id="278" r:id="rId14"/>
    <p:sldId id="279" r:id="rId15"/>
    <p:sldId id="272" r:id="rId16"/>
    <p:sldId id="271" r:id="rId17"/>
    <p:sldId id="275" r:id="rId18"/>
    <p:sldId id="273" r:id="rId19"/>
    <p:sldId id="280" r:id="rId20"/>
    <p:sldId id="274"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B2141E-462C-42BA-BA94-70F70FA3D44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892E9583-81F2-4A2C-A92E-460A2232E925}">
      <dgm:prSet phldrT="[Texte]" custT="1"/>
      <dgm:spPr/>
      <dgm:t>
        <a:bodyPr/>
        <a:lstStyle/>
        <a:p>
          <a:r>
            <a:rPr lang="fr-FR" sz="2400" b="1" dirty="0" smtClean="0"/>
            <a:t>Purpuras</a:t>
          </a:r>
          <a:endParaRPr lang="fr-FR" sz="2400" b="1" dirty="0"/>
        </a:p>
      </dgm:t>
    </dgm:pt>
    <dgm:pt modelId="{FEBC9A7C-5A3D-4A6B-B433-00591FCA2408}" type="parTrans" cxnId="{AE33537E-F2DD-4248-99E9-554553AB21FE}">
      <dgm:prSet/>
      <dgm:spPr/>
      <dgm:t>
        <a:bodyPr/>
        <a:lstStyle/>
        <a:p>
          <a:endParaRPr lang="fr-FR"/>
        </a:p>
      </dgm:t>
    </dgm:pt>
    <dgm:pt modelId="{1701C7A8-5465-48A1-A3B2-F5B707340B17}" type="sibTrans" cxnId="{AE33537E-F2DD-4248-99E9-554553AB21FE}">
      <dgm:prSet/>
      <dgm:spPr/>
      <dgm:t>
        <a:bodyPr/>
        <a:lstStyle/>
        <a:p>
          <a:endParaRPr lang="fr-FR"/>
        </a:p>
      </dgm:t>
    </dgm:pt>
    <dgm:pt modelId="{17ACBCFC-2CEE-448F-BBD4-B7899498B351}">
      <dgm:prSet phldrT="[Texte]" custT="1"/>
      <dgm:spPr/>
      <dgm:t>
        <a:bodyPr/>
        <a:lstStyle/>
        <a:p>
          <a:r>
            <a:rPr lang="fr-FR" sz="2400" b="1" dirty="0" smtClean="0"/>
            <a:t>vasculaires</a:t>
          </a:r>
          <a:endParaRPr lang="fr-FR" sz="2400" b="1" dirty="0"/>
        </a:p>
      </dgm:t>
    </dgm:pt>
    <dgm:pt modelId="{946ABFC4-ACFA-4985-9F94-BC967E990C06}" type="parTrans" cxnId="{1DF8FD88-AA1C-4F86-8225-4ED6FEEE91A2}">
      <dgm:prSet/>
      <dgm:spPr/>
      <dgm:t>
        <a:bodyPr/>
        <a:lstStyle/>
        <a:p>
          <a:endParaRPr lang="fr-FR"/>
        </a:p>
      </dgm:t>
    </dgm:pt>
    <dgm:pt modelId="{E62029B3-4772-42C8-8C39-64112193E83B}" type="sibTrans" cxnId="{1DF8FD88-AA1C-4F86-8225-4ED6FEEE91A2}">
      <dgm:prSet/>
      <dgm:spPr/>
      <dgm:t>
        <a:bodyPr/>
        <a:lstStyle/>
        <a:p>
          <a:endParaRPr lang="fr-FR"/>
        </a:p>
      </dgm:t>
    </dgm:pt>
    <dgm:pt modelId="{14236541-7C75-46F4-A408-7A42284B6E2F}">
      <dgm:prSet phldrT="[Texte]" custT="1"/>
      <dgm:spPr/>
      <dgm:t>
        <a:bodyPr/>
        <a:lstStyle/>
        <a:p>
          <a:r>
            <a:rPr lang="fr-FR" sz="2400" dirty="0" smtClean="0"/>
            <a:t>vascularites</a:t>
          </a:r>
          <a:endParaRPr lang="fr-FR" sz="2400" dirty="0"/>
        </a:p>
      </dgm:t>
    </dgm:pt>
    <dgm:pt modelId="{CF9479EF-8835-4BB4-9356-0430D9209B75}" type="parTrans" cxnId="{0ECA039E-E8C7-44CC-8146-3EDC4C45BF60}">
      <dgm:prSet/>
      <dgm:spPr/>
      <dgm:t>
        <a:bodyPr/>
        <a:lstStyle/>
        <a:p>
          <a:endParaRPr lang="fr-FR"/>
        </a:p>
      </dgm:t>
    </dgm:pt>
    <dgm:pt modelId="{367AA779-7373-4FBD-AEDA-4BA97D9DBD2D}" type="sibTrans" cxnId="{0ECA039E-E8C7-44CC-8146-3EDC4C45BF60}">
      <dgm:prSet/>
      <dgm:spPr/>
      <dgm:t>
        <a:bodyPr/>
        <a:lstStyle/>
        <a:p>
          <a:endParaRPr lang="fr-FR"/>
        </a:p>
      </dgm:t>
    </dgm:pt>
    <dgm:pt modelId="{34FEDE7A-C014-4AFD-9A98-CF891AB3C98D}">
      <dgm:prSet phldrT="[Texte]" custT="1"/>
      <dgm:spPr/>
      <dgm:t>
        <a:bodyPr/>
        <a:lstStyle/>
        <a:p>
          <a:r>
            <a:rPr lang="fr-FR" sz="2400" dirty="0" smtClean="0"/>
            <a:t>Origine infectieuse</a:t>
          </a:r>
          <a:endParaRPr lang="fr-FR" sz="2400" dirty="0"/>
        </a:p>
      </dgm:t>
    </dgm:pt>
    <dgm:pt modelId="{33D51E22-5ABE-438E-8883-0A96D0E99441}" type="parTrans" cxnId="{20D51268-D1AB-46B6-9AFA-4324FF8B4B90}">
      <dgm:prSet/>
      <dgm:spPr/>
      <dgm:t>
        <a:bodyPr/>
        <a:lstStyle/>
        <a:p>
          <a:endParaRPr lang="fr-FR"/>
        </a:p>
      </dgm:t>
    </dgm:pt>
    <dgm:pt modelId="{C544F7F8-8C8F-4099-AA82-4F1BA1F36A07}" type="sibTrans" cxnId="{20D51268-D1AB-46B6-9AFA-4324FF8B4B90}">
      <dgm:prSet/>
      <dgm:spPr/>
      <dgm:t>
        <a:bodyPr/>
        <a:lstStyle/>
        <a:p>
          <a:endParaRPr lang="fr-FR"/>
        </a:p>
      </dgm:t>
    </dgm:pt>
    <dgm:pt modelId="{6F8A88CE-571A-481F-82BC-93ABF428499B}">
      <dgm:prSet phldrT="[Texte]" custT="1"/>
      <dgm:spPr/>
      <dgm:t>
        <a:bodyPr/>
        <a:lstStyle/>
        <a:p>
          <a:r>
            <a:rPr lang="fr-FR" sz="2000" b="1" dirty="0" smtClean="0"/>
            <a:t>plaquettaires</a:t>
          </a:r>
          <a:endParaRPr lang="fr-FR" sz="2000" b="1" dirty="0"/>
        </a:p>
      </dgm:t>
    </dgm:pt>
    <dgm:pt modelId="{C1F1D254-2B5D-4571-8928-CABB9074ACA9}" type="parTrans" cxnId="{25CDC95A-F716-4E4C-AEA6-A58BDBF2E24A}">
      <dgm:prSet/>
      <dgm:spPr/>
      <dgm:t>
        <a:bodyPr/>
        <a:lstStyle/>
        <a:p>
          <a:endParaRPr lang="fr-FR"/>
        </a:p>
      </dgm:t>
    </dgm:pt>
    <dgm:pt modelId="{B0FA6D9F-8E15-4A4C-AF61-C710763AA50A}" type="sibTrans" cxnId="{25CDC95A-F716-4E4C-AEA6-A58BDBF2E24A}">
      <dgm:prSet/>
      <dgm:spPr/>
      <dgm:t>
        <a:bodyPr/>
        <a:lstStyle/>
        <a:p>
          <a:endParaRPr lang="fr-FR"/>
        </a:p>
      </dgm:t>
    </dgm:pt>
    <dgm:pt modelId="{78045365-6453-4531-BDA7-362D42798BD0}">
      <dgm:prSet phldrT="[Texte]" custT="1"/>
      <dgm:spPr/>
      <dgm:t>
        <a:bodyPr/>
        <a:lstStyle/>
        <a:p>
          <a:r>
            <a:rPr lang="fr-FR" sz="2000" dirty="0" err="1" smtClean="0"/>
            <a:t>Thrombopéniques</a:t>
          </a:r>
          <a:r>
            <a:rPr lang="fr-FR" sz="2000" dirty="0" smtClean="0"/>
            <a:t> </a:t>
          </a:r>
          <a:endParaRPr lang="fr-FR" sz="2000" dirty="0"/>
        </a:p>
      </dgm:t>
    </dgm:pt>
    <dgm:pt modelId="{96E3F572-67DE-47FE-9730-CF29558B2620}" type="parTrans" cxnId="{5506738C-35AF-4256-9CB7-BDECC7106189}">
      <dgm:prSet/>
      <dgm:spPr/>
      <dgm:t>
        <a:bodyPr/>
        <a:lstStyle/>
        <a:p>
          <a:endParaRPr lang="fr-FR"/>
        </a:p>
      </dgm:t>
    </dgm:pt>
    <dgm:pt modelId="{7A6A75BE-C677-4537-BE8F-AD07E0C81034}" type="sibTrans" cxnId="{5506738C-35AF-4256-9CB7-BDECC7106189}">
      <dgm:prSet/>
      <dgm:spPr/>
      <dgm:t>
        <a:bodyPr/>
        <a:lstStyle/>
        <a:p>
          <a:endParaRPr lang="fr-FR"/>
        </a:p>
      </dgm:t>
    </dgm:pt>
    <dgm:pt modelId="{6EF5C4B1-F590-4388-8915-BAA9AA7995E3}">
      <dgm:prSet phldrT="[Texte]"/>
      <dgm:spPr/>
      <dgm:t>
        <a:bodyPr/>
        <a:lstStyle/>
        <a:p>
          <a:r>
            <a:rPr lang="fr-FR" dirty="0" err="1" smtClean="0"/>
            <a:t>Thrombopathiques</a:t>
          </a:r>
          <a:r>
            <a:rPr lang="fr-FR" dirty="0" smtClean="0"/>
            <a:t> </a:t>
          </a:r>
          <a:endParaRPr lang="fr-FR" dirty="0"/>
        </a:p>
      </dgm:t>
    </dgm:pt>
    <dgm:pt modelId="{172F6E11-F021-4050-93F0-261988F6413C}" type="parTrans" cxnId="{199EB93A-914B-4E80-8AA5-F74908FB277F}">
      <dgm:prSet/>
      <dgm:spPr/>
      <dgm:t>
        <a:bodyPr/>
        <a:lstStyle/>
        <a:p>
          <a:endParaRPr lang="fr-FR"/>
        </a:p>
      </dgm:t>
    </dgm:pt>
    <dgm:pt modelId="{5C2F2309-7E10-4F11-8F5A-48BE950878D6}" type="sibTrans" cxnId="{199EB93A-914B-4E80-8AA5-F74908FB277F}">
      <dgm:prSet/>
      <dgm:spPr/>
      <dgm:t>
        <a:bodyPr/>
        <a:lstStyle/>
        <a:p>
          <a:endParaRPr lang="fr-FR"/>
        </a:p>
      </dgm:t>
    </dgm:pt>
    <dgm:pt modelId="{4ED27F0E-DA72-492D-815B-449C739A36CC}" type="pres">
      <dgm:prSet presAssocID="{AAB2141E-462C-42BA-BA94-70F70FA3D447}" presName="hierChild1" presStyleCnt="0">
        <dgm:presLayoutVars>
          <dgm:chPref val="1"/>
          <dgm:dir/>
          <dgm:animOne val="branch"/>
          <dgm:animLvl val="lvl"/>
          <dgm:resizeHandles/>
        </dgm:presLayoutVars>
      </dgm:prSet>
      <dgm:spPr/>
      <dgm:t>
        <a:bodyPr/>
        <a:lstStyle/>
        <a:p>
          <a:endParaRPr lang="fr-FR"/>
        </a:p>
      </dgm:t>
    </dgm:pt>
    <dgm:pt modelId="{6B0E7C7C-6576-4C25-A421-28B4CE5FECF2}" type="pres">
      <dgm:prSet presAssocID="{892E9583-81F2-4A2C-A92E-460A2232E925}" presName="hierRoot1" presStyleCnt="0"/>
      <dgm:spPr/>
    </dgm:pt>
    <dgm:pt modelId="{66FD2641-F613-4E75-8317-643E6B7C209B}" type="pres">
      <dgm:prSet presAssocID="{892E9583-81F2-4A2C-A92E-460A2232E925}" presName="composite" presStyleCnt="0"/>
      <dgm:spPr/>
    </dgm:pt>
    <dgm:pt modelId="{E7318921-C42A-45A8-983C-4931AA8D8752}" type="pres">
      <dgm:prSet presAssocID="{892E9583-81F2-4A2C-A92E-460A2232E925}" presName="background" presStyleLbl="node0" presStyleIdx="0" presStyleCnt="1"/>
      <dgm:spPr/>
    </dgm:pt>
    <dgm:pt modelId="{7BFA9F13-2701-47BE-8A7E-8FD9D72FE724}" type="pres">
      <dgm:prSet presAssocID="{892E9583-81F2-4A2C-A92E-460A2232E925}" presName="text" presStyleLbl="fgAcc0" presStyleIdx="0" presStyleCnt="1">
        <dgm:presLayoutVars>
          <dgm:chPref val="3"/>
        </dgm:presLayoutVars>
      </dgm:prSet>
      <dgm:spPr/>
      <dgm:t>
        <a:bodyPr/>
        <a:lstStyle/>
        <a:p>
          <a:endParaRPr lang="fr-FR"/>
        </a:p>
      </dgm:t>
    </dgm:pt>
    <dgm:pt modelId="{8DDDE84C-EF0B-459E-8633-F845FA8CD340}" type="pres">
      <dgm:prSet presAssocID="{892E9583-81F2-4A2C-A92E-460A2232E925}" presName="hierChild2" presStyleCnt="0"/>
      <dgm:spPr/>
    </dgm:pt>
    <dgm:pt modelId="{B777F764-0E25-4DF4-AD5D-47BBDCCFA6EC}" type="pres">
      <dgm:prSet presAssocID="{946ABFC4-ACFA-4985-9F94-BC967E990C06}" presName="Name10" presStyleLbl="parChTrans1D2" presStyleIdx="0" presStyleCnt="2"/>
      <dgm:spPr/>
      <dgm:t>
        <a:bodyPr/>
        <a:lstStyle/>
        <a:p>
          <a:endParaRPr lang="fr-FR"/>
        </a:p>
      </dgm:t>
    </dgm:pt>
    <dgm:pt modelId="{86458448-E9FB-47A8-BE9F-0B2214B93E55}" type="pres">
      <dgm:prSet presAssocID="{17ACBCFC-2CEE-448F-BBD4-B7899498B351}" presName="hierRoot2" presStyleCnt="0"/>
      <dgm:spPr/>
    </dgm:pt>
    <dgm:pt modelId="{D65587B0-DF77-4A8C-B136-C9B4A847EDA1}" type="pres">
      <dgm:prSet presAssocID="{17ACBCFC-2CEE-448F-BBD4-B7899498B351}" presName="composite2" presStyleCnt="0"/>
      <dgm:spPr/>
    </dgm:pt>
    <dgm:pt modelId="{FB05C9C4-C955-4E8F-81EA-7016D1C41B0D}" type="pres">
      <dgm:prSet presAssocID="{17ACBCFC-2CEE-448F-BBD4-B7899498B351}" presName="background2" presStyleLbl="node2" presStyleIdx="0" presStyleCnt="2"/>
      <dgm:spPr/>
    </dgm:pt>
    <dgm:pt modelId="{19E73CC9-61D0-4868-A7B0-5CE8617AB08B}" type="pres">
      <dgm:prSet presAssocID="{17ACBCFC-2CEE-448F-BBD4-B7899498B351}" presName="text2" presStyleLbl="fgAcc2" presStyleIdx="0" presStyleCnt="2">
        <dgm:presLayoutVars>
          <dgm:chPref val="3"/>
        </dgm:presLayoutVars>
      </dgm:prSet>
      <dgm:spPr/>
      <dgm:t>
        <a:bodyPr/>
        <a:lstStyle/>
        <a:p>
          <a:endParaRPr lang="fr-FR"/>
        </a:p>
      </dgm:t>
    </dgm:pt>
    <dgm:pt modelId="{F6B157CA-85A4-46DB-9CF3-2E695D456765}" type="pres">
      <dgm:prSet presAssocID="{17ACBCFC-2CEE-448F-BBD4-B7899498B351}" presName="hierChild3" presStyleCnt="0"/>
      <dgm:spPr/>
    </dgm:pt>
    <dgm:pt modelId="{79981274-55A8-4861-9CD9-E5B112C56433}" type="pres">
      <dgm:prSet presAssocID="{CF9479EF-8835-4BB4-9356-0430D9209B75}" presName="Name17" presStyleLbl="parChTrans1D3" presStyleIdx="0" presStyleCnt="4"/>
      <dgm:spPr/>
      <dgm:t>
        <a:bodyPr/>
        <a:lstStyle/>
        <a:p>
          <a:endParaRPr lang="fr-FR"/>
        </a:p>
      </dgm:t>
    </dgm:pt>
    <dgm:pt modelId="{226CB935-67D7-441B-90D4-DBF2DC185F62}" type="pres">
      <dgm:prSet presAssocID="{14236541-7C75-46F4-A408-7A42284B6E2F}" presName="hierRoot3" presStyleCnt="0"/>
      <dgm:spPr/>
    </dgm:pt>
    <dgm:pt modelId="{71005C67-E839-4B65-9C28-24D5A5087FF5}" type="pres">
      <dgm:prSet presAssocID="{14236541-7C75-46F4-A408-7A42284B6E2F}" presName="composite3" presStyleCnt="0"/>
      <dgm:spPr/>
    </dgm:pt>
    <dgm:pt modelId="{C988C11B-0864-485E-AEB0-C81FA9AB54E4}" type="pres">
      <dgm:prSet presAssocID="{14236541-7C75-46F4-A408-7A42284B6E2F}" presName="background3" presStyleLbl="node3" presStyleIdx="0" presStyleCnt="4"/>
      <dgm:spPr/>
    </dgm:pt>
    <dgm:pt modelId="{A0EADCD6-EB0C-4871-B804-4484FECEAD74}" type="pres">
      <dgm:prSet presAssocID="{14236541-7C75-46F4-A408-7A42284B6E2F}" presName="text3" presStyleLbl="fgAcc3" presStyleIdx="0" presStyleCnt="4">
        <dgm:presLayoutVars>
          <dgm:chPref val="3"/>
        </dgm:presLayoutVars>
      </dgm:prSet>
      <dgm:spPr/>
      <dgm:t>
        <a:bodyPr/>
        <a:lstStyle/>
        <a:p>
          <a:endParaRPr lang="fr-FR"/>
        </a:p>
      </dgm:t>
    </dgm:pt>
    <dgm:pt modelId="{E0FBAFF6-6CA6-49E6-91A3-97CB2E87631F}" type="pres">
      <dgm:prSet presAssocID="{14236541-7C75-46F4-A408-7A42284B6E2F}" presName="hierChild4" presStyleCnt="0"/>
      <dgm:spPr/>
    </dgm:pt>
    <dgm:pt modelId="{8FD561E7-BDCD-4325-88D9-19A6FEB468BE}" type="pres">
      <dgm:prSet presAssocID="{33D51E22-5ABE-438E-8883-0A96D0E99441}" presName="Name17" presStyleLbl="parChTrans1D3" presStyleIdx="1" presStyleCnt="4"/>
      <dgm:spPr/>
      <dgm:t>
        <a:bodyPr/>
        <a:lstStyle/>
        <a:p>
          <a:endParaRPr lang="fr-FR"/>
        </a:p>
      </dgm:t>
    </dgm:pt>
    <dgm:pt modelId="{217EE9CA-DB00-4266-9A08-4164160FCC85}" type="pres">
      <dgm:prSet presAssocID="{34FEDE7A-C014-4AFD-9A98-CF891AB3C98D}" presName="hierRoot3" presStyleCnt="0"/>
      <dgm:spPr/>
    </dgm:pt>
    <dgm:pt modelId="{53165F46-1663-40B0-B15C-0C10C7AE73B8}" type="pres">
      <dgm:prSet presAssocID="{34FEDE7A-C014-4AFD-9A98-CF891AB3C98D}" presName="composite3" presStyleCnt="0"/>
      <dgm:spPr/>
    </dgm:pt>
    <dgm:pt modelId="{ED494FD8-AE7D-457C-A8A0-4374462715E7}" type="pres">
      <dgm:prSet presAssocID="{34FEDE7A-C014-4AFD-9A98-CF891AB3C98D}" presName="background3" presStyleLbl="node3" presStyleIdx="1" presStyleCnt="4"/>
      <dgm:spPr/>
    </dgm:pt>
    <dgm:pt modelId="{3FEBB81F-782A-429B-9D0F-9BE873BC4896}" type="pres">
      <dgm:prSet presAssocID="{34FEDE7A-C014-4AFD-9A98-CF891AB3C98D}" presName="text3" presStyleLbl="fgAcc3" presStyleIdx="1" presStyleCnt="4">
        <dgm:presLayoutVars>
          <dgm:chPref val="3"/>
        </dgm:presLayoutVars>
      </dgm:prSet>
      <dgm:spPr/>
      <dgm:t>
        <a:bodyPr/>
        <a:lstStyle/>
        <a:p>
          <a:endParaRPr lang="fr-FR"/>
        </a:p>
      </dgm:t>
    </dgm:pt>
    <dgm:pt modelId="{40A579E5-81D3-445B-8203-14EAEC333723}" type="pres">
      <dgm:prSet presAssocID="{34FEDE7A-C014-4AFD-9A98-CF891AB3C98D}" presName="hierChild4" presStyleCnt="0"/>
      <dgm:spPr/>
    </dgm:pt>
    <dgm:pt modelId="{DE445817-DD95-404C-84FF-156381C26947}" type="pres">
      <dgm:prSet presAssocID="{C1F1D254-2B5D-4571-8928-CABB9074ACA9}" presName="Name10" presStyleLbl="parChTrans1D2" presStyleIdx="1" presStyleCnt="2"/>
      <dgm:spPr/>
      <dgm:t>
        <a:bodyPr/>
        <a:lstStyle/>
        <a:p>
          <a:endParaRPr lang="fr-FR"/>
        </a:p>
      </dgm:t>
    </dgm:pt>
    <dgm:pt modelId="{30283AEF-F403-4992-8CA6-8FBB9BE69C9A}" type="pres">
      <dgm:prSet presAssocID="{6F8A88CE-571A-481F-82BC-93ABF428499B}" presName="hierRoot2" presStyleCnt="0"/>
      <dgm:spPr/>
    </dgm:pt>
    <dgm:pt modelId="{D1B44D79-92CC-4C60-8AA1-BFD3A420946C}" type="pres">
      <dgm:prSet presAssocID="{6F8A88CE-571A-481F-82BC-93ABF428499B}" presName="composite2" presStyleCnt="0"/>
      <dgm:spPr/>
    </dgm:pt>
    <dgm:pt modelId="{0697DA89-4076-493B-8B52-72E2C8BDF2FB}" type="pres">
      <dgm:prSet presAssocID="{6F8A88CE-571A-481F-82BC-93ABF428499B}" presName="background2" presStyleLbl="node2" presStyleIdx="1" presStyleCnt="2"/>
      <dgm:spPr/>
    </dgm:pt>
    <dgm:pt modelId="{E26B9A9D-7665-456E-90A9-7ECF4DC4AE73}" type="pres">
      <dgm:prSet presAssocID="{6F8A88CE-571A-481F-82BC-93ABF428499B}" presName="text2" presStyleLbl="fgAcc2" presStyleIdx="1" presStyleCnt="2">
        <dgm:presLayoutVars>
          <dgm:chPref val="3"/>
        </dgm:presLayoutVars>
      </dgm:prSet>
      <dgm:spPr/>
      <dgm:t>
        <a:bodyPr/>
        <a:lstStyle/>
        <a:p>
          <a:endParaRPr lang="fr-FR"/>
        </a:p>
      </dgm:t>
    </dgm:pt>
    <dgm:pt modelId="{1333315C-7A5D-40C1-A0C9-5D67FC6910BC}" type="pres">
      <dgm:prSet presAssocID="{6F8A88CE-571A-481F-82BC-93ABF428499B}" presName="hierChild3" presStyleCnt="0"/>
      <dgm:spPr/>
    </dgm:pt>
    <dgm:pt modelId="{92003A09-9770-441A-86E9-14DCCF0E2F92}" type="pres">
      <dgm:prSet presAssocID="{96E3F572-67DE-47FE-9730-CF29558B2620}" presName="Name17" presStyleLbl="parChTrans1D3" presStyleIdx="2" presStyleCnt="4"/>
      <dgm:spPr/>
      <dgm:t>
        <a:bodyPr/>
        <a:lstStyle/>
        <a:p>
          <a:endParaRPr lang="fr-FR"/>
        </a:p>
      </dgm:t>
    </dgm:pt>
    <dgm:pt modelId="{81AF2B1D-9FC6-4987-AABC-EF2A4A0BF2C3}" type="pres">
      <dgm:prSet presAssocID="{78045365-6453-4531-BDA7-362D42798BD0}" presName="hierRoot3" presStyleCnt="0"/>
      <dgm:spPr/>
    </dgm:pt>
    <dgm:pt modelId="{76B8BB5F-2D23-4A96-9128-1F4450EFB704}" type="pres">
      <dgm:prSet presAssocID="{78045365-6453-4531-BDA7-362D42798BD0}" presName="composite3" presStyleCnt="0"/>
      <dgm:spPr/>
    </dgm:pt>
    <dgm:pt modelId="{65F3DC6B-B5C8-4EFD-818B-36B52AD87CC3}" type="pres">
      <dgm:prSet presAssocID="{78045365-6453-4531-BDA7-362D42798BD0}" presName="background3" presStyleLbl="node3" presStyleIdx="2" presStyleCnt="4"/>
      <dgm:spPr/>
    </dgm:pt>
    <dgm:pt modelId="{2C194234-04C2-4905-A476-C1DE3F235A50}" type="pres">
      <dgm:prSet presAssocID="{78045365-6453-4531-BDA7-362D42798BD0}" presName="text3" presStyleLbl="fgAcc3" presStyleIdx="2" presStyleCnt="4" custScaleX="125736">
        <dgm:presLayoutVars>
          <dgm:chPref val="3"/>
        </dgm:presLayoutVars>
      </dgm:prSet>
      <dgm:spPr/>
      <dgm:t>
        <a:bodyPr/>
        <a:lstStyle/>
        <a:p>
          <a:endParaRPr lang="fr-FR"/>
        </a:p>
      </dgm:t>
    </dgm:pt>
    <dgm:pt modelId="{034DF294-A2DC-4314-BF32-E8F40EA3B6AB}" type="pres">
      <dgm:prSet presAssocID="{78045365-6453-4531-BDA7-362D42798BD0}" presName="hierChild4" presStyleCnt="0"/>
      <dgm:spPr/>
    </dgm:pt>
    <dgm:pt modelId="{07F495E7-8F4A-46EA-9B5E-00EC20875967}" type="pres">
      <dgm:prSet presAssocID="{172F6E11-F021-4050-93F0-261988F6413C}" presName="Name17" presStyleLbl="parChTrans1D3" presStyleIdx="3" presStyleCnt="4"/>
      <dgm:spPr/>
      <dgm:t>
        <a:bodyPr/>
        <a:lstStyle/>
        <a:p>
          <a:endParaRPr lang="fr-FR"/>
        </a:p>
      </dgm:t>
    </dgm:pt>
    <dgm:pt modelId="{E98AFE49-2A4B-4D2F-90E0-761E74AFA2E5}" type="pres">
      <dgm:prSet presAssocID="{6EF5C4B1-F590-4388-8915-BAA9AA7995E3}" presName="hierRoot3" presStyleCnt="0"/>
      <dgm:spPr/>
    </dgm:pt>
    <dgm:pt modelId="{69E90088-86D5-407D-A633-C44076FFAEA6}" type="pres">
      <dgm:prSet presAssocID="{6EF5C4B1-F590-4388-8915-BAA9AA7995E3}" presName="composite3" presStyleCnt="0"/>
      <dgm:spPr/>
    </dgm:pt>
    <dgm:pt modelId="{372C070D-1200-4125-83DF-C06C292D2AC3}" type="pres">
      <dgm:prSet presAssocID="{6EF5C4B1-F590-4388-8915-BAA9AA7995E3}" presName="background3" presStyleLbl="node3" presStyleIdx="3" presStyleCnt="4"/>
      <dgm:spPr/>
    </dgm:pt>
    <dgm:pt modelId="{6F082F7C-A57B-474C-B758-F635945E6A45}" type="pres">
      <dgm:prSet presAssocID="{6EF5C4B1-F590-4388-8915-BAA9AA7995E3}" presName="text3" presStyleLbl="fgAcc3" presStyleIdx="3" presStyleCnt="4" custScaleX="120012">
        <dgm:presLayoutVars>
          <dgm:chPref val="3"/>
        </dgm:presLayoutVars>
      </dgm:prSet>
      <dgm:spPr/>
      <dgm:t>
        <a:bodyPr/>
        <a:lstStyle/>
        <a:p>
          <a:endParaRPr lang="fr-FR"/>
        </a:p>
      </dgm:t>
    </dgm:pt>
    <dgm:pt modelId="{77B759F3-AD11-42FC-85E7-C09639E23F4A}" type="pres">
      <dgm:prSet presAssocID="{6EF5C4B1-F590-4388-8915-BAA9AA7995E3}" presName="hierChild4" presStyleCnt="0"/>
      <dgm:spPr/>
    </dgm:pt>
  </dgm:ptLst>
  <dgm:cxnLst>
    <dgm:cxn modelId="{8BB928E6-209D-44FD-BA4A-2BEF282F276F}" type="presOf" srcId="{CF9479EF-8835-4BB4-9356-0430D9209B75}" destId="{79981274-55A8-4861-9CD9-E5B112C56433}" srcOrd="0" destOrd="0" presId="urn:microsoft.com/office/officeart/2005/8/layout/hierarchy1"/>
    <dgm:cxn modelId="{E6922C66-9885-4BEF-BBDB-74BF6D541A60}" type="presOf" srcId="{C1F1D254-2B5D-4571-8928-CABB9074ACA9}" destId="{DE445817-DD95-404C-84FF-156381C26947}" srcOrd="0" destOrd="0" presId="urn:microsoft.com/office/officeart/2005/8/layout/hierarchy1"/>
    <dgm:cxn modelId="{FF4F9359-156B-472B-ABDB-FB77DCA62BDD}" type="presOf" srcId="{AAB2141E-462C-42BA-BA94-70F70FA3D447}" destId="{4ED27F0E-DA72-492D-815B-449C739A36CC}" srcOrd="0" destOrd="0" presId="urn:microsoft.com/office/officeart/2005/8/layout/hierarchy1"/>
    <dgm:cxn modelId="{0ECA039E-E8C7-44CC-8146-3EDC4C45BF60}" srcId="{17ACBCFC-2CEE-448F-BBD4-B7899498B351}" destId="{14236541-7C75-46F4-A408-7A42284B6E2F}" srcOrd="0" destOrd="0" parTransId="{CF9479EF-8835-4BB4-9356-0430D9209B75}" sibTransId="{367AA779-7373-4FBD-AEDA-4BA97D9DBD2D}"/>
    <dgm:cxn modelId="{20D51268-D1AB-46B6-9AFA-4324FF8B4B90}" srcId="{17ACBCFC-2CEE-448F-BBD4-B7899498B351}" destId="{34FEDE7A-C014-4AFD-9A98-CF891AB3C98D}" srcOrd="1" destOrd="0" parTransId="{33D51E22-5ABE-438E-8883-0A96D0E99441}" sibTransId="{C544F7F8-8C8F-4099-AA82-4F1BA1F36A07}"/>
    <dgm:cxn modelId="{03A573AF-792B-445E-8DA4-8062FAD3AD57}" type="presOf" srcId="{78045365-6453-4531-BDA7-362D42798BD0}" destId="{2C194234-04C2-4905-A476-C1DE3F235A50}" srcOrd="0" destOrd="0" presId="urn:microsoft.com/office/officeart/2005/8/layout/hierarchy1"/>
    <dgm:cxn modelId="{F2BBD488-0841-489B-A50A-60F0D8E33AF2}" type="presOf" srcId="{33D51E22-5ABE-438E-8883-0A96D0E99441}" destId="{8FD561E7-BDCD-4325-88D9-19A6FEB468BE}" srcOrd="0" destOrd="0" presId="urn:microsoft.com/office/officeart/2005/8/layout/hierarchy1"/>
    <dgm:cxn modelId="{63437306-5BF7-490B-A7A5-BCDC97366B13}" type="presOf" srcId="{946ABFC4-ACFA-4985-9F94-BC967E990C06}" destId="{B777F764-0E25-4DF4-AD5D-47BBDCCFA6EC}" srcOrd="0" destOrd="0" presId="urn:microsoft.com/office/officeart/2005/8/layout/hierarchy1"/>
    <dgm:cxn modelId="{05ACB363-27B5-47ED-955D-5FA5AD45B51E}" type="presOf" srcId="{6F8A88CE-571A-481F-82BC-93ABF428499B}" destId="{E26B9A9D-7665-456E-90A9-7ECF4DC4AE73}" srcOrd="0" destOrd="0" presId="urn:microsoft.com/office/officeart/2005/8/layout/hierarchy1"/>
    <dgm:cxn modelId="{02495190-39BC-46AE-8C1C-BC1494BD5A26}" type="presOf" srcId="{17ACBCFC-2CEE-448F-BBD4-B7899498B351}" destId="{19E73CC9-61D0-4868-A7B0-5CE8617AB08B}" srcOrd="0" destOrd="0" presId="urn:microsoft.com/office/officeart/2005/8/layout/hierarchy1"/>
    <dgm:cxn modelId="{25CDC95A-F716-4E4C-AEA6-A58BDBF2E24A}" srcId="{892E9583-81F2-4A2C-A92E-460A2232E925}" destId="{6F8A88CE-571A-481F-82BC-93ABF428499B}" srcOrd="1" destOrd="0" parTransId="{C1F1D254-2B5D-4571-8928-CABB9074ACA9}" sibTransId="{B0FA6D9F-8E15-4A4C-AF61-C710763AA50A}"/>
    <dgm:cxn modelId="{1DF8FD88-AA1C-4F86-8225-4ED6FEEE91A2}" srcId="{892E9583-81F2-4A2C-A92E-460A2232E925}" destId="{17ACBCFC-2CEE-448F-BBD4-B7899498B351}" srcOrd="0" destOrd="0" parTransId="{946ABFC4-ACFA-4985-9F94-BC967E990C06}" sibTransId="{E62029B3-4772-42C8-8C39-64112193E83B}"/>
    <dgm:cxn modelId="{F9114442-A3C1-4BB0-A00A-91265C1F342A}" type="presOf" srcId="{892E9583-81F2-4A2C-A92E-460A2232E925}" destId="{7BFA9F13-2701-47BE-8A7E-8FD9D72FE724}" srcOrd="0" destOrd="0" presId="urn:microsoft.com/office/officeart/2005/8/layout/hierarchy1"/>
    <dgm:cxn modelId="{AE33537E-F2DD-4248-99E9-554553AB21FE}" srcId="{AAB2141E-462C-42BA-BA94-70F70FA3D447}" destId="{892E9583-81F2-4A2C-A92E-460A2232E925}" srcOrd="0" destOrd="0" parTransId="{FEBC9A7C-5A3D-4A6B-B433-00591FCA2408}" sibTransId="{1701C7A8-5465-48A1-A3B2-F5B707340B17}"/>
    <dgm:cxn modelId="{5506738C-35AF-4256-9CB7-BDECC7106189}" srcId="{6F8A88CE-571A-481F-82BC-93ABF428499B}" destId="{78045365-6453-4531-BDA7-362D42798BD0}" srcOrd="0" destOrd="0" parTransId="{96E3F572-67DE-47FE-9730-CF29558B2620}" sibTransId="{7A6A75BE-C677-4537-BE8F-AD07E0C81034}"/>
    <dgm:cxn modelId="{199EB93A-914B-4E80-8AA5-F74908FB277F}" srcId="{6F8A88CE-571A-481F-82BC-93ABF428499B}" destId="{6EF5C4B1-F590-4388-8915-BAA9AA7995E3}" srcOrd="1" destOrd="0" parTransId="{172F6E11-F021-4050-93F0-261988F6413C}" sibTransId="{5C2F2309-7E10-4F11-8F5A-48BE950878D6}"/>
    <dgm:cxn modelId="{1B305405-1F69-4444-B771-17EACDEE924E}" type="presOf" srcId="{34FEDE7A-C014-4AFD-9A98-CF891AB3C98D}" destId="{3FEBB81F-782A-429B-9D0F-9BE873BC4896}" srcOrd="0" destOrd="0" presId="urn:microsoft.com/office/officeart/2005/8/layout/hierarchy1"/>
    <dgm:cxn modelId="{E865234E-E928-4099-A3A7-28639AA7FC88}" type="presOf" srcId="{14236541-7C75-46F4-A408-7A42284B6E2F}" destId="{A0EADCD6-EB0C-4871-B804-4484FECEAD74}" srcOrd="0" destOrd="0" presId="urn:microsoft.com/office/officeart/2005/8/layout/hierarchy1"/>
    <dgm:cxn modelId="{4368ABB9-41AA-45E9-B35B-C53BE86C5F71}" type="presOf" srcId="{172F6E11-F021-4050-93F0-261988F6413C}" destId="{07F495E7-8F4A-46EA-9B5E-00EC20875967}" srcOrd="0" destOrd="0" presId="urn:microsoft.com/office/officeart/2005/8/layout/hierarchy1"/>
    <dgm:cxn modelId="{B5C3127E-7E73-48D7-9F53-07E5FB8E846D}" type="presOf" srcId="{6EF5C4B1-F590-4388-8915-BAA9AA7995E3}" destId="{6F082F7C-A57B-474C-B758-F635945E6A45}" srcOrd="0" destOrd="0" presId="urn:microsoft.com/office/officeart/2005/8/layout/hierarchy1"/>
    <dgm:cxn modelId="{E0D842D7-6A2E-477C-8926-3E5B8B7ADD64}" type="presOf" srcId="{96E3F572-67DE-47FE-9730-CF29558B2620}" destId="{92003A09-9770-441A-86E9-14DCCF0E2F92}" srcOrd="0" destOrd="0" presId="urn:microsoft.com/office/officeart/2005/8/layout/hierarchy1"/>
    <dgm:cxn modelId="{D36C3B22-F153-4174-A7E3-70048A1CC331}" type="presParOf" srcId="{4ED27F0E-DA72-492D-815B-449C739A36CC}" destId="{6B0E7C7C-6576-4C25-A421-28B4CE5FECF2}" srcOrd="0" destOrd="0" presId="urn:microsoft.com/office/officeart/2005/8/layout/hierarchy1"/>
    <dgm:cxn modelId="{FCAA6DFF-6D0E-4058-BBBC-1D05A6D64592}" type="presParOf" srcId="{6B0E7C7C-6576-4C25-A421-28B4CE5FECF2}" destId="{66FD2641-F613-4E75-8317-643E6B7C209B}" srcOrd="0" destOrd="0" presId="urn:microsoft.com/office/officeart/2005/8/layout/hierarchy1"/>
    <dgm:cxn modelId="{2A572529-43D2-4554-BAE0-FF3487772FD5}" type="presParOf" srcId="{66FD2641-F613-4E75-8317-643E6B7C209B}" destId="{E7318921-C42A-45A8-983C-4931AA8D8752}" srcOrd="0" destOrd="0" presId="urn:microsoft.com/office/officeart/2005/8/layout/hierarchy1"/>
    <dgm:cxn modelId="{AB237B13-BCB0-4FB9-BC45-95F3E02C32F4}" type="presParOf" srcId="{66FD2641-F613-4E75-8317-643E6B7C209B}" destId="{7BFA9F13-2701-47BE-8A7E-8FD9D72FE724}" srcOrd="1" destOrd="0" presId="urn:microsoft.com/office/officeart/2005/8/layout/hierarchy1"/>
    <dgm:cxn modelId="{F1FC1AAB-A54A-4E50-AD82-B342BBC0C255}" type="presParOf" srcId="{6B0E7C7C-6576-4C25-A421-28B4CE5FECF2}" destId="{8DDDE84C-EF0B-459E-8633-F845FA8CD340}" srcOrd="1" destOrd="0" presId="urn:microsoft.com/office/officeart/2005/8/layout/hierarchy1"/>
    <dgm:cxn modelId="{D7ED7570-FD30-48CA-BA85-94605D4DCA88}" type="presParOf" srcId="{8DDDE84C-EF0B-459E-8633-F845FA8CD340}" destId="{B777F764-0E25-4DF4-AD5D-47BBDCCFA6EC}" srcOrd="0" destOrd="0" presId="urn:microsoft.com/office/officeart/2005/8/layout/hierarchy1"/>
    <dgm:cxn modelId="{CC6E6092-6FA5-4BEA-8797-EE8471591601}" type="presParOf" srcId="{8DDDE84C-EF0B-459E-8633-F845FA8CD340}" destId="{86458448-E9FB-47A8-BE9F-0B2214B93E55}" srcOrd="1" destOrd="0" presId="urn:microsoft.com/office/officeart/2005/8/layout/hierarchy1"/>
    <dgm:cxn modelId="{8E037BF9-E006-4AA6-B0D8-1389039CF358}" type="presParOf" srcId="{86458448-E9FB-47A8-BE9F-0B2214B93E55}" destId="{D65587B0-DF77-4A8C-B136-C9B4A847EDA1}" srcOrd="0" destOrd="0" presId="urn:microsoft.com/office/officeart/2005/8/layout/hierarchy1"/>
    <dgm:cxn modelId="{8511F087-5873-407F-B1BF-B31344ECF4CE}" type="presParOf" srcId="{D65587B0-DF77-4A8C-B136-C9B4A847EDA1}" destId="{FB05C9C4-C955-4E8F-81EA-7016D1C41B0D}" srcOrd="0" destOrd="0" presId="urn:microsoft.com/office/officeart/2005/8/layout/hierarchy1"/>
    <dgm:cxn modelId="{B9F69128-8E4C-40F8-8A1D-7D05EA065972}" type="presParOf" srcId="{D65587B0-DF77-4A8C-B136-C9B4A847EDA1}" destId="{19E73CC9-61D0-4868-A7B0-5CE8617AB08B}" srcOrd="1" destOrd="0" presId="urn:microsoft.com/office/officeart/2005/8/layout/hierarchy1"/>
    <dgm:cxn modelId="{35B80FD1-1482-4535-BE1D-E8FA66FCBE9E}" type="presParOf" srcId="{86458448-E9FB-47A8-BE9F-0B2214B93E55}" destId="{F6B157CA-85A4-46DB-9CF3-2E695D456765}" srcOrd="1" destOrd="0" presId="urn:microsoft.com/office/officeart/2005/8/layout/hierarchy1"/>
    <dgm:cxn modelId="{9516CC1F-C164-405D-9055-4D6C512A1B8F}" type="presParOf" srcId="{F6B157CA-85A4-46DB-9CF3-2E695D456765}" destId="{79981274-55A8-4861-9CD9-E5B112C56433}" srcOrd="0" destOrd="0" presId="urn:microsoft.com/office/officeart/2005/8/layout/hierarchy1"/>
    <dgm:cxn modelId="{BB589794-38FA-413D-8EBA-49F5DAEEA877}" type="presParOf" srcId="{F6B157CA-85A4-46DB-9CF3-2E695D456765}" destId="{226CB935-67D7-441B-90D4-DBF2DC185F62}" srcOrd="1" destOrd="0" presId="urn:microsoft.com/office/officeart/2005/8/layout/hierarchy1"/>
    <dgm:cxn modelId="{40189FF4-EB9A-44AF-941E-1DB33CDE224D}" type="presParOf" srcId="{226CB935-67D7-441B-90D4-DBF2DC185F62}" destId="{71005C67-E839-4B65-9C28-24D5A5087FF5}" srcOrd="0" destOrd="0" presId="urn:microsoft.com/office/officeart/2005/8/layout/hierarchy1"/>
    <dgm:cxn modelId="{D3EF5AB2-E457-48A8-B6AF-21DC3FB628C1}" type="presParOf" srcId="{71005C67-E839-4B65-9C28-24D5A5087FF5}" destId="{C988C11B-0864-485E-AEB0-C81FA9AB54E4}" srcOrd="0" destOrd="0" presId="urn:microsoft.com/office/officeart/2005/8/layout/hierarchy1"/>
    <dgm:cxn modelId="{F817A31D-AEB4-4C81-B388-EB56CD3D063B}" type="presParOf" srcId="{71005C67-E839-4B65-9C28-24D5A5087FF5}" destId="{A0EADCD6-EB0C-4871-B804-4484FECEAD74}" srcOrd="1" destOrd="0" presId="urn:microsoft.com/office/officeart/2005/8/layout/hierarchy1"/>
    <dgm:cxn modelId="{5CC12273-FC14-4F2E-B825-31B443E0F762}" type="presParOf" srcId="{226CB935-67D7-441B-90D4-DBF2DC185F62}" destId="{E0FBAFF6-6CA6-49E6-91A3-97CB2E87631F}" srcOrd="1" destOrd="0" presId="urn:microsoft.com/office/officeart/2005/8/layout/hierarchy1"/>
    <dgm:cxn modelId="{DB93876E-E7E3-4D41-B271-21A8F4C96E4F}" type="presParOf" srcId="{F6B157CA-85A4-46DB-9CF3-2E695D456765}" destId="{8FD561E7-BDCD-4325-88D9-19A6FEB468BE}" srcOrd="2" destOrd="0" presId="urn:microsoft.com/office/officeart/2005/8/layout/hierarchy1"/>
    <dgm:cxn modelId="{6F553A39-42C7-42D0-99EF-D1EDE598444C}" type="presParOf" srcId="{F6B157CA-85A4-46DB-9CF3-2E695D456765}" destId="{217EE9CA-DB00-4266-9A08-4164160FCC85}" srcOrd="3" destOrd="0" presId="urn:microsoft.com/office/officeart/2005/8/layout/hierarchy1"/>
    <dgm:cxn modelId="{E2FD3F00-C2F1-4BF0-BE2D-000BCE73DB50}" type="presParOf" srcId="{217EE9CA-DB00-4266-9A08-4164160FCC85}" destId="{53165F46-1663-40B0-B15C-0C10C7AE73B8}" srcOrd="0" destOrd="0" presId="urn:microsoft.com/office/officeart/2005/8/layout/hierarchy1"/>
    <dgm:cxn modelId="{7BD3DAA1-6B6C-4300-A7D2-D0BDF388401F}" type="presParOf" srcId="{53165F46-1663-40B0-B15C-0C10C7AE73B8}" destId="{ED494FD8-AE7D-457C-A8A0-4374462715E7}" srcOrd="0" destOrd="0" presId="urn:microsoft.com/office/officeart/2005/8/layout/hierarchy1"/>
    <dgm:cxn modelId="{9D0C8E79-A1E6-4013-8655-1F13348F42D3}" type="presParOf" srcId="{53165F46-1663-40B0-B15C-0C10C7AE73B8}" destId="{3FEBB81F-782A-429B-9D0F-9BE873BC4896}" srcOrd="1" destOrd="0" presId="urn:microsoft.com/office/officeart/2005/8/layout/hierarchy1"/>
    <dgm:cxn modelId="{2F9725CA-D020-4207-912A-A39D79D10940}" type="presParOf" srcId="{217EE9CA-DB00-4266-9A08-4164160FCC85}" destId="{40A579E5-81D3-445B-8203-14EAEC333723}" srcOrd="1" destOrd="0" presId="urn:microsoft.com/office/officeart/2005/8/layout/hierarchy1"/>
    <dgm:cxn modelId="{8F5D119B-6C49-4708-9FC8-688073A51818}" type="presParOf" srcId="{8DDDE84C-EF0B-459E-8633-F845FA8CD340}" destId="{DE445817-DD95-404C-84FF-156381C26947}" srcOrd="2" destOrd="0" presId="urn:microsoft.com/office/officeart/2005/8/layout/hierarchy1"/>
    <dgm:cxn modelId="{159DEF3E-E465-4DE7-BBEE-67F5CF48F24A}" type="presParOf" srcId="{8DDDE84C-EF0B-459E-8633-F845FA8CD340}" destId="{30283AEF-F403-4992-8CA6-8FBB9BE69C9A}" srcOrd="3" destOrd="0" presId="urn:microsoft.com/office/officeart/2005/8/layout/hierarchy1"/>
    <dgm:cxn modelId="{55EF0245-6209-4C2D-B955-C15B9F45B15F}" type="presParOf" srcId="{30283AEF-F403-4992-8CA6-8FBB9BE69C9A}" destId="{D1B44D79-92CC-4C60-8AA1-BFD3A420946C}" srcOrd="0" destOrd="0" presId="urn:microsoft.com/office/officeart/2005/8/layout/hierarchy1"/>
    <dgm:cxn modelId="{F04FF5A6-699D-40A9-844C-E46332664319}" type="presParOf" srcId="{D1B44D79-92CC-4C60-8AA1-BFD3A420946C}" destId="{0697DA89-4076-493B-8B52-72E2C8BDF2FB}" srcOrd="0" destOrd="0" presId="urn:microsoft.com/office/officeart/2005/8/layout/hierarchy1"/>
    <dgm:cxn modelId="{440DD602-A368-4454-A180-F133EF3EA671}" type="presParOf" srcId="{D1B44D79-92CC-4C60-8AA1-BFD3A420946C}" destId="{E26B9A9D-7665-456E-90A9-7ECF4DC4AE73}" srcOrd="1" destOrd="0" presId="urn:microsoft.com/office/officeart/2005/8/layout/hierarchy1"/>
    <dgm:cxn modelId="{A09E979F-B219-404D-A322-C2FA19F049D8}" type="presParOf" srcId="{30283AEF-F403-4992-8CA6-8FBB9BE69C9A}" destId="{1333315C-7A5D-40C1-A0C9-5D67FC6910BC}" srcOrd="1" destOrd="0" presId="urn:microsoft.com/office/officeart/2005/8/layout/hierarchy1"/>
    <dgm:cxn modelId="{512BC5BB-256C-444E-83E8-5F8AAECB2790}" type="presParOf" srcId="{1333315C-7A5D-40C1-A0C9-5D67FC6910BC}" destId="{92003A09-9770-441A-86E9-14DCCF0E2F92}" srcOrd="0" destOrd="0" presId="urn:microsoft.com/office/officeart/2005/8/layout/hierarchy1"/>
    <dgm:cxn modelId="{C90143F8-3039-49D0-A913-1571DC2BD782}" type="presParOf" srcId="{1333315C-7A5D-40C1-A0C9-5D67FC6910BC}" destId="{81AF2B1D-9FC6-4987-AABC-EF2A4A0BF2C3}" srcOrd="1" destOrd="0" presId="urn:microsoft.com/office/officeart/2005/8/layout/hierarchy1"/>
    <dgm:cxn modelId="{439373EA-46DB-43DF-ADC4-85E29E2535C3}" type="presParOf" srcId="{81AF2B1D-9FC6-4987-AABC-EF2A4A0BF2C3}" destId="{76B8BB5F-2D23-4A96-9128-1F4450EFB704}" srcOrd="0" destOrd="0" presId="urn:microsoft.com/office/officeart/2005/8/layout/hierarchy1"/>
    <dgm:cxn modelId="{55084DA3-CB80-4ECF-8E22-7BA1D07BDF5D}" type="presParOf" srcId="{76B8BB5F-2D23-4A96-9128-1F4450EFB704}" destId="{65F3DC6B-B5C8-4EFD-818B-36B52AD87CC3}" srcOrd="0" destOrd="0" presId="urn:microsoft.com/office/officeart/2005/8/layout/hierarchy1"/>
    <dgm:cxn modelId="{076F910F-18A4-4DBB-AA4A-57A2095CA371}" type="presParOf" srcId="{76B8BB5F-2D23-4A96-9128-1F4450EFB704}" destId="{2C194234-04C2-4905-A476-C1DE3F235A50}" srcOrd="1" destOrd="0" presId="urn:microsoft.com/office/officeart/2005/8/layout/hierarchy1"/>
    <dgm:cxn modelId="{A02EB7D8-8BE4-4224-8054-C964671C0238}" type="presParOf" srcId="{81AF2B1D-9FC6-4987-AABC-EF2A4A0BF2C3}" destId="{034DF294-A2DC-4314-BF32-E8F40EA3B6AB}" srcOrd="1" destOrd="0" presId="urn:microsoft.com/office/officeart/2005/8/layout/hierarchy1"/>
    <dgm:cxn modelId="{B888B0C0-D977-4380-8BB7-D09D0F996A79}" type="presParOf" srcId="{1333315C-7A5D-40C1-A0C9-5D67FC6910BC}" destId="{07F495E7-8F4A-46EA-9B5E-00EC20875967}" srcOrd="2" destOrd="0" presId="urn:microsoft.com/office/officeart/2005/8/layout/hierarchy1"/>
    <dgm:cxn modelId="{89FFD550-91C7-4D53-976B-F048748BF5BE}" type="presParOf" srcId="{1333315C-7A5D-40C1-A0C9-5D67FC6910BC}" destId="{E98AFE49-2A4B-4D2F-90E0-761E74AFA2E5}" srcOrd="3" destOrd="0" presId="urn:microsoft.com/office/officeart/2005/8/layout/hierarchy1"/>
    <dgm:cxn modelId="{673407BB-DE25-456A-BAE0-ACB512AEF463}" type="presParOf" srcId="{E98AFE49-2A4B-4D2F-90E0-761E74AFA2E5}" destId="{69E90088-86D5-407D-A633-C44076FFAEA6}" srcOrd="0" destOrd="0" presId="urn:microsoft.com/office/officeart/2005/8/layout/hierarchy1"/>
    <dgm:cxn modelId="{17415638-044A-4839-A55D-38C97E466353}" type="presParOf" srcId="{69E90088-86D5-407D-A633-C44076FFAEA6}" destId="{372C070D-1200-4125-83DF-C06C292D2AC3}" srcOrd="0" destOrd="0" presId="urn:microsoft.com/office/officeart/2005/8/layout/hierarchy1"/>
    <dgm:cxn modelId="{3B44C9F6-09C1-4B7C-AAB9-56911843EE9A}" type="presParOf" srcId="{69E90088-86D5-407D-A633-C44076FFAEA6}" destId="{6F082F7C-A57B-474C-B758-F635945E6A45}" srcOrd="1" destOrd="0" presId="urn:microsoft.com/office/officeart/2005/8/layout/hierarchy1"/>
    <dgm:cxn modelId="{D0A69249-F7C2-4B32-BE3E-4C1001F5A308}" type="presParOf" srcId="{E98AFE49-2A4B-4D2F-90E0-761E74AFA2E5}" destId="{77B759F3-AD11-42FC-85E7-C09639E23F4A}"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4664A6F-AC1E-4C52-A0A1-83A2BF6139FA}" type="datetimeFigureOut">
              <a:rPr lang="fr-FR" smtClean="0"/>
              <a:pPr/>
              <a:t>05/11/2017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E257C6-CA92-4670-AB38-6CF73320872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664A6F-AC1E-4C52-A0A1-83A2BF6139FA}" type="datetimeFigureOut">
              <a:rPr lang="fr-FR" smtClean="0"/>
              <a:pPr/>
              <a:t>05/11/2017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E257C6-CA92-4670-AB38-6CF73320872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664A6F-AC1E-4C52-A0A1-83A2BF6139FA}" type="datetimeFigureOut">
              <a:rPr lang="fr-FR" smtClean="0"/>
              <a:pPr/>
              <a:t>05/11/2017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E257C6-CA92-4670-AB38-6CF73320872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664A6F-AC1E-4C52-A0A1-83A2BF6139FA}" type="datetimeFigureOut">
              <a:rPr lang="fr-FR" smtClean="0"/>
              <a:pPr/>
              <a:t>05/11/2017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E257C6-CA92-4670-AB38-6CF73320872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4664A6F-AC1E-4C52-A0A1-83A2BF6139FA}" type="datetimeFigureOut">
              <a:rPr lang="fr-FR" smtClean="0"/>
              <a:pPr/>
              <a:t>05/11/2017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E257C6-CA92-4670-AB38-6CF73320872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4664A6F-AC1E-4C52-A0A1-83A2BF6139FA}" type="datetimeFigureOut">
              <a:rPr lang="fr-FR" smtClean="0"/>
              <a:pPr/>
              <a:t>05/11/2017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E257C6-CA92-4670-AB38-6CF73320872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4664A6F-AC1E-4C52-A0A1-83A2BF6139FA}" type="datetimeFigureOut">
              <a:rPr lang="fr-FR" smtClean="0"/>
              <a:pPr/>
              <a:t>05/11/2017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3E257C6-CA92-4670-AB38-6CF73320872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4664A6F-AC1E-4C52-A0A1-83A2BF6139FA}" type="datetimeFigureOut">
              <a:rPr lang="fr-FR" smtClean="0"/>
              <a:pPr/>
              <a:t>05/11/2017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3E257C6-CA92-4670-AB38-6CF73320872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664A6F-AC1E-4C52-A0A1-83A2BF6139FA}" type="datetimeFigureOut">
              <a:rPr lang="fr-FR" smtClean="0"/>
              <a:pPr/>
              <a:t>05/11/2017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3E257C6-CA92-4670-AB38-6CF73320872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4664A6F-AC1E-4C52-A0A1-83A2BF6139FA}" type="datetimeFigureOut">
              <a:rPr lang="fr-FR" smtClean="0"/>
              <a:pPr/>
              <a:t>05/11/2017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E257C6-CA92-4670-AB38-6CF73320872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4664A6F-AC1E-4C52-A0A1-83A2BF6139FA}" type="datetimeFigureOut">
              <a:rPr lang="fr-FR" smtClean="0"/>
              <a:pPr/>
              <a:t>05/11/2017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E257C6-CA92-4670-AB38-6CF73320872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64A6F-AC1E-4C52-A0A1-83A2BF6139FA}" type="datetimeFigureOut">
              <a:rPr lang="fr-FR" smtClean="0"/>
              <a:pPr/>
              <a:t>05/11/2017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257C6-CA92-4670-AB38-6CF73320872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t>
            </a:r>
            <a:r>
              <a:rPr lang="fr-FR" b="1" dirty="0" smtClean="0">
                <a:solidFill>
                  <a:srgbClr val="FF0000"/>
                </a:solidFill>
              </a:rPr>
              <a:t>LES PURPURAS</a:t>
            </a:r>
            <a:endParaRPr lang="fr-FR" b="1" dirty="0">
              <a:solidFill>
                <a:srgbClr val="FF0000"/>
              </a:solidFill>
            </a:endParaRPr>
          </a:p>
        </p:txBody>
      </p:sp>
      <p:sp>
        <p:nvSpPr>
          <p:cNvPr id="3" name="Sous-titre 2"/>
          <p:cNvSpPr>
            <a:spLocks noGrp="1"/>
          </p:cNvSpPr>
          <p:nvPr>
            <p:ph type="subTitle" idx="1"/>
          </p:nvPr>
        </p:nvSpPr>
        <p:spPr/>
        <p:txBody>
          <a:bodyPr/>
          <a:lstStyle/>
          <a:p>
            <a:r>
              <a:rPr lang="fr-FR" dirty="0" smtClean="0"/>
              <a:t>Cours destiné aux étudiants de 4</a:t>
            </a:r>
            <a:r>
              <a:rPr lang="fr-FR" baseline="30000" dirty="0" smtClean="0"/>
              <a:t>ème</a:t>
            </a:r>
            <a:r>
              <a:rPr lang="fr-FR" dirty="0" smtClean="0"/>
              <a:t> année de médecine</a:t>
            </a:r>
          </a:p>
          <a:p>
            <a:r>
              <a:rPr lang="fr-FR" dirty="0" smtClean="0"/>
              <a:t>Présenté par :</a:t>
            </a:r>
            <a:r>
              <a:rPr lang="fr-FR" dirty="0" err="1" smtClean="0"/>
              <a:t>Dr.Salhi.N</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Purpura  </a:t>
            </a:r>
            <a:r>
              <a:rPr lang="fr-FR" b="1" dirty="0" err="1" smtClean="0">
                <a:solidFill>
                  <a:srgbClr val="FF0000"/>
                </a:solidFill>
              </a:rPr>
              <a:t>thrombopénique</a:t>
            </a:r>
            <a:r>
              <a:rPr lang="fr-FR" b="1" dirty="0" smtClean="0">
                <a:solidFill>
                  <a:srgbClr val="FF0000"/>
                </a:solidFill>
              </a:rPr>
              <a:t>  idiopathique ou immunologique  PTI</a:t>
            </a:r>
            <a:endParaRPr lang="fr-FR" dirty="0"/>
          </a:p>
        </p:txBody>
      </p:sp>
      <p:sp>
        <p:nvSpPr>
          <p:cNvPr id="3" name="Espace réservé du contenu 2"/>
          <p:cNvSpPr>
            <a:spLocks noGrp="1"/>
          </p:cNvSpPr>
          <p:nvPr>
            <p:ph idx="1"/>
          </p:nvPr>
        </p:nvSpPr>
        <p:spPr>
          <a:xfrm>
            <a:off x="285720" y="1600200"/>
            <a:ext cx="8643998" cy="4757758"/>
          </a:xfrm>
        </p:spPr>
        <p:txBody>
          <a:bodyPr>
            <a:normAutofit/>
          </a:bodyPr>
          <a:lstStyle/>
          <a:p>
            <a:pPr>
              <a:buNone/>
            </a:pPr>
            <a:r>
              <a:rPr lang="fr-FR" b="1" dirty="0" smtClean="0">
                <a:solidFill>
                  <a:srgbClr val="FF0000"/>
                </a:solidFill>
              </a:rPr>
              <a:t>6. Diagnostic positif:</a:t>
            </a:r>
          </a:p>
          <a:p>
            <a:pPr>
              <a:buNone/>
            </a:pPr>
            <a:r>
              <a:rPr lang="fr-FR" b="1" dirty="0" smtClean="0"/>
              <a:t>Diagnostic d’exclusion</a:t>
            </a:r>
          </a:p>
          <a:p>
            <a:pPr>
              <a:buNone/>
            </a:pPr>
            <a:r>
              <a:rPr lang="fr-FR" dirty="0" smtClean="0"/>
              <a:t>. </a:t>
            </a:r>
            <a:r>
              <a:rPr lang="fr-FR" sz="2800" dirty="0" smtClean="0"/>
              <a:t>L'interrogatoire doit exclure toute prise médicamenteuse susceptible d'induire une thrombopénie </a:t>
            </a:r>
            <a:r>
              <a:rPr lang="fr-FR" sz="2800" dirty="0" err="1" smtClean="0"/>
              <a:t>immuno</a:t>
            </a:r>
            <a:r>
              <a:rPr lang="fr-FR" sz="2800" dirty="0" smtClean="0"/>
              <a:t>-allergique.</a:t>
            </a:r>
          </a:p>
          <a:p>
            <a:r>
              <a:rPr lang="fr-FR" sz="2800" dirty="0" err="1" smtClean="0"/>
              <a:t>Exp</a:t>
            </a:r>
            <a:r>
              <a:rPr lang="fr-FR" sz="2800" dirty="0" smtClean="0"/>
              <a:t>: </a:t>
            </a:r>
            <a:r>
              <a:rPr lang="fr-FR" sz="2800" dirty="0" err="1" smtClean="0"/>
              <a:t>Penicillines,Rifampicine,isoniazide,quinine,Aspirine</a:t>
            </a:r>
            <a:r>
              <a:rPr lang="fr-FR" sz="2800" dirty="0" smtClean="0"/>
              <a:t> héparines, sulfamides </a:t>
            </a:r>
            <a:r>
              <a:rPr lang="fr-FR" sz="2800" dirty="0" err="1" smtClean="0"/>
              <a:t>hypoglycemiants</a:t>
            </a:r>
            <a:endParaRPr lang="fr-FR" sz="2800" dirty="0" smtClean="0"/>
          </a:p>
          <a:p>
            <a:pPr>
              <a:buNone/>
            </a:pPr>
            <a:endParaRPr lang="fr-FR"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0"/>
            <a:ext cx="8229600" cy="928670"/>
          </a:xfrm>
        </p:spPr>
        <p:txBody>
          <a:bodyPr>
            <a:noAutofit/>
          </a:bodyPr>
          <a:lstStyle/>
          <a:p>
            <a:r>
              <a:rPr lang="fr-FR" sz="3600" b="1" dirty="0" smtClean="0">
                <a:solidFill>
                  <a:srgbClr val="FF0000"/>
                </a:solidFill>
              </a:rPr>
              <a:t>Purpura  </a:t>
            </a:r>
            <a:r>
              <a:rPr lang="fr-FR" sz="3600" b="1" dirty="0" err="1" smtClean="0">
                <a:solidFill>
                  <a:srgbClr val="FF0000"/>
                </a:solidFill>
              </a:rPr>
              <a:t>thrombopénique</a:t>
            </a:r>
            <a:r>
              <a:rPr lang="fr-FR" sz="3600" b="1" dirty="0" smtClean="0">
                <a:solidFill>
                  <a:srgbClr val="FF0000"/>
                </a:solidFill>
              </a:rPr>
              <a:t>  idiopathique ou immunologique  PTI</a:t>
            </a:r>
            <a:endParaRPr lang="fr-FR" sz="3600" dirty="0"/>
          </a:p>
        </p:txBody>
      </p:sp>
      <p:sp>
        <p:nvSpPr>
          <p:cNvPr id="3" name="Espace réservé du contenu 2"/>
          <p:cNvSpPr>
            <a:spLocks noGrp="1"/>
          </p:cNvSpPr>
          <p:nvPr>
            <p:ph idx="1"/>
          </p:nvPr>
        </p:nvSpPr>
        <p:spPr>
          <a:xfrm>
            <a:off x="0" y="1142984"/>
            <a:ext cx="8686800" cy="5500726"/>
          </a:xfrm>
        </p:spPr>
        <p:txBody>
          <a:bodyPr>
            <a:normAutofit fontScale="47500" lnSpcReduction="20000"/>
          </a:bodyPr>
          <a:lstStyle/>
          <a:p>
            <a:r>
              <a:rPr lang="fr-FR" sz="4600" b="1" dirty="0" smtClean="0">
                <a:solidFill>
                  <a:srgbClr val="FF0000"/>
                </a:solidFill>
              </a:rPr>
              <a:t>7. Evolution:</a:t>
            </a:r>
          </a:p>
          <a:p>
            <a:r>
              <a:rPr lang="fr-FR" sz="4400" dirty="0" smtClean="0"/>
              <a:t>Chez l'</a:t>
            </a:r>
            <a:r>
              <a:rPr lang="fr-FR" sz="4400" b="1" dirty="0" smtClean="0"/>
              <a:t>enfant: </a:t>
            </a:r>
            <a:r>
              <a:rPr lang="fr-FR" sz="4400" dirty="0" smtClean="0"/>
              <a:t>la guérison se fait le plus souvent spontanément vers  en quelques semaines, accélérée par le traitement.</a:t>
            </a:r>
          </a:p>
          <a:p>
            <a:r>
              <a:rPr lang="fr-FR" sz="4400" dirty="0" smtClean="0"/>
              <a:t> Dans moins de 20% des cas: l'affection devient chronique.</a:t>
            </a:r>
          </a:p>
          <a:p>
            <a:endParaRPr lang="fr-FR" sz="4400" dirty="0" smtClean="0"/>
          </a:p>
          <a:p>
            <a:r>
              <a:rPr lang="fr-FR" sz="4400" dirty="0" smtClean="0"/>
              <a:t>Chez l'</a:t>
            </a:r>
            <a:r>
              <a:rPr lang="fr-FR" sz="4400" b="1" dirty="0" smtClean="0"/>
              <a:t>adulte: </a:t>
            </a:r>
            <a:r>
              <a:rPr lang="fr-FR" sz="4400" dirty="0" smtClean="0"/>
              <a:t>il s'agit d'un purpura </a:t>
            </a:r>
            <a:r>
              <a:rPr lang="fr-FR" sz="4400" dirty="0" err="1" smtClean="0"/>
              <a:t>thrombopénique</a:t>
            </a:r>
            <a:r>
              <a:rPr lang="fr-FR" sz="4400" dirty="0" smtClean="0"/>
              <a:t> idiopathique chronique dans 80% des cas sans guérison en dehors du traitement. Dans les formes réfractaires au traitement, la </a:t>
            </a:r>
            <a:r>
              <a:rPr lang="fr-FR" sz="4400" dirty="0"/>
              <a:t>thrombopénie</a:t>
            </a:r>
            <a:r>
              <a:rPr lang="fr-FR" sz="4400" dirty="0" smtClean="0"/>
              <a:t> persiste avec ses risques.</a:t>
            </a:r>
          </a:p>
          <a:p>
            <a:endParaRPr lang="fr-FR" sz="4400" dirty="0" smtClean="0"/>
          </a:p>
          <a:p>
            <a:r>
              <a:rPr lang="fr-FR" sz="4400" dirty="0" smtClean="0"/>
              <a:t>- Dans les 2 cas, le risque hémorragique est maximum dans les premiers jours. </a:t>
            </a:r>
          </a:p>
          <a:p>
            <a:endParaRPr lang="fr-FR" sz="4400" dirty="0" smtClean="0"/>
          </a:p>
          <a:p>
            <a:r>
              <a:rPr lang="fr-FR" sz="4400" dirty="0" smtClean="0"/>
              <a:t>Les rechutes des formes chroniques sont spontanées au moins en apparence, ou déclenchées par une infection virale ou un rappel vaccinal.</a:t>
            </a:r>
          </a:p>
          <a:p>
            <a:pPr>
              <a:buNone/>
            </a:pPr>
            <a:r>
              <a:rPr lang="fr-FR" sz="4400" dirty="0" smtClean="0"/>
              <a:t/>
            </a:r>
            <a:br>
              <a:rPr lang="fr-FR" sz="4400" dirty="0" smtClean="0"/>
            </a:br>
            <a:endParaRPr lang="fr-FR" sz="4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Purpura  </a:t>
            </a:r>
            <a:r>
              <a:rPr lang="fr-FR" b="1" dirty="0" err="1" smtClean="0">
                <a:solidFill>
                  <a:srgbClr val="FF0000"/>
                </a:solidFill>
              </a:rPr>
              <a:t>thrombopénique</a:t>
            </a:r>
            <a:r>
              <a:rPr lang="fr-FR" b="1" dirty="0" smtClean="0">
                <a:solidFill>
                  <a:srgbClr val="FF0000"/>
                </a:solidFill>
              </a:rPr>
              <a:t>  idiopathique ou immunologique  PTI</a:t>
            </a:r>
            <a:endParaRPr lang="fr-FR" dirty="0"/>
          </a:p>
        </p:txBody>
      </p:sp>
      <p:sp>
        <p:nvSpPr>
          <p:cNvPr id="3" name="Espace réservé du contenu 2"/>
          <p:cNvSpPr>
            <a:spLocks noGrp="1"/>
          </p:cNvSpPr>
          <p:nvPr>
            <p:ph idx="1"/>
          </p:nvPr>
        </p:nvSpPr>
        <p:spPr>
          <a:xfrm>
            <a:off x="214282" y="1600200"/>
            <a:ext cx="8715436" cy="4972072"/>
          </a:xfrm>
        </p:spPr>
        <p:txBody>
          <a:bodyPr>
            <a:normAutofit fontScale="40000" lnSpcReduction="20000"/>
          </a:bodyPr>
          <a:lstStyle/>
          <a:p>
            <a:pPr>
              <a:buNone/>
            </a:pPr>
            <a:r>
              <a:rPr lang="fr-FR" sz="3800" b="1" dirty="0" smtClean="0">
                <a:solidFill>
                  <a:srgbClr val="FF0000"/>
                </a:solidFill>
              </a:rPr>
              <a:t>8. Traitement:</a:t>
            </a:r>
          </a:p>
          <a:p>
            <a:pPr>
              <a:buNone/>
            </a:pPr>
            <a:endParaRPr lang="fr-FR" sz="3800" dirty="0" smtClean="0"/>
          </a:p>
          <a:p>
            <a:pPr>
              <a:buNone/>
            </a:pPr>
            <a:r>
              <a:rPr lang="fr-FR" sz="3800" dirty="0" smtClean="0"/>
              <a:t>En pratique un traitement est indiqué si les plaquettes sont inférieures à un seuil fixé entre 10 000 et 30 000 plaquettes/mm3 selon l'âge du patient, sa tendance hémorragique et le terrain.</a:t>
            </a:r>
          </a:p>
          <a:p>
            <a:pPr>
              <a:buNone/>
            </a:pPr>
            <a:endParaRPr lang="fr-FR" sz="3800" dirty="0" smtClean="0"/>
          </a:p>
          <a:p>
            <a:r>
              <a:rPr lang="fr-FR" sz="3800" b="1" dirty="0" smtClean="0"/>
              <a:t>1) Buts:</a:t>
            </a:r>
            <a:br>
              <a:rPr lang="fr-FR" sz="3800" b="1" dirty="0" smtClean="0"/>
            </a:br>
            <a:r>
              <a:rPr lang="fr-FR" sz="3800" dirty="0" smtClean="0"/>
              <a:t>Réduire la production d'auto-anticorps et/ou la destruction plaquettaire.</a:t>
            </a:r>
          </a:p>
          <a:p>
            <a:endParaRPr lang="fr-FR" sz="3800" dirty="0" smtClean="0"/>
          </a:p>
          <a:p>
            <a:r>
              <a:rPr lang="fr-FR" sz="3800" b="1" dirty="0" smtClean="0"/>
              <a:t>2) Moyens:</a:t>
            </a:r>
            <a:endParaRPr lang="fr-FR" sz="3800" dirty="0" smtClean="0"/>
          </a:p>
          <a:p>
            <a:r>
              <a:rPr lang="fr-FR" sz="3800" dirty="0" smtClean="0"/>
              <a:t>La </a:t>
            </a:r>
            <a:r>
              <a:rPr lang="fr-FR" sz="3800" b="1" dirty="0" smtClean="0"/>
              <a:t>corticothérapie</a:t>
            </a:r>
            <a:r>
              <a:rPr lang="fr-FR" sz="3800" dirty="0" smtClean="0"/>
              <a:t> ou la </a:t>
            </a:r>
            <a:r>
              <a:rPr lang="fr-FR" sz="3800" b="1" dirty="0" smtClean="0"/>
              <a:t>perfusion de fortes doses d'immunoglobuline humaines standards</a:t>
            </a:r>
            <a:r>
              <a:rPr lang="fr-FR" sz="3800" dirty="0" smtClean="0"/>
              <a:t> à la phase aiguë.</a:t>
            </a:r>
          </a:p>
          <a:p>
            <a:r>
              <a:rPr lang="fr-FR" sz="3800" dirty="0" smtClean="0"/>
              <a:t>La </a:t>
            </a:r>
            <a:r>
              <a:rPr lang="fr-FR" sz="3800" b="1" dirty="0" smtClean="0"/>
              <a:t>splénectomie</a:t>
            </a:r>
            <a:r>
              <a:rPr lang="fr-FR" sz="3800" dirty="0" smtClean="0"/>
              <a:t> et d'</a:t>
            </a:r>
            <a:r>
              <a:rPr lang="fr-FR" sz="3800" b="1" dirty="0" smtClean="0"/>
              <a:t>autres moyens thérapeutiques</a:t>
            </a:r>
            <a:r>
              <a:rPr lang="fr-FR" sz="3800" dirty="0" smtClean="0"/>
              <a:t> à la phase chronique.</a:t>
            </a:r>
          </a:p>
          <a:p>
            <a:endParaRPr lang="fr-FR" sz="3800" dirty="0" smtClean="0"/>
          </a:p>
          <a:p>
            <a:r>
              <a:rPr lang="fr-FR" sz="3800" b="1" dirty="0" smtClean="0"/>
              <a:t>3)Indications:</a:t>
            </a:r>
          </a:p>
          <a:p>
            <a:pPr>
              <a:buNone/>
            </a:pPr>
            <a:r>
              <a:rPr lang="fr-FR" sz="3800" b="1" dirty="0" smtClean="0"/>
              <a:t>Les corticoïdes </a:t>
            </a:r>
            <a:r>
              <a:rPr lang="fr-FR" sz="3800" dirty="0" smtClean="0"/>
              <a:t>sont utilisés à des schémas variables: 1 à 2 mg·kg·j</a:t>
            </a:r>
            <a:r>
              <a:rPr lang="fr-FR" sz="3800" baseline="30000" dirty="0" smtClean="0"/>
              <a:t>-1</a:t>
            </a:r>
            <a:r>
              <a:rPr lang="fr-FR" sz="3800" dirty="0" smtClean="0"/>
              <a:t> pendant trois semaines, ou plus fortes doses données sur quelques jours. La remontée des plaquettes est plus ou moins précoce selon le schéma utilisé. </a:t>
            </a:r>
          </a:p>
          <a:p>
            <a:r>
              <a:rPr lang="fr-FR" sz="3800" dirty="0" smtClean="0"/>
              <a:t>L'échec des corticoïdes ne doit pas faire poursuivre le traitement plus de trois semaines.</a:t>
            </a:r>
          </a:p>
          <a:p>
            <a:pPr>
              <a:buNone/>
            </a:pPr>
            <a:r>
              <a:rPr lang="fr-FR" sz="2800" b="1" dirty="0" smtClean="0"/>
              <a:t/>
            </a:r>
            <a:br>
              <a:rPr lang="fr-FR" sz="2800" b="1" dirty="0" smtClean="0"/>
            </a:br>
            <a:r>
              <a:rPr lang="fr-FR" sz="2800" dirty="0" smtClean="0"/>
              <a:t/>
            </a:r>
            <a:br>
              <a:rPr lang="fr-FR" sz="2800" dirty="0" smtClean="0"/>
            </a:br>
            <a:endParaRPr lang="fr-FR" sz="2800" dirty="0" smtClean="0"/>
          </a:p>
          <a:p>
            <a:endParaRPr lang="fr-FR" sz="2800" dirty="0" smtClean="0"/>
          </a:p>
          <a:p>
            <a:pPr>
              <a:buNone/>
            </a:pPr>
            <a:endParaRPr lang="fr-FR" sz="2800"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Purpura  </a:t>
            </a:r>
            <a:r>
              <a:rPr lang="fr-FR" b="1" dirty="0" err="1" smtClean="0">
                <a:solidFill>
                  <a:srgbClr val="FF0000"/>
                </a:solidFill>
              </a:rPr>
              <a:t>thrombopénique</a:t>
            </a:r>
            <a:r>
              <a:rPr lang="fr-FR" b="1" dirty="0" smtClean="0">
                <a:solidFill>
                  <a:srgbClr val="FF0000"/>
                </a:solidFill>
              </a:rPr>
              <a:t>  idiopathique ou immunologique  PTI</a:t>
            </a:r>
            <a:endParaRPr lang="fr-FR" dirty="0"/>
          </a:p>
        </p:txBody>
      </p:sp>
      <p:sp>
        <p:nvSpPr>
          <p:cNvPr id="3" name="Espace réservé du contenu 2"/>
          <p:cNvSpPr>
            <a:spLocks noGrp="1"/>
          </p:cNvSpPr>
          <p:nvPr>
            <p:ph idx="1"/>
          </p:nvPr>
        </p:nvSpPr>
        <p:spPr/>
        <p:txBody>
          <a:bodyPr>
            <a:normAutofit/>
          </a:bodyPr>
          <a:lstStyle/>
          <a:p>
            <a:r>
              <a:rPr lang="fr-FR" sz="2800" dirty="0" smtClean="0"/>
              <a:t>Les immunoglobulines intraveineuses  sont réputées agir plus rapidement,  mais transitoirement.</a:t>
            </a:r>
          </a:p>
          <a:p>
            <a:endParaRPr lang="fr-FR" sz="2800" dirty="0" smtClean="0"/>
          </a:p>
          <a:p>
            <a:r>
              <a:rPr lang="fr-FR" sz="2800" dirty="0" smtClean="0"/>
              <a:t> La splénectomie  a pour but de supprimer le site principal de destruction des plaquettes et de production des auto-anticorps.</a:t>
            </a:r>
          </a:p>
          <a:p>
            <a:endParaRPr lang="fr-FR" sz="2800" dirty="0" smtClean="0"/>
          </a:p>
          <a:p>
            <a:r>
              <a:rPr lang="fr-FR" sz="2800" dirty="0" smtClean="0"/>
              <a:t> chez l'enfant on évite également de faire une splénectomie avant l'âge de 5 ans.</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72230"/>
          </a:xfrm>
        </p:spPr>
        <p:txBody>
          <a:bodyPr>
            <a:normAutofit/>
          </a:bodyPr>
          <a:lstStyle/>
          <a:p>
            <a:r>
              <a:rPr lang="fr-FR" sz="2800" dirty="0" smtClean="0"/>
              <a:t>En cas de contre-indication ou d'échec de la splénectomie, plusieurs approches peuvent être envisagées :</a:t>
            </a:r>
          </a:p>
          <a:p>
            <a:endParaRPr lang="fr-FR" sz="2800" dirty="0" smtClean="0"/>
          </a:p>
          <a:p>
            <a:r>
              <a:rPr lang="fr-FR" sz="2800" dirty="0" smtClean="0"/>
              <a:t>réduire la production d'auto-anticorps  par l'utilisation d’immunosuppresseurs, corticoïdes en premier lieu, ou de médicaments détruisant les lymphocytes B, qui sécrètent les AAC, comme le </a:t>
            </a:r>
            <a:r>
              <a:rPr lang="fr-FR" sz="2800" dirty="0" err="1" smtClean="0"/>
              <a:t>Rituximab</a:t>
            </a:r>
            <a:endParaRPr lang="fr-FR" sz="2800" dirty="0" smtClean="0"/>
          </a:p>
          <a:p>
            <a:endParaRPr lang="fr-FR" sz="2800" dirty="0" smtClean="0"/>
          </a:p>
          <a:p>
            <a:r>
              <a:rPr lang="fr-FR" sz="2800" dirty="0" smtClean="0"/>
              <a:t>Stimulation de la </a:t>
            </a:r>
            <a:r>
              <a:rPr lang="fr-FR" sz="2800" dirty="0" err="1" smtClean="0"/>
              <a:t>mégacaryopoïèse</a:t>
            </a:r>
            <a:r>
              <a:rPr lang="fr-FR" sz="2800" dirty="0" smtClean="0"/>
              <a:t> par utilisation des agonistes du récepteur à la </a:t>
            </a:r>
            <a:r>
              <a:rPr lang="fr-FR" sz="2800" dirty="0" err="1" smtClean="0"/>
              <a:t>thrombopoietine</a:t>
            </a:r>
            <a:endParaRPr lang="fr-FR" sz="2800"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928694"/>
          </a:xfrm>
        </p:spPr>
        <p:txBody>
          <a:bodyPr/>
          <a:lstStyle/>
          <a:p>
            <a:r>
              <a:rPr lang="fr-FR" b="1" dirty="0" smtClean="0">
                <a:solidFill>
                  <a:srgbClr val="FF0000"/>
                </a:solidFill>
              </a:rPr>
              <a:t> Les purpuras </a:t>
            </a:r>
            <a:r>
              <a:rPr lang="fr-FR" b="1" dirty="0" err="1" smtClean="0">
                <a:solidFill>
                  <a:srgbClr val="FF0000"/>
                </a:solidFill>
              </a:rPr>
              <a:t>thrombopathiques</a:t>
            </a:r>
            <a:endParaRPr lang="fr-FR" dirty="0">
              <a:solidFill>
                <a:srgbClr val="FF0000"/>
              </a:solidFill>
            </a:endParaRPr>
          </a:p>
        </p:txBody>
      </p:sp>
      <p:sp>
        <p:nvSpPr>
          <p:cNvPr id="3" name="Espace réservé du contenu 2"/>
          <p:cNvSpPr>
            <a:spLocks noGrp="1"/>
          </p:cNvSpPr>
          <p:nvPr>
            <p:ph idx="1"/>
          </p:nvPr>
        </p:nvSpPr>
        <p:spPr>
          <a:xfrm>
            <a:off x="285720" y="1285860"/>
            <a:ext cx="8401080" cy="5572140"/>
          </a:xfrm>
        </p:spPr>
        <p:txBody>
          <a:bodyPr>
            <a:normAutofit fontScale="92500" lnSpcReduction="20000"/>
          </a:bodyPr>
          <a:lstStyle/>
          <a:p>
            <a:pPr>
              <a:buNone/>
            </a:pPr>
            <a:endParaRPr lang="fr-FR" dirty="0"/>
          </a:p>
          <a:p>
            <a:r>
              <a:rPr lang="fr-FR" sz="2800" dirty="0" smtClean="0"/>
              <a:t>Ils sont dus à une </a:t>
            </a:r>
            <a:r>
              <a:rPr lang="fr-FR" sz="2800" dirty="0"/>
              <a:t> </a:t>
            </a:r>
            <a:r>
              <a:rPr lang="fr-FR" sz="2800" b="1" dirty="0"/>
              <a:t>anomalie qualitative</a:t>
            </a:r>
            <a:r>
              <a:rPr lang="fr-FR" sz="2800" dirty="0"/>
              <a:t>, constitutionnelle ou acquise des plaquettes</a:t>
            </a:r>
            <a:r>
              <a:rPr lang="fr-FR" sz="2800" dirty="0" smtClean="0"/>
              <a:t>.</a:t>
            </a:r>
          </a:p>
          <a:p>
            <a:r>
              <a:rPr lang="fr-FR" sz="2800" dirty="0" smtClean="0"/>
              <a:t> </a:t>
            </a:r>
            <a:r>
              <a:rPr lang="fr-FR" sz="2800" dirty="0"/>
              <a:t>Le taux de plaquettes est sensiblement normal contrastant avec un TS allongé.</a:t>
            </a:r>
          </a:p>
          <a:p>
            <a:r>
              <a:rPr lang="fr-FR" b="1" dirty="0"/>
              <a:t>Les </a:t>
            </a:r>
            <a:r>
              <a:rPr lang="fr-FR" b="1" dirty="0" err="1" smtClean="0"/>
              <a:t>thrombopathies</a:t>
            </a:r>
            <a:r>
              <a:rPr lang="fr-FR" b="1" dirty="0" smtClean="0"/>
              <a:t> constitutionnelles</a:t>
            </a:r>
            <a:r>
              <a:rPr lang="fr-FR" dirty="0" smtClean="0"/>
              <a:t>: </a:t>
            </a:r>
          </a:p>
          <a:p>
            <a:pPr lvl="1"/>
            <a:r>
              <a:rPr lang="fr-FR" dirty="0" smtClean="0"/>
              <a:t> </a:t>
            </a:r>
            <a:r>
              <a:rPr lang="fr-FR" dirty="0"/>
              <a:t>la </a:t>
            </a:r>
            <a:r>
              <a:rPr lang="fr-FR" dirty="0" smtClean="0"/>
              <a:t>maladie de Bernard-Soulier</a:t>
            </a:r>
          </a:p>
          <a:p>
            <a:pPr lvl="1"/>
            <a:r>
              <a:rPr lang="fr-FR" dirty="0" smtClean="0"/>
              <a:t>La </a:t>
            </a:r>
            <a:r>
              <a:rPr lang="fr-FR" dirty="0"/>
              <a:t> </a:t>
            </a:r>
            <a:r>
              <a:rPr lang="fr-FR" dirty="0" err="1"/>
              <a:t>thrombasthénie</a:t>
            </a:r>
            <a:r>
              <a:rPr lang="fr-FR" dirty="0"/>
              <a:t> de </a:t>
            </a:r>
            <a:r>
              <a:rPr lang="fr-FR" dirty="0" err="1" smtClean="0"/>
              <a:t>Glanzmann</a:t>
            </a:r>
            <a:r>
              <a:rPr lang="fr-FR" dirty="0" smtClean="0"/>
              <a:t>.</a:t>
            </a:r>
            <a:endParaRPr lang="fr-FR" dirty="0"/>
          </a:p>
          <a:p>
            <a:r>
              <a:rPr lang="fr-FR" dirty="0"/>
              <a:t>Les </a:t>
            </a:r>
            <a:r>
              <a:rPr lang="fr-FR" dirty="0" err="1"/>
              <a:t>thrombopathies</a:t>
            </a:r>
            <a:r>
              <a:rPr lang="fr-FR" dirty="0"/>
              <a:t> </a:t>
            </a:r>
            <a:r>
              <a:rPr lang="fr-FR" dirty="0" smtClean="0"/>
              <a:t>acquises: plus </a:t>
            </a:r>
            <a:r>
              <a:rPr lang="fr-FR" dirty="0"/>
              <a:t>fréquentes. </a:t>
            </a:r>
            <a:endParaRPr lang="fr-FR" dirty="0" smtClean="0"/>
          </a:p>
          <a:p>
            <a:pPr>
              <a:buNone/>
            </a:pPr>
            <a:r>
              <a:rPr lang="fr-FR" dirty="0" smtClean="0"/>
              <a:t> Elles </a:t>
            </a:r>
            <a:r>
              <a:rPr lang="fr-FR" dirty="0"/>
              <a:t>font suite </a:t>
            </a:r>
            <a:r>
              <a:rPr lang="fr-FR" dirty="0" smtClean="0"/>
              <a:t>à:</a:t>
            </a:r>
          </a:p>
          <a:p>
            <a:pPr lvl="1"/>
            <a:r>
              <a:rPr lang="fr-FR" dirty="0" smtClean="0"/>
              <a:t> </a:t>
            </a:r>
            <a:r>
              <a:rPr lang="fr-FR" dirty="0"/>
              <a:t>certaines maladies </a:t>
            </a:r>
            <a:r>
              <a:rPr lang="fr-FR" dirty="0" smtClean="0"/>
              <a:t>:syndromes </a:t>
            </a:r>
            <a:r>
              <a:rPr lang="fr-FR" dirty="0" err="1"/>
              <a:t>myélo</a:t>
            </a:r>
            <a:r>
              <a:rPr lang="fr-FR" dirty="0"/>
              <a:t>-prolifératifs, </a:t>
            </a:r>
            <a:r>
              <a:rPr lang="fr-FR" dirty="0" err="1"/>
              <a:t>gammapathies</a:t>
            </a:r>
            <a:r>
              <a:rPr lang="fr-FR" dirty="0"/>
              <a:t> monoclonales, cirrhoses...) ou </a:t>
            </a:r>
            <a:r>
              <a:rPr lang="fr-FR" dirty="0" smtClean="0"/>
              <a:t>à</a:t>
            </a:r>
          </a:p>
          <a:p>
            <a:pPr lvl="1"/>
            <a:r>
              <a:rPr lang="fr-FR" dirty="0" smtClean="0"/>
              <a:t> </a:t>
            </a:r>
            <a:r>
              <a:rPr lang="fr-FR" dirty="0"/>
              <a:t>des prises médicamenteuses comme l'aspirine ou les Anti-inflammatoires non </a:t>
            </a:r>
            <a:r>
              <a:rPr lang="fr-FR" dirty="0" smtClean="0"/>
              <a:t>stéroïdiens.</a:t>
            </a:r>
            <a:endParaRPr lang="fr-FR" dirty="0"/>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28670"/>
          </a:xfrm>
        </p:spPr>
        <p:txBody>
          <a:bodyPr/>
          <a:lstStyle/>
          <a:p>
            <a:r>
              <a:rPr lang="fr-FR" b="1" dirty="0" smtClean="0">
                <a:solidFill>
                  <a:srgbClr val="FF0000"/>
                </a:solidFill>
              </a:rPr>
              <a:t>Les </a:t>
            </a:r>
            <a:r>
              <a:rPr lang="fr-FR" b="1" dirty="0" err="1" smtClean="0">
                <a:solidFill>
                  <a:srgbClr val="FF0000"/>
                </a:solidFill>
              </a:rPr>
              <a:t>Purupras</a:t>
            </a:r>
            <a:r>
              <a:rPr lang="fr-FR" b="1" dirty="0" smtClean="0">
                <a:solidFill>
                  <a:srgbClr val="FF0000"/>
                </a:solidFill>
              </a:rPr>
              <a:t> vasculaires</a:t>
            </a:r>
            <a:endParaRPr lang="fr-FR" b="1" dirty="0">
              <a:solidFill>
                <a:srgbClr val="FF0000"/>
              </a:solidFill>
            </a:endParaRPr>
          </a:p>
        </p:txBody>
      </p:sp>
      <p:sp>
        <p:nvSpPr>
          <p:cNvPr id="3" name="Espace réservé du contenu 2"/>
          <p:cNvSpPr>
            <a:spLocks noGrp="1"/>
          </p:cNvSpPr>
          <p:nvPr>
            <p:ph idx="1"/>
          </p:nvPr>
        </p:nvSpPr>
        <p:spPr>
          <a:xfrm>
            <a:off x="457200" y="1071546"/>
            <a:ext cx="8229600" cy="5786454"/>
          </a:xfrm>
        </p:spPr>
        <p:txBody>
          <a:bodyPr>
            <a:normAutofit fontScale="85000" lnSpcReduction="20000"/>
          </a:bodyPr>
          <a:lstStyle/>
          <a:p>
            <a:r>
              <a:rPr lang="fr-FR" dirty="0" smtClean="0"/>
              <a:t>Ils sont dus à des lésions des parois des vaisseaux cutanés </a:t>
            </a:r>
          </a:p>
          <a:p>
            <a:r>
              <a:rPr lang="fr-FR" dirty="0" smtClean="0"/>
              <a:t>Les plaquettes sont quantitativement et qualitativement normales </a:t>
            </a:r>
          </a:p>
          <a:p>
            <a:r>
              <a:rPr lang="fr-FR" dirty="0" smtClean="0"/>
              <a:t>Exploration de l’hémostase:</a:t>
            </a:r>
          </a:p>
          <a:p>
            <a:r>
              <a:rPr lang="fr-FR" dirty="0" smtClean="0"/>
              <a:t>Les plaquettes sont normales en nombre et en fonction et le Temps de saignement est, lui aussi, normal, l’exploration de la coagulation est normale .</a:t>
            </a:r>
          </a:p>
          <a:p>
            <a:r>
              <a:rPr lang="fr-FR" dirty="0" smtClean="0"/>
              <a:t> une BAISSE de la RÉSISTANCE CAPILLAIRE. La résistance capillaire s’étudie au pli du coude, sur le nombre de pétéchies apparues 5 mn après compression (tensiomètre à 10) ou dépression (ventouses) : le résultat est dit POSITIF si apparaissent plus de 5 pétéchies. </a:t>
            </a:r>
            <a:br>
              <a:rPr lang="fr-FR" dirty="0" smtClean="0"/>
            </a:b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Purpuras vasculaires: Signes cliniques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a:buNone/>
            </a:pPr>
            <a:r>
              <a:rPr lang="fr-FR" dirty="0" smtClean="0"/>
              <a:t>Le purpura vasculaire est pétéchial, souvent infiltré à la palpation, parfois nécrotique ou ecchymotique. </a:t>
            </a:r>
          </a:p>
          <a:p>
            <a:pPr>
              <a:buNone/>
            </a:pPr>
            <a:r>
              <a:rPr lang="fr-FR" dirty="0" smtClean="0"/>
              <a:t>Il n’y a pas d’hémorragies muqueuses associées. Il est évocateur par sa topographie : il siège aux membres inférieurs et à l'abdomen, aggravé par l’orthostatisme et survenant par poussée</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857256"/>
          </a:xfrm>
        </p:spPr>
        <p:txBody>
          <a:bodyPr>
            <a:normAutofit/>
          </a:bodyPr>
          <a:lstStyle/>
          <a:p>
            <a:r>
              <a:rPr lang="fr-FR" sz="4000" b="1" dirty="0" smtClean="0">
                <a:solidFill>
                  <a:srgbClr val="FF0000"/>
                </a:solidFill>
              </a:rPr>
              <a:t>Purpuras vasculaires: Etiologies</a:t>
            </a:r>
            <a:endParaRPr lang="fr-FR" sz="4000" b="1" dirty="0">
              <a:solidFill>
                <a:srgbClr val="FF0000"/>
              </a:solidFill>
            </a:endParaRPr>
          </a:p>
        </p:txBody>
      </p:sp>
      <p:sp>
        <p:nvSpPr>
          <p:cNvPr id="3" name="Espace réservé du contenu 2"/>
          <p:cNvSpPr>
            <a:spLocks noGrp="1"/>
          </p:cNvSpPr>
          <p:nvPr>
            <p:ph idx="1"/>
          </p:nvPr>
        </p:nvSpPr>
        <p:spPr>
          <a:xfrm>
            <a:off x="0" y="1357298"/>
            <a:ext cx="9144000" cy="5286412"/>
          </a:xfrm>
        </p:spPr>
        <p:txBody>
          <a:bodyPr>
            <a:normAutofit fontScale="92500" lnSpcReduction="10000"/>
          </a:bodyPr>
          <a:lstStyle/>
          <a:p>
            <a:r>
              <a:rPr lang="fr-FR" sz="2400" b="1" dirty="0" smtClean="0"/>
              <a:t>Vascularites:+++++.</a:t>
            </a:r>
          </a:p>
          <a:p>
            <a:endParaRPr lang="fr-FR" sz="2400" dirty="0"/>
          </a:p>
          <a:p>
            <a:r>
              <a:rPr lang="fr-FR" sz="2400" b="1" dirty="0" smtClean="0"/>
              <a:t>Iatrogènes </a:t>
            </a:r>
            <a:r>
              <a:rPr lang="fr-FR" sz="2400" b="1" dirty="0"/>
              <a:t>et </a:t>
            </a:r>
            <a:r>
              <a:rPr lang="fr-FR" sz="2400" b="1" dirty="0" err="1"/>
              <a:t>immunoallergiques</a:t>
            </a:r>
            <a:r>
              <a:rPr lang="fr-FR" sz="2400" dirty="0"/>
              <a:t>: </a:t>
            </a:r>
            <a:r>
              <a:rPr lang="fr-FR" sz="2400" dirty="0" err="1"/>
              <a:t>Péni</a:t>
            </a:r>
            <a:r>
              <a:rPr lang="fr-FR" sz="2400" dirty="0"/>
              <a:t> et dérivés, sulfamides, </a:t>
            </a:r>
            <a:r>
              <a:rPr lang="fr-FR" sz="2400" dirty="0" smtClean="0"/>
              <a:t>barbituriques.</a:t>
            </a:r>
          </a:p>
          <a:p>
            <a:endParaRPr lang="fr-FR" sz="2400" dirty="0"/>
          </a:p>
          <a:p>
            <a:r>
              <a:rPr lang="fr-FR" sz="2400" b="1" dirty="0" smtClean="0"/>
              <a:t>Maladies </a:t>
            </a:r>
            <a:r>
              <a:rPr lang="fr-FR" sz="2400" b="1" dirty="0"/>
              <a:t>auto-immunes</a:t>
            </a:r>
            <a:r>
              <a:rPr lang="fr-FR" sz="2400" dirty="0"/>
              <a:t>: lupus </a:t>
            </a:r>
            <a:r>
              <a:rPr lang="fr-FR" sz="2400" dirty="0" err="1" smtClean="0"/>
              <a:t>erythémateux</a:t>
            </a:r>
            <a:r>
              <a:rPr lang="fr-FR" sz="2400" dirty="0" smtClean="0"/>
              <a:t>  </a:t>
            </a:r>
            <a:r>
              <a:rPr lang="fr-FR" sz="2400" dirty="0" err="1" smtClean="0"/>
              <a:t>dissdisséminé</a:t>
            </a:r>
            <a:r>
              <a:rPr lang="fr-FR" sz="2400" dirty="0"/>
              <a:t>, polyarthrite </a:t>
            </a:r>
            <a:r>
              <a:rPr lang="fr-FR" sz="2400" dirty="0" err="1" smtClean="0"/>
              <a:t>rhumatoide</a:t>
            </a:r>
            <a:r>
              <a:rPr lang="fr-FR" sz="2400" dirty="0" smtClean="0"/>
              <a:t>.</a:t>
            </a:r>
          </a:p>
          <a:p>
            <a:endParaRPr lang="fr-FR" sz="2400" dirty="0"/>
          </a:p>
          <a:p>
            <a:r>
              <a:rPr lang="fr-FR" sz="2400" dirty="0"/>
              <a:t> </a:t>
            </a:r>
            <a:r>
              <a:rPr lang="fr-FR" sz="2400" b="1" dirty="0"/>
              <a:t>I</a:t>
            </a:r>
            <a:r>
              <a:rPr lang="fr-FR" sz="2400" b="1" dirty="0" smtClean="0"/>
              <a:t>nfections </a:t>
            </a:r>
            <a:r>
              <a:rPr lang="fr-FR" sz="2400" b="1" dirty="0"/>
              <a:t>bactériennes</a:t>
            </a:r>
            <a:r>
              <a:rPr lang="fr-FR" sz="2400" dirty="0"/>
              <a:t>: endocardite infectieuse, </a:t>
            </a:r>
            <a:r>
              <a:rPr lang="fr-FR" sz="2400" dirty="0" smtClean="0"/>
              <a:t>tuberculose.</a:t>
            </a:r>
          </a:p>
          <a:p>
            <a:endParaRPr lang="fr-FR" sz="2400" dirty="0"/>
          </a:p>
          <a:p>
            <a:r>
              <a:rPr lang="fr-FR" sz="2400" b="1" dirty="0" smtClean="0"/>
              <a:t>Infections </a:t>
            </a:r>
            <a:r>
              <a:rPr lang="fr-FR" sz="2400" b="1" dirty="0"/>
              <a:t>virales</a:t>
            </a:r>
            <a:r>
              <a:rPr lang="fr-FR" sz="2400" dirty="0"/>
              <a:t>: hépatite B, </a:t>
            </a:r>
            <a:r>
              <a:rPr lang="fr-FR" sz="2400" dirty="0" smtClean="0"/>
              <a:t>cytomégalovirus.</a:t>
            </a:r>
          </a:p>
          <a:p>
            <a:endParaRPr lang="fr-FR" sz="2400" dirty="0"/>
          </a:p>
          <a:p>
            <a:r>
              <a:rPr lang="fr-FR" sz="2400" dirty="0"/>
              <a:t> </a:t>
            </a:r>
            <a:r>
              <a:rPr lang="fr-FR" sz="2400" b="1" dirty="0" smtClean="0"/>
              <a:t>Affections </a:t>
            </a:r>
            <a:r>
              <a:rPr lang="fr-FR" sz="2400" b="1" dirty="0"/>
              <a:t>malignes</a:t>
            </a:r>
            <a:r>
              <a:rPr lang="fr-FR" sz="2400" dirty="0"/>
              <a:t>: </a:t>
            </a:r>
            <a:r>
              <a:rPr lang="fr-FR" sz="2400" dirty="0" smtClean="0"/>
              <a:t>lymphomes, </a:t>
            </a:r>
            <a:r>
              <a:rPr lang="fr-FR" sz="2400" dirty="0"/>
              <a:t>myélome et </a:t>
            </a:r>
            <a:r>
              <a:rPr lang="fr-FR" sz="2400" dirty="0" err="1"/>
              <a:t>Waldenström</a:t>
            </a:r>
            <a:r>
              <a:rPr lang="fr-FR" sz="2400" dirty="0"/>
              <a:t>, leucémie </a:t>
            </a:r>
            <a:r>
              <a:rPr lang="fr-FR" sz="2400" dirty="0" err="1"/>
              <a:t>lymphoide</a:t>
            </a:r>
            <a:r>
              <a:rPr lang="fr-FR" sz="2400" dirty="0"/>
              <a:t> </a:t>
            </a:r>
            <a:r>
              <a:rPr lang="fr-FR" sz="2400" dirty="0" smtClean="0"/>
              <a:t>chronique.</a:t>
            </a:r>
            <a:endParaRPr lang="fr-FR" sz="2400" dirty="0"/>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b="1" dirty="0" smtClean="0">
                <a:solidFill>
                  <a:srgbClr val="FF0000"/>
                </a:solidFill>
              </a:rPr>
              <a:t>Diagnostic différentiel </a:t>
            </a:r>
            <a:endParaRPr lang="fr-FR" b="1" dirty="0">
              <a:solidFill>
                <a:srgbClr val="FF0000"/>
              </a:solidFill>
            </a:endParaRPr>
          </a:p>
        </p:txBody>
      </p:sp>
      <p:graphicFrame>
        <p:nvGraphicFramePr>
          <p:cNvPr id="4" name="Espace réservé du contenu 3"/>
          <p:cNvGraphicFramePr>
            <a:graphicFrameLocks noGrp="1"/>
          </p:cNvGraphicFramePr>
          <p:nvPr>
            <p:ph idx="1"/>
          </p:nvPr>
        </p:nvGraphicFramePr>
        <p:xfrm>
          <a:off x="457200" y="1600200"/>
          <a:ext cx="8472518" cy="3400436"/>
        </p:xfrm>
        <a:graphic>
          <a:graphicData uri="http://schemas.openxmlformats.org/drawingml/2006/table">
            <a:tbl>
              <a:tblPr firstRow="1" bandRow="1">
                <a:tableStyleId>{5C22544A-7EE6-4342-B048-85BDC9FD1C3A}</a:tableStyleId>
              </a:tblPr>
              <a:tblGrid>
                <a:gridCol w="4236259"/>
                <a:gridCol w="4236259"/>
              </a:tblGrid>
              <a:tr h="1027145">
                <a:tc>
                  <a:txBody>
                    <a:bodyPr/>
                    <a:lstStyle/>
                    <a:p>
                      <a:pPr algn="ctr"/>
                      <a:endParaRPr lang="fr-FR" sz="2400" b="1" dirty="0" smtClean="0">
                        <a:solidFill>
                          <a:srgbClr val="FF0000"/>
                        </a:solidFill>
                      </a:endParaRPr>
                    </a:p>
                    <a:p>
                      <a:pPr algn="ctr"/>
                      <a:r>
                        <a:rPr lang="fr-FR" sz="2400" b="1" dirty="0" smtClean="0">
                          <a:solidFill>
                            <a:srgbClr val="FF0000"/>
                          </a:solidFill>
                        </a:rPr>
                        <a:t>Purpura</a:t>
                      </a:r>
                      <a:r>
                        <a:rPr lang="fr-FR" sz="2400" b="1" baseline="0" dirty="0" smtClean="0">
                          <a:solidFill>
                            <a:srgbClr val="FF0000"/>
                          </a:solidFill>
                        </a:rPr>
                        <a:t>   </a:t>
                      </a:r>
                      <a:r>
                        <a:rPr lang="fr-FR" sz="2400" b="1" baseline="0" dirty="0" err="1" smtClean="0">
                          <a:solidFill>
                            <a:srgbClr val="FF0000"/>
                          </a:solidFill>
                        </a:rPr>
                        <a:t>thrombopénique</a:t>
                      </a:r>
                      <a:endParaRPr lang="fr-FR" sz="2400" b="1" dirty="0">
                        <a:solidFill>
                          <a:srgbClr val="FF0000"/>
                        </a:solidFill>
                      </a:endParaRPr>
                    </a:p>
                  </a:txBody>
                  <a:tcPr/>
                </a:tc>
                <a:tc>
                  <a:txBody>
                    <a:bodyPr/>
                    <a:lstStyle/>
                    <a:p>
                      <a:pPr algn="ctr"/>
                      <a:endParaRPr lang="fr-FR" sz="2400" b="1" dirty="0" smtClean="0">
                        <a:solidFill>
                          <a:srgbClr val="FF0000"/>
                        </a:solidFill>
                      </a:endParaRPr>
                    </a:p>
                    <a:p>
                      <a:pPr algn="ctr"/>
                      <a:r>
                        <a:rPr lang="fr-FR" sz="2400" b="1" dirty="0" smtClean="0">
                          <a:solidFill>
                            <a:srgbClr val="FF0000"/>
                          </a:solidFill>
                        </a:rPr>
                        <a:t>Purpura vasculaire</a:t>
                      </a:r>
                      <a:endParaRPr lang="fr-FR" sz="2400" b="1" dirty="0">
                        <a:solidFill>
                          <a:srgbClr val="FF0000"/>
                        </a:solidFill>
                      </a:endParaRPr>
                    </a:p>
                  </a:txBody>
                  <a:tcPr/>
                </a:tc>
              </a:tr>
              <a:tr h="2373291">
                <a:tc>
                  <a:txBody>
                    <a:bodyPr/>
                    <a:lstStyle/>
                    <a:p>
                      <a:r>
                        <a:rPr lang="fr-FR" sz="2400" dirty="0" smtClean="0"/>
                        <a:t>Caractère maculeux</a:t>
                      </a:r>
                    </a:p>
                    <a:p>
                      <a:r>
                        <a:rPr lang="fr-FR" sz="2400" dirty="0" smtClean="0"/>
                        <a:t>Pas de prédominance déclive</a:t>
                      </a:r>
                    </a:p>
                    <a:p>
                      <a:r>
                        <a:rPr lang="fr-FR" sz="2400" dirty="0" smtClean="0"/>
                        <a:t>± atteinte muqueuse</a:t>
                      </a:r>
                    </a:p>
                    <a:p>
                      <a:r>
                        <a:rPr lang="fr-FR" sz="2400" dirty="0" smtClean="0"/>
                        <a:t>± ecchymoses</a:t>
                      </a:r>
                    </a:p>
                    <a:p>
                      <a:endParaRPr lang="fr-FR" sz="2400" dirty="0" smtClean="0"/>
                    </a:p>
                    <a:p>
                      <a:endParaRPr lang="fr-FR" dirty="0"/>
                    </a:p>
                  </a:txBody>
                  <a:tcPr/>
                </a:tc>
                <a:tc>
                  <a:txBody>
                    <a:bodyPr/>
                    <a:lstStyle/>
                    <a:p>
                      <a:r>
                        <a:rPr lang="fr-FR" sz="2400" dirty="0" smtClean="0"/>
                        <a:t>Caractère infiltré</a:t>
                      </a:r>
                    </a:p>
                    <a:p>
                      <a:r>
                        <a:rPr lang="fr-FR" sz="2400" dirty="0" smtClean="0"/>
                        <a:t>Prédominance déclive</a:t>
                      </a:r>
                    </a:p>
                    <a:p>
                      <a:r>
                        <a:rPr lang="fr-FR" sz="2400" dirty="0" smtClean="0"/>
                        <a:t>Jamais d’atteinte muqueuse</a:t>
                      </a:r>
                    </a:p>
                    <a:p>
                      <a:r>
                        <a:rPr lang="fr-FR" sz="2400" dirty="0" smtClean="0"/>
                        <a:t>Polymorphisme lésionnel</a:t>
                      </a:r>
                    </a:p>
                    <a:p>
                      <a:endParaRPr lang="fr-FR" dirty="0" smtClean="0"/>
                    </a:p>
                    <a:p>
                      <a:endParaRPr lang="fr-FR"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Plan du cours</a:t>
            </a:r>
            <a:endParaRPr lang="fr-FR" b="1" dirty="0">
              <a:solidFill>
                <a:srgbClr val="FF0000"/>
              </a:solidFill>
            </a:endParaRPr>
          </a:p>
        </p:txBody>
      </p:sp>
      <p:sp>
        <p:nvSpPr>
          <p:cNvPr id="3" name="Espace réservé du contenu 2"/>
          <p:cNvSpPr>
            <a:spLocks noGrp="1"/>
          </p:cNvSpPr>
          <p:nvPr>
            <p:ph idx="1"/>
          </p:nvPr>
        </p:nvSpPr>
        <p:spPr/>
        <p:txBody>
          <a:bodyPr/>
          <a:lstStyle/>
          <a:p>
            <a:pPr marL="571500" indent="-571500">
              <a:buFont typeface="+mj-lt"/>
              <a:buAutoNum type="romanUcPeriod"/>
            </a:pPr>
            <a:r>
              <a:rPr lang="fr-FR" dirty="0" smtClean="0"/>
              <a:t>Définition</a:t>
            </a:r>
          </a:p>
          <a:p>
            <a:pPr marL="571500" indent="-571500">
              <a:buFont typeface="+mj-lt"/>
              <a:buAutoNum type="romanUcPeriod"/>
            </a:pPr>
            <a:r>
              <a:rPr lang="fr-FR" dirty="0" smtClean="0"/>
              <a:t>Diagnostic positif(caractéristiques cliniques)</a:t>
            </a:r>
          </a:p>
          <a:p>
            <a:pPr marL="571500" indent="-571500">
              <a:buFont typeface="+mj-lt"/>
              <a:buAutoNum type="romanUcPeriod"/>
            </a:pPr>
            <a:r>
              <a:rPr lang="fr-FR" dirty="0" smtClean="0"/>
              <a:t>Diagnostic étiologique:</a:t>
            </a:r>
          </a:p>
          <a:p>
            <a:pPr marL="571500" indent="-571500">
              <a:buFont typeface="+mj-lt"/>
              <a:buAutoNum type="romanUcPeriod"/>
            </a:pPr>
            <a:r>
              <a:rPr lang="fr-FR" dirty="0" smtClean="0"/>
              <a:t>Purpuras </a:t>
            </a:r>
            <a:r>
              <a:rPr lang="fr-FR" dirty="0" err="1" smtClean="0"/>
              <a:t>thrombopéniques</a:t>
            </a:r>
            <a:endParaRPr lang="fr-FR" dirty="0" smtClean="0"/>
          </a:p>
          <a:p>
            <a:pPr marL="571500" indent="-571500">
              <a:buFont typeface="+mj-lt"/>
              <a:buAutoNum type="romanUcPeriod"/>
            </a:pPr>
            <a:r>
              <a:rPr lang="fr-FR" dirty="0" smtClean="0"/>
              <a:t>Purpuras </a:t>
            </a:r>
            <a:r>
              <a:rPr lang="fr-FR" dirty="0" err="1" smtClean="0"/>
              <a:t>thrombopathiques</a:t>
            </a:r>
            <a:endParaRPr lang="fr-FR" dirty="0" smtClean="0"/>
          </a:p>
          <a:p>
            <a:pPr marL="571500" indent="-571500">
              <a:buFont typeface="+mj-lt"/>
              <a:buAutoNum type="romanUcPeriod"/>
            </a:pPr>
            <a:r>
              <a:rPr lang="fr-FR" dirty="0" smtClean="0"/>
              <a:t>Purpuras vasculaires</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vascularites</a:t>
            </a:r>
            <a:endParaRPr lang="fr-FR" b="1" dirty="0">
              <a:solidFill>
                <a:srgbClr val="FF0000"/>
              </a:solidFill>
            </a:endParaRPr>
          </a:p>
        </p:txBody>
      </p:sp>
      <p:sp>
        <p:nvSpPr>
          <p:cNvPr id="3" name="Espace réservé du contenu 2"/>
          <p:cNvSpPr>
            <a:spLocks noGrp="1"/>
          </p:cNvSpPr>
          <p:nvPr>
            <p:ph idx="1"/>
          </p:nvPr>
        </p:nvSpPr>
        <p:spPr>
          <a:xfrm>
            <a:off x="214282" y="1600200"/>
            <a:ext cx="8572560" cy="4757758"/>
          </a:xfrm>
        </p:spPr>
        <p:txBody>
          <a:bodyPr>
            <a:normAutofit fontScale="77500" lnSpcReduction="20000"/>
          </a:bodyPr>
          <a:lstStyle/>
          <a:p>
            <a:r>
              <a:rPr lang="fr-FR" dirty="0"/>
              <a:t>Les </a:t>
            </a:r>
            <a:r>
              <a:rPr lang="fr-FR" b="1" dirty="0"/>
              <a:t>purpura </a:t>
            </a:r>
            <a:r>
              <a:rPr lang="fr-FR" b="1" dirty="0" err="1"/>
              <a:t>hyperglobulinémiques</a:t>
            </a:r>
            <a:r>
              <a:rPr lang="fr-FR" b="1" dirty="0"/>
              <a:t> </a:t>
            </a:r>
            <a:r>
              <a:rPr lang="fr-FR" dirty="0"/>
              <a:t>se traduisent par un purpura de type dermite ocre, associé à un livedo ou des lésions </a:t>
            </a:r>
            <a:r>
              <a:rPr lang="fr-FR" dirty="0" err="1" smtClean="0"/>
              <a:t>urticariennes</a:t>
            </a:r>
            <a:r>
              <a:rPr lang="fr-FR" dirty="0" smtClean="0"/>
              <a:t> qui </a:t>
            </a:r>
            <a:r>
              <a:rPr lang="fr-FR" dirty="0"/>
              <a:t>peut être la seule manifestation de la pathologie causale pendant des années. </a:t>
            </a:r>
            <a:endParaRPr lang="fr-FR" dirty="0" smtClean="0"/>
          </a:p>
          <a:p>
            <a:endParaRPr lang="fr-FR" dirty="0" smtClean="0"/>
          </a:p>
          <a:p>
            <a:r>
              <a:rPr lang="fr-FR" dirty="0"/>
              <a:t>Le </a:t>
            </a:r>
            <a:r>
              <a:rPr lang="fr-FR" b="1" dirty="0"/>
              <a:t>purpura rhumatoïde</a:t>
            </a:r>
            <a:r>
              <a:rPr lang="fr-FR" dirty="0"/>
              <a:t> est une affection de l'enfant mais non-exclusivement. La tétrade symptomatique associant purpura, arthralgies ou arthrites, atteinte rénale le plus souvent sous la forme d'une hématurie et douleurs abdominales pouvant se compliquer, est retrouvée dans plus de la moitié des cas. Les autres manifestations sont plus rares. L'atteinte rénale fait le pronostic.</a:t>
            </a:r>
            <a:r>
              <a:rPr lang="fr-FR" dirty="0" smtClean="0"/>
              <a:t/>
            </a:r>
            <a:br>
              <a:rPr lang="fr-FR" dirty="0" smtClean="0"/>
            </a:br>
            <a:endParaRPr lang="fr-FR"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fontScale="90000"/>
          </a:bodyPr>
          <a:lstStyle/>
          <a:p>
            <a:r>
              <a:rPr lang="fr-FR" dirty="0" smtClean="0"/>
              <a:t/>
            </a:r>
            <a:br>
              <a:rPr lang="fr-FR" dirty="0" smtClean="0"/>
            </a:br>
            <a:r>
              <a:rPr lang="fr-FR" b="1" dirty="0" smtClean="0">
                <a:solidFill>
                  <a:srgbClr val="FF0000"/>
                </a:solidFill>
              </a:rPr>
              <a:t>Définition</a:t>
            </a:r>
            <a:r>
              <a:rPr lang="fr-FR" dirty="0" smtClean="0"/>
              <a:t/>
            </a:r>
            <a:br>
              <a:rPr lang="fr-FR" dirty="0" smtClean="0"/>
            </a:br>
            <a:endParaRPr lang="fr-FR" dirty="0"/>
          </a:p>
        </p:txBody>
      </p:sp>
      <p:sp>
        <p:nvSpPr>
          <p:cNvPr id="3" name="Espace réservé du contenu 2"/>
          <p:cNvSpPr>
            <a:spLocks noGrp="1"/>
          </p:cNvSpPr>
          <p:nvPr>
            <p:ph idx="1"/>
          </p:nvPr>
        </p:nvSpPr>
        <p:spPr>
          <a:xfrm>
            <a:off x="357158" y="1071546"/>
            <a:ext cx="8329642" cy="5500726"/>
          </a:xfrm>
        </p:spPr>
        <p:txBody>
          <a:bodyPr>
            <a:normAutofit/>
          </a:bodyPr>
          <a:lstStyle/>
          <a:p>
            <a:r>
              <a:rPr lang="fr-FR" sz="2800" dirty="0" smtClean="0"/>
              <a:t>Syndrome hémorragique secondaire à des troubles de l’hémostase primaire dans son temps </a:t>
            </a:r>
            <a:r>
              <a:rPr lang="fr-FR" sz="2800" dirty="0" err="1" smtClean="0"/>
              <a:t>vasculo</a:t>
            </a:r>
            <a:r>
              <a:rPr lang="fr-FR" sz="2800" dirty="0" smtClean="0"/>
              <a:t>-plaquettaire.</a:t>
            </a:r>
          </a:p>
          <a:p>
            <a:r>
              <a:rPr lang="fr-FR" sz="2800" dirty="0" smtClean="0"/>
              <a:t>Caractérisé :éruption cutané et/ou muqueuse:</a:t>
            </a:r>
          </a:p>
          <a:p>
            <a:pPr lvl="1"/>
            <a:r>
              <a:rPr lang="fr-FR" dirty="0" smtClean="0"/>
              <a:t> Taches rouge pourpre ne s’effaçant pas à la vitro pression: pétéchies, </a:t>
            </a:r>
            <a:r>
              <a:rPr lang="fr-FR" dirty="0" err="1" smtClean="0"/>
              <a:t>vibices,ecchymoses</a:t>
            </a:r>
            <a:endParaRPr lang="fr-FR" dirty="0" smtClean="0"/>
          </a:p>
          <a:p>
            <a:pPr lvl="1"/>
            <a:r>
              <a:rPr lang="fr-FR" dirty="0" smtClean="0"/>
              <a:t>Extravasation anormale des GR des vaisseaux vers le derme</a:t>
            </a:r>
            <a:endParaRPr lang="fr-FR" dirty="0"/>
          </a:p>
        </p:txBody>
      </p:sp>
      <p:sp>
        <p:nvSpPr>
          <p:cNvPr id="1026" name="AutoShape 2" descr="Description de cette image, également commentée ci-aprè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8" name="AutoShape 4" descr="Description de cette image, également commentée ci-aprè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29" name="Picture 5" descr="C:\Users\Sony\Desktop\260px-Purpura.jpg"/>
          <p:cNvPicPr>
            <a:picLocks noChangeAspect="1" noChangeArrowheads="1"/>
          </p:cNvPicPr>
          <p:nvPr/>
        </p:nvPicPr>
        <p:blipFill>
          <a:blip r:embed="rId2"/>
          <a:srcRect/>
          <a:stretch>
            <a:fillRect/>
          </a:stretch>
        </p:blipFill>
        <p:spPr bwMode="auto">
          <a:xfrm>
            <a:off x="3357554" y="4343846"/>
            <a:ext cx="4714908" cy="251415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Diagnostic positif</a:t>
            </a:r>
            <a:endParaRPr lang="fr-FR" b="1" dirty="0">
              <a:solidFill>
                <a:srgbClr val="FF0000"/>
              </a:solidFill>
            </a:endParaRPr>
          </a:p>
        </p:txBody>
      </p:sp>
      <p:sp>
        <p:nvSpPr>
          <p:cNvPr id="3" name="Espace réservé du contenu 2"/>
          <p:cNvSpPr>
            <a:spLocks noGrp="1"/>
          </p:cNvSpPr>
          <p:nvPr>
            <p:ph idx="1"/>
          </p:nvPr>
        </p:nvSpPr>
        <p:spPr/>
        <p:txBody>
          <a:bodyPr/>
          <a:lstStyle/>
          <a:p>
            <a:r>
              <a:rPr lang="fr-FR" dirty="0" smtClean="0"/>
              <a:t>02 variétés sont distinguées:</a:t>
            </a:r>
          </a:p>
          <a:p>
            <a:pPr lvl="1">
              <a:buFontTx/>
              <a:buChar char="-"/>
            </a:pPr>
            <a:r>
              <a:rPr lang="fr-FR" dirty="0" smtClean="0"/>
              <a:t>Le</a:t>
            </a:r>
            <a:r>
              <a:rPr lang="fr-FR" dirty="0"/>
              <a:t> purpura </a:t>
            </a:r>
            <a:r>
              <a:rPr lang="fr-FR" dirty="0">
                <a:solidFill>
                  <a:srgbClr val="FF0000"/>
                </a:solidFill>
              </a:rPr>
              <a:t>infiltré</a:t>
            </a:r>
            <a:r>
              <a:rPr lang="fr-FR" dirty="0"/>
              <a:t> et </a:t>
            </a:r>
            <a:r>
              <a:rPr lang="fr-FR" dirty="0">
                <a:solidFill>
                  <a:srgbClr val="FF0000"/>
                </a:solidFill>
              </a:rPr>
              <a:t>palpable</a:t>
            </a:r>
            <a:r>
              <a:rPr lang="fr-FR" dirty="0"/>
              <a:t> oriente vers un purpura </a:t>
            </a:r>
            <a:r>
              <a:rPr lang="fr-FR" dirty="0" smtClean="0"/>
              <a:t>vasculaire.</a:t>
            </a:r>
          </a:p>
          <a:p>
            <a:pPr lvl="1">
              <a:buFontTx/>
              <a:buChar char="-"/>
            </a:pPr>
            <a:endParaRPr lang="fr-FR" dirty="0" smtClean="0"/>
          </a:p>
          <a:p>
            <a:pPr lvl="1">
              <a:buNone/>
            </a:pPr>
            <a:r>
              <a:rPr lang="fr-FR" dirty="0" smtClean="0"/>
              <a:t>- </a:t>
            </a:r>
            <a:r>
              <a:rPr lang="fr-FR" dirty="0"/>
              <a:t>Le purpura</a:t>
            </a:r>
            <a:r>
              <a:rPr lang="fr-FR" dirty="0">
                <a:solidFill>
                  <a:srgbClr val="FF0000"/>
                </a:solidFill>
              </a:rPr>
              <a:t> pétéchial</a:t>
            </a:r>
            <a:r>
              <a:rPr lang="fr-FR" dirty="0"/>
              <a:t> </a:t>
            </a:r>
            <a:r>
              <a:rPr lang="fr-FR" dirty="0" smtClean="0"/>
              <a:t> </a:t>
            </a:r>
            <a:r>
              <a:rPr lang="fr-FR" dirty="0"/>
              <a:t>vers une </a:t>
            </a:r>
            <a:r>
              <a:rPr lang="fr-FR" dirty="0" smtClean="0"/>
              <a:t>cause plaquettaire(purpuras hématologiques)</a:t>
            </a:r>
            <a:endParaRPr lang="fr-FR" dirty="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857256"/>
          </a:xfrm>
        </p:spPr>
        <p:txBody>
          <a:bodyPr/>
          <a:lstStyle/>
          <a:p>
            <a:r>
              <a:rPr lang="fr-FR" b="1" dirty="0" smtClean="0">
                <a:solidFill>
                  <a:srgbClr val="FF0000"/>
                </a:solidFill>
              </a:rPr>
              <a:t>Diagnostic étiologique </a:t>
            </a:r>
            <a:endParaRPr lang="fr-FR" b="1" dirty="0">
              <a:solidFill>
                <a:srgbClr val="FF0000"/>
              </a:solidFill>
            </a:endParaRPr>
          </a:p>
        </p:txBody>
      </p:sp>
      <p:graphicFrame>
        <p:nvGraphicFramePr>
          <p:cNvPr id="4" name="Espace réservé du contenu 3"/>
          <p:cNvGraphicFramePr>
            <a:graphicFrameLocks noGrp="1"/>
          </p:cNvGraphicFramePr>
          <p:nvPr>
            <p:ph idx="1"/>
          </p:nvPr>
        </p:nvGraphicFramePr>
        <p:xfrm>
          <a:off x="0" y="1214422"/>
          <a:ext cx="914400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214422"/>
          </a:xfrm>
        </p:spPr>
        <p:txBody>
          <a:bodyPr>
            <a:normAutofit/>
          </a:bodyPr>
          <a:lstStyle/>
          <a:p>
            <a:r>
              <a:rPr lang="fr-FR" sz="3200" b="1" dirty="0" smtClean="0">
                <a:solidFill>
                  <a:srgbClr val="FF0000"/>
                </a:solidFill>
              </a:rPr>
              <a:t>Purpura  </a:t>
            </a:r>
            <a:r>
              <a:rPr lang="fr-FR" sz="3200" b="1" dirty="0" err="1" smtClean="0">
                <a:solidFill>
                  <a:srgbClr val="FF0000"/>
                </a:solidFill>
              </a:rPr>
              <a:t>thrombopénique</a:t>
            </a:r>
            <a:r>
              <a:rPr lang="fr-FR" sz="3200" b="1" dirty="0" smtClean="0">
                <a:solidFill>
                  <a:srgbClr val="FF0000"/>
                </a:solidFill>
              </a:rPr>
              <a:t>  idiopathique ou immunologique  (PTI)</a:t>
            </a:r>
            <a:endParaRPr lang="fr-FR" sz="3200" b="1" dirty="0">
              <a:solidFill>
                <a:srgbClr val="FF0000"/>
              </a:solidFill>
            </a:endParaRPr>
          </a:p>
        </p:txBody>
      </p:sp>
      <p:sp>
        <p:nvSpPr>
          <p:cNvPr id="3" name="Espace réservé du contenu 2"/>
          <p:cNvSpPr>
            <a:spLocks noGrp="1"/>
          </p:cNvSpPr>
          <p:nvPr>
            <p:ph idx="1"/>
          </p:nvPr>
        </p:nvSpPr>
        <p:spPr>
          <a:xfrm>
            <a:off x="214282" y="1600200"/>
            <a:ext cx="8643998" cy="4972072"/>
          </a:xfrm>
        </p:spPr>
        <p:txBody>
          <a:bodyPr>
            <a:normAutofit/>
          </a:bodyPr>
          <a:lstStyle/>
          <a:p>
            <a:pPr>
              <a:buNone/>
            </a:pPr>
            <a:r>
              <a:rPr lang="fr-FR" sz="2800" b="1" dirty="0" smtClean="0">
                <a:solidFill>
                  <a:srgbClr val="FF0000"/>
                </a:solidFill>
              </a:rPr>
              <a:t>1.  Définition:</a:t>
            </a:r>
          </a:p>
          <a:p>
            <a:pPr>
              <a:buNone/>
            </a:pPr>
            <a:r>
              <a:rPr lang="fr-FR" sz="2800" dirty="0" smtClean="0"/>
              <a:t>Destruction </a:t>
            </a:r>
            <a:r>
              <a:rPr lang="fr-FR" sz="2800" dirty="0"/>
              <a:t>plaquettaire périphérique de nature auto-immune par des anticorps </a:t>
            </a:r>
            <a:r>
              <a:rPr lang="fr-FR" sz="2800" dirty="0" smtClean="0"/>
              <a:t>anti plaquettes.</a:t>
            </a:r>
          </a:p>
          <a:p>
            <a:pPr>
              <a:buNone/>
            </a:pPr>
            <a:r>
              <a:rPr lang="fr-FR" sz="2800" b="1" dirty="0" smtClean="0">
                <a:solidFill>
                  <a:srgbClr val="FF0000"/>
                </a:solidFill>
              </a:rPr>
              <a:t>2.	Physiopathologie:</a:t>
            </a:r>
          </a:p>
          <a:p>
            <a:pPr>
              <a:buNone/>
            </a:pPr>
            <a:r>
              <a:rPr lang="fr-FR" sz="2800" dirty="0"/>
              <a:t>La destruction plaquettaire fait </a:t>
            </a:r>
            <a:r>
              <a:rPr lang="fr-FR" sz="2800" dirty="0" smtClean="0"/>
              <a:t>appel:</a:t>
            </a:r>
          </a:p>
          <a:p>
            <a:pPr lvl="1">
              <a:buFont typeface="Wingdings" pitchFamily="2" charset="2"/>
              <a:buChar char="Ø"/>
            </a:pPr>
            <a:r>
              <a:rPr lang="fr-FR" sz="2400" dirty="0" smtClean="0"/>
              <a:t> </a:t>
            </a:r>
            <a:r>
              <a:rPr lang="fr-FR" sz="2400" dirty="0"/>
              <a:t> </a:t>
            </a:r>
            <a:r>
              <a:rPr lang="fr-FR" sz="2400" dirty="0" smtClean="0"/>
              <a:t>Macrophages</a:t>
            </a:r>
            <a:r>
              <a:rPr lang="fr-FR" sz="2400" dirty="0"/>
              <a:t>.</a:t>
            </a:r>
            <a:endParaRPr lang="fr-FR" sz="2400" dirty="0" smtClean="0"/>
          </a:p>
          <a:p>
            <a:pPr lvl="1">
              <a:buFont typeface="Wingdings" pitchFamily="2" charset="2"/>
              <a:buChar char="Ø"/>
            </a:pPr>
            <a:r>
              <a:rPr lang="fr-FR" sz="2400" dirty="0" smtClean="0"/>
              <a:t> Fraction </a:t>
            </a:r>
            <a:r>
              <a:rPr lang="fr-FR" sz="2400" dirty="0"/>
              <a:t>C3b du complément se trouvant à la surface plaquettaire. </a:t>
            </a:r>
            <a:endParaRPr lang="fr-FR" sz="2400" dirty="0" smtClean="0"/>
          </a:p>
          <a:p>
            <a:pPr>
              <a:buNone/>
            </a:pPr>
            <a:endParaRPr lang="fr-FR" sz="2800" dirty="0" smtClean="0"/>
          </a:p>
          <a:p>
            <a:pPr>
              <a:buNone/>
            </a:pPr>
            <a:r>
              <a:rPr lang="fr-FR" sz="2800" dirty="0" smtClean="0"/>
              <a:t>Le </a:t>
            </a:r>
            <a:r>
              <a:rPr lang="fr-FR" sz="2800" dirty="0"/>
              <a:t>lieu de destruction est la rate, mais aussi le foie.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214422"/>
          </a:xfrm>
        </p:spPr>
        <p:txBody>
          <a:bodyPr>
            <a:normAutofit fontScale="90000"/>
          </a:bodyPr>
          <a:lstStyle/>
          <a:p>
            <a:r>
              <a:rPr lang="fr-FR" b="1" dirty="0" smtClean="0">
                <a:solidFill>
                  <a:srgbClr val="FF0000"/>
                </a:solidFill>
              </a:rPr>
              <a:t>Purpura  </a:t>
            </a:r>
            <a:r>
              <a:rPr lang="fr-FR" b="1" dirty="0" err="1" smtClean="0">
                <a:solidFill>
                  <a:srgbClr val="FF0000"/>
                </a:solidFill>
              </a:rPr>
              <a:t>thrombopénique</a:t>
            </a:r>
            <a:r>
              <a:rPr lang="fr-FR" b="1" dirty="0" smtClean="0">
                <a:solidFill>
                  <a:srgbClr val="FF0000"/>
                </a:solidFill>
              </a:rPr>
              <a:t>  idiopathique ou immunologique (PTI)</a:t>
            </a:r>
            <a:endParaRPr lang="fr-FR" dirty="0"/>
          </a:p>
        </p:txBody>
      </p:sp>
      <p:sp>
        <p:nvSpPr>
          <p:cNvPr id="3" name="Espace réservé du contenu 2"/>
          <p:cNvSpPr>
            <a:spLocks noGrp="1"/>
          </p:cNvSpPr>
          <p:nvPr>
            <p:ph idx="1"/>
          </p:nvPr>
        </p:nvSpPr>
        <p:spPr>
          <a:xfrm>
            <a:off x="285720" y="1600200"/>
            <a:ext cx="8643998" cy="4972072"/>
          </a:xfrm>
        </p:spPr>
        <p:txBody>
          <a:bodyPr>
            <a:normAutofit/>
          </a:bodyPr>
          <a:lstStyle/>
          <a:p>
            <a:pPr>
              <a:buNone/>
            </a:pPr>
            <a:r>
              <a:rPr lang="fr-FR" sz="2800" b="1" dirty="0" smtClean="0">
                <a:solidFill>
                  <a:srgbClr val="FF0000"/>
                </a:solidFill>
              </a:rPr>
              <a:t>3.	Fréquence:</a:t>
            </a:r>
          </a:p>
          <a:p>
            <a:pPr>
              <a:buFontTx/>
              <a:buChar char="-"/>
            </a:pPr>
            <a:r>
              <a:rPr lang="fr-FR" sz="2800" dirty="0" smtClean="0"/>
              <a:t>chez </a:t>
            </a:r>
            <a:r>
              <a:rPr lang="fr-FR" sz="2800" dirty="0"/>
              <a:t>l'</a:t>
            </a:r>
            <a:r>
              <a:rPr lang="fr-FR" sz="2800" b="1" dirty="0"/>
              <a:t>enfant</a:t>
            </a:r>
            <a:r>
              <a:rPr lang="fr-FR" sz="2800" dirty="0"/>
              <a:t>, il survient plus fréquemment entre 4 et 10 ans </a:t>
            </a:r>
            <a:r>
              <a:rPr lang="fr-FR" sz="2800" dirty="0" smtClean="0"/>
              <a:t>.</a:t>
            </a:r>
          </a:p>
          <a:p>
            <a:pPr>
              <a:buFontTx/>
              <a:buChar char="-"/>
            </a:pPr>
            <a:r>
              <a:rPr lang="fr-FR" sz="2800" dirty="0" smtClean="0"/>
              <a:t> </a:t>
            </a:r>
            <a:r>
              <a:rPr lang="fr-FR" sz="2800" dirty="0"/>
              <a:t>Une infection virale est souvent l'occasion de la découverte de la maladie brutale</a:t>
            </a:r>
            <a:r>
              <a:rPr lang="fr-FR" sz="2800" dirty="0" smtClean="0"/>
              <a:t>.</a:t>
            </a:r>
          </a:p>
          <a:p>
            <a:endParaRPr lang="fr-FR" sz="2800" dirty="0"/>
          </a:p>
          <a:p>
            <a:pPr>
              <a:buFontTx/>
              <a:buChar char="-"/>
            </a:pPr>
            <a:r>
              <a:rPr lang="fr-FR" sz="2800" dirty="0" smtClean="0"/>
              <a:t>chez </a:t>
            </a:r>
            <a:r>
              <a:rPr lang="fr-FR" sz="2800" dirty="0"/>
              <a:t>l'</a:t>
            </a:r>
            <a:r>
              <a:rPr lang="fr-FR" sz="2800" b="1" dirty="0"/>
              <a:t>adulte</a:t>
            </a:r>
            <a:r>
              <a:rPr lang="fr-FR" sz="2800" dirty="0"/>
              <a:t>, il survient 2X plus fréquemment chez la femme, entre 20 et 40 ans. </a:t>
            </a:r>
            <a:endParaRPr lang="fr-FR" sz="2800" dirty="0" smtClean="0"/>
          </a:p>
          <a:p>
            <a:pPr>
              <a:buFontTx/>
              <a:buChar char="-"/>
            </a:pPr>
            <a:r>
              <a:rPr lang="fr-FR" sz="2800" dirty="0" smtClean="0"/>
              <a:t>Le </a:t>
            </a:r>
            <a:r>
              <a:rPr lang="fr-FR" sz="2800" dirty="0"/>
              <a:t>début est volontiers plus progressif.</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8929718" cy="928670"/>
          </a:xfrm>
        </p:spPr>
        <p:txBody>
          <a:bodyPr>
            <a:normAutofit fontScale="90000"/>
          </a:bodyPr>
          <a:lstStyle/>
          <a:p>
            <a:r>
              <a:rPr lang="fr-FR" sz="3200" b="1" dirty="0" smtClean="0">
                <a:solidFill>
                  <a:srgbClr val="FF0000"/>
                </a:solidFill>
              </a:rPr>
              <a:t>Purpura  </a:t>
            </a:r>
            <a:r>
              <a:rPr lang="fr-FR" sz="3200" b="1" dirty="0" err="1" smtClean="0">
                <a:solidFill>
                  <a:srgbClr val="FF0000"/>
                </a:solidFill>
              </a:rPr>
              <a:t>thrombopénique</a:t>
            </a:r>
            <a:r>
              <a:rPr lang="fr-FR" sz="3200" b="1" dirty="0" smtClean="0">
                <a:solidFill>
                  <a:srgbClr val="FF0000"/>
                </a:solidFill>
              </a:rPr>
              <a:t>  idiopathique ou immunologique  PTI</a:t>
            </a:r>
            <a:endParaRPr lang="fr-FR" sz="3200" dirty="0"/>
          </a:p>
        </p:txBody>
      </p:sp>
      <p:sp>
        <p:nvSpPr>
          <p:cNvPr id="3" name="Espace réservé du contenu 2"/>
          <p:cNvSpPr>
            <a:spLocks noGrp="1"/>
          </p:cNvSpPr>
          <p:nvPr>
            <p:ph idx="1"/>
          </p:nvPr>
        </p:nvSpPr>
        <p:spPr>
          <a:xfrm>
            <a:off x="214282" y="1000108"/>
            <a:ext cx="8929718" cy="5643602"/>
          </a:xfrm>
        </p:spPr>
        <p:txBody>
          <a:bodyPr>
            <a:normAutofit fontScale="92500" lnSpcReduction="20000"/>
          </a:bodyPr>
          <a:lstStyle/>
          <a:p>
            <a:pPr>
              <a:buNone/>
            </a:pPr>
            <a:r>
              <a:rPr lang="fr-FR" sz="2800" b="1" dirty="0" smtClean="0">
                <a:solidFill>
                  <a:srgbClr val="FF0000"/>
                </a:solidFill>
              </a:rPr>
              <a:t>4.Signes cliniques:</a:t>
            </a:r>
          </a:p>
          <a:p>
            <a:pPr>
              <a:buNone/>
            </a:pPr>
            <a:r>
              <a:rPr lang="fr-FR" sz="2400" dirty="0" smtClean="0"/>
              <a:t> Le risque hémorragique est:</a:t>
            </a:r>
          </a:p>
          <a:p>
            <a:pPr lvl="1"/>
            <a:r>
              <a:rPr lang="fr-FR" sz="2400" dirty="0" smtClean="0"/>
              <a:t>Faible quand les plaquettes sont&gt;20 000 </a:t>
            </a:r>
            <a:r>
              <a:rPr lang="fr-FR" sz="2400" dirty="0" err="1" smtClean="0"/>
              <a:t>elts</a:t>
            </a:r>
            <a:r>
              <a:rPr lang="fr-FR" sz="2400" dirty="0" smtClean="0"/>
              <a:t>/mm³,</a:t>
            </a:r>
          </a:p>
          <a:p>
            <a:pPr lvl="1"/>
            <a:r>
              <a:rPr lang="fr-FR" sz="2400" dirty="0" smtClean="0"/>
              <a:t>Moyen entre 10 000 et 20 000 </a:t>
            </a:r>
            <a:r>
              <a:rPr lang="fr-FR" sz="2400" dirty="0" err="1" smtClean="0"/>
              <a:t>elts</a:t>
            </a:r>
            <a:r>
              <a:rPr lang="fr-FR" sz="2400" dirty="0" smtClean="0"/>
              <a:t>/mm³,</a:t>
            </a:r>
          </a:p>
          <a:p>
            <a:pPr lvl="1"/>
            <a:r>
              <a:rPr lang="fr-FR" sz="2400" dirty="0" smtClean="0"/>
              <a:t>Majeur en-dessous de 10 000 </a:t>
            </a:r>
            <a:r>
              <a:rPr lang="fr-FR" sz="2400" dirty="0" err="1" smtClean="0"/>
              <a:t>elts</a:t>
            </a:r>
            <a:r>
              <a:rPr lang="fr-FR" sz="2400" dirty="0" smtClean="0"/>
              <a:t>/mm³,</a:t>
            </a:r>
          </a:p>
          <a:p>
            <a:pPr lvl="1">
              <a:buNone/>
            </a:pPr>
            <a:r>
              <a:rPr lang="fr-FR" sz="2400" dirty="0" smtClean="0"/>
              <a:t>Une</a:t>
            </a:r>
            <a:r>
              <a:rPr lang="fr-FR" sz="2400" dirty="0"/>
              <a:t> </a:t>
            </a:r>
            <a:r>
              <a:rPr lang="fr-FR" sz="2400" dirty="0" smtClean="0"/>
              <a:t>thrombopénie</a:t>
            </a:r>
            <a:r>
              <a:rPr lang="fr-FR" sz="2400" dirty="0"/>
              <a:t> excessive se manifeste par un syndrome hémorragique : </a:t>
            </a:r>
            <a:r>
              <a:rPr lang="fr-FR" sz="2400" dirty="0" smtClean="0"/>
              <a:t>purpura </a:t>
            </a:r>
            <a:r>
              <a:rPr lang="fr-FR" sz="2400" dirty="0" err="1" smtClean="0"/>
              <a:t>cutanéo</a:t>
            </a:r>
            <a:r>
              <a:rPr lang="fr-FR" sz="2400" dirty="0" smtClean="0"/>
              <a:t>-muqueux: </a:t>
            </a:r>
            <a:endParaRPr lang="fr-FR" sz="2400" dirty="0"/>
          </a:p>
          <a:p>
            <a:pPr>
              <a:buNone/>
            </a:pPr>
            <a:r>
              <a:rPr lang="fr-FR" sz="2400" dirty="0" smtClean="0"/>
              <a:t>cutané</a:t>
            </a:r>
            <a:r>
              <a:rPr lang="fr-FR" sz="2400" dirty="0"/>
              <a:t> : </a:t>
            </a:r>
            <a:r>
              <a:rPr lang="fr-FR" sz="2400" dirty="0" smtClean="0"/>
              <a:t>pétéchies</a:t>
            </a:r>
            <a:r>
              <a:rPr lang="fr-FR" sz="2400" dirty="0"/>
              <a:t> (on parle de purpura pétéchial, modéré, diffus ou extensif), vibice, ecchymoses, hématomes ;</a:t>
            </a:r>
          </a:p>
          <a:p>
            <a:r>
              <a:rPr lang="fr-FR" sz="2400" dirty="0"/>
              <a:t>muqueux : bulles hémorragiques de la muqueuse buccale, gingivorragies, épistaxis, saignements des muqueuses génitales ou vésicale (</a:t>
            </a:r>
            <a:r>
              <a:rPr lang="fr-FR" sz="2400" dirty="0" smtClean="0"/>
              <a:t>hématurie</a:t>
            </a:r>
            <a:r>
              <a:rPr lang="fr-FR" sz="2400" dirty="0"/>
              <a:t>) ;</a:t>
            </a:r>
          </a:p>
          <a:p>
            <a:r>
              <a:rPr lang="fr-FR" sz="2400" dirty="0"/>
              <a:t>ophtalmologiques : hémorragies rétiniennes ou du fond </a:t>
            </a:r>
            <a:r>
              <a:rPr lang="fr-FR" sz="2400" dirty="0" smtClean="0"/>
              <a:t>d'œil</a:t>
            </a:r>
          </a:p>
          <a:p>
            <a:r>
              <a:rPr lang="fr-FR" sz="2400" dirty="0"/>
              <a:t> </a:t>
            </a:r>
            <a:r>
              <a:rPr lang="fr-FR" sz="2400" dirty="0" smtClean="0"/>
              <a:t> éventuellement associé à des hémorragies viscérales:</a:t>
            </a:r>
            <a:endParaRPr lang="fr-FR" sz="2400" dirty="0"/>
          </a:p>
          <a:p>
            <a:pPr>
              <a:buNone/>
            </a:pPr>
            <a:r>
              <a:rPr lang="fr-FR" sz="2400" dirty="0"/>
              <a:t> hémorragies </a:t>
            </a:r>
            <a:r>
              <a:rPr lang="fr-FR" sz="2400" dirty="0" smtClean="0"/>
              <a:t>digestives,</a:t>
            </a:r>
            <a:r>
              <a:rPr lang="fr-FR" sz="2400" dirty="0"/>
              <a:t> hémorragies cérébrales</a:t>
            </a:r>
            <a:r>
              <a:rPr lang="fr-FR" sz="2400" dirty="0" smtClean="0"/>
              <a:t>.</a:t>
            </a:r>
          </a:p>
          <a:p>
            <a:pPr>
              <a:buNone/>
            </a:pPr>
            <a:r>
              <a:rPr lang="fr-FR" sz="2400" dirty="0" smtClean="0"/>
              <a:t>En dehors du syndrome hémorragique, l'examen clinique est normal : pas de splénomégalie, pas de syndrome tumoral</a:t>
            </a:r>
          </a:p>
          <a:p>
            <a:pPr>
              <a:buNone/>
            </a:pPr>
            <a:endParaRPr lang="fr-FR" sz="2400" dirty="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00108"/>
          </a:xfrm>
        </p:spPr>
        <p:txBody>
          <a:bodyPr>
            <a:normAutofit fontScale="90000"/>
          </a:bodyPr>
          <a:lstStyle/>
          <a:p>
            <a:r>
              <a:rPr lang="fr-FR" b="1" dirty="0" smtClean="0">
                <a:solidFill>
                  <a:srgbClr val="FF0000"/>
                </a:solidFill>
              </a:rPr>
              <a:t>Purpura  </a:t>
            </a:r>
            <a:r>
              <a:rPr lang="fr-FR" b="1" dirty="0" err="1" smtClean="0">
                <a:solidFill>
                  <a:srgbClr val="FF0000"/>
                </a:solidFill>
              </a:rPr>
              <a:t>thrombopénique</a:t>
            </a:r>
            <a:r>
              <a:rPr lang="fr-FR" b="1" dirty="0" smtClean="0">
                <a:solidFill>
                  <a:srgbClr val="FF0000"/>
                </a:solidFill>
              </a:rPr>
              <a:t>  idiopathique ou immunologique  PTI</a:t>
            </a:r>
            <a:endParaRPr lang="fr-FR" dirty="0"/>
          </a:p>
        </p:txBody>
      </p:sp>
      <p:sp>
        <p:nvSpPr>
          <p:cNvPr id="3" name="Espace réservé du contenu 2"/>
          <p:cNvSpPr>
            <a:spLocks noGrp="1"/>
          </p:cNvSpPr>
          <p:nvPr>
            <p:ph idx="1"/>
          </p:nvPr>
        </p:nvSpPr>
        <p:spPr>
          <a:xfrm>
            <a:off x="214282" y="1214422"/>
            <a:ext cx="8472518" cy="5357850"/>
          </a:xfrm>
        </p:spPr>
        <p:txBody>
          <a:bodyPr>
            <a:normAutofit fontScale="77500" lnSpcReduction="20000"/>
          </a:bodyPr>
          <a:lstStyle/>
          <a:p>
            <a:pPr>
              <a:buNone/>
            </a:pPr>
            <a:r>
              <a:rPr lang="fr-FR" b="1" dirty="0" smtClean="0">
                <a:solidFill>
                  <a:srgbClr val="FF0000"/>
                </a:solidFill>
              </a:rPr>
              <a:t>5.</a:t>
            </a:r>
            <a:r>
              <a:rPr lang="fr-FR" dirty="0" smtClean="0"/>
              <a:t> </a:t>
            </a:r>
            <a:r>
              <a:rPr lang="fr-FR" b="1" dirty="0" smtClean="0">
                <a:solidFill>
                  <a:srgbClr val="FF0000"/>
                </a:solidFill>
              </a:rPr>
              <a:t>Signes biologiques</a:t>
            </a:r>
            <a:r>
              <a:rPr lang="fr-FR" dirty="0" smtClean="0"/>
              <a:t>:</a:t>
            </a:r>
          </a:p>
          <a:p>
            <a:r>
              <a:rPr lang="fr-FR" b="1" dirty="0" smtClean="0"/>
              <a:t>Hémogramme</a:t>
            </a:r>
            <a:r>
              <a:rPr lang="fr-FR" dirty="0"/>
              <a:t> </a:t>
            </a:r>
            <a:r>
              <a:rPr lang="fr-FR" dirty="0" smtClean="0"/>
              <a:t>:thrombopénie isolée </a:t>
            </a:r>
            <a:endParaRPr lang="fr-FR" dirty="0"/>
          </a:p>
          <a:p>
            <a:r>
              <a:rPr lang="fr-FR" b="1" dirty="0" smtClean="0"/>
              <a:t>Bilan d'hémostase: </a:t>
            </a:r>
            <a:r>
              <a:rPr lang="fr-FR" dirty="0" smtClean="0"/>
              <a:t>exclure </a:t>
            </a:r>
            <a:r>
              <a:rPr lang="fr-FR" dirty="0"/>
              <a:t>une autre cause </a:t>
            </a:r>
            <a:r>
              <a:rPr lang="fr-FR" dirty="0" smtClean="0"/>
              <a:t>d'hémorragie.</a:t>
            </a:r>
            <a:endParaRPr lang="fr-FR" dirty="0"/>
          </a:p>
          <a:p>
            <a:r>
              <a:rPr lang="fr-FR" b="1" dirty="0"/>
              <a:t>la recherche d'AAC dirigés contre les plaquettes</a:t>
            </a:r>
            <a:r>
              <a:rPr lang="fr-FR" dirty="0"/>
              <a:t> : </a:t>
            </a:r>
            <a:r>
              <a:rPr lang="fr-FR" dirty="0" smtClean="0"/>
              <a:t> </a:t>
            </a:r>
            <a:r>
              <a:rPr lang="fr-FR" dirty="0"/>
              <a:t>pas utile systématiquement ; il doit être fait selon une technique ayant une bonne spécificité (test MAIPA) ;</a:t>
            </a:r>
          </a:p>
          <a:p>
            <a:r>
              <a:rPr lang="fr-FR" b="1" dirty="0"/>
              <a:t>M</a:t>
            </a:r>
            <a:r>
              <a:rPr lang="fr-FR" b="1" dirty="0" smtClean="0"/>
              <a:t>yélogramme</a:t>
            </a:r>
            <a:r>
              <a:rPr lang="fr-FR" dirty="0"/>
              <a:t> : </a:t>
            </a:r>
            <a:endParaRPr lang="fr-FR" dirty="0" smtClean="0"/>
          </a:p>
          <a:p>
            <a:r>
              <a:rPr lang="fr-FR" dirty="0" smtClean="0"/>
              <a:t>Cas typique: </a:t>
            </a:r>
            <a:r>
              <a:rPr lang="fr-FR" dirty="0"/>
              <a:t>une augmentation du nombre de </a:t>
            </a:r>
            <a:r>
              <a:rPr lang="fr-FR" dirty="0" smtClean="0"/>
              <a:t>mégacaryocytes. </a:t>
            </a:r>
          </a:p>
          <a:p>
            <a:pPr>
              <a:buNone/>
            </a:pPr>
            <a:r>
              <a:rPr lang="fr-FR" dirty="0" smtClean="0"/>
              <a:t>Cet </a:t>
            </a:r>
            <a:r>
              <a:rPr lang="fr-FR" dirty="0"/>
              <a:t>examen doit être discuté en particulier avant de commencer une corticothérapie.</a:t>
            </a:r>
          </a:p>
          <a:p>
            <a:r>
              <a:rPr lang="fr-FR" dirty="0"/>
              <a:t>D'autres examens peuvent être utiles en fonction du contexte : sérologies virales (VIH en particulier),hépatite C, bilan biochimique, sérologie lupique, groupes sanguins et recherche d'agglutinines irrégulières (RAI), tests </a:t>
            </a:r>
            <a:r>
              <a:rPr lang="fr-FR" dirty="0" smtClean="0"/>
              <a:t>génétiques</a:t>
            </a:r>
            <a:endParaRPr lang="fr-FR" baseline="30000" dirty="0" smtClean="0"/>
          </a:p>
          <a:p>
            <a:endParaRPr lang="fr-FR" baseline="30000" dirty="0"/>
          </a:p>
          <a:p>
            <a:pPr>
              <a:buNone/>
            </a:pPr>
            <a:endParaRPr lang="fr-FR" baseline="30000" dirty="0" smtClean="0"/>
          </a:p>
          <a:p>
            <a:endParaRPr lang="fr-FR" dirty="0"/>
          </a:p>
          <a:p>
            <a:pPr>
              <a:buNone/>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490</Words>
  <Application>Microsoft Office PowerPoint</Application>
  <PresentationFormat>Affichage à l'écran (4:3)</PresentationFormat>
  <Paragraphs>160</Paragraphs>
  <Slides>20</Slides>
  <Notes>0</Notes>
  <HiddenSlides>1</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 LES PURPURAS</vt:lpstr>
      <vt:lpstr>Plan du cours</vt:lpstr>
      <vt:lpstr> Définition </vt:lpstr>
      <vt:lpstr>Diagnostic positif</vt:lpstr>
      <vt:lpstr>Diagnostic étiologique </vt:lpstr>
      <vt:lpstr>Purpura  thrombopénique  idiopathique ou immunologique  (PTI)</vt:lpstr>
      <vt:lpstr>Purpura  thrombopénique  idiopathique ou immunologique (PTI)</vt:lpstr>
      <vt:lpstr>Purpura  thrombopénique  idiopathique ou immunologique  PTI</vt:lpstr>
      <vt:lpstr>Purpura  thrombopénique  idiopathique ou immunologique  PTI</vt:lpstr>
      <vt:lpstr>Purpura  thrombopénique  idiopathique ou immunologique  PTI</vt:lpstr>
      <vt:lpstr>Purpura  thrombopénique  idiopathique ou immunologique  PTI</vt:lpstr>
      <vt:lpstr>Purpura  thrombopénique  idiopathique ou immunologique  PTI</vt:lpstr>
      <vt:lpstr>Purpura  thrombopénique  idiopathique ou immunologique  PTI</vt:lpstr>
      <vt:lpstr>Diapositive 14</vt:lpstr>
      <vt:lpstr> Les purpuras thrombopathiques</vt:lpstr>
      <vt:lpstr>Les Purupras vasculaires</vt:lpstr>
      <vt:lpstr>Purpuras vasculaires: Signes cliniques</vt:lpstr>
      <vt:lpstr>Purpuras vasculaires: Etiologies</vt:lpstr>
      <vt:lpstr>Diagnostic différentiel </vt:lpstr>
      <vt:lpstr>Les  vascularites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PURPURAS</dc:title>
  <dc:creator>Sony</dc:creator>
  <cp:lastModifiedBy>User</cp:lastModifiedBy>
  <cp:revision>8</cp:revision>
  <dcterms:created xsi:type="dcterms:W3CDTF">2017-10-17T20:55:50Z</dcterms:created>
  <dcterms:modified xsi:type="dcterms:W3CDTF">2017-11-05T13:17:31Z</dcterms:modified>
</cp:coreProperties>
</file>