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1" r:id="rId4"/>
    <p:sldId id="259" r:id="rId5"/>
    <p:sldId id="260" r:id="rId6"/>
    <p:sldId id="263" r:id="rId7"/>
    <p:sldId id="266" r:id="rId8"/>
    <p:sldId id="267" r:id="rId9"/>
    <p:sldId id="268" r:id="rId10"/>
    <p:sldId id="294" r:id="rId11"/>
    <p:sldId id="270" r:id="rId12"/>
    <p:sldId id="269" r:id="rId13"/>
    <p:sldId id="271" r:id="rId14"/>
    <p:sldId id="284" r:id="rId15"/>
    <p:sldId id="272" r:id="rId16"/>
    <p:sldId id="276" r:id="rId17"/>
    <p:sldId id="275" r:id="rId18"/>
    <p:sldId id="277" r:id="rId19"/>
    <p:sldId id="278" r:id="rId20"/>
    <p:sldId id="291" r:id="rId21"/>
    <p:sldId id="280" r:id="rId22"/>
    <p:sldId id="288" r:id="rId23"/>
    <p:sldId id="289" r:id="rId24"/>
    <p:sldId id="290" r:id="rId25"/>
    <p:sldId id="286" r:id="rId26"/>
    <p:sldId id="287" r:id="rId27"/>
    <p:sldId id="292" r:id="rId28"/>
    <p:sldId id="293" r:id="rId29"/>
    <p:sldId id="282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62407-B446-464A-A1E7-4B15926B1EC2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374B-00A4-4F8A-ABEC-409180F67C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0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374B-00A4-4F8A-ABEC-409180F67C4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31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69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91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0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7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7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6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8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34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00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51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A0B8-A9C6-4ED8-84AC-77BC16EB8B4D}" type="datetimeFigureOut">
              <a:rPr lang="fr-FR" smtClean="0"/>
              <a:t>01/10/2020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8B80-011C-4030-938F-1DED43B983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7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Lymphomes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Dr F.MEZHOUD</a:t>
            </a:r>
          </a:p>
          <a:p>
            <a:r>
              <a:rPr lang="fr-FR" sz="1200" dirty="0" smtClean="0"/>
              <a:t>Module hématologie</a:t>
            </a:r>
          </a:p>
          <a:p>
            <a:r>
              <a:rPr lang="fr-FR" sz="1200" dirty="0" smtClean="0"/>
              <a:t>Département de médecine</a:t>
            </a:r>
          </a:p>
          <a:p>
            <a:r>
              <a:rPr lang="fr-FR" sz="1200" dirty="0" smtClean="0"/>
              <a:t>2019-2020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69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2.Biologique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/>
              <a:t>bilan hépatique: dosage </a:t>
            </a:r>
            <a:r>
              <a:rPr lang="fr-FR" b="1" dirty="0"/>
              <a:t>PAL et </a:t>
            </a:r>
            <a:r>
              <a:rPr lang="fr-FR" b="1" dirty="0" err="1"/>
              <a:t>yGT</a:t>
            </a:r>
            <a:r>
              <a:rPr lang="fr-FR" b="1" dirty="0"/>
              <a:t> </a:t>
            </a:r>
            <a:r>
              <a:rPr lang="fr-FR" dirty="0"/>
              <a:t>: significative quand PAL sont &gt; 2 ou 3 x la normale, </a:t>
            </a:r>
            <a:r>
              <a:rPr lang="fr-FR" b="1" dirty="0"/>
              <a:t>LDH</a:t>
            </a:r>
            <a:r>
              <a:rPr lang="fr-FR" dirty="0"/>
              <a:t> : par destruction cellulaire (son augmentation est un signe de gravité)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FNS, bilan inflammatoire: VS, CRP, fibrinogénémie</a:t>
            </a:r>
            <a:r>
              <a:rPr lang="fr-FR" dirty="0" smtClean="0"/>
              <a:t>, EPS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9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3.Radiologique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TLT: (F +P): recherche l'existence d'ADP </a:t>
            </a:r>
            <a:r>
              <a:rPr lang="fr-FR" dirty="0" smtClean="0"/>
              <a:t>médiatisnales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/>
              <a:t>I'IMT </a:t>
            </a:r>
            <a:r>
              <a:rPr lang="fr-FR" dirty="0" smtClean="0"/>
              <a:t>:pathologique </a:t>
            </a:r>
            <a:r>
              <a:rPr lang="fr-FR" dirty="0"/>
              <a:t>&gt; 0,35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TDM thoraco-abdomino-pelvienne : </a:t>
            </a:r>
            <a:endParaRPr lang="fr-FR" dirty="0" smtClean="0"/>
          </a:p>
          <a:p>
            <a:r>
              <a:rPr lang="fr-FR" dirty="0" smtClean="0"/>
              <a:t>Recherche </a:t>
            </a:r>
            <a:r>
              <a:rPr lang="fr-FR" dirty="0"/>
              <a:t>des ADP </a:t>
            </a:r>
            <a:r>
              <a:rPr lang="fr-FR" dirty="0" smtClean="0"/>
              <a:t>profondes:</a:t>
            </a:r>
          </a:p>
          <a:p>
            <a:pPr marL="0" indent="0">
              <a:buNone/>
            </a:pPr>
            <a:r>
              <a:rPr lang="fr-FR" dirty="0" smtClean="0"/>
              <a:t> A l’étage sus diaphragmatique: ADP médiatisnales et  hilaire pulmonaire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A l’étage sous diaphragmatiques: ADP abdominales profondes</a:t>
            </a:r>
          </a:p>
          <a:p>
            <a:r>
              <a:rPr lang="fr-FR" dirty="0"/>
              <a:t> </a:t>
            </a:r>
            <a:r>
              <a:rPr lang="fr-FR" dirty="0" smtClean="0"/>
              <a:t>  Apprécier </a:t>
            </a:r>
            <a:r>
              <a:rPr lang="fr-FR" dirty="0"/>
              <a:t>la taille et la structure du foie et rate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/>
              <a:t>Autres localisations plus rares.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Tomographie </a:t>
            </a:r>
            <a:r>
              <a:rPr lang="fr-FR" dirty="0"/>
              <a:t>par émission de positrons (TEP) 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  <a:r>
              <a:rPr lang="fr-FR" b="1" dirty="0"/>
              <a:t>pet scan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       Après injection  du 18 fluoro -desoxy –glucose, plus fiable </a:t>
            </a:r>
            <a:r>
              <a:rPr lang="fr-FR" dirty="0" smtClean="0"/>
              <a:t> que </a:t>
            </a:r>
            <a:r>
              <a:rPr lang="fr-FR" dirty="0"/>
              <a:t>la </a:t>
            </a:r>
            <a:r>
              <a:rPr lang="fr-FR" dirty="0" smtClean="0"/>
              <a:t>TDM.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5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4.Histologique </a:t>
            </a:r>
            <a:r>
              <a:rPr lang="fr-FR" dirty="0"/>
              <a:t>: </a:t>
            </a:r>
            <a:r>
              <a:rPr lang="fr-FR" u="sng" dirty="0"/>
              <a:t>Biopsie ostéo-médullaire </a:t>
            </a:r>
            <a:r>
              <a:rPr lang="fr-FR" dirty="0"/>
              <a:t>obligatoire à la recherche </a:t>
            </a:r>
            <a:r>
              <a:rPr lang="fr-FR" dirty="0" smtClean="0"/>
              <a:t>d’une infiltration  médullaire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4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22899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VII. Classification </a:t>
            </a:r>
            <a:r>
              <a:rPr lang="fr-FR" b="1" dirty="0">
                <a:solidFill>
                  <a:srgbClr val="FF0000"/>
                </a:solidFill>
              </a:rPr>
              <a:t>Ann </a:t>
            </a:r>
            <a:r>
              <a:rPr lang="fr-FR" b="1" dirty="0" smtClean="0">
                <a:solidFill>
                  <a:srgbClr val="FF0000"/>
                </a:solidFill>
              </a:rPr>
              <a:t>Arbor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(modifié par </a:t>
            </a:r>
            <a:r>
              <a:rPr lang="fr-FR" dirty="0">
                <a:solidFill>
                  <a:srgbClr val="FF0000"/>
                </a:solidFill>
              </a:rPr>
              <a:t>Cotswolds)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 </a:t>
            </a:r>
            <a:r>
              <a:rPr lang="fr-FR" b="1" dirty="0"/>
              <a:t>Stade I </a:t>
            </a:r>
            <a:r>
              <a:rPr lang="fr-FR" dirty="0"/>
              <a:t>: Atteinte </a:t>
            </a:r>
            <a:r>
              <a:rPr lang="fr-FR" dirty="0" smtClean="0"/>
              <a:t>d’un seul groupe </a:t>
            </a:r>
            <a:r>
              <a:rPr lang="fr-FR" dirty="0"/>
              <a:t>ganglionnaire </a:t>
            </a:r>
            <a:r>
              <a:rPr lang="fr-FR" dirty="0" smtClean="0"/>
              <a:t>ou une seule structure lymphoïde.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II </a:t>
            </a:r>
            <a:r>
              <a:rPr lang="fr-FR" dirty="0"/>
              <a:t>: Atteinte </a:t>
            </a:r>
            <a:r>
              <a:rPr lang="fr-FR" dirty="0" smtClean="0"/>
              <a:t>de deux ou plusieurs groupes ganglionnaires d’un </a:t>
            </a:r>
            <a:r>
              <a:rPr lang="fr-FR" dirty="0"/>
              <a:t>seul côté du diaphragme 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III </a:t>
            </a:r>
            <a:r>
              <a:rPr lang="fr-FR" dirty="0"/>
              <a:t>: Atteinte </a:t>
            </a:r>
            <a:r>
              <a:rPr lang="fr-FR" dirty="0" smtClean="0"/>
              <a:t> ganglionnaire </a:t>
            </a:r>
            <a:r>
              <a:rPr lang="fr-FR" dirty="0"/>
              <a:t>des deux côtés du </a:t>
            </a:r>
            <a:r>
              <a:rPr lang="fr-FR" dirty="0" smtClean="0"/>
              <a:t>diaphragme.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IV </a:t>
            </a:r>
            <a:r>
              <a:rPr lang="fr-FR" dirty="0"/>
              <a:t>: Atteinte d’organes extra-lymphatiques </a:t>
            </a:r>
          </a:p>
          <a:p>
            <a:endParaRPr lang="fr-FR" dirty="0"/>
          </a:p>
          <a:p>
            <a:r>
              <a:rPr lang="fr-FR" dirty="0"/>
              <a:t>La classification utilise également des lettres majuscules qui tiennent compte de signes complémentaires : </a:t>
            </a:r>
          </a:p>
          <a:p>
            <a:r>
              <a:rPr lang="fr-FR" b="1" dirty="0" smtClean="0"/>
              <a:t>A</a:t>
            </a:r>
            <a:r>
              <a:rPr lang="fr-FR" dirty="0" smtClean="0"/>
              <a:t> </a:t>
            </a:r>
            <a:r>
              <a:rPr lang="fr-FR" dirty="0"/>
              <a:t>: absence de signes généraux </a:t>
            </a:r>
          </a:p>
          <a:p>
            <a:r>
              <a:rPr lang="fr-FR" b="1" dirty="0" smtClean="0"/>
              <a:t>B </a:t>
            </a:r>
            <a:r>
              <a:rPr lang="fr-FR" dirty="0"/>
              <a:t>: présence de signes généraux </a:t>
            </a:r>
            <a:r>
              <a:rPr lang="fr-FR" b="1" dirty="0"/>
              <a:t>« symptômes B » </a:t>
            </a:r>
          </a:p>
          <a:p>
            <a:r>
              <a:rPr lang="fr-FR" b="1" dirty="0" smtClean="0"/>
              <a:t>X </a:t>
            </a:r>
            <a:r>
              <a:rPr lang="fr-FR" dirty="0"/>
              <a:t>(Bulky) : importante masse </a:t>
            </a:r>
            <a:r>
              <a:rPr lang="fr-FR" dirty="0" smtClean="0"/>
              <a:t>tumorale ≥  10 cm ou indice </a:t>
            </a:r>
            <a:r>
              <a:rPr lang="fr-FR" dirty="0" err="1" smtClean="0"/>
              <a:t>médiastino</a:t>
            </a:r>
            <a:r>
              <a:rPr lang="fr-FR" dirty="0" smtClean="0"/>
              <a:t>-thoracique &gt; 0,35 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E</a:t>
            </a:r>
            <a:r>
              <a:rPr lang="fr-FR" dirty="0"/>
              <a:t> : atteinte d’un viscère contigu d’un territoire ganglionnaire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7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VIII.Traitements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Moyens :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/>
              <a:t>Poly-chimiothérapie </a:t>
            </a:r>
            <a:r>
              <a:rPr lang="fr-FR" dirty="0"/>
              <a:t>: 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Type </a:t>
            </a:r>
            <a:r>
              <a:rPr lang="fr-FR" b="1" dirty="0" smtClean="0"/>
              <a:t>ABVD</a:t>
            </a:r>
            <a:r>
              <a:rPr lang="fr-FR" dirty="0" smtClean="0"/>
              <a:t> </a:t>
            </a:r>
            <a:r>
              <a:rPr lang="fr-FR" dirty="0"/>
              <a:t>(Adriamycine (Adriblatine®), Bléomycine, Vinblastine (Velbe®), Dacarbazine (Déticène</a:t>
            </a:r>
            <a:r>
              <a:rPr lang="fr-FR" dirty="0" smtClean="0"/>
              <a:t>®)).</a:t>
            </a:r>
          </a:p>
          <a:p>
            <a:r>
              <a:rPr lang="fr-FR" dirty="0" smtClean="0"/>
              <a:t> type </a:t>
            </a:r>
            <a:r>
              <a:rPr lang="fr-FR" b="1" dirty="0"/>
              <a:t>BEACOPP</a:t>
            </a:r>
            <a:r>
              <a:rPr lang="fr-FR" dirty="0"/>
              <a:t> (Bléomycine, Etoposide, Adriamycine, Cyclosphophamide, Vincristine, Procarbazine, Prednisone)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/>
              <a:t>Radiothérapie </a:t>
            </a:r>
            <a:r>
              <a:rPr lang="fr-FR" dirty="0" smtClean="0"/>
              <a:t>:sur les sites ganglionnaires initialement atteint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/>
              <a:t>2.    Indications 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Stade </a:t>
            </a:r>
            <a:r>
              <a:rPr lang="fr-FR" b="1" dirty="0"/>
              <a:t>localisé I, II : </a:t>
            </a:r>
            <a:r>
              <a:rPr lang="fr-FR" dirty="0"/>
              <a:t>d'abord une chimiothérapie pour stériliser les micro- ganglions et diminuer la taille des ADP (4-6 cures) d'ABVD, ensuite on irradie </a:t>
            </a:r>
            <a:r>
              <a:rPr lang="fr-FR" dirty="0" smtClean="0"/>
              <a:t> </a:t>
            </a:r>
            <a:r>
              <a:rPr lang="fr-FR" dirty="0"/>
              <a:t>le patient sur les territoires initialement atteints </a:t>
            </a:r>
            <a:r>
              <a:rPr lang="fr-FR" dirty="0">
                <a:solidFill>
                  <a:srgbClr val="FF0000"/>
                </a:solidFill>
              </a:rPr>
              <a:t>(20-35 grays/champs)</a:t>
            </a:r>
          </a:p>
          <a:p>
            <a:pPr>
              <a:buFont typeface="Wingdings" pitchFamily="2" charset="2"/>
              <a:buChar char="Ø"/>
            </a:pPr>
            <a:r>
              <a:rPr lang="fr-FR" b="1" dirty="0"/>
              <a:t>Stade avancés III, IV : </a:t>
            </a:r>
            <a:r>
              <a:rPr lang="fr-FR" dirty="0"/>
              <a:t>souvent une chimiothérapie seule : 6-8 cures</a:t>
            </a:r>
            <a:r>
              <a:rPr lang="fr-FR" dirty="0" smtClean="0"/>
              <a:t>.</a:t>
            </a:r>
            <a:r>
              <a:rPr lang="fr-FR" dirty="0"/>
              <a:t> (ABVD ou BEACOPP)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1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Lymphomes </a:t>
            </a:r>
            <a:r>
              <a:rPr lang="fr-FR" b="1" dirty="0">
                <a:solidFill>
                  <a:srgbClr val="FF0000"/>
                </a:solidFill>
              </a:rPr>
              <a:t>Malins Non-Hodgkiniens</a:t>
            </a:r>
            <a:endParaRPr 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4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I.Introduction-Définition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/>
              <a:t>Tumeurs malignes se développant à partir des cellules lymphoïdes à l'exclusion de la maladie de Hodgkin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Les LMNH appartiennent aux lignées B (85%) ou T (15%), Ils font partie des syndromes lympho-prolifératifs 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1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II.Epidémiologie</a:t>
            </a: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LMNH </a:t>
            </a:r>
            <a:r>
              <a:rPr lang="fr-FR" dirty="0" smtClean="0"/>
              <a:t>est  </a:t>
            </a:r>
            <a:r>
              <a:rPr lang="fr-FR" dirty="0"/>
              <a:t>plus </a:t>
            </a:r>
            <a:r>
              <a:rPr lang="fr-FR" dirty="0" smtClean="0"/>
              <a:t>fréquent que le LH , </a:t>
            </a:r>
          </a:p>
          <a:p>
            <a:r>
              <a:rPr lang="fr-FR" dirty="0"/>
              <a:t>Il s’agit d’un groupe hétérogène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Touche toute tranche d'âge, et les deux sexes</a:t>
            </a:r>
          </a:p>
        </p:txBody>
      </p:sp>
    </p:spTree>
    <p:extLst>
      <p:ext uri="{BB962C8B-B14F-4D97-AF65-F5344CB8AC3E}">
        <p14:creationId xmlns:p14="http://schemas.microsoft.com/office/powerpoint/2010/main" val="27891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III.Physiopathologie</a:t>
            </a: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Un </a:t>
            </a:r>
            <a:r>
              <a:rPr lang="fr-FR" dirty="0"/>
              <a:t>lymphome non hodgkinien apparaît le plus souvent dans un groupe de ganglions lymphatiques </a:t>
            </a:r>
            <a:r>
              <a:rPr lang="fr-FR" dirty="0">
                <a:solidFill>
                  <a:srgbClr val="00B050"/>
                </a:solidFill>
              </a:rPr>
              <a:t>(lymphome ganglionnaire) </a:t>
            </a:r>
            <a:r>
              <a:rPr lang="fr-FR" dirty="0"/>
              <a:t>ou, plus rarement, dans un autre organe comme l’estomac, l’intestin, la peau ou le cerveau </a:t>
            </a:r>
            <a:r>
              <a:rPr lang="fr-FR" dirty="0">
                <a:solidFill>
                  <a:srgbClr val="00B050"/>
                </a:solidFill>
              </a:rPr>
              <a:t>(lymphome extra-ganglionnaire</a:t>
            </a:r>
            <a:r>
              <a:rPr lang="fr-FR" dirty="0" smtClean="0">
                <a:solidFill>
                  <a:srgbClr val="00B050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Il peut se propager, par le système </a:t>
            </a:r>
            <a:r>
              <a:rPr lang="fr-FR" dirty="0" smtClean="0"/>
              <a:t>lymphatique, par contiguité </a:t>
            </a:r>
            <a:r>
              <a:rPr lang="fr-FR" dirty="0"/>
              <a:t>ou le système sanguin, à n’importe quel tissu ou organe 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Introduction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dirty="0" smtClean="0"/>
              <a:t>lymphomes sont </a:t>
            </a:r>
            <a:r>
              <a:rPr lang="fr-FR" dirty="0"/>
              <a:t>des tumeurs malignes du système lymphatique (syndromes lympho prolifératifs), résultant d‘une transformation maligne des lymphocytes T ou B </a:t>
            </a:r>
            <a:r>
              <a:rPr lang="fr-FR" dirty="0" smtClean="0"/>
              <a:t>.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Il </a:t>
            </a:r>
            <a:r>
              <a:rPr lang="fr-FR" dirty="0"/>
              <a:t>existe de nombreux types de lymphomes que l‘on subdivise en deux groupes principaux : </a:t>
            </a:r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00B050"/>
                </a:solidFill>
              </a:rPr>
              <a:t>Lymphome Hodgkinien </a:t>
            </a:r>
            <a:r>
              <a:rPr lang="fr-FR" dirty="0"/>
              <a:t>: décrits en 1832 par Thomas Hodgkin </a:t>
            </a:r>
          </a:p>
          <a:p>
            <a:r>
              <a:rPr lang="fr-FR" dirty="0" smtClean="0"/>
              <a:t> </a:t>
            </a:r>
            <a:r>
              <a:rPr lang="fr-FR" b="1" dirty="0">
                <a:solidFill>
                  <a:srgbClr val="00B050"/>
                </a:solidFill>
              </a:rPr>
              <a:t>Lymphomes non Hodgkiniens</a:t>
            </a:r>
            <a:r>
              <a:rPr lang="fr-FR" dirty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IV- CLINIQUE :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00B050"/>
                </a:solidFill>
              </a:rPr>
              <a:t>LMNH ganglionnaire: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syndrome </a:t>
            </a:r>
            <a:r>
              <a:rPr lang="fr-FR" dirty="0"/>
              <a:t>tumoral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Adénopathies superficielles : localisées asymétriques ou diffuses, de volume variable</a:t>
            </a: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On peut trouver: SPM et/ou HPM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2. </a:t>
            </a:r>
            <a:r>
              <a:rPr lang="fr-FR" b="1" dirty="0" smtClean="0">
                <a:solidFill>
                  <a:srgbClr val="00B050"/>
                </a:solidFill>
              </a:rPr>
              <a:t>LMNH extra ganglionnaire:</a:t>
            </a:r>
          </a:p>
          <a:p>
            <a:pPr marL="0" indent="0">
              <a:buNone/>
            </a:pPr>
            <a:r>
              <a:rPr lang="fr-FR" dirty="0" smtClean="0"/>
              <a:t>LMNH ORL( amygdales, cavum ):dysphagie,obstuction nasale</a:t>
            </a:r>
          </a:p>
          <a:p>
            <a:pPr marL="0" indent="0">
              <a:buNone/>
            </a:pPr>
            <a:r>
              <a:rPr lang="fr-FR" dirty="0" smtClean="0"/>
              <a:t>LMNH digestif: gastrique: Epigastralgies</a:t>
            </a:r>
          </a:p>
          <a:p>
            <a:pPr marL="0" indent="0">
              <a:buNone/>
            </a:pPr>
            <a:r>
              <a:rPr lang="fr-FR" dirty="0" smtClean="0"/>
              <a:t>LMNH cérébral: céphalées, signes neurologiques</a:t>
            </a:r>
          </a:p>
          <a:p>
            <a:pPr marL="0" indent="0">
              <a:buNone/>
            </a:pPr>
            <a:r>
              <a:rPr lang="fr-FR" dirty="0" smtClean="0"/>
              <a:t>LMNH Osseux…..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3.Signes </a:t>
            </a:r>
            <a:r>
              <a:rPr lang="fr-FR" b="1" dirty="0">
                <a:solidFill>
                  <a:srgbClr val="00B050"/>
                </a:solidFill>
              </a:rPr>
              <a:t>généraux : 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peuvent être présents comme dans la LH.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lnSpc>
                <a:spcPts val="1600"/>
              </a:lnSpc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2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IV.Diagnostic </a:t>
            </a:r>
            <a:r>
              <a:rPr lang="fr-FR" b="1" dirty="0">
                <a:solidFill>
                  <a:srgbClr val="FF0000"/>
                </a:solidFill>
              </a:rPr>
              <a:t>positif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Biopsie ganglionnaire </a:t>
            </a:r>
            <a:r>
              <a:rPr lang="fr-FR" dirty="0"/>
              <a:t>: </a:t>
            </a:r>
            <a:r>
              <a:rPr lang="fr-FR" u="sng" dirty="0"/>
              <a:t>indispensable</a:t>
            </a:r>
            <a:r>
              <a:rPr lang="fr-FR" dirty="0"/>
              <a:t> dans tous les cas pour confirmer le diagnostic et précisé le type histologique. </a:t>
            </a:r>
          </a:p>
          <a:p>
            <a:pPr>
              <a:buFont typeface="Wingdings" pitchFamily="2" charset="2"/>
              <a:buChar char="Ø"/>
            </a:pPr>
            <a:r>
              <a:rPr lang="fr-FR" u="sng" dirty="0" smtClean="0"/>
              <a:t>Le Dgc est histologique</a:t>
            </a:r>
            <a:r>
              <a:rPr lang="fr-FR" dirty="0" smtClean="0"/>
              <a:t>, il doit être toujours complété par une immunohistochimie :</a:t>
            </a:r>
            <a:endParaRPr lang="fr-FR" dirty="0"/>
          </a:p>
          <a:p>
            <a:r>
              <a:rPr lang="fr-FR" dirty="0"/>
              <a:t>Lymphome de phénotype B expriment : </a:t>
            </a:r>
            <a:r>
              <a:rPr lang="fr-FR" dirty="0" smtClean="0"/>
              <a:t>CD19, </a:t>
            </a:r>
            <a:r>
              <a:rPr lang="fr-FR" dirty="0"/>
              <a:t>CD20</a:t>
            </a:r>
          </a:p>
          <a:p>
            <a:r>
              <a:rPr lang="fr-FR" dirty="0"/>
              <a:t>Lymphome de phénotype T expriment : </a:t>
            </a:r>
            <a:r>
              <a:rPr lang="fr-FR" dirty="0" smtClean="0"/>
              <a:t>CD3, CD5</a:t>
            </a:r>
            <a:endParaRPr lang="fr-FR" dirty="0"/>
          </a:p>
          <a:p>
            <a:r>
              <a:rPr lang="fr-FR" dirty="0"/>
              <a:t>Les autres lymphomes expriment des CD selon la classification </a:t>
            </a:r>
            <a:r>
              <a:rPr lang="fr-FR" dirty="0" smtClean="0"/>
              <a:t>OMS.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1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V. Bilan d’extension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b="1" dirty="0"/>
              <a:t>Clinique </a:t>
            </a:r>
            <a:r>
              <a:rPr lang="fr-FR" dirty="0"/>
              <a:t>: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mensuration </a:t>
            </a:r>
            <a:r>
              <a:rPr lang="fr-FR" dirty="0"/>
              <a:t>des adénopathies superficielles,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hépatomégalie </a:t>
            </a:r>
            <a:r>
              <a:rPr lang="fr-FR" dirty="0"/>
              <a:t>(Flèche Hépatique),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splénomégalie </a:t>
            </a:r>
            <a:r>
              <a:rPr lang="fr-FR" dirty="0"/>
              <a:t>(Débord Splénique</a:t>
            </a:r>
            <a:r>
              <a:rPr lang="fr-FR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recherche des signes généraux « symptômes B » : fièvre inexpliquée au-delà de 38 °C, sueurs nocturnes mouillant le linge et obligeant </a:t>
            </a:r>
            <a:r>
              <a:rPr lang="fr-FR" dirty="0" smtClean="0"/>
              <a:t>le </a:t>
            </a:r>
            <a:r>
              <a:rPr lang="fr-FR" dirty="0"/>
              <a:t>patient à se changer, perte de poids (10% du poids initial en six mois) </a:t>
            </a:r>
            <a:endParaRPr lang="fr-FR" dirty="0" smtClean="0"/>
          </a:p>
          <a:p>
            <a:endParaRPr lang="fr-FR" dirty="0"/>
          </a:p>
          <a:p>
            <a:pPr marL="0" lvl="0" indent="0">
              <a:buNone/>
            </a:pPr>
            <a:r>
              <a:rPr lang="fr-FR" b="1" dirty="0" smtClean="0"/>
              <a:t>2.Biologique</a:t>
            </a:r>
            <a:r>
              <a:rPr lang="fr-FR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FNS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bilan hépatique: </a:t>
            </a:r>
            <a:r>
              <a:rPr lang="fr-FR" dirty="0"/>
              <a:t>dosage </a:t>
            </a:r>
            <a:r>
              <a:rPr lang="fr-FR" b="1" dirty="0"/>
              <a:t>PAL et yGT </a:t>
            </a:r>
            <a:r>
              <a:rPr lang="fr-FR" dirty="0"/>
              <a:t>: significative quand PAL sont &gt; 2 </a:t>
            </a:r>
            <a:r>
              <a:rPr lang="fr-FR" dirty="0" smtClean="0"/>
              <a:t>ou 3 </a:t>
            </a:r>
            <a:r>
              <a:rPr lang="fr-FR" dirty="0"/>
              <a:t>x la normale</a:t>
            </a:r>
            <a:r>
              <a:rPr lang="fr-FR" dirty="0" smtClean="0"/>
              <a:t>,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/>
              <a:t>LDH</a:t>
            </a:r>
            <a:r>
              <a:rPr lang="fr-FR" dirty="0"/>
              <a:t> : par destruction cellulaire (son augmentation est un signe de gravité)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9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3.Radiologique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TLT: (F +P): recherche l'existence d'ADP </a:t>
            </a:r>
            <a:r>
              <a:rPr lang="fr-FR" dirty="0" smtClean="0"/>
              <a:t>médiatisnales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/>
              <a:t>I'IMT </a:t>
            </a:r>
            <a:r>
              <a:rPr lang="fr-FR" dirty="0" smtClean="0"/>
              <a:t>:pathologique </a:t>
            </a:r>
            <a:r>
              <a:rPr lang="fr-FR" dirty="0"/>
              <a:t>&gt; 0,35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TDM thoraco-abdomino-pelvienne : </a:t>
            </a:r>
            <a:endParaRPr lang="fr-FR" dirty="0" smtClean="0"/>
          </a:p>
          <a:p>
            <a:r>
              <a:rPr lang="fr-FR" dirty="0" smtClean="0"/>
              <a:t>Recherche </a:t>
            </a:r>
            <a:r>
              <a:rPr lang="fr-FR" dirty="0"/>
              <a:t>des ADP </a:t>
            </a:r>
            <a:r>
              <a:rPr lang="fr-FR" dirty="0" smtClean="0"/>
              <a:t>profondes:</a:t>
            </a:r>
          </a:p>
          <a:p>
            <a:pPr marL="0" indent="0">
              <a:buNone/>
            </a:pPr>
            <a:r>
              <a:rPr lang="fr-FR" dirty="0" smtClean="0"/>
              <a:t> A l’étage sus diaphragmatique: ADP médiatisnales et  hilaire pulmonaire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A l’étage sous diaphragmatiques: ADP abdominales profondes</a:t>
            </a:r>
          </a:p>
          <a:p>
            <a:r>
              <a:rPr lang="fr-FR" dirty="0"/>
              <a:t> </a:t>
            </a:r>
            <a:r>
              <a:rPr lang="fr-FR" dirty="0" smtClean="0"/>
              <a:t>  Apprécier </a:t>
            </a:r>
            <a:r>
              <a:rPr lang="fr-FR" dirty="0"/>
              <a:t>la taille et la structure du foie et rate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/>
              <a:t>Autres localisations plus rares.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Tomographie </a:t>
            </a:r>
            <a:r>
              <a:rPr lang="fr-FR" dirty="0"/>
              <a:t>par émission de positrons (TEP) </a:t>
            </a:r>
            <a:r>
              <a:rPr lang="fr-FR" dirty="0" smtClean="0"/>
              <a:t>:</a:t>
            </a:r>
            <a:r>
              <a:rPr lang="fr-FR" b="1" dirty="0" smtClean="0"/>
              <a:t>pet scan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Après injection  du 18 fluoro -desoxy –glucose, plus fiable que la TDM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2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4.Histologique </a:t>
            </a:r>
            <a:r>
              <a:rPr lang="fr-FR" dirty="0"/>
              <a:t>: </a:t>
            </a:r>
            <a:r>
              <a:rPr lang="fr-FR" u="sng" dirty="0"/>
              <a:t>Biopsie ostéo-médullaire </a:t>
            </a:r>
            <a:r>
              <a:rPr lang="fr-FR" dirty="0"/>
              <a:t>obligatoire à la recherche </a:t>
            </a:r>
            <a:r>
              <a:rPr lang="fr-FR" dirty="0" smtClean="0"/>
              <a:t>d’une infiltration  médullaire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7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22899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VI. Classification Ann Arbor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(idem au LH)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 </a:t>
            </a:r>
            <a:r>
              <a:rPr lang="fr-FR" b="1" dirty="0"/>
              <a:t>Stade I </a:t>
            </a:r>
            <a:r>
              <a:rPr lang="fr-FR" dirty="0"/>
              <a:t>: Atteinte d’une </a:t>
            </a:r>
            <a:r>
              <a:rPr lang="fr-FR" dirty="0" smtClean="0"/>
              <a:t>seul groupe </a:t>
            </a:r>
            <a:r>
              <a:rPr lang="fr-FR" dirty="0"/>
              <a:t>ganglionnaire </a:t>
            </a:r>
            <a:r>
              <a:rPr lang="fr-FR" dirty="0" smtClean="0"/>
              <a:t>ou une seule structure lymphoïde.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II </a:t>
            </a:r>
            <a:r>
              <a:rPr lang="fr-FR" dirty="0"/>
              <a:t>: Atteinte </a:t>
            </a:r>
            <a:r>
              <a:rPr lang="fr-FR" dirty="0" smtClean="0"/>
              <a:t>de deux ou plusieurs groupes ganglionnaires d’un </a:t>
            </a:r>
            <a:r>
              <a:rPr lang="fr-FR" dirty="0"/>
              <a:t>seul côté du diaphragme 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III </a:t>
            </a:r>
            <a:r>
              <a:rPr lang="fr-FR" dirty="0"/>
              <a:t>: Atteinte </a:t>
            </a:r>
            <a:r>
              <a:rPr lang="fr-FR" dirty="0" smtClean="0"/>
              <a:t> ganglionnaire </a:t>
            </a:r>
            <a:r>
              <a:rPr lang="fr-FR" dirty="0"/>
              <a:t>des deux côtés du </a:t>
            </a:r>
            <a:r>
              <a:rPr lang="fr-FR" dirty="0" smtClean="0"/>
              <a:t>diaphragme.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Stade IV </a:t>
            </a:r>
            <a:r>
              <a:rPr lang="fr-FR" dirty="0"/>
              <a:t>: Atteinte d’organes extra-lymphatiques </a:t>
            </a:r>
          </a:p>
          <a:p>
            <a:endParaRPr lang="fr-FR" dirty="0"/>
          </a:p>
          <a:p>
            <a:r>
              <a:rPr lang="fr-FR" dirty="0"/>
              <a:t>La classification utilise également des lettres majuscules qui tiennent compte de signes complémentaires : </a:t>
            </a:r>
          </a:p>
          <a:p>
            <a:r>
              <a:rPr lang="fr-FR" dirty="0" smtClean="0"/>
              <a:t>A </a:t>
            </a:r>
            <a:r>
              <a:rPr lang="fr-FR" dirty="0"/>
              <a:t>: absence de signes généraux </a:t>
            </a:r>
          </a:p>
          <a:p>
            <a:r>
              <a:rPr lang="fr-FR" b="1" dirty="0" smtClean="0"/>
              <a:t>B </a:t>
            </a:r>
            <a:r>
              <a:rPr lang="fr-FR" dirty="0"/>
              <a:t>: présence de signes généraux « symptômes B » </a:t>
            </a:r>
          </a:p>
          <a:p>
            <a:r>
              <a:rPr lang="fr-FR" b="1" dirty="0" smtClean="0"/>
              <a:t>X </a:t>
            </a:r>
            <a:r>
              <a:rPr lang="fr-FR" dirty="0"/>
              <a:t>(Bulky) : importante masse </a:t>
            </a:r>
            <a:r>
              <a:rPr lang="fr-FR" dirty="0" smtClean="0"/>
              <a:t>tumorale ≥  10 cm ou </a:t>
            </a:r>
            <a:r>
              <a:rPr lang="fr-FR" dirty="0"/>
              <a:t>indice médiastino-thoracique &gt; 0,35 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E : atteinte d’un viscère contigu d’un territoire ganglionnaire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7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0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Pronostic:</a:t>
            </a:r>
            <a:endParaRPr lang="fr-FR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00B050"/>
                </a:solidFill>
              </a:rPr>
              <a:t>Type histologique:</a:t>
            </a:r>
          </a:p>
          <a:p>
            <a:pPr>
              <a:buFont typeface="Wingdings" pitchFamily="2" charset="2"/>
              <a:buChar char="Ø"/>
            </a:pPr>
            <a:r>
              <a:rPr lang="fr-FR" u="sng" dirty="0" smtClean="0"/>
              <a:t>Lymphomes agressifs à grandes cellules</a:t>
            </a:r>
            <a:r>
              <a:rPr lang="fr-FR" dirty="0" smtClean="0"/>
              <a:t>: touchent le sujet jeune,</a:t>
            </a:r>
            <a:r>
              <a:rPr lang="fr-FR" dirty="0"/>
              <a:t> </a:t>
            </a:r>
            <a:r>
              <a:rPr lang="fr-FR" dirty="0" smtClean="0"/>
              <a:t> caractérisés </a:t>
            </a:r>
            <a:r>
              <a:rPr lang="fr-FR" dirty="0"/>
              <a:t>par une forte évolutivité mais une grande chimio-sensibilité </a:t>
            </a:r>
            <a:r>
              <a:rPr lang="fr-FR" dirty="0" smtClean="0"/>
              <a:t>,ils sont guérissables.</a:t>
            </a:r>
          </a:p>
          <a:p>
            <a:r>
              <a:rPr lang="fr-FR" dirty="0" smtClean="0"/>
              <a:t>Exemple: lymphome diffus à grandes cellules B(LDGCB),lymphome de Burkitt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u="sng" dirty="0" smtClean="0"/>
              <a:t>Lymphomes indolents à petites cellules</a:t>
            </a:r>
            <a:r>
              <a:rPr lang="fr-FR" dirty="0" smtClean="0"/>
              <a:t>: touchent généralement le sujet agé,évolution lente, ne guérissent pas.</a:t>
            </a:r>
          </a:p>
          <a:p>
            <a:r>
              <a:rPr lang="fr-FR" dirty="0" smtClean="0"/>
              <a:t>Exemple: lymphome folliculaire, lymphome de la zone marginale.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2.Le type cellulaire</a:t>
            </a:r>
            <a:r>
              <a:rPr lang="fr-FR" dirty="0" smtClean="0">
                <a:solidFill>
                  <a:srgbClr val="00B050"/>
                </a:solidFill>
              </a:rPr>
              <a:t>: </a:t>
            </a:r>
            <a:r>
              <a:rPr lang="fr-FR" dirty="0" smtClean="0"/>
              <a:t>le type B est meilleur que le type T et NK.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3. Stade(Ann Arbor) </a:t>
            </a:r>
            <a:r>
              <a:rPr lang="fr-FR" dirty="0" smtClean="0"/>
              <a:t>:stade I et II sont de meilleur PC que le stade III et IV.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4.Symptomes B: </a:t>
            </a:r>
            <a:r>
              <a:rPr lang="fr-FR" dirty="0" smtClean="0"/>
              <a:t>leur présence est de mauvais PC.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5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VI.Traitements</a:t>
            </a:r>
            <a:r>
              <a:rPr lang="fr-FR" b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00B050"/>
                </a:solidFill>
              </a:rPr>
              <a:t>polychimiothérapie</a:t>
            </a:r>
            <a:r>
              <a:rPr lang="fr-FR" dirty="0" smtClean="0"/>
              <a:t> </a:t>
            </a:r>
            <a:r>
              <a:rPr lang="fr-FR" dirty="0"/>
              <a:t>plusieurs protocoles  : </a:t>
            </a:r>
            <a:r>
              <a:rPr lang="fr-FR" dirty="0" smtClean="0"/>
              <a:t>  </a:t>
            </a:r>
            <a:r>
              <a:rPr lang="fr-FR" b="1" dirty="0" smtClean="0"/>
              <a:t>CHOP</a:t>
            </a:r>
            <a:r>
              <a:rPr lang="fr-FR" dirty="0" smtClean="0"/>
              <a:t>,</a:t>
            </a:r>
            <a:r>
              <a:rPr lang="fr-FR" b="1" dirty="0" smtClean="0"/>
              <a:t>ACVBP</a:t>
            </a:r>
            <a:r>
              <a:rPr lang="fr-FR" dirty="0" smtClean="0"/>
              <a:t>,</a:t>
            </a:r>
            <a:r>
              <a:rPr lang="fr-FR" b="1" dirty="0" smtClean="0"/>
              <a:t>CHOEP</a:t>
            </a:r>
          </a:p>
          <a:p>
            <a:pPr marL="0" indent="0">
              <a:buNone/>
            </a:pPr>
            <a:r>
              <a:rPr lang="fr-FR" dirty="0" smtClean="0"/>
              <a:t>(C: Cyclophosphamide, H:adriamycine</a:t>
            </a:r>
            <a:r>
              <a:rPr lang="fr-FR" dirty="0"/>
              <a:t>,</a:t>
            </a:r>
          </a:p>
          <a:p>
            <a:pPr marL="0" indent="0">
              <a:buNone/>
            </a:pPr>
            <a:r>
              <a:rPr lang="fr-FR" dirty="0" smtClean="0"/>
              <a:t>O:oncovin,p:prédnisone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E:Etoposide )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2. Thérapie ciblée: </a:t>
            </a:r>
            <a:r>
              <a:rPr lang="fr-FR" dirty="0" smtClean="0"/>
              <a:t>Rituximab (Mabthéra) anticorps monoclonal anti CD20.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3.Radiothérapie: </a:t>
            </a:r>
            <a:r>
              <a:rPr lang="fr-FR" dirty="0" smtClean="0"/>
              <a:t>moins souvent utilisée.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97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01166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Lymphome de Hodgkin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I.Définition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Lymphome de Hodgkin est une hémopathie maligne caractérisée par la présence de cellules de Reed-Sternberg (RS), dont l’origine lymphoïde est démontrée, mais dont la cause est inconnue.</a:t>
            </a:r>
          </a:p>
          <a:p>
            <a:r>
              <a:rPr lang="fr-FR" dirty="0" smtClean="0"/>
              <a:t>Cette cellule est </a:t>
            </a:r>
          </a:p>
          <a:p>
            <a:pPr marL="0" indent="0">
              <a:buNone/>
            </a:pPr>
            <a:r>
              <a:rPr lang="fr-FR" dirty="0" smtClean="0"/>
              <a:t>   à la base du Dgc du LH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dirty="0" smtClean="0"/>
              <a:t>Spécifique mais</a:t>
            </a:r>
          </a:p>
          <a:p>
            <a:pPr marL="0" indent="0">
              <a:buNone/>
            </a:pPr>
            <a:r>
              <a:rPr lang="fr-FR" dirty="0" smtClean="0"/>
              <a:t> non pathognomonique.)</a:t>
            </a:r>
          </a:p>
          <a:p>
            <a:endParaRPr lang="fr-FR" dirty="0"/>
          </a:p>
        </p:txBody>
      </p:sp>
      <p:sp>
        <p:nvSpPr>
          <p:cNvPr id="4" name="object 7"/>
          <p:cNvSpPr>
            <a:spLocks noChangeArrowheads="1"/>
          </p:cNvSpPr>
          <p:nvPr/>
        </p:nvSpPr>
        <p:spPr bwMode="auto">
          <a:xfrm>
            <a:off x="5000580" y="3474768"/>
            <a:ext cx="3603868" cy="23463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6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II.Epidémiologie</a:t>
            </a:r>
            <a:r>
              <a:rPr lang="fr-FR" b="1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Sa fréquence est bimodale en Europe:</a:t>
            </a:r>
            <a:endParaRPr lang="fr-FR" dirty="0"/>
          </a:p>
          <a:p>
            <a:r>
              <a:rPr lang="fr-FR" dirty="0" smtClean="0"/>
              <a:t> un pic chez </a:t>
            </a:r>
            <a:r>
              <a:rPr lang="fr-FR" dirty="0"/>
              <a:t>l'adulte jeune </a:t>
            </a:r>
            <a:r>
              <a:rPr lang="fr-FR" dirty="0" smtClean="0"/>
              <a:t>(20 </a:t>
            </a:r>
            <a:r>
              <a:rPr lang="fr-FR" dirty="0"/>
              <a:t>à </a:t>
            </a:r>
            <a:r>
              <a:rPr lang="fr-FR" dirty="0" smtClean="0"/>
              <a:t>30 </a:t>
            </a:r>
            <a:r>
              <a:rPr lang="fr-FR" dirty="0"/>
              <a:t>ans 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 smtClean="0"/>
              <a:t> un </a:t>
            </a:r>
            <a:r>
              <a:rPr lang="fr-FR" dirty="0"/>
              <a:t>autre </a:t>
            </a:r>
            <a:r>
              <a:rPr lang="fr-FR" dirty="0" smtClean="0"/>
              <a:t>pic chez le sujet agé (70-80 ans)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Elle peut se voir chez l'enfant mais elle est exceptionnelle avant 5 </a:t>
            </a:r>
            <a:r>
              <a:rPr lang="fr-FR" dirty="0" smtClean="0"/>
              <a:t>ans.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En Algérie: nettement plus fréquente chez le sujet jeune (16-30 ans)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4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III.Physiopathologie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a- Origine de la </a:t>
            </a:r>
            <a:r>
              <a:rPr lang="en-US" b="1" dirty="0" smtClean="0"/>
              <a:t>cellule(RS)  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Cellule </a:t>
            </a:r>
            <a:r>
              <a:rPr lang="en-US" dirty="0"/>
              <a:t>maligne spécifique de HDK, son origine est </a:t>
            </a:r>
            <a:r>
              <a:rPr lang="en-US" dirty="0" smtClean="0"/>
              <a:t>lymphoïde</a:t>
            </a:r>
            <a:r>
              <a:rPr lang="fr-FR" dirty="0" smtClean="0"/>
              <a:t> </a:t>
            </a:r>
            <a:r>
              <a:rPr lang="en-US" dirty="0" smtClean="0"/>
              <a:t>B, </a:t>
            </a:r>
            <a:r>
              <a:rPr lang="en-US" dirty="0"/>
              <a:t>exprimant le marqueur d'activation CD30, ainsi que le CD15.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b- </a:t>
            </a:r>
            <a:r>
              <a:rPr lang="en-US" b="1" dirty="0"/>
              <a:t>Mode d’extension :</a:t>
            </a:r>
            <a:endParaRPr lang="fr-FR" b="1" dirty="0"/>
          </a:p>
          <a:p>
            <a:r>
              <a:rPr lang="en-US" dirty="0" smtClean="0"/>
              <a:t> Le début de la maladie est ganglionnaire </a:t>
            </a:r>
            <a:r>
              <a:rPr lang="en-US" b="1" dirty="0" smtClean="0"/>
              <a:t>unifocal</a:t>
            </a:r>
            <a:r>
              <a:rPr lang="en-US" dirty="0" smtClean="0"/>
              <a:t>.</a:t>
            </a:r>
            <a:endParaRPr lang="fr-FR" dirty="0"/>
          </a:p>
          <a:p>
            <a:r>
              <a:rPr lang="en-US" dirty="0" smtClean="0"/>
              <a:t> </a:t>
            </a:r>
            <a:r>
              <a:rPr lang="en-US" dirty="0"/>
              <a:t>Extension par </a:t>
            </a:r>
            <a:r>
              <a:rPr lang="en-US" u="sng" dirty="0">
                <a:solidFill>
                  <a:srgbClr val="00B050"/>
                </a:solidFill>
              </a:rPr>
              <a:t>voie </a:t>
            </a:r>
            <a:r>
              <a:rPr lang="en-US" u="sng" dirty="0" smtClean="0">
                <a:solidFill>
                  <a:srgbClr val="00B050"/>
                </a:solidFill>
              </a:rPr>
              <a:t>lymphatique</a:t>
            </a:r>
            <a:r>
              <a:rPr lang="en-US" dirty="0">
                <a:solidFill>
                  <a:srgbClr val="00B050"/>
                </a:solidFill>
              </a:rPr>
              <a:t> 90% des </a:t>
            </a:r>
            <a:r>
              <a:rPr lang="en-US" dirty="0" smtClean="0">
                <a:solidFill>
                  <a:srgbClr val="00B050"/>
                </a:solidFill>
              </a:rPr>
              <a:t>cas</a:t>
            </a:r>
            <a:r>
              <a:rPr lang="en-US" dirty="0" smtClean="0"/>
              <a:t>: </a:t>
            </a:r>
            <a:r>
              <a:rPr lang="en-US" dirty="0"/>
              <a:t>la maladie s'étend </a:t>
            </a:r>
            <a:r>
              <a:rPr lang="en-US" u="sng" dirty="0"/>
              <a:t>de proche en </a:t>
            </a:r>
            <a:r>
              <a:rPr lang="en-US" u="sng" dirty="0" smtClean="0"/>
              <a:t>proche</a:t>
            </a:r>
            <a:r>
              <a:rPr lang="en-US" dirty="0" smtClean="0"/>
              <a:t>, aux territoires ganglionnaires adjacents,en suivant le </a:t>
            </a:r>
            <a:r>
              <a:rPr lang="en-US" dirty="0"/>
              <a:t>sens de la circulation </a:t>
            </a:r>
            <a:r>
              <a:rPr lang="en-US" dirty="0" smtClean="0"/>
              <a:t>lymphatique. </a:t>
            </a:r>
          </a:p>
          <a:p>
            <a:r>
              <a:rPr lang="en-US" dirty="0" smtClean="0"/>
              <a:t>Extension </a:t>
            </a:r>
            <a:r>
              <a:rPr lang="en-US" dirty="0"/>
              <a:t>par voie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u="sng" dirty="0">
                <a:solidFill>
                  <a:srgbClr val="00B050"/>
                </a:solidFill>
              </a:rPr>
              <a:t>hématogéne </a:t>
            </a:r>
            <a:r>
              <a:rPr lang="en-US" dirty="0" smtClean="0"/>
              <a:t>: à l’origine des localisations viscérales(splénique ,os ,médullaire, pulmonaire..)</a:t>
            </a:r>
          </a:p>
          <a:p>
            <a:pPr lvl="0"/>
            <a:r>
              <a:rPr lang="en-US" dirty="0" smtClean="0"/>
              <a:t>Extension par </a:t>
            </a:r>
            <a:r>
              <a:rPr lang="en-US" u="sng" dirty="0">
                <a:solidFill>
                  <a:srgbClr val="00B050"/>
                </a:solidFill>
              </a:rPr>
              <a:t>contiguité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:se fait à travers la capsule d’un volumineux  ganglion vers les organes de voisinage (péricarde,vertèbre..)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IV- CLINIQUE :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400" b="1" dirty="0">
                <a:solidFill>
                  <a:srgbClr val="00B050"/>
                </a:solidFill>
              </a:rPr>
              <a:t>Le syndrome tumoral </a:t>
            </a:r>
            <a:r>
              <a:rPr lang="fr-FR" sz="3400" b="1" dirty="0" smtClean="0">
                <a:solidFill>
                  <a:srgbClr val="00B05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3400" b="1" dirty="0" smtClean="0"/>
              <a:t>Adénopathies superficielles </a:t>
            </a:r>
            <a:r>
              <a:rPr lang="fr-FR" sz="3400" dirty="0" smtClean="0"/>
              <a:t>: 80 </a:t>
            </a:r>
            <a:r>
              <a:rPr lang="fr-FR" sz="3400" dirty="0"/>
              <a:t>% au moment du diagnostic, </a:t>
            </a:r>
            <a:endParaRPr lang="fr-FR" sz="3400" dirty="0" smtClean="0"/>
          </a:p>
          <a:p>
            <a:r>
              <a:rPr lang="fr-FR" sz="3400" dirty="0"/>
              <a:t> </a:t>
            </a:r>
            <a:r>
              <a:rPr lang="fr-FR" sz="3400" dirty="0" smtClean="0"/>
              <a:t>asymétriques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/>
              <a:t>siége :cervical, sus-claviculaire, axillaire rarement </a:t>
            </a:r>
            <a:r>
              <a:rPr lang="fr-FR" sz="3400" dirty="0" smtClean="0"/>
              <a:t>inguinale</a:t>
            </a:r>
            <a:endParaRPr lang="fr-FR" sz="3400" dirty="0"/>
          </a:p>
          <a:p>
            <a:pPr marL="0" indent="0">
              <a:buNone/>
            </a:pPr>
            <a:endParaRPr lang="fr-FR" sz="3400" dirty="0" smtClean="0"/>
          </a:p>
          <a:p>
            <a:pPr>
              <a:buFont typeface="Wingdings" pitchFamily="2" charset="2"/>
              <a:buChar char="Ø"/>
            </a:pPr>
            <a:r>
              <a:rPr lang="fr-FR" sz="3400" dirty="0" smtClean="0"/>
              <a:t>On peut trouver: SPM et/ou HPM</a:t>
            </a:r>
          </a:p>
          <a:p>
            <a:pPr>
              <a:buFont typeface="Wingdings" pitchFamily="2" charset="2"/>
              <a:buChar char="Ø"/>
            </a:pPr>
            <a:endParaRPr lang="fr-FR" sz="3400" dirty="0" smtClean="0"/>
          </a:p>
          <a:p>
            <a:pPr marL="514350" indent="-514350">
              <a:buAutoNum type="arabicPeriod" startAt="2"/>
            </a:pPr>
            <a:r>
              <a:rPr lang="fr-FR" sz="3400" b="1" dirty="0" smtClean="0">
                <a:solidFill>
                  <a:srgbClr val="00B050"/>
                </a:solidFill>
              </a:rPr>
              <a:t>Signes </a:t>
            </a:r>
            <a:r>
              <a:rPr lang="fr-FR" sz="3400" b="1" dirty="0">
                <a:solidFill>
                  <a:srgbClr val="00B050"/>
                </a:solidFill>
              </a:rPr>
              <a:t>généraux : </a:t>
            </a:r>
            <a:r>
              <a:rPr lang="fr-FR" sz="3400" dirty="0" smtClean="0">
                <a:solidFill>
                  <a:srgbClr val="00B050"/>
                </a:solidFill>
              </a:rPr>
              <a:t> </a:t>
            </a:r>
            <a:endParaRPr lang="fr-FR" sz="34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3400" dirty="0" smtClean="0"/>
              <a:t>Symptômes B :</a:t>
            </a:r>
          </a:p>
          <a:p>
            <a:pPr>
              <a:buFont typeface="Wingdings" pitchFamily="2" charset="2"/>
              <a:buChar char="v"/>
            </a:pPr>
            <a:r>
              <a:rPr lang="fr-FR" sz="3400" dirty="0" smtClean="0"/>
              <a:t>Fièvre </a:t>
            </a:r>
            <a:r>
              <a:rPr lang="fr-FR" sz="3400" dirty="0"/>
              <a:t>: fébricule vespéral d'allure </a:t>
            </a:r>
            <a:r>
              <a:rPr lang="fr-FR" sz="3400" dirty="0" smtClean="0"/>
              <a:t>variable, </a:t>
            </a:r>
            <a:r>
              <a:rPr lang="fr-FR" sz="3400" dirty="0"/>
              <a:t>fièvre </a:t>
            </a:r>
            <a:r>
              <a:rPr lang="fr-FR" sz="3400" u="sng" dirty="0"/>
              <a:t>&gt;</a:t>
            </a:r>
            <a:r>
              <a:rPr lang="fr-FR" sz="3400" dirty="0"/>
              <a:t> 38°C </a:t>
            </a:r>
            <a:endParaRPr lang="fr-FR" sz="3400" dirty="0" smtClean="0"/>
          </a:p>
          <a:p>
            <a:pPr>
              <a:buFont typeface="Wingdings" pitchFamily="2" charset="2"/>
              <a:buChar char="v"/>
            </a:pPr>
            <a:r>
              <a:rPr lang="fr-FR" sz="3400" dirty="0" smtClean="0"/>
              <a:t>Sueurs </a:t>
            </a:r>
            <a:r>
              <a:rPr lang="fr-FR" sz="3400" dirty="0"/>
              <a:t>nocturnes </a:t>
            </a:r>
            <a:r>
              <a:rPr lang="fr-FR" sz="3400" dirty="0" smtClean="0"/>
              <a:t>profuses, mouillant le linge.  </a:t>
            </a:r>
          </a:p>
          <a:p>
            <a:pPr>
              <a:buFont typeface="Wingdings" pitchFamily="2" charset="2"/>
              <a:buChar char="v"/>
            </a:pPr>
            <a:r>
              <a:rPr lang="fr-FR" sz="3400" dirty="0" smtClean="0"/>
              <a:t>Amaigrissement </a:t>
            </a:r>
            <a:r>
              <a:rPr lang="fr-FR" sz="3400" dirty="0"/>
              <a:t>:</a:t>
            </a:r>
            <a:r>
              <a:rPr lang="fr-FR" sz="3400" dirty="0" smtClean="0"/>
              <a:t>perte </a:t>
            </a:r>
            <a:r>
              <a:rPr lang="fr-FR" sz="3400" dirty="0"/>
              <a:t>de </a:t>
            </a:r>
            <a:r>
              <a:rPr lang="fr-FR" sz="3400" u="sng" dirty="0"/>
              <a:t>&gt;</a:t>
            </a:r>
            <a:r>
              <a:rPr lang="fr-FR" sz="3400" dirty="0"/>
              <a:t> 10% du poids dans les 6 </a:t>
            </a:r>
            <a:r>
              <a:rPr lang="fr-FR" sz="3400" dirty="0" smtClean="0"/>
              <a:t>mois</a:t>
            </a:r>
          </a:p>
          <a:p>
            <a:pPr>
              <a:buFont typeface="Wingdings" pitchFamily="2" charset="2"/>
              <a:buChar char="Ø"/>
            </a:pPr>
            <a:r>
              <a:rPr lang="fr-FR" sz="3400" dirty="0" smtClean="0"/>
              <a:t>Prurit </a:t>
            </a:r>
          </a:p>
          <a:p>
            <a:pPr>
              <a:buFont typeface="Wingdings" pitchFamily="2" charset="2"/>
              <a:buChar char="Ø"/>
            </a:pPr>
            <a:endParaRPr lang="fr-FR" sz="34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lnSpc>
                <a:spcPts val="1600"/>
              </a:lnSpc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V- DIAGNOSTIC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>
                <a:solidFill>
                  <a:srgbClr val="00B050"/>
                </a:solidFill>
              </a:rPr>
              <a:t>Biopsie ganglionnaire </a:t>
            </a:r>
            <a:r>
              <a:rPr lang="fr-FR" dirty="0"/>
              <a:t>: </a:t>
            </a:r>
            <a:r>
              <a:rPr lang="fr-FR" u="sng" dirty="0"/>
              <a:t>indispensable</a:t>
            </a:r>
            <a:r>
              <a:rPr lang="fr-FR" dirty="0"/>
              <a:t> dans tous les cas pour confirmer </a:t>
            </a:r>
            <a:r>
              <a:rPr lang="fr-FR" dirty="0" smtClean="0"/>
              <a:t>le diagnostic </a:t>
            </a:r>
            <a:r>
              <a:rPr lang="fr-FR" dirty="0"/>
              <a:t>et précisé le type histologique.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  On </a:t>
            </a:r>
            <a:r>
              <a:rPr lang="fr-FR" dirty="0"/>
              <a:t>retrouve un bouleversement de l'architecture ganglionnaire </a:t>
            </a:r>
            <a:r>
              <a:rPr lang="fr-FR" dirty="0" smtClean="0"/>
              <a:t>(confirme la malignité)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/>
              <a:t>Préciser le type histologique en fonction de l’importance du granulome, les cellules de </a:t>
            </a:r>
            <a:r>
              <a:rPr lang="fr-FR" dirty="0" err="1"/>
              <a:t>Sterenberg</a:t>
            </a:r>
            <a:r>
              <a:rPr lang="fr-FR" dirty="0"/>
              <a:t> et de la fibrose.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Il existe 2 entités:lymphome de Hodgkin classique,lymphome de hodgkin nodulaire à prédomnance lymphocytaire.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/>
              <a:t>Immunohistochimie </a:t>
            </a:r>
            <a:r>
              <a:rPr lang="fr-FR" dirty="0"/>
              <a:t>: utile au diagnostic, la cellule de Reed Sternberg </a:t>
            </a:r>
            <a:r>
              <a:rPr lang="fr-FR" dirty="0" smtClean="0"/>
              <a:t>exprime : </a:t>
            </a:r>
            <a:r>
              <a:rPr lang="fr-FR" dirty="0"/>
              <a:t>les Ag de cellule </a:t>
            </a:r>
            <a:r>
              <a:rPr lang="fr-FR" dirty="0" smtClean="0"/>
              <a:t>lymphoïde </a:t>
            </a:r>
            <a:r>
              <a:rPr lang="fr-FR" dirty="0"/>
              <a:t>activée : </a:t>
            </a:r>
            <a:r>
              <a:rPr lang="fr-FR" b="1" dirty="0" smtClean="0"/>
              <a:t>CD30</a:t>
            </a:r>
            <a:r>
              <a:rPr lang="fr-FR" dirty="0" smtClean="0"/>
              <a:t>,et aussi CD15.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6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VI.Bilan </a:t>
            </a:r>
            <a:r>
              <a:rPr lang="fr-FR" b="1" dirty="0">
                <a:solidFill>
                  <a:srgbClr val="FF0000"/>
                </a:solidFill>
              </a:rPr>
              <a:t>d’extension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b="1" dirty="0"/>
              <a:t>Clinique </a:t>
            </a:r>
            <a:r>
              <a:rPr lang="fr-FR" dirty="0"/>
              <a:t>: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mensuration </a:t>
            </a:r>
            <a:r>
              <a:rPr lang="fr-FR" dirty="0"/>
              <a:t>des adénopathies superficielles,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hépatomégalie </a:t>
            </a:r>
            <a:r>
              <a:rPr lang="fr-FR" dirty="0"/>
              <a:t>(Flèche Hépatique),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splénomégalie </a:t>
            </a:r>
            <a:r>
              <a:rPr lang="fr-FR" dirty="0"/>
              <a:t>(Débord Splénique</a:t>
            </a:r>
            <a:r>
              <a:rPr lang="fr-FR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recherche des signes généraux « symptômes B » : fièvre inexpliquée au-delà de 38 °C, sueurs nocturnes mouillant le linge et obligeant </a:t>
            </a:r>
            <a:r>
              <a:rPr lang="fr-FR" dirty="0" smtClean="0"/>
              <a:t>le </a:t>
            </a:r>
            <a:r>
              <a:rPr lang="fr-FR" dirty="0"/>
              <a:t>patient à se changer, perte de poids (10% du poids initial en six mois) </a:t>
            </a:r>
            <a:endParaRPr lang="fr-FR" dirty="0" smtClean="0"/>
          </a:p>
          <a:p>
            <a:endParaRPr lang="fr-FR" dirty="0"/>
          </a:p>
          <a:p>
            <a:pPr marL="0" lv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1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1645</Words>
  <Application>Microsoft Office PowerPoint</Application>
  <PresentationFormat>Affichage à l'écran (4:3)</PresentationFormat>
  <Paragraphs>186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Thème Office</vt:lpstr>
      <vt:lpstr>  Lymphomes </vt:lpstr>
      <vt:lpstr>Introduction  </vt:lpstr>
      <vt:lpstr>Lymphome de Hodgkin</vt:lpstr>
      <vt:lpstr> I.Définition  </vt:lpstr>
      <vt:lpstr>II.Epidémiologie  </vt:lpstr>
      <vt:lpstr>III.Physiopathologie</vt:lpstr>
      <vt:lpstr>IV- CLINIQUE :</vt:lpstr>
      <vt:lpstr>V- DIAGNOSTIC :</vt:lpstr>
      <vt:lpstr>VI.Bilan d’extension  </vt:lpstr>
      <vt:lpstr>Présentation PowerPoint</vt:lpstr>
      <vt:lpstr>Présentation PowerPoint</vt:lpstr>
      <vt:lpstr>Présentation PowerPoint</vt:lpstr>
      <vt:lpstr>VII. Classification Ann Arbor  (modifié par Cotswolds)  </vt:lpstr>
      <vt:lpstr>Présentation PowerPoint</vt:lpstr>
      <vt:lpstr>VIII.Traitements:  </vt:lpstr>
      <vt:lpstr>Présentation PowerPoint</vt:lpstr>
      <vt:lpstr>I.Introduction-Définition</vt:lpstr>
      <vt:lpstr>II.Epidémiologie  </vt:lpstr>
      <vt:lpstr>III.Physiopathologie  </vt:lpstr>
      <vt:lpstr>IV- CLINIQUE :</vt:lpstr>
      <vt:lpstr> IV.Diagnostic positif   </vt:lpstr>
      <vt:lpstr>V. Bilan d’extension </vt:lpstr>
      <vt:lpstr>Présentation PowerPoint</vt:lpstr>
      <vt:lpstr>Présentation PowerPoint</vt:lpstr>
      <vt:lpstr>VI. Classification Ann Arbor (idem au LH)  </vt:lpstr>
      <vt:lpstr>Présentation PowerPoint</vt:lpstr>
      <vt:lpstr>Pronostic:</vt:lpstr>
      <vt:lpstr>Présentation PowerPoint</vt:lpstr>
      <vt:lpstr>VI.Traitements  </vt:lpstr>
    </vt:vector>
  </TitlesOfParts>
  <Company>rdkc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Lymphomes</dc:title>
  <dc:creator>Remake</dc:creator>
  <cp:lastModifiedBy>ency-education.com website</cp:lastModifiedBy>
  <cp:revision>110</cp:revision>
  <dcterms:created xsi:type="dcterms:W3CDTF">2019-01-31T18:20:59Z</dcterms:created>
  <dcterms:modified xsi:type="dcterms:W3CDTF">2020-10-01T21:51:15Z</dcterms:modified>
</cp:coreProperties>
</file>