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6" r:id="rId3"/>
    <p:sldId id="275" r:id="rId4"/>
    <p:sldId id="276" r:id="rId5"/>
    <p:sldId id="257" r:id="rId6"/>
    <p:sldId id="258" r:id="rId7"/>
    <p:sldId id="259" r:id="rId8"/>
    <p:sldId id="261" r:id="rId9"/>
    <p:sldId id="279" r:id="rId10"/>
    <p:sldId id="265" r:id="rId11"/>
    <p:sldId id="277" r:id="rId12"/>
    <p:sldId id="266" r:id="rId13"/>
    <p:sldId id="267" r:id="rId14"/>
    <p:sldId id="269" r:id="rId15"/>
    <p:sldId id="268" r:id="rId16"/>
    <p:sldId id="270" r:id="rId17"/>
    <p:sldId id="271" r:id="rId18"/>
    <p:sldId id="264" r:id="rId19"/>
    <p:sldId id="263" r:id="rId20"/>
    <p:sldId id="274" r:id="rId21"/>
    <p:sldId id="272" r:id="rId22"/>
    <p:sldId id="273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BC258-1C7C-44E1-82DD-28748C7F3D8B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170A2-CAFA-47CE-85FD-EEA19E2B30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L’AM s’observe plus souvent dans les classes socio-économiques défavorisées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170A2-CAFA-47CE-85FD-EEA19E2B308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différentes hypothèses </a:t>
            </a:r>
            <a:r>
              <a:rPr lang="fr-FR" dirty="0" err="1" smtClean="0"/>
              <a:t>physiopathogéniques</a:t>
            </a:r>
            <a:r>
              <a:rPr lang="fr-FR" dirty="0" smtClean="0"/>
              <a:t> des  AM,, tendent, aujourd’hui, à se réunir autour d’un concept général de </a:t>
            </a:r>
          </a:p>
          <a:p>
            <a:r>
              <a:rPr lang="fr-FR" dirty="0" smtClean="0"/>
              <a:t>mécanismes pouvant conduire à une insuffisance médullaire.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170A2-CAFA-47CE-85FD-EEA19E2B308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L’interrogatoire et l’examen physique recherchent des signes en faveur d’un syndrome d’insuffisance médullaire globale ou dissociée :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170A2-CAFA-47CE-85FD-EEA19E2B308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découverte fortuite sur un hémogramme prescrit dans un autre contexte médical ; découverte sur un hémogramme prescrit en raison de  signes cliniques évoquant une cytopénie : syndrome anémique, syndrome infectieux (lié à </a:t>
            </a:r>
          </a:p>
          <a:p>
            <a:r>
              <a:rPr lang="fr-FR" dirty="0" smtClean="0"/>
              <a:t>la neutropénie), syndrome hémorragique (lié à la thrombopénie).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170A2-CAFA-47CE-85FD-EEA19E2B308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L’AM comporte par définition une atteinte des 3 lignées sanguines. Une atteinte dissociée est cependant possible au début.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170A2-CAFA-47CE-85FD-EEA19E2B308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69855-14EF-486B-BAA8-3F43B809DFB1}" type="datetimeFigureOut">
              <a:rPr lang="fr-FR" smtClean="0"/>
              <a:pPr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179D-C6EC-4B20-A49A-AB5A2921BC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ANÉMIE APLASIQUE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6215082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Définition</a:t>
            </a:r>
          </a:p>
          <a:p>
            <a:r>
              <a:rPr lang="fr-FR" sz="3000" dirty="0" smtClean="0"/>
              <a:t>L’aplasie médullaire (AM) est une insuffisance médullaire quantitative, secondaire à la disparition complète ou partielle du tissu hématopoïétique, sans prolifération cellulaire anormale.  </a:t>
            </a:r>
          </a:p>
          <a:p>
            <a:r>
              <a:rPr lang="fr-FR" sz="3000" dirty="0" smtClean="0"/>
              <a:t>L’arrêt de production des cellules-souches hématopoïétiques (CSH) est responsable d’une défaillance globale de l’hématopoïèse et d’une </a:t>
            </a:r>
            <a:r>
              <a:rPr lang="fr-FR" sz="3000" dirty="0" err="1" smtClean="0"/>
              <a:t>pancytopénie</a:t>
            </a:r>
            <a:r>
              <a:rPr lang="fr-FR" sz="3000" dirty="0" smtClean="0"/>
              <a:t>.  </a:t>
            </a:r>
          </a:p>
          <a:p>
            <a:r>
              <a:rPr lang="fr-FR" sz="3000" dirty="0" smtClean="0"/>
              <a:t> Il peut s’agir d’une cause intrinsèque génétique dans les AM constitutionnelles ou d’une cause extrinsèque ou environnementale dans les AM acquises. L’AM est dite idiopathique quand la cause n’est pas connue.</a:t>
            </a:r>
            <a:endParaRPr lang="fr-FR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Diagnostic étiologique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143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  Aplasies médullaires constitutionnelles 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00"/>
                </a:solidFill>
              </a:rPr>
              <a:t>Maladie de </a:t>
            </a:r>
            <a:r>
              <a:rPr lang="fr-FR" dirty="0" err="1" smtClean="0">
                <a:solidFill>
                  <a:srgbClr val="FF0000"/>
                </a:solidFill>
              </a:rPr>
              <a:t>Fanconi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 Transmission </a:t>
            </a:r>
            <a:r>
              <a:rPr lang="fr-FR" dirty="0" err="1" smtClean="0"/>
              <a:t>autosomale</a:t>
            </a:r>
            <a:r>
              <a:rPr lang="fr-FR" dirty="0" smtClean="0"/>
              <a:t> récessive.</a:t>
            </a:r>
          </a:p>
          <a:p>
            <a:r>
              <a:rPr lang="fr-FR" dirty="0" smtClean="0"/>
              <a:t> Révélation dans la jeune enfance (5-6 ans) parfois par une thrombopénie</a:t>
            </a:r>
          </a:p>
          <a:p>
            <a:r>
              <a:rPr lang="fr-FR" dirty="0" smtClean="0"/>
              <a:t>isolée </a:t>
            </a:r>
            <a:r>
              <a:rPr lang="fr-FR" dirty="0" err="1" smtClean="0"/>
              <a:t>amégacaryocytaire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Anomalies cytogénétiques associées : cassures chromosomiques spontanées ou induites par la </a:t>
            </a:r>
            <a:r>
              <a:rPr lang="fr-FR" dirty="0" err="1" smtClean="0"/>
              <a:t>mitomycine</a:t>
            </a:r>
            <a:r>
              <a:rPr lang="fr-FR" dirty="0" smtClean="0"/>
              <a:t>, chromosomes en anneau, </a:t>
            </a:r>
          </a:p>
          <a:p>
            <a:r>
              <a:rPr lang="fr-FR" dirty="0" err="1" smtClean="0"/>
              <a:t>Hypogammaglobulinémie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Syndrome </a:t>
            </a:r>
            <a:r>
              <a:rPr lang="fr-FR" dirty="0" err="1" smtClean="0"/>
              <a:t>polymalformatif</a:t>
            </a:r>
            <a:r>
              <a:rPr lang="fr-FR" dirty="0" smtClean="0"/>
              <a:t> : troubles de la pigmentation cutanée, rein en fer à cheval, aplasie du radius…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 Évolution leucémique en l’absence de traitement (allogreffe de moelle osseuse).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268931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un caryotype lymphocytaire </a:t>
            </a:r>
            <a:r>
              <a:rPr lang="fr-FR" dirty="0" smtClean="0"/>
              <a:t>(sang) avec test de cassures chromosomiques à la recherche d’une maladie de </a:t>
            </a:r>
            <a:r>
              <a:rPr lang="fr-FR" dirty="0" err="1" smtClean="0"/>
              <a:t>Fanconi</a:t>
            </a:r>
            <a:r>
              <a:rPr lang="fr-FR" dirty="0" smtClean="0"/>
              <a:t>, associé à une mesure du taux d’alpha </a:t>
            </a:r>
            <a:r>
              <a:rPr lang="fr-FR" dirty="0" err="1" smtClean="0"/>
              <a:t>fœtoprotéine</a:t>
            </a:r>
            <a:r>
              <a:rPr lang="fr-FR" dirty="0" smtClean="0"/>
              <a:t> et d’hémoglobine fœtale. </a:t>
            </a:r>
          </a:p>
          <a:p>
            <a:pPr>
              <a:buNone/>
            </a:pPr>
            <a:r>
              <a:rPr lang="fr-FR" dirty="0" smtClean="0"/>
              <a:t>   Indispensable devant toute AM de l’enfant, parfois  nécessaire chez l’adulte jeune, ce d’autant que l’on note un syndrome </a:t>
            </a:r>
            <a:r>
              <a:rPr lang="fr-FR" dirty="0" err="1" smtClean="0"/>
              <a:t>dysmorphique</a:t>
            </a:r>
            <a:r>
              <a:rPr lang="fr-FR" dirty="0" smtClean="0"/>
              <a:t>, des </a:t>
            </a:r>
          </a:p>
          <a:p>
            <a:r>
              <a:rPr lang="fr-FR" dirty="0" smtClean="0"/>
              <a:t>taches cutanée « café au lait », ou si l’anamnèse des antécédents familiaux est évocatrice.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Diagnostic étiologique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Aplasies médullaires constitutionnelles </a:t>
            </a:r>
          </a:p>
          <a:p>
            <a:pPr>
              <a:buFont typeface="Wingdings" pitchFamily="2" charset="2"/>
              <a:buChar char="v"/>
            </a:pPr>
            <a:r>
              <a:rPr lang="fr-FR" sz="2800" dirty="0" smtClean="0">
                <a:solidFill>
                  <a:srgbClr val="FF0000"/>
                </a:solidFill>
              </a:rPr>
              <a:t>Maladie de </a:t>
            </a:r>
            <a:r>
              <a:rPr lang="fr-FR" sz="2800" dirty="0" err="1" smtClean="0">
                <a:solidFill>
                  <a:srgbClr val="FF0000"/>
                </a:solidFill>
              </a:rPr>
              <a:t>Zinsser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Cole-Engman:dyskeratose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congenitale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800" dirty="0" smtClean="0"/>
              <a:t>Anémie aplasique apparaissant entre 10 et 30 ans, associée à des anomalies </a:t>
            </a:r>
            <a:r>
              <a:rPr lang="fr-FR" sz="2800" dirty="0" err="1" smtClean="0"/>
              <a:t>dermatologiques,AM</a:t>
            </a:r>
            <a:r>
              <a:rPr lang="fr-FR" sz="2800" dirty="0" smtClean="0"/>
              <a:t> avec une atteinte multi systémique</a:t>
            </a:r>
            <a:endParaRPr lang="fr-F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Diagnostic étiologique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585791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                    Aplasies médullaires acquises </a:t>
            </a:r>
          </a:p>
          <a:p>
            <a:pPr>
              <a:buNone/>
            </a:pPr>
            <a:r>
              <a:rPr lang="fr-FR" sz="2800" dirty="0" smtClean="0"/>
              <a:t>Le rôle de l’interrogatoire est primordial à ce stade.</a:t>
            </a:r>
          </a:p>
          <a:p>
            <a:pPr>
              <a:buFont typeface="Wingdings" pitchFamily="2" charset="2"/>
              <a:buChar char="v"/>
            </a:pPr>
            <a:r>
              <a:rPr lang="fr-FR" sz="2800" dirty="0" smtClean="0">
                <a:solidFill>
                  <a:srgbClr val="FF0000"/>
                </a:solidFill>
              </a:rPr>
              <a:t>Aplasies secondaires à des agents physiques ou à des toxiques</a:t>
            </a:r>
          </a:p>
          <a:p>
            <a:r>
              <a:rPr lang="fr-FR" sz="2800" dirty="0" smtClean="0"/>
              <a:t> Radiations ionisantes : rayons X, radio-isotopes.</a:t>
            </a:r>
          </a:p>
          <a:p>
            <a:r>
              <a:rPr lang="fr-FR" sz="2800" dirty="0" smtClean="0"/>
              <a:t> Solvants :benzène, toluène, solvants volatils industriels, solvants aromatiques</a:t>
            </a:r>
          </a:p>
          <a:p>
            <a:r>
              <a:rPr lang="fr-FR" sz="2800" dirty="0" smtClean="0"/>
              <a:t>Insecticides : organochlorés et organophosphorés</a:t>
            </a:r>
            <a:endParaRPr lang="fr-F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Diagnostic étiologique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9293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3000" dirty="0" smtClean="0">
                <a:solidFill>
                  <a:srgbClr val="FF0000"/>
                </a:solidFill>
              </a:rPr>
              <a:t>Aplasies secondaires à la prise de médicaments</a:t>
            </a:r>
          </a:p>
          <a:p>
            <a:r>
              <a:rPr lang="fr-FR" dirty="0" smtClean="0"/>
              <a:t> </a:t>
            </a:r>
            <a:r>
              <a:rPr lang="fr-FR" sz="2800" dirty="0" smtClean="0"/>
              <a:t>Toxicité dose-dépendante : antimitotiques et </a:t>
            </a:r>
            <a:r>
              <a:rPr lang="fr-FR" sz="2800" dirty="0" err="1" smtClean="0"/>
              <a:t>antimétabolites</a:t>
            </a:r>
            <a:r>
              <a:rPr lang="fr-FR" sz="2800" dirty="0" smtClean="0"/>
              <a:t>. Il s’agit alors de complications thérapeutiques </a:t>
            </a:r>
          </a:p>
          <a:p>
            <a:r>
              <a:rPr lang="fr-FR" sz="2800" dirty="0" smtClean="0"/>
              <a:t> Toxicité démontrée mais non systématique : </a:t>
            </a:r>
            <a:r>
              <a:rPr lang="fr-FR" sz="2800" dirty="0" err="1" smtClean="0"/>
              <a:t>choramphénicol</a:t>
            </a:r>
            <a:r>
              <a:rPr lang="fr-FR" sz="2800" dirty="0" smtClean="0"/>
              <a:t>  ; phénylbutazone ; sels d’or ; </a:t>
            </a:r>
            <a:r>
              <a:rPr lang="fr-FR" sz="2800" dirty="0" err="1" smtClean="0"/>
              <a:t>pénicillamine</a:t>
            </a:r>
            <a:r>
              <a:rPr lang="fr-FR" sz="2800" dirty="0" smtClean="0"/>
              <a:t> ; colchicine ; amidopyrine ;</a:t>
            </a:r>
          </a:p>
          <a:p>
            <a:pPr>
              <a:buNone/>
            </a:pPr>
            <a:r>
              <a:rPr lang="fr-FR" sz="2800" dirty="0" smtClean="0"/>
              <a:t>    </a:t>
            </a:r>
            <a:r>
              <a:rPr lang="fr-FR" sz="2800" dirty="0" err="1" smtClean="0"/>
              <a:t>hydantoïnes</a:t>
            </a:r>
            <a:r>
              <a:rPr lang="fr-FR" sz="2800" dirty="0" smtClean="0"/>
              <a:t> ; sulfamides et </a:t>
            </a:r>
            <a:r>
              <a:rPr lang="fr-FR" sz="2800" dirty="0" err="1" smtClean="0"/>
              <a:t>sulfonilamides</a:t>
            </a:r>
            <a:r>
              <a:rPr lang="fr-FR" sz="2800" dirty="0" smtClean="0"/>
              <a:t> ; interférons…</a:t>
            </a:r>
          </a:p>
          <a:p>
            <a:r>
              <a:rPr lang="fr-FR" sz="2800" dirty="0" smtClean="0"/>
              <a:t>Toxicité non prouvée ou très rare : anti-inflammatoires non stéroïdiens ;phénothiazine ; </a:t>
            </a:r>
            <a:r>
              <a:rPr lang="fr-FR" sz="2800" dirty="0" err="1" smtClean="0"/>
              <a:t>carbamazépine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Diagnostic étiologique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472518" cy="60722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dirty="0" smtClean="0">
                <a:solidFill>
                  <a:srgbClr val="FF0000"/>
                </a:solidFill>
              </a:rPr>
              <a:t>Aplasies secondaires à des agents infectieux</a:t>
            </a:r>
          </a:p>
          <a:p>
            <a:r>
              <a:rPr lang="fr-FR" sz="2800" dirty="0" smtClean="0"/>
              <a:t> Hépatites non A, non B, non C : gravissimes et justifiables d’une allogreffe.</a:t>
            </a:r>
          </a:p>
          <a:p>
            <a:r>
              <a:rPr lang="fr-FR" sz="2800" dirty="0" smtClean="0"/>
              <a:t> Tuberculose des organes hématopoïétiques : recherche du bacille de Koch(BK) par </a:t>
            </a:r>
            <a:r>
              <a:rPr lang="fr-FR" sz="2800" dirty="0" err="1" smtClean="0"/>
              <a:t>myéloculture</a:t>
            </a:r>
            <a:r>
              <a:rPr lang="fr-FR" sz="2800" dirty="0" smtClean="0"/>
              <a:t>. Présence de granulomes </a:t>
            </a:r>
            <a:r>
              <a:rPr lang="fr-FR" sz="2800" dirty="0" err="1" smtClean="0"/>
              <a:t>épithélioïdes</a:t>
            </a:r>
            <a:r>
              <a:rPr lang="fr-FR" sz="2800" dirty="0" smtClean="0"/>
              <a:t> caractéristiques à la BOM.</a:t>
            </a:r>
          </a:p>
          <a:p>
            <a:r>
              <a:rPr lang="fr-FR" sz="2800" dirty="0" smtClean="0"/>
              <a:t> VIH.</a:t>
            </a:r>
          </a:p>
          <a:p>
            <a:r>
              <a:rPr lang="fr-FR" sz="2800" dirty="0" smtClean="0"/>
              <a:t> Infections à Parvovirus B19 chez les immunodéprimés</a:t>
            </a:r>
            <a:endParaRPr lang="fr-F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Diagnostic étiologique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500726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Contexte clinique particulier</a:t>
            </a:r>
          </a:p>
          <a:p>
            <a:r>
              <a:rPr lang="fr-FR" dirty="0" smtClean="0"/>
              <a:t> Aplasie médullaire du 3e trimestre de la grossesse (aplasie gravidique),</a:t>
            </a:r>
          </a:p>
          <a:p>
            <a:pPr>
              <a:buNone/>
            </a:pPr>
            <a:r>
              <a:rPr lang="fr-FR" dirty="0" smtClean="0"/>
              <a:t>régressant spontanément après l’accouchement.</a:t>
            </a:r>
          </a:p>
          <a:p>
            <a:r>
              <a:rPr lang="fr-FR" dirty="0" smtClean="0"/>
              <a:t> Thymome (association rare ; il s’agit plus souvent d’</a:t>
            </a:r>
            <a:r>
              <a:rPr lang="fr-FR" dirty="0" err="1" smtClean="0"/>
              <a:t>érythroblastopénies</a:t>
            </a:r>
            <a:r>
              <a:rPr lang="fr-FR" dirty="0" smtClean="0"/>
              <a:t>).</a:t>
            </a:r>
          </a:p>
          <a:p>
            <a:r>
              <a:rPr lang="fr-FR" dirty="0" smtClean="0"/>
              <a:t> Hémoglobinurie paroxystique nocturne.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Diagnostic étiologique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FF0000"/>
                </a:solidFill>
              </a:rPr>
              <a:t>Aplasies médullaires primitives idiopathiques </a:t>
            </a:r>
          </a:p>
          <a:p>
            <a:r>
              <a:rPr lang="fr-FR" dirty="0" smtClean="0"/>
              <a:t>Malgré une enquête bien conduite, plus de 40 % des aplasies médullaires ne font pas la preuve de leur étiologie : elles sont dites idiopathiques.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772400" cy="571504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Diagnostic différentiel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929718" cy="6143644"/>
          </a:xfrm>
        </p:spPr>
        <p:txBody>
          <a:bodyPr>
            <a:normAutofit/>
          </a:bodyPr>
          <a:lstStyle/>
          <a:p>
            <a:pPr algn="l"/>
            <a:r>
              <a:rPr lang="fr-FR" sz="2800" dirty="0" err="1" smtClean="0">
                <a:solidFill>
                  <a:srgbClr val="FF0000"/>
                </a:solidFill>
              </a:rPr>
              <a:t>Pancytopénies</a:t>
            </a:r>
            <a:r>
              <a:rPr lang="fr-FR" sz="2800" dirty="0" smtClean="0">
                <a:solidFill>
                  <a:srgbClr val="FF0000"/>
                </a:solidFill>
              </a:rPr>
              <a:t> avec splénomégalie </a:t>
            </a:r>
          </a:p>
          <a:p>
            <a:pPr algn="l"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 Hypersplénisme : anémie par hémodilution + neutropénie et thrombopénie par séquestration splénique</a:t>
            </a:r>
          </a:p>
          <a:p>
            <a:pPr algn="l"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Leucémie à </a:t>
            </a:r>
            <a:r>
              <a:rPr lang="fr-FR" sz="2800" dirty="0" err="1" smtClean="0">
                <a:solidFill>
                  <a:schemeClr val="tx1"/>
                </a:solidFill>
              </a:rPr>
              <a:t>tricholeucocytes</a:t>
            </a:r>
            <a:r>
              <a:rPr lang="fr-FR" sz="2800" dirty="0" smtClean="0">
                <a:solidFill>
                  <a:schemeClr val="tx1"/>
                </a:solidFill>
              </a:rPr>
              <a:t> : envahissement médullaire et </a:t>
            </a:r>
            <a:r>
              <a:rPr lang="fr-FR" sz="2800" dirty="0" err="1" smtClean="0">
                <a:solidFill>
                  <a:schemeClr val="tx1"/>
                </a:solidFill>
              </a:rPr>
              <a:t>myélofibrose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 Syndromes </a:t>
            </a:r>
            <a:r>
              <a:rPr lang="fr-FR" sz="2800" dirty="0" err="1" smtClean="0">
                <a:solidFill>
                  <a:schemeClr val="tx1"/>
                </a:solidFill>
              </a:rPr>
              <a:t>hémophagocytaires</a:t>
            </a:r>
            <a:r>
              <a:rPr lang="fr-FR" sz="2800" dirty="0" smtClean="0">
                <a:solidFill>
                  <a:schemeClr val="tx1"/>
                </a:solidFill>
              </a:rPr>
              <a:t> : nombreux macrophages médullaires </a:t>
            </a:r>
            <a:r>
              <a:rPr lang="fr-FR" sz="2800" dirty="0" err="1" smtClean="0">
                <a:solidFill>
                  <a:schemeClr val="tx1"/>
                </a:solidFill>
              </a:rPr>
              <a:t>hémophagocytants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 Maladies infectieuses : brucellose, tuberculose splénique, </a:t>
            </a:r>
            <a:r>
              <a:rPr lang="fr-FR" sz="2800" dirty="0" err="1" smtClean="0">
                <a:solidFill>
                  <a:schemeClr val="tx1"/>
                </a:solidFill>
              </a:rPr>
              <a:t>Kala-Azar</a:t>
            </a:r>
            <a:r>
              <a:rPr lang="fr-FR" sz="2800" dirty="0" smtClean="0">
                <a:solidFill>
                  <a:schemeClr val="tx1"/>
                </a:solidFill>
              </a:rPr>
              <a:t>, paludisme chronique.</a:t>
            </a:r>
          </a:p>
          <a:p>
            <a:pPr algn="l"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 Maladies auto-immunes associées à des cytopénies de mécanisme immunologique..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7148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Diagnostic différentiel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rm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</a:rPr>
              <a:t>Pancytopénie</a:t>
            </a:r>
            <a:r>
              <a:rPr lang="fr-FR" sz="2800" dirty="0" smtClean="0">
                <a:solidFill>
                  <a:srgbClr val="FF0000"/>
                </a:solidFill>
              </a:rPr>
              <a:t> sans splénomégalie </a:t>
            </a:r>
          </a:p>
          <a:p>
            <a:pPr>
              <a:buFont typeface="Wingdings" pitchFamily="2" charset="2"/>
              <a:buChar char="Ø"/>
            </a:pPr>
            <a:r>
              <a:rPr lang="fr-FR" sz="3300" dirty="0" smtClean="0"/>
              <a:t> Formes </a:t>
            </a:r>
            <a:r>
              <a:rPr lang="fr-FR" sz="3300" dirty="0" err="1" smtClean="0"/>
              <a:t>leucopéniques</a:t>
            </a:r>
            <a:r>
              <a:rPr lang="fr-FR" sz="3300" dirty="0" smtClean="0"/>
              <a:t> des leucémies aiguës :moelle de richesse normale et </a:t>
            </a:r>
            <a:r>
              <a:rPr lang="fr-FR" sz="3300" dirty="0" err="1" smtClean="0"/>
              <a:t>blastique</a:t>
            </a:r>
            <a:r>
              <a:rPr lang="fr-FR" sz="33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sz="3300" dirty="0" smtClean="0"/>
              <a:t> Syndromes myélodysplasiques : moelle riche, associée à des signes cytologiques de </a:t>
            </a:r>
            <a:r>
              <a:rPr lang="fr-FR" sz="3300" dirty="0" err="1" smtClean="0"/>
              <a:t>dysmyélopoïèse</a:t>
            </a:r>
            <a:r>
              <a:rPr lang="fr-FR" sz="33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sz="3300" dirty="0" smtClean="0"/>
              <a:t> Diagnostic différentiel difficile avec les</a:t>
            </a:r>
          </a:p>
          <a:p>
            <a:r>
              <a:rPr lang="fr-FR" sz="3300" dirty="0" smtClean="0"/>
              <a:t>syndromes myélodysplasiques (SMD) à moelle pauvre associés à une fibrose médullaire.</a:t>
            </a:r>
          </a:p>
          <a:p>
            <a:pPr>
              <a:buFont typeface="Wingdings" pitchFamily="2" charset="2"/>
              <a:buChar char="Ø"/>
            </a:pPr>
            <a:r>
              <a:rPr lang="fr-FR" sz="3300" dirty="0" smtClean="0"/>
              <a:t> Envahissements médullaires des cancers : </a:t>
            </a:r>
            <a:r>
              <a:rPr lang="fr-FR" sz="3300" dirty="0" err="1" smtClean="0"/>
              <a:t>érythromyélémie</a:t>
            </a:r>
            <a:r>
              <a:rPr lang="fr-FR" sz="3300" dirty="0" smtClean="0"/>
              <a:t> </a:t>
            </a:r>
            <a:r>
              <a:rPr lang="fr-FR" sz="3300" dirty="0" smtClean="0"/>
              <a:t>périphérique</a:t>
            </a:r>
            <a:endParaRPr lang="fr-FR" sz="33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1000108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ANÉMIE APLASIQUE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928670"/>
            <a:ext cx="8429684" cy="5572164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rgbClr val="FF0000"/>
                </a:solidFill>
              </a:rPr>
              <a:t>Epidémiologie</a:t>
            </a:r>
          </a:p>
          <a:p>
            <a:pPr algn="l"/>
            <a:r>
              <a:rPr lang="fr-FR" sz="2800" b="1" dirty="0" smtClean="0">
                <a:solidFill>
                  <a:schemeClr val="tx1"/>
                </a:solidFill>
              </a:rPr>
              <a:t>L’AM est une maladie </a:t>
            </a:r>
            <a:r>
              <a:rPr lang="fr-FR" dirty="0" smtClean="0">
                <a:solidFill>
                  <a:schemeClr val="tx1"/>
                </a:solidFill>
              </a:rPr>
              <a:t>rare dont l’incidence est de moins de dix cas par million et par an, </a:t>
            </a:r>
          </a:p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Elle est plus répandue en Asie qu’en Europe et en Amérique. </a:t>
            </a:r>
          </a:p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L’incidence est de l’ordre de 2 cas par million d’habitants par an actuellement en Europe. Elle atteint 6 en Thaïlande et 7,4 en Chine.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Pronostic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500726"/>
          </a:xfrm>
        </p:spPr>
        <p:txBody>
          <a:bodyPr/>
          <a:lstStyle/>
          <a:p>
            <a:r>
              <a:rPr lang="fr-FR" dirty="0" smtClean="0"/>
              <a:t>Critères de </a:t>
            </a:r>
            <a:r>
              <a:rPr lang="fr-FR" dirty="0" err="1" smtClean="0"/>
              <a:t>camitta</a:t>
            </a:r>
            <a:endParaRPr lang="fr-FR" dirty="0" smtClean="0"/>
          </a:p>
          <a:p>
            <a:r>
              <a:rPr lang="fr-FR" dirty="0" smtClean="0"/>
              <a:t>AM </a:t>
            </a:r>
            <a:r>
              <a:rPr lang="fr-FR" dirty="0" err="1" smtClean="0"/>
              <a:t>moderée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AM sévère</a:t>
            </a:r>
            <a:r>
              <a:rPr lang="fr-FR" dirty="0" smtClean="0"/>
              <a:t>: richesse médullaire&lt; 25%</a:t>
            </a:r>
          </a:p>
          <a:p>
            <a:r>
              <a:rPr lang="fr-FR" dirty="0" smtClean="0"/>
              <a:t>Présence de 2 ou 3 critères suivants</a:t>
            </a:r>
          </a:p>
          <a:p>
            <a:r>
              <a:rPr lang="fr-FR" dirty="0" smtClean="0"/>
              <a:t>Thrombopénie &lt;20  000/mm3</a:t>
            </a:r>
          </a:p>
          <a:p>
            <a:r>
              <a:rPr lang="fr-FR" dirty="0" smtClean="0"/>
              <a:t>Neutropénie&lt;500 </a:t>
            </a:r>
            <a:r>
              <a:rPr lang="fr-FR" dirty="0" err="1" smtClean="0"/>
              <a:t>elets</a:t>
            </a:r>
            <a:r>
              <a:rPr lang="fr-FR" dirty="0" smtClean="0"/>
              <a:t>/mm3</a:t>
            </a:r>
          </a:p>
          <a:p>
            <a:r>
              <a:rPr lang="fr-FR" dirty="0" smtClean="0"/>
              <a:t>Réticulocyte&lt;20 000/mm3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AM très sévère/ identique  a ceux de AM sévère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Neutropenie</a:t>
            </a:r>
            <a:r>
              <a:rPr lang="fr-FR" dirty="0" smtClean="0">
                <a:solidFill>
                  <a:srgbClr val="FF0000"/>
                </a:solidFill>
              </a:rPr>
              <a:t> &lt;200/mm3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Traitement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Traitement symptomatique</a:t>
            </a:r>
          </a:p>
          <a:p>
            <a:r>
              <a:rPr lang="fr-FR" dirty="0" smtClean="0"/>
              <a:t> Support transfusionnel en culots globulaires/prévention de l’hémochromatose.</a:t>
            </a:r>
          </a:p>
          <a:p>
            <a:r>
              <a:rPr lang="fr-FR" dirty="0" smtClean="0"/>
              <a:t> Support transfusionnel en plaquettes en cas de syndrome hémorragique.</a:t>
            </a:r>
          </a:p>
          <a:p>
            <a:r>
              <a:rPr lang="fr-FR" dirty="0" smtClean="0"/>
              <a:t> Traitement des complications infectieuses liées à la neutropénie (agranulocytose fébrile).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3100" dirty="0" smtClean="0">
                <a:solidFill>
                  <a:srgbClr val="FF0000"/>
                </a:solidFill>
              </a:rPr>
              <a:t>Traitement</a:t>
            </a:r>
            <a:r>
              <a:rPr lang="fr-FR" sz="3100" dirty="0" smtClean="0"/>
              <a:t/>
            </a:r>
            <a:br>
              <a:rPr lang="fr-FR" sz="3100" dirty="0" smtClean="0"/>
            </a:b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786478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Traitement étiologique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• Immunosuppresseurs </a:t>
            </a:r>
            <a:r>
              <a:rPr lang="fr-FR" dirty="0" smtClean="0"/>
              <a:t>: le traitement de référence aujourd’hui est fondé </a:t>
            </a:r>
          </a:p>
          <a:p>
            <a:pPr>
              <a:buNone/>
            </a:pPr>
            <a:r>
              <a:rPr lang="fr-FR" dirty="0" smtClean="0"/>
              <a:t>       sur une association d’immunosuppresseurs avec association éventuelle au</a:t>
            </a:r>
          </a:p>
          <a:p>
            <a:pPr>
              <a:buNone/>
            </a:pPr>
            <a:r>
              <a:rPr lang="fr-FR" dirty="0" smtClean="0"/>
              <a:t>       G-CSF (facteur de croissance de la </a:t>
            </a:r>
            <a:r>
              <a:rPr lang="fr-FR" dirty="0" err="1" smtClean="0"/>
              <a:t>granulopoïèse</a:t>
            </a:r>
            <a:r>
              <a:rPr lang="fr-FR" dirty="0" smtClean="0"/>
              <a:t>) :</a:t>
            </a:r>
          </a:p>
          <a:p>
            <a:r>
              <a:rPr lang="fr-FR" dirty="0" smtClean="0"/>
              <a:t> -sérum </a:t>
            </a:r>
            <a:r>
              <a:rPr lang="fr-FR" dirty="0" err="1" smtClean="0"/>
              <a:t>antilymphocytaire</a:t>
            </a:r>
            <a:r>
              <a:rPr lang="fr-FR" dirty="0" smtClean="0"/>
              <a:t> ;</a:t>
            </a:r>
          </a:p>
          <a:p>
            <a:r>
              <a:rPr lang="fr-FR" dirty="0" smtClean="0"/>
              <a:t>– ciclosporine ;</a:t>
            </a:r>
          </a:p>
          <a:p>
            <a:r>
              <a:rPr lang="fr-FR" dirty="0" smtClean="0"/>
              <a:t>– corticothérapie courte à forte dose.</a:t>
            </a:r>
          </a:p>
          <a:p>
            <a:r>
              <a:rPr lang="fr-FR" dirty="0" smtClean="0"/>
              <a:t>• Ce traitement nécessite une hospitalisation en milieu spécialisé d’environ</a:t>
            </a:r>
          </a:p>
          <a:p>
            <a:r>
              <a:rPr lang="fr-FR" dirty="0" smtClean="0"/>
              <a:t>1mois. La ciclosporine seule est poursuivie jusqu’à 3 mois avant de juger </a:t>
            </a:r>
          </a:p>
          <a:p>
            <a:r>
              <a:rPr lang="fr-FR" dirty="0" smtClean="0"/>
              <a:t>de son inefficacité. En cas de succès, elle est poursuivie au moins 1 an. La</a:t>
            </a:r>
          </a:p>
          <a:p>
            <a:r>
              <a:rPr lang="fr-FR" dirty="0" smtClean="0"/>
              <a:t>ciclosporine seule a été montrée efficace dans certains cas.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• </a:t>
            </a:r>
            <a:r>
              <a:rPr lang="fr-FR" dirty="0" err="1" smtClean="0"/>
              <a:t>Androgénothérapie</a:t>
            </a:r>
            <a:r>
              <a:rPr lang="fr-FR" dirty="0" smtClean="0"/>
              <a:t> (androgène de synthèse : </a:t>
            </a:r>
            <a:r>
              <a:rPr lang="fr-FR" dirty="0" err="1" smtClean="0"/>
              <a:t>Nilevar</a:t>
            </a:r>
            <a:r>
              <a:rPr lang="fr-FR" dirty="0" smtClean="0"/>
              <a:t>®, 1mg/kg/j). Alterna-</a:t>
            </a:r>
          </a:p>
          <a:p>
            <a:r>
              <a:rPr lang="fr-FR" dirty="0" err="1" smtClean="0"/>
              <a:t>tive</a:t>
            </a:r>
            <a:r>
              <a:rPr lang="fr-FR" dirty="0" smtClean="0"/>
              <a:t> au traitement immunosuppresseur. Le résultat se juge après 3 à 6 mois</a:t>
            </a:r>
          </a:p>
          <a:p>
            <a:r>
              <a:rPr lang="fr-FR" dirty="0" smtClean="0"/>
              <a:t>de traitement.</a:t>
            </a:r>
          </a:p>
          <a:p>
            <a:r>
              <a:rPr lang="fr-FR" dirty="0" smtClean="0"/>
              <a:t>• Allogreffe de cellules hématopoïétiques (moelle, cellules souches </a:t>
            </a:r>
            <a:r>
              <a:rPr lang="fr-FR" dirty="0" err="1" smtClean="0"/>
              <a:t>périphé</a:t>
            </a:r>
            <a:r>
              <a:rPr lang="fr-FR" dirty="0" smtClean="0"/>
              <a:t>-</a:t>
            </a:r>
          </a:p>
          <a:p>
            <a:r>
              <a:rPr lang="fr-FR" dirty="0" err="1" smtClean="0"/>
              <a:t>riques</a:t>
            </a:r>
            <a:r>
              <a:rPr lang="fr-FR" dirty="0" smtClean="0"/>
              <a:t>, cordon). Réservé aux aplasies graves du sujet jeune (&lt; 50 ans).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Physiopathologie 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715040"/>
          </a:xfrm>
        </p:spPr>
        <p:txBody>
          <a:bodyPr>
            <a:noAutofit/>
          </a:bodyPr>
          <a:lstStyle/>
          <a:p>
            <a:r>
              <a:rPr lang="fr-FR" sz="2400" dirty="0" smtClean="0"/>
              <a:t>Classiquement, 3 mécanismes sont envisagés dans la  genèse de cette insuffisance médullaire :  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  un déficit intrinsèque de la cellule-souche hématopoïétique :  </a:t>
            </a:r>
          </a:p>
          <a:p>
            <a:r>
              <a:rPr lang="fr-FR" sz="2400" dirty="0" smtClean="0"/>
              <a:t>Il constitue la cause principale, voire exclusive, des AM constitutionnelles, et une part significative des aplasies acquises ;  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un déficit du </a:t>
            </a:r>
            <a:r>
              <a:rPr lang="fr-FR" sz="2400" dirty="0" err="1" smtClean="0"/>
              <a:t>micro-environnement</a:t>
            </a:r>
            <a:r>
              <a:rPr lang="fr-FR" sz="2400" dirty="0" smtClean="0"/>
              <a:t> médullaire :  </a:t>
            </a:r>
          </a:p>
          <a:p>
            <a:r>
              <a:rPr lang="fr-FR" sz="2400" dirty="0" smtClean="0"/>
              <a:t>Son rôle est vraisemblablement minime dans les AM acquises et </a:t>
            </a:r>
          </a:p>
          <a:p>
            <a:pPr>
              <a:buNone/>
            </a:pPr>
            <a:r>
              <a:rPr lang="fr-FR" sz="2400" dirty="0" smtClean="0"/>
              <a:t>     constitutionnelles ;  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un déficit de l’hématopoïèse lié à une </a:t>
            </a:r>
            <a:r>
              <a:rPr lang="fr-FR" sz="2400" dirty="0" err="1" smtClean="0"/>
              <a:t>dysrégulation</a:t>
            </a:r>
            <a:r>
              <a:rPr lang="fr-FR" sz="2400" dirty="0" smtClean="0"/>
              <a:t> du système </a:t>
            </a:r>
          </a:p>
          <a:p>
            <a:pPr>
              <a:buNone/>
            </a:pPr>
            <a:r>
              <a:rPr lang="fr-FR" sz="2400" dirty="0" smtClean="0"/>
              <a:t>    immunitaire :  </a:t>
            </a:r>
          </a:p>
          <a:p>
            <a:r>
              <a:rPr lang="fr-FR" sz="2400" dirty="0" smtClean="0"/>
              <a:t>Il constitue le mécanisme prépondérant dans les AM acquises et n’a pas de rôle démontré dans les aplasies constitutionnelles</a:t>
            </a:r>
            <a:r>
              <a:rPr lang="fr-FR" sz="2800" dirty="0" smtClean="0"/>
              <a:t>. 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fr-FR" dirty="0" smtClean="0"/>
              <a:t> Évaluation initiale 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Objectifs principaux </a:t>
            </a:r>
          </a:p>
          <a:p>
            <a:r>
              <a:rPr lang="fr-FR" dirty="0" smtClean="0"/>
              <a:t>  Affirmer le diagnostic d’AM. (DGC)</a:t>
            </a:r>
          </a:p>
          <a:p>
            <a:r>
              <a:rPr lang="fr-FR" dirty="0" smtClean="0"/>
              <a:t>  Évaluer son degré de sévérité. (PNC)</a:t>
            </a:r>
          </a:p>
          <a:p>
            <a:r>
              <a:rPr lang="fr-FR" dirty="0" smtClean="0"/>
              <a:t>  Rechercher la cause de cette aplasie.(Etiologie)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Affirmer le diagnostic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8858312" cy="6072206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Signes cliniques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•</a:t>
            </a:r>
            <a:r>
              <a:rPr lang="fr-FR" sz="2800" dirty="0" smtClean="0">
                <a:solidFill>
                  <a:schemeClr val="tx1"/>
                </a:solidFill>
              </a:rPr>
              <a:t> Syndrome anémique : asthénie, pâleur, dyspnée, souffle systolique… 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•</a:t>
            </a:r>
            <a:r>
              <a:rPr lang="fr-FR" sz="2800" dirty="0" smtClean="0">
                <a:solidFill>
                  <a:schemeClr val="tx1"/>
                </a:solidFill>
              </a:rPr>
              <a:t> Syndrome hémorragique lié à la thrombopénie : hémorragies cutanées ou </a:t>
            </a:r>
            <a:r>
              <a:rPr lang="fr-FR" sz="2800" dirty="0" err="1" smtClean="0">
                <a:solidFill>
                  <a:schemeClr val="tx1"/>
                </a:solidFill>
              </a:rPr>
              <a:t>cutanéomuqueuses</a:t>
            </a:r>
            <a:r>
              <a:rPr lang="fr-FR" sz="2800" dirty="0" smtClean="0">
                <a:solidFill>
                  <a:schemeClr val="tx1"/>
                </a:solidFill>
              </a:rPr>
              <a:t>, purpura, ecchymoses, </a:t>
            </a:r>
            <a:r>
              <a:rPr lang="fr-FR" sz="2800" dirty="0" err="1" smtClean="0">
                <a:solidFill>
                  <a:schemeClr val="tx1"/>
                </a:solidFill>
              </a:rPr>
              <a:t>épistaxis.Hémorragies</a:t>
            </a:r>
            <a:r>
              <a:rPr lang="fr-FR" sz="2800" dirty="0" smtClean="0">
                <a:solidFill>
                  <a:schemeClr val="tx1"/>
                </a:solidFill>
              </a:rPr>
              <a:t> viscérales :digestives ou </a:t>
            </a:r>
            <a:r>
              <a:rPr lang="fr-FR" sz="2800" dirty="0" err="1" smtClean="0">
                <a:solidFill>
                  <a:schemeClr val="tx1"/>
                </a:solidFill>
              </a:rPr>
              <a:t>cérébroméningées</a:t>
            </a:r>
            <a:r>
              <a:rPr lang="fr-FR" sz="2800" dirty="0" smtClean="0">
                <a:solidFill>
                  <a:schemeClr val="tx1"/>
                </a:solidFill>
              </a:rPr>
              <a:t> redoutables.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•</a:t>
            </a:r>
            <a:r>
              <a:rPr lang="fr-FR" sz="2800" dirty="0" smtClean="0">
                <a:solidFill>
                  <a:schemeClr val="tx1"/>
                </a:solidFill>
              </a:rPr>
              <a:t> Syndrome infectieux : conséquence de la neutropénie : fréquence des infections oto-rhino-laryngologiques (ORL) (angines </a:t>
            </a:r>
            <a:r>
              <a:rPr lang="fr-FR" sz="2800" dirty="0" err="1" smtClean="0">
                <a:solidFill>
                  <a:schemeClr val="tx1"/>
                </a:solidFill>
              </a:rPr>
              <a:t>ulcéronécrotiques</a:t>
            </a:r>
            <a:r>
              <a:rPr lang="fr-FR" sz="2800" dirty="0" smtClean="0">
                <a:solidFill>
                  <a:schemeClr val="tx1"/>
                </a:solidFill>
              </a:rPr>
              <a:t>) et cutanées. Pneumopathies récidivantes. Septicémies à bacilles Gram négatif</a:t>
            </a:r>
          </a:p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•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Absence de syndrome tumoral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71435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3100" dirty="0" smtClean="0">
                <a:solidFill>
                  <a:srgbClr val="FF0000"/>
                </a:solidFill>
              </a:rPr>
              <a:t>Signes biologiques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786874" cy="600079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sz="2800" dirty="0" smtClean="0">
                <a:solidFill>
                  <a:srgbClr val="FF0000"/>
                </a:solidFill>
              </a:rPr>
              <a:t>Hémogramme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Anémie d’intensité très variable (</a:t>
            </a:r>
            <a:r>
              <a:rPr lang="fr-FR" sz="2800" dirty="0" err="1" smtClean="0">
                <a:solidFill>
                  <a:schemeClr val="tx1"/>
                </a:solidFill>
              </a:rPr>
              <a:t>Hb</a:t>
            </a:r>
            <a:r>
              <a:rPr lang="fr-FR" sz="2800" dirty="0" smtClean="0">
                <a:solidFill>
                  <a:schemeClr val="tx1"/>
                </a:solidFill>
              </a:rPr>
              <a:t> : 10 à 5 g/</a:t>
            </a:r>
            <a:r>
              <a:rPr lang="fr-FR" sz="2800" dirty="0" err="1" smtClean="0">
                <a:solidFill>
                  <a:schemeClr val="tx1"/>
                </a:solidFill>
              </a:rPr>
              <a:t>dL</a:t>
            </a:r>
            <a:r>
              <a:rPr lang="fr-FR" sz="2800" dirty="0" smtClean="0">
                <a:solidFill>
                  <a:schemeClr val="tx1"/>
                </a:solidFill>
              </a:rPr>
              <a:t>).</a:t>
            </a:r>
            <a:r>
              <a:rPr lang="fr-FR" sz="2800" dirty="0" err="1" smtClean="0">
                <a:solidFill>
                  <a:schemeClr val="tx1"/>
                </a:solidFill>
              </a:rPr>
              <a:t>Normochrome</a:t>
            </a:r>
            <a:r>
              <a:rPr lang="fr-FR" sz="2800" dirty="0" smtClean="0">
                <a:solidFill>
                  <a:schemeClr val="tx1"/>
                </a:solidFill>
              </a:rPr>
              <a:t> et </a:t>
            </a:r>
            <a:r>
              <a:rPr lang="fr-FR" sz="2800" dirty="0" err="1" smtClean="0">
                <a:solidFill>
                  <a:schemeClr val="tx1"/>
                </a:solidFill>
              </a:rPr>
              <a:t>normocytaire</a:t>
            </a:r>
            <a:r>
              <a:rPr lang="fr-FR" sz="2800" dirty="0" smtClean="0">
                <a:solidFill>
                  <a:schemeClr val="tx1"/>
                </a:solidFill>
              </a:rPr>
              <a:t> (rarement discrètement macrocytaire) et </a:t>
            </a:r>
            <a:r>
              <a:rPr lang="fr-FR" sz="2800" dirty="0" err="1" smtClean="0">
                <a:solidFill>
                  <a:schemeClr val="tx1"/>
                </a:solidFill>
              </a:rPr>
              <a:t>arégénérative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Neutropénie (&lt; 1,5 G/L), voire agranulocytose (&lt; 0,5 G/L). Critère de gravité si &lt; 0,2 G/L.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Thrombopénie exposant à un risque hémorragique immédiat quand elle est&lt; 20 G/L.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Absence de cellules anormales sur les frottis (blastes, </a:t>
            </a:r>
            <a:r>
              <a:rPr lang="fr-FR" sz="2800" dirty="0" err="1" smtClean="0">
                <a:solidFill>
                  <a:schemeClr val="tx1"/>
                </a:solidFill>
              </a:rPr>
              <a:t>érythromyélémie</a:t>
            </a:r>
            <a:r>
              <a:rPr lang="fr-FR" sz="28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Les atteintes dissociées portant sur deux lignées ou </a:t>
            </a:r>
            <a:r>
              <a:rPr lang="fr-FR" sz="2800" dirty="0" err="1" smtClean="0">
                <a:solidFill>
                  <a:schemeClr val="tx1"/>
                </a:solidFill>
              </a:rPr>
              <a:t>bicytopénies</a:t>
            </a:r>
            <a:r>
              <a:rPr lang="fr-FR" sz="2800" dirty="0" smtClean="0">
                <a:solidFill>
                  <a:schemeClr val="tx1"/>
                </a:solidFill>
              </a:rPr>
              <a:t> peuvent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représenter la forme débutante de la maladie.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Devant un tableau de </a:t>
            </a:r>
            <a:r>
              <a:rPr lang="fr-FR" sz="2800" dirty="0" err="1" smtClean="0">
                <a:solidFill>
                  <a:schemeClr val="tx1"/>
                </a:solidFill>
              </a:rPr>
              <a:t>pancytopénie</a:t>
            </a:r>
            <a:r>
              <a:rPr lang="fr-FR" sz="2800" dirty="0" smtClean="0">
                <a:solidFill>
                  <a:schemeClr val="tx1"/>
                </a:solidFill>
              </a:rPr>
              <a:t>, le myélogramme doit être réalisé rapidement.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785794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Signes biologiques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15436" cy="5857916"/>
          </a:xfrm>
        </p:spPr>
        <p:txBody>
          <a:bodyPr>
            <a:normAutofit/>
          </a:bodyPr>
          <a:lstStyle/>
          <a:p>
            <a:pPr algn="l"/>
            <a:r>
              <a:rPr lang="fr-FR" sz="3000" dirty="0" smtClean="0">
                <a:solidFill>
                  <a:srgbClr val="FF0000"/>
                </a:solidFill>
              </a:rPr>
              <a:t>Myélogramme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• </a:t>
            </a:r>
            <a:r>
              <a:rPr lang="fr-FR" sz="2800" dirty="0" smtClean="0">
                <a:solidFill>
                  <a:schemeClr val="tx1"/>
                </a:solidFill>
              </a:rPr>
              <a:t>Indispensable mais insuffisant.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Moelle pauvre ou désertique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Diminution, voire absence des précurseurs myéloïdes des lignées </a:t>
            </a:r>
            <a:r>
              <a:rPr lang="fr-FR" sz="2800" dirty="0" err="1" smtClean="0">
                <a:solidFill>
                  <a:schemeClr val="tx1"/>
                </a:solidFill>
              </a:rPr>
              <a:t>érythroblastique</a:t>
            </a:r>
            <a:r>
              <a:rPr lang="fr-FR" sz="2800" dirty="0" smtClean="0">
                <a:solidFill>
                  <a:schemeClr val="tx1"/>
                </a:solidFill>
              </a:rPr>
              <a:t> (4 à 5 %), granulocytaire (10 à 15 %) et </a:t>
            </a:r>
            <a:r>
              <a:rPr lang="fr-FR" sz="2800" dirty="0" err="1" smtClean="0">
                <a:solidFill>
                  <a:schemeClr val="tx1"/>
                </a:solidFill>
              </a:rPr>
              <a:t>mégacaryocytaire</a:t>
            </a:r>
            <a:r>
              <a:rPr lang="fr-FR" sz="2800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La plupart des cellules observées sont des lymphocytes ou des plasmocytes. Il n’y a ni blastes, ni anomalies morphologiques des cellules médullaires, ni cellules </a:t>
            </a:r>
            <a:r>
              <a:rPr lang="fr-FR" sz="2800" dirty="0" err="1" smtClean="0">
                <a:solidFill>
                  <a:schemeClr val="tx1"/>
                </a:solidFill>
              </a:rPr>
              <a:t>extrahématopoïétiques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71435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Signes biologiques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6143668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Biopsie </a:t>
            </a:r>
            <a:r>
              <a:rPr lang="fr-FR" dirty="0" err="1" smtClean="0">
                <a:solidFill>
                  <a:srgbClr val="FF0000"/>
                </a:solidFill>
              </a:rPr>
              <a:t>ostéomédullaire</a:t>
            </a:r>
            <a:endParaRPr lang="fr-FR" dirty="0" smtClean="0">
              <a:solidFill>
                <a:srgbClr val="FF0000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• </a:t>
            </a:r>
            <a:r>
              <a:rPr lang="fr-FR" sz="2800" dirty="0" smtClean="0">
                <a:solidFill>
                  <a:schemeClr val="tx1"/>
                </a:solidFill>
              </a:rPr>
              <a:t>Indispensable pour porter le diagnostic et le pronostic.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Moelle pauvre ou « déshabitée »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Logettes vides de tissu médullaire, riches en adipocytes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Persistance de quelques îlots lymphoïdes et de   </a:t>
            </a:r>
          </a:p>
          <a:p>
            <a:pPr algn="l"/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   plasmocytes.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Rareté, voire absence des mégacaryocytes.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• Absence de cellules non hématopoïétiques.</a:t>
            </a:r>
          </a:p>
          <a:p>
            <a:pPr algn="l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La moelle est hypoplasique, sans infiltration tumorale et      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  sans    </a:t>
            </a:r>
            <a:r>
              <a:rPr lang="fr-FR" sz="2800" dirty="0" err="1" smtClean="0">
                <a:solidFill>
                  <a:schemeClr val="tx1"/>
                </a:solidFill>
              </a:rPr>
              <a:t>myélofibrose</a:t>
            </a:r>
            <a:r>
              <a:rPr lang="fr-FR" sz="2800" dirty="0" smtClean="0">
                <a:solidFill>
                  <a:schemeClr val="tx1"/>
                </a:solidFill>
              </a:rPr>
              <a:t> ;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64291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Bilan a visé </a:t>
            </a:r>
            <a:r>
              <a:rPr lang="fr-FR" dirty="0" smtClean="0">
                <a:solidFill>
                  <a:srgbClr val="FF0000"/>
                </a:solidFill>
              </a:rPr>
              <a:t>étiologique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9001156" cy="5786478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Bilan </a:t>
            </a:r>
            <a:r>
              <a:rPr lang="fr-FR" dirty="0" err="1" smtClean="0">
                <a:solidFill>
                  <a:srgbClr val="FF0000"/>
                </a:solidFill>
              </a:rPr>
              <a:t>infectieux</a:t>
            </a:r>
            <a:r>
              <a:rPr lang="fr-FR" dirty="0" err="1" smtClean="0">
                <a:solidFill>
                  <a:schemeClr val="tx1"/>
                </a:solidFill>
              </a:rPr>
              <a:t>:orienté</a:t>
            </a:r>
            <a:r>
              <a:rPr lang="fr-FR" dirty="0" smtClean="0">
                <a:solidFill>
                  <a:schemeClr val="tx1"/>
                </a:solidFill>
              </a:rPr>
              <a:t> selon le contexte clinique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Sérologies virales(</a:t>
            </a:r>
            <a:r>
              <a:rPr lang="fr-FR" dirty="0" err="1" smtClean="0">
                <a:solidFill>
                  <a:schemeClr val="tx1"/>
                </a:solidFill>
              </a:rPr>
              <a:t>hepatite</a:t>
            </a:r>
            <a:r>
              <a:rPr lang="fr-FR" dirty="0" smtClean="0">
                <a:solidFill>
                  <a:schemeClr val="tx1"/>
                </a:solidFill>
              </a:rPr>
              <a:t> A, </a:t>
            </a:r>
            <a:r>
              <a:rPr lang="fr-FR" dirty="0" smtClean="0">
                <a:solidFill>
                  <a:schemeClr val="tx1"/>
                </a:solidFill>
              </a:rPr>
              <a:t>B,C;HIV,EBV </a:t>
            </a:r>
            <a:r>
              <a:rPr lang="fr-FR" dirty="0" smtClean="0">
                <a:solidFill>
                  <a:schemeClr val="tx1"/>
                </a:solidFill>
              </a:rPr>
              <a:t>parvovirus19</a:t>
            </a:r>
          </a:p>
          <a:p>
            <a:pPr algn="l"/>
            <a:r>
              <a:rPr lang="fr-FR" dirty="0" smtClean="0">
                <a:solidFill>
                  <a:srgbClr val="FF0000"/>
                </a:solidFill>
              </a:rPr>
              <a:t>Un </a:t>
            </a:r>
            <a:r>
              <a:rPr lang="fr-FR" dirty="0" err="1" smtClean="0">
                <a:solidFill>
                  <a:srgbClr val="FF0000"/>
                </a:solidFill>
              </a:rPr>
              <a:t>phenotypage</a:t>
            </a:r>
            <a:r>
              <a:rPr lang="fr-FR" dirty="0" smtClean="0">
                <a:solidFill>
                  <a:srgbClr val="FF0000"/>
                </a:solidFill>
              </a:rPr>
              <a:t> par </a:t>
            </a:r>
            <a:r>
              <a:rPr lang="fr-FR" dirty="0" err="1" smtClean="0">
                <a:solidFill>
                  <a:srgbClr val="FF0000"/>
                </a:solidFill>
              </a:rPr>
              <a:t>cytometrie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à flux à la recherche du clone HPN</a:t>
            </a:r>
          </a:p>
          <a:p>
            <a:pPr algn="l"/>
            <a:r>
              <a:rPr lang="fr-FR" dirty="0" smtClean="0">
                <a:solidFill>
                  <a:srgbClr val="FF0000"/>
                </a:solidFill>
              </a:rPr>
              <a:t>un caryotype </a:t>
            </a:r>
            <a:r>
              <a:rPr lang="fr-FR" dirty="0" err="1" smtClean="0">
                <a:solidFill>
                  <a:schemeClr val="tx1"/>
                </a:solidFill>
              </a:rPr>
              <a:t>lymphocytaire:Maladie</a:t>
            </a:r>
            <a:r>
              <a:rPr lang="fr-FR" dirty="0" smtClean="0">
                <a:solidFill>
                  <a:schemeClr val="tx1"/>
                </a:solidFill>
              </a:rPr>
              <a:t> de </a:t>
            </a:r>
            <a:r>
              <a:rPr lang="fr-FR" dirty="0" err="1" smtClean="0">
                <a:solidFill>
                  <a:schemeClr val="tx1"/>
                </a:solidFill>
              </a:rPr>
              <a:t>fanconi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1548</Words>
  <Application>Microsoft Office PowerPoint</Application>
  <PresentationFormat>Affichage à l'écran (4:3)</PresentationFormat>
  <Paragraphs>172</Paragraphs>
  <Slides>22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ANÉMIE APLASIQUE</vt:lpstr>
      <vt:lpstr>ANÉMIE APLASIQUE</vt:lpstr>
      <vt:lpstr>Physiopathologie </vt:lpstr>
      <vt:lpstr>Diapositive 4</vt:lpstr>
      <vt:lpstr>Affirmer le diagnostic</vt:lpstr>
      <vt:lpstr> Signes biologiques </vt:lpstr>
      <vt:lpstr>Signes biologiques</vt:lpstr>
      <vt:lpstr>Signes biologiques</vt:lpstr>
      <vt:lpstr>Bilan a visé étiologique</vt:lpstr>
      <vt:lpstr>Diagnostic étiologique</vt:lpstr>
      <vt:lpstr>Diapositive 11</vt:lpstr>
      <vt:lpstr>Diagnostic étiologique</vt:lpstr>
      <vt:lpstr>Diagnostic étiologique</vt:lpstr>
      <vt:lpstr>Diagnostic étiologique</vt:lpstr>
      <vt:lpstr>Diagnostic étiologique</vt:lpstr>
      <vt:lpstr>Diagnostic étiologique</vt:lpstr>
      <vt:lpstr>Diagnostic étiologique</vt:lpstr>
      <vt:lpstr>Diagnostic différentiel</vt:lpstr>
      <vt:lpstr>Diagnostic différentiel</vt:lpstr>
      <vt:lpstr>Pronostic</vt:lpstr>
      <vt:lpstr> Traitement </vt:lpstr>
      <vt:lpstr> Traitement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ANÉMIE APLASIQUE</dc:title>
  <dc:creator>hemato01</dc:creator>
  <cp:lastModifiedBy>end</cp:lastModifiedBy>
  <cp:revision>13</cp:revision>
  <dcterms:created xsi:type="dcterms:W3CDTF">2018-10-09T08:50:13Z</dcterms:created>
  <dcterms:modified xsi:type="dcterms:W3CDTF">2019-06-03T10:33:55Z</dcterms:modified>
</cp:coreProperties>
</file>