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141B8C8-85F4-4851-8521-52CF59C89393}" type="datetimeFigureOut">
              <a:rPr lang="fr-FR" smtClean="0"/>
              <a:t>19/05/2013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E44CE3-A17A-4EA9-836F-E5EC928D309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CONSULTATION PRENATALE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 BARKAT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0668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72164"/>
          </a:xfrm>
        </p:spPr>
        <p:txBody>
          <a:bodyPr/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 8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mois entre </a:t>
            </a:r>
            <a:r>
              <a:rPr lang="fr-FR" sz="2800" dirty="0" smtClean="0">
                <a:solidFill>
                  <a:schemeClr val="tx1"/>
                </a:solidFill>
              </a:rPr>
              <a:t>33et 37 </a:t>
            </a:r>
            <a:r>
              <a:rPr lang="fr-FR" sz="2800" dirty="0" smtClean="0">
                <a:solidFill>
                  <a:schemeClr val="tx1"/>
                </a:solidFill>
              </a:rPr>
              <a:t>sa: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Poids; TA chimie des urines; BCF; MAF ;HU; TV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Sérologie toxoplasmose si sérologie antérieure négative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Examen Du Bassin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err="1" smtClean="0">
                <a:solidFill>
                  <a:srgbClr val="FF0000"/>
                </a:solidFill>
              </a:rPr>
              <a:t>Pv</a:t>
            </a:r>
            <a:r>
              <a:rPr lang="fr-FR" sz="2800" dirty="0" smtClean="0">
                <a:solidFill>
                  <a:srgbClr val="FF0000"/>
                </a:solidFill>
              </a:rPr>
              <a:t>: dépistage du portage de streptocoque B : </a:t>
            </a:r>
            <a:r>
              <a:rPr lang="fr-FR" sz="2800" dirty="0" err="1" smtClean="0">
                <a:solidFill>
                  <a:srgbClr val="FF0000"/>
                </a:solidFill>
              </a:rPr>
              <a:t>trt</a:t>
            </a:r>
            <a:r>
              <a:rPr lang="fr-FR" sz="2800" dirty="0" smtClean="0">
                <a:solidFill>
                  <a:srgbClr val="FF0000"/>
                </a:solidFill>
              </a:rPr>
              <a:t> si RPM OU MISE EN TRAVAIL	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Prévoir une consultation d’anesthésie</a:t>
            </a:r>
            <a:endParaRPr lang="fr-FR" sz="280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0668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fr-FR" sz="2800" smtClean="0">
                <a:solidFill>
                  <a:schemeClr val="tx1"/>
                </a:solidFill>
              </a:rPr>
              <a:t>9</a:t>
            </a:r>
            <a:r>
              <a:rPr lang="fr-FR" sz="2800" baseline="30000" smtClean="0">
                <a:solidFill>
                  <a:schemeClr val="tx1"/>
                </a:solidFill>
              </a:rPr>
              <a:t>ème</a:t>
            </a:r>
            <a:r>
              <a:rPr lang="fr-FR" sz="280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mois entre </a:t>
            </a:r>
            <a:r>
              <a:rPr lang="fr-FR" sz="2800" dirty="0" smtClean="0">
                <a:solidFill>
                  <a:schemeClr val="tx1"/>
                </a:solidFill>
              </a:rPr>
              <a:t>37et 41 </a:t>
            </a:r>
            <a:r>
              <a:rPr lang="fr-FR" sz="2800" dirty="0" smtClean="0">
                <a:solidFill>
                  <a:schemeClr val="tx1"/>
                </a:solidFill>
              </a:rPr>
              <a:t>sa: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Poids; TA chimie des urines; BCF; MAF ;HU; </a:t>
            </a:r>
            <a:r>
              <a:rPr lang="fr-FR" sz="2800" dirty="0" err="1" smtClean="0">
                <a:solidFill>
                  <a:schemeClr val="tx1"/>
                </a:solidFill>
              </a:rPr>
              <a:t>cu</a:t>
            </a:r>
            <a:endParaRPr lang="fr-FR" sz="28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TV: présentation; formation du segment inférieure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rgbClr val="FF0000"/>
                </a:solidFill>
              </a:rPr>
              <a:t>Rendez  vous au début du dépassement du terme</a:t>
            </a:r>
          </a:p>
          <a:p>
            <a:pPr lvl="1">
              <a:buNone/>
            </a:pPr>
            <a:endParaRPr lang="fr-FR" sz="2800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Consultation post natale: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Obligatoire dans les 08 SA suivant l’accouchement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Examen général particulièrement examen du périnée et des seins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Prescription des séances de rééducation abdominale et périnéale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Prescription d’une contraception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DATATION DE LA GROSSESSE</a:t>
            </a:r>
          </a:p>
          <a:p>
            <a:r>
              <a:rPr lang="fr-FR" dirty="0" smtClean="0"/>
              <a:t>LES CONSULTATIONS PRENATALES</a:t>
            </a:r>
          </a:p>
          <a:p>
            <a:r>
              <a:rPr lang="fr-FR" dirty="0" smtClean="0"/>
              <a:t>LA CONSULTATION POSTNATALE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Qualité de surveillance ++++</a:t>
            </a:r>
          </a:p>
          <a:p>
            <a:r>
              <a:rPr lang="fr-FR" dirty="0" smtClean="0"/>
              <a:t>Permet le dépistage de la trisomie 21</a:t>
            </a:r>
          </a:p>
          <a:p>
            <a:r>
              <a:rPr lang="fr-FR" dirty="0" smtClean="0"/>
              <a:t>Permet le dépistage précoce des GHR</a:t>
            </a:r>
          </a:p>
          <a:p>
            <a:r>
              <a:rPr lang="fr-FR" dirty="0" smtClean="0"/>
              <a:t>07Conultations prénatales+01consultation postnatale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66800"/>
          </a:xfrm>
        </p:spPr>
        <p:txBody>
          <a:bodyPr/>
          <a:lstStyle/>
          <a:p>
            <a:r>
              <a:rPr lang="fr-FR" dirty="0" smtClean="0"/>
              <a:t>1ere consultation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542926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 3</a:t>
            </a:r>
            <a:r>
              <a:rPr lang="fr-FR" baseline="30000" dirty="0" smtClean="0"/>
              <a:t>ème</a:t>
            </a:r>
            <a:r>
              <a:rPr lang="fr-FR" dirty="0" smtClean="0"/>
              <a:t> mois entre 10et 15SA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</a:t>
            </a:r>
            <a:r>
              <a:rPr lang="fr-FR" dirty="0" smtClean="0"/>
              <a:t>   confirmation de l’ état de grossesse</a:t>
            </a:r>
          </a:p>
          <a:p>
            <a:pPr>
              <a:buNone/>
            </a:pPr>
            <a:r>
              <a:rPr lang="fr-FR" dirty="0" smtClean="0"/>
              <a:t>          -Datation;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-siège intra utérin…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    -évolutivité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Examen clinique:</a:t>
            </a:r>
          </a:p>
          <a:p>
            <a:pPr>
              <a:buNone/>
            </a:pPr>
            <a:r>
              <a:rPr lang="fr-FR" dirty="0" smtClean="0"/>
              <a:t>- Interrogatoire: ATCD médicaux; chirurgicaux; gynécologiques; familiaux</a:t>
            </a:r>
          </a:p>
          <a:p>
            <a:pPr>
              <a:buNone/>
            </a:pPr>
            <a:r>
              <a:rPr lang="fr-FR" dirty="0" smtClean="0"/>
              <a:t>-Les signes sympathiques</a:t>
            </a:r>
          </a:p>
          <a:p>
            <a:pPr>
              <a:buNone/>
            </a:pPr>
            <a:r>
              <a:rPr lang="fr-FR" dirty="0" smtClean="0"/>
              <a:t>-Poids ;taille; TA</a:t>
            </a:r>
          </a:p>
          <a:p>
            <a:pPr>
              <a:buNone/>
            </a:pPr>
            <a:r>
              <a:rPr lang="fr-FR" dirty="0" smtClean="0"/>
              <a:t>-Inspection de l’abdomen; cicatrice</a:t>
            </a:r>
          </a:p>
          <a:p>
            <a:pPr>
              <a:buNone/>
            </a:pPr>
            <a:r>
              <a:rPr lang="fr-FR" dirty="0" smtClean="0"/>
              <a:t>-Examen de la vulve et du périnée; TV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NB Datation  de la grossesse+++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Primordiale</a:t>
            </a:r>
          </a:p>
          <a:p>
            <a:r>
              <a:rPr lang="fr-FR" dirty="0" smtClean="0"/>
              <a:t>En semaines d’aménorrhée</a:t>
            </a:r>
          </a:p>
          <a:p>
            <a:r>
              <a:rPr lang="fr-FR" dirty="0" smtClean="0"/>
              <a:t>La date du début de grossesse correspond au jour de l’ovulation</a:t>
            </a:r>
          </a:p>
          <a:p>
            <a:r>
              <a:rPr lang="fr-FR" dirty="0" smtClean="0"/>
              <a:t>Le terme d’une grossesse est fixé à 40s et 3 j (284j)</a:t>
            </a:r>
          </a:p>
          <a:p>
            <a:r>
              <a:rPr lang="fr-FR" dirty="0" smtClean="0"/>
              <a:t>Deux façons de dater une grossesse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 partir de la date du premier jour des dernière règles :terme=DDR+14JRS+9MOIS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Datation échographique : entre 7et12SA=LCC </a:t>
            </a:r>
          </a:p>
          <a:p>
            <a:pPr>
              <a:buFont typeface="Wingdings" pitchFamily="2" charset="2"/>
              <a:buChar char="Ø"/>
            </a:pPr>
            <a:endParaRPr lang="fr-F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Biologie du 1</a:t>
            </a:r>
            <a:r>
              <a:rPr lang="fr-FR" baseline="30000" dirty="0" smtClean="0"/>
              <a:t>er</a:t>
            </a:r>
            <a:r>
              <a:rPr lang="fr-FR" dirty="0" smtClean="0"/>
              <a:t> trimestre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Examens paracliniques:</a:t>
            </a:r>
          </a:p>
          <a:p>
            <a:pPr>
              <a:buFont typeface="Wingdings" pitchFamily="2" charset="2"/>
              <a:buChar char="v"/>
            </a:pPr>
            <a:r>
              <a:rPr lang="fr-FR" dirty="0" smtClean="0"/>
              <a:t>Examens biologiques: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-sérologies rubéole; toxoplasmose; syphilis   ;VHC; </a:t>
            </a:r>
            <a:r>
              <a:rPr lang="fr-FR" dirty="0" err="1" smtClean="0"/>
              <a:t>Hbs</a:t>
            </a:r>
            <a:r>
              <a:rPr lang="fr-FR" dirty="0" smtClean="0"/>
              <a:t>; VIH</a:t>
            </a:r>
          </a:p>
          <a:p>
            <a:pPr>
              <a:buNone/>
            </a:pPr>
            <a:r>
              <a:rPr lang="fr-FR" dirty="0" smtClean="0"/>
              <a:t>    -</a:t>
            </a:r>
            <a:r>
              <a:rPr lang="fr-FR" dirty="0" err="1" smtClean="0">
                <a:solidFill>
                  <a:srgbClr val="FF0000"/>
                </a:solidFill>
              </a:rPr>
              <a:t>Gr_Rh</a:t>
            </a:r>
            <a:r>
              <a:rPr lang="fr-FR" dirty="0" smtClean="0">
                <a:solidFill>
                  <a:srgbClr val="FF0000"/>
                </a:solidFill>
              </a:rPr>
              <a:t>; NFS</a:t>
            </a:r>
          </a:p>
          <a:p>
            <a:pPr>
              <a:buNone/>
            </a:pPr>
            <a:r>
              <a:rPr lang="fr-FR" dirty="0" smtClean="0"/>
              <a:t>    -Recherche des RAI</a:t>
            </a:r>
          </a:p>
          <a:p>
            <a:pPr>
              <a:buNone/>
            </a:pPr>
            <a:r>
              <a:rPr lang="fr-FR" dirty="0" smtClean="0"/>
              <a:t>    -Chimie des urines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066800"/>
          </a:xfrm>
        </p:spPr>
        <p:txBody>
          <a:bodyPr/>
          <a:lstStyle/>
          <a:p>
            <a:r>
              <a:rPr lang="fr-FR" dirty="0" smtClean="0"/>
              <a:t>2ème consultation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4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mois: entre 16et 20 SA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Poids; TA chimie des urines; BCF; MAF ;HU; TV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Sérologie toxoplasmose si sérologie antérieure négative</a:t>
            </a:r>
          </a:p>
          <a:p>
            <a:pPr lvl="1">
              <a:buFont typeface="Wingdings" pitchFamily="2" charset="2"/>
              <a:buChar char="ü"/>
            </a:pPr>
            <a:endParaRPr lang="fr-FR" sz="28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 5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mois: entre 21 et 24SA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Poids; TA; HU; CU; BCF; MAF, TV; 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rgbClr val="FF0000"/>
                </a:solidFill>
              </a:rPr>
              <a:t>Échographie morphologique: trisomie21</a:t>
            </a:r>
          </a:p>
          <a:p>
            <a:pPr lvl="1">
              <a:buNone/>
            </a:pPr>
            <a:endParaRPr lang="fr-FR" sz="28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fr-FR" sz="28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fr-FR" sz="2800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endParaRPr lang="fr-FR" sz="2800" dirty="0" smtClean="0">
              <a:solidFill>
                <a:schemeClr val="tx1"/>
              </a:solidFill>
            </a:endParaRPr>
          </a:p>
          <a:p>
            <a:pPr lvl="1"/>
            <a:endParaRPr lang="fr-FR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/>
          <a:lstStyle/>
          <a:p>
            <a:pPr lvl="1">
              <a:buNone/>
            </a:pPr>
            <a:r>
              <a:rPr lang="fr-FR" sz="2800" dirty="0" smtClean="0">
                <a:solidFill>
                  <a:schemeClr val="tx1"/>
                </a:solidFill>
              </a:rPr>
              <a:t>6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</a:t>
            </a:r>
            <a:r>
              <a:rPr lang="fr-FR" sz="2800" dirty="0" smtClean="0">
                <a:solidFill>
                  <a:schemeClr val="tx1"/>
                </a:solidFill>
              </a:rPr>
              <a:t>mois: entre 24 et 28sa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Poids; TA chimie des urines; BCF; MAF ;HU; TV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Sérologie </a:t>
            </a:r>
            <a:r>
              <a:rPr lang="fr-FR" sz="2800" dirty="0" smtClean="0">
                <a:solidFill>
                  <a:schemeClr val="tx1"/>
                </a:solidFill>
              </a:rPr>
              <a:t>toxoplasmose si sérologie antérieure </a:t>
            </a:r>
            <a:r>
              <a:rPr lang="fr-FR" sz="2800" dirty="0" smtClean="0">
                <a:solidFill>
                  <a:schemeClr val="tx1"/>
                </a:solidFill>
              </a:rPr>
              <a:t>négative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err="1" smtClean="0">
                <a:solidFill>
                  <a:schemeClr val="tx1"/>
                </a:solidFill>
              </a:rPr>
              <a:t>Échgraphie</a:t>
            </a:r>
            <a:r>
              <a:rPr lang="fr-FR" sz="2800" dirty="0" smtClean="0">
                <a:solidFill>
                  <a:schemeClr val="tx1"/>
                </a:solidFill>
              </a:rPr>
              <a:t> du col si CU ++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rgbClr val="FF0000"/>
                </a:solidFill>
              </a:rPr>
              <a:t>Dépistage du diabète gestationnel :systématique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Bilan biologique: 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FNS; RAI si Rh négatif ou transfusion antérieure</a:t>
            </a:r>
          </a:p>
          <a:p>
            <a:pPr lvl="1">
              <a:buFont typeface="Wingdings" pitchFamily="2" charset="2"/>
              <a:buChar char="ü"/>
            </a:pPr>
            <a:endParaRPr lang="fr-FR" sz="280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0668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fr-FR" sz="2800" dirty="0" smtClean="0">
                <a:solidFill>
                  <a:schemeClr val="tx1"/>
                </a:solidFill>
              </a:rPr>
              <a:t>7</a:t>
            </a:r>
            <a:r>
              <a:rPr lang="fr-FR" sz="2800" baseline="30000" dirty="0" smtClean="0">
                <a:solidFill>
                  <a:schemeClr val="tx1"/>
                </a:solidFill>
              </a:rPr>
              <a:t>ème</a:t>
            </a:r>
            <a:r>
              <a:rPr lang="fr-FR" sz="2800" dirty="0" smtClean="0">
                <a:solidFill>
                  <a:schemeClr val="tx1"/>
                </a:solidFill>
              </a:rPr>
              <a:t> mois entre 28et 32 sa: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Poids; TA chimie des urines; BCF; MAF ;HU; TV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</a:rPr>
              <a:t>Sérologie toxoplasmose si sérologie antérieure </a:t>
            </a:r>
            <a:r>
              <a:rPr lang="fr-FR" sz="2800" dirty="0" smtClean="0">
                <a:solidFill>
                  <a:schemeClr val="tx1"/>
                </a:solidFill>
              </a:rPr>
              <a:t>négative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rgbClr val="FF0000"/>
                </a:solidFill>
              </a:rPr>
              <a:t>2</a:t>
            </a:r>
            <a:r>
              <a:rPr lang="fr-FR" sz="2800" baseline="30000" dirty="0" smtClean="0">
                <a:solidFill>
                  <a:srgbClr val="FF0000"/>
                </a:solidFill>
              </a:rPr>
              <a:t>ème</a:t>
            </a:r>
            <a:r>
              <a:rPr lang="fr-FR" sz="2800" dirty="0" smtClean="0">
                <a:solidFill>
                  <a:srgbClr val="FF0000"/>
                </a:solidFill>
              </a:rPr>
              <a:t> détermination du </a:t>
            </a:r>
            <a:r>
              <a:rPr lang="fr-FR" sz="2800" dirty="0" err="1" smtClean="0">
                <a:solidFill>
                  <a:srgbClr val="FF0000"/>
                </a:solidFill>
              </a:rPr>
              <a:t>GrRh</a:t>
            </a:r>
            <a:endParaRPr lang="fr-FR" sz="28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800" dirty="0" err="1" smtClean="0">
                <a:solidFill>
                  <a:schemeClr val="tx1"/>
                </a:solidFill>
              </a:rPr>
              <a:t>Échgraphie</a:t>
            </a:r>
            <a:r>
              <a:rPr lang="fr-FR" sz="2800" dirty="0" smtClean="0">
                <a:solidFill>
                  <a:schemeClr val="tx1"/>
                </a:solidFill>
              </a:rPr>
              <a:t> du col si CU </a:t>
            </a:r>
            <a:r>
              <a:rPr lang="fr-FR" sz="2800" dirty="0" smtClean="0">
                <a:solidFill>
                  <a:schemeClr val="tx1"/>
                </a:solidFill>
              </a:rPr>
              <a:t>++</a:t>
            </a: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rgbClr val="FF0000"/>
                </a:solidFill>
              </a:rPr>
              <a:t>L’échographie du 3</a:t>
            </a:r>
            <a:r>
              <a:rPr lang="fr-FR" sz="2800" baseline="30000" dirty="0" smtClean="0">
                <a:solidFill>
                  <a:srgbClr val="FF0000"/>
                </a:solidFill>
              </a:rPr>
              <a:t>ème</a:t>
            </a:r>
            <a:r>
              <a:rPr lang="fr-FR" sz="2800" dirty="0" smtClean="0">
                <a:solidFill>
                  <a:srgbClr val="FF0000"/>
                </a:solidFill>
              </a:rPr>
              <a:t> trimestre: croissance </a:t>
            </a:r>
            <a:r>
              <a:rPr lang="fr-FR" sz="2800" dirty="0" err="1" smtClean="0">
                <a:solidFill>
                  <a:srgbClr val="FF0000"/>
                </a:solidFill>
              </a:rPr>
              <a:t>foetale</a:t>
            </a:r>
            <a:endParaRPr lang="fr-FR" sz="28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fr-FR" sz="2800" dirty="0" smtClean="0">
                <a:solidFill>
                  <a:srgbClr val="FF0000"/>
                </a:solidFill>
              </a:rPr>
              <a:t>Traitement d’une carence martiale et prophylaxie des carences en Vit D: dose unique au 7</a:t>
            </a:r>
            <a:r>
              <a:rPr lang="fr-FR" sz="2800" baseline="30000" dirty="0" smtClean="0">
                <a:solidFill>
                  <a:srgbClr val="FF0000"/>
                </a:solidFill>
              </a:rPr>
              <a:t>ème</a:t>
            </a:r>
            <a:r>
              <a:rPr lang="fr-FR" sz="2800" dirty="0" smtClean="0">
                <a:solidFill>
                  <a:srgbClr val="FF0000"/>
                </a:solidFill>
              </a:rPr>
              <a:t> mois </a:t>
            </a:r>
          </a:p>
          <a:p>
            <a:pPr marL="365760" lvl="1" indent="-256032">
              <a:buClr>
                <a:schemeClr val="accent3"/>
              </a:buClr>
              <a:buNone/>
            </a:pPr>
            <a:endParaRPr lang="fr-FR" sz="2800" dirty="0" smtClean="0">
              <a:solidFill>
                <a:schemeClr val="tx1"/>
              </a:solidFill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fr-FR" sz="2800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138</TotalTime>
  <Words>488</Words>
  <Application>Microsoft Office PowerPoint</Application>
  <PresentationFormat>Affichage à l'écran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Urbain</vt:lpstr>
      <vt:lpstr>CONSULTATION PRENATALE</vt:lpstr>
      <vt:lpstr>Plan du cours</vt:lpstr>
      <vt:lpstr>INTRDUCTION</vt:lpstr>
      <vt:lpstr>1ere consultation</vt:lpstr>
      <vt:lpstr>NB Datation  de la grossesse+++</vt:lpstr>
      <vt:lpstr>Biologie du 1er trimestre</vt:lpstr>
      <vt:lpstr>2ème consultation </vt:lpstr>
      <vt:lpstr>Diapositive 8</vt:lpstr>
      <vt:lpstr>Diapositive 9</vt:lpstr>
      <vt:lpstr>Diapositive 10</vt:lpstr>
      <vt:lpstr>Diapositive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Bonjour</dc:creator>
  <cp:lastModifiedBy>Bonjour</cp:lastModifiedBy>
  <cp:revision>42</cp:revision>
  <dcterms:created xsi:type="dcterms:W3CDTF">2013-05-19T09:45:39Z</dcterms:created>
  <dcterms:modified xsi:type="dcterms:W3CDTF">2013-05-19T12:04:33Z</dcterms:modified>
</cp:coreProperties>
</file>