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40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7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4" r:id="rId15"/>
    <p:sldId id="273" r:id="rId16"/>
    <p:sldId id="267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-166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1403505-886F-48CA-ADCC-AAEF421DBB24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DZ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B67134-AB01-464A-8A08-187087718B6A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546554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67134-AB01-464A-8A08-187087718B6A}" type="slidenum">
              <a:rPr lang="ar-DZ" smtClean="0"/>
              <a:t>2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250973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67134-AB01-464A-8A08-187087718B6A}" type="slidenum">
              <a:rPr lang="ar-DZ" smtClean="0"/>
              <a:t>16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66732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67134-AB01-464A-8A08-187087718B6A}" type="slidenum">
              <a:rPr lang="ar-DZ" smtClean="0"/>
              <a:t>17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861674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67134-AB01-464A-8A08-187087718B6A}" type="slidenum">
              <a:rPr lang="ar-DZ" smtClean="0"/>
              <a:t>19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886665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08335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53892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806967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5977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137530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464368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924857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59552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54679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36859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93800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57139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89123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20136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72501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25569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53100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0EDCEF1-2A58-4E83-A720-440911737AB8}" type="datetimeFigureOut">
              <a:rPr lang="ar-DZ" smtClean="0"/>
              <a:t>13-05-1436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16B4-77B0-4C01-A790-E0C384D6102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2671420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  <p:sldLayoutId id="2147484153" r:id="rId13"/>
    <p:sldLayoutId id="2147484154" r:id="rId14"/>
    <p:sldLayoutId id="2147484155" r:id="rId15"/>
    <p:sldLayoutId id="2147484156" r:id="rId16"/>
    <p:sldLayoutId id="214748415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5932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CONDUITE A TENIR DEVANT 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 LEUCORRHEE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ar-D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5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l" rtl="0">
              <a:buFont typeface="Wingdings" panose="05000000000000000000" pitchFamily="2" charset="2"/>
              <a:buChar char="q"/>
            </a:pPr>
            <a:r>
              <a:rPr lang="fr-FR" b="1" dirty="0" smtClean="0"/>
              <a:t>clinique</a:t>
            </a:r>
            <a:endParaRPr lang="ar-DZ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Prurit ,leucorrhée épaisse blanchâtre lait caillé, inodore</a:t>
            </a:r>
          </a:p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Dyspareunie, brulure vulvaire</a:t>
            </a:r>
          </a:p>
          <a:p>
            <a:pPr marL="0" indent="0" algn="l" rtl="0">
              <a:buNone/>
            </a:pPr>
            <a:endParaRPr lang="fr-FR" dirty="0" smtClean="0"/>
          </a:p>
          <a:p>
            <a:pPr algn="l" rtl="0">
              <a:buFont typeface="Wingdings" panose="05000000000000000000" pitchFamily="2" charset="2"/>
              <a:buChar char="q"/>
            </a:pPr>
            <a:r>
              <a:rPr lang="fr-FR" sz="4300" dirty="0" smtClean="0"/>
              <a:t>Traitement</a:t>
            </a:r>
            <a:endParaRPr lang="fr-FR" sz="4300" dirty="0" smtClean="0"/>
          </a:p>
          <a:p>
            <a:pPr algn="l" rtl="0">
              <a:buFont typeface="Wingdings" panose="05000000000000000000" pitchFamily="2" charset="2"/>
              <a:buChar char="ü"/>
            </a:pPr>
            <a:r>
              <a:rPr lang="fr-FR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Antifongique local</a:t>
            </a:r>
            <a:r>
              <a:rPr lang="fr-F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gynodermofix 1ovule/semaine, dermofix pommade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fr-FR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Savon alcalin: </a:t>
            </a:r>
            <a:r>
              <a:rPr lang="fr-F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saforelle melgyn (pas de toilette vaginale);Marseille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fr-F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Sous vêtement en coton, éviter les pantalon serrés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fr-F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TRT du partenaire non systématiques  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fr-F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 infectieux locaux : polygynax (nystatine,neomycine,polymyxine)</a:t>
            </a:r>
          </a:p>
          <a:p>
            <a:pPr marL="0" indent="0" algn="l" rtl="0">
              <a:buNone/>
            </a:pPr>
            <a:r>
              <a:rPr lang="fr-F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Ovule Bétadine(</a:t>
            </a:r>
            <a:r>
              <a:rPr lang="fr-FR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gsse</a:t>
            </a:r>
            <a:r>
              <a:rPr lang="fr-F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allergie)</a:t>
            </a:r>
          </a:p>
          <a:p>
            <a:pPr marL="0" indent="0" algn="l" rtl="0">
              <a:buNone/>
            </a:pPr>
            <a:endParaRPr lang="fr-FR" dirty="0" smtClean="0"/>
          </a:p>
          <a:p>
            <a:pPr marL="0" indent="0" algn="l" rtl="0">
              <a:buNone/>
            </a:pPr>
            <a:endParaRPr lang="fr-FR" dirty="0" smtClean="0"/>
          </a:p>
          <a:p>
            <a:pPr marL="0" indent="0" algn="l" rtl="0">
              <a:buNone/>
            </a:pP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32633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fr-FR" sz="3200" b="1" u="sng" dirty="0" smtClean="0"/>
              <a:t>Mycose récidivante</a:t>
            </a:r>
            <a:endParaRPr lang="ar-DZ" sz="32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Facteur favorisant : diabète , grossesse</a:t>
            </a:r>
          </a:p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Partenaire</a:t>
            </a:r>
          </a:p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Décontamination digestive(</a:t>
            </a:r>
            <a:r>
              <a:rPr lang="fr-F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fluconazol</a:t>
            </a:r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1cp/semaine)</a:t>
            </a:r>
          </a:p>
          <a:p>
            <a:pPr algn="l" rtl="0"/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33091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2578308"/>
            <a:ext cx="9404723" cy="2488366"/>
          </a:xfrm>
        </p:spPr>
        <p:txBody>
          <a:bodyPr>
            <a:normAutofit/>
          </a:bodyPr>
          <a:lstStyle/>
          <a:p>
            <a:pPr algn="ctr" rtl="0"/>
            <a:r>
              <a:rPr lang="fr-FR" b="1" dirty="0" smtClean="0"/>
              <a:t>Infections sexuellement transmissible</a:t>
            </a:r>
            <a:endParaRPr lang="ar-DZ" b="1" dirty="0"/>
          </a:p>
        </p:txBody>
      </p:sp>
    </p:spTree>
    <p:extLst>
      <p:ext uri="{BB962C8B-B14F-4D97-AF65-F5344CB8AC3E}">
        <p14:creationId xmlns:p14="http://schemas.microsoft.com/office/powerpoint/2010/main" val="303395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32764"/>
            <a:ext cx="10515600" cy="5044199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fr-FR" sz="2800" b="1" dirty="0" smtClean="0"/>
              <a:t>Chlamydia trachomatis</a:t>
            </a:r>
          </a:p>
          <a:p>
            <a:pPr algn="l" rtl="0"/>
            <a:endParaRPr lang="fr-FR" dirty="0" smtClean="0"/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Portage 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asymptomatique fréquent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Glaire louche banale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Prélèvement end col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PCR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TRT 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DOXYCYCLINE</a:t>
            </a:r>
            <a:endParaRPr lang="fr-FR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22000"/>
            <a:extLst/>
          </a:blip>
          <a:srcRect/>
          <a:stretch>
            <a:fillRect/>
          </a:stretch>
        </p:blipFill>
        <p:spPr>
          <a:xfrm>
            <a:off x="6947941" y="1652666"/>
            <a:ext cx="4724400" cy="31003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327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fr-FR" sz="2800" b="1" dirty="0"/>
              <a:t>Gonocoque</a:t>
            </a:r>
          </a:p>
          <a:p>
            <a:pPr algn="l" rtl="0"/>
            <a:endParaRPr lang="fr-FR" dirty="0" smtClean="0"/>
          </a:p>
          <a:p>
            <a:pPr algn="l" rtl="0"/>
            <a:endParaRPr lang="fr-FR" dirty="0"/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Glaire 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purulente, urétrite, cervicite,</a:t>
            </a:r>
          </a:p>
          <a:p>
            <a:pPr algn="l" rtl="0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Partenaire+++</a:t>
            </a:r>
          </a:p>
          <a:p>
            <a:pPr algn="l" rtl="0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TRT C3G </a:t>
            </a:r>
            <a:r>
              <a:rPr lang="fr-FR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ofloxacine</a:t>
            </a:r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l" rtl="0">
              <a:buNone/>
            </a:pPr>
            <a:endParaRPr lang="ar-DZ" dirty="0"/>
          </a:p>
          <a:p>
            <a:endParaRPr lang="ar-DZ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7781145" y="1752600"/>
            <a:ext cx="2819400" cy="2749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13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103312" y="944380"/>
            <a:ext cx="8946541" cy="5304019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fr-FR" sz="2800" b="1" dirty="0" smtClean="0"/>
              <a:t>Trichomonas </a:t>
            </a:r>
            <a:r>
              <a:rPr lang="fr-FR" sz="2800" b="1" dirty="0" err="1" smtClean="0"/>
              <a:t>vaginalis</a:t>
            </a:r>
            <a:r>
              <a:rPr lang="fr-FR" dirty="0" smtClean="0"/>
              <a:t>:</a:t>
            </a:r>
          </a:p>
          <a:p>
            <a:pPr marL="0" indent="0" algn="l" rtl="0">
              <a:buNone/>
            </a:pPr>
            <a:endParaRPr lang="fr-FR" dirty="0" smtClean="0"/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Protozoaire flagellé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Leucorrhée verdâtre pistache ,nauséabonde ,bulleuse, abondante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Inflammation++</a:t>
            </a:r>
          </a:p>
          <a:p>
            <a:pPr marL="0" indent="0" algn="l" rtl="0">
              <a:buNone/>
            </a:pPr>
            <a:r>
              <a:rPr lang="fr-F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TRT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Flagyl 1cp 500mg 2fois par jours </a:t>
            </a:r>
            <a:r>
              <a:rPr lang="fr-F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pendaant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 j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Savon acide lactacyd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Traitement systématique du partenaire</a:t>
            </a:r>
            <a:endParaRPr lang="ar-D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8904158" y="344156"/>
            <a:ext cx="2895600" cy="262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>
          <a:xfrm>
            <a:off x="9537570" y="3941164"/>
            <a:ext cx="1628775" cy="198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15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1848" y="614149"/>
            <a:ext cx="10515600" cy="5549167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fr-FR" sz="3200" b="1" dirty="0" smtClean="0"/>
              <a:t>Gardenerella vaginal</a:t>
            </a:r>
          </a:p>
          <a:p>
            <a:pPr marL="0" indent="0" algn="l" rtl="0">
              <a:buNone/>
            </a:pPr>
            <a:endParaRPr lang="fr-FR" sz="3200" b="1" dirty="0"/>
          </a:p>
          <a:p>
            <a:pPr marL="0" indent="0" algn="l" rtl="0">
              <a:buNone/>
            </a:pPr>
            <a:endParaRPr lang="fr-FR" sz="3200" b="1" dirty="0" smtClean="0"/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Bacille gram négatif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Grisâtre fluide 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a potasse positif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Présence de clue celles a l'extemporané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TRT </a:t>
            </a:r>
            <a:r>
              <a:rPr lang="fr-F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flagyl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2g mono dose ,amoxicilline +métronidazole, érythromycine</a:t>
            </a:r>
          </a:p>
          <a:p>
            <a:pPr marL="0" indent="0" algn="l" rtl="0">
              <a:buNone/>
            </a:pPr>
            <a:endParaRPr lang="fr-FR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l" rtl="0">
              <a:buNone/>
            </a:pPr>
            <a:endParaRPr lang="fr-FR" dirty="0" smtClean="0"/>
          </a:p>
          <a:p>
            <a:pPr marL="0" indent="0" algn="l" rtl="0">
              <a:buNone/>
            </a:pPr>
            <a:endParaRPr lang="ar-DZ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>
          <a:xfrm>
            <a:off x="6830518" y="743262"/>
            <a:ext cx="4648200" cy="32273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74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fr-FR" b="1" dirty="0" smtClean="0"/>
              <a:t>Leucorrhée de la petite fille</a:t>
            </a:r>
            <a:endParaRPr lang="ar-DZ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Corps étranger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Oxyure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Candida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Gonocoque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Flore </a:t>
            </a:r>
            <a:r>
              <a:rPr lang="fr-F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aero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anaerobie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type fécal</a:t>
            </a:r>
            <a:endParaRPr lang="ar-D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>
          <a:xfrm>
            <a:off x="7292715" y="1152983"/>
            <a:ext cx="3810000" cy="411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30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fr-FR" b="1" dirty="0" smtClean="0"/>
              <a:t>Leucorrhée de la femme ménopause</a:t>
            </a:r>
            <a:endParaRPr lang="ar-DZ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fr-FR" dirty="0" smtClean="0"/>
          </a:p>
          <a:p>
            <a:pPr algn="l" rtl="0"/>
            <a:endParaRPr lang="fr-FR" dirty="0"/>
          </a:p>
          <a:p>
            <a:pPr algn="l" rtl="0"/>
            <a:endParaRPr lang="fr-FR" dirty="0" smtClean="0"/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Vaginite 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atrophique sénile par carence hormonale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Origine néoplasique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Lésion vulvaire</a:t>
            </a:r>
            <a:endParaRPr lang="ar-D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2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fr-FR" dirty="0" smtClean="0"/>
              <a:t>Points essentiels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leucorrhée physiologique est l’ expression d’ une bonne imprégnation hormonale</a:t>
            </a:r>
          </a:p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</a:t>
            </a:r>
          </a:p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récidive: facteur favorisant</a:t>
            </a:r>
          </a:p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Ménopause: cancer génitaux</a:t>
            </a:r>
          </a:p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Jeune fille: corps étrangers</a:t>
            </a:r>
            <a:endParaRPr lang="ar-DZ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97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182245"/>
            <a:ext cx="10515600" cy="1946806"/>
          </a:xfrm>
        </p:spPr>
        <p:txBody>
          <a:bodyPr>
            <a:normAutofit fontScale="90000"/>
          </a:bodyPr>
          <a:lstStyle/>
          <a:p>
            <a:pPr marL="857250" indent="-857250" algn="l" rtl="0">
              <a:buFont typeface="+mj-lt"/>
              <a:buAutoNum type="romanUcPeriod"/>
            </a:pPr>
            <a:r>
              <a:rPr lang="fr-FR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écoulement non sanglant provenant de l appareil génital féminin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ar-D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idx="1"/>
          </p:nvPr>
        </p:nvSpPr>
        <p:spPr>
          <a:xfrm>
            <a:off x="0" y="1681163"/>
            <a:ext cx="5157787" cy="823912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Leucorrhée physiologique</a:t>
            </a:r>
            <a:endParaRPr lang="ar-DZ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0" y="2505075"/>
            <a:ext cx="5515291" cy="3689986"/>
          </a:xfrm>
        </p:spPr>
        <p:txBody>
          <a:bodyPr>
            <a:normAutofit/>
          </a:bodyPr>
          <a:lstStyle/>
          <a:p>
            <a:pPr marL="914400" lvl="2" indent="0" algn="l" rtl="0">
              <a:buNone/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Desquamation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vaginale: leucorrhée laiteuse</a:t>
            </a:r>
          </a:p>
          <a:p>
            <a:pPr algn="l" rtl="0"/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Opalescente </a:t>
            </a:r>
          </a:p>
          <a:p>
            <a:pPr algn="l" rtl="0"/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 ovulatoire: glaire cervicale</a:t>
            </a:r>
          </a:p>
          <a:p>
            <a:pPr algn="l" rtl="0"/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peu abondante</a:t>
            </a:r>
          </a:p>
          <a:p>
            <a:pPr algn="l" rtl="0"/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Sans signe fonctionnelle</a:t>
            </a:r>
          </a:p>
          <a:p>
            <a:pPr algn="l" rtl="0"/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PV         </a:t>
            </a:r>
          </a:p>
          <a:p>
            <a:pPr marL="0" indent="0" algn="l" rtl="0">
              <a:buNone/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 flore </a:t>
            </a:r>
            <a:r>
              <a:rPr lang="fr-FR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Doderlein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,aucun germe spécifique</a:t>
            </a:r>
          </a:p>
          <a:p>
            <a:pPr algn="l" rtl="0"/>
            <a:endParaRPr lang="fr-FR" dirty="0" smtClean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"/>
          </p:nvPr>
        </p:nvSpPr>
        <p:spPr>
          <a:xfrm>
            <a:off x="5515291" y="1928813"/>
            <a:ext cx="5402918" cy="576262"/>
          </a:xfrm>
        </p:spPr>
        <p:txBody>
          <a:bodyPr>
            <a:noAutofit/>
          </a:bodyPr>
          <a:lstStyle/>
          <a:p>
            <a:endParaRPr lang="ar-DZ" sz="3200" dirty="0" smtClean="0"/>
          </a:p>
          <a:p>
            <a:endParaRPr lang="ar-DZ" sz="3200" dirty="0"/>
          </a:p>
          <a:p>
            <a:endParaRPr lang="ar-DZ" sz="3200" dirty="0" smtClean="0"/>
          </a:p>
          <a:p>
            <a:r>
              <a:rPr lang="fr-F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Leucorrhée </a:t>
            </a:r>
            <a:r>
              <a:rPr lang="fr-F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pathologique</a:t>
            </a:r>
            <a:endParaRPr lang="ar-DZ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l" rtl="0"/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Infection basse</a:t>
            </a:r>
          </a:p>
          <a:p>
            <a:pPr algn="l" rtl="0"/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Néoplasie cervicale</a:t>
            </a:r>
          </a:p>
          <a:p>
            <a:pPr algn="l" rtl="0"/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Atteinte du haut appareil génital</a:t>
            </a:r>
          </a:p>
          <a:p>
            <a:pPr algn="l" rtl="0"/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Aspect anormal</a:t>
            </a:r>
          </a:p>
          <a:p>
            <a:pPr algn="l" rtl="0"/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SF+++</a:t>
            </a:r>
          </a:p>
          <a:p>
            <a:pPr algn="l" rtl="0"/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Variation au cours du cycle - - -</a:t>
            </a:r>
          </a:p>
          <a:p>
            <a:pPr algn="l" rtl="0"/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PV: PN +++ agent pathogène</a:t>
            </a:r>
          </a:p>
          <a:p>
            <a:pPr algn="l" rtl="0"/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381080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fr-FR" dirty="0" smtClean="0"/>
              <a:t>Physiologie</a:t>
            </a:r>
            <a:endParaRPr lang="ar-DZ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fr-FR" dirty="0" smtClean="0"/>
          </a:p>
          <a:p>
            <a:pPr algn="l" rtl="0"/>
            <a:endParaRPr lang="fr-FR" dirty="0"/>
          </a:p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</a:t>
            </a:r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vagin est colonisé par une flore </a:t>
            </a:r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bactérienne </a:t>
            </a:r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(flore </a:t>
            </a:r>
            <a:r>
              <a:rPr lang="fr-F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Doderlein</a:t>
            </a:r>
            <a:endParaRPr lang="fr-F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l" rtl="0">
              <a:buNone/>
            </a:pPr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Une </a:t>
            </a:r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barrière </a:t>
            </a:r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 </a:t>
            </a:r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bactérienne</a:t>
            </a:r>
            <a:endParaRPr lang="fr-F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 acide  3,8-4,5 protection du vagin contre les infections</a:t>
            </a:r>
          </a:p>
        </p:txBody>
      </p:sp>
    </p:spTree>
    <p:extLst>
      <p:ext uri="{BB962C8B-B14F-4D97-AF65-F5344CB8AC3E}">
        <p14:creationId xmlns:p14="http://schemas.microsoft.com/office/powerpoint/2010/main" val="20613453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 algn="l" rtl="0">
              <a:buFont typeface="+mj-lt"/>
              <a:buAutoNum type="romanUcPeriod"/>
            </a:pPr>
            <a:r>
              <a:rPr lang="fr-FR" b="1" u="sng" dirty="0" smtClean="0"/>
              <a:t>Conduite a tenir</a:t>
            </a:r>
            <a:endParaRPr lang="ar-DZ" b="1" u="sng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fr-FR" sz="3800" dirty="0" smtClean="0"/>
              <a:t>Interrogatoire:</a:t>
            </a:r>
          </a:p>
          <a:p>
            <a:pPr marL="0" indent="0" algn="l" rtl="0">
              <a:buNone/>
            </a:pPr>
            <a:endParaRPr lang="fr-FR" sz="3800" dirty="0" smtClean="0"/>
          </a:p>
          <a:p>
            <a:pPr algn="l" rtl="0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Couleur abondance odeur</a:t>
            </a:r>
          </a:p>
          <a:p>
            <a:pPr algn="l" rtl="0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Survenue au cours du cycle </a:t>
            </a:r>
          </a:p>
          <a:p>
            <a:pPr algn="l" rtl="0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SF</a:t>
            </a:r>
          </a:p>
          <a:p>
            <a:pPr algn="l" rtl="0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Partenaire</a:t>
            </a:r>
          </a:p>
          <a:p>
            <a:pPr marL="0" indent="0" algn="l" rtl="0">
              <a:buNone/>
            </a:pPr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8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477672"/>
            <a:ext cx="8946541" cy="5770727"/>
          </a:xfrm>
        </p:spPr>
        <p:txBody>
          <a:bodyPr/>
          <a:lstStyle/>
          <a:p>
            <a:pPr marL="0" indent="0" algn="l" rtl="0">
              <a:buNone/>
            </a:pPr>
            <a:r>
              <a:rPr lang="fr-F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Circonstance de survenue</a:t>
            </a:r>
          </a:p>
          <a:p>
            <a:pPr algn="l" rtl="0"/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/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 </a:t>
            </a:r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coïtal(MST)</a:t>
            </a:r>
          </a:p>
          <a:p>
            <a:pPr algn="l" rtl="0"/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ATB(mycose)</a:t>
            </a:r>
          </a:p>
          <a:p>
            <a:pPr algn="l" rtl="0"/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Grossesse(mycose)</a:t>
            </a:r>
          </a:p>
          <a:p>
            <a:pPr algn="l" rtl="0"/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DIU(</a:t>
            </a:r>
            <a:r>
              <a:rPr lang="fr-FR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endometrite</a:t>
            </a:r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,salpingite)</a:t>
            </a:r>
          </a:p>
          <a:p>
            <a:pPr algn="l" rtl="0"/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Diabète  ,corticothérapie ,immunosuppression</a:t>
            </a:r>
          </a:p>
          <a:p>
            <a:pPr algn="l" rtl="0"/>
            <a:endParaRPr lang="ar-D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20666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l" rtl="0">
              <a:buFont typeface="Wingdings" panose="05000000000000000000" pitchFamily="2" charset="2"/>
              <a:buChar char="Ø"/>
            </a:pPr>
            <a:r>
              <a:rPr lang="fr-F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Examen clinique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ar-D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Inspection </a:t>
            </a:r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fr-F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gratage</a:t>
            </a:r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</a:t>
            </a:r>
            <a:r>
              <a:rPr lang="fr-F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vesicule,ulceration</a:t>
            </a:r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rougeur)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fr-F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Speculum</a:t>
            </a:r>
            <a:endParaRPr lang="fr-F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>
              <a:buFont typeface="Wingdings" panose="05000000000000000000" pitchFamily="2" charset="2"/>
              <a:buChar char="Ø"/>
            </a:pPr>
            <a:endParaRPr lang="fr-F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</a:t>
            </a:r>
            <a:endParaRPr lang="fr-F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/>
            <a:endParaRPr lang="fr-FR" dirty="0"/>
          </a:p>
          <a:p>
            <a:pPr algn="l" rtl="0"/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2553452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l" rtl="0">
              <a:buFont typeface="Wingdings" panose="05000000000000000000" pitchFamily="2" charset="2"/>
              <a:buChar char="Ø"/>
            </a:pPr>
            <a:r>
              <a:rPr lang="fr-FR" sz="3200" dirty="0" smtClean="0"/>
              <a:t>Examen complémentaire</a:t>
            </a:r>
            <a:endParaRPr lang="ar-DZ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8141" y="167569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Prélèvement vaginale</a:t>
            </a:r>
          </a:p>
          <a:p>
            <a:pPr algn="l" rtl="0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a la potasse « sniff test » </a:t>
            </a:r>
            <a:r>
              <a:rPr lang="fr-F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gardenerella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vaginalis</a:t>
            </a:r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Bilan IST VIH, Ag </a:t>
            </a:r>
            <a:r>
              <a:rPr lang="fr-F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hbs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,AC HCV, TPHA,VDRL</a:t>
            </a:r>
          </a:p>
          <a:p>
            <a:pPr marL="0" indent="0" algn="l" rtl="0">
              <a:buNone/>
            </a:pPr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l" rtl="0">
              <a:buNone/>
            </a:pPr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indication du prélèvement 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 algn="l" rtl="0">
              <a:buNone/>
            </a:pPr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Tableau atypique </a:t>
            </a:r>
          </a:p>
          <a:p>
            <a:pPr algn="l" rtl="0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signe d infection génitale haute</a:t>
            </a:r>
          </a:p>
          <a:p>
            <a:pPr algn="l" rtl="0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Partenaire symptomatique</a:t>
            </a:r>
          </a:p>
          <a:p>
            <a:pPr algn="l" rtl="0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Echec du traitement médical</a:t>
            </a:r>
          </a:p>
          <a:p>
            <a:pPr algn="l" rtl="0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récidive</a:t>
            </a:r>
          </a:p>
          <a:p>
            <a:pPr algn="l" rtl="0"/>
            <a:endParaRPr lang="ar-D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1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l" rtl="0">
              <a:buFont typeface="Wingdings" panose="05000000000000000000" pitchFamily="2" charset="2"/>
              <a:buChar char="v"/>
            </a:pPr>
            <a:r>
              <a:rPr lang="fr-FR" sz="3200" dirty="0" smtClean="0"/>
              <a:t>Conditions d’ un prélèvement</a:t>
            </a:r>
            <a:endParaRPr lang="ar-DZ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66568"/>
            <a:ext cx="10515600" cy="4351338"/>
          </a:xfrm>
        </p:spPr>
        <p:txBody>
          <a:bodyPr/>
          <a:lstStyle/>
          <a:p>
            <a:pPr algn="l" rtl="0"/>
            <a:endParaRPr lang="fr-FR" dirty="0" smtClean="0"/>
          </a:p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dehors des règles</a:t>
            </a:r>
          </a:p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 de toilette vaginale depuis 24h</a:t>
            </a:r>
          </a:p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 de spermicides </a:t>
            </a:r>
          </a:p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Absence de traitement local ou ATB</a:t>
            </a:r>
          </a:p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distance d un rapport sexuel (3j)</a:t>
            </a:r>
          </a:p>
          <a:p>
            <a:pPr algn="l" rtl="0"/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Speculum non lubrifié</a:t>
            </a:r>
            <a:endParaRPr lang="ar-DZ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238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fr-FR" b="1" dirty="0" smtClean="0"/>
              <a:t>Vulvovaginite a candida </a:t>
            </a:r>
            <a:r>
              <a:rPr lang="fr-FR" b="1" dirty="0" err="1" smtClean="0"/>
              <a:t>albicans</a:t>
            </a:r>
            <a:endParaRPr lang="ar-DZ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infection a candida </a:t>
            </a:r>
            <a:r>
              <a:rPr lang="fr-F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albicans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n’ est pas une IST</a:t>
            </a:r>
          </a:p>
          <a:p>
            <a:pPr algn="l" rtl="0"/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Exacerbé par une hyperacidité vaginale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Modification hormonale:     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Grossesse  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Ménopause</a:t>
            </a:r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 rtl="0">
              <a:buFont typeface="Wingdings" panose="05000000000000000000" pitchFamily="2" charset="2"/>
              <a:buChar char="v"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Pathologie générale diabète , immunodépression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TRT : 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ATB , </a:t>
            </a:r>
            <a:r>
              <a:rPr lang="fr-F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corticotherapie;pilule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oestorprogestatif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Hygiène 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locale </a:t>
            </a:r>
            <a:r>
              <a:rPr lang="fr-F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inadapté:toilette</a:t>
            </a:r>
            <a:r>
              <a:rPr lang="fr-F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excessive</a:t>
            </a:r>
          </a:p>
        </p:txBody>
      </p:sp>
    </p:spTree>
    <p:extLst>
      <p:ext uri="{BB962C8B-B14F-4D97-AF65-F5344CB8AC3E}">
        <p14:creationId xmlns:p14="http://schemas.microsoft.com/office/powerpoint/2010/main" val="19038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390</TotalTime>
  <Words>450</Words>
  <Application>Microsoft Office PowerPoint</Application>
  <PresentationFormat>Grand écran</PresentationFormat>
  <Paragraphs>149</Paragraphs>
  <Slides>19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Ion</vt:lpstr>
      <vt:lpstr>CONDUITE A TENIR DEVANT UNE LEUCORRHEE </vt:lpstr>
      <vt:lpstr>INTRODUCTION écoulement non sanglant provenant de l appareil génital féminin </vt:lpstr>
      <vt:lpstr>Physiologie</vt:lpstr>
      <vt:lpstr>Conduite a tenir</vt:lpstr>
      <vt:lpstr>Présentation PowerPoint</vt:lpstr>
      <vt:lpstr>Examen clinique </vt:lpstr>
      <vt:lpstr>Examen complémentaire</vt:lpstr>
      <vt:lpstr>Conditions d’ un prélèvement</vt:lpstr>
      <vt:lpstr>Vulvovaginite a candida albicans</vt:lpstr>
      <vt:lpstr>clinique</vt:lpstr>
      <vt:lpstr>Mycose récidivante</vt:lpstr>
      <vt:lpstr>Infections sexuellement transmissible</vt:lpstr>
      <vt:lpstr>Présentation PowerPoint</vt:lpstr>
      <vt:lpstr>Présentation PowerPoint</vt:lpstr>
      <vt:lpstr>Présentation PowerPoint</vt:lpstr>
      <vt:lpstr>Présentation PowerPoint</vt:lpstr>
      <vt:lpstr>Leucorrhée de la petite fille</vt:lpstr>
      <vt:lpstr>Leucorrhée de la femme ménopause</vt:lpstr>
      <vt:lpstr>Points essentiels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CONDUITE A TENIR DEVANT DES LEUCORRHEE</dc:title>
  <dc:creator>basma</dc:creator>
  <cp:lastModifiedBy>basma</cp:lastModifiedBy>
  <cp:revision>29</cp:revision>
  <dcterms:created xsi:type="dcterms:W3CDTF">2015-03-02T17:47:17Z</dcterms:created>
  <dcterms:modified xsi:type="dcterms:W3CDTF">2015-03-03T08:26:29Z</dcterms:modified>
</cp:coreProperties>
</file>