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diagrams/drawing5.xml" ContentType="application/vnd.ms-office.drawingml.diagramDrawing+xml"/>
  <Override PartName="/ppt/diagrams/drawing4.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87" r:id="rId2"/>
    <p:sldId id="288" r:id="rId3"/>
    <p:sldId id="261" r:id="rId4"/>
    <p:sldId id="279" r:id="rId5"/>
    <p:sldId id="280" r:id="rId6"/>
    <p:sldId id="277" r:id="rId7"/>
    <p:sldId id="269" r:id="rId8"/>
    <p:sldId id="270" r:id="rId9"/>
    <p:sldId id="271" r:id="rId10"/>
    <p:sldId id="272" r:id="rId11"/>
    <p:sldId id="273" r:id="rId12"/>
    <p:sldId id="274" r:id="rId13"/>
    <p:sldId id="275" r:id="rId14"/>
    <p:sldId id="276" r:id="rId15"/>
    <p:sldId id="278" r:id="rId16"/>
    <p:sldId id="283" r:id="rId17"/>
    <p:sldId id="281" r:id="rId18"/>
    <p:sldId id="282" r:id="rId19"/>
    <p:sldId id="284" r:id="rId20"/>
    <p:sldId id="285" r:id="rId21"/>
    <p:sldId id="286" r:id="rId22"/>
    <p:sldId id="289" r:id="rId2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2" d="100"/>
          <a:sy n="62" d="100"/>
        </p:scale>
        <p:origin x="-744" y="-8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D7F5A2-E1BB-47C5-9F66-785BA1F93432}" type="doc">
      <dgm:prSet loTypeId="urn:microsoft.com/office/officeart/2011/layout/CircleProcess" loCatId="process" qsTypeId="urn:microsoft.com/office/officeart/2005/8/quickstyle/simple1" qsCatId="simple" csTypeId="urn:microsoft.com/office/officeart/2005/8/colors/colorful3" csCatId="colorful" phldr="1"/>
      <dgm:spPr/>
      <dgm:t>
        <a:bodyPr/>
        <a:lstStyle/>
        <a:p>
          <a:endParaRPr lang="fr-FR"/>
        </a:p>
      </dgm:t>
    </dgm:pt>
    <dgm:pt modelId="{A5224CD9-2A38-45BB-881A-7CC7FBF22E05}">
      <dgm:prSet phldrT="[Texte]" custT="1"/>
      <dgm:spPr/>
      <dgm:t>
        <a:bodyPr/>
        <a:lstStyle/>
        <a:p>
          <a:r>
            <a:rPr lang="fr-FR" sz="1600" b="1" dirty="0" smtClean="0"/>
            <a:t>décollement</a:t>
          </a:r>
          <a:endParaRPr lang="fr-FR" sz="1600" b="1" dirty="0"/>
        </a:p>
      </dgm:t>
    </dgm:pt>
    <dgm:pt modelId="{E81356A9-4859-460C-A5F8-B8A0D3E45EE6}" type="parTrans" cxnId="{DC3DC7FD-85B9-4959-A4CB-99A50CB70D65}">
      <dgm:prSet/>
      <dgm:spPr/>
      <dgm:t>
        <a:bodyPr/>
        <a:lstStyle/>
        <a:p>
          <a:endParaRPr lang="fr-FR"/>
        </a:p>
      </dgm:t>
    </dgm:pt>
    <dgm:pt modelId="{EF694BA8-B67F-4E54-8F45-7BE340559B3B}" type="sibTrans" cxnId="{DC3DC7FD-85B9-4959-A4CB-99A50CB70D65}">
      <dgm:prSet/>
      <dgm:spPr/>
      <dgm:t>
        <a:bodyPr/>
        <a:lstStyle/>
        <a:p>
          <a:endParaRPr lang="fr-FR"/>
        </a:p>
      </dgm:t>
    </dgm:pt>
    <dgm:pt modelId="{8B09A0FD-3430-4BAF-AE25-C67661FD6206}">
      <dgm:prSet phldrT="[Texte]" custT="1"/>
      <dgm:spPr/>
      <dgm:t>
        <a:bodyPr/>
        <a:lstStyle/>
        <a:p>
          <a:r>
            <a:rPr lang="fr-FR" sz="1600" b="1" dirty="0" smtClean="0"/>
            <a:t>hémorragie</a:t>
          </a:r>
          <a:endParaRPr lang="fr-FR" sz="1600" b="1" dirty="0"/>
        </a:p>
      </dgm:t>
    </dgm:pt>
    <dgm:pt modelId="{7C5B1CD9-3FE9-4F18-8DC5-7E68215E8216}" type="parTrans" cxnId="{35E7F998-2226-40C9-A4C1-CA46357E4AEF}">
      <dgm:prSet/>
      <dgm:spPr/>
      <dgm:t>
        <a:bodyPr/>
        <a:lstStyle/>
        <a:p>
          <a:endParaRPr lang="fr-FR"/>
        </a:p>
      </dgm:t>
    </dgm:pt>
    <dgm:pt modelId="{41E8B79F-8FC9-4353-B71A-5321D8B629A1}" type="sibTrans" cxnId="{35E7F998-2226-40C9-A4C1-CA46357E4AEF}">
      <dgm:prSet/>
      <dgm:spPr/>
      <dgm:t>
        <a:bodyPr/>
        <a:lstStyle/>
        <a:p>
          <a:endParaRPr lang="fr-FR"/>
        </a:p>
      </dgm:t>
    </dgm:pt>
    <dgm:pt modelId="{6312A611-2124-4355-A7DB-25DD23CE6224}">
      <dgm:prSet phldrT="[Texte]" custT="1"/>
      <dgm:spPr/>
      <dgm:t>
        <a:bodyPr/>
        <a:lstStyle/>
        <a:p>
          <a:r>
            <a:rPr lang="fr-FR" sz="1600" b="1" dirty="0" smtClean="0"/>
            <a:t>Hématome rétro-placentaire</a:t>
          </a:r>
          <a:endParaRPr lang="fr-FR" sz="1600" b="1" dirty="0"/>
        </a:p>
      </dgm:t>
    </dgm:pt>
    <dgm:pt modelId="{BDEF9864-3154-4369-87A9-84A87DBACA4B}" type="parTrans" cxnId="{AB0DA189-FDA8-4EAB-AAF5-CAC0E3E88142}">
      <dgm:prSet/>
      <dgm:spPr/>
      <dgm:t>
        <a:bodyPr/>
        <a:lstStyle/>
        <a:p>
          <a:endParaRPr lang="fr-FR"/>
        </a:p>
      </dgm:t>
    </dgm:pt>
    <dgm:pt modelId="{CCAF8886-D405-4350-BB40-23F23011D264}" type="sibTrans" cxnId="{AB0DA189-FDA8-4EAB-AAF5-CAC0E3E88142}">
      <dgm:prSet/>
      <dgm:spPr/>
      <dgm:t>
        <a:bodyPr/>
        <a:lstStyle/>
        <a:p>
          <a:endParaRPr lang="fr-FR"/>
        </a:p>
      </dgm:t>
    </dgm:pt>
    <dgm:pt modelId="{DCCCAA78-4A77-416A-BEE6-CADE720AC533}" type="pres">
      <dgm:prSet presAssocID="{A8D7F5A2-E1BB-47C5-9F66-785BA1F93432}" presName="Name0" presStyleCnt="0">
        <dgm:presLayoutVars>
          <dgm:chMax val="11"/>
          <dgm:chPref val="11"/>
          <dgm:dir/>
          <dgm:resizeHandles/>
        </dgm:presLayoutVars>
      </dgm:prSet>
      <dgm:spPr/>
      <dgm:t>
        <a:bodyPr/>
        <a:lstStyle/>
        <a:p>
          <a:endParaRPr lang="fr-FR"/>
        </a:p>
      </dgm:t>
    </dgm:pt>
    <dgm:pt modelId="{15783A90-0B9C-4283-8659-90492DA6C4A2}" type="pres">
      <dgm:prSet presAssocID="{6312A611-2124-4355-A7DB-25DD23CE6224}" presName="Accent3" presStyleCnt="0"/>
      <dgm:spPr/>
    </dgm:pt>
    <dgm:pt modelId="{8DDC3D51-A7C9-4CEC-896D-99AD82DA61DF}" type="pres">
      <dgm:prSet presAssocID="{6312A611-2124-4355-A7DB-25DD23CE6224}" presName="Accent" presStyleLbl="node1" presStyleIdx="0" presStyleCnt="3"/>
      <dgm:spPr/>
    </dgm:pt>
    <dgm:pt modelId="{225DDB1F-807D-4D99-A170-0467DFA88BA3}" type="pres">
      <dgm:prSet presAssocID="{6312A611-2124-4355-A7DB-25DD23CE6224}" presName="ParentBackground3" presStyleCnt="0"/>
      <dgm:spPr/>
    </dgm:pt>
    <dgm:pt modelId="{6749F134-5F3B-4597-AC73-720F18F77C60}" type="pres">
      <dgm:prSet presAssocID="{6312A611-2124-4355-A7DB-25DD23CE6224}" presName="ParentBackground" presStyleLbl="fgAcc1" presStyleIdx="0" presStyleCnt="3" custScaleX="121990"/>
      <dgm:spPr/>
      <dgm:t>
        <a:bodyPr/>
        <a:lstStyle/>
        <a:p>
          <a:endParaRPr lang="fr-FR"/>
        </a:p>
      </dgm:t>
    </dgm:pt>
    <dgm:pt modelId="{005E3AD6-4027-427C-A976-A8EEC4D9A291}" type="pres">
      <dgm:prSet presAssocID="{6312A611-2124-4355-A7DB-25DD23CE6224}" presName="Parent3" presStyleLbl="revTx" presStyleIdx="0" presStyleCnt="0">
        <dgm:presLayoutVars>
          <dgm:chMax val="1"/>
          <dgm:chPref val="1"/>
          <dgm:bulletEnabled val="1"/>
        </dgm:presLayoutVars>
      </dgm:prSet>
      <dgm:spPr/>
      <dgm:t>
        <a:bodyPr/>
        <a:lstStyle/>
        <a:p>
          <a:endParaRPr lang="fr-FR"/>
        </a:p>
      </dgm:t>
    </dgm:pt>
    <dgm:pt modelId="{07FA1238-9A26-4B84-A1CF-581D265E28F9}" type="pres">
      <dgm:prSet presAssocID="{8B09A0FD-3430-4BAF-AE25-C67661FD6206}" presName="Accent2" presStyleCnt="0"/>
      <dgm:spPr/>
    </dgm:pt>
    <dgm:pt modelId="{A4745C66-68C8-4361-BDC1-D0308B04F550}" type="pres">
      <dgm:prSet presAssocID="{8B09A0FD-3430-4BAF-AE25-C67661FD6206}" presName="Accent" presStyleLbl="node1" presStyleIdx="1" presStyleCnt="3"/>
      <dgm:spPr/>
    </dgm:pt>
    <dgm:pt modelId="{540E02C4-ED3C-4814-A834-BCD31DA9E1BA}" type="pres">
      <dgm:prSet presAssocID="{8B09A0FD-3430-4BAF-AE25-C67661FD6206}" presName="ParentBackground2" presStyleCnt="0"/>
      <dgm:spPr/>
    </dgm:pt>
    <dgm:pt modelId="{157C08AD-D32B-45B5-9905-5F59A01D71B0}" type="pres">
      <dgm:prSet presAssocID="{8B09A0FD-3430-4BAF-AE25-C67661FD6206}" presName="ParentBackground" presStyleLbl="fgAcc1" presStyleIdx="1" presStyleCnt="3"/>
      <dgm:spPr/>
      <dgm:t>
        <a:bodyPr/>
        <a:lstStyle/>
        <a:p>
          <a:endParaRPr lang="fr-FR"/>
        </a:p>
      </dgm:t>
    </dgm:pt>
    <dgm:pt modelId="{66E385D0-9DBB-4F42-B9AA-3759AF9B501E}" type="pres">
      <dgm:prSet presAssocID="{8B09A0FD-3430-4BAF-AE25-C67661FD6206}" presName="Parent2" presStyleLbl="revTx" presStyleIdx="0" presStyleCnt="0">
        <dgm:presLayoutVars>
          <dgm:chMax val="1"/>
          <dgm:chPref val="1"/>
          <dgm:bulletEnabled val="1"/>
        </dgm:presLayoutVars>
      </dgm:prSet>
      <dgm:spPr/>
      <dgm:t>
        <a:bodyPr/>
        <a:lstStyle/>
        <a:p>
          <a:endParaRPr lang="fr-FR"/>
        </a:p>
      </dgm:t>
    </dgm:pt>
    <dgm:pt modelId="{7E110B5D-0ECD-4E7D-9180-EB9A4E7FB926}" type="pres">
      <dgm:prSet presAssocID="{A5224CD9-2A38-45BB-881A-7CC7FBF22E05}" presName="Accent1" presStyleCnt="0"/>
      <dgm:spPr/>
    </dgm:pt>
    <dgm:pt modelId="{2CFAFD4B-0882-4664-B03C-2226B801C7CB}" type="pres">
      <dgm:prSet presAssocID="{A5224CD9-2A38-45BB-881A-7CC7FBF22E05}" presName="Accent" presStyleLbl="node1" presStyleIdx="2" presStyleCnt="3"/>
      <dgm:spPr/>
    </dgm:pt>
    <dgm:pt modelId="{2FA303BE-B3DB-4E03-A560-69C6F61FF072}" type="pres">
      <dgm:prSet presAssocID="{A5224CD9-2A38-45BB-881A-7CC7FBF22E05}" presName="ParentBackground1" presStyleCnt="0"/>
      <dgm:spPr/>
    </dgm:pt>
    <dgm:pt modelId="{EBBB5D38-C396-4819-9CBD-A93D7962B545}" type="pres">
      <dgm:prSet presAssocID="{A5224CD9-2A38-45BB-881A-7CC7FBF22E05}" presName="ParentBackground" presStyleLbl="fgAcc1" presStyleIdx="2" presStyleCnt="3"/>
      <dgm:spPr/>
      <dgm:t>
        <a:bodyPr/>
        <a:lstStyle/>
        <a:p>
          <a:endParaRPr lang="fr-FR"/>
        </a:p>
      </dgm:t>
    </dgm:pt>
    <dgm:pt modelId="{E38E29E9-E255-4644-BCB0-01391A71A012}" type="pres">
      <dgm:prSet presAssocID="{A5224CD9-2A38-45BB-881A-7CC7FBF22E05}" presName="Parent1" presStyleLbl="revTx" presStyleIdx="0" presStyleCnt="0">
        <dgm:presLayoutVars>
          <dgm:chMax val="1"/>
          <dgm:chPref val="1"/>
          <dgm:bulletEnabled val="1"/>
        </dgm:presLayoutVars>
      </dgm:prSet>
      <dgm:spPr/>
      <dgm:t>
        <a:bodyPr/>
        <a:lstStyle/>
        <a:p>
          <a:endParaRPr lang="fr-FR"/>
        </a:p>
      </dgm:t>
    </dgm:pt>
  </dgm:ptLst>
  <dgm:cxnLst>
    <dgm:cxn modelId="{6FC4119C-B6A1-4AEA-9545-38D15C137F41}" type="presOf" srcId="{A5224CD9-2A38-45BB-881A-7CC7FBF22E05}" destId="{E38E29E9-E255-4644-BCB0-01391A71A012}" srcOrd="1" destOrd="0" presId="urn:microsoft.com/office/officeart/2011/layout/CircleProcess"/>
    <dgm:cxn modelId="{DC3DC7FD-85B9-4959-A4CB-99A50CB70D65}" srcId="{A8D7F5A2-E1BB-47C5-9F66-785BA1F93432}" destId="{A5224CD9-2A38-45BB-881A-7CC7FBF22E05}" srcOrd="0" destOrd="0" parTransId="{E81356A9-4859-460C-A5F8-B8A0D3E45EE6}" sibTransId="{EF694BA8-B67F-4E54-8F45-7BE340559B3B}"/>
    <dgm:cxn modelId="{81458732-57F2-463B-98CA-D1BF3175C0A9}" type="presOf" srcId="{8B09A0FD-3430-4BAF-AE25-C67661FD6206}" destId="{66E385D0-9DBB-4F42-B9AA-3759AF9B501E}" srcOrd="1" destOrd="0" presId="urn:microsoft.com/office/officeart/2011/layout/CircleProcess"/>
    <dgm:cxn modelId="{A917FB38-0488-4B00-82E4-362AD19F17AC}" type="presOf" srcId="{A8D7F5A2-E1BB-47C5-9F66-785BA1F93432}" destId="{DCCCAA78-4A77-416A-BEE6-CADE720AC533}" srcOrd="0" destOrd="0" presId="urn:microsoft.com/office/officeart/2011/layout/CircleProcess"/>
    <dgm:cxn modelId="{596E5B04-7F99-4026-A609-77ECE86523AC}" type="presOf" srcId="{6312A611-2124-4355-A7DB-25DD23CE6224}" destId="{005E3AD6-4027-427C-A976-A8EEC4D9A291}" srcOrd="1" destOrd="0" presId="urn:microsoft.com/office/officeart/2011/layout/CircleProcess"/>
    <dgm:cxn modelId="{253CC3A9-3C50-4639-810A-8AE81114BECD}" type="presOf" srcId="{6312A611-2124-4355-A7DB-25DD23CE6224}" destId="{6749F134-5F3B-4597-AC73-720F18F77C60}" srcOrd="0" destOrd="0" presId="urn:microsoft.com/office/officeart/2011/layout/CircleProcess"/>
    <dgm:cxn modelId="{35E7F998-2226-40C9-A4C1-CA46357E4AEF}" srcId="{A8D7F5A2-E1BB-47C5-9F66-785BA1F93432}" destId="{8B09A0FD-3430-4BAF-AE25-C67661FD6206}" srcOrd="1" destOrd="0" parTransId="{7C5B1CD9-3FE9-4F18-8DC5-7E68215E8216}" sibTransId="{41E8B79F-8FC9-4353-B71A-5321D8B629A1}"/>
    <dgm:cxn modelId="{AB0DA189-FDA8-4EAB-AAF5-CAC0E3E88142}" srcId="{A8D7F5A2-E1BB-47C5-9F66-785BA1F93432}" destId="{6312A611-2124-4355-A7DB-25DD23CE6224}" srcOrd="2" destOrd="0" parTransId="{BDEF9864-3154-4369-87A9-84A87DBACA4B}" sibTransId="{CCAF8886-D405-4350-BB40-23F23011D264}"/>
    <dgm:cxn modelId="{F113A09A-8B06-4477-AFD7-C536DA501E91}" type="presOf" srcId="{8B09A0FD-3430-4BAF-AE25-C67661FD6206}" destId="{157C08AD-D32B-45B5-9905-5F59A01D71B0}" srcOrd="0" destOrd="0" presId="urn:microsoft.com/office/officeart/2011/layout/CircleProcess"/>
    <dgm:cxn modelId="{68880A7A-E8B2-4F9A-9CB4-BA2A1CAC9043}" type="presOf" srcId="{A5224CD9-2A38-45BB-881A-7CC7FBF22E05}" destId="{EBBB5D38-C396-4819-9CBD-A93D7962B545}" srcOrd="0" destOrd="0" presId="urn:microsoft.com/office/officeart/2011/layout/CircleProcess"/>
    <dgm:cxn modelId="{8368448C-A4DC-4B70-9F13-51D7D8F6D98F}" type="presParOf" srcId="{DCCCAA78-4A77-416A-BEE6-CADE720AC533}" destId="{15783A90-0B9C-4283-8659-90492DA6C4A2}" srcOrd="0" destOrd="0" presId="urn:microsoft.com/office/officeart/2011/layout/CircleProcess"/>
    <dgm:cxn modelId="{093779DD-6030-4AD6-8831-FF50A3B0AC64}" type="presParOf" srcId="{15783A90-0B9C-4283-8659-90492DA6C4A2}" destId="{8DDC3D51-A7C9-4CEC-896D-99AD82DA61DF}" srcOrd="0" destOrd="0" presId="urn:microsoft.com/office/officeart/2011/layout/CircleProcess"/>
    <dgm:cxn modelId="{961F0A5E-8660-46B0-8F85-C207650547E1}" type="presParOf" srcId="{DCCCAA78-4A77-416A-BEE6-CADE720AC533}" destId="{225DDB1F-807D-4D99-A170-0467DFA88BA3}" srcOrd="1" destOrd="0" presId="urn:microsoft.com/office/officeart/2011/layout/CircleProcess"/>
    <dgm:cxn modelId="{33922489-852E-4419-8200-3A4CA3949867}" type="presParOf" srcId="{225DDB1F-807D-4D99-A170-0467DFA88BA3}" destId="{6749F134-5F3B-4597-AC73-720F18F77C60}" srcOrd="0" destOrd="0" presId="urn:microsoft.com/office/officeart/2011/layout/CircleProcess"/>
    <dgm:cxn modelId="{A385E944-6E3F-487F-B592-A2CF66A158CB}" type="presParOf" srcId="{DCCCAA78-4A77-416A-BEE6-CADE720AC533}" destId="{005E3AD6-4027-427C-A976-A8EEC4D9A291}" srcOrd="2" destOrd="0" presId="urn:microsoft.com/office/officeart/2011/layout/CircleProcess"/>
    <dgm:cxn modelId="{99A81636-48B3-4512-B2E3-870CA22F1E86}" type="presParOf" srcId="{DCCCAA78-4A77-416A-BEE6-CADE720AC533}" destId="{07FA1238-9A26-4B84-A1CF-581D265E28F9}" srcOrd="3" destOrd="0" presId="urn:microsoft.com/office/officeart/2011/layout/CircleProcess"/>
    <dgm:cxn modelId="{3EA29BAD-34BA-4089-947E-3295BDCE3953}" type="presParOf" srcId="{07FA1238-9A26-4B84-A1CF-581D265E28F9}" destId="{A4745C66-68C8-4361-BDC1-D0308B04F550}" srcOrd="0" destOrd="0" presId="urn:microsoft.com/office/officeart/2011/layout/CircleProcess"/>
    <dgm:cxn modelId="{62899B64-5EDF-48B7-A260-64464CBA4CDF}" type="presParOf" srcId="{DCCCAA78-4A77-416A-BEE6-CADE720AC533}" destId="{540E02C4-ED3C-4814-A834-BCD31DA9E1BA}" srcOrd="4" destOrd="0" presId="urn:microsoft.com/office/officeart/2011/layout/CircleProcess"/>
    <dgm:cxn modelId="{E5B607DE-B34B-43D4-868E-0CB010CE006C}" type="presParOf" srcId="{540E02C4-ED3C-4814-A834-BCD31DA9E1BA}" destId="{157C08AD-D32B-45B5-9905-5F59A01D71B0}" srcOrd="0" destOrd="0" presId="urn:microsoft.com/office/officeart/2011/layout/CircleProcess"/>
    <dgm:cxn modelId="{E6FDD4AF-9E08-4C22-A6E0-CB84DA5147D4}" type="presParOf" srcId="{DCCCAA78-4A77-416A-BEE6-CADE720AC533}" destId="{66E385D0-9DBB-4F42-B9AA-3759AF9B501E}" srcOrd="5" destOrd="0" presId="urn:microsoft.com/office/officeart/2011/layout/CircleProcess"/>
    <dgm:cxn modelId="{B1E78D0C-6A3F-4487-AAA4-1C38963882FA}" type="presParOf" srcId="{DCCCAA78-4A77-416A-BEE6-CADE720AC533}" destId="{7E110B5D-0ECD-4E7D-9180-EB9A4E7FB926}" srcOrd="6" destOrd="0" presId="urn:microsoft.com/office/officeart/2011/layout/CircleProcess"/>
    <dgm:cxn modelId="{3E5EEA47-7358-4D14-9BCD-614454586234}" type="presParOf" srcId="{7E110B5D-0ECD-4E7D-9180-EB9A4E7FB926}" destId="{2CFAFD4B-0882-4664-B03C-2226B801C7CB}" srcOrd="0" destOrd="0" presId="urn:microsoft.com/office/officeart/2011/layout/CircleProcess"/>
    <dgm:cxn modelId="{0C87D0FF-E4A5-472D-B2F4-CCB772A05F6D}" type="presParOf" srcId="{DCCCAA78-4A77-416A-BEE6-CADE720AC533}" destId="{2FA303BE-B3DB-4E03-A560-69C6F61FF072}" srcOrd="7" destOrd="0" presId="urn:microsoft.com/office/officeart/2011/layout/CircleProcess"/>
    <dgm:cxn modelId="{6005BED0-36DA-4072-93FA-41D8A5712E03}" type="presParOf" srcId="{2FA303BE-B3DB-4E03-A560-69C6F61FF072}" destId="{EBBB5D38-C396-4819-9CBD-A93D7962B545}" srcOrd="0" destOrd="0" presId="urn:microsoft.com/office/officeart/2011/layout/CircleProcess"/>
    <dgm:cxn modelId="{4E34C5E5-C411-4B0B-B861-547352138569}" type="presParOf" srcId="{DCCCAA78-4A77-416A-BEE6-CADE720AC533}" destId="{E38E29E9-E255-4644-BCB0-01391A71A012}" srcOrd="8" destOrd="0" presId="urn:microsoft.com/office/officeart/2011/layout/Circle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BFA269-4064-4079-93DC-3C0FB92E9464}" type="doc">
      <dgm:prSet loTypeId="urn:microsoft.com/office/officeart/2005/8/layout/vList5" loCatId="list" qsTypeId="urn:microsoft.com/office/officeart/2005/8/quickstyle/simple4" qsCatId="simple" csTypeId="urn:microsoft.com/office/officeart/2005/8/colors/colorful3" csCatId="colorful" phldr="1"/>
      <dgm:spPr/>
      <dgm:t>
        <a:bodyPr/>
        <a:lstStyle/>
        <a:p>
          <a:endParaRPr lang="fr-FR"/>
        </a:p>
      </dgm:t>
    </dgm:pt>
    <dgm:pt modelId="{8A07F9C0-6DAE-41B0-B9FF-98AF01DB15F6}">
      <dgm:prSet phldrT="[Texte]"/>
      <dgm:spPr/>
      <dgm:t>
        <a:bodyPr/>
        <a:lstStyle/>
        <a:p>
          <a:r>
            <a:rPr lang="fr-FR" dirty="0" smtClean="0"/>
            <a:t>F.MAP</a:t>
          </a:r>
          <a:endParaRPr lang="fr-FR" dirty="0"/>
        </a:p>
      </dgm:t>
    </dgm:pt>
    <dgm:pt modelId="{73E2CFBF-3B9D-428A-93A6-2A9E5ED24FEF}" type="parTrans" cxnId="{B72F0EA1-4F91-4A4B-8E98-FCD8AAB4DEB2}">
      <dgm:prSet/>
      <dgm:spPr/>
      <dgm:t>
        <a:bodyPr/>
        <a:lstStyle/>
        <a:p>
          <a:endParaRPr lang="fr-FR"/>
        </a:p>
      </dgm:t>
    </dgm:pt>
    <dgm:pt modelId="{753F752A-7FC8-4837-A9D4-757986345FD7}" type="sibTrans" cxnId="{B72F0EA1-4F91-4A4B-8E98-FCD8AAB4DEB2}">
      <dgm:prSet/>
      <dgm:spPr/>
      <dgm:t>
        <a:bodyPr/>
        <a:lstStyle/>
        <a:p>
          <a:endParaRPr lang="fr-FR"/>
        </a:p>
      </dgm:t>
    </dgm:pt>
    <dgm:pt modelId="{0FE7002F-7FB9-484B-AF32-F61A2CD58B8F}">
      <dgm:prSet phldrT="[Texte]"/>
      <dgm:spPr/>
      <dgm:t>
        <a:bodyPr/>
        <a:lstStyle/>
        <a:p>
          <a:r>
            <a:rPr lang="fr-FR" dirty="0" smtClean="0"/>
            <a:t>Trompeuse </a:t>
          </a:r>
          <a:endParaRPr lang="fr-FR" dirty="0"/>
        </a:p>
      </dgm:t>
    </dgm:pt>
    <dgm:pt modelId="{3A5487EA-4375-4C8A-94AE-105B7215F0AA}" type="parTrans" cxnId="{8BEB74D5-1B1E-434C-8878-869CE6518D2F}">
      <dgm:prSet/>
      <dgm:spPr/>
      <dgm:t>
        <a:bodyPr/>
        <a:lstStyle/>
        <a:p>
          <a:endParaRPr lang="fr-FR"/>
        </a:p>
      </dgm:t>
    </dgm:pt>
    <dgm:pt modelId="{6C143D7E-E0C3-4A79-944D-2E1C5D1FA46F}" type="sibTrans" cxnId="{8BEB74D5-1B1E-434C-8878-869CE6518D2F}">
      <dgm:prSet/>
      <dgm:spPr/>
      <dgm:t>
        <a:bodyPr/>
        <a:lstStyle/>
        <a:p>
          <a:endParaRPr lang="fr-FR"/>
        </a:p>
      </dgm:t>
    </dgm:pt>
    <dgm:pt modelId="{4DB94169-2285-4DDC-AECD-7CE32D0B8D9C}">
      <dgm:prSet phldrT="[Texte]"/>
      <dgm:spPr/>
      <dgm:t>
        <a:bodyPr/>
        <a:lstStyle/>
        <a:p>
          <a:r>
            <a:rPr lang="fr-FR" dirty="0" smtClean="0"/>
            <a:t>Risque d’ être traité par les b mimétiques</a:t>
          </a:r>
          <a:endParaRPr lang="fr-FR" dirty="0"/>
        </a:p>
      </dgm:t>
    </dgm:pt>
    <dgm:pt modelId="{3602E8BD-5639-4767-B2CC-789EB6AF9219}" type="parTrans" cxnId="{EAAD2D9A-BFD7-410B-A57C-063A7DE41268}">
      <dgm:prSet/>
      <dgm:spPr/>
      <dgm:t>
        <a:bodyPr/>
        <a:lstStyle/>
        <a:p>
          <a:endParaRPr lang="fr-FR"/>
        </a:p>
      </dgm:t>
    </dgm:pt>
    <dgm:pt modelId="{52A3B8F6-6EBB-4073-98CE-DBE41571828D}" type="sibTrans" cxnId="{EAAD2D9A-BFD7-410B-A57C-063A7DE41268}">
      <dgm:prSet/>
      <dgm:spPr/>
      <dgm:t>
        <a:bodyPr/>
        <a:lstStyle/>
        <a:p>
          <a:endParaRPr lang="fr-FR"/>
        </a:p>
      </dgm:t>
    </dgm:pt>
    <dgm:pt modelId="{D4259CCA-1FD4-4ADE-BB53-841B920BC3B1}">
      <dgm:prSet phldrT="[Texte]"/>
      <dgm:spPr/>
      <dgm:t>
        <a:bodyPr/>
        <a:lstStyle/>
        <a:p>
          <a:r>
            <a:rPr lang="fr-FR" dirty="0" smtClean="0"/>
            <a:t>F. fruste</a:t>
          </a:r>
          <a:endParaRPr lang="fr-FR" dirty="0"/>
        </a:p>
      </dgm:t>
    </dgm:pt>
    <dgm:pt modelId="{2284EF3E-52CD-41C9-B3C0-E27C12ED0A6B}" type="parTrans" cxnId="{FCC48970-5378-4D1A-8FF1-750440E9BA72}">
      <dgm:prSet/>
      <dgm:spPr/>
      <dgm:t>
        <a:bodyPr/>
        <a:lstStyle/>
        <a:p>
          <a:endParaRPr lang="fr-FR"/>
        </a:p>
      </dgm:t>
    </dgm:pt>
    <dgm:pt modelId="{CD78411B-FE54-4BE0-91DD-8926C30EBAAF}" type="sibTrans" cxnId="{FCC48970-5378-4D1A-8FF1-750440E9BA72}">
      <dgm:prSet/>
      <dgm:spPr/>
      <dgm:t>
        <a:bodyPr/>
        <a:lstStyle/>
        <a:p>
          <a:endParaRPr lang="fr-FR"/>
        </a:p>
      </dgm:t>
    </dgm:pt>
    <dgm:pt modelId="{E7F53E7D-EDCA-4FDE-B0B5-456ED39894E5}">
      <dgm:prSet phldrT="[Texte]"/>
      <dgm:spPr/>
      <dgm:t>
        <a:bodyPr/>
        <a:lstStyle/>
        <a:p>
          <a:r>
            <a:rPr lang="fr-FR" dirty="0" smtClean="0"/>
            <a:t>Tableau de douleur abdominale aigue,</a:t>
          </a:r>
          <a:endParaRPr lang="fr-FR" dirty="0"/>
        </a:p>
      </dgm:t>
    </dgm:pt>
    <dgm:pt modelId="{1F487120-09EF-48E5-9043-E03D7A468464}" type="parTrans" cxnId="{EA32272B-550F-4ADB-9AEC-58F566075A70}">
      <dgm:prSet/>
      <dgm:spPr/>
      <dgm:t>
        <a:bodyPr/>
        <a:lstStyle/>
        <a:p>
          <a:endParaRPr lang="fr-FR"/>
        </a:p>
      </dgm:t>
    </dgm:pt>
    <dgm:pt modelId="{F69B2CD7-5D1C-477C-A3C6-97DFD1D60548}" type="sibTrans" cxnId="{EA32272B-550F-4ADB-9AEC-58F566075A70}">
      <dgm:prSet/>
      <dgm:spPr/>
      <dgm:t>
        <a:bodyPr/>
        <a:lstStyle/>
        <a:p>
          <a:endParaRPr lang="fr-FR"/>
        </a:p>
      </dgm:t>
    </dgm:pt>
    <dgm:pt modelId="{68612727-E39D-4439-A91E-2A83374FB542}">
      <dgm:prSet phldrT="[Texte]"/>
      <dgm:spPr/>
      <dgm:t>
        <a:bodyPr/>
        <a:lstStyle/>
        <a:p>
          <a:r>
            <a:rPr lang="fr-FR" dirty="0" smtClean="0"/>
            <a:t>Brutale souvent régressive</a:t>
          </a:r>
          <a:endParaRPr lang="fr-FR" dirty="0"/>
        </a:p>
      </dgm:t>
    </dgm:pt>
    <dgm:pt modelId="{10C425BE-DA41-4639-982E-8EBDEC43AF56}" type="parTrans" cxnId="{458E3BD5-5A87-4333-8FA1-D15E2C85D9B5}">
      <dgm:prSet/>
      <dgm:spPr/>
      <dgm:t>
        <a:bodyPr/>
        <a:lstStyle/>
        <a:p>
          <a:endParaRPr lang="fr-FR"/>
        </a:p>
      </dgm:t>
    </dgm:pt>
    <dgm:pt modelId="{F9951E31-859B-416B-8560-A1320B538705}" type="sibTrans" cxnId="{458E3BD5-5A87-4333-8FA1-D15E2C85D9B5}">
      <dgm:prSet/>
      <dgm:spPr/>
      <dgm:t>
        <a:bodyPr/>
        <a:lstStyle/>
        <a:p>
          <a:endParaRPr lang="fr-FR"/>
        </a:p>
      </dgm:t>
    </dgm:pt>
    <dgm:pt modelId="{5CD21225-1E92-4384-9D2A-CB2C4FD400C2}">
      <dgm:prSet phldrT="[Texte]"/>
      <dgm:spPr/>
      <dgm:t>
        <a:bodyPr/>
        <a:lstStyle/>
        <a:p>
          <a:r>
            <a:rPr lang="fr-FR" dirty="0" smtClean="0"/>
            <a:t>F. Associées a un PP </a:t>
          </a:r>
          <a:endParaRPr lang="fr-FR" dirty="0"/>
        </a:p>
      </dgm:t>
    </dgm:pt>
    <dgm:pt modelId="{7D6F6967-8C08-4808-9360-3E45B3677D76}" type="parTrans" cxnId="{49A4ABD2-936C-4595-B520-F321F343BC26}">
      <dgm:prSet/>
      <dgm:spPr/>
      <dgm:t>
        <a:bodyPr/>
        <a:lstStyle/>
        <a:p>
          <a:endParaRPr lang="fr-FR"/>
        </a:p>
      </dgm:t>
    </dgm:pt>
    <dgm:pt modelId="{6ADBC068-A1D8-4BFF-ACE3-CE7C0D84D9DD}" type="sibTrans" cxnId="{49A4ABD2-936C-4595-B520-F321F343BC26}">
      <dgm:prSet/>
      <dgm:spPr/>
      <dgm:t>
        <a:bodyPr/>
        <a:lstStyle/>
        <a:p>
          <a:endParaRPr lang="fr-FR"/>
        </a:p>
      </dgm:t>
    </dgm:pt>
    <dgm:pt modelId="{FD22391D-A8DA-4B81-A57C-F7D36C14C99A}">
      <dgm:prSet phldrT="[Texte]"/>
      <dgm:spPr/>
      <dgm:t>
        <a:bodyPr/>
        <a:lstStyle/>
        <a:p>
          <a:r>
            <a:rPr lang="fr-FR" dirty="0" smtClean="0"/>
            <a:t>Intervention rapide  </a:t>
          </a:r>
          <a:endParaRPr lang="fr-FR" dirty="0"/>
        </a:p>
      </dgm:t>
    </dgm:pt>
    <dgm:pt modelId="{B159E7CF-8B51-4E8D-8BA7-C2F9C1D2028C}" type="parTrans" cxnId="{55CFCD55-0E34-4DC5-8F85-0929EFFB1525}">
      <dgm:prSet/>
      <dgm:spPr/>
      <dgm:t>
        <a:bodyPr/>
        <a:lstStyle/>
        <a:p>
          <a:endParaRPr lang="fr-FR"/>
        </a:p>
      </dgm:t>
    </dgm:pt>
    <dgm:pt modelId="{ADEDEC91-C58E-4EB0-908C-BEEC1E610C4A}" type="sibTrans" cxnId="{55CFCD55-0E34-4DC5-8F85-0929EFFB1525}">
      <dgm:prSet/>
      <dgm:spPr/>
      <dgm:t>
        <a:bodyPr/>
        <a:lstStyle/>
        <a:p>
          <a:endParaRPr lang="fr-FR"/>
        </a:p>
      </dgm:t>
    </dgm:pt>
    <dgm:pt modelId="{F2B05403-3473-4112-927E-585F4C1C7D2F}">
      <dgm:prSet phldrT="[Texte]"/>
      <dgm:spPr/>
      <dgm:t>
        <a:bodyPr/>
        <a:lstStyle/>
        <a:p>
          <a:r>
            <a:rPr lang="fr-FR" dirty="0" smtClean="0"/>
            <a:t>Abondance de saignement sous forme peu douloureuse</a:t>
          </a:r>
          <a:endParaRPr lang="fr-FR" dirty="0"/>
        </a:p>
      </dgm:t>
    </dgm:pt>
    <dgm:pt modelId="{96A6295B-6B6F-4FE0-95D0-67BE527FD983}" type="parTrans" cxnId="{E9695224-B999-46AB-8C41-3692E0437ED5}">
      <dgm:prSet/>
      <dgm:spPr/>
      <dgm:t>
        <a:bodyPr/>
        <a:lstStyle/>
        <a:p>
          <a:endParaRPr lang="fr-FR"/>
        </a:p>
      </dgm:t>
    </dgm:pt>
    <dgm:pt modelId="{6E754BB8-EAEE-46BD-9010-C0A89B98F445}" type="sibTrans" cxnId="{E9695224-B999-46AB-8C41-3692E0437ED5}">
      <dgm:prSet/>
      <dgm:spPr/>
      <dgm:t>
        <a:bodyPr/>
        <a:lstStyle/>
        <a:p>
          <a:endParaRPr lang="fr-FR"/>
        </a:p>
      </dgm:t>
    </dgm:pt>
    <dgm:pt modelId="{1D2EEB35-FC66-4208-8823-158BA46C3CAF}">
      <dgm:prSet phldrT="[Texte]"/>
      <dgm:spPr/>
      <dgm:t>
        <a:bodyPr/>
        <a:lstStyle/>
        <a:p>
          <a:r>
            <a:rPr lang="fr-FR" dirty="0" smtClean="0"/>
            <a:t>F. Survenant lors du travail </a:t>
          </a:r>
          <a:endParaRPr lang="fr-FR" dirty="0"/>
        </a:p>
      </dgm:t>
    </dgm:pt>
    <dgm:pt modelId="{6D2F232B-D0FF-4EE2-AA3D-DDAF1EF65833}" type="parTrans" cxnId="{FF8EEB58-1241-43DC-8049-E3DF896D637C}">
      <dgm:prSet/>
      <dgm:spPr/>
      <dgm:t>
        <a:bodyPr/>
        <a:lstStyle/>
        <a:p>
          <a:endParaRPr lang="fr-FR"/>
        </a:p>
      </dgm:t>
    </dgm:pt>
    <dgm:pt modelId="{A1AD0616-EAFA-45CE-922C-4E806DE206B3}" type="sibTrans" cxnId="{FF8EEB58-1241-43DC-8049-E3DF896D637C}">
      <dgm:prSet/>
      <dgm:spPr/>
      <dgm:t>
        <a:bodyPr/>
        <a:lstStyle/>
        <a:p>
          <a:endParaRPr lang="fr-FR"/>
        </a:p>
      </dgm:t>
    </dgm:pt>
    <dgm:pt modelId="{FF76F37B-BA35-441C-BCF4-9363508888BB}">
      <dgm:prSet phldrT="[Texte]"/>
      <dgm:spPr/>
      <dgm:t>
        <a:bodyPr/>
        <a:lstStyle/>
        <a:p>
          <a:r>
            <a:rPr lang="fr-FR" dirty="0" smtClean="0"/>
            <a:t>F. Très précoces T1 ou T2</a:t>
          </a:r>
          <a:endParaRPr lang="fr-FR" dirty="0"/>
        </a:p>
      </dgm:t>
    </dgm:pt>
    <dgm:pt modelId="{0BB4EFA2-8E7F-499D-BA70-17EA9EF3568C}" type="parTrans" cxnId="{05D6A996-EA29-414C-BB45-2C1228D49EAB}">
      <dgm:prSet/>
      <dgm:spPr/>
      <dgm:t>
        <a:bodyPr/>
        <a:lstStyle/>
        <a:p>
          <a:endParaRPr lang="fr-FR"/>
        </a:p>
      </dgm:t>
    </dgm:pt>
    <dgm:pt modelId="{E8B0EE69-6F7E-4A62-82B4-1F47C042E4B3}" type="sibTrans" cxnId="{05D6A996-EA29-414C-BB45-2C1228D49EAB}">
      <dgm:prSet/>
      <dgm:spPr/>
      <dgm:t>
        <a:bodyPr/>
        <a:lstStyle/>
        <a:p>
          <a:endParaRPr lang="fr-FR"/>
        </a:p>
      </dgm:t>
    </dgm:pt>
    <dgm:pt modelId="{F312A7F6-E38A-4FBD-96FD-99677FC3EED8}" type="pres">
      <dgm:prSet presAssocID="{B5BFA269-4064-4079-93DC-3C0FB92E9464}" presName="Name0" presStyleCnt="0">
        <dgm:presLayoutVars>
          <dgm:dir/>
          <dgm:animLvl val="lvl"/>
          <dgm:resizeHandles val="exact"/>
        </dgm:presLayoutVars>
      </dgm:prSet>
      <dgm:spPr/>
      <dgm:t>
        <a:bodyPr/>
        <a:lstStyle/>
        <a:p>
          <a:endParaRPr lang="fr-FR"/>
        </a:p>
      </dgm:t>
    </dgm:pt>
    <dgm:pt modelId="{805B1257-F779-4A9A-BFD8-B8131F7502A9}" type="pres">
      <dgm:prSet presAssocID="{8A07F9C0-6DAE-41B0-B9FF-98AF01DB15F6}" presName="linNode" presStyleCnt="0"/>
      <dgm:spPr/>
    </dgm:pt>
    <dgm:pt modelId="{82FF63D4-A822-4F00-9517-DB8E8C617BE7}" type="pres">
      <dgm:prSet presAssocID="{8A07F9C0-6DAE-41B0-B9FF-98AF01DB15F6}" presName="parentText" presStyleLbl="node1" presStyleIdx="0" presStyleCnt="5">
        <dgm:presLayoutVars>
          <dgm:chMax val="1"/>
          <dgm:bulletEnabled val="1"/>
        </dgm:presLayoutVars>
      </dgm:prSet>
      <dgm:spPr/>
      <dgm:t>
        <a:bodyPr/>
        <a:lstStyle/>
        <a:p>
          <a:endParaRPr lang="fr-FR"/>
        </a:p>
      </dgm:t>
    </dgm:pt>
    <dgm:pt modelId="{5C303182-5FE7-4576-9934-152F9B83D165}" type="pres">
      <dgm:prSet presAssocID="{8A07F9C0-6DAE-41B0-B9FF-98AF01DB15F6}" presName="descendantText" presStyleLbl="alignAccFollowNode1" presStyleIdx="0" presStyleCnt="3">
        <dgm:presLayoutVars>
          <dgm:bulletEnabled val="1"/>
        </dgm:presLayoutVars>
      </dgm:prSet>
      <dgm:spPr/>
      <dgm:t>
        <a:bodyPr/>
        <a:lstStyle/>
        <a:p>
          <a:endParaRPr lang="fr-FR"/>
        </a:p>
      </dgm:t>
    </dgm:pt>
    <dgm:pt modelId="{DA6B538D-B1BB-4C57-B71B-9043F2ACD72F}" type="pres">
      <dgm:prSet presAssocID="{753F752A-7FC8-4837-A9D4-757986345FD7}" presName="sp" presStyleCnt="0"/>
      <dgm:spPr/>
    </dgm:pt>
    <dgm:pt modelId="{623A2BC3-C72C-40BD-BCA5-D56FACF2CA9F}" type="pres">
      <dgm:prSet presAssocID="{D4259CCA-1FD4-4ADE-BB53-841B920BC3B1}" presName="linNode" presStyleCnt="0"/>
      <dgm:spPr/>
    </dgm:pt>
    <dgm:pt modelId="{616C9BD3-6E8F-4A36-80FD-3278A9D46B10}" type="pres">
      <dgm:prSet presAssocID="{D4259CCA-1FD4-4ADE-BB53-841B920BC3B1}" presName="parentText" presStyleLbl="node1" presStyleIdx="1" presStyleCnt="5" custLinFactNeighborX="-1315" custLinFactNeighborY="24295">
        <dgm:presLayoutVars>
          <dgm:chMax val="1"/>
          <dgm:bulletEnabled val="1"/>
        </dgm:presLayoutVars>
      </dgm:prSet>
      <dgm:spPr/>
      <dgm:t>
        <a:bodyPr/>
        <a:lstStyle/>
        <a:p>
          <a:endParaRPr lang="fr-FR"/>
        </a:p>
      </dgm:t>
    </dgm:pt>
    <dgm:pt modelId="{FD9A0B76-AC27-4C9B-B080-8C0B10A6F416}" type="pres">
      <dgm:prSet presAssocID="{D4259CCA-1FD4-4ADE-BB53-841B920BC3B1}" presName="descendantText" presStyleLbl="alignAccFollowNode1" presStyleIdx="1" presStyleCnt="3" custLinFactNeighborX="0" custLinFactNeighborY="31360">
        <dgm:presLayoutVars>
          <dgm:bulletEnabled val="1"/>
        </dgm:presLayoutVars>
      </dgm:prSet>
      <dgm:spPr/>
      <dgm:t>
        <a:bodyPr/>
        <a:lstStyle/>
        <a:p>
          <a:endParaRPr lang="fr-FR"/>
        </a:p>
      </dgm:t>
    </dgm:pt>
    <dgm:pt modelId="{2F072535-9BE8-47B9-AADD-AF9E26955AD7}" type="pres">
      <dgm:prSet presAssocID="{CD78411B-FE54-4BE0-91DD-8926C30EBAAF}" presName="sp" presStyleCnt="0"/>
      <dgm:spPr/>
    </dgm:pt>
    <dgm:pt modelId="{A33E3481-140F-4D7B-B5C6-4A0F7512A227}" type="pres">
      <dgm:prSet presAssocID="{5CD21225-1E92-4384-9D2A-CB2C4FD400C2}" presName="linNode" presStyleCnt="0"/>
      <dgm:spPr/>
    </dgm:pt>
    <dgm:pt modelId="{646DEA5C-F93E-45E9-AE63-13F986CA1CFB}" type="pres">
      <dgm:prSet presAssocID="{5CD21225-1E92-4384-9D2A-CB2C4FD400C2}" presName="parentText" presStyleLbl="node1" presStyleIdx="2" presStyleCnt="5" custLinFactNeighborX="531" custLinFactNeighborY="48818">
        <dgm:presLayoutVars>
          <dgm:chMax val="1"/>
          <dgm:bulletEnabled val="1"/>
        </dgm:presLayoutVars>
      </dgm:prSet>
      <dgm:spPr/>
      <dgm:t>
        <a:bodyPr/>
        <a:lstStyle/>
        <a:p>
          <a:endParaRPr lang="fr-FR"/>
        </a:p>
      </dgm:t>
    </dgm:pt>
    <dgm:pt modelId="{C7E20E6E-DCB7-494C-A1DB-88118E65FAD0}" type="pres">
      <dgm:prSet presAssocID="{5CD21225-1E92-4384-9D2A-CB2C4FD400C2}" presName="descendantText" presStyleLbl="alignAccFollowNode1" presStyleIdx="2" presStyleCnt="3" custLinFactNeighborX="1363" custLinFactNeighborY="62014">
        <dgm:presLayoutVars>
          <dgm:bulletEnabled val="1"/>
        </dgm:presLayoutVars>
      </dgm:prSet>
      <dgm:spPr/>
      <dgm:t>
        <a:bodyPr/>
        <a:lstStyle/>
        <a:p>
          <a:endParaRPr lang="fr-FR"/>
        </a:p>
      </dgm:t>
    </dgm:pt>
    <dgm:pt modelId="{772B9A99-1FD3-416A-A2E4-5EF365EE474B}" type="pres">
      <dgm:prSet presAssocID="{6ADBC068-A1D8-4BFF-ACE3-CE7C0D84D9DD}" presName="sp" presStyleCnt="0"/>
      <dgm:spPr/>
    </dgm:pt>
    <dgm:pt modelId="{BCE7C58C-43B6-4D89-9309-E958C24DD48D}" type="pres">
      <dgm:prSet presAssocID="{1D2EEB35-FC66-4208-8823-158BA46C3CAF}" presName="linNode" presStyleCnt="0"/>
      <dgm:spPr/>
    </dgm:pt>
    <dgm:pt modelId="{B6AEA92B-4852-48E3-806B-72539B421F51}" type="pres">
      <dgm:prSet presAssocID="{1D2EEB35-FC66-4208-8823-158BA46C3CAF}" presName="parentText" presStyleLbl="node1" presStyleIdx="3" presStyleCnt="5" custLinFactNeighborX="37489" custLinFactNeighborY="73341">
        <dgm:presLayoutVars>
          <dgm:chMax val="1"/>
          <dgm:bulletEnabled val="1"/>
        </dgm:presLayoutVars>
      </dgm:prSet>
      <dgm:spPr/>
      <dgm:t>
        <a:bodyPr/>
        <a:lstStyle/>
        <a:p>
          <a:endParaRPr lang="fr-FR"/>
        </a:p>
      </dgm:t>
    </dgm:pt>
    <dgm:pt modelId="{F72C6BF8-9442-4839-B480-EFC9835AA935}" type="pres">
      <dgm:prSet presAssocID="{A1AD0616-EAFA-45CE-922C-4E806DE206B3}" presName="sp" presStyleCnt="0"/>
      <dgm:spPr/>
    </dgm:pt>
    <dgm:pt modelId="{EE990FB7-B0DE-4C0A-AA8E-9AF3C3E2F392}" type="pres">
      <dgm:prSet presAssocID="{FF76F37B-BA35-441C-BCF4-9363508888BB}" presName="linNode" presStyleCnt="0"/>
      <dgm:spPr/>
    </dgm:pt>
    <dgm:pt modelId="{DE4AA5A0-262C-4BBE-B3CB-7841D55A5B2E}" type="pres">
      <dgm:prSet presAssocID="{FF76F37B-BA35-441C-BCF4-9363508888BB}" presName="parentText" presStyleLbl="node1" presStyleIdx="4" presStyleCnt="5" custLinFactX="58441" custLinFactNeighborX="100000" custLinFactNeighborY="-42453">
        <dgm:presLayoutVars>
          <dgm:chMax val="1"/>
          <dgm:bulletEnabled val="1"/>
        </dgm:presLayoutVars>
      </dgm:prSet>
      <dgm:spPr/>
      <dgm:t>
        <a:bodyPr/>
        <a:lstStyle/>
        <a:p>
          <a:endParaRPr lang="fr-FR"/>
        </a:p>
      </dgm:t>
    </dgm:pt>
  </dgm:ptLst>
  <dgm:cxnLst>
    <dgm:cxn modelId="{EAAD2D9A-BFD7-410B-A57C-063A7DE41268}" srcId="{8A07F9C0-6DAE-41B0-B9FF-98AF01DB15F6}" destId="{4DB94169-2285-4DDC-AECD-7CE32D0B8D9C}" srcOrd="1" destOrd="0" parTransId="{3602E8BD-5639-4767-B2CC-789EB6AF9219}" sibTransId="{52A3B8F6-6EBB-4073-98CE-DBE41571828D}"/>
    <dgm:cxn modelId="{4B33BC66-8698-4E82-8E40-A75AEDB30AB8}" type="presOf" srcId="{B5BFA269-4064-4079-93DC-3C0FB92E9464}" destId="{F312A7F6-E38A-4FBD-96FD-99677FC3EED8}" srcOrd="0" destOrd="0" presId="urn:microsoft.com/office/officeart/2005/8/layout/vList5"/>
    <dgm:cxn modelId="{33087221-1273-40BE-84B4-685692C08F02}" type="presOf" srcId="{8A07F9C0-6DAE-41B0-B9FF-98AF01DB15F6}" destId="{82FF63D4-A822-4F00-9517-DB8E8C617BE7}" srcOrd="0" destOrd="0" presId="urn:microsoft.com/office/officeart/2005/8/layout/vList5"/>
    <dgm:cxn modelId="{55CFCD55-0E34-4DC5-8F85-0929EFFB1525}" srcId="{5CD21225-1E92-4384-9D2A-CB2C4FD400C2}" destId="{FD22391D-A8DA-4B81-A57C-F7D36C14C99A}" srcOrd="0" destOrd="0" parTransId="{B159E7CF-8B51-4E8D-8BA7-C2F9C1D2028C}" sibTransId="{ADEDEC91-C58E-4EB0-908C-BEEC1E610C4A}"/>
    <dgm:cxn modelId="{DC590C61-13CE-4421-B503-1F44DAE13580}" type="presOf" srcId="{68612727-E39D-4439-A91E-2A83374FB542}" destId="{FD9A0B76-AC27-4C9B-B080-8C0B10A6F416}" srcOrd="0" destOrd="1" presId="urn:microsoft.com/office/officeart/2005/8/layout/vList5"/>
    <dgm:cxn modelId="{6F3A9A25-69C9-4030-A303-1F2F9463B172}" type="presOf" srcId="{D4259CCA-1FD4-4ADE-BB53-841B920BC3B1}" destId="{616C9BD3-6E8F-4A36-80FD-3278A9D46B10}" srcOrd="0" destOrd="0" presId="urn:microsoft.com/office/officeart/2005/8/layout/vList5"/>
    <dgm:cxn modelId="{49A4ABD2-936C-4595-B520-F321F343BC26}" srcId="{B5BFA269-4064-4079-93DC-3C0FB92E9464}" destId="{5CD21225-1E92-4384-9D2A-CB2C4FD400C2}" srcOrd="2" destOrd="0" parTransId="{7D6F6967-8C08-4808-9360-3E45B3677D76}" sibTransId="{6ADBC068-A1D8-4BFF-ACE3-CE7C0D84D9DD}"/>
    <dgm:cxn modelId="{FF8EEB58-1241-43DC-8049-E3DF896D637C}" srcId="{B5BFA269-4064-4079-93DC-3C0FB92E9464}" destId="{1D2EEB35-FC66-4208-8823-158BA46C3CAF}" srcOrd="3" destOrd="0" parTransId="{6D2F232B-D0FF-4EE2-AA3D-DDAF1EF65833}" sibTransId="{A1AD0616-EAFA-45CE-922C-4E806DE206B3}"/>
    <dgm:cxn modelId="{D34CCDBF-856A-4852-BD82-DBEB2E29F9B0}" type="presOf" srcId="{0FE7002F-7FB9-484B-AF32-F61A2CD58B8F}" destId="{5C303182-5FE7-4576-9934-152F9B83D165}" srcOrd="0" destOrd="0" presId="urn:microsoft.com/office/officeart/2005/8/layout/vList5"/>
    <dgm:cxn modelId="{CD077D9C-8C8C-49B2-934B-13BCD27A20E7}" type="presOf" srcId="{FD22391D-A8DA-4B81-A57C-F7D36C14C99A}" destId="{C7E20E6E-DCB7-494C-A1DB-88118E65FAD0}" srcOrd="0" destOrd="0" presId="urn:microsoft.com/office/officeart/2005/8/layout/vList5"/>
    <dgm:cxn modelId="{B72F0EA1-4F91-4A4B-8E98-FCD8AAB4DEB2}" srcId="{B5BFA269-4064-4079-93DC-3C0FB92E9464}" destId="{8A07F9C0-6DAE-41B0-B9FF-98AF01DB15F6}" srcOrd="0" destOrd="0" parTransId="{73E2CFBF-3B9D-428A-93A6-2A9E5ED24FEF}" sibTransId="{753F752A-7FC8-4837-A9D4-757986345FD7}"/>
    <dgm:cxn modelId="{516F89EC-AD7E-443B-98D6-51C2B3DBB8F7}" type="presOf" srcId="{FF76F37B-BA35-441C-BCF4-9363508888BB}" destId="{DE4AA5A0-262C-4BBE-B3CB-7841D55A5B2E}" srcOrd="0" destOrd="0" presId="urn:microsoft.com/office/officeart/2005/8/layout/vList5"/>
    <dgm:cxn modelId="{FCC48970-5378-4D1A-8FF1-750440E9BA72}" srcId="{B5BFA269-4064-4079-93DC-3C0FB92E9464}" destId="{D4259CCA-1FD4-4ADE-BB53-841B920BC3B1}" srcOrd="1" destOrd="0" parTransId="{2284EF3E-52CD-41C9-B3C0-E27C12ED0A6B}" sibTransId="{CD78411B-FE54-4BE0-91DD-8926C30EBAAF}"/>
    <dgm:cxn modelId="{F8FDFF19-D7A6-4169-A606-B1B10DC5DC01}" type="presOf" srcId="{1D2EEB35-FC66-4208-8823-158BA46C3CAF}" destId="{B6AEA92B-4852-48E3-806B-72539B421F51}" srcOrd="0" destOrd="0" presId="urn:microsoft.com/office/officeart/2005/8/layout/vList5"/>
    <dgm:cxn modelId="{6A8D4A8A-5BCC-413F-83D8-1B34BEBB27B8}" type="presOf" srcId="{5CD21225-1E92-4384-9D2A-CB2C4FD400C2}" destId="{646DEA5C-F93E-45E9-AE63-13F986CA1CFB}" srcOrd="0" destOrd="0" presId="urn:microsoft.com/office/officeart/2005/8/layout/vList5"/>
    <dgm:cxn modelId="{05D6A996-EA29-414C-BB45-2C1228D49EAB}" srcId="{B5BFA269-4064-4079-93DC-3C0FB92E9464}" destId="{FF76F37B-BA35-441C-BCF4-9363508888BB}" srcOrd="4" destOrd="0" parTransId="{0BB4EFA2-8E7F-499D-BA70-17EA9EF3568C}" sibTransId="{E8B0EE69-6F7E-4A62-82B4-1F47C042E4B3}"/>
    <dgm:cxn modelId="{EA32272B-550F-4ADB-9AEC-58F566075A70}" srcId="{D4259CCA-1FD4-4ADE-BB53-841B920BC3B1}" destId="{E7F53E7D-EDCA-4FDE-B0B5-456ED39894E5}" srcOrd="0" destOrd="0" parTransId="{1F487120-09EF-48E5-9043-E03D7A468464}" sibTransId="{F69B2CD7-5D1C-477C-A3C6-97DFD1D60548}"/>
    <dgm:cxn modelId="{9E23E297-35D8-4659-99E9-708CCD92DAED}" type="presOf" srcId="{E7F53E7D-EDCA-4FDE-B0B5-456ED39894E5}" destId="{FD9A0B76-AC27-4C9B-B080-8C0B10A6F416}" srcOrd="0" destOrd="0" presId="urn:microsoft.com/office/officeart/2005/8/layout/vList5"/>
    <dgm:cxn modelId="{458E3BD5-5A87-4333-8FA1-D15E2C85D9B5}" srcId="{D4259CCA-1FD4-4ADE-BB53-841B920BC3B1}" destId="{68612727-E39D-4439-A91E-2A83374FB542}" srcOrd="1" destOrd="0" parTransId="{10C425BE-DA41-4639-982E-8EBDEC43AF56}" sibTransId="{F9951E31-859B-416B-8560-A1320B538705}"/>
    <dgm:cxn modelId="{00479A58-84F2-41BC-BD77-42F2AF1B5382}" type="presOf" srcId="{4DB94169-2285-4DDC-AECD-7CE32D0B8D9C}" destId="{5C303182-5FE7-4576-9934-152F9B83D165}" srcOrd="0" destOrd="1" presId="urn:microsoft.com/office/officeart/2005/8/layout/vList5"/>
    <dgm:cxn modelId="{8BEB74D5-1B1E-434C-8878-869CE6518D2F}" srcId="{8A07F9C0-6DAE-41B0-B9FF-98AF01DB15F6}" destId="{0FE7002F-7FB9-484B-AF32-F61A2CD58B8F}" srcOrd="0" destOrd="0" parTransId="{3A5487EA-4375-4C8A-94AE-105B7215F0AA}" sibTransId="{6C143D7E-E0C3-4A79-944D-2E1C5D1FA46F}"/>
    <dgm:cxn modelId="{E9695224-B999-46AB-8C41-3692E0437ED5}" srcId="{5CD21225-1E92-4384-9D2A-CB2C4FD400C2}" destId="{F2B05403-3473-4112-927E-585F4C1C7D2F}" srcOrd="1" destOrd="0" parTransId="{96A6295B-6B6F-4FE0-95D0-67BE527FD983}" sibTransId="{6E754BB8-EAEE-46BD-9010-C0A89B98F445}"/>
    <dgm:cxn modelId="{71D32530-FE4F-4F22-9D6C-6E5E0322CDB7}" type="presOf" srcId="{F2B05403-3473-4112-927E-585F4C1C7D2F}" destId="{C7E20E6E-DCB7-494C-A1DB-88118E65FAD0}" srcOrd="0" destOrd="1" presId="urn:microsoft.com/office/officeart/2005/8/layout/vList5"/>
    <dgm:cxn modelId="{9995DB0C-B2E1-436D-82ED-0A02E7B6702B}" type="presParOf" srcId="{F312A7F6-E38A-4FBD-96FD-99677FC3EED8}" destId="{805B1257-F779-4A9A-BFD8-B8131F7502A9}" srcOrd="0" destOrd="0" presId="urn:microsoft.com/office/officeart/2005/8/layout/vList5"/>
    <dgm:cxn modelId="{D9149CD0-BB8F-453C-8A66-978F5492ABEB}" type="presParOf" srcId="{805B1257-F779-4A9A-BFD8-B8131F7502A9}" destId="{82FF63D4-A822-4F00-9517-DB8E8C617BE7}" srcOrd="0" destOrd="0" presId="urn:microsoft.com/office/officeart/2005/8/layout/vList5"/>
    <dgm:cxn modelId="{33DD2045-EEDA-4E4D-8AAD-FA325D26AA68}" type="presParOf" srcId="{805B1257-F779-4A9A-BFD8-B8131F7502A9}" destId="{5C303182-5FE7-4576-9934-152F9B83D165}" srcOrd="1" destOrd="0" presId="urn:microsoft.com/office/officeart/2005/8/layout/vList5"/>
    <dgm:cxn modelId="{D414B4D6-E03F-45B4-99C4-773E81D43C22}" type="presParOf" srcId="{F312A7F6-E38A-4FBD-96FD-99677FC3EED8}" destId="{DA6B538D-B1BB-4C57-B71B-9043F2ACD72F}" srcOrd="1" destOrd="0" presId="urn:microsoft.com/office/officeart/2005/8/layout/vList5"/>
    <dgm:cxn modelId="{949F976A-06EB-4F12-B9A9-6A352E3DC062}" type="presParOf" srcId="{F312A7F6-E38A-4FBD-96FD-99677FC3EED8}" destId="{623A2BC3-C72C-40BD-BCA5-D56FACF2CA9F}" srcOrd="2" destOrd="0" presId="urn:microsoft.com/office/officeart/2005/8/layout/vList5"/>
    <dgm:cxn modelId="{3F3ED723-AADA-4F05-B2A9-7E10C7027EF2}" type="presParOf" srcId="{623A2BC3-C72C-40BD-BCA5-D56FACF2CA9F}" destId="{616C9BD3-6E8F-4A36-80FD-3278A9D46B10}" srcOrd="0" destOrd="0" presId="urn:microsoft.com/office/officeart/2005/8/layout/vList5"/>
    <dgm:cxn modelId="{4D60D180-DB61-479E-96F8-737E2D779614}" type="presParOf" srcId="{623A2BC3-C72C-40BD-BCA5-D56FACF2CA9F}" destId="{FD9A0B76-AC27-4C9B-B080-8C0B10A6F416}" srcOrd="1" destOrd="0" presId="urn:microsoft.com/office/officeart/2005/8/layout/vList5"/>
    <dgm:cxn modelId="{1EB31CA1-84E4-471F-8C37-0515B9611F7B}" type="presParOf" srcId="{F312A7F6-E38A-4FBD-96FD-99677FC3EED8}" destId="{2F072535-9BE8-47B9-AADD-AF9E26955AD7}" srcOrd="3" destOrd="0" presId="urn:microsoft.com/office/officeart/2005/8/layout/vList5"/>
    <dgm:cxn modelId="{AF184C0C-A434-4908-BD0E-431E2C89F9A0}" type="presParOf" srcId="{F312A7F6-E38A-4FBD-96FD-99677FC3EED8}" destId="{A33E3481-140F-4D7B-B5C6-4A0F7512A227}" srcOrd="4" destOrd="0" presId="urn:microsoft.com/office/officeart/2005/8/layout/vList5"/>
    <dgm:cxn modelId="{FE632FDF-0F28-43D7-A374-343BA530674A}" type="presParOf" srcId="{A33E3481-140F-4D7B-B5C6-4A0F7512A227}" destId="{646DEA5C-F93E-45E9-AE63-13F986CA1CFB}" srcOrd="0" destOrd="0" presId="urn:microsoft.com/office/officeart/2005/8/layout/vList5"/>
    <dgm:cxn modelId="{5EF2126A-2AE7-409F-A41D-1B5D1AC9F71E}" type="presParOf" srcId="{A33E3481-140F-4D7B-B5C6-4A0F7512A227}" destId="{C7E20E6E-DCB7-494C-A1DB-88118E65FAD0}" srcOrd="1" destOrd="0" presId="urn:microsoft.com/office/officeart/2005/8/layout/vList5"/>
    <dgm:cxn modelId="{E51FE51F-D130-427F-A97F-8DECA6E89886}" type="presParOf" srcId="{F312A7F6-E38A-4FBD-96FD-99677FC3EED8}" destId="{772B9A99-1FD3-416A-A2E4-5EF365EE474B}" srcOrd="5" destOrd="0" presId="urn:microsoft.com/office/officeart/2005/8/layout/vList5"/>
    <dgm:cxn modelId="{67E98566-68B0-4479-87EE-4F33826646B5}" type="presParOf" srcId="{F312A7F6-E38A-4FBD-96FD-99677FC3EED8}" destId="{BCE7C58C-43B6-4D89-9309-E958C24DD48D}" srcOrd="6" destOrd="0" presId="urn:microsoft.com/office/officeart/2005/8/layout/vList5"/>
    <dgm:cxn modelId="{B2FB2816-D9D5-49B3-B13B-3BBEDF4A51D4}" type="presParOf" srcId="{BCE7C58C-43B6-4D89-9309-E958C24DD48D}" destId="{B6AEA92B-4852-48E3-806B-72539B421F51}" srcOrd="0" destOrd="0" presId="urn:microsoft.com/office/officeart/2005/8/layout/vList5"/>
    <dgm:cxn modelId="{E002902C-87D1-4A7D-AD10-901E7D822B2C}" type="presParOf" srcId="{F312A7F6-E38A-4FBD-96FD-99677FC3EED8}" destId="{F72C6BF8-9442-4839-B480-EFC9835AA935}" srcOrd="7" destOrd="0" presId="urn:microsoft.com/office/officeart/2005/8/layout/vList5"/>
    <dgm:cxn modelId="{97CF8900-41C4-408B-A33C-00CDCABB0136}" type="presParOf" srcId="{F312A7F6-E38A-4FBD-96FD-99677FC3EED8}" destId="{EE990FB7-B0DE-4C0A-AA8E-9AF3C3E2F392}" srcOrd="8" destOrd="0" presId="urn:microsoft.com/office/officeart/2005/8/layout/vList5"/>
    <dgm:cxn modelId="{E1D49BD8-A72A-4D8E-8137-E308EB83A5EF}" type="presParOf" srcId="{EE990FB7-B0DE-4C0A-AA8E-9AF3C3E2F392}" destId="{DE4AA5A0-262C-4BBE-B3CB-7841D55A5B2E}"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597CC3-E7FC-483E-9F35-FA2CD6FC3635}" type="doc">
      <dgm:prSet loTypeId="urn:microsoft.com/office/officeart/2008/layout/PictureStrips" loCatId="list" qsTypeId="urn:microsoft.com/office/officeart/2005/8/quickstyle/simple5" qsCatId="simple" csTypeId="urn:microsoft.com/office/officeart/2005/8/colors/colorful5" csCatId="colorful" phldr="1"/>
      <dgm:spPr/>
      <dgm:t>
        <a:bodyPr/>
        <a:lstStyle/>
        <a:p>
          <a:endParaRPr lang="fr-FR"/>
        </a:p>
      </dgm:t>
    </dgm:pt>
    <dgm:pt modelId="{C87E0DDC-979D-49FE-94F5-B8148ED8B1AE}">
      <dgm:prSet phldrT="[Texte]"/>
      <dgm:spPr>
        <a:ln w="38100">
          <a:solidFill>
            <a:srgbClr val="00B050"/>
          </a:solidFill>
        </a:ln>
      </dgm:spPr>
      <dgm:t>
        <a:bodyPr/>
        <a:lstStyle/>
        <a:p>
          <a:r>
            <a:rPr lang="fr-FR" b="1" dirty="0" smtClean="0"/>
            <a:t>État de choc maternel voir CIVD </a:t>
          </a:r>
          <a:endParaRPr lang="fr-FR" b="1" dirty="0"/>
        </a:p>
      </dgm:t>
    </dgm:pt>
    <dgm:pt modelId="{9E8B188A-444F-4DBC-AC83-55CCADDEFBE8}" type="parTrans" cxnId="{8D4A00BF-0B45-4197-96F7-C93537387577}">
      <dgm:prSet/>
      <dgm:spPr/>
      <dgm:t>
        <a:bodyPr/>
        <a:lstStyle/>
        <a:p>
          <a:endParaRPr lang="fr-FR"/>
        </a:p>
      </dgm:t>
    </dgm:pt>
    <dgm:pt modelId="{4D6CD517-9E06-4B85-B318-AEA47A585162}" type="sibTrans" cxnId="{8D4A00BF-0B45-4197-96F7-C93537387577}">
      <dgm:prSet/>
      <dgm:spPr/>
      <dgm:t>
        <a:bodyPr/>
        <a:lstStyle/>
        <a:p>
          <a:endParaRPr lang="fr-FR"/>
        </a:p>
      </dgm:t>
    </dgm:pt>
    <dgm:pt modelId="{0913D026-5FAE-45C7-9288-CD6579DC0ACF}">
      <dgm:prSet phldrT="[Texte]"/>
      <dgm:spPr>
        <a:ln w="38100">
          <a:solidFill>
            <a:srgbClr val="00B0F0"/>
          </a:solidFill>
        </a:ln>
      </dgm:spPr>
      <dgm:t>
        <a:bodyPr/>
        <a:lstStyle/>
        <a:p>
          <a:r>
            <a:rPr lang="fr-FR" b="1" dirty="0" smtClean="0"/>
            <a:t>APN voir MIU</a:t>
          </a:r>
          <a:endParaRPr lang="fr-FR" b="1" dirty="0"/>
        </a:p>
      </dgm:t>
    </dgm:pt>
    <dgm:pt modelId="{4F0929FA-9C02-4434-A604-5F3AEADF7D27}" type="parTrans" cxnId="{0ACCF086-F14B-417F-AECB-FEC3D305F476}">
      <dgm:prSet/>
      <dgm:spPr/>
      <dgm:t>
        <a:bodyPr/>
        <a:lstStyle/>
        <a:p>
          <a:endParaRPr lang="fr-FR"/>
        </a:p>
      </dgm:t>
    </dgm:pt>
    <dgm:pt modelId="{AC3E2516-5B5E-4F0B-A717-F606652B1A23}" type="sibTrans" cxnId="{0ACCF086-F14B-417F-AECB-FEC3D305F476}">
      <dgm:prSet/>
      <dgm:spPr/>
      <dgm:t>
        <a:bodyPr/>
        <a:lstStyle/>
        <a:p>
          <a:endParaRPr lang="fr-FR"/>
        </a:p>
      </dgm:t>
    </dgm:pt>
    <dgm:pt modelId="{C8FCBF86-C08B-4875-8EE1-3B631E26CC97}">
      <dgm:prSet phldrT="[Texte]"/>
      <dgm:spPr>
        <a:ln w="38100">
          <a:solidFill>
            <a:srgbClr val="7030A0"/>
          </a:solidFill>
        </a:ln>
      </dgm:spPr>
      <dgm:t>
        <a:bodyPr/>
        <a:lstStyle/>
        <a:p>
          <a:endParaRPr lang="fr-FR" b="1" dirty="0"/>
        </a:p>
      </dgm:t>
    </dgm:pt>
    <dgm:pt modelId="{05B3446C-1A12-4385-87D6-C18B034964CA}" type="parTrans" cxnId="{9FA37CDC-7D61-41E1-A7E3-09E87C608EEF}">
      <dgm:prSet/>
      <dgm:spPr/>
      <dgm:t>
        <a:bodyPr/>
        <a:lstStyle/>
        <a:p>
          <a:endParaRPr lang="fr-FR"/>
        </a:p>
      </dgm:t>
    </dgm:pt>
    <dgm:pt modelId="{91B1F601-5361-4C1D-946E-E1F77DF5602A}" type="sibTrans" cxnId="{9FA37CDC-7D61-41E1-A7E3-09E87C608EEF}">
      <dgm:prSet/>
      <dgm:spPr/>
      <dgm:t>
        <a:bodyPr/>
        <a:lstStyle/>
        <a:p>
          <a:endParaRPr lang="fr-FR"/>
        </a:p>
      </dgm:t>
    </dgm:pt>
    <dgm:pt modelId="{40083A56-43F2-48C6-BC38-C30FE129092C}" type="pres">
      <dgm:prSet presAssocID="{4C597CC3-E7FC-483E-9F35-FA2CD6FC3635}" presName="Name0" presStyleCnt="0">
        <dgm:presLayoutVars>
          <dgm:dir/>
          <dgm:resizeHandles val="exact"/>
        </dgm:presLayoutVars>
      </dgm:prSet>
      <dgm:spPr/>
      <dgm:t>
        <a:bodyPr/>
        <a:lstStyle/>
        <a:p>
          <a:endParaRPr lang="fr-FR"/>
        </a:p>
      </dgm:t>
    </dgm:pt>
    <dgm:pt modelId="{915B20B4-FFA8-4A0D-9E5D-FF00928E5947}" type="pres">
      <dgm:prSet presAssocID="{C87E0DDC-979D-49FE-94F5-B8148ED8B1AE}" presName="composite" presStyleCnt="0"/>
      <dgm:spPr/>
      <dgm:t>
        <a:bodyPr/>
        <a:lstStyle/>
        <a:p>
          <a:endParaRPr lang="fr-FR"/>
        </a:p>
      </dgm:t>
    </dgm:pt>
    <dgm:pt modelId="{55D332F2-CD5F-49FA-BA86-E8FA637F2894}" type="pres">
      <dgm:prSet presAssocID="{C87E0DDC-979D-49FE-94F5-B8148ED8B1AE}" presName="rect1" presStyleLbl="trAlignAcc1" presStyleIdx="0" presStyleCnt="3">
        <dgm:presLayoutVars>
          <dgm:bulletEnabled val="1"/>
        </dgm:presLayoutVars>
      </dgm:prSet>
      <dgm:spPr/>
      <dgm:t>
        <a:bodyPr/>
        <a:lstStyle/>
        <a:p>
          <a:endParaRPr lang="fr-FR"/>
        </a:p>
      </dgm:t>
    </dgm:pt>
    <dgm:pt modelId="{589403E7-CB1E-4E5D-809E-A8A4F9B8E86A}" type="pres">
      <dgm:prSet presAssocID="{C87E0DDC-979D-49FE-94F5-B8148ED8B1AE}" presName="rect2" presStyleLbl="fgImgPlace1" presStyleIdx="0" presStyleCnt="3"/>
      <dgm:spPr/>
      <dgm:t>
        <a:bodyPr/>
        <a:lstStyle/>
        <a:p>
          <a:endParaRPr lang="fr-FR"/>
        </a:p>
      </dgm:t>
    </dgm:pt>
    <dgm:pt modelId="{230D1579-4529-4BBC-A195-9BFF40610921}" type="pres">
      <dgm:prSet presAssocID="{4D6CD517-9E06-4B85-B318-AEA47A585162}" presName="sibTrans" presStyleCnt="0"/>
      <dgm:spPr/>
      <dgm:t>
        <a:bodyPr/>
        <a:lstStyle/>
        <a:p>
          <a:endParaRPr lang="fr-FR"/>
        </a:p>
      </dgm:t>
    </dgm:pt>
    <dgm:pt modelId="{571A5B02-2CDA-46EF-995B-B0C8B4D97F04}" type="pres">
      <dgm:prSet presAssocID="{0913D026-5FAE-45C7-9288-CD6579DC0ACF}" presName="composite" presStyleCnt="0"/>
      <dgm:spPr/>
      <dgm:t>
        <a:bodyPr/>
        <a:lstStyle/>
        <a:p>
          <a:endParaRPr lang="fr-FR"/>
        </a:p>
      </dgm:t>
    </dgm:pt>
    <dgm:pt modelId="{FA0EE7EF-798F-48EA-8FD9-86E6688B0D0B}" type="pres">
      <dgm:prSet presAssocID="{0913D026-5FAE-45C7-9288-CD6579DC0ACF}" presName="rect1" presStyleLbl="trAlignAcc1" presStyleIdx="1" presStyleCnt="3">
        <dgm:presLayoutVars>
          <dgm:bulletEnabled val="1"/>
        </dgm:presLayoutVars>
      </dgm:prSet>
      <dgm:spPr/>
      <dgm:t>
        <a:bodyPr/>
        <a:lstStyle/>
        <a:p>
          <a:endParaRPr lang="fr-FR"/>
        </a:p>
      </dgm:t>
    </dgm:pt>
    <dgm:pt modelId="{3055B8B5-1A02-425D-960D-7AB52D8728E0}" type="pres">
      <dgm:prSet presAssocID="{0913D026-5FAE-45C7-9288-CD6579DC0ACF}" presName="rect2" presStyleLbl="fgImgPlace1" presStyleIdx="1" presStyleCnt="3"/>
      <dgm:spPr/>
      <dgm:t>
        <a:bodyPr/>
        <a:lstStyle/>
        <a:p>
          <a:endParaRPr lang="fr-FR"/>
        </a:p>
      </dgm:t>
    </dgm:pt>
    <dgm:pt modelId="{AC85F336-A9FB-420C-A4BD-2E77B85DA623}" type="pres">
      <dgm:prSet presAssocID="{AC3E2516-5B5E-4F0B-A717-F606652B1A23}" presName="sibTrans" presStyleCnt="0"/>
      <dgm:spPr/>
      <dgm:t>
        <a:bodyPr/>
        <a:lstStyle/>
        <a:p>
          <a:endParaRPr lang="fr-FR"/>
        </a:p>
      </dgm:t>
    </dgm:pt>
    <dgm:pt modelId="{36605BA3-19FE-4959-81FA-1709ACD0552F}" type="pres">
      <dgm:prSet presAssocID="{C8FCBF86-C08B-4875-8EE1-3B631E26CC97}" presName="composite" presStyleCnt="0"/>
      <dgm:spPr/>
      <dgm:t>
        <a:bodyPr/>
        <a:lstStyle/>
        <a:p>
          <a:endParaRPr lang="fr-FR"/>
        </a:p>
      </dgm:t>
    </dgm:pt>
    <dgm:pt modelId="{F9C7B3FE-2CDC-41FE-98E9-0F57131D31BE}" type="pres">
      <dgm:prSet presAssocID="{C8FCBF86-C08B-4875-8EE1-3B631E26CC97}" presName="rect1" presStyleLbl="trAlignAcc1" presStyleIdx="2" presStyleCnt="3">
        <dgm:presLayoutVars>
          <dgm:bulletEnabled val="1"/>
        </dgm:presLayoutVars>
      </dgm:prSet>
      <dgm:spPr/>
      <dgm:t>
        <a:bodyPr/>
        <a:lstStyle/>
        <a:p>
          <a:endParaRPr lang="fr-FR"/>
        </a:p>
      </dgm:t>
    </dgm:pt>
    <dgm:pt modelId="{A4771795-2725-420E-BD81-3D9592BF4FDA}" type="pres">
      <dgm:prSet presAssocID="{C8FCBF86-C08B-4875-8EE1-3B631E26CC97}" presName="rect2" presStyleLbl="fgImgPlace1" presStyleIdx="2" presStyleCnt="3"/>
      <dgm:spPr/>
      <dgm:t>
        <a:bodyPr/>
        <a:lstStyle/>
        <a:p>
          <a:endParaRPr lang="fr-FR"/>
        </a:p>
      </dgm:t>
    </dgm:pt>
  </dgm:ptLst>
  <dgm:cxnLst>
    <dgm:cxn modelId="{9FA37CDC-7D61-41E1-A7E3-09E87C608EEF}" srcId="{4C597CC3-E7FC-483E-9F35-FA2CD6FC3635}" destId="{C8FCBF86-C08B-4875-8EE1-3B631E26CC97}" srcOrd="2" destOrd="0" parTransId="{05B3446C-1A12-4385-87D6-C18B034964CA}" sibTransId="{91B1F601-5361-4C1D-946E-E1F77DF5602A}"/>
    <dgm:cxn modelId="{41F0F433-1B6E-41E7-A196-700BEB94B182}" type="presOf" srcId="{C87E0DDC-979D-49FE-94F5-B8148ED8B1AE}" destId="{55D332F2-CD5F-49FA-BA86-E8FA637F2894}" srcOrd="0" destOrd="0" presId="urn:microsoft.com/office/officeart/2008/layout/PictureStrips"/>
    <dgm:cxn modelId="{796E8642-D253-45E0-9DAF-E89E8A098045}" type="presOf" srcId="{4C597CC3-E7FC-483E-9F35-FA2CD6FC3635}" destId="{40083A56-43F2-48C6-BC38-C30FE129092C}" srcOrd="0" destOrd="0" presId="urn:microsoft.com/office/officeart/2008/layout/PictureStrips"/>
    <dgm:cxn modelId="{62A87342-7773-499C-8740-8143F9EE17C1}" type="presOf" srcId="{0913D026-5FAE-45C7-9288-CD6579DC0ACF}" destId="{FA0EE7EF-798F-48EA-8FD9-86E6688B0D0B}" srcOrd="0" destOrd="0" presId="urn:microsoft.com/office/officeart/2008/layout/PictureStrips"/>
    <dgm:cxn modelId="{0ACCF086-F14B-417F-AECB-FEC3D305F476}" srcId="{4C597CC3-E7FC-483E-9F35-FA2CD6FC3635}" destId="{0913D026-5FAE-45C7-9288-CD6579DC0ACF}" srcOrd="1" destOrd="0" parTransId="{4F0929FA-9C02-4434-A604-5F3AEADF7D27}" sibTransId="{AC3E2516-5B5E-4F0B-A717-F606652B1A23}"/>
    <dgm:cxn modelId="{8D4A00BF-0B45-4197-96F7-C93537387577}" srcId="{4C597CC3-E7FC-483E-9F35-FA2CD6FC3635}" destId="{C87E0DDC-979D-49FE-94F5-B8148ED8B1AE}" srcOrd="0" destOrd="0" parTransId="{9E8B188A-444F-4DBC-AC83-55CCADDEFBE8}" sibTransId="{4D6CD517-9E06-4B85-B318-AEA47A585162}"/>
    <dgm:cxn modelId="{A8E4E43F-6000-4C2B-91C7-A489C199EC27}" type="presOf" srcId="{C8FCBF86-C08B-4875-8EE1-3B631E26CC97}" destId="{F9C7B3FE-2CDC-41FE-98E9-0F57131D31BE}" srcOrd="0" destOrd="0" presId="urn:microsoft.com/office/officeart/2008/layout/PictureStrips"/>
    <dgm:cxn modelId="{7194BD6F-15C5-4E6E-822D-346683AD2A2A}" type="presParOf" srcId="{40083A56-43F2-48C6-BC38-C30FE129092C}" destId="{915B20B4-FFA8-4A0D-9E5D-FF00928E5947}" srcOrd="0" destOrd="0" presId="urn:microsoft.com/office/officeart/2008/layout/PictureStrips"/>
    <dgm:cxn modelId="{DB688DE4-1A7E-4952-B20D-630EEEB89B50}" type="presParOf" srcId="{915B20B4-FFA8-4A0D-9E5D-FF00928E5947}" destId="{55D332F2-CD5F-49FA-BA86-E8FA637F2894}" srcOrd="0" destOrd="0" presId="urn:microsoft.com/office/officeart/2008/layout/PictureStrips"/>
    <dgm:cxn modelId="{364FE826-248B-4438-9336-FACCA4340414}" type="presParOf" srcId="{915B20B4-FFA8-4A0D-9E5D-FF00928E5947}" destId="{589403E7-CB1E-4E5D-809E-A8A4F9B8E86A}" srcOrd="1" destOrd="0" presId="urn:microsoft.com/office/officeart/2008/layout/PictureStrips"/>
    <dgm:cxn modelId="{B5B50F32-6EE7-4884-986B-3D2B0780A637}" type="presParOf" srcId="{40083A56-43F2-48C6-BC38-C30FE129092C}" destId="{230D1579-4529-4BBC-A195-9BFF40610921}" srcOrd="1" destOrd="0" presId="urn:microsoft.com/office/officeart/2008/layout/PictureStrips"/>
    <dgm:cxn modelId="{FF077E5E-B07A-4A41-B9D3-2A539696834E}" type="presParOf" srcId="{40083A56-43F2-48C6-BC38-C30FE129092C}" destId="{571A5B02-2CDA-46EF-995B-B0C8B4D97F04}" srcOrd="2" destOrd="0" presId="urn:microsoft.com/office/officeart/2008/layout/PictureStrips"/>
    <dgm:cxn modelId="{28B3160E-BC33-4B1F-A4F5-EB231330EC87}" type="presParOf" srcId="{571A5B02-2CDA-46EF-995B-B0C8B4D97F04}" destId="{FA0EE7EF-798F-48EA-8FD9-86E6688B0D0B}" srcOrd="0" destOrd="0" presId="urn:microsoft.com/office/officeart/2008/layout/PictureStrips"/>
    <dgm:cxn modelId="{338A3342-6181-441E-9CDC-D429026E604C}" type="presParOf" srcId="{571A5B02-2CDA-46EF-995B-B0C8B4D97F04}" destId="{3055B8B5-1A02-425D-960D-7AB52D8728E0}" srcOrd="1" destOrd="0" presId="urn:microsoft.com/office/officeart/2008/layout/PictureStrips"/>
    <dgm:cxn modelId="{3BDACEC4-5382-48F9-B1EA-D4C117147208}" type="presParOf" srcId="{40083A56-43F2-48C6-BC38-C30FE129092C}" destId="{AC85F336-A9FB-420C-A4BD-2E77B85DA623}" srcOrd="3" destOrd="0" presId="urn:microsoft.com/office/officeart/2008/layout/PictureStrips"/>
    <dgm:cxn modelId="{8EAFEF4A-DB3C-4B36-941C-5D3B7D777F37}" type="presParOf" srcId="{40083A56-43F2-48C6-BC38-C30FE129092C}" destId="{36605BA3-19FE-4959-81FA-1709ACD0552F}" srcOrd="4" destOrd="0" presId="urn:microsoft.com/office/officeart/2008/layout/PictureStrips"/>
    <dgm:cxn modelId="{2163591B-5611-4D0F-8320-A9151E716E3D}" type="presParOf" srcId="{36605BA3-19FE-4959-81FA-1709ACD0552F}" destId="{F9C7B3FE-2CDC-41FE-98E9-0F57131D31BE}" srcOrd="0" destOrd="0" presId="urn:microsoft.com/office/officeart/2008/layout/PictureStrips"/>
    <dgm:cxn modelId="{279F96D6-3E6D-482C-B6F9-7AA08738E6BE}" type="presParOf" srcId="{36605BA3-19FE-4959-81FA-1709ACD0552F}" destId="{A4771795-2725-420E-BD81-3D9592BF4FDA}" srcOrd="1" destOrd="0" presId="urn:microsoft.com/office/officeart/2008/layout/PictureStrip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8A8384-9434-4CB7-A5F9-1E2F8D1427E4}" type="doc">
      <dgm:prSet loTypeId="urn:microsoft.com/office/officeart/2005/8/layout/rings+Icon" loCatId="officeonline" qsTypeId="urn:microsoft.com/office/officeart/2005/8/quickstyle/simple1" qsCatId="simple" csTypeId="urn:microsoft.com/office/officeart/2005/8/colors/colorful4" csCatId="colorful" phldr="1"/>
      <dgm:spPr/>
    </dgm:pt>
    <dgm:pt modelId="{16E38911-2BEB-494A-AE90-9E732D2FD196}">
      <dgm:prSet phldrT="[Texte]" custT="1"/>
      <dgm:spPr/>
      <dgm:t>
        <a:bodyPr/>
        <a:lstStyle/>
        <a:p>
          <a:r>
            <a:rPr lang="fr-FR" sz="1600" b="1" dirty="0" err="1" smtClean="0"/>
            <a:t>Immediates</a:t>
          </a:r>
          <a:r>
            <a:rPr lang="fr-FR" sz="1600" b="1" dirty="0" smtClean="0"/>
            <a:t> Syndrome </a:t>
          </a:r>
          <a:r>
            <a:rPr lang="fr-FR" sz="1600" b="1" dirty="0" smtClean="0"/>
            <a:t>d’ </a:t>
          </a:r>
          <a:r>
            <a:rPr lang="fr-FR" sz="1600" b="1" dirty="0" err="1" smtClean="0"/>
            <a:t>incoagulabilité</a:t>
          </a:r>
          <a:r>
            <a:rPr lang="fr-FR" sz="1600" b="1" dirty="0" smtClean="0"/>
            <a:t> </a:t>
          </a:r>
          <a:r>
            <a:rPr lang="fr-FR" sz="1600" b="1" dirty="0" smtClean="0"/>
            <a:t>sanguine inertie </a:t>
          </a:r>
          <a:r>
            <a:rPr lang="fr-FR" sz="1600" b="1" dirty="0" err="1" smtClean="0"/>
            <a:t>uterine</a:t>
          </a:r>
          <a:r>
            <a:rPr lang="fr-FR" sz="1600" b="1" dirty="0" smtClean="0"/>
            <a:t> </a:t>
          </a:r>
          <a:endParaRPr lang="fr-FR" sz="1600" b="1" dirty="0"/>
        </a:p>
      </dgm:t>
    </dgm:pt>
    <dgm:pt modelId="{DAD142FF-A08B-473A-BC3F-4673D67103E9}" type="parTrans" cxnId="{71531642-282F-4756-B071-E8F76D77094E}">
      <dgm:prSet/>
      <dgm:spPr/>
      <dgm:t>
        <a:bodyPr/>
        <a:lstStyle/>
        <a:p>
          <a:endParaRPr lang="fr-FR"/>
        </a:p>
      </dgm:t>
    </dgm:pt>
    <dgm:pt modelId="{7D6A40FF-E00E-46DA-9D57-CB23A0778AC3}" type="sibTrans" cxnId="{71531642-282F-4756-B071-E8F76D77094E}">
      <dgm:prSet/>
      <dgm:spPr/>
      <dgm:t>
        <a:bodyPr/>
        <a:lstStyle/>
        <a:p>
          <a:endParaRPr lang="fr-FR"/>
        </a:p>
      </dgm:t>
    </dgm:pt>
    <dgm:pt modelId="{9707B82F-2D3A-45F8-ABD4-A616ECC0F7F1}">
      <dgm:prSet phldrT="[Texte]" custT="1"/>
      <dgm:spPr/>
      <dgm:t>
        <a:bodyPr/>
        <a:lstStyle/>
        <a:p>
          <a:r>
            <a:rPr lang="fr-FR" sz="1600" b="1" dirty="0" err="1" smtClean="0"/>
            <a:t>Cpx</a:t>
          </a:r>
          <a:r>
            <a:rPr lang="fr-FR" sz="1600" b="1" dirty="0" smtClean="0"/>
            <a:t> post </a:t>
          </a:r>
          <a:r>
            <a:rPr lang="fr-FR" sz="1600" b="1" dirty="0" err="1" smtClean="0"/>
            <a:t>partum</a:t>
          </a:r>
          <a:r>
            <a:rPr lang="fr-FR" sz="1600" b="1" dirty="0" smtClean="0"/>
            <a:t>  Complications </a:t>
          </a:r>
          <a:r>
            <a:rPr lang="fr-FR" sz="1600" b="1" dirty="0" smtClean="0"/>
            <a:t>rénales</a:t>
          </a:r>
          <a:endParaRPr lang="fr-FR" sz="1600" b="1" dirty="0"/>
        </a:p>
      </dgm:t>
    </dgm:pt>
    <dgm:pt modelId="{2F50D0D4-09DF-45C2-AD86-B644A1BB4E9A}" type="parTrans" cxnId="{1431CB40-2E74-4A00-8DDB-3D5A452FE508}">
      <dgm:prSet/>
      <dgm:spPr/>
      <dgm:t>
        <a:bodyPr/>
        <a:lstStyle/>
        <a:p>
          <a:endParaRPr lang="fr-FR"/>
        </a:p>
      </dgm:t>
    </dgm:pt>
    <dgm:pt modelId="{2C8B5611-CA09-4CE7-8543-4E27EFAAA27E}" type="sibTrans" cxnId="{1431CB40-2E74-4A00-8DDB-3D5A452FE508}">
      <dgm:prSet/>
      <dgm:spPr/>
      <dgm:t>
        <a:bodyPr/>
        <a:lstStyle/>
        <a:p>
          <a:endParaRPr lang="fr-FR"/>
        </a:p>
      </dgm:t>
    </dgm:pt>
    <dgm:pt modelId="{A75EDC34-C52A-4DB5-97C4-D8960DEE5AB3}">
      <dgm:prSet phldrT="[Texte]" custT="1"/>
      <dgm:spPr/>
      <dgm:t>
        <a:bodyPr/>
        <a:lstStyle/>
        <a:p>
          <a:r>
            <a:rPr lang="fr-FR" sz="1600" b="1" dirty="0" smtClean="0"/>
            <a:t>Tardive Syndrome </a:t>
          </a:r>
          <a:r>
            <a:rPr lang="fr-FR" sz="1600" b="1" dirty="0" smtClean="0"/>
            <a:t>de sheehan</a:t>
          </a:r>
          <a:endParaRPr lang="fr-FR" sz="1600" b="1" dirty="0"/>
        </a:p>
      </dgm:t>
    </dgm:pt>
    <dgm:pt modelId="{89904A1E-F17D-4BA5-9814-5CF165BBBC8F}" type="parTrans" cxnId="{C54B2744-CC6B-4304-AFA3-EE6FF8312948}">
      <dgm:prSet/>
      <dgm:spPr/>
      <dgm:t>
        <a:bodyPr/>
        <a:lstStyle/>
        <a:p>
          <a:endParaRPr lang="fr-FR"/>
        </a:p>
      </dgm:t>
    </dgm:pt>
    <dgm:pt modelId="{48EBB194-67BB-43B5-9E9F-BD013933FC9C}" type="sibTrans" cxnId="{C54B2744-CC6B-4304-AFA3-EE6FF8312948}">
      <dgm:prSet/>
      <dgm:spPr/>
      <dgm:t>
        <a:bodyPr/>
        <a:lstStyle/>
        <a:p>
          <a:endParaRPr lang="fr-FR"/>
        </a:p>
      </dgm:t>
    </dgm:pt>
    <dgm:pt modelId="{9B7F9C1E-27C1-4769-8D91-BFE1C2E6A033}">
      <dgm:prSet phldrT="[Texte]" custT="1"/>
      <dgm:spPr/>
      <dgm:t>
        <a:bodyPr/>
        <a:lstStyle/>
        <a:p>
          <a:r>
            <a:rPr lang="fr-FR" sz="1600" b="1" dirty="0" err="1" smtClean="0"/>
            <a:t>Immediates</a:t>
          </a:r>
          <a:r>
            <a:rPr lang="fr-FR" sz="1600" b="1" dirty="0" smtClean="0"/>
            <a:t> Utérus </a:t>
          </a:r>
          <a:r>
            <a:rPr lang="fr-FR" sz="1600" b="1" dirty="0" smtClean="0"/>
            <a:t>Couvelaire</a:t>
          </a:r>
          <a:endParaRPr lang="fr-FR" sz="1600" b="1" dirty="0"/>
        </a:p>
      </dgm:t>
    </dgm:pt>
    <dgm:pt modelId="{E8AED221-2321-4746-BB58-84AA47F0C4D5}" type="parTrans" cxnId="{D60D3D36-6561-4529-8439-FA79C54139EB}">
      <dgm:prSet/>
      <dgm:spPr/>
      <dgm:t>
        <a:bodyPr/>
        <a:lstStyle/>
        <a:p>
          <a:endParaRPr lang="fr-FR"/>
        </a:p>
      </dgm:t>
    </dgm:pt>
    <dgm:pt modelId="{26B7826D-CDE4-4CD6-9296-16703263F285}" type="sibTrans" cxnId="{D60D3D36-6561-4529-8439-FA79C54139EB}">
      <dgm:prSet/>
      <dgm:spPr/>
      <dgm:t>
        <a:bodyPr/>
        <a:lstStyle/>
        <a:p>
          <a:endParaRPr lang="fr-FR"/>
        </a:p>
      </dgm:t>
    </dgm:pt>
    <dgm:pt modelId="{9FBF47D2-B0FB-4CDB-9521-A82EFEF5E777}" type="pres">
      <dgm:prSet presAssocID="{B38A8384-9434-4CB7-A5F9-1E2F8D1427E4}" presName="Name0" presStyleCnt="0">
        <dgm:presLayoutVars>
          <dgm:chMax val="7"/>
          <dgm:dir/>
          <dgm:resizeHandles val="exact"/>
        </dgm:presLayoutVars>
      </dgm:prSet>
      <dgm:spPr/>
    </dgm:pt>
    <dgm:pt modelId="{EFBA3168-7961-4EB9-95B7-933B80A44BE0}" type="pres">
      <dgm:prSet presAssocID="{B38A8384-9434-4CB7-A5F9-1E2F8D1427E4}" presName="ellipse1" presStyleLbl="vennNode1" presStyleIdx="0" presStyleCnt="4">
        <dgm:presLayoutVars>
          <dgm:bulletEnabled val="1"/>
        </dgm:presLayoutVars>
      </dgm:prSet>
      <dgm:spPr/>
      <dgm:t>
        <a:bodyPr/>
        <a:lstStyle/>
        <a:p>
          <a:endParaRPr lang="fr-FR"/>
        </a:p>
      </dgm:t>
    </dgm:pt>
    <dgm:pt modelId="{9B43F313-07B9-48A9-B244-EB719323AA87}" type="pres">
      <dgm:prSet presAssocID="{B38A8384-9434-4CB7-A5F9-1E2F8D1427E4}" presName="ellipse2" presStyleLbl="vennNode1" presStyleIdx="1" presStyleCnt="4">
        <dgm:presLayoutVars>
          <dgm:bulletEnabled val="1"/>
        </dgm:presLayoutVars>
      </dgm:prSet>
      <dgm:spPr/>
      <dgm:t>
        <a:bodyPr/>
        <a:lstStyle/>
        <a:p>
          <a:endParaRPr lang="fr-FR"/>
        </a:p>
      </dgm:t>
    </dgm:pt>
    <dgm:pt modelId="{6DAF588D-5F0C-48BB-9CCD-EDA250B86B1F}" type="pres">
      <dgm:prSet presAssocID="{B38A8384-9434-4CB7-A5F9-1E2F8D1427E4}" presName="ellipse3" presStyleLbl="vennNode1" presStyleIdx="2" presStyleCnt="4" custLinFactNeighborX="-1352" custLinFactNeighborY="3646">
        <dgm:presLayoutVars>
          <dgm:bulletEnabled val="1"/>
        </dgm:presLayoutVars>
      </dgm:prSet>
      <dgm:spPr/>
      <dgm:t>
        <a:bodyPr/>
        <a:lstStyle/>
        <a:p>
          <a:endParaRPr lang="fr-FR"/>
        </a:p>
      </dgm:t>
    </dgm:pt>
    <dgm:pt modelId="{F1DC630B-6771-48D0-8D87-AF88593E4DC3}" type="pres">
      <dgm:prSet presAssocID="{B38A8384-9434-4CB7-A5F9-1E2F8D1427E4}" presName="ellipse4" presStyleLbl="vennNode1" presStyleIdx="3" presStyleCnt="4">
        <dgm:presLayoutVars>
          <dgm:bulletEnabled val="1"/>
        </dgm:presLayoutVars>
      </dgm:prSet>
      <dgm:spPr/>
      <dgm:t>
        <a:bodyPr/>
        <a:lstStyle/>
        <a:p>
          <a:endParaRPr lang="fr-FR"/>
        </a:p>
      </dgm:t>
    </dgm:pt>
  </dgm:ptLst>
  <dgm:cxnLst>
    <dgm:cxn modelId="{AC518E72-3980-4515-A6F9-1C85D25591E5}" type="presOf" srcId="{16E38911-2BEB-494A-AE90-9E732D2FD196}" destId="{EFBA3168-7961-4EB9-95B7-933B80A44BE0}" srcOrd="0" destOrd="0" presId="urn:microsoft.com/office/officeart/2005/8/layout/rings+Icon"/>
    <dgm:cxn modelId="{15B2FABC-64DF-4EC1-8F58-66ECC4A02575}" type="presOf" srcId="{9B7F9C1E-27C1-4769-8D91-BFE1C2E6A033}" destId="{F1DC630B-6771-48D0-8D87-AF88593E4DC3}" srcOrd="0" destOrd="0" presId="urn:microsoft.com/office/officeart/2005/8/layout/rings+Icon"/>
    <dgm:cxn modelId="{BDC9D823-8CAF-417F-A057-D2CB1A7BC18D}" type="presOf" srcId="{B38A8384-9434-4CB7-A5F9-1E2F8D1427E4}" destId="{9FBF47D2-B0FB-4CDB-9521-A82EFEF5E777}" srcOrd="0" destOrd="0" presId="urn:microsoft.com/office/officeart/2005/8/layout/rings+Icon"/>
    <dgm:cxn modelId="{6287EC56-BD8E-462A-A38B-E5A4EDE48A5E}" type="presOf" srcId="{A75EDC34-C52A-4DB5-97C4-D8960DEE5AB3}" destId="{6DAF588D-5F0C-48BB-9CCD-EDA250B86B1F}" srcOrd="0" destOrd="0" presId="urn:microsoft.com/office/officeart/2005/8/layout/rings+Icon"/>
    <dgm:cxn modelId="{D60D3D36-6561-4529-8439-FA79C54139EB}" srcId="{B38A8384-9434-4CB7-A5F9-1E2F8D1427E4}" destId="{9B7F9C1E-27C1-4769-8D91-BFE1C2E6A033}" srcOrd="3" destOrd="0" parTransId="{E8AED221-2321-4746-BB58-84AA47F0C4D5}" sibTransId="{26B7826D-CDE4-4CD6-9296-16703263F285}"/>
    <dgm:cxn modelId="{C54B2744-CC6B-4304-AFA3-EE6FF8312948}" srcId="{B38A8384-9434-4CB7-A5F9-1E2F8D1427E4}" destId="{A75EDC34-C52A-4DB5-97C4-D8960DEE5AB3}" srcOrd="2" destOrd="0" parTransId="{89904A1E-F17D-4BA5-9814-5CF165BBBC8F}" sibTransId="{48EBB194-67BB-43B5-9E9F-BD013933FC9C}"/>
    <dgm:cxn modelId="{B2C0C94E-4186-4F4F-A5A0-A8B1AFEFE669}" type="presOf" srcId="{9707B82F-2D3A-45F8-ABD4-A616ECC0F7F1}" destId="{9B43F313-07B9-48A9-B244-EB719323AA87}" srcOrd="0" destOrd="0" presId="urn:microsoft.com/office/officeart/2005/8/layout/rings+Icon"/>
    <dgm:cxn modelId="{71531642-282F-4756-B071-E8F76D77094E}" srcId="{B38A8384-9434-4CB7-A5F9-1E2F8D1427E4}" destId="{16E38911-2BEB-494A-AE90-9E732D2FD196}" srcOrd="0" destOrd="0" parTransId="{DAD142FF-A08B-473A-BC3F-4673D67103E9}" sibTransId="{7D6A40FF-E00E-46DA-9D57-CB23A0778AC3}"/>
    <dgm:cxn modelId="{1431CB40-2E74-4A00-8DDB-3D5A452FE508}" srcId="{B38A8384-9434-4CB7-A5F9-1E2F8D1427E4}" destId="{9707B82F-2D3A-45F8-ABD4-A616ECC0F7F1}" srcOrd="1" destOrd="0" parTransId="{2F50D0D4-09DF-45C2-AD86-B644A1BB4E9A}" sibTransId="{2C8B5611-CA09-4CE7-8543-4E27EFAAA27E}"/>
    <dgm:cxn modelId="{9315F5A9-E6B6-495F-A371-BAC3D613E0D4}" type="presParOf" srcId="{9FBF47D2-B0FB-4CDB-9521-A82EFEF5E777}" destId="{EFBA3168-7961-4EB9-95B7-933B80A44BE0}" srcOrd="0" destOrd="0" presId="urn:microsoft.com/office/officeart/2005/8/layout/rings+Icon"/>
    <dgm:cxn modelId="{F35D5668-E1A8-440F-A69C-B7F8C327FA0D}" type="presParOf" srcId="{9FBF47D2-B0FB-4CDB-9521-A82EFEF5E777}" destId="{9B43F313-07B9-48A9-B244-EB719323AA87}" srcOrd="1" destOrd="0" presId="urn:microsoft.com/office/officeart/2005/8/layout/rings+Icon"/>
    <dgm:cxn modelId="{6244B75F-E381-4327-824A-15142E2217C6}" type="presParOf" srcId="{9FBF47D2-B0FB-4CDB-9521-A82EFEF5E777}" destId="{6DAF588D-5F0C-48BB-9CCD-EDA250B86B1F}" srcOrd="2" destOrd="0" presId="urn:microsoft.com/office/officeart/2005/8/layout/rings+Icon"/>
    <dgm:cxn modelId="{DD205A94-F209-4DAA-8BE2-3187A1AF6597}" type="presParOf" srcId="{9FBF47D2-B0FB-4CDB-9521-A82EFEF5E777}" destId="{F1DC630B-6771-48D0-8D87-AF88593E4DC3}" srcOrd="3" destOrd="0" presId="urn:microsoft.com/office/officeart/2005/8/layout/rings+Icon"/>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2988A59-9741-4CA4-89A1-7F4A73944466}" type="doc">
      <dgm:prSet loTypeId="urn:microsoft.com/office/officeart/2011/layout/TabList" loCatId="list" qsTypeId="urn:microsoft.com/office/officeart/2005/8/quickstyle/3d1" qsCatId="3D" csTypeId="urn:microsoft.com/office/officeart/2005/8/colors/colorful5" csCatId="colorful" phldr="1"/>
      <dgm:spPr/>
      <dgm:t>
        <a:bodyPr/>
        <a:lstStyle/>
        <a:p>
          <a:endParaRPr lang="fr-FR"/>
        </a:p>
      </dgm:t>
    </dgm:pt>
    <dgm:pt modelId="{86AE7AD9-8B36-45DB-B3CC-599AAFDC3DFE}">
      <dgm:prSet phldrT="[Texte]"/>
      <dgm:spPr/>
      <dgm:t>
        <a:bodyPr/>
        <a:lstStyle/>
        <a:p>
          <a:r>
            <a:rPr lang="fr-FR" b="1" dirty="0" smtClean="0">
              <a:solidFill>
                <a:schemeClr val="tx1"/>
              </a:solidFill>
            </a:rPr>
            <a:t>GRADE I</a:t>
          </a:r>
          <a:endParaRPr lang="fr-FR" b="1" dirty="0">
            <a:solidFill>
              <a:schemeClr val="tx1"/>
            </a:solidFill>
          </a:endParaRPr>
        </a:p>
      </dgm:t>
    </dgm:pt>
    <dgm:pt modelId="{CCAD83A8-D923-48A9-9E22-83E6FD8FA8B0}" type="parTrans" cxnId="{C575461D-B9EE-4948-9219-62677F17F275}">
      <dgm:prSet/>
      <dgm:spPr/>
      <dgm:t>
        <a:bodyPr/>
        <a:lstStyle/>
        <a:p>
          <a:endParaRPr lang="fr-FR"/>
        </a:p>
      </dgm:t>
    </dgm:pt>
    <dgm:pt modelId="{95EFA2EB-7549-4043-A870-D50D97B1CB02}" type="sibTrans" cxnId="{C575461D-B9EE-4948-9219-62677F17F275}">
      <dgm:prSet/>
      <dgm:spPr/>
      <dgm:t>
        <a:bodyPr/>
        <a:lstStyle/>
        <a:p>
          <a:endParaRPr lang="fr-FR"/>
        </a:p>
      </dgm:t>
    </dgm:pt>
    <dgm:pt modelId="{E03DF049-74A5-4416-B73F-0EEC190AC4AB}">
      <dgm:prSet phldrT="[Texte]"/>
      <dgm:spPr/>
      <dgm:t>
        <a:bodyPr/>
        <a:lstStyle/>
        <a:p>
          <a:r>
            <a:rPr lang="fr-FR" b="1" dirty="0" smtClean="0"/>
            <a:t> DISCRET</a:t>
          </a:r>
          <a:endParaRPr lang="fr-FR" b="1" dirty="0"/>
        </a:p>
      </dgm:t>
    </dgm:pt>
    <dgm:pt modelId="{764C8D0A-AB00-491E-A853-576F5259802A}" type="parTrans" cxnId="{A985214F-0051-461E-930C-24648326EADD}">
      <dgm:prSet/>
      <dgm:spPr/>
      <dgm:t>
        <a:bodyPr/>
        <a:lstStyle/>
        <a:p>
          <a:endParaRPr lang="fr-FR"/>
        </a:p>
      </dgm:t>
    </dgm:pt>
    <dgm:pt modelId="{A3BF7D06-CB9B-4F1E-A31A-5393E4012C93}" type="sibTrans" cxnId="{A985214F-0051-461E-930C-24648326EADD}">
      <dgm:prSet/>
      <dgm:spPr/>
      <dgm:t>
        <a:bodyPr/>
        <a:lstStyle/>
        <a:p>
          <a:endParaRPr lang="fr-FR"/>
        </a:p>
      </dgm:t>
    </dgm:pt>
    <dgm:pt modelId="{2ED9AF5E-E724-4C44-AAFA-EACD9F86E383}">
      <dgm:prSet phldrT="[Texte]"/>
      <dgm:spPr/>
      <dgm:t>
        <a:bodyPr/>
        <a:lstStyle/>
        <a:p>
          <a:r>
            <a:rPr lang="fr-FR" dirty="0" smtClean="0"/>
            <a:t>Métrorragie isolée</a:t>
          </a:r>
          <a:endParaRPr lang="fr-FR" dirty="0"/>
        </a:p>
      </dgm:t>
    </dgm:pt>
    <dgm:pt modelId="{F79DE9D5-7694-4E0A-BD4A-FA58F625C812}" type="parTrans" cxnId="{B989EA6F-B645-4463-8C42-0EBB08DC5B65}">
      <dgm:prSet/>
      <dgm:spPr/>
      <dgm:t>
        <a:bodyPr/>
        <a:lstStyle/>
        <a:p>
          <a:endParaRPr lang="fr-FR"/>
        </a:p>
      </dgm:t>
    </dgm:pt>
    <dgm:pt modelId="{59572C2F-9090-44D6-9FD8-67448CA9D10E}" type="sibTrans" cxnId="{B989EA6F-B645-4463-8C42-0EBB08DC5B65}">
      <dgm:prSet/>
      <dgm:spPr/>
      <dgm:t>
        <a:bodyPr/>
        <a:lstStyle/>
        <a:p>
          <a:endParaRPr lang="fr-FR"/>
        </a:p>
      </dgm:t>
    </dgm:pt>
    <dgm:pt modelId="{B3B48ED8-4BE5-4902-B270-FEAAC0E68059}">
      <dgm:prSet phldrT="[Texte]"/>
      <dgm:spPr/>
      <dgm:t>
        <a:bodyPr/>
        <a:lstStyle/>
        <a:p>
          <a:r>
            <a:rPr lang="fr-FR" b="1" dirty="0" smtClean="0">
              <a:solidFill>
                <a:schemeClr val="tx1"/>
              </a:solidFill>
            </a:rPr>
            <a:t>GRADE II</a:t>
          </a:r>
          <a:endParaRPr lang="fr-FR" b="1" dirty="0">
            <a:solidFill>
              <a:schemeClr val="tx1"/>
            </a:solidFill>
          </a:endParaRPr>
        </a:p>
      </dgm:t>
    </dgm:pt>
    <dgm:pt modelId="{F99E64D4-CA94-4D46-B1F7-8A4DEE0A3DB5}" type="parTrans" cxnId="{AFB6DB61-E1ED-48CD-84C9-0B56AC6CCCEB}">
      <dgm:prSet/>
      <dgm:spPr/>
      <dgm:t>
        <a:bodyPr/>
        <a:lstStyle/>
        <a:p>
          <a:endParaRPr lang="fr-FR"/>
        </a:p>
      </dgm:t>
    </dgm:pt>
    <dgm:pt modelId="{6FAE507D-DA56-41CF-BA66-C589CFFA3D41}" type="sibTrans" cxnId="{AFB6DB61-E1ED-48CD-84C9-0B56AC6CCCEB}">
      <dgm:prSet/>
      <dgm:spPr/>
      <dgm:t>
        <a:bodyPr/>
        <a:lstStyle/>
        <a:p>
          <a:endParaRPr lang="fr-FR"/>
        </a:p>
      </dgm:t>
    </dgm:pt>
    <dgm:pt modelId="{66F947D8-9741-411C-841F-BB3DFECCDBB0}">
      <dgm:prSet phldrT="[Texte]"/>
      <dgm:spPr/>
      <dgm:t>
        <a:bodyPr/>
        <a:lstStyle/>
        <a:p>
          <a:r>
            <a:rPr lang="fr-FR" b="1" dirty="0" smtClean="0"/>
            <a:t> MODÉRÉE</a:t>
          </a:r>
          <a:endParaRPr lang="fr-FR" b="1" dirty="0"/>
        </a:p>
      </dgm:t>
    </dgm:pt>
    <dgm:pt modelId="{B61818BA-5606-482D-9D0B-601F048901D6}" type="parTrans" cxnId="{42FD9AF0-38B3-4265-A26D-0B4071214FDC}">
      <dgm:prSet/>
      <dgm:spPr/>
      <dgm:t>
        <a:bodyPr/>
        <a:lstStyle/>
        <a:p>
          <a:endParaRPr lang="fr-FR"/>
        </a:p>
      </dgm:t>
    </dgm:pt>
    <dgm:pt modelId="{11135F08-43BA-4C9F-A07E-A3804F3A5A55}" type="sibTrans" cxnId="{42FD9AF0-38B3-4265-A26D-0B4071214FDC}">
      <dgm:prSet/>
      <dgm:spPr/>
      <dgm:t>
        <a:bodyPr/>
        <a:lstStyle/>
        <a:p>
          <a:endParaRPr lang="fr-FR"/>
        </a:p>
      </dgm:t>
    </dgm:pt>
    <dgm:pt modelId="{47A5038E-C84D-4254-AE00-8D7A23C8897C}">
      <dgm:prSet phldrT="[Texte]"/>
      <dgm:spPr/>
      <dgm:t>
        <a:bodyPr/>
        <a:lstStyle/>
        <a:p>
          <a:r>
            <a:rPr lang="fr-FR" dirty="0" smtClean="0"/>
            <a:t>Symptomatologie plus complète , enfant vivant</a:t>
          </a:r>
          <a:endParaRPr lang="fr-FR" dirty="0"/>
        </a:p>
      </dgm:t>
    </dgm:pt>
    <dgm:pt modelId="{66E94991-040E-4CAF-8125-FB0136394C34}" type="parTrans" cxnId="{77E0D0FE-2DF0-46CE-B0E5-AC0CA63424F4}">
      <dgm:prSet/>
      <dgm:spPr/>
      <dgm:t>
        <a:bodyPr/>
        <a:lstStyle/>
        <a:p>
          <a:endParaRPr lang="fr-FR"/>
        </a:p>
      </dgm:t>
    </dgm:pt>
    <dgm:pt modelId="{EDBE2E57-2964-4B5B-85A7-25F30E615782}" type="sibTrans" cxnId="{77E0D0FE-2DF0-46CE-B0E5-AC0CA63424F4}">
      <dgm:prSet/>
      <dgm:spPr/>
      <dgm:t>
        <a:bodyPr/>
        <a:lstStyle/>
        <a:p>
          <a:endParaRPr lang="fr-FR"/>
        </a:p>
      </dgm:t>
    </dgm:pt>
    <dgm:pt modelId="{81836C5E-9868-4745-8ABD-6BBEF4C6CC7C}">
      <dgm:prSet phldrT="[Texte]"/>
      <dgm:spPr/>
      <dgm:t>
        <a:bodyPr/>
        <a:lstStyle/>
        <a:p>
          <a:r>
            <a:rPr lang="fr-FR" b="1" dirty="0" smtClean="0">
              <a:solidFill>
                <a:schemeClr val="tx1"/>
              </a:solidFill>
            </a:rPr>
            <a:t>GRADE III</a:t>
          </a:r>
          <a:endParaRPr lang="fr-FR" b="1" dirty="0">
            <a:solidFill>
              <a:schemeClr val="tx1"/>
            </a:solidFill>
          </a:endParaRPr>
        </a:p>
      </dgm:t>
    </dgm:pt>
    <dgm:pt modelId="{F8592F44-0427-4294-8881-41F403DA7B07}" type="parTrans" cxnId="{5A9720B3-B43D-41DB-A660-1DDB0410D88C}">
      <dgm:prSet/>
      <dgm:spPr/>
      <dgm:t>
        <a:bodyPr/>
        <a:lstStyle/>
        <a:p>
          <a:endParaRPr lang="fr-FR"/>
        </a:p>
      </dgm:t>
    </dgm:pt>
    <dgm:pt modelId="{4FBDC6B9-9251-4A82-B5F0-81C243D40D75}" type="sibTrans" cxnId="{5A9720B3-B43D-41DB-A660-1DDB0410D88C}">
      <dgm:prSet/>
      <dgm:spPr/>
      <dgm:t>
        <a:bodyPr/>
        <a:lstStyle/>
        <a:p>
          <a:endParaRPr lang="fr-FR"/>
        </a:p>
      </dgm:t>
    </dgm:pt>
    <dgm:pt modelId="{E728230F-5397-4C8C-8F20-9F75C48CC996}">
      <dgm:prSet phldrT="[Texte]"/>
      <dgm:spPr/>
      <dgm:t>
        <a:bodyPr/>
        <a:lstStyle/>
        <a:p>
          <a:r>
            <a:rPr lang="fr-FR" b="1" dirty="0" smtClean="0"/>
            <a:t> SÉVERE</a:t>
          </a:r>
          <a:endParaRPr lang="fr-FR" b="1" dirty="0"/>
        </a:p>
      </dgm:t>
    </dgm:pt>
    <dgm:pt modelId="{10D4F504-B709-41FD-B062-9E9A9DE0585B}" type="parTrans" cxnId="{6DDDA25B-3F47-4B0F-891C-D2B997CBC10A}">
      <dgm:prSet/>
      <dgm:spPr/>
      <dgm:t>
        <a:bodyPr/>
        <a:lstStyle/>
        <a:p>
          <a:endParaRPr lang="fr-FR"/>
        </a:p>
      </dgm:t>
    </dgm:pt>
    <dgm:pt modelId="{4B756EC7-E241-4F30-BF1A-619D02FBEC55}" type="sibTrans" cxnId="{6DDDA25B-3F47-4B0F-891C-D2B997CBC10A}">
      <dgm:prSet/>
      <dgm:spPr/>
      <dgm:t>
        <a:bodyPr/>
        <a:lstStyle/>
        <a:p>
          <a:endParaRPr lang="fr-FR"/>
        </a:p>
      </dgm:t>
    </dgm:pt>
    <dgm:pt modelId="{FCB7E5E7-1F84-43F6-B342-3368A17B61A2}">
      <dgm:prSet phldrT="[Texte]"/>
      <dgm:spPr/>
      <dgm:t>
        <a:bodyPr/>
        <a:lstStyle/>
        <a:p>
          <a:r>
            <a:rPr lang="fr-FR" dirty="0" smtClean="0"/>
            <a:t>Mort fœtale : A : sans troubles de </a:t>
          </a:r>
          <a:r>
            <a:rPr lang="fr-FR" smtClean="0"/>
            <a:t>la coagulation</a:t>
          </a:r>
          <a:endParaRPr lang="fr-FR" dirty="0"/>
        </a:p>
      </dgm:t>
    </dgm:pt>
    <dgm:pt modelId="{41476651-67DC-4676-8F85-BF1616D126F1}" type="parTrans" cxnId="{BB1478C9-64D9-4211-91ED-7196260C83BE}">
      <dgm:prSet/>
      <dgm:spPr/>
      <dgm:t>
        <a:bodyPr/>
        <a:lstStyle/>
        <a:p>
          <a:endParaRPr lang="fr-FR"/>
        </a:p>
      </dgm:t>
    </dgm:pt>
    <dgm:pt modelId="{35343901-E9B7-474D-9FA9-47865C315390}" type="sibTrans" cxnId="{BB1478C9-64D9-4211-91ED-7196260C83BE}">
      <dgm:prSet/>
      <dgm:spPr/>
      <dgm:t>
        <a:bodyPr/>
        <a:lstStyle/>
        <a:p>
          <a:endParaRPr lang="fr-FR"/>
        </a:p>
      </dgm:t>
    </dgm:pt>
    <dgm:pt modelId="{8E951FB5-CAF6-4355-95EF-5E876F39021E}">
      <dgm:prSet phldrT="[Texte]"/>
      <dgm:spPr/>
      <dgm:t>
        <a:bodyPr/>
        <a:lstStyle/>
        <a:p>
          <a:endParaRPr lang="fr-FR" dirty="0"/>
        </a:p>
      </dgm:t>
    </dgm:pt>
    <dgm:pt modelId="{E02172DF-8F18-40EE-900B-8DD2AF0BE6AE}" type="parTrans" cxnId="{7F404D7D-39E1-47FF-A485-8DC95A3173AE}">
      <dgm:prSet/>
      <dgm:spPr/>
      <dgm:t>
        <a:bodyPr/>
        <a:lstStyle/>
        <a:p>
          <a:endParaRPr lang="fr-FR"/>
        </a:p>
      </dgm:t>
    </dgm:pt>
    <dgm:pt modelId="{7D7365A6-F077-4829-84F0-9A41A73F9EBA}" type="sibTrans" cxnId="{7F404D7D-39E1-47FF-A485-8DC95A3173AE}">
      <dgm:prSet/>
      <dgm:spPr/>
      <dgm:t>
        <a:bodyPr/>
        <a:lstStyle/>
        <a:p>
          <a:endParaRPr lang="fr-FR"/>
        </a:p>
      </dgm:t>
    </dgm:pt>
    <dgm:pt modelId="{DDBBCA05-FB28-4AD2-BB13-9FBB557C3890}">
      <dgm:prSet phldrT="[Texte]"/>
      <dgm:spPr/>
      <dgm:t>
        <a:bodyPr/>
        <a:lstStyle/>
        <a:p>
          <a:endParaRPr lang="fr-FR" dirty="0"/>
        </a:p>
      </dgm:t>
    </dgm:pt>
    <dgm:pt modelId="{A1348671-C5E1-4DA6-B623-944F1210A436}" type="parTrans" cxnId="{5A8CBA82-86BA-4B49-AC18-6306A9D272CA}">
      <dgm:prSet/>
      <dgm:spPr/>
      <dgm:t>
        <a:bodyPr/>
        <a:lstStyle/>
        <a:p>
          <a:endParaRPr lang="fr-FR"/>
        </a:p>
      </dgm:t>
    </dgm:pt>
    <dgm:pt modelId="{D457ABED-3460-4045-82B6-73B5F5148D89}" type="sibTrans" cxnId="{5A8CBA82-86BA-4B49-AC18-6306A9D272CA}">
      <dgm:prSet/>
      <dgm:spPr/>
      <dgm:t>
        <a:bodyPr/>
        <a:lstStyle/>
        <a:p>
          <a:endParaRPr lang="fr-FR"/>
        </a:p>
      </dgm:t>
    </dgm:pt>
    <dgm:pt modelId="{041DC26C-C534-4199-9F68-60CF170DFCF5}">
      <dgm:prSet phldrT="[Texte]"/>
      <dgm:spPr/>
      <dgm:t>
        <a:bodyPr/>
        <a:lstStyle/>
        <a:p>
          <a:endParaRPr lang="fr-FR" dirty="0"/>
        </a:p>
      </dgm:t>
    </dgm:pt>
    <dgm:pt modelId="{366E9E61-4BD5-41D5-A7F3-2E7C1F0C9339}" type="parTrans" cxnId="{D287285C-E184-450C-9F66-0F94C0B39F66}">
      <dgm:prSet/>
      <dgm:spPr/>
      <dgm:t>
        <a:bodyPr/>
        <a:lstStyle/>
        <a:p>
          <a:endParaRPr lang="fr-FR"/>
        </a:p>
      </dgm:t>
    </dgm:pt>
    <dgm:pt modelId="{B230B0C9-0FC0-4AB3-B6F5-BB44C10DA3DD}" type="sibTrans" cxnId="{D287285C-E184-450C-9F66-0F94C0B39F66}">
      <dgm:prSet/>
      <dgm:spPr/>
      <dgm:t>
        <a:bodyPr/>
        <a:lstStyle/>
        <a:p>
          <a:endParaRPr lang="fr-FR"/>
        </a:p>
      </dgm:t>
    </dgm:pt>
    <dgm:pt modelId="{5F8CB347-B5D1-44BA-BCF2-2A301EE6804B}">
      <dgm:prSet phldrT="[Texte]"/>
      <dgm:spPr/>
      <dgm:t>
        <a:bodyPr/>
        <a:lstStyle/>
        <a:p>
          <a:r>
            <a:rPr lang="fr-FR" dirty="0" smtClean="0"/>
            <a:t>                          B :avec troubles de la coagulation</a:t>
          </a:r>
          <a:endParaRPr lang="fr-FR" dirty="0"/>
        </a:p>
      </dgm:t>
    </dgm:pt>
    <dgm:pt modelId="{EC9C2920-A402-4F75-831A-5E38A0A3505A}" type="sibTrans" cxnId="{7A97B69D-3893-41D7-8162-96C7471CD9AE}">
      <dgm:prSet/>
      <dgm:spPr/>
      <dgm:t>
        <a:bodyPr/>
        <a:lstStyle/>
        <a:p>
          <a:endParaRPr lang="fr-FR"/>
        </a:p>
      </dgm:t>
    </dgm:pt>
    <dgm:pt modelId="{F117516E-E1CE-47B9-8547-620EFD1F783E}" type="parTrans" cxnId="{7A97B69D-3893-41D7-8162-96C7471CD9AE}">
      <dgm:prSet/>
      <dgm:spPr/>
      <dgm:t>
        <a:bodyPr/>
        <a:lstStyle/>
        <a:p>
          <a:endParaRPr lang="fr-FR"/>
        </a:p>
      </dgm:t>
    </dgm:pt>
    <dgm:pt modelId="{2844F154-68DA-4CAC-BBEE-1B3367857159}" type="pres">
      <dgm:prSet presAssocID="{B2988A59-9741-4CA4-89A1-7F4A73944466}" presName="Name0" presStyleCnt="0">
        <dgm:presLayoutVars>
          <dgm:chMax/>
          <dgm:chPref val="3"/>
          <dgm:dir/>
          <dgm:animOne val="branch"/>
          <dgm:animLvl val="lvl"/>
        </dgm:presLayoutVars>
      </dgm:prSet>
      <dgm:spPr/>
      <dgm:t>
        <a:bodyPr/>
        <a:lstStyle/>
        <a:p>
          <a:endParaRPr lang="fr-FR"/>
        </a:p>
      </dgm:t>
    </dgm:pt>
    <dgm:pt modelId="{A1789BD3-0C98-41E6-AE28-3CC00803C091}" type="pres">
      <dgm:prSet presAssocID="{86AE7AD9-8B36-45DB-B3CC-599AAFDC3DFE}" presName="composite" presStyleCnt="0"/>
      <dgm:spPr/>
    </dgm:pt>
    <dgm:pt modelId="{C991ED67-51B9-4A3B-9BD2-F68C3FF783E1}" type="pres">
      <dgm:prSet presAssocID="{86AE7AD9-8B36-45DB-B3CC-599AAFDC3DFE}" presName="FirstChild" presStyleLbl="revTx" presStyleIdx="0" presStyleCnt="6">
        <dgm:presLayoutVars>
          <dgm:chMax val="0"/>
          <dgm:chPref val="0"/>
          <dgm:bulletEnabled val="1"/>
        </dgm:presLayoutVars>
      </dgm:prSet>
      <dgm:spPr/>
      <dgm:t>
        <a:bodyPr/>
        <a:lstStyle/>
        <a:p>
          <a:endParaRPr lang="fr-FR"/>
        </a:p>
      </dgm:t>
    </dgm:pt>
    <dgm:pt modelId="{4214CC96-681E-447A-A753-4BE12FB5EC94}" type="pres">
      <dgm:prSet presAssocID="{86AE7AD9-8B36-45DB-B3CC-599AAFDC3DFE}" presName="Parent" presStyleLbl="alignNode1" presStyleIdx="0" presStyleCnt="3">
        <dgm:presLayoutVars>
          <dgm:chMax val="3"/>
          <dgm:chPref val="3"/>
          <dgm:bulletEnabled val="1"/>
        </dgm:presLayoutVars>
      </dgm:prSet>
      <dgm:spPr/>
      <dgm:t>
        <a:bodyPr/>
        <a:lstStyle/>
        <a:p>
          <a:endParaRPr lang="fr-FR"/>
        </a:p>
      </dgm:t>
    </dgm:pt>
    <dgm:pt modelId="{81662AEA-CED2-44D1-BBEA-87D7F7EFDF2E}" type="pres">
      <dgm:prSet presAssocID="{86AE7AD9-8B36-45DB-B3CC-599AAFDC3DFE}" presName="Accent" presStyleLbl="parChTrans1D1" presStyleIdx="0" presStyleCnt="3"/>
      <dgm:spPr/>
    </dgm:pt>
    <dgm:pt modelId="{3A6BBDB5-0E94-47C5-87C3-C6518CDF292C}" type="pres">
      <dgm:prSet presAssocID="{86AE7AD9-8B36-45DB-B3CC-599AAFDC3DFE}" presName="Child" presStyleLbl="revTx" presStyleIdx="1" presStyleCnt="6">
        <dgm:presLayoutVars>
          <dgm:chMax val="0"/>
          <dgm:chPref val="0"/>
          <dgm:bulletEnabled val="1"/>
        </dgm:presLayoutVars>
      </dgm:prSet>
      <dgm:spPr/>
      <dgm:t>
        <a:bodyPr/>
        <a:lstStyle/>
        <a:p>
          <a:endParaRPr lang="fr-FR"/>
        </a:p>
      </dgm:t>
    </dgm:pt>
    <dgm:pt modelId="{2A22B529-22C1-41FA-AB3C-91A029578EE1}" type="pres">
      <dgm:prSet presAssocID="{95EFA2EB-7549-4043-A870-D50D97B1CB02}" presName="sibTrans" presStyleCnt="0"/>
      <dgm:spPr/>
    </dgm:pt>
    <dgm:pt modelId="{5150E885-D2F1-4004-A65F-29F5DBAC5454}" type="pres">
      <dgm:prSet presAssocID="{B3B48ED8-4BE5-4902-B270-FEAAC0E68059}" presName="composite" presStyleCnt="0"/>
      <dgm:spPr/>
    </dgm:pt>
    <dgm:pt modelId="{CC534D05-18AD-47FD-A6E5-2C4F3A1BD172}" type="pres">
      <dgm:prSet presAssocID="{B3B48ED8-4BE5-4902-B270-FEAAC0E68059}" presName="FirstChild" presStyleLbl="revTx" presStyleIdx="2" presStyleCnt="6">
        <dgm:presLayoutVars>
          <dgm:chMax val="0"/>
          <dgm:chPref val="0"/>
          <dgm:bulletEnabled val="1"/>
        </dgm:presLayoutVars>
      </dgm:prSet>
      <dgm:spPr/>
      <dgm:t>
        <a:bodyPr/>
        <a:lstStyle/>
        <a:p>
          <a:endParaRPr lang="fr-FR"/>
        </a:p>
      </dgm:t>
    </dgm:pt>
    <dgm:pt modelId="{ABED0AA7-E5DB-4EB6-B88B-627A43D7229F}" type="pres">
      <dgm:prSet presAssocID="{B3B48ED8-4BE5-4902-B270-FEAAC0E68059}" presName="Parent" presStyleLbl="alignNode1" presStyleIdx="1" presStyleCnt="3">
        <dgm:presLayoutVars>
          <dgm:chMax val="3"/>
          <dgm:chPref val="3"/>
          <dgm:bulletEnabled val="1"/>
        </dgm:presLayoutVars>
      </dgm:prSet>
      <dgm:spPr/>
      <dgm:t>
        <a:bodyPr/>
        <a:lstStyle/>
        <a:p>
          <a:endParaRPr lang="fr-FR"/>
        </a:p>
      </dgm:t>
    </dgm:pt>
    <dgm:pt modelId="{14545EDC-7403-4B9F-A39A-24F28E04B7DA}" type="pres">
      <dgm:prSet presAssocID="{B3B48ED8-4BE5-4902-B270-FEAAC0E68059}" presName="Accent" presStyleLbl="parChTrans1D1" presStyleIdx="1" presStyleCnt="3"/>
      <dgm:spPr/>
    </dgm:pt>
    <dgm:pt modelId="{95F66D35-B973-445B-8DAD-7B1D1A2F1824}" type="pres">
      <dgm:prSet presAssocID="{B3B48ED8-4BE5-4902-B270-FEAAC0E68059}" presName="Child" presStyleLbl="revTx" presStyleIdx="3" presStyleCnt="6">
        <dgm:presLayoutVars>
          <dgm:chMax val="0"/>
          <dgm:chPref val="0"/>
          <dgm:bulletEnabled val="1"/>
        </dgm:presLayoutVars>
      </dgm:prSet>
      <dgm:spPr/>
      <dgm:t>
        <a:bodyPr/>
        <a:lstStyle/>
        <a:p>
          <a:endParaRPr lang="fr-FR"/>
        </a:p>
      </dgm:t>
    </dgm:pt>
    <dgm:pt modelId="{A72B90D1-0EF5-4BED-862D-56C55147CEF8}" type="pres">
      <dgm:prSet presAssocID="{6FAE507D-DA56-41CF-BA66-C589CFFA3D41}" presName="sibTrans" presStyleCnt="0"/>
      <dgm:spPr/>
    </dgm:pt>
    <dgm:pt modelId="{05567702-572C-4C85-9B72-55A94B169CC8}" type="pres">
      <dgm:prSet presAssocID="{81836C5E-9868-4745-8ABD-6BBEF4C6CC7C}" presName="composite" presStyleCnt="0"/>
      <dgm:spPr/>
    </dgm:pt>
    <dgm:pt modelId="{C4E8B78A-79F9-498F-9194-ABBDF7A75487}" type="pres">
      <dgm:prSet presAssocID="{81836C5E-9868-4745-8ABD-6BBEF4C6CC7C}" presName="FirstChild" presStyleLbl="revTx" presStyleIdx="4" presStyleCnt="6">
        <dgm:presLayoutVars>
          <dgm:chMax val="0"/>
          <dgm:chPref val="0"/>
          <dgm:bulletEnabled val="1"/>
        </dgm:presLayoutVars>
      </dgm:prSet>
      <dgm:spPr/>
      <dgm:t>
        <a:bodyPr/>
        <a:lstStyle/>
        <a:p>
          <a:endParaRPr lang="fr-FR"/>
        </a:p>
      </dgm:t>
    </dgm:pt>
    <dgm:pt modelId="{68BA7840-3ED1-4BDE-A407-81A10B6AE402}" type="pres">
      <dgm:prSet presAssocID="{81836C5E-9868-4745-8ABD-6BBEF4C6CC7C}" presName="Parent" presStyleLbl="alignNode1" presStyleIdx="2" presStyleCnt="3">
        <dgm:presLayoutVars>
          <dgm:chMax val="3"/>
          <dgm:chPref val="3"/>
          <dgm:bulletEnabled val="1"/>
        </dgm:presLayoutVars>
      </dgm:prSet>
      <dgm:spPr/>
      <dgm:t>
        <a:bodyPr/>
        <a:lstStyle/>
        <a:p>
          <a:endParaRPr lang="fr-FR"/>
        </a:p>
      </dgm:t>
    </dgm:pt>
    <dgm:pt modelId="{3C3B93F6-A6D7-47B8-88FE-829B55A90E0B}" type="pres">
      <dgm:prSet presAssocID="{81836C5E-9868-4745-8ABD-6BBEF4C6CC7C}" presName="Accent" presStyleLbl="parChTrans1D1" presStyleIdx="2" presStyleCnt="3"/>
      <dgm:spPr/>
    </dgm:pt>
    <dgm:pt modelId="{C358B070-48E5-4646-B12D-06717DE3AFAB}" type="pres">
      <dgm:prSet presAssocID="{81836C5E-9868-4745-8ABD-6BBEF4C6CC7C}" presName="Child" presStyleLbl="revTx" presStyleIdx="5" presStyleCnt="6">
        <dgm:presLayoutVars>
          <dgm:chMax val="0"/>
          <dgm:chPref val="0"/>
          <dgm:bulletEnabled val="1"/>
        </dgm:presLayoutVars>
      </dgm:prSet>
      <dgm:spPr/>
      <dgm:t>
        <a:bodyPr/>
        <a:lstStyle/>
        <a:p>
          <a:endParaRPr lang="fr-FR"/>
        </a:p>
      </dgm:t>
    </dgm:pt>
  </dgm:ptLst>
  <dgm:cxnLst>
    <dgm:cxn modelId="{28DF6246-762F-43BE-B424-C6CA45AAEA8E}" type="presOf" srcId="{66F947D8-9741-411C-841F-BB3DFECCDBB0}" destId="{CC534D05-18AD-47FD-A6E5-2C4F3A1BD172}" srcOrd="0" destOrd="0" presId="urn:microsoft.com/office/officeart/2011/layout/TabList"/>
    <dgm:cxn modelId="{5A9720B3-B43D-41DB-A660-1DDB0410D88C}" srcId="{B2988A59-9741-4CA4-89A1-7F4A73944466}" destId="{81836C5E-9868-4745-8ABD-6BBEF4C6CC7C}" srcOrd="2" destOrd="0" parTransId="{F8592F44-0427-4294-8881-41F403DA7B07}" sibTransId="{4FBDC6B9-9251-4A82-B5F0-81C243D40D75}"/>
    <dgm:cxn modelId="{EC90301C-E8ED-4F20-B9C9-322BEB4CF620}" type="presOf" srcId="{041DC26C-C534-4199-9F68-60CF170DFCF5}" destId="{C358B070-48E5-4646-B12D-06717DE3AFAB}" srcOrd="0" destOrd="0" presId="urn:microsoft.com/office/officeart/2011/layout/TabList"/>
    <dgm:cxn modelId="{77E0D0FE-2DF0-46CE-B0E5-AC0CA63424F4}" srcId="{B3B48ED8-4BE5-4902-B270-FEAAC0E68059}" destId="{47A5038E-C84D-4254-AE00-8D7A23C8897C}" srcOrd="2" destOrd="0" parTransId="{66E94991-040E-4CAF-8125-FB0136394C34}" sibTransId="{EDBE2E57-2964-4B5B-85A7-25F30E615782}"/>
    <dgm:cxn modelId="{72666ED9-A432-4793-B329-4250F60C6C58}" type="presOf" srcId="{DDBBCA05-FB28-4AD2-BB13-9FBB557C3890}" destId="{3A6BBDB5-0E94-47C5-87C3-C6518CDF292C}" srcOrd="0" destOrd="0" presId="urn:microsoft.com/office/officeart/2011/layout/TabList"/>
    <dgm:cxn modelId="{711FC757-FC5D-4B26-AD54-81F129DA076B}" type="presOf" srcId="{5F8CB347-B5D1-44BA-BCF2-2A301EE6804B}" destId="{C358B070-48E5-4646-B12D-06717DE3AFAB}" srcOrd="0" destOrd="2" presId="urn:microsoft.com/office/officeart/2011/layout/TabList"/>
    <dgm:cxn modelId="{C575461D-B9EE-4948-9219-62677F17F275}" srcId="{B2988A59-9741-4CA4-89A1-7F4A73944466}" destId="{86AE7AD9-8B36-45DB-B3CC-599AAFDC3DFE}" srcOrd="0" destOrd="0" parTransId="{CCAD83A8-D923-48A9-9E22-83E6FD8FA8B0}" sibTransId="{95EFA2EB-7549-4043-A870-D50D97B1CB02}"/>
    <dgm:cxn modelId="{6DDDA25B-3F47-4B0F-891C-D2B997CBC10A}" srcId="{81836C5E-9868-4745-8ABD-6BBEF4C6CC7C}" destId="{E728230F-5397-4C8C-8F20-9F75C48CC996}" srcOrd="0" destOrd="0" parTransId="{10D4F504-B709-41FD-B062-9E9A9DE0585B}" sibTransId="{4B756EC7-E241-4F30-BF1A-619D02FBEC55}"/>
    <dgm:cxn modelId="{7A97B69D-3893-41D7-8162-96C7471CD9AE}" srcId="{81836C5E-9868-4745-8ABD-6BBEF4C6CC7C}" destId="{5F8CB347-B5D1-44BA-BCF2-2A301EE6804B}" srcOrd="3" destOrd="0" parTransId="{F117516E-E1CE-47B9-8547-620EFD1F783E}" sibTransId="{EC9C2920-A402-4F75-831A-5E38A0A3505A}"/>
    <dgm:cxn modelId="{7F404D7D-39E1-47FF-A485-8DC95A3173AE}" srcId="{B3B48ED8-4BE5-4902-B270-FEAAC0E68059}" destId="{8E951FB5-CAF6-4355-95EF-5E876F39021E}" srcOrd="1" destOrd="0" parTransId="{E02172DF-8F18-40EE-900B-8DD2AF0BE6AE}" sibTransId="{7D7365A6-F077-4829-84F0-9A41A73F9EBA}"/>
    <dgm:cxn modelId="{A985214F-0051-461E-930C-24648326EADD}" srcId="{86AE7AD9-8B36-45DB-B3CC-599AAFDC3DFE}" destId="{E03DF049-74A5-4416-B73F-0EEC190AC4AB}" srcOrd="0" destOrd="0" parTransId="{764C8D0A-AB00-491E-A853-576F5259802A}" sibTransId="{A3BF7D06-CB9B-4F1E-A31A-5393E4012C93}"/>
    <dgm:cxn modelId="{F1EF1A52-8953-4986-8AAD-5EB9ED3ED05F}" type="presOf" srcId="{86AE7AD9-8B36-45DB-B3CC-599AAFDC3DFE}" destId="{4214CC96-681E-447A-A753-4BE12FB5EC94}" srcOrd="0" destOrd="0" presId="urn:microsoft.com/office/officeart/2011/layout/TabList"/>
    <dgm:cxn modelId="{747F6DDE-8951-49B8-984D-8B6E82D8F4B2}" type="presOf" srcId="{81836C5E-9868-4745-8ABD-6BBEF4C6CC7C}" destId="{68BA7840-3ED1-4BDE-A407-81A10B6AE402}" srcOrd="0" destOrd="0" presId="urn:microsoft.com/office/officeart/2011/layout/TabList"/>
    <dgm:cxn modelId="{AFB6DB61-E1ED-48CD-84C9-0B56AC6CCCEB}" srcId="{B2988A59-9741-4CA4-89A1-7F4A73944466}" destId="{B3B48ED8-4BE5-4902-B270-FEAAC0E68059}" srcOrd="1" destOrd="0" parTransId="{F99E64D4-CA94-4D46-B1F7-8A4DEE0A3DB5}" sibTransId="{6FAE507D-DA56-41CF-BA66-C589CFFA3D41}"/>
    <dgm:cxn modelId="{BB1478C9-64D9-4211-91ED-7196260C83BE}" srcId="{81836C5E-9868-4745-8ABD-6BBEF4C6CC7C}" destId="{FCB7E5E7-1F84-43F6-B342-3368A17B61A2}" srcOrd="2" destOrd="0" parTransId="{41476651-67DC-4676-8F85-BF1616D126F1}" sibTransId="{35343901-E9B7-474D-9FA9-47865C315390}"/>
    <dgm:cxn modelId="{42FD9AF0-38B3-4265-A26D-0B4071214FDC}" srcId="{B3B48ED8-4BE5-4902-B270-FEAAC0E68059}" destId="{66F947D8-9741-411C-841F-BB3DFECCDBB0}" srcOrd="0" destOrd="0" parTransId="{B61818BA-5606-482D-9D0B-601F048901D6}" sibTransId="{11135F08-43BA-4C9F-A07E-A3804F3A5A55}"/>
    <dgm:cxn modelId="{E10E602D-FB91-4AC0-8572-2AF86A1465EE}" type="presOf" srcId="{8E951FB5-CAF6-4355-95EF-5E876F39021E}" destId="{95F66D35-B973-445B-8DAD-7B1D1A2F1824}" srcOrd="0" destOrd="0" presId="urn:microsoft.com/office/officeart/2011/layout/TabList"/>
    <dgm:cxn modelId="{80DCD53D-F546-4D81-A46A-96959B66623C}" type="presOf" srcId="{2ED9AF5E-E724-4C44-AAFA-EACD9F86E383}" destId="{3A6BBDB5-0E94-47C5-87C3-C6518CDF292C}" srcOrd="0" destOrd="1" presId="urn:microsoft.com/office/officeart/2011/layout/TabList"/>
    <dgm:cxn modelId="{9B526011-7741-4E4E-BC01-F9F8DA0127B7}" type="presOf" srcId="{47A5038E-C84D-4254-AE00-8D7A23C8897C}" destId="{95F66D35-B973-445B-8DAD-7B1D1A2F1824}" srcOrd="0" destOrd="1" presId="urn:microsoft.com/office/officeart/2011/layout/TabList"/>
    <dgm:cxn modelId="{4D59B33B-9266-40FE-A18D-A6B92142E130}" type="presOf" srcId="{B3B48ED8-4BE5-4902-B270-FEAAC0E68059}" destId="{ABED0AA7-E5DB-4EB6-B88B-627A43D7229F}" srcOrd="0" destOrd="0" presId="urn:microsoft.com/office/officeart/2011/layout/TabList"/>
    <dgm:cxn modelId="{B989EA6F-B645-4463-8C42-0EBB08DC5B65}" srcId="{86AE7AD9-8B36-45DB-B3CC-599AAFDC3DFE}" destId="{2ED9AF5E-E724-4C44-AAFA-EACD9F86E383}" srcOrd="2" destOrd="0" parTransId="{F79DE9D5-7694-4E0A-BD4A-FA58F625C812}" sibTransId="{59572C2F-9090-44D6-9FD8-67448CA9D10E}"/>
    <dgm:cxn modelId="{5A8CBA82-86BA-4B49-AC18-6306A9D272CA}" srcId="{86AE7AD9-8B36-45DB-B3CC-599AAFDC3DFE}" destId="{DDBBCA05-FB28-4AD2-BB13-9FBB557C3890}" srcOrd="1" destOrd="0" parTransId="{A1348671-C5E1-4DA6-B623-944F1210A436}" sibTransId="{D457ABED-3460-4045-82B6-73B5F5148D89}"/>
    <dgm:cxn modelId="{99FA4B29-8935-4030-92D3-7C8735364F9E}" type="presOf" srcId="{B2988A59-9741-4CA4-89A1-7F4A73944466}" destId="{2844F154-68DA-4CAC-BBEE-1B3367857159}" srcOrd="0" destOrd="0" presId="urn:microsoft.com/office/officeart/2011/layout/TabList"/>
    <dgm:cxn modelId="{26E855D3-C89D-4786-B93C-30C5D0BE710A}" type="presOf" srcId="{E03DF049-74A5-4416-B73F-0EEC190AC4AB}" destId="{C991ED67-51B9-4A3B-9BD2-F68C3FF783E1}" srcOrd="0" destOrd="0" presId="urn:microsoft.com/office/officeart/2011/layout/TabList"/>
    <dgm:cxn modelId="{78FA1AB0-BEE0-47CD-875E-4A6988F4C40B}" type="presOf" srcId="{FCB7E5E7-1F84-43F6-B342-3368A17B61A2}" destId="{C358B070-48E5-4646-B12D-06717DE3AFAB}" srcOrd="0" destOrd="1" presId="urn:microsoft.com/office/officeart/2011/layout/TabList"/>
    <dgm:cxn modelId="{5B617826-82ED-442A-98C7-1DD22B6B5161}" type="presOf" srcId="{E728230F-5397-4C8C-8F20-9F75C48CC996}" destId="{C4E8B78A-79F9-498F-9194-ABBDF7A75487}" srcOrd="0" destOrd="0" presId="urn:microsoft.com/office/officeart/2011/layout/TabList"/>
    <dgm:cxn modelId="{D287285C-E184-450C-9F66-0F94C0B39F66}" srcId="{81836C5E-9868-4745-8ABD-6BBEF4C6CC7C}" destId="{041DC26C-C534-4199-9F68-60CF170DFCF5}" srcOrd="1" destOrd="0" parTransId="{366E9E61-4BD5-41D5-A7F3-2E7C1F0C9339}" sibTransId="{B230B0C9-0FC0-4AB3-B6F5-BB44C10DA3DD}"/>
    <dgm:cxn modelId="{87794137-970D-4D59-A4F8-6376964C5DB4}" type="presParOf" srcId="{2844F154-68DA-4CAC-BBEE-1B3367857159}" destId="{A1789BD3-0C98-41E6-AE28-3CC00803C091}" srcOrd="0" destOrd="0" presId="urn:microsoft.com/office/officeart/2011/layout/TabList"/>
    <dgm:cxn modelId="{F2CD1100-3CFC-4B0E-9AE4-2C783A4AC4D1}" type="presParOf" srcId="{A1789BD3-0C98-41E6-AE28-3CC00803C091}" destId="{C991ED67-51B9-4A3B-9BD2-F68C3FF783E1}" srcOrd="0" destOrd="0" presId="urn:microsoft.com/office/officeart/2011/layout/TabList"/>
    <dgm:cxn modelId="{5027CF32-91CD-4B83-BFC9-F5B15457DE92}" type="presParOf" srcId="{A1789BD3-0C98-41E6-AE28-3CC00803C091}" destId="{4214CC96-681E-447A-A753-4BE12FB5EC94}" srcOrd="1" destOrd="0" presId="urn:microsoft.com/office/officeart/2011/layout/TabList"/>
    <dgm:cxn modelId="{1EAAF832-247E-438D-BA6B-9290A7E3AD70}" type="presParOf" srcId="{A1789BD3-0C98-41E6-AE28-3CC00803C091}" destId="{81662AEA-CED2-44D1-BBEA-87D7F7EFDF2E}" srcOrd="2" destOrd="0" presId="urn:microsoft.com/office/officeart/2011/layout/TabList"/>
    <dgm:cxn modelId="{BD4031F9-468F-4DEB-BCE2-326E13B99758}" type="presParOf" srcId="{2844F154-68DA-4CAC-BBEE-1B3367857159}" destId="{3A6BBDB5-0E94-47C5-87C3-C6518CDF292C}" srcOrd="1" destOrd="0" presId="urn:microsoft.com/office/officeart/2011/layout/TabList"/>
    <dgm:cxn modelId="{E8FBDD9D-0EE2-46F6-A84F-17288DEA90A1}" type="presParOf" srcId="{2844F154-68DA-4CAC-BBEE-1B3367857159}" destId="{2A22B529-22C1-41FA-AB3C-91A029578EE1}" srcOrd="2" destOrd="0" presId="urn:microsoft.com/office/officeart/2011/layout/TabList"/>
    <dgm:cxn modelId="{44F3710B-570C-4867-8547-FB50089C2ACF}" type="presParOf" srcId="{2844F154-68DA-4CAC-BBEE-1B3367857159}" destId="{5150E885-D2F1-4004-A65F-29F5DBAC5454}" srcOrd="3" destOrd="0" presId="urn:microsoft.com/office/officeart/2011/layout/TabList"/>
    <dgm:cxn modelId="{73BFAEF6-4742-430D-BDB4-72BEE474BC1E}" type="presParOf" srcId="{5150E885-D2F1-4004-A65F-29F5DBAC5454}" destId="{CC534D05-18AD-47FD-A6E5-2C4F3A1BD172}" srcOrd="0" destOrd="0" presId="urn:microsoft.com/office/officeart/2011/layout/TabList"/>
    <dgm:cxn modelId="{DE7B7050-99F0-4197-A8FD-EC30DDCCE421}" type="presParOf" srcId="{5150E885-D2F1-4004-A65F-29F5DBAC5454}" destId="{ABED0AA7-E5DB-4EB6-B88B-627A43D7229F}" srcOrd="1" destOrd="0" presId="urn:microsoft.com/office/officeart/2011/layout/TabList"/>
    <dgm:cxn modelId="{DA8F2E6D-32EF-4A3E-826D-C71C2FFF1910}" type="presParOf" srcId="{5150E885-D2F1-4004-A65F-29F5DBAC5454}" destId="{14545EDC-7403-4B9F-A39A-24F28E04B7DA}" srcOrd="2" destOrd="0" presId="urn:microsoft.com/office/officeart/2011/layout/TabList"/>
    <dgm:cxn modelId="{CA35AEA7-9442-4E35-8B56-B0E06FF5A708}" type="presParOf" srcId="{2844F154-68DA-4CAC-BBEE-1B3367857159}" destId="{95F66D35-B973-445B-8DAD-7B1D1A2F1824}" srcOrd="4" destOrd="0" presId="urn:microsoft.com/office/officeart/2011/layout/TabList"/>
    <dgm:cxn modelId="{058079E3-8145-4FA4-899E-1924E56C4FD5}" type="presParOf" srcId="{2844F154-68DA-4CAC-BBEE-1B3367857159}" destId="{A72B90D1-0EF5-4BED-862D-56C55147CEF8}" srcOrd="5" destOrd="0" presId="urn:microsoft.com/office/officeart/2011/layout/TabList"/>
    <dgm:cxn modelId="{753C0370-33D0-4479-8336-B79A95EE110F}" type="presParOf" srcId="{2844F154-68DA-4CAC-BBEE-1B3367857159}" destId="{05567702-572C-4C85-9B72-55A94B169CC8}" srcOrd="6" destOrd="0" presId="urn:microsoft.com/office/officeart/2011/layout/TabList"/>
    <dgm:cxn modelId="{BCFE8D70-EDD5-456D-8ECF-1927C6FF0EB9}" type="presParOf" srcId="{05567702-572C-4C85-9B72-55A94B169CC8}" destId="{C4E8B78A-79F9-498F-9194-ABBDF7A75487}" srcOrd="0" destOrd="0" presId="urn:microsoft.com/office/officeart/2011/layout/TabList"/>
    <dgm:cxn modelId="{B167D24B-828C-473E-A592-2636AB429D47}" type="presParOf" srcId="{05567702-572C-4C85-9B72-55A94B169CC8}" destId="{68BA7840-3ED1-4BDE-A407-81A10B6AE402}" srcOrd="1" destOrd="0" presId="urn:microsoft.com/office/officeart/2011/layout/TabList"/>
    <dgm:cxn modelId="{93E5CF96-AB4D-4476-A5C5-1B42BAC3702A}" type="presParOf" srcId="{05567702-572C-4C85-9B72-55A94B169CC8}" destId="{3C3B93F6-A6D7-47B8-88FE-829B55A90E0B}" srcOrd="2" destOrd="0" presId="urn:microsoft.com/office/officeart/2011/layout/TabList"/>
    <dgm:cxn modelId="{7A3FCB98-C438-42D5-91F7-F8D00B61E216}" type="presParOf" srcId="{2844F154-68DA-4CAC-BBEE-1B3367857159}" destId="{C358B070-48E5-4646-B12D-06717DE3AFAB}" srcOrd="7" destOrd="0" presId="urn:microsoft.com/office/officeart/2011/layout/Tab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DC3D51-A7C9-4CEC-896D-99AD82DA61DF}">
      <dsp:nvSpPr>
        <dsp:cNvPr id="0" name=""/>
        <dsp:cNvSpPr/>
      </dsp:nvSpPr>
      <dsp:spPr>
        <a:xfrm>
          <a:off x="5574876" y="697001"/>
          <a:ext cx="1846340" cy="184668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49F134-5F3B-4597-AC73-720F18F77C60}">
      <dsp:nvSpPr>
        <dsp:cNvPr id="0" name=""/>
        <dsp:cNvSpPr/>
      </dsp:nvSpPr>
      <dsp:spPr>
        <a:xfrm>
          <a:off x="5446656" y="758568"/>
          <a:ext cx="2102780" cy="1723548"/>
        </a:xfrm>
        <a:prstGeom prst="ellipse">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b="1" kern="1200" dirty="0" smtClean="0"/>
            <a:t>Hématome rétro-placentaire</a:t>
          </a:r>
          <a:endParaRPr lang="fr-FR" sz="1600" b="1" kern="1200" dirty="0"/>
        </a:p>
      </dsp:txBody>
      <dsp:txXfrm>
        <a:off x="5747263" y="1004835"/>
        <a:ext cx="1501566" cy="1231013"/>
      </dsp:txXfrm>
    </dsp:sp>
    <dsp:sp modelId="{A4745C66-68C8-4361-BDC1-D0308B04F550}">
      <dsp:nvSpPr>
        <dsp:cNvPr id="0" name=""/>
        <dsp:cNvSpPr/>
      </dsp:nvSpPr>
      <dsp:spPr>
        <a:xfrm rot="2700000">
          <a:off x="3668854" y="699234"/>
          <a:ext cx="1841892" cy="1841892"/>
        </a:xfrm>
        <a:prstGeom prst="teardrop">
          <a:avLst>
            <a:gd name="adj" fmla="val 10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7C08AD-D32B-45B5-9905-5F59A01D71B0}">
      <dsp:nvSpPr>
        <dsp:cNvPr id="0" name=""/>
        <dsp:cNvSpPr/>
      </dsp:nvSpPr>
      <dsp:spPr>
        <a:xfrm>
          <a:off x="3727935" y="758568"/>
          <a:ext cx="1723731" cy="1723548"/>
        </a:xfrm>
        <a:prstGeom prst="ellipse">
          <a:avLst/>
        </a:prstGeom>
        <a:solidFill>
          <a:schemeClr val="lt1">
            <a:alpha val="90000"/>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b="1" kern="1200" dirty="0" smtClean="0"/>
            <a:t>hémorragie</a:t>
          </a:r>
          <a:endParaRPr lang="fr-FR" sz="1600" b="1" kern="1200" dirty="0"/>
        </a:p>
      </dsp:txBody>
      <dsp:txXfrm>
        <a:off x="3974354" y="1004835"/>
        <a:ext cx="1230893" cy="1231013"/>
      </dsp:txXfrm>
    </dsp:sp>
    <dsp:sp modelId="{2CFAFD4B-0882-4664-B03C-2226B801C7CB}">
      <dsp:nvSpPr>
        <dsp:cNvPr id="0" name=""/>
        <dsp:cNvSpPr/>
      </dsp:nvSpPr>
      <dsp:spPr>
        <a:xfrm rot="2700000">
          <a:off x="1760609" y="699234"/>
          <a:ext cx="1841892" cy="1841892"/>
        </a:xfrm>
        <a:prstGeom prst="teardrop">
          <a:avLst>
            <a:gd name="adj" fmla="val 10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BB5D38-C396-4819-9CBD-A93D7962B545}">
      <dsp:nvSpPr>
        <dsp:cNvPr id="0" name=""/>
        <dsp:cNvSpPr/>
      </dsp:nvSpPr>
      <dsp:spPr>
        <a:xfrm>
          <a:off x="1819690" y="758568"/>
          <a:ext cx="1723731" cy="1723548"/>
        </a:xfrm>
        <a:prstGeom prst="ellipse">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b="1" kern="1200" dirty="0" smtClean="0"/>
            <a:t>décollement</a:t>
          </a:r>
          <a:endParaRPr lang="fr-FR" sz="1600" b="1" kern="1200" dirty="0"/>
        </a:p>
      </dsp:txBody>
      <dsp:txXfrm>
        <a:off x="2066109" y="1004835"/>
        <a:ext cx="1230893" cy="12310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03182-5FE7-4576-9934-152F9B83D165}">
      <dsp:nvSpPr>
        <dsp:cNvPr id="0" name=""/>
        <dsp:cNvSpPr/>
      </dsp:nvSpPr>
      <dsp:spPr>
        <a:xfrm rot="5400000">
          <a:off x="5129939" y="-2136004"/>
          <a:ext cx="708378" cy="5161533"/>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fr-FR" sz="1600" kern="1200" dirty="0" smtClean="0"/>
            <a:t>Trompeuse </a:t>
          </a:r>
          <a:endParaRPr lang="fr-FR" sz="1600" kern="1200" dirty="0"/>
        </a:p>
        <a:p>
          <a:pPr marL="171450" lvl="1" indent="-171450" algn="l" defTabSz="711200">
            <a:lnSpc>
              <a:spcPct val="90000"/>
            </a:lnSpc>
            <a:spcBef>
              <a:spcPct val="0"/>
            </a:spcBef>
            <a:spcAft>
              <a:spcPct val="15000"/>
            </a:spcAft>
            <a:buChar char="••"/>
          </a:pPr>
          <a:r>
            <a:rPr lang="fr-FR" sz="1600" kern="1200" dirty="0" smtClean="0"/>
            <a:t>Risque d’ être traité par les b mimétiques</a:t>
          </a:r>
          <a:endParaRPr lang="fr-FR" sz="1600" kern="1200" dirty="0"/>
        </a:p>
      </dsp:txBody>
      <dsp:txXfrm rot="-5400000">
        <a:off x="2903362" y="125153"/>
        <a:ext cx="5126953" cy="639218"/>
      </dsp:txXfrm>
    </dsp:sp>
    <dsp:sp modelId="{82FF63D4-A822-4F00-9517-DB8E8C617BE7}">
      <dsp:nvSpPr>
        <dsp:cNvPr id="0" name=""/>
        <dsp:cNvSpPr/>
      </dsp:nvSpPr>
      <dsp:spPr>
        <a:xfrm>
          <a:off x="0" y="2025"/>
          <a:ext cx="2903362" cy="885473"/>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fr-FR" sz="2500" kern="1200" dirty="0" smtClean="0"/>
            <a:t>F.MAP</a:t>
          </a:r>
          <a:endParaRPr lang="fr-FR" sz="2500" kern="1200" dirty="0"/>
        </a:p>
      </dsp:txBody>
      <dsp:txXfrm>
        <a:off x="43225" y="45250"/>
        <a:ext cx="2816912" cy="799023"/>
      </dsp:txXfrm>
    </dsp:sp>
    <dsp:sp modelId="{FD9A0B76-AC27-4C9B-B080-8C0B10A6F416}">
      <dsp:nvSpPr>
        <dsp:cNvPr id="0" name=""/>
        <dsp:cNvSpPr/>
      </dsp:nvSpPr>
      <dsp:spPr>
        <a:xfrm rot="5400000">
          <a:off x="5129939" y="-984110"/>
          <a:ext cx="708378" cy="5161533"/>
        </a:xfrm>
        <a:prstGeom prst="round2SameRect">
          <a:avLst/>
        </a:prstGeom>
        <a:solidFill>
          <a:schemeClr val="accent3">
            <a:tint val="40000"/>
            <a:alpha val="90000"/>
            <a:hueOff val="5358425"/>
            <a:satOff val="-6896"/>
            <a:lumOff val="-537"/>
            <a:alphaOff val="0"/>
          </a:schemeClr>
        </a:solidFill>
        <a:ln w="9525" cap="flat" cmpd="sng" algn="ctr">
          <a:solidFill>
            <a:schemeClr val="accent3">
              <a:tint val="40000"/>
              <a:alpha val="90000"/>
              <a:hueOff val="5358425"/>
              <a:satOff val="-6896"/>
              <a:lumOff val="-53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fr-FR" sz="1600" kern="1200" dirty="0" smtClean="0"/>
            <a:t>Tableau de douleur abdominale aigue,</a:t>
          </a:r>
          <a:endParaRPr lang="fr-FR" sz="1600" kern="1200" dirty="0"/>
        </a:p>
        <a:p>
          <a:pPr marL="171450" lvl="1" indent="-171450" algn="l" defTabSz="711200">
            <a:lnSpc>
              <a:spcPct val="90000"/>
            </a:lnSpc>
            <a:spcBef>
              <a:spcPct val="0"/>
            </a:spcBef>
            <a:spcAft>
              <a:spcPct val="15000"/>
            </a:spcAft>
            <a:buChar char="••"/>
          </a:pPr>
          <a:r>
            <a:rPr lang="fr-FR" sz="1600" kern="1200" dirty="0" smtClean="0"/>
            <a:t>Brutale souvent régressive</a:t>
          </a:r>
          <a:endParaRPr lang="fr-FR" sz="1600" kern="1200" dirty="0"/>
        </a:p>
      </dsp:txBody>
      <dsp:txXfrm rot="-5400000">
        <a:off x="2903362" y="1277047"/>
        <a:ext cx="5126953" cy="639218"/>
      </dsp:txXfrm>
    </dsp:sp>
    <dsp:sp modelId="{616C9BD3-6E8F-4A36-80FD-3278A9D46B10}">
      <dsp:nvSpPr>
        <dsp:cNvPr id="0" name=""/>
        <dsp:cNvSpPr/>
      </dsp:nvSpPr>
      <dsp:spPr>
        <a:xfrm>
          <a:off x="0" y="1146898"/>
          <a:ext cx="2903362" cy="885473"/>
        </a:xfrm>
        <a:prstGeom prst="roundRect">
          <a:avLst/>
        </a:prstGeom>
        <a:gradFill rotWithShape="0">
          <a:gsLst>
            <a:gs pos="0">
              <a:schemeClr val="accent3">
                <a:hueOff val="2812566"/>
                <a:satOff val="-4220"/>
                <a:lumOff val="-686"/>
                <a:alphaOff val="0"/>
                <a:shade val="51000"/>
                <a:satMod val="130000"/>
              </a:schemeClr>
            </a:gs>
            <a:gs pos="80000">
              <a:schemeClr val="accent3">
                <a:hueOff val="2812566"/>
                <a:satOff val="-4220"/>
                <a:lumOff val="-686"/>
                <a:alphaOff val="0"/>
                <a:shade val="93000"/>
                <a:satMod val="130000"/>
              </a:schemeClr>
            </a:gs>
            <a:gs pos="100000">
              <a:schemeClr val="accent3">
                <a:hueOff val="2812566"/>
                <a:satOff val="-4220"/>
                <a:lumOff val="-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fr-FR" sz="2500" kern="1200" dirty="0" smtClean="0"/>
            <a:t>F. fruste</a:t>
          </a:r>
          <a:endParaRPr lang="fr-FR" sz="2500" kern="1200" dirty="0"/>
        </a:p>
      </dsp:txBody>
      <dsp:txXfrm>
        <a:off x="43225" y="1190123"/>
        <a:ext cx="2816912" cy="799023"/>
      </dsp:txXfrm>
    </dsp:sp>
    <dsp:sp modelId="{C7E20E6E-DCB7-494C-A1DB-88118E65FAD0}">
      <dsp:nvSpPr>
        <dsp:cNvPr id="0" name=""/>
        <dsp:cNvSpPr/>
      </dsp:nvSpPr>
      <dsp:spPr>
        <a:xfrm rot="5400000">
          <a:off x="5129939" y="162783"/>
          <a:ext cx="708378" cy="5161533"/>
        </a:xfrm>
        <a:prstGeom prst="round2SameRect">
          <a:avLst/>
        </a:prstGeom>
        <a:solidFill>
          <a:schemeClr val="accent3">
            <a:tint val="40000"/>
            <a:alpha val="90000"/>
            <a:hueOff val="10716850"/>
            <a:satOff val="-13793"/>
            <a:lumOff val="-1075"/>
            <a:alphaOff val="0"/>
          </a:schemeClr>
        </a:solidFill>
        <a:ln w="9525" cap="flat" cmpd="sng" algn="ctr">
          <a:solidFill>
            <a:schemeClr val="accent3">
              <a:tint val="40000"/>
              <a:alpha val="90000"/>
              <a:hueOff val="10716850"/>
              <a:satOff val="-13793"/>
              <a:lumOff val="-107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fr-FR" sz="1600" kern="1200" dirty="0" smtClean="0"/>
            <a:t>Intervention rapide  </a:t>
          </a:r>
          <a:endParaRPr lang="fr-FR" sz="1600" kern="1200" dirty="0"/>
        </a:p>
        <a:p>
          <a:pPr marL="171450" lvl="1" indent="-171450" algn="l" defTabSz="711200">
            <a:lnSpc>
              <a:spcPct val="90000"/>
            </a:lnSpc>
            <a:spcBef>
              <a:spcPct val="0"/>
            </a:spcBef>
            <a:spcAft>
              <a:spcPct val="15000"/>
            </a:spcAft>
            <a:buChar char="••"/>
          </a:pPr>
          <a:r>
            <a:rPr lang="fr-FR" sz="1600" kern="1200" dirty="0" smtClean="0"/>
            <a:t>Abondance de saignement sous forme peu douloureuse</a:t>
          </a:r>
          <a:endParaRPr lang="fr-FR" sz="1600" kern="1200" dirty="0"/>
        </a:p>
      </dsp:txBody>
      <dsp:txXfrm rot="-5400000">
        <a:off x="2903362" y="2423940"/>
        <a:ext cx="5126953" cy="639218"/>
      </dsp:txXfrm>
    </dsp:sp>
    <dsp:sp modelId="{646DEA5C-F93E-45E9-AE63-13F986CA1CFB}">
      <dsp:nvSpPr>
        <dsp:cNvPr id="0" name=""/>
        <dsp:cNvSpPr/>
      </dsp:nvSpPr>
      <dsp:spPr>
        <a:xfrm>
          <a:off x="27407" y="2293789"/>
          <a:ext cx="2903362" cy="885473"/>
        </a:xfrm>
        <a:prstGeom prst="round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fr-FR" sz="2500" kern="1200" dirty="0" smtClean="0"/>
            <a:t>F. Associées a un PP </a:t>
          </a:r>
          <a:endParaRPr lang="fr-FR" sz="2500" kern="1200" dirty="0"/>
        </a:p>
      </dsp:txBody>
      <dsp:txXfrm>
        <a:off x="70632" y="2337014"/>
        <a:ext cx="2816912" cy="799023"/>
      </dsp:txXfrm>
    </dsp:sp>
    <dsp:sp modelId="{B6AEA92B-4852-48E3-806B-72539B421F51}">
      <dsp:nvSpPr>
        <dsp:cNvPr id="0" name=""/>
        <dsp:cNvSpPr/>
      </dsp:nvSpPr>
      <dsp:spPr>
        <a:xfrm>
          <a:off x="1088441" y="3440681"/>
          <a:ext cx="2903362" cy="885473"/>
        </a:xfrm>
        <a:prstGeom prst="roundRect">
          <a:avLst/>
        </a:prstGeom>
        <a:gradFill rotWithShape="0">
          <a:gsLst>
            <a:gs pos="0">
              <a:schemeClr val="accent3">
                <a:hueOff val="8437698"/>
                <a:satOff val="-12660"/>
                <a:lumOff val="-2059"/>
                <a:alphaOff val="0"/>
                <a:shade val="51000"/>
                <a:satMod val="130000"/>
              </a:schemeClr>
            </a:gs>
            <a:gs pos="80000">
              <a:schemeClr val="accent3">
                <a:hueOff val="8437698"/>
                <a:satOff val="-12660"/>
                <a:lumOff val="-2059"/>
                <a:alphaOff val="0"/>
                <a:shade val="93000"/>
                <a:satMod val="130000"/>
              </a:schemeClr>
            </a:gs>
            <a:gs pos="100000">
              <a:schemeClr val="accent3">
                <a:hueOff val="8437698"/>
                <a:satOff val="-12660"/>
                <a:lumOff val="-205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fr-FR" sz="2500" kern="1200" dirty="0" smtClean="0"/>
            <a:t>F. Survenant lors du travail </a:t>
          </a:r>
          <a:endParaRPr lang="fr-FR" sz="2500" kern="1200" dirty="0"/>
        </a:p>
      </dsp:txBody>
      <dsp:txXfrm>
        <a:off x="1131666" y="3483906"/>
        <a:ext cx="2816912" cy="799023"/>
      </dsp:txXfrm>
    </dsp:sp>
    <dsp:sp modelId="{DE4AA5A0-262C-4BBE-B3CB-7841D55A5B2E}">
      <dsp:nvSpPr>
        <dsp:cNvPr id="0" name=""/>
        <dsp:cNvSpPr/>
      </dsp:nvSpPr>
      <dsp:spPr>
        <a:xfrm>
          <a:off x="4600116" y="3345103"/>
          <a:ext cx="2903362" cy="885473"/>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fr-FR" sz="2500" kern="1200" dirty="0" smtClean="0"/>
            <a:t>F. Très précoces T1 ou T2</a:t>
          </a:r>
          <a:endParaRPr lang="fr-FR" sz="2500" kern="1200" dirty="0"/>
        </a:p>
      </dsp:txBody>
      <dsp:txXfrm>
        <a:off x="4643341" y="3388328"/>
        <a:ext cx="2816912" cy="7990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D332F2-CD5F-49FA-BA86-E8FA637F2894}">
      <dsp:nvSpPr>
        <dsp:cNvPr id="0" name=""/>
        <dsp:cNvSpPr/>
      </dsp:nvSpPr>
      <dsp:spPr>
        <a:xfrm>
          <a:off x="236482" y="412395"/>
          <a:ext cx="2301637" cy="719261"/>
        </a:xfrm>
        <a:prstGeom prst="rect">
          <a:avLst/>
        </a:prstGeom>
        <a:solidFill>
          <a:schemeClr val="lt1">
            <a:alpha val="40000"/>
            <a:hueOff val="0"/>
            <a:satOff val="0"/>
            <a:lumOff val="0"/>
            <a:alphaOff val="0"/>
          </a:schemeClr>
        </a:solidFill>
        <a:ln w="38100" cap="flat" cmpd="sng" algn="ctr">
          <a:solidFill>
            <a:srgbClr val="00B050"/>
          </a:solidFill>
          <a:prstDash val="solid"/>
        </a:ln>
        <a:effectLst/>
      </dsp:spPr>
      <dsp:style>
        <a:lnRef idx="1">
          <a:scrgbClr r="0" g="0" b="0"/>
        </a:lnRef>
        <a:fillRef idx="1">
          <a:scrgbClr r="0" g="0" b="0"/>
        </a:fillRef>
        <a:effectRef idx="0">
          <a:scrgbClr r="0" g="0" b="0"/>
        </a:effectRef>
        <a:fontRef idx="minor"/>
      </dsp:style>
      <dsp:txBody>
        <a:bodyPr spcFirstLastPara="0" vert="horz" wrap="square" lIns="487180" tIns="64770" rIns="64770" bIns="64770" numCol="1" spcCol="1270" anchor="ctr" anchorCtr="0">
          <a:noAutofit/>
        </a:bodyPr>
        <a:lstStyle/>
        <a:p>
          <a:pPr lvl="0" algn="l" defTabSz="755650">
            <a:lnSpc>
              <a:spcPct val="90000"/>
            </a:lnSpc>
            <a:spcBef>
              <a:spcPct val="0"/>
            </a:spcBef>
            <a:spcAft>
              <a:spcPct val="35000"/>
            </a:spcAft>
          </a:pPr>
          <a:r>
            <a:rPr lang="fr-FR" sz="1700" b="1" kern="1200" dirty="0" smtClean="0"/>
            <a:t>État de choc maternel voir CIVD </a:t>
          </a:r>
          <a:endParaRPr lang="fr-FR" sz="1700" b="1" kern="1200" dirty="0"/>
        </a:p>
      </dsp:txBody>
      <dsp:txXfrm>
        <a:off x="236482" y="412395"/>
        <a:ext cx="2301637" cy="719261"/>
      </dsp:txXfrm>
    </dsp:sp>
    <dsp:sp modelId="{589403E7-CB1E-4E5D-809E-A8A4F9B8E86A}">
      <dsp:nvSpPr>
        <dsp:cNvPr id="0" name=""/>
        <dsp:cNvSpPr/>
      </dsp:nvSpPr>
      <dsp:spPr>
        <a:xfrm>
          <a:off x="140581" y="308502"/>
          <a:ext cx="503483" cy="755224"/>
        </a:xfrm>
        <a:prstGeom prst="rect">
          <a:avLst/>
        </a:prstGeom>
        <a:solidFill>
          <a:schemeClr val="accent5">
            <a:tint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FA0EE7EF-798F-48EA-8FD9-86E6688B0D0B}">
      <dsp:nvSpPr>
        <dsp:cNvPr id="0" name=""/>
        <dsp:cNvSpPr/>
      </dsp:nvSpPr>
      <dsp:spPr>
        <a:xfrm>
          <a:off x="2719548" y="412590"/>
          <a:ext cx="2300183" cy="718807"/>
        </a:xfrm>
        <a:prstGeom prst="rect">
          <a:avLst/>
        </a:prstGeom>
        <a:solidFill>
          <a:schemeClr val="lt1">
            <a:alpha val="40000"/>
            <a:hueOff val="0"/>
            <a:satOff val="0"/>
            <a:lumOff val="0"/>
            <a:alphaOff val="0"/>
          </a:schemeClr>
        </a:solidFill>
        <a:ln w="38100" cap="flat" cmpd="sng" algn="ctr">
          <a:solidFill>
            <a:srgbClr val="00B0F0"/>
          </a:solidFill>
          <a:prstDash val="solid"/>
        </a:ln>
        <a:effectLst/>
      </dsp:spPr>
      <dsp:style>
        <a:lnRef idx="1">
          <a:scrgbClr r="0" g="0" b="0"/>
        </a:lnRef>
        <a:fillRef idx="1">
          <a:scrgbClr r="0" g="0" b="0"/>
        </a:fillRef>
        <a:effectRef idx="0">
          <a:scrgbClr r="0" g="0" b="0"/>
        </a:effectRef>
        <a:fontRef idx="minor"/>
      </dsp:style>
      <dsp:txBody>
        <a:bodyPr spcFirstLastPara="0" vert="horz" wrap="square" lIns="486872" tIns="64770" rIns="64770" bIns="64770" numCol="1" spcCol="1270" anchor="ctr" anchorCtr="0">
          <a:noAutofit/>
        </a:bodyPr>
        <a:lstStyle/>
        <a:p>
          <a:pPr lvl="0" algn="l" defTabSz="755650">
            <a:lnSpc>
              <a:spcPct val="90000"/>
            </a:lnSpc>
            <a:spcBef>
              <a:spcPct val="0"/>
            </a:spcBef>
            <a:spcAft>
              <a:spcPct val="35000"/>
            </a:spcAft>
          </a:pPr>
          <a:r>
            <a:rPr lang="fr-FR" sz="1700" b="1" kern="1200" dirty="0" smtClean="0"/>
            <a:t>APN voir MIU</a:t>
          </a:r>
          <a:endParaRPr lang="fr-FR" sz="1700" b="1" kern="1200" dirty="0"/>
        </a:p>
      </dsp:txBody>
      <dsp:txXfrm>
        <a:off x="2719548" y="412590"/>
        <a:ext cx="2300183" cy="718807"/>
      </dsp:txXfrm>
    </dsp:sp>
    <dsp:sp modelId="{3055B8B5-1A02-425D-960D-7AB52D8728E0}">
      <dsp:nvSpPr>
        <dsp:cNvPr id="0" name=""/>
        <dsp:cNvSpPr/>
      </dsp:nvSpPr>
      <dsp:spPr>
        <a:xfrm>
          <a:off x="2623707" y="308762"/>
          <a:ext cx="503165" cy="754747"/>
        </a:xfrm>
        <a:prstGeom prst="rect">
          <a:avLst/>
        </a:prstGeom>
        <a:solidFill>
          <a:schemeClr val="accent5">
            <a:tint val="50000"/>
            <a:hueOff val="-5341183"/>
            <a:satOff val="23809"/>
            <a:lumOff val="2104"/>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F9C7B3FE-2CDC-41FE-98E9-0F57131D31BE}">
      <dsp:nvSpPr>
        <dsp:cNvPr id="0" name=""/>
        <dsp:cNvSpPr/>
      </dsp:nvSpPr>
      <dsp:spPr>
        <a:xfrm>
          <a:off x="5200797" y="413755"/>
          <a:ext cx="2291469" cy="716084"/>
        </a:xfrm>
        <a:prstGeom prst="rect">
          <a:avLst/>
        </a:prstGeom>
        <a:solidFill>
          <a:schemeClr val="lt1">
            <a:alpha val="40000"/>
            <a:hueOff val="0"/>
            <a:satOff val="0"/>
            <a:lumOff val="0"/>
            <a:alphaOff val="0"/>
          </a:schemeClr>
        </a:solidFill>
        <a:ln w="38100" cap="flat" cmpd="sng" algn="ctr">
          <a:solidFill>
            <a:srgbClr val="7030A0"/>
          </a:solidFill>
          <a:prstDash val="solid"/>
        </a:ln>
        <a:effectLst/>
      </dsp:spPr>
      <dsp:style>
        <a:lnRef idx="1">
          <a:scrgbClr r="0" g="0" b="0"/>
        </a:lnRef>
        <a:fillRef idx="1">
          <a:scrgbClr r="0" g="0" b="0"/>
        </a:fillRef>
        <a:effectRef idx="0">
          <a:scrgbClr r="0" g="0" b="0"/>
        </a:effectRef>
        <a:fontRef idx="minor"/>
      </dsp:style>
      <dsp:txBody>
        <a:bodyPr spcFirstLastPara="0" vert="horz" wrap="square" lIns="485028" tIns="64770" rIns="64770" bIns="64770" numCol="1" spcCol="1270" anchor="ctr" anchorCtr="0">
          <a:noAutofit/>
        </a:bodyPr>
        <a:lstStyle/>
        <a:p>
          <a:pPr lvl="0" algn="l" defTabSz="755650">
            <a:lnSpc>
              <a:spcPct val="90000"/>
            </a:lnSpc>
            <a:spcBef>
              <a:spcPct val="0"/>
            </a:spcBef>
            <a:spcAft>
              <a:spcPct val="35000"/>
            </a:spcAft>
          </a:pPr>
          <a:r>
            <a:rPr lang="fr-FR" sz="1700" b="1" kern="1200" dirty="0" smtClean="0"/>
            <a:t>FAVORABLE</a:t>
          </a:r>
          <a:endParaRPr lang="fr-FR" sz="1700" b="1" kern="1200" dirty="0"/>
        </a:p>
      </dsp:txBody>
      <dsp:txXfrm>
        <a:off x="5200797" y="413755"/>
        <a:ext cx="2291469" cy="716084"/>
      </dsp:txXfrm>
    </dsp:sp>
    <dsp:sp modelId="{A4771795-2725-420E-BD81-3D9592BF4FDA}">
      <dsp:nvSpPr>
        <dsp:cNvPr id="0" name=""/>
        <dsp:cNvSpPr/>
      </dsp:nvSpPr>
      <dsp:spPr>
        <a:xfrm>
          <a:off x="5105319" y="310320"/>
          <a:ext cx="501258" cy="751888"/>
        </a:xfrm>
        <a:prstGeom prst="rect">
          <a:avLst/>
        </a:prstGeom>
        <a:solidFill>
          <a:schemeClr val="accent5">
            <a:tint val="50000"/>
            <a:hueOff val="-10682366"/>
            <a:satOff val="47617"/>
            <a:lumOff val="4207"/>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BA3168-7961-4EB9-95B7-933B80A44BE0}">
      <dsp:nvSpPr>
        <dsp:cNvPr id="0" name=""/>
        <dsp:cNvSpPr/>
      </dsp:nvSpPr>
      <dsp:spPr>
        <a:xfrm>
          <a:off x="1704879" y="0"/>
          <a:ext cx="1943654" cy="1943891"/>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t>Syndrome d’ </a:t>
          </a:r>
          <a:r>
            <a:rPr lang="fr-FR" sz="1600" b="1" kern="1200" dirty="0" err="1" smtClean="0"/>
            <a:t>incoagulabilité</a:t>
          </a:r>
          <a:r>
            <a:rPr lang="fr-FR" sz="1600" b="1" kern="1200" dirty="0" smtClean="0"/>
            <a:t> sanguine</a:t>
          </a:r>
          <a:endParaRPr lang="fr-FR" sz="1600" b="1" kern="1200" dirty="0"/>
        </a:p>
      </dsp:txBody>
      <dsp:txXfrm>
        <a:off x="1989521" y="284676"/>
        <a:ext cx="1374370" cy="1374539"/>
      </dsp:txXfrm>
    </dsp:sp>
    <dsp:sp modelId="{9B43F313-07B9-48A9-B244-EB719323AA87}">
      <dsp:nvSpPr>
        <dsp:cNvPr id="0" name=""/>
        <dsp:cNvSpPr/>
      </dsp:nvSpPr>
      <dsp:spPr>
        <a:xfrm>
          <a:off x="2704882" y="1296468"/>
          <a:ext cx="1943654" cy="1943891"/>
        </a:xfrm>
        <a:prstGeom prst="ellipse">
          <a:avLst/>
        </a:prstGeom>
        <a:solidFill>
          <a:schemeClr val="accent4">
            <a:alpha val="50000"/>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t>Complications rénales</a:t>
          </a:r>
          <a:endParaRPr lang="fr-FR" sz="1600" b="1" kern="1200" dirty="0"/>
        </a:p>
      </dsp:txBody>
      <dsp:txXfrm>
        <a:off x="2989524" y="1581144"/>
        <a:ext cx="1374370" cy="1374539"/>
      </dsp:txXfrm>
    </dsp:sp>
    <dsp:sp modelId="{6DAF588D-5F0C-48BB-9CCD-EDA250B86B1F}">
      <dsp:nvSpPr>
        <dsp:cNvPr id="0" name=""/>
        <dsp:cNvSpPr/>
      </dsp:nvSpPr>
      <dsp:spPr>
        <a:xfrm>
          <a:off x="3704391" y="0"/>
          <a:ext cx="1943654" cy="1943891"/>
        </a:xfrm>
        <a:prstGeom prst="ellipse">
          <a:avLst/>
        </a:prstGeom>
        <a:solidFill>
          <a:schemeClr val="accent4">
            <a:alpha val="50000"/>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t>Syndrome de sheehan</a:t>
          </a:r>
          <a:endParaRPr lang="fr-FR" sz="1600" b="1" kern="1200" dirty="0"/>
        </a:p>
      </dsp:txBody>
      <dsp:txXfrm>
        <a:off x="3989033" y="284676"/>
        <a:ext cx="1374370" cy="1374539"/>
      </dsp:txXfrm>
    </dsp:sp>
    <dsp:sp modelId="{F1DC630B-6771-48D0-8D87-AF88593E4DC3}">
      <dsp:nvSpPr>
        <dsp:cNvPr id="0" name=""/>
        <dsp:cNvSpPr/>
      </dsp:nvSpPr>
      <dsp:spPr>
        <a:xfrm>
          <a:off x="4704394" y="1296468"/>
          <a:ext cx="1943654" cy="1943891"/>
        </a:xfrm>
        <a:prstGeom prst="ellipse">
          <a:avLst/>
        </a:prstGeom>
        <a:solidFill>
          <a:schemeClr val="accent4">
            <a:alpha val="50000"/>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t>Utérus Couvelaire</a:t>
          </a:r>
          <a:endParaRPr lang="fr-FR" sz="1600" b="1" kern="1200" dirty="0"/>
        </a:p>
      </dsp:txBody>
      <dsp:txXfrm>
        <a:off x="4989036" y="1581144"/>
        <a:ext cx="1374370" cy="13745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3B93F6-A6D7-47B8-88FE-829B55A90E0B}">
      <dsp:nvSpPr>
        <dsp:cNvPr id="0" name=""/>
        <dsp:cNvSpPr/>
      </dsp:nvSpPr>
      <dsp:spPr>
        <a:xfrm>
          <a:off x="0" y="3170488"/>
          <a:ext cx="6096000" cy="0"/>
        </a:xfrm>
        <a:prstGeom prst="line">
          <a:avLst/>
        </a:pr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4545EDC-7403-4B9F-A39A-24F28E04B7DA}">
      <dsp:nvSpPr>
        <dsp:cNvPr id="0" name=""/>
        <dsp:cNvSpPr/>
      </dsp:nvSpPr>
      <dsp:spPr>
        <a:xfrm>
          <a:off x="0" y="1808713"/>
          <a:ext cx="6096000" cy="0"/>
        </a:xfrm>
        <a:prstGeom prst="line">
          <a:avLst/>
        </a:pr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1662AEA-CED2-44D1-BBEA-87D7F7EFDF2E}">
      <dsp:nvSpPr>
        <dsp:cNvPr id="0" name=""/>
        <dsp:cNvSpPr/>
      </dsp:nvSpPr>
      <dsp:spPr>
        <a:xfrm>
          <a:off x="0" y="446938"/>
          <a:ext cx="6096000" cy="0"/>
        </a:xfrm>
        <a:prstGeom prst="line">
          <a:avLst/>
        </a:pr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991ED67-51B9-4A3B-9BD2-F68C3FF783E1}">
      <dsp:nvSpPr>
        <dsp:cNvPr id="0" name=""/>
        <dsp:cNvSpPr/>
      </dsp:nvSpPr>
      <dsp:spPr>
        <a:xfrm>
          <a:off x="1584959" y="498"/>
          <a:ext cx="4511040" cy="44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815" tIns="43815" rIns="43815" bIns="43815" numCol="1" spcCol="1270" anchor="b" anchorCtr="0">
          <a:noAutofit/>
        </a:bodyPr>
        <a:lstStyle/>
        <a:p>
          <a:pPr lvl="0" algn="l" defTabSz="1022350">
            <a:lnSpc>
              <a:spcPct val="90000"/>
            </a:lnSpc>
            <a:spcBef>
              <a:spcPct val="0"/>
            </a:spcBef>
            <a:spcAft>
              <a:spcPct val="35000"/>
            </a:spcAft>
          </a:pPr>
          <a:r>
            <a:rPr lang="fr-FR" sz="2300" b="1" kern="1200" dirty="0" smtClean="0"/>
            <a:t> DISCRET</a:t>
          </a:r>
          <a:endParaRPr lang="fr-FR" sz="2300" b="1" kern="1200" dirty="0"/>
        </a:p>
      </dsp:txBody>
      <dsp:txXfrm>
        <a:off x="1584959" y="498"/>
        <a:ext cx="4511040" cy="446439"/>
      </dsp:txXfrm>
    </dsp:sp>
    <dsp:sp modelId="{4214CC96-681E-447A-A753-4BE12FB5EC94}">
      <dsp:nvSpPr>
        <dsp:cNvPr id="0" name=""/>
        <dsp:cNvSpPr/>
      </dsp:nvSpPr>
      <dsp:spPr>
        <a:xfrm>
          <a:off x="0" y="498"/>
          <a:ext cx="1584960" cy="446439"/>
        </a:xfrm>
        <a:prstGeom prst="round2SameRect">
          <a:avLst>
            <a:gd name="adj1" fmla="val 16670"/>
            <a:gd name="adj2" fmla="val 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fr-FR" sz="2300" b="1" kern="1200" dirty="0" smtClean="0">
              <a:solidFill>
                <a:schemeClr val="tx1"/>
              </a:solidFill>
            </a:rPr>
            <a:t>GRADE I</a:t>
          </a:r>
          <a:endParaRPr lang="fr-FR" sz="2300" b="1" kern="1200" dirty="0">
            <a:solidFill>
              <a:schemeClr val="tx1"/>
            </a:solidFill>
          </a:endParaRPr>
        </a:p>
      </dsp:txBody>
      <dsp:txXfrm>
        <a:off x="21797" y="22295"/>
        <a:ext cx="1541366" cy="424642"/>
      </dsp:txXfrm>
    </dsp:sp>
    <dsp:sp modelId="{3A6BBDB5-0E94-47C5-87C3-C6518CDF292C}">
      <dsp:nvSpPr>
        <dsp:cNvPr id="0" name=""/>
        <dsp:cNvSpPr/>
      </dsp:nvSpPr>
      <dsp:spPr>
        <a:xfrm>
          <a:off x="0" y="446938"/>
          <a:ext cx="6096000" cy="893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171450" lvl="1" indent="-171450" algn="l" defTabSz="755650">
            <a:lnSpc>
              <a:spcPct val="90000"/>
            </a:lnSpc>
            <a:spcBef>
              <a:spcPct val="0"/>
            </a:spcBef>
            <a:spcAft>
              <a:spcPct val="15000"/>
            </a:spcAft>
            <a:buChar char="••"/>
          </a:pPr>
          <a:endParaRPr lang="fr-FR" sz="1700" kern="1200" dirty="0"/>
        </a:p>
        <a:p>
          <a:pPr marL="171450" lvl="1" indent="-171450" algn="l" defTabSz="755650">
            <a:lnSpc>
              <a:spcPct val="90000"/>
            </a:lnSpc>
            <a:spcBef>
              <a:spcPct val="0"/>
            </a:spcBef>
            <a:spcAft>
              <a:spcPct val="15000"/>
            </a:spcAft>
            <a:buChar char="••"/>
          </a:pPr>
          <a:r>
            <a:rPr lang="fr-FR" sz="1700" kern="1200" dirty="0" smtClean="0"/>
            <a:t>Métrorragie isolée</a:t>
          </a:r>
          <a:endParaRPr lang="fr-FR" sz="1700" kern="1200" dirty="0"/>
        </a:p>
      </dsp:txBody>
      <dsp:txXfrm>
        <a:off x="0" y="446938"/>
        <a:ext cx="6096000" cy="893013"/>
      </dsp:txXfrm>
    </dsp:sp>
    <dsp:sp modelId="{CC534D05-18AD-47FD-A6E5-2C4F3A1BD172}">
      <dsp:nvSpPr>
        <dsp:cNvPr id="0" name=""/>
        <dsp:cNvSpPr/>
      </dsp:nvSpPr>
      <dsp:spPr>
        <a:xfrm>
          <a:off x="1584959" y="1362273"/>
          <a:ext cx="4511040" cy="44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815" tIns="43815" rIns="43815" bIns="43815" numCol="1" spcCol="1270" anchor="b" anchorCtr="0">
          <a:noAutofit/>
        </a:bodyPr>
        <a:lstStyle/>
        <a:p>
          <a:pPr lvl="0" algn="l" defTabSz="1022350">
            <a:lnSpc>
              <a:spcPct val="90000"/>
            </a:lnSpc>
            <a:spcBef>
              <a:spcPct val="0"/>
            </a:spcBef>
            <a:spcAft>
              <a:spcPct val="35000"/>
            </a:spcAft>
          </a:pPr>
          <a:r>
            <a:rPr lang="fr-FR" sz="2300" b="1" kern="1200" dirty="0" smtClean="0"/>
            <a:t> MODÉRÉE</a:t>
          </a:r>
          <a:endParaRPr lang="fr-FR" sz="2300" b="1" kern="1200" dirty="0"/>
        </a:p>
      </dsp:txBody>
      <dsp:txXfrm>
        <a:off x="1584959" y="1362273"/>
        <a:ext cx="4511040" cy="446439"/>
      </dsp:txXfrm>
    </dsp:sp>
    <dsp:sp modelId="{ABED0AA7-E5DB-4EB6-B88B-627A43D7229F}">
      <dsp:nvSpPr>
        <dsp:cNvPr id="0" name=""/>
        <dsp:cNvSpPr/>
      </dsp:nvSpPr>
      <dsp:spPr>
        <a:xfrm>
          <a:off x="0" y="1362273"/>
          <a:ext cx="1584960" cy="446439"/>
        </a:xfrm>
        <a:prstGeom prst="round2SameRect">
          <a:avLst>
            <a:gd name="adj1" fmla="val 16670"/>
            <a:gd name="adj2" fmla="val 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w="9525" cap="flat" cmpd="sng" algn="ctr">
          <a:solidFill>
            <a:schemeClr val="accent5">
              <a:hueOff val="-4966938"/>
              <a:satOff val="19906"/>
              <a:lumOff val="4314"/>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fr-FR" sz="2300" b="1" kern="1200" dirty="0" smtClean="0">
              <a:solidFill>
                <a:schemeClr val="tx1"/>
              </a:solidFill>
            </a:rPr>
            <a:t>GRADE II</a:t>
          </a:r>
          <a:endParaRPr lang="fr-FR" sz="2300" b="1" kern="1200" dirty="0">
            <a:solidFill>
              <a:schemeClr val="tx1"/>
            </a:solidFill>
          </a:endParaRPr>
        </a:p>
      </dsp:txBody>
      <dsp:txXfrm>
        <a:off x="21797" y="1384070"/>
        <a:ext cx="1541366" cy="424642"/>
      </dsp:txXfrm>
    </dsp:sp>
    <dsp:sp modelId="{95F66D35-B973-445B-8DAD-7B1D1A2F1824}">
      <dsp:nvSpPr>
        <dsp:cNvPr id="0" name=""/>
        <dsp:cNvSpPr/>
      </dsp:nvSpPr>
      <dsp:spPr>
        <a:xfrm>
          <a:off x="0" y="1808713"/>
          <a:ext cx="6096000" cy="893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171450" lvl="1" indent="-171450" algn="l" defTabSz="755650">
            <a:lnSpc>
              <a:spcPct val="90000"/>
            </a:lnSpc>
            <a:spcBef>
              <a:spcPct val="0"/>
            </a:spcBef>
            <a:spcAft>
              <a:spcPct val="15000"/>
            </a:spcAft>
            <a:buChar char="••"/>
          </a:pPr>
          <a:endParaRPr lang="fr-FR" sz="1700" kern="1200" dirty="0"/>
        </a:p>
        <a:p>
          <a:pPr marL="171450" lvl="1" indent="-171450" algn="l" defTabSz="755650">
            <a:lnSpc>
              <a:spcPct val="90000"/>
            </a:lnSpc>
            <a:spcBef>
              <a:spcPct val="0"/>
            </a:spcBef>
            <a:spcAft>
              <a:spcPct val="15000"/>
            </a:spcAft>
            <a:buChar char="••"/>
          </a:pPr>
          <a:r>
            <a:rPr lang="fr-FR" sz="1700" kern="1200" dirty="0" smtClean="0"/>
            <a:t>Symptomatologie plus complète , enfant vivant</a:t>
          </a:r>
          <a:endParaRPr lang="fr-FR" sz="1700" kern="1200" dirty="0"/>
        </a:p>
      </dsp:txBody>
      <dsp:txXfrm>
        <a:off x="0" y="1808713"/>
        <a:ext cx="6096000" cy="893013"/>
      </dsp:txXfrm>
    </dsp:sp>
    <dsp:sp modelId="{C4E8B78A-79F9-498F-9194-ABBDF7A75487}">
      <dsp:nvSpPr>
        <dsp:cNvPr id="0" name=""/>
        <dsp:cNvSpPr/>
      </dsp:nvSpPr>
      <dsp:spPr>
        <a:xfrm>
          <a:off x="1584959" y="2724048"/>
          <a:ext cx="4511040" cy="44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815" tIns="43815" rIns="43815" bIns="43815" numCol="1" spcCol="1270" anchor="b" anchorCtr="0">
          <a:noAutofit/>
        </a:bodyPr>
        <a:lstStyle/>
        <a:p>
          <a:pPr lvl="0" algn="l" defTabSz="1022350">
            <a:lnSpc>
              <a:spcPct val="90000"/>
            </a:lnSpc>
            <a:spcBef>
              <a:spcPct val="0"/>
            </a:spcBef>
            <a:spcAft>
              <a:spcPct val="35000"/>
            </a:spcAft>
          </a:pPr>
          <a:r>
            <a:rPr lang="fr-FR" sz="2300" b="1" kern="1200" dirty="0" smtClean="0"/>
            <a:t> SÉVERE</a:t>
          </a:r>
          <a:endParaRPr lang="fr-FR" sz="2300" b="1" kern="1200" dirty="0"/>
        </a:p>
      </dsp:txBody>
      <dsp:txXfrm>
        <a:off x="1584959" y="2724048"/>
        <a:ext cx="4511040" cy="446439"/>
      </dsp:txXfrm>
    </dsp:sp>
    <dsp:sp modelId="{68BA7840-3ED1-4BDE-A407-81A10B6AE402}">
      <dsp:nvSpPr>
        <dsp:cNvPr id="0" name=""/>
        <dsp:cNvSpPr/>
      </dsp:nvSpPr>
      <dsp:spPr>
        <a:xfrm>
          <a:off x="0" y="2724048"/>
          <a:ext cx="1584960" cy="446439"/>
        </a:xfrm>
        <a:prstGeom prst="round2SameRect">
          <a:avLst>
            <a:gd name="adj1" fmla="val 16670"/>
            <a:gd name="adj2" fmla="val 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fr-FR" sz="2300" b="1" kern="1200" dirty="0" smtClean="0">
              <a:solidFill>
                <a:schemeClr val="tx1"/>
              </a:solidFill>
            </a:rPr>
            <a:t>GRADE III</a:t>
          </a:r>
          <a:endParaRPr lang="fr-FR" sz="2300" b="1" kern="1200" dirty="0">
            <a:solidFill>
              <a:schemeClr val="tx1"/>
            </a:solidFill>
          </a:endParaRPr>
        </a:p>
      </dsp:txBody>
      <dsp:txXfrm>
        <a:off x="21797" y="2745845"/>
        <a:ext cx="1541366" cy="424642"/>
      </dsp:txXfrm>
    </dsp:sp>
    <dsp:sp modelId="{C358B070-48E5-4646-B12D-06717DE3AFAB}">
      <dsp:nvSpPr>
        <dsp:cNvPr id="0" name=""/>
        <dsp:cNvSpPr/>
      </dsp:nvSpPr>
      <dsp:spPr>
        <a:xfrm>
          <a:off x="0" y="3170488"/>
          <a:ext cx="6096000" cy="893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171450" lvl="1" indent="-171450" algn="l" defTabSz="755650">
            <a:lnSpc>
              <a:spcPct val="90000"/>
            </a:lnSpc>
            <a:spcBef>
              <a:spcPct val="0"/>
            </a:spcBef>
            <a:spcAft>
              <a:spcPct val="15000"/>
            </a:spcAft>
            <a:buChar char="••"/>
          </a:pPr>
          <a:endParaRPr lang="fr-FR" sz="1700" kern="1200" dirty="0"/>
        </a:p>
        <a:p>
          <a:pPr marL="171450" lvl="1" indent="-171450" algn="l" defTabSz="755650">
            <a:lnSpc>
              <a:spcPct val="90000"/>
            </a:lnSpc>
            <a:spcBef>
              <a:spcPct val="0"/>
            </a:spcBef>
            <a:spcAft>
              <a:spcPct val="15000"/>
            </a:spcAft>
            <a:buChar char="••"/>
          </a:pPr>
          <a:r>
            <a:rPr lang="fr-FR" sz="1700" kern="1200" dirty="0" smtClean="0"/>
            <a:t>Mort fœtale : A : sans troubles de </a:t>
          </a:r>
          <a:r>
            <a:rPr lang="fr-FR" sz="1700" kern="1200" smtClean="0"/>
            <a:t>la coagulation</a:t>
          </a:r>
          <a:endParaRPr lang="fr-FR" sz="1700" kern="1200" dirty="0"/>
        </a:p>
        <a:p>
          <a:pPr marL="171450" lvl="1" indent="-171450" algn="l" defTabSz="755650">
            <a:lnSpc>
              <a:spcPct val="90000"/>
            </a:lnSpc>
            <a:spcBef>
              <a:spcPct val="0"/>
            </a:spcBef>
            <a:spcAft>
              <a:spcPct val="15000"/>
            </a:spcAft>
            <a:buChar char="••"/>
          </a:pPr>
          <a:r>
            <a:rPr lang="fr-FR" sz="1700" kern="1200" dirty="0" smtClean="0"/>
            <a:t>                          B :avec troubles de la coagulation</a:t>
          </a:r>
          <a:endParaRPr lang="fr-FR" sz="1700" kern="1200" dirty="0"/>
        </a:p>
      </dsp:txBody>
      <dsp:txXfrm>
        <a:off x="0" y="3170488"/>
        <a:ext cx="6096000" cy="893013"/>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Processus circulaire"/>
  <dgm:desc val="Permet de représenter des étapes séquentielles dans un processus. Limité à onze formes Niveau 1 avec un nombre illimité de formes Niveau 2. Utilisation optimale avec de petites quantités de texte. Le texte non utilisé n’apparaît pas mais reste disponible si vous changez de disposition."/>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ings+Icon">
  <dgm:title val="Cercles interconnectés"/>
  <dgm:desc val="Permet de représenter des relations de chevauchement, des concepts ou des idées interconnectées. Les sept premières lignes de texte Niveau 1 correspondent à une forme circulaire. Le texte non utilisé n'apparaît pas mais reste disponible si vous changez de disposition.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5.xml><?xml version="1.0" encoding="utf-8"?>
<dgm:layoutDef xmlns:dgm="http://schemas.openxmlformats.org/drawingml/2006/diagram" xmlns:a="http://schemas.openxmlformats.org/drawingml/2006/main" uniqueId="urn:microsoft.com/office/officeart/2011/layout/TabList">
  <dgm:title val="Liste d’onglets"/>
  <dgm:desc val="Permet de représenter des blocs d’informations non séquentiels ou groupés. Utilisation optimale avec des listes comportant de petites quantités de texte Niveau 1. Le premier Niveau 2 s’affiche en regard du texte Niveau 1 et le reste du texte Niveau 2 apparaît en dessous du texte Niveau 1."/>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74F550-DD2F-4088-99FD-09E7202AB549}" type="datetimeFigureOut">
              <a:rPr lang="fr-FR" smtClean="0"/>
              <a:pPr/>
              <a:t>10/06/2013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444923-3A68-4AC6-A1B0-AE6D0F055B16}" type="slidenum">
              <a:rPr lang="fr-FR" smtClean="0"/>
              <a:pPr/>
              <a:t>‹N°›</a:t>
            </a:fld>
            <a:endParaRPr lang="fr-FR"/>
          </a:p>
        </p:txBody>
      </p:sp>
    </p:spTree>
    <p:extLst>
      <p:ext uri="{BB962C8B-B14F-4D97-AF65-F5344CB8AC3E}">
        <p14:creationId xmlns:p14="http://schemas.microsoft.com/office/powerpoint/2010/main" xmlns="" val="306362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9444923-3A68-4AC6-A1B0-AE6D0F055B16}" type="slidenum">
              <a:rPr lang="fr-FR" smtClean="0"/>
              <a:pPr/>
              <a:t>3</a:t>
            </a:fld>
            <a:endParaRPr lang="fr-FR"/>
          </a:p>
        </p:txBody>
      </p:sp>
    </p:spTree>
    <p:extLst>
      <p:ext uri="{BB962C8B-B14F-4D97-AF65-F5344CB8AC3E}">
        <p14:creationId xmlns:p14="http://schemas.microsoft.com/office/powerpoint/2010/main" xmlns="" val="2229972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946FFC44-E2DE-4A4E-9217-556517829834}" type="datetimeFigureOut">
              <a:rPr lang="fr-FR" smtClean="0"/>
              <a:pPr/>
              <a:t>10/06/2013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8EB1AD0-EF3B-410F-B259-E45DCBFFF0B1}" type="slidenum">
              <a:rPr lang="fr-FR" smtClean="0"/>
              <a:pPr/>
              <a:t>‹N°›</a:t>
            </a:fld>
            <a:endParaRPr lang="fr-FR"/>
          </a:p>
        </p:txBody>
      </p:sp>
    </p:spTree>
    <p:extLst>
      <p:ext uri="{BB962C8B-B14F-4D97-AF65-F5344CB8AC3E}">
        <p14:creationId xmlns:p14="http://schemas.microsoft.com/office/powerpoint/2010/main" xmlns="" val="3413075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46FFC44-E2DE-4A4E-9217-556517829834}" type="datetimeFigureOut">
              <a:rPr lang="fr-FR" smtClean="0"/>
              <a:pPr/>
              <a:t>10/06/2013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8EB1AD0-EF3B-410F-B259-E45DCBFFF0B1}" type="slidenum">
              <a:rPr lang="fr-FR" smtClean="0"/>
              <a:pPr/>
              <a:t>‹N°›</a:t>
            </a:fld>
            <a:endParaRPr lang="fr-FR"/>
          </a:p>
        </p:txBody>
      </p:sp>
    </p:spTree>
    <p:extLst>
      <p:ext uri="{BB962C8B-B14F-4D97-AF65-F5344CB8AC3E}">
        <p14:creationId xmlns:p14="http://schemas.microsoft.com/office/powerpoint/2010/main" xmlns="" val="465958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46FFC44-E2DE-4A4E-9217-556517829834}" type="datetimeFigureOut">
              <a:rPr lang="fr-FR" smtClean="0"/>
              <a:pPr/>
              <a:t>10/06/2013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8EB1AD0-EF3B-410F-B259-E45DCBFFF0B1}" type="slidenum">
              <a:rPr lang="fr-FR" smtClean="0"/>
              <a:pPr/>
              <a:t>‹N°›</a:t>
            </a:fld>
            <a:endParaRPr lang="fr-FR"/>
          </a:p>
        </p:txBody>
      </p:sp>
    </p:spTree>
    <p:extLst>
      <p:ext uri="{BB962C8B-B14F-4D97-AF65-F5344CB8AC3E}">
        <p14:creationId xmlns:p14="http://schemas.microsoft.com/office/powerpoint/2010/main" xmlns="" val="1028836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46FFC44-E2DE-4A4E-9217-556517829834}" type="datetimeFigureOut">
              <a:rPr lang="fr-FR" smtClean="0"/>
              <a:pPr/>
              <a:t>10/06/2013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8EB1AD0-EF3B-410F-B259-E45DCBFFF0B1}" type="slidenum">
              <a:rPr lang="fr-FR" smtClean="0"/>
              <a:pPr/>
              <a:t>‹N°›</a:t>
            </a:fld>
            <a:endParaRPr lang="fr-FR"/>
          </a:p>
        </p:txBody>
      </p:sp>
    </p:spTree>
    <p:extLst>
      <p:ext uri="{BB962C8B-B14F-4D97-AF65-F5344CB8AC3E}">
        <p14:creationId xmlns:p14="http://schemas.microsoft.com/office/powerpoint/2010/main" xmlns="" val="1861121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946FFC44-E2DE-4A4E-9217-556517829834}" type="datetimeFigureOut">
              <a:rPr lang="fr-FR" smtClean="0"/>
              <a:pPr/>
              <a:t>10/06/2013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8EB1AD0-EF3B-410F-B259-E45DCBFFF0B1}" type="slidenum">
              <a:rPr lang="fr-FR" smtClean="0"/>
              <a:pPr/>
              <a:t>‹N°›</a:t>
            </a:fld>
            <a:endParaRPr lang="fr-FR"/>
          </a:p>
        </p:txBody>
      </p:sp>
    </p:spTree>
    <p:extLst>
      <p:ext uri="{BB962C8B-B14F-4D97-AF65-F5344CB8AC3E}">
        <p14:creationId xmlns:p14="http://schemas.microsoft.com/office/powerpoint/2010/main" xmlns="" val="3338360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46FFC44-E2DE-4A4E-9217-556517829834}" type="datetimeFigureOut">
              <a:rPr lang="fr-FR" smtClean="0"/>
              <a:pPr/>
              <a:t>10/06/2013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8EB1AD0-EF3B-410F-B259-E45DCBFFF0B1}" type="slidenum">
              <a:rPr lang="fr-FR" smtClean="0"/>
              <a:pPr/>
              <a:t>‹N°›</a:t>
            </a:fld>
            <a:endParaRPr lang="fr-FR"/>
          </a:p>
        </p:txBody>
      </p:sp>
    </p:spTree>
    <p:extLst>
      <p:ext uri="{BB962C8B-B14F-4D97-AF65-F5344CB8AC3E}">
        <p14:creationId xmlns:p14="http://schemas.microsoft.com/office/powerpoint/2010/main" xmlns="" val="290339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46FFC44-E2DE-4A4E-9217-556517829834}" type="datetimeFigureOut">
              <a:rPr lang="fr-FR" smtClean="0"/>
              <a:pPr/>
              <a:t>10/06/2013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8EB1AD0-EF3B-410F-B259-E45DCBFFF0B1}" type="slidenum">
              <a:rPr lang="fr-FR" smtClean="0"/>
              <a:pPr/>
              <a:t>‹N°›</a:t>
            </a:fld>
            <a:endParaRPr lang="fr-FR"/>
          </a:p>
        </p:txBody>
      </p:sp>
    </p:spTree>
    <p:extLst>
      <p:ext uri="{BB962C8B-B14F-4D97-AF65-F5344CB8AC3E}">
        <p14:creationId xmlns:p14="http://schemas.microsoft.com/office/powerpoint/2010/main" xmlns="" val="1721648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946FFC44-E2DE-4A4E-9217-556517829834}" type="datetimeFigureOut">
              <a:rPr lang="fr-FR" smtClean="0"/>
              <a:pPr/>
              <a:t>10/06/2013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8EB1AD0-EF3B-410F-B259-E45DCBFFF0B1}" type="slidenum">
              <a:rPr lang="fr-FR" smtClean="0"/>
              <a:pPr/>
              <a:t>‹N°›</a:t>
            </a:fld>
            <a:endParaRPr lang="fr-FR"/>
          </a:p>
        </p:txBody>
      </p:sp>
    </p:spTree>
    <p:extLst>
      <p:ext uri="{BB962C8B-B14F-4D97-AF65-F5344CB8AC3E}">
        <p14:creationId xmlns:p14="http://schemas.microsoft.com/office/powerpoint/2010/main" xmlns="" val="137215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46FFC44-E2DE-4A4E-9217-556517829834}" type="datetimeFigureOut">
              <a:rPr lang="fr-FR" smtClean="0"/>
              <a:pPr/>
              <a:t>10/06/2013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8EB1AD0-EF3B-410F-B259-E45DCBFFF0B1}" type="slidenum">
              <a:rPr lang="fr-FR" smtClean="0"/>
              <a:pPr/>
              <a:t>‹N°›</a:t>
            </a:fld>
            <a:endParaRPr lang="fr-FR"/>
          </a:p>
        </p:txBody>
      </p:sp>
    </p:spTree>
    <p:extLst>
      <p:ext uri="{BB962C8B-B14F-4D97-AF65-F5344CB8AC3E}">
        <p14:creationId xmlns:p14="http://schemas.microsoft.com/office/powerpoint/2010/main" xmlns="" val="2857904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46FFC44-E2DE-4A4E-9217-556517829834}" type="datetimeFigureOut">
              <a:rPr lang="fr-FR" smtClean="0"/>
              <a:pPr/>
              <a:t>10/06/2013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8EB1AD0-EF3B-410F-B259-E45DCBFFF0B1}" type="slidenum">
              <a:rPr lang="fr-FR" smtClean="0"/>
              <a:pPr/>
              <a:t>‹N°›</a:t>
            </a:fld>
            <a:endParaRPr lang="fr-FR"/>
          </a:p>
        </p:txBody>
      </p:sp>
    </p:spTree>
    <p:extLst>
      <p:ext uri="{BB962C8B-B14F-4D97-AF65-F5344CB8AC3E}">
        <p14:creationId xmlns:p14="http://schemas.microsoft.com/office/powerpoint/2010/main" xmlns="" val="1038909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46FFC44-E2DE-4A4E-9217-556517829834}" type="datetimeFigureOut">
              <a:rPr lang="fr-FR" smtClean="0"/>
              <a:pPr/>
              <a:t>10/06/2013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8EB1AD0-EF3B-410F-B259-E45DCBFFF0B1}" type="slidenum">
              <a:rPr lang="fr-FR" smtClean="0"/>
              <a:pPr/>
              <a:t>‹N°›</a:t>
            </a:fld>
            <a:endParaRPr lang="fr-FR"/>
          </a:p>
        </p:txBody>
      </p:sp>
    </p:spTree>
    <p:extLst>
      <p:ext uri="{BB962C8B-B14F-4D97-AF65-F5344CB8AC3E}">
        <p14:creationId xmlns:p14="http://schemas.microsoft.com/office/powerpoint/2010/main" xmlns="" val="3115912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6FFC44-E2DE-4A4E-9217-556517829834}" type="datetimeFigureOut">
              <a:rPr lang="fr-FR" smtClean="0"/>
              <a:pPr/>
              <a:t>10/06/2013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EB1AD0-EF3B-410F-B259-E45DCBFFF0B1}" type="slidenum">
              <a:rPr lang="fr-FR" smtClean="0"/>
              <a:pPr/>
              <a:t>‹N°›</a:t>
            </a:fld>
            <a:endParaRPr lang="fr-FR"/>
          </a:p>
        </p:txBody>
      </p:sp>
    </p:spTree>
    <p:extLst>
      <p:ext uri="{BB962C8B-B14F-4D97-AF65-F5344CB8AC3E}">
        <p14:creationId xmlns:p14="http://schemas.microsoft.com/office/powerpoint/2010/main" xmlns="" val="3300969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google.dz/url?sa=i&amp;rct=j&amp;q=augmentation+de+l'%C3%A9paisser+du+placenta&amp;source=images&amp;cd=&amp;cad=rja&amp;docid=yqfKgaj32xZyxM&amp;tbnid=2HzJXcXUkBRF4M:&amp;ved=&amp;url=http://www.sciencedirect.com/science/article/pii/S0368231509000325&amp;ei=M5J9UaO4F8b5PN_SgPAG&amp;psig=AFQjCNHDASzvLPDJgpwzJDqszbY677zJIw&amp;ust=1367270323971079"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4.xml"/><Relationship Id="rId13" Type="http://schemas.microsoft.com/office/2007/relationships/diagramDrawing" Target="../diagrams/drawing4.xml"/><Relationship Id="rId3" Type="http://schemas.openxmlformats.org/officeDocument/2006/relationships/diagramLayout" Target="../diagrams/layout3.xml"/><Relationship Id="rId7" Type="http://schemas.openxmlformats.org/officeDocument/2006/relationships/diagramLayout" Target="../diagrams/layout4.xml"/><Relationship Id="rId12" Type="http://schemas.microsoft.com/office/2007/relationships/diagramDrawing" Target="../diagrams/drawing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openxmlformats.org/officeDocument/2006/relationships/diagramData" Target="../diagrams/data4.xml"/><Relationship Id="rId11" Type="http://schemas.openxmlformats.org/officeDocument/2006/relationships/image" Target="../media/image7.jpeg"/><Relationship Id="rId5" Type="http://schemas.openxmlformats.org/officeDocument/2006/relationships/diagramColors" Target="../diagrams/colors3.xml"/><Relationship Id="rId10" Type="http://schemas.openxmlformats.org/officeDocument/2006/relationships/hyperlink" Target="http://www.google.dz/url?sa=i&amp;rct=j&amp;q=ut%C3%A9rus+couvelaire&amp;source=images&amp;cd=&amp;cad=rja&amp;docid=mVjpic8l1LhqTM&amp;tbnid=rhiazwC90Z_k9M:&amp;ved=0CAUQjRw&amp;url=http://obinkenya.blogspot.com/2010/12/retrospect-blood.html&amp;ei=j5d9UZGSHsSlO6nngdgB&amp;bvm=bv.45645796,d.Yms&amp;psig=AFQjCNGPg-XmvG-zwRNszibUy7DRGfjzwA&amp;ust=1367271516439937" TargetMode="External"/><Relationship Id="rId4" Type="http://schemas.openxmlformats.org/officeDocument/2006/relationships/diagramQuickStyle" Target="../diagrams/quickStyle3.xml"/><Relationship Id="rId9" Type="http://schemas.openxmlformats.org/officeDocument/2006/relationships/diagramColors" Target="../diagrams/colors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dz/url?sa=i&amp;rct=j&amp;q=abruptio+placentae&amp;source=images&amp;cd=&amp;cad=rja&amp;docid=KPaP3derHFJt0M&amp;tbnid=OuN_6VtLTjNRcM:&amp;ved=0CAUQjRw&amp;url=http://dearnurses.blogspot.com/2008/06/abruptio-placenta.html&amp;ei=2J19UdzkMcavOdPlgJgD&amp;bvm=bv.45645796,d.Yms&amp;psig=AFQjCNE32cOiWaQSEOXH2p4MfsbziaM1JA&amp;ust=1367272876448589"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1575075" y="1383714"/>
            <a:ext cx="5116433" cy="2002160"/>
          </a:xfrm>
          <a:prstGeom prst="rect">
            <a:avLst/>
          </a:prstGeom>
        </p:spPr>
        <p:txBody>
          <a:bodyPr vert="horz" lIns="91440" tIns="45720" rIns="91440" bIns="45720" rtlCol="0" anchor="ctr">
            <a:normAutofit/>
            <a:scene3d>
              <a:camera prst="orthographicFront"/>
              <a:lightRig rig="soft" dir="t">
                <a:rot lat="0" lon="0" rev="10800000"/>
              </a:lightRig>
            </a:scene3d>
            <a:sp3d>
              <a:bevelT w="27940" h="12700"/>
              <a:contourClr>
                <a:srgbClr val="DDDDDD"/>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dirty="0"/>
              <a:t>CAT DEVANT UN HRP</a:t>
            </a:r>
            <a:endParaRPr lang="fr-FR" b="1" spc="150" dirty="0">
              <a:ln w="11430">
                <a:solidFill>
                  <a:srgbClr val="00B0F0"/>
                </a:solidFill>
              </a:ln>
              <a:solidFill>
                <a:srgbClr val="F8F8F8"/>
              </a:solidFill>
              <a:effectLst>
                <a:glow rad="139700">
                  <a:schemeClr val="accent4">
                    <a:satMod val="175000"/>
                    <a:alpha val="40000"/>
                  </a:schemeClr>
                </a:glow>
                <a:outerShdw blurRad="25400" algn="tl" rotWithShape="0">
                  <a:srgbClr val="000000">
                    <a:alpha val="43000"/>
                  </a:srgbClr>
                </a:outerShdw>
                <a:reflection blurRad="6350" stA="55000" endA="300" endPos="45500" dir="5400000" sy="-100000" algn="bl" rotWithShape="0"/>
              </a:effectLst>
            </a:endParaRPr>
          </a:p>
        </p:txBody>
      </p:sp>
      <p:sp>
        <p:nvSpPr>
          <p:cNvPr id="5" name="Rectangle 4"/>
          <p:cNvSpPr/>
          <p:nvPr/>
        </p:nvSpPr>
        <p:spPr>
          <a:xfrm>
            <a:off x="1979712" y="332656"/>
            <a:ext cx="4663071" cy="400110"/>
          </a:xfrm>
          <a:prstGeom prst="rect">
            <a:avLst/>
          </a:prstGeom>
        </p:spPr>
        <p:txBody>
          <a:bodyPr wrap="none">
            <a:spAutoFit/>
            <a:scene3d>
              <a:camera prst="perspectiveFront"/>
              <a:lightRig rig="threePt" dir="t"/>
            </a:scene3d>
          </a:bodyPr>
          <a:lstStyle/>
          <a:p>
            <a:r>
              <a:rPr lang="fr-FR" sz="2000" dirty="0" smtClean="0">
                <a:ln w="18415" cmpd="sng">
                  <a:solidFill>
                    <a:srgbClr val="00B0F0"/>
                  </a:solidFill>
                  <a:prstDash val="solid"/>
                </a:ln>
                <a:effectLst>
                  <a:outerShdw blurRad="63500" dir="3600000" algn="tl" rotWithShape="0">
                    <a:srgbClr val="000000">
                      <a:alpha val="70000"/>
                    </a:srgbClr>
                  </a:outerShdw>
                </a:effectLst>
              </a:rPr>
              <a:t>CLINIQUE DE GYNECOLOGIE OBSTETRIQUE </a:t>
            </a:r>
            <a:endParaRPr lang="fr-FR" sz="2000" dirty="0">
              <a:ln w="18415" cmpd="sng">
                <a:solidFill>
                  <a:srgbClr val="00B0F0"/>
                </a:solidFill>
                <a:prstDash val="solid"/>
              </a:ln>
              <a:effectLst>
                <a:outerShdw blurRad="63500" dir="3600000" algn="tl" rotWithShape="0">
                  <a:srgbClr val="000000">
                    <a:alpha val="70000"/>
                  </a:srgbClr>
                </a:outerShdw>
              </a:effectLst>
            </a:endParaRPr>
          </a:p>
        </p:txBody>
      </p:sp>
      <p:sp>
        <p:nvSpPr>
          <p:cNvPr id="6" name="Rectangle 5"/>
          <p:cNvSpPr/>
          <p:nvPr/>
        </p:nvSpPr>
        <p:spPr>
          <a:xfrm>
            <a:off x="3287120" y="796062"/>
            <a:ext cx="2303836" cy="400110"/>
          </a:xfrm>
          <a:prstGeom prst="rect">
            <a:avLst/>
          </a:prstGeom>
        </p:spPr>
        <p:txBody>
          <a:bodyPr wrap="none">
            <a:spAutoFit/>
          </a:bodyPr>
          <a:lstStyle/>
          <a:p>
            <a:r>
              <a:rPr lang="fr-FR" sz="2000" dirty="0" smtClean="0">
                <a:ln w="18415" cmpd="sng">
                  <a:solidFill>
                    <a:srgbClr val="00B0F0"/>
                  </a:solidFill>
                  <a:prstDash val="solid"/>
                </a:ln>
                <a:effectLst>
                  <a:outerShdw blurRad="63500" dir="3600000" algn="tl" rotWithShape="0">
                    <a:srgbClr val="000000">
                      <a:alpha val="70000"/>
                    </a:srgbClr>
                  </a:outerShdw>
                </a:effectLst>
              </a:rPr>
              <a:t>C H U CONSTANTINE</a:t>
            </a:r>
            <a:endParaRPr lang="fr-FR" sz="2000" dirty="0">
              <a:ln w="18415" cmpd="sng">
                <a:solidFill>
                  <a:srgbClr val="00B0F0"/>
                </a:solidFill>
                <a:prstDash val="solid"/>
              </a:ln>
              <a:effectLst>
                <a:outerShdw blurRad="63500" dir="3600000" algn="tl" rotWithShape="0">
                  <a:srgbClr val="000000">
                    <a:alpha val="70000"/>
                  </a:srgbClr>
                </a:outerShdw>
              </a:effectLst>
            </a:endParaRPr>
          </a:p>
        </p:txBody>
      </p:sp>
      <p:cxnSp>
        <p:nvCxnSpPr>
          <p:cNvPr id="7" name="Connecteur droit 6"/>
          <p:cNvCxnSpPr/>
          <p:nvPr/>
        </p:nvCxnSpPr>
        <p:spPr>
          <a:xfrm>
            <a:off x="388875" y="2996952"/>
            <a:ext cx="7488832" cy="0"/>
          </a:xfrm>
          <a:prstGeom prst="line">
            <a:avLst/>
          </a:prstGeom>
          <a:ln/>
        </p:spPr>
        <p:style>
          <a:lnRef idx="3">
            <a:schemeClr val="accent4"/>
          </a:lnRef>
          <a:fillRef idx="0">
            <a:schemeClr val="accent4"/>
          </a:fillRef>
          <a:effectRef idx="2">
            <a:schemeClr val="accent4"/>
          </a:effectRef>
          <a:fontRef idx="minor">
            <a:schemeClr val="tx1"/>
          </a:fontRef>
        </p:style>
      </p:cxnSp>
      <p:pic>
        <p:nvPicPr>
          <p:cNvPr id="3"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67744" y="3212976"/>
            <a:ext cx="3404414" cy="28071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493948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11286"/>
            <a:ext cx="2864626" cy="1143000"/>
          </a:xfrm>
        </p:spPr>
        <p:txBody>
          <a:bodyPr>
            <a:normAutofit/>
          </a:bodyPr>
          <a:lstStyle/>
          <a:p>
            <a:r>
              <a:rPr lang="fr-FR" sz="3200" b="1" dirty="0" smtClean="0"/>
              <a:t>PARACLINIQUE</a:t>
            </a:r>
            <a:endParaRPr lang="fr-FR" sz="3200" b="1" dirty="0"/>
          </a:p>
        </p:txBody>
      </p:sp>
      <p:cxnSp>
        <p:nvCxnSpPr>
          <p:cNvPr id="23" name="Connecteur droit 22"/>
          <p:cNvCxnSpPr/>
          <p:nvPr/>
        </p:nvCxnSpPr>
        <p:spPr>
          <a:xfrm>
            <a:off x="-756592" y="677172"/>
            <a:ext cx="9568326" cy="0"/>
          </a:xfrm>
          <a:prstGeom prst="line">
            <a:avLst/>
          </a:prstGeom>
          <a:noFill/>
          <a:ln w="38100" cap="flat" cmpd="sng" algn="ctr">
            <a:solidFill>
              <a:srgbClr val="0070C0"/>
            </a:solidFill>
            <a:prstDash val="solid"/>
          </a:ln>
          <a:effectLst>
            <a:glow rad="63500">
              <a:srgbClr val="297FD5">
                <a:satMod val="175000"/>
                <a:alpha val="40000"/>
              </a:srgbClr>
            </a:glow>
            <a:outerShdw blurRad="50800" dist="38100" dir="16200000" rotWithShape="0">
              <a:prstClr val="black">
                <a:alpha val="40000"/>
              </a:prstClr>
            </a:outerShdw>
          </a:effectLst>
          <a:scene3d>
            <a:camera prst="perspectiveLeft"/>
            <a:lightRig rig="threePt" dir="t"/>
          </a:scene3d>
          <a:sp3d>
            <a:bevelT prst="slope"/>
          </a:sp3d>
        </p:spPr>
      </p:cxnSp>
      <p:sp>
        <p:nvSpPr>
          <p:cNvPr id="30" name="Rectangle 29"/>
          <p:cNvSpPr/>
          <p:nvPr/>
        </p:nvSpPr>
        <p:spPr>
          <a:xfrm>
            <a:off x="6232422" y="44771"/>
            <a:ext cx="2637069" cy="430887"/>
          </a:xfrm>
          <a:prstGeom prst="rect">
            <a:avLst/>
          </a:prstGeom>
        </p:spPr>
        <p:txBody>
          <a:bodyPr wrap="none">
            <a:spAutoFit/>
          </a:bodyPr>
          <a:lstStyle/>
          <a:p>
            <a:r>
              <a:rPr lang="fr-FR" sz="2200" b="1" dirty="0" smtClean="0"/>
              <a:t>CAT DEVANT UN HRP</a:t>
            </a:r>
            <a:endParaRPr lang="fr-FR" sz="2200" b="1" dirty="0"/>
          </a:p>
        </p:txBody>
      </p:sp>
      <p:sp>
        <p:nvSpPr>
          <p:cNvPr id="5" name="Rectangle à coins arrondis 4"/>
          <p:cNvSpPr/>
          <p:nvPr/>
        </p:nvSpPr>
        <p:spPr>
          <a:xfrm>
            <a:off x="2267744" y="836712"/>
            <a:ext cx="3672408" cy="669094"/>
          </a:xfrm>
          <a:prstGeom prst="round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t>ÉCHOGRAPHIE A/P</a:t>
            </a:r>
            <a:endParaRPr lang="fr-FR" sz="2800" b="1" dirty="0"/>
          </a:p>
        </p:txBody>
      </p:sp>
      <p:sp>
        <p:nvSpPr>
          <p:cNvPr id="6" name="Rectangle 5"/>
          <p:cNvSpPr/>
          <p:nvPr/>
        </p:nvSpPr>
        <p:spPr>
          <a:xfrm>
            <a:off x="2650463" y="1628800"/>
            <a:ext cx="6156044" cy="2862322"/>
          </a:xfrm>
          <a:prstGeom prst="rect">
            <a:avLst/>
          </a:prstGeom>
        </p:spPr>
        <p:txBody>
          <a:bodyPr wrap="none">
            <a:spAutoFit/>
          </a:bodyPr>
          <a:lstStyle/>
          <a:p>
            <a:pPr marL="457200" indent="-457200">
              <a:lnSpc>
                <a:spcPct val="200000"/>
              </a:lnSpc>
              <a:buFont typeface="Wingdings" pitchFamily="2" charset="2"/>
              <a:buChar char="§"/>
            </a:pPr>
            <a:r>
              <a:rPr lang="fr-FR" b="1" dirty="0" smtClean="0"/>
              <a:t>N’est pas performante dans les formes cliniques précoces  </a:t>
            </a:r>
          </a:p>
          <a:p>
            <a:pPr marL="457200" indent="-457200">
              <a:lnSpc>
                <a:spcPct val="200000"/>
              </a:lnSpc>
              <a:buFont typeface="Wingdings" pitchFamily="2" charset="2"/>
              <a:buChar char="§"/>
            </a:pPr>
            <a:r>
              <a:rPr lang="fr-FR" b="1" dirty="0" smtClean="0"/>
              <a:t>Vitalité </a:t>
            </a:r>
            <a:r>
              <a:rPr lang="fr-FR" b="1" dirty="0" smtClean="0"/>
              <a:t>fœtale </a:t>
            </a:r>
          </a:p>
          <a:p>
            <a:pPr marL="457200" indent="-457200">
              <a:lnSpc>
                <a:spcPct val="200000"/>
              </a:lnSpc>
              <a:buFont typeface="Wingdings" pitchFamily="2" charset="2"/>
              <a:buChar char="§"/>
            </a:pPr>
            <a:r>
              <a:rPr lang="fr-FR" b="1" dirty="0" smtClean="0"/>
              <a:t>Diagnostic différentiel</a:t>
            </a:r>
          </a:p>
          <a:p>
            <a:pPr marL="457200" indent="-457200">
              <a:lnSpc>
                <a:spcPct val="200000"/>
              </a:lnSpc>
              <a:buFont typeface="Wingdings" pitchFamily="2" charset="2"/>
              <a:buChar char="§"/>
            </a:pPr>
            <a:r>
              <a:rPr lang="fr-FR" b="1" dirty="0" smtClean="0"/>
              <a:t>Volume </a:t>
            </a:r>
            <a:r>
              <a:rPr lang="fr-FR" b="1" dirty="0" smtClean="0"/>
              <a:t>d’HRP</a:t>
            </a:r>
          </a:p>
          <a:p>
            <a:pPr marL="457200" indent="-457200">
              <a:lnSpc>
                <a:spcPct val="200000"/>
              </a:lnSpc>
              <a:buFont typeface="Wingdings" pitchFamily="2" charset="2"/>
              <a:buChar char="§"/>
            </a:pPr>
            <a:endParaRPr lang="fr-FR" b="1" dirty="0" smtClean="0"/>
          </a:p>
        </p:txBody>
      </p:sp>
      <p:sp>
        <p:nvSpPr>
          <p:cNvPr id="7" name="Rectangle à coins arrondis 6"/>
          <p:cNvSpPr/>
          <p:nvPr/>
        </p:nvSpPr>
        <p:spPr>
          <a:xfrm>
            <a:off x="2714612" y="4643446"/>
            <a:ext cx="2969037" cy="360040"/>
          </a:xfrm>
          <a:prstGeom prst="roundRec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IMAGE CARACTÉRISTIQUE</a:t>
            </a:r>
            <a:endParaRPr lang="fr-FR" b="1" dirty="0"/>
          </a:p>
        </p:txBody>
      </p:sp>
      <p:sp>
        <p:nvSpPr>
          <p:cNvPr id="8" name="Rectangle 7"/>
          <p:cNvSpPr/>
          <p:nvPr/>
        </p:nvSpPr>
        <p:spPr>
          <a:xfrm>
            <a:off x="730779" y="3677063"/>
            <a:ext cx="6698309" cy="646331"/>
          </a:xfrm>
          <a:prstGeom prst="rect">
            <a:avLst/>
          </a:prstGeom>
        </p:spPr>
        <p:txBody>
          <a:bodyPr wrap="none">
            <a:spAutoFit/>
          </a:bodyPr>
          <a:lstStyle/>
          <a:p>
            <a:pPr marL="457200" indent="-457200">
              <a:lnSpc>
                <a:spcPct val="200000"/>
              </a:lnSpc>
              <a:buFont typeface="Wingdings" pitchFamily="2" charset="2"/>
              <a:buChar char="§"/>
            </a:pPr>
            <a:r>
              <a:rPr lang="fr-FR" b="1" dirty="0" smtClean="0"/>
              <a:t>Zone linéaire, ou lenticulaire biconcave, bien limité vide d’</a:t>
            </a:r>
            <a:r>
              <a:rPr lang="fr-FR" b="1" dirty="0" err="1" smtClean="0"/>
              <a:t>echo</a:t>
            </a:r>
            <a:endParaRPr lang="fr-FR" b="1"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10458" y="4312841"/>
            <a:ext cx="6840760" cy="276293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xmlns="" val="34024088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289" y="-311286"/>
            <a:ext cx="2864626" cy="1143000"/>
          </a:xfrm>
        </p:spPr>
        <p:txBody>
          <a:bodyPr>
            <a:normAutofit/>
          </a:bodyPr>
          <a:lstStyle/>
          <a:p>
            <a:r>
              <a:rPr lang="fr-FR" sz="3200" b="1" dirty="0" smtClean="0"/>
              <a:t>PARACLINIQUE</a:t>
            </a:r>
            <a:endParaRPr lang="fr-FR" sz="3200" b="1" dirty="0"/>
          </a:p>
        </p:txBody>
      </p:sp>
      <p:cxnSp>
        <p:nvCxnSpPr>
          <p:cNvPr id="23" name="Connecteur droit 22"/>
          <p:cNvCxnSpPr/>
          <p:nvPr/>
        </p:nvCxnSpPr>
        <p:spPr>
          <a:xfrm>
            <a:off x="-756592" y="677172"/>
            <a:ext cx="9568326" cy="0"/>
          </a:xfrm>
          <a:prstGeom prst="line">
            <a:avLst/>
          </a:prstGeom>
          <a:noFill/>
          <a:ln w="38100" cap="flat" cmpd="sng" algn="ctr">
            <a:solidFill>
              <a:srgbClr val="0070C0"/>
            </a:solidFill>
            <a:prstDash val="solid"/>
          </a:ln>
          <a:effectLst>
            <a:glow rad="63500">
              <a:srgbClr val="297FD5">
                <a:satMod val="175000"/>
                <a:alpha val="40000"/>
              </a:srgbClr>
            </a:glow>
            <a:outerShdw blurRad="50800" dist="38100" dir="16200000" rotWithShape="0">
              <a:prstClr val="black">
                <a:alpha val="40000"/>
              </a:prstClr>
            </a:outerShdw>
          </a:effectLst>
          <a:scene3d>
            <a:camera prst="perspectiveLeft"/>
            <a:lightRig rig="threePt" dir="t"/>
          </a:scene3d>
          <a:sp3d>
            <a:bevelT prst="slope"/>
          </a:sp3d>
        </p:spPr>
      </p:cxnSp>
      <p:sp>
        <p:nvSpPr>
          <p:cNvPr id="30" name="Rectangle 29"/>
          <p:cNvSpPr/>
          <p:nvPr/>
        </p:nvSpPr>
        <p:spPr>
          <a:xfrm>
            <a:off x="6232422" y="44771"/>
            <a:ext cx="2637069" cy="430887"/>
          </a:xfrm>
          <a:prstGeom prst="rect">
            <a:avLst/>
          </a:prstGeom>
        </p:spPr>
        <p:txBody>
          <a:bodyPr wrap="none">
            <a:spAutoFit/>
          </a:bodyPr>
          <a:lstStyle/>
          <a:p>
            <a:r>
              <a:rPr lang="fr-FR" sz="2200" b="1" dirty="0" smtClean="0"/>
              <a:t>CAT DEVANT UN HRP</a:t>
            </a:r>
            <a:endParaRPr lang="fr-FR" sz="22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71600" y="1268760"/>
            <a:ext cx="7056784" cy="4752528"/>
          </a:xfrm>
          <a:prstGeom prst="rect">
            <a:avLst/>
          </a:prstGeom>
          <a:solidFill>
            <a:srgbClr val="FFFFFF">
              <a:shade val="85000"/>
            </a:srgbClr>
          </a:solid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pic>
    </p:spTree>
    <p:extLst>
      <p:ext uri="{BB962C8B-B14F-4D97-AF65-F5344CB8AC3E}">
        <p14:creationId xmlns:p14="http://schemas.microsoft.com/office/powerpoint/2010/main" xmlns="" val="21858928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520" y="-311286"/>
            <a:ext cx="2864626" cy="1143000"/>
          </a:xfrm>
        </p:spPr>
        <p:txBody>
          <a:bodyPr>
            <a:normAutofit/>
          </a:bodyPr>
          <a:lstStyle/>
          <a:p>
            <a:r>
              <a:rPr lang="fr-FR" sz="3200" b="1" dirty="0" smtClean="0"/>
              <a:t>PARACLINIQUE</a:t>
            </a:r>
            <a:endParaRPr lang="fr-FR" sz="3200" b="1" dirty="0"/>
          </a:p>
        </p:txBody>
      </p:sp>
      <p:cxnSp>
        <p:nvCxnSpPr>
          <p:cNvPr id="23" name="Connecteur droit 22"/>
          <p:cNvCxnSpPr/>
          <p:nvPr/>
        </p:nvCxnSpPr>
        <p:spPr>
          <a:xfrm>
            <a:off x="-756592" y="677172"/>
            <a:ext cx="9568326" cy="0"/>
          </a:xfrm>
          <a:prstGeom prst="line">
            <a:avLst/>
          </a:prstGeom>
          <a:noFill/>
          <a:ln w="38100" cap="flat" cmpd="sng" algn="ctr">
            <a:solidFill>
              <a:srgbClr val="0070C0"/>
            </a:solidFill>
            <a:prstDash val="solid"/>
          </a:ln>
          <a:effectLst>
            <a:glow rad="63500">
              <a:srgbClr val="297FD5">
                <a:satMod val="175000"/>
                <a:alpha val="40000"/>
              </a:srgbClr>
            </a:glow>
            <a:outerShdw blurRad="50800" dist="38100" dir="16200000" rotWithShape="0">
              <a:prstClr val="black">
                <a:alpha val="40000"/>
              </a:prstClr>
            </a:outerShdw>
          </a:effectLst>
          <a:scene3d>
            <a:camera prst="perspectiveLeft"/>
            <a:lightRig rig="threePt" dir="t"/>
          </a:scene3d>
          <a:sp3d>
            <a:bevelT prst="slope"/>
          </a:sp3d>
        </p:spPr>
      </p:cxnSp>
      <p:sp>
        <p:nvSpPr>
          <p:cNvPr id="30" name="Rectangle 29"/>
          <p:cNvSpPr/>
          <p:nvPr/>
        </p:nvSpPr>
        <p:spPr>
          <a:xfrm>
            <a:off x="6232422" y="44771"/>
            <a:ext cx="2637069" cy="430887"/>
          </a:xfrm>
          <a:prstGeom prst="rect">
            <a:avLst/>
          </a:prstGeom>
        </p:spPr>
        <p:txBody>
          <a:bodyPr wrap="none">
            <a:spAutoFit/>
          </a:bodyPr>
          <a:lstStyle/>
          <a:p>
            <a:r>
              <a:rPr lang="fr-FR" sz="2200" b="1" dirty="0" smtClean="0"/>
              <a:t>CAT DEVANT UN HRP</a:t>
            </a:r>
            <a:endParaRPr lang="fr-FR" sz="2200" b="1" dirty="0"/>
          </a:p>
        </p:txBody>
      </p:sp>
      <p:sp>
        <p:nvSpPr>
          <p:cNvPr id="5" name="Rectangle à coins arrondis 4"/>
          <p:cNvSpPr/>
          <p:nvPr/>
        </p:nvSpPr>
        <p:spPr>
          <a:xfrm>
            <a:off x="827584" y="1340768"/>
            <a:ext cx="2969037" cy="360040"/>
          </a:xfrm>
          <a:prstGeom prst="roundRec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Les signes discrets</a:t>
            </a:r>
            <a:endParaRPr lang="fr-FR" b="1" dirty="0"/>
          </a:p>
        </p:txBody>
      </p:sp>
      <p:sp>
        <p:nvSpPr>
          <p:cNvPr id="3" name="Rectangle 2"/>
          <p:cNvSpPr/>
          <p:nvPr/>
        </p:nvSpPr>
        <p:spPr>
          <a:xfrm>
            <a:off x="314211" y="1988840"/>
            <a:ext cx="8945206" cy="1754326"/>
          </a:xfrm>
          <a:prstGeom prst="rect">
            <a:avLst/>
          </a:prstGeom>
        </p:spPr>
        <p:txBody>
          <a:bodyPr wrap="none">
            <a:spAutoFit/>
          </a:bodyPr>
          <a:lstStyle/>
          <a:p>
            <a:pPr marL="285750" indent="-285750">
              <a:lnSpc>
                <a:spcPct val="200000"/>
              </a:lnSpc>
              <a:buFont typeface="Wingdings" pitchFamily="2" charset="2"/>
              <a:buChar char="v"/>
            </a:pPr>
            <a:r>
              <a:rPr lang="fr-FR" b="1" dirty="0" smtClean="0"/>
              <a:t>Zone </a:t>
            </a:r>
            <a:r>
              <a:rPr lang="fr-FR" b="1" dirty="0" err="1" smtClean="0"/>
              <a:t>anéchogène</a:t>
            </a:r>
            <a:r>
              <a:rPr lang="fr-FR" b="1" dirty="0" smtClean="0"/>
              <a:t>  intra-placentaire</a:t>
            </a:r>
          </a:p>
          <a:p>
            <a:pPr marL="285750" indent="-285750">
              <a:lnSpc>
                <a:spcPct val="200000"/>
              </a:lnSpc>
              <a:buFont typeface="Wingdings" pitchFamily="2" charset="2"/>
              <a:buChar char="v"/>
            </a:pPr>
            <a:r>
              <a:rPr lang="fr-FR" b="1" dirty="0" err="1" smtClean="0"/>
              <a:t>Élevation</a:t>
            </a:r>
            <a:r>
              <a:rPr lang="fr-FR" b="1" dirty="0" smtClean="0"/>
              <a:t> des membranes au niveau du bord placentaire ou décollement des membranes</a:t>
            </a:r>
          </a:p>
          <a:p>
            <a:pPr marL="285750" indent="-285750">
              <a:lnSpc>
                <a:spcPct val="200000"/>
              </a:lnSpc>
              <a:buFont typeface="Wingdings" pitchFamily="2" charset="2"/>
              <a:buChar char="v"/>
            </a:pPr>
            <a:r>
              <a:rPr lang="fr-FR" b="1" dirty="0" smtClean="0"/>
              <a:t>Augmentation de l’épaisseur du placenta ( évocateur si sup a 5,5 cm)</a:t>
            </a:r>
            <a:endParaRPr lang="fr-FR" dirty="0"/>
          </a:p>
        </p:txBody>
      </p:sp>
      <p:sp>
        <p:nvSpPr>
          <p:cNvPr id="8" name="Rectangle à coins arrondis 7"/>
          <p:cNvSpPr/>
          <p:nvPr/>
        </p:nvSpPr>
        <p:spPr>
          <a:xfrm>
            <a:off x="827584" y="3908443"/>
            <a:ext cx="2969037" cy="360040"/>
          </a:xfrm>
          <a:prstGeom prst="roundRec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Les difficultés diagnostiques</a:t>
            </a:r>
            <a:endParaRPr lang="fr-FR" b="1" dirty="0"/>
          </a:p>
        </p:txBody>
      </p:sp>
      <p:sp>
        <p:nvSpPr>
          <p:cNvPr id="4" name="Rectangle 3"/>
          <p:cNvSpPr/>
          <p:nvPr/>
        </p:nvSpPr>
        <p:spPr>
          <a:xfrm>
            <a:off x="395536" y="4437112"/>
            <a:ext cx="7992888" cy="2308324"/>
          </a:xfrm>
          <a:prstGeom prst="rect">
            <a:avLst/>
          </a:prstGeom>
        </p:spPr>
        <p:txBody>
          <a:bodyPr wrap="square">
            <a:spAutoFit/>
          </a:bodyPr>
          <a:lstStyle/>
          <a:p>
            <a:pPr marL="285750" indent="-285750">
              <a:lnSpc>
                <a:spcPct val="200000"/>
              </a:lnSpc>
              <a:buFont typeface="Wingdings" pitchFamily="2" charset="2"/>
              <a:buChar char="v"/>
            </a:pPr>
            <a:r>
              <a:rPr lang="fr-FR" b="1" dirty="0" smtClean="0"/>
              <a:t>Placenta postérieur </a:t>
            </a:r>
          </a:p>
          <a:p>
            <a:pPr marL="285750" indent="-285750">
              <a:lnSpc>
                <a:spcPct val="200000"/>
              </a:lnSpc>
              <a:buFont typeface="Wingdings" pitchFamily="2" charset="2"/>
              <a:buChar char="v"/>
            </a:pPr>
            <a:r>
              <a:rPr lang="fr-FR" b="1" dirty="0" smtClean="0"/>
              <a:t>Placenta antérieur trop proche de la sonde</a:t>
            </a:r>
          </a:p>
          <a:p>
            <a:pPr marL="285750" indent="-285750">
              <a:lnSpc>
                <a:spcPct val="200000"/>
              </a:lnSpc>
              <a:buFont typeface="Wingdings" pitchFamily="2" charset="2"/>
              <a:buChar char="v"/>
            </a:pPr>
            <a:r>
              <a:rPr lang="fr-FR" b="1" dirty="0" err="1" smtClean="0"/>
              <a:t>Echogénicité</a:t>
            </a:r>
            <a:r>
              <a:rPr lang="fr-FR" b="1" dirty="0" smtClean="0"/>
              <a:t> de l’hématome proche de celle de l’utérus</a:t>
            </a:r>
          </a:p>
          <a:p>
            <a:pPr marL="285750" indent="-285750">
              <a:lnSpc>
                <a:spcPct val="200000"/>
              </a:lnSpc>
              <a:buFont typeface="Wingdings" pitchFamily="2" charset="2"/>
              <a:buChar char="v"/>
            </a:pPr>
            <a:r>
              <a:rPr lang="fr-FR" b="1" dirty="0" smtClean="0"/>
              <a:t>Fibrome en regard du placenta</a:t>
            </a:r>
            <a:endParaRPr lang="fr-FR" dirty="0"/>
          </a:p>
        </p:txBody>
      </p:sp>
      <p:sp>
        <p:nvSpPr>
          <p:cNvPr id="6" name="AutoShape 2" descr="http://ars.els-cdn.com/content/image/1-s2.0-S0368231509000325-gr5.jpg">
            <a:hlinkClick r:id="rId2"/>
          </p:cNvPr>
          <p:cNvSpPr>
            <a:spLocks noChangeAspect="1" noChangeArrowheads="1"/>
          </p:cNvSpPr>
          <p:nvPr/>
        </p:nvSpPr>
        <p:spPr bwMode="auto">
          <a:xfrm>
            <a:off x="155575" y="-1165225"/>
            <a:ext cx="3581400" cy="2428875"/>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168904" y="781493"/>
            <a:ext cx="4700587" cy="192742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792108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67228"/>
            <a:ext cx="2864626" cy="1143000"/>
          </a:xfrm>
        </p:spPr>
        <p:txBody>
          <a:bodyPr>
            <a:normAutofit/>
          </a:bodyPr>
          <a:lstStyle/>
          <a:p>
            <a:r>
              <a:rPr lang="fr-FR" sz="3200" b="1" dirty="0" smtClean="0"/>
              <a:t>PARACLINIQUE</a:t>
            </a:r>
            <a:endParaRPr lang="fr-FR" sz="3200" b="1" dirty="0"/>
          </a:p>
        </p:txBody>
      </p:sp>
      <p:cxnSp>
        <p:nvCxnSpPr>
          <p:cNvPr id="23" name="Connecteur droit 22"/>
          <p:cNvCxnSpPr/>
          <p:nvPr/>
        </p:nvCxnSpPr>
        <p:spPr>
          <a:xfrm>
            <a:off x="-756592" y="677172"/>
            <a:ext cx="9568326" cy="0"/>
          </a:xfrm>
          <a:prstGeom prst="line">
            <a:avLst/>
          </a:prstGeom>
          <a:noFill/>
          <a:ln w="38100" cap="flat" cmpd="sng" algn="ctr">
            <a:solidFill>
              <a:srgbClr val="0070C0"/>
            </a:solidFill>
            <a:prstDash val="solid"/>
          </a:ln>
          <a:effectLst>
            <a:glow rad="63500">
              <a:srgbClr val="297FD5">
                <a:satMod val="175000"/>
                <a:alpha val="40000"/>
              </a:srgbClr>
            </a:glow>
            <a:outerShdw blurRad="50800" dist="38100" dir="16200000" rotWithShape="0">
              <a:prstClr val="black">
                <a:alpha val="40000"/>
              </a:prstClr>
            </a:outerShdw>
          </a:effectLst>
          <a:scene3d>
            <a:camera prst="perspectiveLeft"/>
            <a:lightRig rig="threePt" dir="t"/>
          </a:scene3d>
          <a:sp3d>
            <a:bevelT prst="slope"/>
          </a:sp3d>
        </p:spPr>
      </p:cxnSp>
      <p:sp>
        <p:nvSpPr>
          <p:cNvPr id="30" name="Rectangle 29"/>
          <p:cNvSpPr/>
          <p:nvPr/>
        </p:nvSpPr>
        <p:spPr>
          <a:xfrm>
            <a:off x="6232422" y="44771"/>
            <a:ext cx="2637069" cy="430887"/>
          </a:xfrm>
          <a:prstGeom prst="rect">
            <a:avLst/>
          </a:prstGeom>
        </p:spPr>
        <p:txBody>
          <a:bodyPr wrap="none">
            <a:spAutoFit/>
          </a:bodyPr>
          <a:lstStyle/>
          <a:p>
            <a:r>
              <a:rPr lang="fr-FR" sz="2200" b="1" dirty="0" smtClean="0"/>
              <a:t>CAT DEVANT UN HRP</a:t>
            </a:r>
            <a:endParaRPr lang="fr-FR" sz="2200" b="1" dirty="0"/>
          </a:p>
        </p:txBody>
      </p:sp>
      <p:sp>
        <p:nvSpPr>
          <p:cNvPr id="5" name="Rectangle à coins arrondis 4"/>
          <p:cNvSpPr/>
          <p:nvPr/>
        </p:nvSpPr>
        <p:spPr>
          <a:xfrm>
            <a:off x="2267744" y="1076144"/>
            <a:ext cx="3672408" cy="669094"/>
          </a:xfrm>
          <a:prstGeom prst="round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t>CARDIOTOCOGRAPHIE</a:t>
            </a:r>
            <a:endParaRPr lang="fr-FR" sz="2800" b="1" dirty="0"/>
          </a:p>
        </p:txBody>
      </p:sp>
      <p:sp>
        <p:nvSpPr>
          <p:cNvPr id="3" name="Rectangle 2"/>
          <p:cNvSpPr/>
          <p:nvPr/>
        </p:nvSpPr>
        <p:spPr>
          <a:xfrm>
            <a:off x="129832" y="2276872"/>
            <a:ext cx="8982236" cy="1815882"/>
          </a:xfrm>
          <a:prstGeom prst="rect">
            <a:avLst/>
          </a:prstGeom>
        </p:spPr>
        <p:txBody>
          <a:bodyPr wrap="square">
            <a:spAutoFit/>
          </a:bodyPr>
          <a:lstStyle/>
          <a:p>
            <a:pPr marL="285750" indent="-285750">
              <a:buFont typeface="Courier New" pitchFamily="49" charset="0"/>
              <a:buChar char="o"/>
            </a:pPr>
            <a:r>
              <a:rPr lang="fr-FR" sz="2800" b="1" dirty="0" smtClean="0"/>
              <a:t>Signes d’asphyxie périnatale</a:t>
            </a:r>
          </a:p>
          <a:p>
            <a:pPr marL="285750" indent="-285750">
              <a:buFont typeface="Courier New" pitchFamily="49" charset="0"/>
              <a:buChar char="o"/>
            </a:pPr>
            <a:r>
              <a:rPr lang="fr-FR" sz="2800" b="1" dirty="0" smtClean="0"/>
              <a:t>Le signe principal au cours du travail est  l’ apparition du décélération du RCF lors de chaque contraction utérine ou d’hypertonie utérine</a:t>
            </a:r>
            <a:endParaRPr lang="fr-FR" sz="2800" dirty="0"/>
          </a:p>
        </p:txBody>
      </p:sp>
    </p:spTree>
    <p:extLst>
      <p:ext uri="{BB962C8B-B14F-4D97-AF65-F5344CB8AC3E}">
        <p14:creationId xmlns:p14="http://schemas.microsoft.com/office/powerpoint/2010/main" xmlns="" val="7307438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23" y="44771"/>
            <a:ext cx="4672674" cy="574015"/>
          </a:xfrm>
        </p:spPr>
        <p:txBody>
          <a:bodyPr>
            <a:normAutofit fontScale="90000"/>
          </a:bodyPr>
          <a:lstStyle/>
          <a:p>
            <a:r>
              <a:rPr lang="fr-FR" sz="3200" b="1" dirty="0" smtClean="0"/>
              <a:t>DIAGNOSTIC DIFFERENTIEL</a:t>
            </a:r>
            <a:endParaRPr lang="fr-FR" sz="3200" b="1" dirty="0"/>
          </a:p>
        </p:txBody>
      </p:sp>
      <p:cxnSp>
        <p:nvCxnSpPr>
          <p:cNvPr id="23" name="Connecteur droit 22"/>
          <p:cNvCxnSpPr/>
          <p:nvPr/>
        </p:nvCxnSpPr>
        <p:spPr>
          <a:xfrm>
            <a:off x="-756592" y="677172"/>
            <a:ext cx="9568326" cy="0"/>
          </a:xfrm>
          <a:prstGeom prst="line">
            <a:avLst/>
          </a:prstGeom>
          <a:noFill/>
          <a:ln w="38100" cap="flat" cmpd="sng" algn="ctr">
            <a:solidFill>
              <a:srgbClr val="0070C0"/>
            </a:solidFill>
            <a:prstDash val="solid"/>
          </a:ln>
          <a:effectLst>
            <a:glow rad="63500">
              <a:srgbClr val="297FD5">
                <a:satMod val="175000"/>
                <a:alpha val="40000"/>
              </a:srgbClr>
            </a:glow>
            <a:outerShdw blurRad="50800" dist="38100" dir="16200000" rotWithShape="0">
              <a:prstClr val="black">
                <a:alpha val="40000"/>
              </a:prstClr>
            </a:outerShdw>
          </a:effectLst>
          <a:scene3d>
            <a:camera prst="perspectiveLeft"/>
            <a:lightRig rig="threePt" dir="t"/>
          </a:scene3d>
          <a:sp3d>
            <a:bevelT prst="slope"/>
          </a:sp3d>
        </p:spPr>
      </p:cxnSp>
      <p:sp>
        <p:nvSpPr>
          <p:cNvPr id="30" name="Rectangle 29"/>
          <p:cNvSpPr/>
          <p:nvPr/>
        </p:nvSpPr>
        <p:spPr>
          <a:xfrm>
            <a:off x="6232422" y="44771"/>
            <a:ext cx="2637069" cy="430887"/>
          </a:xfrm>
          <a:prstGeom prst="rect">
            <a:avLst/>
          </a:prstGeom>
        </p:spPr>
        <p:txBody>
          <a:bodyPr wrap="none">
            <a:spAutoFit/>
          </a:bodyPr>
          <a:lstStyle/>
          <a:p>
            <a:r>
              <a:rPr lang="fr-FR" sz="2200" b="1" dirty="0" smtClean="0"/>
              <a:t>CAT DEVANT UN HRP</a:t>
            </a:r>
            <a:endParaRPr lang="fr-FR" sz="2200" b="1" dirty="0"/>
          </a:p>
        </p:txBody>
      </p:sp>
      <p:sp>
        <p:nvSpPr>
          <p:cNvPr id="6" name="Rectangle à coins arrondis 5"/>
          <p:cNvSpPr/>
          <p:nvPr/>
        </p:nvSpPr>
        <p:spPr>
          <a:xfrm>
            <a:off x="755576" y="2060848"/>
            <a:ext cx="2880320" cy="648072"/>
          </a:xfrm>
          <a:prstGeom prst="roundRect">
            <a:avLst/>
          </a:prstGeom>
          <a:solidFill>
            <a:srgbClr val="7030A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Devant les métrorragies</a:t>
            </a:r>
            <a:endParaRPr lang="fr-FR" sz="2000" b="1" dirty="0"/>
          </a:p>
        </p:txBody>
      </p:sp>
      <p:sp>
        <p:nvSpPr>
          <p:cNvPr id="7" name="Rectangle à coins arrondis 6"/>
          <p:cNvSpPr/>
          <p:nvPr/>
        </p:nvSpPr>
        <p:spPr>
          <a:xfrm>
            <a:off x="5142711" y="2060848"/>
            <a:ext cx="2957681" cy="648072"/>
          </a:xfrm>
          <a:prstGeom prst="roundRect">
            <a:avLst/>
          </a:prstGeom>
          <a:solidFill>
            <a:srgbClr val="7030A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Devant la douleur</a:t>
            </a:r>
          </a:p>
        </p:txBody>
      </p:sp>
      <p:sp>
        <p:nvSpPr>
          <p:cNvPr id="8" name="Rectangle 7"/>
          <p:cNvSpPr/>
          <p:nvPr/>
        </p:nvSpPr>
        <p:spPr>
          <a:xfrm>
            <a:off x="179512" y="2838970"/>
            <a:ext cx="3612014" cy="2246769"/>
          </a:xfrm>
          <a:prstGeom prst="rect">
            <a:avLst/>
          </a:prstGeom>
        </p:spPr>
        <p:txBody>
          <a:bodyPr wrap="none">
            <a:spAutoFit/>
          </a:bodyPr>
          <a:lstStyle/>
          <a:p>
            <a:pPr marL="285750" indent="-285750">
              <a:buFont typeface="Wingdings" pitchFamily="2" charset="2"/>
              <a:buChar char="§"/>
            </a:pPr>
            <a:r>
              <a:rPr lang="fr-FR" sz="2000" b="1" dirty="0" smtClean="0"/>
              <a:t>Placenta prævia</a:t>
            </a:r>
          </a:p>
          <a:p>
            <a:pPr marL="285750" indent="-285750">
              <a:buFont typeface="Wingdings" pitchFamily="2" charset="2"/>
              <a:buChar char="§"/>
            </a:pPr>
            <a:r>
              <a:rPr lang="fr-FR" sz="2000" b="1" dirty="0" smtClean="0"/>
              <a:t>Rupture utérine</a:t>
            </a:r>
          </a:p>
          <a:p>
            <a:pPr marL="285750" indent="-285750">
              <a:buFont typeface="Wingdings" pitchFamily="2" charset="2"/>
              <a:buChar char="§"/>
            </a:pPr>
            <a:r>
              <a:rPr lang="fr-FR" sz="2000" b="1" dirty="0" smtClean="0"/>
              <a:t>Lésions cervicales</a:t>
            </a:r>
            <a:endParaRPr lang="fr-FR" sz="2000" b="1" dirty="0" smtClean="0"/>
          </a:p>
          <a:p>
            <a:pPr marL="285750" indent="-285750">
              <a:buFont typeface="Wingdings" pitchFamily="2" charset="2"/>
              <a:buChar char="§"/>
            </a:pPr>
            <a:r>
              <a:rPr lang="fr-FR" sz="2000" b="1" dirty="0" smtClean="0"/>
              <a:t>Hématome </a:t>
            </a:r>
            <a:r>
              <a:rPr lang="fr-FR" sz="2000" b="1" dirty="0"/>
              <a:t>décidual marginal</a:t>
            </a:r>
          </a:p>
          <a:p>
            <a:pPr marL="285750" indent="-285750">
              <a:buFont typeface="Wingdings" pitchFamily="2" charset="2"/>
              <a:buChar char="§"/>
            </a:pPr>
            <a:endParaRPr lang="fr-FR" sz="2000" b="1" dirty="0"/>
          </a:p>
          <a:p>
            <a:pPr marL="285750" indent="-285750">
              <a:buFont typeface="Wingdings" pitchFamily="2" charset="2"/>
              <a:buChar char="§"/>
            </a:pPr>
            <a:endParaRPr lang="fr-FR" sz="2000" b="1" dirty="0"/>
          </a:p>
          <a:p>
            <a:pPr marL="285750" indent="-285750">
              <a:buFont typeface="Wingdings" pitchFamily="2" charset="2"/>
              <a:buChar char="§"/>
            </a:pPr>
            <a:endParaRPr lang="fr-FR" sz="2000" b="1" dirty="0"/>
          </a:p>
        </p:txBody>
      </p:sp>
      <p:sp>
        <p:nvSpPr>
          <p:cNvPr id="11" name="Rectangle 10"/>
          <p:cNvSpPr/>
          <p:nvPr/>
        </p:nvSpPr>
        <p:spPr>
          <a:xfrm>
            <a:off x="4846419" y="2892202"/>
            <a:ext cx="4318490" cy="1323439"/>
          </a:xfrm>
          <a:prstGeom prst="rect">
            <a:avLst/>
          </a:prstGeom>
        </p:spPr>
        <p:txBody>
          <a:bodyPr wrap="none">
            <a:spAutoFit/>
          </a:bodyPr>
          <a:lstStyle/>
          <a:p>
            <a:pPr marL="285750" indent="-285750">
              <a:buFont typeface="Wingdings" pitchFamily="2" charset="2"/>
              <a:buChar char="§"/>
            </a:pPr>
            <a:r>
              <a:rPr lang="fr-FR" sz="2000" b="1" dirty="0" smtClean="0"/>
              <a:t>Menace d’accouchement prématuré</a:t>
            </a:r>
          </a:p>
          <a:p>
            <a:pPr marL="285750" indent="-285750">
              <a:buFont typeface="Wingdings" pitchFamily="2" charset="2"/>
              <a:buChar char="§"/>
            </a:pPr>
            <a:r>
              <a:rPr lang="fr-FR" sz="2000" b="1" dirty="0" smtClean="0"/>
              <a:t>Pancréatite aigue ,</a:t>
            </a:r>
          </a:p>
          <a:p>
            <a:pPr marL="285750" indent="-285750">
              <a:buFont typeface="Wingdings" pitchFamily="2" charset="2"/>
              <a:buChar char="§"/>
            </a:pPr>
            <a:r>
              <a:rPr lang="fr-FR" sz="2000" b="1" dirty="0" smtClean="0"/>
              <a:t>appendicite aigue ,</a:t>
            </a:r>
          </a:p>
          <a:p>
            <a:pPr marL="285750" indent="-285750">
              <a:buFont typeface="Wingdings" pitchFamily="2" charset="2"/>
              <a:buChar char="§"/>
            </a:pPr>
            <a:r>
              <a:rPr lang="fr-FR" sz="2000" b="1" dirty="0" smtClean="0"/>
              <a:t>colique néphrétique</a:t>
            </a:r>
            <a:endParaRPr lang="fr-FR" sz="2000" b="1" dirty="0"/>
          </a:p>
        </p:txBody>
      </p:sp>
      <p:sp>
        <p:nvSpPr>
          <p:cNvPr id="14" name="Rectangle à coins arrondis 13"/>
          <p:cNvSpPr/>
          <p:nvPr/>
        </p:nvSpPr>
        <p:spPr>
          <a:xfrm>
            <a:off x="3234465" y="4437667"/>
            <a:ext cx="2802959" cy="648072"/>
          </a:xfrm>
          <a:prstGeom prst="roundRect">
            <a:avLst/>
          </a:prstGeom>
          <a:solidFill>
            <a:srgbClr val="7030A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Devant l’ état de choc</a:t>
            </a:r>
          </a:p>
        </p:txBody>
      </p:sp>
      <p:sp>
        <p:nvSpPr>
          <p:cNvPr id="15" name="Rectangle 14"/>
          <p:cNvSpPr/>
          <p:nvPr/>
        </p:nvSpPr>
        <p:spPr>
          <a:xfrm>
            <a:off x="3386080" y="5373216"/>
            <a:ext cx="2682145" cy="1323439"/>
          </a:xfrm>
          <a:prstGeom prst="rect">
            <a:avLst/>
          </a:prstGeom>
        </p:spPr>
        <p:txBody>
          <a:bodyPr wrap="none">
            <a:spAutoFit/>
          </a:bodyPr>
          <a:lstStyle/>
          <a:p>
            <a:pPr marL="285750" indent="-285750">
              <a:buFont typeface="Wingdings" pitchFamily="2" charset="2"/>
              <a:buChar char="§"/>
            </a:pPr>
            <a:r>
              <a:rPr lang="fr-FR" sz="2000" b="1" dirty="0" smtClean="0"/>
              <a:t>Embolie amniotique </a:t>
            </a:r>
          </a:p>
          <a:p>
            <a:pPr marL="285750" indent="-285750">
              <a:buFont typeface="Wingdings" pitchFamily="2" charset="2"/>
              <a:buChar char="§"/>
            </a:pPr>
            <a:r>
              <a:rPr lang="fr-FR" sz="2000" b="1" dirty="0" smtClean="0"/>
              <a:t>Choc infectieux </a:t>
            </a:r>
          </a:p>
          <a:p>
            <a:pPr marL="285750" indent="-285750">
              <a:buFont typeface="Wingdings" pitchFamily="2" charset="2"/>
              <a:buChar char="§"/>
            </a:pPr>
            <a:r>
              <a:rPr lang="fr-FR" sz="2000" b="1" dirty="0" smtClean="0"/>
              <a:t>Cardiopathie</a:t>
            </a:r>
          </a:p>
          <a:p>
            <a:pPr marL="285750" indent="-285750">
              <a:buFont typeface="Wingdings" pitchFamily="2" charset="2"/>
              <a:buChar char="§"/>
            </a:pPr>
            <a:r>
              <a:rPr lang="fr-FR" sz="2000" b="1" dirty="0" smtClean="0"/>
              <a:t>Hémorragie interne</a:t>
            </a:r>
            <a:endParaRPr lang="fr-FR" sz="2000" b="1" dirty="0"/>
          </a:p>
        </p:txBody>
      </p:sp>
      <p:sp>
        <p:nvSpPr>
          <p:cNvPr id="3" name="Rectangle à coins arrondis 2"/>
          <p:cNvSpPr/>
          <p:nvPr/>
        </p:nvSpPr>
        <p:spPr>
          <a:xfrm>
            <a:off x="2018362" y="1052736"/>
            <a:ext cx="5356303" cy="504056"/>
          </a:xfrm>
          <a:prstGeom prst="round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t>DIAGNOSTIC DIFFERENTIEL</a:t>
            </a:r>
          </a:p>
        </p:txBody>
      </p:sp>
    </p:spTree>
    <p:extLst>
      <p:ext uri="{BB962C8B-B14F-4D97-AF65-F5344CB8AC3E}">
        <p14:creationId xmlns:p14="http://schemas.microsoft.com/office/powerpoint/2010/main" xmlns="" val="34192439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Connecteur droit 22"/>
          <p:cNvCxnSpPr/>
          <p:nvPr/>
        </p:nvCxnSpPr>
        <p:spPr>
          <a:xfrm>
            <a:off x="-756592" y="677172"/>
            <a:ext cx="9568326" cy="0"/>
          </a:xfrm>
          <a:prstGeom prst="line">
            <a:avLst/>
          </a:prstGeom>
          <a:noFill/>
          <a:ln w="38100" cap="flat" cmpd="sng" algn="ctr">
            <a:solidFill>
              <a:srgbClr val="0070C0"/>
            </a:solidFill>
            <a:prstDash val="solid"/>
          </a:ln>
          <a:effectLst>
            <a:glow rad="63500">
              <a:srgbClr val="297FD5">
                <a:satMod val="175000"/>
                <a:alpha val="40000"/>
              </a:srgbClr>
            </a:glow>
            <a:outerShdw blurRad="50800" dist="38100" dir="16200000" rotWithShape="0">
              <a:prstClr val="black">
                <a:alpha val="40000"/>
              </a:prstClr>
            </a:outerShdw>
          </a:effectLst>
          <a:scene3d>
            <a:camera prst="perspectiveLeft"/>
            <a:lightRig rig="threePt" dir="t"/>
          </a:scene3d>
          <a:sp3d>
            <a:bevelT prst="slope"/>
          </a:sp3d>
        </p:spPr>
      </p:cxnSp>
      <p:sp>
        <p:nvSpPr>
          <p:cNvPr id="30" name="Rectangle 29"/>
          <p:cNvSpPr/>
          <p:nvPr/>
        </p:nvSpPr>
        <p:spPr>
          <a:xfrm>
            <a:off x="6232422" y="44771"/>
            <a:ext cx="2637069" cy="430887"/>
          </a:xfrm>
          <a:prstGeom prst="rect">
            <a:avLst/>
          </a:prstGeom>
        </p:spPr>
        <p:txBody>
          <a:bodyPr wrap="none">
            <a:spAutoFit/>
          </a:bodyPr>
          <a:lstStyle/>
          <a:p>
            <a:r>
              <a:rPr lang="fr-FR" sz="2200" b="1" dirty="0" smtClean="0"/>
              <a:t>CAT DEVANT UN HRP</a:t>
            </a:r>
            <a:endParaRPr lang="fr-FR" sz="2200" b="1" dirty="0"/>
          </a:p>
        </p:txBody>
      </p:sp>
      <p:sp>
        <p:nvSpPr>
          <p:cNvPr id="5" name="Titre 1"/>
          <p:cNvSpPr txBox="1">
            <a:spLocks/>
          </p:cNvSpPr>
          <p:nvPr/>
        </p:nvSpPr>
        <p:spPr>
          <a:xfrm>
            <a:off x="107504" y="0"/>
            <a:ext cx="4356389" cy="749945"/>
          </a:xfrm>
          <a:prstGeom prst="rect">
            <a:avLst/>
          </a:prstGeom>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smtClean="0"/>
              <a:t>EVOLUTION ET COMPLICATIONS</a:t>
            </a:r>
            <a:endParaRPr lang="fr-FR" dirty="0"/>
          </a:p>
        </p:txBody>
      </p:sp>
      <p:graphicFrame>
        <p:nvGraphicFramePr>
          <p:cNvPr id="6" name="Diagramme 5"/>
          <p:cNvGraphicFramePr/>
          <p:nvPr>
            <p:extLst>
              <p:ext uri="{D42A27DB-BD31-4B8C-83A1-F6EECF244321}">
                <p14:modId xmlns:p14="http://schemas.microsoft.com/office/powerpoint/2010/main" xmlns="" val="1626004980"/>
              </p:ext>
            </p:extLst>
          </p:nvPr>
        </p:nvGraphicFramePr>
        <p:xfrm>
          <a:off x="755576" y="1484784"/>
          <a:ext cx="7632848" cy="1440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à coins arrondis 2"/>
          <p:cNvSpPr/>
          <p:nvPr/>
        </p:nvSpPr>
        <p:spPr>
          <a:xfrm>
            <a:off x="3275856" y="980728"/>
            <a:ext cx="2956566" cy="504056"/>
          </a:xfrm>
          <a:prstGeom prst="round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EVOLUTION </a:t>
            </a:r>
          </a:p>
        </p:txBody>
      </p:sp>
      <p:sp>
        <p:nvSpPr>
          <p:cNvPr id="4" name="Rectangle à coins arrondis 3"/>
          <p:cNvSpPr/>
          <p:nvPr/>
        </p:nvSpPr>
        <p:spPr>
          <a:xfrm>
            <a:off x="3275856" y="2896311"/>
            <a:ext cx="2956566" cy="463771"/>
          </a:xfrm>
          <a:prstGeom prst="round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COMPLICATIONS</a:t>
            </a:r>
          </a:p>
        </p:txBody>
      </p:sp>
      <p:graphicFrame>
        <p:nvGraphicFramePr>
          <p:cNvPr id="9" name="Diagramme 8"/>
          <p:cNvGraphicFramePr/>
          <p:nvPr>
            <p:extLst>
              <p:ext uri="{D42A27DB-BD31-4B8C-83A1-F6EECF244321}">
                <p14:modId xmlns:p14="http://schemas.microsoft.com/office/powerpoint/2010/main" xmlns="" val="1007985238"/>
              </p:ext>
            </p:extLst>
          </p:nvPr>
        </p:nvGraphicFramePr>
        <p:xfrm>
          <a:off x="179512" y="3501008"/>
          <a:ext cx="8352928" cy="324036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2050" name="Picture 2" descr="http://3.bp.blogspot.com/_cbICE1ISPLE/TQzrO7Or8SI/AAAAAAAAAGk/AgUhWXvziP4/s1600/DSC01520.JPG">
            <a:hlinkClick r:id="rId10"/>
          </p:cNvPr>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5786446" y="785794"/>
            <a:ext cx="2808311" cy="29073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4634120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44771"/>
            <a:ext cx="5248737" cy="501697"/>
          </a:xfrm>
        </p:spPr>
        <p:txBody>
          <a:bodyPr>
            <a:normAutofit fontScale="90000"/>
          </a:bodyPr>
          <a:lstStyle/>
          <a:p>
            <a:r>
              <a:rPr lang="fr-FR" sz="3200" dirty="0"/>
              <a:t>EVOLUTION ET COMPLICATIONS</a:t>
            </a:r>
          </a:p>
        </p:txBody>
      </p:sp>
      <p:cxnSp>
        <p:nvCxnSpPr>
          <p:cNvPr id="23" name="Connecteur droit 22"/>
          <p:cNvCxnSpPr/>
          <p:nvPr/>
        </p:nvCxnSpPr>
        <p:spPr>
          <a:xfrm>
            <a:off x="-756592" y="677172"/>
            <a:ext cx="9568326" cy="0"/>
          </a:xfrm>
          <a:prstGeom prst="line">
            <a:avLst/>
          </a:prstGeom>
          <a:noFill/>
          <a:ln w="38100" cap="flat" cmpd="sng" algn="ctr">
            <a:solidFill>
              <a:srgbClr val="0070C0"/>
            </a:solidFill>
            <a:prstDash val="solid"/>
          </a:ln>
          <a:effectLst>
            <a:glow rad="63500">
              <a:srgbClr val="297FD5">
                <a:satMod val="175000"/>
                <a:alpha val="40000"/>
              </a:srgbClr>
            </a:glow>
            <a:outerShdw blurRad="50800" dist="38100" dir="16200000" rotWithShape="0">
              <a:prstClr val="black">
                <a:alpha val="40000"/>
              </a:prstClr>
            </a:outerShdw>
          </a:effectLst>
          <a:scene3d>
            <a:camera prst="perspectiveLeft"/>
            <a:lightRig rig="threePt" dir="t"/>
          </a:scene3d>
          <a:sp3d>
            <a:bevelT prst="slope"/>
          </a:sp3d>
        </p:spPr>
      </p:cxnSp>
      <p:sp>
        <p:nvSpPr>
          <p:cNvPr id="30" name="Rectangle 29"/>
          <p:cNvSpPr/>
          <p:nvPr/>
        </p:nvSpPr>
        <p:spPr>
          <a:xfrm>
            <a:off x="6232422" y="44771"/>
            <a:ext cx="2637069" cy="430887"/>
          </a:xfrm>
          <a:prstGeom prst="rect">
            <a:avLst/>
          </a:prstGeom>
        </p:spPr>
        <p:txBody>
          <a:bodyPr wrap="none">
            <a:spAutoFit/>
          </a:bodyPr>
          <a:lstStyle/>
          <a:p>
            <a:r>
              <a:rPr lang="fr-FR" sz="2200" b="1" dirty="0" smtClean="0"/>
              <a:t>CAT DEVANT UN HRP</a:t>
            </a:r>
            <a:endParaRPr lang="fr-FR" sz="2200" b="1" dirty="0"/>
          </a:p>
        </p:txBody>
      </p:sp>
      <p:sp>
        <p:nvSpPr>
          <p:cNvPr id="3" name="Rectangle 2"/>
          <p:cNvSpPr/>
          <p:nvPr/>
        </p:nvSpPr>
        <p:spPr>
          <a:xfrm>
            <a:off x="434308" y="2256386"/>
            <a:ext cx="8709692" cy="400110"/>
          </a:xfrm>
          <a:prstGeom prst="rect">
            <a:avLst/>
          </a:prstGeom>
        </p:spPr>
        <p:txBody>
          <a:bodyPr wrap="none">
            <a:spAutoFit/>
          </a:bodyPr>
          <a:lstStyle/>
          <a:p>
            <a:r>
              <a:rPr lang="fr-FR" sz="2000" b="1" dirty="0" smtClean="0"/>
              <a:t>Entraine une défibrination ,l’ hémorragie utérine devient incoercible et continue</a:t>
            </a:r>
            <a:endParaRPr lang="fr-FR" sz="2000" b="1" dirty="0"/>
          </a:p>
        </p:txBody>
      </p:sp>
      <p:sp>
        <p:nvSpPr>
          <p:cNvPr id="4" name="Rectangle 3"/>
          <p:cNvSpPr/>
          <p:nvPr/>
        </p:nvSpPr>
        <p:spPr>
          <a:xfrm>
            <a:off x="812282" y="3232850"/>
            <a:ext cx="6676379" cy="1477328"/>
          </a:xfrm>
          <a:prstGeom prst="rect">
            <a:avLst/>
          </a:prstGeom>
        </p:spPr>
        <p:txBody>
          <a:bodyPr wrap="none">
            <a:spAutoFit/>
          </a:bodyPr>
          <a:lstStyle/>
          <a:p>
            <a:pPr marL="342900" indent="-342900">
              <a:lnSpc>
                <a:spcPct val="150000"/>
              </a:lnSpc>
              <a:buFont typeface="Wingdings" pitchFamily="2" charset="2"/>
              <a:buChar char="v"/>
            </a:pPr>
            <a:r>
              <a:rPr lang="fr-FR" sz="2000" b="1" dirty="0" smtClean="0"/>
              <a:t>Une diminution de  taux des plaquettes et du fibrinogène </a:t>
            </a:r>
          </a:p>
          <a:p>
            <a:pPr marL="342900" indent="-342900">
              <a:lnSpc>
                <a:spcPct val="150000"/>
              </a:lnSpc>
              <a:buFont typeface="Wingdings" pitchFamily="2" charset="2"/>
              <a:buChar char="v"/>
            </a:pPr>
            <a:r>
              <a:rPr lang="fr-FR" sz="2000" b="1" dirty="0" smtClean="0"/>
              <a:t>Une augmentation de </a:t>
            </a:r>
            <a:r>
              <a:rPr lang="fr-FR" sz="2000" b="1" dirty="0" smtClean="0"/>
              <a:t>PDF (d dimère )</a:t>
            </a:r>
            <a:endParaRPr lang="fr-FR" sz="2000" b="1" dirty="0" smtClean="0"/>
          </a:p>
          <a:p>
            <a:pPr marL="342900" indent="-342900">
              <a:lnSpc>
                <a:spcPct val="150000"/>
              </a:lnSpc>
              <a:buFont typeface="Wingdings" pitchFamily="2" charset="2"/>
              <a:buChar char="v"/>
            </a:pPr>
            <a:r>
              <a:rPr lang="fr-FR" sz="2000" b="1" dirty="0"/>
              <a:t>L</a:t>
            </a:r>
            <a:r>
              <a:rPr lang="fr-FR" sz="2000" b="1" dirty="0" smtClean="0"/>
              <a:t>a présence de complexe soluble</a:t>
            </a:r>
            <a:endParaRPr lang="fr-FR" sz="2000" b="1" dirty="0"/>
          </a:p>
        </p:txBody>
      </p:sp>
      <p:sp>
        <p:nvSpPr>
          <p:cNvPr id="5" name="Rectangle 4"/>
          <p:cNvSpPr/>
          <p:nvPr/>
        </p:nvSpPr>
        <p:spPr>
          <a:xfrm>
            <a:off x="1027195" y="2705572"/>
            <a:ext cx="2220801" cy="461665"/>
          </a:xfrm>
          <a:prstGeom prst="rect">
            <a:avLst/>
          </a:prstGeom>
        </p:spPr>
        <p:txBody>
          <a:bodyPr wrap="none">
            <a:spAutoFit/>
          </a:bodyPr>
          <a:lstStyle/>
          <a:p>
            <a:r>
              <a:rPr lang="fr-FR" sz="2400" b="1" dirty="0" smtClean="0">
                <a:solidFill>
                  <a:srgbClr val="FF0000"/>
                </a:solidFill>
              </a:rPr>
              <a:t>Biologiquement</a:t>
            </a:r>
            <a:endParaRPr lang="fr-FR" sz="2400" b="1" dirty="0">
              <a:solidFill>
                <a:srgbClr val="FF0000"/>
              </a:solidFill>
            </a:endParaRPr>
          </a:p>
        </p:txBody>
      </p:sp>
      <p:sp>
        <p:nvSpPr>
          <p:cNvPr id="8" name="Rectangle à coins arrondis 7"/>
          <p:cNvSpPr/>
          <p:nvPr/>
        </p:nvSpPr>
        <p:spPr>
          <a:xfrm>
            <a:off x="2674940" y="965490"/>
            <a:ext cx="3532630" cy="591302"/>
          </a:xfrm>
          <a:prstGeom prst="round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CIVD</a:t>
            </a:r>
            <a:endParaRPr lang="fr-FR" sz="2000" b="1" dirty="0"/>
          </a:p>
        </p:txBody>
      </p:sp>
      <p:sp>
        <p:nvSpPr>
          <p:cNvPr id="6" name="Rectangle 5"/>
          <p:cNvSpPr/>
          <p:nvPr/>
        </p:nvSpPr>
        <p:spPr>
          <a:xfrm>
            <a:off x="2170890" y="1677881"/>
            <a:ext cx="4540730" cy="369332"/>
          </a:xfrm>
          <a:prstGeom prst="rect">
            <a:avLst/>
          </a:prstGeom>
        </p:spPr>
        <p:txBody>
          <a:bodyPr wrap="none">
            <a:spAutoFit/>
          </a:bodyPr>
          <a:lstStyle/>
          <a:p>
            <a:r>
              <a:rPr lang="fr-FR" b="1" dirty="0" smtClean="0"/>
              <a:t>COAGULATION INTRAVASCULARE DISSÉMINÉE</a:t>
            </a:r>
            <a:endParaRPr lang="fr-FR" b="1" dirty="0"/>
          </a:p>
        </p:txBody>
      </p:sp>
      <p:sp>
        <p:nvSpPr>
          <p:cNvPr id="10" name="Rectangle à coins arrondis 9"/>
          <p:cNvSpPr/>
          <p:nvPr/>
        </p:nvSpPr>
        <p:spPr>
          <a:xfrm>
            <a:off x="3022839" y="4710178"/>
            <a:ext cx="3532630" cy="591302"/>
          </a:xfrm>
          <a:prstGeom prst="round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UTÉRUS COUVELAIRE</a:t>
            </a:r>
            <a:endParaRPr lang="fr-FR" sz="2000" b="1" dirty="0"/>
          </a:p>
        </p:txBody>
      </p:sp>
      <p:sp>
        <p:nvSpPr>
          <p:cNvPr id="7" name="Rectangle 6"/>
          <p:cNvSpPr/>
          <p:nvPr/>
        </p:nvSpPr>
        <p:spPr>
          <a:xfrm>
            <a:off x="216646" y="5523288"/>
            <a:ext cx="8747842" cy="1754326"/>
          </a:xfrm>
          <a:prstGeom prst="rect">
            <a:avLst/>
          </a:prstGeom>
        </p:spPr>
        <p:txBody>
          <a:bodyPr wrap="square">
            <a:spAutoFit/>
          </a:bodyPr>
          <a:lstStyle/>
          <a:p>
            <a:pPr marL="342900" indent="-342900">
              <a:lnSpc>
                <a:spcPct val="200000"/>
              </a:lnSpc>
              <a:buFont typeface="Wingdings" pitchFamily="2" charset="2"/>
              <a:buChar char="v"/>
            </a:pPr>
            <a:r>
              <a:rPr lang="fr-FR" b="1" dirty="0" smtClean="0"/>
              <a:t> utérus apoplectique ,extension intra-</a:t>
            </a:r>
            <a:r>
              <a:rPr lang="fr-FR" b="1" dirty="0" err="1" smtClean="0"/>
              <a:t>myométriale</a:t>
            </a:r>
            <a:r>
              <a:rPr lang="fr-FR" b="1" dirty="0" smtClean="0"/>
              <a:t> de l’ </a:t>
            </a:r>
            <a:r>
              <a:rPr lang="fr-FR" b="1" dirty="0" smtClean="0"/>
              <a:t>hématome </a:t>
            </a:r>
            <a:r>
              <a:rPr lang="fr-FR" b="1" dirty="0" err="1" smtClean="0"/>
              <a:t>uterus</a:t>
            </a:r>
            <a:r>
              <a:rPr lang="fr-FR" b="1" dirty="0" smtClean="0"/>
              <a:t> </a:t>
            </a:r>
            <a:r>
              <a:rPr lang="fr-FR" b="1" dirty="0" err="1" smtClean="0"/>
              <a:t>covelaire</a:t>
            </a:r>
            <a:r>
              <a:rPr lang="fr-FR" b="1" dirty="0" smtClean="0"/>
              <a:t> </a:t>
            </a:r>
            <a:r>
              <a:rPr lang="fr-FR" b="1" dirty="0" err="1" smtClean="0"/>
              <a:t>fonctionel</a:t>
            </a:r>
            <a:r>
              <a:rPr lang="fr-FR" b="1" dirty="0" smtClean="0"/>
              <a:t> </a:t>
            </a:r>
            <a:endParaRPr lang="fr-FR" b="1" dirty="0" smtClean="0"/>
          </a:p>
          <a:p>
            <a:pPr marL="342900" indent="-342900">
              <a:lnSpc>
                <a:spcPct val="200000"/>
              </a:lnSpc>
              <a:buFont typeface="Wingdings" pitchFamily="2" charset="2"/>
              <a:buChar char="v"/>
            </a:pPr>
            <a:r>
              <a:rPr lang="fr-FR" b="1" dirty="0" smtClean="0"/>
              <a:t>02 risques: rupture utérine et CIVD</a:t>
            </a:r>
            <a:endParaRPr lang="fr-FR" b="1" dirty="0"/>
          </a:p>
        </p:txBody>
      </p:sp>
    </p:spTree>
    <p:extLst>
      <p:ext uri="{BB962C8B-B14F-4D97-AF65-F5344CB8AC3E}">
        <p14:creationId xmlns:p14="http://schemas.microsoft.com/office/powerpoint/2010/main" xmlns="" val="18748660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4689" y="-241483"/>
            <a:ext cx="2864626" cy="1143000"/>
          </a:xfrm>
        </p:spPr>
        <p:txBody>
          <a:bodyPr>
            <a:normAutofit/>
          </a:bodyPr>
          <a:lstStyle/>
          <a:p>
            <a:r>
              <a:rPr lang="fr-FR" sz="3200" b="1" dirty="0" smtClean="0"/>
              <a:t>GRAVITÉ</a:t>
            </a:r>
            <a:endParaRPr lang="fr-FR" sz="3200" b="1" dirty="0"/>
          </a:p>
        </p:txBody>
      </p:sp>
      <p:cxnSp>
        <p:nvCxnSpPr>
          <p:cNvPr id="23" name="Connecteur droit 22"/>
          <p:cNvCxnSpPr/>
          <p:nvPr/>
        </p:nvCxnSpPr>
        <p:spPr>
          <a:xfrm>
            <a:off x="-756592" y="677172"/>
            <a:ext cx="9568326" cy="0"/>
          </a:xfrm>
          <a:prstGeom prst="line">
            <a:avLst/>
          </a:prstGeom>
          <a:noFill/>
          <a:ln w="38100" cap="flat" cmpd="sng" algn="ctr">
            <a:solidFill>
              <a:srgbClr val="0070C0"/>
            </a:solidFill>
            <a:prstDash val="solid"/>
          </a:ln>
          <a:effectLst>
            <a:glow rad="63500">
              <a:srgbClr val="297FD5">
                <a:satMod val="175000"/>
                <a:alpha val="40000"/>
              </a:srgbClr>
            </a:glow>
            <a:outerShdw blurRad="50800" dist="38100" dir="16200000" rotWithShape="0">
              <a:prstClr val="black">
                <a:alpha val="40000"/>
              </a:prstClr>
            </a:outerShdw>
          </a:effectLst>
          <a:scene3d>
            <a:camera prst="perspectiveLeft"/>
            <a:lightRig rig="threePt" dir="t"/>
          </a:scene3d>
          <a:sp3d>
            <a:bevelT prst="slope"/>
          </a:sp3d>
        </p:spPr>
      </p:cxnSp>
      <p:sp>
        <p:nvSpPr>
          <p:cNvPr id="30" name="Rectangle 29"/>
          <p:cNvSpPr/>
          <p:nvPr/>
        </p:nvSpPr>
        <p:spPr>
          <a:xfrm>
            <a:off x="6232422" y="44771"/>
            <a:ext cx="2637069" cy="430887"/>
          </a:xfrm>
          <a:prstGeom prst="rect">
            <a:avLst/>
          </a:prstGeom>
        </p:spPr>
        <p:txBody>
          <a:bodyPr wrap="none">
            <a:spAutoFit/>
          </a:bodyPr>
          <a:lstStyle/>
          <a:p>
            <a:r>
              <a:rPr lang="fr-FR" sz="2200" b="1" dirty="0" smtClean="0"/>
              <a:t>CAT DEVANT UN HRP</a:t>
            </a:r>
            <a:endParaRPr lang="fr-FR" sz="2200" b="1" dirty="0"/>
          </a:p>
        </p:txBody>
      </p:sp>
      <p:sp>
        <p:nvSpPr>
          <p:cNvPr id="5" name="Rectangle à coins arrondis 4"/>
          <p:cNvSpPr/>
          <p:nvPr/>
        </p:nvSpPr>
        <p:spPr>
          <a:xfrm>
            <a:off x="2699792" y="980728"/>
            <a:ext cx="3532630" cy="504056"/>
          </a:xfrm>
          <a:prstGeom prst="round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rgbClr val="FF0000"/>
                </a:solidFill>
              </a:rPr>
              <a:t>ÉVALUATION DE LA GRAVITÉ</a:t>
            </a:r>
            <a:endParaRPr lang="fr-FR" sz="2000" b="1" dirty="0">
              <a:solidFill>
                <a:srgbClr val="FF0000"/>
              </a:solidFill>
            </a:endParaRPr>
          </a:p>
        </p:txBody>
      </p:sp>
      <p:sp>
        <p:nvSpPr>
          <p:cNvPr id="3" name="Rectangle à coins arrondis 2"/>
          <p:cNvSpPr/>
          <p:nvPr/>
        </p:nvSpPr>
        <p:spPr>
          <a:xfrm>
            <a:off x="107504" y="1603349"/>
            <a:ext cx="3168352" cy="504056"/>
          </a:xfrm>
          <a:prstGeom prst="roundRect">
            <a:avLst/>
          </a:prstGeom>
          <a:solidFill>
            <a:srgbClr val="7030A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CLASSIFICATION DE SHER</a:t>
            </a:r>
            <a:endParaRPr lang="fr-FR" b="1" dirty="0"/>
          </a:p>
        </p:txBody>
      </p:sp>
      <p:graphicFrame>
        <p:nvGraphicFramePr>
          <p:cNvPr id="4" name="Diagramme 3"/>
          <p:cNvGraphicFramePr/>
          <p:nvPr>
            <p:extLst>
              <p:ext uri="{D42A27DB-BD31-4B8C-83A1-F6EECF244321}">
                <p14:modId xmlns:p14="http://schemas.microsoft.com/office/powerpoint/2010/main" xmlns="" val="3345278454"/>
              </p:ext>
            </p:extLst>
          </p:nvPr>
        </p:nvGraphicFramePr>
        <p:xfrm>
          <a:off x="1744975" y="242088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1258295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98357"/>
            <a:ext cx="4272261" cy="717141"/>
          </a:xfrm>
        </p:spPr>
        <p:txBody>
          <a:bodyPr>
            <a:normAutofit/>
          </a:bodyPr>
          <a:lstStyle/>
          <a:p>
            <a:r>
              <a:rPr lang="fr-FR" sz="3200" b="1" dirty="0" smtClean="0"/>
              <a:t>CAT proprement dite</a:t>
            </a:r>
            <a:endParaRPr lang="fr-FR" sz="3200" b="1" dirty="0"/>
          </a:p>
        </p:txBody>
      </p:sp>
      <p:cxnSp>
        <p:nvCxnSpPr>
          <p:cNvPr id="23" name="Connecteur droit 22"/>
          <p:cNvCxnSpPr/>
          <p:nvPr/>
        </p:nvCxnSpPr>
        <p:spPr>
          <a:xfrm>
            <a:off x="-756592" y="677172"/>
            <a:ext cx="9568326" cy="0"/>
          </a:xfrm>
          <a:prstGeom prst="line">
            <a:avLst/>
          </a:prstGeom>
          <a:noFill/>
          <a:ln w="38100" cap="flat" cmpd="sng" algn="ctr">
            <a:solidFill>
              <a:srgbClr val="0070C0"/>
            </a:solidFill>
            <a:prstDash val="solid"/>
          </a:ln>
          <a:effectLst>
            <a:glow rad="63500">
              <a:srgbClr val="297FD5">
                <a:satMod val="175000"/>
                <a:alpha val="40000"/>
              </a:srgbClr>
            </a:glow>
            <a:outerShdw blurRad="50800" dist="38100" dir="16200000" rotWithShape="0">
              <a:prstClr val="black">
                <a:alpha val="40000"/>
              </a:prstClr>
            </a:outerShdw>
          </a:effectLst>
          <a:scene3d>
            <a:camera prst="perspectiveLeft"/>
            <a:lightRig rig="threePt" dir="t"/>
          </a:scene3d>
          <a:sp3d>
            <a:bevelT prst="slope"/>
          </a:sp3d>
        </p:spPr>
      </p:cxnSp>
      <p:sp>
        <p:nvSpPr>
          <p:cNvPr id="30" name="Rectangle 29"/>
          <p:cNvSpPr/>
          <p:nvPr/>
        </p:nvSpPr>
        <p:spPr>
          <a:xfrm>
            <a:off x="6232422" y="44771"/>
            <a:ext cx="2637069" cy="430887"/>
          </a:xfrm>
          <a:prstGeom prst="rect">
            <a:avLst/>
          </a:prstGeom>
        </p:spPr>
        <p:txBody>
          <a:bodyPr wrap="none">
            <a:spAutoFit/>
          </a:bodyPr>
          <a:lstStyle/>
          <a:p>
            <a:r>
              <a:rPr lang="fr-FR" sz="2200" b="1" dirty="0" smtClean="0"/>
              <a:t>CAT DEVANT UN HRP</a:t>
            </a:r>
            <a:endParaRPr lang="fr-FR" sz="2200" b="1" dirty="0"/>
          </a:p>
        </p:txBody>
      </p:sp>
      <p:sp>
        <p:nvSpPr>
          <p:cNvPr id="5" name="Rectangle à coins arrondis 4"/>
          <p:cNvSpPr/>
          <p:nvPr/>
        </p:nvSpPr>
        <p:spPr>
          <a:xfrm>
            <a:off x="2699792" y="938866"/>
            <a:ext cx="3532630" cy="329894"/>
          </a:xfrm>
          <a:prstGeom prst="round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BUT</a:t>
            </a:r>
            <a:endParaRPr lang="fr-FR" sz="2000" b="1" dirty="0"/>
          </a:p>
        </p:txBody>
      </p:sp>
      <p:sp>
        <p:nvSpPr>
          <p:cNvPr id="3" name="Rectangle 2"/>
          <p:cNvSpPr/>
          <p:nvPr/>
        </p:nvSpPr>
        <p:spPr>
          <a:xfrm>
            <a:off x="690377" y="1412776"/>
            <a:ext cx="3369064" cy="646331"/>
          </a:xfrm>
          <a:prstGeom prst="rect">
            <a:avLst/>
          </a:prstGeom>
        </p:spPr>
        <p:txBody>
          <a:bodyPr wrap="none">
            <a:spAutoFit/>
          </a:bodyPr>
          <a:lstStyle/>
          <a:p>
            <a:pPr marL="285750" indent="-285750">
              <a:buFont typeface="Wingdings" pitchFamily="2" charset="2"/>
              <a:buChar char="ü"/>
            </a:pPr>
            <a:r>
              <a:rPr lang="fr-FR" b="1" dirty="0" smtClean="0"/>
              <a:t>Restaurer les pertes sanguines</a:t>
            </a:r>
          </a:p>
          <a:p>
            <a:pPr marL="285750" indent="-285750">
              <a:buFont typeface="Wingdings" pitchFamily="2" charset="2"/>
              <a:buChar char="ü"/>
            </a:pPr>
            <a:r>
              <a:rPr lang="fr-FR" b="1" dirty="0" smtClean="0"/>
              <a:t>Assurer l’ hémostase</a:t>
            </a:r>
            <a:endParaRPr lang="fr-FR" b="1" dirty="0"/>
          </a:p>
        </p:txBody>
      </p:sp>
      <p:sp>
        <p:nvSpPr>
          <p:cNvPr id="7" name="Rectangle à coins arrondis 6"/>
          <p:cNvSpPr/>
          <p:nvPr/>
        </p:nvSpPr>
        <p:spPr>
          <a:xfrm>
            <a:off x="2699792" y="2059107"/>
            <a:ext cx="3532630" cy="358299"/>
          </a:xfrm>
          <a:prstGeom prst="round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CAT en urgence</a:t>
            </a:r>
            <a:endParaRPr lang="fr-FR" sz="2000" b="1" dirty="0"/>
          </a:p>
        </p:txBody>
      </p:sp>
      <p:sp>
        <p:nvSpPr>
          <p:cNvPr id="4" name="Rectangle 3"/>
          <p:cNvSpPr/>
          <p:nvPr/>
        </p:nvSpPr>
        <p:spPr>
          <a:xfrm>
            <a:off x="690376" y="2549791"/>
            <a:ext cx="2585479" cy="432048"/>
          </a:xfrm>
          <a:prstGeom prst="rect">
            <a:avLst/>
          </a:prstGeo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préparation</a:t>
            </a:r>
            <a:endParaRPr lang="fr-FR" sz="2000" b="1" dirty="0"/>
          </a:p>
        </p:txBody>
      </p:sp>
      <p:sp>
        <p:nvSpPr>
          <p:cNvPr id="6" name="Rectangle 5"/>
          <p:cNvSpPr/>
          <p:nvPr/>
        </p:nvSpPr>
        <p:spPr>
          <a:xfrm>
            <a:off x="690376" y="3172869"/>
            <a:ext cx="2585479" cy="432048"/>
          </a:xfrm>
          <a:prstGeom prst="rect">
            <a:avLst/>
          </a:prstGeo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Compenser les pertes</a:t>
            </a:r>
          </a:p>
        </p:txBody>
      </p:sp>
      <p:sp>
        <p:nvSpPr>
          <p:cNvPr id="8" name="Rectangle 7"/>
          <p:cNvSpPr/>
          <p:nvPr/>
        </p:nvSpPr>
        <p:spPr>
          <a:xfrm>
            <a:off x="690376" y="3793729"/>
            <a:ext cx="2585479" cy="432048"/>
          </a:xfrm>
          <a:prstGeom prst="rect">
            <a:avLst/>
          </a:prstGeo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Assurer l’ </a:t>
            </a:r>
            <a:r>
              <a:rPr lang="fr-FR" sz="2000" b="1" dirty="0" smtClean="0"/>
              <a:t>hémostase</a:t>
            </a:r>
            <a:endParaRPr lang="fr-FR" sz="2000" b="1" dirty="0"/>
          </a:p>
        </p:txBody>
      </p:sp>
      <p:sp>
        <p:nvSpPr>
          <p:cNvPr id="9" name="Rectangle 8"/>
          <p:cNvSpPr/>
          <p:nvPr/>
        </p:nvSpPr>
        <p:spPr>
          <a:xfrm>
            <a:off x="3563888" y="2549791"/>
            <a:ext cx="3020186" cy="369332"/>
          </a:xfrm>
          <a:prstGeom prst="rect">
            <a:avLst/>
          </a:prstGeom>
        </p:spPr>
        <p:txBody>
          <a:bodyPr wrap="none">
            <a:spAutoFit/>
          </a:bodyPr>
          <a:lstStyle/>
          <a:p>
            <a:pPr algn="ctr"/>
            <a:r>
              <a:rPr lang="fr-FR" b="1" dirty="0" smtClean="0"/>
              <a:t>2 AVS + sonde urinaire + bilan</a:t>
            </a:r>
            <a:endParaRPr lang="fr-FR" b="1" dirty="0"/>
          </a:p>
        </p:txBody>
      </p:sp>
      <p:sp>
        <p:nvSpPr>
          <p:cNvPr id="10" name="Rectangle 9"/>
          <p:cNvSpPr/>
          <p:nvPr/>
        </p:nvSpPr>
        <p:spPr>
          <a:xfrm>
            <a:off x="3275856" y="3147398"/>
            <a:ext cx="5703199" cy="646331"/>
          </a:xfrm>
          <a:prstGeom prst="rect">
            <a:avLst/>
          </a:prstGeom>
        </p:spPr>
        <p:txBody>
          <a:bodyPr wrap="square">
            <a:spAutoFit/>
          </a:bodyPr>
          <a:lstStyle/>
          <a:p>
            <a:pPr algn="ctr"/>
            <a:r>
              <a:rPr lang="fr-FR" b="1" dirty="0" smtClean="0"/>
              <a:t>Solutés de remplissage(concentrés globulaires iso groupe iso Rh)</a:t>
            </a:r>
          </a:p>
        </p:txBody>
      </p:sp>
      <p:sp>
        <p:nvSpPr>
          <p:cNvPr id="11" name="Rectangle 10"/>
          <p:cNvSpPr/>
          <p:nvPr/>
        </p:nvSpPr>
        <p:spPr>
          <a:xfrm>
            <a:off x="3295358" y="3793729"/>
            <a:ext cx="5516375" cy="646331"/>
          </a:xfrm>
          <a:prstGeom prst="rect">
            <a:avLst/>
          </a:prstGeom>
        </p:spPr>
        <p:txBody>
          <a:bodyPr wrap="square">
            <a:spAutoFit/>
          </a:bodyPr>
          <a:lstStyle/>
          <a:p>
            <a:pPr marL="285750" indent="-285750" algn="ctr">
              <a:buFont typeface="Wingdings" pitchFamily="2" charset="2"/>
              <a:buChar char="ü"/>
            </a:pPr>
            <a:r>
              <a:rPr lang="fr-FR" b="1" dirty="0" smtClean="0"/>
              <a:t>Précoce ,traitement le plus efficace est l’</a:t>
            </a:r>
            <a:r>
              <a:rPr lang="fr-FR" b="1" dirty="0"/>
              <a:t>é</a:t>
            </a:r>
            <a:r>
              <a:rPr lang="fr-FR" b="1" dirty="0" smtClean="0"/>
              <a:t>vacuation du placenta et l’hématome</a:t>
            </a:r>
            <a:endParaRPr lang="fr-FR" b="1" dirty="0"/>
          </a:p>
        </p:txBody>
      </p:sp>
      <p:sp>
        <p:nvSpPr>
          <p:cNvPr id="12" name="Rectangle 11"/>
          <p:cNvSpPr/>
          <p:nvPr/>
        </p:nvSpPr>
        <p:spPr>
          <a:xfrm>
            <a:off x="3059832" y="4440060"/>
            <a:ext cx="5419214" cy="646331"/>
          </a:xfrm>
          <a:prstGeom prst="rect">
            <a:avLst/>
          </a:prstGeom>
        </p:spPr>
        <p:txBody>
          <a:bodyPr wrap="square">
            <a:spAutoFit/>
          </a:bodyPr>
          <a:lstStyle/>
          <a:p>
            <a:pPr marL="285750" indent="-285750" algn="ctr">
              <a:buFont typeface="Wingdings" pitchFamily="2" charset="2"/>
              <a:buChar char="ü"/>
            </a:pPr>
            <a:r>
              <a:rPr lang="fr-FR" b="1" dirty="0" smtClean="0"/>
              <a:t>Apport des facteurs déficitaires : plasma frais congelé </a:t>
            </a:r>
            <a:r>
              <a:rPr lang="fr-FR" b="1" dirty="0"/>
              <a:t>,</a:t>
            </a:r>
            <a:r>
              <a:rPr lang="fr-FR" b="1" dirty="0" smtClean="0"/>
              <a:t>concentrés plaquettaires si </a:t>
            </a:r>
            <a:r>
              <a:rPr lang="fr-FR" b="1" dirty="0" err="1" smtClean="0"/>
              <a:t>inf</a:t>
            </a:r>
            <a:r>
              <a:rPr lang="fr-FR" b="1" dirty="0" smtClean="0"/>
              <a:t> a </a:t>
            </a:r>
            <a:r>
              <a:rPr lang="fr-FR" b="1" dirty="0" smtClean="0"/>
              <a:t>50 000</a:t>
            </a:r>
            <a:endParaRPr lang="fr-FR" b="1" dirty="0"/>
          </a:p>
        </p:txBody>
      </p:sp>
      <p:sp>
        <p:nvSpPr>
          <p:cNvPr id="13" name="Rectangle 12"/>
          <p:cNvSpPr/>
          <p:nvPr/>
        </p:nvSpPr>
        <p:spPr>
          <a:xfrm>
            <a:off x="3248324" y="6488668"/>
            <a:ext cx="3755323" cy="369332"/>
          </a:xfrm>
          <a:prstGeom prst="rect">
            <a:avLst/>
          </a:prstGeom>
        </p:spPr>
        <p:txBody>
          <a:bodyPr wrap="none">
            <a:spAutoFit/>
          </a:bodyPr>
          <a:lstStyle/>
          <a:p>
            <a:pPr marL="285750" indent="-285750">
              <a:buFont typeface="Wingdings" pitchFamily="2" charset="2"/>
              <a:buChar char="ü"/>
            </a:pPr>
            <a:r>
              <a:rPr lang="fr-FR" b="1" dirty="0" err="1" smtClean="0"/>
              <a:t>Novoseven</a:t>
            </a:r>
            <a:r>
              <a:rPr lang="fr-FR" b="1" dirty="0" smtClean="0"/>
              <a:t> facteur 7 recombinant </a:t>
            </a:r>
            <a:endParaRPr lang="fr-FR" dirty="0"/>
          </a:p>
        </p:txBody>
      </p:sp>
      <p:sp>
        <p:nvSpPr>
          <p:cNvPr id="14" name="Rectangle 13"/>
          <p:cNvSpPr/>
          <p:nvPr/>
        </p:nvSpPr>
        <p:spPr>
          <a:xfrm>
            <a:off x="3309844" y="5925266"/>
            <a:ext cx="5274201" cy="646331"/>
          </a:xfrm>
          <a:prstGeom prst="rect">
            <a:avLst/>
          </a:prstGeom>
        </p:spPr>
        <p:txBody>
          <a:bodyPr wrap="none">
            <a:spAutoFit/>
          </a:bodyPr>
          <a:lstStyle/>
          <a:p>
            <a:pPr marL="285750" lvl="0" indent="-285750">
              <a:buFont typeface="Wingdings" pitchFamily="2" charset="2"/>
              <a:buChar char="ü"/>
            </a:pPr>
            <a:r>
              <a:rPr lang="fr-FR" b="1" dirty="0" err="1" smtClean="0">
                <a:solidFill>
                  <a:prstClr val="black"/>
                </a:solidFill>
              </a:rPr>
              <a:t>Nalador</a:t>
            </a:r>
            <a:r>
              <a:rPr lang="fr-FR" b="1" dirty="0" smtClean="0">
                <a:solidFill>
                  <a:prstClr val="black"/>
                </a:solidFill>
              </a:rPr>
              <a:t>(</a:t>
            </a:r>
            <a:r>
              <a:rPr lang="fr-FR" b="1" dirty="0" err="1" smtClean="0">
                <a:solidFill>
                  <a:prstClr val="black"/>
                </a:solidFill>
              </a:rPr>
              <a:t>sulprostone</a:t>
            </a:r>
            <a:r>
              <a:rPr lang="fr-FR" b="1" dirty="0" smtClean="0">
                <a:solidFill>
                  <a:prstClr val="black"/>
                </a:solidFill>
              </a:rPr>
              <a:t>) : 200à500 </a:t>
            </a:r>
            <a:r>
              <a:rPr lang="fr-FR" b="1" dirty="0" err="1" smtClean="0">
                <a:solidFill>
                  <a:prstClr val="black"/>
                </a:solidFill>
              </a:rPr>
              <a:t>ug</a:t>
            </a:r>
            <a:r>
              <a:rPr lang="fr-FR" b="1" dirty="0" smtClean="0">
                <a:solidFill>
                  <a:prstClr val="black"/>
                </a:solidFill>
              </a:rPr>
              <a:t> la 1 </a:t>
            </a:r>
            <a:r>
              <a:rPr lang="fr-FR" b="1" dirty="0" err="1" smtClean="0">
                <a:solidFill>
                  <a:prstClr val="black"/>
                </a:solidFill>
              </a:rPr>
              <a:t>iere</a:t>
            </a:r>
            <a:r>
              <a:rPr lang="fr-FR" b="1" dirty="0" smtClean="0">
                <a:solidFill>
                  <a:prstClr val="black"/>
                </a:solidFill>
              </a:rPr>
              <a:t> heure </a:t>
            </a:r>
          </a:p>
          <a:p>
            <a:pPr lvl="0"/>
            <a:r>
              <a:rPr lang="fr-FR" b="1" dirty="0" smtClean="0">
                <a:solidFill>
                  <a:prstClr val="black"/>
                </a:solidFill>
              </a:rPr>
              <a:t>Puis 100 </a:t>
            </a:r>
            <a:r>
              <a:rPr lang="fr-FR" b="1" dirty="0" err="1" smtClean="0">
                <a:solidFill>
                  <a:prstClr val="black"/>
                </a:solidFill>
              </a:rPr>
              <a:t>ug</a:t>
            </a:r>
            <a:r>
              <a:rPr lang="fr-FR" b="1" dirty="0" smtClean="0">
                <a:solidFill>
                  <a:prstClr val="black"/>
                </a:solidFill>
              </a:rPr>
              <a:t> /h</a:t>
            </a:r>
            <a:endParaRPr lang="fr-FR" dirty="0">
              <a:solidFill>
                <a:prstClr val="black"/>
              </a:solidFill>
            </a:endParaRPr>
          </a:p>
        </p:txBody>
      </p:sp>
      <p:sp>
        <p:nvSpPr>
          <p:cNvPr id="15" name="Rectangle 14"/>
          <p:cNvSpPr/>
          <p:nvPr/>
        </p:nvSpPr>
        <p:spPr>
          <a:xfrm>
            <a:off x="3306574" y="5179761"/>
            <a:ext cx="4288803" cy="369332"/>
          </a:xfrm>
          <a:prstGeom prst="rect">
            <a:avLst/>
          </a:prstGeom>
        </p:spPr>
        <p:txBody>
          <a:bodyPr wrap="none">
            <a:spAutoFit/>
          </a:bodyPr>
          <a:lstStyle/>
          <a:p>
            <a:pPr marL="285750" lvl="0" indent="-285750">
              <a:buFont typeface="Wingdings" pitchFamily="2" charset="2"/>
              <a:buChar char="ü"/>
            </a:pPr>
            <a:r>
              <a:rPr lang="fr-FR" b="1" dirty="0" smtClean="0">
                <a:solidFill>
                  <a:prstClr val="black"/>
                </a:solidFill>
              </a:rPr>
              <a:t>Lutter contre inertie utérine  </a:t>
            </a:r>
            <a:r>
              <a:rPr lang="fr-FR" b="1" dirty="0" err="1" smtClean="0">
                <a:solidFill>
                  <a:prstClr val="black"/>
                </a:solidFill>
              </a:rPr>
              <a:t>syntocinon</a:t>
            </a:r>
            <a:endParaRPr lang="fr-FR" dirty="0">
              <a:solidFill>
                <a:prstClr val="black"/>
              </a:solidFill>
            </a:endParaRPr>
          </a:p>
        </p:txBody>
      </p:sp>
      <p:sp>
        <p:nvSpPr>
          <p:cNvPr id="18" name="Rectangle 17"/>
          <p:cNvSpPr/>
          <p:nvPr/>
        </p:nvSpPr>
        <p:spPr>
          <a:xfrm>
            <a:off x="3322362" y="5555934"/>
            <a:ext cx="4712059" cy="369332"/>
          </a:xfrm>
          <a:prstGeom prst="rect">
            <a:avLst/>
          </a:prstGeom>
        </p:spPr>
        <p:txBody>
          <a:bodyPr wrap="none">
            <a:spAutoFit/>
          </a:bodyPr>
          <a:lstStyle/>
          <a:p>
            <a:pPr marL="285750" lvl="0" indent="-285750">
              <a:buFont typeface="Wingdings" pitchFamily="2" charset="2"/>
              <a:buChar char="ü"/>
            </a:pPr>
            <a:r>
              <a:rPr lang="fr-FR" b="1" dirty="0" err="1" smtClean="0">
                <a:solidFill>
                  <a:prstClr val="black"/>
                </a:solidFill>
              </a:rPr>
              <a:t>Cytotec</a:t>
            </a:r>
            <a:r>
              <a:rPr lang="fr-FR" b="1" dirty="0" smtClean="0">
                <a:solidFill>
                  <a:prstClr val="black"/>
                </a:solidFill>
              </a:rPr>
              <a:t> (</a:t>
            </a:r>
            <a:r>
              <a:rPr lang="fr-FR" b="1" dirty="0" err="1" smtClean="0">
                <a:solidFill>
                  <a:prstClr val="black"/>
                </a:solidFill>
              </a:rPr>
              <a:t>misoprostol</a:t>
            </a:r>
            <a:r>
              <a:rPr lang="fr-FR" b="1" dirty="0" smtClean="0">
                <a:solidFill>
                  <a:prstClr val="black"/>
                </a:solidFill>
              </a:rPr>
              <a:t>) 600 </a:t>
            </a:r>
            <a:r>
              <a:rPr lang="fr-FR" b="1" dirty="0" err="1" smtClean="0">
                <a:solidFill>
                  <a:prstClr val="black"/>
                </a:solidFill>
              </a:rPr>
              <a:t>ug</a:t>
            </a:r>
            <a:r>
              <a:rPr lang="fr-FR" b="1" dirty="0" smtClean="0">
                <a:solidFill>
                  <a:prstClr val="black"/>
                </a:solidFill>
              </a:rPr>
              <a:t> en </a:t>
            </a:r>
            <a:r>
              <a:rPr lang="fr-FR" b="1" dirty="0" err="1" smtClean="0">
                <a:solidFill>
                  <a:prstClr val="black"/>
                </a:solidFill>
              </a:rPr>
              <a:t>intrarectal</a:t>
            </a:r>
            <a:endParaRPr lang="fr-FR" dirty="0">
              <a:solidFill>
                <a:prstClr val="black"/>
              </a:solidFill>
            </a:endParaRPr>
          </a:p>
        </p:txBody>
      </p:sp>
    </p:spTree>
    <p:extLst>
      <p:ext uri="{BB962C8B-B14F-4D97-AF65-F5344CB8AC3E}">
        <p14:creationId xmlns:p14="http://schemas.microsoft.com/office/powerpoint/2010/main" xmlns="" val="28621610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4690" y="-241483"/>
            <a:ext cx="4528657" cy="1143000"/>
          </a:xfrm>
        </p:spPr>
        <p:txBody>
          <a:bodyPr>
            <a:normAutofit/>
          </a:bodyPr>
          <a:lstStyle/>
          <a:p>
            <a:r>
              <a:rPr lang="fr-FR" sz="3200" b="1" dirty="0"/>
              <a:t>CAT proprement dite</a:t>
            </a:r>
          </a:p>
        </p:txBody>
      </p:sp>
      <p:cxnSp>
        <p:nvCxnSpPr>
          <p:cNvPr id="23" name="Connecteur droit 22"/>
          <p:cNvCxnSpPr/>
          <p:nvPr/>
        </p:nvCxnSpPr>
        <p:spPr>
          <a:xfrm>
            <a:off x="-756592" y="677172"/>
            <a:ext cx="9568326" cy="0"/>
          </a:xfrm>
          <a:prstGeom prst="line">
            <a:avLst/>
          </a:prstGeom>
          <a:noFill/>
          <a:ln w="38100" cap="flat" cmpd="sng" algn="ctr">
            <a:solidFill>
              <a:srgbClr val="0070C0"/>
            </a:solidFill>
            <a:prstDash val="solid"/>
          </a:ln>
          <a:effectLst>
            <a:glow rad="63500">
              <a:srgbClr val="297FD5">
                <a:satMod val="175000"/>
                <a:alpha val="40000"/>
              </a:srgbClr>
            </a:glow>
            <a:outerShdw blurRad="50800" dist="38100" dir="16200000" rotWithShape="0">
              <a:prstClr val="black">
                <a:alpha val="40000"/>
              </a:prstClr>
            </a:outerShdw>
          </a:effectLst>
          <a:scene3d>
            <a:camera prst="perspectiveLeft"/>
            <a:lightRig rig="threePt" dir="t"/>
          </a:scene3d>
          <a:sp3d>
            <a:bevelT prst="slope"/>
          </a:sp3d>
        </p:spPr>
      </p:cxnSp>
      <p:sp>
        <p:nvSpPr>
          <p:cNvPr id="30" name="Rectangle 29"/>
          <p:cNvSpPr/>
          <p:nvPr/>
        </p:nvSpPr>
        <p:spPr>
          <a:xfrm>
            <a:off x="6232422" y="44771"/>
            <a:ext cx="2637069" cy="430887"/>
          </a:xfrm>
          <a:prstGeom prst="rect">
            <a:avLst/>
          </a:prstGeom>
        </p:spPr>
        <p:txBody>
          <a:bodyPr wrap="none">
            <a:spAutoFit/>
          </a:bodyPr>
          <a:lstStyle/>
          <a:p>
            <a:r>
              <a:rPr lang="fr-FR" sz="2200" b="1" dirty="0" smtClean="0"/>
              <a:t>CAT DEVANT UN HRP</a:t>
            </a:r>
            <a:endParaRPr lang="fr-FR" sz="2200" b="1" dirty="0"/>
          </a:p>
        </p:txBody>
      </p:sp>
      <p:sp>
        <p:nvSpPr>
          <p:cNvPr id="5" name="Titr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fr-FR" dirty="0"/>
          </a:p>
        </p:txBody>
      </p:sp>
      <p:cxnSp>
        <p:nvCxnSpPr>
          <p:cNvPr id="6" name="Connecteur droit 5"/>
          <p:cNvCxnSpPr/>
          <p:nvPr/>
        </p:nvCxnSpPr>
        <p:spPr>
          <a:xfrm>
            <a:off x="4499992" y="1484784"/>
            <a:ext cx="72008" cy="4968552"/>
          </a:xfrm>
          <a:prstGeom prst="line">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 name="Rectangle à coins arrondis 6"/>
          <p:cNvSpPr/>
          <p:nvPr/>
        </p:nvSpPr>
        <p:spPr>
          <a:xfrm>
            <a:off x="539552" y="1556792"/>
            <a:ext cx="2664296" cy="648072"/>
          </a:xfrm>
          <a:prstGeom prst="roundRect">
            <a:avLst/>
          </a:prstGeom>
          <a:solidFill>
            <a:srgbClr val="7030A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Bon état maternel</a:t>
            </a:r>
            <a:endParaRPr lang="fr-FR" b="1" dirty="0"/>
          </a:p>
        </p:txBody>
      </p:sp>
      <p:sp>
        <p:nvSpPr>
          <p:cNvPr id="8" name="Rectangle à coins arrondis 7"/>
          <p:cNvSpPr/>
          <p:nvPr/>
        </p:nvSpPr>
        <p:spPr>
          <a:xfrm>
            <a:off x="5364088" y="1556792"/>
            <a:ext cx="2664296" cy="648072"/>
          </a:xfrm>
          <a:prstGeom prst="roundRect">
            <a:avLst/>
          </a:prstGeom>
          <a:solidFill>
            <a:srgbClr val="7030A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Mauvais état maternel</a:t>
            </a:r>
          </a:p>
        </p:txBody>
      </p:sp>
      <p:cxnSp>
        <p:nvCxnSpPr>
          <p:cNvPr id="9" name="Connecteur droit avec flèche 8"/>
          <p:cNvCxnSpPr/>
          <p:nvPr/>
        </p:nvCxnSpPr>
        <p:spPr>
          <a:xfrm flipH="1">
            <a:off x="683568" y="2204864"/>
            <a:ext cx="720080" cy="100811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a:off x="2266256" y="2204864"/>
            <a:ext cx="937592" cy="93610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Ellipse 10"/>
          <p:cNvSpPr/>
          <p:nvPr/>
        </p:nvSpPr>
        <p:spPr>
          <a:xfrm>
            <a:off x="179512" y="3284984"/>
            <a:ext cx="1944216" cy="936104"/>
          </a:xfrm>
          <a:prstGeom prst="ellipse">
            <a:avLst/>
          </a:prstGeo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Fœtus vivant et viable</a:t>
            </a:r>
            <a:endParaRPr lang="fr-FR" b="1" dirty="0"/>
          </a:p>
        </p:txBody>
      </p:sp>
      <p:sp>
        <p:nvSpPr>
          <p:cNvPr id="12" name="Ellipse 11"/>
          <p:cNvSpPr/>
          <p:nvPr/>
        </p:nvSpPr>
        <p:spPr>
          <a:xfrm>
            <a:off x="2231740" y="3269584"/>
            <a:ext cx="1944216" cy="936104"/>
          </a:xfrm>
          <a:prstGeom prst="ellipse">
            <a:avLst/>
          </a:prstGeo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Fœtus mort</a:t>
            </a:r>
          </a:p>
        </p:txBody>
      </p:sp>
      <p:cxnSp>
        <p:nvCxnSpPr>
          <p:cNvPr id="13" name="Connecteur droit avec flèche 12"/>
          <p:cNvCxnSpPr/>
          <p:nvPr/>
        </p:nvCxnSpPr>
        <p:spPr>
          <a:xfrm>
            <a:off x="1151620" y="4369594"/>
            <a:ext cx="0" cy="86409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71600" y="5233690"/>
            <a:ext cx="1224136" cy="504056"/>
          </a:xfrm>
          <a:prstGeom prst="rect">
            <a:avLst/>
          </a:prstGeo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césarienne</a:t>
            </a:r>
            <a:endParaRPr lang="fr-FR" b="1" dirty="0"/>
          </a:p>
        </p:txBody>
      </p:sp>
      <p:cxnSp>
        <p:nvCxnSpPr>
          <p:cNvPr id="15" name="Connecteur droit avec flèche 14"/>
          <p:cNvCxnSpPr/>
          <p:nvPr/>
        </p:nvCxnSpPr>
        <p:spPr>
          <a:xfrm>
            <a:off x="3203848" y="4291194"/>
            <a:ext cx="0" cy="93610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2591780" y="5233690"/>
            <a:ext cx="1224136" cy="504056"/>
          </a:xfrm>
          <a:prstGeom prst="rect">
            <a:avLst/>
          </a:prstGeo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Voie basse</a:t>
            </a:r>
          </a:p>
        </p:txBody>
      </p:sp>
      <p:cxnSp>
        <p:nvCxnSpPr>
          <p:cNvPr id="17" name="Connecteur droit avec flèche 16"/>
          <p:cNvCxnSpPr>
            <a:stCxn id="8" idx="2"/>
          </p:cNvCxnSpPr>
          <p:nvPr/>
        </p:nvCxnSpPr>
        <p:spPr>
          <a:xfrm>
            <a:off x="6696236" y="2204864"/>
            <a:ext cx="0" cy="176419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5652120" y="4044725"/>
            <a:ext cx="2088232" cy="648072"/>
          </a:xfrm>
          <a:prstGeom prst="rect">
            <a:avLst/>
          </a:prstGeo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Césarienne de sauvetage maternel</a:t>
            </a:r>
          </a:p>
        </p:txBody>
      </p:sp>
      <p:sp>
        <p:nvSpPr>
          <p:cNvPr id="19" name="Rectangle à coins arrondis 18"/>
          <p:cNvSpPr/>
          <p:nvPr/>
        </p:nvSpPr>
        <p:spPr>
          <a:xfrm>
            <a:off x="2805685" y="993086"/>
            <a:ext cx="3532630" cy="358299"/>
          </a:xfrm>
          <a:prstGeom prst="round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Traitement obstétrical</a:t>
            </a:r>
          </a:p>
        </p:txBody>
      </p:sp>
    </p:spTree>
    <p:extLst>
      <p:ext uri="{BB962C8B-B14F-4D97-AF65-F5344CB8AC3E}">
        <p14:creationId xmlns:p14="http://schemas.microsoft.com/office/powerpoint/2010/main" xmlns="" val="290923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par>
                          <p:cTn id="10" fill="hold">
                            <p:stCondLst>
                              <p:cond delay="0"/>
                            </p:stCondLst>
                            <p:childTnLst>
                              <p:par>
                                <p:cTn id="11" presetID="22" presetClass="entr" presetSubtype="1"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up)">
                                      <p:cBhvr>
                                        <p:cTn id="13" dur="500"/>
                                        <p:tgtEl>
                                          <p:spTgt spid="9"/>
                                        </p:tgtEl>
                                      </p:cBhvr>
                                    </p:animEffect>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1000"/>
                            </p:stCondLst>
                            <p:childTnLst>
                              <p:par>
                                <p:cTn id="21" presetID="22" presetClass="entr" presetSubtype="1"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up)">
                                      <p:cBhvr>
                                        <p:cTn id="23" dur="500"/>
                                        <p:tgtEl>
                                          <p:spTgt spid="13"/>
                                        </p:tgtEl>
                                      </p:cBhvr>
                                    </p:animEffect>
                                  </p:childTnLst>
                                </p:cTn>
                              </p:par>
                            </p:childTnLst>
                          </p:cTn>
                        </p:par>
                        <p:par>
                          <p:cTn id="24" fill="hold">
                            <p:stCondLst>
                              <p:cond delay="1500"/>
                            </p:stCondLst>
                            <p:childTnLst>
                              <p:par>
                                <p:cTn id="25" presetID="1"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up)">
                                      <p:cBhvr>
                                        <p:cTn id="31" dur="500"/>
                                        <p:tgtEl>
                                          <p:spTgt spid="10"/>
                                        </p:tgtEl>
                                      </p:cBhvr>
                                    </p:animEffect>
                                  </p:childTnLst>
                                </p:cTn>
                              </p:par>
                            </p:childTnLst>
                          </p:cTn>
                        </p:par>
                        <p:par>
                          <p:cTn id="32" fill="hold">
                            <p:stCondLst>
                              <p:cond delay="500"/>
                            </p:stCondLst>
                            <p:childTnLst>
                              <p:par>
                                <p:cTn id="33" presetID="53" presetClass="entr" presetSubtype="16"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par>
                          <p:cTn id="38" fill="hold">
                            <p:stCondLst>
                              <p:cond delay="1000"/>
                            </p:stCondLst>
                            <p:childTnLst>
                              <p:par>
                                <p:cTn id="39" presetID="22" presetClass="entr" presetSubtype="1" fill="hold"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up)">
                                      <p:cBhvr>
                                        <p:cTn id="41" dur="500"/>
                                        <p:tgtEl>
                                          <p:spTgt spid="15"/>
                                        </p:tgtEl>
                                      </p:cBhvr>
                                    </p:animEffect>
                                  </p:childTnLst>
                                </p:cTn>
                              </p:par>
                            </p:childTnLst>
                          </p:cTn>
                        </p:par>
                        <p:par>
                          <p:cTn id="42" fill="hold">
                            <p:stCondLst>
                              <p:cond delay="1500"/>
                            </p:stCondLst>
                            <p:childTnLst>
                              <p:par>
                                <p:cTn id="43" presetID="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par>
                          <p:cTn id="45" fill="hold">
                            <p:stCondLst>
                              <p:cond delay="1500"/>
                            </p:stCondLst>
                            <p:childTnLst>
                              <p:par>
                                <p:cTn id="46" presetID="22" presetClass="entr" presetSubtype="1" fill="hold" nodeType="after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up)">
                                      <p:cBhvr>
                                        <p:cTn id="48" dur="5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childTnLst>
                                </p:cTn>
                              </p:par>
                            </p:childTnLst>
                          </p:cTn>
                        </p:par>
                        <p:par>
                          <p:cTn id="53" fill="hold">
                            <p:stCondLst>
                              <p:cond delay="0"/>
                            </p:stCondLst>
                            <p:childTnLst>
                              <p:par>
                                <p:cTn id="54" presetID="22" presetClass="entr" presetSubtype="1" fill="hold"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par>
                          <p:cTn id="57" fill="hold">
                            <p:stCondLst>
                              <p:cond delay="500"/>
                            </p:stCondLst>
                            <p:childTnLst>
                              <p:par>
                                <p:cTn id="58" presetID="1"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2" grpId="0" animBg="1"/>
      <p:bldP spid="14" grpId="0" animBg="1"/>
      <p:bldP spid="16" grpId="0" animBg="1"/>
      <p:bldP spid="1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237735" y="4725144"/>
            <a:ext cx="5580903" cy="369332"/>
          </a:xfrm>
          <a:prstGeom prst="roundRect">
            <a:avLst/>
          </a:prstGeom>
          <a:solidFill>
            <a:srgbClr val="0070C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VIII. EVOLUTION ET COMPLICATIONS </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Titre 1"/>
          <p:cNvSpPr txBox="1">
            <a:spLocks/>
          </p:cNvSpPr>
          <p:nvPr/>
        </p:nvSpPr>
        <p:spPr>
          <a:xfrm>
            <a:off x="2683130" y="64096"/>
            <a:ext cx="3345692" cy="936000"/>
          </a:xfrm>
          <a:prstGeom prst="rect">
            <a:avLst/>
          </a:prstGeom>
          <a:ln>
            <a:noFill/>
          </a:ln>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b="1" kern="1600" cap="all"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 L A N</a:t>
            </a:r>
            <a:endParaRPr lang="fr-FR" b="1" kern="1600" cap="all" dirty="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6" name="Rectangle à coins arrondis 5"/>
          <p:cNvSpPr/>
          <p:nvPr/>
        </p:nvSpPr>
        <p:spPr>
          <a:xfrm>
            <a:off x="197330" y="2223308"/>
            <a:ext cx="4158646" cy="369332"/>
          </a:xfrm>
          <a:prstGeom prst="roundRect">
            <a:avLst/>
          </a:prstGeom>
          <a:solidFill>
            <a:srgbClr val="0070C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Rectangle à coins arrondis 6"/>
          <p:cNvSpPr/>
          <p:nvPr/>
        </p:nvSpPr>
        <p:spPr>
          <a:xfrm>
            <a:off x="216624" y="1728250"/>
            <a:ext cx="3929168" cy="369332"/>
          </a:xfrm>
          <a:prstGeom prst="roundRect">
            <a:avLst/>
          </a:prstGeom>
          <a:solidFill>
            <a:srgbClr val="0070C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Rectangle à coins arrondis 7"/>
          <p:cNvSpPr/>
          <p:nvPr/>
        </p:nvSpPr>
        <p:spPr>
          <a:xfrm>
            <a:off x="216624" y="1196648"/>
            <a:ext cx="3621472" cy="369332"/>
          </a:xfrm>
          <a:prstGeom prst="roundRect">
            <a:avLst/>
          </a:prstGeom>
          <a:solidFill>
            <a:srgbClr val="0070C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Rectangle 8"/>
          <p:cNvSpPr/>
          <p:nvPr/>
        </p:nvSpPr>
        <p:spPr>
          <a:xfrm>
            <a:off x="395536" y="1196648"/>
            <a:ext cx="1449436" cy="369332"/>
          </a:xfrm>
          <a:prstGeom prst="rect">
            <a:avLst/>
          </a:prstGeom>
        </p:spPr>
        <p:txBody>
          <a:bodyPr wrap="none">
            <a:spAutoFit/>
          </a:bodyPr>
          <a:lstStyle/>
          <a:p>
            <a:r>
              <a:rPr lang="fr-F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 DEFINITION</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Rectangle 9"/>
          <p:cNvSpPr/>
          <p:nvPr/>
        </p:nvSpPr>
        <p:spPr>
          <a:xfrm>
            <a:off x="411060" y="1728250"/>
            <a:ext cx="2601481" cy="369332"/>
          </a:xfrm>
          <a:prstGeom prst="rect">
            <a:avLst/>
          </a:prstGeom>
        </p:spPr>
        <p:txBody>
          <a:bodyPr wrap="none">
            <a:spAutoFit/>
          </a:bodyPr>
          <a:lstStyle/>
          <a:p>
            <a:r>
              <a:rPr lang="fr-FR" dirty="0">
                <a:ln w="18415" cmpd="sng">
                  <a:solidFill>
                    <a:srgbClr val="FFFFFF"/>
                  </a:solidFill>
                  <a:prstDash val="solid"/>
                </a:ln>
                <a:solidFill>
                  <a:srgbClr val="FFFFFF"/>
                </a:solidFill>
                <a:effectLst>
                  <a:outerShdw blurRad="63500" dir="3600000" algn="tl" rotWithShape="0">
                    <a:srgbClr val="000000">
                      <a:alpha val="70000"/>
                    </a:srgbClr>
                  </a:outerShdw>
                </a:effectLst>
              </a:rPr>
              <a:t>II</a:t>
            </a:r>
            <a:r>
              <a:rPr lang="fr-F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ANATOMOPATHOLOGIE</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Rectangle 10"/>
          <p:cNvSpPr/>
          <p:nvPr/>
        </p:nvSpPr>
        <p:spPr>
          <a:xfrm>
            <a:off x="364285" y="2223308"/>
            <a:ext cx="5997058" cy="369332"/>
          </a:xfrm>
          <a:prstGeom prst="rect">
            <a:avLst/>
          </a:prstGeom>
        </p:spPr>
        <p:txBody>
          <a:bodyPr wrap="square">
            <a:spAutoFit/>
          </a:bodyPr>
          <a:lstStyle/>
          <a:p>
            <a:r>
              <a:rPr lang="fr-F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III. PHYSIOPATHOLOGIE</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6" name="Rectangle à coins arrondis 15"/>
          <p:cNvSpPr/>
          <p:nvPr/>
        </p:nvSpPr>
        <p:spPr>
          <a:xfrm>
            <a:off x="216624" y="2703670"/>
            <a:ext cx="4355376" cy="369332"/>
          </a:xfrm>
          <a:prstGeom prst="roundRect">
            <a:avLst/>
          </a:prstGeom>
          <a:solidFill>
            <a:srgbClr val="0070C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IV. FACTEURS DE RISQUE </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7" name="Rectangle à coins arrondis 16"/>
          <p:cNvSpPr/>
          <p:nvPr/>
        </p:nvSpPr>
        <p:spPr>
          <a:xfrm>
            <a:off x="216624" y="3190948"/>
            <a:ext cx="4643408" cy="369332"/>
          </a:xfrm>
          <a:prstGeom prst="roundRect">
            <a:avLst/>
          </a:prstGeom>
          <a:solidFill>
            <a:srgbClr val="0070C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V.CLINIQUE </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8" name="Rectangle à coins arrondis 17"/>
          <p:cNvSpPr/>
          <p:nvPr/>
        </p:nvSpPr>
        <p:spPr>
          <a:xfrm>
            <a:off x="197330" y="3671512"/>
            <a:ext cx="4950734" cy="369332"/>
          </a:xfrm>
          <a:prstGeom prst="roundRect">
            <a:avLst/>
          </a:prstGeom>
          <a:solidFill>
            <a:srgbClr val="0070C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VI. PARACLINIQUE</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9" name="Rectangle à coins arrondis 18"/>
          <p:cNvSpPr/>
          <p:nvPr/>
        </p:nvSpPr>
        <p:spPr>
          <a:xfrm>
            <a:off x="216624" y="4202504"/>
            <a:ext cx="5291480" cy="369332"/>
          </a:xfrm>
          <a:prstGeom prst="roundRect">
            <a:avLst/>
          </a:prstGeom>
          <a:solidFill>
            <a:srgbClr val="0070C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VII. DIAGNOSTIC DIFFERENTIEL</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0" name="Rectangle à coins arrondis 19"/>
          <p:cNvSpPr/>
          <p:nvPr/>
        </p:nvSpPr>
        <p:spPr>
          <a:xfrm>
            <a:off x="226197" y="5301208"/>
            <a:ext cx="6135146" cy="369332"/>
          </a:xfrm>
          <a:prstGeom prst="roundRect">
            <a:avLst/>
          </a:prstGeom>
          <a:solidFill>
            <a:srgbClr val="0070C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IX. EVALUATION DE LA GRAVITE</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1" name="Rectangle à coins arrondis 20"/>
          <p:cNvSpPr/>
          <p:nvPr/>
        </p:nvSpPr>
        <p:spPr>
          <a:xfrm>
            <a:off x="274094" y="6335032"/>
            <a:ext cx="6962201" cy="369332"/>
          </a:xfrm>
          <a:prstGeom prst="roundRect">
            <a:avLst/>
          </a:prstGeom>
          <a:solidFill>
            <a:srgbClr val="0070C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CONCLUSION</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2" name="Rectangle à coins arrondis 21"/>
          <p:cNvSpPr/>
          <p:nvPr/>
        </p:nvSpPr>
        <p:spPr>
          <a:xfrm>
            <a:off x="278140" y="5805264"/>
            <a:ext cx="6454100" cy="369332"/>
          </a:xfrm>
          <a:prstGeom prst="roundRect">
            <a:avLst/>
          </a:prstGeom>
          <a:solidFill>
            <a:srgbClr val="0070C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ln w="18415" cmpd="sng">
                  <a:solidFill>
                    <a:srgbClr val="FFFFFF"/>
                  </a:solidFill>
                  <a:prstDash val="solid"/>
                </a:ln>
                <a:solidFill>
                  <a:srgbClr val="FFFFFF"/>
                </a:solidFill>
                <a:effectLst>
                  <a:outerShdw blurRad="63500" dir="3600000" algn="tl" rotWithShape="0">
                    <a:srgbClr val="000000">
                      <a:alpha val="70000"/>
                    </a:srgbClr>
                  </a:outerShdw>
                </a:effectLst>
              </a:rPr>
              <a:t>X</a:t>
            </a:r>
            <a:r>
              <a:rPr lang="fr-F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CAT PROPREMENT DITE</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xmlns="" val="33162824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4690" y="-241483"/>
            <a:ext cx="4096609" cy="918655"/>
          </a:xfrm>
        </p:spPr>
        <p:txBody>
          <a:bodyPr>
            <a:normAutofit/>
          </a:bodyPr>
          <a:lstStyle/>
          <a:p>
            <a:r>
              <a:rPr lang="fr-FR" sz="3200" b="1" dirty="0"/>
              <a:t>CAT proprement dite</a:t>
            </a:r>
          </a:p>
        </p:txBody>
      </p:sp>
      <p:cxnSp>
        <p:nvCxnSpPr>
          <p:cNvPr id="23" name="Connecteur droit 22"/>
          <p:cNvCxnSpPr/>
          <p:nvPr/>
        </p:nvCxnSpPr>
        <p:spPr>
          <a:xfrm>
            <a:off x="-756592" y="677172"/>
            <a:ext cx="9568326" cy="0"/>
          </a:xfrm>
          <a:prstGeom prst="line">
            <a:avLst/>
          </a:prstGeom>
          <a:noFill/>
          <a:ln w="38100" cap="flat" cmpd="sng" algn="ctr">
            <a:solidFill>
              <a:srgbClr val="0070C0"/>
            </a:solidFill>
            <a:prstDash val="solid"/>
          </a:ln>
          <a:effectLst>
            <a:glow rad="63500">
              <a:srgbClr val="297FD5">
                <a:satMod val="175000"/>
                <a:alpha val="40000"/>
              </a:srgbClr>
            </a:glow>
            <a:outerShdw blurRad="50800" dist="38100" dir="16200000" rotWithShape="0">
              <a:prstClr val="black">
                <a:alpha val="40000"/>
              </a:prstClr>
            </a:outerShdw>
          </a:effectLst>
          <a:scene3d>
            <a:camera prst="perspectiveLeft"/>
            <a:lightRig rig="threePt" dir="t"/>
          </a:scene3d>
          <a:sp3d>
            <a:bevelT prst="slope"/>
          </a:sp3d>
        </p:spPr>
      </p:cxnSp>
      <p:sp>
        <p:nvSpPr>
          <p:cNvPr id="30" name="Rectangle 29"/>
          <p:cNvSpPr/>
          <p:nvPr/>
        </p:nvSpPr>
        <p:spPr>
          <a:xfrm>
            <a:off x="6232422" y="44771"/>
            <a:ext cx="2637069" cy="430887"/>
          </a:xfrm>
          <a:prstGeom prst="rect">
            <a:avLst/>
          </a:prstGeom>
        </p:spPr>
        <p:txBody>
          <a:bodyPr wrap="none">
            <a:spAutoFit/>
          </a:bodyPr>
          <a:lstStyle/>
          <a:p>
            <a:r>
              <a:rPr lang="fr-FR" sz="2200" b="1" dirty="0" smtClean="0"/>
              <a:t>CAT DEVANT UN HRP</a:t>
            </a:r>
            <a:endParaRPr lang="fr-FR" sz="2200" b="1" dirty="0"/>
          </a:p>
        </p:txBody>
      </p:sp>
      <p:sp>
        <p:nvSpPr>
          <p:cNvPr id="5" name="Rectangle à coins arrondis 4"/>
          <p:cNvSpPr/>
          <p:nvPr/>
        </p:nvSpPr>
        <p:spPr>
          <a:xfrm>
            <a:off x="2555776" y="3140968"/>
            <a:ext cx="3532630" cy="358299"/>
          </a:xfrm>
          <a:prstGeom prst="round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Traitement préventif</a:t>
            </a:r>
            <a:endParaRPr lang="fr-FR" sz="2000" b="1" dirty="0"/>
          </a:p>
        </p:txBody>
      </p:sp>
      <p:sp>
        <p:nvSpPr>
          <p:cNvPr id="3" name="Rectangle 2"/>
          <p:cNvSpPr/>
          <p:nvPr/>
        </p:nvSpPr>
        <p:spPr>
          <a:xfrm>
            <a:off x="9453" y="3734900"/>
            <a:ext cx="6246390" cy="369332"/>
          </a:xfrm>
          <a:prstGeom prst="rect">
            <a:avLst/>
          </a:prstGeom>
        </p:spPr>
        <p:txBody>
          <a:bodyPr wrap="none">
            <a:spAutoFit/>
          </a:bodyPr>
          <a:lstStyle/>
          <a:p>
            <a:pPr algn="ctr"/>
            <a:r>
              <a:rPr lang="fr-FR" b="1" dirty="0" smtClean="0"/>
              <a:t>Le risque de récidive est de 10  a 15 % si un seul épisode d’ HRP</a:t>
            </a:r>
            <a:endParaRPr lang="fr-FR" b="1" dirty="0"/>
          </a:p>
        </p:txBody>
      </p:sp>
      <p:sp>
        <p:nvSpPr>
          <p:cNvPr id="4" name="Rectangle 3"/>
          <p:cNvSpPr/>
          <p:nvPr/>
        </p:nvSpPr>
        <p:spPr>
          <a:xfrm>
            <a:off x="118161" y="4104232"/>
            <a:ext cx="6480720" cy="369332"/>
          </a:xfrm>
          <a:prstGeom prst="rect">
            <a:avLst/>
          </a:prstGeom>
        </p:spPr>
        <p:txBody>
          <a:bodyPr wrap="square">
            <a:spAutoFit/>
          </a:bodyPr>
          <a:lstStyle/>
          <a:p>
            <a:r>
              <a:rPr lang="fr-FR" b="1" dirty="0"/>
              <a:t>Le risque de récidive est de </a:t>
            </a:r>
            <a:r>
              <a:rPr lang="fr-FR" b="1" dirty="0" smtClean="0"/>
              <a:t>25 a  45% </a:t>
            </a:r>
            <a:r>
              <a:rPr lang="fr-FR" b="1" dirty="0"/>
              <a:t>si </a:t>
            </a:r>
            <a:r>
              <a:rPr lang="fr-FR" b="1" dirty="0" smtClean="0"/>
              <a:t>02 épisodes d</a:t>
            </a:r>
            <a:r>
              <a:rPr lang="fr-FR" b="1" dirty="0"/>
              <a:t>’ </a:t>
            </a:r>
            <a:r>
              <a:rPr lang="fr-FR" b="1" dirty="0" smtClean="0"/>
              <a:t>HRP</a:t>
            </a:r>
          </a:p>
        </p:txBody>
      </p:sp>
      <p:sp>
        <p:nvSpPr>
          <p:cNvPr id="6" name="Rectangle 5"/>
          <p:cNvSpPr/>
          <p:nvPr/>
        </p:nvSpPr>
        <p:spPr>
          <a:xfrm>
            <a:off x="577884" y="4869160"/>
            <a:ext cx="6027358" cy="1477328"/>
          </a:xfrm>
          <a:prstGeom prst="rect">
            <a:avLst/>
          </a:prstGeom>
        </p:spPr>
        <p:txBody>
          <a:bodyPr wrap="square">
            <a:spAutoFit/>
          </a:bodyPr>
          <a:lstStyle/>
          <a:p>
            <a:pPr algn="ctr"/>
            <a:r>
              <a:rPr lang="fr-FR" b="1" dirty="0" smtClean="0"/>
              <a:t>Cette population doit subir un bilan dés le premier trimestre :</a:t>
            </a:r>
          </a:p>
          <a:p>
            <a:pPr marL="285750" indent="-285750">
              <a:buFont typeface="Arial" pitchFamily="34" charset="0"/>
              <a:buChar char="•"/>
            </a:pPr>
            <a:r>
              <a:rPr lang="fr-FR" b="1" dirty="0" smtClean="0">
                <a:solidFill>
                  <a:srgbClr val="FF0000"/>
                </a:solidFill>
              </a:rPr>
              <a:t>surveillance de la TA </a:t>
            </a:r>
          </a:p>
          <a:p>
            <a:pPr marL="285750" indent="-285750">
              <a:buFont typeface="Arial" pitchFamily="34" charset="0"/>
              <a:buChar char="•"/>
            </a:pPr>
            <a:r>
              <a:rPr lang="fr-FR" b="1" dirty="0" smtClean="0">
                <a:solidFill>
                  <a:srgbClr val="FF0000"/>
                </a:solidFill>
              </a:rPr>
              <a:t>uricémie </a:t>
            </a:r>
            <a:r>
              <a:rPr lang="fr-FR" b="1" dirty="0" smtClean="0">
                <a:solidFill>
                  <a:srgbClr val="FF0000"/>
                </a:solidFill>
              </a:rPr>
              <a:t>? </a:t>
            </a:r>
            <a:r>
              <a:rPr lang="fr-FR" b="1" dirty="0" smtClean="0">
                <a:solidFill>
                  <a:srgbClr val="FF0000"/>
                </a:solidFill>
              </a:rPr>
              <a:t>créatinémie</a:t>
            </a:r>
            <a:endParaRPr lang="fr-FR" b="1" dirty="0" smtClean="0">
              <a:solidFill>
                <a:srgbClr val="FF0000"/>
              </a:solidFill>
            </a:endParaRPr>
          </a:p>
          <a:p>
            <a:pPr marL="285750" indent="-285750">
              <a:buFont typeface="Arial" pitchFamily="34" charset="0"/>
              <a:buChar char="•"/>
            </a:pPr>
            <a:r>
              <a:rPr lang="fr-FR" b="1" dirty="0" smtClean="0">
                <a:solidFill>
                  <a:srgbClr val="FF0000"/>
                </a:solidFill>
              </a:rPr>
              <a:t>FNS</a:t>
            </a:r>
          </a:p>
          <a:p>
            <a:pPr marL="285750" indent="-285750">
              <a:buFont typeface="Arial" pitchFamily="34" charset="0"/>
              <a:buChar char="•"/>
            </a:pPr>
            <a:r>
              <a:rPr lang="fr-FR" b="1" dirty="0" smtClean="0">
                <a:solidFill>
                  <a:srgbClr val="FF0000"/>
                </a:solidFill>
              </a:rPr>
              <a:t>TP,TS, facteurs de coagulation</a:t>
            </a:r>
            <a:endParaRPr lang="fr-FR" b="1" dirty="0">
              <a:solidFill>
                <a:srgbClr val="FF0000"/>
              </a:solidFill>
            </a:endParaRPr>
          </a:p>
        </p:txBody>
      </p:sp>
      <p:sp>
        <p:nvSpPr>
          <p:cNvPr id="9" name="Rectangle 8"/>
          <p:cNvSpPr/>
          <p:nvPr/>
        </p:nvSpPr>
        <p:spPr>
          <a:xfrm>
            <a:off x="117964" y="1627059"/>
            <a:ext cx="3085884" cy="504056"/>
          </a:xfrm>
          <a:prstGeom prst="rect">
            <a:avLst/>
          </a:prstGeo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Suites de couches</a:t>
            </a:r>
            <a:endParaRPr lang="fr-FR" b="1" dirty="0"/>
          </a:p>
        </p:txBody>
      </p:sp>
      <p:sp>
        <p:nvSpPr>
          <p:cNvPr id="10" name="Rectangle 9"/>
          <p:cNvSpPr/>
          <p:nvPr/>
        </p:nvSpPr>
        <p:spPr>
          <a:xfrm>
            <a:off x="147117" y="2445900"/>
            <a:ext cx="3085884" cy="504056"/>
          </a:xfrm>
          <a:prstGeom prst="rect">
            <a:avLst/>
          </a:prstGeo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Hystérectomie d’ hémostase</a:t>
            </a:r>
            <a:endParaRPr lang="fr-FR" b="1" dirty="0"/>
          </a:p>
        </p:txBody>
      </p:sp>
      <p:sp>
        <p:nvSpPr>
          <p:cNvPr id="11" name="Rectangle 10"/>
          <p:cNvSpPr/>
          <p:nvPr/>
        </p:nvSpPr>
        <p:spPr>
          <a:xfrm>
            <a:off x="117964" y="836712"/>
            <a:ext cx="3085884" cy="504056"/>
          </a:xfrm>
          <a:prstGeom prst="rect">
            <a:avLst/>
          </a:prstGeo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Révision utérine + ocytociques </a:t>
            </a:r>
            <a:endParaRPr lang="fr-FR" b="1" dirty="0"/>
          </a:p>
        </p:txBody>
      </p:sp>
      <p:sp>
        <p:nvSpPr>
          <p:cNvPr id="7" name="Rectangle 6"/>
          <p:cNvSpPr/>
          <p:nvPr/>
        </p:nvSpPr>
        <p:spPr>
          <a:xfrm>
            <a:off x="3466968" y="904074"/>
            <a:ext cx="3791359" cy="369332"/>
          </a:xfrm>
          <a:prstGeom prst="rect">
            <a:avLst/>
          </a:prstGeom>
        </p:spPr>
        <p:txBody>
          <a:bodyPr wrap="none">
            <a:spAutoFit/>
          </a:bodyPr>
          <a:lstStyle/>
          <a:p>
            <a:r>
              <a:rPr lang="fr-FR" b="1" dirty="0" smtClean="0"/>
              <a:t>Systématique ,risque d’inertie utérine</a:t>
            </a:r>
            <a:endParaRPr lang="fr-FR" dirty="0"/>
          </a:p>
        </p:txBody>
      </p:sp>
      <p:sp>
        <p:nvSpPr>
          <p:cNvPr id="8" name="Rectangle 7"/>
          <p:cNvSpPr/>
          <p:nvPr/>
        </p:nvSpPr>
        <p:spPr>
          <a:xfrm>
            <a:off x="3346333" y="2374763"/>
            <a:ext cx="5559867" cy="646331"/>
          </a:xfrm>
          <a:prstGeom prst="rect">
            <a:avLst/>
          </a:prstGeom>
        </p:spPr>
        <p:txBody>
          <a:bodyPr wrap="square">
            <a:spAutoFit/>
          </a:bodyPr>
          <a:lstStyle/>
          <a:p>
            <a:r>
              <a:rPr lang="fr-FR" b="1" dirty="0" smtClean="0"/>
              <a:t>Exceptionnelle ,car le myomètre malgré son aspect souvent alarmant ,récupère bien</a:t>
            </a:r>
            <a:endParaRPr lang="fr-FR" dirty="0"/>
          </a:p>
        </p:txBody>
      </p:sp>
      <p:sp>
        <p:nvSpPr>
          <p:cNvPr id="12" name="Rectangle 11"/>
          <p:cNvSpPr/>
          <p:nvPr/>
        </p:nvSpPr>
        <p:spPr>
          <a:xfrm>
            <a:off x="3469507" y="1627059"/>
            <a:ext cx="5525830" cy="646331"/>
          </a:xfrm>
          <a:prstGeom prst="rect">
            <a:avLst/>
          </a:prstGeom>
        </p:spPr>
        <p:txBody>
          <a:bodyPr wrap="square">
            <a:spAutoFit/>
          </a:bodyPr>
          <a:lstStyle/>
          <a:p>
            <a:r>
              <a:rPr lang="fr-FR" b="1" dirty="0" smtClean="0"/>
              <a:t>ATBthérapie , anticoagulation; surveillance de la fonction rénale , prévention Rh</a:t>
            </a:r>
            <a:endParaRPr lang="fr-FR" dirty="0"/>
          </a:p>
        </p:txBody>
      </p:sp>
      <p:sp>
        <p:nvSpPr>
          <p:cNvPr id="14" name="Rectangle à coins arrondis 13"/>
          <p:cNvSpPr/>
          <p:nvPr/>
        </p:nvSpPr>
        <p:spPr>
          <a:xfrm>
            <a:off x="6255843" y="3605930"/>
            <a:ext cx="2717808" cy="1057276"/>
          </a:xfrm>
          <a:prstGeom prst="round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solidFill>
                  <a:schemeClr val="tx1"/>
                </a:solidFill>
              </a:rPr>
              <a:t>surveillance intensive </a:t>
            </a:r>
          </a:p>
          <a:p>
            <a:r>
              <a:rPr lang="fr-FR" b="1" dirty="0">
                <a:solidFill>
                  <a:schemeClr val="tx1"/>
                </a:solidFill>
              </a:rPr>
              <a:t>aspirine (100 mg /j) de 14 SA à34 </a:t>
            </a:r>
            <a:r>
              <a:rPr lang="fr-FR" b="1" dirty="0" smtClean="0">
                <a:solidFill>
                  <a:schemeClr val="tx1"/>
                </a:solidFill>
              </a:rPr>
              <a:t>SA , HBPM acide </a:t>
            </a:r>
            <a:r>
              <a:rPr lang="fr-FR" b="1" dirty="0" err="1" smtClean="0">
                <a:solidFill>
                  <a:schemeClr val="tx1"/>
                </a:solidFill>
              </a:rPr>
              <a:t>foliq</a:t>
            </a:r>
            <a:endParaRPr lang="fr-FR" b="1" dirty="0">
              <a:solidFill>
                <a:schemeClr val="tx1"/>
              </a:solidFill>
            </a:endParaRPr>
          </a:p>
        </p:txBody>
      </p:sp>
    </p:spTree>
    <p:extLst>
      <p:ext uri="{BB962C8B-B14F-4D97-AF65-F5344CB8AC3E}">
        <p14:creationId xmlns:p14="http://schemas.microsoft.com/office/powerpoint/2010/main" xmlns="" val="782538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16" presetClass="entr" presetSubtype="37" fill="hold" nodeType="after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barn(outVertical)">
                                      <p:cBhvr>
                                        <p:cTn id="13" dur="500"/>
                                        <p:tgtEl>
                                          <p:spTgt spid="7">
                                            <p:txEl>
                                              <p:pRg st="0" end="0"/>
                                            </p:tx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1500"/>
                            </p:stCondLst>
                            <p:childTnLst>
                              <p:par>
                                <p:cTn id="21" presetID="16" presetClass="entr" presetSubtype="37" fill="hold" nodeType="after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barn(outVertical)">
                                      <p:cBhvr>
                                        <p:cTn id="23" dur="500"/>
                                        <p:tgtEl>
                                          <p:spTgt spid="12">
                                            <p:txEl>
                                              <p:pRg st="0" end="0"/>
                                            </p:txEl>
                                          </p:spTgt>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par>
                          <p:cTn id="30" fill="hold">
                            <p:stCondLst>
                              <p:cond delay="2500"/>
                            </p:stCondLst>
                            <p:childTnLst>
                              <p:par>
                                <p:cTn id="31" presetID="16" presetClass="entr" presetSubtype="37" fill="hold" nodeType="after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Effect transition="in" filter="barn(outVertical)">
                                      <p:cBhvr>
                                        <p:cTn id="33" dur="500"/>
                                        <p:tgtEl>
                                          <p:spTgt spid="8">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childTnLst>
                                </p:cTn>
                              </p:par>
                            </p:childTnLst>
                          </p:cTn>
                        </p:par>
                        <p:par>
                          <p:cTn id="38" fill="hold">
                            <p:stCondLst>
                              <p:cond delay="0"/>
                            </p:stCondLst>
                            <p:childTnLst>
                              <p:par>
                                <p:cTn id="39" presetID="2" presetClass="entr" presetSubtype="4" fill="hold" nodeType="afterEffect">
                                  <p:stCondLst>
                                    <p:cond delay="0"/>
                                  </p:stCondLst>
                                  <p:childTnLst>
                                    <p:set>
                                      <p:cBhvr>
                                        <p:cTn id="40" dur="1" fill="hold">
                                          <p:stCondLst>
                                            <p:cond delay="0"/>
                                          </p:stCondLst>
                                        </p:cTn>
                                        <p:tgtEl>
                                          <p:spTgt spid="3">
                                            <p:txEl>
                                              <p:pRg st="0" end="0"/>
                                            </p:txEl>
                                          </p:spTgt>
                                        </p:tgtEl>
                                        <p:attrNameLst>
                                          <p:attrName>style.visibility</p:attrName>
                                        </p:attrNameLst>
                                      </p:cBhvr>
                                      <p:to>
                                        <p:strVal val="visible"/>
                                      </p:to>
                                    </p:set>
                                    <p:anim calcmode="lin" valueType="num">
                                      <p:cBhvr additive="base">
                                        <p:cTn id="4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500"/>
                            </p:stCondLst>
                            <p:childTnLst>
                              <p:par>
                                <p:cTn id="44" presetID="2" presetClass="entr" presetSubtype="4" fill="hold" nodeType="afterEffect">
                                  <p:stCondLst>
                                    <p:cond delay="0"/>
                                  </p:stCondLst>
                                  <p:childTnLst>
                                    <p:set>
                                      <p:cBhvr>
                                        <p:cTn id="45" dur="1" fill="hold">
                                          <p:stCondLst>
                                            <p:cond delay="0"/>
                                          </p:stCondLst>
                                        </p:cTn>
                                        <p:tgtEl>
                                          <p:spTgt spid="4">
                                            <p:txEl>
                                              <p:pRg st="0" end="0"/>
                                            </p:txEl>
                                          </p:spTgt>
                                        </p:tgtEl>
                                        <p:attrNameLst>
                                          <p:attrName>style.visibility</p:attrName>
                                        </p:attrNameLst>
                                      </p:cBhvr>
                                      <p:to>
                                        <p:strVal val="visible"/>
                                      </p:to>
                                    </p:set>
                                    <p:anim calcmode="lin" valueType="num">
                                      <p:cBhvr additive="base">
                                        <p:cTn id="4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par>
                          <p:cTn id="53" fill="hold">
                            <p:stCondLst>
                              <p:cond delay="500"/>
                            </p:stCondLst>
                            <p:childTnLst>
                              <p:par>
                                <p:cTn id="54" presetID="22" presetClass="entr" presetSubtype="1" fill="hold" nodeType="afterEffect">
                                  <p:stCondLst>
                                    <p:cond delay="0"/>
                                  </p:stCondLst>
                                  <p:childTnLst>
                                    <p:set>
                                      <p:cBhvr>
                                        <p:cTn id="55" dur="1" fill="hold">
                                          <p:stCondLst>
                                            <p:cond delay="0"/>
                                          </p:stCondLst>
                                        </p:cTn>
                                        <p:tgtEl>
                                          <p:spTgt spid="6">
                                            <p:txEl>
                                              <p:pRg st="0" end="0"/>
                                            </p:txEl>
                                          </p:spTgt>
                                        </p:tgtEl>
                                        <p:attrNameLst>
                                          <p:attrName>style.visibility</p:attrName>
                                        </p:attrNameLst>
                                      </p:cBhvr>
                                      <p:to>
                                        <p:strVal val="visible"/>
                                      </p:to>
                                    </p:set>
                                    <p:animEffect transition="in" filter="wipe(up)">
                                      <p:cBhvr>
                                        <p:cTn id="56" dur="500"/>
                                        <p:tgtEl>
                                          <p:spTgt spid="6">
                                            <p:txEl>
                                              <p:pRg st="0" end="0"/>
                                            </p:txEl>
                                          </p:spTgt>
                                        </p:tgtEl>
                                      </p:cBhvr>
                                    </p:animEffect>
                                  </p:childTnLst>
                                </p:cTn>
                              </p:par>
                            </p:childTnLst>
                          </p:cTn>
                        </p:par>
                        <p:par>
                          <p:cTn id="57" fill="hold">
                            <p:stCondLst>
                              <p:cond delay="1000"/>
                            </p:stCondLst>
                            <p:childTnLst>
                              <p:par>
                                <p:cTn id="58" presetID="22" presetClass="entr" presetSubtype="1" fill="hold" nodeType="afterEffect">
                                  <p:stCondLst>
                                    <p:cond delay="0"/>
                                  </p:stCondLst>
                                  <p:childTnLst>
                                    <p:set>
                                      <p:cBhvr>
                                        <p:cTn id="59" dur="1" fill="hold">
                                          <p:stCondLst>
                                            <p:cond delay="0"/>
                                          </p:stCondLst>
                                        </p:cTn>
                                        <p:tgtEl>
                                          <p:spTgt spid="6">
                                            <p:txEl>
                                              <p:pRg st="1" end="1"/>
                                            </p:txEl>
                                          </p:spTgt>
                                        </p:tgtEl>
                                        <p:attrNameLst>
                                          <p:attrName>style.visibility</p:attrName>
                                        </p:attrNameLst>
                                      </p:cBhvr>
                                      <p:to>
                                        <p:strVal val="visible"/>
                                      </p:to>
                                    </p:set>
                                    <p:animEffect transition="in" filter="wipe(up)">
                                      <p:cBhvr>
                                        <p:cTn id="60" dur="500"/>
                                        <p:tgtEl>
                                          <p:spTgt spid="6">
                                            <p:txEl>
                                              <p:pRg st="1" end="1"/>
                                            </p:txEl>
                                          </p:spTgt>
                                        </p:tgtEl>
                                      </p:cBhvr>
                                    </p:animEffect>
                                  </p:childTnLst>
                                </p:cTn>
                              </p:par>
                            </p:childTnLst>
                          </p:cTn>
                        </p:par>
                        <p:par>
                          <p:cTn id="61" fill="hold">
                            <p:stCondLst>
                              <p:cond delay="1500"/>
                            </p:stCondLst>
                            <p:childTnLst>
                              <p:par>
                                <p:cTn id="62" presetID="22" presetClass="entr" presetSubtype="1" fill="hold" nodeType="afterEffect">
                                  <p:stCondLst>
                                    <p:cond delay="0"/>
                                  </p:stCondLst>
                                  <p:childTnLst>
                                    <p:set>
                                      <p:cBhvr>
                                        <p:cTn id="63" dur="1" fill="hold">
                                          <p:stCondLst>
                                            <p:cond delay="0"/>
                                          </p:stCondLst>
                                        </p:cTn>
                                        <p:tgtEl>
                                          <p:spTgt spid="6">
                                            <p:txEl>
                                              <p:pRg st="2" end="2"/>
                                            </p:txEl>
                                          </p:spTgt>
                                        </p:tgtEl>
                                        <p:attrNameLst>
                                          <p:attrName>style.visibility</p:attrName>
                                        </p:attrNameLst>
                                      </p:cBhvr>
                                      <p:to>
                                        <p:strVal val="visible"/>
                                      </p:to>
                                    </p:set>
                                    <p:animEffect transition="in" filter="wipe(up)">
                                      <p:cBhvr>
                                        <p:cTn id="64" dur="500"/>
                                        <p:tgtEl>
                                          <p:spTgt spid="6">
                                            <p:txEl>
                                              <p:pRg st="2" end="2"/>
                                            </p:txEl>
                                          </p:spTgt>
                                        </p:tgtEl>
                                      </p:cBhvr>
                                    </p:animEffect>
                                  </p:childTnLst>
                                </p:cTn>
                              </p:par>
                            </p:childTnLst>
                          </p:cTn>
                        </p:par>
                        <p:par>
                          <p:cTn id="65" fill="hold">
                            <p:stCondLst>
                              <p:cond delay="2000"/>
                            </p:stCondLst>
                            <p:childTnLst>
                              <p:par>
                                <p:cTn id="66" presetID="22" presetClass="entr" presetSubtype="1" fill="hold" nodeType="afterEffect">
                                  <p:stCondLst>
                                    <p:cond delay="0"/>
                                  </p:stCondLst>
                                  <p:childTnLst>
                                    <p:set>
                                      <p:cBhvr>
                                        <p:cTn id="67" dur="1" fill="hold">
                                          <p:stCondLst>
                                            <p:cond delay="0"/>
                                          </p:stCondLst>
                                        </p:cTn>
                                        <p:tgtEl>
                                          <p:spTgt spid="6">
                                            <p:txEl>
                                              <p:pRg st="3" end="3"/>
                                            </p:txEl>
                                          </p:spTgt>
                                        </p:tgtEl>
                                        <p:attrNameLst>
                                          <p:attrName>style.visibility</p:attrName>
                                        </p:attrNameLst>
                                      </p:cBhvr>
                                      <p:to>
                                        <p:strVal val="visible"/>
                                      </p:to>
                                    </p:set>
                                    <p:animEffect transition="in" filter="wipe(up)">
                                      <p:cBhvr>
                                        <p:cTn id="68" dur="500"/>
                                        <p:tgtEl>
                                          <p:spTgt spid="6">
                                            <p:txEl>
                                              <p:pRg st="3" end="3"/>
                                            </p:txEl>
                                          </p:spTgt>
                                        </p:tgtEl>
                                      </p:cBhvr>
                                    </p:animEffect>
                                  </p:childTnLst>
                                </p:cTn>
                              </p:par>
                            </p:childTnLst>
                          </p:cTn>
                        </p:par>
                        <p:par>
                          <p:cTn id="69" fill="hold">
                            <p:stCondLst>
                              <p:cond delay="2500"/>
                            </p:stCondLst>
                            <p:childTnLst>
                              <p:par>
                                <p:cTn id="70" presetID="22" presetClass="entr" presetSubtype="1" fill="hold" nodeType="afterEffect">
                                  <p:stCondLst>
                                    <p:cond delay="0"/>
                                  </p:stCondLst>
                                  <p:childTnLst>
                                    <p:set>
                                      <p:cBhvr>
                                        <p:cTn id="71" dur="1" fill="hold">
                                          <p:stCondLst>
                                            <p:cond delay="0"/>
                                          </p:stCondLst>
                                        </p:cTn>
                                        <p:tgtEl>
                                          <p:spTgt spid="6">
                                            <p:txEl>
                                              <p:pRg st="4" end="4"/>
                                            </p:txEl>
                                          </p:spTgt>
                                        </p:tgtEl>
                                        <p:attrNameLst>
                                          <p:attrName>style.visibility</p:attrName>
                                        </p:attrNameLst>
                                      </p:cBhvr>
                                      <p:to>
                                        <p:strVal val="visible"/>
                                      </p:to>
                                    </p:set>
                                    <p:animEffect transition="in" filter="wipe(up)">
                                      <p:cBhvr>
                                        <p:cTn id="7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694" y="-311286"/>
            <a:ext cx="2864626" cy="1143000"/>
          </a:xfrm>
        </p:spPr>
        <p:txBody>
          <a:bodyPr>
            <a:normAutofit/>
          </a:bodyPr>
          <a:lstStyle/>
          <a:p>
            <a:r>
              <a:rPr lang="fr-FR" sz="3200" b="1" dirty="0" smtClean="0"/>
              <a:t>CONCLUSION</a:t>
            </a:r>
            <a:endParaRPr lang="fr-FR" sz="3200" b="1" dirty="0"/>
          </a:p>
        </p:txBody>
      </p:sp>
      <p:cxnSp>
        <p:nvCxnSpPr>
          <p:cNvPr id="23" name="Connecteur droit 22"/>
          <p:cNvCxnSpPr/>
          <p:nvPr/>
        </p:nvCxnSpPr>
        <p:spPr>
          <a:xfrm>
            <a:off x="-756592" y="677172"/>
            <a:ext cx="9568326" cy="0"/>
          </a:xfrm>
          <a:prstGeom prst="line">
            <a:avLst/>
          </a:prstGeom>
          <a:noFill/>
          <a:ln w="38100" cap="flat" cmpd="sng" algn="ctr">
            <a:solidFill>
              <a:srgbClr val="0070C0"/>
            </a:solidFill>
            <a:prstDash val="solid"/>
          </a:ln>
          <a:effectLst>
            <a:glow rad="63500">
              <a:srgbClr val="297FD5">
                <a:satMod val="175000"/>
                <a:alpha val="40000"/>
              </a:srgbClr>
            </a:glow>
            <a:outerShdw blurRad="50800" dist="38100" dir="16200000" rotWithShape="0">
              <a:prstClr val="black">
                <a:alpha val="40000"/>
              </a:prstClr>
            </a:outerShdw>
          </a:effectLst>
          <a:scene3d>
            <a:camera prst="perspectiveLeft"/>
            <a:lightRig rig="threePt" dir="t"/>
          </a:scene3d>
          <a:sp3d>
            <a:bevelT prst="slope"/>
          </a:sp3d>
        </p:spPr>
      </p:cxnSp>
      <p:sp>
        <p:nvSpPr>
          <p:cNvPr id="30" name="Rectangle 29"/>
          <p:cNvSpPr/>
          <p:nvPr/>
        </p:nvSpPr>
        <p:spPr>
          <a:xfrm>
            <a:off x="6232422" y="44771"/>
            <a:ext cx="2637069" cy="430887"/>
          </a:xfrm>
          <a:prstGeom prst="rect">
            <a:avLst/>
          </a:prstGeom>
        </p:spPr>
        <p:txBody>
          <a:bodyPr wrap="none">
            <a:spAutoFit/>
          </a:bodyPr>
          <a:lstStyle/>
          <a:p>
            <a:r>
              <a:rPr lang="fr-FR" sz="2200" b="1" dirty="0" smtClean="0"/>
              <a:t>CAT DEVANT UN HRP</a:t>
            </a:r>
            <a:endParaRPr lang="fr-FR" sz="2200" b="1" dirty="0"/>
          </a:p>
        </p:txBody>
      </p:sp>
      <p:sp>
        <p:nvSpPr>
          <p:cNvPr id="5" name="Rectangle à coins arrondis 4"/>
          <p:cNvSpPr/>
          <p:nvPr/>
        </p:nvSpPr>
        <p:spPr>
          <a:xfrm>
            <a:off x="2692299" y="1268760"/>
            <a:ext cx="3532630" cy="792088"/>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000" b="1" dirty="0" smtClean="0"/>
              <a:t>CONCLUSION</a:t>
            </a:r>
            <a:endParaRPr lang="fr-FR" sz="2000" b="1" dirty="0"/>
          </a:p>
        </p:txBody>
      </p:sp>
      <p:sp>
        <p:nvSpPr>
          <p:cNvPr id="3" name="Rectangle à coins arrondis 2"/>
          <p:cNvSpPr/>
          <p:nvPr/>
        </p:nvSpPr>
        <p:spPr>
          <a:xfrm>
            <a:off x="539552" y="2204864"/>
            <a:ext cx="8272182" cy="3960440"/>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just"/>
            <a:r>
              <a:rPr lang="fr-FR" sz="2000" b="1" dirty="0" smtClean="0">
                <a:solidFill>
                  <a:schemeClr val="tx1"/>
                </a:solidFill>
              </a:rPr>
              <a:t>l</a:t>
            </a:r>
            <a:r>
              <a:rPr lang="fr-FR" sz="2000" b="1" dirty="0" smtClean="0">
                <a:solidFill>
                  <a:schemeClr val="tx1"/>
                </a:solidFill>
              </a:rPr>
              <a:t>’ HRP reste une complication sévère du troisième trimestre ,mettant en jeu le pronostic  vital fœtal et maternel  ,survenant dans un tableau non évocateur (formes incomplètes) ,diagnostic difficile ,ou la seule manifestation peut être une APN </a:t>
            </a:r>
          </a:p>
          <a:p>
            <a:pPr algn="just"/>
            <a:endParaRPr lang="fr-FR" sz="2000" b="1" dirty="0">
              <a:solidFill>
                <a:schemeClr val="tx1"/>
              </a:solidFill>
            </a:endParaRPr>
          </a:p>
          <a:p>
            <a:pPr algn="just"/>
            <a:r>
              <a:rPr lang="fr-FR" sz="2000" b="1" dirty="0" smtClean="0">
                <a:solidFill>
                  <a:schemeClr val="tx1"/>
                </a:solidFill>
              </a:rPr>
              <a:t>,</a:t>
            </a:r>
            <a:r>
              <a:rPr lang="fr-FR" sz="2000" b="1" dirty="0" smtClean="0">
                <a:solidFill>
                  <a:schemeClr val="tx1"/>
                </a:solidFill>
              </a:rPr>
              <a:t>il faut extraire le fœtus avant d’attendre la confirmation clinique ou échographique de l’HRP </a:t>
            </a:r>
          </a:p>
        </p:txBody>
      </p:sp>
    </p:spTree>
    <p:extLst>
      <p:ext uri="{BB962C8B-B14F-4D97-AF65-F5344CB8AC3E}">
        <p14:creationId xmlns:p14="http://schemas.microsoft.com/office/powerpoint/2010/main" xmlns="" val="15463643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060848"/>
            <a:ext cx="8421986" cy="923330"/>
          </a:xfrm>
          <a:prstGeom prst="rect">
            <a:avLst/>
          </a:prstGeom>
        </p:spPr>
        <p:txBody>
          <a:bodyPr wrap="none">
            <a:spAutoFit/>
          </a:bodyPr>
          <a:lstStyle/>
          <a:p>
            <a:pPr marL="285750" indent="-285750">
              <a:buFont typeface="Arial" pitchFamily="34" charset="0"/>
              <a:buChar char="•"/>
            </a:pPr>
            <a:r>
              <a:rPr lang="fr-FR" b="1" dirty="0" smtClean="0"/>
              <a:t>PRÉCIS D’OBSTÉTRIQUE</a:t>
            </a:r>
          </a:p>
          <a:p>
            <a:pPr marL="285750" indent="-285750">
              <a:buFont typeface="Arial" pitchFamily="34" charset="0"/>
              <a:buChar char="•"/>
            </a:pPr>
            <a:r>
              <a:rPr lang="fr-FR" b="1" dirty="0" smtClean="0"/>
              <a:t>PRISE EN CHARGE DES COMPLICATIONS DE LA GROSSESSE ET DE L'ACCOUCHEMENT</a:t>
            </a:r>
          </a:p>
          <a:p>
            <a:pPr marL="285750" indent="-285750">
              <a:buFont typeface="Arial" pitchFamily="34" charset="0"/>
              <a:buChar char="•"/>
            </a:pPr>
            <a:r>
              <a:rPr lang="fr-FR" b="1" dirty="0" smtClean="0"/>
              <a:t>ALY-ABBARA.COM</a:t>
            </a:r>
            <a:endParaRPr lang="fr-FR" b="1" dirty="0"/>
          </a:p>
        </p:txBody>
      </p:sp>
      <p:sp>
        <p:nvSpPr>
          <p:cNvPr id="3" name="Rectangle à coins arrondis 2"/>
          <p:cNvSpPr/>
          <p:nvPr/>
        </p:nvSpPr>
        <p:spPr>
          <a:xfrm>
            <a:off x="2692299" y="872716"/>
            <a:ext cx="3532630" cy="792088"/>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000" b="1" dirty="0" smtClean="0"/>
              <a:t>BIBLIOGRAPHIE</a:t>
            </a:r>
            <a:endParaRPr lang="fr-FR" sz="2000" b="1" dirty="0"/>
          </a:p>
        </p:txBody>
      </p:sp>
      <p:pic>
        <p:nvPicPr>
          <p:cNvPr id="7170" name="Picture 2" descr="http://2.bp.blogspot.com/_ACMP_K_Nvzc/SF0ZhBkiPaI/AAAAAAAAA28/XBJwmOYGGzg/s400/ABRUPTIO+PLACENTA-1.JPG">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051720" y="3014769"/>
            <a:ext cx="6696744" cy="37433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567320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4689" y="-241483"/>
            <a:ext cx="2864626" cy="1143000"/>
          </a:xfrm>
        </p:spPr>
        <p:txBody>
          <a:bodyPr>
            <a:normAutofit/>
          </a:bodyPr>
          <a:lstStyle/>
          <a:p>
            <a:r>
              <a:rPr lang="fr-FR" sz="3200" b="1" dirty="0" smtClean="0"/>
              <a:t>DÉFINITION</a:t>
            </a:r>
            <a:endParaRPr lang="fr-FR" sz="3200" b="1" dirty="0"/>
          </a:p>
        </p:txBody>
      </p:sp>
      <p:sp>
        <p:nvSpPr>
          <p:cNvPr id="3" name="Rectangle 2"/>
          <p:cNvSpPr/>
          <p:nvPr/>
        </p:nvSpPr>
        <p:spPr>
          <a:xfrm>
            <a:off x="689356" y="2296342"/>
            <a:ext cx="6006709" cy="369332"/>
          </a:xfrm>
          <a:prstGeom prst="rect">
            <a:avLst/>
          </a:prstGeom>
        </p:spPr>
        <p:txBody>
          <a:bodyPr wrap="none">
            <a:spAutoFit/>
          </a:bodyPr>
          <a:lstStyle/>
          <a:p>
            <a:pPr marL="285750" indent="-285750">
              <a:buFont typeface="Wingdings" pitchFamily="2" charset="2"/>
              <a:buChar char="q"/>
            </a:pPr>
            <a:r>
              <a:rPr lang="fr-FR" dirty="0" smtClean="0"/>
              <a:t>Décollement prématuré d’un placenta normalement inséré</a:t>
            </a:r>
            <a:endParaRPr lang="fr-FR" dirty="0"/>
          </a:p>
        </p:txBody>
      </p:sp>
      <p:cxnSp>
        <p:nvCxnSpPr>
          <p:cNvPr id="6" name="Connecteur droit avec flèche 5"/>
          <p:cNvCxnSpPr/>
          <p:nvPr/>
        </p:nvCxnSpPr>
        <p:spPr>
          <a:xfrm>
            <a:off x="3824545" y="2665674"/>
            <a:ext cx="0" cy="324036"/>
          </a:xfrm>
          <a:prstGeom prst="straightConnector1">
            <a:avLst/>
          </a:prstGeom>
          <a:ln w="28575">
            <a:solidFill>
              <a:schemeClr val="accent1"/>
            </a:solidFill>
            <a:tailEnd type="arrow"/>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79199" y="3129291"/>
            <a:ext cx="6696744" cy="50405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rPr>
              <a:t>ARRET D’ECHANGES ENTRE LE PLACENTA ET L’UTÉRUS</a:t>
            </a:r>
            <a:endParaRPr lang="fr-FR" b="1" dirty="0">
              <a:solidFill>
                <a:schemeClr val="bg1"/>
              </a:solidFill>
            </a:endParaRPr>
          </a:p>
        </p:txBody>
      </p:sp>
      <p:cxnSp>
        <p:nvCxnSpPr>
          <p:cNvPr id="8" name="Connecteur droit avec flèche 7"/>
          <p:cNvCxnSpPr/>
          <p:nvPr/>
        </p:nvCxnSpPr>
        <p:spPr>
          <a:xfrm>
            <a:off x="2051720" y="3633347"/>
            <a:ext cx="0" cy="648072"/>
          </a:xfrm>
          <a:prstGeom prst="straightConnector1">
            <a:avLst/>
          </a:prstGeom>
          <a:ln w="28575">
            <a:solidFill>
              <a:srgbClr val="0070C0"/>
            </a:solidFill>
            <a:tailEnd type="arrow"/>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5777473" y="3633347"/>
            <a:ext cx="0" cy="648072"/>
          </a:xfrm>
          <a:prstGeom prst="straightConnector1">
            <a:avLst/>
          </a:prstGeom>
          <a:ln w="28575">
            <a:solidFill>
              <a:srgbClr val="0070C0"/>
            </a:solidFill>
            <a:tailEnd type="arrow"/>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187623" y="4491314"/>
            <a:ext cx="1803287" cy="377846"/>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Risque </a:t>
            </a:r>
            <a:r>
              <a:rPr lang="fr-FR" b="1" dirty="0" smtClean="0">
                <a:solidFill>
                  <a:schemeClr val="bg1"/>
                </a:solidFill>
              </a:rPr>
              <a:t>fœtal</a:t>
            </a:r>
            <a:endParaRPr lang="fr-FR" b="1" dirty="0">
              <a:solidFill>
                <a:schemeClr val="bg1"/>
              </a:solidFill>
            </a:endParaRPr>
          </a:p>
        </p:txBody>
      </p:sp>
      <p:sp>
        <p:nvSpPr>
          <p:cNvPr id="11" name="Rectangle 10"/>
          <p:cNvSpPr/>
          <p:nvPr/>
        </p:nvSpPr>
        <p:spPr>
          <a:xfrm>
            <a:off x="4911176" y="4485278"/>
            <a:ext cx="1893072" cy="383882"/>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Risque maternel</a:t>
            </a:r>
          </a:p>
        </p:txBody>
      </p:sp>
      <p:sp>
        <p:nvSpPr>
          <p:cNvPr id="12" name="Rectangle 11"/>
          <p:cNvSpPr/>
          <p:nvPr/>
        </p:nvSpPr>
        <p:spPr>
          <a:xfrm>
            <a:off x="1793540" y="5013176"/>
            <a:ext cx="873957" cy="369332"/>
          </a:xfrm>
          <a:prstGeom prst="rect">
            <a:avLst/>
          </a:prstGeom>
        </p:spPr>
        <p:txBody>
          <a:bodyPr wrap="none">
            <a:spAutoFit/>
          </a:bodyPr>
          <a:lstStyle/>
          <a:p>
            <a:pPr marL="285750" indent="-285750">
              <a:buFont typeface="Arial" pitchFamily="34" charset="0"/>
              <a:buChar char="•"/>
            </a:pPr>
            <a:r>
              <a:rPr lang="fr-FR" dirty="0" smtClean="0"/>
              <a:t>APN</a:t>
            </a:r>
            <a:endParaRPr lang="fr-FR" dirty="0"/>
          </a:p>
        </p:txBody>
      </p:sp>
      <p:sp>
        <p:nvSpPr>
          <p:cNvPr id="13" name="Rectangle 12"/>
          <p:cNvSpPr/>
          <p:nvPr/>
        </p:nvSpPr>
        <p:spPr>
          <a:xfrm>
            <a:off x="1793540" y="5435932"/>
            <a:ext cx="875561" cy="369332"/>
          </a:xfrm>
          <a:prstGeom prst="rect">
            <a:avLst/>
          </a:prstGeom>
        </p:spPr>
        <p:txBody>
          <a:bodyPr wrap="none">
            <a:spAutoFit/>
          </a:bodyPr>
          <a:lstStyle/>
          <a:p>
            <a:pPr marL="285750" indent="-285750">
              <a:buFont typeface="Arial" pitchFamily="34" charset="0"/>
              <a:buChar char="•"/>
            </a:pPr>
            <a:r>
              <a:rPr lang="fr-FR" dirty="0" smtClean="0"/>
              <a:t>MIU</a:t>
            </a:r>
            <a:endParaRPr lang="fr-FR" dirty="0"/>
          </a:p>
        </p:txBody>
      </p:sp>
      <p:sp>
        <p:nvSpPr>
          <p:cNvPr id="14" name="Rectangle 13"/>
          <p:cNvSpPr/>
          <p:nvPr/>
        </p:nvSpPr>
        <p:spPr>
          <a:xfrm>
            <a:off x="4935615" y="5311844"/>
            <a:ext cx="3520900" cy="369332"/>
          </a:xfrm>
          <a:prstGeom prst="rect">
            <a:avLst/>
          </a:prstGeom>
        </p:spPr>
        <p:txBody>
          <a:bodyPr wrap="none">
            <a:spAutoFit/>
          </a:bodyPr>
          <a:lstStyle/>
          <a:p>
            <a:pPr marL="285750" indent="-285750">
              <a:buFont typeface="Arial" pitchFamily="34" charset="0"/>
              <a:buChar char="•"/>
            </a:pPr>
            <a:r>
              <a:rPr lang="fr-FR" dirty="0" smtClean="0"/>
              <a:t>Troubles de la coagulation(CIVD)</a:t>
            </a:r>
            <a:endParaRPr lang="fr-FR" dirty="0"/>
          </a:p>
        </p:txBody>
      </p:sp>
      <p:sp>
        <p:nvSpPr>
          <p:cNvPr id="15" name="Rectangle 14"/>
          <p:cNvSpPr/>
          <p:nvPr/>
        </p:nvSpPr>
        <p:spPr>
          <a:xfrm>
            <a:off x="4911175" y="5013176"/>
            <a:ext cx="3008003" cy="369332"/>
          </a:xfrm>
          <a:prstGeom prst="rect">
            <a:avLst/>
          </a:prstGeom>
        </p:spPr>
        <p:txBody>
          <a:bodyPr wrap="none">
            <a:spAutoFit/>
          </a:bodyPr>
          <a:lstStyle/>
          <a:p>
            <a:pPr marL="285750" indent="-285750">
              <a:buFont typeface="Arial" pitchFamily="34" charset="0"/>
              <a:buChar char="•"/>
            </a:pPr>
            <a:r>
              <a:rPr lang="fr-FR" dirty="0" smtClean="0"/>
              <a:t>Etat de choc hémorragique</a:t>
            </a:r>
            <a:endParaRPr lang="fr-FR" dirty="0"/>
          </a:p>
        </p:txBody>
      </p:sp>
      <p:sp>
        <p:nvSpPr>
          <p:cNvPr id="22" name="Rectangle à coins arrondis 21"/>
          <p:cNvSpPr/>
          <p:nvPr/>
        </p:nvSpPr>
        <p:spPr>
          <a:xfrm>
            <a:off x="2598441" y="5805264"/>
            <a:ext cx="2678470" cy="432048"/>
          </a:xfrm>
          <a:prstGeom prst="round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Pronostic est vital</a:t>
            </a:r>
          </a:p>
        </p:txBody>
      </p:sp>
      <p:sp>
        <p:nvSpPr>
          <p:cNvPr id="17" name="Rectangle 16"/>
          <p:cNvSpPr/>
          <p:nvPr/>
        </p:nvSpPr>
        <p:spPr>
          <a:xfrm>
            <a:off x="704911" y="1905025"/>
            <a:ext cx="7920880" cy="369332"/>
          </a:xfrm>
          <a:prstGeom prst="rect">
            <a:avLst/>
          </a:prstGeom>
        </p:spPr>
        <p:txBody>
          <a:bodyPr wrap="square">
            <a:spAutoFit/>
          </a:bodyPr>
          <a:lstStyle/>
          <a:p>
            <a:pPr marL="285750" indent="-285750">
              <a:buFont typeface="Wingdings" pitchFamily="2" charset="2"/>
              <a:buChar char="q"/>
            </a:pPr>
            <a:r>
              <a:rPr lang="fr-FR" dirty="0"/>
              <a:t>pathologie paroxystique </a:t>
            </a:r>
            <a:r>
              <a:rPr lang="fr-FR" dirty="0" smtClean="0"/>
              <a:t>de 2em 3 </a:t>
            </a:r>
            <a:r>
              <a:rPr lang="fr-FR" dirty="0" err="1" smtClean="0"/>
              <a:t>em</a:t>
            </a:r>
            <a:r>
              <a:rPr lang="fr-FR" dirty="0" smtClean="0"/>
              <a:t> T et pendant le travail  </a:t>
            </a:r>
          </a:p>
        </p:txBody>
      </p:sp>
      <p:sp>
        <p:nvSpPr>
          <p:cNvPr id="5" name="Rectangle 4"/>
          <p:cNvSpPr/>
          <p:nvPr/>
        </p:nvSpPr>
        <p:spPr>
          <a:xfrm>
            <a:off x="704911" y="1524356"/>
            <a:ext cx="4572000" cy="369332"/>
          </a:xfrm>
          <a:prstGeom prst="rect">
            <a:avLst/>
          </a:prstGeom>
        </p:spPr>
        <p:txBody>
          <a:bodyPr>
            <a:spAutoFit/>
          </a:bodyPr>
          <a:lstStyle/>
          <a:p>
            <a:pPr marL="285750" indent="-285750">
              <a:buFont typeface="Wingdings" pitchFamily="2" charset="2"/>
              <a:buChar char="q"/>
            </a:pPr>
            <a:r>
              <a:rPr lang="fr-FR" dirty="0" smtClean="0"/>
              <a:t>Urgence obstétricale typique</a:t>
            </a:r>
            <a:endParaRPr lang="fr-FR" dirty="0"/>
          </a:p>
        </p:txBody>
      </p:sp>
      <p:cxnSp>
        <p:nvCxnSpPr>
          <p:cNvPr id="23" name="Connecteur droit 22"/>
          <p:cNvCxnSpPr/>
          <p:nvPr/>
        </p:nvCxnSpPr>
        <p:spPr>
          <a:xfrm>
            <a:off x="-756592" y="677172"/>
            <a:ext cx="9568326" cy="0"/>
          </a:xfrm>
          <a:prstGeom prst="line">
            <a:avLst/>
          </a:prstGeom>
          <a:noFill/>
          <a:ln w="38100" cap="flat" cmpd="sng" algn="ctr">
            <a:solidFill>
              <a:srgbClr val="0070C0"/>
            </a:solidFill>
            <a:prstDash val="solid"/>
          </a:ln>
          <a:effectLst>
            <a:glow rad="63500">
              <a:srgbClr val="297FD5">
                <a:satMod val="175000"/>
                <a:alpha val="40000"/>
              </a:srgbClr>
            </a:glow>
            <a:outerShdw blurRad="50800" dist="38100" dir="16200000" rotWithShape="0">
              <a:prstClr val="black">
                <a:alpha val="40000"/>
              </a:prstClr>
            </a:outerShdw>
          </a:effectLst>
          <a:scene3d>
            <a:camera prst="perspectiveLeft"/>
            <a:lightRig rig="threePt" dir="t"/>
          </a:scene3d>
          <a:sp3d>
            <a:bevelT prst="slope"/>
          </a:sp3d>
        </p:spPr>
      </p:cxnSp>
      <p:sp>
        <p:nvSpPr>
          <p:cNvPr id="30" name="Rectangle 29"/>
          <p:cNvSpPr/>
          <p:nvPr/>
        </p:nvSpPr>
        <p:spPr>
          <a:xfrm>
            <a:off x="6232422" y="44771"/>
            <a:ext cx="2853345" cy="461665"/>
          </a:xfrm>
          <a:prstGeom prst="rect">
            <a:avLst/>
          </a:prstGeom>
        </p:spPr>
        <p:txBody>
          <a:bodyPr wrap="none">
            <a:spAutoFit/>
          </a:bodyPr>
          <a:lstStyle/>
          <a:p>
            <a:r>
              <a:rPr lang="fr-FR" sz="2400" b="1" dirty="0" smtClean="0"/>
              <a:t>CAT DEVANT UN HRP</a:t>
            </a:r>
            <a:endParaRPr lang="fr-FR" sz="2400" b="1" dirty="0"/>
          </a:p>
        </p:txBody>
      </p:sp>
      <p:sp>
        <p:nvSpPr>
          <p:cNvPr id="20" name="Rectangle à coins arrondis 19"/>
          <p:cNvSpPr/>
          <p:nvPr/>
        </p:nvSpPr>
        <p:spPr>
          <a:xfrm>
            <a:off x="2211672" y="786568"/>
            <a:ext cx="3452008" cy="324036"/>
          </a:xfrm>
          <a:prstGeom prst="round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t>DÉFINITION</a:t>
            </a:r>
            <a:endParaRPr lang="fr-FR" sz="2400" b="1" dirty="0"/>
          </a:p>
        </p:txBody>
      </p:sp>
      <p:sp>
        <p:nvSpPr>
          <p:cNvPr id="4" name="Rectangle 3"/>
          <p:cNvSpPr/>
          <p:nvPr/>
        </p:nvSpPr>
        <p:spPr>
          <a:xfrm>
            <a:off x="1153523" y="1157264"/>
            <a:ext cx="6222420" cy="369332"/>
          </a:xfrm>
          <a:prstGeom prst="rect">
            <a:avLst/>
          </a:prstGeom>
        </p:spPr>
        <p:txBody>
          <a:bodyPr wrap="square">
            <a:spAutoFit/>
          </a:bodyPr>
          <a:lstStyle/>
          <a:p>
            <a:pPr algn="ctr"/>
            <a:r>
              <a:rPr lang="fr-FR" b="1" dirty="0">
                <a:solidFill>
                  <a:srgbClr val="002060"/>
                </a:solidFill>
              </a:rPr>
              <a:t> Hématome rétro-placentaire  ou placenta </a:t>
            </a:r>
            <a:r>
              <a:rPr lang="fr-FR" b="1" dirty="0" err="1">
                <a:solidFill>
                  <a:srgbClr val="002060"/>
                </a:solidFill>
              </a:rPr>
              <a:t>abruptio</a:t>
            </a:r>
            <a:endParaRPr lang="fr-FR" b="1" dirty="0">
              <a:solidFill>
                <a:srgbClr val="002060"/>
              </a:solidFill>
            </a:endParaRPr>
          </a:p>
        </p:txBody>
      </p:sp>
    </p:spTree>
    <p:extLst>
      <p:ext uri="{BB962C8B-B14F-4D97-AF65-F5344CB8AC3E}">
        <p14:creationId xmlns:p14="http://schemas.microsoft.com/office/powerpoint/2010/main" xmlns="" val="619029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77" y="-311286"/>
            <a:ext cx="2864626" cy="1143000"/>
          </a:xfrm>
        </p:spPr>
        <p:txBody>
          <a:bodyPr>
            <a:normAutofit/>
          </a:bodyPr>
          <a:lstStyle/>
          <a:p>
            <a:r>
              <a:rPr lang="fr-FR" sz="3200" b="1" dirty="0" smtClean="0"/>
              <a:t>ANAPATH</a:t>
            </a:r>
            <a:endParaRPr lang="fr-FR" sz="3200" b="1" dirty="0"/>
          </a:p>
        </p:txBody>
      </p:sp>
      <p:cxnSp>
        <p:nvCxnSpPr>
          <p:cNvPr id="23" name="Connecteur droit 22"/>
          <p:cNvCxnSpPr/>
          <p:nvPr/>
        </p:nvCxnSpPr>
        <p:spPr>
          <a:xfrm>
            <a:off x="-756592" y="677172"/>
            <a:ext cx="9568326" cy="0"/>
          </a:xfrm>
          <a:prstGeom prst="line">
            <a:avLst/>
          </a:prstGeom>
          <a:noFill/>
          <a:ln w="38100" cap="flat" cmpd="sng" algn="ctr">
            <a:solidFill>
              <a:srgbClr val="0070C0"/>
            </a:solidFill>
            <a:prstDash val="solid"/>
          </a:ln>
          <a:effectLst>
            <a:glow rad="63500">
              <a:srgbClr val="297FD5">
                <a:satMod val="175000"/>
                <a:alpha val="40000"/>
              </a:srgbClr>
            </a:glow>
            <a:outerShdw blurRad="50800" dist="38100" dir="16200000" rotWithShape="0">
              <a:prstClr val="black">
                <a:alpha val="40000"/>
              </a:prstClr>
            </a:outerShdw>
          </a:effectLst>
          <a:scene3d>
            <a:camera prst="perspectiveLeft"/>
            <a:lightRig rig="threePt" dir="t"/>
          </a:scene3d>
          <a:sp3d>
            <a:bevelT prst="slope"/>
          </a:sp3d>
        </p:spPr>
      </p:cxnSp>
      <p:sp>
        <p:nvSpPr>
          <p:cNvPr id="30" name="Rectangle 29"/>
          <p:cNvSpPr/>
          <p:nvPr/>
        </p:nvSpPr>
        <p:spPr>
          <a:xfrm>
            <a:off x="6232422" y="44771"/>
            <a:ext cx="2637069" cy="430887"/>
          </a:xfrm>
          <a:prstGeom prst="rect">
            <a:avLst/>
          </a:prstGeom>
        </p:spPr>
        <p:txBody>
          <a:bodyPr wrap="none">
            <a:spAutoFit/>
          </a:bodyPr>
          <a:lstStyle/>
          <a:p>
            <a:r>
              <a:rPr lang="fr-FR" sz="2200" b="1" dirty="0" smtClean="0"/>
              <a:t>CAT DEVANT UN HRP</a:t>
            </a:r>
            <a:endParaRPr lang="fr-FR" sz="2200" b="1" dirty="0"/>
          </a:p>
        </p:txBody>
      </p:sp>
      <p:sp>
        <p:nvSpPr>
          <p:cNvPr id="3" name="Rectangle à coins arrondis 2"/>
          <p:cNvSpPr/>
          <p:nvPr/>
        </p:nvSpPr>
        <p:spPr>
          <a:xfrm>
            <a:off x="2587411" y="1052736"/>
            <a:ext cx="3452008" cy="648072"/>
          </a:xfrm>
          <a:prstGeom prst="round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t>ANATOMOPATHOLOGIE</a:t>
            </a:r>
            <a:endParaRPr lang="fr-FR" sz="2400" b="1" dirty="0"/>
          </a:p>
        </p:txBody>
      </p:sp>
      <p:sp>
        <p:nvSpPr>
          <p:cNvPr id="4" name="Rectangle à coins arrondis 3"/>
          <p:cNvSpPr/>
          <p:nvPr/>
        </p:nvSpPr>
        <p:spPr>
          <a:xfrm>
            <a:off x="959607" y="2501280"/>
            <a:ext cx="2288249" cy="57606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b="1" dirty="0" smtClean="0"/>
              <a:t>macroscopiquement</a:t>
            </a:r>
            <a:endParaRPr lang="fr-FR" b="1" dirty="0"/>
          </a:p>
        </p:txBody>
      </p:sp>
      <p:sp>
        <p:nvSpPr>
          <p:cNvPr id="5" name="Rectangle à coins arrondis 4"/>
          <p:cNvSpPr/>
          <p:nvPr/>
        </p:nvSpPr>
        <p:spPr>
          <a:xfrm>
            <a:off x="6232422" y="2501280"/>
            <a:ext cx="2288249" cy="57606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b="1" dirty="0"/>
              <a:t>microscopiquement</a:t>
            </a:r>
          </a:p>
        </p:txBody>
      </p:sp>
      <p:sp>
        <p:nvSpPr>
          <p:cNvPr id="6" name="Rectangle 5"/>
          <p:cNvSpPr/>
          <p:nvPr/>
        </p:nvSpPr>
        <p:spPr>
          <a:xfrm>
            <a:off x="305388" y="3212976"/>
            <a:ext cx="2417906" cy="369332"/>
          </a:xfrm>
          <a:prstGeom prst="rect">
            <a:avLst/>
          </a:prstGeom>
        </p:spPr>
        <p:txBody>
          <a:bodyPr wrap="none">
            <a:spAutoFit/>
          </a:bodyPr>
          <a:lstStyle/>
          <a:p>
            <a:r>
              <a:rPr lang="fr-FR" b="1" dirty="0" smtClean="0"/>
              <a:t>Caillot arrondi noirâtre </a:t>
            </a:r>
            <a:endParaRPr lang="fr-FR" dirty="0"/>
          </a:p>
        </p:txBody>
      </p:sp>
      <p:sp>
        <p:nvSpPr>
          <p:cNvPr id="7" name="Rectangle 6"/>
          <p:cNvSpPr/>
          <p:nvPr/>
        </p:nvSpPr>
        <p:spPr>
          <a:xfrm>
            <a:off x="240653" y="5609298"/>
            <a:ext cx="4342214" cy="369332"/>
          </a:xfrm>
          <a:prstGeom prst="rect">
            <a:avLst/>
          </a:prstGeom>
        </p:spPr>
        <p:txBody>
          <a:bodyPr wrap="none">
            <a:spAutoFit/>
          </a:bodyPr>
          <a:lstStyle/>
          <a:p>
            <a:r>
              <a:rPr lang="fr-FR" b="1" dirty="0" smtClean="0"/>
              <a:t>Lésions ecchymotiques (foie ,rein , cerveau)</a:t>
            </a:r>
            <a:endParaRPr lang="fr-FR" dirty="0"/>
          </a:p>
        </p:txBody>
      </p:sp>
      <p:sp>
        <p:nvSpPr>
          <p:cNvPr id="8" name="Rectangle 7"/>
          <p:cNvSpPr/>
          <p:nvPr/>
        </p:nvSpPr>
        <p:spPr>
          <a:xfrm>
            <a:off x="5810535" y="3854126"/>
            <a:ext cx="1859292" cy="369332"/>
          </a:xfrm>
          <a:prstGeom prst="rect">
            <a:avLst/>
          </a:prstGeom>
        </p:spPr>
        <p:txBody>
          <a:bodyPr wrap="none">
            <a:spAutoFit/>
          </a:bodyPr>
          <a:lstStyle/>
          <a:p>
            <a:r>
              <a:rPr lang="fr-FR" b="1" dirty="0" smtClean="0"/>
              <a:t>Amas hématique </a:t>
            </a:r>
            <a:endParaRPr lang="fr-FR" dirty="0"/>
          </a:p>
        </p:txBody>
      </p:sp>
      <p:sp>
        <p:nvSpPr>
          <p:cNvPr id="9" name="Rectangle 8"/>
          <p:cNvSpPr/>
          <p:nvPr/>
        </p:nvSpPr>
        <p:spPr>
          <a:xfrm>
            <a:off x="2382028" y="6237312"/>
            <a:ext cx="2903231" cy="369332"/>
          </a:xfrm>
          <a:prstGeom prst="rect">
            <a:avLst/>
          </a:prstGeom>
        </p:spPr>
        <p:txBody>
          <a:bodyPr wrap="none">
            <a:spAutoFit/>
          </a:bodyPr>
          <a:lstStyle/>
          <a:p>
            <a:r>
              <a:rPr lang="fr-FR" b="1" dirty="0" smtClean="0"/>
              <a:t>Apoplexie utéro- placentaire</a:t>
            </a:r>
            <a:endParaRPr lang="fr-FR" dirty="0"/>
          </a:p>
        </p:txBody>
      </p:sp>
      <p:cxnSp>
        <p:nvCxnSpPr>
          <p:cNvPr id="11" name="Connecteur en angle 10"/>
          <p:cNvCxnSpPr/>
          <p:nvPr/>
        </p:nvCxnSpPr>
        <p:spPr>
          <a:xfrm>
            <a:off x="1565810" y="6017637"/>
            <a:ext cx="792088" cy="439349"/>
          </a:xfrm>
          <a:prstGeom prst="bentConnector3">
            <a:avLst>
              <a:gd name="adj1" fmla="val -9470"/>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810535" y="4405754"/>
            <a:ext cx="2830072" cy="369332"/>
          </a:xfrm>
          <a:prstGeom prst="rect">
            <a:avLst/>
          </a:prstGeom>
        </p:spPr>
        <p:txBody>
          <a:bodyPr wrap="square">
            <a:spAutoFit/>
          </a:bodyPr>
          <a:lstStyle/>
          <a:p>
            <a:r>
              <a:rPr lang="fr-FR" b="1" dirty="0" smtClean="0"/>
              <a:t>Hémosidérine </a:t>
            </a:r>
            <a:endParaRPr lang="fr-FR" dirty="0"/>
          </a:p>
        </p:txBody>
      </p:sp>
      <p:sp>
        <p:nvSpPr>
          <p:cNvPr id="14" name="Rectangle 13"/>
          <p:cNvSpPr/>
          <p:nvPr/>
        </p:nvSpPr>
        <p:spPr>
          <a:xfrm>
            <a:off x="5810535" y="4994759"/>
            <a:ext cx="3419872" cy="646331"/>
          </a:xfrm>
          <a:prstGeom prst="rect">
            <a:avLst/>
          </a:prstGeom>
        </p:spPr>
        <p:txBody>
          <a:bodyPr wrap="square">
            <a:spAutoFit/>
          </a:bodyPr>
          <a:lstStyle/>
          <a:p>
            <a:r>
              <a:rPr lang="fr-FR" b="1" dirty="0" smtClean="0"/>
              <a:t>Vasodilatation , une thrombose ou des zones de rupture</a:t>
            </a:r>
            <a:endParaRPr lang="fr-FR" dirty="0"/>
          </a:p>
        </p:txBody>
      </p:sp>
      <p:cxnSp>
        <p:nvCxnSpPr>
          <p:cNvPr id="16" name="Connecteur droit 15"/>
          <p:cNvCxnSpPr/>
          <p:nvPr/>
        </p:nvCxnSpPr>
        <p:spPr>
          <a:xfrm flipH="1">
            <a:off x="5436097" y="2636912"/>
            <a:ext cx="1" cy="3316187"/>
          </a:xfrm>
          <a:prstGeom prst="line">
            <a:avLst/>
          </a:prstGeom>
        </p:spPr>
        <p:style>
          <a:lnRef idx="3">
            <a:schemeClr val="accent6"/>
          </a:lnRef>
          <a:fillRef idx="0">
            <a:schemeClr val="accent6"/>
          </a:fillRef>
          <a:effectRef idx="2">
            <a:schemeClr val="accent6"/>
          </a:effectRef>
          <a:fontRef idx="minor">
            <a:schemeClr val="tx1"/>
          </a:fontRef>
        </p:style>
      </p:cxn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8414" y="3582308"/>
            <a:ext cx="4124453" cy="18002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648972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85692"/>
            <a:ext cx="2864626" cy="1143000"/>
          </a:xfrm>
        </p:spPr>
        <p:txBody>
          <a:bodyPr>
            <a:normAutofit/>
          </a:bodyPr>
          <a:lstStyle/>
          <a:p>
            <a:r>
              <a:rPr lang="fr-FR" sz="3200" b="1" dirty="0" smtClean="0"/>
              <a:t>PHYSIOPATH</a:t>
            </a:r>
            <a:endParaRPr lang="fr-FR" sz="3200" b="1" dirty="0"/>
          </a:p>
        </p:txBody>
      </p:sp>
      <p:cxnSp>
        <p:nvCxnSpPr>
          <p:cNvPr id="23" name="Connecteur droit 22"/>
          <p:cNvCxnSpPr/>
          <p:nvPr/>
        </p:nvCxnSpPr>
        <p:spPr>
          <a:xfrm>
            <a:off x="-756592" y="677172"/>
            <a:ext cx="9568326" cy="0"/>
          </a:xfrm>
          <a:prstGeom prst="line">
            <a:avLst/>
          </a:prstGeom>
          <a:noFill/>
          <a:ln w="38100" cap="flat" cmpd="sng" algn="ctr">
            <a:solidFill>
              <a:srgbClr val="0070C0"/>
            </a:solidFill>
            <a:prstDash val="solid"/>
          </a:ln>
          <a:effectLst>
            <a:glow rad="63500">
              <a:srgbClr val="297FD5">
                <a:satMod val="175000"/>
                <a:alpha val="40000"/>
              </a:srgbClr>
            </a:glow>
            <a:outerShdw blurRad="50800" dist="38100" dir="16200000" rotWithShape="0">
              <a:prstClr val="black">
                <a:alpha val="40000"/>
              </a:prstClr>
            </a:outerShdw>
          </a:effectLst>
          <a:scene3d>
            <a:camera prst="perspectiveLeft"/>
            <a:lightRig rig="threePt" dir="t"/>
          </a:scene3d>
          <a:sp3d>
            <a:bevelT prst="slope"/>
          </a:sp3d>
        </p:spPr>
      </p:cxnSp>
      <p:sp>
        <p:nvSpPr>
          <p:cNvPr id="30" name="Rectangle 29"/>
          <p:cNvSpPr/>
          <p:nvPr/>
        </p:nvSpPr>
        <p:spPr>
          <a:xfrm>
            <a:off x="6232422" y="44771"/>
            <a:ext cx="2637069" cy="430887"/>
          </a:xfrm>
          <a:prstGeom prst="rect">
            <a:avLst/>
          </a:prstGeom>
        </p:spPr>
        <p:txBody>
          <a:bodyPr wrap="none">
            <a:spAutoFit/>
          </a:bodyPr>
          <a:lstStyle/>
          <a:p>
            <a:r>
              <a:rPr lang="fr-FR" sz="2200" b="1" dirty="0" smtClean="0"/>
              <a:t>CAT DEVANT UN HRP</a:t>
            </a:r>
            <a:endParaRPr lang="fr-FR" sz="2200" b="1" dirty="0"/>
          </a:p>
        </p:txBody>
      </p:sp>
      <p:sp>
        <p:nvSpPr>
          <p:cNvPr id="5" name="Rectangle à coins arrondis 4"/>
          <p:cNvSpPr/>
          <p:nvPr/>
        </p:nvSpPr>
        <p:spPr>
          <a:xfrm>
            <a:off x="2587411" y="913563"/>
            <a:ext cx="3452008" cy="648072"/>
          </a:xfrm>
          <a:prstGeom prst="round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t>PHYSIOPATHOLOGIE</a:t>
            </a:r>
            <a:endParaRPr lang="fr-FR" sz="2400" b="1" dirty="0"/>
          </a:p>
        </p:txBody>
      </p:sp>
      <p:sp>
        <p:nvSpPr>
          <p:cNvPr id="9" name="Rectangle à coins arrondis 8"/>
          <p:cNvSpPr/>
          <p:nvPr/>
        </p:nvSpPr>
        <p:spPr>
          <a:xfrm>
            <a:off x="104591" y="3572488"/>
            <a:ext cx="3168352" cy="2750456"/>
          </a:xfrm>
          <a:prstGeom prst="roundRect">
            <a:avLst/>
          </a:prstGeom>
          <a:solidFill>
            <a:srgbClr val="7030A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itchFamily="2" charset="2"/>
              <a:buChar char="ü"/>
            </a:pPr>
            <a:r>
              <a:rPr lang="fr-FR" b="1" dirty="0">
                <a:solidFill>
                  <a:schemeClr val="bg1"/>
                </a:solidFill>
              </a:rPr>
              <a:t>Poussée </a:t>
            </a:r>
            <a:r>
              <a:rPr lang="fr-FR" b="1" dirty="0" smtClean="0">
                <a:solidFill>
                  <a:schemeClr val="bg1"/>
                </a:solidFill>
              </a:rPr>
              <a:t>hypertensive</a:t>
            </a:r>
          </a:p>
          <a:p>
            <a:pPr marL="285750" indent="-285750">
              <a:buFont typeface="Wingdings" pitchFamily="2" charset="2"/>
              <a:buChar char="ü"/>
            </a:pPr>
            <a:r>
              <a:rPr lang="fr-FR" b="1" dirty="0" smtClean="0">
                <a:solidFill>
                  <a:schemeClr val="bg1"/>
                </a:solidFill>
              </a:rPr>
              <a:t>Traumatisme</a:t>
            </a:r>
          </a:p>
          <a:p>
            <a:pPr marL="285750" indent="-285750">
              <a:buFont typeface="Wingdings" pitchFamily="2" charset="2"/>
              <a:buChar char="ü"/>
            </a:pPr>
            <a:r>
              <a:rPr lang="fr-FR" b="1" dirty="0" smtClean="0">
                <a:solidFill>
                  <a:schemeClr val="bg1"/>
                </a:solidFill>
              </a:rPr>
              <a:t>Spasme artériel</a:t>
            </a:r>
          </a:p>
          <a:p>
            <a:pPr marL="285750" indent="-285750">
              <a:buFont typeface="Wingdings" pitchFamily="2" charset="2"/>
              <a:buChar char="ü"/>
            </a:pPr>
            <a:r>
              <a:rPr lang="fr-FR" b="1" dirty="0" smtClean="0">
                <a:solidFill>
                  <a:schemeClr val="bg1"/>
                </a:solidFill>
              </a:rPr>
              <a:t>Rupture vasculaire</a:t>
            </a:r>
          </a:p>
          <a:p>
            <a:pPr marL="285750" indent="-285750">
              <a:buFont typeface="Wingdings" pitchFamily="2" charset="2"/>
              <a:buChar char="ü"/>
            </a:pPr>
            <a:r>
              <a:rPr lang="fr-FR" b="1" dirty="0" smtClean="0">
                <a:solidFill>
                  <a:schemeClr val="bg1"/>
                </a:solidFill>
              </a:rPr>
              <a:t>Phénomènes </a:t>
            </a:r>
            <a:r>
              <a:rPr lang="fr-FR" b="1" dirty="0" smtClean="0">
                <a:solidFill>
                  <a:schemeClr val="bg1"/>
                </a:solidFill>
              </a:rPr>
              <a:t>allergiques ? </a:t>
            </a:r>
            <a:endParaRPr lang="fr-FR" b="1" dirty="0" smtClean="0">
              <a:solidFill>
                <a:schemeClr val="bg1"/>
              </a:solidFill>
            </a:endParaRPr>
          </a:p>
          <a:p>
            <a:pPr marL="285750" indent="-285750">
              <a:buFont typeface="Wingdings" pitchFamily="2" charset="2"/>
              <a:buChar char="ü"/>
            </a:pPr>
            <a:r>
              <a:rPr lang="fr-FR" b="1" dirty="0" smtClean="0">
                <a:solidFill>
                  <a:schemeClr val="bg1"/>
                </a:solidFill>
              </a:rPr>
              <a:t>Ischémie aigue passagère</a:t>
            </a:r>
          </a:p>
          <a:p>
            <a:pPr marL="285750" indent="-285750">
              <a:buFont typeface="Wingdings" pitchFamily="2" charset="2"/>
              <a:buChar char="ü"/>
            </a:pPr>
            <a:r>
              <a:rPr lang="fr-FR" b="1" dirty="0" smtClean="0">
                <a:solidFill>
                  <a:schemeClr val="bg1"/>
                </a:solidFill>
              </a:rPr>
              <a:t>Fragilité capillaire</a:t>
            </a:r>
          </a:p>
          <a:p>
            <a:pPr marL="285750" indent="-285750">
              <a:buFont typeface="Wingdings" pitchFamily="2" charset="2"/>
              <a:buChar char="ü"/>
            </a:pPr>
            <a:r>
              <a:rPr lang="fr-FR" b="1" dirty="0" smtClean="0">
                <a:solidFill>
                  <a:schemeClr val="bg1"/>
                </a:solidFill>
              </a:rPr>
              <a:t>Troubles de l’ hémostase</a:t>
            </a:r>
            <a:endParaRPr lang="fr-FR" b="1" dirty="0">
              <a:solidFill>
                <a:schemeClr val="bg1"/>
              </a:solidFill>
            </a:endParaRPr>
          </a:p>
        </p:txBody>
      </p:sp>
      <p:sp>
        <p:nvSpPr>
          <p:cNvPr id="10" name="Rectangle à coins arrondis 9"/>
          <p:cNvSpPr/>
          <p:nvPr/>
        </p:nvSpPr>
        <p:spPr>
          <a:xfrm>
            <a:off x="3563888" y="4188772"/>
            <a:ext cx="1894583" cy="648072"/>
          </a:xfrm>
          <a:prstGeom prst="roundRect">
            <a:avLst/>
          </a:prstGeo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Retentissement</a:t>
            </a:r>
          </a:p>
          <a:p>
            <a:pPr algn="ctr"/>
            <a:r>
              <a:rPr lang="fr-FR" b="1" dirty="0" smtClean="0"/>
              <a:t>fœtal</a:t>
            </a:r>
            <a:endParaRPr lang="fr-FR" b="1" dirty="0"/>
          </a:p>
        </p:txBody>
      </p:sp>
      <p:sp>
        <p:nvSpPr>
          <p:cNvPr id="11" name="Rectangle à coins arrondis 10"/>
          <p:cNvSpPr/>
          <p:nvPr/>
        </p:nvSpPr>
        <p:spPr>
          <a:xfrm>
            <a:off x="6362455" y="4188772"/>
            <a:ext cx="2169985" cy="648072"/>
          </a:xfrm>
          <a:prstGeom prst="roundRect">
            <a:avLst/>
          </a:prstGeo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Retentissement  maternel</a:t>
            </a:r>
          </a:p>
        </p:txBody>
      </p:sp>
      <p:graphicFrame>
        <p:nvGraphicFramePr>
          <p:cNvPr id="8" name="Diagramme 7"/>
          <p:cNvGraphicFramePr/>
          <p:nvPr>
            <p:extLst>
              <p:ext uri="{D42A27DB-BD31-4B8C-83A1-F6EECF244321}">
                <p14:modId xmlns:p14="http://schemas.microsoft.com/office/powerpoint/2010/main" xmlns="" val="2696010988"/>
              </p:ext>
            </p:extLst>
          </p:nvPr>
        </p:nvGraphicFramePr>
        <p:xfrm>
          <a:off x="1575130" y="1338419"/>
          <a:ext cx="8928578" cy="32403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angle 11"/>
          <p:cNvSpPr/>
          <p:nvPr/>
        </p:nvSpPr>
        <p:spPr>
          <a:xfrm>
            <a:off x="3272943" y="4845616"/>
            <a:ext cx="2806764" cy="1477328"/>
          </a:xfrm>
          <a:prstGeom prst="rect">
            <a:avLst/>
          </a:prstGeom>
        </p:spPr>
        <p:txBody>
          <a:bodyPr wrap="square">
            <a:spAutoFit/>
          </a:bodyPr>
          <a:lstStyle/>
          <a:p>
            <a:pPr marL="285750" indent="-285750">
              <a:buFont typeface="Wingdings" pitchFamily="2" charset="2"/>
              <a:buChar char="ü"/>
            </a:pPr>
            <a:r>
              <a:rPr lang="fr-FR" b="1" dirty="0" smtClean="0"/>
              <a:t>Interruption des </a:t>
            </a:r>
            <a:r>
              <a:rPr lang="fr-FR" b="1" dirty="0" err="1" smtClean="0"/>
              <a:t>échangesF</a:t>
            </a:r>
            <a:r>
              <a:rPr lang="fr-FR" b="1" dirty="0" smtClean="0"/>
              <a:t>-M</a:t>
            </a:r>
          </a:p>
          <a:p>
            <a:r>
              <a:rPr lang="fr-FR" b="1" dirty="0"/>
              <a:t>Mort si surface du décollement 30%-50%</a:t>
            </a:r>
          </a:p>
          <a:p>
            <a:endParaRPr lang="fr-FR" b="1" dirty="0"/>
          </a:p>
        </p:txBody>
      </p:sp>
      <p:sp>
        <p:nvSpPr>
          <p:cNvPr id="14" name="Rectangle 13"/>
          <p:cNvSpPr/>
          <p:nvPr/>
        </p:nvSpPr>
        <p:spPr>
          <a:xfrm>
            <a:off x="5712411" y="4871022"/>
            <a:ext cx="3431589" cy="1754326"/>
          </a:xfrm>
          <a:prstGeom prst="rect">
            <a:avLst/>
          </a:prstGeom>
        </p:spPr>
        <p:txBody>
          <a:bodyPr wrap="square">
            <a:spAutoFit/>
          </a:bodyPr>
          <a:lstStyle/>
          <a:p>
            <a:pPr marL="285750" indent="-285750">
              <a:buFont typeface="Wingdings" pitchFamily="2" charset="2"/>
              <a:buChar char="ü"/>
            </a:pPr>
            <a:r>
              <a:rPr lang="fr-FR" b="1" dirty="0" smtClean="0"/>
              <a:t>Hémorragie</a:t>
            </a:r>
          </a:p>
          <a:p>
            <a:pPr marL="285750" indent="-285750">
              <a:buFont typeface="Wingdings" pitchFamily="2" charset="2"/>
              <a:buChar char="ü"/>
            </a:pPr>
            <a:r>
              <a:rPr lang="fr-FR" b="1" dirty="0" smtClean="0"/>
              <a:t>Troubles de la crasse sanguine par ouverture de l’hématome  et libération dans la circulation générale de thromboplastine : CIVD et fibrinolyse</a:t>
            </a:r>
            <a:endParaRPr lang="fr-FR" b="1" dirty="0"/>
          </a:p>
        </p:txBody>
      </p:sp>
      <p:sp>
        <p:nvSpPr>
          <p:cNvPr id="15" name="Rectangle à coins arrondis 14"/>
          <p:cNvSpPr/>
          <p:nvPr/>
        </p:nvSpPr>
        <p:spPr>
          <a:xfrm>
            <a:off x="395536" y="2492896"/>
            <a:ext cx="1152128" cy="432048"/>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CAUSES</a:t>
            </a:r>
            <a:endParaRPr lang="fr-FR" b="1" dirty="0"/>
          </a:p>
        </p:txBody>
      </p:sp>
    </p:spTree>
    <p:extLst>
      <p:ext uri="{BB962C8B-B14F-4D97-AF65-F5344CB8AC3E}">
        <p14:creationId xmlns:p14="http://schemas.microsoft.com/office/powerpoint/2010/main" xmlns="" val="15877324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311286"/>
            <a:ext cx="3952593" cy="1143000"/>
          </a:xfrm>
        </p:spPr>
        <p:txBody>
          <a:bodyPr>
            <a:normAutofit/>
          </a:bodyPr>
          <a:lstStyle/>
          <a:p>
            <a:r>
              <a:rPr lang="fr-FR" sz="3200" dirty="0"/>
              <a:t>FACTEURS DE RISQUES</a:t>
            </a:r>
          </a:p>
        </p:txBody>
      </p:sp>
      <p:cxnSp>
        <p:nvCxnSpPr>
          <p:cNvPr id="23" name="Connecteur droit 22"/>
          <p:cNvCxnSpPr/>
          <p:nvPr/>
        </p:nvCxnSpPr>
        <p:spPr>
          <a:xfrm>
            <a:off x="-756592" y="677172"/>
            <a:ext cx="9568326" cy="0"/>
          </a:xfrm>
          <a:prstGeom prst="line">
            <a:avLst/>
          </a:prstGeom>
          <a:noFill/>
          <a:ln w="38100" cap="flat" cmpd="sng" algn="ctr">
            <a:solidFill>
              <a:srgbClr val="0070C0"/>
            </a:solidFill>
            <a:prstDash val="solid"/>
          </a:ln>
          <a:effectLst>
            <a:glow rad="63500">
              <a:srgbClr val="297FD5">
                <a:satMod val="175000"/>
                <a:alpha val="40000"/>
              </a:srgbClr>
            </a:glow>
            <a:outerShdw blurRad="50800" dist="38100" dir="16200000" rotWithShape="0">
              <a:prstClr val="black">
                <a:alpha val="40000"/>
              </a:prstClr>
            </a:outerShdw>
          </a:effectLst>
          <a:scene3d>
            <a:camera prst="perspectiveLeft"/>
            <a:lightRig rig="threePt" dir="t"/>
          </a:scene3d>
          <a:sp3d>
            <a:bevelT prst="slope"/>
          </a:sp3d>
        </p:spPr>
      </p:cxnSp>
      <p:sp>
        <p:nvSpPr>
          <p:cNvPr id="30" name="Rectangle 29"/>
          <p:cNvSpPr/>
          <p:nvPr/>
        </p:nvSpPr>
        <p:spPr>
          <a:xfrm>
            <a:off x="6232422" y="44771"/>
            <a:ext cx="2637069" cy="430887"/>
          </a:xfrm>
          <a:prstGeom prst="rect">
            <a:avLst/>
          </a:prstGeom>
        </p:spPr>
        <p:txBody>
          <a:bodyPr wrap="none">
            <a:spAutoFit/>
          </a:bodyPr>
          <a:lstStyle/>
          <a:p>
            <a:r>
              <a:rPr lang="fr-FR" sz="2200" b="1" dirty="0" smtClean="0"/>
              <a:t>CAT DEVANT UN HRP</a:t>
            </a:r>
            <a:endParaRPr lang="fr-FR" sz="2200" b="1" dirty="0"/>
          </a:p>
        </p:txBody>
      </p:sp>
      <p:sp>
        <p:nvSpPr>
          <p:cNvPr id="5" name="Titre 1"/>
          <p:cNvSpPr txBox="1">
            <a:spLocks/>
          </p:cNvSpPr>
          <p:nvPr/>
        </p:nvSpPr>
        <p:spPr>
          <a:xfrm>
            <a:off x="457200" y="701823"/>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fr-FR" dirty="0"/>
          </a:p>
        </p:txBody>
      </p:sp>
      <p:sp>
        <p:nvSpPr>
          <p:cNvPr id="6" name="Rectangle 5"/>
          <p:cNvSpPr/>
          <p:nvPr/>
        </p:nvSpPr>
        <p:spPr>
          <a:xfrm>
            <a:off x="683568" y="1700808"/>
            <a:ext cx="7539849" cy="4770537"/>
          </a:xfrm>
          <a:prstGeom prst="rect">
            <a:avLst/>
          </a:prstGeom>
        </p:spPr>
        <p:txBody>
          <a:bodyPr wrap="square">
            <a:spAutoFit/>
          </a:bodyPr>
          <a:lstStyle/>
          <a:p>
            <a:pPr marL="819150" lvl="1" indent="-285750">
              <a:spcBef>
                <a:spcPct val="20000"/>
              </a:spcBef>
              <a:buClr>
                <a:schemeClr val="hlink"/>
              </a:buClr>
              <a:buSzPct val="55000"/>
              <a:buFont typeface="Wingdings" pitchFamily="2" charset="2"/>
              <a:buChar char="n"/>
            </a:pPr>
            <a:r>
              <a:rPr lang="fr-FR" sz="2000" dirty="0" smtClean="0">
                <a:latin typeface="Verdana" pitchFamily="-109" charset="0"/>
                <a:ea typeface="ＭＳ Ｐゴシック" pitchFamily="-109" charset="-128"/>
              </a:rPr>
              <a:t>HTA gravidique; chronique ou PE (40% à 50%)</a:t>
            </a:r>
          </a:p>
          <a:p>
            <a:pPr marL="819150" lvl="1" indent="-285750">
              <a:spcBef>
                <a:spcPct val="20000"/>
              </a:spcBef>
              <a:buClr>
                <a:schemeClr val="hlink"/>
              </a:buClr>
              <a:buSzPct val="55000"/>
              <a:buFont typeface="Wingdings" pitchFamily="2" charset="2"/>
              <a:buChar char="n"/>
            </a:pPr>
            <a:r>
              <a:rPr lang="fr-FR" sz="2000" dirty="0">
                <a:latin typeface="Verdana" pitchFamily="-109" charset="0"/>
                <a:ea typeface="ＭＳ Ｐゴシック" pitchFamily="-109" charset="-128"/>
              </a:rPr>
              <a:t>Traumatisme abdominal</a:t>
            </a:r>
          </a:p>
          <a:p>
            <a:pPr marL="819150" lvl="1" indent="-285750">
              <a:spcBef>
                <a:spcPct val="20000"/>
              </a:spcBef>
              <a:buClr>
                <a:schemeClr val="hlink"/>
              </a:buClr>
              <a:buSzPct val="55000"/>
              <a:buFont typeface="Wingdings" pitchFamily="2" charset="2"/>
              <a:buChar char="n"/>
            </a:pPr>
            <a:r>
              <a:rPr lang="fr-FR" sz="2000" dirty="0" smtClean="0">
                <a:latin typeface="Verdana" pitchFamily="-109" charset="0"/>
                <a:ea typeface="ＭＳ Ｐゴシック" pitchFamily="-109" charset="-128"/>
              </a:rPr>
              <a:t>Multiparité</a:t>
            </a:r>
          </a:p>
          <a:p>
            <a:pPr marL="819150" lvl="1" indent="-285750">
              <a:spcBef>
                <a:spcPct val="20000"/>
              </a:spcBef>
              <a:buClr>
                <a:schemeClr val="hlink"/>
              </a:buClr>
              <a:buSzPct val="55000"/>
              <a:buFont typeface="Wingdings" pitchFamily="2" charset="2"/>
              <a:buChar char="n"/>
            </a:pPr>
            <a:r>
              <a:rPr lang="fr-FR" sz="2000" i="1" dirty="0" smtClean="0">
                <a:latin typeface="Verdana" pitchFamily="-109" charset="0"/>
                <a:ea typeface="ＭＳ Ｐゴシック" pitchFamily="-109" charset="-128"/>
              </a:rPr>
              <a:t>Age </a:t>
            </a:r>
            <a:r>
              <a:rPr lang="fr-FR" sz="2000" i="1" dirty="0">
                <a:latin typeface="Verdana" pitchFamily="-109" charset="0"/>
                <a:ea typeface="ＭＳ Ｐゴシック" pitchFamily="-109" charset="-128"/>
              </a:rPr>
              <a:t>maternel avancé</a:t>
            </a:r>
          </a:p>
          <a:p>
            <a:pPr marL="819150" lvl="1" indent="-285750">
              <a:spcBef>
                <a:spcPct val="20000"/>
              </a:spcBef>
              <a:buClr>
                <a:schemeClr val="hlink"/>
              </a:buClr>
              <a:buSzPct val="55000"/>
              <a:buFont typeface="Wingdings" pitchFamily="2" charset="2"/>
              <a:buChar char="n"/>
            </a:pPr>
            <a:r>
              <a:rPr lang="fr-FR" sz="2000" i="1" dirty="0" smtClean="0">
                <a:latin typeface="Verdana" pitchFamily="-109" charset="0"/>
                <a:ea typeface="ＭＳ Ｐゴシック" pitchFamily="-109" charset="-128"/>
              </a:rPr>
              <a:t>Tabagisme</a:t>
            </a:r>
            <a:endParaRPr lang="fr-FR" sz="2000" i="1" dirty="0">
              <a:latin typeface="Verdana" pitchFamily="-109" charset="0"/>
              <a:ea typeface="ＭＳ Ｐゴシック" pitchFamily="-109" charset="-128"/>
            </a:endParaRPr>
          </a:p>
          <a:p>
            <a:pPr marL="819150" lvl="1" indent="-285750">
              <a:spcBef>
                <a:spcPct val="20000"/>
              </a:spcBef>
              <a:buClr>
                <a:schemeClr val="hlink"/>
              </a:buClr>
              <a:buSzPct val="55000"/>
              <a:buFont typeface="Wingdings" pitchFamily="2" charset="2"/>
              <a:buChar char="n"/>
            </a:pPr>
            <a:r>
              <a:rPr lang="fr-FR" sz="2000" i="1" dirty="0" smtClean="0">
                <a:latin typeface="Verdana" pitchFamily="-109" charset="0"/>
                <a:ea typeface="ＭＳ Ｐゴシック" pitchFamily="-109" charset="-128"/>
              </a:rPr>
              <a:t>Thrombophilies (déficit en </a:t>
            </a:r>
            <a:r>
              <a:rPr lang="fr-FR" sz="2000" i="1" dirty="0" err="1" smtClean="0">
                <a:latin typeface="Verdana" pitchFamily="-109" charset="0"/>
                <a:ea typeface="ＭＳ Ｐゴシック" pitchFamily="-109" charset="-128"/>
              </a:rPr>
              <a:t>proteines</a:t>
            </a:r>
            <a:r>
              <a:rPr lang="fr-FR" sz="2000" i="1" dirty="0" smtClean="0">
                <a:latin typeface="Verdana" pitchFamily="-109" charset="0"/>
                <a:ea typeface="ＭＳ Ｐゴシック" pitchFamily="-109" charset="-128"/>
              </a:rPr>
              <a:t> C)</a:t>
            </a:r>
            <a:endParaRPr lang="fr-FR" sz="2000" i="1" dirty="0">
              <a:latin typeface="Verdana" pitchFamily="-109" charset="0"/>
              <a:ea typeface="ＭＳ Ｐゴシック" pitchFamily="-109" charset="-128"/>
            </a:endParaRPr>
          </a:p>
          <a:p>
            <a:pPr marL="819150" lvl="1" indent="-285750">
              <a:spcBef>
                <a:spcPct val="20000"/>
              </a:spcBef>
              <a:buClr>
                <a:schemeClr val="hlink"/>
              </a:buClr>
              <a:buSzPct val="55000"/>
              <a:buFont typeface="Wingdings" pitchFamily="2" charset="2"/>
              <a:buChar char="n"/>
            </a:pPr>
            <a:r>
              <a:rPr lang="fr-FR" sz="2000" dirty="0" smtClean="0">
                <a:latin typeface="Verdana" pitchFamily="-109" charset="0"/>
                <a:ea typeface="ＭＳ Ｐゴシック" pitchFamily="-109" charset="-128"/>
              </a:rPr>
              <a:t>ATCD d’HRP</a:t>
            </a:r>
          </a:p>
          <a:p>
            <a:pPr marL="819150" lvl="1" indent="-285750">
              <a:spcBef>
                <a:spcPct val="20000"/>
              </a:spcBef>
              <a:buClr>
                <a:schemeClr val="hlink"/>
              </a:buClr>
              <a:buSzPct val="55000"/>
              <a:buFont typeface="Wingdings" pitchFamily="2" charset="2"/>
              <a:buChar char="n"/>
            </a:pPr>
            <a:r>
              <a:rPr lang="fr-FR" sz="2000" dirty="0" smtClean="0">
                <a:latin typeface="Verdana" pitchFamily="-109" charset="0"/>
                <a:ea typeface="ＭＳ Ｐゴシック" pitchFamily="-109" charset="-128"/>
              </a:rPr>
              <a:t>Décompression </a:t>
            </a:r>
            <a:r>
              <a:rPr lang="fr-FR" sz="2000" dirty="0">
                <a:latin typeface="Verdana" pitchFamily="-109" charset="0"/>
                <a:ea typeface="ＭＳ Ｐゴシック" pitchFamily="-109" charset="-128"/>
              </a:rPr>
              <a:t>utérine</a:t>
            </a:r>
          </a:p>
          <a:p>
            <a:pPr marL="819150" lvl="1" indent="-285750">
              <a:spcBef>
                <a:spcPct val="20000"/>
              </a:spcBef>
              <a:buClr>
                <a:schemeClr val="hlink"/>
              </a:buClr>
              <a:buSzPct val="55000"/>
              <a:buFont typeface="Wingdings" pitchFamily="2" charset="2"/>
              <a:buChar char="n"/>
            </a:pPr>
            <a:r>
              <a:rPr lang="fr-FR" sz="2000" dirty="0" smtClean="0">
                <a:latin typeface="Verdana" pitchFamily="-109" charset="0"/>
                <a:ea typeface="ＭＳ Ｐゴシック" pitchFamily="-109" charset="-128"/>
              </a:rPr>
              <a:t>Fibromes ?</a:t>
            </a:r>
            <a:endParaRPr lang="fr-FR" sz="2000" dirty="0" smtClean="0">
              <a:latin typeface="Verdana" pitchFamily="-109" charset="0"/>
              <a:ea typeface="ＭＳ Ｐゴシック" pitchFamily="-109" charset="-128"/>
            </a:endParaRPr>
          </a:p>
          <a:p>
            <a:pPr marL="819150" lvl="1" indent="-285750">
              <a:spcBef>
                <a:spcPct val="20000"/>
              </a:spcBef>
              <a:buClr>
                <a:schemeClr val="hlink"/>
              </a:buClr>
              <a:buSzPct val="55000"/>
              <a:buFont typeface="Wingdings" pitchFamily="2" charset="2"/>
              <a:buChar char="n"/>
            </a:pPr>
            <a:r>
              <a:rPr lang="fr-FR" sz="2000" dirty="0" smtClean="0">
                <a:latin typeface="Verdana" pitchFamily="-109" charset="0"/>
                <a:ea typeface="ＭＳ Ｐゴシック" pitchFamily="-109" charset="-128"/>
              </a:rPr>
              <a:t>Dépassement de terme</a:t>
            </a:r>
          </a:p>
          <a:p>
            <a:pPr marL="819150" lvl="1" indent="-285750">
              <a:spcBef>
                <a:spcPct val="20000"/>
              </a:spcBef>
              <a:buClr>
                <a:schemeClr val="hlink"/>
              </a:buClr>
              <a:buSzPct val="55000"/>
              <a:buFont typeface="Wingdings" pitchFamily="2" charset="2"/>
              <a:buChar char="n"/>
            </a:pPr>
            <a:r>
              <a:rPr lang="fr-FR" sz="2000" dirty="0" smtClean="0">
                <a:latin typeface="Verdana" pitchFamily="-109" charset="0"/>
                <a:ea typeface="ＭＳ Ｐゴシック" pitchFamily="-109" charset="-128"/>
              </a:rPr>
              <a:t>RPM ;suite a une évacuation brutale d’hydramnios</a:t>
            </a:r>
          </a:p>
          <a:p>
            <a:pPr marL="819150" lvl="1" indent="-285750">
              <a:spcBef>
                <a:spcPct val="20000"/>
              </a:spcBef>
              <a:buClr>
                <a:schemeClr val="hlink"/>
              </a:buClr>
              <a:buSzPct val="55000"/>
              <a:buFont typeface="Wingdings" pitchFamily="2" charset="2"/>
              <a:buChar char="n"/>
            </a:pPr>
            <a:r>
              <a:rPr lang="fr-FR" sz="2000" dirty="0" smtClean="0">
                <a:latin typeface="Verdana" pitchFamily="-109" charset="0"/>
                <a:ea typeface="ＭＳ Ｐゴシック" pitchFamily="-109" charset="-128"/>
              </a:rPr>
              <a:t>Carences </a:t>
            </a:r>
            <a:r>
              <a:rPr lang="fr-FR" sz="2000" dirty="0" smtClean="0">
                <a:latin typeface="Verdana" pitchFamily="-109" charset="0"/>
                <a:ea typeface="ＭＳ Ｐゴシック" pitchFamily="-109" charset="-128"/>
              </a:rPr>
              <a:t>nutritionnelles </a:t>
            </a:r>
            <a:r>
              <a:rPr lang="fr-FR" sz="2000" dirty="0" smtClean="0">
                <a:latin typeface="Verdana" pitchFamily="-109" charset="0"/>
                <a:ea typeface="ＭＳ Ｐゴシック" pitchFamily="-109" charset="-128"/>
              </a:rPr>
              <a:t>: fer ,acide </a:t>
            </a:r>
            <a:r>
              <a:rPr lang="fr-FR" sz="2000" dirty="0" smtClean="0">
                <a:latin typeface="Verdana" pitchFamily="-109" charset="0"/>
                <a:ea typeface="ＭＳ Ｐゴシック" pitchFamily="-109" charset="-128"/>
              </a:rPr>
              <a:t>folique , vit B12 , </a:t>
            </a:r>
            <a:r>
              <a:rPr lang="fr-FR" sz="2000" dirty="0" err="1" smtClean="0">
                <a:latin typeface="Verdana" pitchFamily="-109" charset="0"/>
                <a:ea typeface="ＭＳ Ｐゴシック" pitchFamily="-109" charset="-128"/>
              </a:rPr>
              <a:t>hyperhomocysténimie</a:t>
            </a:r>
            <a:endParaRPr lang="fr-FR" sz="2000" dirty="0">
              <a:latin typeface="Verdana" pitchFamily="-109" charset="0"/>
              <a:ea typeface="ＭＳ Ｐゴシック" pitchFamily="-109" charset="-128"/>
            </a:endParaRPr>
          </a:p>
        </p:txBody>
      </p:sp>
      <p:sp>
        <p:nvSpPr>
          <p:cNvPr id="7" name="Rectangle à coins arrondis 6"/>
          <p:cNvSpPr/>
          <p:nvPr/>
        </p:nvSpPr>
        <p:spPr>
          <a:xfrm>
            <a:off x="2018362" y="1052736"/>
            <a:ext cx="5356303" cy="504056"/>
          </a:xfrm>
          <a:prstGeom prst="round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t>FACTEURS DE RISQUES</a:t>
            </a:r>
          </a:p>
        </p:txBody>
      </p:sp>
    </p:spTree>
    <p:extLst>
      <p:ext uri="{BB962C8B-B14F-4D97-AF65-F5344CB8AC3E}">
        <p14:creationId xmlns:p14="http://schemas.microsoft.com/office/powerpoint/2010/main" xmlns="" val="33487186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4689" y="-241483"/>
            <a:ext cx="2864626" cy="1143000"/>
          </a:xfrm>
        </p:spPr>
        <p:txBody>
          <a:bodyPr>
            <a:normAutofit/>
          </a:bodyPr>
          <a:lstStyle/>
          <a:p>
            <a:r>
              <a:rPr lang="fr-FR" sz="3200" b="1" dirty="0" smtClean="0"/>
              <a:t>CLINIQUE</a:t>
            </a:r>
            <a:endParaRPr lang="fr-FR" sz="3200" b="1" dirty="0"/>
          </a:p>
        </p:txBody>
      </p:sp>
      <p:cxnSp>
        <p:nvCxnSpPr>
          <p:cNvPr id="23" name="Connecteur droit 22"/>
          <p:cNvCxnSpPr/>
          <p:nvPr/>
        </p:nvCxnSpPr>
        <p:spPr>
          <a:xfrm>
            <a:off x="-756592" y="677172"/>
            <a:ext cx="9568326" cy="0"/>
          </a:xfrm>
          <a:prstGeom prst="line">
            <a:avLst/>
          </a:prstGeom>
          <a:noFill/>
          <a:ln w="38100" cap="flat" cmpd="sng" algn="ctr">
            <a:solidFill>
              <a:srgbClr val="0070C0"/>
            </a:solidFill>
            <a:prstDash val="solid"/>
          </a:ln>
          <a:effectLst>
            <a:glow rad="63500">
              <a:srgbClr val="297FD5">
                <a:satMod val="175000"/>
                <a:alpha val="40000"/>
              </a:srgbClr>
            </a:glow>
            <a:outerShdw blurRad="50800" dist="38100" dir="16200000" rotWithShape="0">
              <a:prstClr val="black">
                <a:alpha val="40000"/>
              </a:prstClr>
            </a:outerShdw>
          </a:effectLst>
          <a:scene3d>
            <a:camera prst="perspectiveLeft"/>
            <a:lightRig rig="threePt" dir="t"/>
          </a:scene3d>
          <a:sp3d>
            <a:bevelT prst="slope"/>
          </a:sp3d>
        </p:spPr>
      </p:cxnSp>
      <p:sp>
        <p:nvSpPr>
          <p:cNvPr id="30" name="Rectangle 29"/>
          <p:cNvSpPr/>
          <p:nvPr/>
        </p:nvSpPr>
        <p:spPr>
          <a:xfrm>
            <a:off x="6232422" y="44771"/>
            <a:ext cx="2637069" cy="430887"/>
          </a:xfrm>
          <a:prstGeom prst="rect">
            <a:avLst/>
          </a:prstGeom>
        </p:spPr>
        <p:txBody>
          <a:bodyPr wrap="none">
            <a:spAutoFit/>
          </a:bodyPr>
          <a:lstStyle/>
          <a:p>
            <a:r>
              <a:rPr lang="fr-FR" sz="2200" b="1" dirty="0" smtClean="0"/>
              <a:t>CAT DEVANT UN HRP</a:t>
            </a:r>
            <a:endParaRPr lang="fr-FR" sz="2200" b="1" dirty="0"/>
          </a:p>
        </p:txBody>
      </p:sp>
      <p:sp>
        <p:nvSpPr>
          <p:cNvPr id="20" name="Rectangle à coins arrondis 19"/>
          <p:cNvSpPr/>
          <p:nvPr/>
        </p:nvSpPr>
        <p:spPr>
          <a:xfrm>
            <a:off x="495390" y="913248"/>
            <a:ext cx="2841555" cy="576064"/>
          </a:xfrm>
          <a:prstGeom prst="roundRect">
            <a:avLst/>
          </a:prstGeom>
          <a:solidFill>
            <a:schemeClr val="tx2"/>
          </a:solidFill>
          <a:ln>
            <a:noFill/>
          </a:ln>
          <a:effectLst>
            <a:glow rad="63500">
              <a:schemeClr val="accent1">
                <a:satMod val="175000"/>
                <a:alpha val="40000"/>
              </a:schemeClr>
            </a:glow>
            <a:outerShdw blurRad="50800" dist="38100" dir="2700000" algn="tl" rotWithShape="0">
              <a:prstClr val="black">
                <a:alpha val="40000"/>
              </a:prst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SIGNES FONCTIONNELS</a:t>
            </a:r>
            <a:endParaRPr lang="fr-FR" b="1" dirty="0"/>
          </a:p>
        </p:txBody>
      </p:sp>
      <p:sp>
        <p:nvSpPr>
          <p:cNvPr id="21" name="Rectangle 20"/>
          <p:cNvSpPr/>
          <p:nvPr/>
        </p:nvSpPr>
        <p:spPr>
          <a:xfrm>
            <a:off x="435269" y="1601757"/>
            <a:ext cx="2432076" cy="369332"/>
          </a:xfrm>
          <a:prstGeom prst="rect">
            <a:avLst/>
          </a:prstGeom>
        </p:spPr>
        <p:txBody>
          <a:bodyPr wrap="none">
            <a:spAutoFit/>
          </a:bodyPr>
          <a:lstStyle/>
          <a:p>
            <a:pPr marL="285750" indent="-285750">
              <a:buFont typeface="Wingdings" pitchFamily="2" charset="2"/>
              <a:buChar char="ü"/>
            </a:pPr>
            <a:r>
              <a:rPr lang="fr-FR" b="1" dirty="0" smtClean="0"/>
              <a:t>Douleur abdominale</a:t>
            </a:r>
            <a:endParaRPr lang="fr-FR" b="1" dirty="0"/>
          </a:p>
        </p:txBody>
      </p:sp>
      <p:sp>
        <p:nvSpPr>
          <p:cNvPr id="24" name="Rectangle 23"/>
          <p:cNvSpPr/>
          <p:nvPr/>
        </p:nvSpPr>
        <p:spPr>
          <a:xfrm>
            <a:off x="414873" y="2178837"/>
            <a:ext cx="2626040" cy="369332"/>
          </a:xfrm>
          <a:prstGeom prst="rect">
            <a:avLst/>
          </a:prstGeom>
        </p:spPr>
        <p:txBody>
          <a:bodyPr wrap="none">
            <a:spAutoFit/>
          </a:bodyPr>
          <a:lstStyle/>
          <a:p>
            <a:pPr marL="285750" indent="-285750">
              <a:buFont typeface="Wingdings" pitchFamily="2" charset="2"/>
              <a:buChar char="ü"/>
            </a:pPr>
            <a:r>
              <a:rPr lang="fr-FR" b="1" dirty="0" smtClean="0"/>
              <a:t>Métrorragies</a:t>
            </a:r>
            <a:r>
              <a:rPr lang="fr-FR" dirty="0" smtClean="0"/>
              <a:t> </a:t>
            </a:r>
            <a:r>
              <a:rPr lang="fr-FR" b="1" dirty="0" smtClean="0"/>
              <a:t>noirâtres</a:t>
            </a:r>
            <a:endParaRPr lang="fr-FR" b="1" dirty="0"/>
          </a:p>
        </p:txBody>
      </p:sp>
      <p:sp>
        <p:nvSpPr>
          <p:cNvPr id="25" name="Rectangle 24"/>
          <p:cNvSpPr/>
          <p:nvPr/>
        </p:nvSpPr>
        <p:spPr>
          <a:xfrm>
            <a:off x="385506" y="2709336"/>
            <a:ext cx="9451755" cy="369332"/>
          </a:xfrm>
          <a:prstGeom prst="rect">
            <a:avLst/>
          </a:prstGeom>
        </p:spPr>
        <p:txBody>
          <a:bodyPr wrap="none">
            <a:spAutoFit/>
          </a:bodyPr>
          <a:lstStyle/>
          <a:p>
            <a:pPr marL="285750" indent="-285750">
              <a:buFont typeface="Wingdings" pitchFamily="2" charset="2"/>
              <a:buChar char="ü"/>
            </a:pPr>
            <a:r>
              <a:rPr lang="fr-FR" b="1" dirty="0" smtClean="0"/>
              <a:t>Signes inconstants : nausées, </a:t>
            </a:r>
            <a:r>
              <a:rPr lang="fr-FR" b="1" dirty="0" smtClean="0"/>
              <a:t>vomissements </a:t>
            </a:r>
            <a:r>
              <a:rPr lang="fr-FR" b="1" dirty="0" smtClean="0"/>
              <a:t>, signes de </a:t>
            </a:r>
            <a:r>
              <a:rPr lang="fr-FR" b="1" dirty="0" smtClean="0"/>
              <a:t>pré-</a:t>
            </a:r>
            <a:r>
              <a:rPr lang="fr-FR" b="1" dirty="0" err="1" smtClean="0"/>
              <a:t>eclampsies</a:t>
            </a:r>
            <a:r>
              <a:rPr lang="fr-FR" b="1" dirty="0" smtClean="0"/>
              <a:t> si terrain (</a:t>
            </a:r>
            <a:r>
              <a:rPr lang="fr-FR" b="1" dirty="0" err="1" smtClean="0"/>
              <a:t>angiospasme</a:t>
            </a:r>
            <a:r>
              <a:rPr lang="fr-FR" b="1" dirty="0" smtClean="0"/>
              <a:t>)</a:t>
            </a:r>
            <a:endParaRPr lang="fr-FR" b="1" dirty="0"/>
          </a:p>
        </p:txBody>
      </p:sp>
      <p:sp>
        <p:nvSpPr>
          <p:cNvPr id="28" name="Rectangle à coins arrondis 27"/>
          <p:cNvSpPr/>
          <p:nvPr/>
        </p:nvSpPr>
        <p:spPr>
          <a:xfrm>
            <a:off x="515669" y="3082960"/>
            <a:ext cx="2841555" cy="576064"/>
          </a:xfrm>
          <a:prstGeom prst="roundRect">
            <a:avLst/>
          </a:prstGeom>
          <a:solidFill>
            <a:schemeClr val="tx2"/>
          </a:solidFill>
          <a:ln>
            <a:noFill/>
          </a:ln>
          <a:effectLst>
            <a:glow rad="63500">
              <a:schemeClr val="accent1">
                <a:satMod val="175000"/>
                <a:alpha val="40000"/>
              </a:schemeClr>
            </a:glow>
            <a:outerShdw blurRad="50800" dist="38100" dir="2700000" algn="tl" rotWithShape="0">
              <a:prstClr val="black">
                <a:alpha val="40000"/>
              </a:prst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EXAMEN OBSTÉTRICAL</a:t>
            </a:r>
          </a:p>
        </p:txBody>
      </p:sp>
      <p:sp>
        <p:nvSpPr>
          <p:cNvPr id="26" name="Rectangle 25"/>
          <p:cNvSpPr/>
          <p:nvPr/>
        </p:nvSpPr>
        <p:spPr>
          <a:xfrm>
            <a:off x="435269" y="3669918"/>
            <a:ext cx="3518527" cy="369332"/>
          </a:xfrm>
          <a:prstGeom prst="rect">
            <a:avLst/>
          </a:prstGeom>
        </p:spPr>
        <p:txBody>
          <a:bodyPr wrap="none">
            <a:spAutoFit/>
          </a:bodyPr>
          <a:lstStyle/>
          <a:p>
            <a:pPr marL="285750" indent="-285750">
              <a:buFont typeface="Wingdings" pitchFamily="2" charset="2"/>
              <a:buChar char="ü"/>
            </a:pPr>
            <a:r>
              <a:rPr lang="fr-FR" b="1" dirty="0" smtClean="0"/>
              <a:t>Hypertonie utérine permanente</a:t>
            </a:r>
            <a:endParaRPr lang="fr-FR" dirty="0"/>
          </a:p>
        </p:txBody>
      </p:sp>
      <p:sp>
        <p:nvSpPr>
          <p:cNvPr id="32" name="Rectangle 31"/>
          <p:cNvSpPr/>
          <p:nvPr/>
        </p:nvSpPr>
        <p:spPr>
          <a:xfrm>
            <a:off x="427596" y="4053105"/>
            <a:ext cx="3009735" cy="369332"/>
          </a:xfrm>
          <a:prstGeom prst="rect">
            <a:avLst/>
          </a:prstGeom>
        </p:spPr>
        <p:txBody>
          <a:bodyPr wrap="none">
            <a:spAutoFit/>
          </a:bodyPr>
          <a:lstStyle/>
          <a:p>
            <a:pPr marL="285750" indent="-285750">
              <a:buFont typeface="Wingdings" pitchFamily="2" charset="2"/>
              <a:buChar char="ü"/>
            </a:pPr>
            <a:r>
              <a:rPr lang="fr-FR" b="1" dirty="0" smtClean="0"/>
              <a:t>Hypercinésie de fréquence</a:t>
            </a:r>
            <a:endParaRPr lang="fr-FR" dirty="0"/>
          </a:p>
        </p:txBody>
      </p:sp>
      <p:sp>
        <p:nvSpPr>
          <p:cNvPr id="33" name="Rectangle 32"/>
          <p:cNvSpPr/>
          <p:nvPr/>
        </p:nvSpPr>
        <p:spPr>
          <a:xfrm>
            <a:off x="427596" y="4390355"/>
            <a:ext cx="2650726" cy="369332"/>
          </a:xfrm>
          <a:prstGeom prst="rect">
            <a:avLst/>
          </a:prstGeom>
        </p:spPr>
        <p:txBody>
          <a:bodyPr wrap="none">
            <a:spAutoFit/>
          </a:bodyPr>
          <a:lstStyle/>
          <a:p>
            <a:pPr marL="285750" indent="-285750">
              <a:buFont typeface="Wingdings" pitchFamily="2" charset="2"/>
              <a:buChar char="ü"/>
            </a:pPr>
            <a:r>
              <a:rPr lang="fr-FR" b="1" dirty="0" smtClean="0"/>
              <a:t>Hyperesthésie cutanée</a:t>
            </a:r>
          </a:p>
        </p:txBody>
      </p:sp>
      <p:sp>
        <p:nvSpPr>
          <p:cNvPr id="34" name="Rectangle 33"/>
          <p:cNvSpPr/>
          <p:nvPr/>
        </p:nvSpPr>
        <p:spPr>
          <a:xfrm>
            <a:off x="414873" y="4759687"/>
            <a:ext cx="3131627" cy="369332"/>
          </a:xfrm>
          <a:prstGeom prst="rect">
            <a:avLst/>
          </a:prstGeom>
        </p:spPr>
        <p:txBody>
          <a:bodyPr wrap="none">
            <a:spAutoFit/>
          </a:bodyPr>
          <a:lstStyle/>
          <a:p>
            <a:pPr marL="285750" indent="-285750">
              <a:buFont typeface="Wingdings" pitchFamily="2" charset="2"/>
              <a:buChar char="ü"/>
            </a:pPr>
            <a:r>
              <a:rPr lang="fr-FR" b="1" dirty="0" smtClean="0"/>
              <a:t>Hauteur utérine augmentée</a:t>
            </a:r>
            <a:endParaRPr lang="fr-FR" dirty="0"/>
          </a:p>
        </p:txBody>
      </p:sp>
      <p:sp>
        <p:nvSpPr>
          <p:cNvPr id="35" name="Rectangle 34"/>
          <p:cNvSpPr/>
          <p:nvPr/>
        </p:nvSpPr>
        <p:spPr>
          <a:xfrm>
            <a:off x="373652" y="5118915"/>
            <a:ext cx="4826899" cy="369332"/>
          </a:xfrm>
          <a:prstGeom prst="rect">
            <a:avLst/>
          </a:prstGeom>
        </p:spPr>
        <p:txBody>
          <a:bodyPr wrap="none">
            <a:spAutoFit/>
          </a:bodyPr>
          <a:lstStyle/>
          <a:p>
            <a:pPr marL="285750" indent="-285750">
              <a:buFont typeface="Wingdings" pitchFamily="2" charset="2"/>
              <a:buChar char="ü"/>
            </a:pPr>
            <a:r>
              <a:rPr lang="fr-FR" b="1" dirty="0" smtClean="0"/>
              <a:t>Toucher vaginal :segment inférieur dur ,tendu</a:t>
            </a:r>
            <a:endParaRPr lang="fr-FR" dirty="0"/>
          </a:p>
        </p:txBody>
      </p:sp>
      <p:sp>
        <p:nvSpPr>
          <p:cNvPr id="36" name="Rectangle 35"/>
          <p:cNvSpPr/>
          <p:nvPr/>
        </p:nvSpPr>
        <p:spPr>
          <a:xfrm>
            <a:off x="414873" y="5470513"/>
            <a:ext cx="5579861" cy="369332"/>
          </a:xfrm>
          <a:prstGeom prst="rect">
            <a:avLst/>
          </a:prstGeom>
        </p:spPr>
        <p:txBody>
          <a:bodyPr wrap="none">
            <a:spAutoFit/>
          </a:bodyPr>
          <a:lstStyle/>
          <a:p>
            <a:pPr marL="285750" indent="-285750">
              <a:buFont typeface="Wingdings" pitchFamily="2" charset="2"/>
              <a:buChar char="ü"/>
            </a:pPr>
            <a:r>
              <a:rPr lang="fr-FR" b="1" dirty="0" smtClean="0"/>
              <a:t>Examen au spéculum : origine utérine de saignement </a:t>
            </a:r>
            <a:endParaRPr lang="fr-FR" dirty="0"/>
          </a:p>
        </p:txBody>
      </p:sp>
      <p:sp>
        <p:nvSpPr>
          <p:cNvPr id="37" name="Rectangle 36"/>
          <p:cNvSpPr/>
          <p:nvPr/>
        </p:nvSpPr>
        <p:spPr>
          <a:xfrm>
            <a:off x="414873" y="5796219"/>
            <a:ext cx="3523465" cy="369332"/>
          </a:xfrm>
          <a:prstGeom prst="rect">
            <a:avLst/>
          </a:prstGeom>
        </p:spPr>
        <p:txBody>
          <a:bodyPr wrap="none">
            <a:spAutoFit/>
          </a:bodyPr>
          <a:lstStyle/>
          <a:p>
            <a:pPr marL="285750" indent="-285750">
              <a:buFont typeface="Wingdings" pitchFamily="2" charset="2"/>
              <a:buChar char="ü"/>
            </a:pPr>
            <a:r>
              <a:rPr lang="fr-FR" b="1" dirty="0" smtClean="0"/>
              <a:t>BCF : souvent absent ou ralentis</a:t>
            </a:r>
            <a:endParaRPr lang="fr-FR" dirty="0"/>
          </a:p>
        </p:txBody>
      </p:sp>
      <p:sp>
        <p:nvSpPr>
          <p:cNvPr id="38" name="Rectangle à coins arrondis 37"/>
          <p:cNvSpPr/>
          <p:nvPr/>
        </p:nvSpPr>
        <p:spPr>
          <a:xfrm>
            <a:off x="363248" y="6165551"/>
            <a:ext cx="2841555" cy="576064"/>
          </a:xfrm>
          <a:prstGeom prst="roundRect">
            <a:avLst/>
          </a:prstGeom>
          <a:solidFill>
            <a:schemeClr val="tx2"/>
          </a:solidFill>
          <a:ln>
            <a:noFill/>
          </a:ln>
          <a:effectLst>
            <a:glow rad="63500">
              <a:schemeClr val="accent1">
                <a:satMod val="175000"/>
                <a:alpha val="40000"/>
              </a:schemeClr>
            </a:glow>
            <a:outerShdw blurRad="50800" dist="38100" dir="2700000" algn="tl" rotWithShape="0">
              <a:prstClr val="black">
                <a:alpha val="40000"/>
              </a:prst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EXAMEN GENERAL</a:t>
            </a:r>
          </a:p>
        </p:txBody>
      </p:sp>
      <p:sp>
        <p:nvSpPr>
          <p:cNvPr id="27" name="Rectangle 26"/>
          <p:cNvSpPr/>
          <p:nvPr/>
        </p:nvSpPr>
        <p:spPr>
          <a:xfrm>
            <a:off x="3663742" y="6268917"/>
            <a:ext cx="3815212" cy="369332"/>
          </a:xfrm>
          <a:prstGeom prst="rect">
            <a:avLst/>
          </a:prstGeom>
        </p:spPr>
        <p:txBody>
          <a:bodyPr wrap="none">
            <a:spAutoFit/>
          </a:bodyPr>
          <a:lstStyle/>
          <a:p>
            <a:pPr marL="285750" indent="-285750">
              <a:buFont typeface="Wingdings" pitchFamily="2" charset="2"/>
              <a:buChar char="ü"/>
            </a:pPr>
            <a:r>
              <a:rPr lang="fr-FR" b="1" dirty="0" smtClean="0"/>
              <a:t>Signes de </a:t>
            </a:r>
            <a:r>
              <a:rPr lang="fr-FR" b="1" dirty="0" smtClean="0"/>
              <a:t>collapsus et état de choc </a:t>
            </a:r>
            <a:endParaRPr lang="fr-FR" b="1" dirty="0"/>
          </a:p>
        </p:txBody>
      </p:sp>
      <p:sp>
        <p:nvSpPr>
          <p:cNvPr id="40" name="Rectangle 39"/>
          <p:cNvSpPr/>
          <p:nvPr/>
        </p:nvSpPr>
        <p:spPr>
          <a:xfrm>
            <a:off x="4620896" y="3669918"/>
            <a:ext cx="2747675" cy="369332"/>
          </a:xfrm>
          <a:prstGeom prst="rect">
            <a:avLst/>
          </a:prstGeom>
        </p:spPr>
        <p:txBody>
          <a:bodyPr wrap="none">
            <a:spAutoFit/>
          </a:bodyPr>
          <a:lstStyle/>
          <a:p>
            <a:pPr algn="ctr"/>
            <a:r>
              <a:rPr lang="fr-FR" b="1" dirty="0"/>
              <a:t>Utérus dur ; dureté de bois</a:t>
            </a:r>
          </a:p>
        </p:txBody>
      </p:sp>
      <p:cxnSp>
        <p:nvCxnSpPr>
          <p:cNvPr id="42" name="Connecteur droit avec flèche 41"/>
          <p:cNvCxnSpPr/>
          <p:nvPr/>
        </p:nvCxnSpPr>
        <p:spPr>
          <a:xfrm>
            <a:off x="3953796" y="3854584"/>
            <a:ext cx="472421"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pic>
        <p:nvPicPr>
          <p:cNvPr id="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37332" y="781196"/>
            <a:ext cx="5432160" cy="19281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091628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4689" y="-241483"/>
            <a:ext cx="2864626" cy="1143000"/>
          </a:xfrm>
        </p:spPr>
        <p:txBody>
          <a:bodyPr>
            <a:normAutofit/>
          </a:bodyPr>
          <a:lstStyle/>
          <a:p>
            <a:r>
              <a:rPr lang="fr-FR" sz="3200" b="1" dirty="0" smtClean="0"/>
              <a:t>CLINIQUE</a:t>
            </a:r>
            <a:endParaRPr lang="fr-FR" sz="3200" b="1" dirty="0"/>
          </a:p>
        </p:txBody>
      </p:sp>
      <p:cxnSp>
        <p:nvCxnSpPr>
          <p:cNvPr id="23" name="Connecteur droit 22"/>
          <p:cNvCxnSpPr/>
          <p:nvPr/>
        </p:nvCxnSpPr>
        <p:spPr>
          <a:xfrm>
            <a:off x="-756592" y="677172"/>
            <a:ext cx="9568326" cy="0"/>
          </a:xfrm>
          <a:prstGeom prst="line">
            <a:avLst/>
          </a:prstGeom>
          <a:noFill/>
          <a:ln w="38100" cap="flat" cmpd="sng" algn="ctr">
            <a:solidFill>
              <a:srgbClr val="0070C0"/>
            </a:solidFill>
            <a:prstDash val="solid"/>
          </a:ln>
          <a:effectLst>
            <a:glow rad="63500">
              <a:srgbClr val="297FD5">
                <a:satMod val="175000"/>
                <a:alpha val="40000"/>
              </a:srgbClr>
            </a:glow>
            <a:outerShdw blurRad="50800" dist="38100" dir="16200000" rotWithShape="0">
              <a:prstClr val="black">
                <a:alpha val="40000"/>
              </a:prstClr>
            </a:outerShdw>
          </a:effectLst>
          <a:scene3d>
            <a:camera prst="perspectiveLeft"/>
            <a:lightRig rig="threePt" dir="t"/>
          </a:scene3d>
          <a:sp3d>
            <a:bevelT prst="slope"/>
          </a:sp3d>
        </p:spPr>
      </p:cxnSp>
      <p:sp>
        <p:nvSpPr>
          <p:cNvPr id="30" name="Rectangle 29"/>
          <p:cNvSpPr/>
          <p:nvPr/>
        </p:nvSpPr>
        <p:spPr>
          <a:xfrm>
            <a:off x="6232422" y="44771"/>
            <a:ext cx="2637069" cy="430887"/>
          </a:xfrm>
          <a:prstGeom prst="rect">
            <a:avLst/>
          </a:prstGeom>
        </p:spPr>
        <p:txBody>
          <a:bodyPr wrap="none">
            <a:spAutoFit/>
          </a:bodyPr>
          <a:lstStyle/>
          <a:p>
            <a:r>
              <a:rPr lang="fr-FR" sz="2200" b="1" dirty="0" smtClean="0"/>
              <a:t>CAT DEVANT UN HRP</a:t>
            </a:r>
            <a:endParaRPr lang="fr-FR" sz="2200" b="1" dirty="0"/>
          </a:p>
        </p:txBody>
      </p:sp>
      <p:sp>
        <p:nvSpPr>
          <p:cNvPr id="5" name="Rectangle à coins arrondis 4"/>
          <p:cNvSpPr/>
          <p:nvPr/>
        </p:nvSpPr>
        <p:spPr>
          <a:xfrm>
            <a:off x="533397" y="872417"/>
            <a:ext cx="2841555" cy="576064"/>
          </a:xfrm>
          <a:prstGeom prst="roundRect">
            <a:avLst/>
          </a:prstGeom>
          <a:solidFill>
            <a:schemeClr val="tx2"/>
          </a:solidFill>
          <a:ln>
            <a:noFill/>
          </a:ln>
          <a:effectLst>
            <a:glow rad="63500">
              <a:schemeClr val="accent1">
                <a:satMod val="175000"/>
                <a:alpha val="40000"/>
              </a:schemeClr>
            </a:glow>
            <a:outerShdw blurRad="50800" dist="38100" dir="2700000" algn="tl" rotWithShape="0">
              <a:prstClr val="black">
                <a:alpha val="40000"/>
              </a:prst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FORMES CLINIQUES</a:t>
            </a:r>
            <a:endParaRPr lang="fr-FR" b="1" dirty="0"/>
          </a:p>
        </p:txBody>
      </p:sp>
      <p:graphicFrame>
        <p:nvGraphicFramePr>
          <p:cNvPr id="6" name="Diagramme 5"/>
          <p:cNvGraphicFramePr/>
          <p:nvPr>
            <p:extLst>
              <p:ext uri="{D42A27DB-BD31-4B8C-83A1-F6EECF244321}">
                <p14:modId xmlns:p14="http://schemas.microsoft.com/office/powerpoint/2010/main" xmlns="" val="4116406803"/>
              </p:ext>
            </p:extLst>
          </p:nvPr>
        </p:nvGraphicFramePr>
        <p:xfrm>
          <a:off x="395536" y="1844824"/>
          <a:ext cx="8064896"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3674656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80" y="-311286"/>
            <a:ext cx="2864626" cy="1143000"/>
          </a:xfrm>
        </p:spPr>
        <p:txBody>
          <a:bodyPr>
            <a:normAutofit/>
          </a:bodyPr>
          <a:lstStyle/>
          <a:p>
            <a:r>
              <a:rPr lang="fr-FR" sz="3200" b="1" dirty="0" smtClean="0"/>
              <a:t>PARACLINIQUE</a:t>
            </a:r>
            <a:endParaRPr lang="fr-FR" sz="3200" b="1" dirty="0"/>
          </a:p>
        </p:txBody>
      </p:sp>
      <p:cxnSp>
        <p:nvCxnSpPr>
          <p:cNvPr id="23" name="Connecteur droit 22"/>
          <p:cNvCxnSpPr/>
          <p:nvPr/>
        </p:nvCxnSpPr>
        <p:spPr>
          <a:xfrm>
            <a:off x="-756592" y="677172"/>
            <a:ext cx="9568326" cy="0"/>
          </a:xfrm>
          <a:prstGeom prst="line">
            <a:avLst/>
          </a:prstGeom>
          <a:noFill/>
          <a:ln w="38100" cap="flat" cmpd="sng" algn="ctr">
            <a:solidFill>
              <a:srgbClr val="0070C0"/>
            </a:solidFill>
            <a:prstDash val="solid"/>
          </a:ln>
          <a:effectLst>
            <a:glow rad="63500">
              <a:srgbClr val="297FD5">
                <a:satMod val="175000"/>
                <a:alpha val="40000"/>
              </a:srgbClr>
            </a:glow>
            <a:outerShdw blurRad="50800" dist="38100" dir="16200000" rotWithShape="0">
              <a:prstClr val="black">
                <a:alpha val="40000"/>
              </a:prstClr>
            </a:outerShdw>
          </a:effectLst>
          <a:scene3d>
            <a:camera prst="perspectiveLeft"/>
            <a:lightRig rig="threePt" dir="t"/>
          </a:scene3d>
          <a:sp3d>
            <a:bevelT prst="slope"/>
          </a:sp3d>
        </p:spPr>
      </p:cxnSp>
      <p:sp>
        <p:nvSpPr>
          <p:cNvPr id="30" name="Rectangle 29"/>
          <p:cNvSpPr/>
          <p:nvPr/>
        </p:nvSpPr>
        <p:spPr>
          <a:xfrm>
            <a:off x="6232422" y="44771"/>
            <a:ext cx="2637069" cy="430887"/>
          </a:xfrm>
          <a:prstGeom prst="rect">
            <a:avLst/>
          </a:prstGeom>
        </p:spPr>
        <p:txBody>
          <a:bodyPr wrap="none">
            <a:spAutoFit/>
          </a:bodyPr>
          <a:lstStyle/>
          <a:p>
            <a:r>
              <a:rPr lang="fr-FR" sz="2200" b="1" dirty="0" smtClean="0"/>
              <a:t>CAT DEVANT UN HRP</a:t>
            </a:r>
            <a:endParaRPr lang="fr-FR" sz="2200" b="1" dirty="0"/>
          </a:p>
        </p:txBody>
      </p:sp>
      <p:sp>
        <p:nvSpPr>
          <p:cNvPr id="5" name="Rectangle à coins arrondis 4"/>
          <p:cNvSpPr/>
          <p:nvPr/>
        </p:nvSpPr>
        <p:spPr>
          <a:xfrm>
            <a:off x="2267744" y="1076144"/>
            <a:ext cx="3672408" cy="669094"/>
          </a:xfrm>
          <a:prstGeom prst="round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t>BIOLOGIE</a:t>
            </a:r>
            <a:endParaRPr lang="fr-FR" sz="2800" b="1" dirty="0"/>
          </a:p>
        </p:txBody>
      </p:sp>
      <p:sp>
        <p:nvSpPr>
          <p:cNvPr id="6" name="Rectangle 5"/>
          <p:cNvSpPr/>
          <p:nvPr/>
        </p:nvSpPr>
        <p:spPr>
          <a:xfrm>
            <a:off x="1160424" y="2060848"/>
            <a:ext cx="6980116" cy="3785652"/>
          </a:xfrm>
          <a:prstGeom prst="rect">
            <a:avLst/>
          </a:prstGeom>
        </p:spPr>
        <p:txBody>
          <a:bodyPr wrap="none">
            <a:spAutoFit/>
          </a:bodyPr>
          <a:lstStyle/>
          <a:p>
            <a:pPr marL="457200" indent="-457200">
              <a:lnSpc>
                <a:spcPct val="200000"/>
              </a:lnSpc>
              <a:buFont typeface="Wingdings" pitchFamily="2" charset="2"/>
              <a:buChar char="§"/>
            </a:pPr>
            <a:r>
              <a:rPr lang="fr-FR" sz="2400" b="1" dirty="0" smtClean="0"/>
              <a:t>Groupage RH, </a:t>
            </a:r>
          </a:p>
          <a:p>
            <a:pPr marL="457200" indent="-457200">
              <a:lnSpc>
                <a:spcPct val="200000"/>
              </a:lnSpc>
              <a:buFont typeface="Wingdings" pitchFamily="2" charset="2"/>
              <a:buChar char="§"/>
            </a:pPr>
            <a:r>
              <a:rPr lang="fr-FR" sz="2400" b="1" dirty="0"/>
              <a:t>H</a:t>
            </a:r>
            <a:r>
              <a:rPr lang="fr-FR" sz="2400" b="1" dirty="0" smtClean="0"/>
              <a:t>ématocrite, </a:t>
            </a:r>
          </a:p>
          <a:p>
            <a:pPr marL="457200" indent="-457200">
              <a:lnSpc>
                <a:spcPct val="200000"/>
              </a:lnSpc>
              <a:buFont typeface="Wingdings" pitchFamily="2" charset="2"/>
              <a:buChar char="§"/>
            </a:pPr>
            <a:r>
              <a:rPr lang="fr-FR" sz="2400" b="1" dirty="0"/>
              <a:t>A</a:t>
            </a:r>
            <a:r>
              <a:rPr lang="fr-FR" sz="2400" b="1" dirty="0" smtClean="0"/>
              <a:t>lbuminurie massive, </a:t>
            </a:r>
          </a:p>
          <a:p>
            <a:pPr marL="457200" indent="-457200">
              <a:lnSpc>
                <a:spcPct val="200000"/>
              </a:lnSpc>
              <a:buFont typeface="Wingdings" pitchFamily="2" charset="2"/>
              <a:buChar char="§"/>
            </a:pPr>
            <a:r>
              <a:rPr lang="fr-FR" sz="2400" b="1" dirty="0" smtClean="0"/>
              <a:t>Bilan d’hémostase(troubles de la </a:t>
            </a:r>
            <a:r>
              <a:rPr lang="fr-FR" sz="2400" b="1" dirty="0" smtClean="0"/>
              <a:t>crase</a:t>
            </a:r>
            <a:r>
              <a:rPr lang="fr-FR" sz="2400" b="1" dirty="0" smtClean="0"/>
              <a:t>) ,</a:t>
            </a:r>
            <a:r>
              <a:rPr lang="fr-FR" sz="2400" b="1" dirty="0"/>
              <a:t> </a:t>
            </a:r>
            <a:r>
              <a:rPr lang="fr-FR" sz="2400" b="1" dirty="0" smtClean="0"/>
              <a:t>TCA , TP </a:t>
            </a:r>
            <a:endParaRPr lang="fr-FR" sz="2400" b="1" dirty="0" smtClean="0"/>
          </a:p>
          <a:p>
            <a:pPr marL="457200" indent="-457200">
              <a:lnSpc>
                <a:spcPct val="200000"/>
              </a:lnSpc>
              <a:buFont typeface="Wingdings" pitchFamily="2" charset="2"/>
              <a:buChar char="§"/>
            </a:pPr>
            <a:r>
              <a:rPr lang="fr-FR" sz="2400" b="1" dirty="0" smtClean="0"/>
              <a:t>PDF ( D-dimère ) , </a:t>
            </a:r>
            <a:r>
              <a:rPr lang="fr-FR" sz="2400" b="1" dirty="0" smtClean="0"/>
              <a:t>facteurs de coagulations</a:t>
            </a:r>
            <a:endParaRPr lang="fr-FR" sz="2400" b="1" dirty="0"/>
          </a:p>
        </p:txBody>
      </p:sp>
    </p:spTree>
    <p:extLst>
      <p:ext uri="{BB962C8B-B14F-4D97-AF65-F5344CB8AC3E}">
        <p14:creationId xmlns:p14="http://schemas.microsoft.com/office/powerpoint/2010/main" xmlns="" val="362040199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1536</TotalTime>
  <Words>1117</Words>
  <Application>Microsoft Office PowerPoint</Application>
  <PresentationFormat>Affichage à l'écran (4:3)</PresentationFormat>
  <Paragraphs>256</Paragraphs>
  <Slides>22</Slides>
  <Notes>1</Notes>
  <HiddenSlides>0</HiddenSlides>
  <MMClips>0</MMClips>
  <ScaleCrop>false</ScaleCrop>
  <HeadingPairs>
    <vt:vector size="4" baseType="variant">
      <vt:variant>
        <vt:lpstr>Thème</vt:lpstr>
      </vt:variant>
      <vt:variant>
        <vt:i4>1</vt:i4>
      </vt:variant>
      <vt:variant>
        <vt:lpstr>Titres des diapositives</vt:lpstr>
      </vt:variant>
      <vt:variant>
        <vt:i4>22</vt:i4>
      </vt:variant>
    </vt:vector>
  </HeadingPairs>
  <TitlesOfParts>
    <vt:vector size="23" baseType="lpstr">
      <vt:lpstr>Thème Office</vt:lpstr>
      <vt:lpstr>Diapositive 1</vt:lpstr>
      <vt:lpstr>Diapositive 2</vt:lpstr>
      <vt:lpstr>DÉFINITION</vt:lpstr>
      <vt:lpstr>ANAPATH</vt:lpstr>
      <vt:lpstr>PHYSIOPATH</vt:lpstr>
      <vt:lpstr>FACTEURS DE RISQUES</vt:lpstr>
      <vt:lpstr>CLINIQUE</vt:lpstr>
      <vt:lpstr>CLINIQUE</vt:lpstr>
      <vt:lpstr>PARACLINIQUE</vt:lpstr>
      <vt:lpstr>PARACLINIQUE</vt:lpstr>
      <vt:lpstr>PARACLINIQUE</vt:lpstr>
      <vt:lpstr>PARACLINIQUE</vt:lpstr>
      <vt:lpstr>PARACLINIQUE</vt:lpstr>
      <vt:lpstr>DIAGNOSTIC DIFFERENTIEL</vt:lpstr>
      <vt:lpstr>Diapositive 15</vt:lpstr>
      <vt:lpstr>EVOLUTION ET COMPLICATIONS</vt:lpstr>
      <vt:lpstr>GRAVITÉ</vt:lpstr>
      <vt:lpstr>CAT proprement dite</vt:lpstr>
      <vt:lpstr>CAT proprement dite</vt:lpstr>
      <vt:lpstr>CAT proprement dite</vt:lpstr>
      <vt:lpstr>CONCLUSION</vt:lpstr>
      <vt:lpstr>Diapositive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 DEVANT UN HRP</dc:title>
  <dc:creator>Manel</dc:creator>
  <cp:lastModifiedBy>fac</cp:lastModifiedBy>
  <cp:revision>153</cp:revision>
  <dcterms:created xsi:type="dcterms:W3CDTF">2010-09-14T15:09:43Z</dcterms:created>
  <dcterms:modified xsi:type="dcterms:W3CDTF">2013-06-10T14:42:06Z</dcterms:modified>
</cp:coreProperties>
</file>