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8" r:id="rId19"/>
    <p:sldId id="279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5" d="100"/>
          <a:sy n="45" d="100"/>
        </p:scale>
        <p:origin x="-96" y="-150"/>
      </p:cViewPr>
      <p:guideLst>
        <p:guide orient="horz" pos="4075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0795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053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93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814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623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2887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831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8068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47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4162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415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69BE-1994-4ACE-9AE2-016F5BA6B04E}" type="datetimeFigureOut">
              <a:rPr lang="fr-FR" smtClean="0"/>
              <a:pPr/>
              <a:t>23/04/2015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BD9E-97A3-41EC-9BE3-A4E40E5472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819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47554" y="1041400"/>
            <a:ext cx="9144000" cy="2387600"/>
          </a:xfrm>
        </p:spPr>
        <p:txBody>
          <a:bodyPr/>
          <a:lstStyle/>
          <a:p>
            <a:r>
              <a:rPr lang="fr-FR" dirty="0" smtClean="0"/>
              <a:t>CANCER DU COL DE l’UTERUS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2202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5330"/>
            <a:ext cx="10515600" cy="6639697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/>
              <a:t>C, Examen sous anesthésie générale</a:t>
            </a:r>
          </a:p>
          <a:p>
            <a:endParaRPr lang="fr-FR" dirty="0"/>
          </a:p>
          <a:p>
            <a:r>
              <a:rPr lang="fr-FR" dirty="0" smtClean="0"/>
              <a:t>L’examen sous anesthésie générale est nécessaire car le cancer cervical peut être douloureux, et la véritable étendue du cancer peut être sous-estimée lors de l’examen, clinique simple,</a:t>
            </a:r>
          </a:p>
          <a:p>
            <a:r>
              <a:rPr lang="fr-FR" dirty="0" smtClean="0"/>
              <a:t>Cet examen permet d’</a:t>
            </a:r>
            <a:r>
              <a:rPr lang="fr-FR" dirty="0"/>
              <a:t>é</a:t>
            </a:r>
            <a:r>
              <a:rPr lang="fr-FR" dirty="0" smtClean="0"/>
              <a:t>valuer l’extension de la tumeur en direction:</a:t>
            </a:r>
          </a:p>
          <a:p>
            <a:pPr marL="0" indent="0">
              <a:buNone/>
            </a:pPr>
            <a:r>
              <a:rPr lang="fr-FR" dirty="0" smtClean="0"/>
              <a:t>-des culs-de –sac vaginaux</a:t>
            </a:r>
          </a:p>
          <a:p>
            <a:pPr marL="0" indent="0">
              <a:buNone/>
            </a:pPr>
            <a:r>
              <a:rPr lang="fr-FR" dirty="0" smtClean="0"/>
              <a:t>-des paramètres</a:t>
            </a:r>
          </a:p>
          <a:p>
            <a:pPr marL="0" indent="0">
              <a:buNone/>
            </a:pPr>
            <a:r>
              <a:rPr lang="fr-FR" dirty="0" smtClean="0"/>
              <a:t>-des ligaments utérosacrés</a:t>
            </a:r>
          </a:p>
          <a:p>
            <a:pPr marL="0" indent="0">
              <a:buNone/>
            </a:pPr>
            <a:r>
              <a:rPr lang="fr-FR" dirty="0" smtClean="0"/>
              <a:t>-de la cloison retro-vaginale et le rectum</a:t>
            </a:r>
          </a:p>
          <a:p>
            <a:pPr marL="0" indent="0">
              <a:buNone/>
            </a:pPr>
            <a:r>
              <a:rPr lang="fr-FR" dirty="0" smtClean="0"/>
              <a:t>-de la paroi pelvienne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*L’examen sous AG permet de définir </a:t>
            </a:r>
            <a:r>
              <a:rPr lang="fr-FR" b="1" dirty="0" smtClean="0"/>
              <a:t>la taille et le volume </a:t>
            </a:r>
            <a:r>
              <a:rPr lang="fr-FR" dirty="0" smtClean="0"/>
              <a:t>tumoral; ainsi que la consistance du col,</a:t>
            </a:r>
          </a:p>
          <a:p>
            <a:pPr marL="0" indent="0">
              <a:buNone/>
            </a:pPr>
            <a:r>
              <a:rPr lang="fr-FR" dirty="0" smtClean="0"/>
              <a:t>*L’examen sous AG permet d’effectuer: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- une cystoscopie avec biopsie des lésions suspectes;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- une </a:t>
            </a:r>
            <a:r>
              <a:rPr lang="fr-FR" b="1" dirty="0" err="1" smtClean="0"/>
              <a:t>rectosigmoidoscopie</a:t>
            </a:r>
            <a:r>
              <a:rPr lang="fr-FR" dirty="0" smtClean="0"/>
              <a:t> en cas d’invasion tumorale postérieure ou d’infiltration de l’espace recto-vaginal,</a:t>
            </a:r>
          </a:p>
        </p:txBody>
      </p:sp>
    </p:spTree>
    <p:extLst>
      <p:ext uri="{BB962C8B-B14F-4D97-AF65-F5344CB8AC3E}">
        <p14:creationId xmlns:p14="http://schemas.microsoft.com/office/powerpoint/2010/main" xmlns="" val="35884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32"/>
            <a:ext cx="10515600" cy="5995731"/>
          </a:xfrm>
        </p:spPr>
        <p:txBody>
          <a:bodyPr/>
          <a:lstStyle/>
          <a:p>
            <a:r>
              <a:rPr lang="fr-FR" b="1" dirty="0" smtClean="0"/>
              <a:t>D, Examens complémentaires :</a:t>
            </a:r>
          </a:p>
          <a:p>
            <a:pPr marL="0" indent="0">
              <a:buNone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1, BIOLOGIE</a:t>
            </a:r>
          </a:p>
          <a:p>
            <a:pPr>
              <a:buFontTx/>
              <a:buChar char="-"/>
            </a:pPr>
            <a:r>
              <a:rPr lang="fr-FR" b="1" dirty="0" smtClean="0"/>
              <a:t>2, IRM ABDOMINO-PELVIENNNE</a:t>
            </a:r>
          </a:p>
          <a:p>
            <a:pPr>
              <a:buFontTx/>
              <a:buChar char="-"/>
            </a:pPr>
            <a:r>
              <a:rPr lang="fr-FR" b="1" dirty="0" smtClean="0"/>
              <a:t>3, SCANNER THORACO-ABDOMINO-PELEVIEN</a:t>
            </a:r>
          </a:p>
          <a:p>
            <a:pPr>
              <a:buFontTx/>
              <a:buChar char="-"/>
            </a:pPr>
            <a:r>
              <a:rPr lang="fr-FR" b="1" dirty="0" smtClean="0"/>
              <a:t>4, ECHOGRAPHIE PELEVINNE</a:t>
            </a:r>
          </a:p>
          <a:p>
            <a:pPr>
              <a:buFontTx/>
              <a:buChar char="-"/>
            </a:pPr>
            <a:r>
              <a:rPr lang="fr-FR" b="1" dirty="0" smtClean="0"/>
              <a:t>5, L’IMAGERIE PAR EMISSION DE POSITONS AU 18F-FLURODESOXYGLUCOSE</a:t>
            </a:r>
          </a:p>
          <a:p>
            <a:pPr>
              <a:buFontTx/>
              <a:buChar char="-"/>
            </a:pPr>
            <a:r>
              <a:rPr lang="fr-FR" b="1" dirty="0" smtClean="0"/>
              <a:t>6,HYSTEROSCOPIE</a:t>
            </a:r>
          </a:p>
          <a:p>
            <a:pPr>
              <a:buFontTx/>
              <a:buChar char="-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3782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2378"/>
            <a:ext cx="10515600" cy="6094585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E, </a:t>
            </a:r>
            <a:r>
              <a:rPr lang="fr-FR" b="1" dirty="0" smtClean="0"/>
              <a:t>Facteurs de mauvais pronostic</a:t>
            </a:r>
          </a:p>
          <a:p>
            <a:pPr>
              <a:buFontTx/>
              <a:buChar char="-"/>
            </a:pPr>
            <a:r>
              <a:rPr lang="fr-FR" dirty="0" smtClean="0"/>
              <a:t>l'Age </a:t>
            </a:r>
            <a:r>
              <a:rPr lang="fr-FR" dirty="0" smtClean="0"/>
              <a:t>jeune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mode de diagnostic: diagnostic effectué en postopératoire</a:t>
            </a:r>
          </a:p>
          <a:p>
            <a:pPr>
              <a:buFontTx/>
              <a:buChar char="-"/>
            </a:pPr>
            <a:r>
              <a:rPr lang="fr-FR" dirty="0" smtClean="0"/>
              <a:t>Le stade FIGO≥IIB</a:t>
            </a:r>
          </a:p>
          <a:p>
            <a:pPr>
              <a:buFontTx/>
              <a:buChar char="-"/>
            </a:pPr>
            <a:r>
              <a:rPr lang="fr-FR" dirty="0" smtClean="0"/>
              <a:t>La taille tumorale &gt;4cm</a:t>
            </a:r>
          </a:p>
          <a:p>
            <a:pPr>
              <a:buFontTx/>
              <a:buChar char="-"/>
            </a:pPr>
            <a:r>
              <a:rPr lang="fr-FR" dirty="0" smtClean="0"/>
              <a:t>L’envahissement ganglionnaire</a:t>
            </a:r>
          </a:p>
          <a:p>
            <a:pPr>
              <a:buFontTx/>
              <a:buChar char="-"/>
            </a:pPr>
            <a:r>
              <a:rPr lang="fr-FR" dirty="0" smtClean="0"/>
              <a:t>Le type histologique: adénocarcinome, carcinome à </a:t>
            </a:r>
            <a:r>
              <a:rPr lang="fr-FR" dirty="0" smtClean="0"/>
              <a:t>petites cellules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grade de différenciation tumorale: tumeur peu différenciée</a:t>
            </a:r>
          </a:p>
          <a:p>
            <a:pPr>
              <a:buFontTx/>
              <a:buChar char="-"/>
            </a:pPr>
            <a:r>
              <a:rPr lang="fr-FR" dirty="0" smtClean="0"/>
              <a:t>L’invasion vasculaire ou lymphatique</a:t>
            </a:r>
          </a:p>
          <a:p>
            <a:pPr>
              <a:buFontTx/>
              <a:buChar char="-"/>
            </a:pPr>
            <a:r>
              <a:rPr lang="fr-FR" dirty="0" smtClean="0"/>
              <a:t>Les marqueurs tumoraux élevés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Le cancer du col utérin est considéré volumineux </a:t>
            </a:r>
            <a:r>
              <a:rPr lang="fr-FR" dirty="0" smtClean="0"/>
              <a:t>à </a:t>
            </a:r>
            <a:r>
              <a:rPr lang="fr-FR" dirty="0" smtClean="0"/>
              <a:t>partir de </a:t>
            </a:r>
            <a:r>
              <a:rPr lang="fr-FR" b="1" dirty="0" smtClean="0"/>
              <a:t>4 cm </a:t>
            </a:r>
            <a:r>
              <a:rPr lang="fr-FR" dirty="0" smtClean="0"/>
              <a:t>de plus grand diamètre, ce seuil marque un cap pronostique de la maladie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296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491" y="395417"/>
            <a:ext cx="10515600" cy="5954541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F, Evolution</a:t>
            </a:r>
          </a:p>
          <a:p>
            <a:r>
              <a:rPr lang="fr-FR" dirty="0" smtClean="0"/>
              <a:t>Le taux de récidives des cancers du col dépend du stade initial:</a:t>
            </a:r>
          </a:p>
          <a:p>
            <a:pPr>
              <a:buFontTx/>
              <a:buChar char="-"/>
            </a:pPr>
            <a:r>
              <a:rPr lang="fr-FR" dirty="0" smtClean="0"/>
              <a:t>De </a:t>
            </a:r>
            <a:r>
              <a:rPr lang="fr-FR" b="1" dirty="0" smtClean="0"/>
              <a:t>10 à 20 % </a:t>
            </a:r>
            <a:r>
              <a:rPr lang="fr-FR" dirty="0" smtClean="0"/>
              <a:t>dans les stades précoces (IB-IIA)</a:t>
            </a:r>
          </a:p>
          <a:p>
            <a:pPr>
              <a:buFontTx/>
              <a:buChar char="-"/>
            </a:pPr>
            <a:r>
              <a:rPr lang="fr-FR" dirty="0" smtClean="0"/>
              <a:t>DE </a:t>
            </a:r>
            <a:r>
              <a:rPr lang="fr-FR" b="1" dirty="0" smtClean="0"/>
              <a:t>20 à40 % </a:t>
            </a:r>
            <a:r>
              <a:rPr lang="fr-FR" dirty="0" smtClean="0"/>
              <a:t>dans les stades avances (IIB-IV)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* Les récidives sont généralement pelviennes , centrales, a distance sont surtout ganglionnaires lombo-aortiques,</a:t>
            </a:r>
          </a:p>
          <a:p>
            <a:r>
              <a:rPr lang="fr-FR" dirty="0" smtClean="0"/>
              <a:t>Les métastases viscérales ou osseuses sont plus rares</a:t>
            </a:r>
          </a:p>
          <a:p>
            <a:r>
              <a:rPr lang="fr-FR" dirty="0" smtClean="0"/>
              <a:t>Taux de survie à </a:t>
            </a:r>
            <a:r>
              <a:rPr lang="fr-FR" b="1" dirty="0" smtClean="0"/>
              <a:t>5 ans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 smtClean="0"/>
              <a:t>-80% au stade 1</a:t>
            </a:r>
          </a:p>
          <a:p>
            <a:pPr marL="0" indent="0">
              <a:buNone/>
            </a:pPr>
            <a:r>
              <a:rPr lang="fr-FR" dirty="0" smtClean="0"/>
              <a:t>-50% au stade 2</a:t>
            </a:r>
          </a:p>
          <a:p>
            <a:pPr marL="0" indent="0">
              <a:buNone/>
            </a:pPr>
            <a:r>
              <a:rPr lang="fr-FR" dirty="0" smtClean="0"/>
              <a:t>-25% au stade 3</a:t>
            </a:r>
          </a:p>
          <a:p>
            <a:pPr marL="0" indent="0">
              <a:buNone/>
            </a:pPr>
            <a:r>
              <a:rPr lang="fr-FR" dirty="0" smtClean="0"/>
              <a:t>-5% au stade 4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656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THERAPEUTIQUE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0432"/>
            <a:ext cx="10515600" cy="4843849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Le traitement des cancers du col de l’utérus fait appel a :</a:t>
            </a:r>
          </a:p>
          <a:p>
            <a:pPr marL="0" indent="0">
              <a:buNone/>
            </a:pPr>
            <a:r>
              <a:rPr lang="fr-FR" dirty="0" smtClean="0"/>
              <a:t>- la </a:t>
            </a:r>
            <a:r>
              <a:rPr lang="fr-FR" dirty="0" smtClean="0"/>
              <a:t>chirurgie (CHEL)</a:t>
            </a:r>
            <a:r>
              <a:rPr lang="fr-FR" dirty="0" smtClean="0">
                <a:sym typeface="Wingdings" pitchFamily="2" charset="2"/>
              </a:rPr>
              <a:t> cas </a:t>
            </a:r>
            <a:r>
              <a:rPr lang="fr-FR" dirty="0" err="1" smtClean="0">
                <a:sym typeface="Wingdings" pitchFamily="2" charset="2"/>
              </a:rPr>
              <a:t>operables</a:t>
            </a:r>
            <a:r>
              <a:rPr lang="fr-FR" dirty="0" err="1" smtClean="0">
                <a:sym typeface="Wingdings" pitchFamily="2" charset="2"/>
              </a:rPr>
              <a:t>_cas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inoperables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la </a:t>
            </a:r>
            <a:r>
              <a:rPr lang="fr-FR" dirty="0" smtClean="0"/>
              <a:t>radiothérapie -La curiethérapie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smtClean="0"/>
              <a:t>Radiotherapie</a:t>
            </a:r>
            <a:r>
              <a:rPr lang="fr-FR" dirty="0" smtClean="0"/>
              <a:t> </a:t>
            </a:r>
            <a:r>
              <a:rPr lang="fr-FR" dirty="0" err="1" smtClean="0"/>
              <a:t>confarmationnelle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la chimiothérapie, en particulier radio sensibilisante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*il existe </a:t>
            </a:r>
            <a:r>
              <a:rPr lang="fr-FR" b="1" dirty="0" smtClean="0"/>
              <a:t>un effet synergique </a:t>
            </a:r>
            <a:r>
              <a:rPr lang="fr-FR" dirty="0" smtClean="0"/>
              <a:t>de la radio-chimiothérapie (effets additifs entre chimiothérapie et radiothérapie)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*la </a:t>
            </a:r>
            <a:r>
              <a:rPr lang="fr-FR" dirty="0" err="1" smtClean="0"/>
              <a:t>radithérapie</a:t>
            </a:r>
            <a:r>
              <a:rPr lang="fr-FR" dirty="0" smtClean="0"/>
              <a:t> et la </a:t>
            </a:r>
            <a:r>
              <a:rPr lang="fr-FR" dirty="0" err="1" smtClean="0"/>
              <a:t>chimiotherapie</a:t>
            </a:r>
            <a:r>
              <a:rPr lang="fr-FR" dirty="0" smtClean="0"/>
              <a:t> agissent sur des cibles différentes du cycle cellulaire, et la chimiothérapie élimine les cellules hypoxiques qui </a:t>
            </a:r>
            <a:r>
              <a:rPr lang="fr-FR" dirty="0" err="1" smtClean="0"/>
              <a:t>resistent</a:t>
            </a:r>
            <a:r>
              <a:rPr lang="fr-FR" dirty="0" smtClean="0"/>
              <a:t> a la radiothérapie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*la chimiothérapie comporte le plus souvent </a:t>
            </a:r>
            <a:r>
              <a:rPr lang="fr-FR" b="1" dirty="0" smtClean="0"/>
              <a:t>un sel de platine </a:t>
            </a:r>
            <a:r>
              <a:rPr lang="fr-FR" dirty="0" smtClean="0"/>
              <a:t>et du 5 </a:t>
            </a:r>
            <a:r>
              <a:rPr lang="fr-FR" dirty="0" err="1" smtClean="0"/>
              <a:t>fluoro</a:t>
            </a:r>
            <a:r>
              <a:rPr lang="fr-FR" dirty="0" smtClean="0"/>
              <a:t> uracile</a:t>
            </a:r>
          </a:p>
          <a:p>
            <a:pPr marL="0" indent="0">
              <a:buNone/>
            </a:pPr>
            <a:r>
              <a:rPr lang="fr-FR" dirty="0" smtClean="0"/>
              <a:t>*Toutes les décisions thérapeutiques sont prises en </a:t>
            </a:r>
            <a:r>
              <a:rPr lang="fr-FR" b="1" dirty="0" smtClean="0"/>
              <a:t>réunion pluridisciplinaire </a:t>
            </a:r>
            <a:r>
              <a:rPr lang="fr-FR" dirty="0" smtClean="0"/>
              <a:t>d’oncologie</a:t>
            </a:r>
          </a:p>
          <a:p>
            <a:pPr marL="0" indent="0">
              <a:buNone/>
            </a:pPr>
            <a:r>
              <a:rPr lang="fr-FR" dirty="0" smtClean="0"/>
              <a:t>(oncologue, chirurgiens, anatomopathologiste, radiologue)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231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50789"/>
            <a:ext cx="10515600" cy="552617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A, CANCERS DE STADE IA1</a:t>
            </a:r>
          </a:p>
          <a:p>
            <a:endParaRPr lang="fr-FR" dirty="0" smtClean="0"/>
          </a:p>
          <a:p>
            <a:r>
              <a:rPr lang="fr-FR" dirty="0" smtClean="0"/>
              <a:t>B,CANCERS DE STADE IA2 OU IB1</a:t>
            </a:r>
          </a:p>
          <a:p>
            <a:endParaRPr lang="fr-FR" dirty="0" smtClean="0"/>
          </a:p>
          <a:p>
            <a:r>
              <a:rPr lang="fr-FR" dirty="0" smtClean="0"/>
              <a:t>C, CANCER DE STADE IB2,IIA,IIB proximal</a:t>
            </a:r>
          </a:p>
          <a:p>
            <a:endParaRPr lang="fr-FR" dirty="0" smtClean="0"/>
          </a:p>
          <a:p>
            <a:r>
              <a:rPr lang="fr-FR" dirty="0" smtClean="0"/>
              <a:t>D, CANCER DE STADE IIB distal, III ou IVA</a:t>
            </a:r>
          </a:p>
          <a:p>
            <a:endParaRPr lang="fr-FR" dirty="0" smtClean="0"/>
          </a:p>
          <a:p>
            <a:r>
              <a:rPr lang="fr-FR" dirty="0" smtClean="0"/>
              <a:t>E, CANCER DE STADE IVB</a:t>
            </a:r>
          </a:p>
          <a:p>
            <a:endParaRPr lang="fr-FR" dirty="0" smtClean="0"/>
          </a:p>
          <a:p>
            <a:r>
              <a:rPr lang="fr-FR" dirty="0" smtClean="0"/>
              <a:t>F, MESURES ASSOCIEES</a:t>
            </a:r>
          </a:p>
        </p:txBody>
      </p:sp>
    </p:spTree>
    <p:extLst>
      <p:ext uri="{BB962C8B-B14F-4D97-AF65-F5344CB8AC3E}">
        <p14:creationId xmlns:p14="http://schemas.microsoft.com/office/powerpoint/2010/main" xmlns="" val="173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0"/>
            <a:ext cx="12190413" cy="6858000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502688"/>
            <a:ext cx="121904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Complication liées au cancer:</a:t>
            </a:r>
          </a:p>
          <a:p>
            <a:endParaRPr lang="fr-FR" sz="3600" dirty="0" smtClean="0"/>
          </a:p>
          <a:p>
            <a:r>
              <a:rPr lang="fr-FR" sz="3600" dirty="0" smtClean="0"/>
              <a:t>-urétéro-hydronéphrose (compression urétérale par la tumeur)</a:t>
            </a:r>
          </a:p>
          <a:p>
            <a:endParaRPr lang="fr-FR" sz="3600" dirty="0" smtClean="0"/>
          </a:p>
          <a:p>
            <a:r>
              <a:rPr lang="fr-FR" sz="3600" dirty="0" smtClean="0"/>
              <a:t>-Fistule </a:t>
            </a:r>
            <a:r>
              <a:rPr lang="fr-FR" sz="3600" dirty="0" err="1" smtClean="0"/>
              <a:t>vesico</a:t>
            </a:r>
            <a:r>
              <a:rPr lang="fr-FR" sz="3600" dirty="0" smtClean="0"/>
              <a:t>-vaginale, recto-vaginale</a:t>
            </a:r>
          </a:p>
          <a:p>
            <a:endParaRPr lang="fr-FR" sz="3600" dirty="0" smtClean="0"/>
          </a:p>
          <a:p>
            <a:r>
              <a:rPr lang="fr-FR" sz="3600" dirty="0" smtClean="0"/>
              <a:t>-récidive</a:t>
            </a:r>
          </a:p>
          <a:p>
            <a:endParaRPr lang="fr-FR" sz="3600" dirty="0" smtClean="0"/>
          </a:p>
          <a:p>
            <a:r>
              <a:rPr lang="fr-FR" sz="3600" dirty="0" smtClean="0"/>
              <a:t>-métastase</a:t>
            </a:r>
            <a:endParaRPr lang="fr-FR" sz="4000" dirty="0" smtClean="0"/>
          </a:p>
          <a:p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94345" y="0"/>
            <a:ext cx="5241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 smtClean="0"/>
              <a:t>COMPLICATIONS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0"/>
            <a:ext cx="12190412" cy="6858000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382771"/>
            <a:ext cx="1219041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 smtClean="0"/>
              <a:t>*Complications de la chirurgie:</a:t>
            </a:r>
          </a:p>
          <a:p>
            <a:endParaRPr lang="fr-FR" sz="4000" dirty="0" smtClean="0"/>
          </a:p>
          <a:p>
            <a:r>
              <a:rPr lang="fr-FR" sz="4000" dirty="0" smtClean="0"/>
              <a:t>-Hématome, hémorragie, infection, plaie vasculaire, digestive, vésicale</a:t>
            </a:r>
          </a:p>
          <a:p>
            <a:endParaRPr lang="fr-FR" sz="4000" dirty="0" smtClean="0"/>
          </a:p>
          <a:p>
            <a:r>
              <a:rPr lang="fr-FR" sz="4000" dirty="0" smtClean="0"/>
              <a:t>-lymphocèle après curage ganglionnaire</a:t>
            </a:r>
          </a:p>
          <a:p>
            <a:endParaRPr lang="fr-FR" sz="4000" dirty="0" smtClean="0"/>
          </a:p>
          <a:p>
            <a:r>
              <a:rPr lang="fr-FR" sz="4000" dirty="0" smtClean="0"/>
              <a:t>-fistules urinaires et digestives</a:t>
            </a:r>
          </a:p>
          <a:p>
            <a:endParaRPr lang="fr-FR" sz="4000" dirty="0" smtClean="0"/>
          </a:p>
          <a:p>
            <a:r>
              <a:rPr lang="fr-FR" sz="4000" dirty="0" smtClean="0"/>
              <a:t>-Fistules et sténoses, en particulier urétérales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" y="446589"/>
            <a:ext cx="121904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*Complications de radiothérapie</a:t>
            </a:r>
          </a:p>
          <a:p>
            <a:endParaRPr lang="fr-FR" sz="3600" dirty="0" smtClean="0"/>
          </a:p>
          <a:p>
            <a:r>
              <a:rPr lang="fr-FR" sz="3600" dirty="0" smtClean="0"/>
              <a:t>-occlusion intestinale</a:t>
            </a:r>
          </a:p>
          <a:p>
            <a:endParaRPr lang="fr-FR" sz="3600" dirty="0" smtClean="0"/>
          </a:p>
          <a:p>
            <a:r>
              <a:rPr lang="fr-FR" sz="3600" dirty="0" smtClean="0"/>
              <a:t>-grêle radique, cystite radique</a:t>
            </a:r>
          </a:p>
          <a:p>
            <a:endParaRPr lang="fr-FR" sz="3600" dirty="0" smtClean="0"/>
          </a:p>
          <a:p>
            <a:r>
              <a:rPr lang="fr-FR" sz="3600" dirty="0" smtClean="0"/>
              <a:t>-cancers radio-induits</a:t>
            </a:r>
          </a:p>
          <a:p>
            <a:endParaRPr lang="fr-FR" sz="3600" dirty="0" smtClean="0"/>
          </a:p>
          <a:p>
            <a:r>
              <a:rPr lang="fr-FR" sz="3600" dirty="0" smtClean="0"/>
              <a:t>*complications de la chimiothérapie : infection, anémie, thrombopénie ,,,</a:t>
            </a:r>
          </a:p>
          <a:p>
            <a:endParaRPr 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955245" y="926436"/>
            <a:ext cx="39682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b="1" dirty="0" smtClean="0"/>
              <a:t>SURVEILLANCE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0" y="2074200"/>
            <a:ext cx="106963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 smtClean="0"/>
              <a:t>La surveillance a deux objectifs principaux:</a:t>
            </a:r>
          </a:p>
          <a:p>
            <a:r>
              <a:rPr lang="fr-FR" sz="4800" dirty="0" smtClean="0"/>
              <a:t>-diagnostiquer les complications du traitement</a:t>
            </a:r>
          </a:p>
          <a:p>
            <a:r>
              <a:rPr lang="fr-FR" sz="4800" dirty="0" smtClean="0"/>
              <a:t>-diagnostiquer les récidives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INCIDENCE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2eme cancer chez la femme algérienne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2000 nouveaux cas par </a:t>
            </a:r>
            <a:r>
              <a:rPr lang="fr-FR" dirty="0" smtClean="0"/>
              <a:t>an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863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949" y="634776"/>
            <a:ext cx="11908464" cy="5298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*la prise en charge des récidives est le plus souvent palliative</a:t>
            </a:r>
          </a:p>
          <a:p>
            <a:pPr marL="0" indent="0">
              <a:buNone/>
            </a:pPr>
            <a:r>
              <a:rPr lang="fr-FR" sz="3600" dirty="0" smtClean="0"/>
              <a:t>*les récidives locales précoces est le plus souvent palliative</a:t>
            </a:r>
          </a:p>
          <a:p>
            <a:pPr marL="0" indent="0">
              <a:buNone/>
            </a:pPr>
            <a:r>
              <a:rPr lang="fr-FR" sz="3600" dirty="0" smtClean="0"/>
              <a:t>*les récidives locales précoces isolées peuvent bénéficier d’un traitement curatif ( radiothérapique+/- chimiothérapie, ou chirurgie a type pelvectomie)</a:t>
            </a:r>
          </a:p>
          <a:p>
            <a:pPr marL="0" indent="0">
              <a:buNone/>
            </a:pPr>
            <a:r>
              <a:rPr lang="fr-FR" sz="3600" dirty="0" smtClean="0"/>
              <a:t>*la surveillance est régulière tous les 6 mois pendant </a:t>
            </a:r>
            <a:r>
              <a:rPr lang="fr-FR" sz="3600" b="1" dirty="0" smtClean="0"/>
              <a:t>5 ans </a:t>
            </a:r>
            <a:r>
              <a:rPr lang="fr-FR" sz="3600" dirty="0" smtClean="0"/>
              <a:t>puis tous les ans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22119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61319"/>
            <a:ext cx="10515600" cy="571564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ELLE COMPORTE</a:t>
            </a:r>
          </a:p>
          <a:p>
            <a:pPr marL="0" indent="0">
              <a:buNone/>
            </a:pPr>
            <a:r>
              <a:rPr lang="fr-FR" dirty="0" smtClean="0"/>
              <a:t>* INTERROGATOIRE</a:t>
            </a:r>
          </a:p>
          <a:p>
            <a:pPr marL="0" indent="0">
              <a:buNone/>
            </a:pPr>
            <a:r>
              <a:rPr lang="fr-FR" dirty="0" smtClean="0"/>
              <a:t>* EXAMEN CLINIQUE</a:t>
            </a:r>
          </a:p>
          <a:p>
            <a:pPr marL="0" indent="0">
              <a:buNone/>
            </a:pPr>
            <a:r>
              <a:rPr lang="fr-FR" dirty="0" smtClean="0"/>
              <a:t>    -    Examen au spéculum, frottis du fond vaginal</a:t>
            </a:r>
          </a:p>
          <a:p>
            <a:pPr marL="0" indent="0">
              <a:buNone/>
            </a:pPr>
            <a:r>
              <a:rPr lang="fr-FR" dirty="0" smtClean="0"/>
              <a:t>    -    touchers pelviens (récidive pelvienne?)</a:t>
            </a:r>
          </a:p>
          <a:p>
            <a:pPr marL="0" indent="0">
              <a:buNone/>
            </a:pPr>
            <a:r>
              <a:rPr lang="fr-FR" dirty="0" smtClean="0"/>
              <a:t>    -    examen des aires ganglionnaires inguinales et sus-claviculaires</a:t>
            </a:r>
          </a:p>
          <a:p>
            <a:pPr marL="0" indent="0">
              <a:buNone/>
            </a:pPr>
            <a:r>
              <a:rPr lang="fr-FR" dirty="0" smtClean="0"/>
              <a:t>    -    recherche d’œdème des membres inférieurs, de phlébite(compression par un ganglion)</a:t>
            </a:r>
          </a:p>
          <a:p>
            <a:pPr marL="0" indent="0">
              <a:buNone/>
            </a:pPr>
            <a:r>
              <a:rPr lang="fr-FR" dirty="0" smtClean="0"/>
              <a:t>* Bilan biologique: dosage des marqueurs tumoraux</a:t>
            </a:r>
          </a:p>
          <a:p>
            <a:pPr marL="0" indent="0">
              <a:buNone/>
            </a:pPr>
            <a:r>
              <a:rPr lang="fr-FR" dirty="0" smtClean="0"/>
              <a:t>* TDM Thoraco-abdomino-pelvien</a:t>
            </a:r>
          </a:p>
          <a:p>
            <a:r>
              <a:rPr lang="fr-FR" dirty="0" smtClean="0"/>
              <a:t>L’IRM et la tomographie a émission de positons seront effectuées en cas suspicion de récidive,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588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PREVENTION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67481"/>
            <a:ext cx="10515600" cy="480948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Deux vaccins prophylactiques recombinants dirigés contre certains papillomavirus humains ont obtenu une autorisation de mise sur le marché (AMM)</a:t>
            </a:r>
          </a:p>
          <a:p>
            <a:pPr marL="0" indent="0">
              <a:buNone/>
            </a:pPr>
            <a:r>
              <a:rPr lang="fr-FR" dirty="0" smtClean="0"/>
              <a:t>En France :</a:t>
            </a:r>
          </a:p>
          <a:p>
            <a:pPr marL="0" indent="0">
              <a:buNone/>
            </a:pPr>
            <a:r>
              <a:rPr lang="fr-FR" dirty="0" smtClean="0"/>
              <a:t>-Un vaccin recombinant quadrivalent dirigé contre les HPV de génotypes 16 et 18 (</a:t>
            </a:r>
            <a:r>
              <a:rPr lang="fr-FR" dirty="0" err="1" smtClean="0"/>
              <a:t>gardasil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*l’efficacité de ces vaccins est de 100% chez les jeunes filles qui n’ont jamais été en contact avec les HPV contenus dans les vaccins</a:t>
            </a:r>
          </a:p>
          <a:p>
            <a:pPr marL="0" indent="0">
              <a:buNone/>
            </a:pPr>
            <a:r>
              <a:rPr lang="fr-FR" dirty="0" smtClean="0"/>
              <a:t>*Les HAS recommandent la vaccination chez les jeunes filles de 14 ans avec un rattrapage possible chez celles de 15-23 ans qui n’auraient pas eu de rapport sexuels ou, au plus tard dans l’année suivant le début de la vie sexuelle,</a:t>
            </a:r>
          </a:p>
        </p:txBody>
      </p:sp>
    </p:spTree>
    <p:extLst>
      <p:ext uri="{BB962C8B-B14F-4D97-AF65-F5344CB8AC3E}">
        <p14:creationId xmlns:p14="http://schemas.microsoft.com/office/powerpoint/2010/main" xmlns="" val="25147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28368"/>
            <a:ext cx="10515600" cy="57485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MERCI POUR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540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NATURELLE DU CANCER DU COL DE l’UTERUS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L’infection à HPV précède de 20 ans le cancer</a:t>
            </a:r>
          </a:p>
          <a:p>
            <a:r>
              <a:rPr lang="fr-FR" sz="3600" dirty="0" smtClean="0"/>
              <a:t>2 ans  après le premier rapport sexuel</a:t>
            </a:r>
          </a:p>
          <a:p>
            <a:r>
              <a:rPr lang="fr-FR" sz="3600" dirty="0" smtClean="0"/>
              <a:t>Guérison spontanée en 1 a 3 ans</a:t>
            </a:r>
          </a:p>
          <a:p>
            <a:r>
              <a:rPr lang="fr-FR" sz="3600" dirty="0" smtClean="0"/>
              <a:t>Infection persistante 3 à10 %</a:t>
            </a:r>
          </a:p>
          <a:p>
            <a:r>
              <a:rPr lang="fr-FR" sz="3600" dirty="0" smtClean="0"/>
              <a:t>Régression des lésions de bas grade dans 2 ans (50%)</a:t>
            </a:r>
          </a:p>
          <a:p>
            <a:r>
              <a:rPr lang="fr-FR" sz="3600" dirty="0" smtClean="0"/>
              <a:t>Intégration du génome de l’HPV oncogène dans les cellules cervicales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789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POPULATION A HAUT RISQUE DE CANCER DU COL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1629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ANA-PATHOLOGIE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6407"/>
          </a:xfrm>
        </p:spPr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b="1" dirty="0" smtClean="0"/>
              <a:t>Carcinomes </a:t>
            </a:r>
            <a:r>
              <a:rPr lang="fr-FR" b="1" dirty="0" err="1" smtClean="0"/>
              <a:t>épidermoïdes</a:t>
            </a:r>
            <a:r>
              <a:rPr lang="fr-FR" b="1" dirty="0" smtClean="0"/>
              <a:t> </a:t>
            </a:r>
            <a:r>
              <a:rPr lang="fr-FR" dirty="0" smtClean="0"/>
              <a:t>représente </a:t>
            </a:r>
            <a:r>
              <a:rPr lang="fr-FR" b="1" dirty="0" smtClean="0"/>
              <a:t>85% </a:t>
            </a:r>
            <a:r>
              <a:rPr lang="fr-FR" dirty="0" smtClean="0"/>
              <a:t>des tumeurs cervicales et se développe dans l’épithélium malpighien</a:t>
            </a:r>
          </a:p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b="1" dirty="0" smtClean="0"/>
              <a:t>adénocarcinomes</a:t>
            </a:r>
            <a:r>
              <a:rPr lang="fr-FR" dirty="0" smtClean="0"/>
              <a:t> représentent </a:t>
            </a:r>
            <a:r>
              <a:rPr lang="fr-FR" b="1" dirty="0" smtClean="0"/>
              <a:t>5 a 25% </a:t>
            </a:r>
            <a:r>
              <a:rPr lang="fr-FR" dirty="0" smtClean="0"/>
              <a:t>des tumeurs </a:t>
            </a:r>
            <a:r>
              <a:rPr lang="fr-FR" dirty="0" err="1" smtClean="0"/>
              <a:t>infiltrantes</a:t>
            </a:r>
            <a:r>
              <a:rPr lang="fr-FR" dirty="0" smtClean="0"/>
              <a:t> du col utérin,, les </a:t>
            </a:r>
            <a:r>
              <a:rPr lang="fr-FR" dirty="0" err="1" smtClean="0"/>
              <a:t>adénocarcénomes</a:t>
            </a:r>
            <a:r>
              <a:rPr lang="fr-FR" dirty="0" smtClean="0"/>
              <a:t> sont souvent diagnostiqués a des stades plus avancés ou des tailles importantes, et se développent dans la muqueuse</a:t>
            </a:r>
            <a:r>
              <a:rPr lang="fr-FR" b="1" dirty="0" smtClean="0"/>
              <a:t> cylindrique </a:t>
            </a:r>
            <a:r>
              <a:rPr lang="fr-FR" dirty="0" smtClean="0"/>
              <a:t>endocervicale.</a:t>
            </a:r>
          </a:p>
        </p:txBody>
      </p:sp>
    </p:spTree>
    <p:extLst>
      <p:ext uri="{BB962C8B-B14F-4D97-AF65-F5344CB8AC3E}">
        <p14:creationId xmlns:p14="http://schemas.microsoft.com/office/powerpoint/2010/main" xmlns="" val="191391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78941"/>
            <a:ext cx="10515600" cy="5798022"/>
          </a:xfrm>
        </p:spPr>
        <p:txBody>
          <a:bodyPr>
            <a:normAutofit/>
          </a:bodyPr>
          <a:lstStyle/>
          <a:p>
            <a:r>
              <a:rPr lang="fr-FR" dirty="0" smtClean="0"/>
              <a:t>Autres types histologiques:</a:t>
            </a:r>
          </a:p>
          <a:p>
            <a:pPr marL="0" indent="0">
              <a:buNone/>
            </a:pPr>
            <a:r>
              <a:rPr lang="fr-FR" dirty="0" smtClean="0"/>
              <a:t>-carcinome adénosquameux</a:t>
            </a:r>
          </a:p>
          <a:p>
            <a:pPr marL="0" indent="0">
              <a:buNone/>
            </a:pPr>
            <a:r>
              <a:rPr lang="fr-FR" dirty="0" smtClean="0"/>
              <a:t>-carcinome à petites cellules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carcino</a:t>
            </a:r>
            <a:r>
              <a:rPr lang="fr-FR" dirty="0" smtClean="0"/>
              <a:t> me endométrioide </a:t>
            </a:r>
          </a:p>
          <a:p>
            <a:pPr marL="0" indent="0">
              <a:buNone/>
            </a:pPr>
            <a:r>
              <a:rPr lang="fr-FR" dirty="0" smtClean="0"/>
              <a:t>-carcinome à cellules claires</a:t>
            </a:r>
          </a:p>
          <a:p>
            <a:pPr>
              <a:buFontTx/>
              <a:buChar char="-"/>
            </a:pPr>
            <a:r>
              <a:rPr lang="fr-FR" dirty="0" smtClean="0"/>
              <a:t>Sarcome</a:t>
            </a:r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Les adénocarcinomes sont de </a:t>
            </a:r>
            <a:r>
              <a:rPr lang="fr-FR" b="1" dirty="0" smtClean="0"/>
              <a:t>mauvais pronostic:</a:t>
            </a:r>
          </a:p>
          <a:p>
            <a:pPr marL="0" indent="0">
              <a:buNone/>
            </a:pPr>
            <a:r>
              <a:rPr lang="fr-FR" dirty="0" smtClean="0"/>
              <a:t>-le taux de survie est plus faible</a:t>
            </a:r>
          </a:p>
          <a:p>
            <a:pPr marL="0" indent="0">
              <a:buNone/>
            </a:pPr>
            <a:r>
              <a:rPr lang="fr-FR" dirty="0" smtClean="0"/>
              <a:t>-les adénocarcinomes entrainent plus de métastases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133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A, Signes fonctionnels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Parfois de découverte fortuite:</a:t>
            </a:r>
          </a:p>
          <a:p>
            <a:pPr>
              <a:buFontTx/>
              <a:buChar char="-"/>
            </a:pPr>
            <a:r>
              <a:rPr lang="fr-FR" dirty="0" smtClean="0"/>
              <a:t>Métrorragies provoquées +++ (âpres rapport sexuel), indolores , de sang rouge</a:t>
            </a:r>
          </a:p>
          <a:p>
            <a:pPr>
              <a:buFontTx/>
              <a:buChar char="-"/>
            </a:pPr>
            <a:r>
              <a:rPr lang="fr-FR" dirty="0" smtClean="0"/>
              <a:t>Leucorrhée , hydrorrhée</a:t>
            </a:r>
          </a:p>
          <a:p>
            <a:pPr>
              <a:buFontTx/>
              <a:buChar char="-"/>
            </a:pPr>
            <a:r>
              <a:rPr lang="fr-FR" dirty="0" smtClean="0"/>
              <a:t>Dyspareunie profonde</a:t>
            </a:r>
          </a:p>
          <a:p>
            <a:pPr>
              <a:buFontTx/>
              <a:buChar char="-"/>
            </a:pPr>
            <a:r>
              <a:rPr lang="fr-FR" dirty="0" smtClean="0"/>
              <a:t>Algies pelviennes </a:t>
            </a:r>
          </a:p>
          <a:p>
            <a:pPr>
              <a:buFontTx/>
              <a:buChar char="-"/>
            </a:pPr>
            <a:r>
              <a:rPr lang="fr-FR" dirty="0" smtClean="0"/>
              <a:t>Troubles urinaires: hématurie , pollakiurie</a:t>
            </a:r>
          </a:p>
          <a:p>
            <a:pPr>
              <a:buFontTx/>
              <a:buChar char="-"/>
            </a:pPr>
            <a:r>
              <a:rPr lang="fr-FR" dirty="0" smtClean="0"/>
              <a:t>Troubles rectaux : épreintes, ténesmes, faux besoins</a:t>
            </a:r>
          </a:p>
          <a:p>
            <a:pPr>
              <a:buFontTx/>
              <a:buChar char="-"/>
            </a:pPr>
            <a:r>
              <a:rPr lang="fr-FR" dirty="0" smtClean="0"/>
              <a:t>Douleur abdominale (ascite), douleur lombaire (hydronéphrose)</a:t>
            </a:r>
          </a:p>
          <a:p>
            <a:pPr>
              <a:buFontTx/>
              <a:buChar char="-"/>
            </a:pPr>
            <a:r>
              <a:rPr lang="fr-FR" dirty="0" smtClean="0"/>
              <a:t>Altération de l’</a:t>
            </a:r>
            <a:r>
              <a:rPr lang="fr-FR" dirty="0" err="1" smtClean="0"/>
              <a:t>etat</a:t>
            </a:r>
            <a:r>
              <a:rPr lang="fr-FR" dirty="0" smtClean="0"/>
              <a:t> général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7006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8324"/>
            <a:ext cx="10515600" cy="5888639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B, Examen clinique:</a:t>
            </a:r>
          </a:p>
          <a:p>
            <a:r>
              <a:rPr lang="fr-FR" dirty="0" smtClean="0"/>
              <a:t>Palpation des aires ganglionnaires inguinales et sus-claviculaires</a:t>
            </a:r>
          </a:p>
          <a:p>
            <a:endParaRPr lang="fr-FR" dirty="0" smtClean="0"/>
          </a:p>
          <a:p>
            <a:r>
              <a:rPr lang="fr-FR" dirty="0" smtClean="0"/>
              <a:t>Palpation abdominale à la recherche de 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- masse pelvienne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- hépatomégalie , ascite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Examen au spéculum: le cancer du col peut apparaitre sous différentes formes:</a:t>
            </a:r>
          </a:p>
          <a:p>
            <a:pPr>
              <a:buFontTx/>
              <a:buChar char="-"/>
            </a:pPr>
            <a:r>
              <a:rPr lang="fr-FR" dirty="0" smtClean="0"/>
              <a:t>lésion </a:t>
            </a:r>
            <a:r>
              <a:rPr lang="fr-FR" dirty="0" err="1" smtClean="0"/>
              <a:t>éxophytique</a:t>
            </a:r>
            <a:r>
              <a:rPr lang="fr-FR" dirty="0" smtClean="0"/>
              <a:t>( aspect en chou-fleur): la lésion est </a:t>
            </a:r>
            <a:r>
              <a:rPr lang="fr-FR" dirty="0" err="1" smtClean="0"/>
              <a:t>irréguliére</a:t>
            </a:r>
            <a:r>
              <a:rPr lang="fr-FR" dirty="0" smtClean="0"/>
              <a:t> hémorragique</a:t>
            </a:r>
          </a:p>
          <a:p>
            <a:pPr>
              <a:buFontTx/>
              <a:buChar char="-"/>
            </a:pPr>
            <a:r>
              <a:rPr lang="fr-FR" dirty="0" smtClean="0"/>
              <a:t>Lésion ulcérée avec base indurée</a:t>
            </a:r>
          </a:p>
          <a:p>
            <a:pPr>
              <a:buFontTx/>
              <a:buChar char="-"/>
            </a:pPr>
            <a:r>
              <a:rPr lang="fr-FR" dirty="0" smtClean="0"/>
              <a:t>Lésion nécrotique</a:t>
            </a:r>
          </a:p>
          <a:p>
            <a:pPr>
              <a:buFontTx/>
              <a:buChar char="-"/>
            </a:pPr>
            <a:r>
              <a:rPr lang="fr-FR" dirty="0" smtClean="0"/>
              <a:t>Col perçu à la palpation comme étant dur comme de la pierre</a:t>
            </a:r>
          </a:p>
          <a:p>
            <a:pPr>
              <a:buFontTx/>
              <a:buChar char="-"/>
            </a:pPr>
            <a:r>
              <a:rPr lang="fr-FR" dirty="0" smtClean="0"/>
              <a:t>Col gros et lourd ( col en tonneau)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199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2422"/>
            <a:ext cx="10515600" cy="5954541"/>
          </a:xfrm>
        </p:spPr>
        <p:txBody>
          <a:bodyPr/>
          <a:lstStyle/>
          <a:p>
            <a:r>
              <a:rPr lang="fr-FR" dirty="0" smtClean="0"/>
              <a:t>Toute lésion suspecte au spéculum doit </a:t>
            </a:r>
            <a:r>
              <a:rPr lang="fr-FR" dirty="0" err="1" smtClean="0"/>
              <a:t>etre</a:t>
            </a:r>
            <a:r>
              <a:rPr lang="fr-FR" dirty="0" smtClean="0"/>
              <a:t> </a:t>
            </a:r>
            <a:r>
              <a:rPr lang="fr-FR" dirty="0" err="1" smtClean="0"/>
              <a:t>biopsiée</a:t>
            </a:r>
            <a:endParaRPr lang="fr-FR" dirty="0" smtClean="0"/>
          </a:p>
          <a:p>
            <a:r>
              <a:rPr lang="fr-FR" dirty="0" smtClean="0"/>
              <a:t>Toucher pelvien:</a:t>
            </a:r>
          </a:p>
          <a:p>
            <a:pPr>
              <a:buFontTx/>
              <a:buChar char="-"/>
            </a:pPr>
            <a:r>
              <a:rPr lang="fr-FR" dirty="0" smtClean="0"/>
              <a:t>Toucher vaginal ; palpation des parois vaginales et des culs-de-sac vaginaux</a:t>
            </a:r>
          </a:p>
          <a:p>
            <a:pPr>
              <a:buFontTx/>
              <a:buChar char="-"/>
            </a:pPr>
            <a:r>
              <a:rPr lang="fr-FR" dirty="0" smtClean="0"/>
              <a:t>Toucher rectal: palpation de la cloison recto-vaginale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Signes de cancer du col à la colposcopie</a:t>
            </a:r>
          </a:p>
          <a:p>
            <a:pPr marL="0" indent="0">
              <a:buNone/>
            </a:pPr>
            <a:r>
              <a:rPr lang="fr-FR" dirty="0" smtClean="0"/>
              <a:t>-vaisseaux sanguins atypiques</a:t>
            </a:r>
          </a:p>
          <a:p>
            <a:pPr marL="0" indent="0">
              <a:buNone/>
            </a:pPr>
            <a:r>
              <a:rPr lang="fr-FR" dirty="0" smtClean="0"/>
              <a:t>-contours de surface irréguliers</a:t>
            </a:r>
          </a:p>
          <a:p>
            <a:pPr marL="0" indent="0">
              <a:buNone/>
            </a:pPr>
            <a:r>
              <a:rPr lang="fr-FR" dirty="0" smtClean="0"/>
              <a:t>-épithélium ulcéré, friable et jaune orangé </a:t>
            </a:r>
          </a:p>
          <a:p>
            <a:pPr marL="0" indent="0">
              <a:buNone/>
            </a:pPr>
            <a:r>
              <a:rPr lang="fr-FR" dirty="0" smtClean="0"/>
              <a:t>-anomalies </a:t>
            </a:r>
            <a:r>
              <a:rPr lang="fr-FR" dirty="0" err="1" smtClean="0"/>
              <a:t>colposcopiques</a:t>
            </a:r>
            <a:r>
              <a:rPr lang="fr-FR" dirty="0" smtClean="0"/>
              <a:t>  étendues et sévères ou complexes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9579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1220</Words>
  <Application>Microsoft Office PowerPoint</Application>
  <PresentationFormat>Personnalisé</PresentationFormat>
  <Paragraphs>197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CANCER DU COL DE l’UTERUS</vt:lpstr>
      <vt:lpstr> INCIDENCE :</vt:lpstr>
      <vt:lpstr>HISTOIRE NATURELLE DU CANCER DU COL DE l’UTERUS</vt:lpstr>
      <vt:lpstr>      POPULATION A HAUT RISQUE DE CANCER DU COL</vt:lpstr>
      <vt:lpstr>ANA-PATHOLOGIE </vt:lpstr>
      <vt:lpstr>Diapositive 6</vt:lpstr>
      <vt:lpstr>DIAGNOSTIC</vt:lpstr>
      <vt:lpstr>Diapositive 8</vt:lpstr>
      <vt:lpstr>Diapositive 9</vt:lpstr>
      <vt:lpstr>Diapositive 10</vt:lpstr>
      <vt:lpstr>Diapositive 11</vt:lpstr>
      <vt:lpstr>Diapositive 12</vt:lpstr>
      <vt:lpstr>Diapositive 13</vt:lpstr>
      <vt:lpstr>PRISE EN CHARGE THERAPEUTIQUE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PREVENTION</vt:lpstr>
      <vt:lpstr>Diapositive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DU COL DE l’UTERUS</dc:title>
  <dc:creator>anis-300@hotmail.fr</dc:creator>
  <cp:lastModifiedBy>USER</cp:lastModifiedBy>
  <cp:revision>22</cp:revision>
  <dcterms:created xsi:type="dcterms:W3CDTF">2015-04-22T23:03:46Z</dcterms:created>
  <dcterms:modified xsi:type="dcterms:W3CDTF">2015-04-23T11:31:22Z</dcterms:modified>
</cp:coreProperties>
</file>