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60" r:id="rId2"/>
    <p:sldId id="263" r:id="rId3"/>
    <p:sldId id="278" r:id="rId4"/>
    <p:sldId id="264" r:id="rId5"/>
    <p:sldId id="279" r:id="rId6"/>
    <p:sldId id="265" r:id="rId7"/>
    <p:sldId id="277" r:id="rId8"/>
    <p:sldId id="266" r:id="rId9"/>
    <p:sldId id="267" r:id="rId10"/>
    <p:sldId id="280" r:id="rId11"/>
    <p:sldId id="281"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4319">
          <p15:clr>
            <a:srgbClr val="A4A3A4"/>
          </p15:clr>
        </p15:guide>
        <p15:guide id="2" pos="57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1440" y="-114"/>
      </p:cViewPr>
      <p:guideLst>
        <p:guide orient="horz" pos="4319"/>
        <p:guide pos="5759"/>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06DDD2-2A39-4487-9507-8AEEFEFEFE9B}" type="datetimeFigureOut">
              <a:rPr lang="fr-FR" smtClean="0"/>
              <a:pPr/>
              <a:t>06/05/2015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1C6880-BF97-4B87-B7C5-0AF48BA69A23}" type="slidenum">
              <a:rPr lang="fr-FR" smtClean="0"/>
              <a:pPr/>
              <a:t>‹N°›</a:t>
            </a:fld>
            <a:endParaRPr lang="fr-FR"/>
          </a:p>
        </p:txBody>
      </p:sp>
    </p:spTree>
    <p:extLst>
      <p:ext uri="{BB962C8B-B14F-4D97-AF65-F5344CB8AC3E}">
        <p14:creationId xmlns:p14="http://schemas.microsoft.com/office/powerpoint/2010/main" xmlns="" val="3120742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511C6880-BF97-4B87-B7C5-0AF48BA69A23}" type="slidenum">
              <a:rPr lang="fr-FR" smtClean="0"/>
              <a:pPr/>
              <a:t>14</a:t>
            </a:fld>
            <a:endParaRPr lang="fr-FR"/>
          </a:p>
        </p:txBody>
      </p:sp>
    </p:spTree>
    <p:extLst>
      <p:ext uri="{BB962C8B-B14F-4D97-AF65-F5344CB8AC3E}">
        <p14:creationId xmlns:p14="http://schemas.microsoft.com/office/powerpoint/2010/main" xmlns="" val="477222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23493944-CA67-434C-9BDA-B6F87184F252}" type="datetimeFigureOut">
              <a:rPr lang="fr-FR" smtClean="0"/>
              <a:pPr/>
              <a:t>06/05/2015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797C45-346E-4BD2-ADD1-C0018CA443D9}"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3493944-CA67-434C-9BDA-B6F87184F252}" type="datetimeFigureOut">
              <a:rPr lang="fr-FR" smtClean="0"/>
              <a:pPr/>
              <a:t>06/05/2015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797C45-346E-4BD2-ADD1-C0018CA443D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3493944-CA67-434C-9BDA-B6F87184F252}" type="datetimeFigureOut">
              <a:rPr lang="fr-FR" smtClean="0"/>
              <a:pPr/>
              <a:t>06/05/2015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797C45-346E-4BD2-ADD1-C0018CA443D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3493944-CA67-434C-9BDA-B6F87184F252}" type="datetimeFigureOut">
              <a:rPr lang="fr-FR" smtClean="0"/>
              <a:pPr/>
              <a:t>06/05/2015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797C45-346E-4BD2-ADD1-C0018CA443D9}"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23493944-CA67-434C-9BDA-B6F87184F252}" type="datetimeFigureOut">
              <a:rPr lang="fr-FR" smtClean="0"/>
              <a:pPr/>
              <a:t>06/05/2015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797C45-346E-4BD2-ADD1-C0018CA443D9}"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3493944-CA67-434C-9BDA-B6F87184F252}" type="datetimeFigureOut">
              <a:rPr lang="fr-FR" smtClean="0"/>
              <a:pPr/>
              <a:t>06/05/2015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0797C45-346E-4BD2-ADD1-C0018CA443D9}"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3493944-CA67-434C-9BDA-B6F87184F252}" type="datetimeFigureOut">
              <a:rPr lang="fr-FR" smtClean="0"/>
              <a:pPr/>
              <a:t>06/05/2015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0797C45-346E-4BD2-ADD1-C0018CA443D9}"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23493944-CA67-434C-9BDA-B6F87184F252}" type="datetimeFigureOut">
              <a:rPr lang="fr-FR" smtClean="0"/>
              <a:pPr/>
              <a:t>06/05/2015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0797C45-346E-4BD2-ADD1-C0018CA443D9}"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3493944-CA67-434C-9BDA-B6F87184F252}" type="datetimeFigureOut">
              <a:rPr lang="fr-FR" smtClean="0"/>
              <a:pPr/>
              <a:t>06/05/2015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0797C45-346E-4BD2-ADD1-C0018CA443D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3493944-CA67-434C-9BDA-B6F87184F252}" type="datetimeFigureOut">
              <a:rPr lang="fr-FR" smtClean="0"/>
              <a:pPr/>
              <a:t>06/05/2015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0797C45-346E-4BD2-ADD1-C0018CA443D9}"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3493944-CA67-434C-9BDA-B6F87184F252}" type="datetimeFigureOut">
              <a:rPr lang="fr-FR" smtClean="0"/>
              <a:pPr/>
              <a:t>06/05/2015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0797C45-346E-4BD2-ADD1-C0018CA443D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93944-CA67-434C-9BDA-B6F87184F252}" type="datetimeFigureOut">
              <a:rPr lang="fr-FR" smtClean="0"/>
              <a:pPr/>
              <a:t>06/05/2015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797C45-346E-4BD2-ADD1-C0018CA443D9}"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0"/>
            <a:ext cx="8229600" cy="6126163"/>
          </a:xfrm>
        </p:spPr>
        <p:txBody>
          <a:bodyPr/>
          <a:lstStyle/>
          <a:p>
            <a:pPr>
              <a:buNone/>
            </a:pPr>
            <a:endParaRPr lang="fr-FR" dirty="0" smtClean="0"/>
          </a:p>
          <a:p>
            <a:pPr>
              <a:buNone/>
            </a:pPr>
            <a:endParaRPr lang="fr-FR" dirty="0"/>
          </a:p>
        </p:txBody>
      </p:sp>
      <p:sp>
        <p:nvSpPr>
          <p:cNvPr id="4" name="ZoneTexte 3"/>
          <p:cNvSpPr txBox="1"/>
          <p:nvPr/>
        </p:nvSpPr>
        <p:spPr>
          <a:xfrm>
            <a:off x="395536" y="1340768"/>
            <a:ext cx="8748464" cy="830997"/>
          </a:xfrm>
          <a:prstGeom prst="rect">
            <a:avLst/>
          </a:prstGeom>
          <a:noFill/>
        </p:spPr>
        <p:txBody>
          <a:bodyPr wrap="square" rtlCol="0">
            <a:spAutoFit/>
          </a:bodyPr>
          <a:lstStyle/>
          <a:p>
            <a:r>
              <a:rPr lang="fr-FR" sz="4800" b="1" dirty="0" smtClean="0"/>
              <a:t>AMÉNORRHÉES SECONDAIRES</a:t>
            </a:r>
            <a:endParaRPr lang="fr-FR" sz="4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124744"/>
            <a:ext cx="9142413" cy="3170099"/>
          </a:xfrm>
          <a:prstGeom prst="rect">
            <a:avLst/>
          </a:prstGeom>
        </p:spPr>
        <p:txBody>
          <a:bodyPr wrap="square">
            <a:spAutoFit/>
          </a:bodyPr>
          <a:lstStyle/>
          <a:p>
            <a:r>
              <a:rPr lang="fr-FR" sz="4000" b="1" dirty="0" smtClean="0"/>
              <a:t>Synéchies utérines </a:t>
            </a:r>
            <a:r>
              <a:rPr lang="fr-FR" sz="4000" dirty="0" smtClean="0"/>
              <a:t>Secondaires à une destruction de l'endomètre, d'origine traumatique le plus souvent, plus rarement par atteinte tuberculeuse.</a:t>
            </a:r>
          </a:p>
          <a:p>
            <a:r>
              <a:rPr lang="fr-FR" sz="4000" dirty="0" err="1" smtClean="0"/>
              <a:t>conisation</a:t>
            </a:r>
            <a:r>
              <a:rPr lang="fr-FR" sz="4000" dirty="0" smtClean="0"/>
              <a:t>, amputation du col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87" y="764704"/>
            <a:ext cx="9142413" cy="4401205"/>
          </a:xfrm>
          <a:prstGeom prst="rect">
            <a:avLst/>
          </a:prstGeom>
        </p:spPr>
        <p:txBody>
          <a:bodyPr wrap="square">
            <a:spAutoFit/>
          </a:bodyPr>
          <a:lstStyle/>
          <a:p>
            <a:r>
              <a:rPr lang="fr-FR" sz="2800" b="1" dirty="0" smtClean="0"/>
              <a:t>Sténose cicatricielle du</a:t>
            </a:r>
            <a:r>
              <a:rPr lang="fr-FR" sz="2800" dirty="0" smtClean="0"/>
              <a:t> </a:t>
            </a:r>
            <a:r>
              <a:rPr lang="fr-FR" sz="2800" b="1" dirty="0" smtClean="0"/>
              <a:t>col utérin </a:t>
            </a:r>
            <a:r>
              <a:rPr lang="fr-FR" sz="2800" dirty="0" smtClean="0"/>
              <a:t>Secondaire à une électrocoagulation du col trop appliquée ou à une intervention chirurgicale, </a:t>
            </a:r>
            <a:r>
              <a:rPr lang="fr-FR" sz="2800" dirty="0" err="1" smtClean="0"/>
              <a:t>conisation</a:t>
            </a:r>
            <a:r>
              <a:rPr lang="fr-FR" sz="2800" dirty="0" smtClean="0"/>
              <a:t> ou amputation du col. L'aménorrhée s'accompagne souvent de douleur menstruelle par rétention. Le test à la progestérone est négatif mais peut déclencher des douleurs pelviennes. Diagnostic : l'examen clinique confirme un orifice ponctiforme ou absent, non </a:t>
            </a:r>
            <a:r>
              <a:rPr lang="fr-FR" sz="2800" dirty="0" err="1" smtClean="0"/>
              <a:t>cathétérisable</a:t>
            </a:r>
            <a:r>
              <a:rPr lang="fr-FR" sz="2800" dirty="0" smtClean="0"/>
              <a:t> par l'hystéromètre. Traitement : consiste à </a:t>
            </a:r>
            <a:r>
              <a:rPr lang="fr-FR" sz="2800" dirty="0" err="1" smtClean="0"/>
              <a:t>cathétériser</a:t>
            </a:r>
            <a:r>
              <a:rPr lang="fr-FR" sz="2800" dirty="0" smtClean="0"/>
              <a:t> le canal </a:t>
            </a:r>
            <a:r>
              <a:rPr lang="fr-FR" sz="2800" dirty="0" err="1" smtClean="0"/>
              <a:t>endocervical</a:t>
            </a:r>
            <a:r>
              <a:rPr lang="fr-FR" sz="2800" dirty="0" smtClean="0"/>
              <a:t> et à agrandir l'orifice </a:t>
            </a:r>
            <a:r>
              <a:rPr lang="fr-FR" sz="2800" dirty="0" err="1" smtClean="0"/>
              <a:t>sténosé</a:t>
            </a:r>
            <a:r>
              <a:rPr lang="fr-FR" sz="2800" dirty="0" smtClean="0"/>
              <a:t> (</a:t>
            </a:r>
            <a:r>
              <a:rPr lang="fr-FR" sz="2800" dirty="0" err="1" smtClean="0"/>
              <a:t>trachéloplastie</a:t>
            </a:r>
            <a:r>
              <a:rPr lang="fr-FR" sz="2800" dirty="0" smtClean="0"/>
              <a:t>). </a:t>
            </a:r>
            <a:endParaRPr lang="fr-FR"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 y="0"/>
            <a:ext cx="9142413" cy="6856413"/>
          </a:xfrm>
        </p:spPr>
        <p:txBody>
          <a:bodyPr/>
          <a:lstStyle/>
          <a:p>
            <a:pPr>
              <a:buNone/>
            </a:pPr>
            <a:endParaRPr lang="fr-FR" dirty="0" smtClean="0"/>
          </a:p>
          <a:p>
            <a:pPr>
              <a:buNone/>
            </a:pPr>
            <a:endParaRPr lang="fr-FR" dirty="0"/>
          </a:p>
        </p:txBody>
      </p:sp>
      <p:sp>
        <p:nvSpPr>
          <p:cNvPr id="4" name="Rectangle 3"/>
          <p:cNvSpPr/>
          <p:nvPr/>
        </p:nvSpPr>
        <p:spPr>
          <a:xfrm>
            <a:off x="1" y="0"/>
            <a:ext cx="9142412" cy="6001643"/>
          </a:xfrm>
          <a:prstGeom prst="rect">
            <a:avLst/>
          </a:prstGeom>
        </p:spPr>
        <p:txBody>
          <a:bodyPr wrap="square">
            <a:spAutoFit/>
          </a:bodyPr>
          <a:lstStyle/>
          <a:p>
            <a:endParaRPr lang="fr-FR" sz="2400" dirty="0"/>
          </a:p>
          <a:p>
            <a:endParaRPr lang="fr-FR" sz="2400" dirty="0" smtClean="0"/>
          </a:p>
          <a:p>
            <a:endParaRPr lang="fr-FR" sz="2400" dirty="0"/>
          </a:p>
          <a:p>
            <a:r>
              <a:rPr lang="fr-FR" sz="2400" dirty="0" smtClean="0"/>
              <a:t>L'aménorrhée s'installe après un épisode de la vie génitale : IVG, curetage, hémorragie des suites de couches ayant nécessité la vérification de l'utérus. Le risque de synéchie est particulièrement grand après curetage du post-partum ou sur grossesse avancée avec rétention d'œuf mort. L'aménorrhée peut être liée à :  Une synéchie très étendue, ayant entraîné une destruction importante de l'endomètre,  Une synéchie isthmique étendue, son mécanisme fait alors intervenir des phénomènes réflexes. Le diagnostic repose sur </a:t>
            </a:r>
            <a:r>
              <a:rPr lang="fr-FR" sz="2400" b="1" dirty="0" smtClean="0"/>
              <a:t>l'hystéroscopie</a:t>
            </a:r>
            <a:r>
              <a:rPr lang="fr-FR" sz="2400" dirty="0" smtClean="0"/>
              <a:t>. Traitement : chirurgical, il consiste à effondrer la synéchie sous </a:t>
            </a:r>
            <a:r>
              <a:rPr lang="fr-FR" sz="2400" dirty="0" err="1" smtClean="0"/>
              <a:t>hystéroscopie</a:t>
            </a:r>
            <a:r>
              <a:rPr lang="fr-FR" sz="2400" dirty="0" smtClean="0"/>
              <a:t>. Le pronostic dépend de l'étendue et de l'ancienneté des lésions. En cas de synéchie tuberculeuse, il doit être médical et consiste en une antibiothérapie antituberculeuse, étant donné le caractère définitif de la stérilité</a:t>
            </a:r>
            <a:endParaRPr lang="fr-FR"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 y="0"/>
            <a:ext cx="9142413" cy="6856413"/>
          </a:xfrm>
        </p:spPr>
        <p:txBody>
          <a:bodyPr/>
          <a:lstStyle/>
          <a:p>
            <a:pPr>
              <a:buNone/>
            </a:pPr>
            <a:endParaRPr lang="fr-FR" dirty="0" smtClean="0"/>
          </a:p>
          <a:p>
            <a:pPr>
              <a:buNone/>
            </a:pPr>
            <a:endParaRPr lang="fr-FR" dirty="0"/>
          </a:p>
        </p:txBody>
      </p:sp>
      <p:sp>
        <p:nvSpPr>
          <p:cNvPr id="4" name="Rectangle 3"/>
          <p:cNvSpPr/>
          <p:nvPr/>
        </p:nvSpPr>
        <p:spPr>
          <a:xfrm>
            <a:off x="0" y="0"/>
            <a:ext cx="9142413" cy="9971961"/>
          </a:xfrm>
          <a:prstGeom prst="rect">
            <a:avLst/>
          </a:prstGeom>
        </p:spPr>
        <p:txBody>
          <a:bodyPr wrap="square">
            <a:spAutoFit/>
          </a:bodyPr>
          <a:lstStyle/>
          <a:p>
            <a:r>
              <a:rPr lang="fr-FR" sz="2400" b="1" dirty="0" smtClean="0"/>
              <a:t>D'origine ovarienne </a:t>
            </a:r>
            <a:r>
              <a:rPr lang="fr-FR" sz="2400" dirty="0" smtClean="0"/>
              <a:t>Les dosages des gonadotrophines sont perturbés. a. </a:t>
            </a:r>
            <a:r>
              <a:rPr lang="fr-FR" sz="2400" b="1" dirty="0" smtClean="0"/>
              <a:t>Ménopause précoce </a:t>
            </a:r>
            <a:r>
              <a:rPr lang="fr-FR" sz="2400" dirty="0" smtClean="0"/>
              <a:t>ou physiologique Elle est provoquée par l'épuisement prématuré du capital ovarien ou un dysfonctionnement ovarien. La ménopause est dite précoce lorsqu'elle s'installe avant 40 ans. Sa prévalence est d'environ 2 % dans la population. Selon le mécanisme en cause l'arrêt du fonctionnement ovarien n'est pas toujours définitif d'où le terme de plus en plus utilisé d'insuffisance ovarienne prématurée. Des antécédents identiques sont parfois retrouvés dans la famille. L'aménorrhée s'accompagne de bouffées de chaleur dans 50 % des cas et l'examen clinique peut retrouver une </a:t>
            </a:r>
            <a:r>
              <a:rPr lang="fr-FR" sz="2400" dirty="0" err="1" smtClean="0"/>
              <a:t>hypoestrogénie</a:t>
            </a:r>
            <a:r>
              <a:rPr lang="fr-FR" sz="2400" dirty="0" smtClean="0"/>
              <a:t> clinique. Le test aux progestatifs est négatif. Le diagnostic est affirmé par un taux de FSH très élevé confirmé par 2 dosages faits à un mois d'intervalle. Plusieurs causes sont invoquées : chirurgicales (ovariectomie) toxiques (chimiothérapie, radiothérapie, la galactosémie, le tabac), auto-immunité, génétiques. Un traitement substitutif </a:t>
            </a:r>
            <a:r>
              <a:rPr lang="fr-FR" sz="2400" dirty="0" err="1"/>
              <a:t>e</a:t>
            </a:r>
            <a:r>
              <a:rPr lang="fr-FR" sz="2400" dirty="0" err="1" smtClean="0"/>
              <a:t>stroprogestatif</a:t>
            </a:r>
            <a:r>
              <a:rPr lang="fr-FR" sz="2400" dirty="0" smtClean="0"/>
              <a:t> est nécessaire pour éviter des troubles trophiques, une involution des organes génitaux, des troubles sexuels et une ostéoporose</a:t>
            </a:r>
          </a:p>
          <a:p>
            <a:endParaRPr lang="fr-FR" sz="2400"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 y="0"/>
            <a:ext cx="9142413" cy="6856413"/>
          </a:xfrm>
        </p:spPr>
        <p:txBody>
          <a:bodyPr/>
          <a:lstStyle/>
          <a:p>
            <a:pPr>
              <a:buNone/>
            </a:pPr>
            <a:endParaRPr lang="fr-FR" dirty="0" smtClean="0"/>
          </a:p>
          <a:p>
            <a:pPr>
              <a:buNone/>
            </a:pPr>
            <a:endParaRPr lang="fr-FR" dirty="0"/>
          </a:p>
        </p:txBody>
      </p:sp>
      <p:sp>
        <p:nvSpPr>
          <p:cNvPr id="4" name="Rectangle 3"/>
          <p:cNvSpPr/>
          <p:nvPr/>
        </p:nvSpPr>
        <p:spPr>
          <a:xfrm>
            <a:off x="323528" y="335846"/>
            <a:ext cx="8818884" cy="5262979"/>
          </a:xfrm>
          <a:prstGeom prst="rect">
            <a:avLst/>
          </a:prstGeom>
        </p:spPr>
        <p:txBody>
          <a:bodyPr wrap="square">
            <a:spAutoFit/>
          </a:bodyPr>
          <a:lstStyle/>
          <a:p>
            <a:r>
              <a:rPr lang="fr-FR" sz="2400" b="1" dirty="0" smtClean="0"/>
              <a:t>Dystrophie ovarienne </a:t>
            </a:r>
            <a:r>
              <a:rPr lang="fr-FR" sz="2400" dirty="0" smtClean="0"/>
              <a:t>ou syndrome des </a:t>
            </a:r>
            <a:r>
              <a:rPr lang="fr-FR" sz="2400" b="1" dirty="0" smtClean="0"/>
              <a:t>OMPK</a:t>
            </a:r>
            <a:r>
              <a:rPr lang="fr-FR" sz="2400" dirty="0" smtClean="0"/>
              <a:t> Typiquement associé à :  Une aménorrhée secondaire succédant à une spanioménorrhée,  Une obésité de type androïde,  </a:t>
            </a:r>
            <a:r>
              <a:rPr lang="fr-FR" sz="2400" dirty="0" smtClean="0"/>
              <a:t>Une </a:t>
            </a:r>
            <a:r>
              <a:rPr lang="fr-FR" sz="2400" dirty="0" err="1" smtClean="0"/>
              <a:t>infertilitép</a:t>
            </a:r>
            <a:r>
              <a:rPr lang="fr-FR" sz="2400" dirty="0" smtClean="0"/>
              <a:t> </a:t>
            </a:r>
            <a:r>
              <a:rPr lang="fr-FR" sz="2400" dirty="0" smtClean="0"/>
              <a:t>anovulatoire et 2 volumineux ovaires réguliers sans trace d'ovulation, de couleur blanc nacré à la cœlioscopie</a:t>
            </a:r>
            <a:r>
              <a:rPr lang="fr-FR" sz="2400" dirty="0" smtClean="0"/>
              <a:t>.</a:t>
            </a:r>
          </a:p>
          <a:p>
            <a:r>
              <a:rPr lang="fr-FR" sz="2400" dirty="0" smtClean="0"/>
              <a:t> </a:t>
            </a:r>
            <a:r>
              <a:rPr lang="fr-FR" sz="2400" dirty="0" smtClean="0"/>
              <a:t>Le diagnostic est paraclinique :  LH augmentée sans pic ovulatoire,  FSH normale -&gt; augmentation du rapport LH/FSH &gt; 2,  </a:t>
            </a:r>
            <a:r>
              <a:rPr lang="fr-FR" sz="2400" dirty="0" smtClean="0"/>
              <a:t>Androgènes </a:t>
            </a:r>
            <a:r>
              <a:rPr lang="fr-FR" sz="2400" dirty="0" smtClean="0"/>
              <a:t>élevés (</a:t>
            </a:r>
            <a:r>
              <a:rPr lang="fr-FR" sz="2400" dirty="0" err="1" smtClean="0"/>
              <a:t>androstènedione</a:t>
            </a:r>
            <a:r>
              <a:rPr lang="fr-FR" sz="2400" dirty="0" smtClean="0"/>
              <a:t> (2 à 3 fois la normale) et la testostérone  (1,8 à 3,5 </a:t>
            </a:r>
            <a:r>
              <a:rPr lang="fr-FR" sz="2400" dirty="0" err="1" smtClean="0"/>
              <a:t>nmol</a:t>
            </a:r>
            <a:r>
              <a:rPr lang="fr-FR" sz="2400" dirty="0" smtClean="0"/>
              <a:t>/ml))  </a:t>
            </a:r>
            <a:endParaRPr lang="fr-FR" sz="2400" dirty="0" smtClean="0"/>
          </a:p>
          <a:p>
            <a:r>
              <a:rPr lang="fr-FR" sz="2400" dirty="0" smtClean="0"/>
              <a:t>La </a:t>
            </a:r>
            <a:r>
              <a:rPr lang="fr-FR" sz="2400" dirty="0" smtClean="0"/>
              <a:t>physiopathologie de l'OPK n'est pas encore bien élucidée. =&gt; Échographie :  augmentation du volume ovarien -&gt; ovaire sphérique  hypertrophie du stroma,  couronne de microkystes. </a:t>
            </a:r>
            <a:endParaRPr lang="fr-FR" sz="2400" dirty="0" smtClean="0"/>
          </a:p>
          <a:p>
            <a:r>
              <a:rPr lang="fr-FR" sz="2400" dirty="0" smtClean="0"/>
              <a:t>Traitement </a:t>
            </a:r>
            <a:r>
              <a:rPr lang="fr-FR" sz="2400" dirty="0" smtClean="0"/>
              <a:t>: il est différent selon que la patiente souhaite ou non une grossesse. </a:t>
            </a:r>
            <a:endParaRPr lang="fr-FR"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0"/>
            <a:ext cx="8229600" cy="6126163"/>
          </a:xfrm>
        </p:spPr>
        <p:txBody>
          <a:bodyPr/>
          <a:lstStyle/>
          <a:p>
            <a:pPr>
              <a:buNone/>
            </a:pPr>
            <a:endParaRPr lang="fr-FR" dirty="0" smtClean="0"/>
          </a:p>
          <a:p>
            <a:pPr>
              <a:buNone/>
            </a:pPr>
            <a:endParaRPr lang="fr-FR" dirty="0"/>
          </a:p>
        </p:txBody>
      </p:sp>
      <p:sp>
        <p:nvSpPr>
          <p:cNvPr id="5" name="Rectangle 4"/>
          <p:cNvSpPr/>
          <p:nvPr/>
        </p:nvSpPr>
        <p:spPr>
          <a:xfrm>
            <a:off x="-1" y="0"/>
            <a:ext cx="9142413" cy="9879628"/>
          </a:xfrm>
          <a:prstGeom prst="rect">
            <a:avLst/>
          </a:prstGeom>
        </p:spPr>
        <p:txBody>
          <a:bodyPr wrap="square">
            <a:spAutoFit/>
          </a:bodyPr>
          <a:lstStyle/>
          <a:p>
            <a:endParaRPr lang="fr-FR" sz="2400" dirty="0"/>
          </a:p>
          <a:p>
            <a:r>
              <a:rPr lang="fr-FR" sz="2400" dirty="0" smtClean="0"/>
              <a:t>LES AMENORRHEES SECONDAIRES </a:t>
            </a:r>
            <a:r>
              <a:rPr lang="fr-FR" sz="2400" b="1" dirty="0" smtClean="0"/>
              <a:t>CENTRALES</a:t>
            </a:r>
            <a:r>
              <a:rPr lang="fr-FR" sz="2400" dirty="0" smtClean="0"/>
              <a:t> Les gonadotrophines sont normales ou basses. L'œstradiol est en général effondré. En cas de prolactine élevée, on pratique un test à la TRH sur prolactine (PRL). En cas de prolactine normale, un test à la LHRH peut-être réalisé pour évaluer la profondeur de l'hypogonadisme </a:t>
            </a:r>
            <a:r>
              <a:rPr lang="fr-FR" sz="2400" dirty="0" err="1" smtClean="0"/>
              <a:t>hypogonadotrophique</a:t>
            </a:r>
            <a:r>
              <a:rPr lang="fr-FR" sz="2400" dirty="0" smtClean="0"/>
              <a:t>, et un bilan endocrinien des autres axes complète les explorations. Une IRM </a:t>
            </a:r>
            <a:r>
              <a:rPr lang="fr-FR" sz="2400" dirty="0" err="1" smtClean="0"/>
              <a:t>hypothalamo</a:t>
            </a:r>
            <a:r>
              <a:rPr lang="fr-FR" sz="2400" dirty="0" smtClean="0"/>
              <a:t>-hypophysaire est systématiquement réalisée, à la recherche d'une lésion organique centrale.</a:t>
            </a:r>
          </a:p>
          <a:p>
            <a:r>
              <a:rPr lang="fr-FR" sz="2400" dirty="0" smtClean="0"/>
              <a:t> Aménorrhées </a:t>
            </a:r>
            <a:r>
              <a:rPr lang="fr-FR" sz="2400" b="1" dirty="0" smtClean="0"/>
              <a:t>hypophysaires </a:t>
            </a:r>
            <a:r>
              <a:rPr lang="fr-FR" sz="2400" dirty="0" smtClean="0"/>
              <a:t>a. </a:t>
            </a:r>
            <a:r>
              <a:rPr lang="fr-FR" sz="2400" b="1" dirty="0" smtClean="0"/>
              <a:t>Syndrome de </a:t>
            </a:r>
            <a:r>
              <a:rPr lang="fr-FR" sz="2400" b="1" dirty="0" err="1" smtClean="0"/>
              <a:t>Sheehan</a:t>
            </a:r>
            <a:r>
              <a:rPr lang="fr-FR" sz="2400" dirty="0" smtClean="0"/>
              <a:t> </a:t>
            </a:r>
          </a:p>
          <a:p>
            <a:r>
              <a:rPr lang="fr-FR" sz="2400" dirty="0" smtClean="0"/>
              <a:t>1. Dans sa forme complète, il réalise une insuffisance hypophysaire globale par nécrose ischémique du lobe antérieur, secondaire à un accouchement hémorragique. Cliniquement : absence de montée laiteuse et de retour de couches, puis altération de l'état général avec asthénie, frilosité, crampes musculaires et anomalies de la pilosité</a:t>
            </a:r>
            <a:r>
              <a:rPr lang="fr-FR" dirty="0" smtClean="0"/>
              <a:t>. </a:t>
            </a:r>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 y="-1"/>
            <a:ext cx="9142413" cy="6856413"/>
          </a:xfrm>
        </p:spPr>
        <p:txBody>
          <a:bodyPr/>
          <a:lstStyle/>
          <a:p>
            <a:pPr>
              <a:buNone/>
            </a:pPr>
            <a:endParaRPr lang="fr-FR" dirty="0" smtClean="0"/>
          </a:p>
          <a:p>
            <a:pPr>
              <a:buNone/>
            </a:pPr>
            <a:endParaRPr lang="fr-FR" dirty="0"/>
          </a:p>
        </p:txBody>
      </p:sp>
      <p:sp>
        <p:nvSpPr>
          <p:cNvPr id="4" name="Rectangle 3"/>
          <p:cNvSpPr/>
          <p:nvPr/>
        </p:nvSpPr>
        <p:spPr>
          <a:xfrm>
            <a:off x="0" y="0"/>
            <a:ext cx="8820472" cy="6124754"/>
          </a:xfrm>
          <a:prstGeom prst="rect">
            <a:avLst/>
          </a:prstGeom>
        </p:spPr>
        <p:txBody>
          <a:bodyPr wrap="square">
            <a:spAutoFit/>
          </a:bodyPr>
          <a:lstStyle/>
          <a:p>
            <a:r>
              <a:rPr lang="fr-FR" sz="2800" dirty="0" smtClean="0"/>
              <a:t> de Le bilan endocrinien confirme l'atteinte des différentes sécrétions de l'antéhypophyse avec une TSH basse, des gonadotrophines basses ou normales non réactivées sous GnRH, prolactine souvent indétectable. ACTH bas associé à un cortisol plasmatique bas aux différentes heures de prélèvement. Le traitement est substitutif, il associe aux </a:t>
            </a:r>
            <a:r>
              <a:rPr lang="fr-FR" sz="2800" dirty="0" err="1" smtClean="0"/>
              <a:t>œstroprogestatifs</a:t>
            </a:r>
            <a:r>
              <a:rPr lang="fr-FR" sz="2800" dirty="0" smtClean="0"/>
              <a:t> de l'hydrocortisone et des extraits thyroïdiens. </a:t>
            </a:r>
          </a:p>
          <a:p>
            <a:r>
              <a:rPr lang="fr-FR" sz="2800" dirty="0" smtClean="0"/>
              <a:t>2. Des formes </a:t>
            </a:r>
            <a:r>
              <a:rPr lang="fr-FR" sz="2800" dirty="0" smtClean="0"/>
              <a:t>frustes </a:t>
            </a:r>
            <a:r>
              <a:rPr lang="fr-FR" sz="2800" dirty="0" smtClean="0"/>
              <a:t>sont le plus souvent rencontrées. Elles se traduisent par une aménorrhée secondaire associée à des troubles endocriniens discrets. b. </a:t>
            </a:r>
            <a:endParaRPr lang="fr-FR" sz="2800" dirty="0" smtClean="0"/>
          </a:p>
          <a:p>
            <a:r>
              <a:rPr lang="fr-FR" sz="2800" b="1" dirty="0" err="1" smtClean="0"/>
              <a:t>Hypophysite</a:t>
            </a:r>
            <a:r>
              <a:rPr lang="fr-FR" sz="2800" b="1" dirty="0" smtClean="0"/>
              <a:t> </a:t>
            </a:r>
            <a:r>
              <a:rPr lang="fr-FR" sz="2800" b="1" dirty="0" smtClean="0"/>
              <a:t>auto-immune</a:t>
            </a:r>
            <a:r>
              <a:rPr lang="fr-FR" sz="2800" dirty="0" smtClean="0"/>
              <a:t>. </a:t>
            </a:r>
          </a:p>
          <a:p>
            <a:r>
              <a:rPr lang="fr-FR" sz="2800" dirty="0" smtClean="0"/>
              <a:t>Elle réalise un tableau voisin et se caractérise par la positivité des auto-anticorps </a:t>
            </a:r>
            <a:r>
              <a:rPr lang="fr-FR" sz="2800" dirty="0" err="1" smtClean="0"/>
              <a:t>antihypophyse</a:t>
            </a:r>
            <a:r>
              <a:rPr lang="fr-FR" sz="2800" dirty="0" smtClean="0"/>
              <a:t>. </a:t>
            </a:r>
            <a:endParaRPr lang="fr-FR"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 y="0"/>
            <a:ext cx="9142413" cy="6856413"/>
          </a:xfrm>
        </p:spPr>
        <p:txBody>
          <a:bodyPr/>
          <a:lstStyle/>
          <a:p>
            <a:endParaRPr lang="fr-FR" dirty="0" smtClean="0"/>
          </a:p>
          <a:p>
            <a:pPr>
              <a:buNone/>
            </a:pPr>
            <a:endParaRPr lang="fr-FR" dirty="0"/>
          </a:p>
        </p:txBody>
      </p:sp>
      <p:sp>
        <p:nvSpPr>
          <p:cNvPr id="4" name="Rectangle 3"/>
          <p:cNvSpPr/>
          <p:nvPr/>
        </p:nvSpPr>
        <p:spPr>
          <a:xfrm>
            <a:off x="-1" y="0"/>
            <a:ext cx="9142413" cy="7109639"/>
          </a:xfrm>
          <a:prstGeom prst="rect">
            <a:avLst/>
          </a:prstGeom>
        </p:spPr>
        <p:txBody>
          <a:bodyPr wrap="square">
            <a:spAutoFit/>
          </a:bodyPr>
          <a:lstStyle/>
          <a:p>
            <a:r>
              <a:rPr lang="fr-FR" sz="2400" dirty="0" smtClean="0"/>
              <a:t>c. Tumeurs de l'hypophyse Elles entraînent une aménorrhée par compression ou par destruction des cellules hypophysaires. Le syndrome tumoral est souvent au premier plan. Le pronostic est grave, lié à la tumeur. Les tumeurs hypophysaires correspondent à 10 % de l'ensemble des tumeurs intracrâniennes. </a:t>
            </a:r>
          </a:p>
          <a:p>
            <a:r>
              <a:rPr lang="fr-FR" sz="2400" dirty="0" smtClean="0"/>
              <a:t>d. Aménorrhées avec </a:t>
            </a:r>
            <a:r>
              <a:rPr lang="fr-FR" sz="2400" b="1" dirty="0" err="1" smtClean="0"/>
              <a:t>hyperprolactinémie</a:t>
            </a:r>
            <a:r>
              <a:rPr lang="fr-FR" sz="2400" b="1" dirty="0" smtClean="0"/>
              <a:t> </a:t>
            </a:r>
          </a:p>
          <a:p>
            <a:r>
              <a:rPr lang="fr-FR" sz="2400" dirty="0" smtClean="0"/>
              <a:t>1. Les </a:t>
            </a:r>
            <a:r>
              <a:rPr lang="fr-FR" sz="2400" b="1" dirty="0" smtClean="0"/>
              <a:t>adénomes à prolactine </a:t>
            </a:r>
            <a:r>
              <a:rPr lang="fr-FR" sz="2400" dirty="0" smtClean="0"/>
              <a:t>En cas d'adénome vrai ou </a:t>
            </a:r>
            <a:r>
              <a:rPr lang="fr-FR" sz="2400" dirty="0" err="1" smtClean="0"/>
              <a:t>macroadénome</a:t>
            </a:r>
            <a:r>
              <a:rPr lang="fr-FR" sz="2400" dirty="0" smtClean="0"/>
              <a:t>, l'aménorrhée est souvent associée à une galactorrhée, des céphalées et des troubles visuels. Le but des examens est de mettre en évidence un adénome à prolactine qui peut menacer la fonction oculaire, se nécroser et grossir brusquement sous </a:t>
            </a:r>
            <a:r>
              <a:rPr lang="fr-FR" sz="2400" dirty="0" err="1"/>
              <a:t>e</a:t>
            </a:r>
            <a:r>
              <a:rPr lang="fr-FR" sz="2400" dirty="0" err="1" smtClean="0"/>
              <a:t>stroprogestatifs</a:t>
            </a:r>
            <a:r>
              <a:rPr lang="fr-FR" sz="2400" dirty="0" smtClean="0"/>
              <a:t> ou lors d'une grossesse. Biologiquement : élévation importante de la prolactine </a:t>
            </a:r>
            <a:r>
              <a:rPr lang="fr-FR" sz="2400" b="1" dirty="0" smtClean="0"/>
              <a:t>&gt; 100 </a:t>
            </a:r>
            <a:r>
              <a:rPr lang="fr-FR" sz="2400" b="1" dirty="0" err="1" smtClean="0"/>
              <a:t>ng</a:t>
            </a:r>
            <a:r>
              <a:rPr lang="fr-FR" sz="2400" b="1" dirty="0" smtClean="0"/>
              <a:t>/ml. </a:t>
            </a:r>
            <a:r>
              <a:rPr lang="fr-FR" sz="2400" dirty="0" smtClean="0"/>
              <a:t>Le diagnostic est confirmé par la radiographie du crâne qui montre une érosion de la selle turcique. Une IRM de l'antéhypophyse est essentielle pour détecter les adénomes à prolactine souvent de petit volume. Le traitement des adénomes à prolactine vrais est chirurgical. Le plus souvent il s'agit d'un </a:t>
            </a:r>
            <a:r>
              <a:rPr lang="fr-FR" sz="2400" dirty="0" err="1" smtClean="0"/>
              <a:t>microadénome</a:t>
            </a:r>
            <a:r>
              <a:rPr lang="fr-FR" sz="2400" dirty="0" smtClean="0"/>
              <a:t> mesurant moins de 10 mm de diamètre. Le diagnostic radiologique est plus difficile, il faut alors recourir à l'examen IRM de </a:t>
            </a:r>
            <a:endParaRPr lang="fr-FR"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87" y="1587"/>
            <a:ext cx="9142413" cy="6856413"/>
          </a:xfrm>
        </p:spPr>
        <p:txBody>
          <a:bodyPr/>
          <a:lstStyle/>
          <a:p>
            <a:pPr>
              <a:buNone/>
            </a:pPr>
            <a:endParaRPr lang="fr-FR" dirty="0" smtClean="0"/>
          </a:p>
          <a:p>
            <a:pPr>
              <a:buNone/>
            </a:pPr>
            <a:endParaRPr lang="fr-FR" dirty="0"/>
          </a:p>
        </p:txBody>
      </p:sp>
      <p:sp>
        <p:nvSpPr>
          <p:cNvPr id="4" name="Rectangle 3"/>
          <p:cNvSpPr/>
          <p:nvPr/>
        </p:nvSpPr>
        <p:spPr>
          <a:xfrm>
            <a:off x="0" y="0"/>
            <a:ext cx="9142413" cy="4524315"/>
          </a:xfrm>
          <a:prstGeom prst="rect">
            <a:avLst/>
          </a:prstGeom>
        </p:spPr>
        <p:txBody>
          <a:bodyPr wrap="square">
            <a:spAutoFit/>
          </a:bodyPr>
          <a:lstStyle/>
          <a:p>
            <a:r>
              <a:rPr lang="fr-FR" sz="3600" dirty="0" smtClean="0"/>
              <a:t>l'hypophyse. Le traitement est médical. Le pronostic est bon et la fécondité ultérieure non modifiée. Le </a:t>
            </a:r>
            <a:r>
              <a:rPr lang="fr-FR" sz="3600" dirty="0" err="1" smtClean="0"/>
              <a:t>microadénome</a:t>
            </a:r>
            <a:r>
              <a:rPr lang="fr-FR" sz="3600" dirty="0" smtClean="0"/>
              <a:t> disparaît le plus souvent après une grossesse. </a:t>
            </a:r>
          </a:p>
          <a:p>
            <a:r>
              <a:rPr lang="fr-FR" sz="3600" dirty="0" smtClean="0"/>
              <a:t>2. Les </a:t>
            </a:r>
            <a:r>
              <a:rPr lang="fr-FR" sz="3600" dirty="0" err="1" smtClean="0"/>
              <a:t>hyperprolactinémies</a:t>
            </a:r>
            <a:r>
              <a:rPr lang="fr-FR" sz="3600" dirty="0" smtClean="0"/>
              <a:t> non tumorales Elles entraînent une aménorrhée-galactorrhée isolée. Le taux de prolactine est modérément élevée &lt; 100 </a:t>
            </a:r>
            <a:r>
              <a:rPr lang="fr-FR" sz="3600" dirty="0" err="1" smtClean="0"/>
              <a:t>ng</a:t>
            </a:r>
            <a:r>
              <a:rPr lang="fr-FR" sz="3600" dirty="0" smtClean="0"/>
              <a:t>/ml. La selle turcique est normale</a:t>
            </a:r>
            <a:r>
              <a:rPr lang="fr-FR" dirty="0" smtClean="0"/>
              <a:t>. </a:t>
            </a:r>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 y="0"/>
            <a:ext cx="9142412" cy="6856413"/>
          </a:xfrm>
        </p:spPr>
        <p:txBody>
          <a:bodyPr/>
          <a:lstStyle/>
          <a:p>
            <a:pPr>
              <a:buNone/>
            </a:pPr>
            <a:endParaRPr lang="fr-FR" dirty="0" smtClean="0"/>
          </a:p>
          <a:p>
            <a:pPr>
              <a:buNone/>
            </a:pPr>
            <a:endParaRPr lang="fr-FR" dirty="0"/>
          </a:p>
        </p:txBody>
      </p:sp>
      <p:sp>
        <p:nvSpPr>
          <p:cNvPr id="4" name="Rectangle 3"/>
          <p:cNvSpPr/>
          <p:nvPr/>
        </p:nvSpPr>
        <p:spPr>
          <a:xfrm>
            <a:off x="-1" y="0"/>
            <a:ext cx="9142413" cy="4832092"/>
          </a:xfrm>
          <a:prstGeom prst="rect">
            <a:avLst/>
          </a:prstGeom>
        </p:spPr>
        <p:txBody>
          <a:bodyPr wrap="square">
            <a:spAutoFit/>
          </a:bodyPr>
          <a:lstStyle/>
          <a:p>
            <a:r>
              <a:rPr lang="fr-FR" sz="2800" dirty="0" smtClean="0"/>
              <a:t>Étiologies :  </a:t>
            </a:r>
            <a:r>
              <a:rPr lang="fr-FR" sz="2800" dirty="0" err="1" smtClean="0"/>
              <a:t>Hyperprolactinémie</a:t>
            </a:r>
            <a:r>
              <a:rPr lang="fr-FR" sz="2800" dirty="0" smtClean="0"/>
              <a:t> iatrogène : antidépresseurs, </a:t>
            </a:r>
            <a:r>
              <a:rPr lang="fr-FR" sz="2800" dirty="0" err="1" smtClean="0"/>
              <a:t>œstroprogestatifs</a:t>
            </a:r>
            <a:r>
              <a:rPr lang="fr-FR" sz="2800" dirty="0" smtClean="0"/>
              <a:t>, neuroleptiques, dérivés des phénothiazines (</a:t>
            </a:r>
            <a:r>
              <a:rPr lang="fr-FR" sz="2800" dirty="0" err="1" smtClean="0"/>
              <a:t>Largactil</a:t>
            </a:r>
            <a:r>
              <a:rPr lang="fr-FR" sz="2800" dirty="0" smtClean="0"/>
              <a:t>®) à fortes doses, sulpiride (</a:t>
            </a:r>
            <a:r>
              <a:rPr lang="fr-FR" sz="2800" dirty="0" err="1" smtClean="0"/>
              <a:t>Dogmatil</a:t>
            </a:r>
            <a:r>
              <a:rPr lang="fr-FR" sz="2800" dirty="0" smtClean="0"/>
              <a:t>®), alpha-</a:t>
            </a:r>
            <a:r>
              <a:rPr lang="fr-FR" sz="2800" dirty="0" err="1" smtClean="0"/>
              <a:t>méthyldopa</a:t>
            </a:r>
            <a:r>
              <a:rPr lang="fr-FR" sz="2800" dirty="0" smtClean="0"/>
              <a:t>, cimétidine </a:t>
            </a:r>
            <a:r>
              <a:rPr lang="fr-FR" sz="2800" dirty="0" err="1" smtClean="0"/>
              <a:t>Hyperprolactinémie</a:t>
            </a:r>
            <a:r>
              <a:rPr lang="fr-FR" sz="2800" dirty="0" smtClean="0"/>
              <a:t> fonctionnelle : « ce terme cache notre ignorance ». Traitement médical Elles régressent bien sous </a:t>
            </a:r>
            <a:r>
              <a:rPr lang="fr-FR" sz="2800" dirty="0" err="1" smtClean="0"/>
              <a:t>antiprolactiniques</a:t>
            </a:r>
            <a:r>
              <a:rPr lang="fr-FR" sz="2800" dirty="0" smtClean="0"/>
              <a:t>. Une surveillance neuroradiologique est nécessaire pour dépister des </a:t>
            </a:r>
            <a:r>
              <a:rPr lang="fr-FR" sz="2800" dirty="0" err="1" smtClean="0"/>
              <a:t>microadénomes</a:t>
            </a:r>
            <a:r>
              <a:rPr lang="fr-FR" sz="2800" dirty="0" smtClean="0"/>
              <a:t> à expression radiologique tardive. L'aménorrhée de la lactation peut entrer dans cette rubrique. Elle est cependant physiologique et ne doit entraîner aucune investigation. </a:t>
            </a:r>
            <a:endParaRPr lang="fr-FR"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 y="0"/>
            <a:ext cx="9142413" cy="6856413"/>
          </a:xfrm>
        </p:spPr>
        <p:txBody>
          <a:bodyPr/>
          <a:lstStyle/>
          <a:p>
            <a:pPr>
              <a:buNone/>
            </a:pPr>
            <a:endParaRPr lang="fr-FR" dirty="0" smtClean="0"/>
          </a:p>
          <a:p>
            <a:pPr>
              <a:buNone/>
            </a:pPr>
            <a:endParaRPr lang="fr-FR" dirty="0"/>
          </a:p>
        </p:txBody>
      </p:sp>
      <p:sp>
        <p:nvSpPr>
          <p:cNvPr id="4" name="Rectangle 3"/>
          <p:cNvSpPr/>
          <p:nvPr/>
        </p:nvSpPr>
        <p:spPr>
          <a:xfrm>
            <a:off x="-1" y="1"/>
            <a:ext cx="9142413" cy="7602081"/>
          </a:xfrm>
          <a:prstGeom prst="rect">
            <a:avLst/>
          </a:prstGeom>
        </p:spPr>
        <p:txBody>
          <a:bodyPr wrap="square">
            <a:spAutoFit/>
          </a:bodyPr>
          <a:lstStyle/>
          <a:p>
            <a:endParaRPr lang="fr-FR" sz="2000" dirty="0" smtClean="0"/>
          </a:p>
          <a:p>
            <a:endParaRPr lang="fr-FR" sz="2000" dirty="0"/>
          </a:p>
          <a:p>
            <a:pPr algn="ctr"/>
            <a:r>
              <a:rPr lang="fr-FR" sz="3200" dirty="0" smtClean="0"/>
              <a:t>DEFINITION</a:t>
            </a:r>
            <a:endParaRPr lang="fr-FR" sz="3200" dirty="0"/>
          </a:p>
          <a:p>
            <a:endParaRPr lang="fr-FR" sz="2000" dirty="0" smtClean="0"/>
          </a:p>
          <a:p>
            <a:endParaRPr lang="fr-FR" sz="2000" dirty="0"/>
          </a:p>
          <a:p>
            <a:endParaRPr lang="fr-FR" sz="2400" dirty="0" smtClean="0"/>
          </a:p>
          <a:p>
            <a:r>
              <a:rPr lang="fr-FR" sz="2400" dirty="0" smtClean="0"/>
              <a:t>Une aménorrhée secondaire est l'absence de menstruation depuis plus de </a:t>
            </a:r>
            <a:r>
              <a:rPr lang="fr-FR" sz="2400" b="1" dirty="0" smtClean="0"/>
              <a:t>3 mois </a:t>
            </a:r>
            <a:r>
              <a:rPr lang="fr-FR" sz="2400" dirty="0" smtClean="0"/>
              <a:t>chez une patiente antérieurement bien réglée.  </a:t>
            </a:r>
          </a:p>
          <a:p>
            <a:endParaRPr lang="fr-FR" sz="2400" dirty="0"/>
          </a:p>
          <a:p>
            <a:r>
              <a:rPr lang="fr-FR" sz="2400" dirty="0" smtClean="0"/>
              <a:t>Sa prévalence est d'environ </a:t>
            </a:r>
            <a:r>
              <a:rPr lang="fr-FR" sz="2400" b="1" dirty="0" smtClean="0"/>
              <a:t>2 à 5 % </a:t>
            </a:r>
            <a:r>
              <a:rPr lang="fr-FR" sz="2400" dirty="0" smtClean="0"/>
              <a:t>dans la population normale. </a:t>
            </a:r>
          </a:p>
          <a:p>
            <a:endParaRPr lang="fr-FR" sz="2400" dirty="0" smtClean="0"/>
          </a:p>
          <a:p>
            <a:r>
              <a:rPr lang="fr-FR" sz="2400" dirty="0" smtClean="0"/>
              <a:t>La principale cause d'aménorrhée secondaire chez la femme en âge de procréer est la </a:t>
            </a:r>
            <a:r>
              <a:rPr lang="fr-FR" sz="2400" b="1" dirty="0" smtClean="0"/>
              <a:t>grossesse</a:t>
            </a:r>
            <a:r>
              <a:rPr lang="fr-FR" sz="2400" dirty="0" smtClean="0"/>
              <a:t>, qu'il faut éliminer par l'examen clinique et le dosage du β-</a:t>
            </a:r>
            <a:r>
              <a:rPr lang="fr-FR" sz="2400" dirty="0" err="1" smtClean="0"/>
              <a:t>hCG</a:t>
            </a:r>
            <a:r>
              <a:rPr lang="fr-FR" sz="2400" dirty="0" smtClean="0"/>
              <a:t>. </a:t>
            </a:r>
          </a:p>
          <a:p>
            <a:endParaRPr lang="fr-FR" sz="1600" dirty="0"/>
          </a:p>
          <a:p>
            <a:endParaRPr lang="fr-FR" sz="1600" dirty="0" smtClean="0"/>
          </a:p>
          <a:p>
            <a:endParaRPr lang="fr-FR" sz="1600" dirty="0"/>
          </a:p>
          <a:p>
            <a:endParaRPr lang="fr-FR" sz="1600" dirty="0" smtClean="0"/>
          </a:p>
          <a:p>
            <a:endParaRPr lang="fr-FR" sz="1600" dirty="0"/>
          </a:p>
          <a:p>
            <a:endParaRPr lang="fr-FR" sz="1600" dirty="0" smtClean="0"/>
          </a:p>
          <a:p>
            <a:endParaRPr lang="fr-FR" sz="1600" dirty="0"/>
          </a:p>
          <a:p>
            <a:endParaRPr lang="fr-FR" sz="1600" dirty="0" smtClean="0"/>
          </a:p>
          <a:p>
            <a:endParaRPr lang="fr-FR" sz="1600" dirty="0"/>
          </a:p>
          <a:p>
            <a:endParaRPr lang="fr-FR" sz="1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 y="1196752"/>
            <a:ext cx="9142413" cy="5659661"/>
          </a:xfrm>
        </p:spPr>
        <p:txBody>
          <a:bodyPr/>
          <a:lstStyle/>
          <a:p>
            <a:pPr>
              <a:buNone/>
            </a:pPr>
            <a:endParaRPr lang="fr-FR" dirty="0" smtClean="0"/>
          </a:p>
          <a:p>
            <a:pPr>
              <a:buNone/>
            </a:pPr>
            <a:endParaRPr lang="fr-FR" dirty="0" smtClean="0"/>
          </a:p>
          <a:p>
            <a:pPr>
              <a:buNone/>
            </a:pPr>
            <a:endParaRPr lang="fr-FR" dirty="0"/>
          </a:p>
        </p:txBody>
      </p:sp>
      <p:sp>
        <p:nvSpPr>
          <p:cNvPr id="4" name="Rectangle 3"/>
          <p:cNvSpPr/>
          <p:nvPr/>
        </p:nvSpPr>
        <p:spPr>
          <a:xfrm>
            <a:off x="1587" y="692696"/>
            <a:ext cx="9142413" cy="3046988"/>
          </a:xfrm>
          <a:prstGeom prst="rect">
            <a:avLst/>
          </a:prstGeom>
        </p:spPr>
        <p:txBody>
          <a:bodyPr wrap="square">
            <a:spAutoFit/>
          </a:bodyPr>
          <a:lstStyle/>
          <a:p>
            <a:r>
              <a:rPr lang="fr-FR" sz="3200" dirty="0" smtClean="0"/>
              <a:t>Aménorrhées </a:t>
            </a:r>
            <a:r>
              <a:rPr lang="fr-FR" sz="3200" b="1" dirty="0" smtClean="0"/>
              <a:t>hypothalamiques</a:t>
            </a:r>
            <a:r>
              <a:rPr lang="fr-FR" sz="3200" dirty="0" smtClean="0"/>
              <a:t> Les plus fréquentes, elles traduisent un déséquilibre </a:t>
            </a:r>
            <a:r>
              <a:rPr lang="fr-FR" sz="3200" dirty="0" err="1" smtClean="0"/>
              <a:t>neurohypothalamique</a:t>
            </a:r>
            <a:r>
              <a:rPr lang="fr-FR" sz="3200" dirty="0" smtClean="0"/>
              <a:t>. Il peut s'agir d'aménorrhée associée à des troubles du comportement alimentaire (anorexie mentale, obésité) ou aménorrhée post-pilule. </a:t>
            </a:r>
            <a:endParaRPr lang="fr-FR"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images (26).jpg"/>
          <p:cNvPicPr>
            <a:picLocks noGrp="1" noChangeAspect="1" noChangeArrowheads="1"/>
          </p:cNvPicPr>
          <p:nvPr>
            <p:ph idx="1"/>
          </p:nvPr>
        </p:nvPicPr>
        <p:blipFill>
          <a:blip r:embed="rId2" cstate="print"/>
          <a:srcRect/>
          <a:stretch>
            <a:fillRect/>
          </a:stretch>
        </p:blipFill>
        <p:spPr bwMode="auto">
          <a:xfrm>
            <a:off x="1403648" y="1340768"/>
            <a:ext cx="5472608" cy="279705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 y="0"/>
            <a:ext cx="9142412" cy="6856413"/>
          </a:xfrm>
        </p:spPr>
        <p:txBody>
          <a:bodyPr/>
          <a:lstStyle/>
          <a:p>
            <a:pPr>
              <a:buNone/>
            </a:pPr>
            <a:endParaRPr lang="fr-FR" dirty="0" smtClean="0"/>
          </a:p>
          <a:p>
            <a:pPr>
              <a:buNone/>
            </a:pPr>
            <a:endParaRPr lang="fr-FR" dirty="0"/>
          </a:p>
        </p:txBody>
      </p:sp>
      <p:sp>
        <p:nvSpPr>
          <p:cNvPr id="4" name="Rectangle 3"/>
          <p:cNvSpPr/>
          <p:nvPr/>
        </p:nvSpPr>
        <p:spPr>
          <a:xfrm>
            <a:off x="1" y="0"/>
            <a:ext cx="9142412" cy="8987076"/>
          </a:xfrm>
          <a:prstGeom prst="rect">
            <a:avLst/>
          </a:prstGeom>
        </p:spPr>
        <p:txBody>
          <a:bodyPr wrap="square">
            <a:spAutoFit/>
          </a:bodyPr>
          <a:lstStyle/>
          <a:p>
            <a:r>
              <a:rPr lang="fr-FR" sz="2800" dirty="0"/>
              <a:t> </a:t>
            </a:r>
            <a:r>
              <a:rPr lang="fr-FR" sz="2800" dirty="0" smtClean="0"/>
              <a:t>                                DEMARCHE DIAGNOSTIQUE </a:t>
            </a:r>
          </a:p>
          <a:p>
            <a:endParaRPr lang="fr-FR" sz="2800" dirty="0" smtClean="0"/>
          </a:p>
          <a:p>
            <a:r>
              <a:rPr lang="fr-FR" sz="2800" dirty="0" smtClean="0"/>
              <a:t>Interrogatoire : </a:t>
            </a:r>
          </a:p>
          <a:p>
            <a:r>
              <a:rPr lang="fr-FR" sz="2800" dirty="0" smtClean="0"/>
              <a:t>mode d'installation de l'aménorrhée, son ancienneté, le caractère unique ou répété, son caractère isolé ou associé à des douleurs pelviennes cycliques, des bouffées de chaleur ou des </a:t>
            </a:r>
            <a:r>
              <a:rPr lang="fr-FR" sz="2800" dirty="0" err="1" smtClean="0"/>
              <a:t>mastodynies</a:t>
            </a:r>
            <a:r>
              <a:rPr lang="fr-FR" sz="2800" dirty="0" smtClean="0"/>
              <a:t>,  </a:t>
            </a:r>
          </a:p>
          <a:p>
            <a:r>
              <a:rPr lang="fr-FR" sz="2800" dirty="0" smtClean="0"/>
              <a:t>La nature des cycles antérieurs : irrégularité, longueur, abondance des règles,  </a:t>
            </a:r>
          </a:p>
          <a:p>
            <a:r>
              <a:rPr lang="fr-FR" sz="2800" dirty="0" smtClean="0"/>
              <a:t>La prise de thérapeutiques : neuroleptiques, </a:t>
            </a:r>
            <a:r>
              <a:rPr lang="fr-FR" sz="2800" dirty="0" err="1"/>
              <a:t>e</a:t>
            </a:r>
            <a:r>
              <a:rPr lang="fr-FR" sz="2800" dirty="0" err="1" smtClean="0"/>
              <a:t>stroprogestatifs</a:t>
            </a:r>
            <a:r>
              <a:rPr lang="fr-FR" sz="2800" dirty="0" smtClean="0"/>
              <a:t> ,  </a:t>
            </a:r>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9142413" cy="6247864"/>
          </a:xfrm>
          <a:prstGeom prst="rect">
            <a:avLst/>
          </a:prstGeom>
        </p:spPr>
        <p:txBody>
          <a:bodyPr wrap="square">
            <a:spAutoFit/>
          </a:bodyPr>
          <a:lstStyle/>
          <a:p>
            <a:r>
              <a:rPr lang="fr-FR" sz="4000" dirty="0" smtClean="0"/>
              <a:t>Les antécédents gynéco-obstétricaux : IVG, curetage récent, accouchement, suites de couches, </a:t>
            </a:r>
            <a:r>
              <a:rPr lang="fr-FR" sz="4000" dirty="0" err="1" smtClean="0"/>
              <a:t>conisation</a:t>
            </a:r>
            <a:r>
              <a:rPr lang="fr-FR" sz="4000" dirty="0" smtClean="0"/>
              <a:t>, myomectomies, césariennes,  </a:t>
            </a:r>
          </a:p>
          <a:p>
            <a:r>
              <a:rPr lang="fr-FR" sz="4000" dirty="0" smtClean="0"/>
              <a:t>Un changement dans le mode de vie : prise de poids, ou amaigrissement, conditions psychologiques particulières : divorce, conflit familial et social, choc psychoaffectif, déménagement.  L'éventualité d'une grossesse. </a:t>
            </a:r>
            <a:endParaRPr lang="fr-FR" sz="40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 y="0"/>
            <a:ext cx="9142412" cy="6856413"/>
          </a:xfrm>
        </p:spPr>
        <p:txBody>
          <a:bodyPr/>
          <a:lstStyle/>
          <a:p>
            <a:pPr>
              <a:buNone/>
            </a:pPr>
            <a:endParaRPr lang="fr-FR" dirty="0" smtClean="0"/>
          </a:p>
          <a:p>
            <a:pPr>
              <a:buNone/>
            </a:pPr>
            <a:endParaRPr lang="fr-FR" dirty="0"/>
          </a:p>
        </p:txBody>
      </p:sp>
      <p:sp>
        <p:nvSpPr>
          <p:cNvPr id="4" name="Rectangle 3"/>
          <p:cNvSpPr/>
          <p:nvPr/>
        </p:nvSpPr>
        <p:spPr>
          <a:xfrm>
            <a:off x="0" y="0"/>
            <a:ext cx="9142413" cy="7078861"/>
          </a:xfrm>
          <a:prstGeom prst="rect">
            <a:avLst/>
          </a:prstGeom>
        </p:spPr>
        <p:txBody>
          <a:bodyPr wrap="square">
            <a:spAutoFit/>
          </a:bodyPr>
          <a:lstStyle/>
          <a:p>
            <a:endParaRPr lang="fr-FR" sz="2000" dirty="0"/>
          </a:p>
          <a:p>
            <a:r>
              <a:rPr lang="fr-FR" sz="3600" dirty="0" smtClean="0"/>
              <a:t>Examen clinique :   poids, taille, l'index de masse corporelle,  </a:t>
            </a:r>
            <a:endParaRPr lang="fr-FR" sz="3600" dirty="0"/>
          </a:p>
          <a:p>
            <a:r>
              <a:rPr lang="fr-FR" sz="3600" dirty="0" smtClean="0"/>
              <a:t>signes d'</a:t>
            </a:r>
            <a:r>
              <a:rPr lang="fr-FR" sz="3600" dirty="0" err="1" smtClean="0"/>
              <a:t>hyperandrogénie</a:t>
            </a:r>
            <a:r>
              <a:rPr lang="fr-FR" sz="3600" dirty="0" smtClean="0"/>
              <a:t> , de syndrome de Turner , de dysthyroïdie, de dysfonctionnement surrénalien associés,  </a:t>
            </a:r>
          </a:p>
          <a:p>
            <a:r>
              <a:rPr lang="fr-FR" sz="3600" dirty="0" smtClean="0"/>
              <a:t>Recherche de masse </a:t>
            </a:r>
            <a:r>
              <a:rPr lang="fr-FR" sz="3600" dirty="0" err="1" smtClean="0"/>
              <a:t>annexielle</a:t>
            </a:r>
            <a:r>
              <a:rPr lang="fr-FR" sz="3600" dirty="0" smtClean="0"/>
              <a:t>, gros utérus, galactorrhée, goitre thyroïdien. </a:t>
            </a:r>
          </a:p>
          <a:p>
            <a:endParaRPr lang="fr-FR" sz="2000" dirty="0"/>
          </a:p>
          <a:p>
            <a:pPr>
              <a:buFontTx/>
              <a:buChar char="-"/>
            </a:pPr>
            <a:endParaRPr lang="fr-FR" dirty="0" smtClean="0"/>
          </a:p>
          <a:p>
            <a:pPr>
              <a:buFontTx/>
              <a:buChar char="-"/>
            </a:pPr>
            <a:endParaRPr lang="fr-FR" dirty="0"/>
          </a:p>
          <a:p>
            <a:pPr>
              <a:buFontTx/>
              <a:buChar char="-"/>
            </a:pPr>
            <a:endParaRPr lang="fr-FR" dirty="0" smtClean="0"/>
          </a:p>
          <a:p>
            <a:pPr>
              <a:buFontTx/>
              <a:buChar char="-"/>
            </a:pPr>
            <a:endParaRPr lang="fr-FR" dirty="0"/>
          </a:p>
          <a:p>
            <a:pPr>
              <a:buFontTx/>
              <a:buChar char="-"/>
            </a:pPr>
            <a:endParaRPr lang="fr-FR" dirty="0" smtClean="0"/>
          </a:p>
          <a:p>
            <a:pPr>
              <a:buFontTx/>
              <a:buChar char="-"/>
            </a:pPr>
            <a:endParaRPr lang="fr-FR" dirty="0"/>
          </a:p>
          <a:p>
            <a:pPr>
              <a:buFontTx/>
              <a:buChar char="-"/>
            </a:pPr>
            <a:endParaRPr lang="fr-FR" dirty="0" smtClean="0"/>
          </a:p>
          <a:p>
            <a:pPr>
              <a:buFontTx/>
              <a:buChar char="-"/>
            </a:pPr>
            <a:endParaRPr lang="fr-FR" dirty="0"/>
          </a:p>
          <a:p>
            <a:pPr>
              <a:buFontTx/>
              <a:buChar char="-"/>
            </a:pP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696"/>
            <a:ext cx="8229600" cy="5433467"/>
          </a:xfrm>
        </p:spPr>
        <p:txBody>
          <a:bodyPr/>
          <a:lstStyle/>
          <a:p>
            <a:pPr>
              <a:buNone/>
            </a:pPr>
            <a:endParaRPr lang="fr-FR" dirty="0" smtClean="0"/>
          </a:p>
          <a:p>
            <a:pPr>
              <a:buNone/>
            </a:pPr>
            <a:endParaRPr lang="fr-FR" dirty="0"/>
          </a:p>
        </p:txBody>
      </p:sp>
      <p:sp>
        <p:nvSpPr>
          <p:cNvPr id="4" name="Rectangle 3"/>
          <p:cNvSpPr/>
          <p:nvPr/>
        </p:nvSpPr>
        <p:spPr>
          <a:xfrm>
            <a:off x="-1" y="0"/>
            <a:ext cx="9142413" cy="4401205"/>
          </a:xfrm>
          <a:prstGeom prst="rect">
            <a:avLst/>
          </a:prstGeom>
        </p:spPr>
        <p:txBody>
          <a:bodyPr wrap="square">
            <a:spAutoFit/>
          </a:bodyPr>
          <a:lstStyle/>
          <a:p>
            <a:r>
              <a:rPr lang="fr-FR" sz="2800" dirty="0" smtClean="0"/>
              <a:t>Bilan </a:t>
            </a:r>
            <a:r>
              <a:rPr lang="fr-FR" sz="2800" dirty="0" err="1" smtClean="0"/>
              <a:t>paraclinique</a:t>
            </a:r>
            <a:r>
              <a:rPr lang="fr-FR" sz="2800" dirty="0" smtClean="0"/>
              <a:t> : Test aux progestatifs  pratiqué en première intention, consiste à administrer pendant 10 jours un progestatif, (par exemple de la </a:t>
            </a:r>
            <a:r>
              <a:rPr lang="fr-FR" sz="2800" dirty="0" err="1" smtClean="0"/>
              <a:t>dydrogestérone</a:t>
            </a:r>
            <a:r>
              <a:rPr lang="fr-FR" sz="2800" dirty="0" smtClean="0"/>
              <a:t>  </a:t>
            </a:r>
            <a:r>
              <a:rPr lang="fr-FR" sz="2800" dirty="0" err="1" smtClean="0"/>
              <a:t>Duphaston</a:t>
            </a:r>
            <a:r>
              <a:rPr lang="fr-FR" sz="2800" dirty="0" smtClean="0"/>
              <a:t>® 10 mg, 2 comprimés par jour) la survenue d'une hémorragie de privation dans les deux jours suivant l'arrêt permet d'affirmer que :  L'endomètre  est normal et réceptif,  Le taux d'œstradiol endogène est suffisant,  </a:t>
            </a:r>
          </a:p>
          <a:p>
            <a:r>
              <a:rPr lang="fr-FR" sz="2800" dirty="0" smtClean="0"/>
              <a:t>Le fonctionnement hypophysaire gonadotrope est subnormal à part le pic de LH.  Courbe de température donne des renseignements sur le fonctionnement ovarien</a:t>
            </a:r>
            <a:endParaRPr lang="fr-FR"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 y="0"/>
            <a:ext cx="9142413" cy="6856413"/>
          </a:xfrm>
        </p:spPr>
        <p:txBody>
          <a:bodyPr/>
          <a:lstStyle/>
          <a:p>
            <a:pPr>
              <a:buNone/>
            </a:pPr>
            <a:endParaRPr lang="fr-FR" dirty="0" smtClean="0"/>
          </a:p>
          <a:p>
            <a:pPr>
              <a:buNone/>
            </a:pPr>
            <a:endParaRPr lang="fr-FR" dirty="0"/>
          </a:p>
        </p:txBody>
      </p:sp>
      <p:sp>
        <p:nvSpPr>
          <p:cNvPr id="4" name="Rectangle 3"/>
          <p:cNvSpPr/>
          <p:nvPr/>
        </p:nvSpPr>
        <p:spPr>
          <a:xfrm>
            <a:off x="35496" y="1340768"/>
            <a:ext cx="9108504" cy="2062103"/>
          </a:xfrm>
          <a:prstGeom prst="rect">
            <a:avLst/>
          </a:prstGeom>
        </p:spPr>
        <p:txBody>
          <a:bodyPr wrap="square">
            <a:spAutoFit/>
          </a:bodyPr>
          <a:lstStyle/>
          <a:p>
            <a:r>
              <a:rPr lang="fr-FR" sz="3200" dirty="0" smtClean="0"/>
              <a:t>DEMARCHE ETIOLOGIQUE origine de l'aménorrhée secondaire :  </a:t>
            </a:r>
          </a:p>
          <a:p>
            <a:r>
              <a:rPr lang="fr-FR" sz="3200" dirty="0" smtClean="0"/>
              <a:t>les causes périphériques, utérines et ovariennes,  les causes centrales. </a:t>
            </a:r>
            <a:endParaRPr lang="fr-FR"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 y="0"/>
            <a:ext cx="9142412" cy="6856413"/>
          </a:xfrm>
        </p:spPr>
        <p:txBody>
          <a:bodyPr/>
          <a:lstStyle/>
          <a:p>
            <a:pPr>
              <a:buNone/>
            </a:pPr>
            <a:endParaRPr lang="fr-FR" dirty="0" smtClean="0"/>
          </a:p>
          <a:p>
            <a:pPr>
              <a:buNone/>
            </a:pPr>
            <a:endParaRPr lang="fr-FR" dirty="0"/>
          </a:p>
        </p:txBody>
      </p:sp>
      <p:sp>
        <p:nvSpPr>
          <p:cNvPr id="4" name="Rectangle 3"/>
          <p:cNvSpPr/>
          <p:nvPr/>
        </p:nvSpPr>
        <p:spPr>
          <a:xfrm>
            <a:off x="0" y="692696"/>
            <a:ext cx="9142413" cy="5816977"/>
          </a:xfrm>
          <a:prstGeom prst="rect">
            <a:avLst/>
          </a:prstGeom>
        </p:spPr>
        <p:txBody>
          <a:bodyPr wrap="square">
            <a:spAutoFit/>
          </a:bodyPr>
          <a:lstStyle/>
          <a:p>
            <a:r>
              <a:rPr lang="fr-FR" sz="2400" dirty="0" smtClean="0"/>
              <a:t>LES AMENORRHEES SECONDAIRES </a:t>
            </a:r>
            <a:r>
              <a:rPr lang="fr-FR" sz="2400" b="1" dirty="0" smtClean="0"/>
              <a:t>PERIPHERIQUES</a:t>
            </a:r>
            <a:r>
              <a:rPr lang="fr-FR" sz="2400" dirty="0" smtClean="0"/>
              <a:t> </a:t>
            </a:r>
          </a:p>
          <a:p>
            <a:r>
              <a:rPr lang="fr-FR" sz="2400" dirty="0" smtClean="0"/>
              <a:t>D'origine utérine : Le récepteur utérin est atteint, l'axe gonadotrope n'est pas perturbé, il n'existe donc pas de troubles hormonaux associés. La courbe de température est </a:t>
            </a:r>
            <a:r>
              <a:rPr lang="fr-FR" sz="2400" dirty="0" err="1" smtClean="0"/>
              <a:t>biphasique</a:t>
            </a:r>
            <a:r>
              <a:rPr lang="fr-FR" sz="2400" dirty="0" smtClean="0"/>
              <a:t>, l'</a:t>
            </a:r>
            <a:r>
              <a:rPr lang="fr-FR" sz="2400" dirty="0" err="1" smtClean="0"/>
              <a:t>hCG</a:t>
            </a:r>
            <a:r>
              <a:rPr lang="fr-FR" sz="2400" dirty="0" smtClean="0"/>
              <a:t> est négatif, le test à la progestérone  est négatif. L'aménorrhée s'installe souvent progressivement après l'événement déclencheur que l'interrogatoire retrouve : suites de couches traitées par curetage, curetage après fausse couche ou IVG, </a:t>
            </a:r>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r>
              <a:rPr lang="fr-FR" dirty="0" smtClean="0"/>
              <a:t> </a:t>
            </a: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447</TotalTime>
  <Words>1578</Words>
  <Application>Microsoft Office PowerPoint</Application>
  <PresentationFormat>Affichage à l'écran (4:3)</PresentationFormat>
  <Paragraphs>118</Paragraphs>
  <Slides>20</Slides>
  <Notes>1</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USER</dc:creator>
  <cp:lastModifiedBy>USER</cp:lastModifiedBy>
  <cp:revision>12</cp:revision>
  <dcterms:created xsi:type="dcterms:W3CDTF">2015-05-04T08:31:47Z</dcterms:created>
  <dcterms:modified xsi:type="dcterms:W3CDTF">2015-05-06T10:36:52Z</dcterms:modified>
</cp:coreProperties>
</file>