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68CD725-7727-4798-8D20-FC0696AEBA42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9967EE7-5679-4117-B1A2-D152400412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8CD725-7727-4798-8D20-FC0696AEBA42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967EE7-5679-4117-B1A2-D152400412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68CD725-7727-4798-8D20-FC0696AEBA42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9967EE7-5679-4117-B1A2-D152400412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8CD725-7727-4798-8D20-FC0696AEBA42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967EE7-5679-4117-B1A2-D152400412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68CD725-7727-4798-8D20-FC0696AEBA42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9967EE7-5679-4117-B1A2-D152400412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8CD725-7727-4798-8D20-FC0696AEBA42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967EE7-5679-4117-B1A2-D152400412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8CD725-7727-4798-8D20-FC0696AEBA42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967EE7-5679-4117-B1A2-D152400412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8CD725-7727-4798-8D20-FC0696AEBA42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967EE7-5679-4117-B1A2-D152400412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68CD725-7727-4798-8D20-FC0696AEBA42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967EE7-5679-4117-B1A2-D152400412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8CD725-7727-4798-8D20-FC0696AEBA42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967EE7-5679-4117-B1A2-D152400412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8CD725-7727-4798-8D20-FC0696AEBA42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967EE7-5679-4117-B1A2-D152400412E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68CD725-7727-4798-8D20-FC0696AEBA42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9967EE7-5679-4117-B1A2-D152400412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DR BOUKRINA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755576" y="1268760"/>
            <a:ext cx="7848872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RUPTURE PREMATUREE</a:t>
            </a:r>
          </a:p>
          <a:p>
            <a:pPr algn="ctr"/>
            <a:r>
              <a:rPr lang="fr-FR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DES MEMRANES</a:t>
            </a:r>
            <a:endParaRPr lang="fr-FR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DIAGNOSTIC</a:t>
            </a:r>
            <a:b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r-FR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Examen clinique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Vérifier les BCF</a:t>
            </a:r>
          </a:p>
          <a:p>
            <a:pPr lvl="0"/>
            <a:r>
              <a:rPr lang="fr-FR" dirty="0"/>
              <a:t>Au speculum stérile et non lubrifié, on voit bien le liquide qui sourd du col et baigne le cul-de-sac</a:t>
            </a:r>
          </a:p>
          <a:p>
            <a:r>
              <a:rPr lang="fr-FR" dirty="0"/>
              <a:t>Le toucher vaginal augmente le risque infectieux donc à éviter sauf si présence de contactions utérines rapprochées pour vérifier la dilatation du col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DIAGNOSTIC</a:t>
            </a:r>
            <a:b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r-FR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Examen complémentaires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fr-FR" dirty="0"/>
              <a:t>Test à la </a:t>
            </a:r>
            <a:r>
              <a:rPr lang="fr-FR" dirty="0" err="1"/>
              <a:t>nitrazine</a:t>
            </a:r>
            <a:r>
              <a:rPr lang="fr-FR" dirty="0"/>
              <a:t> </a:t>
            </a:r>
            <a:r>
              <a:rPr lang="fr-FR" dirty="0" smtClean="0"/>
              <a:t>:le ph alcalin du LA fait virer </a:t>
            </a:r>
            <a:r>
              <a:rPr lang="fr-FR" dirty="0" err="1" smtClean="0"/>
              <a:t>lindicateur</a:t>
            </a:r>
            <a:r>
              <a:rPr lang="fr-FR" dirty="0" smtClean="0"/>
              <a:t>  </a:t>
            </a:r>
            <a:r>
              <a:rPr lang="fr-FR" dirty="0" err="1" smtClean="0"/>
              <a:t>Amniocator</a:t>
            </a:r>
            <a:r>
              <a:rPr lang="fr-FR" dirty="0" smtClean="0"/>
              <a:t>ᴿ;</a:t>
            </a:r>
            <a:endParaRPr lang="fr-FR" dirty="0"/>
          </a:p>
          <a:p>
            <a:pPr lvl="0"/>
            <a:r>
              <a:rPr lang="fr-FR" dirty="0"/>
              <a:t>Test à la recherche de l'</a:t>
            </a:r>
            <a:r>
              <a:rPr lang="fr-FR" dirty="0" err="1"/>
              <a:t>insulin</a:t>
            </a:r>
            <a:r>
              <a:rPr lang="fr-FR" dirty="0"/>
              <a:t>-</a:t>
            </a:r>
            <a:r>
              <a:rPr lang="fr-FR" dirty="0" err="1"/>
              <a:t>like</a:t>
            </a:r>
            <a:r>
              <a:rPr lang="fr-FR" dirty="0"/>
              <a:t> </a:t>
            </a:r>
            <a:r>
              <a:rPr lang="fr-FR" dirty="0" err="1"/>
              <a:t>growth</a:t>
            </a:r>
            <a:r>
              <a:rPr lang="fr-FR" dirty="0"/>
              <a:t> factor-</a:t>
            </a:r>
            <a:r>
              <a:rPr lang="fr-FR" dirty="0" err="1"/>
              <a:t>binding</a:t>
            </a:r>
            <a:r>
              <a:rPr lang="fr-FR" dirty="0"/>
              <a:t> </a:t>
            </a:r>
            <a:r>
              <a:rPr lang="fr-FR" dirty="0" err="1"/>
              <a:t>protein</a:t>
            </a:r>
            <a:r>
              <a:rPr lang="fr-FR" dirty="0"/>
              <a:t>-1(IGF-BP1) : </a:t>
            </a:r>
            <a:r>
              <a:rPr lang="fr-FR" dirty="0" err="1"/>
              <a:t>ActimProm</a:t>
            </a:r>
            <a:r>
              <a:rPr lang="fr-FR" dirty="0"/>
              <a:t>ᴿ ou </a:t>
            </a:r>
            <a:r>
              <a:rPr lang="fr-FR" dirty="0" err="1" smtClean="0"/>
              <a:t>Amniodiag</a:t>
            </a:r>
            <a:r>
              <a:rPr lang="fr-FR" dirty="0" smtClean="0"/>
              <a:t>ᴿ ;Test  a la diamine oxydase : s </a:t>
            </a:r>
            <a:r>
              <a:rPr lang="fr-FR" dirty="0" err="1" smtClean="0"/>
              <a:t>ar</a:t>
            </a:r>
            <a:r>
              <a:rPr lang="fr-FR" dirty="0" smtClean="0"/>
              <a:t> le placenta se trouve </a:t>
            </a:r>
            <a:r>
              <a:rPr lang="fr-FR" dirty="0" err="1" smtClean="0"/>
              <a:t>dens</a:t>
            </a:r>
            <a:r>
              <a:rPr lang="fr-FR" dirty="0" smtClean="0"/>
              <a:t> le </a:t>
            </a:r>
            <a:r>
              <a:rPr lang="fr-FR" dirty="0" err="1" smtClean="0"/>
              <a:t>LA;recherche</a:t>
            </a:r>
            <a:r>
              <a:rPr lang="fr-FR" dirty="0" smtClean="0"/>
              <a:t> de la </a:t>
            </a:r>
            <a:r>
              <a:rPr lang="fr-FR" dirty="0" err="1" smtClean="0"/>
              <a:t>fibronectine</a:t>
            </a:r>
            <a:r>
              <a:rPr lang="fr-FR" dirty="0" smtClean="0"/>
              <a:t> fœtale :</a:t>
            </a:r>
            <a:endParaRPr lang="fr-FR" dirty="0"/>
          </a:p>
          <a:p>
            <a:pPr lvl="0"/>
            <a:r>
              <a:rPr lang="fr-FR" dirty="0"/>
              <a:t>Test à la recherche de </a:t>
            </a:r>
            <a:r>
              <a:rPr lang="fr-FR" dirty="0" err="1"/>
              <a:t>placental</a:t>
            </a:r>
            <a:r>
              <a:rPr lang="fr-FR" dirty="0"/>
              <a:t> alpha 1-</a:t>
            </a:r>
            <a:r>
              <a:rPr lang="fr-FR" dirty="0" err="1"/>
              <a:t>microglobulin</a:t>
            </a:r>
            <a:r>
              <a:rPr lang="fr-FR" dirty="0"/>
              <a:t> (PAMG-1) :</a:t>
            </a:r>
            <a:r>
              <a:rPr lang="fr-FR" dirty="0" err="1"/>
              <a:t>Amnisure</a:t>
            </a:r>
            <a:endParaRPr lang="fr-FR" dirty="0"/>
          </a:p>
          <a:p>
            <a:pPr lvl="0">
              <a:buFont typeface="Wingdings" pitchFamily="2" charset="2"/>
              <a:buChar char="v"/>
            </a:pPr>
            <a:r>
              <a:rPr lang="fr-FR" b="1" dirty="0"/>
              <a:t>l'échographie obstétricale </a:t>
            </a:r>
            <a:r>
              <a:rPr lang="fr-FR" dirty="0"/>
              <a:t>signifie indirectement par la quantité réduite du liquide amniotique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COMPLICATIONS</a:t>
            </a:r>
            <a:endParaRPr lang="fr-F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fr-FR" dirty="0"/>
              <a:t>Infection maternelle </a:t>
            </a:r>
            <a:r>
              <a:rPr lang="fr-FR" dirty="0" smtClean="0"/>
              <a:t>(</a:t>
            </a:r>
            <a:r>
              <a:rPr lang="fr-FR" dirty="0" err="1" smtClean="0"/>
              <a:t>chorioamniotite</a:t>
            </a:r>
            <a:r>
              <a:rPr lang="fr-FR" dirty="0" smtClean="0"/>
              <a:t> :</a:t>
            </a:r>
            <a:r>
              <a:rPr lang="fr-FR" dirty="0" err="1" smtClean="0"/>
              <a:t>fievre</a:t>
            </a:r>
            <a:r>
              <a:rPr lang="fr-FR" dirty="0" smtClean="0"/>
              <a:t> 38° +un des signes suivants :tachycardie maternelle ou fœtale ,</a:t>
            </a:r>
            <a:r>
              <a:rPr lang="fr-FR" dirty="0" err="1" smtClean="0"/>
              <a:t>hyerleucocytose</a:t>
            </a:r>
            <a:r>
              <a:rPr lang="fr-FR" dirty="0" smtClean="0"/>
              <a:t> 15000,</a:t>
            </a:r>
            <a:r>
              <a:rPr lang="fr-FR" dirty="0" err="1" smtClean="0"/>
              <a:t>CU,dlrs</a:t>
            </a:r>
            <a:r>
              <a:rPr lang="fr-FR" dirty="0" smtClean="0"/>
              <a:t> </a:t>
            </a:r>
            <a:r>
              <a:rPr lang="fr-FR" dirty="0" err="1" smtClean="0"/>
              <a:t>uterines</a:t>
            </a:r>
            <a:r>
              <a:rPr lang="fr-FR" dirty="0" smtClean="0"/>
              <a:t> ,</a:t>
            </a:r>
            <a:endParaRPr lang="fr-FR" dirty="0"/>
          </a:p>
          <a:p>
            <a:pPr lvl="0"/>
            <a:r>
              <a:rPr lang="fr-FR" dirty="0"/>
              <a:t>Infection fœtale </a:t>
            </a:r>
            <a:r>
              <a:rPr lang="fr-FR" dirty="0" smtClean="0"/>
              <a:t>,</a:t>
            </a:r>
            <a:r>
              <a:rPr lang="fr-FR" dirty="0" err="1" smtClean="0"/>
              <a:t>prematurite</a:t>
            </a:r>
            <a:r>
              <a:rPr lang="fr-FR" dirty="0" smtClean="0"/>
              <a:t> :</a:t>
            </a:r>
            <a:r>
              <a:rPr lang="fr-FR" dirty="0" err="1" smtClean="0"/>
              <a:t>MMH,hypoplasie</a:t>
            </a:r>
            <a:r>
              <a:rPr lang="fr-FR" dirty="0" smtClean="0"/>
              <a:t> pulmonaire ,la </a:t>
            </a:r>
            <a:r>
              <a:rPr lang="fr-FR" dirty="0" err="1" smtClean="0"/>
              <a:t>leucomalacie</a:t>
            </a:r>
            <a:r>
              <a:rPr lang="fr-FR" dirty="0" smtClean="0"/>
              <a:t> </a:t>
            </a:r>
            <a:r>
              <a:rPr lang="fr-FR" dirty="0" err="1" smtClean="0"/>
              <a:t>periventriculaire</a:t>
            </a:r>
            <a:r>
              <a:rPr lang="fr-FR" dirty="0" smtClean="0"/>
              <a:t> ;</a:t>
            </a:r>
            <a:endParaRPr lang="fr-FR" dirty="0"/>
          </a:p>
          <a:p>
            <a:pPr lvl="0"/>
            <a:r>
              <a:rPr lang="fr-FR" dirty="0" err="1" smtClean="0"/>
              <a:t>Comlication</a:t>
            </a:r>
            <a:r>
              <a:rPr lang="fr-FR" dirty="0" smtClean="0"/>
              <a:t> funiculaire et </a:t>
            </a:r>
            <a:r>
              <a:rPr lang="fr-FR" dirty="0" err="1" smtClean="0"/>
              <a:t>placentaire:Procidence</a:t>
            </a:r>
            <a:r>
              <a:rPr lang="fr-FR" dirty="0" smtClean="0"/>
              <a:t> compression </a:t>
            </a:r>
            <a:r>
              <a:rPr lang="fr-FR" dirty="0"/>
              <a:t>du </a:t>
            </a:r>
            <a:r>
              <a:rPr lang="fr-FR" dirty="0" smtClean="0"/>
              <a:t>cordon </a:t>
            </a:r>
            <a:endParaRPr lang="fr-FR" dirty="0"/>
          </a:p>
          <a:p>
            <a:pPr lvl="0"/>
            <a:r>
              <a:rPr lang="fr-FR" dirty="0"/>
              <a:t>Présentation dystocique</a:t>
            </a:r>
          </a:p>
          <a:p>
            <a:r>
              <a:rPr lang="fr-FR" dirty="0" err="1"/>
              <a:t>Oligoamnios</a:t>
            </a:r>
            <a:r>
              <a:rPr lang="fr-FR" dirty="0"/>
              <a:t> </a:t>
            </a:r>
            <a:r>
              <a:rPr lang="fr-FR" dirty="0" smtClean="0"/>
              <a:t>prolongé si </a:t>
            </a:r>
            <a:r>
              <a:rPr lang="fr-FR" dirty="0" err="1" smtClean="0"/>
              <a:t>Rpm</a:t>
            </a:r>
            <a:r>
              <a:rPr lang="fr-FR" dirty="0" smtClean="0"/>
              <a:t> </a:t>
            </a:r>
            <a:r>
              <a:rPr lang="fr-FR" dirty="0" err="1" smtClean="0"/>
              <a:t>inf</a:t>
            </a:r>
            <a:r>
              <a:rPr lang="fr-FR" dirty="0" smtClean="0"/>
              <a:t> a 24sa :</a:t>
            </a:r>
            <a:r>
              <a:rPr lang="fr-FR" dirty="0" err="1" smtClean="0"/>
              <a:t>deformation</a:t>
            </a:r>
            <a:r>
              <a:rPr lang="fr-FR" dirty="0" smtClean="0"/>
              <a:t> des </a:t>
            </a:r>
            <a:r>
              <a:rPr lang="fr-FR" dirty="0" err="1" smtClean="0"/>
              <a:t>mbres</a:t>
            </a:r>
            <a:r>
              <a:rPr lang="fr-FR" dirty="0" smtClean="0"/>
              <a:t> ,</a:t>
            </a:r>
            <a:r>
              <a:rPr lang="fr-FR" dirty="0" err="1" smtClean="0"/>
              <a:t>dysmorhie</a:t>
            </a:r>
            <a:r>
              <a:rPr lang="fr-FR" dirty="0" smtClean="0"/>
              <a:t> faciale ,RCIU</a:t>
            </a: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PEC</a:t>
            </a:r>
            <a:b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r-FR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RPM avant 24SA</a:t>
            </a:r>
            <a:endParaRPr lang="fr-F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fr-FR" sz="2400" dirty="0"/>
              <a:t>Débuter une </a:t>
            </a:r>
            <a:r>
              <a:rPr lang="fr-FR" sz="2400" dirty="0">
                <a:solidFill>
                  <a:srgbClr val="FF0000"/>
                </a:solidFill>
              </a:rPr>
              <a:t>antibiothérapie</a:t>
            </a:r>
            <a:r>
              <a:rPr lang="fr-FR" sz="2400" dirty="0"/>
              <a:t> par voie oral :</a:t>
            </a:r>
            <a:r>
              <a:rPr lang="fr-FR" sz="2400" dirty="0" err="1"/>
              <a:t>amoxicilline</a:t>
            </a:r>
            <a:r>
              <a:rPr lang="fr-FR" sz="2400" dirty="0"/>
              <a:t> 3g/j pendant 5 jours </a:t>
            </a:r>
          </a:p>
          <a:p>
            <a:pPr lvl="0"/>
            <a:r>
              <a:rPr lang="fr-FR" sz="2400" dirty="0"/>
              <a:t>La prise en charge initiale se fait par </a:t>
            </a:r>
            <a:r>
              <a:rPr lang="fr-FR" sz="2400" dirty="0">
                <a:solidFill>
                  <a:srgbClr val="FF0000"/>
                </a:solidFill>
              </a:rPr>
              <a:t>hospitalisation</a:t>
            </a:r>
            <a:r>
              <a:rPr lang="fr-FR" sz="2400" dirty="0"/>
              <a:t> puis si la situation est stable un retour à domicile avec une surveillance clinique et biologique </a:t>
            </a:r>
            <a:r>
              <a:rPr lang="fr-FR" sz="2400" dirty="0">
                <a:solidFill>
                  <a:srgbClr val="FF0000"/>
                </a:solidFill>
              </a:rPr>
              <a:t>(NFS ;CRP,PV) deux fois par semaine</a:t>
            </a:r>
          </a:p>
          <a:p>
            <a:pPr lvl="0"/>
            <a:r>
              <a:rPr lang="fr-FR" sz="2400" dirty="0"/>
              <a:t>La patiente est ensuite </a:t>
            </a:r>
            <a:r>
              <a:rPr lang="fr-FR" sz="2400" dirty="0" err="1">
                <a:solidFill>
                  <a:srgbClr val="FF0000"/>
                </a:solidFill>
              </a:rPr>
              <a:t>rehospitalisée</a:t>
            </a:r>
            <a:r>
              <a:rPr lang="fr-FR" sz="2400" dirty="0">
                <a:solidFill>
                  <a:srgbClr val="FF0000"/>
                </a:solidFill>
              </a:rPr>
              <a:t> à partir de 24 SA </a:t>
            </a:r>
          </a:p>
          <a:p>
            <a:pPr lvl="0"/>
            <a:r>
              <a:rPr lang="fr-FR" sz="2400" dirty="0"/>
              <a:t>Evaluer la quantité de </a:t>
            </a:r>
            <a:r>
              <a:rPr lang="fr-FR" sz="2400" dirty="0">
                <a:solidFill>
                  <a:srgbClr val="FF0000"/>
                </a:solidFill>
              </a:rPr>
              <a:t>liquide amniotique</a:t>
            </a:r>
            <a:r>
              <a:rPr lang="fr-FR" sz="2400" dirty="0"/>
              <a:t>, le pronostic est plus défavorable si la plus grande citerne est inferieur à 2cm</a:t>
            </a:r>
          </a:p>
          <a:p>
            <a:pPr lvl="0"/>
            <a:r>
              <a:rPr lang="fr-FR" sz="2400" dirty="0"/>
              <a:t>En cas de signes cliniques infectieux </a:t>
            </a:r>
            <a:r>
              <a:rPr lang="fr-FR" sz="2400" dirty="0" smtClean="0"/>
              <a:t>, </a:t>
            </a:r>
            <a:r>
              <a:rPr lang="fr-FR" sz="2400" dirty="0"/>
              <a:t>il est préférable d'envisager une interruption médicale de grossesse surtout si le bilan biologique est positif ( élévation du CRP et hyperleucocytose)</a:t>
            </a:r>
          </a:p>
          <a:p>
            <a:endParaRPr lang="fr-FR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PEC</a:t>
            </a:r>
            <a:b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r-FR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RPM entre 24 et 34SA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fr-FR" dirty="0"/>
              <a:t>Hospitalisation systématique pendant au moins 1 semaine</a:t>
            </a:r>
          </a:p>
          <a:p>
            <a:pPr lvl="0"/>
            <a:r>
              <a:rPr lang="fr-FR" dirty="0"/>
              <a:t>Le lever est autorisé</a:t>
            </a:r>
          </a:p>
          <a:p>
            <a:pPr lvl="0"/>
            <a:r>
              <a:rPr lang="fr-FR" dirty="0"/>
              <a:t>Bilan infectieux d'entrée qui sera renouvelé  2 fois par semaine :</a:t>
            </a:r>
          </a:p>
          <a:p>
            <a:pPr lvl="0">
              <a:buFont typeface="Wingdings" pitchFamily="2" charset="2"/>
              <a:buChar char="ü"/>
            </a:pPr>
            <a:r>
              <a:rPr lang="fr-FR" dirty="0"/>
              <a:t>NFS ,</a:t>
            </a:r>
            <a:r>
              <a:rPr lang="fr-FR" dirty="0" smtClean="0"/>
              <a:t>plaquettes</a:t>
            </a:r>
          </a:p>
          <a:p>
            <a:pPr lvl="0">
              <a:buFont typeface="Wingdings" pitchFamily="2" charset="2"/>
              <a:buChar char="ü"/>
            </a:pPr>
            <a:r>
              <a:rPr lang="fr-FR" dirty="0" smtClean="0"/>
              <a:t>CRP</a:t>
            </a:r>
          </a:p>
          <a:p>
            <a:pPr lvl="0">
              <a:buFont typeface="Wingdings" pitchFamily="2" charset="2"/>
              <a:buChar char="ü"/>
            </a:pPr>
            <a:r>
              <a:rPr lang="fr-FR" dirty="0" smtClean="0"/>
              <a:t>Prélèvement vaginal</a:t>
            </a:r>
          </a:p>
          <a:p>
            <a:pPr lvl="0">
              <a:buFont typeface="Wingdings" pitchFamily="2" charset="2"/>
              <a:buChar char="ü"/>
            </a:pPr>
            <a:r>
              <a:rPr lang="fr-FR" dirty="0" smtClean="0"/>
              <a:t>ECBU</a:t>
            </a:r>
            <a:endParaRPr lang="fr-FR" dirty="0"/>
          </a:p>
          <a:p>
            <a:pPr lvl="0"/>
            <a:r>
              <a:rPr lang="fr-FR" dirty="0"/>
              <a:t>Débuter une corticothérapie sans attendre les résultats du bilan infectieux : </a:t>
            </a:r>
            <a:r>
              <a:rPr lang="fr-FR" dirty="0" err="1"/>
              <a:t>bethaméthasone</a:t>
            </a:r>
            <a:r>
              <a:rPr lang="fr-FR" dirty="0"/>
              <a:t> 12mg en IM à renouveler 24 heures après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PEC</a:t>
            </a:r>
            <a:b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r-FR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RPM entre 24 et 34SA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fr-FR" dirty="0"/>
              <a:t>Dés l'hospitalisation, on débute une </a:t>
            </a:r>
            <a:r>
              <a:rPr lang="fr-FR" dirty="0">
                <a:solidFill>
                  <a:srgbClr val="FF0000"/>
                </a:solidFill>
              </a:rPr>
              <a:t>antibiothérapie </a:t>
            </a:r>
            <a:r>
              <a:rPr lang="fr-FR" dirty="0"/>
              <a:t>probabiliste pendant 5 jours  puis on adapte selon les résultats bactériologiques</a:t>
            </a:r>
          </a:p>
          <a:p>
            <a:pPr lvl="0"/>
            <a:r>
              <a:rPr lang="fr-FR" dirty="0" smtClean="0"/>
              <a:t> </a:t>
            </a:r>
            <a:r>
              <a:rPr lang="fr-FR" dirty="0"/>
              <a:t>prélèvement vaginal </a:t>
            </a:r>
            <a:r>
              <a:rPr lang="fr-FR" dirty="0" smtClean="0"/>
              <a:t> </a:t>
            </a:r>
            <a:endParaRPr lang="fr-FR" dirty="0"/>
          </a:p>
          <a:p>
            <a:r>
              <a:rPr lang="fr-FR" dirty="0"/>
              <a:t>s'il existe des doutes de début de </a:t>
            </a:r>
            <a:r>
              <a:rPr lang="fr-FR" dirty="0" err="1"/>
              <a:t>chorioamniotite</a:t>
            </a:r>
            <a:r>
              <a:rPr lang="fr-FR" dirty="0"/>
              <a:t> (CRP </a:t>
            </a:r>
            <a:r>
              <a:rPr lang="fr-FR" dirty="0" err="1"/>
              <a:t>elevé</a:t>
            </a:r>
            <a:r>
              <a:rPr lang="fr-FR" dirty="0"/>
              <a:t>, </a:t>
            </a:r>
            <a:r>
              <a:rPr lang="fr-FR" dirty="0" err="1"/>
              <a:t>temperature</a:t>
            </a:r>
            <a:r>
              <a:rPr lang="fr-FR" dirty="0"/>
              <a:t> limite), une double </a:t>
            </a:r>
            <a:r>
              <a:rPr lang="fr-FR" dirty="0" smtClean="0"/>
              <a:t>antibiothérapie </a:t>
            </a:r>
            <a:r>
              <a:rPr lang="fr-FR" dirty="0"/>
              <a:t>par voie intraveineuse sera instituée, </a:t>
            </a:r>
            <a:r>
              <a:rPr lang="fr-FR" dirty="0" smtClean="0"/>
              <a:t> </a:t>
            </a:r>
            <a:r>
              <a:rPr lang="fr-FR" dirty="0"/>
              <a:t>sera ensuite adaptée à l'antibiogramme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PEC</a:t>
            </a:r>
            <a:b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r-FR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RPM entre 24 et 34SA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Font typeface="Wingdings" pitchFamily="2" charset="2"/>
              <a:buChar char="q"/>
            </a:pPr>
            <a:r>
              <a:rPr lang="fr-FR" b="1" dirty="0"/>
              <a:t>surveillance </a:t>
            </a:r>
            <a:r>
              <a:rPr lang="fr-FR" dirty="0"/>
              <a:t>:</a:t>
            </a:r>
          </a:p>
          <a:p>
            <a:pPr lvl="0"/>
            <a:r>
              <a:rPr lang="fr-FR" dirty="0">
                <a:solidFill>
                  <a:srgbClr val="FF0000"/>
                </a:solidFill>
              </a:rPr>
              <a:t>échographie</a:t>
            </a:r>
            <a:r>
              <a:rPr lang="fr-FR" dirty="0"/>
              <a:t> deux fois par mois : évaluation de la croissance, de la quantité de liquide amniotique, Doppler ombilical</a:t>
            </a:r>
          </a:p>
          <a:p>
            <a:pPr lvl="0"/>
            <a:r>
              <a:rPr lang="fr-FR" dirty="0">
                <a:solidFill>
                  <a:srgbClr val="FF0000"/>
                </a:solidFill>
              </a:rPr>
              <a:t>ERCF</a:t>
            </a:r>
            <a:r>
              <a:rPr lang="fr-FR" dirty="0"/>
              <a:t> : une fois par jour les trois premiers jours puis deux fois par semaine (à répéter si contractions utérines, fièvre maternelle, CRP élevée, </a:t>
            </a:r>
            <a:r>
              <a:rPr lang="fr-FR" dirty="0" err="1"/>
              <a:t>etc</a:t>
            </a:r>
            <a:r>
              <a:rPr lang="fr-FR" dirty="0"/>
              <a:t>)</a:t>
            </a:r>
          </a:p>
          <a:p>
            <a:pPr lvl="0"/>
            <a:r>
              <a:rPr lang="fr-FR" dirty="0">
                <a:solidFill>
                  <a:srgbClr val="FF0000"/>
                </a:solidFill>
              </a:rPr>
              <a:t>Bilan infectieux deux fois par semaine </a:t>
            </a:r>
          </a:p>
          <a:p>
            <a:pPr lvl="0"/>
            <a:r>
              <a:rPr lang="fr-FR" dirty="0" err="1">
                <a:solidFill>
                  <a:srgbClr val="FF0000"/>
                </a:solidFill>
              </a:rPr>
              <a:t>Tocolyse</a:t>
            </a:r>
            <a:r>
              <a:rPr lang="fr-FR" dirty="0"/>
              <a:t> intraveineuse de 24 heures en  général par inhibiteurs calciques ou par </a:t>
            </a:r>
            <a:r>
              <a:rPr lang="fr-FR" dirty="0" err="1"/>
              <a:t>atosiban</a:t>
            </a:r>
            <a:endParaRPr lang="fr-FR" dirty="0"/>
          </a:p>
          <a:p>
            <a:pPr lvl="0"/>
            <a:r>
              <a:rPr lang="fr-FR" dirty="0"/>
              <a:t>Pas de </a:t>
            </a:r>
            <a:r>
              <a:rPr lang="fr-FR" dirty="0" err="1"/>
              <a:t>tocolyse</a:t>
            </a:r>
            <a:r>
              <a:rPr lang="fr-FR" dirty="0"/>
              <a:t> au delà de 34 SA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PEC</a:t>
            </a:r>
            <a:b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r-FR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RPM entre 34 et 37SA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fr-FR" dirty="0"/>
              <a:t>Pas de </a:t>
            </a:r>
            <a:r>
              <a:rPr lang="fr-FR" dirty="0" err="1"/>
              <a:t>tocolyse</a:t>
            </a:r>
            <a:endParaRPr lang="fr-FR" dirty="0"/>
          </a:p>
          <a:p>
            <a:pPr lvl="0"/>
            <a:r>
              <a:rPr lang="fr-FR" dirty="0"/>
              <a:t>Si suspicion de </a:t>
            </a:r>
            <a:r>
              <a:rPr lang="fr-FR" dirty="0" err="1"/>
              <a:t>chorioamniotite</a:t>
            </a:r>
            <a:r>
              <a:rPr lang="fr-FR" dirty="0"/>
              <a:t>, </a:t>
            </a:r>
            <a:r>
              <a:rPr lang="fr-FR" dirty="0" err="1"/>
              <a:t>meme</a:t>
            </a:r>
            <a:r>
              <a:rPr lang="fr-FR" dirty="0"/>
              <a:t> biologique (CRP habituellement) ; proposer un </a:t>
            </a:r>
            <a:r>
              <a:rPr lang="fr-FR" dirty="0" smtClean="0"/>
              <a:t>déclenchement</a:t>
            </a:r>
            <a:endParaRPr lang="fr-FR" dirty="0"/>
          </a:p>
          <a:p>
            <a:pPr lvl="0"/>
            <a:r>
              <a:rPr lang="fr-FR" dirty="0"/>
              <a:t>Expectative jusqu'à 36 SA </a:t>
            </a:r>
          </a:p>
          <a:p>
            <a:pPr lvl="0"/>
            <a:r>
              <a:rPr lang="fr-FR" dirty="0"/>
              <a:t>Si col favorable : </a:t>
            </a:r>
            <a:r>
              <a:rPr lang="fr-FR" dirty="0" smtClean="0"/>
              <a:t>déclenchement </a:t>
            </a:r>
            <a:r>
              <a:rPr lang="fr-FR" dirty="0"/>
              <a:t>à 36 SA</a:t>
            </a:r>
          </a:p>
          <a:p>
            <a:pPr lvl="0"/>
            <a:r>
              <a:rPr lang="fr-FR" dirty="0"/>
              <a:t>Si col non favorable : </a:t>
            </a:r>
            <a:r>
              <a:rPr lang="fr-FR" dirty="0" smtClean="0"/>
              <a:t>expectative </a:t>
            </a:r>
            <a:r>
              <a:rPr lang="fr-FR" dirty="0"/>
              <a:t>jusqu'à 37SA , puis </a:t>
            </a:r>
            <a:r>
              <a:rPr lang="fr-FR" dirty="0" smtClean="0"/>
              <a:t>déclenchement </a:t>
            </a:r>
            <a:r>
              <a:rPr lang="fr-FR" dirty="0"/>
              <a:t>après maturation cervicale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PEC</a:t>
            </a:r>
            <a:b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r-FR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RPM plus de 37 SA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fr-FR" dirty="0">
                <a:solidFill>
                  <a:srgbClr val="FF0000"/>
                </a:solidFill>
              </a:rPr>
              <a:t>Bilan infectieux après </a:t>
            </a:r>
            <a:r>
              <a:rPr lang="fr-FR" b="1" dirty="0"/>
              <a:t>12</a:t>
            </a:r>
            <a:r>
              <a:rPr lang="fr-FR" dirty="0"/>
              <a:t> heures de rupture : NFS,CRP, PV, ECBU puis CRP toutes les 48 heures</a:t>
            </a:r>
          </a:p>
          <a:p>
            <a:pPr lvl="0"/>
            <a:r>
              <a:rPr lang="fr-FR" dirty="0">
                <a:solidFill>
                  <a:srgbClr val="FF0000"/>
                </a:solidFill>
              </a:rPr>
              <a:t>Antibiothérapie</a:t>
            </a:r>
            <a:r>
              <a:rPr lang="fr-FR" dirty="0"/>
              <a:t> débutée après </a:t>
            </a:r>
            <a:r>
              <a:rPr lang="fr-FR" b="1" dirty="0"/>
              <a:t>12 </a:t>
            </a:r>
            <a:r>
              <a:rPr lang="fr-FR" dirty="0"/>
              <a:t>heures de rupture et si la patiente n'est pas entrée en travail (</a:t>
            </a:r>
            <a:r>
              <a:rPr lang="fr-FR" dirty="0" err="1"/>
              <a:t>amoxicilline</a:t>
            </a:r>
            <a:r>
              <a:rPr lang="fr-FR" dirty="0"/>
              <a:t> 1gx3/j par voie orale)</a:t>
            </a:r>
          </a:p>
          <a:p>
            <a:pPr lvl="0"/>
            <a:r>
              <a:rPr lang="fr-FR" dirty="0" smtClean="0">
                <a:solidFill>
                  <a:srgbClr val="FF0000"/>
                </a:solidFill>
              </a:rPr>
              <a:t>DAW</a:t>
            </a:r>
            <a:r>
              <a:rPr lang="fr-FR" dirty="0" smtClean="0"/>
              <a:t> </a:t>
            </a:r>
            <a:r>
              <a:rPr lang="fr-FR" dirty="0"/>
              <a:t>dés </a:t>
            </a:r>
            <a:r>
              <a:rPr lang="fr-FR" b="1" dirty="0"/>
              <a:t>12</a:t>
            </a:r>
            <a:r>
              <a:rPr lang="fr-FR" dirty="0"/>
              <a:t> heures après la rupture des membranes si pas de contre indication à la voie basse</a:t>
            </a:r>
          </a:p>
          <a:p>
            <a:pPr lvl="0"/>
            <a:r>
              <a:rPr lang="fr-FR" dirty="0"/>
              <a:t>S'il y a une indication de césarienne prophylactique se fais de préférence immédiatement après </a:t>
            </a:r>
            <a:r>
              <a:rPr lang="fr-FR" dirty="0" smtClean="0"/>
              <a:t>RPM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PLAN</a:t>
            </a:r>
            <a:endParaRPr lang="fr-F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lvl="0" indent="-571500">
              <a:buFont typeface="+mj-lt"/>
              <a:buAutoNum type="romanUcPeriod"/>
            </a:pPr>
            <a:r>
              <a:rPr lang="fr-FR" dirty="0" smtClean="0"/>
              <a:t>Définitions</a:t>
            </a:r>
          </a:p>
          <a:p>
            <a:pPr marL="571500" lvl="0" indent="-571500">
              <a:buFont typeface="+mj-lt"/>
              <a:buAutoNum type="romanUcPeriod"/>
            </a:pPr>
            <a:r>
              <a:rPr lang="fr-FR" dirty="0" smtClean="0"/>
              <a:t>Etiologies</a:t>
            </a:r>
          </a:p>
          <a:p>
            <a:pPr marL="571500" lvl="0" indent="-571500">
              <a:buFont typeface="+mj-lt"/>
              <a:buAutoNum type="romanUcPeriod"/>
            </a:pPr>
            <a:r>
              <a:rPr lang="fr-FR" dirty="0" smtClean="0"/>
              <a:t>Diagnostic</a:t>
            </a:r>
          </a:p>
          <a:p>
            <a:pPr marL="571500" lvl="0" indent="-571500">
              <a:buFont typeface="+mj-lt"/>
              <a:buAutoNum type="romanUcPeriod"/>
            </a:pPr>
            <a:r>
              <a:rPr lang="fr-FR" dirty="0" smtClean="0"/>
              <a:t>Complications</a:t>
            </a:r>
          </a:p>
          <a:p>
            <a:pPr marL="571500" lvl="0" indent="-571500">
              <a:buFont typeface="+mj-lt"/>
              <a:buAutoNum type="romanUcPeriod"/>
            </a:pPr>
            <a:r>
              <a:rPr lang="fr-FR" dirty="0" smtClean="0"/>
              <a:t>Prise </a:t>
            </a:r>
            <a:r>
              <a:rPr lang="fr-FR" dirty="0"/>
              <a:t>en charge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DEFINITIONS</a:t>
            </a:r>
            <a:endParaRPr lang="fr-F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/>
              <a:t>Dans les conditions physiologiques, les membranes de l'œuf (chorion et  amnios) se rompent spontanément au cours du travail à dilatation complète : c'est la rupture </a:t>
            </a:r>
            <a:r>
              <a:rPr lang="fr-FR" dirty="0" err="1"/>
              <a:t>tempestive</a:t>
            </a:r>
            <a:endParaRPr lang="fr-FR" dirty="0"/>
          </a:p>
          <a:p>
            <a:pPr lvl="0"/>
            <a:r>
              <a:rPr lang="fr-FR" dirty="0"/>
              <a:t>La rupture est dite </a:t>
            </a:r>
            <a:r>
              <a:rPr lang="fr-FR" b="1" dirty="0"/>
              <a:t>précoce</a:t>
            </a:r>
            <a:r>
              <a:rPr lang="fr-FR" dirty="0"/>
              <a:t> lorsqu'elle survient au cours du travail avant la dilatation complète</a:t>
            </a:r>
          </a:p>
          <a:p>
            <a:pPr lvl="0"/>
            <a:r>
              <a:rPr lang="fr-FR" dirty="0"/>
              <a:t>Elle est dite </a:t>
            </a:r>
            <a:r>
              <a:rPr lang="fr-FR" b="1" dirty="0"/>
              <a:t>prématurée </a:t>
            </a:r>
            <a:r>
              <a:rPr lang="fr-FR" dirty="0"/>
              <a:t>lorsqu'elle se rompt avant le début du travail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DEFINITIONS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/>
              <a:t>l'œuf étant ouvert, il est d'autant plus exposé à l'infection que le travail tarde à se mettre en route</a:t>
            </a:r>
          </a:p>
          <a:p>
            <a:pPr lvl="0"/>
            <a:r>
              <a:rPr lang="fr-FR" dirty="0"/>
              <a:t>la notion de délai entre la rupture et le début de travail est donc très importante, cette durée pouvant varier de </a:t>
            </a:r>
            <a:r>
              <a:rPr lang="fr-FR" b="1" dirty="0"/>
              <a:t>2 à 24 heures</a:t>
            </a:r>
            <a:r>
              <a:rPr lang="fr-FR" dirty="0"/>
              <a:t> et plus de 24heures on parle de rupture prolongée</a:t>
            </a:r>
          </a:p>
          <a:p>
            <a:pPr lvl="0"/>
            <a:r>
              <a:rPr lang="fr-FR" dirty="0"/>
              <a:t>Il y a la RPM </a:t>
            </a:r>
            <a:r>
              <a:rPr lang="fr-FR" b="1" dirty="0"/>
              <a:t>après 37 SA </a:t>
            </a:r>
            <a:r>
              <a:rPr lang="fr-FR" dirty="0"/>
              <a:t>et la RPM </a:t>
            </a:r>
            <a:r>
              <a:rPr lang="fr-FR" b="1" dirty="0"/>
              <a:t>avant terme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ETIOLOGIES</a:t>
            </a:r>
            <a:b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r-FR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Fragilisation des membranes </a:t>
            </a:r>
            <a:endParaRPr lang="fr-F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Infection </a:t>
            </a:r>
            <a:r>
              <a:rPr lang="fr-FR" dirty="0" err="1"/>
              <a:t>endo</a:t>
            </a:r>
            <a:r>
              <a:rPr lang="fr-FR" dirty="0"/>
              <a:t> cervicale et amniotique</a:t>
            </a:r>
          </a:p>
          <a:p>
            <a:pPr lvl="0"/>
            <a:r>
              <a:rPr lang="fr-FR" dirty="0"/>
              <a:t>Infection urinaire</a:t>
            </a:r>
          </a:p>
          <a:p>
            <a:pPr lvl="0"/>
            <a:r>
              <a:rPr lang="fr-FR" dirty="0"/>
              <a:t>Ischémie </a:t>
            </a:r>
          </a:p>
          <a:p>
            <a:pPr lvl="0">
              <a:buFont typeface="Wingdings" pitchFamily="2" charset="2"/>
              <a:buChar char="Ø"/>
            </a:pPr>
            <a:r>
              <a:rPr lang="fr-FR" dirty="0"/>
              <a:t>par </a:t>
            </a:r>
            <a:r>
              <a:rPr lang="fr-FR" dirty="0" err="1"/>
              <a:t>surdistension</a:t>
            </a:r>
            <a:r>
              <a:rPr lang="fr-FR" dirty="0"/>
              <a:t> utérine ( GG , hydramnios, macrosomie, présentation </a:t>
            </a:r>
            <a:r>
              <a:rPr lang="fr-FR" dirty="0" smtClean="0"/>
              <a:t>irrégulière)</a:t>
            </a:r>
          </a:p>
          <a:p>
            <a:pPr lvl="0">
              <a:buFont typeface="Wingdings" pitchFamily="2" charset="2"/>
              <a:buChar char="Ø"/>
            </a:pPr>
            <a:r>
              <a:rPr lang="fr-FR" dirty="0" smtClean="0"/>
              <a:t>sans </a:t>
            </a:r>
            <a:r>
              <a:rPr lang="fr-FR" dirty="0" err="1"/>
              <a:t>surdistension</a:t>
            </a:r>
            <a:r>
              <a:rPr lang="fr-FR" dirty="0"/>
              <a:t> (béance cervicale, placenta </a:t>
            </a:r>
            <a:r>
              <a:rPr lang="fr-FR" dirty="0" err="1"/>
              <a:t>praevia</a:t>
            </a:r>
            <a:r>
              <a:rPr lang="fr-FR" dirty="0"/>
              <a:t>, MAP, insertion marginale du cordon)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ETIOLOGIES</a:t>
            </a:r>
            <a:b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r-FR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Maladies des membranes</a:t>
            </a:r>
            <a:endParaRPr lang="fr-FR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malnutrition : manque en vitamine C ,CU , Zn</a:t>
            </a:r>
          </a:p>
          <a:p>
            <a:pPr lvl="0"/>
            <a:r>
              <a:rPr lang="fr-FR" dirty="0"/>
              <a:t>maladies du collagène</a:t>
            </a:r>
          </a:p>
          <a:p>
            <a:pPr lvl="0"/>
            <a:r>
              <a:rPr lang="fr-FR" dirty="0"/>
              <a:t>syndrome d'</a:t>
            </a:r>
            <a:r>
              <a:rPr lang="fr-FR" dirty="0" err="1"/>
              <a:t>Ehlers</a:t>
            </a:r>
            <a:r>
              <a:rPr lang="fr-FR" dirty="0"/>
              <a:t> </a:t>
            </a:r>
            <a:r>
              <a:rPr lang="fr-FR" dirty="0" err="1"/>
              <a:t>Danlos</a:t>
            </a:r>
            <a:endParaRPr lang="fr-FR" dirty="0"/>
          </a:p>
          <a:p>
            <a:pPr lvl="0"/>
            <a:r>
              <a:rPr lang="fr-FR" dirty="0"/>
              <a:t>Tabac</a:t>
            </a:r>
          </a:p>
          <a:p>
            <a:pPr lvl="0"/>
            <a:r>
              <a:rPr lang="fr-FR" dirty="0"/>
              <a:t>Autres toxique (plomb 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ETIOLOGIES</a:t>
            </a:r>
            <a:b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r-FR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Traumatisme</a:t>
            </a:r>
            <a:endParaRPr lang="fr-FR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3610744" cy="4525963"/>
          </a:xfrm>
        </p:spPr>
        <p:txBody>
          <a:bodyPr>
            <a:normAutofit/>
          </a:bodyPr>
          <a:lstStyle/>
          <a:p>
            <a:pPr lvl="0"/>
            <a:r>
              <a:rPr lang="fr-FR" b="1" u="sng" dirty="0"/>
              <a:t>Physiologique :</a:t>
            </a:r>
            <a:endParaRPr lang="fr-FR" dirty="0"/>
          </a:p>
          <a:p>
            <a:pPr lvl="0"/>
            <a:r>
              <a:rPr lang="fr-FR" dirty="0"/>
              <a:t>Distension utérine</a:t>
            </a:r>
          </a:p>
          <a:p>
            <a:pPr lvl="0"/>
            <a:r>
              <a:rPr lang="fr-FR" dirty="0" smtClean="0"/>
              <a:t>MAF</a:t>
            </a:r>
            <a:endParaRPr lang="fr-FR" dirty="0"/>
          </a:p>
          <a:p>
            <a:pPr lvl="0"/>
            <a:r>
              <a:rPr lang="fr-FR" dirty="0" smtClean="0"/>
              <a:t>CU </a:t>
            </a:r>
            <a:r>
              <a:rPr lang="fr-FR" dirty="0"/>
              <a:t>(</a:t>
            </a:r>
            <a:r>
              <a:rPr lang="fr-FR" dirty="0" err="1"/>
              <a:t>Braxton</a:t>
            </a:r>
            <a:r>
              <a:rPr lang="fr-FR" dirty="0"/>
              <a:t>-Hicks)</a:t>
            </a:r>
          </a:p>
          <a:p>
            <a:pPr lvl="0"/>
            <a:r>
              <a:rPr lang="fr-FR" dirty="0"/>
              <a:t>Coït</a:t>
            </a:r>
          </a:p>
          <a:p>
            <a:pPr lvl="0"/>
            <a:r>
              <a:rPr lang="fr-FR" dirty="0"/>
              <a:t>Pression barométrique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436096" y="1772816"/>
            <a:ext cx="32403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u="sng" dirty="0" err="1" smtClean="0"/>
              <a:t>Iatrogéne</a:t>
            </a:r>
            <a:r>
              <a:rPr lang="fr-FR" sz="3200" b="1" u="sng" dirty="0" smtClean="0"/>
              <a:t> :</a:t>
            </a:r>
            <a:endParaRPr lang="fr-FR" sz="3200" dirty="0" smtClean="0"/>
          </a:p>
          <a:p>
            <a:pPr lvl="0">
              <a:buFont typeface="Wingdings" pitchFamily="2" charset="2"/>
              <a:buChar char="§"/>
            </a:pPr>
            <a:r>
              <a:rPr lang="fr-FR" sz="3200" dirty="0" smtClean="0"/>
              <a:t>TV</a:t>
            </a:r>
          </a:p>
          <a:p>
            <a:pPr lvl="0">
              <a:buFont typeface="Wingdings" pitchFamily="2" charset="2"/>
              <a:buChar char="§"/>
            </a:pPr>
            <a:r>
              <a:rPr lang="fr-FR" sz="3200" dirty="0" err="1" smtClean="0"/>
              <a:t>Amniocentese</a:t>
            </a:r>
            <a:r>
              <a:rPr lang="fr-FR" sz="3200" dirty="0" smtClean="0"/>
              <a:t>,</a:t>
            </a:r>
          </a:p>
          <a:p>
            <a:pPr lvl="0">
              <a:buFont typeface="Wingdings" pitchFamily="2" charset="2"/>
              <a:buChar char="§"/>
            </a:pPr>
            <a:r>
              <a:rPr lang="fr-FR" sz="3200" dirty="0" smtClean="0"/>
              <a:t>Amnioscopie</a:t>
            </a:r>
          </a:p>
          <a:p>
            <a:pPr lvl="0">
              <a:buFont typeface="Wingdings" pitchFamily="2" charset="2"/>
              <a:buChar char="§"/>
            </a:pPr>
            <a:r>
              <a:rPr lang="fr-FR" sz="3200" dirty="0" smtClean="0"/>
              <a:t>Cerclage</a:t>
            </a:r>
          </a:p>
          <a:p>
            <a:pPr lvl="0">
              <a:buFont typeface="Wingdings" pitchFamily="2" charset="2"/>
              <a:buChar char="§"/>
            </a:pPr>
            <a:r>
              <a:rPr lang="fr-FR" sz="3200" dirty="0" smtClean="0"/>
              <a:t>Biopsie du trophoblaste</a:t>
            </a:r>
          </a:p>
          <a:p>
            <a:pPr lvl="0">
              <a:buFont typeface="Wingdings" pitchFamily="2" charset="2"/>
              <a:buChar char="§"/>
            </a:pPr>
            <a:r>
              <a:rPr lang="fr-FR" sz="3200" dirty="0" smtClean="0"/>
              <a:t>Ponction du cordon</a:t>
            </a:r>
            <a:endParaRPr lang="fr-FR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ETIOLOGIES</a:t>
            </a:r>
            <a:b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r-FR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Idiopathiques</a:t>
            </a:r>
            <a:endParaRPr lang="fr-FR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Multiparité</a:t>
            </a:r>
          </a:p>
          <a:p>
            <a:pPr lvl="0"/>
            <a:r>
              <a:rPr lang="fr-FR" dirty="0"/>
              <a:t>Age élevé</a:t>
            </a:r>
          </a:p>
          <a:p>
            <a:pPr lvl="0"/>
            <a:r>
              <a:rPr lang="fr-FR" dirty="0"/>
              <a:t>Bas niveau socio-économique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DIAGNOSTIC</a:t>
            </a:r>
            <a:b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r-FR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Examen clinique</a:t>
            </a:r>
            <a:endParaRPr lang="fr-FR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fr-FR" dirty="0"/>
              <a:t>Dans 80% des cas, le diagnostic est évident, marqué par un écoulement liquidien bien clair, abondant, parfois teinté ou mêlé à des particules de vernix</a:t>
            </a:r>
          </a:p>
          <a:p>
            <a:pPr lvl="0"/>
            <a:r>
              <a:rPr lang="fr-FR" dirty="0"/>
              <a:t>Cet écoulement survient de manière inopinée, soudaine en dehors de tout travail, il est continue, accru par la mobilisation du fœtus ou ses mouvements</a:t>
            </a:r>
          </a:p>
          <a:p>
            <a:pPr lvl="0"/>
            <a:r>
              <a:rPr lang="fr-FR" dirty="0"/>
              <a:t>Les signes généraux sont absents, il faut cependant prendre la température pour rechercher une infection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1041</TotalTime>
  <Words>426</Words>
  <Application>Microsoft Office PowerPoint</Application>
  <PresentationFormat>Affichage à l'écran (4:3)</PresentationFormat>
  <Paragraphs>103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Opulent</vt:lpstr>
      <vt:lpstr>Diapositive 1</vt:lpstr>
      <vt:lpstr>PLAN</vt:lpstr>
      <vt:lpstr>DEFINITIONS</vt:lpstr>
      <vt:lpstr>DEFINITIONS</vt:lpstr>
      <vt:lpstr>ETIOLOGIES Fragilisation des membranes </vt:lpstr>
      <vt:lpstr>ETIOLOGIES Maladies des membranes</vt:lpstr>
      <vt:lpstr>ETIOLOGIES Traumatisme</vt:lpstr>
      <vt:lpstr>ETIOLOGIES Idiopathiques</vt:lpstr>
      <vt:lpstr>DIAGNOSTIC Examen clinique</vt:lpstr>
      <vt:lpstr>DIAGNOSTIC Examen clinique</vt:lpstr>
      <vt:lpstr>DIAGNOSTIC Examen complémentaires</vt:lpstr>
      <vt:lpstr>COMPLICATIONS</vt:lpstr>
      <vt:lpstr>PEC RPM avant 24SA</vt:lpstr>
      <vt:lpstr>PEC RPM entre 24 et 34SA </vt:lpstr>
      <vt:lpstr>PEC RPM entre 24 et 34SA </vt:lpstr>
      <vt:lpstr>PEC RPM entre 24 et 34SA </vt:lpstr>
      <vt:lpstr>PEC RPM entre 34 et 37SA </vt:lpstr>
      <vt:lpstr>PEC RPM plus de 37 SA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sam2013</dc:creator>
  <cp:lastModifiedBy>Windows User</cp:lastModifiedBy>
  <cp:revision>56</cp:revision>
  <dcterms:created xsi:type="dcterms:W3CDTF">2019-10-09T20:33:30Z</dcterms:created>
  <dcterms:modified xsi:type="dcterms:W3CDTF">2021-03-16T17:03:13Z</dcterms:modified>
</cp:coreProperties>
</file>