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34"/>
  </p:notesMasterIdLst>
  <p:sldIdLst>
    <p:sldId id="295" r:id="rId2"/>
    <p:sldId id="296" r:id="rId3"/>
    <p:sldId id="297" r:id="rId4"/>
    <p:sldId id="298" r:id="rId5"/>
    <p:sldId id="299" r:id="rId6"/>
    <p:sldId id="300" r:id="rId7"/>
    <p:sldId id="306" r:id="rId8"/>
    <p:sldId id="312" r:id="rId9"/>
    <p:sldId id="307" r:id="rId10"/>
    <p:sldId id="261" r:id="rId11"/>
    <p:sldId id="262" r:id="rId12"/>
    <p:sldId id="263" r:id="rId13"/>
    <p:sldId id="264" r:id="rId14"/>
    <p:sldId id="266" r:id="rId15"/>
    <p:sldId id="269" r:id="rId16"/>
    <p:sldId id="270" r:id="rId17"/>
    <p:sldId id="272" r:id="rId18"/>
    <p:sldId id="273" r:id="rId19"/>
    <p:sldId id="274" r:id="rId20"/>
    <p:sldId id="275" r:id="rId21"/>
    <p:sldId id="277" r:id="rId22"/>
    <p:sldId id="291" r:id="rId23"/>
    <p:sldId id="282" r:id="rId24"/>
    <p:sldId id="283" r:id="rId25"/>
    <p:sldId id="288" r:id="rId26"/>
    <p:sldId id="311" r:id="rId27"/>
    <p:sldId id="308" r:id="rId28"/>
    <p:sldId id="309" r:id="rId29"/>
    <p:sldId id="310" r:id="rId30"/>
    <p:sldId id="293" r:id="rId31"/>
    <p:sldId id="294" r:id="rId32"/>
    <p:sldId id="290"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60" autoAdjust="0"/>
  </p:normalViewPr>
  <p:slideViewPr>
    <p:cSldViewPr>
      <p:cViewPr varScale="1">
        <p:scale>
          <a:sx n="62" d="100"/>
          <a:sy n="62"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E1E2A-CF62-4CA0-860D-33146DE33CA0}" type="datetimeFigureOut">
              <a:rPr lang="fr-FR" smtClean="0"/>
              <a:pPr/>
              <a:t>06/03/2022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16EF5-8CA0-47C1-818F-AC2473E2DBF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(nécessité d’une parfaite collaboration entre ces acteurs).</a:t>
            </a:r>
            <a:endParaRPr lang="fr-FR" dirty="0"/>
          </a:p>
        </p:txBody>
      </p:sp>
      <p:sp>
        <p:nvSpPr>
          <p:cNvPr id="4" name="Espace réservé du numéro de diapositive 3"/>
          <p:cNvSpPr>
            <a:spLocks noGrp="1"/>
          </p:cNvSpPr>
          <p:nvPr>
            <p:ph type="sldNum" sz="quarter" idx="10"/>
          </p:nvPr>
        </p:nvSpPr>
        <p:spPr/>
        <p:txBody>
          <a:bodyPr/>
          <a:lstStyle/>
          <a:p>
            <a:fld id="{64CA566B-D2CE-4C48-A341-129A136B12A5}" type="slidenum">
              <a:rPr lang="fr-FR" smtClean="0"/>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L’introduction</a:t>
            </a:r>
            <a:r>
              <a:rPr lang="fr-FR" baseline="0" dirty="0" smtClean="0"/>
              <a:t> d’</a:t>
            </a:r>
            <a:r>
              <a:rPr lang="fr-FR" baseline="0" dirty="0" err="1" smtClean="0"/>
              <a:t>eventuelle</a:t>
            </a:r>
            <a:r>
              <a:rPr lang="fr-FR" baseline="0" dirty="0" smtClean="0"/>
              <a:t> mesure de réanimation se base sur les 4 critères suivants: respiration , fréquence cardiaque, coloration , tonus.</a:t>
            </a:r>
            <a:endParaRPr lang="fr-FR" dirty="0"/>
          </a:p>
        </p:txBody>
      </p:sp>
      <p:sp>
        <p:nvSpPr>
          <p:cNvPr id="4" name="Espace réservé du numéro de diapositive 3"/>
          <p:cNvSpPr>
            <a:spLocks noGrp="1"/>
          </p:cNvSpPr>
          <p:nvPr>
            <p:ph type="sldNum" sz="quarter" idx="10"/>
          </p:nvPr>
        </p:nvSpPr>
        <p:spPr/>
        <p:txBody>
          <a:bodyPr/>
          <a:lstStyle/>
          <a:p>
            <a:fld id="{64CA566B-D2CE-4C48-A341-129A136B12A5}"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C’est un score, proposé par Virginia </a:t>
            </a:r>
            <a:r>
              <a:rPr lang="fr-FR" sz="1200" b="0" i="0" kern="1200" dirty="0" err="1" smtClean="0">
                <a:solidFill>
                  <a:schemeClr val="tx1"/>
                </a:solidFill>
                <a:latin typeface="+mn-lt"/>
                <a:ea typeface="+mn-ea"/>
                <a:cs typeface="+mn-cs"/>
              </a:rPr>
              <a:t>Apgar</a:t>
            </a:r>
            <a:r>
              <a:rPr lang="fr-FR" sz="1200" b="0" i="0" kern="1200" dirty="0" smtClean="0">
                <a:solidFill>
                  <a:schemeClr val="tx1"/>
                </a:solidFill>
                <a:latin typeface="+mn-lt"/>
                <a:ea typeface="+mn-ea"/>
                <a:cs typeface="+mn-cs"/>
              </a:rPr>
              <a:t> en 1953, avec 5 critères cotés de 0 à 2.</a:t>
            </a:r>
          </a:p>
          <a:p>
            <a:r>
              <a:rPr lang="fr-FR" sz="1200" b="0" i="0" kern="1200" dirty="0" smtClean="0">
                <a:solidFill>
                  <a:schemeClr val="tx1"/>
                </a:solidFill>
                <a:latin typeface="+mn-lt"/>
                <a:ea typeface="+mn-ea"/>
                <a:cs typeface="+mn-cs"/>
              </a:rPr>
              <a:t>La cotation est systématique à 1 mn et 5 mn. Dans certains cas, elle peut être refaite à 10 mn de vie pour juger d’une évolution.</a:t>
            </a:r>
          </a:p>
          <a:p>
            <a:r>
              <a:rPr lang="fr-FR" sz="1200" b="0" i="0" kern="1200" dirty="0" smtClean="0">
                <a:solidFill>
                  <a:schemeClr val="tx1"/>
                </a:solidFill>
                <a:latin typeface="+mn-lt"/>
                <a:ea typeface="+mn-ea"/>
                <a:cs typeface="+mn-cs"/>
              </a:rPr>
              <a:t>Le score normal est supérieur à 7 à 1 et 5 mn de vie. Un score inférieur à 7 et a fortiori inférieur à 3 doit entraîner une prise en charge adaptée.</a:t>
            </a:r>
            <a:r>
              <a:rPr lang="fr-FR" dirty="0" smtClean="0"/>
              <a:t/>
            </a:r>
            <a:br>
              <a:rPr lang="fr-FR" dirty="0" smtClean="0"/>
            </a:br>
            <a:r>
              <a:rPr lang="fr-FR" dirty="0" smtClean="0"/>
              <a:t/>
            </a:r>
            <a:br>
              <a:rPr lang="fr-FR" dirty="0" smtClean="0"/>
            </a:br>
            <a:endParaRPr lang="fr-FR" sz="1200" b="0" i="0" kern="1200" dirty="0" smtClean="0">
              <a:solidFill>
                <a:schemeClr val="tx1"/>
              </a:solidFill>
              <a:latin typeface="+mn-lt"/>
              <a:ea typeface="+mn-ea"/>
              <a:cs typeface="+mn-cs"/>
            </a:endParaRPr>
          </a:p>
          <a:p>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64CA566B-D2CE-4C48-A341-129A136B12A5}"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B416EF5-8CA0-47C1-818F-AC2473E2DBF6}"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endParaRPr lang="fr-FR" altLang="en-US"/>
          </a:p>
        </p:txBody>
      </p:sp>
      <p:sp>
        <p:nvSpPr>
          <p:cNvPr id="19" name="Espace réservé du pied de page 18"/>
          <p:cNvSpPr>
            <a:spLocks noGrp="1"/>
          </p:cNvSpPr>
          <p:nvPr>
            <p:ph type="ftr" sz="quarter" idx="11"/>
          </p:nvPr>
        </p:nvSpPr>
        <p:spPr/>
        <p:txBody>
          <a:bodyPr/>
          <a:lstStyle/>
          <a:p>
            <a:endParaRPr lang="fr-FR" altLang="en-US"/>
          </a:p>
        </p:txBody>
      </p:sp>
      <p:sp>
        <p:nvSpPr>
          <p:cNvPr id="27" name="Espace réservé du numéro de diapositive 26"/>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ltLang="en-US"/>
          </a:p>
        </p:txBody>
      </p:sp>
      <p:sp>
        <p:nvSpPr>
          <p:cNvPr id="5" name="Espace réservé du pied de page 4"/>
          <p:cNvSpPr>
            <a:spLocks noGrp="1"/>
          </p:cNvSpPr>
          <p:nvPr>
            <p:ph type="ftr" sz="quarter" idx="11"/>
          </p:nvPr>
        </p:nvSpPr>
        <p:spPr/>
        <p:txBody>
          <a:bodyPr/>
          <a:lstStyle/>
          <a:p>
            <a:endParaRPr lang="fr-FR" altLang="en-US"/>
          </a:p>
        </p:txBody>
      </p:sp>
      <p:sp>
        <p:nvSpPr>
          <p:cNvPr id="6" name="Espace réservé du numéro de diapositive 5"/>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ltLang="en-US"/>
          </a:p>
        </p:txBody>
      </p:sp>
      <p:sp>
        <p:nvSpPr>
          <p:cNvPr id="5" name="Espace réservé du pied de page 4"/>
          <p:cNvSpPr>
            <a:spLocks noGrp="1"/>
          </p:cNvSpPr>
          <p:nvPr>
            <p:ph type="ftr" sz="quarter" idx="11"/>
          </p:nvPr>
        </p:nvSpPr>
        <p:spPr/>
        <p:txBody>
          <a:bodyPr/>
          <a:lstStyle/>
          <a:p>
            <a:endParaRPr lang="fr-FR" altLang="en-US"/>
          </a:p>
        </p:txBody>
      </p:sp>
      <p:sp>
        <p:nvSpPr>
          <p:cNvPr id="6" name="Espace réservé du numéro de diapositive 5"/>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CE8BCB7-5AB6-4B75-8D66-CDE0ACD241EA}"/>
              </a:ext>
            </a:extLst>
          </p:cNvPr>
          <p:cNvSpPr>
            <a:spLocks noGrp="1"/>
          </p:cNvSpPr>
          <p:nvPr>
            <p:ph/>
          </p:nvPr>
        </p:nvSpPr>
        <p:spPr>
          <a:xfrm>
            <a:off x="219075" y="227013"/>
            <a:ext cx="7477125" cy="586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DD6F5F2C-2D3E-4988-9241-5B212D805558}"/>
              </a:ext>
            </a:extLst>
          </p:cNvPr>
          <p:cNvSpPr>
            <a:spLocks noGrp="1"/>
          </p:cNvSpPr>
          <p:nvPr>
            <p:ph type="dt" sz="half" idx="10"/>
          </p:nvPr>
        </p:nvSpPr>
        <p:spPr>
          <a:xfrm>
            <a:off x="301625" y="6242050"/>
            <a:ext cx="1782763" cy="474663"/>
          </a:xfrm>
        </p:spPr>
        <p:txBody>
          <a:bodyPr/>
          <a:lstStyle>
            <a:lvl1pPr>
              <a:defRPr/>
            </a:lvl1pPr>
          </a:lstStyle>
          <a:p>
            <a:endParaRPr lang="fr-FR" altLang="en-US"/>
          </a:p>
        </p:txBody>
      </p:sp>
      <p:sp>
        <p:nvSpPr>
          <p:cNvPr id="4" name="Footer Placeholder 3">
            <a:extLst>
              <a:ext uri="{FF2B5EF4-FFF2-40B4-BE49-F238E27FC236}">
                <a16:creationId xmlns:a16="http://schemas.microsoft.com/office/drawing/2014/main" xmlns="" id="{0FE70549-7054-423F-AF19-5BCE48E25F95}"/>
              </a:ext>
            </a:extLst>
          </p:cNvPr>
          <p:cNvSpPr>
            <a:spLocks noGrp="1"/>
          </p:cNvSpPr>
          <p:nvPr>
            <p:ph type="ftr" sz="quarter" idx="11"/>
          </p:nvPr>
        </p:nvSpPr>
        <p:spPr>
          <a:xfrm>
            <a:off x="2257425" y="6248400"/>
            <a:ext cx="3455988" cy="474663"/>
          </a:xfrm>
        </p:spPr>
        <p:txBody>
          <a:bodyPr/>
          <a:lstStyle>
            <a:lvl1pPr>
              <a:defRPr/>
            </a:lvl1pPr>
          </a:lstStyle>
          <a:p>
            <a:endParaRPr lang="fr-FR" altLang="en-US"/>
          </a:p>
        </p:txBody>
      </p:sp>
      <p:sp>
        <p:nvSpPr>
          <p:cNvPr id="5" name="Slide Number Placeholder 4">
            <a:extLst>
              <a:ext uri="{FF2B5EF4-FFF2-40B4-BE49-F238E27FC236}">
                <a16:creationId xmlns:a16="http://schemas.microsoft.com/office/drawing/2014/main" xmlns="" id="{07208EB7-C0BB-4AD0-8C1F-5F1AE2C75737}"/>
              </a:ext>
            </a:extLst>
          </p:cNvPr>
          <p:cNvSpPr>
            <a:spLocks noGrp="1"/>
          </p:cNvSpPr>
          <p:nvPr>
            <p:ph type="sldNum" sz="quarter" idx="12"/>
          </p:nvPr>
        </p:nvSpPr>
        <p:spPr>
          <a:xfrm>
            <a:off x="5867400" y="6248400"/>
            <a:ext cx="1755775" cy="474663"/>
          </a:xfrm>
        </p:spPr>
        <p:txBody>
          <a:bodyPr/>
          <a:lstStyle>
            <a:lvl1pPr>
              <a:defRPr/>
            </a:lvl1pPr>
          </a:lstStyle>
          <a:p>
            <a:fld id="{880795E8-A907-426B-A307-CEBCC70F61C1}" type="slidenum">
              <a:rPr lang="fr-FR" altLang="en-US"/>
              <a:pPr/>
              <a:t>‹N°›</a:t>
            </a:fld>
            <a:endParaRPr lang="fr-FR" altLang="en-US"/>
          </a:p>
        </p:txBody>
      </p:sp>
    </p:spTree>
    <p:extLst>
      <p:ext uri="{BB962C8B-B14F-4D97-AF65-F5344CB8AC3E}">
        <p14:creationId xmlns:p14="http://schemas.microsoft.com/office/powerpoint/2010/main" xmlns="" val="33325278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2DF47-28CB-47EF-9609-4BFF6C60304F}"/>
              </a:ext>
            </a:extLst>
          </p:cNvPr>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EF8CD18-A685-48DA-B19E-2D4D0F25E56F}"/>
              </a:ext>
            </a:extLst>
          </p:cNvPr>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8BF1737-0CE5-4850-96B8-60A95DF6BBA3}"/>
              </a:ext>
            </a:extLst>
          </p:cNvPr>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2736FF6-7F13-4925-BFE4-A1303C2D2252}"/>
              </a:ext>
            </a:extLst>
          </p:cNvPr>
          <p:cNvSpPr>
            <a:spLocks noGrp="1"/>
          </p:cNvSpPr>
          <p:nvPr>
            <p:ph type="dt" sz="half" idx="10"/>
          </p:nvPr>
        </p:nvSpPr>
        <p:spPr>
          <a:xfrm>
            <a:off x="301625" y="6242050"/>
            <a:ext cx="1782763" cy="474663"/>
          </a:xfrm>
        </p:spPr>
        <p:txBody>
          <a:bodyPr/>
          <a:lstStyle>
            <a:lvl1pPr>
              <a:defRPr/>
            </a:lvl1pPr>
          </a:lstStyle>
          <a:p>
            <a:endParaRPr lang="fr-FR" altLang="en-US"/>
          </a:p>
        </p:txBody>
      </p:sp>
      <p:sp>
        <p:nvSpPr>
          <p:cNvPr id="6" name="Footer Placeholder 5">
            <a:extLst>
              <a:ext uri="{FF2B5EF4-FFF2-40B4-BE49-F238E27FC236}">
                <a16:creationId xmlns:a16="http://schemas.microsoft.com/office/drawing/2014/main" xmlns="" id="{9AC4E9D0-23E9-4348-8809-A35CC337CBEB}"/>
              </a:ext>
            </a:extLst>
          </p:cNvPr>
          <p:cNvSpPr>
            <a:spLocks noGrp="1"/>
          </p:cNvSpPr>
          <p:nvPr>
            <p:ph type="ftr" sz="quarter" idx="11"/>
          </p:nvPr>
        </p:nvSpPr>
        <p:spPr>
          <a:xfrm>
            <a:off x="2257425" y="6248400"/>
            <a:ext cx="3455988" cy="474663"/>
          </a:xfrm>
        </p:spPr>
        <p:txBody>
          <a:bodyPr/>
          <a:lstStyle>
            <a:lvl1pPr>
              <a:defRPr/>
            </a:lvl1pPr>
          </a:lstStyle>
          <a:p>
            <a:endParaRPr lang="fr-FR" altLang="en-US"/>
          </a:p>
        </p:txBody>
      </p:sp>
      <p:sp>
        <p:nvSpPr>
          <p:cNvPr id="7" name="Slide Number Placeholder 6">
            <a:extLst>
              <a:ext uri="{FF2B5EF4-FFF2-40B4-BE49-F238E27FC236}">
                <a16:creationId xmlns:a16="http://schemas.microsoft.com/office/drawing/2014/main" xmlns="" id="{AD99B5C4-238A-46C4-9914-28FBD463EE34}"/>
              </a:ext>
            </a:extLst>
          </p:cNvPr>
          <p:cNvSpPr>
            <a:spLocks noGrp="1"/>
          </p:cNvSpPr>
          <p:nvPr>
            <p:ph type="sldNum" sz="quarter" idx="12"/>
          </p:nvPr>
        </p:nvSpPr>
        <p:spPr>
          <a:xfrm>
            <a:off x="5867400" y="6248400"/>
            <a:ext cx="1755775" cy="474663"/>
          </a:xfrm>
        </p:spPr>
        <p:txBody>
          <a:bodyPr/>
          <a:lstStyle>
            <a:lvl1pPr>
              <a:defRPr/>
            </a:lvl1pPr>
          </a:lstStyle>
          <a:p>
            <a:fld id="{691F84A1-9B86-48D9-8909-220E14C91A5D}" type="slidenum">
              <a:rPr lang="fr-FR" altLang="en-US"/>
              <a:pPr/>
              <a:t>‹N°›</a:t>
            </a:fld>
            <a:endParaRPr lang="fr-FR" altLang="en-US"/>
          </a:p>
        </p:txBody>
      </p:sp>
    </p:spTree>
    <p:extLst>
      <p:ext uri="{BB962C8B-B14F-4D97-AF65-F5344CB8AC3E}">
        <p14:creationId xmlns:p14="http://schemas.microsoft.com/office/powerpoint/2010/main" xmlns="" val="34940970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B81CF-914C-4809-A0D6-16A90601A776}"/>
              </a:ext>
            </a:extLst>
          </p:cNvPr>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692EC27-8B4A-4CF9-AD6C-638E5452CFC7}"/>
              </a:ext>
            </a:extLst>
          </p:cNvPr>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7828523-1DC3-4504-A874-FF81A7D11FB8}"/>
              </a:ext>
            </a:extLst>
          </p:cNvPr>
          <p:cNvSpPr>
            <a:spLocks noGrp="1"/>
          </p:cNvSpPr>
          <p:nvPr>
            <p:ph sz="quarter" idx="2"/>
          </p:nvPr>
        </p:nvSpPr>
        <p:spPr>
          <a:xfrm>
            <a:off x="4032250" y="1598613"/>
            <a:ext cx="36179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93F58A8C-2EE6-4EE8-87C2-A391F6152656}"/>
              </a:ext>
            </a:extLst>
          </p:cNvPr>
          <p:cNvSpPr>
            <a:spLocks noGrp="1"/>
          </p:cNvSpPr>
          <p:nvPr>
            <p:ph sz="quarter" idx="3"/>
          </p:nvPr>
        </p:nvSpPr>
        <p:spPr>
          <a:xfrm>
            <a:off x="4032250" y="3922713"/>
            <a:ext cx="36179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6BAA18F4-ACF2-4736-AB98-1875BBBD81C0}"/>
              </a:ext>
            </a:extLst>
          </p:cNvPr>
          <p:cNvSpPr>
            <a:spLocks noGrp="1"/>
          </p:cNvSpPr>
          <p:nvPr>
            <p:ph type="dt" sz="half" idx="10"/>
          </p:nvPr>
        </p:nvSpPr>
        <p:spPr>
          <a:xfrm>
            <a:off x="301625" y="6242050"/>
            <a:ext cx="1782763" cy="474663"/>
          </a:xfrm>
        </p:spPr>
        <p:txBody>
          <a:bodyPr/>
          <a:lstStyle>
            <a:lvl1pPr>
              <a:defRPr/>
            </a:lvl1pPr>
          </a:lstStyle>
          <a:p>
            <a:endParaRPr lang="fr-FR" altLang="en-US"/>
          </a:p>
        </p:txBody>
      </p:sp>
      <p:sp>
        <p:nvSpPr>
          <p:cNvPr id="7" name="Footer Placeholder 6">
            <a:extLst>
              <a:ext uri="{FF2B5EF4-FFF2-40B4-BE49-F238E27FC236}">
                <a16:creationId xmlns:a16="http://schemas.microsoft.com/office/drawing/2014/main" xmlns="" id="{C3535DA1-B600-47B9-87EE-03F2FC19403A}"/>
              </a:ext>
            </a:extLst>
          </p:cNvPr>
          <p:cNvSpPr>
            <a:spLocks noGrp="1"/>
          </p:cNvSpPr>
          <p:nvPr>
            <p:ph type="ftr" sz="quarter" idx="11"/>
          </p:nvPr>
        </p:nvSpPr>
        <p:spPr>
          <a:xfrm>
            <a:off x="2257425" y="6248400"/>
            <a:ext cx="3455988" cy="474663"/>
          </a:xfrm>
        </p:spPr>
        <p:txBody>
          <a:bodyPr/>
          <a:lstStyle>
            <a:lvl1pPr>
              <a:defRPr/>
            </a:lvl1pPr>
          </a:lstStyle>
          <a:p>
            <a:endParaRPr lang="fr-FR" altLang="en-US"/>
          </a:p>
        </p:txBody>
      </p:sp>
      <p:sp>
        <p:nvSpPr>
          <p:cNvPr id="8" name="Slide Number Placeholder 7">
            <a:extLst>
              <a:ext uri="{FF2B5EF4-FFF2-40B4-BE49-F238E27FC236}">
                <a16:creationId xmlns:a16="http://schemas.microsoft.com/office/drawing/2014/main" xmlns="" id="{DAFCF5B4-A231-498A-878E-C2EA090BBE49}"/>
              </a:ext>
            </a:extLst>
          </p:cNvPr>
          <p:cNvSpPr>
            <a:spLocks noGrp="1"/>
          </p:cNvSpPr>
          <p:nvPr>
            <p:ph type="sldNum" sz="quarter" idx="12"/>
          </p:nvPr>
        </p:nvSpPr>
        <p:spPr>
          <a:xfrm>
            <a:off x="5867400" y="6248400"/>
            <a:ext cx="1755775" cy="474663"/>
          </a:xfrm>
        </p:spPr>
        <p:txBody>
          <a:bodyPr/>
          <a:lstStyle>
            <a:lvl1pPr>
              <a:defRPr/>
            </a:lvl1pPr>
          </a:lstStyle>
          <a:p>
            <a:fld id="{F0419347-F00D-4710-938D-035A7AAFF696}" type="slidenum">
              <a:rPr lang="fr-FR" altLang="en-US"/>
              <a:pPr/>
              <a:t>‹N°›</a:t>
            </a:fld>
            <a:endParaRPr lang="fr-FR" altLang="en-US"/>
          </a:p>
        </p:txBody>
      </p:sp>
    </p:spTree>
    <p:extLst>
      <p:ext uri="{BB962C8B-B14F-4D97-AF65-F5344CB8AC3E}">
        <p14:creationId xmlns:p14="http://schemas.microsoft.com/office/powerpoint/2010/main" xmlns="" val="28966790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452E3-8C43-4241-B6C1-9D854036CBAC}"/>
              </a:ext>
            </a:extLst>
          </p:cNvPr>
          <p:cNvSpPr>
            <a:spLocks noGrp="1"/>
          </p:cNvSpPr>
          <p:nvPr>
            <p:ph type="title"/>
          </p:nvPr>
        </p:nvSpPr>
        <p:spPr>
          <a:xfrm>
            <a:off x="219075" y="227013"/>
            <a:ext cx="7477125"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xmlns="" id="{04FDA103-F6E0-463B-8061-F73B0776755B}"/>
              </a:ext>
            </a:extLst>
          </p:cNvPr>
          <p:cNvSpPr>
            <a:spLocks noGrp="1"/>
          </p:cNvSpPr>
          <p:nvPr>
            <p:ph type="dgm" idx="1"/>
          </p:nvPr>
        </p:nvSpPr>
        <p:spPr>
          <a:xfrm>
            <a:off x="263525" y="1598613"/>
            <a:ext cx="7386638" cy="4497387"/>
          </a:xfrm>
        </p:spPr>
        <p:txBody>
          <a:bodyPr/>
          <a:lstStyle/>
          <a:p>
            <a:endParaRPr lang="en-US"/>
          </a:p>
        </p:txBody>
      </p:sp>
      <p:sp>
        <p:nvSpPr>
          <p:cNvPr id="4" name="Date Placeholder 3">
            <a:extLst>
              <a:ext uri="{FF2B5EF4-FFF2-40B4-BE49-F238E27FC236}">
                <a16:creationId xmlns:a16="http://schemas.microsoft.com/office/drawing/2014/main" xmlns="" id="{395EEC6C-7515-4492-B1FA-522B6681640F}"/>
              </a:ext>
            </a:extLst>
          </p:cNvPr>
          <p:cNvSpPr>
            <a:spLocks noGrp="1"/>
          </p:cNvSpPr>
          <p:nvPr>
            <p:ph type="dt" sz="half" idx="10"/>
          </p:nvPr>
        </p:nvSpPr>
        <p:spPr>
          <a:xfrm>
            <a:off x="301625" y="6242050"/>
            <a:ext cx="1782763" cy="474663"/>
          </a:xfrm>
        </p:spPr>
        <p:txBody>
          <a:bodyPr/>
          <a:lstStyle>
            <a:lvl1pPr>
              <a:defRPr/>
            </a:lvl1pPr>
          </a:lstStyle>
          <a:p>
            <a:endParaRPr lang="fr-FR" altLang="en-US"/>
          </a:p>
        </p:txBody>
      </p:sp>
      <p:sp>
        <p:nvSpPr>
          <p:cNvPr id="5" name="Footer Placeholder 4">
            <a:extLst>
              <a:ext uri="{FF2B5EF4-FFF2-40B4-BE49-F238E27FC236}">
                <a16:creationId xmlns:a16="http://schemas.microsoft.com/office/drawing/2014/main" xmlns="" id="{F8B199DC-7750-4F05-B1ED-5527E9154FEE}"/>
              </a:ext>
            </a:extLst>
          </p:cNvPr>
          <p:cNvSpPr>
            <a:spLocks noGrp="1"/>
          </p:cNvSpPr>
          <p:nvPr>
            <p:ph type="ftr" sz="quarter" idx="11"/>
          </p:nvPr>
        </p:nvSpPr>
        <p:spPr>
          <a:xfrm>
            <a:off x="2257425" y="6248400"/>
            <a:ext cx="3455988" cy="474663"/>
          </a:xfrm>
        </p:spPr>
        <p:txBody>
          <a:bodyPr/>
          <a:lstStyle>
            <a:lvl1pPr>
              <a:defRPr/>
            </a:lvl1pPr>
          </a:lstStyle>
          <a:p>
            <a:endParaRPr lang="fr-FR" altLang="en-US"/>
          </a:p>
        </p:txBody>
      </p:sp>
      <p:sp>
        <p:nvSpPr>
          <p:cNvPr id="6" name="Slide Number Placeholder 5">
            <a:extLst>
              <a:ext uri="{FF2B5EF4-FFF2-40B4-BE49-F238E27FC236}">
                <a16:creationId xmlns:a16="http://schemas.microsoft.com/office/drawing/2014/main" xmlns="" id="{90818FA1-87F8-466E-A098-F215330A5546}"/>
              </a:ext>
            </a:extLst>
          </p:cNvPr>
          <p:cNvSpPr>
            <a:spLocks noGrp="1"/>
          </p:cNvSpPr>
          <p:nvPr>
            <p:ph type="sldNum" sz="quarter" idx="12"/>
          </p:nvPr>
        </p:nvSpPr>
        <p:spPr>
          <a:xfrm>
            <a:off x="5867400" y="6248400"/>
            <a:ext cx="1755775" cy="474663"/>
          </a:xfrm>
        </p:spPr>
        <p:txBody>
          <a:bodyPr/>
          <a:lstStyle>
            <a:lvl1pPr>
              <a:defRPr/>
            </a:lvl1pPr>
          </a:lstStyle>
          <a:p>
            <a:fld id="{8166860B-60FE-4867-955D-27EE0A73A02B}" type="slidenum">
              <a:rPr lang="fr-FR" altLang="en-US"/>
              <a:pPr/>
              <a:t>‹N°›</a:t>
            </a:fld>
            <a:endParaRPr lang="fr-FR" altLang="en-US"/>
          </a:p>
        </p:txBody>
      </p:sp>
    </p:spTree>
    <p:extLst>
      <p:ext uri="{BB962C8B-B14F-4D97-AF65-F5344CB8AC3E}">
        <p14:creationId xmlns:p14="http://schemas.microsoft.com/office/powerpoint/2010/main" xmlns="" val="25403507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ltLang="en-US"/>
          </a:p>
        </p:txBody>
      </p:sp>
      <p:sp>
        <p:nvSpPr>
          <p:cNvPr id="5" name="Espace réservé du pied de page 4"/>
          <p:cNvSpPr>
            <a:spLocks noGrp="1"/>
          </p:cNvSpPr>
          <p:nvPr>
            <p:ph type="ftr" sz="quarter" idx="11"/>
          </p:nvPr>
        </p:nvSpPr>
        <p:spPr/>
        <p:txBody>
          <a:bodyPr/>
          <a:lstStyle/>
          <a:p>
            <a:endParaRPr lang="fr-FR" altLang="en-US"/>
          </a:p>
        </p:txBody>
      </p:sp>
      <p:sp>
        <p:nvSpPr>
          <p:cNvPr id="6" name="Espace réservé du numéro de diapositive 5"/>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ltLang="en-US"/>
          </a:p>
        </p:txBody>
      </p:sp>
      <p:sp>
        <p:nvSpPr>
          <p:cNvPr id="5" name="Espace réservé du pied de page 4"/>
          <p:cNvSpPr>
            <a:spLocks noGrp="1"/>
          </p:cNvSpPr>
          <p:nvPr>
            <p:ph type="ftr" sz="quarter" idx="11"/>
          </p:nvPr>
        </p:nvSpPr>
        <p:spPr/>
        <p:txBody>
          <a:bodyPr/>
          <a:lstStyle/>
          <a:p>
            <a:endParaRPr lang="fr-FR" altLang="en-US"/>
          </a:p>
        </p:txBody>
      </p:sp>
      <p:sp>
        <p:nvSpPr>
          <p:cNvPr id="6" name="Espace réservé du numéro de diapositive 5"/>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ltLang="en-US"/>
          </a:p>
        </p:txBody>
      </p:sp>
      <p:sp>
        <p:nvSpPr>
          <p:cNvPr id="6" name="Espace réservé du pied de page 5"/>
          <p:cNvSpPr>
            <a:spLocks noGrp="1"/>
          </p:cNvSpPr>
          <p:nvPr>
            <p:ph type="ftr" sz="quarter" idx="11"/>
          </p:nvPr>
        </p:nvSpPr>
        <p:spPr/>
        <p:txBody>
          <a:bodyPr/>
          <a:lstStyle/>
          <a:p>
            <a:endParaRPr lang="fr-FR" altLang="en-US"/>
          </a:p>
        </p:txBody>
      </p:sp>
      <p:sp>
        <p:nvSpPr>
          <p:cNvPr id="7" name="Espace réservé du numéro de diapositive 6"/>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endParaRPr lang="fr-FR" altLang="en-US"/>
          </a:p>
        </p:txBody>
      </p:sp>
      <p:sp>
        <p:nvSpPr>
          <p:cNvPr id="8" name="Espace réservé du pied de page 7"/>
          <p:cNvSpPr>
            <a:spLocks noGrp="1"/>
          </p:cNvSpPr>
          <p:nvPr>
            <p:ph type="ftr" sz="quarter" idx="11"/>
          </p:nvPr>
        </p:nvSpPr>
        <p:spPr/>
        <p:txBody>
          <a:bodyPr/>
          <a:lstStyle/>
          <a:p>
            <a:endParaRPr lang="fr-FR" altLang="en-US"/>
          </a:p>
        </p:txBody>
      </p:sp>
      <p:sp>
        <p:nvSpPr>
          <p:cNvPr id="9" name="Espace réservé du numéro de diapositive 8"/>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endParaRPr lang="fr-FR" altLang="en-US"/>
          </a:p>
        </p:txBody>
      </p:sp>
      <p:sp>
        <p:nvSpPr>
          <p:cNvPr id="4" name="Espace réservé du pied de page 3"/>
          <p:cNvSpPr>
            <a:spLocks noGrp="1"/>
          </p:cNvSpPr>
          <p:nvPr>
            <p:ph type="ftr" sz="quarter" idx="11"/>
          </p:nvPr>
        </p:nvSpPr>
        <p:spPr/>
        <p:txBody>
          <a:bodyPr/>
          <a:lstStyle/>
          <a:p>
            <a:endParaRPr lang="fr-FR" altLang="en-US"/>
          </a:p>
        </p:txBody>
      </p:sp>
      <p:sp>
        <p:nvSpPr>
          <p:cNvPr id="5" name="Espace réservé du numéro de diapositive 4"/>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ltLang="en-US"/>
          </a:p>
        </p:txBody>
      </p:sp>
      <p:sp>
        <p:nvSpPr>
          <p:cNvPr id="3" name="Espace réservé du pied de page 2"/>
          <p:cNvSpPr>
            <a:spLocks noGrp="1"/>
          </p:cNvSpPr>
          <p:nvPr>
            <p:ph type="ftr" sz="quarter" idx="11"/>
          </p:nvPr>
        </p:nvSpPr>
        <p:spPr/>
        <p:txBody>
          <a:bodyPr/>
          <a:lstStyle/>
          <a:p>
            <a:endParaRPr lang="fr-FR" altLang="en-US"/>
          </a:p>
        </p:txBody>
      </p:sp>
      <p:sp>
        <p:nvSpPr>
          <p:cNvPr id="4" name="Espace réservé du numéro de diapositive 3"/>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ltLang="en-US"/>
          </a:p>
        </p:txBody>
      </p:sp>
      <p:sp>
        <p:nvSpPr>
          <p:cNvPr id="6" name="Espace réservé du pied de page 5"/>
          <p:cNvSpPr>
            <a:spLocks noGrp="1"/>
          </p:cNvSpPr>
          <p:nvPr>
            <p:ph type="ftr" sz="quarter" idx="11"/>
          </p:nvPr>
        </p:nvSpPr>
        <p:spPr/>
        <p:txBody>
          <a:bodyPr/>
          <a:lstStyle/>
          <a:p>
            <a:endParaRPr lang="fr-FR" altLang="en-US"/>
          </a:p>
        </p:txBody>
      </p:sp>
      <p:sp>
        <p:nvSpPr>
          <p:cNvPr id="7" name="Espace réservé du numéro de diapositive 6"/>
          <p:cNvSpPr>
            <a:spLocks noGrp="1"/>
          </p:cNvSpPr>
          <p:nvPr>
            <p:ph type="sldNum" sz="quarter" idx="12"/>
          </p:nvPr>
        </p:nvSpPr>
        <p:spPr/>
        <p:txBody>
          <a:bodyPr/>
          <a:lstStyle/>
          <a:p>
            <a:fld id="{E9851776-F9E9-4F37-A52E-BDB060945BEB}" type="slidenum">
              <a:rPr lang="fr-FR" altLang="en-US" smtClean="0"/>
              <a:pPr/>
              <a:t>‹N°›</a:t>
            </a:fld>
            <a:endParaRPr lang="fr-F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ltLang="en-US"/>
          </a:p>
        </p:txBody>
      </p:sp>
      <p:sp>
        <p:nvSpPr>
          <p:cNvPr id="6" name="Espace réservé du pied de page 5"/>
          <p:cNvSpPr>
            <a:spLocks noGrp="1"/>
          </p:cNvSpPr>
          <p:nvPr>
            <p:ph type="ftr" sz="quarter" idx="11"/>
          </p:nvPr>
        </p:nvSpPr>
        <p:spPr/>
        <p:txBody>
          <a:bodyPr/>
          <a:lstStyle/>
          <a:p>
            <a:endParaRPr lang="fr-FR" alt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9851776-F9E9-4F37-A52E-BDB060945BEB}" type="slidenum">
              <a:rPr lang="fr-FR" altLang="en-US" smtClean="0"/>
              <a:pPr/>
              <a:t>‹N°›</a:t>
            </a:fld>
            <a:endParaRPr lang="fr-FR" alt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ltLang="en-US"/>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ltLang="en-US"/>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851776-F9E9-4F37-A52E-BDB060945BEB}" type="slidenum">
              <a:rPr lang="fr-FR" altLang="en-US" smtClean="0"/>
              <a:pPr/>
              <a:t>‹N°›</a:t>
            </a:fld>
            <a:endParaRPr lang="fr-FR" altLang="en-US"/>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285728"/>
            <a:ext cx="8358246" cy="2373338"/>
          </a:xfrm>
        </p:spPr>
        <p:txBody>
          <a:bodyPr>
            <a:normAutofit/>
          </a:bodyPr>
          <a:lstStyle/>
          <a:p>
            <a:pPr algn="ctr"/>
            <a:r>
              <a:rPr lang="fr-FR" sz="4900" b="1" i="1" dirty="0" smtClean="0">
                <a:solidFill>
                  <a:srgbClr val="FFFF00"/>
                </a:solidFill>
                <a:effectLst/>
                <a:latin typeface="Arial Narrow" pitchFamily="34" charset="0"/>
              </a:rPr>
              <a:t>REANIMATION (RIA)DU NOUVEAU NE EN SALLE DE NAISSANCE</a:t>
            </a:r>
            <a:r>
              <a:rPr lang="fr-FR" sz="1800" b="1" dirty="0" smtClean="0">
                <a:solidFill>
                  <a:schemeClr val="accent2">
                    <a:lumMod val="75000"/>
                  </a:schemeClr>
                </a:solidFill>
              </a:rPr>
              <a:t/>
            </a:r>
            <a:br>
              <a:rPr lang="fr-FR" sz="1800" b="1" dirty="0" smtClean="0">
                <a:solidFill>
                  <a:schemeClr val="accent2">
                    <a:lumMod val="75000"/>
                  </a:schemeClr>
                </a:solidFill>
              </a:rPr>
            </a:br>
            <a:endParaRPr lang="fr-FR" dirty="0">
              <a:solidFill>
                <a:schemeClr val="accent2">
                  <a:lumMod val="75000"/>
                </a:schemeClr>
              </a:solidFill>
            </a:endParaRPr>
          </a:p>
        </p:txBody>
      </p:sp>
      <p:sp>
        <p:nvSpPr>
          <p:cNvPr id="3" name="Sous-titre 2"/>
          <p:cNvSpPr>
            <a:spLocks noGrp="1"/>
          </p:cNvSpPr>
          <p:nvPr>
            <p:ph type="subTitle" idx="1"/>
          </p:nvPr>
        </p:nvSpPr>
        <p:spPr>
          <a:xfrm>
            <a:off x="251520" y="5013176"/>
            <a:ext cx="8892480" cy="1844824"/>
          </a:xfrm>
        </p:spPr>
        <p:txBody>
          <a:bodyPr>
            <a:normAutofit fontScale="70000" lnSpcReduction="20000"/>
          </a:bodyPr>
          <a:lstStyle/>
          <a:p>
            <a:pPr algn="l"/>
            <a:r>
              <a:rPr lang="fr-FR" dirty="0" smtClean="0">
                <a:solidFill>
                  <a:schemeClr val="accent3"/>
                </a:solidFill>
              </a:rPr>
              <a:t>                                                                                          </a:t>
            </a:r>
          </a:p>
          <a:p>
            <a:pPr algn="l"/>
            <a:r>
              <a:rPr lang="fr-FR" dirty="0" smtClean="0">
                <a:solidFill>
                  <a:schemeClr val="accent3"/>
                </a:solidFill>
              </a:rPr>
              <a:t>                                                                                      </a:t>
            </a:r>
            <a:r>
              <a:rPr lang="fr-FR" sz="4000" b="1" dirty="0" smtClean="0">
                <a:solidFill>
                  <a:srgbClr val="FFFF00"/>
                </a:solidFill>
              </a:rPr>
              <a:t>Dr. Hadjit.S </a:t>
            </a:r>
          </a:p>
          <a:p>
            <a:pPr algn="l"/>
            <a:r>
              <a:rPr lang="fr-FR" dirty="0" smtClean="0">
                <a:solidFill>
                  <a:schemeClr val="accent3"/>
                </a:solidFill>
              </a:rPr>
              <a:t>       </a:t>
            </a:r>
          </a:p>
          <a:p>
            <a:pPr>
              <a:lnSpc>
                <a:spcPct val="80000"/>
              </a:lnSpc>
            </a:pPr>
            <a:r>
              <a:rPr lang="fr-FR" dirty="0" smtClean="0">
                <a:solidFill>
                  <a:schemeClr val="tx1"/>
                </a:solidFill>
              </a:rPr>
              <a:t>                                                 </a:t>
            </a:r>
            <a:r>
              <a:rPr lang="fr-FR" sz="3200" b="1" dirty="0" smtClean="0"/>
              <a:t>Maitre assistante en pédiatrie </a:t>
            </a:r>
          </a:p>
          <a:p>
            <a:pPr>
              <a:lnSpc>
                <a:spcPct val="80000"/>
              </a:lnSpc>
            </a:pPr>
            <a:r>
              <a:rPr lang="fr-FR" sz="3200" b="1" dirty="0" smtClean="0"/>
              <a:t>service de néonatalogie</a:t>
            </a:r>
          </a:p>
          <a:p>
            <a:pPr>
              <a:lnSpc>
                <a:spcPct val="80000"/>
              </a:lnSpc>
            </a:pPr>
            <a:r>
              <a:rPr lang="fr-FR" sz="3200" b="1" dirty="0" smtClean="0"/>
              <a:t>Année universitaire  2021-2022</a:t>
            </a:r>
          </a:p>
        </p:txBody>
      </p:sp>
      <p:pic>
        <p:nvPicPr>
          <p:cNvPr id="136196" name="Picture 4" descr="Résultat de recherche d'images pour &quot;photo de reanimation de nouveau né&quot;"/>
          <p:cNvPicPr>
            <a:picLocks noChangeAspect="1" noChangeArrowheads="1"/>
          </p:cNvPicPr>
          <p:nvPr/>
        </p:nvPicPr>
        <p:blipFill>
          <a:blip r:embed="rId2" cstate="print"/>
          <a:srcRect/>
          <a:stretch>
            <a:fillRect/>
          </a:stretch>
        </p:blipFill>
        <p:spPr bwMode="auto">
          <a:xfrm>
            <a:off x="500034" y="2143116"/>
            <a:ext cx="8429684" cy="31432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xmlns="" id="{5060F780-12EF-463E-92D8-79B3C600D949}"/>
              </a:ext>
            </a:extLst>
          </p:cNvPr>
          <p:cNvSpPr>
            <a:spLocks noGrp="1" noChangeArrowheads="1"/>
          </p:cNvSpPr>
          <p:nvPr>
            <p:ph type="title"/>
          </p:nvPr>
        </p:nvSpPr>
        <p:spPr>
          <a:xfrm>
            <a:off x="214282" y="704088"/>
            <a:ext cx="8643998" cy="867524"/>
          </a:xfrm>
        </p:spPr>
        <p:txBody>
          <a:bodyPr>
            <a:noAutofit/>
          </a:bodyPr>
          <a:lstStyle/>
          <a:p>
            <a:r>
              <a:rPr lang="fr-FR" altLang="en-US" sz="4000" b="1" dirty="0">
                <a:latin typeface="Comic Sans MS" panose="030F0702030302020204" pitchFamily="66" charset="0"/>
              </a:rPr>
              <a:t>Préparation, principes de </a:t>
            </a:r>
            <a:r>
              <a:rPr lang="fr-FR" altLang="en-US" sz="4000" b="1" dirty="0" smtClean="0">
                <a:latin typeface="Comic Sans MS" panose="030F0702030302020204" pitchFamily="66" charset="0"/>
              </a:rPr>
              <a:t>la RIA</a:t>
            </a:r>
            <a:endParaRPr lang="fr-FR" altLang="en-US" sz="4000" b="1" dirty="0">
              <a:latin typeface="Comic Sans MS" panose="030F0702030302020204" pitchFamily="66" charset="0"/>
            </a:endParaRPr>
          </a:p>
        </p:txBody>
      </p:sp>
      <p:sp>
        <p:nvSpPr>
          <p:cNvPr id="301059" name="Rectangle 3">
            <a:extLst>
              <a:ext uri="{FF2B5EF4-FFF2-40B4-BE49-F238E27FC236}">
                <a16:creationId xmlns:a16="http://schemas.microsoft.com/office/drawing/2014/main" xmlns="" id="{E5B66E44-1119-453B-87BD-76FF43AAD768}"/>
              </a:ext>
            </a:extLst>
          </p:cNvPr>
          <p:cNvSpPr>
            <a:spLocks noGrp="1" noChangeArrowheads="1"/>
          </p:cNvSpPr>
          <p:nvPr>
            <p:ph idx="1"/>
          </p:nvPr>
        </p:nvSpPr>
        <p:spPr>
          <a:xfrm>
            <a:off x="-214346" y="1935480"/>
            <a:ext cx="8901146" cy="4389120"/>
          </a:xfrm>
        </p:spPr>
        <p:txBody>
          <a:bodyPr>
            <a:normAutofit/>
          </a:bodyPr>
          <a:lstStyle/>
          <a:p>
            <a:pPr lvl="1">
              <a:buFontTx/>
              <a:buChar char="–"/>
            </a:pPr>
            <a:r>
              <a:rPr lang="fr-FR" altLang="en-US" sz="3200" b="1" dirty="0" err="1" smtClean="0">
                <a:solidFill>
                  <a:srgbClr val="FF0000"/>
                </a:solidFill>
              </a:rPr>
              <a:t>I_Préparation</a:t>
            </a:r>
            <a:r>
              <a:rPr lang="fr-FR" altLang="en-US" sz="3200" b="1" dirty="0" smtClean="0">
                <a:solidFill>
                  <a:srgbClr val="FF0000"/>
                </a:solidFill>
              </a:rPr>
              <a:t> </a:t>
            </a:r>
            <a:r>
              <a:rPr lang="fr-FR" altLang="en-US" sz="3200" b="1" dirty="0">
                <a:solidFill>
                  <a:srgbClr val="FF0000"/>
                </a:solidFill>
              </a:rPr>
              <a:t>à la réanimation:</a:t>
            </a:r>
          </a:p>
          <a:p>
            <a:pPr lvl="2">
              <a:buFontTx/>
              <a:buChar char="•"/>
            </a:pPr>
            <a:r>
              <a:rPr lang="fr-FR" altLang="en-US" sz="3200" dirty="0"/>
              <a:t> </a:t>
            </a:r>
            <a:r>
              <a:rPr lang="fr-FR" altLang="en-US" sz="3200" b="1" dirty="0"/>
              <a:t>Anticiper : </a:t>
            </a:r>
          </a:p>
          <a:p>
            <a:pPr lvl="3">
              <a:buFontTx/>
              <a:buChar char="o"/>
            </a:pPr>
            <a:r>
              <a:rPr lang="fr-FR" altLang="en-US" sz="3000" dirty="0"/>
              <a:t> </a:t>
            </a:r>
            <a:r>
              <a:rPr lang="fr-FR" altLang="en-US" sz="2600" dirty="0"/>
              <a:t>Le personnel doit être préparé à dispenser les soins.</a:t>
            </a:r>
          </a:p>
          <a:p>
            <a:pPr lvl="3">
              <a:buFontTx/>
              <a:buChar char="o"/>
            </a:pPr>
            <a:r>
              <a:rPr lang="fr-FR" altLang="en-US" sz="2600" dirty="0"/>
              <a:t>La naissance d’un enfant asphyxié peut être prévue à partir de la connaissance des facteurs de risque associés à un état de dépression ou d’asphyxie néonatale (voir tableau)</a:t>
            </a:r>
          </a:p>
          <a:p>
            <a:pPr lvl="3">
              <a:buFontTx/>
              <a:buChar char="o"/>
            </a:pPr>
            <a:endParaRPr lang="fr-FR" altLang="en-US" sz="17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a:extLst>
              <a:ext uri="{FF2B5EF4-FFF2-40B4-BE49-F238E27FC236}">
                <a16:creationId xmlns:a16="http://schemas.microsoft.com/office/drawing/2014/main" xmlns="" id="{D9661F56-576C-4F08-9BB1-D2D2E573F477}"/>
              </a:ext>
            </a:extLst>
          </p:cNvPr>
          <p:cNvSpPr>
            <a:spLocks noGrp="1" noChangeArrowheads="1"/>
          </p:cNvSpPr>
          <p:nvPr>
            <p:ph type="title"/>
          </p:nvPr>
        </p:nvSpPr>
        <p:spPr/>
        <p:txBody>
          <a:bodyPr/>
          <a:lstStyle/>
          <a:p>
            <a:endParaRPr lang="en-US" altLang="en-US"/>
          </a:p>
        </p:txBody>
      </p:sp>
      <p:pic>
        <p:nvPicPr>
          <p:cNvPr id="302088" name="Picture 8">
            <a:extLst>
              <a:ext uri="{FF2B5EF4-FFF2-40B4-BE49-F238E27FC236}">
                <a16:creationId xmlns:a16="http://schemas.microsoft.com/office/drawing/2014/main" xmlns="" id="{3163B8E3-4577-4777-8AB1-F7ED44FE315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74" y="0"/>
            <a:ext cx="10215634" cy="714377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xmlns="" id="{1B5B84C6-510D-4C95-96EE-E5816A7AF96E}"/>
              </a:ext>
            </a:extLst>
          </p:cNvPr>
          <p:cNvSpPr>
            <a:spLocks noGrp="1" noChangeArrowheads="1"/>
          </p:cNvSpPr>
          <p:nvPr>
            <p:ph type="title"/>
          </p:nvPr>
        </p:nvSpPr>
        <p:spPr>
          <a:xfrm flipV="1">
            <a:off x="219075" y="-500090"/>
            <a:ext cx="7477125" cy="285752"/>
          </a:xfrm>
        </p:spPr>
        <p:txBody>
          <a:bodyPr>
            <a:normAutofit fontScale="90000"/>
          </a:bodyPr>
          <a:lstStyle/>
          <a:p>
            <a:endParaRPr lang="fr-FR" altLang="en-US" sz="3600" dirty="0">
              <a:latin typeface="Comic Sans MS" panose="030F0702030302020204" pitchFamily="66" charset="0"/>
            </a:endParaRPr>
          </a:p>
        </p:txBody>
      </p:sp>
      <p:sp>
        <p:nvSpPr>
          <p:cNvPr id="304131" name="Rectangle 3">
            <a:extLst>
              <a:ext uri="{FF2B5EF4-FFF2-40B4-BE49-F238E27FC236}">
                <a16:creationId xmlns:a16="http://schemas.microsoft.com/office/drawing/2014/main" xmlns="" id="{25FFF4AD-392E-4346-8C1B-9041E453BCC5}"/>
              </a:ext>
            </a:extLst>
          </p:cNvPr>
          <p:cNvSpPr>
            <a:spLocks noGrp="1" noChangeArrowheads="1"/>
          </p:cNvSpPr>
          <p:nvPr>
            <p:ph idx="1"/>
          </p:nvPr>
        </p:nvSpPr>
        <p:spPr>
          <a:xfrm>
            <a:off x="1" y="571481"/>
            <a:ext cx="8643966" cy="5524520"/>
          </a:xfrm>
        </p:spPr>
        <p:txBody>
          <a:bodyPr>
            <a:normAutofit fontScale="85000" lnSpcReduction="10000"/>
          </a:bodyPr>
          <a:lstStyle/>
          <a:p>
            <a:pPr lvl="2">
              <a:buNone/>
            </a:pPr>
            <a:r>
              <a:rPr lang="fr-FR" altLang="en-US" sz="2000" b="1" dirty="0" smtClean="0"/>
              <a:t>    </a:t>
            </a:r>
            <a:r>
              <a:rPr lang="fr-FR" altLang="en-US" sz="3800" b="1" dirty="0" smtClean="0"/>
              <a:t>Être </a:t>
            </a:r>
            <a:r>
              <a:rPr lang="fr-FR" altLang="en-US" sz="3800" b="1" dirty="0"/>
              <a:t>toujours prêt:</a:t>
            </a:r>
          </a:p>
          <a:p>
            <a:pPr lvl="3">
              <a:buFontTx/>
              <a:buChar char="o"/>
            </a:pPr>
            <a:r>
              <a:rPr lang="fr-FR" altLang="en-US" sz="2600" dirty="0"/>
              <a:t>Table de réanimation chaude.</a:t>
            </a:r>
          </a:p>
          <a:p>
            <a:pPr lvl="3">
              <a:buFontTx/>
              <a:buChar char="o"/>
            </a:pPr>
            <a:r>
              <a:rPr lang="fr-FR" altLang="en-US" sz="2600" dirty="0"/>
              <a:t>Matériel de réanimation néonatale disponible (tableau 2).</a:t>
            </a:r>
          </a:p>
          <a:p>
            <a:pPr lvl="3">
              <a:buFontTx/>
              <a:buChar char="o"/>
            </a:pPr>
            <a:r>
              <a:rPr lang="fr-FR" altLang="en-US" sz="2600" dirty="0"/>
              <a:t>Deux personnes entraînées à la réanimation du nouveau </a:t>
            </a:r>
            <a:r>
              <a:rPr lang="fr-FR" altLang="en-US" sz="2600" dirty="0" smtClean="0"/>
              <a:t>né.</a:t>
            </a:r>
          </a:p>
          <a:p>
            <a:pPr lvl="3">
              <a:buFontTx/>
              <a:buChar char="o"/>
            </a:pPr>
            <a:endParaRPr lang="fr-FR" altLang="en-US" sz="1700" dirty="0" smtClean="0"/>
          </a:p>
          <a:p>
            <a:pPr lvl="3">
              <a:buFontTx/>
              <a:buChar char="o"/>
            </a:pPr>
            <a:endParaRPr lang="fr-FR" altLang="en-US" sz="1700" b="1" dirty="0" smtClean="0"/>
          </a:p>
          <a:p>
            <a:pPr lvl="3">
              <a:buNone/>
            </a:pPr>
            <a:r>
              <a:rPr lang="fr-FR" altLang="en-US" sz="3200" b="1" dirty="0" smtClean="0"/>
              <a:t>L’information médicale</a:t>
            </a:r>
            <a:r>
              <a:rPr lang="fr-FR" altLang="en-US" sz="2000" b="1" dirty="0" smtClean="0"/>
              <a:t>: </a:t>
            </a:r>
            <a:r>
              <a:rPr lang="fr-FR" altLang="en-US" sz="2400" dirty="0" smtClean="0"/>
              <a:t>L’équipe de réanimation doit être informé à l’avance du haut risque en salle de naissance:</a:t>
            </a:r>
          </a:p>
          <a:p>
            <a:pPr lvl="3"/>
            <a:r>
              <a:rPr lang="fr-FR" altLang="en-US" sz="2400" dirty="0" smtClean="0"/>
              <a:t>Asphyxie </a:t>
            </a:r>
            <a:r>
              <a:rPr lang="fr-FR" altLang="en-US" sz="2400" dirty="0" err="1" smtClean="0"/>
              <a:t>foetale</a:t>
            </a:r>
            <a:r>
              <a:rPr lang="fr-FR" altLang="en-US" sz="2400" dirty="0" smtClean="0"/>
              <a:t>.</a:t>
            </a:r>
          </a:p>
          <a:p>
            <a:pPr lvl="3"/>
            <a:r>
              <a:rPr lang="fr-FR" altLang="en-US" sz="2400" dirty="0" smtClean="0"/>
              <a:t>Le liquide amniotique (clair ou teinté).</a:t>
            </a:r>
          </a:p>
          <a:p>
            <a:pPr lvl="3"/>
            <a:r>
              <a:rPr lang="fr-FR" altLang="en-US" sz="2400" dirty="0" smtClean="0"/>
              <a:t>Administration de drogues dépressives à la mère (délai de 12h avant la naissance).</a:t>
            </a:r>
          </a:p>
          <a:p>
            <a:pPr lvl="3"/>
            <a:r>
              <a:rPr lang="fr-FR" altLang="en-US" sz="2400" dirty="0" smtClean="0"/>
              <a:t>Accouchement hémorragique.</a:t>
            </a:r>
          </a:p>
          <a:p>
            <a:pPr lvl="3"/>
            <a:r>
              <a:rPr lang="fr-FR" altLang="en-US" sz="2400" dirty="0" smtClean="0"/>
              <a:t>Accouchement à risque (mère diabétique, IFM, GG, fièvre maternelle)</a:t>
            </a:r>
          </a:p>
          <a:p>
            <a:pPr lvl="3">
              <a:buNone/>
            </a:pPr>
            <a:endParaRPr lang="fr-FR" altLang="en-US" sz="17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60" name="Picture 8">
            <a:extLst>
              <a:ext uri="{FF2B5EF4-FFF2-40B4-BE49-F238E27FC236}">
                <a16:creationId xmlns:a16="http://schemas.microsoft.com/office/drawing/2014/main" xmlns="" id="{91A3664C-6F83-4EA1-BB8F-F18456DFE0AD}"/>
              </a:ext>
            </a:extLst>
          </p:cNvPr>
          <p:cNvPicPr>
            <a:picLocks noGrp="1" noChangeAspect="1" noChangeArrowheads="1"/>
          </p:cNvPicPr>
          <p:nvPr>
            <p:ph/>
          </p:nvPr>
        </p:nvPicPr>
        <p:blipFill>
          <a:blip r:embed="rId2">
            <a:extLst>
              <a:ext uri="{28A0092B-C50C-407E-A947-70E740481C1C}">
                <a14:useLocalDpi xmlns:a14="http://schemas.microsoft.com/office/drawing/2010/main" xmlns="" val="0"/>
              </a:ext>
            </a:extLst>
          </a:blip>
          <a:stretch>
            <a:fillRect/>
          </a:stretch>
        </p:blipFill>
        <p:spPr>
          <a:xfrm>
            <a:off x="-785850" y="0"/>
            <a:ext cx="10429948" cy="70723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xmlns="" id="{D5EAA59C-41DB-4ED0-B795-1099232D871F}"/>
              </a:ext>
            </a:extLst>
          </p:cNvPr>
          <p:cNvSpPr>
            <a:spLocks noGrp="1" noChangeArrowheads="1"/>
          </p:cNvSpPr>
          <p:nvPr>
            <p:ph type="title"/>
          </p:nvPr>
        </p:nvSpPr>
        <p:spPr>
          <a:xfrm flipV="1">
            <a:off x="219075" y="-214338"/>
            <a:ext cx="7477125" cy="214338"/>
          </a:xfrm>
        </p:spPr>
        <p:txBody>
          <a:bodyPr>
            <a:normAutofit fontScale="90000"/>
          </a:bodyPr>
          <a:lstStyle/>
          <a:p>
            <a:endParaRPr lang="fr-FR" altLang="en-US" sz="3600" dirty="0">
              <a:latin typeface="Comic Sans MS" panose="030F0702030302020204" pitchFamily="66" charset="0"/>
            </a:endParaRPr>
          </a:p>
        </p:txBody>
      </p:sp>
      <p:sp>
        <p:nvSpPr>
          <p:cNvPr id="308227" name="Rectangle 3">
            <a:extLst>
              <a:ext uri="{FF2B5EF4-FFF2-40B4-BE49-F238E27FC236}">
                <a16:creationId xmlns:a16="http://schemas.microsoft.com/office/drawing/2014/main" xmlns="" id="{BFED1615-0C17-43B6-9EF8-8C140178C83F}"/>
              </a:ext>
            </a:extLst>
          </p:cNvPr>
          <p:cNvSpPr>
            <a:spLocks noGrp="1" noChangeArrowheads="1"/>
          </p:cNvSpPr>
          <p:nvPr>
            <p:ph idx="1"/>
          </p:nvPr>
        </p:nvSpPr>
        <p:spPr>
          <a:xfrm>
            <a:off x="0" y="785794"/>
            <a:ext cx="9144000" cy="5310207"/>
          </a:xfrm>
        </p:spPr>
        <p:txBody>
          <a:bodyPr>
            <a:normAutofit fontScale="92500" lnSpcReduction="10000"/>
          </a:bodyPr>
          <a:lstStyle/>
          <a:p>
            <a:pPr lvl="1">
              <a:lnSpc>
                <a:spcPct val="90000"/>
              </a:lnSpc>
              <a:buFontTx/>
              <a:buChar char="–"/>
            </a:pPr>
            <a:r>
              <a:rPr lang="fr-FR" altLang="en-US" sz="3200" b="1" dirty="0" err="1" smtClean="0">
                <a:solidFill>
                  <a:srgbClr val="FF0000"/>
                </a:solidFill>
              </a:rPr>
              <a:t>II_Principes</a:t>
            </a:r>
            <a:r>
              <a:rPr lang="fr-FR" altLang="en-US" sz="3200" b="1" dirty="0" smtClean="0">
                <a:solidFill>
                  <a:srgbClr val="FF0000"/>
                </a:solidFill>
              </a:rPr>
              <a:t> </a:t>
            </a:r>
            <a:r>
              <a:rPr lang="fr-FR" altLang="en-US" sz="3200" b="1" dirty="0">
                <a:solidFill>
                  <a:srgbClr val="FF0000"/>
                </a:solidFill>
              </a:rPr>
              <a:t>de la </a:t>
            </a:r>
            <a:r>
              <a:rPr lang="fr-FR" altLang="en-US" sz="3200" b="1" dirty="0" err="1" smtClean="0">
                <a:solidFill>
                  <a:srgbClr val="FF0000"/>
                </a:solidFill>
              </a:rPr>
              <a:t>réanimation:ILCOR2020</a:t>
            </a:r>
            <a:endParaRPr lang="fr-FR" altLang="en-US" sz="3200" b="1" dirty="0">
              <a:solidFill>
                <a:srgbClr val="FF0000"/>
              </a:solidFill>
            </a:endParaRPr>
          </a:p>
          <a:p>
            <a:pPr lvl="2">
              <a:lnSpc>
                <a:spcPct val="90000"/>
              </a:lnSpc>
              <a:buFontTx/>
              <a:buChar char="•"/>
            </a:pPr>
            <a:r>
              <a:rPr lang="fr-FR" altLang="en-US" sz="2400" b="1" dirty="0" smtClean="0">
                <a:latin typeface="Comic Sans MS" panose="030F0702030302020204" pitchFamily="66" charset="0"/>
              </a:rPr>
              <a:t>1-La </a:t>
            </a:r>
            <a:r>
              <a:rPr lang="fr-FR" altLang="en-US" sz="2400" b="1" dirty="0">
                <a:latin typeface="Comic Sans MS" panose="030F0702030302020204" pitchFamily="66" charset="0"/>
              </a:rPr>
              <a:t>règle A B C D E :</a:t>
            </a:r>
          </a:p>
          <a:p>
            <a:pPr lvl="3">
              <a:lnSpc>
                <a:spcPct val="90000"/>
              </a:lnSpc>
            </a:pPr>
            <a:r>
              <a:rPr lang="fr-FR" altLang="en-US" sz="2400" b="1" dirty="0">
                <a:latin typeface="Comic Sans MS" panose="030F0702030302020204" pitchFamily="66" charset="0"/>
              </a:rPr>
              <a:t>A</a:t>
            </a:r>
            <a:r>
              <a:rPr lang="fr-FR" altLang="en-US" sz="2400" dirty="0">
                <a:latin typeface="Comic Sans MS" panose="030F0702030302020204" pitchFamily="66" charset="0"/>
              </a:rPr>
              <a:t> </a:t>
            </a:r>
            <a:r>
              <a:rPr lang="fr-FR" altLang="en-US" sz="2400" dirty="0" smtClean="0">
                <a:latin typeface="Comic Sans MS" panose="030F0702030302020204" pitchFamily="66" charset="0"/>
              </a:rPr>
              <a:t>= (</a:t>
            </a:r>
            <a:r>
              <a:rPr lang="fr-FR" altLang="en-US" sz="2400" b="1" dirty="0" smtClean="0">
                <a:latin typeface="Comic Sans MS" panose="030F0702030302020204" pitchFamily="66" charset="0"/>
              </a:rPr>
              <a:t>A</a:t>
            </a:r>
            <a:r>
              <a:rPr lang="fr-FR" altLang="en-US" sz="2400" dirty="0" smtClean="0">
                <a:latin typeface="Comic Sans MS" panose="030F0702030302020204" pitchFamily="66" charset="0"/>
              </a:rPr>
              <a:t>ir </a:t>
            </a:r>
            <a:r>
              <a:rPr lang="fr-FR" altLang="en-US" sz="2400" dirty="0" err="1" smtClean="0">
                <a:latin typeface="Comic Sans MS" panose="030F0702030302020204" pitchFamily="66" charset="0"/>
              </a:rPr>
              <a:t>ways</a:t>
            </a:r>
            <a:r>
              <a:rPr lang="fr-FR" altLang="en-US" sz="2400" dirty="0" smtClean="0">
                <a:latin typeface="Comic Sans MS" panose="030F0702030302020204" pitchFamily="66" charset="0"/>
              </a:rPr>
              <a:t>) </a:t>
            </a:r>
            <a:r>
              <a:rPr lang="fr-FR" altLang="en-US" sz="2400" dirty="0">
                <a:latin typeface="Comic Sans MS" panose="030F0702030302020204" pitchFamily="66" charset="0"/>
              </a:rPr>
              <a:t>Liberté des voies aériennes:</a:t>
            </a:r>
          </a:p>
          <a:p>
            <a:pPr lvl="4">
              <a:lnSpc>
                <a:spcPct val="90000"/>
              </a:lnSpc>
              <a:buFontTx/>
              <a:buNone/>
            </a:pPr>
            <a:r>
              <a:rPr lang="fr-FR" altLang="en-US" sz="2400" dirty="0">
                <a:latin typeface="Comic Sans MS" panose="030F0702030302020204" pitchFamily="66" charset="0"/>
              </a:rPr>
              <a:t>Positionnement.</a:t>
            </a:r>
          </a:p>
          <a:p>
            <a:pPr lvl="4">
              <a:lnSpc>
                <a:spcPct val="90000"/>
              </a:lnSpc>
              <a:buFontTx/>
              <a:buNone/>
            </a:pPr>
            <a:r>
              <a:rPr lang="fr-FR" altLang="en-US" sz="2400" dirty="0">
                <a:latin typeface="Comic Sans MS" panose="030F0702030302020204" pitchFamily="66" charset="0"/>
              </a:rPr>
              <a:t>Aspiration (bouche, nez +/- trachée).</a:t>
            </a:r>
          </a:p>
          <a:p>
            <a:pPr lvl="4">
              <a:lnSpc>
                <a:spcPct val="90000"/>
              </a:lnSpc>
              <a:buFontTx/>
              <a:buNone/>
            </a:pPr>
            <a:r>
              <a:rPr lang="fr-FR" altLang="en-US" sz="2400" dirty="0">
                <a:latin typeface="Comic Sans MS" panose="030F0702030302020204" pitchFamily="66" charset="0"/>
              </a:rPr>
              <a:t>+/- sonde trachéale.</a:t>
            </a:r>
          </a:p>
          <a:p>
            <a:pPr lvl="3">
              <a:lnSpc>
                <a:spcPct val="90000"/>
              </a:lnSpc>
            </a:pPr>
            <a:r>
              <a:rPr lang="fr-FR" altLang="en-US" sz="2400" b="1" dirty="0">
                <a:latin typeface="Comic Sans MS" panose="030F0702030302020204" pitchFamily="66" charset="0"/>
              </a:rPr>
              <a:t>B </a:t>
            </a:r>
            <a:r>
              <a:rPr lang="fr-FR" altLang="en-US" sz="2400" dirty="0">
                <a:latin typeface="Comic Sans MS" panose="030F0702030302020204" pitchFamily="66" charset="0"/>
              </a:rPr>
              <a:t>= </a:t>
            </a:r>
            <a:r>
              <a:rPr lang="fr-FR" altLang="en-US" sz="2400" dirty="0" smtClean="0">
                <a:latin typeface="Comic Sans MS" panose="030F0702030302020204" pitchFamily="66" charset="0"/>
              </a:rPr>
              <a:t>(</a:t>
            </a:r>
            <a:r>
              <a:rPr lang="fr-FR" altLang="en-US" sz="2400" b="1" dirty="0" err="1" smtClean="0">
                <a:latin typeface="Comic Sans MS" panose="030F0702030302020204" pitchFamily="66" charset="0"/>
              </a:rPr>
              <a:t>B</a:t>
            </a:r>
            <a:r>
              <a:rPr lang="fr-FR" altLang="en-US" sz="2400" dirty="0" err="1" smtClean="0">
                <a:latin typeface="Comic Sans MS" panose="030F0702030302020204" pitchFamily="66" charset="0"/>
              </a:rPr>
              <a:t>reath</a:t>
            </a:r>
            <a:r>
              <a:rPr lang="fr-FR" altLang="en-US" sz="2400" dirty="0" smtClean="0">
                <a:latin typeface="Comic Sans MS" panose="030F0702030302020204" pitchFamily="66" charset="0"/>
              </a:rPr>
              <a:t>)Mouvements </a:t>
            </a:r>
            <a:r>
              <a:rPr lang="fr-FR" altLang="en-US" sz="2400" dirty="0">
                <a:latin typeface="Comic Sans MS" panose="030F0702030302020204" pitchFamily="66" charset="0"/>
              </a:rPr>
              <a:t>respiratoires:</a:t>
            </a:r>
          </a:p>
          <a:p>
            <a:pPr lvl="3">
              <a:lnSpc>
                <a:spcPct val="90000"/>
              </a:lnSpc>
              <a:buFontTx/>
              <a:buNone/>
            </a:pPr>
            <a:r>
              <a:rPr lang="fr-FR" altLang="en-US" sz="2400" dirty="0">
                <a:latin typeface="Comic Sans MS" panose="030F0702030302020204" pitchFamily="66" charset="0"/>
              </a:rPr>
              <a:t>        Stimulations tactiles.</a:t>
            </a:r>
          </a:p>
          <a:p>
            <a:pPr lvl="3">
              <a:lnSpc>
                <a:spcPct val="90000"/>
              </a:lnSpc>
              <a:buFontTx/>
              <a:buNone/>
            </a:pPr>
            <a:r>
              <a:rPr lang="fr-FR" altLang="en-US" sz="2400" dirty="0">
                <a:latin typeface="Comic Sans MS" panose="030F0702030302020204" pitchFamily="66" charset="0"/>
              </a:rPr>
              <a:t>        Ventilation en pression positive (masque + ballon ou ballon sur sonde trachéale).</a:t>
            </a:r>
          </a:p>
          <a:p>
            <a:pPr lvl="3">
              <a:lnSpc>
                <a:spcPct val="90000"/>
              </a:lnSpc>
            </a:pPr>
            <a:r>
              <a:rPr lang="fr-FR" altLang="en-US" sz="2400" b="1" dirty="0">
                <a:latin typeface="Comic Sans MS" panose="030F0702030302020204" pitchFamily="66" charset="0"/>
              </a:rPr>
              <a:t>C</a:t>
            </a:r>
            <a:r>
              <a:rPr lang="fr-FR" altLang="en-US" sz="2400" dirty="0">
                <a:latin typeface="Comic Sans MS" panose="030F0702030302020204" pitchFamily="66" charset="0"/>
              </a:rPr>
              <a:t> = </a:t>
            </a:r>
            <a:r>
              <a:rPr lang="fr-FR" altLang="en-US" sz="2400" b="1" dirty="0">
                <a:latin typeface="Comic Sans MS" panose="030F0702030302020204" pitchFamily="66" charset="0"/>
              </a:rPr>
              <a:t>Ci</a:t>
            </a:r>
            <a:r>
              <a:rPr lang="fr-FR" altLang="en-US" sz="2400" dirty="0">
                <a:latin typeface="Comic Sans MS" panose="030F0702030302020204" pitchFamily="66" charset="0"/>
              </a:rPr>
              <a:t>rculation efficace:</a:t>
            </a:r>
          </a:p>
          <a:p>
            <a:pPr lvl="3">
              <a:lnSpc>
                <a:spcPct val="90000"/>
              </a:lnSpc>
              <a:buFontTx/>
              <a:buNone/>
            </a:pPr>
            <a:r>
              <a:rPr lang="fr-FR" altLang="en-US" sz="2400" dirty="0">
                <a:latin typeface="Comic Sans MS" panose="030F0702030302020204" pitchFamily="66" charset="0"/>
              </a:rPr>
              <a:t>        Massage cardiaque externe.</a:t>
            </a:r>
          </a:p>
          <a:p>
            <a:pPr lvl="3">
              <a:lnSpc>
                <a:spcPct val="90000"/>
              </a:lnSpc>
              <a:buFontTx/>
              <a:buChar char="-"/>
            </a:pPr>
            <a:r>
              <a:rPr lang="fr-FR" altLang="en-US" sz="2400" b="1" i="1" dirty="0">
                <a:latin typeface="Comic Sans MS" panose="030F0702030302020204" pitchFamily="66" charset="0"/>
              </a:rPr>
              <a:t>D</a:t>
            </a:r>
            <a:r>
              <a:rPr lang="fr-FR" altLang="en-US" sz="2400" dirty="0">
                <a:latin typeface="Comic Sans MS" panose="030F0702030302020204" pitchFamily="66" charset="0"/>
              </a:rPr>
              <a:t>= </a:t>
            </a:r>
            <a:r>
              <a:rPr lang="fr-FR" altLang="en-US" sz="2400" dirty="0" smtClean="0">
                <a:latin typeface="Comic Sans MS" panose="030F0702030302020204" pitchFamily="66" charset="0"/>
              </a:rPr>
              <a:t>(</a:t>
            </a:r>
            <a:r>
              <a:rPr lang="fr-FR" altLang="en-US" sz="2400" b="1" dirty="0" err="1">
                <a:latin typeface="Comic Sans MS" panose="030F0702030302020204" pitchFamily="66" charset="0"/>
              </a:rPr>
              <a:t>D</a:t>
            </a:r>
            <a:r>
              <a:rPr lang="fr-FR" altLang="en-US" sz="2400" dirty="0" err="1" smtClean="0">
                <a:latin typeface="Comic Sans MS" panose="030F0702030302020204" pitchFamily="66" charset="0"/>
              </a:rPr>
              <a:t>rugs</a:t>
            </a:r>
            <a:r>
              <a:rPr lang="fr-FR" altLang="en-US" sz="2400" b="1" dirty="0">
                <a:latin typeface="Comic Sans MS" panose="030F0702030302020204" pitchFamily="66" charset="0"/>
              </a:rPr>
              <a:t>)</a:t>
            </a:r>
            <a:r>
              <a:rPr lang="fr-FR" altLang="en-US" sz="2400" dirty="0">
                <a:latin typeface="Comic Sans MS" panose="030F0702030302020204" pitchFamily="66" charset="0"/>
              </a:rPr>
              <a:t> Médicaments cardiotoniques (+/-).</a:t>
            </a:r>
          </a:p>
          <a:p>
            <a:pPr lvl="3">
              <a:lnSpc>
                <a:spcPct val="90000"/>
              </a:lnSpc>
              <a:buFontTx/>
              <a:buChar char="-"/>
            </a:pPr>
            <a:r>
              <a:rPr lang="fr-FR" altLang="en-US" sz="2400" b="1" i="1" dirty="0">
                <a:latin typeface="Comic Sans MS" panose="030F0702030302020204" pitchFamily="66" charset="0"/>
              </a:rPr>
              <a:t>E=</a:t>
            </a:r>
            <a:r>
              <a:rPr lang="fr-FR" altLang="en-US" sz="2400" dirty="0">
                <a:latin typeface="Comic Sans MS" panose="030F0702030302020204" pitchFamily="66" charset="0"/>
              </a:rPr>
              <a:t> </a:t>
            </a:r>
            <a:r>
              <a:rPr lang="fr-FR" altLang="en-US" sz="2400" b="1" dirty="0" err="1">
                <a:latin typeface="Comic Sans MS" panose="030F0702030302020204" pitchFamily="66" charset="0"/>
              </a:rPr>
              <a:t>E</a:t>
            </a:r>
            <a:r>
              <a:rPr lang="fr-FR" altLang="en-US" sz="2400" dirty="0" err="1">
                <a:latin typeface="Comic Sans MS" panose="030F0702030302020204" pitchFamily="66" charset="0"/>
              </a:rPr>
              <a:t>nvironement</a:t>
            </a:r>
            <a:r>
              <a:rPr lang="fr-FR" altLang="en-US" sz="2400" dirty="0">
                <a:latin typeface="Comic Sans MS" panose="030F0702030302020204" pitchFamily="66" charset="0"/>
              </a:rPr>
              <a:t> et famille</a:t>
            </a:r>
          </a:p>
          <a:p>
            <a:pPr lvl="3">
              <a:lnSpc>
                <a:spcPct val="90000"/>
              </a:lnSpc>
              <a:buFontTx/>
              <a:buNone/>
            </a:pPr>
            <a:r>
              <a:rPr lang="fr-FR" altLang="en-US" sz="1500" b="1" dirty="0">
                <a:latin typeface="Comic Sans MS" panose="030F0702030302020204" pitchFamily="66" charset="0"/>
              </a:rPr>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xmlns="" id="{6839BA9E-4161-4405-A939-2E0E056896FA}"/>
              </a:ext>
            </a:extLst>
          </p:cNvPr>
          <p:cNvSpPr>
            <a:spLocks noGrp="1" noChangeArrowheads="1"/>
          </p:cNvSpPr>
          <p:nvPr>
            <p:ph type="title"/>
          </p:nvPr>
        </p:nvSpPr>
        <p:spPr>
          <a:xfrm>
            <a:off x="0" y="704088"/>
            <a:ext cx="9144000" cy="724648"/>
          </a:xfrm>
        </p:spPr>
        <p:txBody>
          <a:bodyPr>
            <a:noAutofit/>
          </a:bodyPr>
          <a:lstStyle/>
          <a:p>
            <a:r>
              <a:rPr lang="fr-FR" altLang="en-US" sz="3600" b="1" dirty="0">
                <a:latin typeface="Comic Sans MS" panose="030F0702030302020204" pitchFamily="66" charset="0"/>
              </a:rPr>
              <a:t>La </a:t>
            </a:r>
            <a:r>
              <a:rPr lang="fr-FR" altLang="en-US" sz="3600" b="1" dirty="0" smtClean="0">
                <a:latin typeface="Comic Sans MS" panose="030F0702030302020204" pitchFamily="66" charset="0"/>
              </a:rPr>
              <a:t>RIA du n-né </a:t>
            </a:r>
            <a:r>
              <a:rPr lang="fr-FR" altLang="en-US" sz="3600" b="1" dirty="0">
                <a:latin typeface="Comic Sans MS" panose="030F0702030302020204" pitchFamily="66" charset="0"/>
              </a:rPr>
              <a:t>en </a:t>
            </a:r>
            <a:r>
              <a:rPr lang="fr-FR" altLang="en-US" sz="3600" b="1" dirty="0" smtClean="0">
                <a:latin typeface="Comic Sans MS" panose="030F0702030302020204" pitchFamily="66" charset="0"/>
              </a:rPr>
              <a:t>salle d’accouchement</a:t>
            </a:r>
            <a:endParaRPr lang="fr-FR" altLang="en-US" sz="3600" b="1" dirty="0">
              <a:latin typeface="Comic Sans MS" panose="030F0702030302020204" pitchFamily="66" charset="0"/>
            </a:endParaRPr>
          </a:p>
        </p:txBody>
      </p:sp>
      <p:sp>
        <p:nvSpPr>
          <p:cNvPr id="311299" name="Rectangle 3">
            <a:extLst>
              <a:ext uri="{FF2B5EF4-FFF2-40B4-BE49-F238E27FC236}">
                <a16:creationId xmlns:a16="http://schemas.microsoft.com/office/drawing/2014/main" xmlns="" id="{6EC2EAC8-ABF6-4689-8D33-3226E85A6C70}"/>
              </a:ext>
            </a:extLst>
          </p:cNvPr>
          <p:cNvSpPr>
            <a:spLocks noGrp="1" noChangeArrowheads="1"/>
          </p:cNvSpPr>
          <p:nvPr>
            <p:ph idx="1"/>
          </p:nvPr>
        </p:nvSpPr>
        <p:spPr/>
        <p:txBody>
          <a:bodyPr/>
          <a:lstStyle/>
          <a:p>
            <a:r>
              <a:rPr lang="fr-FR" altLang="en-US" sz="2800" b="1" dirty="0">
                <a:solidFill>
                  <a:srgbClr val="FF0000"/>
                </a:solidFill>
              </a:rPr>
              <a:t>Gestes techniques:</a:t>
            </a:r>
          </a:p>
          <a:p>
            <a:pPr lvl="1">
              <a:buNone/>
            </a:pPr>
            <a:r>
              <a:rPr lang="fr-FR" altLang="en-US" sz="2400" dirty="0" smtClean="0"/>
              <a:t> </a:t>
            </a:r>
            <a:r>
              <a:rPr lang="fr-FR" altLang="en-US" b="1" dirty="0" smtClean="0">
                <a:solidFill>
                  <a:schemeClr val="accent1">
                    <a:lumMod val="75000"/>
                  </a:schemeClr>
                </a:solidFill>
              </a:rPr>
              <a:t>1-Séchage </a:t>
            </a:r>
            <a:r>
              <a:rPr lang="fr-FR" altLang="en-US" b="1" dirty="0">
                <a:solidFill>
                  <a:schemeClr val="accent1">
                    <a:lumMod val="75000"/>
                  </a:schemeClr>
                </a:solidFill>
              </a:rPr>
              <a:t>et réchauffement: </a:t>
            </a:r>
          </a:p>
          <a:p>
            <a:pPr lvl="2"/>
            <a:r>
              <a:rPr lang="fr-FR" altLang="en-US" sz="2400" dirty="0"/>
              <a:t>Placer le nouveau né sur une table chauffante préchauffée.</a:t>
            </a:r>
          </a:p>
          <a:p>
            <a:pPr lvl="2"/>
            <a:r>
              <a:rPr lang="fr-FR" altLang="en-US" sz="2400" dirty="0"/>
              <a:t>Envelopper le nouveau né dans du linge éponge préchauffé et le sécher du liquide amniotique. Le séchage permet également de stimuler la respiration. Le linge mouillé sera remplacé par du linge sec et préchauffé.</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xmlns="" id="{DB2A2C9A-C254-4B34-84D9-90B11F49EC31}"/>
              </a:ext>
            </a:extLst>
          </p:cNvPr>
          <p:cNvSpPr>
            <a:spLocks noGrp="1" noChangeArrowheads="1"/>
          </p:cNvSpPr>
          <p:nvPr>
            <p:ph type="title"/>
          </p:nvPr>
        </p:nvSpPr>
        <p:spPr>
          <a:xfrm flipV="1">
            <a:off x="219075" y="0"/>
            <a:ext cx="7477125" cy="227013"/>
          </a:xfrm>
        </p:spPr>
        <p:txBody>
          <a:bodyPr>
            <a:normAutofit fontScale="90000"/>
          </a:bodyPr>
          <a:lstStyle/>
          <a:p>
            <a:endParaRPr lang="fr-FR" altLang="en-US" sz="3600" dirty="0">
              <a:latin typeface="Comic Sans MS" panose="030F0702030302020204" pitchFamily="66" charset="0"/>
            </a:endParaRPr>
          </a:p>
        </p:txBody>
      </p:sp>
      <p:sp>
        <p:nvSpPr>
          <p:cNvPr id="312323" name="Rectangle 3">
            <a:extLst>
              <a:ext uri="{FF2B5EF4-FFF2-40B4-BE49-F238E27FC236}">
                <a16:creationId xmlns:a16="http://schemas.microsoft.com/office/drawing/2014/main" xmlns="" id="{DCCCD294-F4B1-4F7A-ABF3-AA2391B53F24}"/>
              </a:ext>
            </a:extLst>
          </p:cNvPr>
          <p:cNvSpPr>
            <a:spLocks noGrp="1" noChangeArrowheads="1"/>
          </p:cNvSpPr>
          <p:nvPr>
            <p:ph type="body" sz="half" idx="1"/>
          </p:nvPr>
        </p:nvSpPr>
        <p:spPr>
          <a:xfrm>
            <a:off x="214282" y="428604"/>
            <a:ext cx="7561263" cy="6054746"/>
          </a:xfrm>
        </p:spPr>
        <p:txBody>
          <a:bodyPr>
            <a:normAutofit fontScale="92500" lnSpcReduction="10000"/>
          </a:bodyPr>
          <a:lstStyle/>
          <a:p>
            <a:pPr>
              <a:lnSpc>
                <a:spcPct val="90000"/>
              </a:lnSpc>
              <a:buNone/>
            </a:pPr>
            <a:r>
              <a:rPr lang="fr-FR" altLang="en-US" sz="2800" b="1" dirty="0" smtClean="0">
                <a:solidFill>
                  <a:schemeClr val="accent1">
                    <a:lumMod val="75000"/>
                  </a:schemeClr>
                </a:solidFill>
              </a:rPr>
              <a:t>2-Oxygénation </a:t>
            </a:r>
            <a:r>
              <a:rPr lang="fr-FR" altLang="en-US" sz="2800" b="1" dirty="0">
                <a:solidFill>
                  <a:schemeClr val="accent1">
                    <a:lumMod val="75000"/>
                  </a:schemeClr>
                </a:solidFill>
              </a:rPr>
              <a:t>et ventilation:</a:t>
            </a:r>
          </a:p>
          <a:p>
            <a:pPr lvl="2">
              <a:lnSpc>
                <a:spcPct val="90000"/>
              </a:lnSpc>
            </a:pPr>
            <a:r>
              <a:rPr lang="fr-FR" altLang="en-US" sz="2400" b="1" dirty="0"/>
              <a:t>Positionnement du nouveau né:</a:t>
            </a:r>
          </a:p>
          <a:p>
            <a:pPr lvl="3">
              <a:lnSpc>
                <a:spcPct val="90000"/>
              </a:lnSpc>
            </a:pPr>
            <a:r>
              <a:rPr lang="fr-FR" altLang="en-US" sz="2400" dirty="0"/>
              <a:t>Décubitus dorsale (neutre ou légère extension).</a:t>
            </a:r>
          </a:p>
          <a:p>
            <a:pPr lvl="3">
              <a:lnSpc>
                <a:spcPct val="90000"/>
              </a:lnSpc>
            </a:pPr>
            <a:r>
              <a:rPr lang="fr-FR" altLang="en-US" sz="2400" dirty="0"/>
              <a:t>Éviter: la flexion et l’hyper extension du cou.</a:t>
            </a:r>
          </a:p>
          <a:p>
            <a:pPr lvl="3">
              <a:lnSpc>
                <a:spcPct val="90000"/>
              </a:lnSpc>
            </a:pPr>
            <a:r>
              <a:rPr lang="fr-FR" altLang="en-US" sz="2400" dirty="0"/>
              <a:t>Placer linge plié (2,5 à 5cm) sous épaules du </a:t>
            </a:r>
            <a:r>
              <a:rPr lang="fr-FR" altLang="en-US" sz="2400" dirty="0" err="1"/>
              <a:t>nné</a:t>
            </a:r>
            <a:r>
              <a:rPr lang="fr-FR" altLang="en-US" sz="2400" dirty="0"/>
              <a:t>.</a:t>
            </a:r>
          </a:p>
          <a:p>
            <a:pPr lvl="2">
              <a:lnSpc>
                <a:spcPct val="90000"/>
              </a:lnSpc>
            </a:pPr>
            <a:r>
              <a:rPr lang="fr-FR" altLang="en-US" sz="2400" b="1" dirty="0"/>
              <a:t>Stimulation tactile:</a:t>
            </a:r>
          </a:p>
          <a:p>
            <a:pPr lvl="3">
              <a:lnSpc>
                <a:spcPct val="90000"/>
              </a:lnSpc>
            </a:pPr>
            <a:r>
              <a:rPr lang="fr-FR" altLang="en-US" sz="2400" dirty="0"/>
              <a:t>En absence des efforts inspiratoires.</a:t>
            </a:r>
          </a:p>
          <a:p>
            <a:pPr lvl="3">
              <a:lnSpc>
                <a:spcPct val="90000"/>
              </a:lnSpc>
            </a:pPr>
            <a:r>
              <a:rPr lang="fr-FR" altLang="en-US" sz="2400" dirty="0"/>
              <a:t>Séchage + Stimulation de la plante des pieds, </a:t>
            </a:r>
            <a:r>
              <a:rPr lang="fr-FR" altLang="en-US" sz="2400" dirty="0" smtClean="0"/>
              <a:t>du dos</a:t>
            </a:r>
            <a:r>
              <a:rPr lang="fr-FR" altLang="en-US" sz="2400" dirty="0"/>
              <a:t>.</a:t>
            </a:r>
          </a:p>
          <a:p>
            <a:pPr lvl="3">
              <a:lnSpc>
                <a:spcPct val="90000"/>
              </a:lnSpc>
            </a:pPr>
            <a:r>
              <a:rPr lang="fr-FR" altLang="en-US" sz="2400" dirty="0"/>
              <a:t>Durée: 10 à 15 secondes.</a:t>
            </a:r>
          </a:p>
          <a:p>
            <a:pPr lvl="2">
              <a:lnSpc>
                <a:spcPct val="90000"/>
              </a:lnSpc>
            </a:pPr>
            <a:r>
              <a:rPr lang="fr-FR" altLang="en-US" sz="2400" b="1" dirty="0"/>
              <a:t>Aspiration des voies aériennes:</a:t>
            </a:r>
          </a:p>
          <a:p>
            <a:pPr lvl="3">
              <a:lnSpc>
                <a:spcPct val="90000"/>
              </a:lnSpc>
            </a:pPr>
            <a:r>
              <a:rPr lang="fr-FR" altLang="en-US" sz="2400" dirty="0"/>
              <a:t>Extracteur de mucus ou sonde 8 à 10 French.</a:t>
            </a:r>
          </a:p>
          <a:p>
            <a:pPr lvl="3">
              <a:lnSpc>
                <a:spcPct val="90000"/>
              </a:lnSpc>
            </a:pPr>
            <a:r>
              <a:rPr lang="fr-FR" altLang="en-US" sz="2400" dirty="0"/>
              <a:t>Deux aspirations buccales puis une aspiration pour chaque fosse nasale.</a:t>
            </a:r>
          </a:p>
          <a:p>
            <a:pPr lvl="2"/>
            <a:r>
              <a:rPr lang="fr-FR" altLang="en-US" sz="2400" dirty="0" smtClean="0"/>
              <a:t>. </a:t>
            </a:r>
            <a:r>
              <a:rPr lang="fr-FR" altLang="en-US" sz="2400" b="1" dirty="0" smtClean="0"/>
              <a:t>Administration passive d’oxygène:</a:t>
            </a:r>
          </a:p>
          <a:p>
            <a:pPr lvl="3"/>
            <a:r>
              <a:rPr lang="fr-FR" altLang="en-US" sz="2400" dirty="0" smtClean="0"/>
              <a:t>Au dessus du visage du </a:t>
            </a:r>
            <a:r>
              <a:rPr lang="fr-FR" altLang="en-US" sz="2400" dirty="0" err="1" smtClean="0"/>
              <a:t>nné</a:t>
            </a:r>
            <a:r>
              <a:rPr lang="fr-FR" altLang="en-US" sz="2400" dirty="0" smtClean="0"/>
              <a:t>.</a:t>
            </a:r>
          </a:p>
          <a:p>
            <a:pPr lvl="3"/>
            <a:r>
              <a:rPr lang="fr-FR" altLang="en-US" sz="2400" dirty="0" smtClean="0"/>
              <a:t>Si pas d’amélioration au bout de 10 sec </a:t>
            </a:r>
            <a:r>
              <a:rPr lang="fr-FR" altLang="en-US" sz="2400" dirty="0" smtClean="0">
                <a:sym typeface="Wingdings" panose="05000000000000000000" pitchFamily="2" charset="2"/>
              </a:rPr>
              <a:t> ventilation artificielle au masque.</a:t>
            </a:r>
            <a:endParaRPr lang="fr-FR" altLang="en-US" sz="2400" dirty="0" smtClean="0"/>
          </a:p>
          <a:p>
            <a:pPr lvl="3">
              <a:lnSpc>
                <a:spcPct val="90000"/>
              </a:lnSpc>
            </a:pPr>
            <a:endParaRPr lang="fr-FR" altLang="en-US" sz="1600" dirty="0"/>
          </a:p>
          <a:p>
            <a:pPr lvl="2">
              <a:lnSpc>
                <a:spcPct val="90000"/>
              </a:lnSpc>
            </a:pPr>
            <a:endParaRPr lang="fr-FR" altLang="en-US" sz="1800" dirty="0"/>
          </a:p>
        </p:txBody>
      </p:sp>
      <p:pic>
        <p:nvPicPr>
          <p:cNvPr id="312325" name="Picture 5">
            <a:extLst>
              <a:ext uri="{FF2B5EF4-FFF2-40B4-BE49-F238E27FC236}">
                <a16:creationId xmlns:a16="http://schemas.microsoft.com/office/drawing/2014/main" xmlns="" id="{0D50A84D-2E66-4CFD-96AC-778D757F18FA}"/>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781800" y="4714860"/>
            <a:ext cx="2362200" cy="214314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xmlns="" id="{1DDD25DA-24F7-4629-9C9A-9EC13001945E}"/>
              </a:ext>
            </a:extLst>
          </p:cNvPr>
          <p:cNvSpPr>
            <a:spLocks noGrp="1" noChangeArrowheads="1"/>
          </p:cNvSpPr>
          <p:nvPr>
            <p:ph type="title"/>
          </p:nvPr>
        </p:nvSpPr>
        <p:spPr/>
        <p:txBody>
          <a:bodyPr/>
          <a:lstStyle/>
          <a:p>
            <a:r>
              <a:rPr lang="fr-FR" altLang="en-US" sz="3600" dirty="0"/>
              <a:t/>
            </a:r>
            <a:br>
              <a:rPr lang="fr-FR" altLang="en-US" sz="3600" dirty="0"/>
            </a:br>
            <a:endParaRPr lang="fr-FR" altLang="en-US" sz="3600" dirty="0"/>
          </a:p>
        </p:txBody>
      </p:sp>
      <p:sp>
        <p:nvSpPr>
          <p:cNvPr id="314371" name="Rectangle 3">
            <a:extLst>
              <a:ext uri="{FF2B5EF4-FFF2-40B4-BE49-F238E27FC236}">
                <a16:creationId xmlns:a16="http://schemas.microsoft.com/office/drawing/2014/main" xmlns="" id="{DF81E654-89AF-437E-A0F3-CCAB073AAF7C}"/>
              </a:ext>
            </a:extLst>
          </p:cNvPr>
          <p:cNvSpPr>
            <a:spLocks noGrp="1" noChangeArrowheads="1"/>
          </p:cNvSpPr>
          <p:nvPr>
            <p:ph type="body" sz="half" idx="1"/>
          </p:nvPr>
        </p:nvSpPr>
        <p:spPr>
          <a:xfrm>
            <a:off x="-785850" y="857233"/>
            <a:ext cx="7286676" cy="5595956"/>
          </a:xfrm>
        </p:spPr>
        <p:txBody>
          <a:bodyPr>
            <a:normAutofit/>
          </a:bodyPr>
          <a:lstStyle/>
          <a:p>
            <a:pPr lvl="2">
              <a:lnSpc>
                <a:spcPct val="90000"/>
              </a:lnSpc>
            </a:pPr>
            <a:r>
              <a:rPr lang="fr-FR" altLang="en-US" sz="2400" b="1" dirty="0" smtClean="0"/>
              <a:t>Ventilation </a:t>
            </a:r>
            <a:r>
              <a:rPr lang="fr-FR" altLang="en-US" sz="2400" b="1" dirty="0"/>
              <a:t>au masque</a:t>
            </a:r>
            <a:r>
              <a:rPr lang="fr-FR" altLang="en-US" sz="2400" b="1" dirty="0">
                <a:sym typeface="Wingdings" panose="05000000000000000000" pitchFamily="2" charset="2"/>
              </a:rPr>
              <a:t>: (VPP)</a:t>
            </a:r>
            <a:endParaRPr lang="fr-FR" altLang="en-US" sz="2400" b="1" dirty="0"/>
          </a:p>
          <a:p>
            <a:pPr lvl="3">
              <a:lnSpc>
                <a:spcPct val="90000"/>
              </a:lnSpc>
            </a:pPr>
            <a:r>
              <a:rPr lang="fr-FR" altLang="en-US" sz="2400" dirty="0" err="1"/>
              <a:t>Nné</a:t>
            </a:r>
            <a:r>
              <a:rPr lang="fr-FR" altLang="en-US" sz="2400" dirty="0"/>
              <a:t> bien positionné, VA dégagées.</a:t>
            </a:r>
          </a:p>
          <a:p>
            <a:pPr lvl="3">
              <a:lnSpc>
                <a:spcPct val="90000"/>
              </a:lnSpc>
            </a:pPr>
            <a:r>
              <a:rPr lang="fr-FR" altLang="en-US" sz="2400" dirty="0"/>
              <a:t>Appliqué au visage, couvrant le nez et la bouche en assurant une application étanche.</a:t>
            </a:r>
          </a:p>
          <a:p>
            <a:pPr lvl="3">
              <a:lnSpc>
                <a:spcPct val="90000"/>
              </a:lnSpc>
            </a:pPr>
            <a:r>
              <a:rPr lang="fr-FR" altLang="en-US" sz="2400" dirty="0"/>
              <a:t>Les 5 premières insufflations en haute pression (30 à 40cm H2O)</a:t>
            </a:r>
            <a:r>
              <a:rPr lang="fr-FR" altLang="en-US" sz="2400" dirty="0">
                <a:sym typeface="Wingdings" panose="05000000000000000000" pitchFamily="2" charset="2"/>
              </a:rPr>
              <a:t> CRF.</a:t>
            </a:r>
          </a:p>
          <a:p>
            <a:pPr lvl="3">
              <a:lnSpc>
                <a:spcPct val="90000"/>
              </a:lnSpc>
            </a:pPr>
            <a:r>
              <a:rPr lang="fr-FR" altLang="en-US" sz="2400" dirty="0">
                <a:sym typeface="Wingdings" panose="05000000000000000000" pitchFamily="2" charset="2"/>
              </a:rPr>
              <a:t>Ensuite: insufflations de plus basse pression avec un rythme de 30 à 60cycles/min.</a:t>
            </a:r>
          </a:p>
          <a:p>
            <a:pPr lvl="3">
              <a:lnSpc>
                <a:spcPct val="90000"/>
              </a:lnSpc>
            </a:pPr>
            <a:r>
              <a:rPr lang="fr-FR" altLang="en-US" sz="2400" dirty="0">
                <a:sym typeface="Wingdings" panose="05000000000000000000" pitchFamily="2" charset="2"/>
              </a:rPr>
              <a:t>Ventilation correcte: si </a:t>
            </a:r>
            <a:r>
              <a:rPr lang="fr-FR" altLang="en-US" sz="2400" dirty="0" err="1">
                <a:sym typeface="Wingdings" panose="05000000000000000000" pitchFamily="2" charset="2"/>
              </a:rPr>
              <a:t>soulevement</a:t>
            </a:r>
            <a:r>
              <a:rPr lang="fr-FR" altLang="en-US" sz="2400" dirty="0">
                <a:sym typeface="Wingdings" panose="05000000000000000000" pitchFamily="2" charset="2"/>
              </a:rPr>
              <a:t> du thorax.</a:t>
            </a:r>
          </a:p>
          <a:p>
            <a:pPr lvl="3">
              <a:lnSpc>
                <a:spcPct val="90000"/>
              </a:lnSpc>
            </a:pPr>
            <a:r>
              <a:rPr lang="fr-FR" altLang="en-US" sz="2400" dirty="0" err="1">
                <a:sym typeface="Wingdings" panose="05000000000000000000" pitchFamily="2" charset="2"/>
              </a:rPr>
              <a:t>Arréter</a:t>
            </a:r>
            <a:r>
              <a:rPr lang="fr-FR" altLang="en-US" sz="2400" dirty="0">
                <a:sym typeface="Wingdings" panose="05000000000000000000" pitchFamily="2" charset="2"/>
              </a:rPr>
              <a:t> la VPP: respiration spontanée depuis 15 à 30s et FC &gt; 100b/min.</a:t>
            </a:r>
          </a:p>
          <a:p>
            <a:pPr lvl="3">
              <a:lnSpc>
                <a:spcPct val="90000"/>
              </a:lnSpc>
            </a:pPr>
            <a:r>
              <a:rPr lang="fr-FR" altLang="en-US" sz="2400" b="1" dirty="0">
                <a:sym typeface="Wingdings" panose="05000000000000000000" pitchFamily="2" charset="2"/>
              </a:rPr>
              <a:t>CI: hernie </a:t>
            </a:r>
            <a:r>
              <a:rPr lang="fr-FR" altLang="en-US" sz="2400" b="1" dirty="0" smtClean="0">
                <a:sym typeface="Wingdings" panose="05000000000000000000" pitchFamily="2" charset="2"/>
              </a:rPr>
              <a:t>diaphragmatique; PNO.</a:t>
            </a:r>
            <a:endParaRPr lang="fr-FR" altLang="en-US" sz="2400" b="1" dirty="0">
              <a:sym typeface="Wingdings" panose="05000000000000000000" pitchFamily="2" charset="2"/>
            </a:endParaRPr>
          </a:p>
          <a:p>
            <a:pPr lvl="3">
              <a:lnSpc>
                <a:spcPct val="90000"/>
              </a:lnSpc>
            </a:pPr>
            <a:endParaRPr lang="fr-FR" altLang="en-US" sz="1600" dirty="0"/>
          </a:p>
        </p:txBody>
      </p:sp>
      <p:pic>
        <p:nvPicPr>
          <p:cNvPr id="314387" name="Picture 19">
            <a:extLst>
              <a:ext uri="{FF2B5EF4-FFF2-40B4-BE49-F238E27FC236}">
                <a16:creationId xmlns:a16="http://schemas.microsoft.com/office/drawing/2014/main" xmlns="" id="{AE7E8DF4-0F3A-48AE-A30B-264B24180CA7}"/>
              </a:ext>
            </a:extLst>
          </p:cNvPr>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6430963" y="500042"/>
            <a:ext cx="2713037" cy="220188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14388" name="Picture 20">
            <a:extLst>
              <a:ext uri="{FF2B5EF4-FFF2-40B4-BE49-F238E27FC236}">
                <a16:creationId xmlns:a16="http://schemas.microsoft.com/office/drawing/2014/main" xmlns="" id="{85C15773-FCE5-47DF-94C5-F9FF9B0B53F9}"/>
              </a:ext>
            </a:extLst>
          </p:cNvPr>
          <p:cNvPicPr>
            <a:picLocks noGrp="1" noChangeAspect="1" noChangeArrowheads="1"/>
          </p:cNvPicPr>
          <p:nvPr>
            <p:ph sz="quarter" idx="3"/>
          </p:nvPr>
        </p:nvPicPr>
        <p:blipFill>
          <a:blip r:embed="rId3">
            <a:extLst>
              <a:ext uri="{28A0092B-C50C-407E-A947-70E740481C1C}">
                <a14:useLocalDpi xmlns:a14="http://schemas.microsoft.com/office/drawing/2010/main" xmlns="" val="0"/>
              </a:ext>
            </a:extLst>
          </a:blip>
          <a:srcRect/>
          <a:stretch>
            <a:fillRect/>
          </a:stretch>
        </p:blipFill>
        <p:spPr>
          <a:xfrm>
            <a:off x="6516688" y="3214686"/>
            <a:ext cx="2627312" cy="30241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xmlns="" id="{1B6D63FE-0E95-400B-9E68-F81644DF1F1C}"/>
              </a:ext>
            </a:extLst>
          </p:cNvPr>
          <p:cNvSpPr>
            <a:spLocks noGrp="1" noChangeArrowheads="1"/>
          </p:cNvSpPr>
          <p:nvPr>
            <p:ph type="title"/>
          </p:nvPr>
        </p:nvSpPr>
        <p:spPr>
          <a:xfrm>
            <a:off x="219075" y="227013"/>
            <a:ext cx="7477125" cy="273029"/>
          </a:xfrm>
        </p:spPr>
        <p:txBody>
          <a:bodyPr>
            <a:normAutofit fontScale="90000"/>
          </a:bodyPr>
          <a:lstStyle/>
          <a:p>
            <a:r>
              <a:rPr lang="fr-FR" altLang="en-US" dirty="0" smtClean="0"/>
              <a:t>:</a:t>
            </a:r>
            <a:endParaRPr lang="fr-FR" altLang="en-US" dirty="0"/>
          </a:p>
        </p:txBody>
      </p:sp>
      <p:sp>
        <p:nvSpPr>
          <p:cNvPr id="326659" name="Rectangle 3">
            <a:extLst>
              <a:ext uri="{FF2B5EF4-FFF2-40B4-BE49-F238E27FC236}">
                <a16:creationId xmlns:a16="http://schemas.microsoft.com/office/drawing/2014/main" xmlns="" id="{7790E33E-A118-4ADD-A1BA-D53DA542D87D}"/>
              </a:ext>
            </a:extLst>
          </p:cNvPr>
          <p:cNvSpPr>
            <a:spLocks noGrp="1" noChangeArrowheads="1"/>
          </p:cNvSpPr>
          <p:nvPr>
            <p:ph type="body" sz="half" idx="1"/>
          </p:nvPr>
        </p:nvSpPr>
        <p:spPr>
          <a:xfrm>
            <a:off x="-571536" y="357166"/>
            <a:ext cx="7429551" cy="6500834"/>
          </a:xfrm>
        </p:spPr>
        <p:txBody>
          <a:bodyPr>
            <a:normAutofit fontScale="92500"/>
          </a:bodyPr>
          <a:lstStyle/>
          <a:p>
            <a:pPr lvl="2"/>
            <a:r>
              <a:rPr lang="fr-FR" altLang="en-US" sz="2600" b="1" dirty="0" smtClean="0"/>
              <a:t>L’intubation</a:t>
            </a:r>
            <a:r>
              <a:rPr lang="fr-FR" altLang="en-US" sz="2600" b="1" dirty="0"/>
              <a:t>:</a:t>
            </a:r>
          </a:p>
          <a:p>
            <a:pPr lvl="3"/>
            <a:r>
              <a:rPr lang="fr-FR" altLang="en-US" sz="2400" dirty="0"/>
              <a:t>Bon positionnement + VA dégagées.</a:t>
            </a:r>
          </a:p>
          <a:p>
            <a:pPr lvl="3"/>
            <a:r>
              <a:rPr lang="fr-FR" altLang="en-US" sz="2400" dirty="0"/>
              <a:t>Par voie orale, taille de la sonde adapter au poids et à l’</a:t>
            </a:r>
            <a:r>
              <a:rPr lang="fr-FR" altLang="en-US" sz="2400" dirty="0" err="1"/>
              <a:t>age</a:t>
            </a:r>
            <a:r>
              <a:rPr lang="fr-FR" altLang="en-US" sz="2400" dirty="0"/>
              <a:t> gestationnel de </a:t>
            </a:r>
            <a:r>
              <a:rPr lang="fr-FR" altLang="en-US" sz="2400" dirty="0" err="1"/>
              <a:t>nné</a:t>
            </a:r>
            <a:r>
              <a:rPr lang="fr-FR" altLang="en-US" sz="2400" dirty="0"/>
              <a:t> (tableau).</a:t>
            </a:r>
          </a:p>
          <a:p>
            <a:pPr lvl="3"/>
            <a:r>
              <a:rPr lang="fr-FR" altLang="en-US" sz="2400" dirty="0"/>
              <a:t>Lame droite avec manche fin.</a:t>
            </a:r>
          </a:p>
          <a:p>
            <a:pPr lvl="3"/>
            <a:r>
              <a:rPr lang="fr-FR" altLang="en-US" sz="2400" dirty="0"/>
              <a:t>Rapide et non traumatique.</a:t>
            </a:r>
          </a:p>
          <a:p>
            <a:pPr lvl="3"/>
            <a:r>
              <a:rPr lang="fr-FR" altLang="en-US" sz="2400" dirty="0"/>
              <a:t>Le </a:t>
            </a:r>
            <a:r>
              <a:rPr lang="fr-FR" altLang="en-US" sz="2400" dirty="0" err="1"/>
              <a:t>nné</a:t>
            </a:r>
            <a:r>
              <a:rPr lang="fr-FR" altLang="en-US" sz="2400" dirty="0"/>
              <a:t> sera ventilé jusqu’à ce qu’il redevienne rose avec une FC supérieure à 100b/min.</a:t>
            </a:r>
          </a:p>
          <a:p>
            <a:pPr lvl="3"/>
            <a:r>
              <a:rPr lang="fr-FR" altLang="en-US" sz="2400" dirty="0" err="1"/>
              <a:t>Extuber</a:t>
            </a:r>
            <a:r>
              <a:rPr lang="fr-FR" altLang="en-US" sz="2400" dirty="0"/>
              <a:t> le </a:t>
            </a:r>
            <a:r>
              <a:rPr lang="fr-FR" altLang="en-US" sz="2400" dirty="0" err="1"/>
              <a:t>nné</a:t>
            </a:r>
            <a:r>
              <a:rPr lang="fr-FR" altLang="en-US" sz="2400" dirty="0"/>
              <a:t> après aspiration du contenu gastrique et des secrétions pharyngées, administrer de l’O2 passivement après l ’</a:t>
            </a:r>
            <a:r>
              <a:rPr lang="fr-FR" altLang="en-US" sz="2400" dirty="0" err="1"/>
              <a:t>extubation</a:t>
            </a:r>
            <a:r>
              <a:rPr lang="fr-FR" altLang="en-US" sz="2400" dirty="0"/>
              <a:t>.</a:t>
            </a:r>
          </a:p>
          <a:p>
            <a:pPr lvl="3"/>
            <a:r>
              <a:rPr lang="fr-FR" altLang="en-US" sz="2400" dirty="0"/>
              <a:t>Si absence d’amélioration, exclure:</a:t>
            </a:r>
          </a:p>
          <a:p>
            <a:pPr lvl="4"/>
            <a:r>
              <a:rPr lang="fr-FR" altLang="en-US" sz="2400" dirty="0"/>
              <a:t>Une intubation </a:t>
            </a:r>
            <a:r>
              <a:rPr lang="fr-FR" altLang="en-US" sz="2400" dirty="0" err="1"/>
              <a:t>oesophagienne</a:t>
            </a:r>
            <a:r>
              <a:rPr lang="fr-FR" altLang="en-US" sz="2400" dirty="0"/>
              <a:t> ou bronchique.</a:t>
            </a:r>
          </a:p>
          <a:p>
            <a:pPr lvl="4"/>
            <a:r>
              <a:rPr lang="fr-FR" altLang="en-US" sz="2400" dirty="0"/>
              <a:t>Une hernie diaphragmatique.</a:t>
            </a:r>
          </a:p>
          <a:p>
            <a:pPr lvl="4"/>
            <a:r>
              <a:rPr lang="fr-FR" altLang="en-US" sz="2400" dirty="0"/>
              <a:t>Un problème technique (O2, fuite, valve de surpression)</a:t>
            </a:r>
          </a:p>
        </p:txBody>
      </p:sp>
      <p:pic>
        <p:nvPicPr>
          <p:cNvPr id="326661" name="Picture 5">
            <a:extLst>
              <a:ext uri="{FF2B5EF4-FFF2-40B4-BE49-F238E27FC236}">
                <a16:creationId xmlns:a16="http://schemas.microsoft.com/office/drawing/2014/main" xmlns="" id="{4A791986-3CF2-448C-B58B-14C019A3AE22}"/>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762750" y="908050"/>
            <a:ext cx="2381250" cy="3162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9" name="Picture 5">
            <a:extLst>
              <a:ext uri="{FF2B5EF4-FFF2-40B4-BE49-F238E27FC236}">
                <a16:creationId xmlns:a16="http://schemas.microsoft.com/office/drawing/2014/main" xmlns="" id="{E09C068B-5556-4E00-9A45-F4AAC32EAD59}"/>
              </a:ext>
            </a:extLst>
          </p:cNvPr>
          <p:cNvPicPr>
            <a:picLocks noGrp="1" noChangeAspect="1" noChangeArrowheads="1"/>
          </p:cNvPicPr>
          <p:nvPr>
            <p:ph/>
          </p:nvPr>
        </p:nvPicPr>
        <p:blipFill>
          <a:blip r:embed="rId2">
            <a:extLst>
              <a:ext uri="{28A0092B-C50C-407E-A947-70E740481C1C}">
                <a14:useLocalDpi xmlns:a14="http://schemas.microsoft.com/office/drawing/2010/main" xmlns="" val="0"/>
              </a:ext>
            </a:extLst>
          </a:blip>
          <a:stretch>
            <a:fillRect/>
          </a:stretch>
        </p:blipFill>
        <p:spPr>
          <a:xfrm>
            <a:off x="-500097" y="0"/>
            <a:ext cx="9644098"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2114"/>
          </a:xfrm>
        </p:spPr>
        <p:txBody>
          <a:bodyPr/>
          <a:lstStyle/>
          <a:p>
            <a:r>
              <a:rPr lang="fr-FR" b="1" dirty="0" smtClean="0"/>
              <a:t>Plan</a:t>
            </a:r>
            <a:r>
              <a:rPr lang="fr-FR" dirty="0" smtClean="0"/>
              <a:t> </a:t>
            </a:r>
            <a:endParaRPr lang="fr-FR" dirty="0"/>
          </a:p>
        </p:txBody>
      </p:sp>
      <p:sp>
        <p:nvSpPr>
          <p:cNvPr id="3" name="Espace réservé du contenu 2"/>
          <p:cNvSpPr>
            <a:spLocks noGrp="1"/>
          </p:cNvSpPr>
          <p:nvPr>
            <p:ph sz="quarter" idx="1"/>
          </p:nvPr>
        </p:nvSpPr>
        <p:spPr>
          <a:xfrm>
            <a:off x="457200" y="1196752"/>
            <a:ext cx="7467600" cy="5277200"/>
          </a:xfrm>
        </p:spPr>
        <p:txBody>
          <a:bodyPr>
            <a:normAutofit fontScale="92500" lnSpcReduction="10000"/>
          </a:bodyPr>
          <a:lstStyle/>
          <a:p>
            <a:pPr marL="653796" indent="-571500">
              <a:buFont typeface="+mj-lt"/>
              <a:buAutoNum type="romanUcPeriod"/>
            </a:pPr>
            <a:r>
              <a:rPr lang="fr-FR" dirty="0" smtClean="0">
                <a:latin typeface="Mongolian Baiti" pitchFamily="66" charset="0"/>
                <a:cs typeface="Mongolian Baiti" pitchFamily="66" charset="0"/>
              </a:rPr>
              <a:t>Introduction.</a:t>
            </a:r>
          </a:p>
          <a:p>
            <a:pPr marL="653796" indent="-571500">
              <a:buFont typeface="+mj-lt"/>
              <a:buAutoNum type="romanUcPeriod"/>
            </a:pPr>
            <a:r>
              <a:rPr lang="fr-FR" dirty="0" smtClean="0">
                <a:latin typeface="Mongolian Baiti" pitchFamily="66" charset="0"/>
                <a:cs typeface="Mongolian Baiti" pitchFamily="66" charset="0"/>
              </a:rPr>
              <a:t>Objectifs et les difficulté de la question. </a:t>
            </a:r>
          </a:p>
          <a:p>
            <a:pPr marL="653796" indent="-571500">
              <a:buFont typeface="+mj-lt"/>
              <a:buAutoNum type="romanUcPeriod"/>
            </a:pPr>
            <a:r>
              <a:rPr lang="fr-FR" dirty="0" smtClean="0">
                <a:latin typeface="Mongolian Baiti" pitchFamily="66" charset="0"/>
                <a:cs typeface="Mongolian Baiti" pitchFamily="66" charset="0"/>
              </a:rPr>
              <a:t>Rappel sur l’adaptation a la vie extra utérine.</a:t>
            </a:r>
            <a:endParaRPr lang="fr-FR" sz="1900" dirty="0" smtClean="0">
              <a:latin typeface="Mongolian Baiti" pitchFamily="66" charset="0"/>
              <a:cs typeface="Mongolian Baiti" pitchFamily="66" charset="0"/>
            </a:endParaRPr>
          </a:p>
          <a:p>
            <a:pPr marL="653796" lvl="0" indent="-571500">
              <a:buFont typeface="+mj-lt"/>
              <a:buAutoNum type="romanUcPeriod"/>
            </a:pPr>
            <a:r>
              <a:rPr lang="fr-FR" dirty="0" smtClean="0">
                <a:latin typeface="Mongolian Baiti" pitchFamily="66" charset="0"/>
                <a:cs typeface="Mongolian Baiti" pitchFamily="66" charset="0"/>
              </a:rPr>
              <a:t>Situations risquant d’aboutir a une réanimation.</a:t>
            </a:r>
          </a:p>
          <a:p>
            <a:pPr marL="653796" indent="-571500">
              <a:buFont typeface="+mj-lt"/>
              <a:buAutoNum type="romanUcPeriod"/>
            </a:pPr>
            <a:r>
              <a:rPr lang="fr-FR" dirty="0" smtClean="0">
                <a:latin typeface="Mongolian Baiti" pitchFamily="66" charset="0"/>
                <a:cs typeface="Mongolian Baiti" pitchFamily="66" charset="0"/>
              </a:rPr>
              <a:t>Réanimation proprement dite :</a:t>
            </a:r>
          </a:p>
          <a:p>
            <a:pPr lvl="7">
              <a:buFont typeface="Wingdings" pitchFamily="2" charset="2"/>
              <a:buChar char="v"/>
            </a:pPr>
            <a:r>
              <a:rPr lang="fr-FR" dirty="0" smtClean="0">
                <a:latin typeface="Mongolian Baiti" pitchFamily="66" charset="0"/>
                <a:cs typeface="Mongolian Baiti" pitchFamily="66" charset="0"/>
              </a:rPr>
              <a:t> Matériel de réanimation du nouveau né </a:t>
            </a:r>
          </a:p>
          <a:p>
            <a:pPr lvl="7">
              <a:buFont typeface="Wingdings" pitchFamily="2" charset="2"/>
              <a:buChar char="v"/>
            </a:pPr>
            <a:r>
              <a:rPr lang="fr-FR" dirty="0" smtClean="0">
                <a:latin typeface="Mongolian Baiti" pitchFamily="66" charset="0"/>
                <a:cs typeface="Mongolian Baiti" pitchFamily="66" charset="0"/>
              </a:rPr>
              <a:t> Principes :La règle A B C D E</a:t>
            </a:r>
          </a:p>
          <a:p>
            <a:pPr marL="2404872" lvl="8" indent="-457200">
              <a:buFont typeface="+mj-lt"/>
              <a:buAutoNum type="alphaUcPeriod"/>
            </a:pPr>
            <a:r>
              <a:rPr lang="fr-FR" dirty="0" smtClean="0">
                <a:solidFill>
                  <a:srgbClr val="7030A0"/>
                </a:solidFill>
                <a:latin typeface="Mongolian Baiti" pitchFamily="66" charset="0"/>
                <a:cs typeface="Mongolian Baiti" pitchFamily="66" charset="0"/>
              </a:rPr>
              <a:t>AIRWAY</a:t>
            </a:r>
          </a:p>
          <a:p>
            <a:pPr marL="2404872" lvl="8" indent="-457200">
              <a:buFont typeface="+mj-lt"/>
              <a:buAutoNum type="alphaUcPeriod"/>
            </a:pPr>
            <a:r>
              <a:rPr lang="fr-FR" dirty="0" smtClean="0">
                <a:latin typeface="Mongolian Baiti" pitchFamily="66" charset="0"/>
                <a:cs typeface="Mongolian Baiti" pitchFamily="66" charset="0"/>
              </a:rPr>
              <a:t> </a:t>
            </a:r>
            <a:r>
              <a:rPr lang="fr-FR" dirty="0" smtClean="0">
                <a:solidFill>
                  <a:srgbClr val="7030A0"/>
                </a:solidFill>
                <a:latin typeface="Mongolian Baiti" pitchFamily="66" charset="0"/>
                <a:ea typeface="Calibri" pitchFamily="34" charset="0"/>
                <a:cs typeface="Mongolian Baiti" pitchFamily="66" charset="0"/>
              </a:rPr>
              <a:t>BREATHING</a:t>
            </a:r>
            <a:endParaRPr lang="fr-FR" dirty="0" smtClean="0">
              <a:latin typeface="Mongolian Baiti" pitchFamily="66" charset="0"/>
              <a:cs typeface="Mongolian Baiti" pitchFamily="66" charset="0"/>
            </a:endParaRPr>
          </a:p>
          <a:p>
            <a:pPr marL="2404872" lvl="8" indent="-457200">
              <a:buFont typeface="+mj-lt"/>
              <a:buAutoNum type="alphaUcPeriod"/>
            </a:pPr>
            <a:r>
              <a:rPr lang="fr-FR" dirty="0" smtClean="0">
                <a:latin typeface="Mongolian Baiti" pitchFamily="66" charset="0"/>
                <a:cs typeface="Mongolian Baiti" pitchFamily="66" charset="0"/>
              </a:rPr>
              <a:t> </a:t>
            </a:r>
            <a:r>
              <a:rPr lang="fr-FR" dirty="0" smtClean="0">
                <a:solidFill>
                  <a:srgbClr val="7030A0"/>
                </a:solidFill>
                <a:latin typeface="Mongolian Baiti" pitchFamily="66" charset="0"/>
                <a:ea typeface="Calibri" pitchFamily="34" charset="0"/>
                <a:cs typeface="Mongolian Baiti" pitchFamily="66" charset="0"/>
              </a:rPr>
              <a:t>CIRCULATION</a:t>
            </a:r>
          </a:p>
          <a:p>
            <a:pPr marL="2404872" lvl="8" indent="-457200">
              <a:buFont typeface="+mj-lt"/>
              <a:buAutoNum type="alphaUcPeriod"/>
            </a:pPr>
            <a:r>
              <a:rPr lang="fr-FR" b="1" dirty="0" smtClean="0">
                <a:latin typeface="Mongolian Baiti" pitchFamily="66" charset="0"/>
                <a:cs typeface="Mongolian Baiti" pitchFamily="66" charset="0"/>
              </a:rPr>
              <a:t> </a:t>
            </a:r>
            <a:r>
              <a:rPr lang="fr-FR" dirty="0" err="1" smtClean="0">
                <a:solidFill>
                  <a:srgbClr val="7030A0"/>
                </a:solidFill>
                <a:latin typeface="Mongolian Baiti" pitchFamily="66" charset="0"/>
                <a:cs typeface="Mongolian Baiti" pitchFamily="66" charset="0"/>
              </a:rPr>
              <a:t>Drugs</a:t>
            </a:r>
            <a:endParaRPr lang="fr-FR" dirty="0" smtClean="0">
              <a:solidFill>
                <a:srgbClr val="7030A0"/>
              </a:solidFill>
              <a:latin typeface="Mongolian Baiti" pitchFamily="66" charset="0"/>
              <a:cs typeface="Mongolian Baiti" pitchFamily="66" charset="0"/>
            </a:endParaRPr>
          </a:p>
          <a:p>
            <a:pPr marL="2404872" lvl="8" indent="-457200">
              <a:buFont typeface="+mj-lt"/>
              <a:buAutoNum type="alphaUcPeriod"/>
            </a:pPr>
            <a:r>
              <a:rPr lang="fr-FR" dirty="0" smtClean="0">
                <a:solidFill>
                  <a:srgbClr val="7030A0"/>
                </a:solidFill>
                <a:latin typeface="Mongolian Baiti" pitchFamily="66" charset="0"/>
                <a:cs typeface="Mongolian Baiti" pitchFamily="66" charset="0"/>
              </a:rPr>
              <a:t>ENVIRONNEMENT </a:t>
            </a:r>
            <a:r>
              <a:rPr lang="fr-FR" dirty="0" smtClean="0">
                <a:latin typeface="Mongolian Baiti" pitchFamily="66" charset="0"/>
                <a:cs typeface="Mongolian Baiti" pitchFamily="66" charset="0"/>
              </a:rPr>
              <a:t> </a:t>
            </a:r>
          </a:p>
          <a:p>
            <a:pPr marL="653796" lvl="0" indent="-571500">
              <a:buFont typeface="+mj-lt"/>
              <a:buAutoNum type="romanUcPeriod"/>
            </a:pPr>
            <a:r>
              <a:rPr lang="fr-FR" dirty="0" smtClean="0">
                <a:latin typeface="Mongolian Baiti" pitchFamily="66" charset="0"/>
                <a:cs typeface="Mongolian Baiti" pitchFamily="66" charset="0"/>
              </a:rPr>
              <a:t>Surveillance .</a:t>
            </a:r>
          </a:p>
          <a:p>
            <a:pPr marL="653796" lvl="0" indent="-571500">
              <a:buFont typeface="+mj-lt"/>
              <a:buAutoNum type="romanUcPeriod"/>
            </a:pPr>
            <a:r>
              <a:rPr lang="fr-FR" sz="2000" dirty="0" smtClean="0"/>
              <a:t>PREVENTION</a:t>
            </a:r>
            <a:endParaRPr lang="fr-FR" sz="2000" dirty="0" smtClean="0">
              <a:cs typeface="Mongolian Baiti" pitchFamily="66" charset="0"/>
            </a:endParaRPr>
          </a:p>
          <a:p>
            <a:pPr marL="653796" lvl="0" indent="-571500">
              <a:buFont typeface="+mj-lt"/>
              <a:buAutoNum type="romanUcPeriod"/>
            </a:pPr>
            <a:r>
              <a:rPr lang="fr-FR" dirty="0" smtClean="0">
                <a:latin typeface="Mongolian Baiti" pitchFamily="66" charset="0"/>
                <a:cs typeface="Mongolian Baiti" pitchFamily="66" charset="0"/>
              </a:rPr>
              <a:t>Conclusion </a:t>
            </a:r>
            <a:r>
              <a:rPr lang="fr-FR" dirty="0" smtClean="0"/>
              <a:t/>
            </a:r>
            <a:br>
              <a:rPr lang="fr-FR" dirty="0" smtClean="0"/>
            </a:br>
            <a:r>
              <a:rPr lang="fr-FR" dirty="0" smtClean="0"/>
              <a:t>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xmlns="" id="{9C721967-C8EA-412C-BBED-3442891B7200}"/>
              </a:ext>
            </a:extLst>
          </p:cNvPr>
          <p:cNvSpPr>
            <a:spLocks noGrp="1" noChangeArrowheads="1"/>
          </p:cNvSpPr>
          <p:nvPr>
            <p:ph type="title"/>
          </p:nvPr>
        </p:nvSpPr>
        <p:spPr>
          <a:xfrm>
            <a:off x="219075" y="-760124"/>
            <a:ext cx="7477125" cy="45719"/>
          </a:xfrm>
        </p:spPr>
        <p:txBody>
          <a:bodyPr>
            <a:normAutofit fontScale="90000"/>
          </a:bodyPr>
          <a:lstStyle/>
          <a:p>
            <a:endParaRPr lang="fr-FR" altLang="en-US" sz="3600" dirty="0">
              <a:latin typeface="Comic Sans MS" panose="030F0702030302020204" pitchFamily="66" charset="0"/>
            </a:endParaRPr>
          </a:p>
        </p:txBody>
      </p:sp>
      <p:sp>
        <p:nvSpPr>
          <p:cNvPr id="333827" name="Rectangle 3">
            <a:extLst>
              <a:ext uri="{FF2B5EF4-FFF2-40B4-BE49-F238E27FC236}">
                <a16:creationId xmlns:a16="http://schemas.microsoft.com/office/drawing/2014/main" xmlns="" id="{A67B6EAF-8630-42B3-A627-57B7E7FB3A89}"/>
              </a:ext>
            </a:extLst>
          </p:cNvPr>
          <p:cNvSpPr>
            <a:spLocks noGrp="1" noChangeArrowheads="1"/>
          </p:cNvSpPr>
          <p:nvPr>
            <p:ph type="body" sz="half" idx="1"/>
          </p:nvPr>
        </p:nvSpPr>
        <p:spPr>
          <a:xfrm>
            <a:off x="-357222" y="785793"/>
            <a:ext cx="6297647" cy="6072207"/>
          </a:xfrm>
        </p:spPr>
        <p:txBody>
          <a:bodyPr>
            <a:normAutofit/>
          </a:bodyPr>
          <a:lstStyle/>
          <a:p>
            <a:pPr lvl="1">
              <a:lnSpc>
                <a:spcPct val="90000"/>
              </a:lnSpc>
              <a:buNone/>
            </a:pPr>
            <a:r>
              <a:rPr lang="fr-FR" altLang="en-US" b="1" dirty="0" smtClean="0">
                <a:solidFill>
                  <a:schemeClr val="accent1"/>
                </a:solidFill>
              </a:rPr>
              <a:t>3-Massage </a:t>
            </a:r>
            <a:r>
              <a:rPr lang="fr-FR" altLang="en-US" b="1" dirty="0">
                <a:solidFill>
                  <a:schemeClr val="accent1"/>
                </a:solidFill>
              </a:rPr>
              <a:t>cardiaque externe:</a:t>
            </a:r>
          </a:p>
          <a:p>
            <a:pPr lvl="2">
              <a:lnSpc>
                <a:spcPct val="90000"/>
              </a:lnSpc>
            </a:pPr>
            <a:r>
              <a:rPr lang="fr-FR" altLang="en-US" sz="2400" dirty="0"/>
              <a:t>Deux techniques: </a:t>
            </a:r>
          </a:p>
          <a:p>
            <a:pPr lvl="3">
              <a:lnSpc>
                <a:spcPct val="90000"/>
              </a:lnSpc>
            </a:pPr>
            <a:r>
              <a:rPr lang="fr-FR" altLang="en-US" sz="2400" dirty="0"/>
              <a:t>utilisant les pouces.</a:t>
            </a:r>
          </a:p>
          <a:p>
            <a:pPr lvl="3">
              <a:lnSpc>
                <a:spcPct val="90000"/>
              </a:lnSpc>
            </a:pPr>
            <a:r>
              <a:rPr lang="fr-FR" altLang="en-US" sz="2400" dirty="0"/>
              <a:t>À deux doigts.</a:t>
            </a:r>
          </a:p>
          <a:p>
            <a:pPr lvl="2">
              <a:lnSpc>
                <a:spcPct val="90000"/>
              </a:lnSpc>
            </a:pPr>
            <a:r>
              <a:rPr lang="fr-FR" altLang="en-US" sz="2400" dirty="0"/>
              <a:t>Lieu des compressions: </a:t>
            </a:r>
            <a:r>
              <a:rPr lang="fr-FR" altLang="en-US" sz="2400" dirty="0" smtClean="0"/>
              <a:t>un tiers </a:t>
            </a:r>
            <a:r>
              <a:rPr lang="fr-FR" altLang="en-US" sz="2400" dirty="0"/>
              <a:t>inferieur du sternum.</a:t>
            </a:r>
          </a:p>
          <a:p>
            <a:pPr lvl="2">
              <a:lnSpc>
                <a:spcPct val="90000"/>
              </a:lnSpc>
            </a:pPr>
            <a:r>
              <a:rPr lang="fr-FR" altLang="en-US" sz="2400" dirty="0"/>
              <a:t>Pression: 1,5 à 2 cm.</a:t>
            </a:r>
          </a:p>
          <a:p>
            <a:pPr lvl="2">
              <a:lnSpc>
                <a:spcPct val="90000"/>
              </a:lnSpc>
            </a:pPr>
            <a:r>
              <a:rPr lang="fr-FR" altLang="en-US" sz="2400" dirty="0"/>
              <a:t>Fréquence: 90 compressions /min.</a:t>
            </a:r>
          </a:p>
          <a:p>
            <a:pPr lvl="2">
              <a:lnSpc>
                <a:spcPct val="90000"/>
              </a:lnSpc>
            </a:pPr>
            <a:r>
              <a:rPr lang="fr-FR" altLang="en-US" sz="2400" dirty="0"/>
              <a:t>Simultanément ou en alternance avec la VPP.</a:t>
            </a:r>
          </a:p>
          <a:p>
            <a:pPr lvl="2">
              <a:lnSpc>
                <a:spcPct val="90000"/>
              </a:lnSpc>
            </a:pPr>
            <a:r>
              <a:rPr lang="fr-FR" altLang="en-US" sz="2400" dirty="0"/>
              <a:t>Efficacité: palpation des pouls périphériques, temps de recoloration &lt; 5s au niveau du front.</a:t>
            </a:r>
          </a:p>
        </p:txBody>
      </p:sp>
      <p:pic>
        <p:nvPicPr>
          <p:cNvPr id="333829" name="Picture 5">
            <a:extLst>
              <a:ext uri="{FF2B5EF4-FFF2-40B4-BE49-F238E27FC236}">
                <a16:creationId xmlns:a16="http://schemas.microsoft.com/office/drawing/2014/main" xmlns="" id="{7D7ECF44-318F-4B26-88AA-C07AA3D17744}"/>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011863" y="571481"/>
            <a:ext cx="3132137" cy="30003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xmlns="" id="{8D8E5F36-7FD2-481D-A10F-AB010AE7423A}"/>
              </a:ext>
            </a:extLst>
          </p:cNvPr>
          <p:cNvSpPr>
            <a:spLocks noGrp="1" noChangeArrowheads="1"/>
          </p:cNvSpPr>
          <p:nvPr>
            <p:ph type="title"/>
          </p:nvPr>
        </p:nvSpPr>
        <p:spPr>
          <a:xfrm>
            <a:off x="219075" y="-571528"/>
            <a:ext cx="7477125" cy="571528"/>
          </a:xfrm>
        </p:spPr>
        <p:txBody>
          <a:bodyPr>
            <a:normAutofit fontScale="90000"/>
          </a:bodyPr>
          <a:lstStyle/>
          <a:p>
            <a:endParaRPr lang="fr-FR" altLang="en-US" dirty="0"/>
          </a:p>
        </p:txBody>
      </p:sp>
      <p:sp>
        <p:nvSpPr>
          <p:cNvPr id="336899" name="Rectangle 3">
            <a:extLst>
              <a:ext uri="{FF2B5EF4-FFF2-40B4-BE49-F238E27FC236}">
                <a16:creationId xmlns:a16="http://schemas.microsoft.com/office/drawing/2014/main" xmlns="" id="{F8AEAFA9-D44C-4F4A-B22B-E318DB056C28}"/>
              </a:ext>
            </a:extLst>
          </p:cNvPr>
          <p:cNvSpPr>
            <a:spLocks noGrp="1" noChangeArrowheads="1"/>
          </p:cNvSpPr>
          <p:nvPr>
            <p:ph idx="1"/>
          </p:nvPr>
        </p:nvSpPr>
        <p:spPr>
          <a:xfrm>
            <a:off x="-285784" y="0"/>
            <a:ext cx="9429784" cy="6858000"/>
          </a:xfrm>
        </p:spPr>
        <p:txBody>
          <a:bodyPr>
            <a:normAutofit fontScale="92500" lnSpcReduction="20000"/>
          </a:bodyPr>
          <a:lstStyle/>
          <a:p>
            <a:pPr lvl="2">
              <a:lnSpc>
                <a:spcPct val="80000"/>
              </a:lnSpc>
            </a:pPr>
            <a:endParaRPr lang="fr-FR" altLang="en-US" sz="1800" dirty="0" smtClean="0"/>
          </a:p>
          <a:p>
            <a:pPr lvl="2">
              <a:buNone/>
            </a:pPr>
            <a:endParaRPr lang="fr-FR" altLang="en-US" sz="2400" b="1" dirty="0" smtClean="0">
              <a:solidFill>
                <a:schemeClr val="accent1"/>
              </a:solidFill>
            </a:endParaRPr>
          </a:p>
          <a:p>
            <a:pPr lvl="2">
              <a:buNone/>
            </a:pPr>
            <a:r>
              <a:rPr lang="fr-FR" altLang="en-US" sz="3500" b="1" dirty="0" smtClean="0">
                <a:solidFill>
                  <a:schemeClr val="accent1"/>
                </a:solidFill>
              </a:rPr>
              <a:t>4-Médicaments (</a:t>
            </a:r>
            <a:r>
              <a:rPr lang="fr-FR" altLang="en-US" sz="3500" b="1" dirty="0" err="1" smtClean="0">
                <a:solidFill>
                  <a:schemeClr val="accent1"/>
                </a:solidFill>
              </a:rPr>
              <a:t>Drugs</a:t>
            </a:r>
            <a:r>
              <a:rPr lang="fr-FR" altLang="en-US" sz="3500" b="1" dirty="0" smtClean="0">
                <a:solidFill>
                  <a:schemeClr val="accent1"/>
                </a:solidFill>
              </a:rPr>
              <a:t>):</a:t>
            </a:r>
          </a:p>
          <a:p>
            <a:pPr lvl="2"/>
            <a:r>
              <a:rPr lang="fr-FR" altLang="en-US" sz="3000" b="1" dirty="0" smtClean="0">
                <a:solidFill>
                  <a:srgbClr val="7030A0"/>
                </a:solidFill>
              </a:rPr>
              <a:t>Voies d’administration:</a:t>
            </a:r>
          </a:p>
          <a:p>
            <a:pPr lvl="2">
              <a:buNone/>
            </a:pPr>
            <a:r>
              <a:rPr lang="fr-FR" altLang="en-US" sz="2400" b="1" dirty="0" smtClean="0"/>
              <a:t>-   La mise en place d’un cathéter veineux ombilical: </a:t>
            </a:r>
            <a:r>
              <a:rPr lang="fr-FR" altLang="en-US" sz="2400" dirty="0" smtClean="0"/>
              <a:t>la plus utilisée.  </a:t>
            </a:r>
          </a:p>
          <a:p>
            <a:pPr lvl="2">
              <a:buNone/>
            </a:pPr>
            <a:r>
              <a:rPr lang="fr-FR" altLang="en-US" sz="2400" b="1" dirty="0" smtClean="0"/>
              <a:t>- La voie </a:t>
            </a:r>
            <a:r>
              <a:rPr lang="fr-FR" altLang="en-US" sz="2400" b="1" dirty="0" err="1" smtClean="0"/>
              <a:t>endotrachéale</a:t>
            </a:r>
            <a:r>
              <a:rPr lang="fr-FR" altLang="en-US" sz="2400" b="1" dirty="0" smtClean="0"/>
              <a:t>: </a:t>
            </a:r>
            <a:r>
              <a:rPr lang="fr-FR" altLang="en-US" sz="2400" dirty="0" smtClean="0"/>
              <a:t>en l’absence d’accès vasculaire(Utilisée pour l’adrénaline)</a:t>
            </a:r>
          </a:p>
          <a:p>
            <a:pPr lvl="2"/>
            <a:r>
              <a:rPr lang="fr-FR" altLang="en-US" sz="3000" b="1" dirty="0" smtClean="0">
                <a:solidFill>
                  <a:srgbClr val="7030A0"/>
                </a:solidFill>
              </a:rPr>
              <a:t>Les Médicament:</a:t>
            </a:r>
          </a:p>
          <a:p>
            <a:pPr lvl="2">
              <a:buNone/>
            </a:pPr>
            <a:r>
              <a:rPr lang="fr-FR" altLang="en-US" sz="2400" b="1" dirty="0" smtClean="0"/>
              <a:t>-Adrénaline</a:t>
            </a:r>
            <a:r>
              <a:rPr lang="fr-FR" altLang="en-US" sz="2400" dirty="0"/>
              <a:t>: 0,01 à 0,03 mg/kg, pouvant être répétée toutes les 3 à 5 </a:t>
            </a:r>
            <a:r>
              <a:rPr lang="fr-FR" altLang="en-US" sz="2400" dirty="0" smtClean="0"/>
              <a:t>minutes.</a:t>
            </a:r>
          </a:p>
          <a:p>
            <a:pPr lvl="2">
              <a:buNone/>
            </a:pPr>
            <a:r>
              <a:rPr lang="fr-FR" altLang="en-US" sz="2400" b="1" dirty="0" smtClean="0"/>
              <a:t>-</a:t>
            </a:r>
            <a:r>
              <a:rPr lang="fr-FR" altLang="en-US" sz="2400" b="1" dirty="0" err="1" smtClean="0"/>
              <a:t>Naloxone</a:t>
            </a:r>
            <a:r>
              <a:rPr lang="fr-FR" altLang="en-US" sz="2400" dirty="0"/>
              <a:t>: indiquée si apnée due à l’analgésie morphinique de la mère dans les 4 heures avant la </a:t>
            </a:r>
            <a:r>
              <a:rPr lang="fr-FR" altLang="en-US" sz="2400" dirty="0" smtClean="0"/>
              <a:t>naissances</a:t>
            </a:r>
            <a:r>
              <a:rPr lang="fr-FR" altLang="en-US" sz="2400" dirty="0" smtClean="0">
                <a:sym typeface="Wingdings" panose="05000000000000000000" pitchFamily="2" charset="2"/>
              </a:rPr>
              <a:t> </a:t>
            </a:r>
            <a:r>
              <a:rPr lang="fr-FR" altLang="en-US" sz="2400" dirty="0">
                <a:sym typeface="Wingdings" panose="05000000000000000000" pitchFamily="2" charset="2"/>
              </a:rPr>
              <a:t>Surveillance car risque de récurrence des </a:t>
            </a:r>
            <a:r>
              <a:rPr lang="fr-FR" altLang="en-US" sz="2400" dirty="0" smtClean="0">
                <a:sym typeface="Wingdings" panose="05000000000000000000" pitchFamily="2" charset="2"/>
              </a:rPr>
              <a:t>apnées.</a:t>
            </a:r>
          </a:p>
          <a:p>
            <a:pPr lvl="2">
              <a:buNone/>
            </a:pPr>
            <a:r>
              <a:rPr lang="fr-FR" altLang="en-US" sz="2400" b="1" dirty="0" smtClean="0">
                <a:sym typeface="Wingdings" panose="05000000000000000000" pitchFamily="2" charset="2"/>
              </a:rPr>
              <a:t>-Bicarbonate </a:t>
            </a:r>
            <a:r>
              <a:rPr lang="fr-FR" altLang="en-US" sz="2400" b="1" dirty="0">
                <a:sym typeface="Wingdings" panose="05000000000000000000" pitchFamily="2" charset="2"/>
              </a:rPr>
              <a:t>de sodium</a:t>
            </a:r>
            <a:r>
              <a:rPr lang="fr-FR" altLang="en-US" sz="2400" dirty="0">
                <a:sym typeface="Wingdings" panose="05000000000000000000" pitchFamily="2" charset="2"/>
              </a:rPr>
              <a:t>: administré en cas d’acidose métabolique </a:t>
            </a:r>
            <a:r>
              <a:rPr lang="fr-FR" altLang="en-US" sz="2400" dirty="0" smtClean="0">
                <a:sym typeface="Wingdings" panose="05000000000000000000" pitchFamily="2" charset="2"/>
              </a:rPr>
              <a:t>documentée.</a:t>
            </a:r>
          </a:p>
          <a:p>
            <a:pPr lvl="2">
              <a:buNone/>
            </a:pPr>
            <a:r>
              <a:rPr lang="fr-FR" altLang="en-US" sz="2400" b="1" dirty="0" smtClean="0">
                <a:sym typeface="Wingdings" panose="05000000000000000000" pitchFamily="2" charset="2"/>
              </a:rPr>
              <a:t>-Glucose</a:t>
            </a:r>
            <a:r>
              <a:rPr lang="fr-FR" altLang="en-US" sz="2400" dirty="0">
                <a:sym typeface="Wingdings" panose="05000000000000000000" pitchFamily="2" charset="2"/>
              </a:rPr>
              <a:t>: Si hypoglycémie objectivée, 2 à 3 ml/kg de SG 10%, surveillée par le </a:t>
            </a:r>
            <a:r>
              <a:rPr lang="fr-FR" altLang="en-US" sz="2400" dirty="0" err="1">
                <a:sym typeface="Wingdings" panose="05000000000000000000" pitchFamily="2" charset="2"/>
              </a:rPr>
              <a:t>Dextro</a:t>
            </a:r>
            <a:r>
              <a:rPr lang="fr-FR" altLang="en-US" sz="2400" dirty="0">
                <a:sym typeface="Wingdings" panose="05000000000000000000" pitchFamily="2" charset="2"/>
              </a:rPr>
              <a:t> ou dosage de la </a:t>
            </a:r>
            <a:r>
              <a:rPr lang="fr-FR" altLang="en-US" sz="2400" dirty="0" smtClean="0">
                <a:sym typeface="Wingdings" panose="05000000000000000000" pitchFamily="2" charset="2"/>
              </a:rPr>
              <a:t>glycémie.</a:t>
            </a:r>
          </a:p>
          <a:p>
            <a:pPr lvl="2">
              <a:buNone/>
            </a:pPr>
            <a:r>
              <a:rPr lang="fr-FR" altLang="en-US" sz="2400" b="1" dirty="0" smtClean="0">
                <a:sym typeface="Wingdings" panose="05000000000000000000" pitchFamily="2" charset="2"/>
              </a:rPr>
              <a:t>-</a:t>
            </a:r>
            <a:r>
              <a:rPr lang="fr-FR" altLang="en-US" sz="2400" b="1" dirty="0" smtClean="0"/>
              <a:t>Expansion </a:t>
            </a:r>
            <a:r>
              <a:rPr lang="fr-FR" altLang="en-US" sz="2400" b="1" dirty="0" err="1"/>
              <a:t>volémique</a:t>
            </a:r>
            <a:r>
              <a:rPr lang="fr-FR" altLang="en-US" sz="2400" dirty="0"/>
              <a:t>: indiquée pour les </a:t>
            </a:r>
            <a:r>
              <a:rPr lang="fr-FR" altLang="en-US" sz="2400" dirty="0" err="1"/>
              <a:t>nnés</a:t>
            </a:r>
            <a:r>
              <a:rPr lang="fr-FR" altLang="en-US" sz="2400" dirty="0"/>
              <a:t> en état de choc, en premier choix </a:t>
            </a:r>
            <a:r>
              <a:rPr lang="fr-FR" altLang="en-US" sz="2400" dirty="0">
                <a:sym typeface="Wingdings" panose="05000000000000000000" pitchFamily="2" charset="2"/>
              </a:rPr>
              <a:t> </a:t>
            </a:r>
            <a:r>
              <a:rPr lang="fr-FR" altLang="en-US" sz="2400" dirty="0" smtClean="0">
                <a:sym typeface="Wingdings" panose="05000000000000000000" pitchFamily="2" charset="2"/>
              </a:rPr>
              <a:t> </a:t>
            </a:r>
            <a:r>
              <a:rPr lang="fr-FR" altLang="en-US" sz="2400" dirty="0">
                <a:sym typeface="Wingdings" panose="05000000000000000000" pitchFamily="2" charset="2"/>
              </a:rPr>
              <a:t>10 à 20 ml/kg en 5 min de SS </a:t>
            </a:r>
            <a:r>
              <a:rPr lang="fr-FR" altLang="en-US" sz="2400" dirty="0" smtClean="0">
                <a:sym typeface="Wingdings" panose="05000000000000000000" pitchFamily="2" charset="2"/>
              </a:rPr>
              <a:t>isotonique.</a:t>
            </a:r>
          </a:p>
          <a:p>
            <a:pPr lvl="2">
              <a:buNone/>
            </a:pPr>
            <a:r>
              <a:rPr lang="fr-FR" altLang="en-US" sz="2400" b="1" dirty="0" smtClean="0">
                <a:sym typeface="Wingdings" panose="05000000000000000000" pitchFamily="2" charset="2"/>
              </a:rPr>
              <a:t>-</a:t>
            </a:r>
            <a:r>
              <a:rPr lang="fr-FR" altLang="en-US" sz="2400" b="1" dirty="0" err="1" smtClean="0"/>
              <a:t>Inotropes</a:t>
            </a:r>
            <a:r>
              <a:rPr lang="fr-FR" altLang="en-US" sz="2400" dirty="0"/>
              <a:t>: Si hypotension, perfusion périphérique insuffisante.</a:t>
            </a:r>
          </a:p>
          <a:p>
            <a:pPr lvl="3">
              <a:lnSpc>
                <a:spcPct val="80000"/>
              </a:lnSpc>
              <a:buFontTx/>
              <a:buNone/>
            </a:pPr>
            <a:r>
              <a:rPr lang="fr-FR" altLang="en-US" sz="2400" dirty="0"/>
              <a:t>    Dopamine et / ou </a:t>
            </a:r>
            <a:r>
              <a:rPr lang="fr-FR" altLang="en-US" sz="2400" dirty="0" err="1"/>
              <a:t>dobutamine</a:t>
            </a:r>
            <a:r>
              <a:rPr lang="fr-FR" altLang="en-US" sz="2400" dirty="0"/>
              <a:t>.</a:t>
            </a:r>
          </a:p>
          <a:p>
            <a:pPr lvl="3">
              <a:lnSpc>
                <a:spcPct val="80000"/>
              </a:lnSpc>
            </a:pPr>
            <a:endParaRPr lang="fr-FR" altLang="en-US" sz="16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DB45B4-7F72-6C42-98CD-3DE69F79B1F2}"/>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DE4ABBCB-5BAF-F945-B24D-9AA340B71C71}"/>
              </a:ext>
            </a:extLst>
          </p:cNvPr>
          <p:cNvSpPr>
            <a:spLocks noGrp="1"/>
          </p:cNvSpPr>
          <p:nvPr>
            <p:ph idx="1"/>
          </p:nvPr>
        </p:nvSpPr>
        <p:spPr/>
        <p:txBody>
          <a:bodyPr/>
          <a:lstStyle/>
          <a:p>
            <a:pPr>
              <a:buNone/>
            </a:pPr>
            <a:r>
              <a:rPr lang="fr-FR" dirty="0" smtClean="0"/>
              <a:t> </a:t>
            </a:r>
            <a:r>
              <a:rPr lang="fr-FR" b="1" dirty="0" smtClean="0">
                <a:solidFill>
                  <a:schemeClr val="accent1"/>
                </a:solidFill>
              </a:rPr>
              <a:t>5-Environnement </a:t>
            </a:r>
            <a:r>
              <a:rPr lang="fr-FR" b="1" dirty="0">
                <a:solidFill>
                  <a:schemeClr val="accent1"/>
                </a:solidFill>
              </a:rPr>
              <a:t>et famille:</a:t>
            </a:r>
          </a:p>
        </p:txBody>
      </p:sp>
      <p:sp>
        <p:nvSpPr>
          <p:cNvPr id="5" name="ZoneTexte 4">
            <a:extLst>
              <a:ext uri="{FF2B5EF4-FFF2-40B4-BE49-F238E27FC236}">
                <a16:creationId xmlns:a16="http://schemas.microsoft.com/office/drawing/2014/main" xmlns="" id="{7AB8122A-A223-1747-8CC8-D6ABC8E94E7F}"/>
              </a:ext>
            </a:extLst>
          </p:cNvPr>
          <p:cNvSpPr txBox="1"/>
          <p:nvPr/>
        </p:nvSpPr>
        <p:spPr>
          <a:xfrm>
            <a:off x="476249" y="2643182"/>
            <a:ext cx="8167717" cy="1415772"/>
          </a:xfrm>
          <a:prstGeom prst="rect">
            <a:avLst/>
          </a:prstGeom>
          <a:noFill/>
        </p:spPr>
        <p:txBody>
          <a:bodyPr wrap="square">
            <a:spAutoFit/>
          </a:bodyPr>
          <a:lstStyle/>
          <a:p>
            <a:r>
              <a:rPr lang="fr-FR" altLang="en-US" sz="2200" dirty="0">
                <a:latin typeface="+mn-lt"/>
                <a:cs typeface="+mn-cs"/>
              </a:rPr>
              <a:t>Toute réanimation du nouveau-né est anxiogène pour les parents. Il est important de communiquer avec prudence, de leur donner des informations claires et factuelles</a:t>
            </a:r>
          </a:p>
          <a:p>
            <a:endParaRPr lang="fr-FR" sz="2000" dirty="0">
              <a:latin typeface="Comic Sans MS" panose="030F0702030302020204" pitchFamily="66" charset="0"/>
            </a:endParaRPr>
          </a:p>
        </p:txBody>
      </p:sp>
    </p:spTree>
    <p:extLst>
      <p:ext uri="{BB962C8B-B14F-4D97-AF65-F5344CB8AC3E}">
        <p14:creationId xmlns:p14="http://schemas.microsoft.com/office/powerpoint/2010/main" xmlns="" val="27377268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xmlns="" id="{79A7B5ED-B229-4641-9C41-4ADB1E3F21ED}"/>
              </a:ext>
            </a:extLst>
          </p:cNvPr>
          <p:cNvSpPr>
            <a:spLocks noGrp="1" noChangeArrowheads="1"/>
          </p:cNvSpPr>
          <p:nvPr>
            <p:ph type="title"/>
          </p:nvPr>
        </p:nvSpPr>
        <p:spPr/>
        <p:txBody>
          <a:bodyPr/>
          <a:lstStyle/>
          <a:p>
            <a:r>
              <a:rPr lang="fr-FR" altLang="en-US" b="1" dirty="0"/>
              <a:t>Algorithmes de réanimation</a:t>
            </a:r>
          </a:p>
        </p:txBody>
      </p:sp>
      <p:sp>
        <p:nvSpPr>
          <p:cNvPr id="347139" name="Rectangle 3">
            <a:extLst>
              <a:ext uri="{FF2B5EF4-FFF2-40B4-BE49-F238E27FC236}">
                <a16:creationId xmlns:a16="http://schemas.microsoft.com/office/drawing/2014/main" xmlns="" id="{7AF65C76-2BE4-4FD3-95D6-18C92FC5B749}"/>
              </a:ext>
            </a:extLst>
          </p:cNvPr>
          <p:cNvSpPr>
            <a:spLocks noGrp="1" noChangeArrowheads="1"/>
          </p:cNvSpPr>
          <p:nvPr>
            <p:ph idx="1"/>
          </p:nvPr>
        </p:nvSpPr>
        <p:spPr/>
        <p:txBody>
          <a:bodyPr/>
          <a:lstStyle/>
          <a:p>
            <a:r>
              <a:rPr lang="fr-FR" altLang="en-US" dirty="0"/>
              <a:t>Le </a:t>
            </a:r>
            <a:r>
              <a:rPr lang="fr-FR" altLang="en-US" dirty="0" err="1"/>
              <a:t>nné</a:t>
            </a:r>
            <a:r>
              <a:rPr lang="fr-FR" altLang="en-US" dirty="0"/>
              <a:t> va bien: le sécher et le confier à sa mère.</a:t>
            </a:r>
          </a:p>
          <a:p>
            <a:r>
              <a:rPr lang="fr-FR" altLang="en-US" dirty="0"/>
              <a:t>Le </a:t>
            </a:r>
            <a:r>
              <a:rPr lang="fr-FR" altLang="en-US" dirty="0" err="1"/>
              <a:t>nné</a:t>
            </a:r>
            <a:r>
              <a:rPr lang="fr-FR" altLang="en-US" dirty="0"/>
              <a:t> a besoin d’aide: sécher, stimuler, bien positionner la tête, oxygénation passive. Réévaluation à 30s, si pas d’amélioration </a:t>
            </a:r>
            <a:r>
              <a:rPr lang="fr-FR" altLang="en-US" dirty="0">
                <a:sym typeface="Wingdings" panose="05000000000000000000" pitchFamily="2" charset="2"/>
              </a:rPr>
              <a:t> </a:t>
            </a:r>
            <a:r>
              <a:rPr lang="fr-FR" altLang="en-US" dirty="0" smtClean="0">
                <a:sym typeface="Wingdings" panose="05000000000000000000" pitchFamily="2" charset="2"/>
              </a:rPr>
              <a:t>Le </a:t>
            </a:r>
            <a:r>
              <a:rPr lang="fr-FR" altLang="en-US" dirty="0" err="1">
                <a:sym typeface="Wingdings" panose="05000000000000000000" pitchFamily="2" charset="2"/>
              </a:rPr>
              <a:t>nné</a:t>
            </a:r>
            <a:r>
              <a:rPr lang="fr-FR" altLang="en-US" dirty="0">
                <a:sym typeface="Wingdings" panose="05000000000000000000" pitchFamily="2" charset="2"/>
              </a:rPr>
              <a:t> va mal (voir les </a:t>
            </a:r>
            <a:r>
              <a:rPr lang="fr-FR" altLang="en-US" dirty="0" smtClean="0">
                <a:sym typeface="Wingdings" panose="05000000000000000000" pitchFamily="2" charset="2"/>
              </a:rPr>
              <a:t>algorithmes de la réanimation )</a:t>
            </a:r>
          </a:p>
          <a:p>
            <a:r>
              <a:rPr lang="fr-FR" altLang="en-US" dirty="0" smtClean="0"/>
              <a:t>L’arrêt de la réanimation: indiquée lorsque le </a:t>
            </a:r>
            <a:r>
              <a:rPr lang="fr-FR" altLang="en-US" dirty="0" err="1" smtClean="0"/>
              <a:t>nné</a:t>
            </a:r>
            <a:r>
              <a:rPr lang="fr-FR" altLang="en-US" dirty="0" smtClean="0"/>
              <a:t> est en arrêt cardio-respiratoire avec  absence de perfusion spontanée depuis plus de 20min.</a:t>
            </a:r>
          </a:p>
          <a:p>
            <a:endParaRPr lang="fr-FR" alt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7" name="Picture 7">
            <a:extLst>
              <a:ext uri="{FF2B5EF4-FFF2-40B4-BE49-F238E27FC236}">
                <a16:creationId xmlns:a16="http://schemas.microsoft.com/office/drawing/2014/main" xmlns="" id="{F9670844-8B0C-477B-AA94-98B668738A1A}"/>
              </a:ext>
            </a:extLst>
          </p:cNvPr>
          <p:cNvPicPr>
            <a:picLocks noGrp="1" noChangeAspect="1" noChangeArrowheads="1"/>
          </p:cNvPicPr>
          <p:nvPr>
            <p:ph/>
          </p:nvPr>
        </p:nvPicPr>
        <p:blipFill>
          <a:blip r:embed="rId2">
            <a:extLst>
              <a:ext uri="{28A0092B-C50C-407E-A947-70E740481C1C}">
                <a14:useLocalDpi xmlns:a14="http://schemas.microsoft.com/office/drawing/2010/main" xmlns="" val="0"/>
              </a:ext>
            </a:extLst>
          </a:blip>
          <a:stretch>
            <a:fillRect/>
          </a:stretch>
        </p:blipFill>
        <p:spPr>
          <a:xfrm>
            <a:off x="-714412" y="0"/>
            <a:ext cx="10572824" cy="70723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xmlns="" id="{23118CC6-BF32-45BE-A7F8-38C1F38E5494}"/>
              </a:ext>
            </a:extLst>
          </p:cNvPr>
          <p:cNvSpPr>
            <a:spLocks noGrp="1" noChangeArrowheads="1"/>
          </p:cNvSpPr>
          <p:nvPr>
            <p:ph type="title"/>
          </p:nvPr>
        </p:nvSpPr>
        <p:spPr>
          <a:xfrm>
            <a:off x="219075" y="227012"/>
            <a:ext cx="7477125" cy="630220"/>
          </a:xfrm>
        </p:spPr>
        <p:txBody>
          <a:bodyPr>
            <a:noAutofit/>
          </a:bodyPr>
          <a:lstStyle/>
          <a:p>
            <a:pPr>
              <a:lnSpc>
                <a:spcPct val="80000"/>
              </a:lnSpc>
            </a:pPr>
            <a:r>
              <a:rPr lang="fr-FR" altLang="en-US" sz="4800" b="1" dirty="0" smtClean="0"/>
              <a:t>     Situations particulière:</a:t>
            </a:r>
            <a:endParaRPr lang="fr-FR" altLang="en-US" sz="4800" b="1" dirty="0"/>
          </a:p>
        </p:txBody>
      </p:sp>
      <p:sp>
        <p:nvSpPr>
          <p:cNvPr id="358403" name="Rectangle 3">
            <a:extLst>
              <a:ext uri="{FF2B5EF4-FFF2-40B4-BE49-F238E27FC236}">
                <a16:creationId xmlns:a16="http://schemas.microsoft.com/office/drawing/2014/main" xmlns="" id="{72C21FD5-E5FE-430C-9E68-E87369A0558F}"/>
              </a:ext>
            </a:extLst>
          </p:cNvPr>
          <p:cNvSpPr>
            <a:spLocks noGrp="1" noChangeArrowheads="1"/>
          </p:cNvSpPr>
          <p:nvPr>
            <p:ph idx="1"/>
          </p:nvPr>
        </p:nvSpPr>
        <p:spPr>
          <a:xfrm>
            <a:off x="-285784" y="857232"/>
            <a:ext cx="9429784" cy="5238768"/>
          </a:xfrm>
        </p:spPr>
        <p:txBody>
          <a:bodyPr>
            <a:noAutofit/>
          </a:bodyPr>
          <a:lstStyle/>
          <a:p>
            <a:pPr lvl="2">
              <a:lnSpc>
                <a:spcPct val="80000"/>
              </a:lnSpc>
              <a:spcBef>
                <a:spcPts val="0"/>
              </a:spcBef>
            </a:pPr>
            <a:r>
              <a:rPr lang="fr-FR" altLang="en-US" sz="2000" b="1" dirty="0" smtClean="0"/>
              <a:t>Liquide </a:t>
            </a:r>
            <a:r>
              <a:rPr lang="fr-FR" altLang="en-US" sz="2000" b="1" dirty="0"/>
              <a:t>amniotique </a:t>
            </a:r>
            <a:r>
              <a:rPr lang="fr-FR" altLang="en-US" sz="2000" b="1" dirty="0" err="1"/>
              <a:t>méconiale</a:t>
            </a:r>
            <a:r>
              <a:rPr lang="fr-FR" altLang="en-US" sz="2000" dirty="0"/>
              <a:t> (voir algorithme)</a:t>
            </a:r>
            <a:endParaRPr lang="fr-FR" altLang="en-US" sz="2000" b="1" dirty="0"/>
          </a:p>
          <a:p>
            <a:pPr marL="1371600" lvl="3" indent="0">
              <a:lnSpc>
                <a:spcPct val="80000"/>
              </a:lnSpc>
              <a:spcBef>
                <a:spcPts val="0"/>
              </a:spcBef>
              <a:buNone/>
            </a:pPr>
            <a:endParaRPr lang="fr-FR" altLang="en-US" dirty="0"/>
          </a:p>
          <a:p>
            <a:pPr lvl="2">
              <a:lnSpc>
                <a:spcPct val="80000"/>
              </a:lnSpc>
              <a:spcBef>
                <a:spcPts val="0"/>
              </a:spcBef>
            </a:pPr>
            <a:r>
              <a:rPr lang="fr-FR" altLang="en-US" sz="2000" b="1" dirty="0"/>
              <a:t>Hernie diaphragmatique:                   </a:t>
            </a:r>
          </a:p>
          <a:p>
            <a:pPr marL="914400" lvl="2" indent="0">
              <a:lnSpc>
                <a:spcPct val="80000"/>
              </a:lnSpc>
              <a:spcBef>
                <a:spcPts val="0"/>
              </a:spcBef>
              <a:buNone/>
            </a:pPr>
            <a:r>
              <a:rPr lang="fr-FR" altLang="en-US" sz="2000" b="1" dirty="0"/>
              <a:t> </a:t>
            </a:r>
            <a:r>
              <a:rPr lang="fr-FR" sz="2000" dirty="0"/>
              <a:t>Le diagnostic prénatal est possible.</a:t>
            </a:r>
          </a:p>
          <a:p>
            <a:pPr marL="0" indent="0">
              <a:spcBef>
                <a:spcPts val="0"/>
              </a:spcBef>
              <a:buNone/>
            </a:pPr>
            <a:r>
              <a:rPr lang="fr-FR" sz="2000" dirty="0"/>
              <a:t>                 la ventilation au masque est formellement contre-indiquée. </a:t>
            </a:r>
          </a:p>
          <a:p>
            <a:pPr marL="0" indent="0">
              <a:spcBef>
                <a:spcPts val="0"/>
              </a:spcBef>
              <a:buNone/>
            </a:pPr>
            <a:r>
              <a:rPr lang="fr-FR" sz="2000" dirty="0"/>
              <a:t>                 L'intubation trachéale est la règle.</a:t>
            </a:r>
          </a:p>
          <a:p>
            <a:pPr marL="0" indent="0">
              <a:spcBef>
                <a:spcPts val="0"/>
              </a:spcBef>
              <a:buNone/>
            </a:pPr>
            <a:r>
              <a:rPr lang="fr-FR" sz="2000" dirty="0"/>
              <a:t>                 Clinique: un abdomen plat avec des bruits du cœur déviés.</a:t>
            </a:r>
          </a:p>
          <a:p>
            <a:pPr marL="0" indent="0">
              <a:spcBef>
                <a:spcPts val="0"/>
              </a:spcBef>
              <a:buNone/>
            </a:pPr>
            <a:r>
              <a:rPr lang="fr-FR" sz="2000" dirty="0"/>
              <a:t>                 Mesure: Une sonde gastrique en aspiration douce.</a:t>
            </a:r>
          </a:p>
          <a:p>
            <a:pPr marL="0" indent="0">
              <a:spcBef>
                <a:spcPts val="0"/>
              </a:spcBef>
              <a:buNone/>
            </a:pPr>
            <a:r>
              <a:rPr lang="fr-FR" sz="2000" dirty="0"/>
              <a:t>                 Traitement est chirurgical.</a:t>
            </a:r>
            <a:endParaRPr lang="fr-FR" altLang="en-US" sz="2000" b="1" dirty="0"/>
          </a:p>
          <a:p>
            <a:pPr marL="914400" lvl="2" indent="0">
              <a:lnSpc>
                <a:spcPct val="80000"/>
              </a:lnSpc>
              <a:spcBef>
                <a:spcPts val="0"/>
              </a:spcBef>
              <a:buNone/>
            </a:pPr>
            <a:endParaRPr lang="fr-FR" altLang="en-US" sz="2000" dirty="0"/>
          </a:p>
          <a:p>
            <a:pPr lvl="2">
              <a:lnSpc>
                <a:spcPct val="80000"/>
              </a:lnSpc>
              <a:spcBef>
                <a:spcPts val="0"/>
              </a:spcBef>
            </a:pPr>
            <a:r>
              <a:rPr lang="fr-FR" altLang="en-US" sz="2000" b="1" dirty="0" err="1"/>
              <a:t>Omphalocèle</a:t>
            </a:r>
            <a:r>
              <a:rPr lang="fr-FR" altLang="en-US" sz="2000" b="1" dirty="0"/>
              <a:t>:</a:t>
            </a:r>
          </a:p>
          <a:p>
            <a:pPr lvl="3">
              <a:lnSpc>
                <a:spcPct val="80000"/>
              </a:lnSpc>
            </a:pPr>
            <a:r>
              <a:rPr lang="fr-FR" altLang="en-US" dirty="0"/>
              <a:t>Enfermer le tronc + </a:t>
            </a:r>
            <a:r>
              <a:rPr lang="fr-FR" altLang="en-US" dirty="0" smtClean="0"/>
              <a:t>mise </a:t>
            </a:r>
            <a:r>
              <a:rPr lang="fr-FR" altLang="en-US" dirty="0"/>
              <a:t>dans un sac stérile.</a:t>
            </a:r>
          </a:p>
          <a:p>
            <a:pPr lvl="3">
              <a:lnSpc>
                <a:spcPct val="80000"/>
              </a:lnSpc>
            </a:pPr>
            <a:r>
              <a:rPr lang="fr-FR" altLang="en-US" dirty="0"/>
              <a:t>Placer une sonde gastrique et une voie périphérique.</a:t>
            </a:r>
          </a:p>
          <a:p>
            <a:pPr lvl="2">
              <a:lnSpc>
                <a:spcPct val="80000"/>
              </a:lnSpc>
            </a:pPr>
            <a:r>
              <a:rPr lang="fr-FR" altLang="en-US" sz="2000" b="1" dirty="0" err="1"/>
              <a:t>Méningocèle</a:t>
            </a:r>
            <a:r>
              <a:rPr lang="fr-FR" altLang="en-US" sz="2000" b="1" dirty="0"/>
              <a:t>: </a:t>
            </a:r>
          </a:p>
          <a:p>
            <a:pPr lvl="3">
              <a:lnSpc>
                <a:spcPct val="80000"/>
              </a:lnSpc>
            </a:pPr>
            <a:r>
              <a:rPr lang="fr-FR" altLang="en-US" dirty="0"/>
              <a:t>Examiner et réanimer en décubitus latéral.</a:t>
            </a:r>
          </a:p>
          <a:p>
            <a:pPr lvl="3">
              <a:lnSpc>
                <a:spcPct val="80000"/>
              </a:lnSpc>
            </a:pPr>
            <a:r>
              <a:rPr lang="fr-FR" altLang="en-US" dirty="0"/>
              <a:t>Recouvrir la lésion (sac, compresses stériles humides).</a:t>
            </a:r>
          </a:p>
          <a:p>
            <a:pPr lvl="2">
              <a:lnSpc>
                <a:spcPct val="80000"/>
              </a:lnSpc>
            </a:pPr>
            <a:r>
              <a:rPr lang="fr-FR" altLang="en-US" sz="2000" b="1" dirty="0"/>
              <a:t>Atrésie bilatérale des choanes :</a:t>
            </a:r>
            <a:r>
              <a:rPr lang="fr-FR" altLang="en-US" sz="2000" dirty="0"/>
              <a:t> maintenir la bouche ouverte par une canule de </a:t>
            </a:r>
            <a:r>
              <a:rPr lang="fr-FR" altLang="en-US" sz="2000" dirty="0" err="1"/>
              <a:t>guedel</a:t>
            </a:r>
            <a:r>
              <a:rPr lang="fr-FR" altLang="en-US" sz="2000" dirty="0"/>
              <a: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9" name="Picture 5">
            <a:extLst>
              <a:ext uri="{FF2B5EF4-FFF2-40B4-BE49-F238E27FC236}">
                <a16:creationId xmlns:a16="http://schemas.microsoft.com/office/drawing/2014/main" xmlns="" id="{ABB78B59-8E0F-4FAC-8229-F92B8F05A5E4}"/>
              </a:ext>
            </a:extLst>
          </p:cNvPr>
          <p:cNvPicPr>
            <a:picLocks noGrp="1" noChangeAspect="1" noChangeArrowheads="1"/>
          </p:cNvPicPr>
          <p:nvPr>
            <p:ph/>
          </p:nvPr>
        </p:nvPicPr>
        <p:blipFill>
          <a:blip r:embed="rId2">
            <a:extLst>
              <a:ext uri="{28A0092B-C50C-407E-A947-70E740481C1C}">
                <a14:useLocalDpi xmlns:a14="http://schemas.microsoft.com/office/drawing/2010/main" xmlns="" val="0"/>
              </a:ext>
            </a:extLst>
          </a:blip>
          <a:stretch>
            <a:fillRect/>
          </a:stretch>
        </p:blipFill>
        <p:spPr>
          <a:xfrm>
            <a:off x="-428660" y="0"/>
            <a:ext cx="10072758"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357322"/>
          </a:xfrm>
        </p:spPr>
        <p:txBody>
          <a:bodyPr/>
          <a:lstStyle/>
          <a:p>
            <a:r>
              <a:rPr lang="fr-FR" b="1" dirty="0" err="1" smtClean="0"/>
              <a:t>Omphalocèle</a:t>
            </a:r>
            <a:endParaRPr lang="fr-FR" b="1" dirty="0"/>
          </a:p>
        </p:txBody>
      </p:sp>
      <p:sp>
        <p:nvSpPr>
          <p:cNvPr id="1026" name="AutoShape 2" descr="Omphalocèle - Pédiatrie - Édition professionnelle du Manuel MS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descr="C:\Users\Hinfo\Samra Dropbox\Hadjit samra\PC\Downloads\20211026_213232.jpg"/>
          <p:cNvPicPr>
            <a:picLocks noGrp="1" noChangeAspect="1" noChangeArrowheads="1"/>
          </p:cNvPicPr>
          <p:nvPr>
            <p:ph idx="1"/>
          </p:nvPr>
        </p:nvPicPr>
        <p:blipFill>
          <a:blip r:embed="rId2"/>
          <a:srcRect/>
          <a:stretch>
            <a:fillRect/>
          </a:stretch>
        </p:blipFill>
        <p:spPr bwMode="auto">
          <a:xfrm>
            <a:off x="500034" y="1935163"/>
            <a:ext cx="8643966" cy="463710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Méningocèle</a:t>
            </a:r>
            <a:endParaRPr lang="fr-FR" b="1" dirty="0"/>
          </a:p>
        </p:txBody>
      </p:sp>
      <p:pic>
        <p:nvPicPr>
          <p:cNvPr id="63490" name="Picture 2" descr="C:\Users\Hinfo\Downloads\20211026_213255 (1).jpg"/>
          <p:cNvPicPr>
            <a:picLocks noGrp="1" noChangeAspect="1" noChangeArrowheads="1"/>
          </p:cNvPicPr>
          <p:nvPr>
            <p:ph idx="1"/>
          </p:nvPr>
        </p:nvPicPr>
        <p:blipFill>
          <a:blip r:embed="rId2"/>
          <a:srcRect/>
          <a:stretch>
            <a:fillRect/>
          </a:stretch>
        </p:blipFill>
        <p:spPr bwMode="auto">
          <a:xfrm>
            <a:off x="642910" y="1928802"/>
            <a:ext cx="3286148" cy="4389437"/>
          </a:xfrm>
          <a:prstGeom prst="rect">
            <a:avLst/>
          </a:prstGeom>
          <a:noFill/>
        </p:spPr>
      </p:pic>
      <p:pic>
        <p:nvPicPr>
          <p:cNvPr id="63491" name="Picture 3" descr="C:\Users\Hinfo\Downloads\20211026_213322 (1).jpg"/>
          <p:cNvPicPr>
            <a:picLocks noChangeAspect="1" noChangeArrowheads="1"/>
          </p:cNvPicPr>
          <p:nvPr/>
        </p:nvPicPr>
        <p:blipFill>
          <a:blip r:embed="rId3"/>
          <a:srcRect/>
          <a:stretch>
            <a:fillRect/>
          </a:stretch>
        </p:blipFill>
        <p:spPr bwMode="auto">
          <a:xfrm>
            <a:off x="4429125" y="1857364"/>
            <a:ext cx="4214842" cy="450059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Encéphalocèle</a:t>
            </a:r>
            <a:endParaRPr lang="fr-FR" b="1" dirty="0"/>
          </a:p>
        </p:txBody>
      </p:sp>
      <p:pic>
        <p:nvPicPr>
          <p:cNvPr id="64514" name="Picture 2" descr="C:\Users\Hinfo\AppData\Local\Temp\Rar$DIa0.694\20211026_213342.jpg"/>
          <p:cNvPicPr>
            <a:picLocks noGrp="1" noChangeAspect="1" noChangeArrowheads="1"/>
          </p:cNvPicPr>
          <p:nvPr>
            <p:ph idx="1"/>
          </p:nvPr>
        </p:nvPicPr>
        <p:blipFill>
          <a:blip r:embed="rId2"/>
          <a:srcRect/>
          <a:stretch>
            <a:fillRect/>
          </a:stretch>
        </p:blipFill>
        <p:spPr bwMode="auto">
          <a:xfrm>
            <a:off x="642910" y="1935163"/>
            <a:ext cx="8001055" cy="43894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88680"/>
          </a:xfrm>
        </p:spPr>
        <p:txBody>
          <a:bodyPr>
            <a:normAutofit fontScale="90000"/>
          </a:bodyPr>
          <a:lstStyle/>
          <a:p>
            <a:r>
              <a:rPr lang="fr-FR" b="1" dirty="0" smtClean="0"/>
              <a:t>introduction:</a:t>
            </a:r>
            <a:endParaRPr lang="fr-FR" b="1" dirty="0"/>
          </a:p>
        </p:txBody>
      </p:sp>
      <p:sp>
        <p:nvSpPr>
          <p:cNvPr id="3" name="Espace réservé du contenu 2"/>
          <p:cNvSpPr>
            <a:spLocks noGrp="1"/>
          </p:cNvSpPr>
          <p:nvPr>
            <p:ph sz="quarter" idx="1"/>
          </p:nvPr>
        </p:nvSpPr>
        <p:spPr>
          <a:xfrm>
            <a:off x="179512" y="980728"/>
            <a:ext cx="8136904" cy="5475008"/>
          </a:xfrm>
        </p:spPr>
        <p:txBody>
          <a:bodyPr>
            <a:normAutofit/>
          </a:bodyPr>
          <a:lstStyle/>
          <a:p>
            <a:r>
              <a:rPr lang="fr-FR" dirty="0" smtClean="0"/>
              <a:t> 5 a10% des nouveau-nés nécessitent a la naissance des mesures de réanimation pour avoir une transition normale .</a:t>
            </a:r>
          </a:p>
          <a:p>
            <a:pPr>
              <a:buNone/>
            </a:pPr>
            <a:endParaRPr lang="fr-FR" dirty="0" smtClean="0"/>
          </a:p>
          <a:p>
            <a:r>
              <a:rPr lang="fr-FR" dirty="0" smtClean="0"/>
              <a:t> L'apprentissage des techniques de réanimation surtout son application dans les délais permettent une bonne prise en charge des nouveau nés.  </a:t>
            </a:r>
          </a:p>
          <a:p>
            <a:endParaRPr lang="fr-FR" dirty="0" smtClean="0"/>
          </a:p>
          <a:p>
            <a:r>
              <a:rPr lang="fr-FR" dirty="0" smtClean="0"/>
              <a:t>Certains situations a risque n’étant pas toujours prévisible et et surviennent brutalement, d'ou l’</a:t>
            </a:r>
            <a:r>
              <a:rPr lang="fr-FR" dirty="0" err="1" smtClean="0"/>
              <a:t>intérét</a:t>
            </a:r>
            <a:r>
              <a:rPr lang="fr-FR" dirty="0" smtClean="0"/>
              <a:t> de les dépister  avant la naissance.</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9818CD9C-1201-954E-8CC0-A48693F9BB31}"/>
              </a:ext>
            </a:extLst>
          </p:cNvPr>
          <p:cNvSpPr>
            <a:spLocks noGrp="1"/>
          </p:cNvSpPr>
          <p:nvPr>
            <p:ph/>
          </p:nvPr>
        </p:nvSpPr>
        <p:spPr>
          <a:xfrm>
            <a:off x="123825" y="299357"/>
            <a:ext cx="7477125" cy="1333500"/>
          </a:xfrm>
        </p:spPr>
        <p:txBody>
          <a:bodyPr/>
          <a:lstStyle/>
          <a:p>
            <a:pPr marL="0" indent="0">
              <a:buNone/>
            </a:pPr>
            <a:r>
              <a:rPr lang="fr-FR" sz="4800" b="1" dirty="0">
                <a:solidFill>
                  <a:schemeClr val="tx2"/>
                </a:solidFill>
                <a:latin typeface="+mj-lt"/>
              </a:rPr>
              <a:t>Surveillance</a:t>
            </a:r>
            <a:r>
              <a:rPr lang="fr-FR" sz="4800" b="1" dirty="0" smtClean="0">
                <a:solidFill>
                  <a:schemeClr val="tx2"/>
                </a:solidFill>
                <a:latin typeface="+mj-lt"/>
              </a:rPr>
              <a:t>:</a:t>
            </a:r>
          </a:p>
          <a:p>
            <a:pPr marL="0" indent="0">
              <a:buNone/>
            </a:pPr>
            <a:endParaRPr lang="fr-FR" sz="4000" dirty="0">
              <a:solidFill>
                <a:schemeClr val="tx2"/>
              </a:solidFill>
              <a:latin typeface="+mj-lt"/>
            </a:endParaRPr>
          </a:p>
        </p:txBody>
      </p:sp>
      <p:sp>
        <p:nvSpPr>
          <p:cNvPr id="3" name="ZoneTexte 2">
            <a:extLst>
              <a:ext uri="{FF2B5EF4-FFF2-40B4-BE49-F238E27FC236}">
                <a16:creationId xmlns:a16="http://schemas.microsoft.com/office/drawing/2014/main" xmlns="" id="{D1241593-498D-E848-B2C3-AEDB44C53301}"/>
              </a:ext>
            </a:extLst>
          </p:cNvPr>
          <p:cNvSpPr txBox="1"/>
          <p:nvPr/>
        </p:nvSpPr>
        <p:spPr>
          <a:xfrm>
            <a:off x="394608" y="1142984"/>
            <a:ext cx="8392234" cy="4893647"/>
          </a:xfrm>
          <a:prstGeom prst="rect">
            <a:avLst/>
          </a:prstGeom>
          <a:noFill/>
        </p:spPr>
        <p:txBody>
          <a:bodyPr wrap="square" rtlCol="0">
            <a:spAutoFit/>
          </a:bodyPr>
          <a:lstStyle/>
          <a:p>
            <a:pPr marL="342900" indent="-342900">
              <a:buFont typeface="Arial" panose="020B0604020202020204" pitchFamily="34" charset="0"/>
              <a:buChar char="•"/>
            </a:pPr>
            <a:r>
              <a:rPr lang="fr-FR" sz="2400" dirty="0"/>
              <a:t>Tout nouveau-né ayant nécessité des gestes de réanimation doit être surveillé par la clinique et le monitorage des grandes fonctions (fréquences cardiaque et respiratoire, SpO2 et pression artérielle</a:t>
            </a:r>
            <a:r>
              <a:rPr lang="fr-FR" sz="2400" dirty="0" smtClean="0"/>
              <a:t>)</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La surveillance de la température (afin d'éviter toute hyperthermie secondaire) et le maintien de l'équilibre glycémique sont particulièrement importants. </a:t>
            </a:r>
            <a:endParaRPr lang="fr-FR" sz="2400" dirty="0" smtClean="0"/>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Des examens complémentaires (radiologiques ou bactériologiques), réalisés selon le contexte </a:t>
            </a:r>
            <a:r>
              <a:rPr lang="fr-FR" sz="2400" dirty="0" err="1"/>
              <a:t>obstétricopédiatrique</a:t>
            </a:r>
            <a:r>
              <a:rPr lang="fr-FR" sz="2400" dirty="0"/>
              <a:t>, permettent de préciser le diagnostic de la pathologie </a:t>
            </a:r>
            <a:r>
              <a:rPr lang="fr-FR" sz="2400" dirty="0" smtClean="0"/>
              <a:t>néonatale</a:t>
            </a:r>
            <a:endParaRPr lang="fr-FR" sz="2400" dirty="0"/>
          </a:p>
        </p:txBody>
      </p:sp>
    </p:spTree>
    <p:extLst>
      <p:ext uri="{BB962C8B-B14F-4D97-AF65-F5344CB8AC3E}">
        <p14:creationId xmlns:p14="http://schemas.microsoft.com/office/powerpoint/2010/main" xmlns="" val="243918427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AEB7ADB3-6B4D-B940-B0B3-CF07EB8538AF}"/>
              </a:ext>
            </a:extLst>
          </p:cNvPr>
          <p:cNvSpPr>
            <a:spLocks noGrp="1"/>
          </p:cNvSpPr>
          <p:nvPr>
            <p:ph/>
          </p:nvPr>
        </p:nvSpPr>
        <p:spPr>
          <a:xfrm>
            <a:off x="178254" y="231321"/>
            <a:ext cx="8322836" cy="6395358"/>
          </a:xfrm>
        </p:spPr>
        <p:txBody>
          <a:bodyPr/>
          <a:lstStyle/>
          <a:p>
            <a:pPr marL="0" indent="0">
              <a:buNone/>
            </a:pPr>
            <a:r>
              <a:rPr lang="fr-FR" sz="4800" b="1" dirty="0">
                <a:solidFill>
                  <a:schemeClr val="tx2"/>
                </a:solidFill>
                <a:latin typeface="+mj-lt"/>
              </a:rPr>
              <a:t>Prévention</a:t>
            </a:r>
          </a:p>
          <a:p>
            <a:pPr marL="0" indent="0">
              <a:buNone/>
            </a:pPr>
            <a:endParaRPr lang="fr-FR" sz="4000" dirty="0">
              <a:solidFill>
                <a:schemeClr val="tx2"/>
              </a:solidFill>
              <a:latin typeface="+mj-lt"/>
            </a:endParaRPr>
          </a:p>
        </p:txBody>
      </p:sp>
      <p:sp>
        <p:nvSpPr>
          <p:cNvPr id="4" name="Espace réservé du contenu 2">
            <a:extLst>
              <a:ext uri="{FF2B5EF4-FFF2-40B4-BE49-F238E27FC236}">
                <a16:creationId xmlns:a16="http://schemas.microsoft.com/office/drawing/2014/main" xmlns="" id="{8D590B1E-2E7C-964B-82B4-4793C1EB8853}"/>
              </a:ext>
            </a:extLst>
          </p:cNvPr>
          <p:cNvSpPr txBox="1">
            <a:spLocks/>
          </p:cNvSpPr>
          <p:nvPr/>
        </p:nvSpPr>
        <p:spPr>
          <a:xfrm>
            <a:off x="178254" y="881505"/>
            <a:ext cx="8608588" cy="5364173"/>
          </a:xfrm>
          <a:prstGeom prst="rect">
            <a:avLst/>
          </a:prstGeom>
        </p:spPr>
        <p:txBody>
          <a:bodyPr>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fr-FR" dirty="0"/>
              <a:t>La prévention de l'asphyxie est la meilleure garantie d'un développement normal d'un nouveau-né.</a:t>
            </a:r>
          </a:p>
          <a:p>
            <a:r>
              <a:rPr lang="fr-FR" b="1" dirty="0"/>
              <a:t>Cette prévention peut être assurée par:</a:t>
            </a:r>
          </a:p>
          <a:p>
            <a:pPr>
              <a:buFont typeface="Wingdings"/>
              <a:buNone/>
            </a:pPr>
            <a:r>
              <a:rPr lang="fr-FR" dirty="0"/>
              <a:t>          - Une bonne collaboration entre l'équipe d'obstétrique et de néonatologie</a:t>
            </a:r>
          </a:p>
          <a:p>
            <a:pPr>
              <a:buFont typeface="Wingdings"/>
              <a:buNone/>
            </a:pPr>
            <a:r>
              <a:rPr lang="fr-FR" dirty="0"/>
              <a:t>           - Une surveillance des grossesses et plus </a:t>
            </a:r>
            <a:r>
              <a:rPr lang="fr-FR" dirty="0" err="1"/>
              <a:t>parti-culièrement</a:t>
            </a:r>
            <a:r>
              <a:rPr lang="fr-FR" dirty="0"/>
              <a:t> à risque.</a:t>
            </a:r>
          </a:p>
          <a:p>
            <a:pPr>
              <a:buFont typeface="Wingdings"/>
              <a:buNone/>
            </a:pPr>
            <a:r>
              <a:rPr lang="fr-FR" dirty="0"/>
              <a:t>          - Une évaluation des risques induits par une pathologie associée.</a:t>
            </a:r>
          </a:p>
          <a:p>
            <a:pPr>
              <a:buFont typeface="Wingdings"/>
              <a:buNone/>
            </a:pPr>
            <a:r>
              <a:rPr lang="fr-FR" dirty="0"/>
              <a:t>          - Il faut disposer de personnes formées et de matériel adéquat pour faire face aux situations à risque.</a:t>
            </a:r>
          </a:p>
          <a:p>
            <a:r>
              <a:rPr lang="fr-FR" b="1" dirty="0">
                <a:solidFill>
                  <a:srgbClr val="C00000"/>
                </a:solidFill>
              </a:rPr>
              <a:t>L’imprévu est toujours présent </a:t>
            </a:r>
            <a:r>
              <a:rPr lang="fr-FR" dirty="0"/>
              <a:t>d’où il est </a:t>
            </a:r>
            <a:r>
              <a:rPr lang="fr-FR" dirty="0" err="1"/>
              <a:t>nécéssiaire</a:t>
            </a:r>
            <a:r>
              <a:rPr lang="fr-FR" dirty="0"/>
              <a:t> d'être prêt à tout moment dans une salle de travail à accueillir un enfant en détresse vitale.</a:t>
            </a:r>
          </a:p>
        </p:txBody>
      </p:sp>
    </p:spTree>
    <p:extLst>
      <p:ext uri="{BB962C8B-B14F-4D97-AF65-F5344CB8AC3E}">
        <p14:creationId xmlns:p14="http://schemas.microsoft.com/office/powerpoint/2010/main" xmlns="" val="9980117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xmlns="" id="{33CB06F0-8FD2-4086-90F5-526C46038126}"/>
              </a:ext>
            </a:extLst>
          </p:cNvPr>
          <p:cNvSpPr>
            <a:spLocks noGrp="1" noChangeArrowheads="1"/>
          </p:cNvSpPr>
          <p:nvPr>
            <p:ph type="title"/>
          </p:nvPr>
        </p:nvSpPr>
        <p:spPr/>
        <p:txBody>
          <a:bodyPr/>
          <a:lstStyle/>
          <a:p>
            <a:r>
              <a:rPr lang="fr-FR" altLang="en-US" b="1" dirty="0"/>
              <a:t>Conclusion</a:t>
            </a:r>
          </a:p>
        </p:txBody>
      </p:sp>
      <p:sp>
        <p:nvSpPr>
          <p:cNvPr id="361475" name="Rectangle 3">
            <a:extLst>
              <a:ext uri="{FF2B5EF4-FFF2-40B4-BE49-F238E27FC236}">
                <a16:creationId xmlns:a16="http://schemas.microsoft.com/office/drawing/2014/main" xmlns="" id="{8E24242A-D055-4FBA-9921-2FD4C5B00E83}"/>
              </a:ext>
            </a:extLst>
          </p:cNvPr>
          <p:cNvSpPr>
            <a:spLocks noGrp="1" noChangeArrowheads="1"/>
          </p:cNvSpPr>
          <p:nvPr>
            <p:ph idx="1"/>
          </p:nvPr>
        </p:nvSpPr>
        <p:spPr/>
        <p:txBody>
          <a:bodyPr/>
          <a:lstStyle/>
          <a:p>
            <a:pPr>
              <a:lnSpc>
                <a:spcPct val="90000"/>
              </a:lnSpc>
            </a:pPr>
            <a:r>
              <a:rPr lang="fr-FR" altLang="en-US" dirty="0"/>
              <a:t>Vu les risques et les dommages qu’entraîne la </a:t>
            </a:r>
            <a:r>
              <a:rPr lang="fr-FR" altLang="en-US" b="1" dirty="0" smtClean="0">
                <a:solidFill>
                  <a:srgbClr val="C00000"/>
                </a:solidFill>
              </a:rPr>
              <a:t>réanimation(RIA) </a:t>
            </a:r>
            <a:r>
              <a:rPr lang="fr-FR" altLang="en-US" b="1" dirty="0">
                <a:solidFill>
                  <a:srgbClr val="C00000"/>
                </a:solidFill>
              </a:rPr>
              <a:t>néonatale</a:t>
            </a:r>
            <a:r>
              <a:rPr lang="fr-FR" altLang="en-US" dirty="0"/>
              <a:t>, il est indispensable de n’agir qu’en cas de nécessité, d’agir rapidement, efficacement et avec douceur.</a:t>
            </a:r>
          </a:p>
          <a:p>
            <a:pPr>
              <a:lnSpc>
                <a:spcPct val="90000"/>
              </a:lnSpc>
            </a:pPr>
            <a:r>
              <a:rPr lang="fr-FR" altLang="en-US" dirty="0"/>
              <a:t> Le mieux serait d’éviter les situations nécessitant la réanimation par une prévention adéquate des facteurs de risques d’asphyxie néonatale.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7239000" cy="694430"/>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r>
              <a:rPr lang="fr-FR" b="1" dirty="0" smtClean="0"/>
              <a:t>Objectifs:</a:t>
            </a:r>
            <a:endParaRPr lang="fr-FR" b="1" dirty="0"/>
          </a:p>
        </p:txBody>
      </p:sp>
      <p:sp>
        <p:nvSpPr>
          <p:cNvPr id="3" name="Espace réservé du contenu 2"/>
          <p:cNvSpPr>
            <a:spLocks noGrp="1"/>
          </p:cNvSpPr>
          <p:nvPr>
            <p:ph sz="quarter" idx="1"/>
          </p:nvPr>
        </p:nvSpPr>
        <p:spPr>
          <a:xfrm>
            <a:off x="583704" y="836712"/>
            <a:ext cx="7444680" cy="5475008"/>
          </a:xfrm>
        </p:spPr>
        <p:txBody>
          <a:bodyPr/>
          <a:lstStyle/>
          <a:p>
            <a:pPr>
              <a:lnSpc>
                <a:spcPct val="90000"/>
              </a:lnSpc>
            </a:pPr>
            <a:r>
              <a:rPr lang="fr-FR" dirty="0" smtClean="0"/>
              <a:t>Etre capable de reconnaitre les situations a risque pouvant nécessiter une réanimation.</a:t>
            </a:r>
          </a:p>
          <a:p>
            <a:pPr>
              <a:lnSpc>
                <a:spcPct val="90000"/>
              </a:lnSpc>
              <a:buNone/>
            </a:pPr>
            <a:endParaRPr lang="fr-FR" dirty="0" smtClean="0"/>
          </a:p>
          <a:p>
            <a:pPr>
              <a:lnSpc>
                <a:spcPct val="90000"/>
              </a:lnSpc>
            </a:pPr>
            <a:r>
              <a:rPr lang="fr-FR" dirty="0" smtClean="0"/>
              <a:t>Etre capable de pratiquer la réanimation du nouveau-né et assurer les conditions optimales .</a:t>
            </a:r>
          </a:p>
          <a:p>
            <a:pPr>
              <a:lnSpc>
                <a:spcPct val="90000"/>
              </a:lnSpc>
              <a:buNone/>
            </a:pPr>
            <a:endParaRPr lang="fr-FR" dirty="0" smtClean="0"/>
          </a:p>
          <a:p>
            <a:pPr>
              <a:lnSpc>
                <a:spcPct val="90000"/>
              </a:lnSpc>
            </a:pPr>
            <a:r>
              <a:rPr lang="fr-FR" dirty="0" smtClean="0"/>
              <a:t>Réduire la morbidité et la mortalité néonatale liée à la   mauvaise adaptation à la VEU.</a:t>
            </a:r>
          </a:p>
          <a:p>
            <a:pPr>
              <a:lnSpc>
                <a:spcPct val="90000"/>
              </a:lnSpc>
              <a:buNone/>
            </a:pPr>
            <a:endParaRPr lang="fr-FR" dirty="0" smtClean="0"/>
          </a:p>
          <a:p>
            <a:pPr>
              <a:lnSpc>
                <a:spcPct val="90000"/>
              </a:lnSpc>
            </a:pPr>
            <a:r>
              <a:rPr lang="fr-FR" dirty="0" smtClean="0"/>
              <a:t>Ne pas oubliez d’informer et d’accompagner les parents.</a:t>
            </a:r>
          </a:p>
          <a:p>
            <a:pPr>
              <a:lnSpc>
                <a:spcPct val="90000"/>
              </a:lnSpc>
            </a:pPr>
            <a:endParaRPr lang="fr-FR" dirty="0" smtClean="0"/>
          </a:p>
          <a:p>
            <a:pPr>
              <a:lnSpc>
                <a:spcPct val="90000"/>
              </a:lnSpc>
              <a:buNone/>
            </a:pPr>
            <a:endParaRPr lang="fr-FR" b="1" dirty="0" smtClean="0"/>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732696"/>
          </a:xfrm>
        </p:spPr>
        <p:txBody>
          <a:bodyPr>
            <a:normAutofit fontScale="90000"/>
          </a:bodyPr>
          <a:lstStyle/>
          <a:p>
            <a:r>
              <a:rPr lang="fr-FR" b="1" dirty="0" smtClean="0"/>
              <a:t>Les difficultés:</a:t>
            </a:r>
            <a:endParaRPr lang="fr-FR" b="1" dirty="0"/>
          </a:p>
        </p:txBody>
      </p:sp>
      <p:sp>
        <p:nvSpPr>
          <p:cNvPr id="3" name="Espace réservé du contenu 2"/>
          <p:cNvSpPr>
            <a:spLocks noGrp="1"/>
          </p:cNvSpPr>
          <p:nvPr>
            <p:ph sz="quarter" idx="1"/>
          </p:nvPr>
        </p:nvSpPr>
        <p:spPr>
          <a:xfrm>
            <a:off x="179512" y="1196752"/>
            <a:ext cx="7516688" cy="5258984"/>
          </a:xfrm>
        </p:spPr>
        <p:txBody>
          <a:bodyPr/>
          <a:lstStyle/>
          <a:p>
            <a:pPr>
              <a:lnSpc>
                <a:spcPct val="90000"/>
              </a:lnSpc>
              <a:buNone/>
            </a:pPr>
            <a:r>
              <a:rPr lang="fr-FR" dirty="0" smtClean="0"/>
              <a:t>les difficultés sont liées principalement à :</a:t>
            </a:r>
          </a:p>
          <a:p>
            <a:pPr>
              <a:lnSpc>
                <a:spcPct val="90000"/>
              </a:lnSpc>
              <a:buNone/>
            </a:pPr>
            <a:r>
              <a:rPr lang="fr-FR" dirty="0" smtClean="0"/>
              <a:t>   1- Des insuffisances techniques:     </a:t>
            </a:r>
          </a:p>
          <a:p>
            <a:pPr>
              <a:lnSpc>
                <a:spcPct val="90000"/>
              </a:lnSpc>
              <a:buNone/>
            </a:pPr>
            <a:r>
              <a:rPr lang="fr-FR" dirty="0" smtClean="0"/>
              <a:t>      + personnel insuffisamment formé .</a:t>
            </a:r>
          </a:p>
          <a:p>
            <a:pPr>
              <a:lnSpc>
                <a:spcPct val="90000"/>
              </a:lnSpc>
              <a:buNone/>
            </a:pPr>
            <a:r>
              <a:rPr lang="fr-FR" dirty="0" smtClean="0"/>
              <a:t>      + matériel inadapté .</a:t>
            </a:r>
          </a:p>
          <a:p>
            <a:pPr>
              <a:lnSpc>
                <a:spcPct val="90000"/>
              </a:lnSpc>
              <a:buNone/>
            </a:pPr>
            <a:r>
              <a:rPr lang="fr-FR" dirty="0" smtClean="0"/>
              <a:t>  2 - Absence d'organisation: pas de travail en     équipe: sage -femme, obstétricien, néonatologie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8329642" cy="822944"/>
          </a:xfrm>
        </p:spPr>
        <p:txBody>
          <a:bodyPr>
            <a:noAutofit/>
          </a:bodyPr>
          <a:lstStyle/>
          <a:p>
            <a:r>
              <a:rPr lang="fr-FR" sz="3200" b="1" dirty="0" smtClean="0">
                <a:latin typeface="Mongolian Baiti" pitchFamily="66" charset="0"/>
                <a:cs typeface="Mongolian Baiti" pitchFamily="66" charset="0"/>
              </a:rPr>
              <a:t>Rappel sur l’adaptation a la vie extra utérine:</a:t>
            </a:r>
            <a:endParaRPr lang="fr-FR" sz="3200" b="1" dirty="0"/>
          </a:p>
        </p:txBody>
      </p:sp>
      <p:sp>
        <p:nvSpPr>
          <p:cNvPr id="3" name="Espace réservé du contenu 2"/>
          <p:cNvSpPr>
            <a:spLocks noGrp="1"/>
          </p:cNvSpPr>
          <p:nvPr>
            <p:ph sz="quarter" idx="1"/>
          </p:nvPr>
        </p:nvSpPr>
        <p:spPr>
          <a:xfrm>
            <a:off x="251520" y="1412776"/>
            <a:ext cx="7444680" cy="5042960"/>
          </a:xfrm>
        </p:spPr>
        <p:txBody>
          <a:bodyPr/>
          <a:lstStyle/>
          <a:p>
            <a:r>
              <a:rPr lang="fr-FR" dirty="0" smtClean="0"/>
              <a:t>La prise en charge des nouveau nés en salle de naissance nécessite une bonne connaissance des phénomène d’adaptation a la vie extra-utérine tant sur le plan cardiorespiratoire que métabolique .</a:t>
            </a:r>
          </a:p>
          <a:p>
            <a:endParaRPr lang="fr-FR" dirty="0" smtClean="0"/>
          </a:p>
          <a:p>
            <a:r>
              <a:rPr lang="fr-FR" dirty="0" smtClean="0"/>
              <a:t> Certaines adaptations (cardiorespiratoire) doivent êtres </a:t>
            </a:r>
            <a:r>
              <a:rPr lang="fr-FR" b="1" u="sng" dirty="0" smtClean="0"/>
              <a:t>immédiates</a:t>
            </a:r>
            <a:r>
              <a:rPr lang="fr-FR" dirty="0" smtClean="0"/>
              <a:t> pour assurer la survie; d’autres adaptations (digestive, rénale, thermiques et énergétique) s’établirons plus </a:t>
            </a:r>
            <a:r>
              <a:rPr lang="fr-FR" b="1" u="sng" dirty="0" smtClean="0"/>
              <a:t>lentement</a:t>
            </a:r>
            <a:r>
              <a:rPr lang="fr-FR" dirty="0" smtClean="0"/>
              <a:t>.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normAutofit fontScale="90000"/>
          </a:bodyPr>
          <a:lstStyle/>
          <a:p>
            <a:r>
              <a:rPr lang="fr-FR" dirty="0" smtClean="0"/>
              <a:t/>
            </a:r>
            <a:br>
              <a:rPr lang="fr-FR" dirty="0" smtClean="0"/>
            </a:br>
            <a:r>
              <a:rPr lang="fr-FR" b="1" dirty="0" smtClean="0"/>
              <a:t>Evaluation du nouveau-né </a:t>
            </a:r>
            <a:endParaRPr lang="fr-FR" dirty="0"/>
          </a:p>
        </p:txBody>
      </p:sp>
      <p:sp>
        <p:nvSpPr>
          <p:cNvPr id="3" name="Espace réservé du contenu 2"/>
          <p:cNvSpPr>
            <a:spLocks noGrp="1"/>
          </p:cNvSpPr>
          <p:nvPr>
            <p:ph sz="quarter" idx="1"/>
          </p:nvPr>
        </p:nvSpPr>
        <p:spPr>
          <a:xfrm>
            <a:off x="323528" y="1052736"/>
            <a:ext cx="8208912" cy="4873752"/>
          </a:xfrm>
        </p:spPr>
        <p:txBody>
          <a:bodyPr>
            <a:normAutofit fontScale="85000" lnSpcReduction="20000"/>
          </a:bodyPr>
          <a:lstStyle/>
          <a:p>
            <a:pPr>
              <a:buNone/>
            </a:pPr>
            <a:r>
              <a:rPr lang="fr-FR" b="1" dirty="0" smtClean="0"/>
              <a:t>1- Efficacité respiratoire </a:t>
            </a:r>
          </a:p>
          <a:p>
            <a:r>
              <a:rPr lang="fr-FR" dirty="0" smtClean="0"/>
              <a:t>Présence de mouvements respiratoires, fréquence et amplitude? </a:t>
            </a:r>
          </a:p>
          <a:p>
            <a:r>
              <a:rPr lang="fr-FR" dirty="0" smtClean="0"/>
              <a:t>OUI : élément d’évaluation suivant </a:t>
            </a:r>
          </a:p>
          <a:p>
            <a:r>
              <a:rPr lang="fr-FR" dirty="0" smtClean="0"/>
              <a:t>NON : ventilation en pression positive </a:t>
            </a:r>
          </a:p>
          <a:p>
            <a:pPr>
              <a:buNone/>
            </a:pPr>
            <a:r>
              <a:rPr lang="fr-FR" b="1" dirty="0" smtClean="0"/>
              <a:t>2- Fréquence cardiaque: après les 1ers gestes, auscultation stéthoscope, pouls au cordon </a:t>
            </a:r>
          </a:p>
          <a:p>
            <a:r>
              <a:rPr lang="fr-FR" dirty="0" smtClean="0"/>
              <a:t>&gt; 100/mn: élément d’évaluation suivant </a:t>
            </a:r>
          </a:p>
          <a:p>
            <a:r>
              <a:rPr lang="fr-FR" dirty="0" smtClean="0"/>
              <a:t>&lt; 100/mn: ventilation en pression positive </a:t>
            </a:r>
          </a:p>
          <a:p>
            <a:pPr>
              <a:buNone/>
            </a:pPr>
            <a:r>
              <a:rPr lang="fr-FR" b="1" dirty="0" smtClean="0"/>
              <a:t>3- Coloration </a:t>
            </a:r>
          </a:p>
          <a:p>
            <a:r>
              <a:rPr lang="fr-FR" dirty="0" smtClean="0"/>
              <a:t>Rose: évaluation satisfaisante </a:t>
            </a:r>
          </a:p>
          <a:p>
            <a:r>
              <a:rPr lang="fr-FR" dirty="0" smtClean="0"/>
              <a:t>Cyanose : O2 libre ou ventilation manuelle </a:t>
            </a:r>
          </a:p>
          <a:p>
            <a:r>
              <a:rPr lang="fr-FR" dirty="0" smtClean="0"/>
              <a:t>Blanc : acidose si SFA, plus rarement anémie </a:t>
            </a:r>
          </a:p>
          <a:p>
            <a:pPr>
              <a:buNone/>
            </a:pPr>
            <a:r>
              <a:rPr lang="fr-FR" b="1" i="1" dirty="0" smtClean="0"/>
              <a:t>4-Tonus: </a:t>
            </a:r>
            <a:r>
              <a:rPr lang="fr-FR" i="1" dirty="0" smtClean="0"/>
              <a:t>un nouveau-né très hypotonie nécessitera </a:t>
            </a:r>
            <a:r>
              <a:rPr lang="fr-FR" dirty="0" smtClean="0"/>
              <a:t>très certainement un soutien respiratoire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4" name="Rectangle 4">
            <a:extLst>
              <a:ext uri="{FF2B5EF4-FFF2-40B4-BE49-F238E27FC236}">
                <a16:creationId xmlns:a16="http://schemas.microsoft.com/office/drawing/2014/main" xmlns="" id="{8C991AE3-E8DE-4B6C-8D2A-2534C1F6C723}"/>
              </a:ext>
            </a:extLst>
          </p:cNvPr>
          <p:cNvSpPr>
            <a:spLocks noGrp="1" noChangeArrowheads="1"/>
          </p:cNvSpPr>
          <p:nvPr>
            <p:ph type="title"/>
          </p:nvPr>
        </p:nvSpPr>
        <p:spPr/>
        <p:txBody>
          <a:bodyPr/>
          <a:lstStyle/>
          <a:p>
            <a:endParaRPr lang="en-US" altLang="en-US"/>
          </a:p>
        </p:txBody>
      </p:sp>
      <p:grpSp>
        <p:nvGrpSpPr>
          <p:cNvPr id="2" name="SmartArt Placeholder 343046">
            <a:extLst>
              <a:ext uri="{FF2B5EF4-FFF2-40B4-BE49-F238E27FC236}">
                <a16:creationId xmlns:a16="http://schemas.microsoft.com/office/drawing/2014/main" xmlns="" id="{92E6C01E-20DC-4F06-826A-4737DF146358}"/>
              </a:ext>
            </a:extLst>
          </p:cNvPr>
          <p:cNvGrpSpPr>
            <a:grpSpLocks noChangeAspect="1"/>
          </p:cNvGrpSpPr>
          <p:nvPr/>
        </p:nvGrpSpPr>
        <p:grpSpPr bwMode="auto">
          <a:xfrm>
            <a:off x="0" y="354784"/>
            <a:ext cx="9144893" cy="5736453"/>
            <a:chOff x="157" y="954"/>
            <a:chExt cx="2926" cy="755"/>
          </a:xfrm>
        </p:grpSpPr>
        <p:cxnSp>
          <p:nvCxnSpPr>
            <p:cNvPr id="343054" name="_s343054">
              <a:extLst>
                <a:ext uri="{FF2B5EF4-FFF2-40B4-BE49-F238E27FC236}">
                  <a16:creationId xmlns:a16="http://schemas.microsoft.com/office/drawing/2014/main" xmlns="" id="{A0A2A9FB-856E-4C66-AA7D-4F5022AF9BA1}"/>
                </a:ext>
              </a:extLst>
            </p:cNvPr>
            <p:cNvCxnSpPr>
              <a:cxnSpLocks noChangeShapeType="1"/>
              <a:stCxn id="8" idx="0"/>
              <a:endCxn id="3" idx="2"/>
            </p:cNvCxnSpPr>
            <p:nvPr/>
          </p:nvCxnSpPr>
          <p:spPr bwMode="auto">
            <a:xfrm rot="16200000" flipV="1">
              <a:off x="2040" y="834"/>
              <a:ext cx="144" cy="103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43053" name="_s343053">
              <a:extLst>
                <a:ext uri="{FF2B5EF4-FFF2-40B4-BE49-F238E27FC236}">
                  <a16:creationId xmlns:a16="http://schemas.microsoft.com/office/drawing/2014/main" xmlns="" id="{51FABD63-8619-4698-BCFC-69BB51059BB2}"/>
                </a:ext>
              </a:extLst>
            </p:cNvPr>
            <p:cNvCxnSpPr>
              <a:cxnSpLocks noChangeShapeType="1"/>
              <a:stCxn id="7" idx="0"/>
              <a:endCxn id="3" idx="2"/>
            </p:cNvCxnSpPr>
            <p:nvPr/>
          </p:nvCxnSpPr>
          <p:spPr bwMode="auto">
            <a:xfrm rot="16200000" flipV="1">
              <a:off x="1542" y="1332"/>
              <a:ext cx="144" cy="34"/>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43052" name="_s343052">
              <a:extLst>
                <a:ext uri="{FF2B5EF4-FFF2-40B4-BE49-F238E27FC236}">
                  <a16:creationId xmlns:a16="http://schemas.microsoft.com/office/drawing/2014/main" xmlns="" id="{6D62291B-C81A-497F-AAA2-4C29CB3816BC}"/>
                </a:ext>
              </a:extLst>
            </p:cNvPr>
            <p:cNvCxnSpPr>
              <a:cxnSpLocks noChangeShapeType="1"/>
              <a:stCxn id="6" idx="0"/>
              <a:endCxn id="3" idx="2"/>
            </p:cNvCxnSpPr>
            <p:nvPr/>
          </p:nvCxnSpPr>
          <p:spPr bwMode="auto">
            <a:xfrm rot="5400000" flipH="1" flipV="1">
              <a:off x="1034" y="858"/>
              <a:ext cx="144" cy="98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 name="_s343048">
              <a:extLst>
                <a:ext uri="{FF2B5EF4-FFF2-40B4-BE49-F238E27FC236}">
                  <a16:creationId xmlns:a16="http://schemas.microsoft.com/office/drawing/2014/main" xmlns="" id="{F3A0211D-E676-413F-9E4F-2D8E6BDB2437}"/>
                </a:ext>
              </a:extLst>
            </p:cNvPr>
            <p:cNvSpPr>
              <a:spLocks noChangeArrowheads="1"/>
            </p:cNvSpPr>
            <p:nvPr/>
          </p:nvSpPr>
          <p:spPr bwMode="auto">
            <a:xfrm>
              <a:off x="1026" y="954"/>
              <a:ext cx="1143" cy="32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Évaluation de l’état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du nouveau né</a:t>
              </a:r>
            </a:p>
          </p:txBody>
        </p:sp>
        <p:sp>
          <p:nvSpPr>
            <p:cNvPr id="6" name="_s343049">
              <a:extLst>
                <a:ext uri="{FF2B5EF4-FFF2-40B4-BE49-F238E27FC236}">
                  <a16:creationId xmlns:a16="http://schemas.microsoft.com/office/drawing/2014/main" xmlns="" id="{B5866454-DC97-490F-8C7E-0102DF7B4EA9}"/>
                </a:ext>
              </a:extLst>
            </p:cNvPr>
            <p:cNvSpPr>
              <a:spLocks noChangeArrowheads="1"/>
            </p:cNvSpPr>
            <p:nvPr/>
          </p:nvSpPr>
          <p:spPr bwMode="auto">
            <a:xfrm>
              <a:off x="157" y="1421"/>
              <a:ext cx="91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 </a:t>
              </a:r>
              <a:r>
                <a:rPr kumimoji="0" lang="fr-FR" altLang="en-US"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nné</a:t>
              </a: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 va bien:</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Rose, </a:t>
              </a:r>
              <a:endParaRPr kumimoji="0" lang="fr-FR"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respire </a:t>
              </a: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spontanément.</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FC &gt; à 100 b/min</a:t>
              </a:r>
            </a:p>
          </p:txBody>
        </p:sp>
        <p:sp>
          <p:nvSpPr>
            <p:cNvPr id="7" name="_s343050">
              <a:extLst>
                <a:ext uri="{FF2B5EF4-FFF2-40B4-BE49-F238E27FC236}">
                  <a16:creationId xmlns:a16="http://schemas.microsoft.com/office/drawing/2014/main" xmlns="" id="{332FF40D-89B0-4ECA-AD9E-954F540FBA82}"/>
                </a:ext>
              </a:extLst>
            </p:cNvPr>
            <p:cNvSpPr>
              <a:spLocks noChangeArrowheads="1"/>
            </p:cNvSpPr>
            <p:nvPr/>
          </p:nvSpPr>
          <p:spPr bwMode="auto">
            <a:xfrm>
              <a:off x="1140" y="1421"/>
              <a:ext cx="98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 </a:t>
              </a:r>
              <a:r>
                <a:rPr kumimoji="0" lang="fr-FR" altLang="en-US"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nné</a:t>
              </a: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 à besoin d’aide: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Respiration difficile ou lente.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Cyanose centrale.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FC &gt; 100b/min.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_s343051">
              <a:extLst>
                <a:ext uri="{FF2B5EF4-FFF2-40B4-BE49-F238E27FC236}">
                  <a16:creationId xmlns:a16="http://schemas.microsoft.com/office/drawing/2014/main" xmlns="" id="{6EEE0D89-D673-4752-8B6E-279CDB277022}"/>
                </a:ext>
              </a:extLst>
            </p:cNvPr>
            <p:cNvSpPr>
              <a:spLocks noChangeArrowheads="1"/>
            </p:cNvSpPr>
            <p:nvPr/>
          </p:nvSpPr>
          <p:spPr bwMode="auto">
            <a:xfrm>
              <a:off x="2173" y="1421"/>
              <a:ext cx="910"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 </a:t>
              </a:r>
              <a:r>
                <a:rPr kumimoji="0" lang="fr-FR" altLang="en-US"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nné</a:t>
              </a: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 va mal:</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Apnée, </a:t>
              </a:r>
              <a:endParaRPr kumimoji="0" lang="fr-FR"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respiration </a:t>
              </a: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non efficace.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Cyanosé ou pâle.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FC &lt; 100b/min.</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normAutofit fontScale="90000"/>
          </a:bodyPr>
          <a:lstStyle/>
          <a:p>
            <a:r>
              <a:rPr lang="en-US" b="1" u="sng" dirty="0" smtClean="0"/>
              <a:t>Score </a:t>
            </a:r>
            <a:r>
              <a:rPr lang="en-US" b="1" u="sng" dirty="0" err="1" smtClean="0"/>
              <a:t>d'APGAR</a:t>
            </a:r>
            <a:r>
              <a:rPr lang="en-US" b="1" u="sng" dirty="0" smtClean="0"/>
              <a:t>:</a:t>
            </a:r>
            <a:endParaRPr lang="fr-FR" dirty="0"/>
          </a:p>
        </p:txBody>
      </p:sp>
      <p:sp>
        <p:nvSpPr>
          <p:cNvPr id="3" name="Espace réservé du contenu 2"/>
          <p:cNvSpPr>
            <a:spLocks noGrp="1"/>
          </p:cNvSpPr>
          <p:nvPr>
            <p:ph sz="quarter" idx="1"/>
          </p:nvPr>
        </p:nvSpPr>
        <p:spPr>
          <a:xfrm>
            <a:off x="251520" y="980728"/>
            <a:ext cx="8640960" cy="5688632"/>
          </a:xfrm>
        </p:spPr>
        <p:txBody>
          <a:bodyPr/>
          <a:lstStyle/>
          <a:p>
            <a:r>
              <a:rPr lang="fr-FR" dirty="0" smtClean="0"/>
              <a:t>Le score d’</a:t>
            </a:r>
            <a:r>
              <a:rPr lang="fr-FR" dirty="0" err="1" smtClean="0"/>
              <a:t>Apgar</a:t>
            </a:r>
            <a:r>
              <a:rPr lang="fr-FR" dirty="0" smtClean="0"/>
              <a:t> est une évaluation standardisée de l’adaptation néonatale  et son évolution.</a:t>
            </a:r>
          </a:p>
          <a:p>
            <a:r>
              <a:rPr lang="fr-FR" dirty="0" smtClean="0"/>
              <a:t>ne joue pas de rôle dans l’indication de la réanimation. </a:t>
            </a:r>
          </a:p>
          <a:p>
            <a:r>
              <a:rPr lang="fr-FR" dirty="0" smtClean="0"/>
              <a:t>rôle important dans l’évaluation de l’efficacité de la réanimation. </a:t>
            </a:r>
          </a:p>
          <a:p>
            <a:endParaRPr lang="fr-FR" dirty="0" smtClean="0"/>
          </a:p>
          <a:p>
            <a:endParaRPr lang="fr-FR" dirty="0"/>
          </a:p>
        </p:txBody>
      </p:sp>
      <p:pic>
        <p:nvPicPr>
          <p:cNvPr id="4" name="Image 3" descr="Résultat de recherche d'images pour &quot;score d'apgar&quot;"/>
          <p:cNvPicPr/>
          <p:nvPr/>
        </p:nvPicPr>
        <p:blipFill>
          <a:blip r:embed="rId3" cstate="print"/>
          <a:srcRect/>
          <a:stretch>
            <a:fillRect/>
          </a:stretch>
        </p:blipFill>
        <p:spPr bwMode="auto">
          <a:xfrm>
            <a:off x="500034" y="3583657"/>
            <a:ext cx="8286808" cy="2988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736</TotalTime>
  <Words>1836</Words>
  <Application>Microsoft Office PowerPoint</Application>
  <PresentationFormat>Affichage à l'écran (4:3)</PresentationFormat>
  <Paragraphs>230</Paragraphs>
  <Slides>32</Slides>
  <Notes>4</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Débit</vt:lpstr>
      <vt:lpstr>REANIMATION (RIA)DU NOUVEAU NE EN SALLE DE NAISSANCE </vt:lpstr>
      <vt:lpstr>Plan </vt:lpstr>
      <vt:lpstr>introduction:</vt:lpstr>
      <vt:lpstr>      Objectifs:</vt:lpstr>
      <vt:lpstr>Les difficultés:</vt:lpstr>
      <vt:lpstr>Rappel sur l’adaptation a la vie extra utérine:</vt:lpstr>
      <vt:lpstr> Evaluation du nouveau-né </vt:lpstr>
      <vt:lpstr>Diapositive 8</vt:lpstr>
      <vt:lpstr>Score d'APGAR:</vt:lpstr>
      <vt:lpstr>Préparation, principes de la RIA</vt:lpstr>
      <vt:lpstr>Diapositive 11</vt:lpstr>
      <vt:lpstr>Diapositive 12</vt:lpstr>
      <vt:lpstr>Diapositive 13</vt:lpstr>
      <vt:lpstr>Diapositive 14</vt:lpstr>
      <vt:lpstr>La RIA du n-né en salle d’accouchement</vt:lpstr>
      <vt:lpstr>Diapositive 16</vt:lpstr>
      <vt:lpstr> </vt:lpstr>
      <vt:lpstr>:</vt:lpstr>
      <vt:lpstr>Diapositive 19</vt:lpstr>
      <vt:lpstr>Diapositive 20</vt:lpstr>
      <vt:lpstr>Diapositive 21</vt:lpstr>
      <vt:lpstr>Diapositive 22</vt:lpstr>
      <vt:lpstr>Algorithmes de réanimation</vt:lpstr>
      <vt:lpstr>Diapositive 24</vt:lpstr>
      <vt:lpstr>     Situations particulière:</vt:lpstr>
      <vt:lpstr>Diapositive 26</vt:lpstr>
      <vt:lpstr>Omphalocèle</vt:lpstr>
      <vt:lpstr>Méningocèle</vt:lpstr>
      <vt:lpstr>Encéphalocèle</vt:lpstr>
      <vt:lpstr>Diapositive 30</vt:lpstr>
      <vt:lpstr>Diapositive 31</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réanimation du nouveau né en salle de naissance</dc:title>
  <dc:creator>user</dc:creator>
  <cp:lastModifiedBy>Hinfo</cp:lastModifiedBy>
  <cp:revision>57</cp:revision>
  <dcterms:created xsi:type="dcterms:W3CDTF">2006-09-12T21:44:05Z</dcterms:created>
  <dcterms:modified xsi:type="dcterms:W3CDTF">2022-03-06T05:20:23Z</dcterms:modified>
</cp:coreProperties>
</file>