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33" r:id="rId3"/>
    <p:sldId id="257" r:id="rId4"/>
    <p:sldId id="258" r:id="rId5"/>
    <p:sldId id="334" r:id="rId6"/>
    <p:sldId id="335" r:id="rId7"/>
    <p:sldId id="324" r:id="rId8"/>
    <p:sldId id="325" r:id="rId9"/>
    <p:sldId id="311" r:id="rId10"/>
    <p:sldId id="321" r:id="rId11"/>
    <p:sldId id="326" r:id="rId12"/>
    <p:sldId id="312" r:id="rId13"/>
    <p:sldId id="261" r:id="rId14"/>
    <p:sldId id="327" r:id="rId15"/>
    <p:sldId id="262" r:id="rId16"/>
    <p:sldId id="322" r:id="rId17"/>
    <p:sldId id="263" r:id="rId18"/>
    <p:sldId id="298" r:id="rId19"/>
    <p:sldId id="271" r:id="rId20"/>
    <p:sldId id="328" r:id="rId21"/>
    <p:sldId id="337" r:id="rId22"/>
    <p:sldId id="274" r:id="rId23"/>
    <p:sldId id="336" r:id="rId24"/>
    <p:sldId id="338" r:id="rId25"/>
    <p:sldId id="332" r:id="rId26"/>
    <p:sldId id="317" r:id="rId27"/>
    <p:sldId id="277" r:id="rId28"/>
    <p:sldId id="339" r:id="rId29"/>
    <p:sldId id="340" r:id="rId30"/>
    <p:sldId id="278" r:id="rId31"/>
    <p:sldId id="279"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50" d="100"/>
          <a:sy n="50" d="100"/>
        </p:scale>
        <p:origin x="-996" y="-432"/>
      </p:cViewPr>
      <p:guideLst>
        <p:guide orient="horz" pos="2160"/>
        <p:guide pos="2880"/>
      </p:guideLst>
    </p:cSldViewPr>
  </p:slideViewPr>
  <p:outlineViewPr>
    <p:cViewPr>
      <p:scale>
        <a:sx n="33" d="100"/>
        <a:sy n="33" d="100"/>
      </p:scale>
      <p:origin x="0" y="146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fr-F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fr-FR" smtClean="0"/>
              <a:t>Modifiez le style des sous-titres du masque</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fr-FR" sz="2000">
                <a:solidFill>
                  <a:srgbClr val="FFFFFF"/>
                </a:solidFill>
              </a:defRPr>
            </a:lvl1pPr>
            <a:extLst/>
          </a:lstStyle>
          <a:p>
            <a:fld id="{2F54B54C-A290-4D68-8319-289A764BF8F1}" type="datetimeFigureOut">
              <a:rPr lang="fr-FR" smtClean="0"/>
              <a:pPr/>
              <a:t>28/06/2021</a:t>
            </a:fld>
            <a:endParaRPr lang="fr-F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fr-FR">
                <a:solidFill>
                  <a:schemeClr val="tx2"/>
                </a:solidFill>
              </a:defRPr>
            </a:lvl1pPr>
            <a:extLst/>
          </a:lstStyle>
          <a:p>
            <a:endParaRPr lang="fr-F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fr-FR">
                <a:solidFill>
                  <a:schemeClr val="tx2"/>
                </a:solidFill>
              </a:defRPr>
            </a:lvl1pPr>
            <a:extLst/>
          </a:lstStyle>
          <a:p>
            <a:fld id="{60CF5A93-08F9-454F-AE08-EC9A3E637B6D}" type="slidenum">
              <a:rPr lang="fr-FR" smtClean="0"/>
              <a:pPr/>
              <a:t>‹N°›</a:t>
            </a:fld>
            <a:endParaRPr lang="fr-F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fr-FR" cap="all" baseline="0"/>
            </a:lvl1pPr>
            <a:extLst/>
          </a:lstStyle>
          <a:p>
            <a:pPr eaLnBrk="1" latinLnBrk="0" hangingPunct="1"/>
            <a:r>
              <a:rPr lang="fr-FR" smtClean="0"/>
              <a:t>Modifiez le style du titre</a:t>
            </a:r>
            <a:endParaRPr/>
          </a:p>
        </p:txBody>
      </p:sp>
    </p:spTree>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54B54C-A290-4D68-8319-289A764BF8F1}" type="datetimeFigureOut">
              <a:rPr lang="fr-FR" smtClean="0"/>
              <a:pPr/>
              <a:t>28/06/2021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CF5A93-08F9-454F-AE08-EC9A3E637B6D}" type="slidenum">
              <a:rPr lang="fr-FR" smtClean="0"/>
              <a:pPr/>
              <a:t>‹N°›</a:t>
            </a:fld>
            <a:endParaRPr lang="fr-F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fr-FR" smtClean="0"/>
              <a:t>Modifiez le style du titre</a:t>
            </a:r>
            <a:endParaRPr/>
          </a:p>
        </p:txBody>
      </p:sp>
      <p:sp>
        <p:nvSpPr>
          <p:cNvPr id="3" name="Rectangle 2"/>
          <p:cNvSpPr>
            <a:spLocks noGrp="1"/>
          </p:cNvSpPr>
          <p:nvPr>
            <p:ph type="dt" sz="half" idx="10"/>
          </p:nvPr>
        </p:nvSpPr>
        <p:spPr/>
        <p:txBody>
          <a:bodyPr/>
          <a:lstStyle>
            <a:extLst/>
          </a:lstStyle>
          <a:p>
            <a:fld id="{2F54B54C-A290-4D68-8319-289A764BF8F1}" type="datetimeFigureOut">
              <a:rPr lang="fr-FR" smtClean="0"/>
              <a:pPr/>
              <a:t>28/06/2021</a:t>
            </a:fld>
            <a:endParaRPr lang="fr-FR"/>
          </a:p>
        </p:txBody>
      </p:sp>
      <p:sp>
        <p:nvSpPr>
          <p:cNvPr id="4" name="Rectangle 3"/>
          <p:cNvSpPr>
            <a:spLocks noGrp="1"/>
          </p:cNvSpPr>
          <p:nvPr>
            <p:ph type="ftr" sz="quarter" idx="11"/>
          </p:nvPr>
        </p:nvSpPr>
        <p:spPr/>
        <p:txBody>
          <a:bodyPr/>
          <a:lstStyle>
            <a:extLst/>
          </a:lstStyle>
          <a:p>
            <a:endParaRPr lang="fr-FR"/>
          </a:p>
        </p:txBody>
      </p:sp>
      <p:sp>
        <p:nvSpPr>
          <p:cNvPr id="5" name="Rectangle 4"/>
          <p:cNvSpPr>
            <a:spLocks noGrp="1"/>
          </p:cNvSpPr>
          <p:nvPr>
            <p:ph type="sldNum" sz="quarter" idx="12"/>
          </p:nvPr>
        </p:nvSpPr>
        <p:spPr/>
        <p:txBody>
          <a:bodyPr/>
          <a:lstStyle>
            <a:extLst/>
          </a:lstStyle>
          <a:p>
            <a:fld id="{60CF5A93-08F9-454F-AE08-EC9A3E637B6D}" type="slidenum">
              <a:rPr lang="fr-FR" smtClean="0"/>
              <a:pPr/>
              <a:t>‹N°›</a:t>
            </a:fld>
            <a:endParaRPr lang="fr-FR"/>
          </a:p>
        </p:txBody>
      </p:sp>
      <p:sp>
        <p:nvSpPr>
          <p:cNvPr id="7" name="Rectangle 6"/>
          <p:cNvSpPr>
            <a:spLocks noGrp="1"/>
          </p:cNvSpPr>
          <p:nvPr>
            <p:ph sz="quarter" idx="13"/>
          </p:nvPr>
        </p:nvSpPr>
        <p:spPr>
          <a:xfrm>
            <a:off x="609600" y="1803400"/>
            <a:ext cx="8153400" cy="43688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fr-FR" sz="2800">
                <a:solidFill>
                  <a:schemeClr val="tx2"/>
                </a:solidFill>
              </a:defRPr>
            </a:lvl1pPr>
            <a:lvl2pPr eaLnBrk="1" latinLnBrk="0" hangingPunct="1">
              <a:buNone/>
              <a:defRPr kumimoji="0" lang="fr-FR" sz="1800">
                <a:solidFill>
                  <a:schemeClr val="tx1">
                    <a:tint val="75000"/>
                  </a:schemeClr>
                </a:solidFill>
              </a:defRPr>
            </a:lvl2pPr>
            <a:lvl3pPr eaLnBrk="1" latinLnBrk="0" hangingPunct="1">
              <a:buNone/>
              <a:defRPr kumimoji="0" lang="fr-FR" sz="1600">
                <a:solidFill>
                  <a:schemeClr val="tx1">
                    <a:tint val="75000"/>
                  </a:schemeClr>
                </a:solidFill>
              </a:defRPr>
            </a:lvl3pPr>
            <a:lvl4pPr eaLnBrk="1" latinLnBrk="0" hangingPunct="1">
              <a:buNone/>
              <a:defRPr kumimoji="0" lang="fr-FR" sz="1400">
                <a:solidFill>
                  <a:schemeClr val="tx1">
                    <a:tint val="75000"/>
                  </a:schemeClr>
                </a:solidFill>
              </a:defRPr>
            </a:lvl4pPr>
            <a:lvl5pPr eaLnBrk="1" latinLnBrk="0" hangingPunct="1">
              <a:buNone/>
              <a:defRPr kumimoji="0" lang="fr-FR" sz="1400">
                <a:solidFill>
                  <a:schemeClr val="tx1">
                    <a:tint val="75000"/>
                  </a:schemeClr>
                </a:solidFill>
              </a:defRPr>
            </a:lvl5pPr>
            <a:extLst/>
          </a:lstStyle>
          <a:p>
            <a:pPr lvl="0" eaLnBrk="1" latinLnBrk="0" hangingPunct="1"/>
            <a:r>
              <a:rPr lang="fr-FR" smtClean="0"/>
              <a:t>Modifiez les styles du texte du masque</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fr-FR" sz="4400" b="0" cap="none">
                <a:solidFill>
                  <a:srgbClr val="FFFFFF"/>
                </a:solidFill>
              </a:defRPr>
            </a:lvl1pPr>
            <a:extLst/>
          </a:lstStyle>
          <a:p>
            <a:r>
              <a:rPr kumimoji="0" lang="fr-FR"/>
              <a:t>Cliquez pour modifier le style du titre</a:t>
            </a:r>
          </a:p>
        </p:txBody>
      </p:sp>
      <p:sp>
        <p:nvSpPr>
          <p:cNvPr id="12" name="Date Placeholder 11"/>
          <p:cNvSpPr>
            <a:spLocks noGrp="1"/>
          </p:cNvSpPr>
          <p:nvPr>
            <p:ph type="dt" sz="half" idx="10"/>
          </p:nvPr>
        </p:nvSpPr>
        <p:spPr/>
        <p:txBody>
          <a:bodyPr/>
          <a:lstStyle>
            <a:extLst/>
          </a:lstStyle>
          <a:p>
            <a:fld id="{2F54B54C-A290-4D68-8319-289A764BF8F1}" type="datetimeFigureOut">
              <a:rPr lang="fr-FR" smtClean="0"/>
              <a:pPr/>
              <a:t>28/06/2021</a:t>
            </a:fld>
            <a:endParaRPr lang="fr-F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fr-FR" sz="2400">
                <a:solidFill>
                  <a:srgbClr val="FFFFFF"/>
                </a:solidFill>
              </a:defRPr>
            </a:lvl1pPr>
            <a:extLst/>
          </a:lstStyle>
          <a:p>
            <a:fld id="{60CF5A93-08F9-454F-AE08-EC9A3E637B6D}" type="slidenum">
              <a:rPr lang="fr-FR" smtClean="0"/>
              <a:pPr/>
              <a:t>‹N°›</a:t>
            </a:fld>
            <a:endParaRPr lang="fr-FR"/>
          </a:p>
        </p:txBody>
      </p:sp>
      <p:sp>
        <p:nvSpPr>
          <p:cNvPr id="14" name="Footer Placeholder 13"/>
          <p:cNvSpPr>
            <a:spLocks noGrp="1"/>
          </p:cNvSpPr>
          <p:nvPr>
            <p:ph type="ftr" sz="quarter" idx="12"/>
          </p:nvPr>
        </p:nvSpPr>
        <p:spPr/>
        <p:txBody>
          <a:bodyPr/>
          <a:lstStyle>
            <a:extLst/>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Modifiez le style du titre</a:t>
            </a:r>
            <a:endParaRPr/>
          </a:p>
        </p:txBody>
      </p:sp>
      <p:sp>
        <p:nvSpPr>
          <p:cNvPr id="9" name="Content Placeholder 8"/>
          <p:cNvSpPr>
            <a:spLocks noGrp="1"/>
          </p:cNvSpPr>
          <p:nvPr>
            <p:ph sz="quarter" idx="13"/>
          </p:nvPr>
        </p:nvSpPr>
        <p:spPr>
          <a:xfrm>
            <a:off x="609600" y="1803402"/>
            <a:ext cx="3886200" cy="4358165"/>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1" name="Content Placeholder 10"/>
          <p:cNvSpPr>
            <a:spLocks noGrp="1"/>
          </p:cNvSpPr>
          <p:nvPr>
            <p:ph sz="quarter" idx="14"/>
          </p:nvPr>
        </p:nvSpPr>
        <p:spPr>
          <a:xfrm>
            <a:off x="4844901" y="1803399"/>
            <a:ext cx="3886200" cy="4358167"/>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8" name="Date Placeholder 7"/>
          <p:cNvSpPr>
            <a:spLocks noGrp="1"/>
          </p:cNvSpPr>
          <p:nvPr>
            <p:ph type="dt" sz="half" idx="15"/>
          </p:nvPr>
        </p:nvSpPr>
        <p:spPr/>
        <p:txBody>
          <a:bodyPr rtlCol="0"/>
          <a:lstStyle>
            <a:extLst/>
          </a:lstStyle>
          <a:p>
            <a:fld id="{2F54B54C-A290-4D68-8319-289A764BF8F1}" type="datetimeFigureOut">
              <a:rPr lang="fr-FR" smtClean="0"/>
              <a:pPr/>
              <a:t>28/06/2021</a:t>
            </a:fld>
            <a:endParaRPr lang="fr-FR"/>
          </a:p>
        </p:txBody>
      </p:sp>
      <p:sp>
        <p:nvSpPr>
          <p:cNvPr id="10" name="Slide Number Placeholder 9"/>
          <p:cNvSpPr>
            <a:spLocks noGrp="1"/>
          </p:cNvSpPr>
          <p:nvPr>
            <p:ph type="sldNum" sz="quarter" idx="16"/>
          </p:nvPr>
        </p:nvSpPr>
        <p:spPr/>
        <p:txBody>
          <a:bodyPr rtlCol="0"/>
          <a:lstStyle>
            <a:extLst/>
          </a:lstStyle>
          <a:p>
            <a:fld id="{60CF5A93-08F9-454F-AE08-EC9A3E637B6D}" type="slidenum">
              <a:rPr lang="fr-FR" smtClean="0"/>
              <a:pPr/>
              <a:t>‹N°›</a:t>
            </a:fld>
            <a:endParaRPr lang="fr-FR"/>
          </a:p>
        </p:txBody>
      </p:sp>
      <p:sp>
        <p:nvSpPr>
          <p:cNvPr id="12" name="Footer Placeholder 11"/>
          <p:cNvSpPr>
            <a:spLocks noGrp="1"/>
          </p:cNvSpPr>
          <p:nvPr>
            <p:ph type="ftr" sz="quarter" idx="17"/>
          </p:nvPr>
        </p:nvSpPr>
        <p:spPr/>
        <p:txBody>
          <a:bodyPr rtlCol="0"/>
          <a:lstStyle>
            <a:extLst/>
          </a:lstStyle>
          <a:p>
            <a:endParaRPr lang="fr-FR"/>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fr-FR"/>
            </a:lvl1pPr>
            <a:extLst/>
          </a:lstStyle>
          <a:p>
            <a:pPr eaLnBrk="1" latinLnBrk="0" hangingPunct="1"/>
            <a:r>
              <a:rPr lang="fr-FR" smtClean="0"/>
              <a:t>Modifiez le style du titre</a:t>
            </a:r>
            <a:endParaRPr/>
          </a:p>
        </p:txBody>
      </p:sp>
      <p:sp>
        <p:nvSpPr>
          <p:cNvPr id="11" name="Content Placeholder 10"/>
          <p:cNvSpPr>
            <a:spLocks noGrp="1"/>
          </p:cNvSpPr>
          <p:nvPr>
            <p:ph sz="quarter" idx="13"/>
          </p:nvPr>
        </p:nvSpPr>
        <p:spPr>
          <a:xfrm>
            <a:off x="609600" y="2559757"/>
            <a:ext cx="3886200" cy="35052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3" name="Content Placeholder 12"/>
          <p:cNvSpPr>
            <a:spLocks noGrp="1"/>
          </p:cNvSpPr>
          <p:nvPr>
            <p:ph sz="quarter" idx="14"/>
          </p:nvPr>
        </p:nvSpPr>
        <p:spPr>
          <a:xfrm>
            <a:off x="4800600" y="2559757"/>
            <a:ext cx="3886200" cy="35052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0" name="Date Placeholder 9"/>
          <p:cNvSpPr>
            <a:spLocks noGrp="1"/>
          </p:cNvSpPr>
          <p:nvPr>
            <p:ph type="dt" sz="half" idx="15"/>
          </p:nvPr>
        </p:nvSpPr>
        <p:spPr/>
        <p:txBody>
          <a:bodyPr rtlCol="0"/>
          <a:lstStyle>
            <a:extLst/>
          </a:lstStyle>
          <a:p>
            <a:fld id="{2F54B54C-A290-4D68-8319-289A764BF8F1}" type="datetimeFigureOut">
              <a:rPr lang="fr-FR" smtClean="0"/>
              <a:pPr/>
              <a:t>28/06/2021</a:t>
            </a:fld>
            <a:endParaRPr lang="fr-FR"/>
          </a:p>
        </p:txBody>
      </p:sp>
      <p:sp>
        <p:nvSpPr>
          <p:cNvPr id="12" name="Slide Number Placeholder 11"/>
          <p:cNvSpPr>
            <a:spLocks noGrp="1"/>
          </p:cNvSpPr>
          <p:nvPr>
            <p:ph type="sldNum" sz="quarter" idx="16"/>
          </p:nvPr>
        </p:nvSpPr>
        <p:spPr/>
        <p:txBody>
          <a:bodyPr rtlCol="0"/>
          <a:lstStyle>
            <a:extLst/>
          </a:lstStyle>
          <a:p>
            <a:fld id="{60CF5A93-08F9-454F-AE08-EC9A3E637B6D}" type="slidenum">
              <a:rPr lang="fr-FR" smtClean="0"/>
              <a:pPr/>
              <a:t>‹N°›</a:t>
            </a:fld>
            <a:endParaRPr lang="fr-FR"/>
          </a:p>
        </p:txBody>
      </p:sp>
      <p:sp>
        <p:nvSpPr>
          <p:cNvPr id="14" name="Footer Placeholder 13"/>
          <p:cNvSpPr>
            <a:spLocks noGrp="1"/>
          </p:cNvSpPr>
          <p:nvPr>
            <p:ph type="ftr" sz="quarter" idx="17"/>
          </p:nvPr>
        </p:nvSpPr>
        <p:spPr/>
        <p:txBody>
          <a:bodyPr rtlCol="0"/>
          <a:lstStyle>
            <a:extLst/>
          </a:lstStyle>
          <a:p>
            <a:endParaRPr lang="fr-F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r>
              <a:rPr lang="fr-FR" smtClean="0"/>
              <a:t>Modifiez les styles du texte du masque</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r>
              <a:rPr lang="fr-FR" smtClean="0"/>
              <a:t>Modifiez les styles du texte du masque</a:t>
            </a:r>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extLst/>
          </a:lstStyle>
          <a:p>
            <a:fld id="{2F54B54C-A290-4D68-8319-289A764BF8F1}" type="datetimeFigureOut">
              <a:rPr lang="fr-FR" smtClean="0"/>
              <a:pPr/>
              <a:t>28/06/2021</a:t>
            </a:fld>
            <a:endParaRPr lang="fr-FR"/>
          </a:p>
        </p:txBody>
      </p:sp>
      <p:sp>
        <p:nvSpPr>
          <p:cNvPr id="4" name="Footer Placeholder 3"/>
          <p:cNvSpPr>
            <a:spLocks noGrp="1"/>
          </p:cNvSpPr>
          <p:nvPr>
            <p:ph type="ftr" sz="quarter" idx="11"/>
          </p:nvPr>
        </p:nvSpPr>
        <p:spPr/>
        <p:txBody>
          <a:bodyPr/>
          <a:lstStyle>
            <a:extLst/>
          </a:lstStyle>
          <a:p>
            <a:endParaRPr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rgbClr val="FFFFFF"/>
                </a:solidFill>
              </a:defRPr>
            </a:lvl1pPr>
            <a:extLst/>
          </a:lstStyle>
          <a:p>
            <a:fld id="{60CF5A93-08F9-454F-AE08-EC9A3E637B6D}" type="slidenum">
              <a:rPr lang="fr-FR" smtClean="0"/>
              <a:pPr/>
              <a:t>‹N°›</a:t>
            </a:fld>
            <a:endParaRPr lang="fr-FR"/>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F54B54C-A290-4D68-8319-289A764BF8F1}" type="datetimeFigureOut">
              <a:rPr lang="fr-FR" smtClean="0"/>
              <a:pPr/>
              <a:t>28/06/2021</a:t>
            </a:fld>
            <a:endParaRPr lang="fr-FR"/>
          </a:p>
        </p:txBody>
      </p:sp>
      <p:sp>
        <p:nvSpPr>
          <p:cNvPr id="3" name="Footer Placeholder 2"/>
          <p:cNvSpPr>
            <a:spLocks noGrp="1"/>
          </p:cNvSpPr>
          <p:nvPr>
            <p:ph type="ftr" sz="quarter" idx="11"/>
          </p:nvPr>
        </p:nvSpPr>
        <p:spPr/>
        <p:txBody>
          <a:bodyPr/>
          <a:lstStyle>
            <a:extLst/>
          </a:lstStyle>
          <a:p>
            <a:endParaRPr lang="fr-F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fr-FR">
                <a:solidFill>
                  <a:schemeClr val="tx2"/>
                </a:solidFill>
              </a:defRPr>
            </a:lvl1pPr>
            <a:extLst/>
          </a:lstStyle>
          <a:p>
            <a:fld id="{60CF5A93-08F9-454F-AE08-EC9A3E637B6D}" type="slidenum">
              <a:rPr lang="fr-FR" smtClean="0"/>
              <a:pPr/>
              <a:t>‹N°›</a:t>
            </a:fld>
            <a:endParaRPr lang="fr-FR"/>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fr-FR" sz="4200" b="0"/>
            </a:lvl1pPr>
            <a:extLst/>
          </a:lstStyle>
          <a:p>
            <a:pPr eaLnBrk="1" latinLnBrk="0" hangingPunct="1"/>
            <a:r>
              <a:rPr lang="fr-FR" smtClean="0"/>
              <a:t>Modifiez le style du titre</a:t>
            </a:r>
            <a:endParaRPr/>
          </a:p>
        </p:txBody>
      </p:sp>
      <p:sp>
        <p:nvSpPr>
          <p:cNvPr id="5" name="Date Placeholder 4"/>
          <p:cNvSpPr>
            <a:spLocks noGrp="1"/>
          </p:cNvSpPr>
          <p:nvPr>
            <p:ph type="dt" sz="half" idx="10"/>
          </p:nvPr>
        </p:nvSpPr>
        <p:spPr/>
        <p:txBody>
          <a:bodyPr/>
          <a:lstStyle>
            <a:extLst/>
          </a:lstStyle>
          <a:p>
            <a:fld id="{2F54B54C-A290-4D68-8319-289A764BF8F1}" type="datetimeFigureOut">
              <a:rPr lang="fr-FR" smtClean="0"/>
              <a:pPr/>
              <a:t>28/06/2021</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rgbClr val="FFFFFF"/>
                </a:solidFill>
              </a:defRPr>
            </a:lvl1pPr>
            <a:extLst/>
          </a:lstStyle>
          <a:p>
            <a:fld id="{60CF5A93-08F9-454F-AE08-EC9A3E637B6D}" type="slidenum">
              <a:rPr lang="fr-FR" smtClean="0"/>
              <a:pPr/>
              <a:t>‹N°›</a:t>
            </a:fld>
            <a:endParaRPr lang="fr-F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fr-FR" sz="1800"/>
            </a:lvl1pPr>
            <a:lvl2pPr eaLnBrk="1" latinLnBrk="0" hangingPunct="1">
              <a:buNone/>
              <a:defRPr kumimoji="0" lang="fr-FR" sz="1200"/>
            </a:lvl2pPr>
            <a:lvl3pPr eaLnBrk="1" latinLnBrk="0" hangingPunct="1">
              <a:buNone/>
              <a:defRPr kumimoji="0" lang="fr-FR" sz="1000"/>
            </a:lvl3pPr>
            <a:lvl4pPr eaLnBrk="1" latinLnBrk="0" hangingPunct="1">
              <a:buNone/>
              <a:defRPr kumimoji="0" lang="fr-FR" sz="900"/>
            </a:lvl4pPr>
            <a:lvl5pPr eaLnBrk="1" latinLnBrk="0" hangingPunct="1">
              <a:buNone/>
              <a:defRPr kumimoji="0" lang="fr-FR" sz="900"/>
            </a:lvl5pPr>
            <a:extLst/>
          </a:lstStyle>
          <a:p>
            <a:pPr lvl="0" eaLnBrk="1" latinLnBrk="0" hangingPunct="1"/>
            <a:r>
              <a:rPr lang="fr-FR" smtClean="0"/>
              <a:t>Modifiez les styles du texte du masque</a:t>
            </a:r>
          </a:p>
        </p:txBody>
      </p:sp>
      <p:sp>
        <p:nvSpPr>
          <p:cNvPr id="9" name="Content Placeholder 8"/>
          <p:cNvSpPr>
            <a:spLocks noGrp="1"/>
          </p:cNvSpPr>
          <p:nvPr>
            <p:ph sz="quarter" idx="13"/>
          </p:nvPr>
        </p:nvSpPr>
        <p:spPr>
          <a:xfrm>
            <a:off x="2362200" y="1905000"/>
            <a:ext cx="6400800" cy="4267200"/>
          </a:xfrm>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fr-FR" sz="3200"/>
            </a:lvl1pPr>
            <a:extLst/>
          </a:lstStyle>
          <a:p>
            <a:r>
              <a:rPr kumimoji="0" lang="fr-FR" smtClean="0"/>
              <a:t>Cliquez sur l'icône pour ajouter une image</a:t>
            </a:r>
            <a:endParaRPr kumimoji="0" lang="fr-F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fr-FR" sz="1700"/>
            </a:lvl1pPr>
            <a:lvl2pPr eaLnBrk="1" latinLnBrk="0" hangingPunct="1">
              <a:buFontTx/>
              <a:buNone/>
              <a:defRPr kumimoji="0" lang="fr-FR" sz="1200"/>
            </a:lvl2pPr>
            <a:lvl3pPr eaLnBrk="1" latinLnBrk="0" hangingPunct="1">
              <a:buFontTx/>
              <a:buNone/>
              <a:defRPr kumimoji="0" lang="fr-FR" sz="1000"/>
            </a:lvl3pPr>
            <a:lvl4pPr eaLnBrk="1" latinLnBrk="0" hangingPunct="1">
              <a:buFontTx/>
              <a:buNone/>
              <a:defRPr kumimoji="0" lang="fr-FR" sz="900"/>
            </a:lvl4pPr>
            <a:lvl5pPr eaLnBrk="1" latinLnBrk="0" hangingPunct="1">
              <a:buFontTx/>
              <a:buNone/>
              <a:defRPr kumimoji="0" lang="fr-FR" sz="900"/>
            </a:lvl5pPr>
            <a:extLst/>
          </a:lstStyle>
          <a:p>
            <a:pPr lvl="0" eaLnBrk="1" latinLnBrk="0" hangingPunct="1"/>
            <a:r>
              <a:rPr lang="fr-FR" smtClean="0"/>
              <a:t>Modifiez les styles du texte du masque</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fr-FR" sz="2800" b="0">
                <a:solidFill>
                  <a:srgbClr val="FFFFFF"/>
                </a:solidFill>
              </a:defRPr>
            </a:lvl1pPr>
            <a:extLst/>
          </a:lstStyle>
          <a:p>
            <a:pPr eaLnBrk="1" latinLnBrk="0" hangingPunct="1"/>
            <a:r>
              <a:rPr lang="fr-FR" smtClean="0"/>
              <a:t>Modifiez le style du titre</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2" name="Date Placeholder 11"/>
          <p:cNvSpPr>
            <a:spLocks noGrp="1"/>
          </p:cNvSpPr>
          <p:nvPr>
            <p:ph type="dt" sz="half" idx="10"/>
          </p:nvPr>
        </p:nvSpPr>
        <p:spPr>
          <a:xfrm>
            <a:off x="6248400" y="6248400"/>
            <a:ext cx="2667000" cy="365125"/>
          </a:xfrm>
        </p:spPr>
        <p:txBody>
          <a:bodyPr rtlCol="0"/>
          <a:lstStyle>
            <a:extLst/>
          </a:lstStyle>
          <a:p>
            <a:fld id="{2F54B54C-A290-4D68-8319-289A764BF8F1}" type="datetimeFigureOut">
              <a:rPr lang="fr-FR" smtClean="0"/>
              <a:pPr/>
              <a:t>28/06/2021</a:t>
            </a:fld>
            <a:endParaRPr lang="fr-F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fr-FR" sz="2800"/>
            </a:lvl1pPr>
            <a:extLst/>
          </a:lstStyle>
          <a:p>
            <a:fld id="{60CF5A93-08F9-454F-AE08-EC9A3E637B6D}" type="slidenum">
              <a:rPr lang="fr-FR" smtClean="0"/>
              <a:pPr/>
              <a:t>‹N°›</a:t>
            </a:fld>
            <a:endParaRPr lang="fr-FR"/>
          </a:p>
        </p:txBody>
      </p:sp>
      <p:sp>
        <p:nvSpPr>
          <p:cNvPr id="14" name="Footer Placeholder 13"/>
          <p:cNvSpPr>
            <a:spLocks noGrp="1"/>
          </p:cNvSpPr>
          <p:nvPr>
            <p:ph type="ftr" sz="quarter" idx="12"/>
          </p:nvPr>
        </p:nvSpPr>
        <p:spPr>
          <a:xfrm>
            <a:off x="1600200" y="6248207"/>
            <a:ext cx="4572000" cy="365125"/>
          </a:xfrm>
        </p:spPr>
        <p:txBody>
          <a:bodyPr rtlCol="0"/>
          <a:lstStyle>
            <a:extLst/>
          </a:lstStyle>
          <a:p>
            <a:endParaRPr lang="fr-FR"/>
          </a:p>
        </p:txBody>
      </p:sp>
    </p:spTree>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fr-FR" sz="1400">
                <a:solidFill>
                  <a:schemeClr val="tx2"/>
                </a:solidFill>
              </a:defRPr>
            </a:lvl1pPr>
            <a:extLst/>
          </a:lstStyle>
          <a:p>
            <a:fld id="{2F54B54C-A290-4D68-8319-289A764BF8F1}" type="datetimeFigureOut">
              <a:rPr lang="fr-FR" smtClean="0"/>
              <a:pPr/>
              <a:t>28/06/2021</a:t>
            </a:fld>
            <a:endParaRPr lang="fr-F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fr-FR" sz="1400">
                <a:solidFill>
                  <a:schemeClr val="tx2"/>
                </a:solidFill>
              </a:defRPr>
            </a:lvl1pPr>
            <a:extLst/>
          </a:lstStyle>
          <a:p>
            <a:endParaRPr lang="fr-F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fr-FR" sz="1400" b="1">
                <a:solidFill>
                  <a:srgbClr val="FFFFFF"/>
                </a:solidFill>
              </a:defRPr>
            </a:lvl1pPr>
            <a:extLst/>
          </a:lstStyle>
          <a:p>
            <a:fld id="{60CF5A93-08F9-454F-AE08-EC9A3E637B6D}" type="slidenum">
              <a:rPr lang="fr-FR" smtClean="0"/>
              <a:pPr/>
              <a:t>‹N°›</a:t>
            </a:fld>
            <a:endParaRPr lang="fr-F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extLst/>
          </a:lstStyle>
          <a:p>
            <a:pPr eaLnBrk="1" latinLnBrk="0" hangingPunct="1"/>
            <a:r>
              <a:rPr kumimoji="0" lang="fr-FR" smtClean="0"/>
              <a:t>Cliquez pour modifier le style du titre</a:t>
            </a:r>
            <a:endParaRPr kumimoji="0"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wipe dir="r"/>
  </p:transition>
  <p:timing>
    <p:tnLst>
      <p:par>
        <p:cTn id="1" dur="indefinite" restart="never" nodeType="tmRoot"/>
      </p:par>
    </p:tnLst>
  </p:timing>
  <p:txStyles>
    <p:titleStyle>
      <a:lvl1pPr algn="l" rtl="0" eaLnBrk="1" latinLnBrk="0" hangingPunct="1">
        <a:spcBef>
          <a:spcPct val="0"/>
        </a:spcBef>
        <a:buNone/>
        <a:defRPr kumimoji="0" lang="fr-F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fr-F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fr-F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fr-F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fr-F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fr-F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fr-FR" sz="1800" kern="1200" baseline="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subTitle" idx="1"/>
          </p:nvPr>
        </p:nvSpPr>
        <p:spPr/>
        <p:txBody>
          <a:bodyPr>
            <a:normAutofit/>
          </a:bodyPr>
          <a:lstStyle/>
          <a:p>
            <a:r>
              <a:rPr lang="fr-FR" dirty="0" smtClean="0"/>
              <a:t>DR GHERBI</a:t>
            </a:r>
            <a:endParaRPr lang="fr-FR" sz="2800" dirty="0"/>
          </a:p>
        </p:txBody>
      </p:sp>
      <p:sp>
        <p:nvSpPr>
          <p:cNvPr id="5" name="Rectangle 4"/>
          <p:cNvSpPr/>
          <p:nvPr/>
        </p:nvSpPr>
        <p:spPr>
          <a:xfrm>
            <a:off x="-36512" y="-99392"/>
            <a:ext cx="9180512" cy="60486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itre 1"/>
          <p:cNvSpPr>
            <a:spLocks noGrp="1"/>
          </p:cNvSpPr>
          <p:nvPr>
            <p:ph type="title"/>
          </p:nvPr>
        </p:nvSpPr>
        <p:spPr>
          <a:xfrm>
            <a:off x="2915816" y="3231480"/>
            <a:ext cx="6477000" cy="2717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fr-FR"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Présentation transverse</a:t>
            </a:r>
          </a:p>
        </p:txBody>
      </p:sp>
      <p:sp>
        <p:nvSpPr>
          <p:cNvPr id="6" name="Rectangle 5"/>
          <p:cNvSpPr/>
          <p:nvPr/>
        </p:nvSpPr>
        <p:spPr>
          <a:xfrm>
            <a:off x="302840" y="188640"/>
            <a:ext cx="8229600" cy="1015663"/>
          </a:xfrm>
          <a:prstGeom prst="rect">
            <a:avLst/>
          </a:prstGeom>
        </p:spPr>
        <p:txBody>
          <a:bodyPr wrap="square">
            <a:spAutoFit/>
          </a:bodyPr>
          <a:lstStyle/>
          <a:p>
            <a:pPr algn="ctr"/>
            <a:r>
              <a:rPr lang="fr-FR" sz="2000" b="1" dirty="0" smtClean="0">
                <a:solidFill>
                  <a:sysClr val="windowText" lastClr="000000"/>
                </a:solidFill>
              </a:rPr>
              <a:t>Université 3- Faculté de médecine</a:t>
            </a:r>
            <a:br>
              <a:rPr lang="fr-FR" sz="2000" b="1" dirty="0" smtClean="0">
                <a:solidFill>
                  <a:sysClr val="windowText" lastClr="000000"/>
                </a:solidFill>
              </a:rPr>
            </a:br>
            <a:r>
              <a:rPr lang="fr-FR" sz="2000" b="1" dirty="0" smtClean="0">
                <a:solidFill>
                  <a:sysClr val="windowText" lastClr="000000"/>
                </a:solidFill>
              </a:rPr>
              <a:t>Centre Hospitalier et Universitaire Docteur </a:t>
            </a:r>
            <a:r>
              <a:rPr lang="fr-FR" sz="2000" b="1" dirty="0" err="1" smtClean="0">
                <a:solidFill>
                  <a:sysClr val="windowText" lastClr="000000"/>
                </a:solidFill>
              </a:rPr>
              <a:t>Benbadis</a:t>
            </a:r>
            <a:r>
              <a:rPr lang="fr-FR" sz="2000" b="1" dirty="0" smtClean="0">
                <a:solidFill>
                  <a:sysClr val="windowText" lastClr="000000"/>
                </a:solidFill>
              </a:rPr>
              <a:t> Constantine</a:t>
            </a:r>
            <a:r>
              <a:rPr lang="fr-FR" sz="2000" b="1" dirty="0">
                <a:solidFill>
                  <a:sysClr val="windowText" lastClr="000000"/>
                </a:solidFill>
              </a:rPr>
              <a:t/>
            </a:r>
            <a:br>
              <a:rPr lang="fr-FR" sz="2000" b="1" dirty="0">
                <a:solidFill>
                  <a:sysClr val="windowText" lastClr="000000"/>
                </a:solidFill>
              </a:rPr>
            </a:br>
            <a:r>
              <a:rPr lang="fr-FR" sz="2000" b="1" dirty="0" smtClean="0">
                <a:solidFill>
                  <a:sysClr val="windowText" lastClr="000000"/>
                </a:solidFill>
              </a:rPr>
              <a:t>module de gynécologie obstétrique </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573" b="76823" l="44656" r="73060"/>
                    </a14:imgEffect>
                  </a14:imgLayer>
                </a14:imgProps>
              </a:ext>
              <a:ext uri="{28A0092B-C50C-407E-A947-70E740481C1C}">
                <a14:useLocalDpi xmlns:a14="http://schemas.microsoft.com/office/drawing/2010/main" val="0"/>
              </a:ext>
            </a:extLst>
          </a:blip>
          <a:srcRect l="44509" t="19057" r="25920" b="22421"/>
          <a:stretch/>
        </p:blipFill>
        <p:spPr bwMode="auto">
          <a:xfrm>
            <a:off x="-63732" y="1182899"/>
            <a:ext cx="3847475" cy="428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Les présentations imposées</a:t>
            </a:r>
            <a:endParaRPr lang="fr-FR" dirty="0">
              <a:solidFill>
                <a:schemeClr val="tx1"/>
              </a:solidFill>
            </a:endParaRPr>
          </a:p>
        </p:txBody>
      </p:sp>
      <p:sp>
        <p:nvSpPr>
          <p:cNvPr id="3" name="Espace réservé du contenu 2"/>
          <p:cNvSpPr>
            <a:spLocks noGrp="1"/>
          </p:cNvSpPr>
          <p:nvPr>
            <p:ph idx="1"/>
          </p:nvPr>
        </p:nvSpPr>
        <p:spPr/>
        <p:txBody>
          <a:bodyPr>
            <a:normAutofit/>
          </a:bodyPr>
          <a:lstStyle/>
          <a:p>
            <a:r>
              <a:rPr lang="fr-FR" dirty="0" smtClean="0"/>
              <a:t>Apanage des nullipares: la cause peut être permanente donc maternelle, exposant au risque de récidive </a:t>
            </a:r>
          </a:p>
          <a:p>
            <a:pPr lvl="1"/>
            <a:r>
              <a:rPr lang="fr-FR" dirty="0" smtClean="0"/>
              <a:t>Soit une anomalie du bassin: saillie du promontoire</a:t>
            </a:r>
          </a:p>
          <a:p>
            <a:pPr lvl="1"/>
            <a:r>
              <a:rPr lang="fr-FR" dirty="0" smtClean="0"/>
              <a:t>Soit une tumeur prævia, fibrome, tumeur ovarienne</a:t>
            </a:r>
          </a:p>
          <a:p>
            <a:pPr lvl="1"/>
            <a:r>
              <a:rPr lang="fr-FR" dirty="0" smtClean="0"/>
              <a:t>Soit anomalie de l’utérus: à éperon, cordiforme</a:t>
            </a:r>
            <a:endParaRPr lang="fr-FR" dirty="0"/>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tretch>
            <a:fillRect/>
          </a:stretch>
        </p:blipFill>
        <p:spPr bwMode="auto">
          <a:xfrm>
            <a:off x="2441575" y="1902619"/>
            <a:ext cx="4495800" cy="41243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solidFill>
                <a:schemeClr val="tx1"/>
              </a:solidFill>
            </a:endParaRPr>
          </a:p>
        </p:txBody>
      </p:sp>
      <p:sp>
        <p:nvSpPr>
          <p:cNvPr id="3" name="Espace réservé du contenu 2"/>
          <p:cNvSpPr>
            <a:spLocks noGrp="1"/>
          </p:cNvSpPr>
          <p:nvPr>
            <p:ph idx="1"/>
          </p:nvPr>
        </p:nvSpPr>
        <p:spPr/>
        <p:txBody>
          <a:bodyPr/>
          <a:lstStyle/>
          <a:p>
            <a:pPr marL="0" indent="0">
              <a:buNone/>
            </a:pPr>
            <a:r>
              <a:rPr lang="fr-FR" dirty="0" smtClean="0"/>
              <a:t>La cause peut être ponctuelle donc ovulaire:</a:t>
            </a:r>
          </a:p>
          <a:p>
            <a:r>
              <a:rPr lang="fr-FR" dirty="0" smtClean="0"/>
              <a:t>Placenta prævia</a:t>
            </a:r>
          </a:p>
          <a:p>
            <a:r>
              <a:rPr lang="fr-FR" dirty="0" smtClean="0"/>
              <a:t>Un cordon court; Constituant une entrave à la culbute complète, bloquant le fœtus en position transversale</a:t>
            </a:r>
            <a:endParaRPr lang="fr-FR" dirty="0"/>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solidFill>
              </a:rPr>
              <a:t>Les présentations accidentelles</a:t>
            </a:r>
            <a:endParaRPr lang="fr-FR" dirty="0">
              <a:solidFill>
                <a:schemeClr val="tx1"/>
              </a:solidFill>
            </a:endParaRPr>
          </a:p>
        </p:txBody>
      </p:sp>
      <p:sp>
        <p:nvSpPr>
          <p:cNvPr id="3" name="Espace réservé du contenu 2"/>
          <p:cNvSpPr>
            <a:spLocks noGrp="1"/>
          </p:cNvSpPr>
          <p:nvPr>
            <p:ph idx="1"/>
          </p:nvPr>
        </p:nvSpPr>
        <p:spPr/>
        <p:txBody>
          <a:bodyPr>
            <a:normAutofit/>
          </a:bodyPr>
          <a:lstStyle/>
          <a:p>
            <a:r>
              <a:rPr lang="fr-FR" dirty="0" smtClean="0"/>
              <a:t>Se voient surtout chez les multipares mais parfois chez les nullipares. elles sont en rapport avec une distension utérine inhabituelle permettant au fœtus de se mettre dans n’importe qu’elle position.</a:t>
            </a:r>
          </a:p>
          <a:p>
            <a:r>
              <a:rPr lang="fr-FR" dirty="0" smtClean="0"/>
              <a:t>La cause peut être maternelle (utérus flasque de la multipare)</a:t>
            </a:r>
          </a:p>
          <a:p>
            <a:r>
              <a:rPr lang="fr-FR" dirty="0" smtClean="0"/>
              <a:t>Ovulaire (excès de liquide amniotique, prématuré,2</a:t>
            </a:r>
            <a:r>
              <a:rPr lang="fr-FR" baseline="30000" dirty="0" smtClean="0"/>
              <a:t>ème</a:t>
            </a:r>
            <a:r>
              <a:rPr lang="fr-FR" dirty="0" smtClean="0"/>
              <a:t> jumeau)</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endParaRPr lang="fr-FR"/>
          </a:p>
        </p:txBody>
      </p:sp>
      <p:sp>
        <p:nvSpPr>
          <p:cNvPr id="2" name="Titre 1"/>
          <p:cNvSpPr>
            <a:spLocks noGrp="1"/>
          </p:cNvSpPr>
          <p:nvPr>
            <p:ph type="title"/>
          </p:nvPr>
        </p:nvSpPr>
        <p:spPr/>
        <p:txBody>
          <a:bodyPr/>
          <a:lstStyle/>
          <a:p>
            <a:r>
              <a:rPr lang="fr-FR" dirty="0" smtClean="0">
                <a:solidFill>
                  <a:srgbClr val="FFFF00"/>
                </a:solidFill>
              </a:rPr>
              <a:t>Diagnostic clinique</a:t>
            </a:r>
            <a:endParaRPr lang="fr-FR" dirty="0"/>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En fin de grossesse</a:t>
            </a:r>
            <a:endParaRPr lang="fr-FR" dirty="0">
              <a:solidFill>
                <a:schemeClr val="tx1"/>
              </a:solidFill>
            </a:endParaRPr>
          </a:p>
        </p:txBody>
      </p:sp>
      <p:sp>
        <p:nvSpPr>
          <p:cNvPr id="3" name="Espace réservé du contenu 2"/>
          <p:cNvSpPr>
            <a:spLocks noGrp="1"/>
          </p:cNvSpPr>
          <p:nvPr>
            <p:ph idx="1"/>
          </p:nvPr>
        </p:nvSpPr>
        <p:spPr/>
        <p:txBody>
          <a:bodyPr/>
          <a:lstStyle/>
          <a:p>
            <a:pPr marL="0" indent="0">
              <a:buNone/>
            </a:pPr>
            <a:r>
              <a:rPr lang="fr-FR" u="sng" dirty="0" smtClean="0"/>
              <a:t>À l’interrogatoire</a:t>
            </a:r>
            <a:r>
              <a:rPr lang="fr-FR" dirty="0" smtClean="0"/>
              <a:t>:</a:t>
            </a:r>
          </a:p>
          <a:p>
            <a:r>
              <a:rPr lang="fr-FR" dirty="0" smtClean="0"/>
              <a:t>Antécédents obstétricaux de présentation d’épaule, de malformation utérine (utérus cordiforme), obstacle </a:t>
            </a:r>
            <a:r>
              <a:rPr lang="fr-FR" dirty="0" err="1" smtClean="0"/>
              <a:t>praevia</a:t>
            </a:r>
            <a:r>
              <a:rPr lang="fr-FR" dirty="0" smtClean="0"/>
              <a:t>.</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Examen clinique</a:t>
            </a:r>
            <a:endParaRPr lang="fr-FR" dirty="0">
              <a:solidFill>
                <a:schemeClr val="tx1"/>
              </a:solidFill>
            </a:endParaRPr>
          </a:p>
        </p:txBody>
      </p:sp>
      <p:sp>
        <p:nvSpPr>
          <p:cNvPr id="3" name="Espace réservé du contenu 2"/>
          <p:cNvSpPr>
            <a:spLocks noGrp="1"/>
          </p:cNvSpPr>
          <p:nvPr>
            <p:ph idx="1"/>
          </p:nvPr>
        </p:nvSpPr>
        <p:spPr/>
        <p:txBody>
          <a:bodyPr>
            <a:normAutofit/>
          </a:bodyPr>
          <a:lstStyle/>
          <a:p>
            <a:r>
              <a:rPr lang="fr-FR" b="1" dirty="0" smtClean="0"/>
              <a:t>Général</a:t>
            </a:r>
            <a:r>
              <a:rPr lang="fr-FR" dirty="0"/>
              <a:t>: taille , poids, IMC, coloration </a:t>
            </a:r>
            <a:r>
              <a:rPr lang="fr-FR" dirty="0" err="1"/>
              <a:t>cutanéo-muqueuse</a:t>
            </a:r>
            <a:r>
              <a:rPr lang="fr-FR" dirty="0"/>
              <a:t>, œdèmes, TA, CDU,</a:t>
            </a:r>
          </a:p>
          <a:p>
            <a:r>
              <a:rPr lang="fr-FR" b="1" dirty="0" smtClean="0"/>
              <a:t>Obstétrical</a:t>
            </a:r>
            <a:r>
              <a:rPr lang="fr-FR" dirty="0" smtClean="0"/>
              <a:t>:</a:t>
            </a:r>
          </a:p>
          <a:p>
            <a:pPr lvl="1"/>
            <a:r>
              <a:rPr lang="fr-FR" b="1" dirty="0" smtClean="0"/>
              <a:t>Inspection </a:t>
            </a:r>
            <a:endParaRPr lang="fr-FR" dirty="0"/>
          </a:p>
          <a:p>
            <a:pPr lvl="2"/>
            <a:r>
              <a:rPr lang="fr-FR" dirty="0" smtClean="0"/>
              <a:t>L'utérus </a:t>
            </a:r>
            <a:r>
              <a:rPr lang="fr-FR" dirty="0"/>
              <a:t>présente un grand axe transversal. </a:t>
            </a:r>
            <a:endParaRPr lang="fr-FR" dirty="0"/>
          </a:p>
          <a:p>
            <a:pPr lvl="2"/>
            <a:r>
              <a:rPr lang="fr-FR" dirty="0" smtClean="0"/>
              <a:t>La </a:t>
            </a:r>
            <a:r>
              <a:rPr lang="fr-FR" dirty="0"/>
              <a:t>hauteur utérine est inférieure à la normale pour le terme.</a:t>
            </a:r>
          </a:p>
          <a:p>
            <a:endParaRPr lang="fr-FR" dirty="0" smtClean="0"/>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À la palpation</a:t>
            </a:r>
            <a:endParaRPr lang="fr-FR" dirty="0">
              <a:solidFill>
                <a:schemeClr val="tx1"/>
              </a:solidFill>
            </a:endParaRPr>
          </a:p>
        </p:txBody>
      </p:sp>
      <p:sp>
        <p:nvSpPr>
          <p:cNvPr id="3" name="Espace réservé du contenu 2"/>
          <p:cNvSpPr>
            <a:spLocks noGrp="1"/>
          </p:cNvSpPr>
          <p:nvPr>
            <p:ph sz="quarter" idx="13"/>
          </p:nvPr>
        </p:nvSpPr>
        <p:spPr/>
        <p:txBody>
          <a:bodyPr>
            <a:normAutofit/>
          </a:bodyPr>
          <a:lstStyle/>
          <a:p>
            <a:r>
              <a:rPr lang="fr-FR" dirty="0" smtClean="0"/>
              <a:t>Les pôles fœtaux n’occupent pas leur place normale, l’excavation pelvienne est vide.</a:t>
            </a:r>
          </a:p>
          <a:p>
            <a:r>
              <a:rPr lang="fr-FR" dirty="0" smtClean="0"/>
              <a:t>Le fond utérin est aussi vide, tout se passe dans les flancs, d’un côté on identifie la tête, de l’autre côte le pôle </a:t>
            </a:r>
            <a:r>
              <a:rPr lang="fr-FR" dirty="0" err="1" smtClean="0"/>
              <a:t>podalique</a:t>
            </a:r>
            <a:r>
              <a:rPr lang="fr-FR"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789040"/>
            <a:ext cx="2232248" cy="291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Toucher vaginal</a:t>
            </a:r>
            <a:endParaRPr lang="fr-FR" dirty="0">
              <a:solidFill>
                <a:schemeClr val="tx1"/>
              </a:solidFill>
            </a:endParaRPr>
          </a:p>
        </p:txBody>
      </p:sp>
      <p:sp>
        <p:nvSpPr>
          <p:cNvPr id="3" name="Espace réservé du contenu 2"/>
          <p:cNvSpPr>
            <a:spLocks noGrp="1"/>
          </p:cNvSpPr>
          <p:nvPr>
            <p:ph idx="1"/>
          </p:nvPr>
        </p:nvSpPr>
        <p:spPr/>
        <p:txBody>
          <a:bodyPr/>
          <a:lstStyle/>
          <a:p>
            <a:r>
              <a:rPr lang="fr-FR" dirty="0" smtClean="0"/>
              <a:t>Rapporte peu de renseignement :</a:t>
            </a:r>
          </a:p>
          <a:p>
            <a:r>
              <a:rPr lang="fr-FR" dirty="0" smtClean="0"/>
              <a:t>Excavation vide , les doigts ne perçoivent rien.</a:t>
            </a: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cours du travail</a:t>
            </a:r>
            <a:endParaRPr lang="fr-FR" dirty="0"/>
          </a:p>
        </p:txBody>
      </p:sp>
      <p:sp>
        <p:nvSpPr>
          <p:cNvPr id="3" name="Espace réservé du contenu 2"/>
          <p:cNvSpPr>
            <a:spLocks noGrp="1"/>
          </p:cNvSpPr>
          <p:nvPr>
            <p:ph idx="1"/>
          </p:nvPr>
        </p:nvSpPr>
        <p:spPr/>
        <p:txBody>
          <a:bodyPr>
            <a:normAutofit/>
          </a:bodyPr>
          <a:lstStyle/>
          <a:p>
            <a:r>
              <a:rPr lang="fr-FR" dirty="0" smtClean="0"/>
              <a:t>l’inspection, palpation, auscultation rapportent les mêmes renseignements.</a:t>
            </a:r>
          </a:p>
          <a:p>
            <a:r>
              <a:rPr lang="fr-FR" dirty="0" smtClean="0"/>
              <a:t>Seul le toucher vaginal change: </a:t>
            </a:r>
          </a:p>
          <a:p>
            <a:pPr lvl="1"/>
            <a:r>
              <a:rPr lang="fr-FR" dirty="0" smtClean="0"/>
              <a:t>Si les membranes sont intactes, la poche des eaux sera volumineuse, saillante </a:t>
            </a:r>
            <a:r>
              <a:rPr lang="fr-FR" dirty="0" err="1" smtClean="0"/>
              <a:t>bombante</a:t>
            </a:r>
            <a:r>
              <a:rPr lang="fr-FR" dirty="0" smtClean="0"/>
              <a:t>, gênant l’examen, les repères fœtaux difficiles à apprécier.</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a:t>
            </a:r>
          </a:p>
        </p:txBody>
      </p:sp>
      <p:sp>
        <p:nvSpPr>
          <p:cNvPr id="3" name="Espace réservé du contenu 2"/>
          <p:cNvSpPr>
            <a:spLocks noGrp="1"/>
          </p:cNvSpPr>
          <p:nvPr>
            <p:ph sz="quarter" idx="13"/>
          </p:nvPr>
        </p:nvSpPr>
        <p:spPr/>
        <p:txBody>
          <a:bodyPr/>
          <a:lstStyle/>
          <a:p>
            <a:r>
              <a:rPr lang="fr-FR" dirty="0" smtClean="0"/>
              <a:t>faire </a:t>
            </a:r>
            <a:r>
              <a:rPr lang="fr-FR" dirty="0"/>
              <a:t>le diagnostic de la présentation </a:t>
            </a:r>
            <a:r>
              <a:rPr lang="fr-FR" dirty="0" smtClean="0"/>
              <a:t>transverse</a:t>
            </a:r>
          </a:p>
          <a:p>
            <a:r>
              <a:rPr lang="fr-FR" dirty="0" smtClean="0"/>
              <a:t>Proposer </a:t>
            </a:r>
            <a:r>
              <a:rPr lang="fr-FR" dirty="0"/>
              <a:t>une conduite à tenir appropriée au cas</a:t>
            </a:r>
          </a:p>
        </p:txBody>
      </p:sp>
    </p:spTree>
    <p:extLst>
      <p:ext uri="{BB962C8B-B14F-4D97-AF65-F5344CB8AC3E}">
        <p14:creationId xmlns:p14="http://schemas.microsoft.com/office/powerpoint/2010/main" val="2636136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a:t>Pendant le travail avec membranes rompues :</a:t>
            </a:r>
            <a:endParaRPr lang="fr-FR" dirty="0"/>
          </a:p>
        </p:txBody>
      </p:sp>
      <p:sp>
        <p:nvSpPr>
          <p:cNvPr id="3" name="Espace réservé du contenu 2"/>
          <p:cNvSpPr>
            <a:spLocks noGrp="1"/>
          </p:cNvSpPr>
          <p:nvPr>
            <p:ph idx="1"/>
          </p:nvPr>
        </p:nvSpPr>
        <p:spPr/>
        <p:txBody>
          <a:bodyPr/>
          <a:lstStyle/>
          <a:p>
            <a:r>
              <a:rPr lang="fr-FR" dirty="0" smtClean="0"/>
              <a:t>Si la poche des eaux est rompu, le toucher vaginal constitue le moyen le plus sur de diagnostic: perception du moignon de l’épaule, du creux axillaire, du gril costal et parfois du membre supérieur entier dont la main est </a:t>
            </a:r>
            <a:r>
              <a:rPr lang="fr-FR" dirty="0" err="1" smtClean="0"/>
              <a:t>prolabée</a:t>
            </a:r>
            <a:r>
              <a:rPr lang="fr-FR" dirty="0" smtClean="0"/>
              <a:t> dans le </a:t>
            </a:r>
            <a:r>
              <a:rPr lang="fr-FR" dirty="0" smtClean="0"/>
              <a:t>vagin, </a:t>
            </a:r>
            <a:r>
              <a:rPr lang="fr-FR" dirty="0" smtClean="0"/>
              <a:t>peut apparaître à la vulve avec immobilisation de la présentation=</a:t>
            </a:r>
            <a:r>
              <a:rPr lang="fr-FR" dirty="0" smtClean="0">
                <a:solidFill>
                  <a:srgbClr val="FF0000"/>
                </a:solidFill>
              </a:rPr>
              <a:t>l’épaule négligée</a:t>
            </a:r>
            <a:endParaRPr lang="fr-FR" dirty="0">
              <a:solidFill>
                <a:srgbClr val="FF0000"/>
              </a:solidFill>
            </a:endParaRPr>
          </a:p>
          <a:p>
            <a:endParaRPr lang="fr-FR" dirty="0" smtClean="0"/>
          </a:p>
          <a:p>
            <a:endParaRPr lang="fr-FR" dirty="0"/>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stretch>
            <a:fillRect/>
          </a:stretch>
        </p:blipFill>
        <p:spPr bwMode="auto">
          <a:xfrm>
            <a:off x="1908175" y="1955006"/>
            <a:ext cx="5562600" cy="4019550"/>
          </a:xfrm>
          <a:prstGeom prst="rect">
            <a:avLst/>
          </a:prstGeom>
          <a:noFill/>
          <a:ln w="9525">
            <a:noFill/>
            <a:miter lim="800000"/>
            <a:headEnd/>
            <a:tailEnd/>
          </a:ln>
        </p:spPr>
      </p:pic>
    </p:spTree>
    <p:extLst>
      <p:ext uri="{BB962C8B-B14F-4D97-AF65-F5344CB8AC3E}">
        <p14:creationId xmlns:p14="http://schemas.microsoft.com/office/powerpoint/2010/main" val="2468150460"/>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Epaule négligée</a:t>
            </a:r>
            <a:endParaRPr lang="fr-FR" dirty="0"/>
          </a:p>
        </p:txBody>
      </p:sp>
      <p:sp>
        <p:nvSpPr>
          <p:cNvPr id="3" name="Espace réservé du contenu 2"/>
          <p:cNvSpPr>
            <a:spLocks noGrp="1"/>
          </p:cNvSpPr>
          <p:nvPr>
            <p:ph idx="1"/>
          </p:nvPr>
        </p:nvSpPr>
        <p:spPr/>
        <p:txBody>
          <a:bodyPr>
            <a:normAutofit/>
          </a:bodyPr>
          <a:lstStyle/>
          <a:p>
            <a:r>
              <a:rPr lang="fr-FR" dirty="0" smtClean="0"/>
              <a:t>L’évolution spontanée non traitée, donc méconnue</a:t>
            </a:r>
          </a:p>
          <a:p>
            <a:r>
              <a:rPr lang="fr-FR" dirty="0" smtClean="0"/>
              <a:t>Il est inconcevable actuellement de voir l’épaule négligée</a:t>
            </a:r>
          </a:p>
          <a:p>
            <a:r>
              <a:rPr lang="fr-FR" dirty="0" smtClean="0"/>
              <a:t>Trois conditions sont nécessaire pour parler d’épaule négligée:</a:t>
            </a:r>
          </a:p>
          <a:p>
            <a:pPr lvl="1"/>
            <a:r>
              <a:rPr lang="fr-FR" dirty="0" smtClean="0"/>
              <a:t>Femme en travail</a:t>
            </a:r>
          </a:p>
          <a:p>
            <a:pPr lvl="1"/>
            <a:r>
              <a:rPr lang="fr-FR" dirty="0" smtClean="0"/>
              <a:t>Œuf ouvert</a:t>
            </a:r>
          </a:p>
          <a:p>
            <a:pPr lvl="1"/>
            <a:r>
              <a:rPr lang="fr-FR" dirty="0" smtClean="0"/>
              <a:t>L’utérus doit être rétracté ( certain temps depuis début du travail et RPM)</a:t>
            </a:r>
            <a:endParaRPr lang="fr-FR" dirty="0"/>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Examens </a:t>
            </a:r>
            <a:r>
              <a:rPr lang="fr-FR" dirty="0" smtClean="0"/>
              <a:t>complémentaires</a:t>
            </a:r>
            <a:endParaRPr lang="fr-FR" dirty="0"/>
          </a:p>
        </p:txBody>
      </p:sp>
      <p:sp>
        <p:nvSpPr>
          <p:cNvPr id="3" name="Espace réservé du contenu 2"/>
          <p:cNvSpPr>
            <a:spLocks noGrp="1"/>
          </p:cNvSpPr>
          <p:nvPr>
            <p:ph idx="1"/>
          </p:nvPr>
        </p:nvSpPr>
        <p:spPr/>
        <p:txBody>
          <a:bodyPr/>
          <a:lstStyle/>
          <a:p>
            <a:pPr marL="0" indent="0">
              <a:buNone/>
            </a:pPr>
            <a:r>
              <a:rPr lang="fr-FR" i="1" dirty="0" smtClean="0"/>
              <a:t>Echographie</a:t>
            </a:r>
            <a:endParaRPr lang="fr-FR" dirty="0"/>
          </a:p>
          <a:p>
            <a:r>
              <a:rPr lang="fr-FR" dirty="0" smtClean="0"/>
              <a:t>L'échographie confirme la position de la tête fœtale mais elle permet surtout la recherche de l'étiologie.</a:t>
            </a:r>
          </a:p>
          <a:p>
            <a:pPr marL="0" indent="0">
              <a:buNone/>
            </a:pPr>
            <a:r>
              <a:rPr lang="fr-FR" i="1" dirty="0" smtClean="0"/>
              <a:t>Contenu utérin</a:t>
            </a:r>
            <a:endParaRPr lang="fr-FR" dirty="0"/>
          </a:p>
          <a:p>
            <a:r>
              <a:rPr lang="fr-FR" dirty="0" smtClean="0"/>
              <a:t>Il apporte les mêmes renseignements que l’échographie</a:t>
            </a:r>
            <a:r>
              <a:rPr lang="fr-FR" dirty="0"/>
              <a:t>.</a:t>
            </a:r>
            <a:endParaRPr lang="fr-FR" dirty="0"/>
          </a:p>
        </p:txBody>
      </p:sp>
    </p:spTree>
    <p:extLst>
      <p:ext uri="{BB962C8B-B14F-4D97-AF65-F5344CB8AC3E}">
        <p14:creationId xmlns:p14="http://schemas.microsoft.com/office/powerpoint/2010/main" val="54938307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43" y="116632"/>
            <a:ext cx="657177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98796"/>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Pronostic</a:t>
            </a:r>
            <a:endParaRPr lang="fr-FR" dirty="0"/>
          </a:p>
        </p:txBody>
      </p:sp>
      <p:sp>
        <p:nvSpPr>
          <p:cNvPr id="3" name="Espace réservé du contenu 2"/>
          <p:cNvSpPr>
            <a:spLocks noGrp="1"/>
          </p:cNvSpPr>
          <p:nvPr>
            <p:ph idx="1"/>
          </p:nvPr>
        </p:nvSpPr>
        <p:spPr/>
        <p:txBody>
          <a:bodyPr>
            <a:normAutofit/>
          </a:bodyPr>
          <a:lstStyle/>
          <a:p>
            <a:r>
              <a:rPr lang="fr-FR" dirty="0" smtClean="0"/>
              <a:t>Dystocique ,l’accouchement normal est impossible.</a:t>
            </a:r>
          </a:p>
          <a:p>
            <a:r>
              <a:rPr lang="fr-FR" dirty="0" smtClean="0"/>
              <a:t>Le pronostic fœtal dépend de la précocité du diagnostic, du contexte clinique ( procidence du cordon, prématurité..)et dépend de l’efficacité et l’innocuité du traitement. la mortalité fœtale reste non </a:t>
            </a:r>
            <a:r>
              <a:rPr lang="fr-FR" dirty="0" smtClean="0"/>
              <a:t>négligeable</a:t>
            </a:r>
          </a:p>
          <a:p>
            <a:r>
              <a:rPr lang="fr-FR" dirty="0" smtClean="0"/>
              <a:t>Pour la </a:t>
            </a:r>
            <a:r>
              <a:rPr lang="fr-FR" b="1" dirty="0" smtClean="0"/>
              <a:t>mère (risque de rupture utérine</a:t>
            </a:r>
            <a:r>
              <a:rPr lang="fr-FR" b="1" dirty="0"/>
              <a:t>++)</a:t>
            </a:r>
            <a:endParaRPr lang="fr-FR" dirty="0"/>
          </a:p>
          <a:p>
            <a:endParaRPr lang="fr-FR" dirty="0"/>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Conduite à tenir</a:t>
            </a:r>
            <a:endParaRPr lang="fr-FR" dirty="0">
              <a:solidFill>
                <a:schemeClr val="tx1"/>
              </a:solidFill>
            </a:endParaRPr>
          </a:p>
        </p:txBody>
      </p:sp>
      <p:sp>
        <p:nvSpPr>
          <p:cNvPr id="6" name="Espace réservé du contenu 5"/>
          <p:cNvSpPr>
            <a:spLocks noGrp="1"/>
          </p:cNvSpPr>
          <p:nvPr>
            <p:ph idx="1"/>
          </p:nvPr>
        </p:nvSpPr>
        <p:spPr/>
        <p:txBody>
          <a:bodyPr>
            <a:normAutofit fontScale="92500"/>
          </a:bodyPr>
          <a:lstStyle/>
          <a:p>
            <a:pPr marL="0" indent="0">
              <a:buNone/>
            </a:pPr>
            <a:r>
              <a:rPr lang="fr-FR" dirty="0" smtClean="0"/>
              <a:t>Avant le travail</a:t>
            </a:r>
          </a:p>
          <a:p>
            <a:r>
              <a:rPr lang="fr-FR" dirty="0" smtClean="0"/>
              <a:t>Un diagnostic précis de la position fœtale doit être fait.</a:t>
            </a:r>
          </a:p>
          <a:p>
            <a:r>
              <a:rPr lang="fr-FR" dirty="0" smtClean="0"/>
              <a:t>Version par manouvre externe dans la majorité des cas vers 38SA suivie par un déclenchement du travail si la version réussie ou par césarienne si la version échoue.</a:t>
            </a:r>
          </a:p>
          <a:p>
            <a:r>
              <a:rPr lang="fr-FR" dirty="0" smtClean="0"/>
              <a:t>L’indication de VME est la présentation accidentelle chez la multipare</a:t>
            </a:r>
          </a:p>
          <a:p>
            <a:r>
              <a:rPr lang="fr-FR" dirty="0" smtClean="0"/>
              <a:t>Césarienne d’emblée s’il existe un obstacle prævia ou une disproportion </a:t>
            </a:r>
            <a:r>
              <a:rPr lang="fr-FR" dirty="0" err="1" smtClean="0"/>
              <a:t>foeto</a:t>
            </a:r>
            <a:r>
              <a:rPr lang="fr-FR" dirty="0" smtClean="0"/>
              <a:t>-pelvienne.</a:t>
            </a:r>
            <a:endParaRPr lang="fr-FR" dirty="0"/>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dirty="0">
              <a:solidFill>
                <a:srgbClr val="FFFF00"/>
              </a:solidFill>
            </a:endParaRPr>
          </a:p>
        </p:txBody>
      </p:sp>
      <p:sp>
        <p:nvSpPr>
          <p:cNvPr id="6" name="Espace réservé du contenu 5"/>
          <p:cNvSpPr>
            <a:spLocks noGrp="1"/>
          </p:cNvSpPr>
          <p:nvPr>
            <p:ph idx="1"/>
          </p:nvPr>
        </p:nvSpPr>
        <p:spPr/>
        <p:txBody>
          <a:bodyPr>
            <a:normAutofit/>
          </a:bodyPr>
          <a:lstStyle/>
          <a:p>
            <a:pPr marL="0" indent="0">
              <a:buNone/>
            </a:pPr>
            <a:r>
              <a:rPr lang="fr-FR" dirty="0" smtClean="0"/>
              <a:t>Pendant le travail:</a:t>
            </a:r>
          </a:p>
          <a:p>
            <a:r>
              <a:rPr lang="fr-FR" dirty="0" smtClean="0"/>
              <a:t>On peut faire </a:t>
            </a:r>
            <a:r>
              <a:rPr lang="fr-FR" dirty="0" smtClean="0"/>
              <a:t>une version par manœuvre interne suivie d’une grande extraction du siège</a:t>
            </a:r>
            <a:r>
              <a:rPr lang="fr-FR" dirty="0" smtClean="0"/>
              <a:t>. il </a:t>
            </a:r>
            <a:r>
              <a:rPr lang="fr-FR" dirty="0" smtClean="0"/>
              <a:t>s’agit de transformer cette présentation en présentation du siège. Nécessite que la dilatation du col soit complète, membranes </a:t>
            </a:r>
            <a:r>
              <a:rPr lang="fr-FR" dirty="0" smtClean="0"/>
              <a:t>intactes. et </a:t>
            </a:r>
            <a:r>
              <a:rPr lang="fr-FR" dirty="0" smtClean="0"/>
              <a:t>que l’utérus soit sain et souple .en absence d’autres anomalies </a:t>
            </a:r>
            <a:r>
              <a:rPr lang="fr-FR" dirty="0" smtClean="0"/>
              <a:t>obstétricales (surtout pour les fœtus non viable)</a:t>
            </a:r>
            <a:endParaRPr lang="fr-FR" dirty="0"/>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12648" y="5229200"/>
            <a:ext cx="8153400" cy="1440160"/>
          </a:xfrm>
        </p:spPr>
        <p:txBody>
          <a:bodyPr>
            <a:normAutofit/>
          </a:bodyPr>
          <a:lstStyle/>
          <a:p>
            <a:r>
              <a:rPr lang="fr-FR" dirty="0"/>
              <a:t>siège à gauche : main gauche saisit le pied </a:t>
            </a:r>
            <a:r>
              <a:rPr lang="fr-FR" dirty="0" smtClean="0"/>
              <a:t>gauche </a:t>
            </a:r>
          </a:p>
          <a:p>
            <a:r>
              <a:rPr lang="fr-FR" dirty="0" smtClean="0"/>
              <a:t>siège </a:t>
            </a:r>
            <a:r>
              <a:rPr lang="fr-FR" dirty="0"/>
              <a:t>à droite : main droite saisit le pied droit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57" y="692696"/>
            <a:ext cx="8466285"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100124"/>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12648" y="4077072"/>
            <a:ext cx="8153400" cy="2780928"/>
          </a:xfrm>
        </p:spPr>
        <p:txBody>
          <a:bodyPr/>
          <a:lstStyle/>
          <a:p>
            <a:r>
              <a:rPr lang="fr-FR" dirty="0" smtClean="0"/>
              <a:t>Traction </a:t>
            </a:r>
            <a:r>
              <a:rPr lang="fr-FR" dirty="0"/>
              <a:t>douce sur le pied qu’on ramène à la vulve et de lui-même le fœtus se </a:t>
            </a:r>
            <a:r>
              <a:rPr lang="fr-FR" dirty="0" err="1"/>
              <a:t>verticalise</a:t>
            </a:r>
            <a:r>
              <a:rPr lang="fr-FR" dirty="0"/>
              <a:t> en présentation du siège, si la traction sur le pied reste sans résultat, il est nécessaire d’aller </a:t>
            </a:r>
            <a:r>
              <a:rPr lang="fr-FR" dirty="0" smtClean="0"/>
              <a:t>chercher </a:t>
            </a:r>
            <a:r>
              <a:rPr lang="fr-FR" dirty="0"/>
              <a:t>l’autre pied. l’accouchement se poursuit par la grande extraction de siège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904"/>
            <a:ext cx="7074824" cy="41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27496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153400" cy="1341120"/>
          </a:xfrm>
        </p:spPr>
        <p:txBody>
          <a:bodyPr/>
          <a:lstStyle/>
          <a:p>
            <a:r>
              <a:rPr lang="fr-FR" dirty="0">
                <a:solidFill>
                  <a:schemeClr val="tx1"/>
                </a:solidFill>
              </a:rPr>
              <a:t>Définition</a:t>
            </a:r>
          </a:p>
        </p:txBody>
      </p:sp>
      <p:sp>
        <p:nvSpPr>
          <p:cNvPr id="3" name="Espace réservé du contenu 2"/>
          <p:cNvSpPr>
            <a:spLocks noGrp="1"/>
          </p:cNvSpPr>
          <p:nvPr>
            <p:ph sz="quarter" idx="13"/>
          </p:nvPr>
        </p:nvSpPr>
        <p:spPr/>
        <p:txBody>
          <a:bodyPr>
            <a:normAutofit/>
          </a:bodyPr>
          <a:lstStyle/>
          <a:p>
            <a:r>
              <a:rPr lang="fr-FR" dirty="0" smtClean="0"/>
              <a:t>La </a:t>
            </a:r>
            <a:r>
              <a:rPr lang="fr-FR" dirty="0" smtClean="0"/>
              <a:t>présentation </a:t>
            </a:r>
            <a:r>
              <a:rPr lang="fr-FR" dirty="0" smtClean="0"/>
              <a:t>transverse </a:t>
            </a:r>
            <a:r>
              <a:rPr lang="fr-FR" dirty="0" smtClean="0"/>
              <a:t>est </a:t>
            </a:r>
            <a:r>
              <a:rPr lang="fr-FR" dirty="0" smtClean="0"/>
              <a:t>caractérisée par le fait que le fœtus ne présente au détroit supérieur ni son pôle céphalique ni son pôle </a:t>
            </a:r>
            <a:r>
              <a:rPr lang="fr-FR" dirty="0" err="1" smtClean="0"/>
              <a:t>podalique</a:t>
            </a:r>
            <a:r>
              <a:rPr lang="fr-FR" dirty="0" smtClean="0"/>
              <a:t> mais son flanc</a:t>
            </a:r>
            <a:r>
              <a:rPr lang="fr-FR" dirty="0" smtClean="0"/>
              <a:t>.</a:t>
            </a:r>
          </a:p>
          <a:p>
            <a:r>
              <a:rPr lang="fr-FR" dirty="0"/>
              <a:t>présentation </a:t>
            </a:r>
            <a:r>
              <a:rPr lang="fr-FR" dirty="0" smtClean="0"/>
              <a:t>rare (</a:t>
            </a:r>
            <a:r>
              <a:rPr lang="fr-FR" dirty="0"/>
              <a:t>0.3 à 0.8 % </a:t>
            </a:r>
            <a:r>
              <a:rPr lang="fr-FR" dirty="0" smtClean="0"/>
              <a:t>), </a:t>
            </a:r>
            <a:br>
              <a:rPr lang="fr-FR" dirty="0" smtClean="0"/>
            </a:br>
            <a:r>
              <a:rPr lang="fr-FR" dirty="0" smtClean="0"/>
              <a:t>incompatible avec l’accouchement </a:t>
            </a:r>
            <a:br>
              <a:rPr lang="fr-FR" dirty="0" smtClean="0"/>
            </a:br>
            <a:r>
              <a:rPr lang="fr-FR" dirty="0" smtClean="0"/>
              <a:t>par </a:t>
            </a:r>
            <a:r>
              <a:rPr lang="fr-FR" dirty="0"/>
              <a:t>les voies </a:t>
            </a:r>
            <a:r>
              <a:rPr lang="fr-FR" dirty="0" smtClean="0"/>
              <a:t>naturelles</a:t>
            </a:r>
            <a:r>
              <a:rPr lang="fr-FR" dirty="0"/>
              <a:t>.</a:t>
            </a:r>
            <a:endParaRPr lang="fr-FR" dirty="0" smtClean="0"/>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573" b="76823" l="44656" r="73060"/>
                    </a14:imgEffect>
                  </a14:imgLayer>
                </a14:imgProps>
              </a:ext>
              <a:ext uri="{28A0092B-C50C-407E-A947-70E740481C1C}">
                <a14:useLocalDpi xmlns:a14="http://schemas.microsoft.com/office/drawing/2010/main" val="0"/>
              </a:ext>
            </a:extLst>
          </a:blip>
          <a:srcRect l="44509" t="19057" r="25920" b="22421"/>
          <a:stretch/>
        </p:blipFill>
        <p:spPr bwMode="auto">
          <a:xfrm>
            <a:off x="5868144" y="2975720"/>
            <a:ext cx="3489130" cy="388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mais elle présente un risque de rupture utérine et danger sur le fœtus.</a:t>
            </a:r>
          </a:p>
          <a:p>
            <a:r>
              <a:rPr lang="fr-FR" dirty="0" smtClean="0"/>
              <a:t>Dans tout les autres cas (poche des eaux rompue, dilatation incomplète) on fait une césarienne. Elle sera difficile</a:t>
            </a: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tx1"/>
                </a:solidFill>
              </a:rPr>
              <a:t>Conclusion</a:t>
            </a:r>
            <a:endParaRPr lang="fr-FR" dirty="0">
              <a:solidFill>
                <a:schemeClr val="tx1"/>
              </a:solidFill>
            </a:endParaRPr>
          </a:p>
        </p:txBody>
      </p:sp>
      <p:sp>
        <p:nvSpPr>
          <p:cNvPr id="3" name="Espace réservé du contenu 2"/>
          <p:cNvSpPr>
            <a:spLocks noGrp="1"/>
          </p:cNvSpPr>
          <p:nvPr>
            <p:ph sz="quarter" idx="13"/>
          </p:nvPr>
        </p:nvSpPr>
        <p:spPr/>
        <p:txBody>
          <a:bodyPr>
            <a:normAutofit fontScale="92500" lnSpcReduction="10000"/>
          </a:bodyPr>
          <a:lstStyle/>
          <a:p>
            <a:r>
              <a:rPr lang="fr-FR" dirty="0" smtClean="0"/>
              <a:t>La présentation de l’épaule est très dystocique, l’accouchement spontané par voie basse est impossible. elle doit bénéficier d’une prophylaxie par MVE enfin de grossesse. chez la primipare où la version est contre indiqués la césarienne prophylactique est le traitement adéquat.</a:t>
            </a:r>
          </a:p>
          <a:p>
            <a:r>
              <a:rPr lang="fr-FR" dirty="0" smtClean="0"/>
              <a:t>pendant le travail la VMI si possible, sinon césarienne.</a:t>
            </a:r>
          </a:p>
          <a:p>
            <a:r>
              <a:rPr lang="fr-FR" dirty="0" smtClean="0"/>
              <a:t>Actuellement on recule de plus en plus devant les manouvres par voie basse alors que </a:t>
            </a:r>
            <a:r>
              <a:rPr lang="fr-FR" smtClean="0"/>
              <a:t>la césarienne </a:t>
            </a:r>
            <a:r>
              <a:rPr lang="fr-FR" dirty="0" smtClean="0"/>
              <a:t>est devenue le traitement de choix</a:t>
            </a: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idx="1"/>
          </p:nvPr>
        </p:nvSpPr>
        <p:spPr/>
        <p:txBody>
          <a:bodyPr/>
          <a:lstStyle/>
          <a:p>
            <a:r>
              <a:rPr lang="fr-FR" dirty="0" smtClean="0"/>
              <a:t>L’épaule négligée est une complication de la présentation de l’épaule: c’est l’aboutissement inéluctable d’une présentation de l’épaule livrée à elle-même.</a:t>
            </a:r>
            <a:endParaRPr lang="fr-FR"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Variétés de position</a:t>
            </a:r>
          </a:p>
        </p:txBody>
      </p:sp>
      <p:sp>
        <p:nvSpPr>
          <p:cNvPr id="3" name="Espace réservé du contenu 2"/>
          <p:cNvSpPr>
            <a:spLocks noGrp="1"/>
          </p:cNvSpPr>
          <p:nvPr>
            <p:ph idx="1"/>
          </p:nvPr>
        </p:nvSpPr>
        <p:spPr/>
        <p:txBody>
          <a:bodyPr/>
          <a:lstStyle/>
          <a:p>
            <a:r>
              <a:rPr lang="fr-FR" dirty="0"/>
              <a:t>Le dos du fœtus est en avant (</a:t>
            </a:r>
            <a:r>
              <a:rPr lang="fr-FR" dirty="0" smtClean="0"/>
              <a:t>dorso-antérieures</a:t>
            </a:r>
            <a:r>
              <a:rPr lang="fr-FR" dirty="0"/>
              <a:t>) ou en arrière ( dorso- postérieures</a:t>
            </a:r>
            <a:r>
              <a:rPr lang="fr-FR" dirty="0" smtClean="0"/>
              <a:t>)</a:t>
            </a:r>
          </a:p>
          <a:p>
            <a:r>
              <a:rPr lang="fr-FR" dirty="0" smtClean="0"/>
              <a:t>Les </a:t>
            </a:r>
            <a:r>
              <a:rPr lang="fr-FR" dirty="0"/>
              <a:t>dorso-antérieures sont les plus </a:t>
            </a:r>
            <a:r>
              <a:rPr lang="fr-FR" dirty="0" smtClean="0"/>
              <a:t>fréquentes</a:t>
            </a:r>
          </a:p>
          <a:p>
            <a:r>
              <a:rPr lang="fr-FR" dirty="0" smtClean="0"/>
              <a:t>On </a:t>
            </a:r>
            <a:r>
              <a:rPr lang="fr-FR" dirty="0"/>
              <a:t>distingue: ▪ </a:t>
            </a:r>
            <a:endParaRPr lang="fr-FR" dirty="0" smtClean="0"/>
          </a:p>
          <a:p>
            <a:pPr lvl="1"/>
            <a:r>
              <a:rPr lang="fr-FR" dirty="0" smtClean="0"/>
              <a:t>Epaule </a:t>
            </a:r>
            <a:r>
              <a:rPr lang="fr-FR" dirty="0"/>
              <a:t>droite en dorso-antérieure </a:t>
            </a:r>
            <a:endParaRPr lang="fr-FR" dirty="0" smtClean="0"/>
          </a:p>
          <a:p>
            <a:pPr lvl="1"/>
            <a:r>
              <a:rPr lang="fr-FR" dirty="0" smtClean="0"/>
              <a:t>Épaule </a:t>
            </a:r>
            <a:r>
              <a:rPr lang="fr-FR" dirty="0"/>
              <a:t>gauche en dorso-antérieure </a:t>
            </a:r>
            <a:endParaRPr lang="fr-FR" dirty="0" smtClean="0"/>
          </a:p>
          <a:p>
            <a:pPr lvl="1"/>
            <a:r>
              <a:rPr lang="fr-FR" dirty="0" smtClean="0"/>
              <a:t>Epaule </a:t>
            </a:r>
            <a:r>
              <a:rPr lang="fr-FR" dirty="0"/>
              <a:t>droite en dorso-postérieure </a:t>
            </a:r>
            <a:endParaRPr lang="fr-FR" dirty="0" smtClean="0"/>
          </a:p>
          <a:p>
            <a:pPr lvl="1"/>
            <a:r>
              <a:rPr lang="fr-FR" dirty="0" smtClean="0"/>
              <a:t>Épaule </a:t>
            </a:r>
            <a:r>
              <a:rPr lang="fr-FR" dirty="0"/>
              <a:t>gauche en dorso-postérieure</a:t>
            </a:r>
          </a:p>
        </p:txBody>
      </p:sp>
    </p:spTree>
    <p:extLst>
      <p:ext uri="{BB962C8B-B14F-4D97-AF65-F5344CB8AC3E}">
        <p14:creationId xmlns:p14="http://schemas.microsoft.com/office/powerpoint/2010/main" val="392207870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2" y="332656"/>
            <a:ext cx="915795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29491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tretch>
            <a:fillRect/>
          </a:stretch>
        </p:blipFill>
        <p:spPr bwMode="auto">
          <a:xfrm>
            <a:off x="2813480" y="1803400"/>
            <a:ext cx="3751990" cy="4322763"/>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a:t>
            </a:r>
            <a:endParaRPr lang="fr-FR" dirty="0"/>
          </a:p>
        </p:txBody>
      </p:sp>
      <p:pic>
        <p:nvPicPr>
          <p:cNvPr id="2050" name="Picture 2"/>
          <p:cNvPicPr>
            <a:picLocks noGrp="1" noChangeAspect="1" noChangeArrowheads="1"/>
          </p:cNvPicPr>
          <p:nvPr>
            <p:ph idx="1"/>
          </p:nvPr>
        </p:nvPicPr>
        <p:blipFill>
          <a:blip r:embed="rId2" cstate="print"/>
          <a:stretch>
            <a:fillRect/>
          </a:stretch>
        </p:blipFill>
        <p:spPr bwMode="auto">
          <a:xfrm>
            <a:off x="2644476" y="1803400"/>
            <a:ext cx="4089998" cy="4322763"/>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Etiologies</a:t>
            </a:r>
            <a:endParaRPr lang="fr-FR" dirty="0">
              <a:solidFill>
                <a:schemeClr val="tx1"/>
              </a:solidFill>
            </a:endParaRPr>
          </a:p>
        </p:txBody>
      </p:sp>
      <p:sp>
        <p:nvSpPr>
          <p:cNvPr id="3" name="Espace réservé du contenu 2"/>
          <p:cNvSpPr>
            <a:spLocks noGrp="1"/>
          </p:cNvSpPr>
          <p:nvPr>
            <p:ph idx="1"/>
          </p:nvPr>
        </p:nvSpPr>
        <p:spPr/>
        <p:txBody>
          <a:bodyPr/>
          <a:lstStyle/>
          <a:p>
            <a:r>
              <a:rPr lang="fr-FR" dirty="0" smtClean="0"/>
              <a:t>On distingue deux types de présentations de l’épaule  qui diffèrent par leur facteur causal et donc leur pronostic:</a:t>
            </a:r>
          </a:p>
          <a:p>
            <a:endParaRPr lang="fr-FR" dirty="0"/>
          </a:p>
        </p:txBody>
      </p:sp>
    </p:spTree>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Thème1</Template>
  <TotalTime>4791</TotalTime>
  <Words>963</Words>
  <Application>Microsoft Office PowerPoint</Application>
  <PresentationFormat>Affichage à l'écran (4:3)</PresentationFormat>
  <Paragraphs>88</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Thème1</vt:lpstr>
      <vt:lpstr>      Présentation transverse</vt:lpstr>
      <vt:lpstr>Objectifs</vt:lpstr>
      <vt:lpstr>Définition</vt:lpstr>
      <vt:lpstr>Présentation PowerPoint</vt:lpstr>
      <vt:lpstr>Variétés de position</vt:lpstr>
      <vt:lpstr>Présentation PowerPoint</vt:lpstr>
      <vt:lpstr>Présentation PowerPoint</vt:lpstr>
      <vt:lpstr>e</vt:lpstr>
      <vt:lpstr>Etiologies</vt:lpstr>
      <vt:lpstr>Les présentations imposées</vt:lpstr>
      <vt:lpstr>Présentation PowerPoint</vt:lpstr>
      <vt:lpstr>Présentation PowerPoint</vt:lpstr>
      <vt:lpstr>Les présentations accidentelles</vt:lpstr>
      <vt:lpstr>Diagnostic clinique</vt:lpstr>
      <vt:lpstr>En fin de grossesse</vt:lpstr>
      <vt:lpstr>Examen clinique</vt:lpstr>
      <vt:lpstr>À la palpation</vt:lpstr>
      <vt:lpstr>Toucher vaginal</vt:lpstr>
      <vt:lpstr>Au cours du travail</vt:lpstr>
      <vt:lpstr>Pendant le travail avec membranes rompues :</vt:lpstr>
      <vt:lpstr>Présentation PowerPoint</vt:lpstr>
      <vt:lpstr>Epaule négligée</vt:lpstr>
      <vt:lpstr>Examens complémentaires</vt:lpstr>
      <vt:lpstr>Présentation PowerPoint</vt:lpstr>
      <vt:lpstr>Pronostic</vt:lpstr>
      <vt:lpstr>Conduite à tenir</vt:lpstr>
      <vt:lpstr>Présentation PowerPoint</vt:lpstr>
      <vt:lpstr>Présentation PowerPoint</vt:lpstr>
      <vt:lpstr>Présentation PowerPoint</vt:lpstr>
      <vt:lpstr>Présentation PowerPoint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face</dc:title>
  <dc:creator>LENOVO</dc:creator>
  <cp:lastModifiedBy>Toshiba</cp:lastModifiedBy>
  <cp:revision>177</cp:revision>
  <dcterms:created xsi:type="dcterms:W3CDTF">2013-09-21T20:22:19Z</dcterms:created>
  <dcterms:modified xsi:type="dcterms:W3CDTF">2021-06-29T13:56:38Z</dcterms:modified>
</cp:coreProperties>
</file>