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08/04/2019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08/04/2019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Leucorrhée</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Associations d'agents pathogènes</a:t>
            </a:r>
          </a:p>
          <a:p>
            <a:r>
              <a:rPr lang="fr-FR" dirty="0" smtClean="0"/>
              <a:t>Les plus fréquentes sont :</a:t>
            </a:r>
          </a:p>
          <a:p>
            <a:pPr>
              <a:buNone/>
            </a:pPr>
            <a:r>
              <a:rPr lang="fr-FR" dirty="0" smtClean="0"/>
              <a:t>      - gonocoque + Chlamydia ;</a:t>
            </a:r>
          </a:p>
          <a:p>
            <a:pPr>
              <a:buNone/>
            </a:pPr>
            <a:r>
              <a:rPr lang="fr-FR" dirty="0" smtClean="0"/>
              <a:t>      - gonocoque + Candida </a:t>
            </a:r>
            <a:r>
              <a:rPr lang="fr-FR" dirty="0" err="1" smtClean="0"/>
              <a:t>albicans</a:t>
            </a:r>
            <a:r>
              <a:rPr lang="fr-FR" dirty="0" smtClean="0"/>
              <a:t> ;</a:t>
            </a:r>
          </a:p>
          <a:p>
            <a:pPr>
              <a:buNone/>
            </a:pPr>
            <a:r>
              <a:rPr lang="fr-FR" dirty="0" smtClean="0"/>
              <a:t>      - gonocoque + tréponème ;</a:t>
            </a:r>
          </a:p>
          <a:p>
            <a:pPr>
              <a:buNone/>
            </a:pPr>
            <a:r>
              <a:rPr lang="fr-FR" dirty="0" smtClean="0"/>
              <a:t>     - levure + Trichomonas.</a:t>
            </a:r>
          </a:p>
          <a:p>
            <a:pPr>
              <a:buNone/>
            </a:pPr>
            <a:r>
              <a:rPr lang="fr-FR" b="1" dirty="0" smtClean="0"/>
              <a:t> </a:t>
            </a:r>
            <a:endParaRPr lang="fr-FR"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Examen clinique</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INTERROGATOIRE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47500" lnSpcReduction="20000"/>
          </a:bodyPr>
          <a:lstStyle/>
          <a:p>
            <a:pPr>
              <a:buNone/>
            </a:pPr>
            <a:r>
              <a:rPr lang="fr-FR" dirty="0" smtClean="0"/>
              <a:t>Il précise les points suivants :</a:t>
            </a:r>
          </a:p>
          <a:p>
            <a:endParaRPr lang="fr-FR" dirty="0" smtClean="0"/>
          </a:p>
          <a:p>
            <a:pPr>
              <a:buNone/>
            </a:pPr>
            <a:r>
              <a:rPr lang="fr-FR" dirty="0" smtClean="0"/>
              <a:t>      * date du début des troubles </a:t>
            </a:r>
          </a:p>
          <a:p>
            <a:pPr>
              <a:buNone/>
            </a:pPr>
            <a:r>
              <a:rPr lang="fr-FR" dirty="0" smtClean="0"/>
              <a:t>;</a:t>
            </a:r>
          </a:p>
          <a:p>
            <a:pPr>
              <a:buNone/>
            </a:pPr>
            <a:r>
              <a:rPr lang="fr-FR" dirty="0" smtClean="0"/>
              <a:t>      * caractères de l'écoulement ;</a:t>
            </a:r>
          </a:p>
          <a:p>
            <a:pPr>
              <a:buNone/>
            </a:pPr>
            <a:endParaRPr lang="fr-FR" dirty="0" smtClean="0"/>
          </a:p>
          <a:p>
            <a:pPr>
              <a:buNone/>
            </a:pPr>
            <a:r>
              <a:rPr lang="fr-FR" dirty="0" smtClean="0"/>
              <a:t>      * existence d'une cause favorisante :</a:t>
            </a:r>
          </a:p>
          <a:p>
            <a:pPr>
              <a:buNone/>
            </a:pPr>
            <a:endParaRPr lang="fr-FR" dirty="0" smtClean="0"/>
          </a:p>
          <a:p>
            <a:pPr>
              <a:buNone/>
            </a:pPr>
            <a:r>
              <a:rPr lang="fr-FR" dirty="0" smtClean="0"/>
              <a:t>      * existence d'une cause </a:t>
            </a:r>
            <a:r>
              <a:rPr lang="fr-FR" dirty="0" err="1" smtClean="0"/>
              <a:t>déclenchante</a:t>
            </a:r>
            <a:r>
              <a:rPr lang="fr-FR" dirty="0" smtClean="0"/>
              <a:t> :</a:t>
            </a:r>
          </a:p>
          <a:p>
            <a:pPr>
              <a:buNone/>
            </a:pPr>
            <a:r>
              <a:rPr lang="fr-FR" dirty="0" smtClean="0"/>
              <a:t>     </a:t>
            </a:r>
          </a:p>
          <a:p>
            <a:pPr>
              <a:buNone/>
            </a:pPr>
            <a:r>
              <a:rPr lang="fr-FR" dirty="0" smtClean="0"/>
              <a:t>     * signes fonctionnels associés :</a:t>
            </a:r>
          </a:p>
          <a:p>
            <a:pPr>
              <a:buNone/>
            </a:pPr>
            <a:r>
              <a:rPr lang="fr-FR" dirty="0" smtClean="0"/>
              <a:t>         - prurit vulvaire ;</a:t>
            </a:r>
          </a:p>
          <a:p>
            <a:pPr>
              <a:buNone/>
            </a:pPr>
            <a:r>
              <a:rPr lang="fr-FR" dirty="0" smtClean="0"/>
              <a:t>         - brûlures vaginales ;</a:t>
            </a:r>
          </a:p>
          <a:p>
            <a:pPr>
              <a:buNone/>
            </a:pPr>
            <a:r>
              <a:rPr lang="fr-FR" dirty="0" smtClean="0"/>
              <a:t>         - dyspareunie ;</a:t>
            </a:r>
          </a:p>
          <a:p>
            <a:pPr>
              <a:buNone/>
            </a:pPr>
            <a:r>
              <a:rPr lang="fr-FR" dirty="0" smtClean="0"/>
              <a:t>         - algies pelviennes ;</a:t>
            </a:r>
          </a:p>
          <a:p>
            <a:pPr>
              <a:buNone/>
            </a:pPr>
            <a:r>
              <a:rPr lang="fr-FR" dirty="0" smtClean="0"/>
              <a:t>         - signes urinaires et digestifs ;</a:t>
            </a:r>
          </a:p>
          <a:p>
            <a:pPr>
              <a:buNone/>
            </a:pPr>
            <a:endParaRPr lang="fr-FR" dirty="0" smtClean="0"/>
          </a:p>
          <a:p>
            <a:pPr>
              <a:buNone/>
            </a:pPr>
            <a:r>
              <a:rPr lang="fr-FR" dirty="0" smtClean="0"/>
              <a:t>      * traitement déjà pris.</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EXAMEN GYNECOLOGIQUE ET GENERAL</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     * </a:t>
            </a:r>
            <a:r>
              <a:rPr lang="fr-FR" b="1" dirty="0" smtClean="0"/>
              <a:t>Inspection de la région </a:t>
            </a:r>
            <a:r>
              <a:rPr lang="fr-FR" b="1" dirty="0" err="1" smtClean="0"/>
              <a:t>vulvo</a:t>
            </a:r>
            <a:r>
              <a:rPr lang="fr-FR" b="1" dirty="0" smtClean="0"/>
              <a:t>-périnéale,</a:t>
            </a:r>
            <a:r>
              <a:rPr lang="fr-FR" dirty="0" smtClean="0"/>
              <a:t> peau et muqueuse</a:t>
            </a:r>
          </a:p>
          <a:p>
            <a:pPr>
              <a:buNone/>
            </a:pPr>
            <a:r>
              <a:rPr lang="fr-FR" dirty="0" smtClean="0"/>
              <a:t>      * </a:t>
            </a:r>
            <a:r>
              <a:rPr lang="fr-FR" b="1" dirty="0" smtClean="0"/>
              <a:t>L'examen du vagin</a:t>
            </a:r>
            <a:r>
              <a:rPr lang="fr-FR" dirty="0" smtClean="0"/>
              <a:t> entre les valves du spéculum sans savon </a:t>
            </a:r>
          </a:p>
          <a:p>
            <a:pPr>
              <a:buNone/>
            </a:pPr>
            <a:r>
              <a:rPr lang="fr-FR" dirty="0" smtClean="0"/>
              <a:t>      * </a:t>
            </a:r>
            <a:r>
              <a:rPr lang="fr-FR" b="1" dirty="0" smtClean="0"/>
              <a:t>L'examen du col</a:t>
            </a:r>
            <a:r>
              <a:rPr lang="fr-FR" dirty="0" smtClean="0"/>
              <a:t> </a:t>
            </a:r>
          </a:p>
          <a:p>
            <a:pPr>
              <a:buNone/>
            </a:pPr>
            <a:r>
              <a:rPr lang="fr-FR" dirty="0" smtClean="0"/>
              <a:t>      * </a:t>
            </a:r>
            <a:r>
              <a:rPr lang="fr-FR" b="1" dirty="0" smtClean="0"/>
              <a:t>Le toucher vaginal,</a:t>
            </a:r>
            <a:r>
              <a:rPr lang="fr-FR" dirty="0" smtClean="0"/>
              <a:t> souvent douloureux, </a:t>
            </a:r>
            <a:r>
              <a:rPr lang="fr-FR" dirty="0" smtClean="0"/>
              <a:t>apprécie l'utérus</a:t>
            </a:r>
            <a:r>
              <a:rPr lang="fr-FR" dirty="0" smtClean="0"/>
              <a:t>, les annexes, les paramètres.</a:t>
            </a:r>
          </a:p>
          <a:p>
            <a:pPr>
              <a:buNone/>
            </a:pPr>
            <a:r>
              <a:rPr lang="fr-FR" dirty="0" smtClean="0"/>
              <a:t>      * L'examen du partenaire est souhaitable s'il est présent.</a:t>
            </a:r>
          </a:p>
          <a:p>
            <a:pPr>
              <a:buNone/>
            </a:pPr>
            <a:r>
              <a:rPr lang="fr-FR" dirty="0" smtClean="0"/>
              <a:t>      * Palpation des aires ganglionnaires, prise de la température, recherche de lésions de la peau et des phanères, palpation de l'abdomen et particulièrement de l'hypocondre droit (recherche d'une </a:t>
            </a:r>
            <a:r>
              <a:rPr lang="fr-FR" dirty="0" err="1" smtClean="0"/>
              <a:t>périhépatite</a:t>
            </a:r>
            <a:r>
              <a:rPr lang="fr-FR" dirty="0" smtClean="0"/>
              <a:t>). Enfin, recherche d'une mycose, digestive ou buccale, associée.</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EXAMEN EXTEMPORANE DES SECRETIONS VAGINALES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pPr>
              <a:buNone/>
            </a:pPr>
            <a:endParaRPr lang="fr-FR" dirty="0" smtClean="0"/>
          </a:p>
          <a:p>
            <a:pPr>
              <a:buNone/>
            </a:pPr>
            <a:r>
              <a:rPr lang="fr-FR" dirty="0" smtClean="0"/>
              <a:t>Deux frottis</a:t>
            </a:r>
          </a:p>
          <a:p>
            <a:pPr>
              <a:buNone/>
            </a:pPr>
            <a:r>
              <a:rPr lang="fr-FR" b="1" dirty="0" smtClean="0"/>
              <a:t>On effectue deux frottis</a:t>
            </a:r>
            <a:r>
              <a:rPr lang="fr-FR" dirty="0" smtClean="0"/>
              <a:t> dans le cul-de-sac postérieur du vagin :</a:t>
            </a:r>
          </a:p>
          <a:p>
            <a:pPr>
              <a:buNone/>
            </a:pPr>
            <a:r>
              <a:rPr lang="fr-FR" dirty="0" smtClean="0"/>
              <a:t>      * un avec une goutte de sérum physiologique ; il permet :</a:t>
            </a:r>
          </a:p>
          <a:p>
            <a:pPr>
              <a:buNone/>
            </a:pPr>
            <a:r>
              <a:rPr lang="fr-FR" dirty="0" smtClean="0"/>
              <a:t>         - d'apprécier les cellules vaginales ;</a:t>
            </a:r>
          </a:p>
          <a:p>
            <a:pPr>
              <a:buNone/>
            </a:pPr>
            <a:r>
              <a:rPr lang="fr-FR" dirty="0" smtClean="0"/>
              <a:t>         - de rechercher des polynucléaires et des Trichomonas ;</a:t>
            </a:r>
          </a:p>
          <a:p>
            <a:pPr>
              <a:buNone/>
            </a:pPr>
            <a:r>
              <a:rPr lang="fr-FR" dirty="0" smtClean="0"/>
              <a:t>      * l'autre avec une goutte de potasse à 5% :</a:t>
            </a:r>
          </a:p>
          <a:p>
            <a:pPr>
              <a:buNone/>
            </a:pPr>
            <a:r>
              <a:rPr lang="fr-FR" dirty="0" smtClean="0"/>
              <a:t>         - il permet de rechercher des filaments mycéliens et/ou des spores ;</a:t>
            </a:r>
          </a:p>
          <a:p>
            <a:pPr>
              <a:buNone/>
            </a:pPr>
            <a:r>
              <a:rPr lang="fr-FR" dirty="0" smtClean="0"/>
              <a:t>         - la potasse dissout les cellules vaginales.</a:t>
            </a:r>
          </a:p>
          <a:p>
            <a:pPr>
              <a:buNone/>
            </a:pPr>
            <a:r>
              <a:rPr lang="fr-FR" dirty="0" smtClean="0"/>
              <a:t>     * le test à la potasse ou " sniff test " :</a:t>
            </a:r>
          </a:p>
          <a:p>
            <a:pPr>
              <a:buNone/>
            </a:pPr>
            <a:r>
              <a:rPr lang="fr-FR" dirty="0" smtClean="0"/>
              <a:t>         - on mélange sur une lame les sécrétions vaginales à une goutte de potasse à 10% ;</a:t>
            </a:r>
          </a:p>
          <a:p>
            <a:pPr>
              <a:buNone/>
            </a:pPr>
            <a:r>
              <a:rPr lang="fr-FR" dirty="0" smtClean="0"/>
              <a:t>         - le dégagement d'une odeur de poisson pourri témoigne d'une vaginite non spécifique.</a:t>
            </a:r>
          </a:p>
          <a:p>
            <a:pPr>
              <a:buNone/>
            </a:pPr>
            <a:endParaRPr lang="fr-FR"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smtClean="0"/>
              <a:t>Par contre, l'examen bactériologique au laboratoire</a:t>
            </a:r>
            <a:r>
              <a:rPr lang="fr-FR" dirty="0" smtClean="0"/>
              <a:t> est indispensable s'il y a :</a:t>
            </a:r>
          </a:p>
          <a:p>
            <a:pPr>
              <a:buNone/>
            </a:pPr>
            <a:r>
              <a:rPr lang="fr-FR" dirty="0" smtClean="0"/>
              <a:t>      - frottis sale avec des polynucléaires altérés sans Trichomonas ni levures ;</a:t>
            </a:r>
          </a:p>
          <a:p>
            <a:pPr>
              <a:buNone/>
            </a:pPr>
            <a:r>
              <a:rPr lang="fr-FR" dirty="0" smtClean="0"/>
              <a:t>      - suspicion de gonococcie ;</a:t>
            </a:r>
          </a:p>
          <a:p>
            <a:pPr>
              <a:buNone/>
            </a:pPr>
            <a:r>
              <a:rPr lang="fr-FR" dirty="0" smtClean="0"/>
              <a:t>      - infections récidivantes ;</a:t>
            </a:r>
          </a:p>
          <a:p>
            <a:pPr>
              <a:buNone/>
            </a:pPr>
            <a:r>
              <a:rPr lang="fr-FR" dirty="0" smtClean="0"/>
              <a:t>      - signes cliniques d'infection du haut appareil.</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Etiologies des leucorrhées pathologiques</a:t>
            </a:r>
            <a:br>
              <a:rPr lang="fr-FR" dirty="0" smtClean="0"/>
            </a:b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VULVO-VAGINITES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Vulvo-vaginite à Trichomonas </a:t>
            </a:r>
            <a:r>
              <a:rPr lang="fr-FR" b="1" u="sng" dirty="0" err="1" smtClean="0"/>
              <a:t>vaginalis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dirty="0" smtClean="0"/>
              <a:t>Transmission vénérienne dans la plupart des cas.</a:t>
            </a:r>
          </a:p>
          <a:p>
            <a:pPr>
              <a:buNone/>
            </a:pPr>
            <a:r>
              <a:rPr lang="fr-FR" dirty="0" smtClean="0"/>
              <a:t> </a:t>
            </a:r>
          </a:p>
          <a:p>
            <a:pPr>
              <a:buNone/>
            </a:pPr>
            <a:r>
              <a:rPr lang="fr-FR" dirty="0" smtClean="0"/>
              <a:t>Diagnostic</a:t>
            </a:r>
          </a:p>
          <a:p>
            <a:pPr>
              <a:buNone/>
            </a:pPr>
            <a:r>
              <a:rPr lang="fr-FR" dirty="0" smtClean="0"/>
              <a:t>      * </a:t>
            </a:r>
            <a:r>
              <a:rPr lang="fr-FR" b="1" dirty="0" smtClean="0"/>
              <a:t>A l'examen :</a:t>
            </a:r>
            <a:endParaRPr lang="fr-FR" dirty="0" smtClean="0"/>
          </a:p>
          <a:p>
            <a:pPr>
              <a:buNone/>
            </a:pPr>
            <a:r>
              <a:rPr lang="fr-FR" dirty="0" smtClean="0"/>
              <a:t>         - dyspareunie, prurit, </a:t>
            </a:r>
            <a:r>
              <a:rPr lang="fr-FR" dirty="0" err="1" smtClean="0"/>
              <a:t>spotting</a:t>
            </a:r>
            <a:r>
              <a:rPr lang="fr-FR" dirty="0" smtClean="0"/>
              <a:t> ;</a:t>
            </a:r>
          </a:p>
          <a:p>
            <a:pPr>
              <a:buNone/>
            </a:pPr>
            <a:r>
              <a:rPr lang="fr-FR" dirty="0" smtClean="0"/>
              <a:t>         - écoulement fluide, abondant, </a:t>
            </a:r>
            <a:r>
              <a:rPr lang="fr-FR" b="1" dirty="0" smtClean="0"/>
              <a:t>verdâtre</a:t>
            </a:r>
            <a:r>
              <a:rPr lang="fr-FR" dirty="0" smtClean="0"/>
              <a:t>, nauséabond (plâtre frais), </a:t>
            </a:r>
            <a:r>
              <a:rPr lang="fr-FR" b="1" dirty="0" smtClean="0"/>
              <a:t>spumeux</a:t>
            </a:r>
            <a:r>
              <a:rPr lang="fr-FR" dirty="0" smtClean="0"/>
              <a:t> ;</a:t>
            </a:r>
          </a:p>
          <a:p>
            <a:pPr>
              <a:buNone/>
            </a:pPr>
            <a:r>
              <a:rPr lang="fr-FR" dirty="0" smtClean="0"/>
              <a:t>         - la muqueuse vaginale est rouge, parfois granuleuse (vaginite </a:t>
            </a:r>
            <a:r>
              <a:rPr lang="fr-FR" dirty="0" err="1" smtClean="0"/>
              <a:t>granulomateuse</a:t>
            </a:r>
            <a:r>
              <a:rPr lang="fr-FR" dirty="0" smtClean="0"/>
              <a:t>) ;</a:t>
            </a:r>
          </a:p>
          <a:p>
            <a:pPr>
              <a:buNone/>
            </a:pPr>
            <a:r>
              <a:rPr lang="fr-FR" dirty="0" smtClean="0"/>
              <a:t>         - le col est framboisé, prenant mal le </a:t>
            </a:r>
            <a:r>
              <a:rPr lang="fr-FR" dirty="0" err="1" smtClean="0"/>
              <a:t>lugol</a:t>
            </a:r>
            <a:r>
              <a:rPr lang="fr-FR" dirty="0" smtClean="0"/>
              <a:t>, réalisant une </a:t>
            </a:r>
            <a:r>
              <a:rPr lang="fr-FR" dirty="0" err="1" smtClean="0"/>
              <a:t>colpite</a:t>
            </a:r>
            <a:r>
              <a:rPr lang="fr-FR" dirty="0" smtClean="0"/>
              <a:t> punctiforme à gros grains visibles à l'œil nu.</a:t>
            </a:r>
          </a:p>
          <a:p>
            <a:pPr>
              <a:buNone/>
            </a:pPr>
            <a:r>
              <a:rPr lang="fr-FR" dirty="0" smtClean="0"/>
              <a:t>      * </a:t>
            </a:r>
            <a:r>
              <a:rPr lang="fr-FR" b="1" dirty="0" smtClean="0"/>
              <a:t>Le diagnostic :</a:t>
            </a:r>
            <a:endParaRPr lang="fr-FR" dirty="0" smtClean="0"/>
          </a:p>
          <a:p>
            <a:pPr>
              <a:buNone/>
            </a:pPr>
            <a:r>
              <a:rPr lang="fr-FR" dirty="0" smtClean="0"/>
              <a:t>         - est suspecté devant un pH vaginal à 6-7,5 et un frottis sale ;</a:t>
            </a:r>
          </a:p>
          <a:p>
            <a:pPr>
              <a:buNone/>
            </a:pPr>
            <a:r>
              <a:rPr lang="fr-FR" dirty="0" smtClean="0"/>
              <a:t>         - repose sur la mise en évidence de protozoaires flagellés à l'examen extemporané.</a:t>
            </a:r>
          </a:p>
          <a:p>
            <a:pPr>
              <a:buNone/>
            </a:pPr>
            <a:r>
              <a:rPr lang="fr-FR" dirty="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dirty="0" smtClean="0"/>
              <a:t>Traitement</a:t>
            </a:r>
          </a:p>
          <a:p>
            <a:pPr>
              <a:buNone/>
            </a:pPr>
            <a:r>
              <a:rPr lang="fr-FR" dirty="0" smtClean="0"/>
              <a:t>Il associe :</a:t>
            </a:r>
          </a:p>
          <a:p>
            <a:pPr>
              <a:buNone/>
            </a:pPr>
            <a:r>
              <a:rPr lang="fr-FR" dirty="0" smtClean="0"/>
              <a:t>      * </a:t>
            </a:r>
            <a:r>
              <a:rPr lang="fr-FR" b="1" dirty="0" smtClean="0"/>
              <a:t>un traitement local :</a:t>
            </a:r>
            <a:endParaRPr lang="fr-FR" dirty="0" smtClean="0"/>
          </a:p>
          <a:p>
            <a:pPr>
              <a:buNone/>
            </a:pPr>
            <a:r>
              <a:rPr lang="fr-FR" dirty="0" smtClean="0"/>
              <a:t>         - toilette vaginale avec un </a:t>
            </a:r>
            <a:r>
              <a:rPr lang="fr-FR" b="1" dirty="0" smtClean="0"/>
              <a:t>savon acide</a:t>
            </a:r>
            <a:r>
              <a:rPr lang="fr-FR" dirty="0" smtClean="0"/>
              <a:t> </a:t>
            </a:r>
          </a:p>
          <a:p>
            <a:pPr>
              <a:buNone/>
            </a:pPr>
            <a:r>
              <a:rPr lang="fr-FR" dirty="0" smtClean="0"/>
              <a:t>         - ovules : , </a:t>
            </a:r>
            <a:r>
              <a:rPr lang="fr-FR" dirty="0" err="1" smtClean="0"/>
              <a:t>Flagyl</a:t>
            </a:r>
            <a:r>
              <a:rPr lang="fr-FR" dirty="0" smtClean="0"/>
              <a:t>* (1 à 2/j pendant 10 jours) ;</a:t>
            </a:r>
          </a:p>
          <a:p>
            <a:pPr>
              <a:buNone/>
            </a:pPr>
            <a:r>
              <a:rPr lang="fr-FR" dirty="0" smtClean="0"/>
              <a:t>      * </a:t>
            </a:r>
            <a:r>
              <a:rPr lang="fr-FR" b="1" dirty="0" smtClean="0"/>
              <a:t>et un traitement per os</a:t>
            </a:r>
            <a:r>
              <a:rPr lang="fr-FR" dirty="0" smtClean="0"/>
              <a:t> (contre-indiqué chez la femme enceinte) :</a:t>
            </a:r>
          </a:p>
          <a:p>
            <a:pPr>
              <a:buNone/>
            </a:pPr>
            <a:r>
              <a:rPr lang="fr-FR" dirty="0" smtClean="0"/>
              <a:t>         - traitement de 10 jours : </a:t>
            </a:r>
            <a:r>
              <a:rPr lang="fr-FR" dirty="0" err="1" smtClean="0"/>
              <a:t>Flagyl</a:t>
            </a:r>
            <a:r>
              <a:rPr lang="fr-FR" dirty="0" smtClean="0"/>
              <a:t>* (2cp/j pendant 10 jours) ;</a:t>
            </a:r>
          </a:p>
          <a:p>
            <a:pPr>
              <a:buNone/>
            </a:pPr>
            <a:r>
              <a:rPr lang="fr-FR" dirty="0" smtClean="0"/>
              <a:t>         - traitement court : </a:t>
            </a:r>
            <a:r>
              <a:rPr lang="fr-FR" dirty="0" err="1" smtClean="0"/>
              <a:t>Fasigyne</a:t>
            </a:r>
            <a:r>
              <a:rPr lang="fr-FR" dirty="0" smtClean="0"/>
              <a:t>* 500 (4g en une prise) ;</a:t>
            </a:r>
          </a:p>
          <a:p>
            <a:pPr>
              <a:buNone/>
            </a:pPr>
            <a:r>
              <a:rPr lang="fr-FR" dirty="0" smtClean="0"/>
              <a:t>         - traitement du partenaire (local) : de préférence court, car mieux accepté ;</a:t>
            </a:r>
          </a:p>
          <a:p>
            <a:pPr>
              <a:buNone/>
            </a:pPr>
            <a:r>
              <a:rPr lang="fr-FR" dirty="0" smtClean="0"/>
              <a:t>         - arrêt des rapports pendant une semaine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Les leucorrhées ou " pertes blanches " sont l'expression même d'une bonne imprégnation hormonale. Mais, souvent, elles sont la manifestation révélatrice d'une </a:t>
            </a:r>
            <a:r>
              <a:rPr lang="fr-FR" b="1" dirty="0" smtClean="0"/>
              <a:t>infection </a:t>
            </a:r>
            <a:r>
              <a:rPr lang="fr-FR" b="1" dirty="0" err="1" smtClean="0"/>
              <a:t>cervico</a:t>
            </a:r>
            <a:r>
              <a:rPr lang="fr-FR" b="1" dirty="0" smtClean="0"/>
              <a:t>-vaginale</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Vulvo-vaginite mycosique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dirty="0" smtClean="0"/>
              <a:t>Elle est due le plus souvent à Candida </a:t>
            </a:r>
            <a:r>
              <a:rPr lang="fr-FR" dirty="0" err="1" smtClean="0"/>
              <a:t>albicans</a:t>
            </a:r>
            <a:r>
              <a:rPr lang="fr-FR" dirty="0" smtClean="0"/>
              <a:t>.</a:t>
            </a:r>
          </a:p>
          <a:p>
            <a:pPr>
              <a:buNone/>
            </a:pPr>
            <a:r>
              <a:rPr lang="fr-FR" b="1" dirty="0" smtClean="0"/>
              <a:t>Mode de contamination :</a:t>
            </a:r>
            <a:endParaRPr lang="fr-FR" dirty="0" smtClean="0"/>
          </a:p>
          <a:p>
            <a:pPr>
              <a:buNone/>
            </a:pPr>
            <a:r>
              <a:rPr lang="fr-FR" dirty="0" smtClean="0"/>
              <a:t>      - développement in situ des levures ;</a:t>
            </a:r>
          </a:p>
          <a:p>
            <a:pPr>
              <a:buNone/>
            </a:pPr>
            <a:r>
              <a:rPr lang="fr-FR" dirty="0" smtClean="0"/>
              <a:t>      - contamination par contiguïté, le foyer initial étant le plus souvent digestif ;</a:t>
            </a:r>
          </a:p>
          <a:p>
            <a:pPr>
              <a:buNone/>
            </a:pPr>
            <a:r>
              <a:rPr lang="fr-FR" dirty="0" smtClean="0"/>
              <a:t>      - contamination vénérienne.</a:t>
            </a:r>
          </a:p>
          <a:p>
            <a:pPr>
              <a:buNone/>
            </a:pPr>
            <a:r>
              <a:rPr lang="fr-FR" dirty="0" smtClean="0"/>
              <a:t>Elle représente 20% des vulvo-vaginites.</a:t>
            </a:r>
          </a:p>
          <a:p>
            <a:endParaRPr lang="fr-FR" dirty="0" smtClean="0"/>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dirty="0" smtClean="0"/>
              <a:t>Diagnostic</a:t>
            </a:r>
          </a:p>
          <a:p>
            <a:pPr>
              <a:buNone/>
            </a:pPr>
            <a:r>
              <a:rPr lang="fr-FR" dirty="0" smtClean="0"/>
              <a:t>      * </a:t>
            </a:r>
            <a:r>
              <a:rPr lang="fr-FR" b="1" dirty="0" smtClean="0"/>
              <a:t>A l'examen :</a:t>
            </a:r>
            <a:endParaRPr lang="fr-FR" dirty="0" smtClean="0"/>
          </a:p>
          <a:p>
            <a:pPr>
              <a:buNone/>
            </a:pPr>
            <a:r>
              <a:rPr lang="fr-FR" dirty="0" smtClean="0"/>
              <a:t>         - brûlures vulvo-vaginales, sensation de cuisson, prurit parfois intense, dyspareunie, brûlures mictionnelles ;</a:t>
            </a:r>
          </a:p>
          <a:p>
            <a:pPr>
              <a:buNone/>
            </a:pPr>
            <a:r>
              <a:rPr lang="fr-FR" dirty="0" smtClean="0"/>
              <a:t>         - leucorrhées épaisses, blanchâtres, </a:t>
            </a:r>
            <a:r>
              <a:rPr lang="fr-FR" dirty="0" err="1" smtClean="0"/>
              <a:t>caillebotées</a:t>
            </a:r>
            <a:r>
              <a:rPr lang="fr-FR" dirty="0" smtClean="0"/>
              <a:t> ;</a:t>
            </a:r>
          </a:p>
          <a:p>
            <a:pPr>
              <a:buNone/>
            </a:pPr>
            <a:r>
              <a:rPr lang="fr-FR" dirty="0" smtClean="0"/>
              <a:t>         - la vulve est rouge vif. </a:t>
            </a:r>
          </a:p>
          <a:p>
            <a:pPr>
              <a:buNone/>
            </a:pPr>
            <a:r>
              <a:rPr lang="fr-FR" dirty="0" smtClean="0"/>
              <a:t>         - la muqueuse vaginale est rouge vif, recouverte de dépôts blanchâtres </a:t>
            </a:r>
          </a:p>
          <a:p>
            <a:pPr>
              <a:buNone/>
            </a:pPr>
            <a:r>
              <a:rPr lang="fr-FR" dirty="0" smtClean="0"/>
              <a:t>      * </a:t>
            </a:r>
            <a:r>
              <a:rPr lang="fr-FR" b="1" dirty="0" smtClean="0"/>
              <a:t>Si la clinique n'est pas suffisamment typique le diagnostic repose sur :</a:t>
            </a:r>
            <a:endParaRPr lang="fr-FR" dirty="0" smtClean="0"/>
          </a:p>
          <a:p>
            <a:pPr>
              <a:buNone/>
            </a:pPr>
            <a:r>
              <a:rPr lang="fr-FR" dirty="0" smtClean="0"/>
              <a:t>         - un pH vaginal acide et un frottis " propre " ;</a:t>
            </a:r>
          </a:p>
          <a:p>
            <a:pPr>
              <a:buNone/>
            </a:pPr>
            <a:r>
              <a:rPr lang="fr-FR" dirty="0" smtClean="0"/>
              <a:t>         - l'examen extemporané montrant des filaments mycéliens et/ou des spores ;</a:t>
            </a:r>
          </a:p>
          <a:p>
            <a:pPr>
              <a:buNone/>
            </a:pPr>
            <a:r>
              <a:rPr lang="fr-FR" dirty="0" smtClean="0"/>
              <a:t>         - culture à 37°C sur milieu de </a:t>
            </a:r>
            <a:r>
              <a:rPr lang="fr-FR" dirty="0" err="1" smtClean="0"/>
              <a:t>Sabouraud</a:t>
            </a:r>
            <a:r>
              <a:rPr lang="fr-FR" dirty="0" smtClean="0"/>
              <a:t>, si l'examen extemporané est négatif.</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Traitement</a:t>
            </a:r>
          </a:p>
          <a:p>
            <a:pPr>
              <a:buNone/>
            </a:pPr>
            <a:r>
              <a:rPr lang="fr-FR" dirty="0" smtClean="0"/>
              <a:t>      * Le traitement local suffit le plus souvent :</a:t>
            </a:r>
          </a:p>
          <a:p>
            <a:pPr>
              <a:buNone/>
            </a:pPr>
            <a:r>
              <a:rPr lang="fr-FR" dirty="0" smtClean="0"/>
              <a:t>         - </a:t>
            </a:r>
            <a:r>
              <a:rPr lang="fr-FR" b="1" dirty="0" smtClean="0"/>
              <a:t>alcaliniser</a:t>
            </a:r>
            <a:r>
              <a:rPr lang="fr-FR" dirty="0" smtClean="0"/>
              <a:t> le vagin (</a:t>
            </a:r>
            <a:r>
              <a:rPr lang="fr-FR" dirty="0" err="1" smtClean="0"/>
              <a:t>Hydralin</a:t>
            </a:r>
            <a:r>
              <a:rPr lang="fr-FR" dirty="0" smtClean="0"/>
              <a:t>* en sachet, eau + bicarbonate de soude) ;</a:t>
            </a:r>
          </a:p>
          <a:p>
            <a:pPr>
              <a:buNone/>
            </a:pPr>
            <a:r>
              <a:rPr lang="fr-FR" dirty="0" smtClean="0"/>
              <a:t>         - antifongiques vaginaux ;</a:t>
            </a:r>
          </a:p>
          <a:p>
            <a:pPr>
              <a:buNone/>
            </a:pPr>
            <a:r>
              <a:rPr lang="fr-FR" dirty="0" smtClean="0"/>
              <a:t>         - mêmes molécules en lait ou pommade antifongique </a:t>
            </a:r>
            <a:r>
              <a:rPr lang="fr-FR" dirty="0" err="1" smtClean="0"/>
              <a:t>vulvo</a:t>
            </a:r>
            <a:r>
              <a:rPr lang="fr-FR" dirty="0" smtClean="0"/>
              <a:t>-périnéal pendant 10 j (2 applications par jour).</a:t>
            </a:r>
          </a:p>
          <a:p>
            <a:pPr>
              <a:buNone/>
            </a:pPr>
            <a:r>
              <a:rPr lang="fr-FR" dirty="0" smtClean="0"/>
              <a:t>      * Traitement du partenaire (toilette avec savon alcalin), lotion antifongique dans le sillon </a:t>
            </a:r>
            <a:r>
              <a:rPr lang="fr-FR" dirty="0" err="1" smtClean="0"/>
              <a:t>balano</a:t>
            </a:r>
            <a:r>
              <a:rPr lang="fr-FR" dirty="0" smtClean="0"/>
              <a:t>-</a:t>
            </a:r>
            <a:r>
              <a:rPr lang="fr-FR" dirty="0" err="1" smtClean="0"/>
              <a:t>préputial</a:t>
            </a:r>
            <a:r>
              <a:rPr lang="fr-FR" dirty="0" smtClean="0"/>
              <a:t>.</a:t>
            </a:r>
          </a:p>
          <a:p>
            <a:pPr>
              <a:buNone/>
            </a:pPr>
            <a:r>
              <a:rPr lang="fr-FR" dirty="0" smtClean="0"/>
              <a:t>      * En cas de récidive et de foyer digestif, traitement par voie générale :</a:t>
            </a:r>
          </a:p>
          <a:p>
            <a:pPr>
              <a:buNone/>
            </a:pPr>
            <a:r>
              <a:rPr lang="fr-FR" dirty="0" smtClean="0"/>
              <a:t>         - pendant 10 à 20 jours : </a:t>
            </a:r>
            <a:r>
              <a:rPr lang="fr-FR" dirty="0" err="1" smtClean="0"/>
              <a:t>Fungizone</a:t>
            </a:r>
            <a:r>
              <a:rPr lang="fr-FR" dirty="0" smtClean="0"/>
              <a:t>*.</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Vulvo-vaginites à germes pathogènes opportunistes, " pyogènes " ou banals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Contamination rarement sexuelle, le plus souvent iatrogène.</a:t>
            </a:r>
          </a:p>
          <a:p>
            <a:pPr>
              <a:buNone/>
            </a:pPr>
            <a:r>
              <a:rPr lang="fr-FR" dirty="0" smtClean="0"/>
              <a:t>      * Il s'agit souvent de germes saprophytes qui deviennent pathogènes à l'occasion de circonstances favorisantes :</a:t>
            </a:r>
          </a:p>
          <a:p>
            <a:pPr>
              <a:buNone/>
            </a:pPr>
            <a:r>
              <a:rPr lang="fr-FR" dirty="0" smtClean="0"/>
              <a:t>         - la leucorrhée ressemble à la leucorrhée gonococcique ;</a:t>
            </a:r>
          </a:p>
          <a:p>
            <a:pPr>
              <a:buNone/>
            </a:pPr>
            <a:r>
              <a:rPr lang="fr-FR" dirty="0" smtClean="0"/>
              <a:t>         - les signes inflammatoires sont constants ;</a:t>
            </a:r>
          </a:p>
          <a:p>
            <a:pPr>
              <a:buNone/>
            </a:pPr>
            <a:r>
              <a:rPr lang="fr-FR" dirty="0" smtClean="0"/>
              <a:t>         - le diagnostic repose sur les prélèvements bactériologiques.</a:t>
            </a:r>
          </a:p>
          <a:p>
            <a:pPr>
              <a:buNone/>
            </a:pPr>
            <a:r>
              <a:rPr lang="fr-FR" dirty="0" smtClean="0"/>
              <a:t>      * Le traitement est celui des causes favorisantes et des germes isolés</a:t>
            </a:r>
          </a:p>
          <a:p>
            <a:pPr>
              <a:buNone/>
            </a:pPr>
            <a:r>
              <a:rPr lang="fr-FR" dirty="0" smtClean="0"/>
              <a:t>     * Leur dépistage est essentiel pendant la grossesse : risques de menace d'accouchement prématuré, de complications infectieuses néonatales et du post-partum.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Vulvo-vaginite à HSV2 et HSV1</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L'herpès génital de primo-infection, parfois aiguë, réalise des lésions </a:t>
            </a:r>
            <a:r>
              <a:rPr lang="fr-FR" dirty="0" err="1" smtClean="0"/>
              <a:t>ulcéro</a:t>
            </a:r>
            <a:r>
              <a:rPr lang="fr-FR" dirty="0" smtClean="0"/>
              <a:t>-vésiculeuses avec parfois leucorrhées.</a:t>
            </a:r>
          </a:p>
          <a:p>
            <a:pPr>
              <a:buNone/>
            </a:pPr>
            <a:r>
              <a:rPr lang="fr-FR" dirty="0" smtClean="0"/>
              <a:t>      * Le diagnostic repose sur :</a:t>
            </a:r>
          </a:p>
          <a:p>
            <a:pPr>
              <a:buNone/>
            </a:pPr>
            <a:r>
              <a:rPr lang="fr-FR" dirty="0" smtClean="0"/>
              <a:t>         - l'isolement du virus sur milieu de culture cellulaire ;</a:t>
            </a:r>
          </a:p>
          <a:p>
            <a:pPr>
              <a:buNone/>
            </a:pPr>
            <a:r>
              <a:rPr lang="fr-FR" dirty="0" smtClean="0"/>
              <a:t>         - l'immunofluorescence directe sur un frottis des lésions ;</a:t>
            </a:r>
          </a:p>
          <a:p>
            <a:pPr>
              <a:buNone/>
            </a:pPr>
            <a:r>
              <a:rPr lang="fr-FR" dirty="0" smtClean="0"/>
              <a:t>         - sérodiagnostic avec séroconversion ou </a:t>
            </a:r>
            <a:r>
              <a:rPr lang="fr-FR" dirty="0" err="1" smtClean="0"/>
              <a:t>IgM</a:t>
            </a:r>
            <a:r>
              <a:rPr lang="fr-FR" dirty="0" smtClean="0"/>
              <a:t> positives en cas de primo-infection.</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 </a:t>
            </a:r>
            <a:r>
              <a:rPr lang="fr-FR" b="1" dirty="0" smtClean="0"/>
              <a:t>Traitement :</a:t>
            </a:r>
            <a:endParaRPr lang="fr-FR" dirty="0" smtClean="0"/>
          </a:p>
          <a:p>
            <a:pPr>
              <a:buNone/>
            </a:pPr>
            <a:r>
              <a:rPr lang="fr-FR" dirty="0" smtClean="0"/>
              <a:t>         - local : éosine aqueuse, fluorescéine, pommade antivirale :</a:t>
            </a:r>
          </a:p>
          <a:p>
            <a:pPr>
              <a:buNone/>
            </a:pPr>
            <a:r>
              <a:rPr lang="fr-FR" dirty="0" smtClean="0"/>
              <a:t>         - per os : </a:t>
            </a:r>
            <a:r>
              <a:rPr lang="fr-FR" dirty="0" err="1" smtClean="0"/>
              <a:t>aciclovir</a:t>
            </a:r>
            <a:r>
              <a:rPr lang="fr-FR" dirty="0" smtClean="0"/>
              <a:t>, en dehors de la grossesse ( 5cp/j) pendant 5 jours ;</a:t>
            </a:r>
          </a:p>
          <a:p>
            <a:pPr>
              <a:buNone/>
            </a:pPr>
            <a:r>
              <a:rPr lang="fr-FR" dirty="0" smtClean="0"/>
              <a:t>         - traitement du partenaire par les antiviraux locaux et per os, ainsi que </a:t>
            </a:r>
            <a:r>
              <a:rPr lang="fr-FR" b="1" dirty="0" smtClean="0"/>
              <a:t>rapports protégés</a:t>
            </a:r>
            <a:r>
              <a:rPr lang="fr-FR" dirty="0" smtClean="0"/>
              <a:t> avant la guérison des deux (préservatifs).</a:t>
            </a:r>
          </a:p>
          <a:p>
            <a:pPr>
              <a:buNone/>
            </a:pPr>
            <a:r>
              <a:rPr lang="fr-FR" b="1" dirty="0" smtClean="0"/>
              <a:t> </a:t>
            </a:r>
            <a:endParaRPr lang="fr-FR" dirty="0" smtClean="0"/>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err="1" smtClean="0"/>
              <a:t>Vaginoses</a:t>
            </a:r>
            <a:r>
              <a:rPr lang="fr-FR" b="1" u="sng" dirty="0" smtClean="0"/>
              <a:t> bactériennes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(Vaginites à </a:t>
            </a:r>
            <a:r>
              <a:rPr lang="fr-FR" dirty="0" err="1" smtClean="0"/>
              <a:t>Gardnerella</a:t>
            </a:r>
            <a:r>
              <a:rPr lang="fr-FR" dirty="0" smtClean="0"/>
              <a:t> </a:t>
            </a:r>
            <a:r>
              <a:rPr lang="fr-FR" dirty="0" err="1" smtClean="0"/>
              <a:t>vaginalis</a:t>
            </a:r>
            <a:r>
              <a:rPr lang="fr-FR" dirty="0" smtClean="0"/>
              <a:t> et à anaérobies.)</a:t>
            </a:r>
          </a:p>
          <a:p>
            <a:pPr>
              <a:buNone/>
            </a:pPr>
            <a:r>
              <a:rPr lang="fr-FR" dirty="0" smtClean="0"/>
              <a:t>Leucorrhée filante, glaireuse, transparente.</a:t>
            </a:r>
          </a:p>
          <a:p>
            <a:pPr>
              <a:buNone/>
            </a:pPr>
            <a:r>
              <a:rPr lang="fr-FR" dirty="0" smtClean="0"/>
              <a:t>Absence de signes inflammatoires.</a:t>
            </a:r>
          </a:p>
          <a:p>
            <a:pPr>
              <a:buNone/>
            </a:pPr>
            <a:r>
              <a:rPr lang="fr-FR" dirty="0" smtClean="0"/>
              <a:t>      * Le diagnostic repose sur l'odeur caractéristique, le " sniff test " positif, la présence de " clue </a:t>
            </a:r>
            <a:r>
              <a:rPr lang="fr-FR" dirty="0" err="1" smtClean="0"/>
              <a:t>cells</a:t>
            </a:r>
            <a:r>
              <a:rPr lang="fr-FR" dirty="0" smtClean="0"/>
              <a:t> " à l'examen à l'état frais ou sur un frottis (nombreuses cellules vaginales superficielles en amas, recouvertes d'une multitude de bactéries).</a:t>
            </a:r>
          </a:p>
          <a:p>
            <a:pPr>
              <a:buNone/>
            </a:pPr>
            <a:r>
              <a:rPr lang="fr-FR" dirty="0" smtClean="0"/>
              <a:t>      * Traitement :</a:t>
            </a:r>
          </a:p>
          <a:p>
            <a:pPr>
              <a:buNone/>
            </a:pPr>
            <a:r>
              <a:rPr lang="fr-FR" dirty="0" smtClean="0"/>
              <a:t>         - </a:t>
            </a:r>
            <a:r>
              <a:rPr lang="fr-FR" dirty="0" err="1" smtClean="0"/>
              <a:t>Flagyl</a:t>
            </a:r>
            <a:r>
              <a:rPr lang="fr-FR" dirty="0" smtClean="0"/>
              <a:t>*, 4cp/j pendant 7 jours + </a:t>
            </a:r>
            <a:r>
              <a:rPr lang="fr-FR" dirty="0" err="1" smtClean="0"/>
              <a:t>Flagyl</a:t>
            </a:r>
            <a:r>
              <a:rPr lang="fr-FR" dirty="0" smtClean="0"/>
              <a:t>* ovules, 1 ovule par jour pendant 7 jours ;</a:t>
            </a:r>
          </a:p>
          <a:p>
            <a:pPr>
              <a:buNone/>
            </a:pPr>
            <a:r>
              <a:rPr lang="fr-FR" dirty="0" smtClean="0"/>
              <a:t>         - ou </a:t>
            </a:r>
            <a:r>
              <a:rPr lang="fr-FR" dirty="0" err="1" smtClean="0"/>
              <a:t>Fasygine</a:t>
            </a:r>
            <a:r>
              <a:rPr lang="fr-FR" dirty="0" smtClean="0"/>
              <a:t>* 500, 4 comprimés en une prise.</a:t>
            </a:r>
          </a:p>
          <a:p>
            <a:pPr>
              <a:buNone/>
            </a:pPr>
            <a:r>
              <a:rPr lang="fr-FR" b="1" dirty="0" smtClean="0"/>
              <a:t> </a:t>
            </a:r>
            <a:endParaRPr lang="fr-FR" dirty="0" smtClean="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Vaginite à mycoplasme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Pas de caractère spécifique.</a:t>
            </a:r>
          </a:p>
          <a:p>
            <a:pPr>
              <a:buNone/>
            </a:pPr>
            <a:r>
              <a:rPr lang="fr-FR" dirty="0" smtClean="0"/>
              <a:t>      * Le diagnostic se fait au laboratoire mais cet agent n'est considéré comme responsable de la vaginite que s'il existe une réelle infection clinique, associée à une quantité abondante de mycoplasmes, et en l'absence d'autres agents étiologiques.</a:t>
            </a:r>
          </a:p>
          <a:p>
            <a:pPr>
              <a:buNone/>
            </a:pPr>
            <a:r>
              <a:rPr lang="fr-FR" dirty="0" smtClean="0"/>
              <a:t>      * Traitement :</a:t>
            </a:r>
          </a:p>
          <a:p>
            <a:pPr>
              <a:buNone/>
            </a:pPr>
            <a:r>
              <a:rPr lang="fr-FR" dirty="0" smtClean="0"/>
              <a:t>         - tétracycline (</a:t>
            </a:r>
            <a:r>
              <a:rPr lang="fr-FR" dirty="0" err="1" smtClean="0"/>
              <a:t>vibramycine</a:t>
            </a:r>
            <a:r>
              <a:rPr lang="fr-FR" dirty="0" smtClean="0"/>
              <a:t> N* 100mg), 2cp/j pendant 15 jours ;</a:t>
            </a:r>
          </a:p>
          <a:p>
            <a:pPr>
              <a:buNone/>
            </a:pPr>
            <a:r>
              <a:rPr lang="fr-FR" dirty="0" smtClean="0"/>
              <a:t>         - ou </a:t>
            </a:r>
            <a:r>
              <a:rPr lang="fr-FR" dirty="0" err="1" smtClean="0"/>
              <a:t>Rovamycine</a:t>
            </a:r>
            <a:r>
              <a:rPr lang="fr-FR" dirty="0" smtClean="0"/>
              <a:t>*, 4cp/j pendant 15 jours.</a:t>
            </a:r>
          </a:p>
          <a:p>
            <a:pPr>
              <a:buNone/>
            </a:pPr>
            <a:r>
              <a:rPr lang="fr-FR" b="1" dirty="0" smtClean="0"/>
              <a:t> </a:t>
            </a:r>
            <a:endParaRPr lang="fr-FR" dirty="0" smtClean="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CERVICITES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Cervicites aiguës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 </a:t>
            </a:r>
            <a:r>
              <a:rPr lang="fr-FR" b="1" dirty="0" smtClean="0"/>
              <a:t>Facteurs favorisants :</a:t>
            </a:r>
            <a:endParaRPr lang="fr-FR" dirty="0" smtClean="0"/>
          </a:p>
          <a:p>
            <a:pPr>
              <a:buNone/>
            </a:pPr>
            <a:r>
              <a:rPr lang="fr-FR" dirty="0" smtClean="0"/>
              <a:t>         - post-partum ;</a:t>
            </a:r>
          </a:p>
          <a:p>
            <a:pPr>
              <a:buNone/>
            </a:pPr>
            <a:r>
              <a:rPr lang="fr-FR" dirty="0" smtClean="0"/>
              <a:t>         - post-abortum ;</a:t>
            </a:r>
          </a:p>
          <a:p>
            <a:pPr>
              <a:buNone/>
            </a:pPr>
            <a:r>
              <a:rPr lang="fr-FR" dirty="0" smtClean="0"/>
              <a:t>         - traumatisme du col.</a:t>
            </a:r>
          </a:p>
          <a:p>
            <a:pPr>
              <a:buNone/>
            </a:pPr>
            <a:r>
              <a:rPr lang="fr-FR" dirty="0" smtClean="0"/>
              <a:t>      * </a:t>
            </a:r>
            <a:r>
              <a:rPr lang="fr-FR" b="1" dirty="0" smtClean="0"/>
              <a:t>Clinique :</a:t>
            </a:r>
            <a:endParaRPr lang="fr-FR" dirty="0" smtClean="0"/>
          </a:p>
          <a:p>
            <a:pPr>
              <a:buNone/>
            </a:pPr>
            <a:r>
              <a:rPr lang="fr-FR" dirty="0" smtClean="0"/>
              <a:t>         - leucorrhée glaireuse, purulente ;</a:t>
            </a:r>
          </a:p>
          <a:p>
            <a:pPr>
              <a:buNone/>
            </a:pPr>
            <a:r>
              <a:rPr lang="fr-FR" dirty="0" smtClean="0"/>
              <a:t>         - col congestif, </a:t>
            </a:r>
            <a:r>
              <a:rPr lang="fr-FR" dirty="0" err="1" smtClean="0"/>
              <a:t>œdématié</a:t>
            </a:r>
            <a:r>
              <a:rPr lang="fr-FR" dirty="0" smtClean="0"/>
              <a:t> ;</a:t>
            </a:r>
          </a:p>
          <a:p>
            <a:pPr>
              <a:buNone/>
            </a:pPr>
            <a:r>
              <a:rPr lang="fr-FR" dirty="0" smtClean="0"/>
              <a:t>         - muqueuse </a:t>
            </a:r>
            <a:r>
              <a:rPr lang="fr-FR" dirty="0" err="1" smtClean="0"/>
              <a:t>endocervicale</a:t>
            </a:r>
            <a:r>
              <a:rPr lang="fr-FR" dirty="0" smtClean="0"/>
              <a:t> éversée, bien visible, rouge, recouverte d'un enduit purulent ;</a:t>
            </a:r>
          </a:p>
          <a:p>
            <a:pPr>
              <a:buNone/>
            </a:pPr>
            <a:r>
              <a:rPr lang="fr-FR" dirty="0" smtClean="0"/>
              <a:t>         - une vulvo-vaginite est souvent associée ;</a:t>
            </a:r>
          </a:p>
          <a:p>
            <a:pPr>
              <a:buNone/>
            </a:pPr>
            <a:r>
              <a:rPr lang="fr-FR" dirty="0" smtClean="0"/>
              <a:t>         - au toucher vaginal, l'utérus est parfois douloureux, témoignant d'une extension lymphatique infectieuse vers les paramètres et faisant craindre l'association d'une endométrite.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t>
            </a:r>
            <a:r>
              <a:rPr lang="fr-FR" dirty="0" smtClean="0"/>
              <a:t/>
            </a:r>
            <a:br>
              <a:rPr lang="fr-FR" dirty="0" smtClean="0"/>
            </a:br>
            <a:r>
              <a:rPr lang="fr-FR" b="1" dirty="0" smtClean="0"/>
              <a:t>PHYSIOPATHOLOGIE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dirty="0" smtClean="0"/>
              <a:t>      * </a:t>
            </a:r>
            <a:r>
              <a:rPr lang="fr-FR" b="1" dirty="0" smtClean="0"/>
              <a:t>Le diagnostic</a:t>
            </a:r>
            <a:r>
              <a:rPr lang="fr-FR" dirty="0" smtClean="0"/>
              <a:t> repose sur les prélèvements bactériologiques de l'</a:t>
            </a:r>
            <a:r>
              <a:rPr lang="fr-FR" dirty="0" err="1" smtClean="0"/>
              <a:t>endocol</a:t>
            </a:r>
            <a:r>
              <a:rPr lang="fr-FR" dirty="0" smtClean="0"/>
              <a:t> qui retrouvent le plus souvent un germe pyogène banal.</a:t>
            </a:r>
          </a:p>
          <a:p>
            <a:pPr>
              <a:buNone/>
            </a:pPr>
            <a:r>
              <a:rPr lang="fr-FR" dirty="0" smtClean="0"/>
              <a:t>      * </a:t>
            </a:r>
            <a:r>
              <a:rPr lang="fr-FR" b="1" dirty="0" smtClean="0"/>
              <a:t>Traitement :</a:t>
            </a:r>
            <a:endParaRPr lang="fr-FR" dirty="0" smtClean="0"/>
          </a:p>
          <a:p>
            <a:pPr>
              <a:buNone/>
            </a:pPr>
            <a:r>
              <a:rPr lang="fr-FR" dirty="0" smtClean="0"/>
              <a:t>         - traitement anti-infectieux local ;</a:t>
            </a:r>
          </a:p>
          <a:p>
            <a:pPr>
              <a:buNone/>
            </a:pPr>
            <a:r>
              <a:rPr lang="fr-FR" dirty="0" smtClean="0"/>
              <a:t>         - traitement par voie générale selon les données de l'antibiogramme ;</a:t>
            </a:r>
            <a:r>
              <a:rPr lang="fr-FR" b="1" dirty="0" smtClean="0"/>
              <a:t> </a:t>
            </a:r>
            <a:endParaRPr lang="fr-FR" dirty="0" smtClean="0"/>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Cervicites à gonocoques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dirty="0" smtClean="0"/>
              <a:t>* Mode de contamination :</a:t>
            </a:r>
          </a:p>
          <a:p>
            <a:pPr>
              <a:buNone/>
            </a:pPr>
            <a:r>
              <a:rPr lang="fr-FR" dirty="0" smtClean="0"/>
              <a:t>         - essentiellement vénérien ;</a:t>
            </a:r>
          </a:p>
          <a:p>
            <a:pPr>
              <a:buNone/>
            </a:pPr>
            <a:r>
              <a:rPr lang="fr-FR" dirty="0" smtClean="0"/>
              <a:t>         - plus rarement auto-inoculation à partir d'un foyer ;</a:t>
            </a:r>
          </a:p>
          <a:p>
            <a:pPr>
              <a:buNone/>
            </a:pPr>
            <a:r>
              <a:rPr lang="fr-FR" dirty="0" smtClean="0"/>
              <a:t>         - exceptionnellement inoculation indirecte : objets souillés ;</a:t>
            </a:r>
          </a:p>
          <a:p>
            <a:pPr>
              <a:buNone/>
            </a:pPr>
            <a:r>
              <a:rPr lang="fr-FR" dirty="0" smtClean="0"/>
              <a:t>         - maladie à déclaration obligatoire.</a:t>
            </a:r>
          </a:p>
          <a:p>
            <a:endParaRPr lang="fr-FR" dirty="0" smtClean="0"/>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Sur le plan clinique, le gonocoque réalise une atteinte </a:t>
            </a:r>
            <a:r>
              <a:rPr lang="fr-FR" b="1" dirty="0" smtClean="0"/>
              <a:t>uro-génitale :</a:t>
            </a:r>
            <a:endParaRPr lang="fr-FR" dirty="0" smtClean="0"/>
          </a:p>
          <a:p>
            <a:pPr>
              <a:buNone/>
            </a:pPr>
            <a:r>
              <a:rPr lang="fr-FR" dirty="0" smtClean="0"/>
              <a:t>      * signes urinaires :</a:t>
            </a:r>
          </a:p>
          <a:p>
            <a:pPr>
              <a:buNone/>
            </a:pPr>
            <a:r>
              <a:rPr lang="fr-FR" dirty="0" smtClean="0"/>
              <a:t>         - souvent discrets ;</a:t>
            </a:r>
          </a:p>
          <a:p>
            <a:pPr>
              <a:buNone/>
            </a:pPr>
            <a:r>
              <a:rPr lang="fr-FR" dirty="0" smtClean="0"/>
              <a:t>         - ailleurs, sensation de chaleur, de brûlures mictionnelles ;</a:t>
            </a:r>
          </a:p>
          <a:p>
            <a:pPr>
              <a:buNone/>
            </a:pPr>
            <a:r>
              <a:rPr lang="fr-FR" dirty="0" smtClean="0"/>
              <a:t>         - écoulement de pus par les orifices des glandes de Skene ;</a:t>
            </a:r>
          </a:p>
          <a:p>
            <a:pPr>
              <a:buNone/>
            </a:pPr>
            <a:r>
              <a:rPr lang="fr-FR" dirty="0" smtClean="0"/>
              <a:t>      * signes gynécologiques :</a:t>
            </a:r>
          </a:p>
          <a:p>
            <a:pPr>
              <a:buNone/>
            </a:pPr>
            <a:r>
              <a:rPr lang="fr-FR" dirty="0" smtClean="0"/>
              <a:t>         - leucorrhées jaunâtres, abondantes, nauséabondes ;</a:t>
            </a:r>
          </a:p>
          <a:p>
            <a:pPr>
              <a:buNone/>
            </a:pPr>
            <a:r>
              <a:rPr lang="fr-FR" dirty="0" smtClean="0"/>
              <a:t>         - vulve </a:t>
            </a:r>
            <a:r>
              <a:rPr lang="fr-FR" dirty="0" err="1" smtClean="0"/>
              <a:t>œdématiée</a:t>
            </a:r>
            <a:r>
              <a:rPr lang="fr-FR" dirty="0" smtClean="0"/>
              <a:t> ;</a:t>
            </a:r>
          </a:p>
          <a:p>
            <a:pPr>
              <a:buNone/>
            </a:pPr>
            <a:r>
              <a:rPr lang="fr-FR" dirty="0" smtClean="0"/>
              <a:t>         - muqueuse vaginale irritée et rouge framboise ;</a:t>
            </a:r>
          </a:p>
          <a:p>
            <a:pPr>
              <a:buNone/>
            </a:pPr>
            <a:r>
              <a:rPr lang="fr-FR" dirty="0" smtClean="0"/>
              <a:t>         - le col est rouge avec pus venant de l'</a:t>
            </a:r>
            <a:r>
              <a:rPr lang="fr-FR" dirty="0" err="1" smtClean="0"/>
              <a:t>endocol</a:t>
            </a:r>
            <a:r>
              <a:rPr lang="fr-FR" dirty="0" smtClean="0"/>
              <a:t>.</a:t>
            </a:r>
          </a:p>
          <a:p>
            <a:pPr>
              <a:buNone/>
            </a:pPr>
            <a:r>
              <a:rPr lang="fr-FR" dirty="0" smtClean="0"/>
              <a:t> </a:t>
            </a:r>
          </a:p>
          <a:p>
            <a:pPr>
              <a:buNone/>
            </a:pP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b="1" dirty="0" smtClean="0"/>
              <a:t>Le diagnostic repose sur l'examen bactériologique :</a:t>
            </a:r>
            <a:endParaRPr lang="fr-FR" dirty="0" smtClean="0"/>
          </a:p>
          <a:p>
            <a:pPr>
              <a:buNone/>
            </a:pPr>
            <a:r>
              <a:rPr lang="fr-FR" dirty="0" smtClean="0"/>
              <a:t>      * les prélèvements doivent être ensemencés immédiatement ou placés dans un milieu de transport ;</a:t>
            </a:r>
          </a:p>
          <a:p>
            <a:pPr>
              <a:buNone/>
            </a:pPr>
            <a:r>
              <a:rPr lang="fr-FR" dirty="0" smtClean="0"/>
              <a:t>      * les prélèvements sont multiples :</a:t>
            </a:r>
          </a:p>
          <a:p>
            <a:pPr>
              <a:buNone/>
            </a:pPr>
            <a:r>
              <a:rPr lang="fr-FR" dirty="0" smtClean="0"/>
              <a:t>         - au niveau de la glande de Skene ;</a:t>
            </a:r>
          </a:p>
          <a:p>
            <a:pPr>
              <a:buNone/>
            </a:pPr>
            <a:r>
              <a:rPr lang="fr-FR" dirty="0" smtClean="0"/>
              <a:t>         - et au niveau de l'urètre, aidés, parfois, de massage sous-urétral ;</a:t>
            </a:r>
          </a:p>
          <a:p>
            <a:pPr>
              <a:buNone/>
            </a:pPr>
            <a:r>
              <a:rPr lang="fr-FR" dirty="0" smtClean="0"/>
              <a:t>         - au niveau de la cavité fusiforme de l'</a:t>
            </a:r>
            <a:r>
              <a:rPr lang="fr-FR" dirty="0" err="1" smtClean="0"/>
              <a:t>endocol</a:t>
            </a:r>
            <a:r>
              <a:rPr lang="fr-FR" dirty="0" smtClean="0"/>
              <a:t> ;</a:t>
            </a:r>
          </a:p>
          <a:p>
            <a:pPr>
              <a:buNone/>
            </a:pPr>
            <a:r>
              <a:rPr lang="fr-FR" dirty="0" smtClean="0"/>
              <a:t>         - au niveau de l'anus.</a:t>
            </a:r>
          </a:p>
          <a:p>
            <a:pPr>
              <a:buNone/>
            </a:pPr>
            <a:r>
              <a:rPr lang="fr-FR" dirty="0" smtClean="0"/>
              <a:t>La sérologie de la syphilis est systématique.</a:t>
            </a:r>
          </a:p>
          <a:p>
            <a:pPr>
              <a:buNone/>
            </a:pPr>
            <a:r>
              <a:rPr lang="fr-FR" dirty="0" smtClean="0"/>
              <a:t> </a:t>
            </a:r>
          </a:p>
          <a:p>
            <a:pPr>
              <a:buNone/>
            </a:pP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dirty="0" smtClean="0"/>
              <a:t>Traitement</a:t>
            </a:r>
          </a:p>
          <a:p>
            <a:pPr>
              <a:buNone/>
            </a:pPr>
            <a:r>
              <a:rPr lang="fr-FR" dirty="0" smtClean="0"/>
              <a:t>Il sera prescrit selon les possibilités d'adhésion à celui-ci par la patiente.</a:t>
            </a:r>
          </a:p>
          <a:p>
            <a:pPr>
              <a:buNone/>
            </a:pPr>
            <a:r>
              <a:rPr lang="fr-FR" dirty="0" smtClean="0"/>
              <a:t>      * </a:t>
            </a:r>
            <a:r>
              <a:rPr lang="fr-FR" b="1" dirty="0" smtClean="0"/>
              <a:t>Traitement minute :</a:t>
            </a:r>
            <a:endParaRPr lang="fr-FR" dirty="0" smtClean="0"/>
          </a:p>
          <a:p>
            <a:pPr>
              <a:buNone/>
            </a:pPr>
            <a:r>
              <a:rPr lang="fr-FR" dirty="0" smtClean="0"/>
              <a:t>         - érythromycine : 2g per os.</a:t>
            </a:r>
          </a:p>
          <a:p>
            <a:pPr>
              <a:buNone/>
            </a:pPr>
            <a:r>
              <a:rPr lang="fr-FR" dirty="0" smtClean="0"/>
              <a:t>Il faut savoir que ces traitements ont 7 à 10% d'échecs.</a:t>
            </a:r>
          </a:p>
          <a:p>
            <a:pPr>
              <a:buNone/>
            </a:pPr>
            <a:r>
              <a:rPr lang="fr-FR" dirty="0" smtClean="0"/>
              <a:t>      * </a:t>
            </a:r>
            <a:r>
              <a:rPr lang="fr-FR" b="1" dirty="0" smtClean="0"/>
              <a:t>Mesures d'hygiène :</a:t>
            </a:r>
            <a:endParaRPr lang="fr-FR" dirty="0" smtClean="0"/>
          </a:p>
          <a:p>
            <a:pPr>
              <a:buNone/>
            </a:pPr>
            <a:r>
              <a:rPr lang="fr-FR" dirty="0" smtClean="0"/>
              <a:t>         - changement de slip et de collants tous les jours ;</a:t>
            </a:r>
          </a:p>
          <a:p>
            <a:pPr>
              <a:buNone/>
            </a:pPr>
            <a:r>
              <a:rPr lang="fr-FR" dirty="0" smtClean="0"/>
              <a:t>         - abstention sexuelle jusqu'à guérison bactériologique.</a:t>
            </a:r>
          </a:p>
          <a:p>
            <a:pPr>
              <a:buNone/>
            </a:pPr>
            <a:r>
              <a:rPr lang="fr-FR" dirty="0" smtClean="0"/>
              <a:t>      * </a:t>
            </a:r>
            <a:r>
              <a:rPr lang="fr-FR" b="1" dirty="0" smtClean="0"/>
              <a:t>Traitement du partenaire, souvent un traitement minute.</a:t>
            </a:r>
            <a:endParaRPr lang="fr-FR" dirty="0" smtClean="0"/>
          </a:p>
          <a:p>
            <a:pPr>
              <a:buNone/>
            </a:pPr>
            <a:r>
              <a:rPr lang="fr-FR" dirty="0" smtClean="0"/>
              <a:t>      * </a:t>
            </a:r>
            <a:r>
              <a:rPr lang="fr-FR" b="1" dirty="0" smtClean="0"/>
              <a:t>Contrôle de la guérison :</a:t>
            </a:r>
            <a:endParaRPr lang="fr-FR" dirty="0" smtClean="0"/>
          </a:p>
          <a:p>
            <a:pPr>
              <a:buNone/>
            </a:pPr>
            <a:r>
              <a:rPr lang="fr-FR" dirty="0" smtClean="0"/>
              <a:t>         - </a:t>
            </a:r>
            <a:r>
              <a:rPr lang="fr-FR" b="1" dirty="0" smtClean="0"/>
              <a:t>prélèvements bactériologiques </a:t>
            </a:r>
            <a:r>
              <a:rPr lang="fr-FR" dirty="0" smtClean="0"/>
              <a:t>quelques jours après l'arrêt du traitement ;</a:t>
            </a:r>
          </a:p>
          <a:p>
            <a:pPr>
              <a:buNone/>
            </a:pPr>
            <a:r>
              <a:rPr lang="fr-FR" dirty="0" smtClean="0"/>
              <a:t>         - sérologie de la syphilis à 3 semaines et à 3 mois.</a:t>
            </a:r>
          </a:p>
          <a:p>
            <a:pPr>
              <a:buNone/>
            </a:pP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Complications</a:t>
            </a:r>
          </a:p>
          <a:p>
            <a:pPr>
              <a:buNone/>
            </a:pPr>
            <a:r>
              <a:rPr lang="fr-FR" dirty="0" smtClean="0"/>
              <a:t>L'évolution en l'absence de traitement se fait vers les </a:t>
            </a:r>
            <a:r>
              <a:rPr lang="fr-FR" b="1" dirty="0" smtClean="0"/>
              <a:t>complications locorégionales :</a:t>
            </a:r>
            <a:endParaRPr lang="fr-FR" dirty="0" smtClean="0"/>
          </a:p>
          <a:p>
            <a:pPr>
              <a:buNone/>
            </a:pPr>
            <a:r>
              <a:rPr lang="fr-FR" dirty="0" smtClean="0"/>
              <a:t>      - endométrite ;</a:t>
            </a:r>
          </a:p>
          <a:p>
            <a:pPr>
              <a:buNone/>
            </a:pPr>
            <a:r>
              <a:rPr lang="fr-FR" dirty="0" smtClean="0"/>
              <a:t>      - salpingite ;</a:t>
            </a:r>
          </a:p>
          <a:p>
            <a:pPr>
              <a:buNone/>
            </a:pPr>
            <a:r>
              <a:rPr lang="fr-FR" dirty="0" smtClean="0"/>
              <a:t>      - stérilité tubaire </a:t>
            </a:r>
            <a:r>
              <a:rPr lang="fr-FR" dirty="0" err="1" smtClean="0"/>
              <a:t>postsalpingite</a:t>
            </a:r>
            <a:r>
              <a:rPr lang="fr-FR" dirty="0" smtClean="0"/>
              <a:t>.</a:t>
            </a:r>
          </a:p>
          <a:p>
            <a:pPr>
              <a:buNone/>
            </a:pP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Cervicites à Chlamydiae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smtClean="0"/>
              <a:t>5 à 8% des femmes sont porteuses de Chlamydiae et asymptomatiques. L'infection à Chlamydiae réalise une cervicite avec vulvo-vaginite subaiguë dans 30 à 60% des cas. </a:t>
            </a:r>
          </a:p>
          <a:p>
            <a:pPr>
              <a:buNone/>
            </a:pPr>
            <a:r>
              <a:rPr lang="fr-FR" dirty="0" smtClean="0"/>
              <a:t>Diagnostic</a:t>
            </a:r>
          </a:p>
          <a:p>
            <a:pPr>
              <a:buNone/>
            </a:pPr>
            <a:r>
              <a:rPr lang="fr-FR" dirty="0" smtClean="0"/>
              <a:t>      * Signes fonctionnels :</a:t>
            </a:r>
          </a:p>
          <a:p>
            <a:pPr>
              <a:buNone/>
            </a:pPr>
            <a:r>
              <a:rPr lang="fr-FR" dirty="0" smtClean="0"/>
              <a:t>         - prurit, brûlures, leucorrhées ;</a:t>
            </a:r>
          </a:p>
          <a:p>
            <a:pPr>
              <a:buNone/>
            </a:pPr>
            <a:r>
              <a:rPr lang="fr-FR" dirty="0" smtClean="0"/>
              <a:t>         - urétrite, dysurie (20 à 60% des cas).</a:t>
            </a:r>
          </a:p>
          <a:p>
            <a:pPr>
              <a:buNone/>
            </a:pPr>
            <a:r>
              <a:rPr lang="fr-FR" dirty="0" smtClean="0"/>
              <a:t>      * L'examen : en pinçant le col entre les valves du spéculum, on fait sourdre une glaire sale et louche.</a:t>
            </a:r>
          </a:p>
          <a:p>
            <a:pPr>
              <a:buNone/>
            </a:pPr>
            <a:r>
              <a:rPr lang="fr-FR" dirty="0" smtClean="0"/>
              <a:t>      * L'évolution se fait souvent à bas bruit vers :</a:t>
            </a:r>
          </a:p>
          <a:p>
            <a:pPr>
              <a:buNone/>
            </a:pPr>
            <a:r>
              <a:rPr lang="fr-FR" dirty="0" smtClean="0"/>
              <a:t>         - une salpingite aiguë ou chronique ;</a:t>
            </a:r>
          </a:p>
          <a:p>
            <a:pPr>
              <a:buNone/>
            </a:pPr>
            <a:r>
              <a:rPr lang="fr-FR" dirty="0" smtClean="0"/>
              <a:t>         - une stérilité tubaire </a:t>
            </a:r>
            <a:r>
              <a:rPr lang="fr-FR" dirty="0" err="1" smtClean="0"/>
              <a:t>postsalpingite</a:t>
            </a:r>
            <a:r>
              <a:rPr lang="fr-FR" dirty="0" smtClean="0"/>
              <a:t>.</a:t>
            </a:r>
          </a:p>
          <a:p>
            <a:pPr>
              <a:buNone/>
            </a:pPr>
            <a:r>
              <a:rPr lang="fr-FR" dirty="0" smtClean="0"/>
              <a:t>      * Le diagnostic repose sur des examens de laboratoires très spécialisés :</a:t>
            </a:r>
          </a:p>
          <a:p>
            <a:pPr>
              <a:buNone/>
            </a:pPr>
            <a:r>
              <a:rPr lang="fr-FR" dirty="0" smtClean="0"/>
              <a:t>         - isolement sur culture cellulaire (48 heures), ou immunofluorescence directe sur frottis, ou EIA (technique </a:t>
            </a:r>
            <a:r>
              <a:rPr lang="fr-FR" dirty="0" err="1" smtClean="0"/>
              <a:t>immuno</a:t>
            </a:r>
            <a:r>
              <a:rPr lang="fr-FR" dirty="0" smtClean="0"/>
              <a:t>-enzymatique) </a:t>
            </a:r>
          </a:p>
          <a:p>
            <a:pPr>
              <a:buNone/>
            </a:pPr>
            <a:r>
              <a:rPr lang="fr-FR" dirty="0" smtClean="0"/>
              <a:t>         - le gonocoque étant souvent associé, il est logique de le rechercher.</a:t>
            </a:r>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Traitement</a:t>
            </a:r>
          </a:p>
          <a:p>
            <a:pPr>
              <a:buNone/>
            </a:pPr>
            <a:r>
              <a:rPr lang="fr-FR" dirty="0" smtClean="0"/>
              <a:t>      * Traitement du ou des partenaires.</a:t>
            </a:r>
          </a:p>
          <a:p>
            <a:pPr>
              <a:buNone/>
            </a:pPr>
            <a:r>
              <a:rPr lang="fr-FR" dirty="0" smtClean="0"/>
              <a:t>      * Traitement par les cyclines, macrolides ou quinolones pendant 15 jours.</a:t>
            </a:r>
          </a:p>
          <a:p>
            <a:pPr>
              <a:buNone/>
            </a:pPr>
            <a:r>
              <a:rPr lang="fr-FR" dirty="0" smtClean="0"/>
              <a:t>      * La femme enceinte doit être traitée impérativement pour éviter la contamination de l'enfant à la naissance :</a:t>
            </a:r>
          </a:p>
          <a:p>
            <a:pPr>
              <a:buNone/>
            </a:pPr>
            <a:r>
              <a:rPr lang="fr-FR" dirty="0" smtClean="0"/>
              <a:t>         - </a:t>
            </a:r>
            <a:r>
              <a:rPr lang="fr-FR" dirty="0" err="1" smtClean="0"/>
              <a:t>Rovamycine</a:t>
            </a:r>
            <a:r>
              <a:rPr lang="fr-FR" dirty="0" smtClean="0"/>
              <a:t>*: 4cp/j pendant 15 jours.</a:t>
            </a:r>
          </a:p>
          <a:p>
            <a:pPr>
              <a:buNone/>
            </a:pPr>
            <a:r>
              <a:rPr lang="fr-FR" b="1" dirty="0" smtClean="0"/>
              <a:t> </a:t>
            </a:r>
            <a:endParaRPr lang="fr-FR" dirty="0" smtClean="0"/>
          </a:p>
          <a:p>
            <a:pPr>
              <a:buNone/>
            </a:pP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LEUCORRHEES DE LA FEMME ENCEINTE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Elles sont fréquentes et constituent une préoccupation constante de l'obstétricien, à cause des complications maternelles et fœtales.</a:t>
            </a: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Etiologies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Ce sont les mêmes qu'en dehors de la grossesse mais leur répartition est différente.</a:t>
            </a:r>
          </a:p>
          <a:p>
            <a:r>
              <a:rPr lang="fr-FR" dirty="0" smtClean="0"/>
              <a:t>Les leucorrhées physiologiques liées à la desquamation excessive des cellules épithéliales du vagin et les leucorrhées mycosiques dues à l'hyperacidité du vagin sont les plus fréquentes. Heureusement, ces dernières n'entraînent qu'exceptionnellement des complications maternelles et fœtales.</a:t>
            </a:r>
          </a:p>
          <a:p>
            <a:pPr>
              <a:buNone/>
            </a:pPr>
            <a:r>
              <a:rPr lang="fr-FR" b="1" dirty="0" smtClean="0"/>
              <a:t> </a:t>
            </a:r>
            <a:endParaRPr lang="fr-FR" dirty="0" smtClean="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pPr>
              <a:buNone/>
            </a:pPr>
            <a:r>
              <a:rPr lang="fr-FR" b="1" u="sng" dirty="0" smtClean="0"/>
              <a:t>Sécrétions physiologiques</a:t>
            </a:r>
            <a:endParaRPr lang="fr-FR" dirty="0" smtClean="0"/>
          </a:p>
          <a:p>
            <a:pPr>
              <a:buNone/>
            </a:pPr>
            <a:r>
              <a:rPr lang="fr-FR" dirty="0" smtClean="0"/>
              <a:t>Elles sont d'origine </a:t>
            </a:r>
            <a:r>
              <a:rPr lang="fr-FR" dirty="0" err="1" smtClean="0"/>
              <a:t>cervico</a:t>
            </a:r>
            <a:r>
              <a:rPr lang="fr-FR" dirty="0" smtClean="0"/>
              <a:t>-vaginale, il peut s'agir de glaire cervicale ou </a:t>
            </a:r>
            <a:r>
              <a:rPr lang="fr-FR" dirty="0" smtClean="0"/>
              <a:t>de desquamation </a:t>
            </a:r>
            <a:r>
              <a:rPr lang="fr-FR" dirty="0" smtClean="0"/>
              <a:t>vaginale.</a:t>
            </a:r>
          </a:p>
          <a:p>
            <a:pPr>
              <a:buNone/>
            </a:pPr>
            <a:r>
              <a:rPr lang="fr-FR" dirty="0" smtClean="0"/>
              <a:t>      * </a:t>
            </a:r>
            <a:r>
              <a:rPr lang="fr-FR" b="1" dirty="0" smtClean="0"/>
              <a:t>La glaire cervicale :</a:t>
            </a:r>
            <a:endParaRPr lang="fr-FR" dirty="0" smtClean="0"/>
          </a:p>
          <a:p>
            <a:pPr>
              <a:buNone/>
            </a:pPr>
            <a:r>
              <a:rPr lang="fr-FR" dirty="0" smtClean="0"/>
              <a:t>         - sécrétée par l'épithélium cylindrique du col sous l'action </a:t>
            </a:r>
            <a:r>
              <a:rPr lang="fr-FR" dirty="0" err="1" smtClean="0"/>
              <a:t>estrogénique</a:t>
            </a:r>
            <a:r>
              <a:rPr lang="fr-FR" dirty="0" smtClean="0"/>
              <a:t> ;</a:t>
            </a:r>
          </a:p>
          <a:p>
            <a:pPr>
              <a:buNone/>
            </a:pPr>
            <a:r>
              <a:rPr lang="fr-FR" dirty="0" smtClean="0"/>
              <a:t>         - abondante entre le 8e et le 13e jour pour un cycle de 28 jours ;</a:t>
            </a:r>
          </a:p>
          <a:p>
            <a:pPr>
              <a:buNone/>
            </a:pPr>
            <a:r>
              <a:rPr lang="fr-FR" dirty="0" smtClean="0"/>
              <a:t>         - limpide et acellulaire.</a:t>
            </a:r>
          </a:p>
          <a:p>
            <a:pPr>
              <a:buNone/>
            </a:pPr>
            <a:r>
              <a:rPr lang="fr-FR" dirty="0" smtClean="0"/>
              <a:t>      * </a:t>
            </a:r>
            <a:r>
              <a:rPr lang="fr-FR" b="1" dirty="0" smtClean="0"/>
              <a:t>La desquamation vaginale :</a:t>
            </a:r>
            <a:endParaRPr lang="fr-FR" dirty="0" smtClean="0"/>
          </a:p>
          <a:p>
            <a:pPr>
              <a:buNone/>
            </a:pPr>
            <a:r>
              <a:rPr lang="fr-FR" dirty="0" smtClean="0"/>
              <a:t>         - sécrétion laiteuse, opalescente, parfois abondante et gênante ;</a:t>
            </a:r>
          </a:p>
          <a:p>
            <a:pPr>
              <a:buNone/>
            </a:pPr>
            <a:r>
              <a:rPr lang="fr-FR" dirty="0" smtClean="0"/>
              <a:t>         - composée de cellules superficielles vaginales sans polynucléaires.</a:t>
            </a:r>
          </a:p>
          <a:p>
            <a:pPr>
              <a:buNone/>
            </a:pPr>
            <a:r>
              <a:rPr lang="fr-FR" dirty="0" smtClean="0"/>
              <a:t>Ces deux types de sécrétions constituent la </a:t>
            </a:r>
            <a:r>
              <a:rPr lang="fr-FR" b="1" dirty="0" smtClean="0"/>
              <a:t>leucorrhée physiologique</a:t>
            </a:r>
            <a:r>
              <a:rPr lang="fr-FR" dirty="0" smtClean="0"/>
              <a:t> qui :</a:t>
            </a:r>
          </a:p>
          <a:p>
            <a:pPr>
              <a:buNone/>
            </a:pPr>
            <a:r>
              <a:rPr lang="fr-FR" dirty="0" smtClean="0"/>
              <a:t>         - ne s'accompagne d'aucun trouble fonctionnel ;</a:t>
            </a:r>
          </a:p>
          <a:p>
            <a:pPr>
              <a:buNone/>
            </a:pPr>
            <a:r>
              <a:rPr lang="fr-FR" dirty="0" smtClean="0"/>
              <a:t>         - ne sent pas mauvais ;</a:t>
            </a:r>
          </a:p>
          <a:p>
            <a:pPr>
              <a:buNone/>
            </a:pPr>
            <a:r>
              <a:rPr lang="fr-FR" dirty="0" smtClean="0"/>
              <a:t>         - ne contient pas de polynucléaires ;</a:t>
            </a:r>
          </a:p>
          <a:p>
            <a:pPr>
              <a:buNone/>
            </a:pPr>
            <a:r>
              <a:rPr lang="fr-FR" dirty="0" smtClean="0"/>
              <a:t>         - ne justifie aucune thérapeutique.</a:t>
            </a:r>
          </a:p>
          <a:p>
            <a:pPr>
              <a:buNone/>
            </a:pPr>
            <a:r>
              <a:rPr lang="fr-FR" b="1" dirty="0" smtClean="0"/>
              <a:t> </a:t>
            </a:r>
            <a:endParaRPr lang="fr-FR" dirty="0" smtClean="0"/>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Diagnostic différentiel</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b="1" dirty="0" smtClean="0"/>
              <a:t>    Les leucorrhées de la femme enceinte</a:t>
            </a:r>
            <a:r>
              <a:rPr lang="fr-FR" dirty="0" smtClean="0"/>
              <a:t> doivent faire </a:t>
            </a:r>
            <a:r>
              <a:rPr lang="fr-FR" b="1" dirty="0" smtClean="0"/>
              <a:t>discuter d'autres écoulements liquidiens :</a:t>
            </a:r>
            <a:endParaRPr lang="fr-FR" dirty="0" smtClean="0"/>
          </a:p>
          <a:p>
            <a:pPr>
              <a:buNone/>
            </a:pPr>
            <a:r>
              <a:rPr lang="fr-FR" dirty="0" smtClean="0"/>
              <a:t>      - l'hydrorrhée déciduale. L'écoulement se tarit assez vite ;</a:t>
            </a:r>
          </a:p>
          <a:p>
            <a:pPr>
              <a:buNone/>
            </a:pPr>
            <a:r>
              <a:rPr lang="fr-FR" dirty="0" smtClean="0"/>
              <a:t>      - la rupture d'une poche </a:t>
            </a:r>
            <a:r>
              <a:rPr lang="fr-FR" dirty="0" err="1" smtClean="0"/>
              <a:t>amnio</a:t>
            </a:r>
            <a:r>
              <a:rPr lang="fr-FR" dirty="0" smtClean="0"/>
              <a:t>-choriale ;</a:t>
            </a:r>
          </a:p>
          <a:p>
            <a:pPr>
              <a:buNone/>
            </a:pPr>
            <a:r>
              <a:rPr lang="fr-FR" dirty="0" smtClean="0"/>
              <a:t>      - </a:t>
            </a:r>
            <a:r>
              <a:rPr lang="fr-FR" b="1" dirty="0" smtClean="0"/>
              <a:t>la rupture ou la fissuration de la poche des eaux</a:t>
            </a: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Complications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b="1" dirty="0" smtClean="0"/>
              <a:t>Pendant la grossesse :</a:t>
            </a:r>
            <a:endParaRPr lang="fr-FR" dirty="0" smtClean="0"/>
          </a:p>
          <a:p>
            <a:pPr>
              <a:buNone/>
            </a:pPr>
            <a:r>
              <a:rPr lang="fr-FR" dirty="0" smtClean="0"/>
              <a:t>      - fragilisation des membranes au pôle inférieur de l'œuf et rupture ;</a:t>
            </a:r>
          </a:p>
          <a:p>
            <a:pPr>
              <a:buNone/>
            </a:pPr>
            <a:r>
              <a:rPr lang="fr-FR" dirty="0" smtClean="0"/>
              <a:t>      - </a:t>
            </a:r>
            <a:r>
              <a:rPr lang="fr-FR" dirty="0" err="1" smtClean="0"/>
              <a:t>chorio</a:t>
            </a:r>
            <a:r>
              <a:rPr lang="fr-FR" dirty="0" smtClean="0"/>
              <a:t>-</a:t>
            </a:r>
            <a:r>
              <a:rPr lang="fr-FR" dirty="0" err="1" smtClean="0"/>
              <a:t>amniotite</a:t>
            </a:r>
            <a:r>
              <a:rPr lang="fr-FR" dirty="0" smtClean="0"/>
              <a:t> ;</a:t>
            </a:r>
          </a:p>
          <a:p>
            <a:pPr>
              <a:buNone/>
            </a:pPr>
            <a:r>
              <a:rPr lang="fr-FR" dirty="0" smtClean="0"/>
              <a:t>      - accouchement prématuré.</a:t>
            </a:r>
          </a:p>
          <a:p>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b="1" dirty="0" smtClean="0"/>
              <a:t>Après l'accouchement :</a:t>
            </a:r>
            <a:endParaRPr lang="fr-FR" dirty="0" smtClean="0"/>
          </a:p>
          <a:p>
            <a:pPr>
              <a:buNone/>
            </a:pPr>
            <a:r>
              <a:rPr lang="fr-FR" dirty="0" smtClean="0"/>
              <a:t>      * infections maternelles mais surtout infections néonatales par inhalation et déglutition du liquide infecté ou contamination directe lors du passage ;</a:t>
            </a:r>
          </a:p>
          <a:p>
            <a:pPr>
              <a:buNone/>
            </a:pPr>
            <a:r>
              <a:rPr lang="fr-FR" dirty="0" smtClean="0"/>
              <a:t>      * certains germes sont responsables d'infections spécifiques :</a:t>
            </a:r>
          </a:p>
          <a:p>
            <a:pPr>
              <a:buNone/>
            </a:pPr>
            <a:r>
              <a:rPr lang="fr-FR" dirty="0" smtClean="0"/>
              <a:t>         - Chlamydia : conjonctivites et pneumonies graves ;</a:t>
            </a:r>
          </a:p>
          <a:p>
            <a:pPr>
              <a:buNone/>
            </a:pPr>
            <a:r>
              <a:rPr lang="fr-FR" dirty="0" smtClean="0"/>
              <a:t>         - gonocoque : conjonctivite purulente ;</a:t>
            </a:r>
          </a:p>
          <a:p>
            <a:pPr>
              <a:buNone/>
            </a:pPr>
            <a:r>
              <a:rPr lang="fr-FR" dirty="0" smtClean="0"/>
              <a:t>         - HSV2 et Cytomégalovirus : mortalité néonatale et séquelles neuropsychiques ;</a:t>
            </a:r>
          </a:p>
          <a:p>
            <a:pPr>
              <a:buNone/>
            </a:pPr>
            <a:r>
              <a:rPr lang="fr-FR" dirty="0" smtClean="0"/>
              <a:t>      * le plus souvent, il s'agit d'infections opportunistes.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Traitement selon le germe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 * Levures : le traitement local prolongé suffit le plus souvent.</a:t>
            </a:r>
          </a:p>
          <a:p>
            <a:pPr>
              <a:buNone/>
            </a:pPr>
            <a:r>
              <a:rPr lang="fr-FR" dirty="0" smtClean="0"/>
              <a:t>      * Trichomonas : éviter les </a:t>
            </a:r>
            <a:r>
              <a:rPr lang="fr-FR" dirty="0" err="1" smtClean="0"/>
              <a:t>trichomicides</a:t>
            </a:r>
            <a:r>
              <a:rPr lang="fr-FR" dirty="0" smtClean="0"/>
              <a:t> par voie générale.</a:t>
            </a:r>
          </a:p>
          <a:p>
            <a:pPr>
              <a:buNone/>
            </a:pPr>
            <a:r>
              <a:rPr lang="fr-FR" dirty="0" smtClean="0"/>
              <a:t>      * Chlamydia : érythromycine.</a:t>
            </a:r>
          </a:p>
          <a:p>
            <a:pPr>
              <a:buNone/>
            </a:pPr>
            <a:r>
              <a:rPr lang="fr-FR" dirty="0" smtClean="0"/>
              <a:t>      * Herpès génital :</a:t>
            </a:r>
          </a:p>
          <a:p>
            <a:pPr>
              <a:buNone/>
            </a:pPr>
            <a:r>
              <a:rPr lang="fr-FR" dirty="0" smtClean="0"/>
              <a:t>         - césarienne prophylactique si virus retrouvé au voisinage du terme ;</a:t>
            </a:r>
          </a:p>
          <a:p>
            <a:pPr>
              <a:buNone/>
            </a:pPr>
            <a:r>
              <a:rPr lang="fr-FR" dirty="0" smtClean="0"/>
              <a:t>         - césarienne avant la 4e heure si rupture des membranes.</a:t>
            </a:r>
          </a:p>
          <a:p>
            <a:pPr>
              <a:buNone/>
            </a:pPr>
            <a:r>
              <a:rPr lang="fr-FR" dirty="0" smtClean="0"/>
              <a:t>      * Germes opportunistes : traitement local et bêta-</a:t>
            </a:r>
            <a:r>
              <a:rPr lang="fr-FR" dirty="0" err="1" smtClean="0"/>
              <a:t>lactamines</a:t>
            </a:r>
            <a:r>
              <a:rPr lang="fr-FR" dirty="0" smtClean="0"/>
              <a:t> en cas :</a:t>
            </a:r>
          </a:p>
          <a:p>
            <a:pPr>
              <a:buNone/>
            </a:pPr>
            <a:r>
              <a:rPr lang="fr-FR" dirty="0" smtClean="0"/>
              <a:t>         - de menace d'accouchement prématuré ;</a:t>
            </a:r>
          </a:p>
          <a:p>
            <a:pPr>
              <a:buNone/>
            </a:pPr>
            <a:r>
              <a:rPr lang="fr-FR" dirty="0" smtClean="0"/>
              <a:t>         - de rupture prématurée des membranes ;</a:t>
            </a:r>
          </a:p>
          <a:p>
            <a:pPr>
              <a:buNone/>
            </a:pPr>
            <a:r>
              <a:rPr lang="fr-FR" dirty="0" smtClean="0"/>
              <a:t>         - ou de fièvre.</a:t>
            </a:r>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LEUCORRHEE DE LA FEMME MENOPAUSEE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Tout peut se voir et par ordre de fréquence, vulvo-vaginites à :</a:t>
            </a:r>
          </a:p>
          <a:p>
            <a:pPr>
              <a:buNone/>
            </a:pPr>
            <a:r>
              <a:rPr lang="fr-FR" dirty="0" smtClean="0"/>
              <a:t>      - germes pyogènes ;</a:t>
            </a:r>
          </a:p>
          <a:p>
            <a:pPr>
              <a:buNone/>
            </a:pPr>
            <a:r>
              <a:rPr lang="fr-FR" dirty="0" smtClean="0"/>
              <a:t>      - Trichomonas ;</a:t>
            </a:r>
          </a:p>
          <a:p>
            <a:pPr>
              <a:buNone/>
            </a:pPr>
            <a:r>
              <a:rPr lang="fr-FR" dirty="0" smtClean="0"/>
              <a:t>      - mycoses.</a:t>
            </a:r>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LEUCORRHEES DE LA PETITE FILLE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   * Tout peut se voir, mais fréquence plus élevée des infections à germes banals.</a:t>
            </a:r>
          </a:p>
          <a:p>
            <a:pPr>
              <a:buNone/>
            </a:pPr>
            <a:r>
              <a:rPr lang="fr-FR" dirty="0" smtClean="0"/>
              <a:t>    Certaines étiologies sont plus spécifiques à la petite fille :</a:t>
            </a:r>
          </a:p>
          <a:p>
            <a:pPr>
              <a:buNone/>
            </a:pPr>
            <a:r>
              <a:rPr lang="fr-FR" dirty="0" smtClean="0"/>
              <a:t>      - oxyurose ;</a:t>
            </a:r>
          </a:p>
          <a:p>
            <a:pPr>
              <a:buNone/>
            </a:pPr>
            <a:r>
              <a:rPr lang="fr-FR" dirty="0" smtClean="0"/>
              <a:t>      - corps étranger, parfois radio-opaque *Traitement spécifique local, voire général.</a:t>
            </a:r>
          </a:p>
          <a:p>
            <a:pPr>
              <a:buNone/>
            </a:pPr>
            <a:r>
              <a:rPr lang="fr-FR" dirty="0" smtClean="0"/>
              <a:t>Si récidive :</a:t>
            </a:r>
          </a:p>
          <a:p>
            <a:pPr>
              <a:buNone/>
            </a:pPr>
            <a:r>
              <a:rPr lang="fr-FR" dirty="0" smtClean="0"/>
              <a:t>      - rechercher de parti pris un corps étranger ;</a:t>
            </a:r>
          </a:p>
          <a:p>
            <a:pPr>
              <a:buNone/>
            </a:pP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LEUCORRHEES RECIDIVANTES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Les récidives peuvent être liées à :</a:t>
            </a:r>
          </a:p>
          <a:p>
            <a:pPr>
              <a:buNone/>
            </a:pPr>
            <a:r>
              <a:rPr lang="fr-FR" dirty="0" smtClean="0"/>
              <a:t>      - la résistance acquise des germes (gonocoque), d'où l'intérêt de l'antibiogramme ;</a:t>
            </a:r>
          </a:p>
          <a:p>
            <a:pPr>
              <a:buNone/>
            </a:pPr>
            <a:r>
              <a:rPr lang="fr-FR" dirty="0" smtClean="0"/>
              <a:t>      - l'association de plusieurs germes, non isolés à l'examen extemporané ;</a:t>
            </a:r>
          </a:p>
          <a:p>
            <a:pPr>
              <a:buNone/>
            </a:pPr>
            <a:r>
              <a:rPr lang="fr-FR" dirty="0" smtClean="0"/>
              <a:t>      - la persistance de facteurs favorisants.</a:t>
            </a:r>
          </a:p>
          <a:p>
            <a:pPr>
              <a:buNone/>
            </a:pPr>
            <a:endParaRPr lang="fr-FR" dirty="0" smtClean="0"/>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Conclusion</a:t>
            </a:r>
            <a:br>
              <a:rPr lang="fr-FR" dirty="0" smtClean="0"/>
            </a:br>
            <a:endParaRPr lang="fr-FR" dirty="0"/>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Les leucorrhées se voient à </a:t>
            </a:r>
            <a:r>
              <a:rPr lang="fr-FR" b="1" dirty="0" smtClean="0"/>
              <a:t>tous les âges</a:t>
            </a:r>
            <a:r>
              <a:rPr lang="fr-FR" dirty="0" smtClean="0"/>
              <a:t> mais la répartition des germes en cause est variable selon la période de la vie.</a:t>
            </a:r>
          </a:p>
          <a:p>
            <a:pPr>
              <a:buNone/>
            </a:pPr>
            <a:r>
              <a:rPr lang="fr-FR" dirty="0" smtClean="0"/>
              <a:t>L'examen extemporané élimine la leucorrhée " physiologique ", oriente le diagnostic de l'agent causal (Trichomonas, mycoses) permettant d'instaurer un traitement adapté d'emblée, sans pour autant remplacer les prélèvements bactériologiques pour coloration et mise en cultures qui seuls apporteront la certitude d'une cause unique et l'absence d'agents bactériens associés.</a:t>
            </a:r>
          </a:p>
          <a:p>
            <a:pPr>
              <a:buNone/>
            </a:pPr>
            <a:endParaRPr lang="fr-FR"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b="1" u="sng" dirty="0" smtClean="0"/>
              <a:t>Moyens de défense du bas appareil génital</a:t>
            </a:r>
            <a:endParaRPr lang="fr-FR" dirty="0" smtClean="0"/>
          </a:p>
          <a:p>
            <a:pPr>
              <a:buNone/>
            </a:pPr>
            <a:r>
              <a:rPr lang="fr-FR" dirty="0" smtClean="0"/>
              <a:t>* </a:t>
            </a:r>
            <a:r>
              <a:rPr lang="fr-FR" b="1" dirty="0" smtClean="0"/>
              <a:t>L'acidité vaginale :</a:t>
            </a:r>
            <a:r>
              <a:rPr lang="fr-FR" dirty="0" smtClean="0"/>
              <a:t> les sécrétions vaginales sont riches en bactéries : 10exp6 à 10exp9/g, avec 50 à 75% de bacilles de </a:t>
            </a:r>
            <a:r>
              <a:rPr lang="fr-FR" dirty="0" err="1" smtClean="0"/>
              <a:t>Döderlein</a:t>
            </a:r>
            <a:r>
              <a:rPr lang="fr-FR" dirty="0" smtClean="0"/>
              <a:t> et 25 à 50% de saprophytes d'origine cutanée ou digestive.</a:t>
            </a:r>
          </a:p>
          <a:p>
            <a:pPr>
              <a:buNone/>
            </a:pPr>
            <a:r>
              <a:rPr lang="fr-FR" dirty="0" smtClean="0"/>
              <a:t>* </a:t>
            </a:r>
            <a:r>
              <a:rPr lang="fr-FR" b="1" dirty="0" smtClean="0"/>
              <a:t>La glaire cervicale :</a:t>
            </a:r>
            <a:r>
              <a:rPr lang="fr-FR" dirty="0" smtClean="0"/>
              <a:t> riche en immunoglobulines et en enzymes, elle possède des propriétés antibactériennes.</a:t>
            </a:r>
          </a:p>
          <a:p>
            <a:pPr>
              <a:buNone/>
            </a:pPr>
            <a:r>
              <a:rPr lang="fr-FR" dirty="0" smtClean="0"/>
              <a:t>* </a:t>
            </a:r>
            <a:r>
              <a:rPr lang="fr-FR" b="1" dirty="0" smtClean="0"/>
              <a:t>La disposition anatomique du vagin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 La rupture de ces moyens de défense aboutit à :</a:t>
            </a:r>
          </a:p>
          <a:p>
            <a:pPr>
              <a:buNone/>
            </a:pPr>
            <a:r>
              <a:rPr lang="fr-FR" dirty="0" smtClean="0"/>
              <a:t>         - un déséquilibre de la flore normale au profit des germes pathogènes ;</a:t>
            </a:r>
          </a:p>
          <a:p>
            <a:pPr>
              <a:buNone/>
            </a:pPr>
            <a:r>
              <a:rPr lang="fr-FR" dirty="0" smtClean="0"/>
              <a:t>         - une augmentation secondaire de pH ;</a:t>
            </a:r>
          </a:p>
          <a:p>
            <a:pPr>
              <a:buNone/>
            </a:pPr>
            <a:r>
              <a:rPr lang="fr-FR" dirty="0" smtClean="0"/>
              <a:t>         - l'installation de l'infection génitale basse : vaginite, vulvo-vaginite, cervicite, voire atteinte du haut appareil par voie ascendante.</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b="1" u="sng" dirty="0" smtClean="0"/>
              <a:t>Causes favorisantes</a:t>
            </a:r>
            <a:r>
              <a:rPr lang="fr-FR" dirty="0" smtClean="0"/>
              <a:t> </a:t>
            </a:r>
          </a:p>
          <a:p>
            <a:pPr>
              <a:buNone/>
            </a:pPr>
            <a:r>
              <a:rPr lang="fr-FR" dirty="0" smtClean="0"/>
              <a:t>Le climat hormonal</a:t>
            </a:r>
          </a:p>
          <a:p>
            <a:pPr>
              <a:buNone/>
            </a:pPr>
            <a:r>
              <a:rPr lang="fr-FR" dirty="0" smtClean="0"/>
              <a:t>      * </a:t>
            </a:r>
            <a:r>
              <a:rPr lang="fr-FR" b="1" dirty="0" smtClean="0"/>
              <a:t>Grossesse </a:t>
            </a:r>
            <a:endParaRPr lang="fr-FR" dirty="0" smtClean="0"/>
          </a:p>
          <a:p>
            <a:pPr>
              <a:buNone/>
            </a:pPr>
            <a:r>
              <a:rPr lang="fr-FR" dirty="0" smtClean="0"/>
              <a:t>      * </a:t>
            </a:r>
            <a:r>
              <a:rPr lang="fr-FR" b="1" dirty="0" smtClean="0"/>
              <a:t>Contraception </a:t>
            </a:r>
            <a:r>
              <a:rPr lang="fr-FR" b="1" dirty="0" err="1" smtClean="0"/>
              <a:t>estroprogestative</a:t>
            </a:r>
            <a:r>
              <a:rPr lang="fr-FR" b="1" dirty="0" smtClean="0"/>
              <a:t> :</a:t>
            </a:r>
            <a:endParaRPr lang="fr-FR" dirty="0" smtClean="0"/>
          </a:p>
          <a:p>
            <a:pPr>
              <a:buNone/>
            </a:pPr>
            <a:r>
              <a:rPr lang="fr-FR" dirty="0" smtClean="0"/>
              <a:t>      * </a:t>
            </a:r>
            <a:r>
              <a:rPr lang="fr-FR" b="1" dirty="0" smtClean="0"/>
              <a:t>Traitements hormonaux </a:t>
            </a:r>
            <a:r>
              <a:rPr lang="fr-FR" dirty="0" smtClean="0"/>
              <a:t>(progestatifs en particulier).</a:t>
            </a:r>
          </a:p>
          <a:p>
            <a:pPr>
              <a:buNone/>
            </a:pPr>
            <a:r>
              <a:rPr lang="fr-FR" dirty="0" smtClean="0"/>
              <a:t>      * </a:t>
            </a:r>
            <a:r>
              <a:rPr lang="fr-FR" b="1" dirty="0" smtClean="0"/>
              <a:t>Carences hormonales</a:t>
            </a:r>
          </a:p>
          <a:p>
            <a:pPr>
              <a:buNone/>
            </a:pPr>
            <a:r>
              <a:rPr lang="fr-FR" b="1" dirty="0" smtClean="0"/>
              <a:t>         Menstruation</a:t>
            </a:r>
          </a:p>
          <a:p>
            <a:pPr>
              <a:buNone/>
            </a:pPr>
            <a:r>
              <a:rPr lang="fr-FR" b="1" dirty="0" smtClean="0"/>
              <a:t>         Habitudes de la femme</a:t>
            </a:r>
          </a:p>
          <a:p>
            <a:pPr>
              <a:buNone/>
            </a:pPr>
            <a:r>
              <a:rPr lang="fr-FR" b="1" dirty="0" smtClean="0"/>
              <a:t>         Terrain</a:t>
            </a:r>
          </a:p>
          <a:p>
            <a:pPr>
              <a:buNone/>
            </a:pPr>
            <a:r>
              <a:rPr lang="fr-FR" b="1" dirty="0" smtClean="0"/>
              <a:t>         Causes iatrogènes</a:t>
            </a:r>
          </a:p>
          <a:p>
            <a:pPr>
              <a:buNone/>
            </a:pPr>
            <a:endParaRPr lang="fr-FR" b="1" dirty="0" smtClean="0"/>
          </a:p>
          <a:p>
            <a:pPr>
              <a:buNone/>
            </a:pPr>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u="sng" dirty="0" smtClean="0"/>
              <a:t>Causes </a:t>
            </a:r>
            <a:r>
              <a:rPr lang="fr-FR" b="1" u="sng" dirty="0" err="1" smtClean="0"/>
              <a:t>déclenchantes</a:t>
            </a:r>
            <a:endParaRPr lang="fr-FR" dirty="0" smtClean="0"/>
          </a:p>
          <a:p>
            <a:pPr>
              <a:buNone/>
            </a:pPr>
            <a:r>
              <a:rPr lang="fr-FR" dirty="0" smtClean="0"/>
              <a:t>      * </a:t>
            </a:r>
            <a:r>
              <a:rPr lang="fr-FR" b="1" dirty="0" smtClean="0"/>
              <a:t>Contaminations vénériennes,</a:t>
            </a:r>
            <a:r>
              <a:rPr lang="fr-FR" dirty="0" smtClean="0"/>
              <a:t> responsables d'infections à germes spécifiques.</a:t>
            </a:r>
          </a:p>
          <a:p>
            <a:pPr>
              <a:buNone/>
            </a:pPr>
            <a:r>
              <a:rPr lang="fr-FR" dirty="0" smtClean="0"/>
              <a:t>      * </a:t>
            </a:r>
            <a:r>
              <a:rPr lang="fr-FR" b="1" dirty="0" smtClean="0"/>
              <a:t>Contamination infectieuse</a:t>
            </a:r>
            <a:r>
              <a:rPr lang="fr-FR" dirty="0" smtClean="0"/>
              <a:t> d'autre origine : peau, gorge, dents, et surtout urinaire et digestive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47500" lnSpcReduction="20000"/>
          </a:bodyPr>
          <a:lstStyle/>
          <a:p>
            <a:pPr>
              <a:buNone/>
            </a:pPr>
            <a:r>
              <a:rPr lang="fr-FR" b="1" u="sng" dirty="0" smtClean="0"/>
              <a:t>Germes pathogènes</a:t>
            </a:r>
            <a:endParaRPr lang="fr-FR" dirty="0" smtClean="0"/>
          </a:p>
          <a:p>
            <a:pPr>
              <a:buNone/>
            </a:pPr>
            <a:r>
              <a:rPr lang="fr-FR" dirty="0" smtClean="0"/>
              <a:t> </a:t>
            </a:r>
          </a:p>
          <a:p>
            <a:pPr>
              <a:buNone/>
            </a:pPr>
            <a:r>
              <a:rPr lang="fr-FR" dirty="0" smtClean="0"/>
              <a:t>Agents responsables de lésions spécifiques</a:t>
            </a:r>
          </a:p>
          <a:p>
            <a:pPr>
              <a:buNone/>
            </a:pPr>
            <a:r>
              <a:rPr lang="fr-FR" dirty="0" smtClean="0"/>
              <a:t>Généralement transmis par le contact sexuel, ce sont :</a:t>
            </a:r>
          </a:p>
          <a:p>
            <a:pPr>
              <a:buNone/>
            </a:pPr>
            <a:r>
              <a:rPr lang="fr-FR" dirty="0" smtClean="0"/>
              <a:t>      - </a:t>
            </a:r>
            <a:r>
              <a:rPr lang="fr-FR" b="1" dirty="0" smtClean="0"/>
              <a:t>le gonocoque,</a:t>
            </a:r>
            <a:r>
              <a:rPr lang="fr-FR" dirty="0" smtClean="0"/>
              <a:t> principal agent des maladies sexuellement transmissibles ;</a:t>
            </a:r>
          </a:p>
          <a:p>
            <a:pPr>
              <a:buNone/>
            </a:pPr>
            <a:r>
              <a:rPr lang="fr-FR" dirty="0" smtClean="0"/>
              <a:t>      - </a:t>
            </a:r>
            <a:r>
              <a:rPr lang="fr-FR" b="1" dirty="0" smtClean="0"/>
              <a:t>le Trichomonas ;</a:t>
            </a:r>
            <a:endParaRPr lang="fr-FR" dirty="0" smtClean="0"/>
          </a:p>
          <a:p>
            <a:pPr>
              <a:buNone/>
            </a:pPr>
            <a:r>
              <a:rPr lang="fr-FR" dirty="0" smtClean="0"/>
              <a:t>      - </a:t>
            </a:r>
            <a:r>
              <a:rPr lang="fr-FR" b="1" dirty="0" smtClean="0"/>
              <a:t>les levures ;</a:t>
            </a:r>
            <a:endParaRPr lang="fr-FR" dirty="0" smtClean="0"/>
          </a:p>
          <a:p>
            <a:pPr>
              <a:buNone/>
            </a:pPr>
            <a:r>
              <a:rPr lang="fr-FR" dirty="0" smtClean="0"/>
              <a:t>      - </a:t>
            </a:r>
            <a:r>
              <a:rPr lang="fr-FR" b="1" dirty="0" smtClean="0"/>
              <a:t>l'HSV2,</a:t>
            </a:r>
            <a:r>
              <a:rPr lang="fr-FR" dirty="0" smtClean="0"/>
              <a:t> responsable d'une vulvo-vaginite vésiculeuse ;</a:t>
            </a:r>
          </a:p>
          <a:p>
            <a:pPr>
              <a:buNone/>
            </a:pPr>
            <a:r>
              <a:rPr lang="fr-FR" dirty="0" smtClean="0"/>
              <a:t>      - </a:t>
            </a:r>
            <a:r>
              <a:rPr lang="fr-FR" b="1" dirty="0" smtClean="0"/>
              <a:t>le Chlamydia </a:t>
            </a:r>
            <a:r>
              <a:rPr lang="fr-FR" b="1" dirty="0" err="1" smtClean="0"/>
              <a:t>trachomatis</a:t>
            </a:r>
            <a:r>
              <a:rPr lang="fr-FR" b="1" dirty="0" smtClean="0"/>
              <a:t>.</a:t>
            </a:r>
            <a:endParaRPr lang="fr-FR" dirty="0" smtClean="0"/>
          </a:p>
          <a:p>
            <a:pPr>
              <a:buNone/>
            </a:pPr>
            <a:r>
              <a:rPr lang="fr-FR" dirty="0" smtClean="0"/>
              <a:t> </a:t>
            </a:r>
          </a:p>
          <a:p>
            <a:pPr>
              <a:buNone/>
            </a:pPr>
            <a:r>
              <a:rPr lang="fr-FR" dirty="0" smtClean="0"/>
              <a:t>Agents ne déterminant pas de lésions spécifiques</a:t>
            </a:r>
          </a:p>
          <a:p>
            <a:pPr>
              <a:buNone/>
            </a:pPr>
            <a:r>
              <a:rPr lang="fr-FR" dirty="0" smtClean="0"/>
              <a:t>Habituellement présents à l'état normal au niveau </a:t>
            </a:r>
            <a:r>
              <a:rPr lang="fr-FR" dirty="0" err="1" smtClean="0"/>
              <a:t>cervico</a:t>
            </a:r>
            <a:r>
              <a:rPr lang="fr-FR" dirty="0" smtClean="0"/>
              <a:t>-vaginal, il s'agit de :</a:t>
            </a:r>
          </a:p>
          <a:p>
            <a:pPr>
              <a:buNone/>
            </a:pPr>
            <a:r>
              <a:rPr lang="fr-FR" dirty="0" smtClean="0"/>
              <a:t>      * </a:t>
            </a:r>
            <a:r>
              <a:rPr lang="fr-FR" b="1" dirty="0" smtClean="0"/>
              <a:t>germes pathogènes opportunistes :</a:t>
            </a:r>
            <a:endParaRPr lang="fr-FR" dirty="0" smtClean="0"/>
          </a:p>
          <a:p>
            <a:pPr>
              <a:buNone/>
            </a:pPr>
            <a:r>
              <a:rPr lang="fr-FR" dirty="0" smtClean="0"/>
              <a:t>         - à Gram positif : staphylocoque, streptocoque, entérocoque ;</a:t>
            </a:r>
          </a:p>
          <a:p>
            <a:pPr>
              <a:buNone/>
            </a:pPr>
            <a:r>
              <a:rPr lang="fr-FR" dirty="0" smtClean="0"/>
              <a:t>         - à Gram négatif : colibacilles, </a:t>
            </a:r>
            <a:r>
              <a:rPr lang="fr-FR" dirty="0" err="1" smtClean="0"/>
              <a:t>Proteus</a:t>
            </a:r>
            <a:r>
              <a:rPr lang="fr-FR" dirty="0" smtClean="0"/>
              <a:t> ;</a:t>
            </a:r>
          </a:p>
          <a:p>
            <a:pPr>
              <a:buNone/>
            </a:pPr>
            <a:r>
              <a:rPr lang="fr-FR" dirty="0" smtClean="0"/>
              <a:t>         - à germes anaérobies dont </a:t>
            </a:r>
            <a:r>
              <a:rPr lang="fr-FR" dirty="0" err="1" smtClean="0"/>
              <a:t>Bactéroïdes</a:t>
            </a:r>
            <a:r>
              <a:rPr lang="fr-FR" dirty="0" smtClean="0"/>
              <a:t> et </a:t>
            </a:r>
            <a:r>
              <a:rPr lang="fr-FR" dirty="0" err="1" smtClean="0"/>
              <a:t>Mobiluncus</a:t>
            </a:r>
            <a:r>
              <a:rPr lang="fr-FR" dirty="0" smtClean="0"/>
              <a:t> ;</a:t>
            </a:r>
          </a:p>
          <a:p>
            <a:pPr>
              <a:buNone/>
            </a:pPr>
            <a:r>
              <a:rPr lang="fr-FR" dirty="0" smtClean="0"/>
              <a:t>      * </a:t>
            </a:r>
            <a:r>
              <a:rPr lang="fr-FR" dirty="0" err="1" smtClean="0"/>
              <a:t>Gardnerella</a:t>
            </a:r>
            <a:r>
              <a:rPr lang="fr-FR" dirty="0" smtClean="0"/>
              <a:t> </a:t>
            </a:r>
            <a:r>
              <a:rPr lang="fr-FR" dirty="0" err="1" smtClean="0"/>
              <a:t>vaginalis</a:t>
            </a:r>
            <a:r>
              <a:rPr lang="fr-FR" dirty="0" smtClean="0"/>
              <a:t> ;</a:t>
            </a:r>
          </a:p>
          <a:p>
            <a:pPr>
              <a:buNone/>
            </a:pPr>
            <a:r>
              <a:rPr lang="fr-FR" dirty="0" smtClean="0"/>
              <a:t>      * </a:t>
            </a:r>
            <a:r>
              <a:rPr lang="fr-FR" dirty="0" err="1" smtClean="0"/>
              <a:t>Mycoplasma</a:t>
            </a:r>
            <a:r>
              <a:rPr lang="fr-FR" dirty="0" smtClean="0"/>
              <a:t> et </a:t>
            </a:r>
            <a:r>
              <a:rPr lang="fr-FR" dirty="0" err="1" smtClean="0"/>
              <a:t>Ureaplasma</a:t>
            </a:r>
            <a:r>
              <a:rPr lang="fr-FR" dirty="0" smtClean="0"/>
              <a:t>.</a:t>
            </a:r>
          </a:p>
          <a:p>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2594</Words>
  <PresentationFormat>Affichage à l'écran (4:3)</PresentationFormat>
  <Paragraphs>329</Paragraphs>
  <Slides>47</Slides>
  <Notes>0</Notes>
  <HiddenSlides>0</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Thème Office</vt:lpstr>
      <vt:lpstr>Leucorrhée</vt:lpstr>
      <vt:lpstr>Diapositive 2</vt:lpstr>
      <vt:lpstr>  PHYSIOPATHOLOGIE </vt:lpstr>
      <vt:lpstr>Diapositive 4</vt:lpstr>
      <vt:lpstr>Diapositive 5</vt:lpstr>
      <vt:lpstr>Diapositive 6</vt:lpstr>
      <vt:lpstr>Diapositive 7</vt:lpstr>
      <vt:lpstr>Diapositive 8</vt:lpstr>
      <vt:lpstr>Diapositive 9</vt:lpstr>
      <vt:lpstr>Diapositive 10</vt:lpstr>
      <vt:lpstr>Examen clinique</vt:lpstr>
      <vt:lpstr>INTERROGATOIRE </vt:lpstr>
      <vt:lpstr>EXAMEN GYNECOLOGIQUE ET GENERAL </vt:lpstr>
      <vt:lpstr>EXAMEN EXTEMPORANE DES SECRETIONS VAGINALES </vt:lpstr>
      <vt:lpstr>Diapositive 15</vt:lpstr>
      <vt:lpstr>Etiologies des leucorrhées pathologiques </vt:lpstr>
      <vt:lpstr>VULVO-VAGINITES </vt:lpstr>
      <vt:lpstr>Vulvo-vaginite à Trichomonas vaginalis </vt:lpstr>
      <vt:lpstr>Diapositive 19</vt:lpstr>
      <vt:lpstr>Vulvo-vaginite mycosique </vt:lpstr>
      <vt:lpstr>Diapositive 21</vt:lpstr>
      <vt:lpstr>Diapositive 22</vt:lpstr>
      <vt:lpstr>Vulvo-vaginites à germes pathogènes opportunistes, " pyogènes " ou banals </vt:lpstr>
      <vt:lpstr>Vulvo-vaginite à HSV2 et HSV1 </vt:lpstr>
      <vt:lpstr>Diapositive 25</vt:lpstr>
      <vt:lpstr>Vaginoses bactériennes </vt:lpstr>
      <vt:lpstr>Vaginite à mycoplasme </vt:lpstr>
      <vt:lpstr>CERVICITES </vt:lpstr>
      <vt:lpstr>Cervicites aiguës </vt:lpstr>
      <vt:lpstr>Diapositive 30</vt:lpstr>
      <vt:lpstr>Cervicites à gonocoques </vt:lpstr>
      <vt:lpstr>Diapositive 32</vt:lpstr>
      <vt:lpstr>Diapositive 33</vt:lpstr>
      <vt:lpstr>Diapositive 34</vt:lpstr>
      <vt:lpstr>Diapositive 35</vt:lpstr>
      <vt:lpstr>Cervicites à Chlamydiae </vt:lpstr>
      <vt:lpstr>Diapositive 37</vt:lpstr>
      <vt:lpstr>LEUCORRHEES DE LA FEMME ENCEINTE </vt:lpstr>
      <vt:lpstr>Etiologies </vt:lpstr>
      <vt:lpstr>Diagnostic différentiel </vt:lpstr>
      <vt:lpstr>Complications </vt:lpstr>
      <vt:lpstr>Diapositive 42</vt:lpstr>
      <vt:lpstr>Traitement selon le germe </vt:lpstr>
      <vt:lpstr>LEUCORRHEE DE LA FEMME MENOPAUSEE </vt:lpstr>
      <vt:lpstr>LEUCORRHEES DE LA PETITE FILLE </vt:lpstr>
      <vt:lpstr>LEUCORRHEES RECIDIVANTES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Leucorrhée</dc:title>
  <dc:creator>noufel</dc:creator>
  <cp:lastModifiedBy>noufel</cp:lastModifiedBy>
  <cp:revision>20</cp:revision>
  <dcterms:created xsi:type="dcterms:W3CDTF">2018-11-08T08:54:14Z</dcterms:created>
  <dcterms:modified xsi:type="dcterms:W3CDTF">2019-04-08T10:20:30Z</dcterms:modified>
</cp:coreProperties>
</file>