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8" r:id="rId3"/>
    <p:sldId id="257" r:id="rId4"/>
    <p:sldId id="258" r:id="rId5"/>
    <p:sldId id="259" r:id="rId6"/>
    <p:sldId id="260" r:id="rId7"/>
    <p:sldId id="261" r:id="rId8"/>
    <p:sldId id="262" r:id="rId9"/>
    <p:sldId id="263" r:id="rId10"/>
    <p:sldId id="289" r:id="rId11"/>
    <p:sldId id="286" r:id="rId12"/>
    <p:sldId id="264" r:id="rId13"/>
    <p:sldId id="265" r:id="rId14"/>
    <p:sldId id="266" r:id="rId15"/>
    <p:sldId id="267" r:id="rId16"/>
    <p:sldId id="268" r:id="rId17"/>
    <p:sldId id="270" r:id="rId18"/>
    <p:sldId id="269" r:id="rId19"/>
    <p:sldId id="271" r:id="rId20"/>
    <p:sldId id="290" r:id="rId21"/>
    <p:sldId id="272" r:id="rId22"/>
    <p:sldId id="273" r:id="rId23"/>
    <p:sldId id="274" r:id="rId24"/>
    <p:sldId id="275" r:id="rId25"/>
    <p:sldId id="276" r:id="rId26"/>
    <p:sldId id="277" r:id="rId27"/>
    <p:sldId id="278" r:id="rId28"/>
    <p:sldId id="279" r:id="rId29"/>
    <p:sldId id="280" r:id="rId30"/>
    <p:sldId id="281" r:id="rId31"/>
    <p:sldId id="291" r:id="rId32"/>
    <p:sldId id="294" r:id="rId33"/>
    <p:sldId id="292" r:id="rId34"/>
    <p:sldId id="293" r:id="rId35"/>
    <p:sldId id="282" r:id="rId36"/>
    <p:sldId id="283" r:id="rId37"/>
    <p:sldId id="284" r:id="rId38"/>
    <p:sldId id="285" r:id="rId39"/>
    <p:sldId id="287"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4660"/>
  </p:normalViewPr>
  <p:slideViewPr>
    <p:cSldViewPr snapToGrid="0">
      <p:cViewPr>
        <p:scale>
          <a:sx n="66" d="100"/>
          <a:sy n="66"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11/4/2021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1012" y="1300786"/>
            <a:ext cx="8689976" cy="961152"/>
          </a:xfrm>
        </p:spPr>
        <p:txBody>
          <a:bodyPr/>
          <a:lstStyle/>
          <a:p>
            <a:r>
              <a:rPr lang="en-US" dirty="0" smtClean="0"/>
              <a:t>Hta et grossesse</a:t>
            </a:r>
            <a:endParaRPr lang="en-US" dirty="0"/>
          </a:p>
        </p:txBody>
      </p:sp>
      <p:sp>
        <p:nvSpPr>
          <p:cNvPr id="3" name="Sous-titre 2"/>
          <p:cNvSpPr>
            <a:spLocks noGrp="1"/>
          </p:cNvSpPr>
          <p:nvPr>
            <p:ph type="subTitle" idx="1"/>
          </p:nvPr>
        </p:nvSpPr>
        <p:spPr>
          <a:xfrm>
            <a:off x="1751012" y="2531444"/>
            <a:ext cx="8689976" cy="2726355"/>
          </a:xfrm>
        </p:spPr>
        <p:txBody>
          <a:bodyPr/>
          <a:lstStyle/>
          <a:p>
            <a:r>
              <a:rPr lang="en-US" b="1" dirty="0" smtClean="0">
                <a:solidFill>
                  <a:schemeClr val="tx1"/>
                </a:solidFill>
              </a:rPr>
              <a:t>Cours de 5ème année de médecine</a:t>
            </a:r>
          </a:p>
          <a:p>
            <a:r>
              <a:rPr lang="en-US" b="1" dirty="0" smtClean="0">
                <a:solidFill>
                  <a:schemeClr val="tx1"/>
                </a:solidFill>
              </a:rPr>
              <a:t>Présenté par:</a:t>
            </a:r>
          </a:p>
          <a:p>
            <a:r>
              <a:rPr lang="en-US" b="1" dirty="0" smtClean="0">
                <a:solidFill>
                  <a:schemeClr val="tx1"/>
                </a:solidFill>
              </a:rPr>
              <a:t> dr. mezaache-h</a:t>
            </a:r>
          </a:p>
          <a:p>
            <a:r>
              <a:rPr lang="en-US" b="1" dirty="0" smtClean="0">
                <a:solidFill>
                  <a:schemeClr val="tx1"/>
                </a:solidFill>
              </a:rPr>
              <a:t>Maitre assisstante en gynécologie obstétrique</a:t>
            </a:r>
            <a:endParaRPr lang="en-US" b="1" dirty="0">
              <a:solidFill>
                <a:schemeClr val="tx1"/>
              </a:solidFill>
            </a:endParaRPr>
          </a:p>
        </p:txBody>
      </p:sp>
    </p:spTree>
    <p:extLst>
      <p:ext uri="{BB962C8B-B14F-4D97-AF65-F5344CB8AC3E}">
        <p14:creationId xmlns:p14="http://schemas.microsoft.com/office/powerpoint/2010/main" val="3879782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lnSpcReduction="10000"/>
          </a:bodyPr>
          <a:lstStyle/>
          <a:p>
            <a:r>
              <a:rPr lang="fr-FR" dirty="0" smtClean="0"/>
              <a:t> </a:t>
            </a:r>
            <a:r>
              <a:rPr lang="fr-FR" dirty="0"/>
              <a:t>Les cellules </a:t>
            </a:r>
            <a:r>
              <a:rPr lang="fr-FR" dirty="0" smtClean="0"/>
              <a:t>endothéliales </a:t>
            </a:r>
            <a:r>
              <a:rPr lang="fr-FR" dirty="0"/>
              <a:t>et la tunique musculaire lisse des artères situées jusqu’au tiers inférieur du myomètre sont alors remplacées par des cytotrophoblastes, ce qui a pour conséquence de rendre ces artères insensibles aux substances vasoactives et d’optimiser la perfusion placentaire dans un système à basse </a:t>
            </a:r>
            <a:r>
              <a:rPr lang="fr-FR" dirty="0" smtClean="0"/>
              <a:t>résistance</a:t>
            </a:r>
          </a:p>
          <a:p>
            <a:r>
              <a:rPr lang="fr-FR" dirty="0" smtClean="0"/>
              <a:t>Dans </a:t>
            </a:r>
            <a:r>
              <a:rPr lang="fr-FR" dirty="0"/>
              <a:t>la prééclampsie, on constate un défaut d’invasion et de remodelage des artères maternelles avec une réduction de la perfusion </a:t>
            </a:r>
            <a:r>
              <a:rPr lang="fr-FR" dirty="0" smtClean="0"/>
              <a:t>utéroplacentaire. </a:t>
            </a:r>
          </a:p>
          <a:p>
            <a:r>
              <a:rPr lang="fr-FR" dirty="0" smtClean="0"/>
              <a:t>Cela </a:t>
            </a:r>
            <a:r>
              <a:rPr lang="fr-FR" dirty="0"/>
              <a:t>entraîne une ischémie placentaire, des phénomènes d’hypoxie-régénération et des flux sanguins à vitesse élevée pouvant léser le tissu villositaire </a:t>
            </a:r>
          </a:p>
        </p:txBody>
      </p:sp>
    </p:spTree>
    <p:extLst>
      <p:ext uri="{BB962C8B-B14F-4D97-AF65-F5344CB8AC3E}">
        <p14:creationId xmlns:p14="http://schemas.microsoft.com/office/powerpoint/2010/main" val="4283921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pPr marL="0" indent="0">
              <a:buNone/>
            </a:pPr>
            <a:r>
              <a:rPr lang="fr-FR" dirty="0"/>
              <a:t>Les artères utéroplacentaires sont plus fines que normalement et conservent un certain degré de contractilité (absence de destruction de la couche élastique), ne permettant pas la vasodilatation nécessaire à une bonne perfusion utéroplacentaire.</a:t>
            </a:r>
          </a:p>
          <a:p>
            <a:pPr marL="0" indent="0">
              <a:buNone/>
            </a:pPr>
            <a:r>
              <a:rPr lang="fr-FR" dirty="0"/>
              <a:t> Ces lésions vasculaires sont constituées dès 16 SA</a:t>
            </a:r>
            <a:endParaRPr lang="en-US" dirty="0"/>
          </a:p>
          <a:p>
            <a:pPr marL="0" indent="0">
              <a:buNone/>
            </a:pPr>
            <a:endParaRPr lang="fr-FR" dirty="0"/>
          </a:p>
        </p:txBody>
      </p:sp>
    </p:spTree>
    <p:extLst>
      <p:ext uri="{BB962C8B-B14F-4D97-AF65-F5344CB8AC3E}">
        <p14:creationId xmlns:p14="http://schemas.microsoft.com/office/powerpoint/2010/main" val="4286866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a:effectLst>
                  <a:outerShdw blurRad="38100" dist="38100" dir="2700000" algn="tl">
                    <a:srgbClr val="000000">
                      <a:alpha val="43137"/>
                    </a:srgbClr>
                  </a:outerShdw>
                </a:effectLst>
                <a:latin typeface="Cooper Black" panose="0208090404030B020404" pitchFamily="18" charset="0"/>
              </a:rPr>
              <a:t>Diagnostic</a:t>
            </a:r>
          </a:p>
        </p:txBody>
      </p:sp>
      <p:sp>
        <p:nvSpPr>
          <p:cNvPr id="3" name="Espace réservé du contenu 2"/>
          <p:cNvSpPr>
            <a:spLocks noGrp="1"/>
          </p:cNvSpPr>
          <p:nvPr>
            <p:ph sz="quarter" idx="13"/>
          </p:nvPr>
        </p:nvSpPr>
        <p:spPr/>
        <p:txBody>
          <a:bodyPr>
            <a:normAutofit/>
          </a:bodyPr>
          <a:lstStyle/>
          <a:p>
            <a:pPr marL="0" indent="0">
              <a:buNone/>
            </a:pPr>
            <a:r>
              <a:rPr lang="en-US" b="1" i="1" dirty="0" smtClean="0">
                <a:effectLst>
                  <a:outerShdw blurRad="38100" dist="38100" dir="2700000" algn="tl">
                    <a:srgbClr val="000000">
                      <a:alpha val="43137"/>
                    </a:srgbClr>
                  </a:outerShdw>
                </a:effectLst>
              </a:rPr>
              <a:t>  A-Clinique :</a:t>
            </a:r>
          </a:p>
          <a:p>
            <a:pPr>
              <a:buFont typeface="Wingdings" panose="05000000000000000000" pitchFamily="2" charset="2"/>
              <a:buChar char="v"/>
            </a:pPr>
            <a:r>
              <a:rPr lang="en-US" b="1" i="1" u="sng" dirty="0" err="1" smtClean="0"/>
              <a:t>Interrogatoire</a:t>
            </a:r>
            <a:r>
              <a:rPr lang="en-US" b="1" i="1" u="sng" dirty="0" smtClean="0"/>
              <a:t>:</a:t>
            </a:r>
            <a:endParaRPr lang="fr-FR" dirty="0" smtClean="0"/>
          </a:p>
          <a:p>
            <a:pPr marL="0" indent="0">
              <a:buNone/>
            </a:pPr>
            <a:r>
              <a:rPr lang="fr-FR" dirty="0" smtClean="0"/>
              <a:t> </a:t>
            </a:r>
            <a:r>
              <a:rPr lang="fr-FR" dirty="0"/>
              <a:t>– antécédents personnels : HTA, diabète, tabagisme, </a:t>
            </a:r>
            <a:r>
              <a:rPr lang="fr-FR" dirty="0" err="1"/>
              <a:t>nulligestité</a:t>
            </a:r>
            <a:r>
              <a:rPr lang="fr-FR" dirty="0"/>
              <a:t>, </a:t>
            </a:r>
            <a:r>
              <a:rPr lang="fr-FR" dirty="0" smtClean="0"/>
              <a:t> </a:t>
            </a:r>
            <a:r>
              <a:rPr lang="fr-FR" dirty="0"/>
              <a:t>antécédents d’HRP, de mort fœtale in utero (MFIU), de RCIU, de pré-éclampsie </a:t>
            </a:r>
            <a:r>
              <a:rPr lang="fr-FR" dirty="0" smtClean="0"/>
              <a:t>;</a:t>
            </a:r>
          </a:p>
          <a:p>
            <a:pPr marL="0" indent="0">
              <a:buNone/>
            </a:pPr>
            <a:r>
              <a:rPr lang="fr-FR" dirty="0" smtClean="0"/>
              <a:t> </a:t>
            </a:r>
            <a:r>
              <a:rPr lang="fr-FR" dirty="0"/>
              <a:t>– antécédents familiaux : pathologie vasculaire gravidique chez la mère ou une sœur, obésité, </a:t>
            </a:r>
            <a:r>
              <a:rPr lang="fr-FR" dirty="0" smtClean="0"/>
              <a:t>diabète.</a:t>
            </a:r>
            <a:endParaRPr lang="en-US" b="1" i="1" u="sng" dirty="0" smtClean="0"/>
          </a:p>
          <a:p>
            <a:pPr marL="0" indent="0">
              <a:buNone/>
            </a:pPr>
            <a:endParaRPr lang="en-US"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7208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normAutofit/>
          </a:bodyPr>
          <a:lstStyle/>
          <a:p>
            <a:pPr>
              <a:buFont typeface="Wingdings" panose="05000000000000000000" pitchFamily="2" charset="2"/>
              <a:buChar char="v"/>
            </a:pPr>
            <a:r>
              <a:rPr lang="fr-FR" b="1" i="1" u="sng" dirty="0" smtClean="0"/>
              <a:t> </a:t>
            </a:r>
            <a:r>
              <a:rPr lang="fr-FR" b="1" i="1" u="sng" dirty="0"/>
              <a:t>Mesure de la pression </a:t>
            </a:r>
            <a:r>
              <a:rPr lang="fr-FR" b="1" i="1" u="sng" dirty="0" smtClean="0"/>
              <a:t>artérielle:</a:t>
            </a:r>
          </a:p>
          <a:p>
            <a:pPr marL="0" indent="0">
              <a:buNone/>
            </a:pPr>
            <a:r>
              <a:rPr lang="fr-FR" dirty="0"/>
              <a:t>Elle est obligatoire à chaque consultation et doit respecter certaines conditions </a:t>
            </a:r>
            <a:r>
              <a:rPr lang="fr-FR" dirty="0" smtClean="0"/>
              <a:t>:</a:t>
            </a:r>
          </a:p>
          <a:p>
            <a:pPr>
              <a:buFontTx/>
              <a:buChar char="-"/>
            </a:pPr>
            <a:r>
              <a:rPr lang="fr-FR" dirty="0" smtClean="0"/>
              <a:t>il </a:t>
            </a:r>
            <a:r>
              <a:rPr lang="fr-FR" dirty="0"/>
              <a:t>faut disposer d’un brassard adapté au morphotype de la </a:t>
            </a:r>
            <a:r>
              <a:rPr lang="fr-FR" dirty="0" smtClean="0"/>
              <a:t>patiente. </a:t>
            </a:r>
            <a:r>
              <a:rPr lang="fr-FR" dirty="0"/>
              <a:t>Le dégonflage du brassard doit être contrôlé et lent. La mesure doit se faire au </a:t>
            </a:r>
            <a:r>
              <a:rPr lang="fr-FR" dirty="0" smtClean="0"/>
              <a:t>repos. </a:t>
            </a:r>
            <a:r>
              <a:rPr lang="fr-FR" dirty="0"/>
              <a:t>La patiente est assise ou </a:t>
            </a:r>
            <a:r>
              <a:rPr lang="fr-FR" dirty="0" smtClean="0"/>
              <a:t>demi-assise</a:t>
            </a:r>
          </a:p>
          <a:p>
            <a:pPr>
              <a:buFontTx/>
              <a:buChar char="-"/>
            </a:pPr>
            <a:r>
              <a:rPr lang="fr-FR" dirty="0" smtClean="0"/>
              <a:t>-il </a:t>
            </a:r>
            <a:r>
              <a:rPr lang="fr-FR" dirty="0"/>
              <a:t>est nécessaire de disposer de plusieurs mesures avant de prendre une décision </a:t>
            </a:r>
            <a:r>
              <a:rPr lang="fr-FR" dirty="0" smtClean="0"/>
              <a:t>thérapeutique</a:t>
            </a:r>
            <a:endParaRPr lang="en-US" b="1" i="1" u="sng" dirty="0"/>
          </a:p>
        </p:txBody>
      </p:sp>
    </p:spTree>
    <p:extLst>
      <p:ext uri="{BB962C8B-B14F-4D97-AF65-F5344CB8AC3E}">
        <p14:creationId xmlns:p14="http://schemas.microsoft.com/office/powerpoint/2010/main" val="947028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normAutofit fontScale="92500" lnSpcReduction="10000"/>
          </a:bodyPr>
          <a:lstStyle/>
          <a:p>
            <a:pPr>
              <a:buFont typeface="Wingdings" panose="05000000000000000000" pitchFamily="2" charset="2"/>
              <a:buChar char="v"/>
            </a:pPr>
            <a:r>
              <a:rPr lang="en-US" b="1" i="1" u="sng" dirty="0" err="1"/>
              <a:t>Signes</a:t>
            </a:r>
            <a:r>
              <a:rPr lang="en-US" b="1" i="1" u="sng" dirty="0"/>
              <a:t> </a:t>
            </a:r>
            <a:r>
              <a:rPr lang="en-US" b="1" i="1" u="sng" dirty="0" err="1" smtClean="0"/>
              <a:t>associés</a:t>
            </a:r>
            <a:r>
              <a:rPr lang="en-US" b="1" i="1" u="sng" dirty="0" smtClean="0"/>
              <a:t>:</a:t>
            </a:r>
          </a:p>
          <a:p>
            <a:pPr marL="0" indent="0">
              <a:buNone/>
            </a:pPr>
            <a:r>
              <a:rPr lang="fr-FR" dirty="0"/>
              <a:t>Devant toute HTA, il faut rechercher l’existence des </a:t>
            </a:r>
            <a:r>
              <a:rPr lang="fr-FR" dirty="0" smtClean="0"/>
              <a:t> </a:t>
            </a:r>
            <a:r>
              <a:rPr lang="fr-FR" dirty="0"/>
              <a:t>signes cliniques </a:t>
            </a:r>
            <a:r>
              <a:rPr lang="fr-FR" dirty="0" smtClean="0"/>
              <a:t>suivants:</a:t>
            </a:r>
            <a:endParaRPr lang="fr-FR" b="1" i="1" dirty="0" smtClean="0">
              <a:latin typeface="Adobe Devanagari" panose="02040503050201020203" pitchFamily="18" charset="0"/>
              <a:cs typeface="Adobe Devanagari" panose="02040503050201020203" pitchFamily="18" charset="0"/>
            </a:endParaRPr>
          </a:p>
          <a:p>
            <a:pPr marL="0" indent="0">
              <a:buNone/>
            </a:pPr>
            <a:r>
              <a:rPr lang="fr-FR" b="1" i="1" dirty="0" smtClean="0"/>
              <a:t>1- Protéinurie</a:t>
            </a:r>
          </a:p>
          <a:p>
            <a:pPr marL="0" indent="0">
              <a:buNone/>
            </a:pPr>
            <a:r>
              <a:rPr lang="fr-FR" dirty="0" smtClean="0"/>
              <a:t> </a:t>
            </a:r>
            <a:r>
              <a:rPr lang="fr-FR" dirty="0"/>
              <a:t>La recherche d’une protéinurie à la bandelette est obligatoire à chaque consultation prénatale. Au-delà d’une croix, un dosage pondéral sur les urines de 24 heures </a:t>
            </a:r>
            <a:r>
              <a:rPr lang="fr-FR" dirty="0" smtClean="0"/>
              <a:t>s’impose. </a:t>
            </a:r>
            <a:r>
              <a:rPr lang="fr-FR" dirty="0"/>
              <a:t>Une protéinurie supérieure ou égale à 0,3 g/24 h est pathologique et présente une valeur péjorative si elle est supérieure ou égale à 1 g/24 h. L’existence d’une protéinurie sous la forme de traces ou d’une croix à la bandelette doit faire rechercher une infection </a:t>
            </a:r>
            <a:r>
              <a:rPr lang="fr-FR" dirty="0" smtClean="0"/>
              <a:t>urinaire.</a:t>
            </a:r>
            <a:endParaRPr lang="en-US" b="1" i="1" u="sng" dirty="0"/>
          </a:p>
        </p:txBody>
      </p:sp>
    </p:spTree>
    <p:extLst>
      <p:ext uri="{BB962C8B-B14F-4D97-AF65-F5344CB8AC3E}">
        <p14:creationId xmlns:p14="http://schemas.microsoft.com/office/powerpoint/2010/main" val="2601674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lstStyle/>
          <a:p>
            <a:pPr marL="0" indent="0">
              <a:buNone/>
            </a:pPr>
            <a:r>
              <a:rPr lang="fr-FR" b="1" i="1" dirty="0" smtClean="0"/>
              <a:t>2-Œdèmes:</a:t>
            </a:r>
          </a:p>
          <a:p>
            <a:pPr marL="0" indent="0">
              <a:buNone/>
            </a:pPr>
            <a:r>
              <a:rPr lang="fr-FR" dirty="0" smtClean="0"/>
              <a:t> </a:t>
            </a:r>
            <a:r>
              <a:rPr lang="fr-FR" dirty="0"/>
              <a:t>Ils sont à rechercher, surtout s’ils sont d’apparition récente, effaçant les traits </a:t>
            </a:r>
            <a:r>
              <a:rPr lang="fr-FR" dirty="0" smtClean="0"/>
              <a:t>ou </a:t>
            </a:r>
            <a:r>
              <a:rPr lang="fr-FR" dirty="0"/>
              <a:t>boudinant les </a:t>
            </a:r>
            <a:r>
              <a:rPr lang="fr-FR" dirty="0" smtClean="0"/>
              <a:t>doigts, </a:t>
            </a:r>
            <a:r>
              <a:rPr lang="fr-FR" dirty="0"/>
              <a:t>associés à une prise de poids récente et </a:t>
            </a:r>
            <a:r>
              <a:rPr lang="fr-FR" dirty="0" smtClean="0"/>
              <a:t>rapide.</a:t>
            </a:r>
          </a:p>
          <a:p>
            <a:pPr marL="0" indent="0">
              <a:buNone/>
            </a:pPr>
            <a:r>
              <a:rPr lang="fr-FR" b="1" i="1" dirty="0" smtClean="0"/>
              <a:t>3-Signes fonctionnels: </a:t>
            </a:r>
          </a:p>
          <a:p>
            <a:pPr marL="0" indent="0">
              <a:buNone/>
            </a:pPr>
            <a:r>
              <a:rPr lang="fr-FR" dirty="0" smtClean="0"/>
              <a:t>Il </a:t>
            </a:r>
            <a:r>
              <a:rPr lang="fr-FR" dirty="0"/>
              <a:t>faut également rechercher des signes fonctionnels d’HTA : céphalées, phosphènes, acouphènes ou la présence d’une barre épigastrique. Ils imposent l’hospitalisation. Il faut se méfier de l’existence de vomissements au 3e trimestre de la grossesse.</a:t>
            </a:r>
            <a:endParaRPr lang="en-US" dirty="0"/>
          </a:p>
        </p:txBody>
      </p:sp>
    </p:spTree>
    <p:extLst>
      <p:ext uri="{BB962C8B-B14F-4D97-AF65-F5344CB8AC3E}">
        <p14:creationId xmlns:p14="http://schemas.microsoft.com/office/powerpoint/2010/main" val="3930075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normAutofit lnSpcReduction="10000"/>
          </a:bodyPr>
          <a:lstStyle/>
          <a:p>
            <a:pPr marL="0" indent="0">
              <a:buNone/>
            </a:pPr>
            <a:r>
              <a:rPr lang="en-US" b="1" i="1" dirty="0" smtClean="0"/>
              <a:t>B-</a:t>
            </a:r>
            <a:r>
              <a:rPr lang="en-US" b="1" i="1" dirty="0" err="1" smtClean="0"/>
              <a:t>Examens</a:t>
            </a:r>
            <a:r>
              <a:rPr lang="en-US" b="1" i="1" dirty="0" smtClean="0"/>
              <a:t> </a:t>
            </a:r>
            <a:r>
              <a:rPr lang="en-US" b="1" i="1" dirty="0" err="1" smtClean="0"/>
              <a:t>complémentaires</a:t>
            </a:r>
            <a:r>
              <a:rPr lang="en-US" b="1" i="1" dirty="0" smtClean="0"/>
              <a:t>:</a:t>
            </a:r>
          </a:p>
          <a:p>
            <a:pPr>
              <a:buFont typeface="Wingdings" panose="05000000000000000000" pitchFamily="2" charset="2"/>
              <a:buChar char="Ø"/>
            </a:pPr>
            <a:r>
              <a:rPr lang="en-US" sz="2100" b="1" i="1" dirty="0">
                <a:effectLst>
                  <a:outerShdw blurRad="38100" dist="38100" dir="2700000" algn="tl">
                    <a:srgbClr val="000000">
                      <a:alpha val="43137"/>
                    </a:srgbClr>
                  </a:outerShdw>
                </a:effectLst>
              </a:rPr>
              <a:t>Sur le plan </a:t>
            </a:r>
            <a:r>
              <a:rPr lang="en-US" sz="2100" b="1" i="1" dirty="0" err="1">
                <a:effectLst>
                  <a:outerShdw blurRad="38100" dist="38100" dir="2700000" algn="tl">
                    <a:srgbClr val="000000">
                      <a:alpha val="43137"/>
                    </a:srgbClr>
                  </a:outerShdw>
                </a:effectLst>
              </a:rPr>
              <a:t>maternel</a:t>
            </a:r>
            <a:r>
              <a:rPr lang="en-US" sz="2100" b="1" i="1" dirty="0">
                <a:effectLst>
                  <a:outerShdw blurRad="38100" dist="38100" dir="2700000" algn="tl">
                    <a:srgbClr val="000000">
                      <a:alpha val="43137"/>
                    </a:srgbClr>
                  </a:outerShdw>
                </a:effectLst>
              </a:rPr>
              <a:t> </a:t>
            </a:r>
            <a:r>
              <a:rPr lang="en-US" sz="1600" b="1" i="1" u="sng" dirty="0" smtClean="0"/>
              <a:t>:</a:t>
            </a:r>
          </a:p>
          <a:p>
            <a:pPr marL="0" indent="0">
              <a:buNone/>
            </a:pPr>
            <a:r>
              <a:rPr lang="fr-FR" sz="1600" dirty="0" smtClean="0"/>
              <a:t>Si l’HTA </a:t>
            </a:r>
            <a:r>
              <a:rPr lang="fr-FR" sz="1600" dirty="0"/>
              <a:t>précédant la </a:t>
            </a:r>
            <a:r>
              <a:rPr lang="fr-FR" sz="1600" dirty="0" smtClean="0"/>
              <a:t>grossesse, </a:t>
            </a:r>
            <a:r>
              <a:rPr lang="fr-FR" sz="1600" dirty="0"/>
              <a:t>Il faut s’assurer que le bilan de cette HTA a été complet : consultation cardiologique ou néphrologique, fond d’œil.</a:t>
            </a:r>
            <a:endParaRPr lang="en-US" sz="1600" b="1" i="1" u="sng" dirty="0" smtClean="0"/>
          </a:p>
          <a:p>
            <a:pPr marL="0" indent="0">
              <a:buNone/>
            </a:pPr>
            <a:r>
              <a:rPr lang="fr-FR" sz="1600" dirty="0" smtClean="0"/>
              <a:t>la </a:t>
            </a:r>
            <a:r>
              <a:rPr lang="fr-FR" sz="1600" dirty="0"/>
              <a:t>découverte d'une HTA en cours de grossesse doit faire rechercher en premier lieu une </a:t>
            </a:r>
            <a:r>
              <a:rPr lang="fr-FR" sz="1600" dirty="0" err="1"/>
              <a:t>prééclampsie</a:t>
            </a:r>
            <a:r>
              <a:rPr lang="fr-FR" sz="1600" dirty="0"/>
              <a:t>. </a:t>
            </a:r>
            <a:r>
              <a:rPr lang="fr-FR" sz="1600" dirty="0" smtClean="0"/>
              <a:t>le </a:t>
            </a:r>
            <a:r>
              <a:rPr lang="fr-FR" sz="1600" dirty="0"/>
              <a:t>seul examen indispensable est la recherche d'une protéinurie sur échantillon ou sur un recueil des urines de 24 heures (normale &lt; 300 mg/24 h</a:t>
            </a:r>
            <a:r>
              <a:rPr lang="fr-FR" sz="1600" dirty="0" smtClean="0"/>
              <a:t>).</a:t>
            </a:r>
          </a:p>
          <a:p>
            <a:pPr marL="0" indent="0">
              <a:buNone/>
            </a:pPr>
            <a:r>
              <a:rPr lang="fr-FR" sz="1600" dirty="0"/>
              <a:t>Le bilan </a:t>
            </a:r>
            <a:r>
              <a:rPr lang="fr-FR" sz="1600" dirty="0" smtClean="0"/>
              <a:t>comprend aussi </a:t>
            </a:r>
            <a:r>
              <a:rPr lang="fr-FR" sz="1600" dirty="0"/>
              <a:t>: </a:t>
            </a:r>
            <a:r>
              <a:rPr lang="fr-FR" sz="1600" dirty="0" smtClean="0"/>
              <a:t> </a:t>
            </a:r>
            <a:r>
              <a:rPr lang="fr-FR" sz="1600" dirty="0"/>
              <a:t>ionogramme sanguin ; </a:t>
            </a:r>
            <a:r>
              <a:rPr lang="fr-FR" sz="1600" dirty="0" smtClean="0"/>
              <a:t>–glycémie </a:t>
            </a:r>
            <a:r>
              <a:rPr lang="fr-FR" sz="1600" dirty="0"/>
              <a:t>à </a:t>
            </a:r>
            <a:r>
              <a:rPr lang="fr-FR" sz="1600" dirty="0" smtClean="0"/>
              <a:t>jeun;  </a:t>
            </a:r>
            <a:r>
              <a:rPr lang="fr-FR" sz="1600" dirty="0"/>
              <a:t>créatininémie </a:t>
            </a:r>
            <a:r>
              <a:rPr lang="fr-FR" sz="1600" dirty="0" smtClean="0"/>
              <a:t>: </a:t>
            </a:r>
            <a:r>
              <a:rPr lang="fr-FR" sz="1600" dirty="0"/>
              <a:t>uricémie </a:t>
            </a:r>
            <a:r>
              <a:rPr lang="fr-FR" sz="1600" dirty="0" smtClean="0"/>
              <a:t>;</a:t>
            </a:r>
            <a:r>
              <a:rPr lang="fr-FR" sz="1600" dirty="0" err="1" smtClean="0"/>
              <a:t>nfs</a:t>
            </a:r>
            <a:r>
              <a:rPr lang="fr-FR" sz="1600" dirty="0" smtClean="0"/>
              <a:t>  .</a:t>
            </a:r>
          </a:p>
          <a:p>
            <a:pPr marL="0" indent="0">
              <a:buNone/>
            </a:pPr>
            <a:r>
              <a:rPr lang="fr-FR" sz="1600" dirty="0" smtClean="0"/>
              <a:t>.</a:t>
            </a:r>
            <a:endParaRPr lang="en-US" sz="1600" b="1" i="1" u="sng" dirty="0"/>
          </a:p>
        </p:txBody>
      </p:sp>
    </p:spTree>
    <p:extLst>
      <p:ext uri="{BB962C8B-B14F-4D97-AF65-F5344CB8AC3E}">
        <p14:creationId xmlns:p14="http://schemas.microsoft.com/office/powerpoint/2010/main" val="2697139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normAutofit lnSpcReduction="10000"/>
          </a:bodyPr>
          <a:lstStyle/>
          <a:p>
            <a:pPr marL="0" indent="0">
              <a:buNone/>
            </a:pPr>
            <a:r>
              <a:rPr lang="fr-FR" dirty="0" smtClean="0"/>
              <a:t> </a:t>
            </a:r>
            <a:r>
              <a:rPr lang="fr-FR" dirty="0"/>
              <a:t>l es autres examens sont réalisés en présence de signes de gravité et permettent le diagnostic des complications de la </a:t>
            </a:r>
            <a:r>
              <a:rPr lang="fr-FR" dirty="0" err="1"/>
              <a:t>préédampsie</a:t>
            </a:r>
            <a:r>
              <a:rPr lang="fr-FR" dirty="0"/>
              <a:t> :</a:t>
            </a:r>
          </a:p>
          <a:p>
            <a:pPr marL="0" indent="0">
              <a:buNone/>
            </a:pPr>
            <a:r>
              <a:rPr lang="fr-FR" dirty="0"/>
              <a:t> • </a:t>
            </a:r>
            <a:r>
              <a:rPr lang="fr-FR" u="sng" dirty="0" err="1"/>
              <a:t>HELlP</a:t>
            </a:r>
            <a:r>
              <a:rPr lang="fr-FR" u="sng" dirty="0"/>
              <a:t> syndrome </a:t>
            </a:r>
            <a:r>
              <a:rPr lang="fr-FR" dirty="0"/>
              <a:t>défini par l'association d'une anémie hémolytique, d'une cytolyse hépatique et d'une thrombopénie : NFS, plaquettes, haptoglobine, LDH, transaminases; </a:t>
            </a:r>
          </a:p>
          <a:p>
            <a:pPr marL="0" indent="0">
              <a:buNone/>
            </a:pPr>
            <a:r>
              <a:rPr lang="fr-FR" dirty="0"/>
              <a:t>• </a:t>
            </a:r>
            <a:r>
              <a:rPr lang="fr-FR" u="sng" dirty="0"/>
              <a:t>CIVD</a:t>
            </a:r>
            <a:r>
              <a:rPr lang="fr-FR" dirty="0"/>
              <a:t> : TP, TCA, fibrinogène, D-dimères, et produit de dégradation de la fibrine;</a:t>
            </a:r>
          </a:p>
          <a:p>
            <a:pPr marL="0" indent="0">
              <a:buNone/>
            </a:pPr>
            <a:r>
              <a:rPr lang="fr-FR" dirty="0"/>
              <a:t> </a:t>
            </a:r>
            <a:r>
              <a:rPr lang="fr-FR" u="sng" dirty="0"/>
              <a:t>• insuffisance rénale </a:t>
            </a:r>
            <a:r>
              <a:rPr lang="fr-FR" dirty="0"/>
              <a:t>: ionogramme sanguin ± urinaire.</a:t>
            </a:r>
          </a:p>
          <a:p>
            <a:pPr marL="0" indent="0">
              <a:buNone/>
            </a:pPr>
            <a:r>
              <a:rPr lang="fr-FR" dirty="0"/>
              <a:t> Un fond d'œil est nécessaire en cas d'HTA sévère ou de troubles visuels</a:t>
            </a:r>
            <a:endParaRPr lang="en-US" dirty="0"/>
          </a:p>
        </p:txBody>
      </p:sp>
    </p:spTree>
    <p:extLst>
      <p:ext uri="{BB962C8B-B14F-4D97-AF65-F5344CB8AC3E}">
        <p14:creationId xmlns:p14="http://schemas.microsoft.com/office/powerpoint/2010/main" val="1868350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normAutofit fontScale="85000" lnSpcReduction="10000"/>
          </a:bodyPr>
          <a:lstStyle/>
          <a:p>
            <a:pPr>
              <a:buFont typeface="Wingdings" panose="05000000000000000000" pitchFamily="2" charset="2"/>
              <a:buChar char="Ø"/>
            </a:pPr>
            <a:r>
              <a:rPr lang="fr-FR" dirty="0" smtClean="0"/>
              <a:t> </a:t>
            </a:r>
            <a:r>
              <a:rPr lang="en-US" b="1" i="1" dirty="0"/>
              <a:t>Sur le plan </a:t>
            </a:r>
            <a:r>
              <a:rPr lang="en-US" b="1" i="1" dirty="0" err="1" smtClean="0"/>
              <a:t>fœtal</a:t>
            </a:r>
            <a:r>
              <a:rPr lang="en-US" b="1" i="1" dirty="0" smtClean="0"/>
              <a:t>:</a:t>
            </a:r>
          </a:p>
          <a:p>
            <a:pPr marL="0" indent="0">
              <a:buNone/>
            </a:pPr>
            <a:r>
              <a:rPr lang="fr-FR" dirty="0"/>
              <a:t>Les explorations ont comme objectif le dépistage et la surveillance du RCIU : </a:t>
            </a:r>
            <a:endParaRPr lang="fr-FR" dirty="0" smtClean="0"/>
          </a:p>
          <a:p>
            <a:pPr marL="0" indent="0">
              <a:buNone/>
            </a:pPr>
            <a:r>
              <a:rPr lang="fr-FR" dirty="0" smtClean="0"/>
              <a:t>• </a:t>
            </a:r>
            <a:r>
              <a:rPr lang="fr-FR" dirty="0"/>
              <a:t>une échographie obstétricale avec analyse Doppler : </a:t>
            </a:r>
            <a:endParaRPr lang="fr-FR" dirty="0" smtClean="0"/>
          </a:p>
          <a:p>
            <a:pPr>
              <a:buFontTx/>
              <a:buChar char="-"/>
            </a:pPr>
            <a:r>
              <a:rPr lang="fr-FR" dirty="0" smtClean="0"/>
              <a:t>permet </a:t>
            </a:r>
            <a:r>
              <a:rPr lang="fr-FR" dirty="0"/>
              <a:t>les biométries fœtales avec estimation du poids fœtal; </a:t>
            </a:r>
            <a:endParaRPr lang="fr-FR" dirty="0" smtClean="0"/>
          </a:p>
          <a:p>
            <a:pPr marL="0" indent="0">
              <a:buNone/>
            </a:pPr>
            <a:r>
              <a:rPr lang="fr-FR" dirty="0" smtClean="0"/>
              <a:t>- </a:t>
            </a:r>
            <a:r>
              <a:rPr lang="fr-FR" dirty="0"/>
              <a:t>évalue la croissance par la répétition des examens à intervalles réguliers </a:t>
            </a:r>
            <a:endParaRPr lang="fr-FR" dirty="0" smtClean="0"/>
          </a:p>
          <a:p>
            <a:pPr>
              <a:buFontTx/>
              <a:buChar char="-"/>
            </a:pPr>
            <a:r>
              <a:rPr lang="fr-FR" dirty="0" smtClean="0"/>
              <a:t>en </a:t>
            </a:r>
            <a:r>
              <a:rPr lang="fr-FR" dirty="0"/>
              <a:t>cas de RCIU, évalue sa sévérité par l'analyse du Doppler de l'artère ombilicale (résistances placentaires) et des courbes biométriques</a:t>
            </a:r>
            <a:r>
              <a:rPr lang="fr-FR" dirty="0" smtClean="0"/>
              <a:t>.</a:t>
            </a:r>
          </a:p>
          <a:p>
            <a:pPr>
              <a:buFontTx/>
              <a:buChar char="-"/>
            </a:pPr>
            <a:r>
              <a:rPr lang="fr-FR" dirty="0"/>
              <a:t>un enregistrement cardiotocographique </a:t>
            </a:r>
            <a:r>
              <a:rPr lang="fr-FR" dirty="0" smtClean="0"/>
              <a:t>:, </a:t>
            </a:r>
            <a:r>
              <a:rPr lang="fr-FR" dirty="0"/>
              <a:t>il est indispensable dans la surveillance des formes </a:t>
            </a:r>
            <a:r>
              <a:rPr lang="fr-FR" dirty="0" smtClean="0"/>
              <a:t>sévères</a:t>
            </a:r>
            <a:endParaRPr lang="en-US" b="1" i="1" dirty="0"/>
          </a:p>
        </p:txBody>
      </p:sp>
    </p:spTree>
    <p:extLst>
      <p:ext uri="{BB962C8B-B14F-4D97-AF65-F5344CB8AC3E}">
        <p14:creationId xmlns:p14="http://schemas.microsoft.com/office/powerpoint/2010/main" val="1520146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a:effectLst>
                  <a:outerShdw blurRad="38100" dist="38100" dir="2700000" algn="tl">
                    <a:srgbClr val="000000">
                      <a:alpha val="43137"/>
                    </a:srgbClr>
                  </a:outerShdw>
                </a:effectLst>
                <a:latin typeface="Cooper Black" panose="0208090404030B020404" pitchFamily="18" charset="0"/>
              </a:rPr>
              <a:t>Complications</a:t>
            </a:r>
          </a:p>
        </p:txBody>
      </p:sp>
      <p:sp>
        <p:nvSpPr>
          <p:cNvPr id="3" name="Espace réservé du contenu 2"/>
          <p:cNvSpPr>
            <a:spLocks noGrp="1"/>
          </p:cNvSpPr>
          <p:nvPr>
            <p:ph sz="quarter" idx="13"/>
          </p:nvPr>
        </p:nvSpPr>
        <p:spPr/>
        <p:txBody>
          <a:bodyPr>
            <a:normAutofit fontScale="85000" lnSpcReduction="20000"/>
          </a:bodyPr>
          <a:lstStyle/>
          <a:p>
            <a:pPr>
              <a:buFont typeface="Wingdings" panose="05000000000000000000" pitchFamily="2" charset="2"/>
              <a:buChar char="Ø"/>
            </a:pPr>
            <a:endParaRPr lang="fr-FR" dirty="0" smtClean="0"/>
          </a:p>
          <a:p>
            <a:pPr>
              <a:buFont typeface="Wingdings" panose="05000000000000000000" pitchFamily="2" charset="2"/>
              <a:buChar char="Ø"/>
            </a:pPr>
            <a:endParaRPr lang="en-US" b="1" i="1" dirty="0" smtClean="0"/>
          </a:p>
          <a:p>
            <a:pPr>
              <a:buFont typeface="Wingdings" panose="05000000000000000000" pitchFamily="2" charset="2"/>
              <a:buChar char="Ø"/>
            </a:pPr>
            <a:r>
              <a:rPr lang="en-US" b="1" i="1" dirty="0" smtClean="0"/>
              <a:t>HELLP syndrome:</a:t>
            </a:r>
            <a:r>
              <a:rPr lang="sv-SE" dirty="0" smtClean="0"/>
              <a:t> </a:t>
            </a:r>
            <a:r>
              <a:rPr lang="sv-SE" i="1" u="sng" dirty="0"/>
              <a:t>(hemolysis, elevated liver enzymes, low platelets syndrome)</a:t>
            </a:r>
            <a:endParaRPr lang="en-US" b="1" i="1" u="sng" dirty="0" smtClean="0"/>
          </a:p>
          <a:p>
            <a:pPr marL="0" indent="0">
              <a:buNone/>
            </a:pPr>
            <a:r>
              <a:rPr lang="fr-FR" dirty="0"/>
              <a:t>. Il s’agit d’une complication pouvant être isolée ou associée à la </a:t>
            </a:r>
            <a:r>
              <a:rPr lang="fr-FR" dirty="0" smtClean="0"/>
              <a:t>pré-éclampsie; </a:t>
            </a:r>
            <a:r>
              <a:rPr lang="fr-FR" dirty="0"/>
              <a:t>Il témoigne de l'ischémie viscérale secondaire à la micro-angiopathie et à la lésion endothéliale. Il associe une thrombopénie (&lt; 100 000/L), une cytolyse hépatique (ASAT &gt;2 fois la limite de la normale) et une hémolyse intravasculaire (présence de </a:t>
            </a:r>
            <a:r>
              <a:rPr lang="fr-FR" dirty="0" err="1"/>
              <a:t>schizocytes</a:t>
            </a:r>
            <a:r>
              <a:rPr lang="fr-FR" dirty="0"/>
              <a:t>, LDH &gt;600 </a:t>
            </a:r>
            <a:r>
              <a:rPr lang="fr-FR" dirty="0" smtClean="0"/>
              <a:t>UI</a:t>
            </a:r>
            <a:r>
              <a:rPr lang="fr-FR" dirty="0" smtClean="0"/>
              <a:t>)</a:t>
            </a:r>
          </a:p>
          <a:p>
            <a:pPr marL="0" indent="0">
              <a:buNone/>
            </a:pPr>
            <a:r>
              <a:rPr lang="fr-FR" dirty="0" smtClean="0"/>
              <a:t> </a:t>
            </a:r>
            <a:r>
              <a:rPr lang="fr-FR" dirty="0"/>
              <a:t>Sa complication est l’hématome </a:t>
            </a:r>
            <a:r>
              <a:rPr lang="fr-FR" dirty="0" err="1"/>
              <a:t>sous-capsulaire</a:t>
            </a:r>
            <a:r>
              <a:rPr lang="fr-FR" dirty="0"/>
              <a:t> du foie avec le risque de la gravissime rupture hépatique. En cas de HELLP syndrome, on recherche systématiquement cet hématome par une échographie hépatique, un scanner ou une imagerie </a:t>
            </a:r>
            <a:r>
              <a:rPr lang="fr-FR" dirty="0" err="1"/>
              <a:t>parrésonance</a:t>
            </a:r>
            <a:r>
              <a:rPr lang="fr-FR" dirty="0"/>
              <a:t> magnétique (IRM</a:t>
            </a:r>
            <a:r>
              <a:rPr lang="fr-FR" dirty="0" smtClean="0"/>
              <a:t>).</a:t>
            </a:r>
            <a:endParaRPr lang="fr-FR" dirty="0" smtClean="0"/>
          </a:p>
        </p:txBody>
      </p:sp>
    </p:spTree>
    <p:extLst>
      <p:ext uri="{BB962C8B-B14F-4D97-AF65-F5344CB8AC3E}">
        <p14:creationId xmlns:p14="http://schemas.microsoft.com/office/powerpoint/2010/main" val="362284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1012" y="741145"/>
            <a:ext cx="8689976" cy="875899"/>
          </a:xfrm>
        </p:spPr>
        <p:txBody>
          <a:bodyPr/>
          <a:lstStyle/>
          <a:p>
            <a:pPr algn="l"/>
            <a:r>
              <a:rPr lang="fr-FR" b="1" u="sng" dirty="0" smtClean="0"/>
              <a:t>plan</a:t>
            </a:r>
            <a:endParaRPr lang="fr-FR" b="1" u="sng" dirty="0"/>
          </a:p>
        </p:txBody>
      </p:sp>
      <p:sp>
        <p:nvSpPr>
          <p:cNvPr id="3" name="Sous-titre 2"/>
          <p:cNvSpPr>
            <a:spLocks noGrp="1"/>
          </p:cNvSpPr>
          <p:nvPr>
            <p:ph type="subTitle" idx="1"/>
          </p:nvPr>
        </p:nvSpPr>
        <p:spPr>
          <a:xfrm>
            <a:off x="1751012" y="1617044"/>
            <a:ext cx="8689976" cy="4851133"/>
          </a:xfrm>
        </p:spPr>
        <p:txBody>
          <a:bodyPr>
            <a:normAutofit fontScale="92500" lnSpcReduction="20000"/>
          </a:bodyPr>
          <a:lstStyle/>
          <a:p>
            <a:pPr marL="514350" indent="-514350" algn="l">
              <a:buFont typeface="+mj-lt"/>
              <a:buAutoNum type="romanUcPeriod"/>
            </a:pPr>
            <a:r>
              <a:rPr lang="fr-FR"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rPr>
              <a:t>INTRODUCTION</a:t>
            </a:r>
          </a:p>
          <a:p>
            <a:pPr marL="514350" indent="-514350" algn="l">
              <a:buFont typeface="+mj-lt"/>
              <a:buAutoNum type="romanUcPeriod"/>
            </a:pPr>
            <a:r>
              <a:rPr lang="en-US" sz="2000" b="1" i="1" dirty="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rPr>
              <a:t>Définitions et </a:t>
            </a:r>
            <a:r>
              <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rPr>
              <a:t>classification</a:t>
            </a:r>
          </a:p>
          <a:p>
            <a:pPr marL="514350" indent="-514350" algn="l">
              <a:buFont typeface="+mj-lt"/>
              <a:buAutoNum type="romanUcPeriod"/>
            </a:pPr>
            <a:r>
              <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rPr>
              <a:t>Épidémiologie</a:t>
            </a:r>
          </a:p>
          <a:p>
            <a:pPr marL="514350" indent="-514350" algn="l">
              <a:buFont typeface="+mj-lt"/>
              <a:buAutoNum type="romanUcPeriod"/>
            </a:pPr>
            <a:r>
              <a:rPr lang="en-US" sz="2000"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rPr>
              <a:t>Physiopathologie</a:t>
            </a:r>
          </a:p>
          <a:p>
            <a:pPr marL="514350" indent="-514350" algn="l">
              <a:buFont typeface="+mj-lt"/>
              <a:buAutoNum type="romanUcPeriod"/>
            </a:pPr>
            <a:r>
              <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rPr>
              <a:t>Diagnostic</a:t>
            </a:r>
          </a:p>
          <a:p>
            <a:pPr marL="514350" indent="-514350" algn="l">
              <a:buFont typeface="+mj-lt"/>
              <a:buAutoNum type="romanUcPeriod"/>
            </a:pPr>
            <a:r>
              <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rPr>
              <a:t>Complications</a:t>
            </a:r>
          </a:p>
          <a:p>
            <a:pPr marL="514350" indent="-514350" algn="l">
              <a:buFont typeface="+mj-lt"/>
              <a:buAutoNum type="romanUcPeriod"/>
            </a:pPr>
            <a:r>
              <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rPr>
              <a:t>Traitement</a:t>
            </a:r>
          </a:p>
          <a:p>
            <a:pPr marL="514350" indent="-514350" algn="l">
              <a:buFont typeface="+mj-lt"/>
              <a:buAutoNum type="romanUcPeriod"/>
            </a:pPr>
            <a:r>
              <a:rPr lang="fr-FR" sz="2000" b="1" i="1" dirty="0"/>
              <a:t>Traitement obstétrical</a:t>
            </a:r>
            <a:endPar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lgn="l">
              <a:buFont typeface="+mj-lt"/>
              <a:buAutoNum type="romanUcPeriod"/>
            </a:pPr>
            <a:r>
              <a:rPr lang="fr-FR" b="1" i="1" dirty="0">
                <a:solidFill>
                  <a:prstClr val="black"/>
                </a:solidFill>
                <a:ea typeface="+mj-ea"/>
                <a:cs typeface="+mj-cs"/>
              </a:rPr>
              <a:t>Conduite à tenir après </a:t>
            </a:r>
            <a:r>
              <a:rPr lang="fr-FR" b="1" i="1" dirty="0" smtClean="0">
                <a:solidFill>
                  <a:prstClr val="black"/>
                </a:solidFill>
                <a:ea typeface="+mj-ea"/>
                <a:cs typeface="+mj-cs"/>
              </a:rPr>
              <a:t>l'accouchement</a:t>
            </a:r>
          </a:p>
          <a:p>
            <a:pPr marL="514350" indent="-514350" algn="l">
              <a:buFont typeface="+mj-lt"/>
              <a:buAutoNum type="romanUcPeriod"/>
            </a:pPr>
            <a:r>
              <a:rPr lang="fr-FR" sz="2400" b="1" i="1" dirty="0">
                <a:solidFill>
                  <a:prstClr val="black"/>
                </a:solidFill>
                <a:ea typeface="+mj-ea"/>
                <a:cs typeface="+mj-cs"/>
              </a:rPr>
              <a:t>Mesures préventives pour les grossesses </a:t>
            </a:r>
            <a:r>
              <a:rPr lang="fr-FR" sz="2400" b="1" i="1" dirty="0" smtClean="0">
                <a:solidFill>
                  <a:prstClr val="black"/>
                </a:solidFill>
                <a:ea typeface="+mj-ea"/>
                <a:cs typeface="+mj-cs"/>
              </a:rPr>
              <a:t>suivantes</a:t>
            </a:r>
          </a:p>
          <a:p>
            <a:pPr marL="514350" indent="-514350" algn="l">
              <a:buFont typeface="+mj-lt"/>
              <a:buAutoNum type="romanUcPeriod"/>
            </a:pPr>
            <a:r>
              <a:rPr lang="fr-FR" b="1" i="1" dirty="0">
                <a:solidFill>
                  <a:prstClr val="black"/>
                </a:solidFill>
                <a:latin typeface="Arial Black" panose="020B0A04020102020204" pitchFamily="34" charset="0"/>
                <a:ea typeface="+mj-ea"/>
                <a:cs typeface="+mj-cs"/>
              </a:rPr>
              <a:t>Conclusion</a:t>
            </a:r>
            <a:endParaRPr lang="fr-FR" b="1" i="1" dirty="0" smtClean="0">
              <a:solidFill>
                <a:prstClr val="black"/>
              </a:solidFill>
              <a:ea typeface="+mj-ea"/>
              <a:cs typeface="+mj-cs"/>
            </a:endParaRPr>
          </a:p>
          <a:p>
            <a:pPr marL="514350" indent="-514350" algn="l">
              <a:buFont typeface="+mj-lt"/>
              <a:buAutoNum type="romanUcPeriod"/>
            </a:pPr>
            <a:endParaRPr lang="en-US"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lgn="l">
              <a:buFont typeface="+mj-lt"/>
              <a:buAutoNum type="romanUcPeriod"/>
            </a:pPr>
            <a:endPar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lgn="l">
              <a:buFont typeface="+mj-lt"/>
              <a:buAutoNum type="romanUcPeriod"/>
            </a:pPr>
            <a:endPar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lgn="l">
              <a:buFont typeface="+mj-lt"/>
              <a:buAutoNum type="romanUcPeriod"/>
            </a:pPr>
            <a:endPar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lgn="l">
              <a:buFont typeface="+mj-lt"/>
              <a:buAutoNum type="romanUcPeriod"/>
            </a:pPr>
            <a:endPar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lgn="l">
              <a:buFont typeface="+mj-lt"/>
              <a:buAutoNum type="romanUcPeriod"/>
            </a:pPr>
            <a:endPar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lgn="l">
              <a:buFont typeface="+mj-lt"/>
              <a:buAutoNum type="romanUcPeriod"/>
            </a:pPr>
            <a:endParaRPr lang="en-US"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lgn="l">
              <a:buFont typeface="+mj-lt"/>
              <a:buAutoNum type="romanUcPeriod"/>
            </a:pPr>
            <a:endParaRPr lang="fr-FR" sz="2000" b="1" i="1" dirty="0" smtClean="0">
              <a:solidFill>
                <a:prstClr val="black"/>
              </a:solidFill>
              <a:effectLst>
                <a:outerShdw blurRad="38100" dist="38100" dir="2700000" algn="tl">
                  <a:srgbClr val="000000">
                    <a:alpha val="43137"/>
                  </a:srgbClr>
                </a:outerShdw>
              </a:effectLst>
              <a:latin typeface="Cooper Black" panose="0208090404030B020404" pitchFamily="18" charset="0"/>
              <a:ea typeface="+mj-ea"/>
              <a:cs typeface="+mj-cs"/>
            </a:endParaRPr>
          </a:p>
          <a:p>
            <a:pPr marL="514350" indent="-514350">
              <a:buFont typeface="+mj-lt"/>
              <a:buAutoNum type="romanUcPeriod"/>
            </a:pPr>
            <a:endParaRPr lang="fr-FR" dirty="0"/>
          </a:p>
        </p:txBody>
      </p:sp>
    </p:spTree>
    <p:extLst>
      <p:ext uri="{BB962C8B-B14F-4D97-AF65-F5344CB8AC3E}">
        <p14:creationId xmlns:p14="http://schemas.microsoft.com/office/powerpoint/2010/main" val="534250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a:bodyPr>
          <a:lstStyle/>
          <a:p>
            <a:pPr>
              <a:buFont typeface="Wingdings" panose="05000000000000000000" pitchFamily="2" charset="2"/>
              <a:buChar char="Ø"/>
            </a:pPr>
            <a:r>
              <a:rPr lang="en-US" b="1" i="1" dirty="0" err="1"/>
              <a:t>Éclampsie</a:t>
            </a:r>
            <a:r>
              <a:rPr lang="en-US" b="1" i="1" dirty="0"/>
              <a:t>:</a:t>
            </a:r>
            <a:r>
              <a:rPr lang="fr-FR" dirty="0"/>
              <a:t> Elle se définit comme la survenue, chez une patiente présentant des signes de pré-éclampsie, de convulsions et/ou de troubles de la </a:t>
            </a:r>
            <a:r>
              <a:rPr lang="fr-FR" dirty="0" smtClean="0"/>
              <a:t>conscience</a:t>
            </a:r>
          </a:p>
          <a:p>
            <a:pPr marL="0" indent="0">
              <a:buNone/>
            </a:pPr>
            <a:r>
              <a:rPr lang="fr-FR" dirty="0" smtClean="0"/>
              <a:t>   </a:t>
            </a:r>
            <a:r>
              <a:rPr lang="fr-FR" dirty="0"/>
              <a:t>Elle peut être inaugurale dans la </a:t>
            </a:r>
            <a:r>
              <a:rPr lang="fr-FR" dirty="0" smtClean="0"/>
              <a:t>prééclampsie</a:t>
            </a:r>
          </a:p>
          <a:p>
            <a:pPr>
              <a:buFont typeface="Wingdings" panose="05000000000000000000" pitchFamily="2" charset="2"/>
              <a:buChar char="Ø"/>
            </a:pPr>
            <a:r>
              <a:rPr lang="en-US" dirty="0"/>
              <a:t> </a:t>
            </a:r>
            <a:r>
              <a:rPr lang="en-US" b="1" i="1" dirty="0" err="1"/>
              <a:t>Hématome</a:t>
            </a:r>
            <a:r>
              <a:rPr lang="en-US" b="1" i="1" dirty="0"/>
              <a:t> </a:t>
            </a:r>
            <a:r>
              <a:rPr lang="en-US" b="1" i="1" dirty="0" err="1"/>
              <a:t>rétroplacentaire</a:t>
            </a:r>
            <a:r>
              <a:rPr lang="en-US" b="1" i="1" dirty="0"/>
              <a:t> :</a:t>
            </a:r>
            <a:r>
              <a:rPr lang="en-US" dirty="0"/>
              <a:t> </a:t>
            </a:r>
            <a:r>
              <a:rPr lang="en-US" dirty="0" err="1"/>
              <a:t>urgence</a:t>
            </a:r>
            <a:r>
              <a:rPr lang="en-US" dirty="0"/>
              <a:t> </a:t>
            </a:r>
            <a:r>
              <a:rPr lang="en-US" dirty="0" err="1"/>
              <a:t>obstétricale</a:t>
            </a:r>
            <a:r>
              <a:rPr lang="en-US" dirty="0"/>
              <a:t>,</a:t>
            </a:r>
            <a:r>
              <a:rPr lang="fr-FR" dirty="0"/>
              <a:t> Il correspond au décollement prématuré d’un placenta normalement inséré</a:t>
            </a:r>
            <a:r>
              <a:rPr lang="fr-FR"/>
              <a:t>. </a:t>
            </a:r>
            <a:r>
              <a:rPr lang="fr-FR" smtClean="0"/>
              <a:t>. </a:t>
            </a:r>
            <a:r>
              <a:rPr lang="fr-FR" dirty="0"/>
              <a:t>L’importance de l’hématome va déterminer la surface d’échange supprimée entre la mère et le fœtus, d’où des répercussions variables chez le fœtus (MIU, souffrance fœtale aiguë). C’est une urgence obstétricale mettant en jeu le pronostic vital fœtal et maternel.</a:t>
            </a:r>
            <a:endParaRPr lang="en-US" b="1" i="1" dirty="0"/>
          </a:p>
          <a:p>
            <a:pPr marL="0" indent="0">
              <a:buNone/>
            </a:pPr>
            <a:endParaRPr lang="en-US" b="1" i="1" dirty="0"/>
          </a:p>
          <a:p>
            <a:endParaRPr lang="fr-FR" dirty="0"/>
          </a:p>
        </p:txBody>
      </p:sp>
    </p:spTree>
    <p:extLst>
      <p:ext uri="{BB962C8B-B14F-4D97-AF65-F5344CB8AC3E}">
        <p14:creationId xmlns:p14="http://schemas.microsoft.com/office/powerpoint/2010/main" val="3552782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normAutofit fontScale="77500" lnSpcReduction="20000"/>
          </a:bodyPr>
          <a:lstStyle/>
          <a:p>
            <a:pPr marL="0" indent="0">
              <a:buNone/>
            </a:pPr>
            <a:endParaRPr lang="en-US" b="1" i="1" dirty="0"/>
          </a:p>
          <a:p>
            <a:pPr>
              <a:buFont typeface="Wingdings" panose="05000000000000000000" pitchFamily="2" charset="2"/>
              <a:buChar char="Ø"/>
            </a:pPr>
            <a:r>
              <a:rPr lang="en-US" b="1" i="1" dirty="0" err="1"/>
              <a:t>Insuffisance</a:t>
            </a:r>
            <a:r>
              <a:rPr lang="en-US" b="1" i="1" dirty="0"/>
              <a:t> </a:t>
            </a:r>
            <a:r>
              <a:rPr lang="en-US" b="1" i="1" dirty="0" err="1"/>
              <a:t>rénale</a:t>
            </a:r>
            <a:r>
              <a:rPr lang="en-US" b="1" i="1" dirty="0"/>
              <a:t> </a:t>
            </a:r>
            <a:r>
              <a:rPr lang="en-US" b="1" i="1" dirty="0" err="1"/>
              <a:t>aiguë</a:t>
            </a:r>
            <a:r>
              <a:rPr lang="en-US" b="1" i="1" dirty="0"/>
              <a:t> (IRA):</a:t>
            </a:r>
            <a:r>
              <a:rPr lang="fr-FR" dirty="0"/>
              <a:t> C’est une complication extrêmement rare liée en général à une nécrose tubulaire aiguë et parfois à une nécrose corticale bilatérale</a:t>
            </a:r>
            <a:endParaRPr lang="en-US" b="1" i="1" dirty="0"/>
          </a:p>
          <a:p>
            <a:pPr>
              <a:buFont typeface="Wingdings" panose="05000000000000000000" pitchFamily="2" charset="2"/>
              <a:buChar char="Ø"/>
            </a:pPr>
            <a:r>
              <a:rPr lang="fr-FR" b="1" i="1" dirty="0" smtClean="0"/>
              <a:t>  </a:t>
            </a:r>
            <a:r>
              <a:rPr lang="en-US" b="1" i="1" dirty="0" smtClean="0"/>
              <a:t>Complications </a:t>
            </a:r>
            <a:r>
              <a:rPr lang="en-US" b="1" i="1" dirty="0" err="1" smtClean="0"/>
              <a:t>fœtales</a:t>
            </a:r>
            <a:r>
              <a:rPr lang="en-US" b="1" i="1" dirty="0" smtClean="0"/>
              <a:t>:</a:t>
            </a:r>
          </a:p>
          <a:p>
            <a:pPr>
              <a:buFont typeface="Wingdings" panose="05000000000000000000" pitchFamily="2" charset="2"/>
              <a:buChar char="§"/>
            </a:pPr>
            <a:r>
              <a:rPr lang="en-US" i="1" u="sng" dirty="0"/>
              <a:t>Retard de </a:t>
            </a:r>
            <a:r>
              <a:rPr lang="en-US" i="1" u="sng" dirty="0" err="1"/>
              <a:t>croissance</a:t>
            </a:r>
            <a:r>
              <a:rPr lang="en-US" i="1" u="sng" dirty="0"/>
              <a:t> </a:t>
            </a:r>
            <a:r>
              <a:rPr lang="en-US" i="1" u="sng" dirty="0" smtClean="0"/>
              <a:t>intra-</a:t>
            </a:r>
            <a:r>
              <a:rPr lang="en-US" i="1" u="sng" dirty="0" err="1" smtClean="0"/>
              <a:t>utérin</a:t>
            </a:r>
            <a:endParaRPr lang="en-US" i="1" u="sng" dirty="0" smtClean="0"/>
          </a:p>
          <a:p>
            <a:pPr>
              <a:buFont typeface="Wingdings" panose="05000000000000000000" pitchFamily="2" charset="2"/>
              <a:buChar char="§"/>
            </a:pPr>
            <a:r>
              <a:rPr lang="en-US" i="1" u="sng" dirty="0"/>
              <a:t>Mort </a:t>
            </a:r>
            <a:r>
              <a:rPr lang="en-US" i="1" u="sng" dirty="0" err="1"/>
              <a:t>fœtale</a:t>
            </a:r>
            <a:r>
              <a:rPr lang="en-US" i="1" u="sng" dirty="0"/>
              <a:t> in </a:t>
            </a:r>
            <a:r>
              <a:rPr lang="en-US" i="1" u="sng" dirty="0" smtClean="0"/>
              <a:t>utero</a:t>
            </a:r>
            <a:r>
              <a:rPr lang="en-US" i="1" u="sng" dirty="0" smtClean="0"/>
              <a:t>:</a:t>
            </a:r>
          </a:p>
          <a:p>
            <a:pPr>
              <a:buFont typeface="Wingdings" panose="05000000000000000000" pitchFamily="2" charset="2"/>
              <a:buChar char="§"/>
            </a:pPr>
            <a:r>
              <a:rPr lang="fr-FR" u="sng" dirty="0"/>
              <a:t>Prématurité</a:t>
            </a:r>
            <a:endParaRPr lang="en-US" i="1" u="sng" dirty="0" smtClean="0"/>
          </a:p>
          <a:p>
            <a:pPr marL="0" indent="0">
              <a:buNone/>
            </a:pPr>
            <a:r>
              <a:rPr lang="fr-FR" i="1" u="sng" dirty="0"/>
              <a:t> </a:t>
            </a:r>
            <a:r>
              <a:rPr lang="fr-FR" dirty="0"/>
              <a:t>. Il s’agit en général de prématurité induite ou provoquée. En effet, l’extraction fœtale peut être décidée pour sauvetage </a:t>
            </a:r>
            <a:r>
              <a:rPr lang="fr-FR" dirty="0" smtClean="0"/>
              <a:t>maternel</a:t>
            </a:r>
            <a:r>
              <a:rPr lang="fr-FR" dirty="0" smtClean="0"/>
              <a:t>.</a:t>
            </a:r>
            <a:r>
              <a:rPr lang="fr-FR" dirty="0"/>
              <a:t> Ses complications sont réduites si une corticothérapie et un traitement par sulfate de magnésium ont été administrés avant </a:t>
            </a:r>
            <a:r>
              <a:rPr lang="fr-FR" dirty="0" smtClean="0"/>
              <a:t>l’accouchement.</a:t>
            </a:r>
            <a:endParaRPr lang="en-US" i="1" u="sng" dirty="0" smtClean="0"/>
          </a:p>
          <a:p>
            <a:pPr>
              <a:buFont typeface="Wingdings" panose="05000000000000000000" pitchFamily="2" charset="2"/>
              <a:buChar char="§"/>
            </a:pPr>
            <a:endParaRPr lang="en-US" i="1" u="sng" dirty="0" smtClean="0"/>
          </a:p>
          <a:p>
            <a:pPr>
              <a:buFont typeface="Wingdings" panose="05000000000000000000" pitchFamily="2" charset="2"/>
              <a:buChar char="§"/>
            </a:pPr>
            <a:endParaRPr lang="en-US" i="1" u="sng" dirty="0" smtClean="0"/>
          </a:p>
          <a:p>
            <a:pPr marL="0" indent="0">
              <a:buNone/>
            </a:pPr>
            <a:endParaRPr lang="en-US" b="1" i="1" u="sng" dirty="0" smtClean="0"/>
          </a:p>
          <a:p>
            <a:pPr marL="0" indent="0">
              <a:buNone/>
            </a:pPr>
            <a:endParaRPr lang="en-US" b="1" i="1" dirty="0"/>
          </a:p>
        </p:txBody>
      </p:sp>
    </p:spTree>
    <p:extLst>
      <p:ext uri="{BB962C8B-B14F-4D97-AF65-F5344CB8AC3E}">
        <p14:creationId xmlns:p14="http://schemas.microsoft.com/office/powerpoint/2010/main" val="1495268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a:effectLst>
                  <a:outerShdw blurRad="38100" dist="38100" dir="2700000" algn="tl">
                    <a:srgbClr val="000000">
                      <a:alpha val="43137"/>
                    </a:srgbClr>
                  </a:outerShdw>
                </a:effectLst>
                <a:latin typeface="Cooper Black" panose="0208090404030B020404" pitchFamily="18" charset="0"/>
              </a:rPr>
              <a:t>Traitement</a:t>
            </a:r>
          </a:p>
        </p:txBody>
      </p:sp>
      <p:sp>
        <p:nvSpPr>
          <p:cNvPr id="3" name="Espace réservé du contenu 2"/>
          <p:cNvSpPr>
            <a:spLocks noGrp="1"/>
          </p:cNvSpPr>
          <p:nvPr>
            <p:ph sz="quarter" idx="13"/>
          </p:nvPr>
        </p:nvSpPr>
        <p:spPr/>
        <p:txBody>
          <a:bodyPr/>
          <a:lstStyle/>
          <a:p>
            <a:pPr marL="457200" indent="-457200">
              <a:buFont typeface="+mj-lt"/>
              <a:buAutoNum type="arabicPeriod"/>
            </a:pPr>
            <a:r>
              <a:rPr lang="fr-FR" b="1" i="1" u="sng" dirty="0"/>
              <a:t>Mesures </a:t>
            </a:r>
            <a:r>
              <a:rPr lang="fr-FR" b="1" i="1" u="sng" dirty="0" smtClean="0"/>
              <a:t>générales:</a:t>
            </a:r>
          </a:p>
          <a:p>
            <a:pPr marL="0" indent="0">
              <a:buNone/>
            </a:pPr>
            <a:r>
              <a:rPr lang="fr-FR" b="1" i="1" u="sng" dirty="0"/>
              <a:t> </a:t>
            </a:r>
            <a:r>
              <a:rPr lang="fr-FR" dirty="0" smtClean="0"/>
              <a:t>Le </a:t>
            </a:r>
            <a:r>
              <a:rPr lang="fr-FR" dirty="0"/>
              <a:t>repos physique et psychique, au lit, de préférence en décubitus latéral gauche, permet de diminuer les chiffres tensionnels et pourrait faciliter la croissance fœtale, en libérant la compression de l'aorte et de la veine cave inférieure </a:t>
            </a:r>
            <a:r>
              <a:rPr lang="fr-FR" dirty="0" smtClean="0"/>
              <a:t>.</a:t>
            </a:r>
          </a:p>
          <a:p>
            <a:pPr marL="0" indent="0">
              <a:buNone/>
            </a:pPr>
            <a:r>
              <a:rPr lang="fr-FR" dirty="0"/>
              <a:t>Aucune mesure diététique n'a fait à ce jour la preuve d'une </a:t>
            </a:r>
            <a:r>
              <a:rPr lang="fr-FR" dirty="0" smtClean="0"/>
              <a:t>utilité. </a:t>
            </a:r>
            <a:r>
              <a:rPr lang="fr-FR" dirty="0"/>
              <a:t>Le régime désodé est inutile voire dangereux puisqu'il aggrave l'hypovolémie relative qui accompagne constamment l'hypertension gravidique. </a:t>
            </a:r>
            <a:r>
              <a:rPr lang="fr-FR" b="1" i="1" u="sng" dirty="0" smtClean="0"/>
              <a:t>   </a:t>
            </a:r>
          </a:p>
          <a:p>
            <a:pPr marL="457200" indent="-457200">
              <a:buFont typeface="+mj-lt"/>
              <a:buAutoNum type="arabicPeriod"/>
            </a:pPr>
            <a:endParaRPr lang="fr-FR" b="1" i="1" u="sng" dirty="0"/>
          </a:p>
          <a:p>
            <a:pPr marL="457200" indent="-457200">
              <a:buFont typeface="+mj-lt"/>
              <a:buAutoNum type="arabicPeriod"/>
            </a:pPr>
            <a:endParaRPr lang="fr-FR" b="1" i="1" u="sng" dirty="0" smtClean="0"/>
          </a:p>
          <a:p>
            <a:pPr marL="457200" indent="-457200">
              <a:buFont typeface="+mj-lt"/>
              <a:buAutoNum type="arabicPeriod"/>
            </a:pPr>
            <a:endParaRPr lang="fr-FR" b="1" i="1" u="sng" dirty="0"/>
          </a:p>
          <a:p>
            <a:pPr marL="457200" indent="-457200">
              <a:buFont typeface="+mj-lt"/>
              <a:buAutoNum type="arabicPeriod"/>
            </a:pPr>
            <a:endParaRPr lang="fr-FR" b="1" i="1" u="sng" dirty="0" smtClean="0"/>
          </a:p>
          <a:p>
            <a:pPr marL="457200" indent="-457200">
              <a:buFont typeface="+mj-lt"/>
              <a:buAutoNum type="arabicPeriod"/>
            </a:pPr>
            <a:endParaRPr lang="fr-FR" b="1" i="1" u="sng" dirty="0" smtClean="0"/>
          </a:p>
        </p:txBody>
      </p:sp>
    </p:spTree>
    <p:extLst>
      <p:ext uri="{BB962C8B-B14F-4D97-AF65-F5344CB8AC3E}">
        <p14:creationId xmlns:p14="http://schemas.microsoft.com/office/powerpoint/2010/main" val="443123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a:bodyPr>
          <a:lstStyle/>
          <a:p>
            <a:pPr marL="0" indent="0">
              <a:buNone/>
            </a:pPr>
            <a:r>
              <a:rPr lang="fr-FR" b="1" i="1" u="sng" dirty="0" smtClean="0"/>
              <a:t>2. Modalités </a:t>
            </a:r>
            <a:r>
              <a:rPr lang="fr-FR" b="1" i="1" u="sng" dirty="0"/>
              <a:t>du traitement médical </a:t>
            </a:r>
            <a:r>
              <a:rPr lang="fr-FR" b="1" i="1" u="sng" dirty="0" smtClean="0"/>
              <a:t>antihypertenseur:</a:t>
            </a:r>
            <a:endParaRPr lang="fr-FR" b="1" i="1" u="sng" dirty="0"/>
          </a:p>
          <a:p>
            <a:r>
              <a:rPr lang="fr-FR" dirty="0" smtClean="0"/>
              <a:t>les </a:t>
            </a:r>
            <a:r>
              <a:rPr lang="fr-FR" dirty="0"/>
              <a:t>inhibiteurs de l'enzyme de conversion et les antagonistes des récepteurs de l'angiotensine </a:t>
            </a:r>
            <a:r>
              <a:rPr lang="fr-FR" dirty="0" smtClean="0"/>
              <a:t>II </a:t>
            </a:r>
            <a:r>
              <a:rPr lang="fr-FR" dirty="0"/>
              <a:t>(</a:t>
            </a:r>
            <a:r>
              <a:rPr lang="fr-FR" dirty="0" err="1" smtClean="0"/>
              <a:t>fœtotoxiques</a:t>
            </a:r>
            <a:r>
              <a:rPr lang="fr-FR" dirty="0" smtClean="0"/>
              <a:t>)sont contre indiques  </a:t>
            </a:r>
            <a:r>
              <a:rPr lang="fr-FR" dirty="0"/>
              <a:t>quel que soit le terme de la grossesse et avec une contre-indication formelle aux 2' et 3' trimestres</a:t>
            </a:r>
            <a:r>
              <a:rPr lang="fr-FR" dirty="0" smtClean="0"/>
              <a:t>;</a:t>
            </a:r>
          </a:p>
          <a:p>
            <a:r>
              <a:rPr lang="fr-FR" dirty="0"/>
              <a:t>Diurétiques </a:t>
            </a:r>
            <a:r>
              <a:rPr lang="fr-FR" dirty="0" smtClean="0"/>
              <a:t>:Ils </a:t>
            </a:r>
            <a:r>
              <a:rPr lang="fr-FR" dirty="0"/>
              <a:t>sont contre-indiqués dans la mesure où la déplétion </a:t>
            </a:r>
            <a:r>
              <a:rPr lang="fr-FR" dirty="0" err="1"/>
              <a:t>hydrosodée</a:t>
            </a:r>
            <a:r>
              <a:rPr lang="fr-FR" dirty="0"/>
              <a:t> majore l'hypovolémie relative, constante dans la pré-éclampsie</a:t>
            </a:r>
            <a:endParaRPr lang="fr-FR" dirty="0" smtClean="0"/>
          </a:p>
          <a:p>
            <a:pPr marL="0" indent="0">
              <a:buNone/>
            </a:pPr>
            <a:r>
              <a:rPr lang="fr-FR" dirty="0" smtClean="0"/>
              <a:t> </a:t>
            </a:r>
            <a:r>
              <a:rPr lang="fr-FR" dirty="0"/>
              <a:t>• les bêtabloquants, à éviter (risque augmenté de RCIU, d'hypoglycémie néonatale, de bradycardie néonatale et d'hypotension néonatale). </a:t>
            </a:r>
            <a:endParaRPr lang="fr-FR" dirty="0" smtClean="0"/>
          </a:p>
        </p:txBody>
      </p:sp>
    </p:spTree>
    <p:extLst>
      <p:ext uri="{BB962C8B-B14F-4D97-AF65-F5344CB8AC3E}">
        <p14:creationId xmlns:p14="http://schemas.microsoft.com/office/powerpoint/2010/main" val="309434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lnSpcReduction="10000"/>
          </a:bodyPr>
          <a:lstStyle/>
          <a:p>
            <a:pPr marL="0" indent="0">
              <a:buNone/>
            </a:pPr>
            <a:r>
              <a:rPr lang="fr-FR" dirty="0" smtClean="0"/>
              <a:t> -On </a:t>
            </a:r>
            <a:r>
              <a:rPr lang="fr-FR" dirty="0"/>
              <a:t>peut utiliser :</a:t>
            </a:r>
          </a:p>
          <a:p>
            <a:pPr marL="0" indent="0">
              <a:buNone/>
            </a:pPr>
            <a:r>
              <a:rPr lang="fr-FR" dirty="0"/>
              <a:t> • en 1ERE  intention (HTA chronique ± gravidique) : antihypertenseurs centraux (</a:t>
            </a:r>
            <a:r>
              <a:rPr lang="fr-FR" dirty="0" err="1"/>
              <a:t>alphaméthyldopa</a:t>
            </a:r>
            <a:r>
              <a:rPr lang="fr-FR" dirty="0"/>
              <a:t>, (</a:t>
            </a:r>
            <a:r>
              <a:rPr lang="fr-FR" dirty="0" err="1"/>
              <a:t>Aldomet</a:t>
            </a:r>
            <a:r>
              <a:rPr lang="fr-FR" dirty="0" smtClean="0"/>
              <a:t>® ) ;</a:t>
            </a:r>
          </a:p>
          <a:p>
            <a:pPr marL="0" indent="0">
              <a:buNone/>
            </a:pPr>
            <a:r>
              <a:rPr lang="fr-FR" dirty="0"/>
              <a:t> </a:t>
            </a:r>
            <a:r>
              <a:rPr lang="fr-FR" dirty="0" smtClean="0"/>
              <a:t> contre-indiquée </a:t>
            </a:r>
            <a:r>
              <a:rPr lang="fr-FR" dirty="0"/>
              <a:t>en cas d'insuffisance </a:t>
            </a:r>
            <a:r>
              <a:rPr lang="fr-FR" dirty="0" smtClean="0"/>
              <a:t>hépatique;</a:t>
            </a:r>
            <a:endParaRPr lang="fr-FR" dirty="0"/>
          </a:p>
          <a:p>
            <a:pPr marL="0" indent="0">
              <a:buNone/>
            </a:pPr>
            <a:r>
              <a:rPr lang="fr-FR" dirty="0"/>
              <a:t> • en </a:t>
            </a:r>
            <a:r>
              <a:rPr lang="fr-FR" dirty="0" smtClean="0"/>
              <a:t>2eme </a:t>
            </a:r>
            <a:r>
              <a:rPr lang="fr-FR" dirty="0"/>
              <a:t>intention (prééclampsie) : - les inhibiteurs calciques (</a:t>
            </a:r>
            <a:r>
              <a:rPr lang="fr-FR" dirty="0" err="1" smtClean="0"/>
              <a:t>nicardipine</a:t>
            </a:r>
            <a:r>
              <a:rPr lang="fr-FR" dirty="0" smtClean="0"/>
              <a:t> </a:t>
            </a:r>
            <a:r>
              <a:rPr lang="fr-FR" dirty="0"/>
              <a:t>(</a:t>
            </a:r>
            <a:r>
              <a:rPr lang="fr-FR" dirty="0" err="1"/>
              <a:t>Loxen</a:t>
            </a:r>
            <a:r>
              <a:rPr lang="fr-FR" dirty="0"/>
              <a:t>®)</a:t>
            </a:r>
            <a:r>
              <a:rPr lang="fr-FR" dirty="0" smtClean="0"/>
              <a:t>, </a:t>
            </a:r>
            <a:r>
              <a:rPr lang="fr-FR" dirty="0" err="1" smtClean="0"/>
              <a:t>nifédipine</a:t>
            </a:r>
            <a:r>
              <a:rPr lang="fr-FR" dirty="0"/>
              <a:t>(</a:t>
            </a:r>
            <a:r>
              <a:rPr lang="fr-FR" dirty="0" err="1"/>
              <a:t>Adalate</a:t>
            </a:r>
            <a:r>
              <a:rPr lang="fr-FR" dirty="0"/>
              <a:t>®) </a:t>
            </a:r>
            <a:endParaRPr lang="fr-FR" dirty="0" smtClean="0"/>
          </a:p>
          <a:p>
            <a:pPr marL="0" indent="0">
              <a:buNone/>
            </a:pPr>
            <a:r>
              <a:rPr lang="fr-FR" dirty="0" smtClean="0"/>
              <a:t> La </a:t>
            </a:r>
            <a:r>
              <a:rPr lang="fr-FR" dirty="0" err="1"/>
              <a:t>nicardipine</a:t>
            </a:r>
            <a:r>
              <a:rPr lang="fr-FR" dirty="0"/>
              <a:t> est prescrite à la dose de 20 à 100 mg/j per os</a:t>
            </a:r>
            <a:r>
              <a:rPr lang="fr-FR" dirty="0" smtClean="0"/>
              <a:t>.</a:t>
            </a:r>
          </a:p>
          <a:p>
            <a:pPr marL="0" indent="0">
              <a:buNone/>
            </a:pPr>
            <a:r>
              <a:rPr lang="fr-FR" dirty="0" smtClean="0"/>
              <a:t> </a:t>
            </a:r>
            <a:endParaRPr lang="fr-FR" dirty="0"/>
          </a:p>
        </p:txBody>
      </p:sp>
    </p:spTree>
    <p:extLst>
      <p:ext uri="{BB962C8B-B14F-4D97-AF65-F5344CB8AC3E}">
        <p14:creationId xmlns:p14="http://schemas.microsoft.com/office/powerpoint/2010/main" val="3057402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lnSpcReduction="10000"/>
          </a:bodyPr>
          <a:lstStyle/>
          <a:p>
            <a:pPr marL="0" indent="0">
              <a:buNone/>
            </a:pPr>
            <a:r>
              <a:rPr lang="fr-FR" dirty="0" smtClean="0"/>
              <a:t>-</a:t>
            </a:r>
            <a:r>
              <a:rPr lang="fr-FR" dirty="0"/>
              <a:t> Elle est utilisée à des doses de 0,5 à 4 mg/h par voie intraveineuse lente (augmentation par paliers de 1 mg/h pour éviter une hypotension artérielle de survenue brutale potentiellement responsable d'altérations du RCF)</a:t>
            </a:r>
            <a:r>
              <a:rPr lang="fr-FR" dirty="0" smtClean="0"/>
              <a:t> </a:t>
            </a:r>
          </a:p>
          <a:p>
            <a:pPr marL="0" indent="0">
              <a:buNone/>
            </a:pPr>
            <a:endParaRPr lang="fr-FR" dirty="0" smtClean="0"/>
          </a:p>
          <a:p>
            <a:pPr marL="0" indent="0">
              <a:buNone/>
            </a:pPr>
            <a:r>
              <a:rPr lang="fr-FR" dirty="0" smtClean="0"/>
              <a:t>-les </a:t>
            </a:r>
            <a:r>
              <a:rPr lang="fr-FR" dirty="0" err="1"/>
              <a:t>alphabloquants</a:t>
            </a:r>
            <a:r>
              <a:rPr lang="fr-FR" dirty="0"/>
              <a:t> (</a:t>
            </a:r>
            <a:r>
              <a:rPr lang="fr-FR" dirty="0" err="1"/>
              <a:t>urapidil</a:t>
            </a:r>
            <a:r>
              <a:rPr lang="fr-FR" dirty="0" smtClean="0"/>
              <a:t>),</a:t>
            </a:r>
          </a:p>
          <a:p>
            <a:pPr marL="0" indent="0">
              <a:buNone/>
            </a:pPr>
            <a:r>
              <a:rPr lang="fr-FR" dirty="0" smtClean="0"/>
              <a:t> </a:t>
            </a:r>
            <a:r>
              <a:rPr lang="fr-FR" dirty="0"/>
              <a:t>- les alpha et bêtabloquants (</a:t>
            </a:r>
            <a:r>
              <a:rPr lang="fr-FR" dirty="0" err="1" smtClean="0"/>
              <a:t>labétalol</a:t>
            </a:r>
            <a:r>
              <a:rPr lang="fr-FR" dirty="0" smtClean="0"/>
              <a:t>), </a:t>
            </a:r>
            <a:r>
              <a:rPr lang="fr-FR" dirty="0"/>
              <a:t>présentant moins d'effets secondaires que les bêtabloquants et le plus souvent associé en cas de nécessité d'une bithérapie). </a:t>
            </a:r>
          </a:p>
          <a:p>
            <a:pPr marL="0" indent="0">
              <a:buNone/>
            </a:pPr>
            <a:r>
              <a:rPr lang="fr-FR" dirty="0"/>
              <a:t> </a:t>
            </a:r>
          </a:p>
          <a:p>
            <a:endParaRPr lang="fr-FR" dirty="0"/>
          </a:p>
        </p:txBody>
      </p:sp>
    </p:spTree>
    <p:extLst>
      <p:ext uri="{BB962C8B-B14F-4D97-AF65-F5344CB8AC3E}">
        <p14:creationId xmlns:p14="http://schemas.microsoft.com/office/powerpoint/2010/main" val="2211691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pPr marL="0" indent="0">
              <a:buNone/>
            </a:pPr>
            <a:r>
              <a:rPr lang="fr-FR" dirty="0"/>
              <a:t> </a:t>
            </a:r>
            <a:r>
              <a:rPr lang="fr-FR" dirty="0" smtClean="0"/>
              <a:t>3.</a:t>
            </a:r>
            <a:r>
              <a:rPr lang="fr-FR" b="1" i="1" u="sng" dirty="0" smtClean="0"/>
              <a:t>Principes </a:t>
            </a:r>
            <a:r>
              <a:rPr lang="fr-FR" b="1" i="1" u="sng" dirty="0"/>
              <a:t>de la prise en charge </a:t>
            </a:r>
            <a:r>
              <a:rPr lang="fr-FR" b="1" i="1" u="sng" dirty="0" smtClean="0"/>
              <a:t>thérapeutique:</a:t>
            </a:r>
          </a:p>
          <a:p>
            <a:pPr marL="0" indent="0">
              <a:buNone/>
            </a:pPr>
            <a:r>
              <a:rPr lang="fr-FR" dirty="0"/>
              <a:t>l e seul véritable traitement est la terminaison de la </a:t>
            </a:r>
            <a:r>
              <a:rPr lang="fr-FR" dirty="0" smtClean="0"/>
              <a:t>grossesse (délivrance), </a:t>
            </a:r>
            <a:r>
              <a:rPr lang="fr-FR" dirty="0"/>
              <a:t>mais il ne se </a:t>
            </a:r>
            <a:r>
              <a:rPr lang="fr-FR" dirty="0" smtClean="0"/>
              <a:t>justifie </a:t>
            </a:r>
            <a:r>
              <a:rPr lang="fr-FR" dirty="0"/>
              <a:t>que dans les formes sévères ou proches du </a:t>
            </a:r>
            <a:r>
              <a:rPr lang="fr-FR" dirty="0" smtClean="0"/>
              <a:t>terme .</a:t>
            </a:r>
          </a:p>
          <a:p>
            <a:pPr marL="0" indent="0">
              <a:buNone/>
            </a:pPr>
            <a:r>
              <a:rPr lang="fr-FR" dirty="0" smtClean="0"/>
              <a:t>le </a:t>
            </a:r>
            <a:r>
              <a:rPr lang="fr-FR" dirty="0"/>
              <a:t>traitement médical antihypertenseur n'est qu'un traitement adjuvant d'intérêt limité. Il fera partie d'une prise en charge établie au mieux de manière collégiale et multidisciplinaire.</a:t>
            </a:r>
            <a:endParaRPr lang="fr-FR" b="1" i="1" u="sng" dirty="0"/>
          </a:p>
        </p:txBody>
      </p:sp>
    </p:spTree>
    <p:extLst>
      <p:ext uri="{BB962C8B-B14F-4D97-AF65-F5344CB8AC3E}">
        <p14:creationId xmlns:p14="http://schemas.microsoft.com/office/powerpoint/2010/main" val="2610398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pPr marL="0" indent="0">
              <a:buNone/>
            </a:pPr>
            <a:r>
              <a:rPr lang="fr-FR" dirty="0"/>
              <a:t> En cas d'HTA légère ou modérée, sont prescrits : </a:t>
            </a:r>
            <a:endParaRPr lang="fr-FR" dirty="0" smtClean="0"/>
          </a:p>
          <a:p>
            <a:pPr marL="0" indent="0">
              <a:buNone/>
            </a:pPr>
            <a:r>
              <a:rPr lang="fr-FR" dirty="0" smtClean="0"/>
              <a:t>• </a:t>
            </a:r>
            <a:r>
              <a:rPr lang="fr-FR" dirty="0"/>
              <a:t>la surveillance en externe; </a:t>
            </a:r>
            <a:endParaRPr lang="fr-FR" dirty="0" smtClean="0"/>
          </a:p>
          <a:p>
            <a:pPr marL="0" indent="0">
              <a:buNone/>
            </a:pPr>
            <a:r>
              <a:rPr lang="fr-FR" dirty="0" smtClean="0"/>
              <a:t>• </a:t>
            </a:r>
            <a:r>
              <a:rPr lang="fr-FR" dirty="0"/>
              <a:t>le repos (arrêt de travail); </a:t>
            </a:r>
            <a:endParaRPr lang="fr-FR" dirty="0" smtClean="0"/>
          </a:p>
          <a:p>
            <a:pPr marL="0" indent="0">
              <a:buNone/>
            </a:pPr>
            <a:r>
              <a:rPr lang="fr-FR" dirty="0" smtClean="0"/>
              <a:t>• </a:t>
            </a:r>
            <a:r>
              <a:rPr lang="fr-FR" dirty="0"/>
              <a:t>un traitement médical antihypertenseur en monothérapie </a:t>
            </a:r>
            <a:r>
              <a:rPr lang="fr-FR" dirty="0" smtClean="0"/>
              <a:t>orale, </a:t>
            </a:r>
            <a:r>
              <a:rPr lang="fr-FR" dirty="0"/>
              <a:t>surtout lorsque la patiente présente des antécédents cardiovasculaires, du diabète gestationnel, une pathologie rénale chronique ou un niveau de risque cardiovasculaire élevé en prévention primaire ;</a:t>
            </a:r>
          </a:p>
        </p:txBody>
      </p:sp>
    </p:spTree>
    <p:extLst>
      <p:ext uri="{BB962C8B-B14F-4D97-AF65-F5344CB8AC3E}">
        <p14:creationId xmlns:p14="http://schemas.microsoft.com/office/powerpoint/2010/main" val="665981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a:t>une surveillance renforcée : </a:t>
            </a:r>
            <a:endParaRPr lang="fr-FR" dirty="0" smtClean="0"/>
          </a:p>
          <a:p>
            <a:r>
              <a:rPr lang="fr-FR" dirty="0" smtClean="0"/>
              <a:t>consultation </a:t>
            </a:r>
            <a:r>
              <a:rPr lang="fr-FR" dirty="0"/>
              <a:t>tous les 1 0 jours environ, bilan biologique régulier, échographie mensuelle avec Doppler utérin (à 22 </a:t>
            </a:r>
            <a:r>
              <a:rPr lang="fr-FR" dirty="0" smtClean="0"/>
              <a:t>SA). </a:t>
            </a:r>
            <a:r>
              <a:rPr lang="fr-FR" dirty="0"/>
              <a:t>à contrôler si pathologique</a:t>
            </a:r>
            <a:r>
              <a:rPr lang="fr-FR" dirty="0" smtClean="0"/>
              <a:t>);</a:t>
            </a:r>
          </a:p>
          <a:p>
            <a:pPr marL="0" indent="0">
              <a:buNone/>
            </a:pPr>
            <a:r>
              <a:rPr lang="fr-FR" dirty="0" smtClean="0"/>
              <a:t> </a:t>
            </a:r>
            <a:r>
              <a:rPr lang="fr-FR" dirty="0"/>
              <a:t>• un carnet de suivi « Grossesse et HTA » afin d'optimiser le parcours de soins entre les différents soignants intervenant dans le suivi</a:t>
            </a:r>
            <a:r>
              <a:rPr lang="fr-FR" dirty="0" smtClean="0"/>
              <a:t>;</a:t>
            </a:r>
          </a:p>
          <a:p>
            <a:pPr marL="0" indent="0">
              <a:buNone/>
            </a:pPr>
            <a:r>
              <a:rPr lang="fr-FR" dirty="0" smtClean="0"/>
              <a:t> </a:t>
            </a:r>
            <a:r>
              <a:rPr lang="fr-FR" dirty="0"/>
              <a:t>• au 9' mois, la possibilité d'un déclenchement artificiel du travail en fonction des conditions obstétricales.</a:t>
            </a:r>
          </a:p>
        </p:txBody>
      </p:sp>
    </p:spTree>
    <p:extLst>
      <p:ext uri="{BB962C8B-B14F-4D97-AF65-F5344CB8AC3E}">
        <p14:creationId xmlns:p14="http://schemas.microsoft.com/office/powerpoint/2010/main" val="2729771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lnSpcReduction="10000"/>
          </a:bodyPr>
          <a:lstStyle/>
          <a:p>
            <a:pPr marL="0" indent="0">
              <a:buNone/>
            </a:pPr>
            <a:r>
              <a:rPr lang="fr-FR" dirty="0"/>
              <a:t> En cas d'HTA sévère ou de </a:t>
            </a:r>
            <a:r>
              <a:rPr lang="fr-FR" dirty="0" err="1"/>
              <a:t>prééclampsie</a:t>
            </a:r>
            <a:r>
              <a:rPr lang="fr-FR" dirty="0"/>
              <a:t>, sont prescrits</a:t>
            </a:r>
            <a:r>
              <a:rPr lang="fr-FR" dirty="0" smtClean="0"/>
              <a:t>:</a:t>
            </a:r>
          </a:p>
          <a:p>
            <a:pPr marL="0" indent="0">
              <a:buNone/>
            </a:pPr>
            <a:r>
              <a:rPr lang="fr-FR" dirty="0" smtClean="0"/>
              <a:t> </a:t>
            </a:r>
            <a:r>
              <a:rPr lang="fr-FR" dirty="0"/>
              <a:t>• l'hospitalisation</a:t>
            </a:r>
            <a:r>
              <a:rPr lang="fr-FR" dirty="0" smtClean="0"/>
              <a:t>;</a:t>
            </a:r>
          </a:p>
          <a:p>
            <a:pPr marL="0" indent="0">
              <a:buNone/>
            </a:pPr>
            <a:r>
              <a:rPr lang="fr-FR" dirty="0" smtClean="0"/>
              <a:t> </a:t>
            </a:r>
            <a:r>
              <a:rPr lang="fr-FR" dirty="0"/>
              <a:t>• la surveillance </a:t>
            </a:r>
            <a:r>
              <a:rPr lang="fr-FR" dirty="0" err="1"/>
              <a:t>materno</a:t>
            </a:r>
            <a:r>
              <a:rPr lang="fr-FR" dirty="0"/>
              <a:t>-fœtale étroite</a:t>
            </a:r>
            <a:r>
              <a:rPr lang="fr-FR" dirty="0" smtClean="0"/>
              <a:t>;</a:t>
            </a:r>
          </a:p>
          <a:p>
            <a:pPr marL="0" indent="0">
              <a:buNone/>
            </a:pPr>
            <a:r>
              <a:rPr lang="fr-FR" dirty="0" smtClean="0"/>
              <a:t> </a:t>
            </a:r>
            <a:r>
              <a:rPr lang="fr-FR" dirty="0"/>
              <a:t>• la nécessité d'une extraction fœtale plus ou moins rapidement (à décider en fonction du terme et des éléments de sévérité); </a:t>
            </a:r>
            <a:endParaRPr lang="fr-FR" dirty="0" smtClean="0"/>
          </a:p>
          <a:p>
            <a:pPr marL="0" indent="0">
              <a:buNone/>
            </a:pPr>
            <a:r>
              <a:rPr lang="fr-FR" dirty="0" smtClean="0"/>
              <a:t>• </a:t>
            </a:r>
            <a:r>
              <a:rPr lang="fr-FR" dirty="0"/>
              <a:t>un traitement médical antihypertenseur, nécessitant souvent une association de plusieurs drogues per os </a:t>
            </a:r>
            <a:r>
              <a:rPr lang="fr-FR" dirty="0" smtClean="0"/>
              <a:t>et/ou </a:t>
            </a:r>
            <a:r>
              <a:rPr lang="fr-FR" dirty="0"/>
              <a:t>leur administration par voie parentérale à la seringue électrique.</a:t>
            </a:r>
          </a:p>
        </p:txBody>
      </p:sp>
    </p:spTree>
    <p:extLst>
      <p:ext uri="{BB962C8B-B14F-4D97-AF65-F5344CB8AC3E}">
        <p14:creationId xmlns:p14="http://schemas.microsoft.com/office/powerpoint/2010/main" val="266981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effectLst>
                  <a:outerShdw blurRad="38100" dist="38100" dir="2700000" algn="tl">
                    <a:srgbClr val="000000">
                      <a:alpha val="43137"/>
                    </a:srgbClr>
                  </a:outerShdw>
                </a:effectLst>
                <a:latin typeface="Cooper Black" panose="0208090404030B020404" pitchFamily="18" charset="0"/>
              </a:rPr>
              <a:t>INTRODUCTION</a:t>
            </a:r>
            <a:endParaRPr lang="en-US" b="1" i="1" dirty="0">
              <a:effectLst>
                <a:outerShdw blurRad="38100" dist="38100" dir="2700000" algn="tl">
                  <a:srgbClr val="000000">
                    <a:alpha val="43137"/>
                  </a:srgbClr>
                </a:outerShdw>
              </a:effectLst>
              <a:latin typeface="Cooper Black" panose="0208090404030B020404" pitchFamily="18" charset="0"/>
            </a:endParaRPr>
          </a:p>
        </p:txBody>
      </p:sp>
      <p:sp>
        <p:nvSpPr>
          <p:cNvPr id="3" name="Espace réservé du contenu 2"/>
          <p:cNvSpPr>
            <a:spLocks noGrp="1"/>
          </p:cNvSpPr>
          <p:nvPr>
            <p:ph sz="quarter" idx="13"/>
          </p:nvPr>
        </p:nvSpPr>
        <p:spPr/>
        <p:txBody>
          <a:bodyPr>
            <a:normAutofit/>
          </a:bodyPr>
          <a:lstStyle/>
          <a:p>
            <a:r>
              <a:rPr lang="fr-FR" dirty="0">
                <a:latin typeface="+mj-lt"/>
                <a:cs typeface="Adobe Devanagari" panose="02040503050201020203" pitchFamily="18" charset="0"/>
              </a:rPr>
              <a:t>L’incidence de l’hypertension artérielle (HTA) au cours de la grossesse est élevée, </a:t>
            </a:r>
            <a:r>
              <a:rPr lang="fr-FR" dirty="0" smtClean="0">
                <a:latin typeface="+mj-lt"/>
                <a:cs typeface="Adobe Devanagari" panose="02040503050201020203" pitchFamily="18" charset="0"/>
              </a:rPr>
              <a:t>de </a:t>
            </a:r>
            <a:r>
              <a:rPr lang="fr-FR" dirty="0">
                <a:latin typeface="+mj-lt"/>
                <a:cs typeface="Adobe Devanagari" panose="02040503050201020203" pitchFamily="18" charset="0"/>
              </a:rPr>
              <a:t>5 à 10 % selon les études. </a:t>
            </a:r>
            <a:endParaRPr lang="fr-FR" dirty="0" smtClean="0">
              <a:latin typeface="+mj-lt"/>
              <a:cs typeface="Adobe Devanagari" panose="02040503050201020203" pitchFamily="18" charset="0"/>
            </a:endParaRPr>
          </a:p>
          <a:p>
            <a:r>
              <a:rPr lang="fr-FR" dirty="0" smtClean="0">
                <a:latin typeface="+mj-lt"/>
                <a:cs typeface="Adobe Devanagari" panose="02040503050201020203" pitchFamily="18" charset="0"/>
              </a:rPr>
              <a:t>L’HTA </a:t>
            </a:r>
            <a:r>
              <a:rPr lang="fr-FR" dirty="0">
                <a:latin typeface="+mj-lt"/>
                <a:cs typeface="Adobe Devanagari" panose="02040503050201020203" pitchFamily="18" charset="0"/>
              </a:rPr>
              <a:t>est l’une des premières causes de morbidité et de mortalité périnatale et maternelle</a:t>
            </a:r>
            <a:r>
              <a:rPr lang="fr-FR" dirty="0" smtClean="0">
                <a:latin typeface="+mj-lt"/>
                <a:cs typeface="Adobe Devanagari" panose="02040503050201020203" pitchFamily="18" charset="0"/>
              </a:rPr>
              <a:t>.</a:t>
            </a:r>
          </a:p>
          <a:p>
            <a:r>
              <a:rPr lang="fr-FR" dirty="0" smtClean="0">
                <a:latin typeface="+mj-lt"/>
                <a:cs typeface="Adobe Devanagari" panose="02040503050201020203" pitchFamily="18" charset="0"/>
              </a:rPr>
              <a:t> </a:t>
            </a:r>
            <a:r>
              <a:rPr lang="fr-FR" dirty="0">
                <a:latin typeface="+mj-lt"/>
                <a:cs typeface="Adobe Devanagari" panose="02040503050201020203" pitchFamily="18" charset="0"/>
              </a:rPr>
              <a:t>La pré-éclampsie représente l’une des principales causes de morbidité et de mortalité </a:t>
            </a:r>
            <a:r>
              <a:rPr lang="fr-FR" dirty="0" smtClean="0">
                <a:latin typeface="+mj-lt"/>
                <a:cs typeface="Adobe Devanagari" panose="02040503050201020203" pitchFamily="18" charset="0"/>
              </a:rPr>
              <a:t>maternofœtales</a:t>
            </a:r>
          </a:p>
          <a:p>
            <a:r>
              <a:rPr lang="fr-FR" dirty="0"/>
              <a:t>Le rôle du médecin généraliste est donc essentiel pour dépister ce symptôme, la survenue potentielle d'une protéinurie, et surveiller ultérieurement ces </a:t>
            </a:r>
            <a:r>
              <a:rPr lang="fr-FR" dirty="0" smtClean="0"/>
              <a:t>femmes.</a:t>
            </a:r>
            <a:endParaRPr lang="en-US" dirty="0">
              <a:latin typeface="+mj-lt"/>
              <a:cs typeface="Adobe Devanagari" panose="02040503050201020203" pitchFamily="18" charset="0"/>
            </a:endParaRPr>
          </a:p>
        </p:txBody>
      </p:sp>
    </p:spTree>
    <p:extLst>
      <p:ext uri="{BB962C8B-B14F-4D97-AF65-F5344CB8AC3E}">
        <p14:creationId xmlns:p14="http://schemas.microsoft.com/office/powerpoint/2010/main" val="2726783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a:bodyPr>
          <a:lstStyle/>
          <a:p>
            <a:r>
              <a:rPr lang="fr-FR" dirty="0"/>
              <a:t>En cas de pré-éclampsie sévère (</a:t>
            </a:r>
            <a:r>
              <a:rPr lang="fr-FR" dirty="0" smtClean="0"/>
              <a:t>Prévention </a:t>
            </a:r>
            <a:r>
              <a:rPr lang="fr-FR" dirty="0"/>
              <a:t>de l’éclampsie )</a:t>
            </a:r>
            <a:r>
              <a:rPr lang="fr-FR" dirty="0" smtClean="0"/>
              <a:t>En </a:t>
            </a:r>
            <a:r>
              <a:rPr lang="fr-FR" dirty="0"/>
              <a:t>cas de signes cliniques prédictifs </a:t>
            </a:r>
            <a:r>
              <a:rPr lang="fr-FR" dirty="0" smtClean="0"/>
              <a:t>;la </a:t>
            </a:r>
            <a:r>
              <a:rPr lang="fr-FR" dirty="0"/>
              <a:t>mise en route d’un traitement par sulfate de magnésium (MgSO4) semble licite. </a:t>
            </a:r>
            <a:endParaRPr lang="fr-FR" dirty="0" smtClean="0"/>
          </a:p>
          <a:p>
            <a:r>
              <a:rPr lang="fr-FR" dirty="0" smtClean="0"/>
              <a:t>Ce </a:t>
            </a:r>
            <a:r>
              <a:rPr lang="fr-FR" dirty="0"/>
              <a:t>traitement par perfusion d’entretien de 1 à 2 g/h nécessite une surveillance clinique rapprochée à la recherche de signes de </a:t>
            </a:r>
            <a:r>
              <a:rPr lang="fr-FR" dirty="0" smtClean="0"/>
              <a:t>surdosage:</a:t>
            </a:r>
          </a:p>
          <a:p>
            <a:pPr marL="0" indent="0">
              <a:buNone/>
            </a:pPr>
            <a:r>
              <a:rPr lang="fr-FR" dirty="0" smtClean="0"/>
              <a:t>   céphalées , </a:t>
            </a:r>
            <a:r>
              <a:rPr lang="fr-FR" dirty="0"/>
              <a:t>nausée, sensation de faiblesse </a:t>
            </a:r>
            <a:r>
              <a:rPr lang="fr-FR" dirty="0" smtClean="0"/>
              <a:t>;</a:t>
            </a:r>
            <a:r>
              <a:rPr lang="fr-FR" dirty="0" err="1" smtClean="0"/>
              <a:t>hyporéflexie</a:t>
            </a:r>
            <a:r>
              <a:rPr lang="fr-FR" dirty="0" smtClean="0"/>
              <a:t> </a:t>
            </a:r>
            <a:r>
              <a:rPr lang="fr-FR" dirty="0"/>
              <a:t>ou abolition des réflexes </a:t>
            </a:r>
            <a:r>
              <a:rPr lang="fr-FR" dirty="0" err="1"/>
              <a:t>ostéotendineux</a:t>
            </a:r>
            <a:r>
              <a:rPr lang="fr-FR" dirty="0"/>
              <a:t> ou ROT </a:t>
            </a:r>
            <a:r>
              <a:rPr lang="fr-FR" dirty="0" smtClean="0"/>
              <a:t> </a:t>
            </a:r>
            <a:r>
              <a:rPr lang="fr-FR" dirty="0"/>
              <a:t>; </a:t>
            </a:r>
            <a:r>
              <a:rPr lang="fr-FR" dirty="0" smtClean="0"/>
              <a:t>pause </a:t>
            </a:r>
            <a:r>
              <a:rPr lang="fr-FR" dirty="0"/>
              <a:t>respiratoire et hypoventilation ;</a:t>
            </a:r>
            <a:r>
              <a:rPr lang="fr-FR" dirty="0" smtClean="0"/>
              <a:t> </a:t>
            </a:r>
            <a:r>
              <a:rPr lang="fr-FR" dirty="0"/>
              <a:t>arrêt cardiorespiratoire en cas d’injection trop rapide</a:t>
            </a:r>
          </a:p>
        </p:txBody>
      </p:sp>
    </p:spTree>
    <p:extLst>
      <p:ext uri="{BB962C8B-B14F-4D97-AF65-F5344CB8AC3E}">
        <p14:creationId xmlns:p14="http://schemas.microsoft.com/office/powerpoint/2010/main" val="781902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a:t>Traitement obstétrical</a:t>
            </a:r>
          </a:p>
        </p:txBody>
      </p:sp>
      <p:sp>
        <p:nvSpPr>
          <p:cNvPr id="3" name="Espace réservé du contenu 2"/>
          <p:cNvSpPr>
            <a:spLocks noGrp="1"/>
          </p:cNvSpPr>
          <p:nvPr>
            <p:ph sz="quarter" idx="13"/>
          </p:nvPr>
        </p:nvSpPr>
        <p:spPr/>
        <p:txBody>
          <a:bodyPr>
            <a:normAutofit/>
          </a:bodyPr>
          <a:lstStyle/>
          <a:p>
            <a:r>
              <a:rPr lang="fr-FR" dirty="0"/>
              <a:t>Il s'agit de l'arrêt de la grossesse. Il sera réalisé le plus souvent par césarienne. </a:t>
            </a:r>
            <a:r>
              <a:rPr lang="fr-FR" dirty="0" smtClean="0"/>
              <a:t>Ou par </a:t>
            </a:r>
            <a:r>
              <a:rPr lang="fr-FR" dirty="0"/>
              <a:t>voie basse par déclenchement du </a:t>
            </a:r>
            <a:r>
              <a:rPr lang="fr-FR" dirty="0" smtClean="0"/>
              <a:t>travail.</a:t>
            </a:r>
          </a:p>
          <a:p>
            <a:r>
              <a:rPr lang="fr-FR" dirty="0"/>
              <a:t>Toute la difficulté est de déterminer le moment de l'arrêt de la </a:t>
            </a:r>
            <a:r>
              <a:rPr lang="fr-FR" dirty="0" smtClean="0"/>
              <a:t>grossesse</a:t>
            </a:r>
          </a:p>
          <a:p>
            <a:r>
              <a:rPr lang="fr-FR" dirty="0"/>
              <a:t>En cas de grande prématurité, le but est de prolonger au maximum la grossesse pour diminuer les complications de la prématurité induite </a:t>
            </a:r>
            <a:r>
              <a:rPr lang="fr-FR" b="1" dirty="0"/>
              <a:t>sans mettre en danger la </a:t>
            </a:r>
            <a:r>
              <a:rPr lang="fr-FR" b="1" dirty="0" smtClean="0"/>
              <a:t>mère.</a:t>
            </a:r>
          </a:p>
          <a:p>
            <a:pPr marL="0" indent="0">
              <a:buNone/>
            </a:pPr>
            <a:endParaRPr lang="fr-FR" b="1" dirty="0"/>
          </a:p>
        </p:txBody>
      </p:sp>
    </p:spTree>
    <p:extLst>
      <p:ext uri="{BB962C8B-B14F-4D97-AF65-F5344CB8AC3E}">
        <p14:creationId xmlns:p14="http://schemas.microsoft.com/office/powerpoint/2010/main" val="928393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a:bodyPr>
          <a:lstStyle/>
          <a:p>
            <a:r>
              <a:rPr lang="fr-FR" dirty="0"/>
              <a:t>Lorsque l’état maternel le permet, le principal souci de l’équipe (obstétricien, anesthésiste-réanimateur, pédiatre) est de définir des critères d’extraction fœtale fiables, permettant la naissance d’enfants présentant le minimum de séquelles. Trois paramètres sont essentiels pour juger le risque de morbidités fœtale et néonatale : l’âge gestationnel, la croissance fœtale et la maturité </a:t>
            </a:r>
            <a:r>
              <a:rPr lang="fr-FR" dirty="0" smtClean="0"/>
              <a:t>pulmonaire.</a:t>
            </a:r>
          </a:p>
          <a:p>
            <a:pPr>
              <a:buFont typeface="Wingdings" panose="05000000000000000000" pitchFamily="2" charset="2"/>
              <a:buChar char="q"/>
            </a:pPr>
            <a:r>
              <a:rPr lang="fr-FR" dirty="0" smtClean="0"/>
              <a:t> </a:t>
            </a:r>
            <a:r>
              <a:rPr lang="fr-FR" b="1" dirty="0"/>
              <a:t>La décision d’interruption de la grossesse sera donc prise en fonction du terme de la grossesse, de l’état clinique de la </a:t>
            </a:r>
            <a:r>
              <a:rPr lang="fr-FR" b="1" dirty="0" smtClean="0"/>
              <a:t>mère, </a:t>
            </a:r>
            <a:r>
              <a:rPr lang="fr-FR" b="1" dirty="0"/>
              <a:t>de </a:t>
            </a:r>
            <a:r>
              <a:rPr lang="fr-FR" b="1" dirty="0" smtClean="0"/>
              <a:t>la biologie </a:t>
            </a:r>
            <a:r>
              <a:rPr lang="fr-FR" b="1" dirty="0"/>
              <a:t>maternelle </a:t>
            </a:r>
            <a:r>
              <a:rPr lang="fr-FR" b="1" dirty="0" smtClean="0"/>
              <a:t>et </a:t>
            </a:r>
            <a:r>
              <a:rPr lang="fr-FR" b="1" dirty="0"/>
              <a:t>de la vitalité </a:t>
            </a:r>
            <a:r>
              <a:rPr lang="fr-FR" b="1" dirty="0" smtClean="0"/>
              <a:t>fœtale</a:t>
            </a:r>
            <a:endParaRPr lang="fr-FR" b="1" dirty="0"/>
          </a:p>
        </p:txBody>
      </p:sp>
    </p:spTree>
    <p:extLst>
      <p:ext uri="{BB962C8B-B14F-4D97-AF65-F5344CB8AC3E}">
        <p14:creationId xmlns:p14="http://schemas.microsoft.com/office/powerpoint/2010/main" val="3913779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a:bodyPr>
          <a:lstStyle/>
          <a:p>
            <a:r>
              <a:rPr lang="fr-FR" dirty="0"/>
              <a:t>Les signes de gravité justifiant une extraction fœtale sont : </a:t>
            </a:r>
            <a:endParaRPr lang="fr-FR" dirty="0" smtClean="0"/>
          </a:p>
          <a:p>
            <a:pPr>
              <a:buFont typeface="Wingdings" panose="05000000000000000000" pitchFamily="2" charset="2"/>
              <a:buChar char="§"/>
            </a:pPr>
            <a:r>
              <a:rPr lang="fr-FR" dirty="0" smtClean="0"/>
              <a:t> </a:t>
            </a:r>
            <a:r>
              <a:rPr lang="fr-FR" dirty="0"/>
              <a:t>hypertension instable, élevée (&gt;16/11) et non contrôlable par le traitement médical avec au moins deux antihypertenseurs associés; </a:t>
            </a:r>
            <a:endParaRPr lang="fr-FR" dirty="0" smtClean="0"/>
          </a:p>
          <a:p>
            <a:pPr>
              <a:buFont typeface="Wingdings" panose="05000000000000000000" pitchFamily="2" charset="2"/>
              <a:buChar char="§"/>
            </a:pPr>
            <a:r>
              <a:rPr lang="fr-FR" dirty="0" smtClean="0"/>
              <a:t> </a:t>
            </a:r>
            <a:r>
              <a:rPr lang="fr-FR" dirty="0"/>
              <a:t>signes fonctionnels francs et permanents (céphalées violentes, barre épigastrique); </a:t>
            </a:r>
            <a:endParaRPr lang="fr-FR" dirty="0" smtClean="0"/>
          </a:p>
          <a:p>
            <a:pPr>
              <a:buFont typeface="Wingdings" panose="05000000000000000000" pitchFamily="2" charset="2"/>
              <a:buChar char="§"/>
            </a:pPr>
            <a:r>
              <a:rPr lang="fr-FR" dirty="0" smtClean="0"/>
              <a:t> </a:t>
            </a:r>
            <a:r>
              <a:rPr lang="fr-FR" dirty="0"/>
              <a:t>crise d'éclampsie ; </a:t>
            </a:r>
            <a:endParaRPr lang="fr-FR" dirty="0" smtClean="0"/>
          </a:p>
          <a:p>
            <a:pPr>
              <a:buFont typeface="Wingdings" panose="05000000000000000000" pitchFamily="2" charset="2"/>
              <a:buChar char="§"/>
            </a:pPr>
            <a:r>
              <a:rPr lang="fr-FR" dirty="0" smtClean="0"/>
              <a:t>suspicion </a:t>
            </a:r>
            <a:r>
              <a:rPr lang="fr-FR" dirty="0"/>
              <a:t>d'un HRP</a:t>
            </a:r>
            <a:r>
              <a:rPr lang="fr-FR" dirty="0" smtClean="0"/>
              <a:t>;</a:t>
            </a:r>
          </a:p>
        </p:txBody>
      </p:sp>
    </p:spTree>
    <p:extLst>
      <p:ext uri="{BB962C8B-B14F-4D97-AF65-F5344CB8AC3E}">
        <p14:creationId xmlns:p14="http://schemas.microsoft.com/office/powerpoint/2010/main" val="1862185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pPr>
              <a:buFont typeface="Wingdings" panose="05000000000000000000" pitchFamily="2" charset="2"/>
              <a:buChar char="§"/>
            </a:pPr>
            <a:r>
              <a:rPr lang="fr-FR" dirty="0"/>
              <a:t> </a:t>
            </a:r>
            <a:r>
              <a:rPr lang="fr-FR" dirty="0" smtClean="0"/>
              <a:t> </a:t>
            </a:r>
            <a:r>
              <a:rPr lang="fr-FR" dirty="0"/>
              <a:t>perturbations biologiques sévères et/ou évolutives : CIVD, cytolyse hépatique (supérieure à trois fois la normale), thrombopénie HELLP syndrome ;</a:t>
            </a:r>
          </a:p>
          <a:p>
            <a:pPr>
              <a:buFont typeface="Wingdings" panose="05000000000000000000" pitchFamily="2" charset="2"/>
              <a:buChar char="§"/>
            </a:pPr>
            <a:r>
              <a:rPr lang="fr-FR" dirty="0"/>
              <a:t> </a:t>
            </a:r>
            <a:r>
              <a:rPr lang="fr-FR" dirty="0" smtClean="0"/>
              <a:t>altérations </a:t>
            </a:r>
            <a:r>
              <a:rPr lang="fr-FR" dirty="0"/>
              <a:t>du RCF avec décélérations alors que le fœtus est présumé viable ; </a:t>
            </a:r>
          </a:p>
          <a:p>
            <a:pPr>
              <a:buFont typeface="Wingdings" panose="05000000000000000000" pitchFamily="2" charset="2"/>
              <a:buChar char="§"/>
            </a:pPr>
            <a:r>
              <a:rPr lang="fr-FR" dirty="0" smtClean="0"/>
              <a:t> </a:t>
            </a:r>
            <a:r>
              <a:rPr lang="fr-FR" dirty="0"/>
              <a:t>altérations sévères ou évolutives des </a:t>
            </a:r>
            <a:r>
              <a:rPr lang="fr-FR" dirty="0" err="1"/>
              <a:t>Dopplers</a:t>
            </a:r>
            <a:r>
              <a:rPr lang="fr-FR" dirty="0"/>
              <a:t> fœtaux</a:t>
            </a:r>
          </a:p>
          <a:p>
            <a:r>
              <a:rPr lang="fr-FR" dirty="0"/>
              <a:t>En leur absence et en cas de grande prématurité, il est possible de </a:t>
            </a:r>
            <a:r>
              <a:rPr lang="fr-FR" dirty="0" smtClean="0"/>
              <a:t>temporiser.</a:t>
            </a:r>
            <a:endParaRPr lang="fr-FR" dirty="0"/>
          </a:p>
          <a:p>
            <a:endParaRPr lang="fr-FR" dirty="0"/>
          </a:p>
        </p:txBody>
      </p:sp>
    </p:spTree>
    <p:extLst>
      <p:ext uri="{BB962C8B-B14F-4D97-AF65-F5344CB8AC3E}">
        <p14:creationId xmlns:p14="http://schemas.microsoft.com/office/powerpoint/2010/main" val="2540320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a:t>Conduite à tenir après l'accouchement</a:t>
            </a:r>
          </a:p>
        </p:txBody>
      </p:sp>
      <p:sp>
        <p:nvSpPr>
          <p:cNvPr id="3" name="Espace réservé du contenu 2"/>
          <p:cNvSpPr>
            <a:spLocks noGrp="1"/>
          </p:cNvSpPr>
          <p:nvPr>
            <p:ph sz="quarter" idx="13"/>
          </p:nvPr>
        </p:nvSpPr>
        <p:spPr/>
        <p:txBody>
          <a:bodyPr>
            <a:normAutofit/>
          </a:bodyPr>
          <a:lstStyle/>
          <a:p>
            <a:r>
              <a:rPr lang="fr-FR" dirty="0" smtClean="0"/>
              <a:t>lors </a:t>
            </a:r>
            <a:r>
              <a:rPr lang="fr-FR" dirty="0"/>
              <a:t>des suites de couches, des complications sont encore possibles (poussée hypertensive, prééclampsie et ses complications) et l'HTA met parfois plusieurs semaines à </a:t>
            </a:r>
            <a:r>
              <a:rPr lang="fr-FR" dirty="0" smtClean="0"/>
              <a:t>disparaître</a:t>
            </a:r>
          </a:p>
          <a:p>
            <a:r>
              <a:rPr lang="fr-FR" dirty="0" smtClean="0"/>
              <a:t> </a:t>
            </a:r>
            <a:r>
              <a:rPr lang="fr-FR" dirty="0"/>
              <a:t>Il faut maintenir une surveillance étroite et n'arrêter que progressivement le traitement antihypertenseur </a:t>
            </a:r>
            <a:r>
              <a:rPr lang="fr-FR" dirty="0" smtClean="0"/>
              <a:t>anténatal.</a:t>
            </a:r>
          </a:p>
          <a:p>
            <a:r>
              <a:rPr lang="fr-FR" dirty="0" smtClean="0"/>
              <a:t> </a:t>
            </a:r>
            <a:r>
              <a:rPr lang="fr-FR" dirty="0"/>
              <a:t>A la sortie, la contraception doit éviter les œstroprogestatifs (surtout les 6 premières semaines en raison du surrisque thrombotique veineux ou artériel), et préférer les microprogestatifs et les </a:t>
            </a:r>
            <a:r>
              <a:rPr lang="fr-FR" dirty="0" smtClean="0"/>
              <a:t>progestatifs</a:t>
            </a:r>
            <a:endParaRPr lang="fr-FR" dirty="0"/>
          </a:p>
        </p:txBody>
      </p:sp>
    </p:spTree>
    <p:extLst>
      <p:ext uri="{BB962C8B-B14F-4D97-AF65-F5344CB8AC3E}">
        <p14:creationId xmlns:p14="http://schemas.microsoft.com/office/powerpoint/2010/main" val="435588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a:t>Trois mois après l'accouchement (en cas d'HTA gravidique ou de PE), il faut réaliser un bilan vasculorénal (mesure de la PA, créatininémie, protéinurie ou albuminurie des 24 heures) à la recherche d'une pathologie </a:t>
            </a:r>
            <a:r>
              <a:rPr lang="fr-FR" dirty="0" smtClean="0"/>
              <a:t>sous-jacente.</a:t>
            </a:r>
          </a:p>
          <a:p>
            <a:r>
              <a:rPr lang="fr-FR" dirty="0"/>
              <a:t>Un suivi tensionnel devra être mené au long cours</a:t>
            </a:r>
          </a:p>
        </p:txBody>
      </p:sp>
    </p:spTree>
    <p:extLst>
      <p:ext uri="{BB962C8B-B14F-4D97-AF65-F5344CB8AC3E}">
        <p14:creationId xmlns:p14="http://schemas.microsoft.com/office/powerpoint/2010/main" val="931684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a:t>Mesures préventives pour les grossesses suivantes</a:t>
            </a:r>
          </a:p>
        </p:txBody>
      </p:sp>
      <p:sp>
        <p:nvSpPr>
          <p:cNvPr id="3" name="Espace réservé du contenu 2"/>
          <p:cNvSpPr>
            <a:spLocks noGrp="1"/>
          </p:cNvSpPr>
          <p:nvPr>
            <p:ph sz="quarter" idx="13"/>
          </p:nvPr>
        </p:nvSpPr>
        <p:spPr/>
        <p:txBody>
          <a:bodyPr>
            <a:normAutofit/>
          </a:bodyPr>
          <a:lstStyle/>
          <a:p>
            <a:r>
              <a:rPr lang="fr-FR" dirty="0"/>
              <a:t>Un antécédent d'HTA gravidique ou de prééclampsie peut récidiver lors d'une prochaine grossesse, en général sur un mode comparable (PE) mais aussi sous d'autres formes (RCIU, HRP, </a:t>
            </a:r>
            <a:r>
              <a:rPr lang="fr-FR" dirty="0" smtClean="0"/>
              <a:t>mort fœtal in utero « MFIU »).</a:t>
            </a:r>
            <a:endParaRPr lang="fr-FR" dirty="0" smtClean="0"/>
          </a:p>
          <a:p>
            <a:r>
              <a:rPr lang="fr-FR" dirty="0"/>
              <a:t>Il faut </a:t>
            </a:r>
            <a:r>
              <a:rPr lang="fr-FR" dirty="0" smtClean="0"/>
              <a:t>prévoir:</a:t>
            </a:r>
          </a:p>
          <a:p>
            <a:pPr>
              <a:buFontTx/>
              <a:buChar char="-"/>
            </a:pPr>
            <a:r>
              <a:rPr lang="fr-FR" dirty="0" smtClean="0"/>
              <a:t>une </a:t>
            </a:r>
            <a:r>
              <a:rPr lang="fr-FR" dirty="0"/>
              <a:t>consultation </a:t>
            </a:r>
            <a:r>
              <a:rPr lang="fr-FR" dirty="0" err="1"/>
              <a:t>préconceptionnelle</a:t>
            </a:r>
            <a:r>
              <a:rPr lang="fr-FR" dirty="0"/>
              <a:t> éventuelle pour adapter le traitement antihypertenseur, vérifier l'absence de contre-indication et organiser un suivi coordonné</a:t>
            </a:r>
            <a:r>
              <a:rPr lang="fr-FR" dirty="0" smtClean="0"/>
              <a:t>.</a:t>
            </a:r>
          </a:p>
        </p:txBody>
      </p:sp>
    </p:spTree>
    <p:extLst>
      <p:ext uri="{BB962C8B-B14F-4D97-AF65-F5344CB8AC3E}">
        <p14:creationId xmlns:p14="http://schemas.microsoft.com/office/powerpoint/2010/main" val="1864990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a:t>a surveillance renforcée à l'aide du Doppler des artères utérines. Des altérations franches et bilatérales du Doppler utérin traduisent une insuffisance de la circulation utéroplacentaire. Ces altérations peuvent précéder de plusieurs semaines l'apparition de l'HTA et/ou du </a:t>
            </a:r>
            <a:r>
              <a:rPr lang="fr-FR" dirty="0" smtClean="0"/>
              <a:t>RCIU.</a:t>
            </a:r>
          </a:p>
          <a:p>
            <a:r>
              <a:rPr lang="fr-FR" dirty="0" smtClean="0"/>
              <a:t>un </a:t>
            </a:r>
            <a:r>
              <a:rPr lang="fr-FR" dirty="0"/>
              <a:t>traitement préventif par aspirine à faibles doses : </a:t>
            </a:r>
            <a:r>
              <a:rPr lang="fr-FR" dirty="0" smtClean="0"/>
              <a:t> </a:t>
            </a:r>
            <a:r>
              <a:rPr lang="fr-FR" dirty="0" smtClean="0"/>
              <a:t> </a:t>
            </a:r>
            <a:r>
              <a:rPr lang="fr-FR" dirty="0"/>
              <a:t>100 </a:t>
            </a:r>
            <a:r>
              <a:rPr lang="fr-FR" dirty="0" smtClean="0"/>
              <a:t>mg/j</a:t>
            </a:r>
            <a:endParaRPr lang="fr-FR" dirty="0"/>
          </a:p>
        </p:txBody>
      </p:sp>
    </p:spTree>
    <p:extLst>
      <p:ext uri="{BB962C8B-B14F-4D97-AF65-F5344CB8AC3E}">
        <p14:creationId xmlns:p14="http://schemas.microsoft.com/office/powerpoint/2010/main" val="36099724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a:latin typeface="Arial Black" panose="020B0A04020102020204" pitchFamily="34" charset="0"/>
              </a:rPr>
              <a:t>Conclusion</a:t>
            </a:r>
          </a:p>
        </p:txBody>
      </p:sp>
      <p:sp>
        <p:nvSpPr>
          <p:cNvPr id="3" name="Espace réservé du contenu 2"/>
          <p:cNvSpPr>
            <a:spLocks noGrp="1"/>
          </p:cNvSpPr>
          <p:nvPr>
            <p:ph sz="quarter" idx="13"/>
          </p:nvPr>
        </p:nvSpPr>
        <p:spPr/>
        <p:txBody>
          <a:bodyPr>
            <a:normAutofit fontScale="92500" lnSpcReduction="20000"/>
          </a:bodyPr>
          <a:lstStyle/>
          <a:p>
            <a:r>
              <a:rPr lang="fr-FR" dirty="0"/>
              <a:t>L'hypertension de la grossesse est une affection fréquente, et reste une cause majeure de mortalité et morbidité maternelle et surtout fœtale. Sa physiopathologie demeure mal </a:t>
            </a:r>
            <a:r>
              <a:rPr lang="fr-FR" dirty="0" smtClean="0"/>
              <a:t>comprise</a:t>
            </a:r>
          </a:p>
          <a:p>
            <a:r>
              <a:rPr lang="fr-FR" dirty="0" smtClean="0"/>
              <a:t>Le </a:t>
            </a:r>
            <a:r>
              <a:rPr lang="fr-FR" dirty="0"/>
              <a:t>seul traitement étiologique actuellement disponible consiste en la terminaison de la grossesse, dont le moment sera souvent décidé en fonction de la balance bénéfice fœtal/risque maternel. </a:t>
            </a:r>
            <a:endParaRPr lang="fr-FR" dirty="0" smtClean="0"/>
          </a:p>
          <a:p>
            <a:r>
              <a:rPr lang="fr-FR" dirty="0" smtClean="0"/>
              <a:t>Les </a:t>
            </a:r>
            <a:r>
              <a:rPr lang="fr-FR" dirty="0"/>
              <a:t>traitements préventifs, en particulier l'aspirine à faible dose, peuvent améliorer ce pronostic</a:t>
            </a:r>
            <a:r>
              <a:rPr lang="fr-FR" dirty="0" smtClean="0"/>
              <a:t>.</a:t>
            </a:r>
          </a:p>
          <a:p>
            <a:r>
              <a:rPr lang="fr-FR" dirty="0" smtClean="0"/>
              <a:t> </a:t>
            </a:r>
            <a:r>
              <a:rPr lang="fr-FR" dirty="0"/>
              <a:t>Ces patientes ayant une mortalité cardiovasculaire accrue, il est indispensable qu'elles aient ultérieurement un suivi régulier par leur médecin généraliste.</a:t>
            </a:r>
          </a:p>
        </p:txBody>
      </p:sp>
    </p:spTree>
    <p:extLst>
      <p:ext uri="{BB962C8B-B14F-4D97-AF65-F5344CB8AC3E}">
        <p14:creationId xmlns:p14="http://schemas.microsoft.com/office/powerpoint/2010/main" val="2629425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a:effectLst>
                  <a:outerShdw blurRad="38100" dist="38100" dir="2700000" algn="tl">
                    <a:srgbClr val="000000">
                      <a:alpha val="43137"/>
                    </a:srgbClr>
                  </a:outerShdw>
                </a:effectLst>
                <a:latin typeface="Cooper Black" panose="0208090404030B020404" pitchFamily="18" charset="0"/>
              </a:rPr>
              <a:t>Définitions et classification</a:t>
            </a:r>
          </a:p>
        </p:txBody>
      </p:sp>
      <p:sp>
        <p:nvSpPr>
          <p:cNvPr id="3" name="Espace réservé du contenu 2"/>
          <p:cNvSpPr>
            <a:spLocks noGrp="1"/>
          </p:cNvSpPr>
          <p:nvPr>
            <p:ph sz="quarter" idx="13"/>
          </p:nvPr>
        </p:nvSpPr>
        <p:spPr/>
        <p:txBody>
          <a:bodyPr/>
          <a:lstStyle/>
          <a:p>
            <a:pPr marL="0" indent="0">
              <a:buNone/>
            </a:pPr>
            <a:r>
              <a:rPr lang="fr-FR" dirty="0"/>
              <a:t>   L’HTA pendant la grossesse est caractérisée par des chiffres tensionnels supérieurs ou égaux à 140 </a:t>
            </a:r>
            <a:r>
              <a:rPr lang="fr-FR" dirty="0" err="1"/>
              <a:t>mmHg</a:t>
            </a:r>
            <a:r>
              <a:rPr lang="fr-FR" dirty="0"/>
              <a:t> pour la pression artérielle systolique (PAS) et/ou 90 </a:t>
            </a:r>
            <a:r>
              <a:rPr lang="fr-FR" dirty="0" err="1"/>
              <a:t>mmHg</a:t>
            </a:r>
            <a:r>
              <a:rPr lang="fr-FR" dirty="0"/>
              <a:t> pour la pression artérielle diastolique (PAD), obtenus à deux mesures séparées d’au moins 4 heures </a:t>
            </a:r>
            <a:r>
              <a:rPr lang="fr-FR" dirty="0" smtClean="0"/>
              <a:t>:</a:t>
            </a:r>
          </a:p>
          <a:p>
            <a:pPr marL="0" indent="0">
              <a:buNone/>
            </a:pPr>
            <a:r>
              <a:rPr lang="fr-FR" dirty="0" smtClean="0"/>
              <a:t> </a:t>
            </a:r>
            <a:r>
              <a:rPr lang="fr-FR" dirty="0"/>
              <a:t>– l’HTA modérée est définie par une PAS comprise entre 140 et 159 </a:t>
            </a:r>
            <a:r>
              <a:rPr lang="fr-FR" dirty="0" err="1"/>
              <a:t>mmHg</a:t>
            </a:r>
            <a:r>
              <a:rPr lang="fr-FR" dirty="0"/>
              <a:t> et une PAD comprise entre 90 et 109 </a:t>
            </a:r>
            <a:r>
              <a:rPr lang="fr-FR" dirty="0" err="1"/>
              <a:t>mmHg</a:t>
            </a:r>
            <a:r>
              <a:rPr lang="fr-FR" dirty="0"/>
              <a:t> </a:t>
            </a:r>
            <a:r>
              <a:rPr lang="fr-FR" dirty="0" smtClean="0"/>
              <a:t>;</a:t>
            </a:r>
          </a:p>
          <a:p>
            <a:pPr marL="0" indent="0">
              <a:buNone/>
            </a:pPr>
            <a:r>
              <a:rPr lang="fr-FR" dirty="0" smtClean="0"/>
              <a:t> </a:t>
            </a:r>
            <a:r>
              <a:rPr lang="fr-FR" dirty="0"/>
              <a:t>– l’HTA sévère est définie par une PAS ≥160 </a:t>
            </a:r>
            <a:r>
              <a:rPr lang="fr-FR" dirty="0" err="1"/>
              <a:t>mmHg</a:t>
            </a:r>
            <a:r>
              <a:rPr lang="fr-FR" dirty="0"/>
              <a:t> et/ ou une PAD ≥ 110 </a:t>
            </a:r>
            <a:r>
              <a:rPr lang="fr-FR" dirty="0" err="1"/>
              <a:t>mmHg</a:t>
            </a:r>
            <a:r>
              <a:rPr lang="fr-FR" dirty="0"/>
              <a:t>.</a:t>
            </a:r>
            <a:endParaRPr lang="en-US" dirty="0"/>
          </a:p>
        </p:txBody>
      </p:sp>
    </p:spTree>
    <p:extLst>
      <p:ext uri="{BB962C8B-B14F-4D97-AF65-F5344CB8AC3E}">
        <p14:creationId xmlns:p14="http://schemas.microsoft.com/office/powerpoint/2010/main" val="1785826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normAutofit/>
          </a:bodyPr>
          <a:lstStyle/>
          <a:p>
            <a:pPr marL="0" indent="0">
              <a:buNone/>
            </a:pPr>
            <a:r>
              <a:rPr lang="fr-FR" dirty="0"/>
              <a:t>La définition des désordres hypertensifs survenant au cours de la grossesse amène à distinguer plusieurs types d’atteintes : </a:t>
            </a:r>
            <a:endParaRPr lang="fr-FR" dirty="0" smtClean="0"/>
          </a:p>
          <a:p>
            <a:pPr marL="0" indent="0">
              <a:buNone/>
            </a:pPr>
            <a:r>
              <a:rPr lang="fr-FR" dirty="0" smtClean="0"/>
              <a:t>– </a:t>
            </a:r>
            <a:r>
              <a:rPr lang="fr-FR" dirty="0"/>
              <a:t>l’hypertension artérielle gravidique (HTAG) se définit comme une hypertension artérielle isolée sans protéinurie (PTU), apparaissant entre la 20e SA et les premières 24 heures du post-partum ; </a:t>
            </a:r>
            <a:r>
              <a:rPr lang="fr-FR" dirty="0"/>
              <a:t>, avec retour à la normale dans le post-partum. Elle ne peut être affirmée qu’à distance de </a:t>
            </a:r>
            <a:r>
              <a:rPr lang="fr-FR" dirty="0" smtClean="0"/>
              <a:t>l’accouchement.</a:t>
            </a:r>
            <a:endParaRPr lang="fr-FR" dirty="0" smtClean="0"/>
          </a:p>
          <a:p>
            <a:pPr marL="0" indent="0">
              <a:buNone/>
            </a:pPr>
            <a:r>
              <a:rPr lang="fr-FR" dirty="0" smtClean="0"/>
              <a:t>– </a:t>
            </a:r>
            <a:r>
              <a:rPr lang="fr-FR" dirty="0"/>
              <a:t>l’hypertension artérielle chronique ou essentielle se définit par la présence d’une HTA avant la grossesse ou découverte avant 20 SA </a:t>
            </a:r>
            <a:r>
              <a:rPr lang="fr-FR" dirty="0" smtClean="0"/>
              <a:t>;</a:t>
            </a:r>
          </a:p>
          <a:p>
            <a:pPr marL="0" indent="0">
              <a:buNone/>
            </a:pPr>
            <a:endParaRPr lang="fr-FR" dirty="0"/>
          </a:p>
        </p:txBody>
      </p:sp>
    </p:spTree>
    <p:extLst>
      <p:ext uri="{BB962C8B-B14F-4D97-AF65-F5344CB8AC3E}">
        <p14:creationId xmlns:p14="http://schemas.microsoft.com/office/powerpoint/2010/main" val="3259355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p:txBody>
          <a:bodyPr/>
          <a:lstStyle/>
          <a:p>
            <a:pPr marL="0" indent="0">
              <a:buNone/>
            </a:pPr>
            <a:r>
              <a:rPr lang="fr-FR" dirty="0"/>
              <a:t> – la pré-éclampsie (PE) correspond à l’apparition après 20 SA d’une HTA associée à une PTU significative supérieure à 0,3 g/24 heures (0,5 g/24 heures pour d’autres).</a:t>
            </a:r>
          </a:p>
          <a:p>
            <a:pPr marL="0" indent="0">
              <a:buNone/>
            </a:pPr>
            <a:r>
              <a:rPr lang="fr-FR" dirty="0"/>
              <a:t> Une PTU isolée peut s’inscrire dans le cadre d’une néphropathie gravidique </a:t>
            </a:r>
            <a:endParaRPr lang="fr-FR" dirty="0" smtClean="0"/>
          </a:p>
          <a:p>
            <a:pPr marL="0" indent="0">
              <a:buNone/>
            </a:pPr>
            <a:endParaRPr lang="fr-FR" dirty="0" smtClean="0"/>
          </a:p>
          <a:p>
            <a:pPr marL="0" indent="0">
              <a:buNone/>
            </a:pPr>
            <a:r>
              <a:rPr lang="fr-FR" dirty="0" smtClean="0"/>
              <a:t>– </a:t>
            </a:r>
            <a:r>
              <a:rPr lang="fr-FR" dirty="0"/>
              <a:t>l’HTA chronique avec pré-éclampsie surajoutée se définit comme une HTA chronique compliquée par l’apparition secondaire d’une </a:t>
            </a:r>
            <a:r>
              <a:rPr lang="fr-FR" dirty="0" smtClean="0"/>
              <a:t>protéinurie .</a:t>
            </a:r>
            <a:endParaRPr lang="en-US" dirty="0"/>
          </a:p>
        </p:txBody>
      </p:sp>
    </p:spTree>
    <p:extLst>
      <p:ext uri="{BB962C8B-B14F-4D97-AF65-F5344CB8AC3E}">
        <p14:creationId xmlns:p14="http://schemas.microsoft.com/office/powerpoint/2010/main" val="837038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a:effectLst>
                  <a:outerShdw blurRad="38100" dist="38100" dir="2700000" algn="tl">
                    <a:srgbClr val="000000">
                      <a:alpha val="43137"/>
                    </a:srgbClr>
                  </a:outerShdw>
                </a:effectLst>
                <a:latin typeface="Cooper Black" panose="0208090404030B020404" pitchFamily="18" charset="0"/>
              </a:rPr>
              <a:t>Épidémiologie</a:t>
            </a:r>
          </a:p>
        </p:txBody>
      </p:sp>
      <p:sp>
        <p:nvSpPr>
          <p:cNvPr id="3" name="Espace réservé du contenu 2"/>
          <p:cNvSpPr>
            <a:spLocks noGrp="1"/>
          </p:cNvSpPr>
          <p:nvPr>
            <p:ph sz="quarter" idx="13"/>
          </p:nvPr>
        </p:nvSpPr>
        <p:spPr/>
        <p:txBody>
          <a:bodyPr>
            <a:normAutofit fontScale="85000" lnSpcReduction="10000"/>
          </a:bodyPr>
          <a:lstStyle/>
          <a:p>
            <a:pPr marL="0" indent="0">
              <a:buNone/>
            </a:pPr>
            <a:r>
              <a:rPr lang="fr-FR" dirty="0" smtClean="0"/>
              <a:t> L’incidence </a:t>
            </a:r>
            <a:r>
              <a:rPr lang="fr-FR" dirty="0"/>
              <a:t>de l’hypertension gravidique est estimée entre 10 et 15 % des grossesses</a:t>
            </a:r>
            <a:r>
              <a:rPr lang="fr-FR" dirty="0" smtClean="0"/>
              <a:t>.</a:t>
            </a:r>
          </a:p>
          <a:p>
            <a:pPr marL="0" indent="0">
              <a:buNone/>
            </a:pPr>
            <a:r>
              <a:rPr lang="fr-FR" dirty="0" smtClean="0"/>
              <a:t> </a:t>
            </a:r>
            <a:r>
              <a:rPr lang="fr-FR" dirty="0"/>
              <a:t>Le pourcentage de prééclampsie, et surtout de prééclampsie grave, est en fait bien plus variable suivant les pays, avec une incidence nettement plus élevée dans les pays en voie de développement ; une </a:t>
            </a:r>
            <a:r>
              <a:rPr lang="fr-FR" dirty="0" smtClean="0"/>
              <a:t>preeclampsie  </a:t>
            </a:r>
            <a:r>
              <a:rPr lang="fr-FR" dirty="0"/>
              <a:t>va survenir chez 3 à 7 % des nullipares et 1 à 3 % des multipares</a:t>
            </a:r>
            <a:r>
              <a:rPr lang="fr-FR" dirty="0" smtClean="0"/>
              <a:t>.</a:t>
            </a:r>
          </a:p>
          <a:p>
            <a:pPr marL="0" indent="0">
              <a:buNone/>
            </a:pPr>
            <a:r>
              <a:rPr lang="fr-FR" dirty="0"/>
              <a:t>L’HTA gravidique et la prééclampsie partagent de nombreux facteurs de </a:t>
            </a:r>
            <a:r>
              <a:rPr lang="fr-FR" dirty="0" smtClean="0"/>
              <a:t>risque il </a:t>
            </a:r>
            <a:r>
              <a:rPr lang="fr-FR" dirty="0"/>
              <a:t>s’agit vraisemblablement de deux stades de sévérité d’une même maladie avec une physiopathologie </a:t>
            </a:r>
            <a:r>
              <a:rPr lang="fr-FR" dirty="0" smtClean="0"/>
              <a:t>commune. </a:t>
            </a:r>
            <a:r>
              <a:rPr lang="fr-FR" dirty="0"/>
              <a:t>En tout cas, les facteurs de risque de prééclampsie ont beaucoup plus été étudiés que ceux de l’HTA gravidique isolée et l’HTA gravidique est un facteur de risque de prééclampsie.</a:t>
            </a:r>
            <a:endParaRPr lang="fr-FR" dirty="0" smtClean="0"/>
          </a:p>
          <a:p>
            <a:pPr marL="0" indent="0">
              <a:buNone/>
            </a:pPr>
            <a:r>
              <a:rPr lang="fr-FR" dirty="0"/>
              <a:t>Un certain nombre de facteurs de risque de PE sont classiquement </a:t>
            </a:r>
            <a:r>
              <a:rPr lang="fr-FR" dirty="0" smtClean="0"/>
              <a:t>admis:</a:t>
            </a:r>
            <a:endParaRPr lang="en-US" dirty="0"/>
          </a:p>
        </p:txBody>
      </p:sp>
    </p:spTree>
    <p:extLst>
      <p:ext uri="{BB962C8B-B14F-4D97-AF65-F5344CB8AC3E}">
        <p14:creationId xmlns:p14="http://schemas.microsoft.com/office/powerpoint/2010/main" val="2085531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sz="quarter" idx="13"/>
          </p:nvPr>
        </p:nvSpPr>
        <p:spPr>
          <a:xfrm>
            <a:off x="913775" y="2431746"/>
            <a:ext cx="10363826" cy="3424107"/>
          </a:xfrm>
        </p:spPr>
        <p:txBody>
          <a:bodyPr>
            <a:normAutofit fontScale="85000" lnSpcReduction="20000"/>
          </a:bodyPr>
          <a:lstStyle/>
          <a:p>
            <a:pPr marL="0" indent="0">
              <a:buNone/>
            </a:pPr>
            <a:r>
              <a:rPr lang="fr-FR" dirty="0" smtClean="0"/>
              <a:t> </a:t>
            </a:r>
            <a:r>
              <a:rPr lang="fr-FR" dirty="0"/>
              <a:t>– génétiques</a:t>
            </a:r>
            <a:r>
              <a:rPr lang="fr-FR" dirty="0" smtClean="0"/>
              <a:t>: </a:t>
            </a:r>
            <a:r>
              <a:rPr lang="fr-FR" dirty="0"/>
              <a:t>des antécédents de </a:t>
            </a:r>
            <a:r>
              <a:rPr lang="fr-FR" dirty="0" smtClean="0"/>
              <a:t>Preeclampsie </a:t>
            </a:r>
            <a:r>
              <a:rPr lang="fr-FR" dirty="0"/>
              <a:t>chez la mère ou une </a:t>
            </a:r>
            <a:r>
              <a:rPr lang="fr-FR" dirty="0" smtClean="0"/>
              <a:t> </a:t>
            </a:r>
            <a:r>
              <a:rPr lang="fr-FR" dirty="0"/>
              <a:t>sœur font augmenter l’incidence </a:t>
            </a:r>
            <a:r>
              <a:rPr lang="fr-FR" dirty="0" smtClean="0"/>
              <a:t> </a:t>
            </a:r>
            <a:r>
              <a:rPr lang="fr-FR" dirty="0"/>
              <a:t>; la race noire est plus exposée </a:t>
            </a:r>
            <a:r>
              <a:rPr lang="fr-FR" dirty="0" smtClean="0"/>
              <a:t>;</a:t>
            </a:r>
          </a:p>
          <a:p>
            <a:pPr marL="0" indent="0">
              <a:buNone/>
            </a:pPr>
            <a:r>
              <a:rPr lang="fr-FR" dirty="0" smtClean="0"/>
              <a:t> </a:t>
            </a:r>
            <a:r>
              <a:rPr lang="fr-FR" dirty="0"/>
              <a:t>– immunologiques : la </a:t>
            </a:r>
            <a:r>
              <a:rPr lang="fr-FR" dirty="0" smtClean="0"/>
              <a:t>primiparité ;</a:t>
            </a:r>
            <a:r>
              <a:rPr lang="fr-FR" dirty="0" smtClean="0"/>
              <a:t> </a:t>
            </a:r>
            <a:r>
              <a:rPr lang="fr-FR" dirty="0"/>
              <a:t>La primiparité triple le risque de </a:t>
            </a:r>
            <a:r>
              <a:rPr lang="fr-FR" dirty="0" smtClean="0"/>
              <a:t>prééclampsie.</a:t>
            </a:r>
            <a:endParaRPr lang="fr-FR" dirty="0" smtClean="0"/>
          </a:p>
          <a:p>
            <a:pPr marL="0" indent="0">
              <a:buNone/>
            </a:pPr>
            <a:r>
              <a:rPr lang="fr-FR" dirty="0" smtClean="0"/>
              <a:t> </a:t>
            </a:r>
            <a:r>
              <a:rPr lang="fr-FR" dirty="0"/>
              <a:t>– physiologiques : l’âge maternel élevé </a:t>
            </a:r>
            <a:r>
              <a:rPr lang="fr-FR" dirty="0" smtClean="0"/>
              <a:t>;</a:t>
            </a:r>
          </a:p>
          <a:p>
            <a:pPr marL="0" indent="0">
              <a:buNone/>
            </a:pPr>
            <a:r>
              <a:rPr lang="fr-FR" dirty="0" smtClean="0"/>
              <a:t> </a:t>
            </a:r>
            <a:r>
              <a:rPr lang="fr-FR" dirty="0"/>
              <a:t>– environnementaux : la vie en altitude, le stress physique et psychologique </a:t>
            </a:r>
            <a:r>
              <a:rPr lang="fr-FR" dirty="0" smtClean="0"/>
              <a:t>;</a:t>
            </a:r>
          </a:p>
          <a:p>
            <a:pPr marL="0" indent="0">
              <a:buNone/>
            </a:pPr>
            <a:r>
              <a:rPr lang="fr-FR" dirty="0" smtClean="0"/>
              <a:t> </a:t>
            </a:r>
            <a:r>
              <a:rPr lang="fr-FR" dirty="0"/>
              <a:t>– liés à des pathologies maternelles : les antécédents de pré-éclampsie, l’obésité, l’</a:t>
            </a:r>
            <a:r>
              <a:rPr lang="fr-FR" dirty="0" err="1"/>
              <a:t>insulinorésistance</a:t>
            </a:r>
            <a:r>
              <a:rPr lang="fr-FR" dirty="0" smtClean="0"/>
              <a:t>,, </a:t>
            </a:r>
            <a:r>
              <a:rPr lang="fr-FR" dirty="0"/>
              <a:t>les affections auto-immunes, l’hypertension artérielle et les néphropathies chroniques </a:t>
            </a:r>
            <a:r>
              <a:rPr lang="fr-FR" dirty="0" smtClean="0"/>
              <a:t>;</a:t>
            </a:r>
          </a:p>
          <a:p>
            <a:pPr marL="0" indent="0">
              <a:buNone/>
            </a:pPr>
            <a:r>
              <a:rPr lang="fr-FR" dirty="0" smtClean="0"/>
              <a:t> </a:t>
            </a:r>
            <a:r>
              <a:rPr lang="fr-FR" dirty="0"/>
              <a:t>– liés à la grossesse : un intervalle long entre deux grossesses, une grossesse multiple, certaines anomalies congénitales ou chromosomiques du fœtus ( triploïdie).</a:t>
            </a:r>
            <a:endParaRPr lang="en-US" dirty="0"/>
          </a:p>
        </p:txBody>
      </p:sp>
    </p:spTree>
    <p:extLst>
      <p:ext uri="{BB962C8B-B14F-4D97-AF65-F5344CB8AC3E}">
        <p14:creationId xmlns:p14="http://schemas.microsoft.com/office/powerpoint/2010/main" val="395919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i="1" dirty="0">
                <a:effectLst>
                  <a:outerShdw blurRad="38100" dist="38100" dir="2700000" algn="tl">
                    <a:srgbClr val="000000">
                      <a:alpha val="43137"/>
                    </a:srgbClr>
                  </a:outerShdw>
                </a:effectLst>
                <a:latin typeface="Cooper Black" panose="0208090404030B020404" pitchFamily="18" charset="0"/>
              </a:rPr>
              <a:t>Physiopathologie</a:t>
            </a:r>
          </a:p>
        </p:txBody>
      </p:sp>
      <p:sp>
        <p:nvSpPr>
          <p:cNvPr id="3" name="Espace réservé du contenu 2"/>
          <p:cNvSpPr>
            <a:spLocks noGrp="1"/>
          </p:cNvSpPr>
          <p:nvPr>
            <p:ph sz="quarter" idx="13"/>
          </p:nvPr>
        </p:nvSpPr>
        <p:spPr/>
        <p:txBody>
          <a:bodyPr>
            <a:normAutofit fontScale="92500" lnSpcReduction="20000"/>
          </a:bodyPr>
          <a:lstStyle/>
          <a:p>
            <a:pPr marL="0" indent="0">
              <a:buNone/>
            </a:pPr>
            <a:r>
              <a:rPr lang="fr-FR" dirty="0" smtClean="0"/>
              <a:t>L’HTA gravidique et La </a:t>
            </a:r>
            <a:r>
              <a:rPr lang="fr-FR" dirty="0"/>
              <a:t>pré-éclampsie </a:t>
            </a:r>
            <a:r>
              <a:rPr lang="fr-FR" dirty="0" smtClean="0"/>
              <a:t>sont  </a:t>
            </a:r>
            <a:r>
              <a:rPr lang="fr-FR" dirty="0"/>
              <a:t>une maladie du </a:t>
            </a:r>
            <a:r>
              <a:rPr lang="fr-FR" dirty="0" smtClean="0"/>
              <a:t>placenta.. Le </a:t>
            </a:r>
            <a:r>
              <a:rPr lang="fr-FR" dirty="0"/>
              <a:t>mécanisme central responsable des manifestations maternelles et fœtales est l’anomalie de la perfusion utéroplacentaire ou insuffisance </a:t>
            </a:r>
            <a:r>
              <a:rPr lang="fr-FR" dirty="0" smtClean="0"/>
              <a:t>utéroplacentaire .</a:t>
            </a:r>
          </a:p>
          <a:p>
            <a:pPr marL="0" indent="0">
              <a:buNone/>
            </a:pPr>
            <a:r>
              <a:rPr lang="fr-FR" dirty="0"/>
              <a:t>Cette insuffisance placentaire est liée à un défaut d’invasion trophoblastique des artères spiralées </a:t>
            </a:r>
            <a:r>
              <a:rPr lang="fr-FR" dirty="0" err="1"/>
              <a:t>myométriales</a:t>
            </a:r>
            <a:r>
              <a:rPr lang="fr-FR" dirty="0"/>
              <a:t> (artères terminales responsables de la perfusion placentaire), dont l’origine est probablement multifactorielle </a:t>
            </a:r>
            <a:r>
              <a:rPr lang="fr-FR" dirty="0" smtClean="0"/>
              <a:t>. </a:t>
            </a:r>
            <a:endParaRPr lang="fr-FR" dirty="0" smtClean="0"/>
          </a:p>
          <a:p>
            <a:pPr marL="0" indent="0">
              <a:buNone/>
            </a:pPr>
            <a:r>
              <a:rPr lang="fr-FR" dirty="0"/>
              <a:t>L’origine de la dysfonction placentaire est un défaut d’invasion trophoblastique, en association ou non avec les facteurs de risque précédemment décrits. </a:t>
            </a:r>
            <a:endParaRPr lang="fr-FR" dirty="0" smtClean="0"/>
          </a:p>
          <a:p>
            <a:pPr marL="0" indent="0">
              <a:buNone/>
            </a:pPr>
            <a:r>
              <a:rPr lang="fr-FR" dirty="0" smtClean="0"/>
              <a:t>Dans </a:t>
            </a:r>
            <a:r>
              <a:rPr lang="fr-FR" dirty="0"/>
              <a:t>la placentation normale, les deux phases d’invasion </a:t>
            </a:r>
            <a:r>
              <a:rPr lang="fr-FR" dirty="0" smtClean="0"/>
              <a:t>trophoblastique, </a:t>
            </a:r>
            <a:r>
              <a:rPr lang="fr-FR" dirty="0"/>
              <a:t>aboutissent au remodelage des artères spiralées de l’utérus </a:t>
            </a:r>
            <a:r>
              <a:rPr lang="fr-FR" dirty="0" smtClean="0"/>
              <a:t>. </a:t>
            </a:r>
            <a:endParaRPr lang="en-US" dirty="0"/>
          </a:p>
        </p:txBody>
      </p:sp>
    </p:spTree>
    <p:extLst>
      <p:ext uri="{BB962C8B-B14F-4D97-AF65-F5344CB8AC3E}">
        <p14:creationId xmlns:p14="http://schemas.microsoft.com/office/powerpoint/2010/main" val="3345959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TM04033925[[fn=Ronds dans l’eau]]</Template>
  <TotalTime>5631</TotalTime>
  <Words>3034</Words>
  <Application>Microsoft Office PowerPoint</Application>
  <PresentationFormat>Grand écran</PresentationFormat>
  <Paragraphs>187</Paragraphs>
  <Slides>39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39</vt:i4>
      </vt:variant>
    </vt:vector>
  </HeadingPairs>
  <TitlesOfParts>
    <vt:vector size="46" baseType="lpstr">
      <vt:lpstr>Adobe Devanagari</vt:lpstr>
      <vt:lpstr>Arial</vt:lpstr>
      <vt:lpstr>Arial Black</vt:lpstr>
      <vt:lpstr>Cooper Black</vt:lpstr>
      <vt:lpstr>Tw Cen MT</vt:lpstr>
      <vt:lpstr>Wingdings</vt:lpstr>
      <vt:lpstr>Ronds dans l’eau</vt:lpstr>
      <vt:lpstr>Hta et grossesse</vt:lpstr>
      <vt:lpstr>plan</vt:lpstr>
      <vt:lpstr>INTRODUCTION</vt:lpstr>
      <vt:lpstr>Définitions et classification</vt:lpstr>
      <vt:lpstr>Présentation PowerPoint</vt:lpstr>
      <vt:lpstr>Présentation PowerPoint</vt:lpstr>
      <vt:lpstr>Épidémiologie</vt:lpstr>
      <vt:lpstr>Présentation PowerPoint</vt:lpstr>
      <vt:lpstr>Physiopathologie</vt:lpstr>
      <vt:lpstr>Présentation PowerPoint</vt:lpstr>
      <vt:lpstr>Présentation PowerPoint</vt:lpstr>
      <vt:lpstr>Diagnostic</vt:lpstr>
      <vt:lpstr>Présentation PowerPoint</vt:lpstr>
      <vt:lpstr>Présentation PowerPoint</vt:lpstr>
      <vt:lpstr>Présentation PowerPoint</vt:lpstr>
      <vt:lpstr>Présentation PowerPoint</vt:lpstr>
      <vt:lpstr>Présentation PowerPoint</vt:lpstr>
      <vt:lpstr>Présentation PowerPoint</vt:lpstr>
      <vt:lpstr>Complications</vt:lpstr>
      <vt:lpstr>Présentation PowerPoint</vt:lpstr>
      <vt:lpstr>Présentation PowerPoint</vt:lpstr>
      <vt:lpstr>Traitement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Traitement obstétrical</vt:lpstr>
      <vt:lpstr>Présentation PowerPoint</vt:lpstr>
      <vt:lpstr>Présentation PowerPoint</vt:lpstr>
      <vt:lpstr>Présentation PowerPoint</vt:lpstr>
      <vt:lpstr>Conduite à tenir après l'accouchement</vt:lpstr>
      <vt:lpstr>Présentation PowerPoint</vt:lpstr>
      <vt:lpstr>Mesures préventives pour les grossesses suivantes</vt:lpstr>
      <vt:lpstr>Présentation PowerPoint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Windows</dc:creator>
  <cp:lastModifiedBy>Windows</cp:lastModifiedBy>
  <cp:revision>66</cp:revision>
  <dcterms:created xsi:type="dcterms:W3CDTF">2021-04-30T04:05:46Z</dcterms:created>
  <dcterms:modified xsi:type="dcterms:W3CDTF">2021-11-04T08:56:15Z</dcterms:modified>
</cp:coreProperties>
</file>