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2" r:id="rId3"/>
    <p:sldId id="257" r:id="rId4"/>
    <p:sldId id="258" r:id="rId5"/>
    <p:sldId id="259" r:id="rId6"/>
    <p:sldId id="284" r:id="rId7"/>
    <p:sldId id="285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2" r:id="rId17"/>
    <p:sldId id="273" r:id="rId18"/>
    <p:sldId id="263" r:id="rId19"/>
    <p:sldId id="275" r:id="rId20"/>
    <p:sldId id="264" r:id="rId21"/>
    <p:sldId id="277" r:id="rId22"/>
    <p:sldId id="279" r:id="rId23"/>
    <p:sldId id="280" r:id="rId24"/>
    <p:sldId id="265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7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288" autoAdjust="0"/>
    <p:restoredTop sz="94660"/>
  </p:normalViewPr>
  <p:slideViewPr>
    <p:cSldViewPr>
      <p:cViewPr>
        <p:scale>
          <a:sx n="60" d="100"/>
          <a:sy n="60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00ED4-47D3-4146-8CA6-0318D9785E0C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3FAF7-EBAD-4EF1-AEE6-BE5907982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3FAF7-EBAD-4EF1-AEE6-BE590798293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3FAF7-EBAD-4EF1-AEE6-BE5907982938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3FAF7-EBAD-4EF1-AEE6-BE5907982938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984B00-E1C1-4ABB-A22F-291FB23848C6}" type="datetimeFigureOut">
              <a:rPr lang="fr-FR" smtClean="0"/>
              <a:pPr/>
              <a:t>10/01/1980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2ACD4F-3B49-4C3A-A495-F8DE785101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(HRP)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HEMATOME RETRO_PLACENTAIRE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71604" y="71414"/>
            <a:ext cx="631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SERVICE DE GYNECO_OBSTETRIQUE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2879827" y="571480"/>
            <a:ext cx="3549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CHU CONSTANTINE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857752" y="6049052"/>
            <a:ext cx="3876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Présenté </a:t>
            </a:r>
            <a:r>
              <a:rPr lang="fr-FR" sz="2800" smtClean="0"/>
              <a:t>par Dr BICHA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85786" y="1785926"/>
            <a:ext cx="8158162" cy="4071934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3-Forme  simulant une menace d’ accouchement prématuré: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4-Souffrance fœtale aigue ou mort fœtale intra-utérine.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5-Anomalie  de la dynamique utérine pendant le travail.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6-Forme associée à un placenta prævia.</a:t>
            </a:r>
          </a:p>
          <a:p>
            <a:pPr>
              <a:buNone/>
            </a:pP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2192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                                                         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                                                              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5786" y="1214422"/>
            <a:ext cx="3677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2-Forme incomplète.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V-EXAMENS COMPLEMENTAIRES: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A-BIOLOGIE:</a:t>
            </a:r>
          </a:p>
          <a:p>
            <a:r>
              <a:rPr lang="fr-FR" b="1" dirty="0" smtClean="0"/>
              <a:t>GR-Rh</a:t>
            </a:r>
          </a:p>
          <a:p>
            <a:r>
              <a:rPr lang="fr-FR" b="1" dirty="0" smtClean="0"/>
              <a:t>NFS</a:t>
            </a:r>
          </a:p>
          <a:p>
            <a:r>
              <a:rPr lang="fr-FR" b="1" dirty="0" smtClean="0"/>
              <a:t>TP,TCA</a:t>
            </a:r>
          </a:p>
          <a:p>
            <a:r>
              <a:rPr lang="fr-FR" b="1" dirty="0" smtClean="0"/>
              <a:t>Fibrinogène</a:t>
            </a:r>
          </a:p>
          <a:p>
            <a:r>
              <a:rPr lang="fr-FR" b="1" dirty="0" smtClean="0"/>
              <a:t>PDF</a:t>
            </a:r>
          </a:p>
          <a:p>
            <a:r>
              <a:rPr lang="fr-FR" b="1" dirty="0" smtClean="0"/>
              <a:t>Facteurs de la coagulation</a:t>
            </a:r>
          </a:p>
          <a:p>
            <a:r>
              <a:rPr lang="fr-FR" b="1" dirty="0" smtClean="0"/>
              <a:t>Albuminurie massive</a:t>
            </a:r>
          </a:p>
          <a:p>
            <a:pPr>
              <a:buNone/>
            </a:pPr>
            <a:endParaRPr lang="fr-FR" dirty="0" smtClean="0">
              <a:solidFill>
                <a:srgbClr val="A7A7A7"/>
              </a:solidFill>
            </a:endParaRPr>
          </a:p>
          <a:p>
            <a:endParaRPr lang="fr-FR" dirty="0" smtClean="0">
              <a:solidFill>
                <a:srgbClr val="A7A7A7"/>
              </a:solidFill>
            </a:endParaRPr>
          </a:p>
          <a:p>
            <a:endParaRPr lang="fr-FR" dirty="0" smtClean="0">
              <a:solidFill>
                <a:srgbClr val="A7A7A7"/>
              </a:solidFill>
            </a:endParaRPr>
          </a:p>
          <a:p>
            <a:endParaRPr lang="fr-FR" dirty="0" smtClean="0">
              <a:solidFill>
                <a:srgbClr val="A7A7A7"/>
              </a:solidFill>
            </a:endParaRPr>
          </a:p>
          <a:p>
            <a:pPr>
              <a:buNone/>
            </a:pP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r>
              <a:rPr lang="fr-FR" b="1" dirty="0" smtClean="0"/>
              <a:t>Rechercher la viabilité fœtale.</a:t>
            </a:r>
          </a:p>
          <a:p>
            <a:r>
              <a:rPr lang="fr-FR" b="1" dirty="0" smtClean="0"/>
              <a:t>Eliminer un placenta prævia.</a:t>
            </a:r>
          </a:p>
          <a:p>
            <a:r>
              <a:rPr lang="fr-FR" b="1" dirty="0" smtClean="0"/>
              <a:t>Appréciation approximative du volume de l’hématome.</a:t>
            </a:r>
          </a:p>
          <a:p>
            <a:r>
              <a:rPr lang="fr-FR" b="1" dirty="0" smtClean="0"/>
              <a:t>L’image caractéristique n’est retrouvée que dans 25% des cas: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-Zone linéaire ou lenticulaire biconvexe d’</a:t>
            </a:r>
            <a:r>
              <a:rPr lang="fr-FR" b="1" dirty="0" err="1" smtClean="0">
                <a:solidFill>
                  <a:srgbClr val="00B0F0"/>
                </a:solidFill>
              </a:rPr>
              <a:t>echo</a:t>
            </a:r>
            <a:r>
              <a:rPr lang="fr-FR" b="1" dirty="0" smtClean="0">
                <a:solidFill>
                  <a:srgbClr val="00B0F0"/>
                </a:solidFill>
              </a:rPr>
              <a:t> structure hétérogène légèrement hypoechogene par rapport au placenta.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00B0F0"/>
                </a:solidFill>
              </a:rPr>
              <a:t>-Augmentation de  l’</a:t>
            </a:r>
            <a:r>
              <a:rPr lang="fr-FR" sz="2400" b="1" i="1" dirty="0" err="1" smtClean="0">
                <a:solidFill>
                  <a:srgbClr val="00B0F0"/>
                </a:solidFill>
              </a:rPr>
              <a:t>epaisseur</a:t>
            </a:r>
            <a:r>
              <a:rPr lang="fr-FR" sz="2400" b="1" i="1" dirty="0" smtClean="0">
                <a:solidFill>
                  <a:srgbClr val="00B0F0"/>
                </a:solidFill>
              </a:rPr>
              <a:t>  du placenta</a:t>
            </a:r>
            <a:r>
              <a:rPr lang="fr-FR" sz="2400" b="1" dirty="0" smtClean="0">
                <a:solidFill>
                  <a:srgbClr val="00B0F0"/>
                </a:solidFill>
              </a:rPr>
              <a:t>.</a:t>
            </a:r>
            <a:endParaRPr lang="fr-FR" sz="2400" b="1" dirty="0" smtClean="0">
              <a:solidFill>
                <a:srgbClr val="A7A7A7"/>
              </a:solidFill>
            </a:endParaRPr>
          </a:p>
          <a:p>
            <a:pPr>
              <a:buNone/>
            </a:pPr>
            <a:endParaRPr lang="fr-FR" sz="2800" b="1" dirty="0" smtClean="0">
              <a:solidFill>
                <a:srgbClr val="A7A7A7"/>
              </a:solidFill>
            </a:endParaRPr>
          </a:p>
          <a:p>
            <a:endParaRPr lang="fr-FR" sz="2800" b="1" i="1" dirty="0" smtClean="0">
              <a:solidFill>
                <a:srgbClr val="00B0F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B-ECHOGRAPHIE: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html:file://C:\Users\hp\Pictures\Hématome%20rétroplacentaire.mht!http://www.aly-abbara.com/echographie/gif_anime/hematome-retroplacentaire_2.gif"/>
          <p:cNvPicPr>
            <a:picLocks noChangeAspect="1" noChangeArrowheads="1" noCrop="1"/>
          </p:cNvPicPr>
          <p:nvPr/>
        </p:nvPicPr>
        <p:blipFill>
          <a:blip r:embed="rId2" cstate="print">
            <a:lum bright="-11000" contrast="-22000"/>
          </a:blip>
          <a:stretch>
            <a:fillRect/>
          </a:stretch>
        </p:blipFill>
        <p:spPr bwMode="auto">
          <a:xfrm>
            <a:off x="642910" y="642918"/>
            <a:ext cx="6986588" cy="5899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mhtml:file://C:\Users\hp\Pictures\Hématome%20rétroplacentaire%20marginal%20et%20rétro-membranaire.mht!http://www.aly-abbara.com/echographie/gif_anime/images/images_02/HRP_34s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7858125" cy="567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Signes de souffrance fœtale:</a:t>
            </a:r>
          </a:p>
          <a:p>
            <a:pPr>
              <a:buNone/>
            </a:pPr>
            <a:r>
              <a:rPr lang="fr-FR" sz="2800" b="1" dirty="0" smtClean="0"/>
              <a:t>-Tracé non réactif et plat.</a:t>
            </a:r>
          </a:p>
          <a:p>
            <a:pPr>
              <a:buNone/>
            </a:pPr>
            <a:r>
              <a:rPr lang="fr-FR" sz="2800" b="1" dirty="0" smtClean="0"/>
              <a:t>- Apparition de décélérations lors de chaque contraction utérine ou en cas d’hypertonie.</a:t>
            </a:r>
          </a:p>
          <a:p>
            <a:pPr>
              <a:buNone/>
            </a:pPr>
            <a:r>
              <a:rPr lang="fr-FR" sz="2800" b="1" dirty="0" smtClean="0"/>
              <a:t>- Bradycardies.</a:t>
            </a:r>
          </a:p>
          <a:p>
            <a:endParaRPr lang="fr-FR" sz="2800" dirty="0" smtClean="0">
              <a:solidFill>
                <a:srgbClr val="A7A7A7"/>
              </a:solidFill>
            </a:endParaRPr>
          </a:p>
          <a:p>
            <a:endParaRPr lang="fr-FR" sz="2800" dirty="0">
              <a:solidFill>
                <a:srgbClr val="A7A7A7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C-CARDIOTOCOGRAPHIE: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A-Devant une hémorragie du 3</a:t>
            </a:r>
            <a:r>
              <a:rPr lang="fr-FR" b="1" baseline="30000" dirty="0" smtClean="0">
                <a:solidFill>
                  <a:srgbClr val="FFFF00"/>
                </a:solidFill>
              </a:rPr>
              <a:t>ème</a:t>
            </a:r>
            <a:r>
              <a:rPr lang="fr-FR" b="1" dirty="0" smtClean="0">
                <a:solidFill>
                  <a:srgbClr val="FFFF00"/>
                </a:solidFill>
              </a:rPr>
              <a:t> trimestre: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/>
              <a:t>Placenta prævia.</a:t>
            </a:r>
          </a:p>
          <a:p>
            <a:pPr>
              <a:buNone/>
            </a:pPr>
            <a:r>
              <a:rPr lang="fr-FR" b="1" dirty="0" smtClean="0"/>
              <a:t>-Hémorragie de Benkiser.</a:t>
            </a:r>
          </a:p>
          <a:p>
            <a:pPr>
              <a:buNone/>
            </a:pPr>
            <a:r>
              <a:rPr lang="fr-FR" b="1" dirty="0" smtClean="0"/>
              <a:t>-Hémorragie d’origine cervicale.</a:t>
            </a:r>
          </a:p>
          <a:p>
            <a:pPr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B-Devant un état de choc:</a:t>
            </a:r>
          </a:p>
          <a:p>
            <a:pPr>
              <a:buNone/>
            </a:pPr>
            <a:r>
              <a:rPr lang="fr-FR" b="1" dirty="0" smtClean="0"/>
              <a:t>-Rupture utérine.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-Embolie amniotique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-Choc infectieux.</a:t>
            </a:r>
          </a:p>
          <a:p>
            <a:endParaRPr lang="fr-FR" dirty="0" smtClean="0">
              <a:solidFill>
                <a:srgbClr val="FFFF00"/>
              </a:solidFill>
            </a:endParaRPr>
          </a:p>
          <a:p>
            <a:endParaRPr lang="fr-FR" dirty="0" smtClean="0">
              <a:solidFill>
                <a:srgbClr val="FFFF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VI-DIAGNOSTIC DIFFERENTIEL: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7" y="1142983"/>
            <a:ext cx="8715404" cy="50720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>
                <a:solidFill>
                  <a:srgbClr val="FFFF00"/>
                </a:solidFill>
              </a:rPr>
              <a:t>C-Devant un syndrome abdominal aigue: 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/>
              <a:t>Colique néphrétique.</a:t>
            </a:r>
          </a:p>
          <a:p>
            <a:pPr>
              <a:buNone/>
            </a:pPr>
            <a:r>
              <a:rPr lang="fr-FR" b="1" dirty="0" smtClean="0"/>
              <a:t>-Pancréatite aigue.</a:t>
            </a:r>
          </a:p>
          <a:p>
            <a:pPr>
              <a:buNone/>
            </a:pPr>
            <a:r>
              <a:rPr lang="fr-FR" b="1" dirty="0" smtClean="0"/>
              <a:t>-Appendicite aigue.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D-Hématome décidual marginal:</a:t>
            </a:r>
          </a:p>
          <a:p>
            <a:pPr>
              <a:buNone/>
            </a:pPr>
            <a:r>
              <a:rPr lang="fr-FR" b="1" dirty="0" smtClean="0"/>
              <a:t>déchirure d’une veine </a:t>
            </a:r>
            <a:r>
              <a:rPr lang="fr-FR" b="1" dirty="0" err="1" smtClean="0"/>
              <a:t>utéroplacentairemarginale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229600" cy="12192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VII-EVALUATION DE LA GRAVITE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a-Grade 1 discret: </a:t>
            </a:r>
            <a:r>
              <a:rPr lang="fr-FR" sz="2800" b="1" dirty="0" smtClean="0"/>
              <a:t>métrorragies isolées.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b-Grade 2 modéré: </a:t>
            </a:r>
            <a:r>
              <a:rPr lang="fr-FR" sz="2800" b="1" dirty="0" smtClean="0"/>
              <a:t>symptomatologie plus complète avec fœtus vivant.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chemeClr val="accent2"/>
                </a:solidFill>
              </a:rPr>
              <a:t>c-Grade3 sévère:</a:t>
            </a:r>
          </a:p>
          <a:p>
            <a:pPr>
              <a:buNone/>
            </a:pPr>
            <a:r>
              <a:rPr lang="fr-FR" sz="2800" b="1" dirty="0" smtClean="0"/>
              <a:t>- 3A fœtus mort sans coagulopathie. </a:t>
            </a:r>
          </a:p>
          <a:p>
            <a:pPr>
              <a:buNone/>
            </a:pPr>
            <a:r>
              <a:rPr lang="fr-FR" sz="2800" b="1" dirty="0" smtClean="0"/>
              <a:t> -  3B fœtus mort avec coagulopathie.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 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596" y="142873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A-CLASSIFICATION DE SHER: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58" y="1714487"/>
          <a:ext cx="7715303" cy="478634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15264"/>
                <a:gridCol w="1736996"/>
                <a:gridCol w="1736996"/>
                <a:gridCol w="1826047"/>
              </a:tblGrid>
              <a:tr h="10943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Discret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Modéré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Sévère</a:t>
                      </a:r>
                      <a:endParaRPr lang="fr-FR" dirty="0"/>
                    </a:p>
                  </a:txBody>
                  <a:tcPr/>
                </a:tc>
              </a:tr>
              <a:tr h="98766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Saignement</a:t>
                      </a:r>
                      <a:r>
                        <a:rPr lang="fr-FR" b="1" baseline="0" dirty="0" smtClean="0"/>
                        <a:t> vaginal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&lt;100  ml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100-500 ml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≥500 ml</a:t>
                      </a:r>
                      <a:endParaRPr lang="fr-FR" dirty="0"/>
                    </a:p>
                  </a:txBody>
                  <a:tcPr/>
                </a:tc>
              </a:tr>
              <a:tr h="5722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Tocographie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   </a:t>
                      </a:r>
                      <a:r>
                        <a:rPr lang="fr-FR" b="1" baseline="0" dirty="0" smtClean="0"/>
                        <a:t>CU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Hypertonie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Contracture</a:t>
                      </a:r>
                      <a:endParaRPr lang="fr-FR" b="1" dirty="0"/>
                    </a:p>
                  </a:txBody>
                  <a:tcPr/>
                </a:tc>
              </a:tr>
              <a:tr h="5722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ERCF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</a:t>
                      </a:r>
                      <a:r>
                        <a:rPr lang="fr-FR" b="1" baseline="0" dirty="0" smtClean="0"/>
                        <a:t> 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baseline="0" dirty="0" smtClean="0"/>
                        <a:t>     SFA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Mort</a:t>
                      </a:r>
                      <a:r>
                        <a:rPr lang="fr-FR" b="1" baseline="0" dirty="0" smtClean="0"/>
                        <a:t> fœtale</a:t>
                      </a:r>
                      <a:endParaRPr lang="fr-FR" b="1" dirty="0"/>
                    </a:p>
                  </a:txBody>
                  <a:tcPr/>
                </a:tc>
              </a:tr>
              <a:tr h="5722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Choc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_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+</a:t>
                      </a:r>
                      <a:endParaRPr lang="fr-FR" dirty="0"/>
                    </a:p>
                  </a:txBody>
                  <a:tcPr/>
                </a:tc>
              </a:tr>
              <a:tr h="98766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Coagulation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r>
                        <a:rPr lang="fr-FR" b="1" dirty="0" smtClean="0"/>
                        <a:t>N ou CIVD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Défibrination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B-CLASSIFICATION DE PAGE: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928802"/>
            <a:ext cx="8372476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II-ETIOLOGIES-FACTEURS DE RISQUE:</a:t>
            </a:r>
          </a:p>
          <a:p>
            <a:pPr>
              <a:buNone/>
            </a:pPr>
            <a:r>
              <a:rPr lang="fr-FR" b="1" dirty="0" smtClean="0"/>
              <a:t>III-PHYSIOPATHOLOGIE:</a:t>
            </a:r>
          </a:p>
          <a:p>
            <a:pPr>
              <a:buNone/>
            </a:pPr>
            <a:r>
              <a:rPr lang="fr-FR" b="1" dirty="0" smtClean="0"/>
              <a:t>IV_ANAPATH</a:t>
            </a:r>
          </a:p>
          <a:p>
            <a:pPr>
              <a:buNone/>
            </a:pPr>
            <a:r>
              <a:rPr lang="fr-FR" b="1" dirty="0" smtClean="0"/>
              <a:t>V-CLINIQUE:</a:t>
            </a:r>
          </a:p>
          <a:p>
            <a:pPr>
              <a:buNone/>
            </a:pPr>
            <a:r>
              <a:rPr lang="fr-FR" b="1" dirty="0" smtClean="0"/>
              <a:t>VI-EXAMENS COMPLEMENTAIRE:</a:t>
            </a:r>
          </a:p>
          <a:p>
            <a:pPr>
              <a:buNone/>
            </a:pPr>
            <a:r>
              <a:rPr lang="fr-FR" b="1" dirty="0" smtClean="0"/>
              <a:t>VII-DIAGNOSTIC DIFFERENCIEL:</a:t>
            </a:r>
          </a:p>
          <a:p>
            <a:pPr>
              <a:buNone/>
            </a:pPr>
            <a:r>
              <a:rPr lang="fr-FR" b="1" dirty="0" smtClean="0"/>
              <a:t>VIII-EVALUATION DE LA GRAVITE:</a:t>
            </a:r>
          </a:p>
          <a:p>
            <a:pPr>
              <a:buNone/>
            </a:pPr>
            <a:r>
              <a:rPr lang="fr-FR" b="1" dirty="0" smtClean="0"/>
              <a:t>X-TRAITEMENT:</a:t>
            </a:r>
          </a:p>
          <a:p>
            <a:pPr>
              <a:buNone/>
            </a:pPr>
            <a:r>
              <a:rPr lang="fr-FR" b="1" dirty="0" smtClean="0"/>
              <a:t>XI-EVOLUTION ET PRONOSTIC:</a:t>
            </a:r>
          </a:p>
          <a:p>
            <a:pPr>
              <a:buNone/>
            </a:pPr>
            <a:r>
              <a:rPr lang="fr-FR" b="1" dirty="0" smtClean="0"/>
              <a:t>XII-PREVENTION:</a:t>
            </a:r>
          </a:p>
          <a:p>
            <a:pPr>
              <a:buNone/>
            </a:pPr>
            <a:r>
              <a:rPr lang="fr-FR" b="1" dirty="0" smtClean="0"/>
              <a:t>XIII-CONCLUSION: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</a:rPr>
              <a:t>PLAN: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5720" y="1357298"/>
            <a:ext cx="5549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I-INTRODUCION-DEFINITION: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  A-REANIMATION:</a:t>
            </a:r>
          </a:p>
          <a:p>
            <a:r>
              <a:rPr lang="fr-FR" sz="2400" b="1" dirty="0" smtClean="0"/>
              <a:t>Compensation des pertes .</a:t>
            </a:r>
          </a:p>
          <a:p>
            <a:r>
              <a:rPr lang="fr-FR" sz="2400" b="1" dirty="0" smtClean="0"/>
              <a:t>Mesure de la PVC.</a:t>
            </a:r>
          </a:p>
          <a:p>
            <a:r>
              <a:rPr lang="fr-FR" sz="2400" b="1" dirty="0" smtClean="0"/>
              <a:t>Sonde urinaire(diurèse horaire)</a:t>
            </a:r>
          </a:p>
          <a:p>
            <a:r>
              <a:rPr lang="fr-FR" sz="2400" b="1" dirty="0" smtClean="0"/>
              <a:t>Apport des facteurs déficitaires.</a:t>
            </a:r>
          </a:p>
          <a:p>
            <a:r>
              <a:rPr lang="fr-FR" sz="2400" b="1" dirty="0" smtClean="0"/>
              <a:t>Dans les cas gravissimes :concentrés plaquettaires ,anti fibrinolytiques+ héparinothérapie à faible dose en cas de CIVD.</a:t>
            </a:r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IX-TRAITEMENT: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1-Césarienne:</a:t>
            </a:r>
          </a:p>
          <a:p>
            <a:pPr>
              <a:buNone/>
            </a:pPr>
            <a:r>
              <a:rPr lang="fr-FR" sz="2800" b="1" dirty="0" smtClean="0"/>
              <a:t>-Fœtus vivant + l’accouchement n’est pas imminent.</a:t>
            </a:r>
          </a:p>
          <a:p>
            <a:pPr>
              <a:buNone/>
            </a:pPr>
            <a:r>
              <a:rPr lang="fr-FR" sz="2800" b="1" dirty="0" smtClean="0"/>
              <a:t>-Fœtus mort +la gravité de l’état maternel.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2-Accouchement par voie basse:</a:t>
            </a:r>
          </a:p>
          <a:p>
            <a:pPr>
              <a:buNone/>
            </a:pPr>
            <a:r>
              <a:rPr lang="fr-FR" sz="2800" b="1" dirty="0" smtClean="0"/>
              <a:t>-Fœtus vivant+HRP modéré+pas de SFA+accouchement imminent après rupture des membranes.</a:t>
            </a:r>
          </a:p>
          <a:p>
            <a:pPr>
              <a:buNone/>
            </a:pPr>
            <a:r>
              <a:rPr lang="fr-FR" sz="2800" b="1" dirty="0" smtClean="0"/>
              <a:t>-Fœtus mort ou non viable.</a:t>
            </a:r>
          </a:p>
          <a:p>
            <a:r>
              <a:rPr lang="fr-FR" sz="2800" b="1" dirty="0" smtClean="0">
                <a:solidFill>
                  <a:schemeClr val="accent2"/>
                </a:solidFill>
              </a:rPr>
              <a:t>3-Délivrance  artificielle et la révision utérine.</a:t>
            </a:r>
          </a:p>
          <a:p>
            <a:r>
              <a:rPr lang="fr-FR" sz="2800" b="1" dirty="0" smtClean="0">
                <a:solidFill>
                  <a:schemeClr val="accent2"/>
                </a:solidFill>
              </a:rPr>
              <a:t>4-Hystérectomie  d’hémostase: </a:t>
            </a:r>
            <a:r>
              <a:rPr lang="fr-FR" sz="2800" b="1" dirty="0" smtClean="0"/>
              <a:t>exceptionnelle .</a:t>
            </a:r>
            <a:r>
              <a:rPr lang="fr-FR" sz="2800" b="1" dirty="0" smtClean="0">
                <a:solidFill>
                  <a:schemeClr val="accent2"/>
                </a:solidFill>
              </a:rPr>
              <a:t/>
            </a:r>
            <a:br>
              <a:rPr lang="fr-FR" sz="2800" b="1" dirty="0" smtClean="0">
                <a:solidFill>
                  <a:schemeClr val="accent2"/>
                </a:solidFill>
              </a:rPr>
            </a:br>
            <a:r>
              <a:rPr lang="fr-FR" sz="2800" b="1" dirty="0" smtClean="0">
                <a:solidFill>
                  <a:schemeClr val="accent2"/>
                </a:solidFill>
              </a:rPr>
              <a:t>5-Les suites de couches: </a:t>
            </a:r>
            <a:r>
              <a:rPr lang="fr-FR" sz="2800" b="1" dirty="0" smtClean="0"/>
              <a:t>ATB, anticoagulants, surveillance de la fonction rénale.</a:t>
            </a:r>
            <a:endParaRPr lang="fr-FR" sz="2800" b="1" dirty="0" smtClean="0">
              <a:solidFill>
                <a:schemeClr val="accent2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-285776"/>
            <a:ext cx="8158162" cy="135732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B-TRITEMENT OBSTETRICAL: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A-Evolution spontanée:</a:t>
            </a:r>
          </a:p>
          <a:p>
            <a:pPr>
              <a:buNone/>
            </a:pPr>
            <a:r>
              <a:rPr lang="fr-FR" sz="2400" b="1" dirty="0" smtClean="0"/>
              <a:t>-Choc hypovolémique.</a:t>
            </a:r>
          </a:p>
          <a:p>
            <a:pPr>
              <a:buNone/>
            </a:pPr>
            <a:r>
              <a:rPr lang="fr-FR" sz="2400" b="1" dirty="0" smtClean="0"/>
              <a:t>-Troubles de la coagulation: risque de CIVD et fibrinolyse.</a:t>
            </a:r>
          </a:p>
          <a:p>
            <a:pPr>
              <a:buNone/>
            </a:pPr>
            <a:r>
              <a:rPr lang="fr-FR" sz="2400" b="1" dirty="0" smtClean="0"/>
              <a:t>-Oligurie par insuffisance rénale: dans les chocs graves, entrainant une nécrose corticale  dans 1/6 des cas.</a:t>
            </a:r>
          </a:p>
          <a:p>
            <a:pPr>
              <a:buNone/>
            </a:pPr>
            <a:r>
              <a:rPr lang="fr-FR" sz="2400" b="1" dirty="0" smtClean="0"/>
              <a:t>-Utérus de COUVELAIRE: utérus noir, violacé, la nécrose peut survenir. </a:t>
            </a:r>
          </a:p>
          <a:p>
            <a:pPr>
              <a:buNone/>
            </a:pPr>
            <a:r>
              <a:rPr lang="fr-FR" sz="2400" b="1" dirty="0" smtClean="0"/>
              <a:t>-Rupture utérine :si l’HRP survient sur utérus cicatriciel.</a:t>
            </a:r>
          </a:p>
          <a:p>
            <a:endParaRPr lang="fr-FR" sz="28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X-EVOLUTION ET PRONOSTIC:</a:t>
            </a:r>
            <a:br>
              <a:rPr lang="fr-FR" sz="4400" b="1" dirty="0" smtClean="0">
                <a:solidFill>
                  <a:srgbClr val="FF0000"/>
                </a:solidFill>
              </a:rPr>
            </a:br>
            <a:endParaRPr lang="fr-F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    Mortalité 4% liée à la:</a:t>
            </a:r>
          </a:p>
          <a:p>
            <a:pPr>
              <a:buNone/>
            </a:pPr>
            <a:r>
              <a:rPr lang="fr-FR" b="1" dirty="0" smtClean="0"/>
              <a:t> - cause et la sévérité de l’HRP.</a:t>
            </a:r>
          </a:p>
          <a:p>
            <a:pPr>
              <a:buNone/>
            </a:pPr>
            <a:r>
              <a:rPr lang="fr-FR" b="1" dirty="0" smtClean="0"/>
              <a:t>  -durée  d’évolution -&gt; consommation des facteurs de la coagulation  ce qui rend tout geste chirurgical dangereux.</a:t>
            </a:r>
          </a:p>
          <a:p>
            <a:pPr>
              <a:buNone/>
            </a:pPr>
            <a:r>
              <a:rPr lang="fr-FR" sz="3200" dirty="0" smtClean="0">
                <a:solidFill>
                  <a:srgbClr val="FFFF00"/>
                </a:solidFill>
              </a:rPr>
              <a:t>C-Pronostic fœtal:</a:t>
            </a:r>
          </a:p>
          <a:p>
            <a:pPr>
              <a:buNone/>
            </a:pPr>
            <a:r>
              <a:rPr lang="fr-FR" sz="2400" b="1" dirty="0" smtClean="0"/>
              <a:t>   </a:t>
            </a:r>
            <a:r>
              <a:rPr lang="fr-FR" b="1" dirty="0" smtClean="0"/>
              <a:t>- Mortalité 30-60% par diminution des échanges fœto-maternelles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   </a:t>
            </a:r>
            <a:r>
              <a:rPr lang="fr-FR" sz="2800" b="1" dirty="0" smtClean="0"/>
              <a:t>-</a:t>
            </a:r>
            <a:r>
              <a:rPr lang="fr-FR" b="1" dirty="0" smtClean="0"/>
              <a:t>Morbidité liée aux lésions de la souffrance et la prématurité  et l’hypotrophie.</a:t>
            </a:r>
            <a:endParaRPr lang="fr-FR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3200" b="1" dirty="0" smtClean="0">
                <a:solidFill>
                  <a:srgbClr val="FFFF00"/>
                </a:solidFill>
              </a:rPr>
              <a:t> 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B-Pronostic  maternel: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72000"/>
          </a:xfrm>
        </p:spPr>
        <p:txBody>
          <a:bodyPr/>
          <a:lstStyle/>
          <a:p>
            <a:r>
              <a:rPr lang="fr-FR" b="1" dirty="0" smtClean="0"/>
              <a:t>Aspirine 50-100 mg /jour de la 14</a:t>
            </a:r>
            <a:r>
              <a:rPr lang="fr-FR" b="1" baseline="30000" dirty="0" smtClean="0"/>
              <a:t>ème</a:t>
            </a:r>
            <a:r>
              <a:rPr lang="fr-FR" b="1" dirty="0" smtClean="0"/>
              <a:t>-34</a:t>
            </a:r>
            <a:r>
              <a:rPr lang="fr-FR" b="1" baseline="30000" dirty="0" smtClean="0"/>
              <a:t>ème</a:t>
            </a:r>
            <a:r>
              <a:rPr lang="fr-FR" b="1" dirty="0" smtClean="0"/>
              <a:t> SA. </a:t>
            </a:r>
          </a:p>
          <a:p>
            <a:r>
              <a:rPr lang="fr-FR" b="1" dirty="0" smtClean="0"/>
              <a:t>Bilan du 1</a:t>
            </a:r>
            <a:r>
              <a:rPr lang="fr-FR" b="1" baseline="30000" dirty="0" smtClean="0"/>
              <a:t>er</a:t>
            </a:r>
            <a:r>
              <a:rPr lang="fr-FR" b="1" dirty="0" smtClean="0"/>
              <a:t> trimestre: </a:t>
            </a:r>
          </a:p>
          <a:p>
            <a:pPr>
              <a:buNone/>
            </a:pPr>
            <a:r>
              <a:rPr lang="fr-FR" b="1" dirty="0" smtClean="0"/>
              <a:t>-surveillance de la TA.</a:t>
            </a:r>
          </a:p>
          <a:p>
            <a:pPr>
              <a:buNone/>
            </a:pPr>
            <a:r>
              <a:rPr lang="fr-FR" b="1" dirty="0" smtClean="0"/>
              <a:t>-NFS.</a:t>
            </a:r>
          </a:p>
          <a:p>
            <a:pPr>
              <a:buNone/>
            </a:pPr>
            <a:r>
              <a:rPr lang="fr-FR" b="1" dirty="0" smtClean="0"/>
              <a:t>-TP,TCA.</a:t>
            </a:r>
          </a:p>
          <a:p>
            <a:pPr>
              <a:buNone/>
            </a:pPr>
            <a:r>
              <a:rPr lang="fr-FR" b="1" dirty="0" smtClean="0"/>
              <a:t>-Bilan rénal.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XI- PREVENTION: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/>
          <a:lstStyle/>
          <a:p>
            <a:r>
              <a:rPr lang="fr-FR" sz="2800" b="1" dirty="0" smtClean="0"/>
              <a:t>L’HRP est une urgence </a:t>
            </a:r>
            <a:r>
              <a:rPr lang="fr-FR" sz="2800" b="1" dirty="0" err="1" smtClean="0"/>
              <a:t>médico</a:t>
            </a:r>
            <a:r>
              <a:rPr lang="fr-FR" sz="2800" b="1" dirty="0" smtClean="0"/>
              <a:t>-obstétricale.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Doit être craint particulièrement chez les gestantes ayant  des facteurs de risque tel que l’HTA  gravidique à partir de la 20</a:t>
            </a:r>
            <a:r>
              <a:rPr lang="fr-FR" sz="2800" b="1" baseline="30000" dirty="0" smtClean="0"/>
              <a:t>ème</a:t>
            </a:r>
            <a:r>
              <a:rPr lang="fr-FR" sz="2800" b="1" dirty="0" smtClean="0"/>
              <a:t> SA.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Le diagnostic précoce et la césarienne améliorent le pronostic.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XII-CONCLUSION: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Décollement prématuré  d’un placenta normalement inséré.</a:t>
            </a:r>
          </a:p>
          <a:p>
            <a:r>
              <a:rPr lang="fr-FR" b="1" dirty="0" smtClean="0"/>
              <a:t>Etiologie principale des hémorragies du 3</a:t>
            </a:r>
            <a:r>
              <a:rPr lang="fr-FR" b="1" baseline="30000" dirty="0" smtClean="0"/>
              <a:t>ème</a:t>
            </a:r>
            <a:r>
              <a:rPr lang="fr-FR" b="1" dirty="0" smtClean="0"/>
              <a:t> trimestre.</a:t>
            </a:r>
          </a:p>
          <a:p>
            <a:r>
              <a:rPr lang="fr-FR" b="1" dirty="0" smtClean="0"/>
              <a:t>Touche 0,25-1% des grossesses.</a:t>
            </a:r>
          </a:p>
          <a:p>
            <a:r>
              <a:rPr lang="fr-FR" b="1" dirty="0" smtClean="0"/>
              <a:t>Urgence obstétricale mettant en jeu le pronostic maternel et fœtal ,nécessitant un traitement urgent.</a:t>
            </a:r>
          </a:p>
          <a:p>
            <a:r>
              <a:rPr lang="fr-FR" b="1" dirty="0" smtClean="0"/>
              <a:t>Mortalité périnatale:20-35%.</a:t>
            </a:r>
          </a:p>
          <a:p>
            <a:r>
              <a:rPr lang="fr-FR" b="1" dirty="0" smtClean="0"/>
              <a:t>Plus de 10% des enfants présentent des troubles neurologiques.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sz="4800" b="1" i="1" dirty="0" smtClean="0">
                <a:solidFill>
                  <a:srgbClr val="FF0000"/>
                </a:solidFill>
              </a:rPr>
              <a:t>I-INTRODUCTION-DEFINITION:</a:t>
            </a:r>
            <a:endParaRPr lang="fr-FR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fr-FR" sz="9600" b="1" dirty="0" smtClean="0"/>
              <a:t>HTA gravidique ou chronique:45-50% des cas.</a:t>
            </a:r>
          </a:p>
          <a:p>
            <a:r>
              <a:rPr lang="fr-FR" sz="9600" b="1" i="1" dirty="0" smtClean="0"/>
              <a:t>Age: plus fréquent &gt; 30 ans .</a:t>
            </a:r>
          </a:p>
          <a:p>
            <a:r>
              <a:rPr lang="fr-FR" sz="9600" b="1" dirty="0" smtClean="0"/>
              <a:t>Grande multiparité.</a:t>
            </a:r>
          </a:p>
          <a:p>
            <a:r>
              <a:rPr lang="fr-FR" sz="9600" b="1" dirty="0" smtClean="0"/>
              <a:t>Origine traumatique. </a:t>
            </a:r>
          </a:p>
          <a:p>
            <a:r>
              <a:rPr lang="fr-FR" sz="9600" b="1" dirty="0" smtClean="0"/>
              <a:t>Habitudes toxiques.</a:t>
            </a:r>
          </a:p>
          <a:p>
            <a:r>
              <a:rPr lang="fr-FR" sz="9600" b="1" dirty="0" smtClean="0"/>
              <a:t>Risque de récidive  10-15% si un seul ATCD d’HRP,25-40% si deux ATCD d’HRP.</a:t>
            </a:r>
          </a:p>
          <a:p>
            <a:r>
              <a:rPr lang="fr-FR" sz="9600" b="1" dirty="0" smtClean="0"/>
              <a:t>DDT et malformations </a:t>
            </a:r>
            <a:r>
              <a:rPr lang="fr-FR" sz="9600" b="1" dirty="0" err="1" smtClean="0"/>
              <a:t>fœtales:des</a:t>
            </a:r>
            <a:r>
              <a:rPr lang="fr-FR" sz="9600" b="1" dirty="0" smtClean="0"/>
              <a:t> </a:t>
            </a:r>
            <a:r>
              <a:rPr lang="fr-FR" sz="9600" b="1" dirty="0" err="1" smtClean="0"/>
              <a:t>lesions</a:t>
            </a:r>
            <a:r>
              <a:rPr lang="fr-FR" sz="9600" b="1" dirty="0" smtClean="0"/>
              <a:t> placentaires</a:t>
            </a:r>
          </a:p>
          <a:p>
            <a:r>
              <a:rPr lang="fr-FR" sz="9600" b="1" dirty="0" smtClean="0"/>
              <a:t>Variations brutales de la pression intra-utérines 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fr-FR" sz="9600" b="1" dirty="0" smtClean="0">
                <a:solidFill>
                  <a:schemeClr val="tx1"/>
                </a:solidFill>
              </a:rPr>
              <a:t>Carences nutritionnelles.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fr-FR" sz="9600" b="1" dirty="0" smtClean="0">
                <a:solidFill>
                  <a:schemeClr val="tx1"/>
                </a:solidFill>
              </a:rPr>
              <a:t>Hypofibrinogenie congenitale,anticorps anticardiolypides ,déficit en protéine C 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fr-FR" sz="9600" b="1" dirty="0" smtClean="0"/>
          </a:p>
          <a:p>
            <a:endParaRPr lang="fr-FR" sz="9600" b="1" dirty="0" smtClean="0"/>
          </a:p>
          <a:p>
            <a:pPr>
              <a:buNone/>
            </a:pPr>
            <a:r>
              <a:rPr lang="fr-FR" sz="9600" b="1" dirty="0" smtClean="0"/>
              <a:t> </a:t>
            </a:r>
          </a:p>
          <a:p>
            <a:endParaRPr lang="fr-FR" sz="9600" dirty="0" smtClean="0"/>
          </a:p>
          <a:p>
            <a:endParaRPr lang="fr-FR" sz="80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sz="80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II-ETIOLOGIES ET FACTEURS DE RISQUE: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 III-PHYSIOPATHOLOGIE: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85720" y="1071546"/>
            <a:ext cx="8501122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- </a:t>
            </a:r>
            <a:r>
              <a:rPr lang="fr-FR" sz="2800" b="1" i="1" dirty="0" smtClean="0"/>
              <a:t>Ischémie aigue  passagère des artères utéro placentaires</a:t>
            </a:r>
          </a:p>
          <a:p>
            <a:pPr>
              <a:buNone/>
            </a:pPr>
            <a:r>
              <a:rPr lang="fr-FR" sz="2800" b="1" i="1" dirty="0" smtClean="0"/>
              <a:t>                                                            </a:t>
            </a:r>
          </a:p>
          <a:p>
            <a:pPr>
              <a:buNone/>
            </a:pPr>
            <a:r>
              <a:rPr lang="fr-FR" sz="2800" b="1" i="1" dirty="0" smtClean="0"/>
              <a:t> -Spasme artériel et poussée hypertensive</a:t>
            </a:r>
          </a:p>
          <a:p>
            <a:pPr>
              <a:buNone/>
            </a:pPr>
            <a:r>
              <a:rPr lang="fr-FR" sz="2800" b="1" i="1" dirty="0" smtClean="0"/>
              <a:t>                                                                                </a:t>
            </a:r>
          </a:p>
          <a:p>
            <a:pPr>
              <a:buNone/>
            </a:pPr>
            <a:r>
              <a:rPr lang="fr-FR" sz="2800" b="1" i="1" dirty="0" smtClean="0"/>
              <a:t>                                 </a:t>
            </a:r>
          </a:p>
          <a:p>
            <a:pPr>
              <a:buNone/>
            </a:pPr>
            <a:r>
              <a:rPr lang="fr-FR" sz="2800" b="1" i="1" dirty="0" smtClean="0"/>
              <a:t>-Rupture vasculaire et fragilité capillaire                                              </a:t>
            </a:r>
          </a:p>
          <a:p>
            <a:pPr>
              <a:buNone/>
            </a:pPr>
            <a:r>
              <a:rPr lang="fr-FR" sz="2800" b="1" i="1" dirty="0" smtClean="0"/>
              <a:t>                                                                </a:t>
            </a:r>
          </a:p>
          <a:p>
            <a:pPr>
              <a:buNone/>
            </a:pPr>
            <a:endParaRPr lang="fr-FR" sz="2800" b="1" i="1" dirty="0" smtClean="0"/>
          </a:p>
          <a:p>
            <a:pPr>
              <a:buNone/>
            </a:pPr>
            <a:r>
              <a:rPr lang="fr-FR" sz="2800" b="1" i="1" dirty="0" smtClean="0"/>
              <a:t> -Troubles de l’hémostase                </a:t>
            </a:r>
            <a:endParaRPr lang="fr-FR" sz="2800" b="1" i="1" dirty="0"/>
          </a:p>
        </p:txBody>
      </p:sp>
      <p:sp>
        <p:nvSpPr>
          <p:cNvPr id="5" name="Flèche vers le bas 4"/>
          <p:cNvSpPr/>
          <p:nvPr/>
        </p:nvSpPr>
        <p:spPr>
          <a:xfrm>
            <a:off x="3143240" y="3071810"/>
            <a:ext cx="484632" cy="692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3071802" y="1643050"/>
            <a:ext cx="484632" cy="764094"/>
          </a:xfrm>
          <a:prstGeom prst="downArrow">
            <a:avLst>
              <a:gd name="adj1" fmla="val 5546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143240" y="4572008"/>
            <a:ext cx="484632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1°/Macroscopie:</a:t>
            </a:r>
          </a:p>
          <a:p>
            <a:r>
              <a:rPr lang="fr-FR" dirty="0" smtClean="0"/>
              <a:t>Caillot arrondi </a:t>
            </a:r>
            <a:r>
              <a:rPr lang="fr-FR" dirty="0" err="1" smtClean="0"/>
              <a:t>noiratre</a:t>
            </a:r>
            <a:r>
              <a:rPr lang="fr-FR" dirty="0" smtClean="0"/>
              <a:t> +ou _ </a:t>
            </a:r>
            <a:r>
              <a:rPr lang="fr-FR" dirty="0" err="1" smtClean="0"/>
              <a:t>adherent</a:t>
            </a:r>
            <a:r>
              <a:rPr lang="fr-FR" dirty="0" smtClean="0"/>
              <a:t> aux </a:t>
            </a:r>
            <a:r>
              <a:rPr lang="fr-FR" dirty="0" err="1" smtClean="0"/>
              <a:t>cotyledons</a:t>
            </a:r>
            <a:r>
              <a:rPr lang="fr-FR" dirty="0" smtClean="0"/>
              <a:t> et </a:t>
            </a:r>
            <a:r>
              <a:rPr lang="fr-FR" dirty="0" err="1" smtClean="0"/>
              <a:t>deprimant</a:t>
            </a:r>
            <a:r>
              <a:rPr lang="fr-FR" dirty="0" smtClean="0"/>
              <a:t> le placenta en cupule de </a:t>
            </a:r>
            <a:r>
              <a:rPr lang="fr-FR" dirty="0" err="1" smtClean="0"/>
              <a:t>dimenssions</a:t>
            </a:r>
            <a:r>
              <a:rPr lang="fr-FR" dirty="0" smtClean="0"/>
              <a:t> variables.</a:t>
            </a:r>
          </a:p>
          <a:p>
            <a:r>
              <a:rPr lang="fr-FR" dirty="0" smtClean="0"/>
              <a:t>L’</a:t>
            </a:r>
            <a:r>
              <a:rPr lang="fr-FR" dirty="0" err="1" smtClean="0"/>
              <a:t>hematome</a:t>
            </a:r>
            <a:r>
              <a:rPr lang="fr-FR" dirty="0" smtClean="0"/>
              <a:t> est toujours surmonté d’une zone placentaire infarcie </a:t>
            </a:r>
          </a:p>
          <a:p>
            <a:r>
              <a:rPr lang="fr-FR" dirty="0" smtClean="0"/>
              <a:t>L’ensemble de l’</a:t>
            </a:r>
            <a:r>
              <a:rPr lang="fr-FR" dirty="0" err="1" smtClean="0"/>
              <a:t>uterus</a:t>
            </a:r>
            <a:r>
              <a:rPr lang="fr-FR" dirty="0" smtClean="0"/>
              <a:t> peut être le siège de lésions ecchymotiques avec suffusions hémorragiques dans les cas graves d’apoplexie utero placentaire(maladie de </a:t>
            </a:r>
            <a:r>
              <a:rPr lang="fr-FR" dirty="0" err="1" smtClean="0"/>
              <a:t>couvelaire</a:t>
            </a:r>
            <a:r>
              <a:rPr lang="fr-FR" dirty="0" smtClean="0"/>
              <a:t>)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III-ANAPAPATH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2°/Microscopie:</a:t>
            </a:r>
          </a:p>
          <a:p>
            <a:r>
              <a:rPr lang="fr-FR" dirty="0" smtClean="0"/>
              <a:t>Amas </a:t>
            </a:r>
            <a:r>
              <a:rPr lang="fr-FR" dirty="0" err="1" smtClean="0"/>
              <a:t>hematiques</a:t>
            </a:r>
            <a:r>
              <a:rPr lang="fr-FR" dirty="0" smtClean="0"/>
              <a:t> (</a:t>
            </a:r>
            <a:r>
              <a:rPr lang="fr-FR" dirty="0" err="1" smtClean="0"/>
              <a:t>hematies</a:t>
            </a:r>
            <a:r>
              <a:rPr lang="fr-FR" dirty="0" smtClean="0"/>
              <a:t> et fibrine),les cellules environnantes trophoblastiques et </a:t>
            </a:r>
            <a:r>
              <a:rPr lang="fr-FR" dirty="0" err="1" smtClean="0"/>
              <a:t>deciduales</a:t>
            </a:r>
            <a:r>
              <a:rPr lang="fr-FR" dirty="0" smtClean="0"/>
              <a:t> contiennent de l’</a:t>
            </a:r>
            <a:r>
              <a:rPr lang="fr-FR" dirty="0" err="1" smtClean="0"/>
              <a:t>hemosiderine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lesions</a:t>
            </a:r>
            <a:r>
              <a:rPr lang="fr-FR" dirty="0" smtClean="0"/>
              <a:t> de la plaque basale ,des </a:t>
            </a:r>
            <a:r>
              <a:rPr lang="fr-FR" dirty="0" err="1" smtClean="0"/>
              <a:t>vaisceaux</a:t>
            </a:r>
            <a:r>
              <a:rPr lang="fr-FR" dirty="0" smtClean="0"/>
              <a:t> </a:t>
            </a:r>
            <a:r>
              <a:rPr lang="fr-FR" dirty="0" err="1" smtClean="0"/>
              <a:t>villositaires</a:t>
            </a:r>
            <a:r>
              <a:rPr lang="fr-FR" dirty="0" smtClean="0"/>
              <a:t> et </a:t>
            </a:r>
            <a:r>
              <a:rPr lang="fr-FR" dirty="0" err="1" smtClean="0"/>
              <a:t>uteroplacentaires</a:t>
            </a:r>
            <a:r>
              <a:rPr lang="fr-FR" dirty="0" smtClean="0"/>
              <a:t> peuvent montrer une </a:t>
            </a:r>
            <a:r>
              <a:rPr lang="fr-FR" dirty="0" err="1" smtClean="0"/>
              <a:t>vasodilatation,thrombose</a:t>
            </a:r>
            <a:r>
              <a:rPr lang="fr-FR" dirty="0" smtClean="0"/>
              <a:t> ou des zones de rupture.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72000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FFFF00"/>
                </a:solidFill>
              </a:rPr>
              <a:t>1-</a:t>
            </a:r>
            <a:r>
              <a:rPr lang="fr-FR" b="1" dirty="0" smtClean="0">
                <a:solidFill>
                  <a:srgbClr val="FFFF00"/>
                </a:solidFill>
              </a:rPr>
              <a:t>FORME COMPLETE: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2"/>
                </a:solidFill>
              </a:rPr>
              <a:t>A-signes fonctionnels:</a:t>
            </a:r>
          </a:p>
          <a:p>
            <a:r>
              <a:rPr lang="fr-FR" b="1" dirty="0" smtClean="0"/>
              <a:t>Douleur  abdominale constante en coup de poignard ,brutale et intense, permanente, irradiant vers les lombes et les régions crurales.</a:t>
            </a:r>
          </a:p>
          <a:p>
            <a:r>
              <a:rPr lang="fr-FR" b="1" dirty="0" smtClean="0"/>
              <a:t>Métrorragies noiratres,peu abondantes .</a:t>
            </a:r>
          </a:p>
          <a:p>
            <a:r>
              <a:rPr lang="fr-FR" b="1" dirty="0" smtClean="0"/>
              <a:t>Signes moins évocateurs: </a:t>
            </a:r>
            <a:r>
              <a:rPr lang="fr-FR" b="1" dirty="0" err="1" smtClean="0"/>
              <a:t>nausées,vomissements,signes</a:t>
            </a:r>
            <a:r>
              <a:rPr lang="fr-FR" b="1" dirty="0" smtClean="0"/>
              <a:t> de pré éclampsie.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B-Examen général:</a:t>
            </a:r>
          </a:p>
          <a:p>
            <a:r>
              <a:rPr lang="fr-FR" b="1" dirty="0" smtClean="0"/>
              <a:t>Signes de choc: collapsus, hypothermie, oligurie.</a:t>
            </a:r>
          </a:p>
          <a:p>
            <a:r>
              <a:rPr lang="fr-FR" b="1" dirty="0" smtClean="0"/>
              <a:t>Rechercher une HTA + protéinurie = pré éclampsie.</a:t>
            </a:r>
          </a:p>
          <a:p>
            <a:endParaRPr lang="fr-FR" dirty="0">
              <a:solidFill>
                <a:srgbClr val="A7A7A7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IV-CLINIQUE: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Hypertonie utérine :utérus dur et douloureux « utérus de bois ».</a:t>
            </a:r>
          </a:p>
          <a:p>
            <a:r>
              <a:rPr lang="fr-FR" b="1" dirty="0" smtClean="0"/>
              <a:t>Hyper contractilité utérine.</a:t>
            </a:r>
          </a:p>
          <a:p>
            <a:r>
              <a:rPr lang="fr-FR" b="1" dirty="0" smtClean="0"/>
              <a:t>Hyper esthésie cutanée.</a:t>
            </a:r>
          </a:p>
          <a:p>
            <a:r>
              <a:rPr lang="fr-FR" b="1" dirty="0" smtClean="0"/>
              <a:t>Augmentation de la hauteur utérine.</a:t>
            </a:r>
          </a:p>
          <a:p>
            <a:r>
              <a:rPr lang="fr-FR" b="1" dirty="0" smtClean="0"/>
              <a:t>TV: après avoir éliminer un placenta prævia retrouve  un segment inferieur dur, col modifié.</a:t>
            </a:r>
          </a:p>
          <a:p>
            <a:r>
              <a:rPr lang="fr-FR" b="1" dirty="0" smtClean="0"/>
              <a:t>Examen au spéculum: origine endo-utérine du saignement.</a:t>
            </a:r>
          </a:p>
          <a:p>
            <a:r>
              <a:rPr lang="fr-FR" b="1" dirty="0" smtClean="0"/>
              <a:t>Auscultation des BCF.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B-Examen obstétrical:</a:t>
            </a:r>
            <a:endParaRPr lang="fr-FR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957</TotalTime>
  <Words>992</Words>
  <Application>Microsoft Office PowerPoint</Application>
  <PresentationFormat>Affichage à l'écran (4:3)</PresentationFormat>
  <Paragraphs>213</Paragraphs>
  <Slides>25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Papier</vt:lpstr>
      <vt:lpstr>HEMATOME RETRO_PLACENTAIRE</vt:lpstr>
      <vt:lpstr>PLAN:</vt:lpstr>
      <vt:lpstr>I-INTRODUCTION-DEFINITION:</vt:lpstr>
      <vt:lpstr>II-ETIOLOGIES ET FACTEURS DE RISQUE:</vt:lpstr>
      <vt:lpstr>  III-PHYSIOPATHOLOGIE:</vt:lpstr>
      <vt:lpstr>III-ANAPAPATH</vt:lpstr>
      <vt:lpstr>Diapositive 7</vt:lpstr>
      <vt:lpstr>IV-CLINIQUE:</vt:lpstr>
      <vt:lpstr>B-Examen obstétrical:</vt:lpstr>
      <vt:lpstr>                                                                                                                         </vt:lpstr>
      <vt:lpstr>V-EXAMENS COMPLEMENTAIRES: </vt:lpstr>
      <vt:lpstr>B-ECHOGRAPHIE:</vt:lpstr>
      <vt:lpstr>Diapositive 13</vt:lpstr>
      <vt:lpstr>Diapositive 14</vt:lpstr>
      <vt:lpstr>C-CARDIOTOCOGRAPHIE:</vt:lpstr>
      <vt:lpstr>VI-DIAGNOSTIC DIFFERENTIEL:</vt:lpstr>
      <vt:lpstr>Diapositive 17</vt:lpstr>
      <vt:lpstr>VII-EVALUATION DE LA GRAVITE</vt:lpstr>
      <vt:lpstr>B-CLASSIFICATION DE PAGE:</vt:lpstr>
      <vt:lpstr>IX-TRAITEMENT:</vt:lpstr>
      <vt:lpstr>B-TRITEMENT OBSTETRICAL:</vt:lpstr>
      <vt:lpstr>X-EVOLUTION ET PRONOSTIC: </vt:lpstr>
      <vt:lpstr>B-Pronostic  maternel:</vt:lpstr>
      <vt:lpstr>XI- PREVENTION:</vt:lpstr>
      <vt:lpstr>XII-CONCLUSION: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124</cp:revision>
  <dcterms:created xsi:type="dcterms:W3CDTF">2010-05-26T11:04:06Z</dcterms:created>
  <dcterms:modified xsi:type="dcterms:W3CDTF">1980-01-10T09:02:04Z</dcterms:modified>
</cp:coreProperties>
</file>