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92" r:id="rId4"/>
    <p:sldId id="258" r:id="rId5"/>
    <p:sldId id="259" r:id="rId6"/>
    <p:sldId id="294" r:id="rId7"/>
    <p:sldId id="261" r:id="rId8"/>
    <p:sldId id="295" r:id="rId9"/>
    <p:sldId id="296" r:id="rId10"/>
    <p:sldId id="297" r:id="rId11"/>
    <p:sldId id="298" r:id="rId12"/>
    <p:sldId id="262" r:id="rId13"/>
    <p:sldId id="263" r:id="rId14"/>
    <p:sldId id="264" r:id="rId15"/>
    <p:sldId id="265" r:id="rId16"/>
    <p:sldId id="267" r:id="rId17"/>
    <p:sldId id="266" r:id="rId18"/>
    <p:sldId id="299" r:id="rId19"/>
    <p:sldId id="268" r:id="rId20"/>
    <p:sldId id="301" r:id="rId21"/>
    <p:sldId id="269" r:id="rId22"/>
    <p:sldId id="270" r:id="rId23"/>
    <p:sldId id="303" r:id="rId24"/>
    <p:sldId id="302" r:id="rId25"/>
    <p:sldId id="271" r:id="rId26"/>
    <p:sldId id="284" r:id="rId27"/>
    <p:sldId id="286" r:id="rId28"/>
    <p:sldId id="287" r:id="rId29"/>
    <p:sldId id="304" r:id="rId30"/>
    <p:sldId id="288" r:id="rId31"/>
    <p:sldId id="306" r:id="rId32"/>
    <p:sldId id="289" r:id="rId33"/>
    <p:sldId id="290" r:id="rId34"/>
    <p:sldId id="272" r:id="rId35"/>
    <p:sldId id="273" r:id="rId36"/>
    <p:sldId id="274" r:id="rId37"/>
    <p:sldId id="275" r:id="rId38"/>
    <p:sldId id="276" r:id="rId39"/>
    <p:sldId id="277" r:id="rId40"/>
    <p:sldId id="278" r:id="rId41"/>
    <p:sldId id="280" r:id="rId42"/>
    <p:sldId id="281" r:id="rId43"/>
    <p:sldId id="282" r:id="rId44"/>
    <p:sldId id="283" r:id="rId45"/>
    <p:sldId id="30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9" autoAdjust="0"/>
    <p:restoredTop sz="94660"/>
  </p:normalViewPr>
  <p:slideViewPr>
    <p:cSldViewPr snapToGrid="0">
      <p:cViewPr>
        <p:scale>
          <a:sx n="75" d="100"/>
          <a:sy n="75" d="100"/>
        </p:scale>
        <p:origin x="1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11/15/2021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smtClean="0"/>
              <a:t>Modifier les styles du texte du masque</a:t>
            </a:r>
          </a:p>
        </p:txBody>
      </p:sp>
      <p:sp>
        <p:nvSpPr>
          <p:cNvPr id="5" name="Date Placeholder 4"/>
          <p:cNvSpPr>
            <a:spLocks noGrp="1"/>
          </p:cNvSpPr>
          <p:nvPr>
            <p:ph type="dt" sz="half" idx="10"/>
          </p:nvPr>
        </p:nvSpPr>
        <p:spPr/>
        <p:txBody>
          <a:bodyPr/>
          <a:lstStyle/>
          <a:p>
            <a:fld id="{AF6E2C9B-5FA2-460D-9BE7-B0812FC2A6FF}" type="datetimeFigureOut">
              <a:rPr lang="en-US" dirty="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11/15/2021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11/15/2021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dirty="0" smtClean="0">
                <a:latin typeface="Algerian" panose="04020705040A02060702" pitchFamily="82" charset="0"/>
              </a:rPr>
              <a:t>Les grossesses gémellaires</a:t>
            </a:r>
            <a:endParaRPr lang="fr-FR" b="1" i="1" dirty="0">
              <a:latin typeface="Algerian" panose="04020705040A02060702" pitchFamily="82" charset="0"/>
            </a:endParaRPr>
          </a:p>
        </p:txBody>
      </p:sp>
      <p:sp>
        <p:nvSpPr>
          <p:cNvPr id="3" name="Sous-titre 2"/>
          <p:cNvSpPr>
            <a:spLocks noGrp="1"/>
          </p:cNvSpPr>
          <p:nvPr>
            <p:ph type="subTitle" idx="1"/>
          </p:nvPr>
        </p:nvSpPr>
        <p:spPr>
          <a:xfrm>
            <a:off x="667512" y="4206875"/>
            <a:ext cx="9228201" cy="2075391"/>
          </a:xfrm>
        </p:spPr>
        <p:txBody>
          <a:bodyPr>
            <a:normAutofit lnSpcReduction="10000"/>
          </a:bodyPr>
          <a:lstStyle/>
          <a:p>
            <a:r>
              <a:rPr lang="fr-FR" b="1" dirty="0" smtClean="0">
                <a:latin typeface="Arial Black" panose="020B0A04020102020204" pitchFamily="34" charset="0"/>
              </a:rPr>
              <a:t>Présenté par </a:t>
            </a:r>
          </a:p>
          <a:p>
            <a:r>
              <a:rPr lang="fr-FR" b="1" dirty="0" smtClean="0">
                <a:latin typeface="Arial Black" panose="020B0A04020102020204" pitchFamily="34" charset="0"/>
              </a:rPr>
              <a:t>DR MEZAACHE –H </a:t>
            </a:r>
          </a:p>
          <a:p>
            <a:r>
              <a:rPr lang="fr-FR" b="1" dirty="0" smtClean="0">
                <a:latin typeface="Arial Black" panose="020B0A04020102020204" pitchFamily="34" charset="0"/>
              </a:rPr>
              <a:t>MAITRE ASSISTANTE EN GYNECOLOGIE OBSTETRIQUE</a:t>
            </a:r>
            <a:endParaRPr lang="fr-FR" b="1" dirty="0">
              <a:latin typeface="Arial Black" panose="020B0A04020102020204" pitchFamily="34" charset="0"/>
            </a:endParaRPr>
          </a:p>
        </p:txBody>
      </p:sp>
    </p:spTree>
    <p:extLst>
      <p:ext uri="{BB962C8B-B14F-4D97-AF65-F5344CB8AC3E}">
        <p14:creationId xmlns:p14="http://schemas.microsoft.com/office/powerpoint/2010/main" val="33914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7224" y="2260122"/>
            <a:ext cx="5217365" cy="3505339"/>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4317" y="2260122"/>
            <a:ext cx="5037825" cy="3505340"/>
          </a:xfrm>
        </p:spPr>
      </p:pic>
    </p:spTree>
    <p:extLst>
      <p:ext uri="{BB962C8B-B14F-4D97-AF65-F5344CB8AC3E}">
        <p14:creationId xmlns:p14="http://schemas.microsoft.com/office/powerpoint/2010/main" val="427046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72996" y="1794295"/>
            <a:ext cx="5443268" cy="3971506"/>
          </a:xfrm>
        </p:spPr>
      </p:pic>
      <p:pic>
        <p:nvPicPr>
          <p:cNvPr id="10" name="Espace réservé du contenu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7400" y="1667933"/>
            <a:ext cx="4318000" cy="4165600"/>
          </a:xfrm>
        </p:spPr>
      </p:pic>
    </p:spTree>
    <p:extLst>
      <p:ext uri="{BB962C8B-B14F-4D97-AF65-F5344CB8AC3E}">
        <p14:creationId xmlns:p14="http://schemas.microsoft.com/office/powerpoint/2010/main" val="3642078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                      </a:t>
            </a:r>
            <a:r>
              <a:rPr lang="fr-FR" b="1" i="1" dirty="0" smtClean="0">
                <a:latin typeface="Algerian" panose="04020705040A02060702" pitchFamily="82" charset="0"/>
              </a:rPr>
              <a:t>Étiologie</a:t>
            </a:r>
            <a:r>
              <a:rPr lang="fr-FR" b="1" i="1" dirty="0" smtClean="0"/>
              <a:t> </a:t>
            </a:r>
            <a:endParaRPr lang="fr-FR" b="1" i="1" dirty="0"/>
          </a:p>
        </p:txBody>
      </p:sp>
      <p:sp>
        <p:nvSpPr>
          <p:cNvPr id="3" name="Espace réservé du contenu 2"/>
          <p:cNvSpPr>
            <a:spLocks noGrp="1"/>
          </p:cNvSpPr>
          <p:nvPr>
            <p:ph idx="1"/>
          </p:nvPr>
        </p:nvSpPr>
        <p:spPr/>
        <p:txBody>
          <a:bodyPr>
            <a:normAutofit fontScale="92500" lnSpcReduction="20000"/>
          </a:bodyPr>
          <a:lstStyle/>
          <a:p>
            <a:pPr lvl="1"/>
            <a:endParaRPr lang="fr-FR" b="1" i="1" dirty="0" smtClean="0"/>
          </a:p>
          <a:p>
            <a:pPr lvl="1"/>
            <a:r>
              <a:rPr lang="fr-FR" b="1" i="1" u="sng" dirty="0" smtClean="0"/>
              <a:t>1)Grossesses </a:t>
            </a:r>
            <a:r>
              <a:rPr lang="fr-FR" b="1" i="1" u="sng" dirty="0"/>
              <a:t>gémellaires dizygotes </a:t>
            </a:r>
            <a:endParaRPr lang="fr-FR" b="1" i="1" u="sng" dirty="0" smtClean="0"/>
          </a:p>
          <a:p>
            <a:pPr lvl="1"/>
            <a:r>
              <a:rPr lang="fr-FR" dirty="0"/>
              <a:t>Les facteurs de risque démontrés de grossesses gémellaires dizygotes sont </a:t>
            </a:r>
            <a:r>
              <a:rPr lang="fr-FR" dirty="0" smtClean="0"/>
              <a:t>:</a:t>
            </a:r>
          </a:p>
          <a:p>
            <a:pPr lvl="1"/>
            <a:r>
              <a:rPr lang="fr-FR" dirty="0"/>
              <a:t>• l’origine </a:t>
            </a:r>
            <a:r>
              <a:rPr lang="fr-FR" dirty="0" smtClean="0"/>
              <a:t>ethnique (</a:t>
            </a:r>
            <a:r>
              <a:rPr lang="fr-FR" dirty="0"/>
              <a:t>16 ‰ chez les Africains, et jusqu’à 40 ‰ dans la </a:t>
            </a:r>
            <a:r>
              <a:rPr lang="fr-FR" dirty="0" smtClean="0"/>
              <a:t>population du</a:t>
            </a:r>
          </a:p>
          <a:p>
            <a:pPr lvl="1"/>
            <a:r>
              <a:rPr lang="fr-FR" dirty="0" smtClean="0"/>
              <a:t>Nigeria)</a:t>
            </a:r>
            <a:endParaRPr lang="fr-FR" dirty="0" smtClean="0"/>
          </a:p>
          <a:p>
            <a:pPr lvl="1"/>
            <a:r>
              <a:rPr lang="fr-FR" dirty="0"/>
              <a:t>• l’âge maternel élevé ; le taux de grossesses gémellaires dizygotes est deux fois plus élevé chez les femmes de 40 ans que chez les femmes de 20 ans </a:t>
            </a:r>
          </a:p>
          <a:p>
            <a:pPr lvl="1"/>
            <a:r>
              <a:rPr lang="fr-FR" dirty="0" smtClean="0"/>
              <a:t>• </a:t>
            </a:r>
            <a:r>
              <a:rPr lang="fr-FR" dirty="0"/>
              <a:t>les traitements de la stérilité ; parmi les grossesses médicalement induites, 20 % sont des grossesses gémellaires ; </a:t>
            </a:r>
            <a:endParaRPr lang="fr-FR" dirty="0" smtClean="0"/>
          </a:p>
          <a:p>
            <a:pPr lvl="1"/>
            <a:r>
              <a:rPr lang="fr-FR" dirty="0" smtClean="0"/>
              <a:t>• </a:t>
            </a:r>
            <a:r>
              <a:rPr lang="fr-FR" dirty="0"/>
              <a:t>les antécédents familiaux ; les jumelles ont deux fois plus de jumeaux que la population générale ; </a:t>
            </a:r>
            <a:endParaRPr lang="fr-FR" dirty="0" smtClean="0"/>
          </a:p>
          <a:p>
            <a:pPr lvl="1"/>
            <a:r>
              <a:rPr lang="fr-FR" dirty="0" smtClean="0"/>
              <a:t>• </a:t>
            </a:r>
            <a:r>
              <a:rPr lang="fr-FR" dirty="0"/>
              <a:t>la taille et le poids ; le taux de grossesses gémellaires dizygotes augmente avec la taille et l’indice de masse corporelle .</a:t>
            </a:r>
            <a:endParaRPr lang="fr-FR" b="1" i="1" dirty="0"/>
          </a:p>
        </p:txBody>
      </p:sp>
    </p:spTree>
    <p:extLst>
      <p:ext uri="{BB962C8B-B14F-4D97-AF65-F5344CB8AC3E}">
        <p14:creationId xmlns:p14="http://schemas.microsoft.com/office/powerpoint/2010/main" val="153739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b="1" dirty="0" smtClean="0"/>
          </a:p>
          <a:p>
            <a:r>
              <a:rPr lang="fr-FR" b="1" dirty="0" smtClean="0"/>
              <a:t>Grossesses </a:t>
            </a:r>
            <a:r>
              <a:rPr lang="fr-FR" b="1" dirty="0"/>
              <a:t>gémellaires </a:t>
            </a:r>
            <a:r>
              <a:rPr lang="fr-FR" b="1" dirty="0" smtClean="0"/>
              <a:t>monozygotes:</a:t>
            </a:r>
          </a:p>
          <a:p>
            <a:pPr marL="4572" lvl="1" indent="0">
              <a:buNone/>
            </a:pPr>
            <a:r>
              <a:rPr lang="fr-FR" dirty="0"/>
              <a:t>Les causes de la gémellité monozygote sont </a:t>
            </a:r>
            <a:r>
              <a:rPr lang="fr-FR" dirty="0" smtClean="0"/>
              <a:t>inconnues.</a:t>
            </a:r>
          </a:p>
          <a:p>
            <a:pPr marL="4572" lvl="1" indent="0">
              <a:buNone/>
            </a:pPr>
            <a:r>
              <a:rPr lang="fr-FR" dirty="0" smtClean="0"/>
              <a:t> </a:t>
            </a:r>
            <a:r>
              <a:rPr lang="fr-FR" dirty="0"/>
              <a:t>Le seul facteur de risque établi est l’âge maternel, avec un risque plus élevé avant 18 ans et après 35 </a:t>
            </a:r>
            <a:r>
              <a:rPr lang="fr-FR" dirty="0" smtClean="0"/>
              <a:t>ans</a:t>
            </a:r>
          </a:p>
          <a:p>
            <a:pPr marL="4572" lvl="1" indent="0">
              <a:buNone/>
            </a:pPr>
            <a:r>
              <a:rPr lang="fr-FR" dirty="0"/>
              <a:t>Ces observations suggèrent que les grossesses gémellaires monozygotes sont la conséquence d’une </a:t>
            </a:r>
            <a:r>
              <a:rPr lang="fr-FR" b="1" dirty="0"/>
              <a:t>immaturité</a:t>
            </a:r>
            <a:r>
              <a:rPr lang="fr-FR" dirty="0"/>
              <a:t> ou d’une </a:t>
            </a:r>
            <a:r>
              <a:rPr lang="fr-FR" b="1" dirty="0" err="1"/>
              <a:t>surmaturité</a:t>
            </a:r>
            <a:r>
              <a:rPr lang="fr-FR" dirty="0"/>
              <a:t> ovocytaire.</a:t>
            </a:r>
            <a:endParaRPr lang="fr-FR" b="1" dirty="0"/>
          </a:p>
        </p:txBody>
      </p:sp>
    </p:spTree>
    <p:extLst>
      <p:ext uri="{BB962C8B-B14F-4D97-AF65-F5344CB8AC3E}">
        <p14:creationId xmlns:p14="http://schemas.microsoft.com/office/powerpoint/2010/main" val="270106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Algerian" panose="04020705040A02060702" pitchFamily="82" charset="0"/>
              </a:rPr>
              <a:t>Risques des grossesses gémellaires</a:t>
            </a:r>
          </a:p>
        </p:txBody>
      </p:sp>
      <p:sp>
        <p:nvSpPr>
          <p:cNvPr id="3" name="Espace réservé du contenu 2"/>
          <p:cNvSpPr>
            <a:spLocks noGrp="1"/>
          </p:cNvSpPr>
          <p:nvPr>
            <p:ph idx="1"/>
          </p:nvPr>
        </p:nvSpPr>
        <p:spPr/>
        <p:txBody>
          <a:bodyPr/>
          <a:lstStyle/>
          <a:p>
            <a:endParaRPr lang="fr-FR" b="1" dirty="0" smtClean="0"/>
          </a:p>
          <a:p>
            <a:r>
              <a:rPr lang="fr-FR" b="1" dirty="0" smtClean="0"/>
              <a:t>A)Risques </a:t>
            </a:r>
            <a:r>
              <a:rPr lang="fr-FR" b="1" dirty="0"/>
              <a:t>non </a:t>
            </a:r>
            <a:r>
              <a:rPr lang="fr-FR" b="1" dirty="0" smtClean="0"/>
              <a:t>spécifiques</a:t>
            </a:r>
          </a:p>
          <a:p>
            <a:pPr>
              <a:buFont typeface="Wingdings" panose="05000000000000000000" pitchFamily="2" charset="2"/>
              <a:buChar char="Ø"/>
            </a:pPr>
            <a:r>
              <a:rPr lang="fr-FR" u="sng" dirty="0" smtClean="0"/>
              <a:t>Prématurité :</a:t>
            </a:r>
          </a:p>
          <a:p>
            <a:r>
              <a:rPr lang="fr-FR" dirty="0"/>
              <a:t>C’est le risque principal. La moitié des jumeaux naît avant 37 semaines d’aménorrhée, mais, surtout, de 6 % à 10 % naissent avant 32 </a:t>
            </a:r>
            <a:r>
              <a:rPr lang="fr-FR" dirty="0" smtClean="0"/>
              <a:t>semaines.</a:t>
            </a:r>
          </a:p>
          <a:p>
            <a:r>
              <a:rPr lang="fr-FR" dirty="0"/>
              <a:t>La prématurité est la plus grande cause de décès périnatal et de morbidité </a:t>
            </a:r>
            <a:r>
              <a:rPr lang="fr-FR" dirty="0" smtClean="0"/>
              <a:t>néonatale</a:t>
            </a:r>
          </a:p>
          <a:p>
            <a:r>
              <a:rPr lang="fr-FR" dirty="0"/>
              <a:t>la mortalité périnatale des jumeaux est 5 fois plus importante que celle des enfants uniques.</a:t>
            </a:r>
            <a:endParaRPr lang="fr-FR" b="1" u="sng" dirty="0"/>
          </a:p>
        </p:txBody>
      </p:sp>
    </p:spTree>
    <p:extLst>
      <p:ext uri="{BB962C8B-B14F-4D97-AF65-F5344CB8AC3E}">
        <p14:creationId xmlns:p14="http://schemas.microsoft.com/office/powerpoint/2010/main" val="1640874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endParaRPr lang="fr-FR" u="sng" dirty="0" smtClean="0"/>
          </a:p>
          <a:p>
            <a:pPr>
              <a:buFont typeface="Wingdings" panose="05000000000000000000" pitchFamily="2" charset="2"/>
              <a:buChar char="Ø"/>
            </a:pPr>
            <a:r>
              <a:rPr lang="fr-FR" u="sng" dirty="0" smtClean="0"/>
              <a:t>Retard </a:t>
            </a:r>
            <a:r>
              <a:rPr lang="fr-FR" u="sng" dirty="0"/>
              <a:t>de croissance </a:t>
            </a:r>
            <a:r>
              <a:rPr lang="fr-FR" u="sng" dirty="0" smtClean="0"/>
              <a:t>intra-utérin :</a:t>
            </a:r>
          </a:p>
          <a:p>
            <a:r>
              <a:rPr lang="fr-FR" dirty="0"/>
              <a:t>Le retard de croissance intra-utérin est la deuxième cause de mortalité chez les jumeaux. Il est défini par un poids de naissance en dessous du 10e </a:t>
            </a:r>
            <a:r>
              <a:rPr lang="fr-FR" dirty="0" smtClean="0"/>
              <a:t>percentile</a:t>
            </a:r>
          </a:p>
          <a:p>
            <a:r>
              <a:rPr lang="fr-FR" dirty="0"/>
              <a:t>Les principaux facteurs étiologiques sont représentés par le syndrome transfuseur-transfusé, les malformations et les syndromes </a:t>
            </a:r>
            <a:r>
              <a:rPr lang="fr-FR" dirty="0" smtClean="0"/>
              <a:t>vasculorénaux</a:t>
            </a:r>
          </a:p>
          <a:p>
            <a:pPr>
              <a:buFont typeface="Wingdings" panose="05000000000000000000" pitchFamily="2" charset="2"/>
              <a:buChar char="Ø"/>
            </a:pPr>
            <a:r>
              <a:rPr lang="fr-FR" u="sng" dirty="0" smtClean="0"/>
              <a:t>Hypertension </a:t>
            </a:r>
            <a:r>
              <a:rPr lang="fr-FR" u="sng" dirty="0"/>
              <a:t>artérielle</a:t>
            </a:r>
            <a:r>
              <a:rPr lang="fr-FR" u="sng" dirty="0" smtClean="0"/>
              <a:t> :</a:t>
            </a:r>
          </a:p>
          <a:p>
            <a:pPr marL="0" indent="0">
              <a:buNone/>
            </a:pPr>
            <a:r>
              <a:rPr lang="fr-FR" dirty="0"/>
              <a:t>L’hypertension artérielle et l’éclampsie sont plus fréquentes dans les grossesses gémellaires </a:t>
            </a:r>
            <a:r>
              <a:rPr lang="fr-FR" dirty="0" smtClean="0"/>
              <a:t>. </a:t>
            </a:r>
            <a:r>
              <a:rPr lang="fr-FR" dirty="0"/>
              <a:t>Par rapport aux grossesses uniques, le risque relatif est de deux pour l’hypertension gravidique simple (sans protéinurie), et trois à quatre pour la prééclampsie et </a:t>
            </a:r>
            <a:r>
              <a:rPr lang="fr-FR" dirty="0" smtClean="0"/>
              <a:t>l’éclampsie. </a:t>
            </a:r>
            <a:r>
              <a:rPr lang="fr-FR" dirty="0"/>
              <a:t>Les complications de la pré-éclampsie sont également plus fréquentes, puisqu’on note 5 fois plus de HELLP syndrome que dans les grossesses uniques.</a:t>
            </a:r>
            <a:endParaRPr lang="fr-FR" u="sng" dirty="0"/>
          </a:p>
        </p:txBody>
      </p:sp>
    </p:spTree>
    <p:extLst>
      <p:ext uri="{BB962C8B-B14F-4D97-AF65-F5344CB8AC3E}">
        <p14:creationId xmlns:p14="http://schemas.microsoft.com/office/powerpoint/2010/main" val="2735157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u="sng" dirty="0"/>
              <a:t>Pathologie </a:t>
            </a:r>
            <a:r>
              <a:rPr lang="fr-FR" u="sng" dirty="0" smtClean="0"/>
              <a:t>urinaire</a:t>
            </a:r>
          </a:p>
          <a:p>
            <a:r>
              <a:rPr lang="fr-FR" dirty="0"/>
              <a:t>L’atonie urétérale en rapport avec l’imprégnation hormonale ainsi que le volume utérin plus important entraînent une fréquence accrue des infections urinaires hautes et des coliques néphrétiques</a:t>
            </a:r>
            <a:endParaRPr lang="fr-FR" u="sng" dirty="0" smtClean="0"/>
          </a:p>
          <a:p>
            <a:pPr>
              <a:buFont typeface="Wingdings" panose="05000000000000000000" pitchFamily="2" charset="2"/>
              <a:buChar char="Ø"/>
            </a:pPr>
            <a:r>
              <a:rPr lang="fr-FR" u="sng" dirty="0"/>
              <a:t>Insuffisance </a:t>
            </a:r>
            <a:r>
              <a:rPr lang="fr-FR" u="sng" dirty="0" smtClean="0"/>
              <a:t>veineuse</a:t>
            </a:r>
          </a:p>
          <a:p>
            <a:r>
              <a:rPr lang="fr-FR" dirty="0"/>
              <a:t>L’augmentation du volume utérin et les modifications hémodynamiques importantes augmentent le risque thromboembolique. En cas de nécessité d’alitement prolongé, un traitement anticoagulant peut s’avérer nécessaire.</a:t>
            </a:r>
            <a:endParaRPr lang="fr-FR" u="sng" dirty="0"/>
          </a:p>
        </p:txBody>
      </p:sp>
    </p:spTree>
    <p:extLst>
      <p:ext uri="{BB962C8B-B14F-4D97-AF65-F5344CB8AC3E}">
        <p14:creationId xmlns:p14="http://schemas.microsoft.com/office/powerpoint/2010/main" val="1183284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b="1" dirty="0" smtClean="0"/>
              <a:t>b)Risques </a:t>
            </a:r>
            <a:r>
              <a:rPr lang="fr-FR" b="1" dirty="0"/>
              <a:t>spécifiques des grossesses </a:t>
            </a:r>
            <a:r>
              <a:rPr lang="fr-FR" b="1" dirty="0" smtClean="0"/>
              <a:t>monozygotes :</a:t>
            </a:r>
          </a:p>
          <a:p>
            <a:pPr lvl="1">
              <a:buFont typeface="Wingdings" panose="05000000000000000000" pitchFamily="2" charset="2"/>
              <a:buChar char="Ø"/>
            </a:pPr>
            <a:r>
              <a:rPr lang="fr-FR" u="sng" dirty="0"/>
              <a:t>Syndrome </a:t>
            </a:r>
            <a:r>
              <a:rPr lang="fr-FR" u="sng" dirty="0" smtClean="0"/>
              <a:t>transfuseur-transfusé:</a:t>
            </a:r>
          </a:p>
          <a:p>
            <a:pPr lvl="1"/>
            <a:r>
              <a:rPr lang="fr-FR" dirty="0"/>
              <a:t>Il est l’apanage d’environ 10 à 15 % des grossesses </a:t>
            </a:r>
            <a:r>
              <a:rPr lang="fr-FR" dirty="0" err="1"/>
              <a:t>monochoriales</a:t>
            </a:r>
            <a:r>
              <a:rPr lang="fr-FR" dirty="0"/>
              <a:t> biamniotiques et représente la plus grave des complications spécifiques</a:t>
            </a:r>
            <a:r>
              <a:rPr lang="fr-FR" dirty="0" smtClean="0"/>
              <a:t>.</a:t>
            </a:r>
            <a:r>
              <a:rPr lang="fr-FR" dirty="0"/>
              <a:t> </a:t>
            </a:r>
            <a:endParaRPr lang="fr-FR" dirty="0" smtClean="0"/>
          </a:p>
          <a:p>
            <a:pPr lvl="1"/>
            <a:r>
              <a:rPr lang="fr-FR" dirty="0" smtClean="0"/>
              <a:t>Néanmoins</a:t>
            </a:r>
            <a:r>
              <a:rPr lang="fr-FR" dirty="0"/>
              <a:t>, on peut noter que le STT est exceptionnel dans les grossesses gémellaires </a:t>
            </a:r>
            <a:r>
              <a:rPr lang="fr-FR" dirty="0" err="1"/>
              <a:t>monoamniotiques</a:t>
            </a:r>
            <a:r>
              <a:rPr lang="fr-FR" dirty="0" smtClean="0"/>
              <a:t>.</a:t>
            </a:r>
            <a:r>
              <a:rPr lang="fr-FR" dirty="0" smtClean="0"/>
              <a:t> </a:t>
            </a:r>
          </a:p>
          <a:p>
            <a:pPr lvl="1"/>
            <a:r>
              <a:rPr lang="fr-FR" dirty="0" smtClean="0"/>
              <a:t>Il </a:t>
            </a:r>
            <a:r>
              <a:rPr lang="fr-FR" dirty="0"/>
              <a:t>apparaît généralement au 2e trimestre de la grossesse et est d’autant plus sévère que son apparition est précoce . </a:t>
            </a:r>
            <a:endParaRPr lang="fr-FR" dirty="0" smtClean="0"/>
          </a:p>
          <a:p>
            <a:pPr lvl="1"/>
            <a:r>
              <a:rPr lang="fr-FR" dirty="0" smtClean="0"/>
              <a:t>il </a:t>
            </a:r>
            <a:r>
              <a:rPr lang="fr-FR" dirty="0"/>
              <a:t>semble exister un déséquilibre fonctionnel dû à des anastomoses profondes </a:t>
            </a:r>
            <a:r>
              <a:rPr lang="fr-FR" b="1" dirty="0" err="1" smtClean="0"/>
              <a:t>artérioveineuses</a:t>
            </a:r>
            <a:r>
              <a:rPr lang="fr-FR" dirty="0"/>
              <a:t>. </a:t>
            </a:r>
            <a:endParaRPr lang="fr-FR" b="1" u="sng" dirty="0"/>
          </a:p>
        </p:txBody>
      </p:sp>
    </p:spTree>
    <p:extLst>
      <p:ext uri="{BB962C8B-B14F-4D97-AF65-F5344CB8AC3E}">
        <p14:creationId xmlns:p14="http://schemas.microsoft.com/office/powerpoint/2010/main" val="1664621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1"/>
            <a:endParaRPr lang="fr-FR" dirty="0" smtClean="0"/>
          </a:p>
          <a:p>
            <a:pPr lvl="1"/>
            <a:endParaRPr lang="fr-FR" dirty="0" smtClean="0"/>
          </a:p>
          <a:p>
            <a:pPr lvl="1"/>
            <a:r>
              <a:rPr lang="fr-FR" dirty="0" smtClean="0"/>
              <a:t>Le </a:t>
            </a:r>
            <a:r>
              <a:rPr lang="fr-FR" dirty="0"/>
              <a:t>STT est la conséquence d’échanges asymétriques entre les deux circulations d’une grossesse monochoriale </a:t>
            </a:r>
            <a:r>
              <a:rPr lang="fr-FR" dirty="0" err="1"/>
              <a:t>biamniotique</a:t>
            </a:r>
            <a:r>
              <a:rPr lang="fr-FR" dirty="0"/>
              <a:t>. Un fœtus, le transfuseur, reçoit un apport sanguin </a:t>
            </a:r>
            <a:r>
              <a:rPr lang="fr-FR" dirty="0" err="1"/>
              <a:t>insuffisant,L’autre</a:t>
            </a:r>
            <a:r>
              <a:rPr lang="fr-FR" dirty="0"/>
              <a:t> fœtus reçoit un apport vasculaire excessif</a:t>
            </a:r>
          </a:p>
          <a:p>
            <a:pPr lvl="1"/>
            <a:r>
              <a:rPr lang="fr-FR" dirty="0"/>
              <a:t>Le jumeau transfusé est caractérisé par une macrosomie,  et un hydramnios  alors que le transfuseur présente un retard de croissance intra-utérin associé généralement à un </a:t>
            </a:r>
            <a:r>
              <a:rPr lang="fr-FR" dirty="0" err="1"/>
              <a:t>oligoamnios</a:t>
            </a:r>
            <a:r>
              <a:rPr lang="fr-FR" dirty="0"/>
              <a:t>  voire </a:t>
            </a:r>
            <a:r>
              <a:rPr lang="fr-FR" dirty="0" err="1"/>
              <a:t>anamnios</a:t>
            </a:r>
            <a:r>
              <a:rPr lang="fr-FR" dirty="0"/>
              <a:t> .</a:t>
            </a:r>
            <a:endParaRPr lang="fr-FR" u="sng" dirty="0"/>
          </a:p>
          <a:p>
            <a:pPr lvl="1"/>
            <a:endParaRPr lang="fr-FR" b="1" u="sng" dirty="0"/>
          </a:p>
          <a:p>
            <a:endParaRPr lang="fr-FR" dirty="0"/>
          </a:p>
        </p:txBody>
      </p:sp>
    </p:spTree>
    <p:extLst>
      <p:ext uri="{BB962C8B-B14F-4D97-AF65-F5344CB8AC3E}">
        <p14:creationId xmlns:p14="http://schemas.microsoft.com/office/powerpoint/2010/main" val="3094122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r>
              <a:rPr lang="fr-FR" dirty="0" smtClean="0"/>
              <a:t>Ces </a:t>
            </a:r>
            <a:r>
              <a:rPr lang="fr-FR" dirty="0"/>
              <a:t>critères échographiques sont les critères diagnostiques principaux. L’évolution spontanée pourra se faire vers le décès d’un des deux jumeaux voire des deux. </a:t>
            </a:r>
            <a:endParaRPr lang="fr-FR" dirty="0" smtClean="0"/>
          </a:p>
          <a:p>
            <a:r>
              <a:rPr lang="fr-FR" dirty="0" smtClean="0"/>
              <a:t>Au </a:t>
            </a:r>
            <a:r>
              <a:rPr lang="fr-FR" dirty="0"/>
              <a:t>total, en cas de grossesse monochoriale </a:t>
            </a:r>
            <a:r>
              <a:rPr lang="fr-FR" dirty="0" err="1"/>
              <a:t>biamniotique</a:t>
            </a:r>
            <a:r>
              <a:rPr lang="fr-FR" dirty="0"/>
              <a:t>, il semble essentiel de dépister très précocement une asymétrie de croissance entre les jumeaux et/ou une </a:t>
            </a:r>
            <a:r>
              <a:rPr lang="fr-FR" dirty="0" err="1" smtClean="0"/>
              <a:t>discordancedans</a:t>
            </a:r>
            <a:r>
              <a:rPr lang="fr-FR" dirty="0" smtClean="0"/>
              <a:t> </a:t>
            </a:r>
            <a:r>
              <a:rPr lang="fr-FR" dirty="0"/>
              <a:t>les quantités de liquide amniotique afin que le diagnostic et la prise en charge soient les plus précoces possibles.</a:t>
            </a:r>
          </a:p>
        </p:txBody>
      </p:sp>
    </p:spTree>
    <p:extLst>
      <p:ext uri="{BB962C8B-B14F-4D97-AF65-F5344CB8AC3E}">
        <p14:creationId xmlns:p14="http://schemas.microsoft.com/office/powerpoint/2010/main" val="917175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b="1" i="1" dirty="0" smtClean="0">
                <a:latin typeface="Algerian" panose="04020705040A02060702" pitchFamily="82" charset="0"/>
              </a:rPr>
              <a:t>INTRODUCTION</a:t>
            </a:r>
            <a:r>
              <a:rPr lang="fr-FR" b="1" i="1" dirty="0" smtClean="0"/>
              <a:t> </a:t>
            </a:r>
            <a:endParaRPr lang="fr-FR" b="1" i="1"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
            </a:pPr>
            <a:endParaRPr lang="fr-FR" dirty="0" smtClean="0"/>
          </a:p>
          <a:p>
            <a:pPr>
              <a:buFont typeface="Wingdings" panose="05000000000000000000" pitchFamily="2" charset="2"/>
              <a:buChar char="§"/>
            </a:pPr>
            <a:r>
              <a:rPr lang="fr-FR" dirty="0" smtClean="0"/>
              <a:t>La </a:t>
            </a:r>
            <a:r>
              <a:rPr lang="fr-FR" dirty="0"/>
              <a:t>grossesse gémellaire est le développement simultané de deux fœtus dans la cavité utérine. C’est une GHR à la fois maternelle et fœtale.</a:t>
            </a:r>
            <a:endParaRPr lang="fr-FR" dirty="0" smtClean="0"/>
          </a:p>
          <a:p>
            <a:pPr>
              <a:buFont typeface="Wingdings" panose="05000000000000000000" pitchFamily="2" charset="2"/>
              <a:buChar char="§"/>
            </a:pPr>
            <a:r>
              <a:rPr lang="fr-FR" dirty="0" smtClean="0"/>
              <a:t>Les </a:t>
            </a:r>
            <a:r>
              <a:rPr lang="fr-FR" dirty="0"/>
              <a:t>grossesses gémellaires sont devenues un enjeu majeur en obstétrique puisque leur nombre s’est accru du fait de l’augmentation du recours à l’assistance médicale à la procréation (AMP) et du recul de l’âge de la </a:t>
            </a:r>
            <a:r>
              <a:rPr lang="fr-FR" dirty="0" smtClean="0"/>
              <a:t>maternité</a:t>
            </a:r>
          </a:p>
          <a:p>
            <a:pPr>
              <a:buFont typeface="Wingdings" panose="05000000000000000000" pitchFamily="2" charset="2"/>
              <a:buChar char="§"/>
            </a:pPr>
            <a:r>
              <a:rPr lang="fr-FR" dirty="0" smtClean="0"/>
              <a:t> </a:t>
            </a:r>
            <a:r>
              <a:rPr lang="fr-FR" dirty="0"/>
              <a:t>Ces grossesses posent des problèmes à tous les stades : lors du suivi, de l’accouchement </a:t>
            </a:r>
            <a:r>
              <a:rPr lang="fr-FR" dirty="0" smtClean="0"/>
              <a:t>,et  </a:t>
            </a:r>
            <a:r>
              <a:rPr lang="fr-FR" dirty="0"/>
              <a:t>lors du post-partum . </a:t>
            </a:r>
            <a:endParaRPr lang="fr-FR" dirty="0" smtClean="0"/>
          </a:p>
          <a:p>
            <a:r>
              <a:rPr lang="fr-FR" dirty="0" smtClean="0"/>
              <a:t>.</a:t>
            </a:r>
            <a:endParaRPr lang="fr-FR" dirty="0"/>
          </a:p>
        </p:txBody>
      </p:sp>
    </p:spTree>
    <p:extLst>
      <p:ext uri="{BB962C8B-B14F-4D97-AF65-F5344CB8AC3E}">
        <p14:creationId xmlns:p14="http://schemas.microsoft.com/office/powerpoint/2010/main" val="210534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067" y="143933"/>
            <a:ext cx="11760200" cy="6451600"/>
          </a:xfrm>
        </p:spPr>
      </p:pic>
    </p:spTree>
    <p:extLst>
      <p:ext uri="{BB962C8B-B14F-4D97-AF65-F5344CB8AC3E}">
        <p14:creationId xmlns:p14="http://schemas.microsoft.com/office/powerpoint/2010/main" val="3419497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u="sng" dirty="0"/>
              <a:t>Mort in </a:t>
            </a:r>
            <a:r>
              <a:rPr lang="fr-FR" u="sng" dirty="0" smtClean="0"/>
              <a:t>utero </a:t>
            </a:r>
            <a:r>
              <a:rPr lang="fr-FR" u="sng" dirty="0"/>
              <a:t>d’un jumeau</a:t>
            </a:r>
            <a:r>
              <a:rPr lang="fr-FR" u="sng" dirty="0" smtClean="0"/>
              <a:t> :</a:t>
            </a:r>
          </a:p>
          <a:p>
            <a:r>
              <a:rPr lang="fr-FR" dirty="0"/>
              <a:t>Sa fréquence est </a:t>
            </a:r>
            <a:r>
              <a:rPr lang="fr-FR" dirty="0" smtClean="0"/>
              <a:t> </a:t>
            </a:r>
            <a:r>
              <a:rPr lang="fr-FR" dirty="0"/>
              <a:t>entre 2 et 7 % , </a:t>
            </a:r>
            <a:r>
              <a:rPr lang="fr-FR" dirty="0" smtClean="0"/>
              <a:t>et </a:t>
            </a:r>
            <a:r>
              <a:rPr lang="fr-FR" dirty="0"/>
              <a:t>2 à 3 fois plus fréquente en cas de grossesse </a:t>
            </a:r>
            <a:r>
              <a:rPr lang="fr-FR" dirty="0" smtClean="0"/>
              <a:t>monozygote.</a:t>
            </a:r>
          </a:p>
          <a:p>
            <a:r>
              <a:rPr lang="fr-FR" dirty="0"/>
              <a:t>Les étiologies sont diverses mais en cas de grossesse monochoriale </a:t>
            </a:r>
            <a:r>
              <a:rPr lang="fr-FR" dirty="0" err="1"/>
              <a:t>biamniotique</a:t>
            </a:r>
            <a:r>
              <a:rPr lang="fr-FR" dirty="0"/>
              <a:t>, l’étiologie la plus fréquente est le syndrome transfuseur-transfusé alors qu’en cas de grossesse bichoriale, l’étiologie la plus fréquente est le syndrome </a:t>
            </a:r>
            <a:r>
              <a:rPr lang="fr-FR" dirty="0" smtClean="0"/>
              <a:t>vasculorénal</a:t>
            </a:r>
          </a:p>
          <a:p>
            <a:r>
              <a:rPr lang="fr-FR" dirty="0"/>
              <a:t>La principale complication pour le jumeau survivant est la prématurité qui est de l’ordre de 80 %. Cette prématurité est souvent induite</a:t>
            </a:r>
            <a:endParaRPr lang="fr-FR" u="sng" dirty="0"/>
          </a:p>
        </p:txBody>
      </p:sp>
    </p:spTree>
    <p:extLst>
      <p:ext uri="{BB962C8B-B14F-4D97-AF65-F5344CB8AC3E}">
        <p14:creationId xmlns:p14="http://schemas.microsoft.com/office/powerpoint/2010/main" val="964265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endParaRPr lang="fr-FR" u="sng" dirty="0" smtClean="0"/>
          </a:p>
          <a:p>
            <a:pPr>
              <a:buFont typeface="Wingdings" panose="05000000000000000000" pitchFamily="2" charset="2"/>
              <a:buChar char="Ø"/>
            </a:pPr>
            <a:r>
              <a:rPr lang="fr-FR" u="sng" dirty="0" smtClean="0"/>
              <a:t>Malformation </a:t>
            </a:r>
            <a:r>
              <a:rPr lang="fr-FR" u="sng" dirty="0"/>
              <a:t>d’un </a:t>
            </a:r>
            <a:r>
              <a:rPr lang="fr-FR" u="sng" dirty="0" smtClean="0"/>
              <a:t>jumeau</a:t>
            </a:r>
          </a:p>
          <a:p>
            <a:r>
              <a:rPr lang="fr-FR" dirty="0"/>
              <a:t>La fréquence des anomalies congénitales est multipliée par 3 lors des grossesses gémellaires monozygotes par rapport à une grossesse unique </a:t>
            </a:r>
            <a:r>
              <a:rPr lang="fr-FR" dirty="0" smtClean="0"/>
              <a:t>. </a:t>
            </a:r>
          </a:p>
          <a:p>
            <a:r>
              <a:rPr lang="fr-FR" dirty="0" smtClean="0"/>
              <a:t>Le </a:t>
            </a:r>
            <a:r>
              <a:rPr lang="fr-FR" dirty="0"/>
              <a:t>dépistage de ces malformations doit être réalisé au mieux aux alentours de 20 </a:t>
            </a:r>
            <a:r>
              <a:rPr lang="fr-FR" dirty="0" smtClean="0"/>
              <a:t>SA .</a:t>
            </a:r>
          </a:p>
          <a:p>
            <a:r>
              <a:rPr lang="fr-FR" dirty="0" smtClean="0"/>
              <a:t>.</a:t>
            </a:r>
            <a:endParaRPr lang="fr-FR" u="sng" dirty="0"/>
          </a:p>
        </p:txBody>
      </p:sp>
    </p:spTree>
    <p:extLst>
      <p:ext uri="{BB962C8B-B14F-4D97-AF65-F5344CB8AC3E}">
        <p14:creationId xmlns:p14="http://schemas.microsoft.com/office/powerpoint/2010/main" val="1823724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7224" y="1625601"/>
            <a:ext cx="4854576" cy="4690532"/>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8333" y="1625600"/>
            <a:ext cx="5223934" cy="4495799"/>
          </a:xfrm>
        </p:spPr>
      </p:pic>
    </p:spTree>
    <p:extLst>
      <p:ext uri="{BB962C8B-B14F-4D97-AF65-F5344CB8AC3E}">
        <p14:creationId xmlns:p14="http://schemas.microsoft.com/office/powerpoint/2010/main" val="286048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r>
              <a:rPr lang="fr-FR" u="sng" dirty="0"/>
              <a:t>Jumeau conjoint ( siamois) :</a:t>
            </a:r>
          </a:p>
          <a:p>
            <a:r>
              <a:rPr lang="fr-FR" dirty="0"/>
              <a:t>Leur fréquence est faible, il s’agit dans tous les cas de grossesses monozygotes </a:t>
            </a:r>
            <a:r>
              <a:rPr lang="fr-FR" dirty="0" err="1"/>
              <a:t>monoamniotiques</a:t>
            </a:r>
            <a:r>
              <a:rPr lang="fr-FR" dirty="0"/>
              <a:t> . La forme la plus fréquente est l’atteinte du thorax, forme </a:t>
            </a:r>
            <a:r>
              <a:rPr lang="fr-FR" dirty="0" err="1"/>
              <a:t>thoracopage</a:t>
            </a:r>
            <a:r>
              <a:rPr lang="fr-FR" dirty="0"/>
              <a:t> (unis par le thorax) qui représente à elle seule les deux tiers des siamois. D’autres formes existent : </a:t>
            </a:r>
            <a:r>
              <a:rPr lang="fr-FR" dirty="0" err="1"/>
              <a:t>craniopage</a:t>
            </a:r>
            <a:r>
              <a:rPr lang="fr-FR" dirty="0"/>
              <a:t> (unis par la tête), </a:t>
            </a:r>
            <a:r>
              <a:rPr lang="fr-FR" dirty="0" err="1"/>
              <a:t>ischiopage</a:t>
            </a:r>
            <a:r>
              <a:rPr lang="fr-FR" dirty="0"/>
              <a:t> (unis par le pelvis), </a:t>
            </a:r>
            <a:r>
              <a:rPr lang="fr-FR" dirty="0" err="1"/>
              <a:t>pygopage</a:t>
            </a:r>
            <a:r>
              <a:rPr lang="fr-FR" dirty="0"/>
              <a:t> (unis par le sacrum). Le diagnostic doit absolument être fait au 1er trimestre</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372533"/>
            <a:ext cx="5147733" cy="5393267"/>
          </a:xfrm>
        </p:spPr>
      </p:pic>
    </p:spTree>
    <p:extLst>
      <p:ext uri="{BB962C8B-B14F-4D97-AF65-F5344CB8AC3E}">
        <p14:creationId xmlns:p14="http://schemas.microsoft.com/office/powerpoint/2010/main" val="421730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Échographie des grossesses gémellaires</a:t>
            </a:r>
          </a:p>
        </p:txBody>
      </p:sp>
      <p:sp>
        <p:nvSpPr>
          <p:cNvPr id="3" name="Espace réservé du contenu 2"/>
          <p:cNvSpPr>
            <a:spLocks noGrp="1"/>
          </p:cNvSpPr>
          <p:nvPr>
            <p:ph idx="1"/>
          </p:nvPr>
        </p:nvSpPr>
        <p:spPr/>
        <p:txBody>
          <a:bodyPr>
            <a:normAutofit/>
          </a:bodyPr>
          <a:lstStyle/>
          <a:p>
            <a:r>
              <a:rPr lang="fr-FR" b="1" i="1" dirty="0"/>
              <a:t>Diagnostic de chorionicité et </a:t>
            </a:r>
            <a:r>
              <a:rPr lang="fr-FR" b="1" i="1" dirty="0" smtClean="0"/>
              <a:t>d’</a:t>
            </a:r>
            <a:r>
              <a:rPr lang="fr-FR" b="1" i="1" dirty="0" err="1" smtClean="0"/>
              <a:t>amniocité</a:t>
            </a:r>
            <a:endParaRPr lang="fr-FR" b="1" i="1" dirty="0" smtClean="0"/>
          </a:p>
          <a:p>
            <a:pPr>
              <a:buFont typeface="Wingdings" panose="05000000000000000000" pitchFamily="2" charset="2"/>
              <a:buChar char="Ø"/>
            </a:pPr>
            <a:r>
              <a:rPr lang="fr-FR" dirty="0"/>
              <a:t>Le diagnostic de chorionicité est fondamental ,</a:t>
            </a:r>
            <a:r>
              <a:rPr lang="fr-FR" dirty="0" smtClean="0"/>
              <a:t> </a:t>
            </a:r>
            <a:r>
              <a:rPr lang="fr-FR" dirty="0"/>
              <a:t>il détermine le pronostic et influence la prise en charge en cas de pathologie d’un des </a:t>
            </a:r>
            <a:r>
              <a:rPr lang="fr-FR" dirty="0" smtClean="0"/>
              <a:t>jumeaux</a:t>
            </a:r>
          </a:p>
          <a:p>
            <a:pPr>
              <a:buFont typeface="Wingdings" panose="05000000000000000000" pitchFamily="2" charset="2"/>
              <a:buChar char="Ø"/>
            </a:pPr>
            <a:r>
              <a:rPr lang="fr-FR" dirty="0"/>
              <a:t>Elle doit être réalisée au mieux entre 10 et 12 SA mais dans tous les cas avant 15 SA afin d’avoir la certitude de la chorionicité. </a:t>
            </a:r>
            <a:endParaRPr lang="fr-FR" dirty="0" smtClean="0"/>
          </a:p>
          <a:p>
            <a:pPr>
              <a:buFont typeface="Wingdings" panose="05000000000000000000" pitchFamily="2" charset="2"/>
              <a:buChar char="§"/>
            </a:pPr>
            <a:r>
              <a:rPr lang="fr-FR" dirty="0" smtClean="0"/>
              <a:t>Le </a:t>
            </a:r>
            <a:r>
              <a:rPr lang="fr-FR" dirty="0"/>
              <a:t>diagnostic de chorionicité repose sur la recherche du signe du lambda (classiquement présent entre 8 et 15 SA) signant une grossesse </a:t>
            </a:r>
            <a:r>
              <a:rPr lang="fr-FR" dirty="0" smtClean="0"/>
              <a:t>bichoriale.</a:t>
            </a:r>
          </a:p>
          <a:p>
            <a:pPr>
              <a:buFont typeface="Wingdings" panose="05000000000000000000" pitchFamily="2" charset="2"/>
              <a:buChar char="§"/>
            </a:pPr>
            <a:r>
              <a:rPr lang="fr-FR" dirty="0"/>
              <a:t>À l’inverse, l’insertion de membrane en T est en faveur d’une grossesse monochoriale </a:t>
            </a:r>
            <a:endParaRPr lang="fr-FR" dirty="0" smtClean="0"/>
          </a:p>
        </p:txBody>
      </p:sp>
    </p:spTree>
    <p:extLst>
      <p:ext uri="{BB962C8B-B14F-4D97-AF65-F5344CB8AC3E}">
        <p14:creationId xmlns:p14="http://schemas.microsoft.com/office/powerpoint/2010/main" val="77884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pPr>
              <a:buFont typeface="Wingdings" panose="05000000000000000000" pitchFamily="2" charset="2"/>
              <a:buChar char="Ø"/>
            </a:pPr>
            <a:r>
              <a:rPr lang="fr-FR" dirty="0" smtClean="0"/>
              <a:t>Un </a:t>
            </a:r>
            <a:r>
              <a:rPr lang="fr-FR" dirty="0"/>
              <a:t>cliché caractéristique de l’un ou l’autre signe doit figurer sur le compte rendu échographique du 1er trimestre. Cet élément est essentiel puisque si le diagnostic n’est pas fait à ce moment, cela peut conduire à des erreurs diagnostiques en cas de complication de la </a:t>
            </a:r>
            <a:r>
              <a:rPr lang="fr-FR" dirty="0" smtClean="0"/>
              <a:t>grossesse</a:t>
            </a:r>
          </a:p>
          <a:p>
            <a:pPr>
              <a:buFont typeface="Wingdings" panose="05000000000000000000" pitchFamily="2" charset="2"/>
              <a:buChar char="Ø"/>
            </a:pPr>
            <a:r>
              <a:rPr lang="fr-FR" dirty="0"/>
              <a:t>Les mesures échographiques sont à réaliser de la même manière que pour une grossesse unique avec mesure de la clarté nucale pour chacun des jumeaux</a:t>
            </a:r>
            <a:endParaRPr lang="fr-FR" b="1" i="1" dirty="0"/>
          </a:p>
          <a:p>
            <a:endParaRPr lang="fr-FR" dirty="0"/>
          </a:p>
        </p:txBody>
      </p:sp>
    </p:spTree>
    <p:extLst>
      <p:ext uri="{BB962C8B-B14F-4D97-AF65-F5344CB8AC3E}">
        <p14:creationId xmlns:p14="http://schemas.microsoft.com/office/powerpoint/2010/main" val="2554645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b="1" dirty="0"/>
              <a:t>À 12 SA. La cloison dessine encore un lambda</a:t>
            </a:r>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224" y="2760811"/>
            <a:ext cx="4786044" cy="3605482"/>
          </a:xfrm>
        </p:spPr>
      </p:pic>
      <p:sp>
        <p:nvSpPr>
          <p:cNvPr id="5" name="Espace réservé du texte 4"/>
          <p:cNvSpPr>
            <a:spLocks noGrp="1"/>
          </p:cNvSpPr>
          <p:nvPr>
            <p:ph type="body" sz="quarter" idx="3"/>
          </p:nvPr>
        </p:nvSpPr>
        <p:spPr/>
        <p:txBody>
          <a:bodyPr/>
          <a:lstStyle/>
          <a:p>
            <a:r>
              <a:rPr lang="fr-FR" dirty="0"/>
              <a:t>Grossesse gémellaire </a:t>
            </a:r>
            <a:r>
              <a:rPr lang="fr-FR" dirty="0" err="1"/>
              <a:t>bichoriale</a:t>
            </a:r>
            <a:r>
              <a:rPr lang="fr-FR" dirty="0"/>
              <a:t> à 11 semaines</a:t>
            </a:r>
          </a:p>
        </p:txBody>
      </p:sp>
      <p:pic>
        <p:nvPicPr>
          <p:cNvPr id="7" name="Espace réservé du contenu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07608" y="2760810"/>
            <a:ext cx="5206732" cy="3605483"/>
          </a:xfrm>
        </p:spPr>
      </p:pic>
    </p:spTree>
    <p:extLst>
      <p:ext uri="{BB962C8B-B14F-4D97-AF65-F5344CB8AC3E}">
        <p14:creationId xmlns:p14="http://schemas.microsoft.com/office/powerpoint/2010/main" val="444507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dirty="0"/>
              <a:t> </a:t>
            </a:r>
            <a:r>
              <a:rPr lang="fr-FR" dirty="0" smtClean="0"/>
              <a:t>       </a:t>
            </a:r>
            <a:r>
              <a:rPr lang="fr-FR" b="1" dirty="0" smtClean="0"/>
              <a:t>À </a:t>
            </a:r>
            <a:r>
              <a:rPr lang="fr-FR" b="1" dirty="0"/>
              <a:t>10,5 SA, en 2D</a:t>
            </a:r>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9343" y="2760811"/>
            <a:ext cx="4934310" cy="3510593"/>
          </a:xfrm>
        </p:spPr>
      </p:pic>
      <p:sp>
        <p:nvSpPr>
          <p:cNvPr id="5" name="Espace réservé du texte 4"/>
          <p:cNvSpPr>
            <a:spLocks noGrp="1"/>
          </p:cNvSpPr>
          <p:nvPr>
            <p:ph type="body" sz="quarter" idx="3"/>
          </p:nvPr>
        </p:nvSpPr>
        <p:spPr/>
        <p:txBody>
          <a:bodyPr/>
          <a:lstStyle/>
          <a:p>
            <a:r>
              <a:rPr lang="fr-FR" b="1" dirty="0" smtClean="0"/>
              <a:t>   LA même </a:t>
            </a:r>
            <a:r>
              <a:rPr lang="fr-FR" b="1" dirty="0"/>
              <a:t>cloison en 3D</a:t>
            </a:r>
          </a:p>
        </p:txBody>
      </p:sp>
      <p:pic>
        <p:nvPicPr>
          <p:cNvPr id="7" name="Espace réservé du contenu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07608" y="2760811"/>
            <a:ext cx="4835796" cy="3510593"/>
          </a:xfrm>
        </p:spPr>
      </p:pic>
    </p:spTree>
    <p:extLst>
      <p:ext uri="{BB962C8B-B14F-4D97-AF65-F5344CB8AC3E}">
        <p14:creationId xmlns:p14="http://schemas.microsoft.com/office/powerpoint/2010/main" val="992831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98133"/>
            <a:ext cx="4749800" cy="3708399"/>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53667" y="1998133"/>
            <a:ext cx="5435600" cy="3903133"/>
          </a:xfrm>
        </p:spPr>
      </p:pic>
    </p:spTree>
    <p:extLst>
      <p:ext uri="{BB962C8B-B14F-4D97-AF65-F5344CB8AC3E}">
        <p14:creationId xmlns:p14="http://schemas.microsoft.com/office/powerpoint/2010/main" val="1118382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pPr>
              <a:buFont typeface="Wingdings" panose="05000000000000000000" pitchFamily="2" charset="2"/>
              <a:buChar char="§"/>
            </a:pPr>
            <a:r>
              <a:rPr lang="fr-FR" dirty="0" smtClean="0"/>
              <a:t>Les </a:t>
            </a:r>
            <a:r>
              <a:rPr lang="fr-FR" dirty="0"/>
              <a:t>grossesses multiples sont de grandes pourvoyeuses de prématurité et d'hypotrophie, ces complications pouvant influer sur les prises de décisions au moment du travail et de l'accouchement</a:t>
            </a:r>
          </a:p>
          <a:p>
            <a:pPr>
              <a:buFont typeface="Wingdings" panose="05000000000000000000" pitchFamily="2" charset="2"/>
              <a:buChar char="§"/>
            </a:pPr>
            <a:r>
              <a:rPr lang="fr-FR" dirty="0"/>
              <a:t>L'accouchement gémellaire, quelles que soient ses modalités, impose la présence d'une équipe au complet et d'un plateau technique suffisant : obstétricien, sages-femmes, anesthésiste, pédiatres, ainsi que des moyens suffisants adaptés à la situation avec la possibilité de transférer les enfants en néonatologie en cas d'accouchement prématuré</a:t>
            </a:r>
          </a:p>
        </p:txBody>
      </p:sp>
    </p:spTree>
    <p:extLst>
      <p:ext uri="{BB962C8B-B14F-4D97-AF65-F5344CB8AC3E}">
        <p14:creationId xmlns:p14="http://schemas.microsoft.com/office/powerpoint/2010/main" val="3072513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Accouchement des </a:t>
            </a:r>
            <a:r>
              <a:rPr lang="fr-FR" b="1" i="1" dirty="0" smtClean="0"/>
              <a:t>grossesses </a:t>
            </a:r>
            <a:r>
              <a:rPr lang="fr-FR" b="1" i="1" dirty="0"/>
              <a:t>gémellaires:</a:t>
            </a:r>
          </a:p>
        </p:txBody>
      </p:sp>
      <p:sp>
        <p:nvSpPr>
          <p:cNvPr id="3" name="Espace réservé du contenu 2"/>
          <p:cNvSpPr>
            <a:spLocks noGrp="1"/>
          </p:cNvSpPr>
          <p:nvPr>
            <p:ph idx="1"/>
          </p:nvPr>
        </p:nvSpPr>
        <p:spPr>
          <a:xfrm>
            <a:off x="676656" y="1940944"/>
            <a:ext cx="10753725" cy="3836922"/>
          </a:xfrm>
        </p:spPr>
        <p:txBody>
          <a:bodyPr>
            <a:normAutofit fontScale="70000" lnSpcReduction="20000"/>
          </a:bodyPr>
          <a:lstStyle/>
          <a:p>
            <a:endParaRPr lang="fr-FR" b="1" i="1" dirty="0" smtClean="0"/>
          </a:p>
          <a:p>
            <a:r>
              <a:rPr lang="fr-FR" sz="3400" b="1" i="1" u="sng" dirty="0" smtClean="0"/>
              <a:t>A)Choix </a:t>
            </a:r>
            <a:r>
              <a:rPr lang="fr-FR" sz="3400" b="1" i="1" u="sng" dirty="0"/>
              <a:t>de la voie </a:t>
            </a:r>
            <a:r>
              <a:rPr lang="fr-FR" sz="3400" b="1" i="1" u="sng" dirty="0" smtClean="0"/>
              <a:t>d’accouchement</a:t>
            </a:r>
            <a:r>
              <a:rPr lang="fr-FR" b="1" i="1" dirty="0" smtClean="0"/>
              <a:t>:</a:t>
            </a:r>
          </a:p>
          <a:p>
            <a:r>
              <a:rPr lang="fr-FR" dirty="0"/>
              <a:t>Il existe des indications absolues à la césarienne </a:t>
            </a:r>
            <a:r>
              <a:rPr lang="fr-FR" dirty="0" smtClean="0"/>
              <a:t>programmée</a:t>
            </a:r>
          </a:p>
          <a:p>
            <a:pPr>
              <a:buFont typeface="Wingdings" panose="05000000000000000000" pitchFamily="2" charset="2"/>
              <a:buChar char="§"/>
            </a:pPr>
            <a:r>
              <a:rPr lang="fr-FR" dirty="0" smtClean="0"/>
              <a:t> placenta prævia </a:t>
            </a:r>
            <a:r>
              <a:rPr lang="fr-FR" dirty="0"/>
              <a:t>recouvrant</a:t>
            </a:r>
            <a:r>
              <a:rPr lang="fr-FR" dirty="0" smtClean="0"/>
              <a:t>;</a:t>
            </a:r>
          </a:p>
          <a:p>
            <a:pPr>
              <a:buFont typeface="Wingdings" panose="05000000000000000000" pitchFamily="2" charset="2"/>
              <a:buChar char="§"/>
            </a:pPr>
            <a:r>
              <a:rPr lang="fr-FR" dirty="0" smtClean="0"/>
              <a:t> J1 </a:t>
            </a:r>
            <a:r>
              <a:rPr lang="fr-FR" dirty="0"/>
              <a:t>en présentation transverse </a:t>
            </a:r>
            <a:r>
              <a:rPr lang="fr-FR" dirty="0" smtClean="0"/>
              <a:t>;</a:t>
            </a:r>
          </a:p>
          <a:p>
            <a:pPr>
              <a:buFont typeface="Wingdings" panose="05000000000000000000" pitchFamily="2" charset="2"/>
              <a:buChar char="§"/>
            </a:pPr>
            <a:r>
              <a:rPr lang="fr-FR" dirty="0"/>
              <a:t>jumeaux conjoints. </a:t>
            </a:r>
            <a:endParaRPr lang="fr-FR" dirty="0" smtClean="0"/>
          </a:p>
          <a:p>
            <a:pPr>
              <a:buFont typeface="Wingdings" panose="05000000000000000000" pitchFamily="2" charset="2"/>
              <a:buChar char="§"/>
            </a:pPr>
            <a:r>
              <a:rPr lang="fr-FR" dirty="0" smtClean="0"/>
              <a:t> utérus pluri cicatriciel;</a:t>
            </a:r>
          </a:p>
          <a:p>
            <a:pPr>
              <a:buFont typeface="Wingdings" panose="05000000000000000000" pitchFamily="2" charset="2"/>
              <a:buChar char="§"/>
            </a:pPr>
            <a:r>
              <a:rPr lang="fr-FR" dirty="0" smtClean="0"/>
              <a:t> pathologie </a:t>
            </a:r>
            <a:r>
              <a:rPr lang="fr-FR" dirty="0"/>
              <a:t>gravidique sévère et instable ; </a:t>
            </a:r>
            <a:endParaRPr lang="fr-FR" dirty="0" smtClean="0"/>
          </a:p>
          <a:p>
            <a:pPr>
              <a:buFont typeface="Wingdings" panose="05000000000000000000" pitchFamily="2" charset="2"/>
              <a:buChar char="§"/>
            </a:pPr>
            <a:r>
              <a:rPr lang="fr-FR" dirty="0" smtClean="0"/>
              <a:t> grossesse </a:t>
            </a:r>
            <a:r>
              <a:rPr lang="fr-FR" dirty="0"/>
              <a:t>gémellaire monochoriale </a:t>
            </a:r>
            <a:r>
              <a:rPr lang="fr-FR" dirty="0" smtClean="0"/>
              <a:t>monoamniotique</a:t>
            </a:r>
          </a:p>
          <a:p>
            <a:pPr>
              <a:buFont typeface="Wingdings" panose="05000000000000000000" pitchFamily="2" charset="2"/>
              <a:buChar char="§"/>
            </a:pPr>
            <a:r>
              <a:rPr lang="fr-FR" dirty="0" smtClean="0"/>
              <a:t> L'utérus </a:t>
            </a:r>
            <a:r>
              <a:rPr lang="fr-FR" dirty="0"/>
              <a:t>cicatriciel est pour certains une indication de </a:t>
            </a:r>
            <a:r>
              <a:rPr lang="fr-FR" dirty="0" smtClean="0"/>
              <a:t>césarienne</a:t>
            </a:r>
          </a:p>
          <a:p>
            <a:pPr>
              <a:buFont typeface="Wingdings" panose="05000000000000000000" pitchFamily="2" charset="2"/>
              <a:buChar char="§"/>
            </a:pPr>
            <a:r>
              <a:rPr lang="fr-FR" dirty="0" smtClean="0"/>
              <a:t> La </a:t>
            </a:r>
            <a:r>
              <a:rPr lang="fr-FR" dirty="0"/>
              <a:t>présentation du siège du premier jumeau est pour beaucoup d'équipes une indication de césarienne programmée en raison des risques théoriques d'accrochage des fœtus.</a:t>
            </a:r>
            <a:endParaRPr lang="fr-FR" b="1" i="1" dirty="0"/>
          </a:p>
        </p:txBody>
      </p:sp>
    </p:spTree>
    <p:extLst>
      <p:ext uri="{BB962C8B-B14F-4D97-AF65-F5344CB8AC3E}">
        <p14:creationId xmlns:p14="http://schemas.microsoft.com/office/powerpoint/2010/main" val="1363340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2302933"/>
            <a:ext cx="4512733" cy="3522134"/>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9000" y="2396067"/>
            <a:ext cx="4715933" cy="3429000"/>
          </a:xfrm>
        </p:spPr>
      </p:pic>
    </p:spTree>
    <p:extLst>
      <p:ext uri="{BB962C8B-B14F-4D97-AF65-F5344CB8AC3E}">
        <p14:creationId xmlns:p14="http://schemas.microsoft.com/office/powerpoint/2010/main" val="3733313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a:t>B</a:t>
            </a:r>
            <a:r>
              <a:rPr lang="fr-FR" b="1" u="sng" dirty="0" smtClean="0"/>
              <a:t>)Terme </a:t>
            </a:r>
            <a:r>
              <a:rPr lang="fr-FR" b="1" u="sng" dirty="0"/>
              <a:t>d'accouchement des grossesses </a:t>
            </a:r>
            <a:r>
              <a:rPr lang="fr-FR" b="1" u="sng" dirty="0" smtClean="0"/>
              <a:t>gémellaires</a:t>
            </a:r>
            <a:r>
              <a:rPr lang="fr-FR" b="1" dirty="0" smtClean="0"/>
              <a:t>:</a:t>
            </a:r>
          </a:p>
          <a:p>
            <a:r>
              <a:rPr lang="fr-FR" dirty="0"/>
              <a:t>En cas de grossesse gémellaire </a:t>
            </a:r>
            <a:r>
              <a:rPr lang="fr-FR" dirty="0" err="1" smtClean="0"/>
              <a:t>bichoriale</a:t>
            </a:r>
            <a:r>
              <a:rPr lang="fr-FR" dirty="0" smtClean="0"/>
              <a:t>, </a:t>
            </a:r>
            <a:r>
              <a:rPr lang="fr-FR" dirty="0"/>
              <a:t>le CNGOF a recommandé, en l'absence de travail spontané, que le déclenchement du travail soit envisagé entre 38 SA et </a:t>
            </a:r>
            <a:r>
              <a:rPr lang="fr-FR" dirty="0" smtClean="0"/>
              <a:t>40 SA.</a:t>
            </a:r>
          </a:p>
          <a:p>
            <a:r>
              <a:rPr lang="fr-FR" dirty="0"/>
              <a:t>En cas de grossesse gémellaire monochoriale, et en l'absence de complications, Le CNGOF propose d'envisager l'accouchement à partir de 36 SA sans dépasser 38 SA + 6 jours avec une surveillance rapprochée </a:t>
            </a:r>
          </a:p>
          <a:p>
            <a:r>
              <a:rPr lang="fr-FR" dirty="0" smtClean="0"/>
              <a:t> </a:t>
            </a:r>
            <a:r>
              <a:rPr lang="fr-FR" dirty="0"/>
              <a:t>En cas de syndrome transfuseur-transfusé traité et stable, l'accouchement peut être envisagé entre 34 SA et 36 SA</a:t>
            </a:r>
            <a:endParaRPr lang="fr-FR" b="1" dirty="0"/>
          </a:p>
        </p:txBody>
      </p:sp>
    </p:spTree>
    <p:extLst>
      <p:ext uri="{BB962C8B-B14F-4D97-AF65-F5344CB8AC3E}">
        <p14:creationId xmlns:p14="http://schemas.microsoft.com/office/powerpoint/2010/main" val="3708922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r>
              <a:rPr lang="fr-FR" dirty="0" smtClean="0"/>
              <a:t>Du </a:t>
            </a:r>
            <a:r>
              <a:rPr lang="fr-FR" dirty="0"/>
              <a:t>fait de la surdistension utérine, le travail des grossesses gémellaires est le plus souvent spontané. Toutefois, dans certaines situations cliniques, un déclenchement peut </a:t>
            </a:r>
            <a:r>
              <a:rPr lang="fr-FR" dirty="0" smtClean="0"/>
              <a:t>être indiqué </a:t>
            </a:r>
            <a:r>
              <a:rPr lang="fr-FR" dirty="0"/>
              <a:t>alors que les conditions locales sont encore défavorables. </a:t>
            </a:r>
            <a:endParaRPr lang="fr-FR" dirty="0" smtClean="0"/>
          </a:p>
          <a:p>
            <a:r>
              <a:rPr lang="fr-FR" dirty="0" smtClean="0"/>
              <a:t>Les </a:t>
            </a:r>
            <a:r>
              <a:rPr lang="fr-FR" dirty="0"/>
              <a:t>protocoles de maturation cervicale utilisés en cas de grossesse unique s'appliquent aussi aux grossesses gémellaires, le pronostic de ces déclenchements du travail n'étant pas plus péjoratifs que ceux des grossesses uniques </a:t>
            </a:r>
            <a:r>
              <a:rPr lang="fr-FR" dirty="0" smtClean="0"/>
              <a:t>.</a:t>
            </a:r>
            <a:endParaRPr lang="fr-FR" dirty="0"/>
          </a:p>
        </p:txBody>
      </p:sp>
    </p:spTree>
    <p:extLst>
      <p:ext uri="{BB962C8B-B14F-4D97-AF65-F5344CB8AC3E}">
        <p14:creationId xmlns:p14="http://schemas.microsoft.com/office/powerpoint/2010/main" val="4095180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20000"/>
          </a:bodyPr>
          <a:lstStyle/>
          <a:p>
            <a:endParaRPr lang="fr-FR" b="1" i="1" dirty="0" smtClean="0"/>
          </a:p>
          <a:p>
            <a:r>
              <a:rPr lang="fr-FR" b="1" i="1" u="sng" dirty="0" smtClean="0"/>
              <a:t>C)Accouchement </a:t>
            </a:r>
            <a:r>
              <a:rPr lang="fr-FR" b="1" i="1" u="sng" dirty="0"/>
              <a:t>par voie </a:t>
            </a:r>
            <a:r>
              <a:rPr lang="fr-FR" b="1" i="1" u="sng" dirty="0" smtClean="0"/>
              <a:t>basse</a:t>
            </a:r>
            <a:r>
              <a:rPr lang="fr-FR" b="1" i="1" dirty="0" smtClean="0"/>
              <a:t>:</a:t>
            </a:r>
          </a:p>
          <a:p>
            <a:r>
              <a:rPr lang="fr-FR" dirty="0" smtClean="0"/>
              <a:t>-Il </a:t>
            </a:r>
            <a:r>
              <a:rPr lang="fr-FR" dirty="0"/>
              <a:t>est recommandé d'utiliser un appareil prévu pour enregistrer simultanément les deux fœtus sur le même support; </a:t>
            </a:r>
            <a:r>
              <a:rPr lang="fr-FR" dirty="0" smtClean="0"/>
              <a:t> </a:t>
            </a:r>
            <a:r>
              <a:rPr lang="fr-FR" dirty="0"/>
              <a:t>Le dépistage d'une </a:t>
            </a:r>
            <a:r>
              <a:rPr lang="fr-FR" dirty="0" smtClean="0"/>
              <a:t>asphyxie </a:t>
            </a:r>
            <a:r>
              <a:rPr lang="fr-FR" dirty="0"/>
              <a:t>per-</a:t>
            </a:r>
            <a:r>
              <a:rPr lang="fr-FR" dirty="0" err="1"/>
              <a:t>partum</a:t>
            </a:r>
            <a:r>
              <a:rPr lang="fr-FR" dirty="0"/>
              <a:t> est plus difficile pour les deux jumeaux mais surtout pour le second (pas de possibilité d'apprécier la couleur du liquide </a:t>
            </a:r>
            <a:r>
              <a:rPr lang="fr-FR" dirty="0" smtClean="0"/>
              <a:t>amniotique</a:t>
            </a:r>
          </a:p>
          <a:p>
            <a:r>
              <a:rPr lang="fr-FR" dirty="0" smtClean="0"/>
              <a:t>-Présence  </a:t>
            </a:r>
            <a:r>
              <a:rPr lang="fr-FR" dirty="0"/>
              <a:t>en salle </a:t>
            </a:r>
            <a:r>
              <a:rPr lang="fr-FR" dirty="0" smtClean="0"/>
              <a:t>d’accouchement ;</a:t>
            </a:r>
          </a:p>
          <a:p>
            <a:pPr>
              <a:buFont typeface="Wingdings" panose="05000000000000000000" pitchFamily="2" charset="2"/>
              <a:buChar char="Ø"/>
            </a:pPr>
            <a:r>
              <a:rPr lang="fr-FR" dirty="0" smtClean="0"/>
              <a:t>du </a:t>
            </a:r>
            <a:r>
              <a:rPr lang="fr-FR" dirty="0"/>
              <a:t>gynécologue </a:t>
            </a:r>
            <a:r>
              <a:rPr lang="fr-FR" dirty="0" smtClean="0"/>
              <a:t>obstétricien expérimenté </a:t>
            </a:r>
            <a:r>
              <a:rPr lang="fr-FR" dirty="0"/>
              <a:t>et formé à la réalisation </a:t>
            </a:r>
            <a:r>
              <a:rPr lang="fr-FR" dirty="0" smtClean="0"/>
              <a:t> des </a:t>
            </a:r>
            <a:r>
              <a:rPr lang="fr-FR" dirty="0"/>
              <a:t>manœuvres,  </a:t>
            </a:r>
            <a:endParaRPr lang="fr-FR" dirty="0" smtClean="0"/>
          </a:p>
          <a:p>
            <a:pPr>
              <a:buFont typeface="Wingdings" panose="05000000000000000000" pitchFamily="2" charset="2"/>
              <a:buChar char="Ø"/>
            </a:pPr>
            <a:r>
              <a:rPr lang="fr-FR" dirty="0" smtClean="0"/>
              <a:t>de l’équipe d’anesthésie</a:t>
            </a:r>
            <a:r>
              <a:rPr lang="fr-FR" dirty="0"/>
              <a:t>, </a:t>
            </a:r>
            <a:endParaRPr lang="fr-FR" dirty="0" smtClean="0"/>
          </a:p>
          <a:p>
            <a:pPr>
              <a:buFont typeface="Wingdings" panose="05000000000000000000" pitchFamily="2" charset="2"/>
              <a:buChar char="Ø"/>
            </a:pPr>
            <a:r>
              <a:rPr lang="fr-FR" dirty="0" smtClean="0"/>
              <a:t> </a:t>
            </a:r>
            <a:r>
              <a:rPr lang="fr-FR" dirty="0"/>
              <a:t>La disponibilité immédiate d'un pédiatre, voire d'une équipe pédiatrique, est recommandée pour la prise en charge des nouveau-nés </a:t>
            </a:r>
            <a:r>
              <a:rPr lang="fr-FR" dirty="0" smtClean="0"/>
              <a:t> </a:t>
            </a:r>
          </a:p>
        </p:txBody>
      </p:sp>
    </p:spTree>
    <p:extLst>
      <p:ext uri="{BB962C8B-B14F-4D97-AF65-F5344CB8AC3E}">
        <p14:creationId xmlns:p14="http://schemas.microsoft.com/office/powerpoint/2010/main" val="4263102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b="1" u="sng" dirty="0" smtClean="0"/>
              <a:t>1)Accouchement </a:t>
            </a:r>
            <a:r>
              <a:rPr lang="fr-FR" b="1" u="sng" dirty="0"/>
              <a:t>du premier </a:t>
            </a:r>
            <a:r>
              <a:rPr lang="fr-FR" b="1" u="sng" dirty="0" smtClean="0"/>
              <a:t>jumeau</a:t>
            </a:r>
            <a:r>
              <a:rPr lang="fr-FR" b="1" u="sng" dirty="0" smtClean="0"/>
              <a:t>:</a:t>
            </a:r>
          </a:p>
          <a:p>
            <a:pPr>
              <a:buFont typeface="Wingdings" panose="05000000000000000000" pitchFamily="2" charset="2"/>
              <a:buChar char="§"/>
            </a:pPr>
            <a:r>
              <a:rPr lang="fr-FR" dirty="0"/>
              <a:t>La surveillance du travail et l’accouchement du premier jumeau en présentation céphalique n’ont pas de particularité par rapport à ceux d’un enfant unique.</a:t>
            </a:r>
            <a:endParaRPr lang="fr-FR" b="1" u="sng" dirty="0" smtClean="0"/>
          </a:p>
          <a:p>
            <a:pPr>
              <a:buFont typeface="Wingdings" panose="05000000000000000000" pitchFamily="2" charset="2"/>
              <a:buChar char="§"/>
            </a:pPr>
            <a:r>
              <a:rPr lang="fr-FR" dirty="0"/>
              <a:t>on procédera comme lors d'un accouchement </a:t>
            </a:r>
            <a:r>
              <a:rPr lang="fr-FR" dirty="0" smtClean="0"/>
              <a:t>singleton</a:t>
            </a:r>
          </a:p>
          <a:p>
            <a:pPr>
              <a:buFont typeface="Wingdings" panose="05000000000000000000" pitchFamily="2" charset="2"/>
              <a:buChar char="§"/>
            </a:pPr>
            <a:r>
              <a:rPr lang="fr-FR" dirty="0"/>
              <a:t>la rupture de la poche des eaux est réalisée dans les mêmes </a:t>
            </a:r>
            <a:r>
              <a:rPr lang="fr-FR" dirty="0" smtClean="0"/>
              <a:t>conditions</a:t>
            </a:r>
            <a:endParaRPr lang="fr-FR" dirty="0" smtClean="0"/>
          </a:p>
          <a:p>
            <a:pPr>
              <a:buFont typeface="Wingdings" panose="05000000000000000000" pitchFamily="2" charset="2"/>
              <a:buChar char="§"/>
            </a:pPr>
            <a:r>
              <a:rPr lang="fr-FR" dirty="0" smtClean="0"/>
              <a:t> </a:t>
            </a:r>
            <a:r>
              <a:rPr lang="fr-FR" dirty="0"/>
              <a:t>ne faire accoucher J1 que lorsque la dilatation est complète  : dans le cas contraire, l'accoucheur s'expose à de grandes difficultés en cas de manœuvres sur J2.</a:t>
            </a:r>
            <a:endParaRPr lang="fr-FR" b="1" u="sng" dirty="0"/>
          </a:p>
        </p:txBody>
      </p:sp>
    </p:spTree>
    <p:extLst>
      <p:ext uri="{BB962C8B-B14F-4D97-AF65-F5344CB8AC3E}">
        <p14:creationId xmlns:p14="http://schemas.microsoft.com/office/powerpoint/2010/main" val="1224402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b="1" u="sng" dirty="0" smtClean="0"/>
          </a:p>
          <a:p>
            <a:r>
              <a:rPr lang="fr-FR" b="1" u="sng" dirty="0" smtClean="0"/>
              <a:t>2)Intervalle libre:</a:t>
            </a:r>
          </a:p>
          <a:p>
            <a:pPr>
              <a:buFont typeface="Wingdings" panose="05000000000000000000" pitchFamily="2" charset="2"/>
              <a:buChar char="§"/>
            </a:pPr>
            <a:r>
              <a:rPr lang="fr-FR" dirty="0"/>
              <a:t>Il s’agit de la période de temps qui sépare l’accouchement du premier jumeau de celui du </a:t>
            </a:r>
            <a:r>
              <a:rPr lang="fr-FR" dirty="0" smtClean="0"/>
              <a:t>deuxième</a:t>
            </a:r>
          </a:p>
          <a:p>
            <a:pPr>
              <a:buFont typeface="Wingdings" panose="05000000000000000000" pitchFamily="2" charset="2"/>
              <a:buChar char="§"/>
            </a:pPr>
            <a:r>
              <a:rPr lang="fr-FR" dirty="0"/>
              <a:t>Dans un premier temps, il faut arrêter la perfusion d’ocytocine si celle-ci avait été mise en </a:t>
            </a:r>
            <a:r>
              <a:rPr lang="fr-FR" dirty="0" smtClean="0"/>
              <a:t>place</a:t>
            </a:r>
          </a:p>
          <a:p>
            <a:pPr>
              <a:buFont typeface="Wingdings" panose="05000000000000000000" pitchFamily="2" charset="2"/>
              <a:buChar char="§"/>
            </a:pPr>
            <a:r>
              <a:rPr lang="fr-FR" dirty="0" smtClean="0"/>
              <a:t> </a:t>
            </a:r>
            <a:r>
              <a:rPr lang="fr-FR" dirty="0"/>
              <a:t>Il faut vérifier la présentation de ce deuxième jumeau</a:t>
            </a:r>
            <a:r>
              <a:rPr lang="fr-FR" dirty="0" smtClean="0"/>
              <a:t>.</a:t>
            </a:r>
          </a:p>
          <a:p>
            <a:pPr>
              <a:buFont typeface="Wingdings" panose="05000000000000000000" pitchFamily="2" charset="2"/>
              <a:buChar char="§"/>
            </a:pPr>
            <a:r>
              <a:rPr lang="fr-FR" dirty="0" smtClean="0"/>
              <a:t> </a:t>
            </a:r>
            <a:r>
              <a:rPr lang="fr-FR" dirty="0"/>
              <a:t>sachant qu’il est raisonnable de ne pas dépasser un quart d’heure entre les deux </a:t>
            </a:r>
            <a:r>
              <a:rPr lang="fr-FR" dirty="0" smtClean="0"/>
              <a:t>naissances</a:t>
            </a:r>
            <a:r>
              <a:rPr lang="fr-FR" dirty="0"/>
              <a:t> </a:t>
            </a:r>
            <a:r>
              <a:rPr lang="fr-FR" dirty="0" smtClean="0"/>
              <a:t>( </a:t>
            </a:r>
            <a:r>
              <a:rPr lang="fr-FR" dirty="0"/>
              <a:t>plus l'intervalle entre la naissance des jumeaux s'allonge, plus le risque de césarienne sur J2 </a:t>
            </a:r>
            <a:r>
              <a:rPr lang="fr-FR" dirty="0" smtClean="0"/>
              <a:t>augmente) .</a:t>
            </a:r>
            <a:endParaRPr lang="fr-FR" b="1" u="sng" dirty="0"/>
          </a:p>
        </p:txBody>
      </p:sp>
    </p:spTree>
    <p:extLst>
      <p:ext uri="{BB962C8B-B14F-4D97-AF65-F5344CB8AC3E}">
        <p14:creationId xmlns:p14="http://schemas.microsoft.com/office/powerpoint/2010/main" val="206828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t>3)Accouchement </a:t>
            </a:r>
            <a:r>
              <a:rPr lang="fr-FR" b="1" u="sng" dirty="0"/>
              <a:t>du second </a:t>
            </a:r>
            <a:r>
              <a:rPr lang="fr-FR" b="1" u="sng" dirty="0" smtClean="0"/>
              <a:t>jumeau :</a:t>
            </a:r>
          </a:p>
          <a:p>
            <a:pPr>
              <a:buFont typeface="Wingdings" panose="05000000000000000000" pitchFamily="2" charset="2"/>
              <a:buChar char="Ø"/>
            </a:pPr>
            <a:r>
              <a:rPr lang="fr-FR" i="1" u="sng" dirty="0"/>
              <a:t>J2 est en présentation non </a:t>
            </a:r>
            <a:r>
              <a:rPr lang="fr-FR" i="1" u="sng" dirty="0" smtClean="0"/>
              <a:t>céphalique :</a:t>
            </a:r>
          </a:p>
          <a:p>
            <a:pPr>
              <a:buFont typeface="Wingdings" panose="05000000000000000000" pitchFamily="2" charset="2"/>
              <a:buChar char="§"/>
            </a:pPr>
            <a:r>
              <a:rPr lang="fr-FR" dirty="0" smtClean="0"/>
              <a:t> version </a:t>
            </a:r>
            <a:r>
              <a:rPr lang="fr-FR" dirty="0"/>
              <a:t>par manœuvre interne puis grande extraction de siège si présentation </a:t>
            </a:r>
            <a:r>
              <a:rPr lang="fr-FR" dirty="0" smtClean="0"/>
              <a:t>transverse</a:t>
            </a:r>
          </a:p>
          <a:p>
            <a:pPr>
              <a:buFont typeface="Wingdings" panose="05000000000000000000" pitchFamily="2" charset="2"/>
              <a:buChar char="§"/>
            </a:pPr>
            <a:r>
              <a:rPr lang="fr-FR" dirty="0"/>
              <a:t>grande extraction de siège si présentation du </a:t>
            </a:r>
            <a:r>
              <a:rPr lang="fr-FR" dirty="0" smtClean="0"/>
              <a:t>siège</a:t>
            </a:r>
          </a:p>
          <a:p>
            <a:pPr marL="0" indent="0">
              <a:buNone/>
            </a:pPr>
            <a:r>
              <a:rPr lang="fr-FR" dirty="0"/>
              <a:t>Les manœuvres d'extraction sont en général faciles car le fœtus est dans un utérus à moitié vide, la dilatation est complète, la filière génitale prête pour laisser passer le second jumeau.</a:t>
            </a:r>
          </a:p>
          <a:p>
            <a:pPr>
              <a:buFont typeface="Wingdings" panose="05000000000000000000" pitchFamily="2" charset="2"/>
              <a:buChar char="§"/>
            </a:pPr>
            <a:endParaRPr lang="fr-FR" b="1" i="1" u="sng" dirty="0"/>
          </a:p>
        </p:txBody>
      </p:sp>
    </p:spTree>
    <p:extLst>
      <p:ext uri="{BB962C8B-B14F-4D97-AF65-F5344CB8AC3E}">
        <p14:creationId xmlns:p14="http://schemas.microsoft.com/office/powerpoint/2010/main" val="3772208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Wingdings" panose="05000000000000000000" pitchFamily="2" charset="2"/>
              <a:buChar char="Ø"/>
            </a:pPr>
            <a:endParaRPr lang="fr-FR" i="1" u="sng" dirty="0" smtClean="0"/>
          </a:p>
          <a:p>
            <a:pPr>
              <a:buFont typeface="Wingdings" panose="05000000000000000000" pitchFamily="2" charset="2"/>
              <a:buChar char="Ø"/>
            </a:pPr>
            <a:r>
              <a:rPr lang="fr-FR" i="1" u="sng" dirty="0" smtClean="0"/>
              <a:t>J2 </a:t>
            </a:r>
            <a:r>
              <a:rPr lang="fr-FR" i="1" u="sng" dirty="0"/>
              <a:t>est en présentation </a:t>
            </a:r>
            <a:r>
              <a:rPr lang="fr-FR" i="1" u="sng" dirty="0" smtClean="0"/>
              <a:t>céphalique :</a:t>
            </a:r>
          </a:p>
          <a:p>
            <a:pPr>
              <a:buFont typeface="Wingdings" panose="05000000000000000000" pitchFamily="2" charset="2"/>
              <a:buChar char="ü"/>
            </a:pPr>
            <a:r>
              <a:rPr lang="fr-FR" dirty="0"/>
              <a:t>Si la présentation est engagée ou en voie d'engagement, l'accouchement pourra avoir lieu immédiatement. On réalise une rupture artificielle des membranes, on reprend l'ocytocine et les efforts </a:t>
            </a:r>
            <a:r>
              <a:rPr lang="fr-FR" dirty="0" smtClean="0"/>
              <a:t>expulsifs</a:t>
            </a:r>
          </a:p>
          <a:p>
            <a:pPr>
              <a:buFont typeface="Wingdings" panose="05000000000000000000" pitchFamily="2" charset="2"/>
              <a:buChar char="ü"/>
            </a:pPr>
            <a:r>
              <a:rPr lang="fr-FR" dirty="0"/>
              <a:t>Si la présentation est mobile et, a fortiori, haute, une manœuvre de version par manœuvre interne puis de grande extraction de siège sera </a:t>
            </a:r>
            <a:r>
              <a:rPr lang="fr-FR" dirty="0" smtClean="0"/>
              <a:t>réalisée</a:t>
            </a:r>
          </a:p>
          <a:p>
            <a:pPr marL="0" indent="0">
              <a:buNone/>
            </a:pPr>
            <a:endParaRPr lang="fr-FR" i="1" u="sng" dirty="0" smtClean="0"/>
          </a:p>
          <a:p>
            <a:endParaRPr lang="fr-FR" i="1" u="sng" dirty="0"/>
          </a:p>
        </p:txBody>
      </p:sp>
    </p:spTree>
    <p:extLst>
      <p:ext uri="{BB962C8B-B14F-4D97-AF65-F5344CB8AC3E}">
        <p14:creationId xmlns:p14="http://schemas.microsoft.com/office/powerpoint/2010/main" val="1290385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dirty="0" smtClean="0"/>
          </a:p>
          <a:p>
            <a:r>
              <a:rPr lang="fr-FR" b="1" u="sng" dirty="0" smtClean="0"/>
              <a:t>4)Délivrance :</a:t>
            </a:r>
          </a:p>
          <a:p>
            <a:pPr>
              <a:buFont typeface="Wingdings" panose="05000000000000000000" pitchFamily="2" charset="2"/>
              <a:buChar char="§"/>
            </a:pPr>
            <a:r>
              <a:rPr lang="fr-FR" dirty="0"/>
              <a:t>Le risque hémorragique est élevé, lié à la distension </a:t>
            </a:r>
            <a:r>
              <a:rPr lang="fr-FR" dirty="0" smtClean="0"/>
              <a:t>utérine</a:t>
            </a:r>
          </a:p>
          <a:p>
            <a:pPr>
              <a:buFont typeface="Wingdings" panose="05000000000000000000" pitchFamily="2" charset="2"/>
              <a:buChar char="§"/>
            </a:pPr>
            <a:r>
              <a:rPr lang="fr-FR" dirty="0"/>
              <a:t>La délivrance doit être dirigée (5 UI d'ocytocine</a:t>
            </a:r>
            <a:r>
              <a:rPr lang="fr-FR" dirty="0" smtClean="0"/>
              <a:t>)</a:t>
            </a:r>
          </a:p>
          <a:p>
            <a:pPr>
              <a:buFont typeface="Wingdings" panose="05000000000000000000" pitchFamily="2" charset="2"/>
              <a:buChar char="§"/>
            </a:pPr>
            <a:r>
              <a:rPr lang="fr-FR" dirty="0"/>
              <a:t>Nous préconisons une délivrance artificielle rapidement si la délivrance naturelle n'a pas eu lieu dans les minutes qui suivent la naissance de J2</a:t>
            </a:r>
            <a:r>
              <a:rPr lang="fr-FR" dirty="0" smtClean="0"/>
              <a:t>.</a:t>
            </a:r>
          </a:p>
          <a:p>
            <a:pPr>
              <a:buFont typeface="Wingdings" panose="05000000000000000000" pitchFamily="2" charset="2"/>
              <a:buChar char="§"/>
            </a:pPr>
            <a:r>
              <a:rPr lang="fr-FR" dirty="0"/>
              <a:t>Une perfusion d'ocytocine pour prévenir une atonie utérine est </a:t>
            </a:r>
            <a:r>
              <a:rPr lang="fr-FR" dirty="0" smtClean="0"/>
              <a:t>systématique</a:t>
            </a:r>
          </a:p>
          <a:p>
            <a:pPr>
              <a:buFont typeface="Wingdings" panose="05000000000000000000" pitchFamily="2" charset="2"/>
              <a:buChar char="§"/>
            </a:pPr>
            <a:r>
              <a:rPr lang="fr-FR" dirty="0"/>
              <a:t>La délivrance est une phase dangereuse pour la mère ; elle doit donc être surveillée de façon rapprochée durant les deux heures au moins suivant la délivrance </a:t>
            </a:r>
            <a:r>
              <a:rPr lang="fr-FR" dirty="0" smtClean="0"/>
              <a:t>.</a:t>
            </a:r>
            <a:endParaRPr lang="fr-FR" b="1" u="sng" dirty="0"/>
          </a:p>
        </p:txBody>
      </p:sp>
    </p:spTree>
    <p:extLst>
      <p:ext uri="{BB962C8B-B14F-4D97-AF65-F5344CB8AC3E}">
        <p14:creationId xmlns:p14="http://schemas.microsoft.com/office/powerpoint/2010/main" val="22895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latin typeface="Algerian" panose="04020705040A02060702" pitchFamily="82" charset="0"/>
              </a:rPr>
              <a:t>Fréquence et évolution dans le temps</a:t>
            </a:r>
          </a:p>
        </p:txBody>
      </p:sp>
      <p:sp>
        <p:nvSpPr>
          <p:cNvPr id="3" name="Espace réservé du contenu 2"/>
          <p:cNvSpPr>
            <a:spLocks noGrp="1"/>
          </p:cNvSpPr>
          <p:nvPr>
            <p:ph idx="1"/>
          </p:nvPr>
        </p:nvSpPr>
        <p:spPr/>
        <p:txBody>
          <a:bodyPr/>
          <a:lstStyle/>
          <a:p>
            <a:endParaRPr lang="fr-FR" dirty="0" smtClean="0"/>
          </a:p>
          <a:p>
            <a:pPr>
              <a:buFont typeface="Wingdings" panose="05000000000000000000" pitchFamily="2" charset="2"/>
              <a:buChar char="§"/>
            </a:pPr>
            <a:r>
              <a:rPr lang="fr-FR" dirty="0" smtClean="0"/>
              <a:t>La </a:t>
            </a:r>
            <a:r>
              <a:rPr lang="fr-FR" dirty="0"/>
              <a:t>fréquence des jumeaux est de l’ordre de 1 pour 80 accouchements soit 1,2 </a:t>
            </a:r>
            <a:r>
              <a:rPr lang="fr-FR" dirty="0" smtClean="0"/>
              <a:t>%.</a:t>
            </a:r>
          </a:p>
          <a:p>
            <a:pPr>
              <a:buFont typeface="Wingdings" panose="05000000000000000000" pitchFamily="2" charset="2"/>
              <a:buChar char="§"/>
            </a:pPr>
            <a:r>
              <a:rPr lang="fr-FR" dirty="0"/>
              <a:t>En fait depuis 30 ans, on observe une augmentation du nombre des grossesses </a:t>
            </a:r>
            <a:r>
              <a:rPr lang="fr-FR" dirty="0" smtClean="0"/>
              <a:t>gémellaires</a:t>
            </a:r>
          </a:p>
          <a:p>
            <a:pPr>
              <a:buFont typeface="Wingdings" panose="05000000000000000000" pitchFamily="2" charset="2"/>
              <a:buChar char="§"/>
            </a:pPr>
            <a:r>
              <a:rPr lang="fr-FR" dirty="0"/>
              <a:t>Certains facteurs ont pu expliquer cette augmentation </a:t>
            </a:r>
            <a:r>
              <a:rPr lang="fr-FR" dirty="0" smtClean="0"/>
              <a:t>:</a:t>
            </a:r>
          </a:p>
          <a:p>
            <a:pPr>
              <a:buFont typeface="Wingdings" panose="05000000000000000000" pitchFamily="2" charset="2"/>
              <a:buChar char="ü"/>
            </a:pPr>
            <a:r>
              <a:rPr lang="fr-FR" dirty="0" smtClean="0"/>
              <a:t> </a:t>
            </a:r>
            <a:r>
              <a:rPr lang="fr-FR" dirty="0"/>
              <a:t>la multiplication des traitements de la </a:t>
            </a:r>
            <a:r>
              <a:rPr lang="fr-FR" dirty="0" smtClean="0"/>
              <a:t>stérilité</a:t>
            </a:r>
          </a:p>
          <a:p>
            <a:pPr>
              <a:buFont typeface="Wingdings" panose="05000000000000000000" pitchFamily="2" charset="2"/>
              <a:buChar char="ü"/>
            </a:pPr>
            <a:r>
              <a:rPr lang="fr-FR" dirty="0" smtClean="0"/>
              <a:t> l’âge </a:t>
            </a:r>
            <a:r>
              <a:rPr lang="fr-FR" dirty="0"/>
              <a:t>maternel : le risque de grossesse gémellaire dizygote augmente jusqu’à l’âge de 37 </a:t>
            </a:r>
            <a:r>
              <a:rPr lang="fr-FR" dirty="0" smtClean="0"/>
              <a:t>ans.</a:t>
            </a:r>
            <a:endParaRPr lang="fr-FR" dirty="0"/>
          </a:p>
        </p:txBody>
      </p:sp>
    </p:spTree>
    <p:extLst>
      <p:ext uri="{BB962C8B-B14F-4D97-AF65-F5344CB8AC3E}">
        <p14:creationId xmlns:p14="http://schemas.microsoft.com/office/powerpoint/2010/main" val="135745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endParaRPr lang="fr-FR" b="1" dirty="0" smtClean="0"/>
          </a:p>
          <a:p>
            <a:r>
              <a:rPr lang="fr-FR" b="1" u="sng" dirty="0" smtClean="0"/>
              <a:t>D)Complications </a:t>
            </a:r>
            <a:r>
              <a:rPr lang="fr-FR" b="1" u="sng" dirty="0"/>
              <a:t>de </a:t>
            </a:r>
            <a:r>
              <a:rPr lang="fr-FR" b="1" u="sng" dirty="0" smtClean="0"/>
              <a:t>l’accouchement</a:t>
            </a:r>
          </a:p>
          <a:p>
            <a:r>
              <a:rPr lang="fr-FR" i="1" u="sng" dirty="0"/>
              <a:t>Complications </a:t>
            </a:r>
            <a:r>
              <a:rPr lang="fr-FR" i="1" u="sng" dirty="0" smtClean="0"/>
              <a:t>non-spécifiques :</a:t>
            </a:r>
          </a:p>
          <a:p>
            <a:pPr>
              <a:buFont typeface="Wingdings" panose="05000000000000000000" pitchFamily="2" charset="2"/>
              <a:buChar char="v"/>
            </a:pPr>
            <a:r>
              <a:rPr lang="fr-FR" dirty="0" smtClean="0"/>
              <a:t> </a:t>
            </a:r>
            <a:r>
              <a:rPr lang="fr-FR" dirty="0"/>
              <a:t>Dystocie </a:t>
            </a:r>
            <a:r>
              <a:rPr lang="fr-FR" dirty="0" smtClean="0"/>
              <a:t>dynamique</a:t>
            </a:r>
          </a:p>
          <a:p>
            <a:pPr>
              <a:buFont typeface="Wingdings" panose="05000000000000000000" pitchFamily="2" charset="2"/>
              <a:buChar char="v"/>
            </a:pPr>
            <a:r>
              <a:rPr lang="fr-FR" dirty="0" smtClean="0"/>
              <a:t>  </a:t>
            </a:r>
            <a:r>
              <a:rPr lang="fr-FR" dirty="0"/>
              <a:t>Procidence du cordon </a:t>
            </a:r>
            <a:endParaRPr lang="fr-FR" dirty="0" smtClean="0"/>
          </a:p>
          <a:p>
            <a:pPr>
              <a:buFont typeface="Wingdings" panose="05000000000000000000" pitchFamily="2" charset="2"/>
              <a:buChar char="v"/>
            </a:pPr>
            <a:r>
              <a:rPr lang="fr-FR" dirty="0" smtClean="0"/>
              <a:t> </a:t>
            </a:r>
            <a:r>
              <a:rPr lang="fr-FR" dirty="0"/>
              <a:t>Hémorragie de la </a:t>
            </a:r>
            <a:r>
              <a:rPr lang="fr-FR" dirty="0" smtClean="0"/>
              <a:t>délivrance</a:t>
            </a:r>
          </a:p>
          <a:p>
            <a:r>
              <a:rPr lang="fr-FR" i="1" u="sng" dirty="0"/>
              <a:t>Les complications spécifiques :</a:t>
            </a:r>
          </a:p>
          <a:p>
            <a:r>
              <a:rPr lang="fr-FR" dirty="0"/>
              <a:t>Des dystocies spécifiques de la grossesse gémellaire peuvent s'observer même si elles sont très rares [15]. Ces complications s'observent essentiellement en cas d'accouchement très prématurés avec de petits fœtus. Il s'agit de :</a:t>
            </a:r>
          </a:p>
          <a:p>
            <a:pPr marL="0" indent="0">
              <a:buNone/>
            </a:pPr>
            <a:endParaRPr lang="fr-FR" b="1" i="1" u="sng" dirty="0"/>
          </a:p>
        </p:txBody>
      </p:sp>
    </p:spTree>
    <p:extLst>
      <p:ext uri="{BB962C8B-B14F-4D97-AF65-F5344CB8AC3E}">
        <p14:creationId xmlns:p14="http://schemas.microsoft.com/office/powerpoint/2010/main" val="3576898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b="1" dirty="0" smtClean="0"/>
          </a:p>
          <a:p>
            <a:endParaRPr lang="fr-FR" b="1" dirty="0"/>
          </a:p>
          <a:p>
            <a:r>
              <a:rPr lang="fr-FR" b="1" dirty="0" smtClean="0"/>
              <a:t>la </a:t>
            </a:r>
            <a:r>
              <a:rPr lang="fr-FR" b="1" dirty="0"/>
              <a:t>collision </a:t>
            </a:r>
            <a:r>
              <a:rPr lang="fr-FR" dirty="0"/>
              <a:t>qui empêche l'engagement puisque les deux fœtus abordent ensemble le détroit supérieur; la seule issue est la césarienne ;</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7502" y="2157732"/>
            <a:ext cx="4779034" cy="4415596"/>
          </a:xfrm>
        </p:spPr>
      </p:pic>
    </p:spTree>
    <p:extLst>
      <p:ext uri="{BB962C8B-B14F-4D97-AF65-F5344CB8AC3E}">
        <p14:creationId xmlns:p14="http://schemas.microsoft.com/office/powerpoint/2010/main" val="2955667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b="1" dirty="0" smtClean="0"/>
          </a:p>
          <a:p>
            <a:endParaRPr lang="fr-FR" b="1" dirty="0"/>
          </a:p>
          <a:p>
            <a:r>
              <a:rPr lang="fr-FR" b="1" dirty="0" smtClean="0"/>
              <a:t>la </a:t>
            </a:r>
            <a:r>
              <a:rPr lang="fr-FR" b="1" dirty="0"/>
              <a:t>compaction </a:t>
            </a:r>
            <a:r>
              <a:rPr lang="fr-FR" dirty="0"/>
              <a:t>qui s'observe exceptionnellement lorsque les deux jumeaux se sont engagés ensemble mais ne peuvent progresser plus loin</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72995" y="2157732"/>
            <a:ext cx="5046453" cy="3949770"/>
          </a:xfrm>
        </p:spPr>
      </p:pic>
    </p:spTree>
    <p:extLst>
      <p:ext uri="{BB962C8B-B14F-4D97-AF65-F5344CB8AC3E}">
        <p14:creationId xmlns:p14="http://schemas.microsoft.com/office/powerpoint/2010/main" val="580913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a:xfrm>
            <a:off x="657224" y="2141605"/>
            <a:ext cx="4663440" cy="3767328"/>
          </a:xfrm>
        </p:spPr>
        <p:txBody>
          <a:bodyPr/>
          <a:lstStyle/>
          <a:p>
            <a:endParaRPr lang="fr-FR" b="1" dirty="0" smtClean="0"/>
          </a:p>
          <a:p>
            <a:endParaRPr lang="fr-FR" b="1" dirty="0"/>
          </a:p>
          <a:p>
            <a:r>
              <a:rPr lang="fr-FR" b="1" dirty="0" smtClean="0"/>
              <a:t>l'impaction</a:t>
            </a:r>
            <a:r>
              <a:rPr lang="fr-FR" dirty="0" smtClean="0"/>
              <a:t> </a:t>
            </a:r>
            <a:r>
              <a:rPr lang="fr-FR" dirty="0"/>
              <a:t>s'observe lorsque J2 s'engage alors que l'expulsion de J1 n'est pas terminée. Le seul traitement est la césarienne</a:t>
            </a:r>
            <a:endParaRPr lang="fr-FR" i="1" u="sng"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4151" y="2157732"/>
            <a:ext cx="4942936" cy="4130926"/>
          </a:xfrm>
        </p:spPr>
      </p:pic>
    </p:spTree>
    <p:extLst>
      <p:ext uri="{BB962C8B-B14F-4D97-AF65-F5344CB8AC3E}">
        <p14:creationId xmlns:p14="http://schemas.microsoft.com/office/powerpoint/2010/main" val="1300364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b="1" u="sng" dirty="0" smtClean="0"/>
          </a:p>
          <a:p>
            <a:r>
              <a:rPr lang="fr-FR" b="1" u="sng" dirty="0" smtClean="0"/>
              <a:t>E)Cas </a:t>
            </a:r>
            <a:r>
              <a:rPr lang="fr-FR" b="1" u="sng" dirty="0"/>
              <a:t>particuliers : grossesses </a:t>
            </a:r>
            <a:r>
              <a:rPr lang="fr-FR" b="1" u="sng" dirty="0" err="1"/>
              <a:t>monochoriales</a:t>
            </a:r>
            <a:r>
              <a:rPr lang="fr-FR" b="1" u="sng" dirty="0"/>
              <a:t> </a:t>
            </a:r>
            <a:r>
              <a:rPr lang="fr-FR" b="1" u="sng" dirty="0" err="1" smtClean="0"/>
              <a:t>monoamniotiques</a:t>
            </a:r>
            <a:r>
              <a:rPr lang="fr-FR" b="1" u="sng" dirty="0" smtClean="0"/>
              <a:t> :</a:t>
            </a:r>
          </a:p>
          <a:p>
            <a:r>
              <a:rPr lang="fr-FR" dirty="0"/>
              <a:t>Il s'agit d'une éventualité rare, représentant environ 1 % des grossesses gémellaires. La principale complication redoutée est l'enroulement et les nœuds des cordons ombilicaux, avec anomalies du rythme cardiaque, souffrance fœtale et décès éventuel. Par ailleurs, les manœuvres sur J2 sont </a:t>
            </a:r>
            <a:r>
              <a:rPr lang="fr-FR" dirty="0" smtClean="0"/>
              <a:t>rendues plus </a:t>
            </a:r>
            <a:r>
              <a:rPr lang="fr-FR" dirty="0"/>
              <a:t>difficiles puisque les membranes sont déjà rompues. Les recommandations pour la pratique clinique du CNGOF conseillent la réalisation d'une césarienne prophylactique dans cette situation</a:t>
            </a:r>
            <a:endParaRPr lang="fr-FR" b="1" u="sng" dirty="0"/>
          </a:p>
        </p:txBody>
      </p:sp>
    </p:spTree>
    <p:extLst>
      <p:ext uri="{BB962C8B-B14F-4D97-AF65-F5344CB8AC3E}">
        <p14:creationId xmlns:p14="http://schemas.microsoft.com/office/powerpoint/2010/main" val="2954826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b="1" i="1" dirty="0" smtClean="0">
                <a:latin typeface="Algerian" panose="04020705040A02060702" pitchFamily="82" charset="0"/>
              </a:rPr>
              <a:t>conclusion</a:t>
            </a:r>
            <a:endParaRPr lang="fr-FR" b="1" i="1" dirty="0">
              <a:latin typeface="Algerian" panose="04020705040A02060702" pitchFamily="82" charset="0"/>
            </a:endParaRPr>
          </a:p>
        </p:txBody>
      </p:sp>
      <p:sp>
        <p:nvSpPr>
          <p:cNvPr id="3" name="Espace réservé du contenu 2"/>
          <p:cNvSpPr>
            <a:spLocks noGrp="1"/>
          </p:cNvSpPr>
          <p:nvPr>
            <p:ph idx="1"/>
          </p:nvPr>
        </p:nvSpPr>
        <p:spPr/>
        <p:txBody>
          <a:bodyPr>
            <a:normAutofit fontScale="92500" lnSpcReduction="20000"/>
          </a:bodyPr>
          <a:lstStyle/>
          <a:p>
            <a:r>
              <a:rPr lang="fr-FR" dirty="0"/>
              <a:t>Les grossesses multiples représentent des situations à risque pendant la grossesse et au cours de l'accouchement</a:t>
            </a:r>
            <a:r>
              <a:rPr lang="fr-FR" dirty="0" smtClean="0"/>
              <a:t>.</a:t>
            </a:r>
          </a:p>
          <a:p>
            <a:r>
              <a:rPr lang="fr-FR" dirty="0" smtClean="0"/>
              <a:t> </a:t>
            </a:r>
            <a:r>
              <a:rPr lang="fr-FR" dirty="0"/>
              <a:t>La surveillance du travail </a:t>
            </a:r>
            <a:r>
              <a:rPr lang="fr-FR" dirty="0" smtClean="0"/>
              <a:t>doit </a:t>
            </a:r>
            <a:r>
              <a:rPr lang="fr-FR" dirty="0"/>
              <a:t>se faire de façon continue et rigoureuse, avec un enregistrement simultané des rythmes cardiaques des deux fœtus</a:t>
            </a:r>
            <a:r>
              <a:rPr lang="fr-FR" dirty="0" smtClean="0"/>
              <a:t>.</a:t>
            </a:r>
          </a:p>
          <a:p>
            <a:r>
              <a:rPr lang="fr-FR" dirty="0" smtClean="0"/>
              <a:t> </a:t>
            </a:r>
            <a:r>
              <a:rPr lang="fr-FR" dirty="0"/>
              <a:t>La voie d'accouchement dépend de multiples paramètres, mais une tentative de voie basse devrait être proposée dans la majorité des cas. </a:t>
            </a:r>
            <a:endParaRPr lang="fr-FR" dirty="0" smtClean="0"/>
          </a:p>
          <a:p>
            <a:r>
              <a:rPr lang="fr-FR" dirty="0" smtClean="0"/>
              <a:t>La </a:t>
            </a:r>
            <a:r>
              <a:rPr lang="fr-FR" dirty="0"/>
              <a:t>présence d'un anesthésiste et d'un </a:t>
            </a:r>
            <a:r>
              <a:rPr lang="fr-FR" dirty="0" err="1"/>
              <a:t>néonatologiste</a:t>
            </a:r>
            <a:r>
              <a:rPr lang="fr-FR" dirty="0"/>
              <a:t> au moment du travail est indispensable pour la sécurité maternelle et fœtale</a:t>
            </a:r>
            <a:r>
              <a:rPr lang="fr-FR" dirty="0" smtClean="0"/>
              <a:t>.</a:t>
            </a:r>
          </a:p>
          <a:p>
            <a:r>
              <a:rPr lang="fr-FR" dirty="0" smtClean="0"/>
              <a:t> </a:t>
            </a:r>
            <a:r>
              <a:rPr lang="fr-FR" dirty="0"/>
              <a:t>Pour l'accouchement de J2, une attitude interventionniste avec d'éventuelles manœuvres </a:t>
            </a:r>
            <a:r>
              <a:rPr lang="fr-FR" dirty="0" err="1"/>
              <a:t>endo</a:t>
            </a:r>
            <a:r>
              <a:rPr lang="fr-FR" dirty="0"/>
              <a:t>-utérines est recommandée afin de réduire l'intervalle de temps entre J1 et J2, le risque d'asphyxie néonatale et le risque de césarienne sur J2. </a:t>
            </a:r>
            <a:endParaRPr lang="fr-FR" dirty="0" smtClean="0"/>
          </a:p>
          <a:p>
            <a:r>
              <a:rPr lang="fr-FR" dirty="0" smtClean="0"/>
              <a:t>Enfin</a:t>
            </a:r>
            <a:r>
              <a:rPr lang="fr-FR" dirty="0"/>
              <a:t>, la délivrance doit être particulièrement surveillée du fait du risque élevé d'hémorragie du post-partum.</a:t>
            </a:r>
          </a:p>
        </p:txBody>
      </p:sp>
    </p:spTree>
    <p:extLst>
      <p:ext uri="{BB962C8B-B14F-4D97-AF65-F5344CB8AC3E}">
        <p14:creationId xmlns:p14="http://schemas.microsoft.com/office/powerpoint/2010/main" val="110277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b="1" i="1" dirty="0" smtClean="0">
                <a:latin typeface="Algerian" panose="04020705040A02060702" pitchFamily="82" charset="0"/>
              </a:rPr>
              <a:t>Classification</a:t>
            </a:r>
            <a:endParaRPr lang="fr-FR" b="1" i="1" dirty="0">
              <a:latin typeface="Algerian" panose="04020705040A02060702" pitchFamily="82" charset="0"/>
            </a:endParaRPr>
          </a:p>
        </p:txBody>
      </p:sp>
      <p:sp>
        <p:nvSpPr>
          <p:cNvPr id="3" name="Espace réservé du contenu 2"/>
          <p:cNvSpPr>
            <a:spLocks noGrp="1"/>
          </p:cNvSpPr>
          <p:nvPr>
            <p:ph idx="1"/>
          </p:nvPr>
        </p:nvSpPr>
        <p:spPr/>
        <p:txBody>
          <a:bodyPr/>
          <a:lstStyle/>
          <a:p>
            <a:pPr marL="0" indent="0">
              <a:buNone/>
            </a:pPr>
            <a:endParaRPr lang="fr-FR" dirty="0" smtClean="0"/>
          </a:p>
          <a:p>
            <a:pPr>
              <a:buFont typeface="Wingdings" panose="05000000000000000000" pitchFamily="2" charset="2"/>
              <a:buChar char="q"/>
            </a:pPr>
            <a:r>
              <a:rPr lang="fr-FR" dirty="0" smtClean="0"/>
              <a:t>Les </a:t>
            </a:r>
            <a:r>
              <a:rPr lang="fr-FR" dirty="0"/>
              <a:t>grossesses gémellaires dizygotes (« faux jumeaux », 75 % des gémellaires) résultent de la fécondation de deux ovocytes distincts. Les deux embryons ont donc des patrimoines génétiques différents et peuvent être de sexes opposés. Elles sont toujours </a:t>
            </a:r>
            <a:r>
              <a:rPr lang="fr-FR" b="1" dirty="0"/>
              <a:t>bichoriales biamniotiques</a:t>
            </a:r>
            <a:r>
              <a:rPr lang="fr-FR" b="1" dirty="0" smtClean="0"/>
              <a:t>.</a:t>
            </a:r>
          </a:p>
          <a:p>
            <a:pPr>
              <a:buFont typeface="Wingdings" panose="05000000000000000000" pitchFamily="2" charset="2"/>
              <a:buChar char="q"/>
            </a:pPr>
            <a:r>
              <a:rPr lang="fr-FR" dirty="0"/>
              <a:t>Les grossesses gémellaires monozygotes (« vrais jumeaux », 25 % des gémellaires) résultent de la fécondation d’un seul ovocyte pour donner un embryon qui se dédouble secondairement. Ce dédoublement peut survenir à différents stades de l’embryogenèse </a:t>
            </a:r>
            <a:r>
              <a:rPr lang="fr-FR" dirty="0" smtClean="0"/>
              <a:t>:</a:t>
            </a:r>
          </a:p>
          <a:p>
            <a:pPr marL="0" indent="0">
              <a:buNone/>
            </a:pPr>
            <a:endParaRPr lang="fr-FR" dirty="0"/>
          </a:p>
        </p:txBody>
      </p:sp>
    </p:spTree>
    <p:extLst>
      <p:ext uri="{BB962C8B-B14F-4D97-AF65-F5344CB8AC3E}">
        <p14:creationId xmlns:p14="http://schemas.microsoft.com/office/powerpoint/2010/main" val="413959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a:xfrm>
            <a:off x="676656" y="1998134"/>
            <a:ext cx="5387714" cy="3767328"/>
          </a:xfrm>
        </p:spPr>
        <p:txBody>
          <a:bodyPr>
            <a:normAutofit fontScale="92500" lnSpcReduction="10000"/>
          </a:bodyPr>
          <a:lstStyle/>
          <a:p>
            <a:pPr>
              <a:buFont typeface="Wingdings" panose="05000000000000000000" pitchFamily="2" charset="2"/>
              <a:buChar char="Ø"/>
            </a:pPr>
            <a:r>
              <a:rPr lang="fr-FR" b="1" dirty="0"/>
              <a:t>avant le cinquième jour  </a:t>
            </a:r>
            <a:r>
              <a:rPr lang="fr-FR" dirty="0"/>
              <a:t>(30 % des cas),on obtient une grossesse gémellaire </a:t>
            </a:r>
            <a:r>
              <a:rPr lang="fr-FR" dirty="0" err="1"/>
              <a:t>bichoriale</a:t>
            </a:r>
            <a:r>
              <a:rPr lang="fr-FR" dirty="0"/>
              <a:t> </a:t>
            </a:r>
            <a:r>
              <a:rPr lang="fr-FR" dirty="0" err="1"/>
              <a:t>biamniotique</a:t>
            </a:r>
            <a:r>
              <a:rPr lang="fr-FR" dirty="0"/>
              <a:t> </a:t>
            </a:r>
          </a:p>
          <a:p>
            <a:pPr>
              <a:buFont typeface="Wingdings" panose="05000000000000000000" pitchFamily="2" charset="2"/>
              <a:buChar char="Ø"/>
            </a:pPr>
            <a:r>
              <a:rPr lang="fr-FR" b="1" dirty="0"/>
              <a:t>entre le cinquième et le huitième jour</a:t>
            </a:r>
            <a:r>
              <a:rPr lang="fr-FR" dirty="0"/>
              <a:t> (70 %), On obtient une grossesse gémellaire monochoriale </a:t>
            </a:r>
            <a:r>
              <a:rPr lang="fr-FR" dirty="0" err="1"/>
              <a:t>biamniotique</a:t>
            </a:r>
            <a:r>
              <a:rPr lang="fr-FR" dirty="0"/>
              <a:t> .</a:t>
            </a:r>
          </a:p>
          <a:p>
            <a:pPr>
              <a:buFont typeface="Wingdings" panose="05000000000000000000" pitchFamily="2" charset="2"/>
              <a:buChar char="Ø"/>
            </a:pPr>
            <a:r>
              <a:rPr lang="fr-FR" b="1" dirty="0"/>
              <a:t>au cours de la deuxième semaine </a:t>
            </a:r>
            <a:r>
              <a:rPr lang="fr-FR" dirty="0"/>
              <a:t>(1 %), On obtient une grossesse gémellaire monochoriale monoamniotique .</a:t>
            </a:r>
          </a:p>
          <a:p>
            <a:pPr>
              <a:buFont typeface="Wingdings" panose="05000000000000000000" pitchFamily="2" charset="2"/>
              <a:buChar char="Ø"/>
            </a:pPr>
            <a:r>
              <a:rPr lang="fr-FR" b="1" dirty="0"/>
              <a:t>après le quatorzième jour</a:t>
            </a:r>
            <a:r>
              <a:rPr lang="fr-FR" dirty="0"/>
              <a:t>. Cette situation est exceptionnelle, On obtient des jumeaux conjoints, ou « monstres doubles ». </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3766" y="499533"/>
            <a:ext cx="5684808" cy="6298082"/>
          </a:xfrm>
        </p:spPr>
      </p:pic>
    </p:spTree>
    <p:extLst>
      <p:ext uri="{BB962C8B-B14F-4D97-AF65-F5344CB8AC3E}">
        <p14:creationId xmlns:p14="http://schemas.microsoft.com/office/powerpoint/2010/main" val="335800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r>
              <a:rPr lang="fr-FR" dirty="0" smtClean="0"/>
              <a:t>Au </a:t>
            </a:r>
            <a:r>
              <a:rPr lang="fr-FR" dirty="0" smtClean="0"/>
              <a:t>total:</a:t>
            </a:r>
          </a:p>
          <a:p>
            <a:r>
              <a:rPr lang="fr-FR" dirty="0"/>
              <a:t>les grossesses gémellaires bichoriales biamniotiques représentent 80 % des grossesses gémellaires et sont dizygotes dans 85 % des cas. Les deux fœtus sont séparés par une cloison épaisse à quatre feuillets (deux amnios et deux chorions). Les deux circulations </a:t>
            </a:r>
            <a:r>
              <a:rPr lang="fr-FR" dirty="0" err="1"/>
              <a:t>fœtoplacentaires</a:t>
            </a:r>
            <a:r>
              <a:rPr lang="fr-FR" dirty="0"/>
              <a:t> sont indépendantes ; </a:t>
            </a:r>
            <a:endParaRPr lang="fr-FR" dirty="0" smtClean="0"/>
          </a:p>
          <a:p>
            <a:r>
              <a:rPr lang="fr-FR" dirty="0" smtClean="0"/>
              <a:t>• </a:t>
            </a:r>
            <a:r>
              <a:rPr lang="fr-FR" dirty="0"/>
              <a:t>les grossesses gémellaires </a:t>
            </a:r>
            <a:r>
              <a:rPr lang="fr-FR" dirty="0" err="1"/>
              <a:t>monochoriales</a:t>
            </a:r>
            <a:r>
              <a:rPr lang="fr-FR" dirty="0"/>
              <a:t> biamniotiques représentent 20 % des grossesses gémellaires. Les deux fœtus sont séparés par une cloison fine à deux feuillets (deux amnios). Le placenta étant unique, il y a des anastomoses entre les deux circulations </a:t>
            </a:r>
            <a:r>
              <a:rPr lang="fr-FR" dirty="0" err="1"/>
              <a:t>fœtoplacentaires</a:t>
            </a:r>
            <a:r>
              <a:rPr lang="fr-FR" dirty="0"/>
              <a:t>. </a:t>
            </a:r>
          </a:p>
        </p:txBody>
      </p:sp>
    </p:spTree>
    <p:extLst>
      <p:ext uri="{BB962C8B-B14F-4D97-AF65-F5344CB8AC3E}">
        <p14:creationId xmlns:p14="http://schemas.microsoft.com/office/powerpoint/2010/main" val="22957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6275" y="2157731"/>
            <a:ext cx="4775619" cy="3759990"/>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4151" y="2157731"/>
            <a:ext cx="5037826" cy="4130926"/>
          </a:xfrm>
        </p:spPr>
      </p:pic>
    </p:spTree>
    <p:extLst>
      <p:ext uri="{BB962C8B-B14F-4D97-AF65-F5344CB8AC3E}">
        <p14:creationId xmlns:p14="http://schemas.microsoft.com/office/powerpoint/2010/main" val="78477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2258" y="2157731"/>
            <a:ext cx="4839418" cy="3949770"/>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74589" y="2087592"/>
            <a:ext cx="5555409" cy="4019909"/>
          </a:xfrm>
        </p:spPr>
      </p:pic>
    </p:spTree>
    <p:extLst>
      <p:ext uri="{BB962C8B-B14F-4D97-AF65-F5344CB8AC3E}">
        <p14:creationId xmlns:p14="http://schemas.microsoft.com/office/powerpoint/2010/main" val="374784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étropolitai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docProps/app.xml><?xml version="1.0" encoding="utf-8"?>
<Properties xmlns="http://schemas.openxmlformats.org/officeDocument/2006/extended-properties" xmlns:vt="http://schemas.openxmlformats.org/officeDocument/2006/docPropsVTypes">
  <Template>TM03457491[[fn=Métropolitain]]</Template>
  <TotalTime>11999</TotalTime>
  <Words>2464</Words>
  <Application>Microsoft Office PowerPoint</Application>
  <PresentationFormat>Grand écran</PresentationFormat>
  <Paragraphs>181</Paragraphs>
  <Slides>45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Algerian</vt:lpstr>
      <vt:lpstr>Arial</vt:lpstr>
      <vt:lpstr>Arial Black</vt:lpstr>
      <vt:lpstr>Calibri Light</vt:lpstr>
      <vt:lpstr>Wingdings</vt:lpstr>
      <vt:lpstr>Métropolitain</vt:lpstr>
      <vt:lpstr>Les grossesses gémellaires</vt:lpstr>
      <vt:lpstr>              INTRODUCTION </vt:lpstr>
      <vt:lpstr>Présentation PowerPoint</vt:lpstr>
      <vt:lpstr>Fréquence et évolution dans le temps</vt:lpstr>
      <vt:lpstr>                Classification</vt:lpstr>
      <vt:lpstr>Présentation PowerPoint</vt:lpstr>
      <vt:lpstr>Présentation PowerPoint</vt:lpstr>
      <vt:lpstr>Présentation PowerPoint</vt:lpstr>
      <vt:lpstr>Présentation PowerPoint</vt:lpstr>
      <vt:lpstr>Présentation PowerPoint</vt:lpstr>
      <vt:lpstr>Présentation PowerPoint</vt:lpstr>
      <vt:lpstr>                      Étiologie </vt:lpstr>
      <vt:lpstr>Présentation PowerPoint</vt:lpstr>
      <vt:lpstr>Risques des grossesses gémellaires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Échographie des grossesses gémellaires</vt:lpstr>
      <vt:lpstr>Présentation PowerPoint</vt:lpstr>
      <vt:lpstr>Présentation PowerPoint</vt:lpstr>
      <vt:lpstr>Présentation PowerPoint</vt:lpstr>
      <vt:lpstr>Présentation PowerPoint</vt:lpstr>
      <vt:lpstr>Accouchement des grossesses gémellaires: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dc:creator>
  <cp:lastModifiedBy>Windows</cp:lastModifiedBy>
  <cp:revision>83</cp:revision>
  <dcterms:created xsi:type="dcterms:W3CDTF">2021-10-31T18:30:48Z</dcterms:created>
  <dcterms:modified xsi:type="dcterms:W3CDTF">2021-11-18T11:48:39Z</dcterms:modified>
</cp:coreProperties>
</file>