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78" r:id="rId9"/>
    <p:sldId id="279" r:id="rId10"/>
    <p:sldId id="280"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77"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1/14/2021</a:t>
            </a:fld>
            <a:endParaRPr lang="en-US"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F9B8CD-342D-4579-98EC-A8FD6B7370E1}" type="datetimeFigureOut">
              <a:rPr lang="en-US" smtClean="0"/>
              <a:pPr/>
              <a:t>1/14/2021</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2BBB5E19-F10A-4C2F-BF6F-11C513378A2E}" type="slidenum">
              <a:rPr kumimoji="0" lang="en-US" smtClean="0"/>
              <a:pPr/>
              <a:t>‹N°›</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F9B8CD-342D-4579-98EC-A8FD6B7370E1}" type="datetimeFigureOut">
              <a:rPr lang="en-US" smtClean="0"/>
              <a:pPr/>
              <a:t>1/14/2021</a:t>
            </a:fld>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2BBB5E19-F10A-4C2F-BF6F-11C513378A2E}" type="slidenum">
              <a:rPr kumimoji="0" lang="en-US" smtClean="0"/>
              <a:pPr/>
              <a:t>‹N°›</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1/14/2021</a:t>
            </a:fld>
            <a:endParaRPr lang="en-US" dirty="0"/>
          </a:p>
        </p:txBody>
      </p:sp>
      <p:sp>
        <p:nvSpPr>
          <p:cNvPr id="9" name="Espace réservé du numéro de diapositive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dirty="0"/>
          </a:p>
        </p:txBody>
      </p:sp>
      <p:sp>
        <p:nvSpPr>
          <p:cNvPr id="10" name="Espace réservé du pied de page 9"/>
          <p:cNvSpPr>
            <a:spLocks noGrp="1"/>
          </p:cNvSpPr>
          <p:nvPr>
            <p:ph type="ftr" sz="quarter" idx="16"/>
          </p:nvPr>
        </p:nvSpPr>
        <p:spPr/>
        <p:txBody>
          <a:bodyPr rtlCol="0"/>
          <a:lstStyle/>
          <a:p>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1/14/2021</a:t>
            </a:fld>
            <a:endParaRPr lang="en-US"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kumimoji="0"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E6F9B8CD-342D-4579-98EC-A8FD6B7370E1}" type="datetimeFigureOut">
              <a:rPr lang="en-US" smtClean="0"/>
              <a:pPr/>
              <a:t>1/14/2021</a:t>
            </a:fld>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2BBB5E19-F10A-4C2F-BF6F-11C513378A2E}" type="slidenum">
              <a:rPr kumimoji="0" lang="en-US" smtClean="0"/>
              <a:pPr/>
              <a:t>‹N°›</a:t>
            </a:fld>
            <a:endParaRPr kumimoji="0" lang="en-US"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E6F9B8CD-342D-4579-98EC-A8FD6B7370E1}" type="datetimeFigureOut">
              <a:rPr lang="en-US" smtClean="0"/>
              <a:pPr/>
              <a:t>1/14/2021</a:t>
            </a:fld>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2BBB5E19-F10A-4C2F-BF6F-11C513378A2E}" type="slidenum">
              <a:rPr kumimoji="0" lang="en-US" smtClean="0"/>
              <a:pPr/>
              <a:t>‹N°›</a:t>
            </a:fld>
            <a:endParaRPr kumimoji="0" lang="en-US"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1/14/2021</a:t>
            </a:fld>
            <a:endParaRPr lang="en-US" dirty="0"/>
          </a:p>
        </p:txBody>
      </p:sp>
      <p:sp>
        <p:nvSpPr>
          <p:cNvPr id="7" name="Espace réservé du numéro de diapositive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dirty="0"/>
          </a:p>
        </p:txBody>
      </p:sp>
      <p:sp>
        <p:nvSpPr>
          <p:cNvPr id="8" name="Espace réservé du pied de page 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F9B8CD-342D-4579-98EC-A8FD6B7370E1}" type="datetimeFigureOut">
              <a:rPr lang="en-US" smtClean="0"/>
              <a:pPr/>
              <a:t>1/14/2021</a:t>
            </a:fld>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2BBB5E19-F10A-4C2F-BF6F-11C513378A2E}" type="slidenum">
              <a:rPr kumimoji="0" lang="en-US" smtClean="0"/>
              <a:pPr/>
              <a:t>‹N°›</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1/14/2021</a:t>
            </a:fld>
            <a:endParaRPr lang="en-US" dirty="0"/>
          </a:p>
        </p:txBody>
      </p:sp>
      <p:sp>
        <p:nvSpPr>
          <p:cNvPr id="22" name="Espace réservé du numéro de diapositive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dirty="0"/>
          </a:p>
        </p:txBody>
      </p:sp>
      <p:sp>
        <p:nvSpPr>
          <p:cNvPr id="23" name="Espace réservé du pied de page 22"/>
          <p:cNvSpPr>
            <a:spLocks noGrp="1"/>
          </p:cNvSpPr>
          <p:nvPr>
            <p:ph type="ftr" sz="quarter" idx="16"/>
          </p:nvPr>
        </p:nvSpPr>
        <p:spPr/>
        <p:txBody>
          <a:bodyPr rtlCol="0"/>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1/14/2021</a:t>
            </a:fld>
            <a:endParaRPr lang="en-US" dirty="0"/>
          </a:p>
        </p:txBody>
      </p:sp>
      <p:sp>
        <p:nvSpPr>
          <p:cNvPr id="18" name="Espace réservé du numéro de diapositive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dirty="0"/>
          </a:p>
        </p:txBody>
      </p:sp>
      <p:sp>
        <p:nvSpPr>
          <p:cNvPr id="21" name="Espace réservé du pied de page 20"/>
          <p:cNvSpPr>
            <a:spLocks noGrp="1"/>
          </p:cNvSpPr>
          <p:nvPr>
            <p:ph type="ftr" sz="quarter" idx="12"/>
          </p:nvPr>
        </p:nvSpPr>
        <p:spPr/>
        <p:txBody>
          <a:bodyPr rtlCol="0"/>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1/14/2021</a:t>
            </a:fld>
            <a:endParaRPr lang="en-US" dirty="0">
              <a:solidFill>
                <a:schemeClr val="tx2"/>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1142984"/>
            <a:ext cx="6172200" cy="1928826"/>
          </a:xfrm>
        </p:spPr>
        <p:txBody>
          <a:bodyPr>
            <a:noAutofit/>
          </a:bodyPr>
          <a:lstStyle/>
          <a:p>
            <a:pPr algn="ctr"/>
            <a:r>
              <a:rPr lang="fr-FR" sz="4800" dirty="0" smtClean="0"/>
              <a:t>Grossesse et accouchement </a:t>
            </a:r>
            <a:r>
              <a:rPr lang="fr-FR" sz="4800" dirty="0" smtClean="0"/>
              <a:t>gemellaire</a:t>
            </a:r>
            <a:endParaRPr lang="fr-FR" sz="4800" dirty="0"/>
          </a:p>
        </p:txBody>
      </p:sp>
      <p:sp>
        <p:nvSpPr>
          <p:cNvPr id="3" name="Sous-titre 2"/>
          <p:cNvSpPr>
            <a:spLocks noGrp="1"/>
          </p:cNvSpPr>
          <p:nvPr>
            <p:ph type="subTitle" idx="1"/>
          </p:nvPr>
        </p:nvSpPr>
        <p:spPr/>
        <p:txBody>
          <a:bodyPr/>
          <a:lstStyle/>
          <a:p>
            <a:r>
              <a:rPr lang="fr-FR" dirty="0" smtClean="0"/>
              <a:t>Dr </a:t>
            </a:r>
            <a:r>
              <a:rPr lang="fr-FR" dirty="0" smtClean="0"/>
              <a:t>loucif</a:t>
            </a:r>
            <a:r>
              <a:rPr lang="fr-FR" dirty="0" smtClean="0"/>
              <a:t> </a:t>
            </a:r>
          </a:p>
          <a:p>
            <a:r>
              <a:rPr lang="fr-FR" dirty="0" smtClean="0"/>
              <a:t>maitre </a:t>
            </a:r>
            <a:r>
              <a:rPr lang="fr-FR" dirty="0" smtClean="0"/>
              <a:t>assisstante</a:t>
            </a:r>
            <a:r>
              <a:rPr lang="fr-FR" dirty="0" smtClean="0"/>
              <a:t> </a:t>
            </a:r>
            <a:r>
              <a:rPr lang="fr-FR" dirty="0" smtClean="0"/>
              <a:t>gyn</a:t>
            </a:r>
            <a:r>
              <a:rPr lang="fr-FR" dirty="0" smtClean="0"/>
              <a:t> </a:t>
            </a:r>
            <a:r>
              <a:rPr lang="fr-FR" dirty="0" smtClean="0"/>
              <a:t>obst</a:t>
            </a:r>
            <a:r>
              <a:rPr lang="fr-FR" dirty="0" smtClean="0"/>
              <a:t> </a:t>
            </a:r>
            <a:r>
              <a:rPr lang="fr-FR" dirty="0" smtClean="0"/>
              <a:t>ehs</a:t>
            </a:r>
            <a:r>
              <a:rPr lang="fr-FR" dirty="0" smtClean="0"/>
              <a:t> </a:t>
            </a:r>
            <a:r>
              <a:rPr lang="fr-FR" dirty="0" smtClean="0"/>
              <a:t>smk</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Rectangle 3"/>
          <p:cNvSpPr/>
          <p:nvPr/>
        </p:nvSpPr>
        <p:spPr>
          <a:xfrm>
            <a:off x="785786" y="1714488"/>
            <a:ext cx="7286676" cy="1200329"/>
          </a:xfrm>
          <a:prstGeom prst="rect">
            <a:avLst/>
          </a:prstGeom>
        </p:spPr>
        <p:txBody>
          <a:bodyPr wrap="square">
            <a:spAutoFit/>
          </a:bodyPr>
          <a:lstStyle/>
          <a:p>
            <a:r>
              <a:rPr lang="fr-FR" dirty="0" smtClean="0"/>
              <a:t> </a:t>
            </a:r>
            <a:r>
              <a:rPr lang="fr-FR" b="1" dirty="0" smtClean="0"/>
              <a:t>Après le 14e jour (exceptionnelle) : la différentiation des tissus embryonnaires est bien amorcée et la division de l’embryon est nécessairement incomplète → jumeaux conjoints (monstres doubles) </a:t>
            </a:r>
          </a:p>
        </p:txBody>
      </p:sp>
      <p:pic>
        <p:nvPicPr>
          <p:cNvPr id="6147" name="Picture 3"/>
          <p:cNvPicPr>
            <a:picLocks noGrp="1" noChangeAspect="1" noChangeArrowheads="1"/>
          </p:cNvPicPr>
          <p:nvPr>
            <p:ph sz="quarter" idx="1"/>
          </p:nvPr>
        </p:nvPicPr>
        <p:blipFill>
          <a:blip r:embed="rId2"/>
          <a:srcRect/>
          <a:stretch>
            <a:fillRect/>
          </a:stretch>
        </p:blipFill>
        <p:spPr bwMode="auto">
          <a:xfrm>
            <a:off x="766762" y="3071810"/>
            <a:ext cx="6848475" cy="2817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2043112" y="2179637"/>
            <a:ext cx="4295775" cy="3714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Adaptation maternelle </a:t>
            </a:r>
            <a:endParaRPr lang="fr-FR" dirty="0"/>
          </a:p>
        </p:txBody>
      </p:sp>
      <p:sp>
        <p:nvSpPr>
          <p:cNvPr id="3" name="Espace réservé du contenu 2"/>
          <p:cNvSpPr>
            <a:spLocks noGrp="1"/>
          </p:cNvSpPr>
          <p:nvPr>
            <p:ph sz="quarter" idx="1"/>
          </p:nvPr>
        </p:nvSpPr>
        <p:spPr/>
        <p:txBody>
          <a:bodyPr>
            <a:normAutofit fontScale="92500" lnSpcReduction="20000"/>
          </a:bodyPr>
          <a:lstStyle/>
          <a:p>
            <a:endParaRPr lang="fr-FR" b="1" dirty="0" smtClean="0"/>
          </a:p>
          <a:p>
            <a:r>
              <a:rPr lang="fr-FR" dirty="0" smtClean="0"/>
              <a:t> Synthèse hormonale, protéique et stéroïdienne accrue d'origine foeto-placentaire </a:t>
            </a:r>
          </a:p>
          <a:p>
            <a:r>
              <a:rPr lang="fr-FR" dirty="0" smtClean="0"/>
              <a:t> Prise de poids importante (+ 31%), rétention hydro-sodée : pour augmenter la volémie, anémie </a:t>
            </a:r>
          </a:p>
          <a:p>
            <a:r>
              <a:rPr lang="fr-FR" dirty="0" smtClean="0"/>
              <a:t> L'augmentation du débit cardiaque, fréquence cardiaque, volume d'éjection systolique, débit utérin est supérieur </a:t>
            </a:r>
          </a:p>
          <a:p>
            <a:r>
              <a:rPr lang="fr-FR" dirty="0" smtClean="0"/>
              <a:t> Résistances artérielles et veineuses diminuées </a:t>
            </a:r>
          </a:p>
          <a:p>
            <a:r>
              <a:rPr lang="fr-FR" dirty="0" smtClean="0"/>
              <a:t> L'hypotension orthostatique est plus fréquente </a:t>
            </a:r>
          </a:p>
          <a:p>
            <a:r>
              <a:rPr lang="fr-FR" dirty="0" smtClean="0"/>
              <a:t> Flux sanguin et filtration glomérulaire </a:t>
            </a:r>
          </a:p>
          <a:p>
            <a:r>
              <a:rPr lang="fr-FR" dirty="0" smtClean="0"/>
              <a:t> La compression urétérale par l'utérus gravide est ici plus fréquente, prédominante à droite </a:t>
            </a:r>
          </a:p>
          <a:p>
            <a:r>
              <a:rPr lang="fr-FR" dirty="0" smtClean="0"/>
              <a:t> Volume intra-utérin est voisin à 25 SA de celui d'une grossesse </a:t>
            </a:r>
            <a:r>
              <a:rPr lang="fr-FR" dirty="0" smtClean="0"/>
              <a:t>mono-fœtale </a:t>
            </a:r>
            <a:r>
              <a:rPr lang="fr-FR" dirty="0" smtClean="0"/>
              <a:t>à terme </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Adaptation </a:t>
            </a:r>
            <a:r>
              <a:rPr lang="fr-FR" b="1" dirty="0" smtClean="0"/>
              <a:t>fœtale </a:t>
            </a:r>
            <a:r>
              <a:rPr lang="fr-FR" b="1" dirty="0" smtClean="0"/>
              <a:t/>
            </a:r>
            <a:br>
              <a:rPr lang="fr-FR" b="1" dirty="0" smtClean="0"/>
            </a:br>
            <a:endParaRPr lang="fr-FR" dirty="0"/>
          </a:p>
        </p:txBody>
      </p:sp>
      <p:sp>
        <p:nvSpPr>
          <p:cNvPr id="3" name="Espace réservé du contenu 2"/>
          <p:cNvSpPr>
            <a:spLocks noGrp="1"/>
          </p:cNvSpPr>
          <p:nvPr>
            <p:ph sz="quarter" idx="1"/>
          </p:nvPr>
        </p:nvSpPr>
        <p:spPr>
          <a:xfrm>
            <a:off x="428596" y="1714488"/>
            <a:ext cx="7467600" cy="4873752"/>
          </a:xfrm>
        </p:spPr>
        <p:txBody>
          <a:bodyPr/>
          <a:lstStyle/>
          <a:p>
            <a:r>
              <a:rPr lang="fr-FR" dirty="0" smtClean="0"/>
              <a:t> L'étude échographique de la maturité placentaire montre l'existence d'une avance d'environ 1 mois dans l'acquisition des grades : maturité pulmonaire plus précoce, risque de mort néonatale des jumeaux par prématurité est plus faible que celui des enfants uniques de même durée de gestation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Diagnostic positif </a:t>
            </a:r>
            <a:br>
              <a:rPr lang="fr-FR" b="1" dirty="0" smtClean="0"/>
            </a:br>
            <a:endParaRPr lang="fr-FR" dirty="0"/>
          </a:p>
        </p:txBody>
      </p:sp>
      <p:sp>
        <p:nvSpPr>
          <p:cNvPr id="3" name="Espace réservé du contenu 2"/>
          <p:cNvSpPr>
            <a:spLocks noGrp="1"/>
          </p:cNvSpPr>
          <p:nvPr>
            <p:ph sz="quarter" idx="1"/>
          </p:nvPr>
        </p:nvSpPr>
        <p:spPr/>
        <p:txBody>
          <a:bodyPr/>
          <a:lstStyle/>
          <a:p>
            <a:r>
              <a:rPr lang="fr-FR" dirty="0" smtClean="0"/>
              <a:t> Diagnostic clinique : </a:t>
            </a:r>
          </a:p>
          <a:p>
            <a:r>
              <a:rPr lang="fr-FR" dirty="0" smtClean="0"/>
              <a:t> </a:t>
            </a:r>
            <a:r>
              <a:rPr lang="fr-FR" b="1" dirty="0" smtClean="0"/>
              <a:t>Interrogatoire : ethnie, antécédents obstétricaux, antécédents familiaux, grossesse induite… </a:t>
            </a:r>
          </a:p>
          <a:p>
            <a:r>
              <a:rPr lang="fr-FR" dirty="0" smtClean="0"/>
              <a:t> Augmentation des signes sympathiques de grossesse </a:t>
            </a:r>
          </a:p>
          <a:p>
            <a:r>
              <a:rPr lang="fr-FR" dirty="0" smtClean="0"/>
              <a:t> Inadéquation entre l'âge présumé de grossesse et le volume utérin. </a:t>
            </a:r>
          </a:p>
          <a:p>
            <a:endParaRPr lang="fr-FR" dirty="0" smtClean="0"/>
          </a:p>
          <a:p>
            <a:r>
              <a:rPr lang="fr-FR" dirty="0" smtClean="0"/>
              <a:t> </a:t>
            </a:r>
            <a:r>
              <a:rPr lang="fr-FR" b="1" dirty="0" smtClean="0"/>
              <a:t>Diagnostic biologique : élévation importante du taux de β-HCG </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Diagnostic échographique </a:t>
            </a:r>
            <a:endParaRPr lang="fr-FR" dirty="0"/>
          </a:p>
        </p:txBody>
      </p:sp>
      <p:sp>
        <p:nvSpPr>
          <p:cNvPr id="3" name="Espace réservé du contenu 2"/>
          <p:cNvSpPr>
            <a:spLocks noGrp="1"/>
          </p:cNvSpPr>
          <p:nvPr>
            <p:ph sz="quarter" idx="1"/>
          </p:nvPr>
        </p:nvSpPr>
        <p:spPr/>
        <p:txBody>
          <a:bodyPr>
            <a:normAutofit/>
          </a:bodyPr>
          <a:lstStyle/>
          <a:p>
            <a:endParaRPr lang="fr-FR" dirty="0" smtClean="0"/>
          </a:p>
          <a:p>
            <a:r>
              <a:rPr lang="fr-FR" sz="2000" dirty="0" smtClean="0"/>
              <a:t> </a:t>
            </a:r>
            <a:r>
              <a:rPr lang="fr-FR" sz="2000" b="1" dirty="0" smtClean="0"/>
              <a:t>: impose la visualisation sur un même plan de coupe des embryons ou de segments embryonnaires identiques, plusieurs sacs gestationnels. Diagnostic de la chorionicité au 1er trimestre : Avant 10 SA : sonde </a:t>
            </a:r>
            <a:r>
              <a:rPr lang="fr-FR" sz="2000" b="1" dirty="0" smtClean="0"/>
              <a:t>endo</a:t>
            </a:r>
            <a:r>
              <a:rPr lang="fr-FR" sz="2000" b="1" dirty="0" smtClean="0"/>
              <a:t>-vaginale, fiable et rapide, nombre de sacs gestationnels </a:t>
            </a:r>
          </a:p>
          <a:p>
            <a:r>
              <a:rPr lang="fr-FR" sz="2000" dirty="0" smtClean="0"/>
              <a:t> </a:t>
            </a:r>
            <a:r>
              <a:rPr lang="fr-FR" sz="2000" b="1" dirty="0" smtClean="0"/>
              <a:t>Entre 10 et 14 SA : technique la plus fiable, l’étude de la jonction amnios – chorion. Bi-choriale : association de 2 placentas séparés et présence du signe du Lambda </a:t>
            </a:r>
          </a:p>
          <a:p>
            <a:endParaRPr lang="fr-FR" sz="2000"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4" name="Picture 2"/>
          <p:cNvPicPr>
            <a:picLocks noChangeAspect="1" noChangeArrowheads="1"/>
          </p:cNvPicPr>
          <p:nvPr/>
        </p:nvPicPr>
        <p:blipFill>
          <a:blip r:embed="rId2"/>
          <a:srcRect/>
          <a:stretch>
            <a:fillRect/>
          </a:stretch>
        </p:blipFill>
        <p:spPr bwMode="auto">
          <a:xfrm>
            <a:off x="1214414" y="5429264"/>
            <a:ext cx="6500858"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b="1" dirty="0" smtClean="0"/>
              <a:t>Mono-choriale </a:t>
            </a:r>
            <a:endParaRPr lang="fr-FR" dirty="0"/>
          </a:p>
        </p:txBody>
      </p:sp>
      <p:pic>
        <p:nvPicPr>
          <p:cNvPr id="4099" name="Picture 3"/>
          <p:cNvPicPr>
            <a:picLocks noChangeAspect="1" noChangeArrowheads="1"/>
          </p:cNvPicPr>
          <p:nvPr/>
        </p:nvPicPr>
        <p:blipFill>
          <a:blip r:embed="rId2"/>
          <a:srcRect/>
          <a:stretch>
            <a:fillRect/>
          </a:stretch>
        </p:blipFill>
        <p:spPr bwMode="auto">
          <a:xfrm>
            <a:off x="857224" y="2571744"/>
            <a:ext cx="6572296" cy="1133475"/>
          </a:xfrm>
          <a:prstGeom prst="rect">
            <a:avLst/>
          </a:prstGeom>
          <a:noFill/>
          <a:ln w="9525">
            <a:noFill/>
            <a:miter lim="800000"/>
            <a:headEnd/>
            <a:tailEnd/>
          </a:ln>
          <a:effectLst/>
        </p:spPr>
      </p:pic>
      <p:sp>
        <p:nvSpPr>
          <p:cNvPr id="6" name="Espace réservé du contenu 5"/>
          <p:cNvSpPr>
            <a:spLocks noGrp="1"/>
          </p:cNvSpPr>
          <p:nvPr>
            <p:ph sz="quarter" idx="1"/>
          </p:nvPr>
        </p:nvSpPr>
        <p:spPr>
          <a:xfrm>
            <a:off x="457200" y="1600200"/>
            <a:ext cx="7467600" cy="4686320"/>
          </a:xfrm>
        </p:spPr>
        <p:txBody>
          <a:bodyPr>
            <a:normAutofit/>
          </a:bodyPr>
          <a:lstStyle/>
          <a:p>
            <a:r>
              <a:rPr lang="fr-FR" b="1" dirty="0" smtClean="0"/>
              <a:t>: insertion en T de la membrane inter-amniotique </a:t>
            </a:r>
          </a:p>
          <a:p>
            <a:endParaRPr lang="fr-FR" dirty="0" smtClean="0"/>
          </a:p>
          <a:p>
            <a:endParaRPr lang="fr-FR" dirty="0" smtClean="0"/>
          </a:p>
          <a:p>
            <a:pPr>
              <a:buNone/>
            </a:pPr>
            <a:endParaRPr lang="fr-FR" dirty="0" smtClean="0"/>
          </a:p>
          <a:p>
            <a:endParaRPr lang="fr-FR" dirty="0" smtClean="0"/>
          </a:p>
          <a:p>
            <a:endParaRPr lang="fr-FR" dirty="0" smtClean="0"/>
          </a:p>
          <a:p>
            <a:r>
              <a:rPr lang="fr-FR" dirty="0" smtClean="0"/>
              <a:t> </a:t>
            </a:r>
            <a:r>
              <a:rPr lang="fr-FR" b="1" dirty="0" smtClean="0"/>
              <a:t>Pourquoi déterminer la chorionicité ? différences notables en termes de mortalité, morbidité, type de complications, </a:t>
            </a:r>
          </a:p>
          <a:p>
            <a:r>
              <a:rPr lang="fr-FR" dirty="0" smtClean="0"/>
              <a:t>modalités de surveillance </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Nomenclature</a:t>
            </a:r>
            <a:endParaRPr lang="fr-FR" dirty="0"/>
          </a:p>
        </p:txBody>
      </p:sp>
      <p:sp>
        <p:nvSpPr>
          <p:cNvPr id="3" name="Espace réservé du contenu 2"/>
          <p:cNvSpPr>
            <a:spLocks noGrp="1"/>
          </p:cNvSpPr>
          <p:nvPr>
            <p:ph sz="quarter" idx="1"/>
          </p:nvPr>
        </p:nvSpPr>
        <p:spPr/>
        <p:txBody>
          <a:bodyPr/>
          <a:lstStyle/>
          <a:p>
            <a:pPr>
              <a:buNone/>
            </a:pPr>
            <a:endParaRPr lang="fr-FR" b="1" dirty="0" smtClean="0"/>
          </a:p>
          <a:p>
            <a:r>
              <a:rPr lang="fr-FR" dirty="0" smtClean="0"/>
              <a:t> </a:t>
            </a:r>
            <a:r>
              <a:rPr lang="fr-FR" b="1" dirty="0" smtClean="0"/>
              <a:t>Nomenclature commune : basée sur l’insertion du cordon : de façon conventionnelle, le jumeau A est le fœtus dont l’insertion </a:t>
            </a:r>
            <a:r>
              <a:rPr lang="fr-FR" b="1" dirty="0" smtClean="0"/>
              <a:t>cordonale</a:t>
            </a:r>
            <a:r>
              <a:rPr lang="fr-FR" b="1" dirty="0" smtClean="0"/>
              <a:t> est située le plus à droite de la patiente </a:t>
            </a:r>
          </a:p>
          <a:p>
            <a:r>
              <a:rPr lang="fr-FR" dirty="0" smtClean="0"/>
              <a:t> </a:t>
            </a:r>
            <a:r>
              <a:rPr lang="fr-FR" b="1" dirty="0" smtClean="0"/>
              <a:t>Attention ! : différence avec la classification obstétricale classique (jumeaux 1 et 2) qui tient compte du positionnement de chacun des fœtus par rapport à l’orifice interne du col </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Particularités de la prise en charge </a:t>
            </a:r>
            <a:br>
              <a:rPr lang="fr-FR" b="1" dirty="0" smtClean="0"/>
            </a:br>
            <a:endParaRPr lang="fr-FR" dirty="0"/>
          </a:p>
        </p:txBody>
      </p:sp>
      <p:sp>
        <p:nvSpPr>
          <p:cNvPr id="3" name="Espace réservé du contenu 2"/>
          <p:cNvSpPr>
            <a:spLocks noGrp="1"/>
          </p:cNvSpPr>
          <p:nvPr>
            <p:ph sz="quarter" idx="1"/>
          </p:nvPr>
        </p:nvSpPr>
        <p:spPr/>
        <p:txBody>
          <a:bodyPr/>
          <a:lstStyle/>
          <a:p>
            <a:r>
              <a:rPr lang="fr-FR" dirty="0" smtClean="0"/>
              <a:t>Diagnostic précoce de gémellité </a:t>
            </a:r>
          </a:p>
          <a:p>
            <a:r>
              <a:rPr lang="fr-FR" dirty="0" smtClean="0"/>
              <a:t> Informer des particularités de la grossesse </a:t>
            </a:r>
          </a:p>
          <a:p>
            <a:r>
              <a:rPr lang="fr-FR" dirty="0" smtClean="0"/>
              <a:t> Visites bimensuelles au 3e trimestre </a:t>
            </a:r>
          </a:p>
          <a:p>
            <a:r>
              <a:rPr lang="fr-FR" dirty="0" smtClean="0"/>
              <a:t> Mesure échographique du col dans la prévention des Menaces d’Accouchements Prématurés </a:t>
            </a:r>
          </a:p>
          <a:p>
            <a:r>
              <a:rPr lang="fr-FR" dirty="0" smtClean="0"/>
              <a:t> Surveillance échographique plus fréquente </a:t>
            </a:r>
          </a:p>
          <a:p>
            <a:r>
              <a:rPr lang="fr-FR" dirty="0" smtClean="0"/>
              <a:t> Modalités de l'accouchement précocement déterminées </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Diagnostic anténatal </a:t>
            </a:r>
            <a:br>
              <a:rPr lang="fr-FR" b="1" dirty="0" smtClean="0"/>
            </a:br>
            <a:endParaRPr lang="fr-FR" dirty="0"/>
          </a:p>
        </p:txBody>
      </p:sp>
      <p:sp>
        <p:nvSpPr>
          <p:cNvPr id="3" name="Espace réservé du contenu 2"/>
          <p:cNvSpPr>
            <a:spLocks noGrp="1"/>
          </p:cNvSpPr>
          <p:nvPr>
            <p:ph sz="quarter" idx="1"/>
          </p:nvPr>
        </p:nvSpPr>
        <p:spPr/>
        <p:txBody>
          <a:bodyPr>
            <a:normAutofit/>
          </a:bodyPr>
          <a:lstStyle/>
          <a:p>
            <a:r>
              <a:rPr lang="fr-FR" dirty="0" smtClean="0"/>
              <a:t> Echographie :  </a:t>
            </a:r>
            <a:r>
              <a:rPr lang="fr-FR" b="1" dirty="0" smtClean="0"/>
              <a:t>1er trimestre : type anatomique, dépistage des complications </a:t>
            </a:r>
          </a:p>
          <a:p>
            <a:r>
              <a:rPr lang="fr-FR" b="1" dirty="0" smtClean="0"/>
              <a:t>2e et 3e trimestres : anatomie </a:t>
            </a:r>
            <a:r>
              <a:rPr lang="fr-FR" b="1" dirty="0" smtClean="0"/>
              <a:t>fœtale, </a:t>
            </a:r>
            <a:r>
              <a:rPr lang="fr-FR" b="1" dirty="0" smtClean="0"/>
              <a:t>type anatomique, biométrie et estimation pondérale </a:t>
            </a:r>
            <a:r>
              <a:rPr lang="fr-FR" b="1" dirty="0" smtClean="0"/>
              <a:t>fœtale, </a:t>
            </a:r>
            <a:r>
              <a:rPr lang="fr-FR" b="1" dirty="0" smtClean="0"/>
              <a:t>annexes </a:t>
            </a:r>
            <a:r>
              <a:rPr lang="fr-FR" b="1" dirty="0" smtClean="0"/>
              <a:t>fœtales </a:t>
            </a:r>
            <a:endParaRPr lang="fr-FR" b="1" dirty="0" smtClean="0"/>
          </a:p>
          <a:p>
            <a:endParaRPr lang="fr-FR" dirty="0" smtClean="0"/>
          </a:p>
          <a:p>
            <a:r>
              <a:rPr lang="fr-FR" dirty="0" smtClean="0"/>
              <a:t>Prélèvements </a:t>
            </a:r>
            <a:r>
              <a:rPr lang="fr-FR" dirty="0" smtClean="0"/>
              <a:t>fœtaux </a:t>
            </a:r>
            <a:r>
              <a:rPr lang="fr-FR" dirty="0" smtClean="0"/>
              <a:t>: </a:t>
            </a:r>
            <a:r>
              <a:rPr lang="fr-FR" b="1" dirty="0" smtClean="0"/>
              <a:t>Techniques : amniocentèse, prélèvement de villosités choriales, prélèvement de sang </a:t>
            </a:r>
            <a:r>
              <a:rPr lang="fr-FR" b="1" dirty="0" smtClean="0"/>
              <a:t>fœtal </a:t>
            </a:r>
            <a:endParaRPr lang="fr-FR" b="1" dirty="0" smtClean="0"/>
          </a:p>
          <a:p>
            <a:r>
              <a:rPr lang="fr-FR" b="1" dirty="0" smtClean="0"/>
              <a:t>Indications : diagnostic des maladies géniques, des maladies chromosomiques, du </a:t>
            </a:r>
            <a:r>
              <a:rPr lang="fr-FR" b="1" dirty="0" smtClean="0"/>
              <a:t>zygotisme</a:t>
            </a:r>
            <a:r>
              <a:rPr lang="fr-FR" b="1" dirty="0" smtClean="0"/>
              <a:t>, des anastomoses vasculaires </a:t>
            </a:r>
          </a:p>
          <a:p>
            <a:endParaRPr lang="fr-FR"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 </a:t>
            </a:r>
            <a:endParaRPr lang="fr-FR" dirty="0"/>
          </a:p>
        </p:txBody>
      </p:sp>
      <p:sp>
        <p:nvSpPr>
          <p:cNvPr id="3" name="Espace réservé du contenu 2"/>
          <p:cNvSpPr>
            <a:spLocks noGrp="1"/>
          </p:cNvSpPr>
          <p:nvPr>
            <p:ph sz="quarter" idx="1"/>
          </p:nvPr>
        </p:nvSpPr>
        <p:spPr/>
        <p:txBody>
          <a:bodyPr>
            <a:normAutofit fontScale="92500" lnSpcReduction="10000"/>
          </a:bodyPr>
          <a:lstStyle/>
          <a:p>
            <a:pPr>
              <a:buNone/>
            </a:pPr>
            <a:r>
              <a:rPr lang="fr-FR" dirty="0" smtClean="0"/>
              <a:t> </a:t>
            </a:r>
            <a:endParaRPr lang="fr-FR" b="1" dirty="0" smtClean="0"/>
          </a:p>
          <a:p>
            <a:r>
              <a:rPr lang="fr-FR" dirty="0" smtClean="0"/>
              <a:t>responsables d’un grand nombre des complications maternelles (vasculaires, diabète…) et </a:t>
            </a:r>
            <a:r>
              <a:rPr lang="fr-FR" dirty="0" smtClean="0"/>
              <a:t>fœtales </a:t>
            </a:r>
            <a:r>
              <a:rPr lang="fr-FR" dirty="0" smtClean="0"/>
              <a:t>(prématurité, retard de croissance intra-utérin, troubles hémodynamiques, malformations…) </a:t>
            </a:r>
          </a:p>
          <a:p>
            <a:r>
              <a:rPr lang="fr-FR" b="1" dirty="0" smtClean="0"/>
              <a:t>Deux mécanismes : grossesses dizygotes et grossesses monozygotes </a:t>
            </a:r>
          </a:p>
          <a:p>
            <a:r>
              <a:rPr lang="fr-FR" b="1" dirty="0" smtClean="0"/>
              <a:t>Trois types de placentation :</a:t>
            </a:r>
          </a:p>
          <a:p>
            <a:r>
              <a:rPr lang="fr-FR" b="1" dirty="0" smtClean="0"/>
              <a:t> bi-choriale (80%) bi-amniotique (mono- ou dizygotes),</a:t>
            </a:r>
          </a:p>
          <a:p>
            <a:r>
              <a:rPr lang="fr-FR" b="1" dirty="0" smtClean="0"/>
              <a:t> mono-choriale bi-amniotique (toujours monozygote), </a:t>
            </a:r>
          </a:p>
          <a:p>
            <a:r>
              <a:rPr lang="fr-FR" b="1" dirty="0" smtClean="0"/>
              <a:t>mono-choriale mono-amniotique (toujours monozygote)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Complications </a:t>
            </a:r>
            <a:br>
              <a:rPr lang="fr-FR" b="1" dirty="0" smtClean="0"/>
            </a:br>
            <a:endParaRPr lang="fr-FR" dirty="0"/>
          </a:p>
        </p:txBody>
      </p:sp>
      <p:sp>
        <p:nvSpPr>
          <p:cNvPr id="3" name="Espace réservé du contenu 2"/>
          <p:cNvSpPr>
            <a:spLocks noGrp="1"/>
          </p:cNvSpPr>
          <p:nvPr>
            <p:ph sz="quarter" idx="1"/>
          </p:nvPr>
        </p:nvSpPr>
        <p:spPr/>
        <p:txBody>
          <a:bodyPr>
            <a:normAutofit/>
          </a:bodyPr>
          <a:lstStyle/>
          <a:p>
            <a:r>
              <a:rPr lang="fr-FR" dirty="0" smtClean="0"/>
              <a:t> Complications non spécifiques : </a:t>
            </a:r>
            <a:r>
              <a:rPr lang="fr-FR" b="1" dirty="0" smtClean="0"/>
              <a:t>Complications maternelles : syndromes </a:t>
            </a:r>
            <a:r>
              <a:rPr lang="fr-FR" b="1" dirty="0" smtClean="0"/>
              <a:t>vasculo</a:t>
            </a:r>
            <a:r>
              <a:rPr lang="fr-FR" b="1" dirty="0" smtClean="0"/>
              <a:t>-rénaux, pathologies infectieuses, anémie, insuffisance veineuse, mortalité maternelle </a:t>
            </a:r>
          </a:p>
          <a:p>
            <a:r>
              <a:rPr lang="fr-FR" dirty="0" smtClean="0"/>
              <a:t> </a:t>
            </a:r>
            <a:r>
              <a:rPr lang="fr-FR" b="1" dirty="0" smtClean="0"/>
              <a:t>Complications ovulaires : prématurité, retard de croissance intra-utérin, placenta prævia, iso-immunisation Rhésus </a:t>
            </a:r>
          </a:p>
          <a:p>
            <a:endParaRPr lang="fr-F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Complications spécifiques </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dirty="0" smtClean="0"/>
              <a:t> </a:t>
            </a:r>
            <a:r>
              <a:rPr lang="fr-FR" b="1" dirty="0" smtClean="0"/>
              <a:t>: malformations </a:t>
            </a:r>
            <a:r>
              <a:rPr lang="fr-FR" b="1" dirty="0" smtClean="0"/>
              <a:t>fœtales, </a:t>
            </a:r>
            <a:r>
              <a:rPr lang="fr-FR" b="1" dirty="0" smtClean="0"/>
              <a:t>pathologies géniques ou chromosomiques, grossesses hétérotopiques, évanescence d'un jumeau, jumeaux conjoints, </a:t>
            </a:r>
            <a:r>
              <a:rPr lang="fr-FR" b="1" dirty="0" smtClean="0"/>
              <a:t>fœtus </a:t>
            </a:r>
            <a:r>
              <a:rPr lang="fr-FR" b="1" dirty="0" smtClean="0"/>
              <a:t>acardiaque</a:t>
            </a:r>
            <a:r>
              <a:rPr lang="fr-FR" b="1" dirty="0" smtClean="0"/>
              <a:t>, </a:t>
            </a:r>
            <a:r>
              <a:rPr lang="fr-FR" b="1" dirty="0" smtClean="0"/>
              <a:t>fœtus </a:t>
            </a:r>
            <a:r>
              <a:rPr lang="fr-FR" b="1" i="1" dirty="0" smtClean="0"/>
              <a:t>in </a:t>
            </a:r>
            <a:r>
              <a:rPr lang="fr-FR" b="1" i="1" dirty="0" smtClean="0"/>
              <a:t>fetu</a:t>
            </a:r>
            <a:r>
              <a:rPr lang="fr-FR" b="1" i="1" dirty="0" smtClean="0"/>
              <a:t>, syndrome transfuseur-transfusé, mort in utero d'un jumeau. Syndrome transfuseur-transfusé : principale complication spécifique des grossesses gémellaires monozygotes, 10 et 15 % des grossesses mono-choriales, exclusivement en cas de placentation mono-choriale. Présence, entre les deux circulations </a:t>
            </a:r>
            <a:r>
              <a:rPr lang="fr-FR" b="1" i="1" dirty="0" smtClean="0"/>
              <a:t>fœtales, </a:t>
            </a:r>
            <a:r>
              <a:rPr lang="fr-FR" b="1" i="1" dirty="0" smtClean="0"/>
              <a:t>d'anastomoses vasculaires constantes </a:t>
            </a:r>
          </a:p>
          <a:p>
            <a:r>
              <a:rPr lang="fr-FR" dirty="0" smtClean="0"/>
              <a:t>N'est jamais observé en cas de grossesse mono-amniotique </a:t>
            </a:r>
          </a:p>
          <a:p>
            <a:endParaRPr lang="fr-FR" dirty="0" smtClean="0"/>
          </a:p>
          <a:p>
            <a:r>
              <a:rPr lang="fr-FR" b="1" dirty="0" smtClean="0"/>
              <a:t>Mort </a:t>
            </a:r>
            <a:r>
              <a:rPr lang="fr-FR" b="1" i="1" dirty="0" smtClean="0"/>
              <a:t>in utero d’un jumeau : CIVD lors des rétentions prolongées (aucune CIVD sévère), très rares sur les grossesses gémellaires, pas de risque infectieux spécifique, répercussions psychologiques, augmentation de la mortalité et de la morbidité neurologique du jumeau survivant en raison des anastomoses vasculaires placentaires </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Accouchement </a:t>
            </a:r>
            <a:br>
              <a:rPr lang="fr-FR" b="1"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smtClean="0"/>
              <a:t> Il faut déterminer la voie d’accouchement et le terme d’accouchement </a:t>
            </a:r>
          </a:p>
          <a:p>
            <a:r>
              <a:rPr lang="fr-FR" dirty="0" smtClean="0"/>
              <a:t> En fonction de l’état de la mère, ses antécédents obstétricaux et en considérant les risques d’accouchements liés aux grossesses gémellaires et enfin l’expérience de l’équipe obstétricale, pédiatrique et réanimateurs </a:t>
            </a:r>
          </a:p>
          <a:p>
            <a:r>
              <a:rPr lang="fr-FR" dirty="0" smtClean="0"/>
              <a:t> </a:t>
            </a:r>
            <a:r>
              <a:rPr lang="fr-FR" b="1" dirty="0" smtClean="0"/>
              <a:t>Grossesses à risque : influence sur la voie d’accouchement : menace d’accouchement prématuré, retard de croissance intra-utérin, pathologies gravidiques </a:t>
            </a:r>
          </a:p>
          <a:p>
            <a:r>
              <a:rPr lang="fr-FR" dirty="0" smtClean="0"/>
              <a:t> </a:t>
            </a:r>
            <a:r>
              <a:rPr lang="fr-FR" b="1" dirty="0" smtClean="0"/>
              <a:t>Accouchement du 2e jumeau : procidence du cordon, décollement placentaire, hypertonie utérine </a:t>
            </a:r>
          </a:p>
          <a:p>
            <a:r>
              <a:rPr lang="fr-FR" dirty="0" smtClean="0"/>
              <a:t>bradycardie </a:t>
            </a:r>
            <a:r>
              <a:rPr lang="fr-FR" dirty="0" smtClean="0"/>
              <a:t>fœtale </a:t>
            </a:r>
            <a:r>
              <a:rPr lang="fr-FR" dirty="0" smtClean="0"/>
              <a:t>→ césarienne sur J2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3082924"/>
          </a:xfrm>
        </p:spPr>
        <p:txBody>
          <a:bodyPr>
            <a:normAutofit fontScale="90000"/>
          </a:bodyPr>
          <a:lstStyle/>
          <a:p>
            <a:r>
              <a:rPr lang="fr-FR" dirty="0" smtClean="0"/>
              <a:t> </a:t>
            </a:r>
            <a:r>
              <a:rPr lang="fr-FR" b="1" dirty="0" smtClean="0"/>
              <a:t>Voie basse : J1 céphalique, bassin eutocique </a:t>
            </a:r>
            <a:br>
              <a:rPr lang="fr-FR" b="1" dirty="0" smtClean="0"/>
            </a:br>
            <a:r>
              <a:rPr lang="fr-FR" sz="2200" b="1" dirty="0" smtClean="0"/>
              <a:t>Risques : dystocies dynamiques, procidences du cordon (plus fréquente), Souffrance Fœtale Aigüe, mortalité et morbidité augmentées pour J2, accrochage (rare), siamois, hémorragie de la délivrance par inertie utérine </a:t>
            </a:r>
            <a:r>
              <a:rPr lang="fr-FR" b="1" dirty="0" smtClean="0"/>
              <a:t/>
            </a:r>
            <a:br>
              <a:rPr lang="fr-FR" b="1" dirty="0" smtClean="0"/>
            </a:br>
            <a:endParaRPr lang="fr-FR"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571472" y="3286124"/>
            <a:ext cx="7500990" cy="309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Phases </a:t>
            </a:r>
            <a:endParaRPr lang="fr-FR" dirty="0"/>
          </a:p>
        </p:txBody>
      </p:sp>
      <p:sp>
        <p:nvSpPr>
          <p:cNvPr id="3" name="Espace réservé du contenu 2"/>
          <p:cNvSpPr>
            <a:spLocks noGrp="1"/>
          </p:cNvSpPr>
          <p:nvPr>
            <p:ph sz="quarter" idx="1"/>
          </p:nvPr>
        </p:nvSpPr>
        <p:spPr/>
        <p:txBody>
          <a:bodyPr>
            <a:normAutofit fontScale="62500" lnSpcReduction="20000"/>
          </a:bodyPr>
          <a:lstStyle/>
          <a:p>
            <a:endParaRPr lang="fr-FR" dirty="0" smtClean="0"/>
          </a:p>
          <a:p>
            <a:r>
              <a:rPr lang="fr-FR" dirty="0" smtClean="0"/>
              <a:t>:  </a:t>
            </a:r>
            <a:r>
              <a:rPr lang="fr-FR" b="1" dirty="0" smtClean="0"/>
              <a:t>Surveillance du travail : double monitorage (électrode J1), pédiatres, anesthésistes, obstétriciens présents </a:t>
            </a:r>
          </a:p>
          <a:p>
            <a:r>
              <a:rPr lang="fr-FR" dirty="0" smtClean="0"/>
              <a:t> </a:t>
            </a:r>
          </a:p>
          <a:p>
            <a:r>
              <a:rPr lang="fr-FR" b="1" dirty="0" smtClean="0"/>
              <a:t>Accouchement J1 : idem accouchement unique </a:t>
            </a:r>
          </a:p>
          <a:p>
            <a:r>
              <a:rPr lang="fr-FR" dirty="0" smtClean="0"/>
              <a:t> </a:t>
            </a:r>
            <a:r>
              <a:rPr lang="fr-FR" b="1" dirty="0" smtClean="0"/>
              <a:t>Phase de rémission : risque d’anoxie sur J2, risque de dystocie de présentation, arrêter le </a:t>
            </a:r>
            <a:r>
              <a:rPr lang="fr-FR" b="1" dirty="0" smtClean="0"/>
              <a:t>Syntocinon</a:t>
            </a:r>
            <a:r>
              <a:rPr lang="fr-FR" b="1" dirty="0" smtClean="0"/>
              <a:t>, enregistrer J2, vérifier présentation </a:t>
            </a:r>
          </a:p>
          <a:p>
            <a:endParaRPr lang="fr-FR" dirty="0" smtClean="0"/>
          </a:p>
          <a:p>
            <a:r>
              <a:rPr lang="fr-FR" dirty="0" smtClean="0"/>
              <a:t>Accouchement J2 :  </a:t>
            </a:r>
            <a:r>
              <a:rPr lang="fr-FR" b="1" dirty="0" smtClean="0"/>
              <a:t>Tête : remise en route de la perfusion, Rupture Artificielle de la Poche des Eaux, efforts expulsifs, naissance J2 </a:t>
            </a:r>
          </a:p>
          <a:p>
            <a:r>
              <a:rPr lang="fr-FR" dirty="0" smtClean="0"/>
              <a:t> </a:t>
            </a:r>
            <a:r>
              <a:rPr lang="fr-FR" b="1" dirty="0" smtClean="0"/>
              <a:t>Siège : idem ou grande extraction (Poche des Eaux intacte) </a:t>
            </a:r>
          </a:p>
          <a:p>
            <a:r>
              <a:rPr lang="fr-FR" dirty="0" smtClean="0"/>
              <a:t> Transverse :  Version par </a:t>
            </a:r>
            <a:r>
              <a:rPr lang="fr-FR" dirty="0" smtClean="0"/>
              <a:t>Manœuvre </a:t>
            </a:r>
            <a:r>
              <a:rPr lang="fr-FR" dirty="0" smtClean="0"/>
              <a:t>Externe puis comme tête </a:t>
            </a:r>
          </a:p>
          <a:p>
            <a:r>
              <a:rPr lang="fr-FR" dirty="0" smtClean="0"/>
              <a:t> Version par </a:t>
            </a:r>
            <a:r>
              <a:rPr lang="fr-FR" dirty="0" smtClean="0"/>
              <a:t>Manœuvre </a:t>
            </a:r>
            <a:r>
              <a:rPr lang="fr-FR" dirty="0" smtClean="0"/>
              <a:t>Interne puis grande extraction (Poche des Eaux intacte) </a:t>
            </a:r>
          </a:p>
          <a:p>
            <a:r>
              <a:rPr lang="fr-FR" dirty="0" smtClean="0"/>
              <a:t>Voie haute </a:t>
            </a:r>
          </a:p>
          <a:p>
            <a:endParaRPr lang="fr-FR" dirty="0" smtClean="0"/>
          </a:p>
          <a:p>
            <a:endParaRPr lang="fr-FR" dirty="0" smtClean="0"/>
          </a:p>
          <a:p>
            <a:r>
              <a:rPr lang="fr-FR" b="1" dirty="0" smtClean="0"/>
              <a:t>Délivrance : délivrance dirigée (hémorragie plus fréquente), examen du placenta (chorionicité) </a:t>
            </a:r>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Conduite A Tenir en fonction de l’âge gestationnel </a:t>
            </a:r>
            <a:endParaRPr lang="fr-FR" dirty="0"/>
          </a:p>
        </p:txBody>
      </p:sp>
      <p:sp>
        <p:nvSpPr>
          <p:cNvPr id="3" name="Espace réservé du contenu 2"/>
          <p:cNvSpPr>
            <a:spLocks noGrp="1"/>
          </p:cNvSpPr>
          <p:nvPr>
            <p:ph sz="quarter" idx="1"/>
          </p:nvPr>
        </p:nvSpPr>
        <p:spPr/>
        <p:txBody>
          <a:bodyPr>
            <a:normAutofit lnSpcReduction="10000"/>
          </a:bodyPr>
          <a:lstStyle/>
          <a:p>
            <a:endParaRPr lang="fr-FR" dirty="0" smtClean="0"/>
          </a:p>
          <a:p>
            <a:pPr>
              <a:buNone/>
            </a:pPr>
            <a:r>
              <a:rPr lang="fr-FR" b="1" dirty="0" smtClean="0"/>
              <a:t> </a:t>
            </a:r>
          </a:p>
          <a:p>
            <a:r>
              <a:rPr lang="fr-FR" dirty="0" smtClean="0"/>
              <a:t> </a:t>
            </a:r>
            <a:r>
              <a:rPr lang="fr-FR" b="1" dirty="0" smtClean="0"/>
              <a:t>32 à 36 SA → si pas sommet → césarienne </a:t>
            </a:r>
          </a:p>
          <a:p>
            <a:r>
              <a:rPr lang="fr-FR" dirty="0" smtClean="0"/>
              <a:t> </a:t>
            </a:r>
            <a:r>
              <a:rPr lang="fr-FR" b="1" dirty="0" smtClean="0"/>
              <a:t>&gt;38 SA → ± déclenchement </a:t>
            </a:r>
          </a:p>
          <a:p>
            <a:r>
              <a:rPr lang="fr-FR" dirty="0" smtClean="0"/>
              <a:t> </a:t>
            </a:r>
            <a:r>
              <a:rPr lang="fr-FR" b="1" dirty="0" smtClean="0"/>
              <a:t>Pathologie de la grossesse → césarienne </a:t>
            </a:r>
          </a:p>
          <a:p>
            <a:endParaRPr lang="fr-FR" dirty="0" smtClean="0"/>
          </a:p>
          <a:p>
            <a:pPr>
              <a:buNone/>
            </a:pPr>
            <a:r>
              <a:rPr lang="fr-FR" dirty="0" smtClean="0"/>
              <a:t> </a:t>
            </a:r>
            <a:r>
              <a:rPr lang="fr-FR" b="1" dirty="0" smtClean="0"/>
              <a:t>Pathologie d’un des jumeaux : syndrome transfuseur-transfusé, retard de croissance intra-utérin, malformation </a:t>
            </a:r>
          </a:p>
          <a:p>
            <a:pPr>
              <a:buNone/>
            </a:pPr>
            <a:r>
              <a:rPr lang="fr-FR" dirty="0" smtClean="0"/>
              <a:t> </a:t>
            </a:r>
            <a:r>
              <a:rPr lang="fr-FR" b="1" dirty="0" smtClean="0"/>
              <a:t>Pathologie surajoutée : utérus cicatriciel, placenta bas inséré, primipare âgée, siège, J1 pas de tête </a:t>
            </a:r>
          </a:p>
          <a:p>
            <a:endParaRPr lang="fr-FR"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 </a:t>
            </a:r>
            <a:br>
              <a:rPr lang="fr-FR" b="1" dirty="0" smtClean="0"/>
            </a:br>
            <a:endParaRPr lang="fr-FR" dirty="0"/>
          </a:p>
        </p:txBody>
      </p:sp>
      <p:sp>
        <p:nvSpPr>
          <p:cNvPr id="3" name="Espace réservé du contenu 2"/>
          <p:cNvSpPr>
            <a:spLocks noGrp="1"/>
          </p:cNvSpPr>
          <p:nvPr>
            <p:ph sz="quarter" idx="1"/>
          </p:nvPr>
        </p:nvSpPr>
        <p:spPr/>
        <p:txBody>
          <a:bodyPr/>
          <a:lstStyle/>
          <a:p>
            <a:pPr>
              <a:buNone/>
            </a:pPr>
            <a:r>
              <a:rPr lang="fr-FR" dirty="0" smtClean="0"/>
              <a:t> Même sans être une maladie, la grossesse gémellaire est une grossesse à risque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b="1" dirty="0" smtClean="0"/>
              <a:t>Zygocité, chorionicité, amnionicité </a:t>
            </a:r>
            <a:endParaRPr lang="fr-FR" dirty="0"/>
          </a:p>
        </p:txBody>
      </p:sp>
      <p:sp>
        <p:nvSpPr>
          <p:cNvPr id="3" name="Espace réservé du contenu 2"/>
          <p:cNvSpPr>
            <a:spLocks noGrp="1"/>
          </p:cNvSpPr>
          <p:nvPr>
            <p:ph sz="quarter" idx="1"/>
          </p:nvPr>
        </p:nvSpPr>
        <p:spPr/>
        <p:txBody>
          <a:bodyPr>
            <a:normAutofit fontScale="70000" lnSpcReduction="20000"/>
          </a:bodyPr>
          <a:lstStyle/>
          <a:p>
            <a:endParaRPr lang="fr-FR" dirty="0" smtClean="0"/>
          </a:p>
          <a:p>
            <a:endParaRPr lang="fr-FR" b="1" dirty="0" smtClean="0"/>
          </a:p>
          <a:p>
            <a:r>
              <a:rPr lang="fr-FR" dirty="0" smtClean="0"/>
              <a:t> </a:t>
            </a:r>
            <a:r>
              <a:rPr lang="fr-FR" b="1" dirty="0" smtClean="0"/>
              <a:t>Chorionicité et amnionicité : définition structurale fondée sur l’organisation des placentas et des membranes : </a:t>
            </a:r>
          </a:p>
          <a:p>
            <a:r>
              <a:rPr lang="fr-FR" b="1" dirty="0" smtClean="0"/>
              <a:t> Mono-choriales : un seul placenta pour les 2 fœtus. Le plus souvent bi-amniotiques, rarement mono-amniotiques </a:t>
            </a:r>
          </a:p>
          <a:p>
            <a:endParaRPr lang="fr-FR" dirty="0" smtClean="0"/>
          </a:p>
          <a:p>
            <a:r>
              <a:rPr lang="fr-FR" b="1" dirty="0" smtClean="0"/>
              <a:t>Bi-choriales : un placenta pour chaque fœtus → deux placentas (séparés ou fusionnés). Toujours bi-amniotiques </a:t>
            </a:r>
          </a:p>
          <a:p>
            <a:endParaRPr lang="fr-FR" dirty="0" smtClean="0"/>
          </a:p>
          <a:p>
            <a:endParaRPr lang="fr-FR" dirty="0" smtClean="0"/>
          </a:p>
          <a:p>
            <a:r>
              <a:rPr lang="fr-FR" b="1" dirty="0" smtClean="0"/>
              <a:t>Grossesses gémellaires dizygotes → toujours bi-choriales bi-amniotiques </a:t>
            </a:r>
          </a:p>
          <a:p>
            <a:r>
              <a:rPr lang="fr-FR" dirty="0" smtClean="0"/>
              <a:t> </a:t>
            </a:r>
            <a:r>
              <a:rPr lang="fr-FR" b="1" dirty="0" smtClean="0"/>
              <a:t>Grossesses gémellaires monozygotes : 25% bi-choriales, 75% mono-choriales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r>
              <a:rPr lang="fr-FR" b="1" dirty="0" smtClean="0"/>
              <a:t>Grossesse gémellaire dizygote (faux jumeaux) </a:t>
            </a:r>
            <a:br>
              <a:rPr lang="fr-FR" b="1" dirty="0" smtClean="0"/>
            </a:br>
            <a:endParaRPr lang="fr-FR" dirty="0"/>
          </a:p>
        </p:txBody>
      </p:sp>
      <p:sp>
        <p:nvSpPr>
          <p:cNvPr id="3" name="Espace réservé du contenu 2"/>
          <p:cNvSpPr>
            <a:spLocks noGrp="1"/>
          </p:cNvSpPr>
          <p:nvPr>
            <p:ph sz="quarter" idx="1"/>
          </p:nvPr>
        </p:nvSpPr>
        <p:spPr/>
        <p:txBody>
          <a:bodyPr>
            <a:normAutofit fontScale="92500" lnSpcReduction="10000"/>
          </a:bodyPr>
          <a:lstStyle/>
          <a:p>
            <a:endParaRPr lang="fr-FR" dirty="0" smtClean="0"/>
          </a:p>
          <a:p>
            <a:r>
              <a:rPr lang="fr-FR" dirty="0" smtClean="0"/>
              <a:t>Fécondation simultanée de deux ovocytes par deux spermatozoïdes </a:t>
            </a:r>
          </a:p>
          <a:p>
            <a:r>
              <a:rPr lang="fr-FR" dirty="0" smtClean="0"/>
              <a:t> </a:t>
            </a:r>
            <a:r>
              <a:rPr lang="fr-FR" b="1" dirty="0" smtClean="0"/>
              <a:t>Mécanismes exceptionnels : super-fécondation, super-foetation </a:t>
            </a:r>
          </a:p>
          <a:p>
            <a:r>
              <a:rPr lang="fr-FR" dirty="0" smtClean="0"/>
              <a:t>Prédisposition familiale, traitements de la stérilité, âge maternel élevé, parité élevée </a:t>
            </a:r>
          </a:p>
          <a:p>
            <a:r>
              <a:rPr lang="fr-FR" b="1" dirty="0" smtClean="0"/>
              <a:t>Facteurs ethniques : 6/1.000 dans la population asiatique, 16/1.000 dans la population africaine </a:t>
            </a:r>
          </a:p>
          <a:p>
            <a:r>
              <a:rPr lang="fr-FR" dirty="0" smtClean="0"/>
              <a:t> La nidation et la placentation se font comme une grossesse unique </a:t>
            </a:r>
          </a:p>
          <a:p>
            <a:r>
              <a:rPr lang="fr-FR" dirty="0" smtClean="0"/>
              <a:t> Risque de grossesse hétérotopique (grossesse intra-utérine + grossesse extra-utérine)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1357290" y="642918"/>
            <a:ext cx="6357981" cy="5402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Grossesse gémellaire monozygote (vrais jumeaux) </a:t>
            </a:r>
            <a:endParaRPr lang="fr-FR" dirty="0"/>
          </a:p>
        </p:txBody>
      </p:sp>
      <p:sp>
        <p:nvSpPr>
          <p:cNvPr id="3" name="Espace réservé du contenu 2"/>
          <p:cNvSpPr>
            <a:spLocks noGrp="1"/>
          </p:cNvSpPr>
          <p:nvPr>
            <p:ph sz="quarter" idx="1"/>
          </p:nvPr>
        </p:nvSpPr>
        <p:spPr/>
        <p:txBody>
          <a:bodyPr/>
          <a:lstStyle/>
          <a:p>
            <a:endParaRPr lang="fr-FR" dirty="0" smtClean="0"/>
          </a:p>
          <a:p>
            <a:pPr>
              <a:buNone/>
            </a:pPr>
            <a:endParaRPr lang="fr-FR" b="1" dirty="0" smtClean="0"/>
          </a:p>
          <a:p>
            <a:r>
              <a:rPr lang="fr-FR" dirty="0" smtClean="0"/>
              <a:t> 3,5 à 5/1.000 naissances, augmente avec l’âge </a:t>
            </a:r>
          </a:p>
          <a:p>
            <a:r>
              <a:rPr lang="fr-FR" dirty="0" smtClean="0"/>
              <a:t> Faible part de l’hérédité </a:t>
            </a:r>
          </a:p>
          <a:p>
            <a:r>
              <a:rPr lang="fr-FR" dirty="0" smtClean="0"/>
              <a:t> Résultent de la fécondation d’un seul ovocyte pour donner un embryon qui se dédouble secondairement. Ce dédoublement peut survenir aux différents stades de l’embryogenèse </a:t>
            </a:r>
          </a:p>
          <a:p>
            <a:r>
              <a:rPr lang="fr-FR" dirty="0" smtClean="0"/>
              <a:t>La placentation d’une grossesse gémellaire monozygote est fonction de la date à laquelle a lieu la division du zygote après la fécondation :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Avant le 5e jour (30%) </a:t>
            </a:r>
            <a:endParaRPr lang="fr-FR" dirty="0"/>
          </a:p>
        </p:txBody>
      </p:sp>
      <p:sp>
        <p:nvSpPr>
          <p:cNvPr id="3" name="Espace réservé du contenu 2"/>
          <p:cNvSpPr>
            <a:spLocks noGrp="1"/>
          </p:cNvSpPr>
          <p:nvPr>
            <p:ph sz="quarter" idx="1"/>
          </p:nvPr>
        </p:nvSpPr>
        <p:spPr/>
        <p:txBody>
          <a:bodyPr>
            <a:normAutofit/>
          </a:bodyPr>
          <a:lstStyle/>
          <a:p>
            <a:endParaRPr lang="fr-FR" dirty="0" smtClean="0"/>
          </a:p>
          <a:p>
            <a:r>
              <a:rPr lang="fr-FR" b="1" dirty="0" smtClean="0"/>
              <a:t>: l’embryon est une morula constituée de blastomères totipotents, sa division donne deux morulas filles indépendantes</a:t>
            </a:r>
          </a:p>
          <a:p>
            <a:pPr>
              <a:buNone/>
            </a:pPr>
            <a:r>
              <a:rPr lang="fr-FR" b="1" dirty="0" smtClean="0"/>
              <a:t> </a:t>
            </a:r>
          </a:p>
          <a:p>
            <a:pPr>
              <a:buNone/>
            </a:pPr>
            <a:r>
              <a:rPr lang="fr-FR" b="1" dirty="0" smtClean="0"/>
              <a:t> grossesse gémellaire bi-choriale bi-</a:t>
            </a:r>
            <a:r>
              <a:rPr lang="fr-FR" dirty="0" smtClean="0"/>
              <a:t>amniotique </a:t>
            </a:r>
          </a:p>
          <a:p>
            <a:endParaRPr lang="fr-FR" b="1" dirty="0" smtClean="0"/>
          </a:p>
          <a:p>
            <a:pPr>
              <a:buNone/>
            </a:pPr>
            <a:endParaRPr lang="fr-FR" dirty="0" smtClean="0"/>
          </a:p>
        </p:txBody>
      </p:sp>
      <p:sp>
        <p:nvSpPr>
          <p:cNvPr id="4" name="Flèche droite 3"/>
          <p:cNvSpPr/>
          <p:nvPr/>
        </p:nvSpPr>
        <p:spPr>
          <a:xfrm>
            <a:off x="4572000" y="31432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p:cNvPicPr>
            <a:picLocks noChangeAspect="1" noChangeArrowheads="1"/>
          </p:cNvPicPr>
          <p:nvPr/>
        </p:nvPicPr>
        <p:blipFill>
          <a:blip r:embed="rId2"/>
          <a:srcRect/>
          <a:stretch>
            <a:fillRect/>
          </a:stretch>
        </p:blipFill>
        <p:spPr bwMode="auto">
          <a:xfrm>
            <a:off x="714348" y="4429132"/>
            <a:ext cx="7286676"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Entre le 5e et le 8e jour (70%) </a:t>
            </a:r>
            <a:endParaRPr lang="fr-FR" dirty="0"/>
          </a:p>
        </p:txBody>
      </p:sp>
      <p:sp>
        <p:nvSpPr>
          <p:cNvPr id="3" name="Espace réservé du contenu 2"/>
          <p:cNvSpPr>
            <a:spLocks noGrp="1"/>
          </p:cNvSpPr>
          <p:nvPr>
            <p:ph sz="quarter" idx="1"/>
          </p:nvPr>
        </p:nvSpPr>
        <p:spPr/>
        <p:txBody>
          <a:bodyPr>
            <a:normAutofit/>
          </a:bodyPr>
          <a:lstStyle/>
          <a:p>
            <a:r>
              <a:rPr lang="fr-FR" sz="2000" b="1" dirty="0" smtClean="0"/>
              <a:t>: l’embryon est un blastocyste, les cellules périphériques sont différenciées en cellules trophoblastiques. Les cellules internes qui forment le bouton embryonnaire sont encore indifférenciées. Si elle survient à ce stade, la division concerne le bouton embryonnaire mais pas le trophoblaste, qui reste commun. Secondairement, un amnios se différencie à partir de chaque bouton embryonnaire fils </a:t>
            </a:r>
          </a:p>
          <a:p>
            <a:endParaRPr lang="fr-FR" sz="2000" b="1" dirty="0" smtClean="0"/>
          </a:p>
          <a:p>
            <a:r>
              <a:rPr lang="fr-FR" sz="2000" b="1" dirty="0" smtClean="0"/>
              <a:t> grossesse gémellaire mono-choriale bi-amniotique </a:t>
            </a:r>
          </a:p>
          <a:p>
            <a:endParaRPr lang="fr-FR" dirty="0"/>
          </a:p>
        </p:txBody>
      </p:sp>
      <p:sp>
        <p:nvSpPr>
          <p:cNvPr id="4" name="Flèche droite 3"/>
          <p:cNvSpPr/>
          <p:nvPr/>
        </p:nvSpPr>
        <p:spPr>
          <a:xfrm>
            <a:off x="1714480" y="4214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3"/>
          <p:cNvPicPr>
            <a:picLocks noChangeAspect="1" noChangeArrowheads="1"/>
          </p:cNvPicPr>
          <p:nvPr/>
        </p:nvPicPr>
        <p:blipFill>
          <a:blip r:embed="rId2"/>
          <a:srcRect/>
          <a:stretch>
            <a:fillRect/>
          </a:stretch>
        </p:blipFill>
        <p:spPr bwMode="auto">
          <a:xfrm>
            <a:off x="928662" y="5286388"/>
            <a:ext cx="7286676"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Au cours de la 2e semaine (1%) </a:t>
            </a:r>
            <a:endParaRPr lang="fr-FR" dirty="0"/>
          </a:p>
        </p:txBody>
      </p:sp>
      <p:sp>
        <p:nvSpPr>
          <p:cNvPr id="3" name="Espace réservé du contenu 2"/>
          <p:cNvSpPr>
            <a:spLocks noGrp="1"/>
          </p:cNvSpPr>
          <p:nvPr>
            <p:ph sz="quarter" idx="1"/>
          </p:nvPr>
        </p:nvSpPr>
        <p:spPr/>
        <p:txBody>
          <a:bodyPr/>
          <a:lstStyle/>
          <a:p>
            <a:r>
              <a:rPr lang="fr-FR" dirty="0" smtClean="0"/>
              <a:t> </a:t>
            </a:r>
            <a:r>
              <a:rPr lang="fr-FR" b="1" dirty="0" smtClean="0"/>
              <a:t>: l’amnios est différencié et la cavité amniotique est apparue. La division ne peut concerner que les cellules encore peu différenciées du disque embryonnaire </a:t>
            </a:r>
          </a:p>
          <a:p>
            <a:endParaRPr lang="fr-FR" b="1" dirty="0" smtClean="0"/>
          </a:p>
          <a:p>
            <a:r>
              <a:rPr lang="fr-FR" b="1" dirty="0" smtClean="0"/>
              <a:t> grossesse gémellaire mono-choriale mono-amniotique </a:t>
            </a:r>
          </a:p>
          <a:p>
            <a:endParaRPr lang="fr-FR" dirty="0"/>
          </a:p>
        </p:txBody>
      </p:sp>
      <p:sp>
        <p:nvSpPr>
          <p:cNvPr id="5" name="Flèche droite 4"/>
          <p:cNvSpPr/>
          <p:nvPr/>
        </p:nvSpPr>
        <p:spPr>
          <a:xfrm>
            <a:off x="4500562" y="30718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Picture 4"/>
          <p:cNvPicPr>
            <a:picLocks noChangeAspect="1" noChangeArrowheads="1"/>
          </p:cNvPicPr>
          <p:nvPr/>
        </p:nvPicPr>
        <p:blipFill>
          <a:blip r:embed="rId2"/>
          <a:srcRect/>
          <a:stretch>
            <a:fillRect/>
          </a:stretch>
        </p:blipFill>
        <p:spPr bwMode="auto">
          <a:xfrm>
            <a:off x="357158" y="4714884"/>
            <a:ext cx="7429552" cy="150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TotalTime>
  <Words>1439</Words>
  <Application>Microsoft Office PowerPoint</Application>
  <PresentationFormat>Affichage à l'écran (4:3)</PresentationFormat>
  <Paragraphs>147</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Oriel</vt:lpstr>
      <vt:lpstr>Grossesse et accouchement gemellaire</vt:lpstr>
      <vt:lpstr>Introduction </vt:lpstr>
      <vt:lpstr> Zygocité, chorionicité, amnionicité </vt:lpstr>
      <vt:lpstr> Grossesse gémellaire dizygote (faux jumeaux)  </vt:lpstr>
      <vt:lpstr>Diapositive 5</vt:lpstr>
      <vt:lpstr>Grossesse gémellaire monozygote (vrais jumeaux) </vt:lpstr>
      <vt:lpstr>Avant le 5e jour (30%) </vt:lpstr>
      <vt:lpstr>Entre le 5e et le 8e jour (70%) </vt:lpstr>
      <vt:lpstr>Au cours de la 2e semaine (1%) </vt:lpstr>
      <vt:lpstr>Diapositive 10</vt:lpstr>
      <vt:lpstr>Diapositive 11</vt:lpstr>
      <vt:lpstr>Adaptation maternelle </vt:lpstr>
      <vt:lpstr>Adaptation fœtale  </vt:lpstr>
      <vt:lpstr>Diagnostic positif  </vt:lpstr>
      <vt:lpstr>Diagnostic échographique </vt:lpstr>
      <vt:lpstr> Mono-choriale </vt:lpstr>
      <vt:lpstr>Nomenclature</vt:lpstr>
      <vt:lpstr>Particularités de la prise en charge  </vt:lpstr>
      <vt:lpstr>Diagnostic anténatal  </vt:lpstr>
      <vt:lpstr>Complications  </vt:lpstr>
      <vt:lpstr>Complications spécifiques </vt:lpstr>
      <vt:lpstr>Accouchement  </vt:lpstr>
      <vt:lpstr> Voie basse : J1 céphalique, bassin eutocique  Risques : dystocies dynamiques, procidences du cordon (plus fréquente), Souffrance Fœtale Aigüe, mortalité et morbidité augmentées pour J2, accrochage (rare), siamois, hémorragie de la délivrance par inertie utérine  </vt:lpstr>
      <vt:lpstr>Phases </vt:lpstr>
      <vt:lpstr>Conduite A Tenir en fonction de l’âge gestationnel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36</cp:revision>
  <dcterms:created xsi:type="dcterms:W3CDTF">2021-01-14T08:02:27Z</dcterms:created>
  <dcterms:modified xsi:type="dcterms:W3CDTF">2021-01-14T18:31:27Z</dcterms:modified>
</cp:coreProperties>
</file>