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90" r:id="rId4"/>
    <p:sldId id="291" r:id="rId5"/>
    <p:sldId id="293" r:id="rId6"/>
    <p:sldId id="294" r:id="rId7"/>
    <p:sldId id="262" r:id="rId8"/>
    <p:sldId id="295" r:id="rId9"/>
    <p:sldId id="296" r:id="rId10"/>
    <p:sldId id="313" r:id="rId11"/>
    <p:sldId id="264" r:id="rId12"/>
    <p:sldId id="297" r:id="rId13"/>
    <p:sldId id="265" r:id="rId14"/>
    <p:sldId id="266" r:id="rId15"/>
    <p:sldId id="298" r:id="rId16"/>
    <p:sldId id="299" r:id="rId17"/>
    <p:sldId id="270" r:id="rId18"/>
    <p:sldId id="315" r:id="rId19"/>
    <p:sldId id="300" r:id="rId20"/>
    <p:sldId id="301" r:id="rId21"/>
    <p:sldId id="302" r:id="rId22"/>
    <p:sldId id="288" r:id="rId23"/>
    <p:sldId id="271" r:id="rId24"/>
    <p:sldId id="278" r:id="rId25"/>
    <p:sldId id="303" r:id="rId26"/>
    <p:sldId id="304" r:id="rId27"/>
    <p:sldId id="305" r:id="rId28"/>
    <p:sldId id="284" r:id="rId29"/>
    <p:sldId id="306" r:id="rId30"/>
    <p:sldId id="309" r:id="rId31"/>
    <p:sldId id="272" r:id="rId32"/>
    <p:sldId id="277" r:id="rId33"/>
    <p:sldId id="273" r:id="rId34"/>
    <p:sldId id="274" r:id="rId35"/>
    <p:sldId id="275" r:id="rId36"/>
    <p:sldId id="276" r:id="rId37"/>
    <p:sldId id="280" r:id="rId38"/>
    <p:sldId id="31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1348510"/>
            <a:ext cx="8915399" cy="2299854"/>
          </a:xfrm>
        </p:spPr>
        <p:txBody>
          <a:bodyPr>
            <a:normAutofit fontScale="90000"/>
          </a:bodyPr>
          <a:lstStyle/>
          <a:p>
            <a:r>
              <a:rPr lang="fr-FR" b="1" i="1" dirty="0"/>
              <a:t>L'EXPLORATION CLINIQUE ET PARACLINIQUE DU BASSIN </a:t>
            </a:r>
            <a:r>
              <a:rPr lang="fr-FR" b="1" i="1" dirty="0" smtClean="0"/>
              <a:t>      OBSTETRICAL</a:t>
            </a:r>
            <a:endParaRPr lang="fr-FR" b="1" i="1" dirty="0"/>
          </a:p>
        </p:txBody>
      </p:sp>
      <p:sp>
        <p:nvSpPr>
          <p:cNvPr id="3" name="Sous-titre 2"/>
          <p:cNvSpPr>
            <a:spLocks noGrp="1"/>
          </p:cNvSpPr>
          <p:nvPr>
            <p:ph type="subTitle" idx="1"/>
          </p:nvPr>
        </p:nvSpPr>
        <p:spPr>
          <a:xfrm>
            <a:off x="2589213" y="3509819"/>
            <a:ext cx="8915399" cy="2393844"/>
          </a:xfrm>
        </p:spPr>
        <p:txBody>
          <a:bodyPr>
            <a:normAutofit/>
          </a:bodyPr>
          <a:lstStyle/>
          <a:p>
            <a:r>
              <a:rPr lang="fr-FR" dirty="0" smtClean="0"/>
              <a:t>  </a:t>
            </a:r>
          </a:p>
          <a:p>
            <a:r>
              <a:rPr lang="fr-FR" b="1" dirty="0" smtClean="0"/>
              <a:t>Cours de 5 </a:t>
            </a:r>
            <a:r>
              <a:rPr lang="fr-FR" b="1" dirty="0" err="1" smtClean="0"/>
              <a:t>ème</a:t>
            </a:r>
            <a:r>
              <a:rPr lang="fr-FR" b="1" dirty="0" smtClean="0"/>
              <a:t> de </a:t>
            </a:r>
            <a:r>
              <a:rPr lang="fr-FR" b="1" dirty="0" err="1" smtClean="0"/>
              <a:t>medecine</a:t>
            </a:r>
            <a:r>
              <a:rPr lang="fr-FR" dirty="0" smtClean="0"/>
              <a:t> </a:t>
            </a:r>
          </a:p>
          <a:p>
            <a:r>
              <a:rPr lang="fr-FR" b="1" i="1" dirty="0" smtClean="0"/>
              <a:t>Présenté par </a:t>
            </a:r>
            <a:r>
              <a:rPr lang="fr-FR" dirty="0" smtClean="0"/>
              <a:t>:</a:t>
            </a:r>
          </a:p>
          <a:p>
            <a:r>
              <a:rPr lang="fr-FR" sz="2800" b="1" dirty="0" smtClean="0"/>
              <a:t>                      Dr MEZAACHE-H  </a:t>
            </a:r>
          </a:p>
          <a:p>
            <a:r>
              <a:rPr lang="fr-FR" sz="2800" b="1" dirty="0" smtClean="0"/>
              <a:t>  Maitre assistante en gynécologie obstétrique </a:t>
            </a:r>
            <a:endParaRPr lang="fr-FR" sz="2800" b="1" dirty="0"/>
          </a:p>
        </p:txBody>
      </p:sp>
    </p:spTree>
    <p:extLst>
      <p:ext uri="{BB962C8B-B14F-4D97-AF65-F5344CB8AC3E}">
        <p14:creationId xmlns:p14="http://schemas.microsoft.com/office/powerpoint/2010/main" val="2604902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85000" lnSpcReduction="10000"/>
          </a:bodyPr>
          <a:lstStyle/>
          <a:p>
            <a:pPr>
              <a:buFont typeface="Wingdings" panose="05000000000000000000" pitchFamily="2" charset="2"/>
              <a:buChar char="§"/>
            </a:pPr>
            <a:r>
              <a:rPr lang="fr-FR" b="1" i="1" dirty="0"/>
              <a:t>Intérêt en obstétrique </a:t>
            </a:r>
            <a:r>
              <a:rPr lang="fr-FR" dirty="0"/>
              <a:t>: la présentation fœtale, gênée par le promontoire est obligée de s’engager dans un diamètre oblique droit ou gauche. </a:t>
            </a:r>
            <a:endParaRPr lang="fr-FR" dirty="0" smtClean="0"/>
          </a:p>
          <a:p>
            <a:pPr>
              <a:buFont typeface="Arial" panose="020B0604020202020204" pitchFamily="34" charset="0"/>
              <a:buChar char="•"/>
            </a:pPr>
            <a:r>
              <a:rPr lang="fr-FR" dirty="0" smtClean="0"/>
              <a:t>Les </a:t>
            </a:r>
            <a:r>
              <a:rPr lang="fr-FR" dirty="0"/>
              <a:t>diamètres obliques relient l’éminence ilio-pectinée à l’articulation sacro-iliaque opposée. Le repère étant l’éminence ilio-pectinée, le diamètre oblique gauche relie l'éminence ilio-pectinée gauche à l'articulation sacro-iliaque opposée</a:t>
            </a:r>
            <a:r>
              <a:rPr lang="fr-FR" dirty="0" smtClean="0"/>
              <a:t>.</a:t>
            </a:r>
          </a:p>
          <a:p>
            <a:pPr>
              <a:buFont typeface="Arial" panose="020B0604020202020204" pitchFamily="34" charset="0"/>
              <a:buChar char="•"/>
            </a:pPr>
            <a:r>
              <a:rPr lang="fr-FR" dirty="0" smtClean="0"/>
              <a:t> </a:t>
            </a:r>
            <a:r>
              <a:rPr lang="fr-FR" dirty="0"/>
              <a:t>Il est le plus fréquemment emprunté par la présentation</a:t>
            </a:r>
            <a:r>
              <a:rPr lang="fr-FR" dirty="0" smtClean="0"/>
              <a:t>.</a:t>
            </a:r>
          </a:p>
          <a:p>
            <a:pPr>
              <a:buFont typeface="Arial" panose="020B0604020202020204" pitchFamily="34" charset="0"/>
              <a:buChar char="•"/>
            </a:pPr>
            <a:r>
              <a:rPr lang="fr-FR" dirty="0" smtClean="0"/>
              <a:t> </a:t>
            </a:r>
            <a:r>
              <a:rPr lang="fr-FR" dirty="0"/>
              <a:t>Le diamètre transverse maximal est trop postérieur pour être fondamental dans l'accouchement</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688467"/>
            <a:ext cx="4313238" cy="2652641"/>
          </a:xfrm>
        </p:spPr>
      </p:pic>
    </p:spTree>
    <p:extLst>
      <p:ext uri="{BB962C8B-B14F-4D97-AF65-F5344CB8AC3E}">
        <p14:creationId xmlns:p14="http://schemas.microsoft.com/office/powerpoint/2010/main" val="169141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b="1" i="1" dirty="0" smtClean="0"/>
          </a:p>
          <a:p>
            <a:r>
              <a:rPr lang="fr-FR" b="1" i="1" dirty="0" smtClean="0"/>
              <a:t>Forme: </a:t>
            </a:r>
          </a:p>
          <a:p>
            <a:pPr>
              <a:buFont typeface="Arial" panose="020B0604020202020204" pitchFamily="34" charset="0"/>
              <a:buChar char="•"/>
            </a:pPr>
            <a:endParaRPr lang="fr-FR" dirty="0" smtClean="0"/>
          </a:p>
          <a:p>
            <a:pPr>
              <a:buFont typeface="Arial" panose="020B0604020202020204" pitchFamily="34" charset="0"/>
              <a:buChar char="•"/>
            </a:pPr>
            <a:r>
              <a:rPr lang="fr-FR" dirty="0" smtClean="0"/>
              <a:t>Le </a:t>
            </a:r>
            <a:r>
              <a:rPr lang="fr-FR" dirty="0"/>
              <a:t>DS est rétréci dans le plan sagittal par la saillie du promontoire, il a la forme d’un cœur de carte à jouer (♥). On retiendra que l’axe du DS est oblique en arrière et en bas : il vise l’interligne sacrococcygien</a:t>
            </a:r>
            <a:r>
              <a:rPr lang="fr-FR" dirty="0" smtClean="0"/>
              <a:t>.</a:t>
            </a:r>
          </a:p>
          <a:p>
            <a:pPr>
              <a:buFont typeface="Arial" panose="020B0604020202020204" pitchFamily="34" charset="0"/>
              <a:buChar char="•"/>
            </a:pPr>
            <a:r>
              <a:rPr lang="fr-FR" dirty="0" smtClean="0"/>
              <a:t>Les variations de formes peuvent être classées en quatre types de bassin (</a:t>
            </a:r>
            <a:r>
              <a:rPr lang="fr-FR" b="1" dirty="0" smtClean="0"/>
              <a:t>classification de </a:t>
            </a:r>
            <a:r>
              <a:rPr lang="fr-FR" b="1" dirty="0"/>
              <a:t>C</a:t>
            </a:r>
            <a:r>
              <a:rPr lang="fr-FR" b="1" dirty="0" smtClean="0"/>
              <a:t>aldwell et </a:t>
            </a:r>
            <a:r>
              <a:rPr lang="fr-FR" b="1" dirty="0" err="1" smtClean="0"/>
              <a:t>Moloy</a:t>
            </a:r>
            <a:r>
              <a:rPr lang="fr-FR" dirty="0" smtClean="0"/>
              <a:t>)</a:t>
            </a:r>
          </a:p>
        </p:txBody>
      </p:sp>
    </p:spTree>
    <p:extLst>
      <p:ext uri="{BB962C8B-B14F-4D97-AF65-F5344CB8AC3E}">
        <p14:creationId xmlns:p14="http://schemas.microsoft.com/office/powerpoint/2010/main" val="4136428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a:buFont typeface="Arial" panose="020B0604020202020204" pitchFamily="34" charset="0"/>
              <a:buChar char="•"/>
            </a:pPr>
            <a:r>
              <a:rPr lang="fr-FR" dirty="0" smtClean="0"/>
              <a:t>Bassin </a:t>
            </a:r>
            <a:r>
              <a:rPr lang="fr-FR" dirty="0"/>
              <a:t>gynécoïde; DS légèrement ovoïde </a:t>
            </a:r>
          </a:p>
          <a:p>
            <a:pPr>
              <a:buFont typeface="Arial" panose="020B0604020202020204" pitchFamily="34" charset="0"/>
              <a:buChar char="•"/>
            </a:pPr>
            <a:r>
              <a:rPr lang="fr-FR" dirty="0"/>
              <a:t>Bassin androïde ;DS triangulaire; Le bassin androïde est la variété réputée la plus dystocique </a:t>
            </a:r>
          </a:p>
          <a:p>
            <a:pPr>
              <a:buFont typeface="Arial" panose="020B0604020202020204" pitchFamily="34" charset="0"/>
              <a:buChar char="•"/>
            </a:pPr>
            <a:r>
              <a:rPr lang="fr-FR" dirty="0"/>
              <a:t>Bassin anthropoïde  ;DS franchement ovoïde a grand axe antéro-postérieur</a:t>
            </a:r>
          </a:p>
          <a:p>
            <a:pPr>
              <a:buFont typeface="Arial" panose="020B0604020202020204" pitchFamily="34" charset="0"/>
              <a:buChar char="•"/>
            </a:pPr>
            <a:r>
              <a:rPr lang="fr-FR" dirty="0"/>
              <a:t>Bassin platypelloïde ; ou bassin </a:t>
            </a:r>
            <a:r>
              <a:rPr lang="fr-FR" dirty="0" smtClean="0"/>
              <a:t>plat, DS </a:t>
            </a:r>
            <a:r>
              <a:rPr lang="fr-FR" dirty="0"/>
              <a:t>ovale a grand axe transversal </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4568" y="2290813"/>
            <a:ext cx="4430043" cy="3620409"/>
          </a:xfrm>
        </p:spPr>
      </p:pic>
    </p:spTree>
    <p:extLst>
      <p:ext uri="{BB962C8B-B14F-4D97-AF65-F5344CB8AC3E}">
        <p14:creationId xmlns:p14="http://schemas.microsoft.com/office/powerpoint/2010/main" val="3092678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i="1" dirty="0" smtClean="0"/>
              <a:t>Orientation :</a:t>
            </a:r>
          </a:p>
          <a:p>
            <a:pPr>
              <a:buFont typeface="Wingdings" panose="05000000000000000000" pitchFamily="2" charset="2"/>
              <a:buChar char="Ø"/>
            </a:pPr>
            <a:r>
              <a:rPr lang="fr-FR" dirty="0" smtClean="0"/>
              <a:t>Chez la femme debout: le plan du DS fait avec l’horizontale un angle d’environ 60° .</a:t>
            </a:r>
          </a:p>
          <a:p>
            <a:pPr>
              <a:buFont typeface="Wingdings" panose="05000000000000000000" pitchFamily="2" charset="2"/>
              <a:buChar char="Ø"/>
            </a:pPr>
            <a:r>
              <a:rPr lang="fr-FR" dirty="0" smtClean="0"/>
              <a:t>En décubitus dorsal avec flexion extrême des membres inferieurs : on note une rétroversion du bassin limitée . </a:t>
            </a:r>
            <a:endParaRPr lang="fr-FR" dirty="0"/>
          </a:p>
        </p:txBody>
      </p:sp>
    </p:spTree>
    <p:extLst>
      <p:ext uri="{BB962C8B-B14F-4D97-AF65-F5344CB8AC3E}">
        <p14:creationId xmlns:p14="http://schemas.microsoft.com/office/powerpoint/2010/main" val="186764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fr-FR" b="1" i="1" u="sng" dirty="0"/>
              <a:t>Excavation </a:t>
            </a:r>
            <a:r>
              <a:rPr lang="fr-FR" b="1" i="1" u="sng" dirty="0" smtClean="0"/>
              <a:t>pelvienne </a:t>
            </a:r>
            <a:r>
              <a:rPr lang="fr-FR" dirty="0" smtClean="0"/>
              <a:t>:</a:t>
            </a:r>
          </a:p>
          <a:p>
            <a:pPr>
              <a:buFont typeface="Wingdings" panose="05000000000000000000" pitchFamily="2" charset="2"/>
              <a:buChar char="§"/>
            </a:pPr>
            <a:r>
              <a:rPr lang="fr-FR" dirty="0"/>
              <a:t>C'est le petit bassin dans lequel la présentation descend et </a:t>
            </a:r>
            <a:r>
              <a:rPr lang="fr-FR" dirty="0" smtClean="0"/>
              <a:t>tourne</a:t>
            </a:r>
          </a:p>
          <a:p>
            <a:pPr>
              <a:buFont typeface="Wingdings" panose="05000000000000000000" pitchFamily="2" charset="2"/>
              <a:buChar char="§"/>
            </a:pPr>
            <a:r>
              <a:rPr lang="fr-FR" dirty="0"/>
              <a:t>il est limité en haut par le DS, en bas par le détroit inférieur (DI) et </a:t>
            </a:r>
            <a:r>
              <a:rPr lang="fr-FR" dirty="0" smtClean="0"/>
              <a:t>en </a:t>
            </a:r>
            <a:r>
              <a:rPr lang="fr-FR" dirty="0"/>
              <a:t>avant </a:t>
            </a:r>
            <a:r>
              <a:rPr lang="fr-FR" dirty="0" smtClean="0"/>
              <a:t>par la </a:t>
            </a:r>
            <a:r>
              <a:rPr lang="fr-FR" dirty="0"/>
              <a:t>paroi antéro- inférieure</a:t>
            </a:r>
            <a:r>
              <a:rPr lang="fr-FR" dirty="0" smtClean="0"/>
              <a:t>,, </a:t>
            </a:r>
            <a:r>
              <a:rPr lang="fr-FR" dirty="0"/>
              <a:t>formée </a:t>
            </a:r>
            <a:r>
              <a:rPr lang="fr-FR" dirty="0" smtClean="0"/>
              <a:t>par </a:t>
            </a:r>
            <a:r>
              <a:rPr lang="fr-FR" dirty="0"/>
              <a:t>l a </a:t>
            </a:r>
            <a:r>
              <a:rPr lang="fr-FR" dirty="0" smtClean="0"/>
              <a:t>symphyse pubienne </a:t>
            </a:r>
            <a:r>
              <a:rPr lang="fr-FR" dirty="0"/>
              <a:t>sur la ligne médiane et de chaque côté de la symphyse par la branche horizontale du pubis et une partie du trou ischiopubien</a:t>
            </a:r>
            <a:r>
              <a:rPr lang="fr-FR" dirty="0" smtClean="0"/>
              <a:t>.</a:t>
            </a:r>
          </a:p>
          <a:p>
            <a:pPr>
              <a:buFont typeface="Wingdings" panose="05000000000000000000" pitchFamily="2" charset="2"/>
              <a:buChar char="§"/>
            </a:pPr>
            <a:r>
              <a:rPr lang="fr-FR" dirty="0"/>
              <a:t>La paroi </a:t>
            </a:r>
            <a:r>
              <a:rPr lang="fr-FR" dirty="0" smtClean="0"/>
              <a:t>postéro supérieure </a:t>
            </a:r>
            <a:r>
              <a:rPr lang="fr-FR" dirty="0"/>
              <a:t>est </a:t>
            </a:r>
            <a:r>
              <a:rPr lang="fr-FR" dirty="0" smtClean="0"/>
              <a:t>constituée </a:t>
            </a:r>
            <a:r>
              <a:rPr lang="fr-FR" dirty="0"/>
              <a:t>par l e </a:t>
            </a:r>
            <a:r>
              <a:rPr lang="fr-FR" dirty="0" smtClean="0"/>
              <a:t>sacrum</a:t>
            </a:r>
            <a:r>
              <a:rPr lang="fr-FR" dirty="0"/>
              <a:t>, os </a:t>
            </a:r>
            <a:r>
              <a:rPr lang="fr-FR" dirty="0" smtClean="0"/>
              <a:t>concave </a:t>
            </a:r>
            <a:r>
              <a:rPr lang="fr-FR" dirty="0"/>
              <a:t>en avant et en </a:t>
            </a:r>
            <a:r>
              <a:rPr lang="fr-FR" dirty="0" smtClean="0"/>
              <a:t>bas. </a:t>
            </a:r>
            <a:r>
              <a:rPr lang="fr-FR" dirty="0"/>
              <a:t>La </a:t>
            </a:r>
            <a:r>
              <a:rPr lang="fr-FR" dirty="0" smtClean="0"/>
              <a:t>concavité </a:t>
            </a:r>
            <a:r>
              <a:rPr lang="fr-FR" dirty="0"/>
              <a:t>sacrée joue un </a:t>
            </a:r>
            <a:r>
              <a:rPr lang="fr-FR" dirty="0" smtClean="0"/>
              <a:t>rôle important </a:t>
            </a:r>
            <a:r>
              <a:rPr lang="fr-FR" dirty="0"/>
              <a:t>dans la </a:t>
            </a:r>
            <a:r>
              <a:rPr lang="fr-FR" dirty="0" smtClean="0"/>
              <a:t>progression </a:t>
            </a:r>
            <a:r>
              <a:rPr lang="fr-FR" dirty="0"/>
              <a:t>de </a:t>
            </a:r>
            <a:r>
              <a:rPr lang="fr-FR" dirty="0" smtClean="0"/>
              <a:t>la </a:t>
            </a:r>
            <a:r>
              <a:rPr lang="fr-FR" dirty="0"/>
              <a:t>tête </a:t>
            </a:r>
            <a:r>
              <a:rPr lang="fr-FR" dirty="0" smtClean="0"/>
              <a:t>fœtale. </a:t>
            </a:r>
          </a:p>
          <a:p>
            <a:pPr>
              <a:buFont typeface="Wingdings" panose="05000000000000000000" pitchFamily="2" charset="2"/>
              <a:buChar char="§"/>
            </a:pPr>
            <a:r>
              <a:rPr lang="fr-FR" dirty="0"/>
              <a:t>La paroi </a:t>
            </a:r>
            <a:r>
              <a:rPr lang="fr-FR" dirty="0" smtClean="0"/>
              <a:t>latérale est formée de </a:t>
            </a:r>
            <a:r>
              <a:rPr lang="fr-FR" dirty="0"/>
              <a:t>chaque </a:t>
            </a:r>
            <a:r>
              <a:rPr lang="fr-FR" dirty="0" smtClean="0"/>
              <a:t>côté par </a:t>
            </a:r>
            <a:r>
              <a:rPr lang="fr-FR" dirty="0"/>
              <a:t>l' os </a:t>
            </a:r>
            <a:r>
              <a:rPr lang="fr-FR" dirty="0" smtClean="0"/>
              <a:t>iliaque</a:t>
            </a:r>
            <a:endParaRPr lang="fr-FR" dirty="0"/>
          </a:p>
        </p:txBody>
      </p:sp>
    </p:spTree>
    <p:extLst>
      <p:ext uri="{BB962C8B-B14F-4D97-AF65-F5344CB8AC3E}">
        <p14:creationId xmlns:p14="http://schemas.microsoft.com/office/powerpoint/2010/main" val="3975227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 name="Espace réservé du contenu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89213" y="2237734"/>
            <a:ext cx="4402714" cy="3554107"/>
          </a:xfrm>
        </p:spPr>
      </p:pic>
      <p:pic>
        <p:nvPicPr>
          <p:cNvPr id="8" name="Espace réservé du conten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5" y="2237734"/>
            <a:ext cx="4313238" cy="3554108"/>
          </a:xfrm>
        </p:spPr>
      </p:pic>
    </p:spTree>
    <p:extLst>
      <p:ext uri="{BB962C8B-B14F-4D97-AF65-F5344CB8AC3E}">
        <p14:creationId xmlns:p14="http://schemas.microsoft.com/office/powerpoint/2010/main" val="64238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r>
              <a:rPr lang="fr-FR" dirty="0"/>
              <a:t>L'excavation présente à l'union de ses deux tiers supérieurs et de son tiers inférieur un rétrécissement, appelé détroit moyen (DM), marqué transversalement par la saillie des épines sciatiques</a:t>
            </a:r>
            <a:r>
              <a:rPr lang="fr-FR" dirty="0" smtClean="0"/>
              <a:t>.</a:t>
            </a:r>
          </a:p>
          <a:p>
            <a:r>
              <a:rPr lang="fr-FR" dirty="0"/>
              <a:t>. La tête fœtale est engagée lorsque le sommet atteint le niveau des épines </a:t>
            </a:r>
            <a:r>
              <a:rPr lang="fr-FR" dirty="0" smtClean="0"/>
              <a:t>sciatiques.</a:t>
            </a:r>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327234"/>
            <a:ext cx="4313238" cy="3375108"/>
          </a:xfrm>
        </p:spPr>
      </p:pic>
    </p:spTree>
    <p:extLst>
      <p:ext uri="{BB962C8B-B14F-4D97-AF65-F5344CB8AC3E}">
        <p14:creationId xmlns:p14="http://schemas.microsoft.com/office/powerpoint/2010/main" val="895708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dirty="0" smtClean="0"/>
          </a:p>
          <a:p>
            <a:r>
              <a:rPr lang="fr-FR" dirty="0" smtClean="0"/>
              <a:t>Le diamètre  </a:t>
            </a:r>
            <a:r>
              <a:rPr lang="fr-FR" dirty="0"/>
              <a:t>transverse biépineux (</a:t>
            </a:r>
            <a:r>
              <a:rPr lang="fr-FR" dirty="0" err="1"/>
              <a:t>bisciatique</a:t>
            </a:r>
            <a:r>
              <a:rPr lang="fr-FR" dirty="0"/>
              <a:t>) est le plus intéressant sur le plan obstétrical : il mesure entre </a:t>
            </a:r>
            <a:r>
              <a:rPr lang="fr-FR" b="1" dirty="0"/>
              <a:t>10</a:t>
            </a:r>
            <a:r>
              <a:rPr lang="fr-FR" dirty="0"/>
              <a:t> et </a:t>
            </a:r>
            <a:r>
              <a:rPr lang="fr-FR" b="1" dirty="0"/>
              <a:t>11</a:t>
            </a:r>
            <a:r>
              <a:rPr lang="fr-FR" dirty="0"/>
              <a:t> cm </a:t>
            </a:r>
            <a:r>
              <a:rPr lang="fr-FR" dirty="0" smtClean="0"/>
              <a:t>.</a:t>
            </a:r>
          </a:p>
          <a:p>
            <a:r>
              <a:rPr lang="fr-FR" dirty="0" smtClean="0"/>
              <a:t> </a:t>
            </a:r>
            <a:r>
              <a:rPr lang="fr-FR" dirty="0"/>
              <a:t>Il est </a:t>
            </a:r>
            <a:r>
              <a:rPr lang="fr-FR" dirty="0" smtClean="0"/>
              <a:t>situé </a:t>
            </a:r>
            <a:r>
              <a:rPr lang="fr-FR" dirty="0"/>
              <a:t>en </a:t>
            </a:r>
            <a:r>
              <a:rPr lang="fr-FR" dirty="0" smtClean="0"/>
              <a:t>arrière dans </a:t>
            </a:r>
            <a:r>
              <a:rPr lang="fr-FR" dirty="0"/>
              <a:t>l 'excavation. </a:t>
            </a:r>
            <a:endParaRPr lang="fr-FR" dirty="0" smtClean="0"/>
          </a:p>
          <a:p>
            <a:r>
              <a:rPr lang="fr-FR" dirty="0" smtClean="0"/>
              <a:t>On peut </a:t>
            </a:r>
            <a:r>
              <a:rPr lang="fr-FR" dirty="0"/>
              <a:t>remarquer </a:t>
            </a:r>
            <a:r>
              <a:rPr lang="fr-FR" dirty="0" smtClean="0"/>
              <a:t>ainsi </a:t>
            </a:r>
            <a:r>
              <a:rPr lang="fr-FR" dirty="0"/>
              <a:t>que, dans l 'accouchement normal en </a:t>
            </a:r>
            <a:r>
              <a:rPr lang="fr-FR" dirty="0" err="1"/>
              <a:t>occipitoantérieur</a:t>
            </a:r>
            <a:r>
              <a:rPr lang="fr-FR" dirty="0"/>
              <a:t>, le diamètre bipariétal </a:t>
            </a:r>
            <a:r>
              <a:rPr lang="fr-FR" dirty="0" smtClean="0"/>
              <a:t>passe </a:t>
            </a:r>
            <a:r>
              <a:rPr lang="fr-FR" dirty="0"/>
              <a:t>en avant </a:t>
            </a:r>
            <a:r>
              <a:rPr lang="fr-FR" dirty="0" smtClean="0"/>
              <a:t>du diamètre </a:t>
            </a:r>
            <a:r>
              <a:rPr lang="fr-FR" dirty="0" err="1" smtClean="0"/>
              <a:t>bisciatique</a:t>
            </a:r>
            <a:r>
              <a:rPr lang="fr-FR" dirty="0"/>
              <a:t>. </a:t>
            </a:r>
            <a:endParaRPr lang="fr-FR" dirty="0" smtClean="0"/>
          </a:p>
          <a:p>
            <a:r>
              <a:rPr lang="fr-FR" dirty="0" smtClean="0"/>
              <a:t>En revanche</a:t>
            </a:r>
            <a:r>
              <a:rPr lang="fr-FR" dirty="0"/>
              <a:t>, il se </a:t>
            </a:r>
            <a:r>
              <a:rPr lang="fr-FR" dirty="0" smtClean="0"/>
              <a:t>situe </a:t>
            </a:r>
            <a:r>
              <a:rPr lang="fr-FR" dirty="0"/>
              <a:t>au niveau du </a:t>
            </a:r>
            <a:r>
              <a:rPr lang="fr-FR" dirty="0" smtClean="0"/>
              <a:t>diamètre </a:t>
            </a:r>
            <a:r>
              <a:rPr lang="fr-FR" dirty="0" err="1"/>
              <a:t>bisciatique</a:t>
            </a:r>
            <a:r>
              <a:rPr lang="fr-FR" dirty="0"/>
              <a:t> dans </a:t>
            </a:r>
            <a:r>
              <a:rPr lang="fr-FR" dirty="0" smtClean="0"/>
              <a:t>les </a:t>
            </a:r>
            <a:r>
              <a:rPr lang="fr-FR" dirty="0"/>
              <a:t>présentations </a:t>
            </a:r>
            <a:r>
              <a:rPr lang="fr-FR" dirty="0" err="1"/>
              <a:t>occipitopostérieures</a:t>
            </a:r>
            <a:r>
              <a:rPr lang="fr-FR" dirty="0"/>
              <a:t> : d 'où une possibilité plus grande de dystocie du DM </a:t>
            </a:r>
          </a:p>
        </p:txBody>
      </p:sp>
    </p:spTree>
    <p:extLst>
      <p:ext uri="{BB962C8B-B14F-4D97-AF65-F5344CB8AC3E}">
        <p14:creationId xmlns:p14="http://schemas.microsoft.com/office/powerpoint/2010/main" val="119997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a:t>Courbure du sacrum : la concavité sacrée constitue un élément du pronostic obstétrical car un sacrum plat  peut gêner la descente et la rotation de la tête fœtale ce qui explique l’intérêt de la mesure de la corde (ligne </a:t>
            </a:r>
            <a:r>
              <a:rPr lang="fr-FR" dirty="0" err="1"/>
              <a:t>promontosacrée</a:t>
            </a:r>
            <a:r>
              <a:rPr lang="fr-FR" dirty="0"/>
              <a:t> mesure </a:t>
            </a:r>
            <a:r>
              <a:rPr lang="fr-FR" b="1" dirty="0"/>
              <a:t>11 </a:t>
            </a:r>
            <a:r>
              <a:rPr lang="fr-FR" dirty="0"/>
              <a:t>cm ) et flèche sacrale (distance entre la corde sacrée et le point le plus profond de la concavité)</a:t>
            </a:r>
          </a:p>
          <a:p>
            <a:endParaRPr lang="fr-FR"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512499"/>
            <a:ext cx="4313238" cy="3004577"/>
          </a:xfrm>
        </p:spPr>
      </p:pic>
    </p:spTree>
    <p:extLst>
      <p:ext uri="{BB962C8B-B14F-4D97-AF65-F5344CB8AC3E}">
        <p14:creationId xmlns:p14="http://schemas.microsoft.com/office/powerpoint/2010/main" val="60297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pPr>
              <a:buFont typeface="Wingdings" panose="05000000000000000000" pitchFamily="2" charset="2"/>
              <a:buChar char="q"/>
            </a:pPr>
            <a:r>
              <a:rPr lang="fr-FR" b="1" i="1" u="sng" dirty="0"/>
              <a:t>Détroit inférieur</a:t>
            </a:r>
          </a:p>
          <a:p>
            <a:r>
              <a:rPr lang="fr-FR" dirty="0"/>
              <a:t>Le plan de dégagement de la présentation </a:t>
            </a:r>
          </a:p>
          <a:p>
            <a:r>
              <a:rPr lang="fr-FR" dirty="0"/>
              <a:t>Il est limité par quatre repères osseux disposés en losange : en avant, le bord inférieur de la symphyse pubienne ; latéralement, les deux ischions ; en arrière, la pointe du coccyx . Le diamètre bi-ischiatique divise ce losange en deux triangles, antérieur et postérieur</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7823" y="2213811"/>
            <a:ext cx="4256787" cy="3330341"/>
          </a:xfrm>
        </p:spPr>
      </p:pic>
    </p:spTree>
    <p:extLst>
      <p:ext uri="{BB962C8B-B14F-4D97-AF65-F5344CB8AC3E}">
        <p14:creationId xmlns:p14="http://schemas.microsoft.com/office/powerpoint/2010/main" val="256799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Introduction</a:t>
            </a:r>
            <a:endParaRPr lang="fr-FR" dirty="0"/>
          </a:p>
        </p:txBody>
      </p:sp>
      <p:sp>
        <p:nvSpPr>
          <p:cNvPr id="3" name="Espace réservé du contenu 2"/>
          <p:cNvSpPr>
            <a:spLocks noGrp="1"/>
          </p:cNvSpPr>
          <p:nvPr>
            <p:ph idx="1"/>
          </p:nvPr>
        </p:nvSpPr>
        <p:spPr/>
        <p:txBody>
          <a:bodyPr>
            <a:normAutofit fontScale="92500"/>
          </a:bodyPr>
          <a:lstStyle/>
          <a:p>
            <a:r>
              <a:rPr lang="fr-FR" dirty="0"/>
              <a:t>La compréhension de l’anatomie du bassin est fondamentale pour la pratique </a:t>
            </a:r>
            <a:r>
              <a:rPr lang="fr-FR" dirty="0" smtClean="0"/>
              <a:t>obstétricale .</a:t>
            </a:r>
          </a:p>
          <a:p>
            <a:r>
              <a:rPr lang="fr-FR" dirty="0"/>
              <a:t>La forme du bassin maternel peut être comparée à un cylindre </a:t>
            </a:r>
            <a:r>
              <a:rPr lang="fr-FR" dirty="0" smtClean="0"/>
              <a:t>dont sa </a:t>
            </a:r>
            <a:r>
              <a:rPr lang="fr-FR" dirty="0"/>
              <a:t>perméabilité peut être évaluée cliniquement en mesurant les diamètres à certains niveaux : les détroits supérieurs, moyens, </a:t>
            </a:r>
            <a:r>
              <a:rPr lang="fr-FR" dirty="0" smtClean="0"/>
              <a:t>inférieurs</a:t>
            </a:r>
          </a:p>
          <a:p>
            <a:r>
              <a:rPr lang="fr-FR" dirty="0"/>
              <a:t>Même avec l'habitude, l'examen du bassin reste </a:t>
            </a:r>
            <a:r>
              <a:rPr lang="fr-FR" dirty="0" smtClean="0"/>
              <a:t>imprécis; la </a:t>
            </a:r>
            <a:r>
              <a:rPr lang="fr-FR" dirty="0"/>
              <a:t>perméabilité du bassin en dehors d'anomalies majeures ne sera prouvée que par l'épreuve du travail</a:t>
            </a:r>
            <a:r>
              <a:rPr lang="fr-FR" dirty="0" smtClean="0"/>
              <a:t>.</a:t>
            </a:r>
          </a:p>
          <a:p>
            <a:r>
              <a:rPr lang="fr-FR" dirty="0" smtClean="0"/>
              <a:t> </a:t>
            </a:r>
            <a:r>
              <a:rPr lang="fr-FR" dirty="0"/>
              <a:t>Le bassin n'est qu'un élément déterminant du succès du travail, les deux autres étant le fœtus et les contractions utérines. </a:t>
            </a:r>
            <a:endParaRPr lang="fr-FR" dirty="0" smtClean="0"/>
          </a:p>
          <a:p>
            <a:r>
              <a:rPr lang="fr-FR" dirty="0" smtClean="0"/>
              <a:t>En </a:t>
            </a:r>
            <a:r>
              <a:rPr lang="fr-FR" dirty="0"/>
              <a:t>cas de doute, on demandera une radiopelvimétrie et une mesure échographique du bipariétal pour faire une confrontation </a:t>
            </a:r>
            <a:r>
              <a:rPr lang="fr-FR" dirty="0" smtClean="0"/>
              <a:t>céphalopelvienne .</a:t>
            </a:r>
            <a:endParaRPr lang="fr-FR" dirty="0"/>
          </a:p>
          <a:p>
            <a:endParaRPr lang="fr-FR" dirty="0"/>
          </a:p>
          <a:p>
            <a:endParaRPr lang="fr-FR" dirty="0"/>
          </a:p>
          <a:p>
            <a:endParaRPr lang="fr-FR" dirty="0" smtClean="0"/>
          </a:p>
        </p:txBody>
      </p:sp>
    </p:spTree>
    <p:extLst>
      <p:ext uri="{BB962C8B-B14F-4D97-AF65-F5344CB8AC3E}">
        <p14:creationId xmlns:p14="http://schemas.microsoft.com/office/powerpoint/2010/main" val="2128893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a:t>Le triangle antérieur constitue l’arcade pubienne ,le triangle postérieur est fermé latéralement par les deux ligaments sacrosciatiques</a:t>
            </a:r>
          </a:p>
          <a:p>
            <a:r>
              <a:rPr lang="fr-FR" dirty="0"/>
              <a:t>L’arcade pubienne est une structure osseuse indéformable</a:t>
            </a:r>
          </a:p>
          <a:p>
            <a:r>
              <a:rPr lang="fr-FR" dirty="0"/>
              <a:t>la partie postérieure du détroit inférieur est essentiellement fibreuse et déformable</a:t>
            </a:r>
          </a:p>
          <a:p>
            <a:endParaRPr lang="fr-FR"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7074" y="2252313"/>
            <a:ext cx="4042610" cy="2964580"/>
          </a:xfrm>
        </p:spPr>
      </p:pic>
    </p:spTree>
    <p:extLst>
      <p:ext uri="{BB962C8B-B14F-4D97-AF65-F5344CB8AC3E}">
        <p14:creationId xmlns:p14="http://schemas.microsoft.com/office/powerpoint/2010/main" val="4286744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r>
              <a:rPr lang="fr-FR" b="1" i="1" dirty="0"/>
              <a:t>Principaux diamètres</a:t>
            </a:r>
            <a:r>
              <a:rPr lang="fr-FR" dirty="0"/>
              <a:t>:</a:t>
            </a:r>
          </a:p>
          <a:p>
            <a:r>
              <a:rPr lang="fr-FR" dirty="0"/>
              <a:t>Le diamètre antéropostérieur </a:t>
            </a:r>
            <a:r>
              <a:rPr lang="fr-FR" dirty="0" err="1"/>
              <a:t>coccy</a:t>
            </a:r>
            <a:r>
              <a:rPr lang="fr-FR" dirty="0"/>
              <a:t> go-sous-pubien est de 9 cm. Il s'agrandit par l a rétropulsion du coccyx et l es mouvements de nutation du sacrum</a:t>
            </a:r>
          </a:p>
          <a:p>
            <a:r>
              <a:rPr lang="fr-FR" dirty="0"/>
              <a:t>. Le diamètre obstétricalement utilisé est l e diamètre sous- sacro-sous-pubien de 11,5 cm</a:t>
            </a:r>
          </a:p>
          <a:p>
            <a:r>
              <a:rPr lang="fr-FR" dirty="0"/>
              <a:t>Le diamètre transversal bi-ischiatique est mesuré entre les deux faces internes des tubérosités ischiatiques (11 à 12 </a:t>
            </a:r>
            <a:r>
              <a:rPr lang="fr-FR" dirty="0" smtClean="0"/>
              <a:t>cm)</a:t>
            </a:r>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1571" y="2348564"/>
            <a:ext cx="4353040" cy="3445843"/>
          </a:xfrm>
        </p:spPr>
      </p:pic>
    </p:spTree>
    <p:extLst>
      <p:ext uri="{BB962C8B-B14F-4D97-AF65-F5344CB8AC3E}">
        <p14:creationId xmlns:p14="http://schemas.microsoft.com/office/powerpoint/2010/main" val="764907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l'ensemble </a:t>
            </a:r>
            <a:r>
              <a:rPr lang="fr-FR" dirty="0"/>
              <a:t>formé par la symphyse pubienne et les branches </a:t>
            </a:r>
            <a:r>
              <a:rPr lang="fr-FR" dirty="0" smtClean="0"/>
              <a:t>ischio-pubiennes) </a:t>
            </a:r>
            <a:r>
              <a:rPr lang="fr-FR" dirty="0"/>
              <a:t>porte le nom d'ogive pubienne. L'angle qu'elle forme oscille entre 85-90° </a:t>
            </a:r>
            <a:endParaRPr lang="fr-FR" dirty="0" smtClean="0"/>
          </a:p>
          <a:p>
            <a:r>
              <a:rPr lang="fr-FR" dirty="0" smtClean="0"/>
              <a:t>  </a:t>
            </a:r>
            <a:r>
              <a:rPr lang="fr-FR" dirty="0"/>
              <a:t>plus l'angle est fermé, plus le dégagement de la tête fœtale se fera au niveau du périnée postérieur, entraînant un plus grand risque de déchirures </a:t>
            </a:r>
            <a:r>
              <a:rPr lang="fr-FR" dirty="0" smtClean="0"/>
              <a:t>périnéales.</a:t>
            </a:r>
            <a:endParaRPr lang="fr-FR" dirty="0"/>
          </a:p>
        </p:txBody>
      </p:sp>
    </p:spTree>
    <p:extLst>
      <p:ext uri="{BB962C8B-B14F-4D97-AF65-F5344CB8AC3E}">
        <p14:creationId xmlns:p14="http://schemas.microsoft.com/office/powerpoint/2010/main" val="3513118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Évaluation clinique du bassin </a:t>
            </a:r>
          </a:p>
        </p:txBody>
      </p:sp>
      <p:sp>
        <p:nvSpPr>
          <p:cNvPr id="3" name="Espace réservé du contenu 2"/>
          <p:cNvSpPr>
            <a:spLocks noGrp="1"/>
          </p:cNvSpPr>
          <p:nvPr>
            <p:ph idx="1"/>
          </p:nvPr>
        </p:nvSpPr>
        <p:spPr/>
        <p:txBody>
          <a:bodyPr/>
          <a:lstStyle/>
          <a:p>
            <a:r>
              <a:rPr lang="fr-FR" dirty="0" smtClean="0"/>
              <a:t>La pelvimétrie clinique repose sur la palpation et le toucher vaginal qui identifient les structures osseuses du pelvis pour apprécier leur morphologie et mesurer les distances les séparant </a:t>
            </a:r>
          </a:p>
          <a:p>
            <a:r>
              <a:rPr lang="fr-FR" dirty="0" smtClean="0"/>
              <a:t>Ces mesures peuvent être un élément du faisceau d’investigations visant le pronostic obstétrical . </a:t>
            </a:r>
          </a:p>
          <a:p>
            <a:r>
              <a:rPr lang="fr-FR" dirty="0"/>
              <a:t>L’examen clinique du bassin est réalisé après la 37e SA. </a:t>
            </a:r>
            <a:endParaRPr lang="fr-FR" dirty="0" smtClean="0"/>
          </a:p>
          <a:p>
            <a:r>
              <a:rPr lang="fr-FR" dirty="0" smtClean="0"/>
              <a:t> </a:t>
            </a:r>
            <a:r>
              <a:rPr lang="fr-FR" dirty="0"/>
              <a:t>La patiente doit être installée sur un plan dur, en position gynécologique, vessie et rectum </a:t>
            </a:r>
            <a:r>
              <a:rPr lang="fr-FR" dirty="0" smtClean="0"/>
              <a:t>vides</a:t>
            </a:r>
          </a:p>
        </p:txBody>
      </p:sp>
    </p:spTree>
    <p:extLst>
      <p:ext uri="{BB962C8B-B14F-4D97-AF65-F5344CB8AC3E}">
        <p14:creationId xmlns:p14="http://schemas.microsoft.com/office/powerpoint/2010/main" val="3282518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i="1" dirty="0" smtClean="0"/>
              <a:t>   1-   Pelvimétrie </a:t>
            </a:r>
            <a:r>
              <a:rPr lang="fr-FR" b="1" i="1" dirty="0"/>
              <a:t>externe</a:t>
            </a:r>
          </a:p>
          <a:p>
            <a:pPr>
              <a:buFont typeface="Wingdings" panose="05000000000000000000" pitchFamily="2" charset="2"/>
              <a:buChar char="Ø"/>
            </a:pPr>
            <a:r>
              <a:rPr lang="fr-FR" u="sng" dirty="0"/>
              <a:t>Le diamètre bi-ischiatique </a:t>
            </a:r>
            <a:r>
              <a:rPr lang="fr-FR" dirty="0"/>
              <a:t>est le seul diamètre du bassin obstétrical qui peut être mesuré par pelvimétrie externe sur une femme en position </a:t>
            </a:r>
            <a:r>
              <a:rPr lang="fr-FR" dirty="0" smtClean="0"/>
              <a:t>gynécologique. </a:t>
            </a:r>
          </a:p>
          <a:p>
            <a:r>
              <a:rPr lang="fr-FR" dirty="0" smtClean="0"/>
              <a:t>Tarnier le mesurait avec </a:t>
            </a:r>
            <a:r>
              <a:rPr lang="fr-FR" dirty="0"/>
              <a:t>un mètre ruban maintenu par les deux pouces appliqués sur la face interne des ischions </a:t>
            </a:r>
            <a:r>
              <a:rPr lang="fr-FR" dirty="0" smtClean="0"/>
              <a:t>. </a:t>
            </a:r>
          </a:p>
          <a:p>
            <a:r>
              <a:rPr lang="fr-FR" dirty="0" smtClean="0"/>
              <a:t>La </a:t>
            </a:r>
            <a:r>
              <a:rPr lang="fr-FR" dirty="0"/>
              <a:t>distance séparant les deux ongles est normalement de 9 cm, auxquels ont ajoute 2 cm représentant l’épaisseur des parties molles pour connaître le diamètre bi-ischiatique (11 cm).</a:t>
            </a:r>
          </a:p>
          <a:p>
            <a:endParaRPr lang="fr-FR" dirty="0"/>
          </a:p>
        </p:txBody>
      </p:sp>
    </p:spTree>
    <p:extLst>
      <p:ext uri="{BB962C8B-B14F-4D97-AF65-F5344CB8AC3E}">
        <p14:creationId xmlns:p14="http://schemas.microsoft.com/office/powerpoint/2010/main" val="1178102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marL="0" indent="0">
              <a:buNone/>
            </a:pPr>
            <a:endParaRPr lang="fr-FR" dirty="0" smtClean="0"/>
          </a:p>
          <a:p>
            <a:r>
              <a:rPr lang="fr-FR" dirty="0" smtClean="0"/>
              <a:t> </a:t>
            </a:r>
            <a:r>
              <a:rPr lang="fr-FR" dirty="0"/>
              <a:t>La distance séparant les deux ongles est normalement de 9 cm, auxquels ont ajoute 2 cm représentant l’épaisseur des parties molles pour connaître le diamètre bi-ischiatique (11 cm).</a:t>
            </a:r>
          </a:p>
          <a:p>
            <a:endParaRPr lang="fr-FR" dirty="0"/>
          </a:p>
          <a:p>
            <a:endParaRPr lang="fr-FR"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6401" y="2125663"/>
            <a:ext cx="3743185" cy="3778250"/>
          </a:xfrm>
        </p:spPr>
      </p:pic>
    </p:spTree>
    <p:extLst>
      <p:ext uri="{BB962C8B-B14F-4D97-AF65-F5344CB8AC3E}">
        <p14:creationId xmlns:p14="http://schemas.microsoft.com/office/powerpoint/2010/main" val="2571279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a:buFont typeface="Wingdings" panose="05000000000000000000" pitchFamily="2" charset="2"/>
              <a:buChar char="Ø"/>
            </a:pPr>
            <a:r>
              <a:rPr lang="fr-FR" u="sng" dirty="0" smtClean="0"/>
              <a:t>le </a:t>
            </a:r>
            <a:r>
              <a:rPr lang="fr-FR" u="sng" dirty="0"/>
              <a:t>losange de </a:t>
            </a:r>
            <a:r>
              <a:rPr lang="fr-FR" u="sng" dirty="0" err="1"/>
              <a:t>Michaelis</a:t>
            </a:r>
            <a:r>
              <a:rPr lang="fr-FR" u="sng" dirty="0"/>
              <a:t>   </a:t>
            </a:r>
          </a:p>
          <a:p>
            <a:pPr>
              <a:buFont typeface="Arial" panose="020B0604020202020204" pitchFamily="34" charset="0"/>
              <a:buChar char="•"/>
            </a:pPr>
            <a:r>
              <a:rPr lang="fr-FR" dirty="0" smtClean="0"/>
              <a:t>qui est délimité par quatre fossettes correspondant, en haut, à l’apophyse épineuse de L5, latéralement, aux épines iliaques </a:t>
            </a:r>
            <a:r>
              <a:rPr lang="fr-FR" dirty="0" err="1" smtClean="0"/>
              <a:t>postérosupérieures</a:t>
            </a:r>
            <a:r>
              <a:rPr lang="fr-FR" dirty="0" smtClean="0"/>
              <a:t>, en bas, au sommet du pli inter fessier. </a:t>
            </a:r>
          </a:p>
          <a:p>
            <a:pPr>
              <a:buFont typeface="Arial" panose="020B0604020202020204" pitchFamily="34" charset="0"/>
              <a:buChar char="•"/>
            </a:pPr>
            <a:r>
              <a:rPr lang="fr-FR" dirty="0" smtClean="0"/>
              <a:t>Valeurs usuelles mesurées avec un mètre ruban : hauteur = 10 à 12 cm ; largeur = 10 cm.</a:t>
            </a:r>
          </a:p>
          <a:p>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52644" y="2738438"/>
            <a:ext cx="1790700" cy="2552700"/>
          </a:xfrm>
        </p:spPr>
      </p:pic>
    </p:spTree>
    <p:extLst>
      <p:ext uri="{BB962C8B-B14F-4D97-AF65-F5344CB8AC3E}">
        <p14:creationId xmlns:p14="http://schemas.microsoft.com/office/powerpoint/2010/main" val="3457824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r>
              <a:rPr lang="fr-FR" dirty="0"/>
              <a:t>La hauteur du losange est un reflet (médiocre) du diamètre sagittal du détroit supérieur. La largeur du losange est un reflet (plus fiable) du diamètre transversal du détroit supérieur; </a:t>
            </a:r>
            <a:endParaRPr lang="fr-FR" dirty="0" smtClean="0"/>
          </a:p>
          <a:p>
            <a:pPr>
              <a:buFont typeface="Wingdings" panose="05000000000000000000" pitchFamily="2" charset="2"/>
              <a:buChar char="Ø"/>
            </a:pPr>
            <a:r>
              <a:rPr lang="fr-FR" u="sng" dirty="0"/>
              <a:t>Mesure du diamètre pré-pubien de </a:t>
            </a:r>
            <a:r>
              <a:rPr lang="fr-FR" u="sng" dirty="0" err="1"/>
              <a:t>Trillat</a:t>
            </a:r>
            <a:r>
              <a:rPr lang="fr-FR" u="sng" dirty="0"/>
              <a:t> </a:t>
            </a:r>
            <a:r>
              <a:rPr lang="fr-FR" dirty="0"/>
              <a:t>: c’est la distance joignant au niveau du bord supérieur du pubis les plis inguinaux (12-13 </a:t>
            </a:r>
            <a:r>
              <a:rPr lang="fr-FR" dirty="0" smtClean="0"/>
              <a:t>cm)</a:t>
            </a:r>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4686" y="2213810"/>
            <a:ext cx="5178392" cy="3397717"/>
          </a:xfrm>
        </p:spPr>
      </p:pic>
    </p:spTree>
    <p:extLst>
      <p:ext uri="{BB962C8B-B14F-4D97-AF65-F5344CB8AC3E}">
        <p14:creationId xmlns:p14="http://schemas.microsoft.com/office/powerpoint/2010/main" val="2625979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b="1" i="1" dirty="0" smtClean="0"/>
              <a:t>      2-   Pelvimétrie interne:</a:t>
            </a:r>
          </a:p>
          <a:p>
            <a:r>
              <a:rPr lang="fr-FR" dirty="0"/>
              <a:t>Elle est bien codifiée dans sa </a:t>
            </a:r>
            <a:r>
              <a:rPr lang="fr-FR" dirty="0" smtClean="0"/>
              <a:t>réalisation : </a:t>
            </a:r>
          </a:p>
          <a:p>
            <a:pPr marL="0" indent="0">
              <a:buNone/>
            </a:pPr>
            <a:r>
              <a:rPr lang="fr-FR" dirty="0" smtClean="0"/>
              <a:t>• </a:t>
            </a:r>
            <a:r>
              <a:rPr lang="fr-FR" i="1" u="sng" dirty="0"/>
              <a:t>évaluation du PRP</a:t>
            </a:r>
            <a:r>
              <a:rPr lang="fr-FR" dirty="0"/>
              <a:t>. Les doigts sont orientés vers le coccyx, puis remontent le long de la concavité sacrée. Normalement, le contact osseux est perdu vers les deux premières vertèbres sacrées (S1–S2) et le promontoire n’est jamais atteint. Dans le cas contraire, on mesure le diamètre </a:t>
            </a:r>
            <a:r>
              <a:rPr lang="fr-FR" dirty="0" err="1" smtClean="0"/>
              <a:t>promonto</a:t>
            </a:r>
            <a:r>
              <a:rPr lang="fr-FR" dirty="0" smtClean="0"/>
              <a:t>-sous-pubien et </a:t>
            </a:r>
            <a:r>
              <a:rPr lang="fr-FR" dirty="0"/>
              <a:t>on retire 1,5 cm pour connaître le PRP </a:t>
            </a:r>
            <a:r>
              <a:rPr lang="fr-FR" dirty="0" smtClean="0"/>
              <a:t>;</a:t>
            </a:r>
          </a:p>
          <a:p>
            <a:pPr marL="0" indent="0">
              <a:buNone/>
            </a:pPr>
            <a:r>
              <a:rPr lang="fr-FR" dirty="0" smtClean="0"/>
              <a:t> </a:t>
            </a:r>
            <a:endParaRPr lang="fr-FR" i="1" u="sng" dirty="0"/>
          </a:p>
        </p:txBody>
      </p:sp>
    </p:spTree>
    <p:extLst>
      <p:ext uri="{BB962C8B-B14F-4D97-AF65-F5344CB8AC3E}">
        <p14:creationId xmlns:p14="http://schemas.microsoft.com/office/powerpoint/2010/main" val="863399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40831" y="2222500"/>
            <a:ext cx="3810000" cy="3600450"/>
          </a:xfrm>
        </p:spPr>
      </p:pic>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58869" y="2125663"/>
            <a:ext cx="3778250" cy="3778250"/>
          </a:xfrm>
        </p:spPr>
      </p:pic>
    </p:spTree>
    <p:extLst>
      <p:ext uri="{BB962C8B-B14F-4D97-AF65-F5344CB8AC3E}">
        <p14:creationId xmlns:p14="http://schemas.microsoft.com/office/powerpoint/2010/main" val="81432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ETUDE </a:t>
            </a:r>
            <a:r>
              <a:rPr lang="fr-FR" dirty="0"/>
              <a:t>ANATOMIQUE</a:t>
            </a:r>
          </a:p>
        </p:txBody>
      </p:sp>
      <p:sp>
        <p:nvSpPr>
          <p:cNvPr id="3" name="Espace réservé du contenu 2"/>
          <p:cNvSpPr>
            <a:spLocks noGrp="1"/>
          </p:cNvSpPr>
          <p:nvPr>
            <p:ph sz="half" idx="1"/>
          </p:nvPr>
        </p:nvSpPr>
        <p:spPr>
          <a:xfrm>
            <a:off x="2589212" y="2133599"/>
            <a:ext cx="4313864" cy="4527083"/>
          </a:xfrm>
        </p:spPr>
        <p:txBody>
          <a:bodyPr>
            <a:normAutofit fontScale="92500" lnSpcReduction="10000"/>
          </a:bodyPr>
          <a:lstStyle/>
          <a:p>
            <a:r>
              <a:rPr lang="fr-FR" dirty="0"/>
              <a:t>La compréhension de l’anatomie du bassin est fondamentale pour la pratique obstétricale</a:t>
            </a:r>
          </a:p>
          <a:p>
            <a:r>
              <a:rPr lang="fr-FR" dirty="0"/>
              <a:t>Le bassin est une ceinture osseuse  constituée latéralement par les deux os iliaques, et en arrière par l'ensemble sacrum - coccyx.</a:t>
            </a:r>
          </a:p>
          <a:p>
            <a:r>
              <a:rPr lang="fr-FR" dirty="0"/>
              <a:t> Ces trois os sont solidarisés en arrière par les articulations sacro-iliaques, en avant par la symphyse pubienne. L'articulation sacrococcygienne unit sacrum et coccyx. </a:t>
            </a:r>
          </a:p>
          <a:p>
            <a:r>
              <a:rPr lang="fr-FR" dirty="0" smtClean="0"/>
              <a:t> </a:t>
            </a:r>
            <a:r>
              <a:rPr lang="fr-FR" dirty="0"/>
              <a:t>L'ensemble osseux forme </a:t>
            </a:r>
            <a:r>
              <a:rPr lang="fr-FR" dirty="0" smtClean="0"/>
              <a:t>la </a:t>
            </a:r>
            <a:r>
              <a:rPr lang="fr-FR" dirty="0"/>
              <a:t>filière pelvienne, élément clé du pronostic obstétrical</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5061" y="2133599"/>
            <a:ext cx="5111015" cy="4411579"/>
          </a:xfrm>
        </p:spPr>
      </p:pic>
    </p:spTree>
    <p:extLst>
      <p:ext uri="{BB962C8B-B14F-4D97-AF65-F5344CB8AC3E}">
        <p14:creationId xmlns:p14="http://schemas.microsoft.com/office/powerpoint/2010/main" val="458334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lnSpcReduction="10000"/>
          </a:bodyPr>
          <a:lstStyle/>
          <a:p>
            <a:pPr marL="0" indent="0">
              <a:buNone/>
            </a:pPr>
            <a:r>
              <a:rPr lang="fr-FR" dirty="0"/>
              <a:t>• exploration des lignes arquées. Les doigts suivent les lignes arquées en partant du pubis. Normalement, les lignes arquées ne peuvent être suivies que sur les deux tiers antérieurs. Les sinus sacro-iliaques sont inaccessibles ;</a:t>
            </a:r>
          </a:p>
          <a:p>
            <a:pPr marL="0" indent="0">
              <a:buNone/>
            </a:pPr>
            <a:r>
              <a:rPr lang="fr-FR" dirty="0"/>
              <a:t> • exploration de l’arc antérieur du bassin. Normalement, c’est un demi-cercle harmonieux de 6 cm de rayon ;</a:t>
            </a:r>
          </a:p>
          <a:p>
            <a:pPr marL="0" indent="0">
              <a:buNone/>
            </a:pPr>
            <a:r>
              <a:rPr lang="fr-FR" dirty="0"/>
              <a:t> • évaluation de la saillie des épines </a:t>
            </a:r>
            <a:r>
              <a:rPr lang="fr-FR" dirty="0" err="1" smtClean="0"/>
              <a:t>schiatiques</a:t>
            </a:r>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397324"/>
            <a:ext cx="4313238" cy="3234928"/>
          </a:xfrm>
        </p:spPr>
      </p:pic>
    </p:spTree>
    <p:extLst>
      <p:ext uri="{BB962C8B-B14F-4D97-AF65-F5344CB8AC3E}">
        <p14:creationId xmlns:p14="http://schemas.microsoft.com/office/powerpoint/2010/main" val="1924743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Évaluation radiologique du </a:t>
            </a:r>
            <a:r>
              <a:rPr lang="fr-FR" dirty="0" smtClean="0"/>
              <a:t>bassin</a:t>
            </a:r>
            <a:endParaRPr lang="fr-FR" dirty="0"/>
          </a:p>
        </p:txBody>
      </p:sp>
      <p:sp>
        <p:nvSpPr>
          <p:cNvPr id="3" name="Espace réservé du contenu 2"/>
          <p:cNvSpPr>
            <a:spLocks noGrp="1"/>
          </p:cNvSpPr>
          <p:nvPr>
            <p:ph idx="1"/>
          </p:nvPr>
        </p:nvSpPr>
        <p:spPr/>
        <p:txBody>
          <a:bodyPr>
            <a:normAutofit/>
          </a:bodyPr>
          <a:lstStyle/>
          <a:p>
            <a:r>
              <a:rPr lang="fr-FR" dirty="0" smtClean="0"/>
              <a:t>La pelvimétrie radiologique ou radiopelvimétrie  se propose de mesurer la valeur réelle des diamètres pelviens par les techniques radiologiques chaque fois qu’une dystocie d’origine fœtale ou pelvienne est suspectée.</a:t>
            </a:r>
          </a:p>
          <a:p>
            <a:r>
              <a:rPr lang="fr-FR" dirty="0" smtClean="0"/>
              <a:t>Les </a:t>
            </a:r>
            <a:r>
              <a:rPr lang="fr-FR" dirty="0"/>
              <a:t>deux méthodes de référence, actuellement, sont le scanner et l’imagerie par résonance magnétique (IRM). </a:t>
            </a:r>
            <a:endParaRPr lang="fr-FR" dirty="0" smtClean="0"/>
          </a:p>
          <a:p>
            <a:r>
              <a:rPr lang="fr-FR" dirty="0" smtClean="0"/>
              <a:t>Leur </a:t>
            </a:r>
            <a:r>
              <a:rPr lang="fr-FR" dirty="0"/>
              <a:t>précision est de l’ordre du millimètre. Leur inconvénient est que les mesures sont prises par le </a:t>
            </a:r>
            <a:r>
              <a:rPr lang="fr-FR" dirty="0" smtClean="0"/>
              <a:t>radiologue plus leur  cout élevé .</a:t>
            </a:r>
          </a:p>
        </p:txBody>
      </p:sp>
    </p:spTree>
    <p:extLst>
      <p:ext uri="{BB962C8B-B14F-4D97-AF65-F5344CB8AC3E}">
        <p14:creationId xmlns:p14="http://schemas.microsoft.com/office/powerpoint/2010/main" val="3969822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b="1" i="1" dirty="0"/>
              <a:t>Radiopelvimétrie classique</a:t>
            </a:r>
            <a:r>
              <a:rPr lang="fr-FR" dirty="0"/>
              <a:t>:</a:t>
            </a:r>
          </a:p>
          <a:p>
            <a:pPr>
              <a:buFont typeface="Wingdings" panose="05000000000000000000" pitchFamily="2" charset="2"/>
              <a:buChar char="§"/>
            </a:pPr>
            <a:r>
              <a:rPr lang="fr-FR" dirty="0"/>
              <a:t>Elle doit être réalisée après 36 SA</a:t>
            </a:r>
          </a:p>
          <a:p>
            <a:pPr>
              <a:buFont typeface="Wingdings" panose="05000000000000000000" pitchFamily="2" charset="2"/>
              <a:buChar char="§"/>
            </a:pPr>
            <a:r>
              <a:rPr lang="fr-FR" dirty="0"/>
              <a:t>Les techniques de radiopelvimétrie comportent deux ou trois clichés, un cliché de profil et de face (plan du DS) , un autre centré sur l'arcade pubienne. </a:t>
            </a:r>
          </a:p>
          <a:p>
            <a:pPr>
              <a:buFont typeface="Wingdings" panose="05000000000000000000" pitchFamily="2" charset="2"/>
              <a:buChar char="§"/>
            </a:pPr>
            <a:r>
              <a:rPr lang="fr-FR" dirty="0"/>
              <a:t>Le cliché de profil permet d 'apprécier la paroi antérieure et postérieure de la filière, l'orientation du bassin, l' inclinaison du DS, la mesure du diamètre antéropostérieur aux différents niveaux : </a:t>
            </a:r>
            <a:r>
              <a:rPr lang="fr-FR" dirty="0" smtClean="0"/>
              <a:t>DS, </a:t>
            </a:r>
            <a:r>
              <a:rPr lang="fr-FR" dirty="0"/>
              <a:t>DM et DI  </a:t>
            </a:r>
          </a:p>
          <a:p>
            <a:endParaRPr lang="fr-FR" dirty="0"/>
          </a:p>
        </p:txBody>
      </p:sp>
    </p:spTree>
    <p:extLst>
      <p:ext uri="{BB962C8B-B14F-4D97-AF65-F5344CB8AC3E}">
        <p14:creationId xmlns:p14="http://schemas.microsoft.com/office/powerpoint/2010/main" val="1654693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Clichés de </a:t>
            </a:r>
            <a:r>
              <a:rPr lang="fr-FR" dirty="0" smtClean="0"/>
              <a:t>face </a:t>
            </a:r>
          </a:p>
          <a:p>
            <a:r>
              <a:rPr lang="fr-FR" dirty="0" smtClean="0"/>
              <a:t> </a:t>
            </a:r>
            <a:r>
              <a:rPr lang="fr-FR" dirty="0"/>
              <a:t>Cliché du détroit supérieur </a:t>
            </a:r>
            <a:r>
              <a:rPr lang="fr-FR" dirty="0" smtClean="0"/>
              <a:t>;Le </a:t>
            </a:r>
            <a:r>
              <a:rPr lang="fr-FR" dirty="0"/>
              <a:t>but est de mesurer les diamètres TM et </a:t>
            </a:r>
            <a:r>
              <a:rPr lang="fr-FR" dirty="0" err="1"/>
              <a:t>TMx</a:t>
            </a:r>
            <a:r>
              <a:rPr lang="fr-FR" dirty="0"/>
              <a:t> </a:t>
            </a:r>
            <a:endParaRPr lang="fr-FR" dirty="0" smtClean="0"/>
          </a:p>
          <a:p>
            <a:r>
              <a:rPr lang="fr-FR" dirty="0"/>
              <a:t>Clichés des détroits moyen et inférieur Ils mesurent le diamètre </a:t>
            </a:r>
            <a:r>
              <a:rPr lang="fr-FR" dirty="0" err="1"/>
              <a:t>bisciatique</a:t>
            </a:r>
            <a:r>
              <a:rPr lang="fr-FR" dirty="0"/>
              <a:t> et </a:t>
            </a:r>
            <a:r>
              <a:rPr lang="fr-FR" dirty="0" smtClean="0"/>
              <a:t>bi-ischiatique.</a:t>
            </a:r>
          </a:p>
          <a:p>
            <a:r>
              <a:rPr lang="fr-FR" dirty="0"/>
              <a:t>Inconvénients : irradiation fœto-maternelle, </a:t>
            </a:r>
            <a:r>
              <a:rPr lang="fr-FR" dirty="0" smtClean="0"/>
              <a:t> </a:t>
            </a:r>
            <a:r>
              <a:rPr lang="fr-FR" dirty="0"/>
              <a:t>nécessité d’utiliser des règles de correction des dimensions radiologiques, </a:t>
            </a:r>
            <a:r>
              <a:rPr lang="fr-FR" dirty="0" smtClean="0"/>
              <a:t> </a:t>
            </a:r>
            <a:r>
              <a:rPr lang="fr-FR" dirty="0"/>
              <a:t>agrandissement et déformation de l’image réelle, visualisation parfois mauvaise </a:t>
            </a:r>
            <a:r>
              <a:rPr lang="fr-FR" dirty="0" smtClean="0"/>
              <a:t>.</a:t>
            </a:r>
            <a:endParaRPr lang="fr-FR" dirty="0"/>
          </a:p>
          <a:p>
            <a:endParaRPr lang="fr-FR" dirty="0"/>
          </a:p>
        </p:txBody>
      </p:sp>
    </p:spTree>
    <p:extLst>
      <p:ext uri="{BB962C8B-B14F-4D97-AF65-F5344CB8AC3E}">
        <p14:creationId xmlns:p14="http://schemas.microsoft.com/office/powerpoint/2010/main" val="2823601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q"/>
            </a:pPr>
            <a:r>
              <a:rPr lang="fr-FR" b="1" i="1" dirty="0"/>
              <a:t>Tomodensitométrie (TDM) ou </a:t>
            </a:r>
            <a:r>
              <a:rPr lang="fr-FR" b="1" i="1" dirty="0" smtClean="0"/>
              <a:t>scanographie</a:t>
            </a:r>
            <a:r>
              <a:rPr lang="fr-FR" dirty="0" smtClean="0"/>
              <a:t>:</a:t>
            </a:r>
          </a:p>
          <a:p>
            <a:pPr>
              <a:buFont typeface="Wingdings" panose="05000000000000000000" pitchFamily="2" charset="2"/>
              <a:buChar char="§"/>
            </a:pPr>
            <a:r>
              <a:rPr lang="fr-FR" dirty="0"/>
              <a:t>L'utilisation de la TDM </a:t>
            </a:r>
            <a:r>
              <a:rPr lang="fr-FR" dirty="0" smtClean="0"/>
              <a:t>pelvi métrique </a:t>
            </a:r>
            <a:r>
              <a:rPr lang="fr-FR" dirty="0"/>
              <a:t>a connu un large succès dû aux avantages suivants : </a:t>
            </a:r>
            <a:endParaRPr lang="fr-FR" dirty="0" smtClean="0"/>
          </a:p>
          <a:p>
            <a:pPr>
              <a:buFont typeface="Wingdings" panose="05000000000000000000" pitchFamily="2" charset="2"/>
              <a:buChar char="§"/>
            </a:pPr>
            <a:r>
              <a:rPr lang="fr-FR" dirty="0" smtClean="0"/>
              <a:t>réalisation </a:t>
            </a:r>
            <a:r>
              <a:rPr lang="fr-FR" dirty="0"/>
              <a:t>de l'examen plus commode pour les patientes </a:t>
            </a:r>
            <a:r>
              <a:rPr lang="fr-FR" dirty="0" smtClean="0"/>
              <a:t>;</a:t>
            </a:r>
          </a:p>
          <a:p>
            <a:pPr>
              <a:buFont typeface="Wingdings" panose="05000000000000000000" pitchFamily="2" charset="2"/>
              <a:buChar char="§"/>
            </a:pPr>
            <a:r>
              <a:rPr lang="fr-FR" dirty="0" smtClean="0"/>
              <a:t> </a:t>
            </a:r>
            <a:r>
              <a:rPr lang="fr-FR" dirty="0"/>
              <a:t>interprétation plus précise ; </a:t>
            </a:r>
            <a:endParaRPr lang="fr-FR" dirty="0" smtClean="0"/>
          </a:p>
          <a:p>
            <a:pPr>
              <a:buFont typeface="Wingdings" panose="05000000000000000000" pitchFamily="2" charset="2"/>
              <a:buChar char="§"/>
            </a:pPr>
            <a:r>
              <a:rPr lang="fr-FR" dirty="0" smtClean="0"/>
              <a:t>irradiation fœtale </a:t>
            </a:r>
            <a:r>
              <a:rPr lang="fr-FR" dirty="0"/>
              <a:t>moins importante</a:t>
            </a:r>
            <a:r>
              <a:rPr lang="fr-FR" dirty="0" smtClean="0"/>
              <a:t>.</a:t>
            </a:r>
          </a:p>
          <a:p>
            <a:pPr>
              <a:buFont typeface="Wingdings" panose="05000000000000000000" pitchFamily="2" charset="2"/>
              <a:buChar char="§"/>
            </a:pPr>
            <a:r>
              <a:rPr lang="fr-FR" dirty="0"/>
              <a:t>Le mode radio de face étudie le contenu utérin, la morphologie du DS, et mesure les diamètres </a:t>
            </a:r>
            <a:r>
              <a:rPr lang="fr-FR" dirty="0" err="1"/>
              <a:t>TMx</a:t>
            </a:r>
            <a:r>
              <a:rPr lang="fr-FR" dirty="0"/>
              <a:t> et </a:t>
            </a:r>
            <a:r>
              <a:rPr lang="fr-FR" dirty="0" smtClean="0"/>
              <a:t>TM. </a:t>
            </a:r>
          </a:p>
          <a:p>
            <a:pPr>
              <a:buFont typeface="Wingdings" panose="05000000000000000000" pitchFamily="2" charset="2"/>
              <a:buChar char="§"/>
            </a:pPr>
            <a:r>
              <a:rPr lang="fr-FR" dirty="0" smtClean="0"/>
              <a:t>Le </a:t>
            </a:r>
            <a:r>
              <a:rPr lang="fr-FR" dirty="0"/>
              <a:t>mode radio de profil </a:t>
            </a:r>
            <a:r>
              <a:rPr lang="fr-FR" dirty="0" smtClean="0"/>
              <a:t>mesure </a:t>
            </a:r>
            <a:r>
              <a:rPr lang="fr-FR" dirty="0"/>
              <a:t>le diamètre promontorétropubien et programme les coupes suivantes : une </a:t>
            </a:r>
            <a:r>
              <a:rPr lang="fr-FR" dirty="0" smtClean="0"/>
              <a:t>coupe passant </a:t>
            </a:r>
            <a:r>
              <a:rPr lang="fr-FR" dirty="0"/>
              <a:t>par l e sommet des épines sciatiques </a:t>
            </a:r>
            <a:r>
              <a:rPr lang="fr-FR" dirty="0" smtClean="0"/>
              <a:t>permet </a:t>
            </a:r>
            <a:r>
              <a:rPr lang="fr-FR" dirty="0"/>
              <a:t>la mesure directe du diamètre biépineux </a:t>
            </a:r>
            <a:r>
              <a:rPr lang="fr-FR" dirty="0" smtClean="0"/>
              <a:t>. </a:t>
            </a:r>
          </a:p>
          <a:p>
            <a:pPr>
              <a:buFont typeface="Wingdings" panose="05000000000000000000" pitchFamily="2" charset="2"/>
              <a:buChar char="§"/>
            </a:pPr>
            <a:r>
              <a:rPr lang="fr-FR" dirty="0" smtClean="0"/>
              <a:t>Une </a:t>
            </a:r>
            <a:r>
              <a:rPr lang="fr-FR" dirty="0"/>
              <a:t>coupe perpendiculaire au DS mesure le TM </a:t>
            </a:r>
          </a:p>
        </p:txBody>
      </p:sp>
    </p:spTree>
    <p:extLst>
      <p:ext uri="{BB962C8B-B14F-4D97-AF65-F5344CB8AC3E}">
        <p14:creationId xmlns:p14="http://schemas.microsoft.com/office/powerpoint/2010/main" val="2853877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fr-FR" b="1" i="1" dirty="0"/>
              <a:t>Pelvimétrie par </a:t>
            </a:r>
            <a:r>
              <a:rPr lang="fr-FR" b="1" i="1" dirty="0" smtClean="0"/>
              <a:t>IRM</a:t>
            </a:r>
            <a:r>
              <a:rPr lang="fr-FR" dirty="0" smtClean="0"/>
              <a:t>:</a:t>
            </a:r>
          </a:p>
          <a:p>
            <a:pPr>
              <a:buFont typeface="Wingdings" panose="05000000000000000000" pitchFamily="2" charset="2"/>
              <a:buChar char="§"/>
            </a:pPr>
            <a:r>
              <a:rPr lang="fr-FR" dirty="0"/>
              <a:t>D'introduction plus </a:t>
            </a:r>
            <a:r>
              <a:rPr lang="fr-FR" dirty="0" smtClean="0"/>
              <a:t>récente; les travaux préliminaires </a:t>
            </a:r>
            <a:r>
              <a:rPr lang="fr-FR" dirty="0"/>
              <a:t>dégagent des perspectives </a:t>
            </a:r>
            <a:r>
              <a:rPr lang="fr-FR" dirty="0" smtClean="0"/>
              <a:t>intéressantes.</a:t>
            </a:r>
          </a:p>
          <a:p>
            <a:pPr>
              <a:buFont typeface="Wingdings" panose="05000000000000000000" pitchFamily="2" charset="2"/>
              <a:buChar char="Ø"/>
            </a:pPr>
            <a:r>
              <a:rPr lang="fr-FR" dirty="0" smtClean="0"/>
              <a:t> l'absence </a:t>
            </a:r>
            <a:r>
              <a:rPr lang="fr-FR" dirty="0"/>
              <a:t>d'irradiation permet d'éliminer tout risque </a:t>
            </a:r>
            <a:r>
              <a:rPr lang="fr-FR" dirty="0" smtClean="0"/>
              <a:t>pour </a:t>
            </a:r>
            <a:r>
              <a:rPr lang="fr-FR" dirty="0"/>
              <a:t>le </a:t>
            </a:r>
            <a:r>
              <a:rPr lang="fr-FR" dirty="0" smtClean="0"/>
              <a:t>fœtus </a:t>
            </a:r>
            <a:r>
              <a:rPr lang="fr-FR" dirty="0"/>
              <a:t>ou sa mère. </a:t>
            </a:r>
            <a:endParaRPr lang="fr-FR" dirty="0" smtClean="0"/>
          </a:p>
          <a:p>
            <a:pPr>
              <a:buFont typeface="Wingdings" panose="05000000000000000000" pitchFamily="2" charset="2"/>
              <a:buChar char="Ø"/>
            </a:pPr>
            <a:r>
              <a:rPr lang="fr-FR" dirty="0" smtClean="0"/>
              <a:t>La </a:t>
            </a:r>
            <a:r>
              <a:rPr lang="fr-FR" dirty="0"/>
              <a:t>qualité de l'imagerie permet de </a:t>
            </a:r>
            <a:r>
              <a:rPr lang="fr-FR" dirty="0" smtClean="0"/>
              <a:t>mettre </a:t>
            </a:r>
            <a:r>
              <a:rPr lang="fr-FR" dirty="0"/>
              <a:t>en évidence aussi bien le bassin osseux que les parties molles, selon les constantes utilisées. </a:t>
            </a:r>
            <a:endParaRPr lang="fr-FR" dirty="0" smtClean="0"/>
          </a:p>
          <a:p>
            <a:pPr>
              <a:buFont typeface="Wingdings" panose="05000000000000000000" pitchFamily="2" charset="2"/>
              <a:buChar char="Ø"/>
            </a:pPr>
            <a:r>
              <a:rPr lang="fr-FR" dirty="0" smtClean="0"/>
              <a:t>La précision des mesures semble </a:t>
            </a:r>
            <a:r>
              <a:rPr lang="fr-FR" dirty="0"/>
              <a:t>comparable à </a:t>
            </a:r>
            <a:r>
              <a:rPr lang="fr-FR" dirty="0" smtClean="0"/>
              <a:t>celle </a:t>
            </a:r>
            <a:r>
              <a:rPr lang="fr-FR" dirty="0"/>
              <a:t>de l a </a:t>
            </a:r>
            <a:r>
              <a:rPr lang="fr-FR" dirty="0" smtClean="0"/>
              <a:t>TDM</a:t>
            </a:r>
            <a:r>
              <a:rPr lang="fr-FR" dirty="0"/>
              <a:t>. Toutes les mesures sont </a:t>
            </a:r>
            <a:r>
              <a:rPr lang="fr-FR" dirty="0" smtClean="0"/>
              <a:t>directes</a:t>
            </a:r>
            <a:r>
              <a:rPr lang="fr-FR" dirty="0"/>
              <a:t>, et ne </a:t>
            </a:r>
            <a:r>
              <a:rPr lang="fr-FR" dirty="0" smtClean="0"/>
              <a:t>nécessitent </a:t>
            </a:r>
            <a:r>
              <a:rPr lang="fr-FR" dirty="0"/>
              <a:t>aucune </a:t>
            </a:r>
            <a:r>
              <a:rPr lang="fr-FR" dirty="0" smtClean="0"/>
              <a:t>correction. </a:t>
            </a:r>
            <a:r>
              <a:rPr lang="fr-FR" dirty="0"/>
              <a:t>La coupe peut être </a:t>
            </a:r>
            <a:r>
              <a:rPr lang="fr-FR" dirty="0" smtClean="0"/>
              <a:t>inclinée </a:t>
            </a:r>
            <a:r>
              <a:rPr lang="fr-FR" dirty="0"/>
              <a:t>dans tous l es </a:t>
            </a:r>
            <a:r>
              <a:rPr lang="fr-FR" dirty="0" smtClean="0"/>
              <a:t>sens </a:t>
            </a:r>
            <a:r>
              <a:rPr lang="fr-FR" dirty="0"/>
              <a:t>ce </a:t>
            </a:r>
            <a:r>
              <a:rPr lang="fr-FR" dirty="0" smtClean="0"/>
              <a:t>qui permet de corriger </a:t>
            </a:r>
            <a:r>
              <a:rPr lang="fr-FR" dirty="0"/>
              <a:t>une </a:t>
            </a:r>
            <a:r>
              <a:rPr lang="fr-FR" dirty="0" smtClean="0"/>
              <a:t>position imparfaite </a:t>
            </a:r>
            <a:r>
              <a:rPr lang="fr-FR" dirty="0"/>
              <a:t>de la patiente.</a:t>
            </a:r>
          </a:p>
          <a:p>
            <a:endParaRPr lang="fr-FR" dirty="0"/>
          </a:p>
        </p:txBody>
      </p:sp>
    </p:spTree>
    <p:extLst>
      <p:ext uri="{BB962C8B-B14F-4D97-AF65-F5344CB8AC3E}">
        <p14:creationId xmlns:p14="http://schemas.microsoft.com/office/powerpoint/2010/main" val="3283334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a:t>La précision des mesures semble comparable à celle de l a TDM. Toutes les mesures sont directes, et ne nécessitent aucune correction. La coupe peut être inclinée dans tous l es sens ce qui permet de corriger une position imparfaite de la patiente</a:t>
            </a:r>
            <a:r>
              <a:rPr lang="fr-FR" dirty="0" smtClean="0"/>
              <a:t>.</a:t>
            </a:r>
          </a:p>
          <a:p>
            <a:pPr>
              <a:buFont typeface="Wingdings" panose="05000000000000000000" pitchFamily="2" charset="2"/>
              <a:buChar char="Ø"/>
            </a:pPr>
            <a:r>
              <a:rPr lang="fr-FR" dirty="0" smtClean="0"/>
              <a:t>Au </a:t>
            </a:r>
            <a:r>
              <a:rPr lang="fr-FR" dirty="0"/>
              <a:t>total, les performances de l'IRM sont prometteuses. La relative indisponibilité des appareils, le coût élevé de l'examen, et un certain degré d'inconfort de l'exploration pour </a:t>
            </a:r>
            <a:r>
              <a:rPr lang="fr-FR" dirty="0" smtClean="0"/>
              <a:t>des </a:t>
            </a:r>
            <a:r>
              <a:rPr lang="fr-FR" dirty="0"/>
              <a:t>patientes souvent claustrophobes, limitent la méthode probablement d'avenir.</a:t>
            </a:r>
          </a:p>
        </p:txBody>
      </p:sp>
    </p:spTree>
    <p:extLst>
      <p:ext uri="{BB962C8B-B14F-4D97-AF65-F5344CB8AC3E}">
        <p14:creationId xmlns:p14="http://schemas.microsoft.com/office/powerpoint/2010/main" val="3494783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Même avec l'habitude, l'examen du bassin reste imprécis. La perméabilité du bassin en dehors d'anomalies majeures ne sera prouvée que par l'épreuve du travail. Le bassin n'est qu'un élément déterminant du succès du travail, les deux autres étant le fœtus et les contractions utérines. En cas de doute, on demandera une radiopelvimétrie et une mesure échographique du bipariétal pour faire une confrontation céphalopelvienne.</a:t>
            </a:r>
          </a:p>
        </p:txBody>
      </p:sp>
    </p:spTree>
    <p:extLst>
      <p:ext uri="{BB962C8B-B14F-4D97-AF65-F5344CB8AC3E}">
        <p14:creationId xmlns:p14="http://schemas.microsoft.com/office/powerpoint/2010/main" val="4017438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Conclusion</a:t>
            </a:r>
            <a:endParaRPr lang="fr-FR" dirty="0"/>
          </a:p>
        </p:txBody>
      </p:sp>
      <p:sp>
        <p:nvSpPr>
          <p:cNvPr id="3" name="Espace réservé du contenu 2"/>
          <p:cNvSpPr>
            <a:spLocks noGrp="1"/>
          </p:cNvSpPr>
          <p:nvPr>
            <p:ph idx="1"/>
          </p:nvPr>
        </p:nvSpPr>
        <p:spPr/>
        <p:txBody>
          <a:bodyPr/>
          <a:lstStyle/>
          <a:p>
            <a:r>
              <a:rPr lang="fr-FR" dirty="0"/>
              <a:t>Le bassin obstétrical constitue un élément fondamental dans l’étude de l’obstétrique </a:t>
            </a:r>
            <a:endParaRPr lang="fr-FR" dirty="0" smtClean="0"/>
          </a:p>
          <a:p>
            <a:r>
              <a:rPr lang="fr-FR" dirty="0" smtClean="0"/>
              <a:t> </a:t>
            </a:r>
            <a:r>
              <a:rPr lang="fr-FR" dirty="0"/>
              <a:t>La connaissance de son anatomie, l’étude de ses différents diamètres et son examen en périnatal est systématique pour la primipare et indispensable en cas de traumatisme de ce dernier </a:t>
            </a:r>
            <a:endParaRPr lang="fr-FR" dirty="0" smtClean="0"/>
          </a:p>
          <a:p>
            <a:r>
              <a:rPr lang="fr-FR" dirty="0" smtClean="0"/>
              <a:t> </a:t>
            </a:r>
            <a:r>
              <a:rPr lang="fr-FR" dirty="0"/>
              <a:t>La paraclinique en matière de l’étude du bassin obstétrical n’a que des indications bien précises vu l’effet notoire des rayons X pour le fœtus</a:t>
            </a:r>
          </a:p>
        </p:txBody>
      </p:sp>
    </p:spTree>
    <p:extLst>
      <p:ext uri="{BB962C8B-B14F-4D97-AF65-F5344CB8AC3E}">
        <p14:creationId xmlns:p14="http://schemas.microsoft.com/office/powerpoint/2010/main" val="119363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r>
              <a:rPr lang="fr-FR" dirty="0"/>
              <a:t>Le bassin obstétrical a la forme d’un entonnoir à grande base supérieure faisant communiquer la grande cavité abdominale avec le pelvis à travers le détroit supérieur (DS)</a:t>
            </a:r>
          </a:p>
          <a:p>
            <a:r>
              <a:rPr lang="fr-FR" dirty="0"/>
              <a:t>Ses orifices d’entrée et de sortie, respectivement détroit supérieur et détroit inférieur, délimitent l’excavation pelvienne. Celle-ci est rétrécie à </a:t>
            </a:r>
            <a:r>
              <a:rPr lang="fr-FR" dirty="0" smtClean="0"/>
              <a:t>mi-hauteur, </a:t>
            </a:r>
            <a:r>
              <a:rPr lang="fr-FR" dirty="0"/>
              <a:t>qui forment le détroit </a:t>
            </a:r>
            <a:r>
              <a:rPr lang="fr-FR" dirty="0" smtClean="0"/>
              <a:t>moyen.</a:t>
            </a:r>
            <a:endParaRPr lang="fr-FR" dirty="0"/>
          </a:p>
          <a:p>
            <a:pPr marL="0" indent="0">
              <a:buNone/>
            </a:pPr>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1945" y="2233061"/>
            <a:ext cx="4831882" cy="3262964"/>
          </a:xfrm>
        </p:spPr>
      </p:pic>
    </p:spTree>
    <p:extLst>
      <p:ext uri="{BB962C8B-B14F-4D97-AF65-F5344CB8AC3E}">
        <p14:creationId xmlns:p14="http://schemas.microsoft.com/office/powerpoint/2010/main" val="4035603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a:xfrm>
            <a:off x="2589212" y="1598613"/>
            <a:ext cx="4229101" cy="4262436"/>
          </a:xfrm>
        </p:spPr>
        <p:txBody>
          <a:bodyPr/>
          <a:lstStyle/>
          <a:p>
            <a:pPr>
              <a:buFont typeface="Wingdings" panose="05000000000000000000" pitchFamily="2" charset="2"/>
              <a:buChar char="q"/>
            </a:pPr>
            <a:r>
              <a:rPr lang="fr-FR" b="1" i="1" u="sng" dirty="0"/>
              <a:t>Détroit supérieur (DS):</a:t>
            </a:r>
          </a:p>
          <a:p>
            <a:pPr marL="285750" indent="-285750">
              <a:buFont typeface="Arial" panose="020B0604020202020204" pitchFamily="34" charset="0"/>
              <a:buChar char="•"/>
            </a:pPr>
            <a:r>
              <a:rPr lang="fr-FR" dirty="0" smtClean="0"/>
              <a:t>Espace </a:t>
            </a:r>
            <a:r>
              <a:rPr lang="fr-FR" dirty="0"/>
              <a:t>de transition entre le grand bassin et le petit bassin </a:t>
            </a:r>
          </a:p>
          <a:p>
            <a:pPr marL="285750" indent="-285750">
              <a:buFont typeface="Arial" panose="020B0604020202020204" pitchFamily="34" charset="0"/>
              <a:buChar char="•"/>
            </a:pPr>
            <a:r>
              <a:rPr lang="fr-FR" dirty="0"/>
              <a:t>Les éléments constituant le DS sont : </a:t>
            </a:r>
          </a:p>
          <a:p>
            <a:pPr>
              <a:buFont typeface="Wingdings" panose="05000000000000000000" pitchFamily="2" charset="2"/>
              <a:buChar char="v"/>
            </a:pPr>
            <a:r>
              <a:rPr lang="fr-FR" u="sng" dirty="0"/>
              <a:t>en avant</a:t>
            </a:r>
            <a:r>
              <a:rPr lang="fr-FR" dirty="0"/>
              <a:t>, le bord supérieur de la symphyse pubienne ;</a:t>
            </a:r>
          </a:p>
          <a:p>
            <a:pPr>
              <a:buFont typeface="Wingdings" panose="05000000000000000000" pitchFamily="2" charset="2"/>
              <a:buChar char="v"/>
            </a:pPr>
            <a:r>
              <a:rPr lang="fr-FR" dirty="0" smtClean="0"/>
              <a:t> </a:t>
            </a:r>
            <a:r>
              <a:rPr lang="fr-FR" u="sng" dirty="0" smtClean="0"/>
              <a:t>latéralement</a:t>
            </a:r>
            <a:r>
              <a:rPr lang="fr-FR" dirty="0" smtClean="0"/>
              <a:t> : les lignes innominées : crêtes obliques, dirigées de haut en bas et d'arrière en avant plus saillantes dans leur moitié antérieure pubienne où elles se continuent par la crête pectinéale .</a:t>
            </a:r>
          </a:p>
          <a:p>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8313" y="1058069"/>
            <a:ext cx="4191000" cy="4191000"/>
          </a:xfrm>
        </p:spPr>
      </p:pic>
    </p:spTree>
    <p:extLst>
      <p:ext uri="{BB962C8B-B14F-4D97-AF65-F5344CB8AC3E}">
        <p14:creationId xmlns:p14="http://schemas.microsoft.com/office/powerpoint/2010/main" val="2961208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74730"/>
            <a:ext cx="5181600" cy="3357677"/>
          </a:xfrm>
        </p:spPr>
      </p:pic>
      <p:sp>
        <p:nvSpPr>
          <p:cNvPr id="4" name="Espace réservé du texte 3"/>
          <p:cNvSpPr>
            <a:spLocks noGrp="1"/>
          </p:cNvSpPr>
          <p:nvPr>
            <p:ph type="body" sz="half" idx="2"/>
          </p:nvPr>
        </p:nvSpPr>
        <p:spPr/>
        <p:txBody>
          <a:bodyPr/>
          <a:lstStyle/>
          <a:p>
            <a:pPr>
              <a:buFont typeface="Wingdings" panose="05000000000000000000" pitchFamily="2" charset="2"/>
              <a:buChar char="v"/>
            </a:pPr>
            <a:r>
              <a:rPr lang="fr-FR" sz="1800" u="sng" dirty="0" smtClean="0"/>
              <a:t>en </a:t>
            </a:r>
            <a:r>
              <a:rPr lang="fr-FR" sz="1800" u="sng" dirty="0"/>
              <a:t>arrière </a:t>
            </a:r>
            <a:r>
              <a:rPr lang="fr-FR" sz="1800" dirty="0"/>
              <a:t>: le bord antérieur des ailerons du sacrum surmonté au milieu par le promontoire : bord antérieur de la face supérieure de S1 qui délimite le point postérieur du  diamètre promontorétropubien, nommé diamètre antéropostérieur (AP) utile</a:t>
            </a:r>
            <a:r>
              <a:rPr lang="fr-FR" dirty="0"/>
              <a:t>. </a:t>
            </a:r>
          </a:p>
          <a:p>
            <a:endParaRPr lang="fr-FR" dirty="0"/>
          </a:p>
          <a:p>
            <a:pPr>
              <a:buFont typeface="Wingdings" panose="05000000000000000000" pitchFamily="2" charset="2"/>
              <a:buChar char="v"/>
            </a:pPr>
            <a:endParaRPr lang="fr-FR" dirty="0"/>
          </a:p>
          <a:p>
            <a:endParaRPr lang="fr-FR" dirty="0"/>
          </a:p>
          <a:p>
            <a:endParaRPr lang="fr-FR" dirty="0"/>
          </a:p>
        </p:txBody>
      </p:sp>
    </p:spTree>
    <p:extLst>
      <p:ext uri="{BB962C8B-B14F-4D97-AF65-F5344CB8AC3E}">
        <p14:creationId xmlns:p14="http://schemas.microsoft.com/office/powerpoint/2010/main" val="3375927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592925" y="2114349"/>
            <a:ext cx="8915400" cy="3777622"/>
          </a:xfrm>
        </p:spPr>
        <p:txBody>
          <a:bodyPr>
            <a:normAutofit/>
          </a:bodyPr>
          <a:lstStyle/>
          <a:p>
            <a:r>
              <a:rPr lang="fr-FR" b="1" dirty="0"/>
              <a:t>Diamètres </a:t>
            </a:r>
            <a:r>
              <a:rPr lang="fr-FR" b="1" dirty="0" smtClean="0"/>
              <a:t>obstétricaux</a:t>
            </a:r>
          </a:p>
          <a:p>
            <a:pPr>
              <a:buFont typeface="Wingdings" panose="05000000000000000000" pitchFamily="2" charset="2"/>
              <a:buChar char="v"/>
            </a:pPr>
            <a:r>
              <a:rPr lang="fr-FR" dirty="0"/>
              <a:t>Le </a:t>
            </a:r>
            <a:r>
              <a:rPr lang="fr-FR" dirty="0" smtClean="0"/>
              <a:t>diamètre obstétrical</a:t>
            </a:r>
            <a:r>
              <a:rPr lang="fr-FR" dirty="0"/>
              <a:t>, ou </a:t>
            </a:r>
            <a:r>
              <a:rPr lang="fr-FR" dirty="0" smtClean="0"/>
              <a:t>diamètre utile </a:t>
            </a:r>
            <a:r>
              <a:rPr lang="fr-FR" dirty="0"/>
              <a:t>de Pinard, est le </a:t>
            </a:r>
            <a:r>
              <a:rPr lang="fr-FR" dirty="0" smtClean="0"/>
              <a:t>diamètre </a:t>
            </a:r>
            <a:r>
              <a:rPr lang="fr-FR" dirty="0"/>
              <a:t>promontorétropubien. Il part du promontoire et va jus qu'au </a:t>
            </a:r>
            <a:r>
              <a:rPr lang="fr-FR" dirty="0" smtClean="0"/>
              <a:t>culmen rétro pubien. </a:t>
            </a:r>
            <a:r>
              <a:rPr lang="fr-FR" dirty="0"/>
              <a:t>Il mesure </a:t>
            </a:r>
            <a:r>
              <a:rPr lang="fr-FR" b="1" dirty="0"/>
              <a:t>10, 5 cm </a:t>
            </a:r>
            <a:r>
              <a:rPr lang="fr-FR" b="1" dirty="0" smtClean="0"/>
              <a:t> </a:t>
            </a:r>
            <a:r>
              <a:rPr lang="fr-FR" dirty="0"/>
              <a:t>. </a:t>
            </a:r>
            <a:r>
              <a:rPr lang="fr-FR" dirty="0" smtClean="0"/>
              <a:t>Il représente le véritable diamètre du plan d’engagement.</a:t>
            </a:r>
          </a:p>
          <a:p>
            <a:pPr>
              <a:buFont typeface="Wingdings" panose="05000000000000000000" pitchFamily="2" charset="2"/>
              <a:buChar char="v"/>
            </a:pPr>
            <a:r>
              <a:rPr lang="fr-FR" dirty="0" smtClean="0"/>
              <a:t>Le </a:t>
            </a:r>
            <a:r>
              <a:rPr lang="fr-FR" dirty="0"/>
              <a:t>diamètre sagittal postérieur </a:t>
            </a:r>
            <a:r>
              <a:rPr lang="fr-FR" dirty="0" smtClean="0"/>
              <a:t>de </a:t>
            </a:r>
            <a:r>
              <a:rPr lang="fr-FR" dirty="0" err="1" smtClean="0"/>
              <a:t>Thoms</a:t>
            </a:r>
            <a:r>
              <a:rPr lang="fr-FR" dirty="0" smtClean="0"/>
              <a:t> correspond </a:t>
            </a:r>
            <a:r>
              <a:rPr lang="fr-FR" dirty="0"/>
              <a:t>à la distance </a:t>
            </a:r>
            <a:r>
              <a:rPr lang="fr-FR" dirty="0" smtClean="0"/>
              <a:t>séparant le milieu </a:t>
            </a:r>
            <a:r>
              <a:rPr lang="fr-FR" dirty="0"/>
              <a:t>du </a:t>
            </a:r>
            <a:r>
              <a:rPr lang="fr-FR" dirty="0" smtClean="0"/>
              <a:t>transverse maximal </a:t>
            </a:r>
            <a:r>
              <a:rPr lang="fr-FR" dirty="0"/>
              <a:t>(</a:t>
            </a:r>
            <a:r>
              <a:rPr lang="fr-FR" dirty="0" err="1"/>
              <a:t>TMx</a:t>
            </a:r>
            <a:r>
              <a:rPr lang="fr-FR" dirty="0"/>
              <a:t>) au promontoire : </a:t>
            </a:r>
            <a:r>
              <a:rPr lang="fr-FR" dirty="0" smtClean="0"/>
              <a:t>. </a:t>
            </a:r>
            <a:r>
              <a:rPr lang="fr-FR" dirty="0"/>
              <a:t>Il mesure </a:t>
            </a:r>
            <a:r>
              <a:rPr lang="fr-FR" b="1" dirty="0"/>
              <a:t>5 cm</a:t>
            </a:r>
            <a:r>
              <a:rPr lang="fr-FR" dirty="0"/>
              <a:t>. </a:t>
            </a:r>
            <a:r>
              <a:rPr lang="fr-FR" dirty="0" smtClean="0"/>
              <a:t>Au dessous de </a:t>
            </a:r>
            <a:r>
              <a:rPr lang="fr-FR" b="1" dirty="0" smtClean="0"/>
              <a:t>4cm</a:t>
            </a:r>
            <a:r>
              <a:rPr lang="fr-FR" dirty="0" smtClean="0"/>
              <a:t>,il exprime une saillie marquée du promontoire et constitue un élément de mauvais pronostic obstétrical.</a:t>
            </a:r>
          </a:p>
        </p:txBody>
      </p:sp>
    </p:spTree>
    <p:extLst>
      <p:ext uri="{BB962C8B-B14F-4D97-AF65-F5344CB8AC3E}">
        <p14:creationId xmlns:p14="http://schemas.microsoft.com/office/powerpoint/2010/main" val="69523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92500" lnSpcReduction="10000"/>
          </a:bodyPr>
          <a:lstStyle/>
          <a:p>
            <a:pPr>
              <a:buFont typeface="Wingdings" panose="05000000000000000000" pitchFamily="2" charset="2"/>
              <a:buChar char="v"/>
            </a:pPr>
            <a:r>
              <a:rPr lang="fr-FR" dirty="0"/>
              <a:t>Le diamètre transverse médian (TM). C'est le diamètre obstétricalement utile ; il est situé en avant du diamètre </a:t>
            </a:r>
            <a:r>
              <a:rPr lang="fr-FR" dirty="0" err="1"/>
              <a:t>TMx</a:t>
            </a:r>
            <a:r>
              <a:rPr lang="fr-FR" dirty="0"/>
              <a:t>. On le mesure à égale distance entre le promontoire et l a symphyse pubienne. Il est de </a:t>
            </a:r>
            <a:r>
              <a:rPr lang="fr-FR" b="1" dirty="0"/>
              <a:t>12 </a:t>
            </a:r>
            <a:r>
              <a:rPr lang="fr-FR" dirty="0"/>
              <a:t> ou </a:t>
            </a:r>
            <a:r>
              <a:rPr lang="fr-FR" b="1" dirty="0"/>
              <a:t>12, 5 </a:t>
            </a:r>
            <a:r>
              <a:rPr lang="fr-FR" dirty="0"/>
              <a:t>cm , selon les auteurs. </a:t>
            </a:r>
          </a:p>
          <a:p>
            <a:pPr>
              <a:buFont typeface="Wingdings" panose="05000000000000000000" pitchFamily="2" charset="2"/>
              <a:buChar char="v"/>
            </a:pPr>
            <a:r>
              <a:rPr lang="fr-FR" dirty="0"/>
              <a:t>Le diamètre oblique  part de </a:t>
            </a:r>
            <a:r>
              <a:rPr lang="fr-FR" dirty="0" smtClean="0"/>
              <a:t>l'articulation </a:t>
            </a:r>
            <a:r>
              <a:rPr lang="fr-FR" dirty="0"/>
              <a:t>sacro-iliaque en arrière et va en avant au point situé à égale distance de la symphyse pubienne et des extrémités du </a:t>
            </a:r>
            <a:r>
              <a:rPr lang="fr-FR" dirty="0" err="1"/>
              <a:t>TMx</a:t>
            </a:r>
            <a:r>
              <a:rPr lang="fr-FR" dirty="0"/>
              <a:t>. Il est de 12 c m à droite et 12, 5 cm à gauche</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1375" y="2397324"/>
            <a:ext cx="4313238" cy="3234928"/>
          </a:xfrm>
        </p:spPr>
      </p:pic>
    </p:spTree>
    <p:extLst>
      <p:ext uri="{BB962C8B-B14F-4D97-AF65-F5344CB8AC3E}">
        <p14:creationId xmlns:p14="http://schemas.microsoft.com/office/powerpoint/2010/main" val="150516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a:bodyPr>
          <a:lstStyle/>
          <a:p>
            <a:pPr>
              <a:buFont typeface="Wingdings" panose="05000000000000000000" pitchFamily="2" charset="2"/>
              <a:buChar char="v"/>
            </a:pPr>
            <a:r>
              <a:rPr lang="fr-FR" dirty="0"/>
              <a:t>Le diamètre </a:t>
            </a:r>
            <a:r>
              <a:rPr lang="fr-FR" dirty="0" err="1"/>
              <a:t>sacrocotyloïdien</a:t>
            </a:r>
            <a:r>
              <a:rPr lang="fr-FR" dirty="0"/>
              <a:t> part du promontoire en arrière et aboutit en avant au milieu de la cavité cotyloïde. </a:t>
            </a:r>
          </a:p>
          <a:p>
            <a:r>
              <a:rPr lang="fr-FR" dirty="0"/>
              <a:t>La classification </a:t>
            </a:r>
            <a:r>
              <a:rPr lang="fr-FR" dirty="0" err="1"/>
              <a:t>anatomoclinique</a:t>
            </a:r>
            <a:r>
              <a:rPr lang="fr-FR" dirty="0"/>
              <a:t> des bassins rétrécis se définit à partir de ces diamètres .</a:t>
            </a:r>
          </a:p>
          <a:p>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12001" y="2355273"/>
            <a:ext cx="4507344" cy="3925454"/>
          </a:xfrm>
        </p:spPr>
      </p:pic>
    </p:spTree>
    <p:extLst>
      <p:ext uri="{BB962C8B-B14F-4D97-AF65-F5344CB8AC3E}">
        <p14:creationId xmlns:p14="http://schemas.microsoft.com/office/powerpoint/2010/main" val="1647638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3189</TotalTime>
  <Words>2468</Words>
  <Application>Microsoft Office PowerPoint</Application>
  <PresentationFormat>Grand écran</PresentationFormat>
  <Paragraphs>131</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Century Gothic</vt:lpstr>
      <vt:lpstr>Wingdings</vt:lpstr>
      <vt:lpstr>Wingdings 3</vt:lpstr>
      <vt:lpstr>Brin</vt:lpstr>
      <vt:lpstr>L'EXPLORATION CLINIQUE ET PARACLINIQUE DU BASSIN       OBSTETRICAL</vt:lpstr>
      <vt:lpstr>            Introduction</vt:lpstr>
      <vt:lpstr>       ETUDE ANATOMIQUE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Évaluation clinique du bassin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Évaluation radiologique du bassin</vt:lpstr>
      <vt:lpstr>Présentation PowerPoint</vt:lpstr>
      <vt:lpstr>Présentation PowerPoint</vt:lpstr>
      <vt:lpstr>Présentation PowerPoint</vt:lpstr>
      <vt:lpstr>Présentation PowerPoint</vt:lpstr>
      <vt:lpstr>Présentation PowerPoint</vt:lpstr>
      <vt:lpstr>Présentation PowerPoint</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dc:creator>
  <cp:lastModifiedBy>Windows</cp:lastModifiedBy>
  <cp:revision>108</cp:revision>
  <dcterms:created xsi:type="dcterms:W3CDTF">2021-10-19T06:29:01Z</dcterms:created>
  <dcterms:modified xsi:type="dcterms:W3CDTF">2021-10-21T11:38:03Z</dcterms:modified>
</cp:coreProperties>
</file>