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537AA-C08B-4F00-9AC6-D7D6CC0821CA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AAB2CC-8946-4A03-936E-378BC8DF3F7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AAB2CC-8946-4A03-936E-378BC8DF3F77}" type="slidenum">
              <a:rPr lang="fr-FR" smtClean="0"/>
              <a:t>17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939E-3D63-4B1E-AC9B-68061B491185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0333-261B-4C81-B30F-AB2D79EFBC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939E-3D63-4B1E-AC9B-68061B491185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0333-261B-4C81-B30F-AB2D79EFBC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939E-3D63-4B1E-AC9B-68061B491185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0333-261B-4C81-B30F-AB2D79EFBC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939E-3D63-4B1E-AC9B-68061B491185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0333-261B-4C81-B30F-AB2D79EFBC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939E-3D63-4B1E-AC9B-68061B491185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0333-261B-4C81-B30F-AB2D79EFBC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939E-3D63-4B1E-AC9B-68061B491185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0333-261B-4C81-B30F-AB2D79EFBC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939E-3D63-4B1E-AC9B-68061B491185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0333-261B-4C81-B30F-AB2D79EFBC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939E-3D63-4B1E-AC9B-68061B491185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0333-261B-4C81-B30F-AB2D79EFBC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939E-3D63-4B1E-AC9B-68061B491185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0333-261B-4C81-B30F-AB2D79EFBC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939E-3D63-4B1E-AC9B-68061B491185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0333-261B-4C81-B30F-AB2D79EFBC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9939E-3D63-4B1E-AC9B-68061B491185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D0333-261B-4C81-B30F-AB2D79EFBC1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9939E-3D63-4B1E-AC9B-68061B491185}" type="datetimeFigureOut">
              <a:rPr lang="fr-FR" smtClean="0"/>
              <a:t>22/10/2019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D0333-261B-4C81-B30F-AB2D79EFBC1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Dr DAOUI H</a:t>
            </a:r>
          </a:p>
          <a:p>
            <a:r>
              <a:rPr lang="fr-FR" dirty="0" smtClean="0"/>
              <a:t>Maitre assistante CHUC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70184" y="1412776"/>
            <a:ext cx="860363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ENDOMETRIOSE</a:t>
            </a:r>
            <a:endParaRPr lang="fr-FR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DIAGNOSTIC</a:t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Adénomyose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fr-FR" b="1" u="sng" dirty="0" smtClean="0"/>
              <a:t>A2-examens </a:t>
            </a:r>
            <a:r>
              <a:rPr lang="fr-FR" b="1" u="sng" dirty="0" err="1" smtClean="0"/>
              <a:t>paracliniques</a:t>
            </a:r>
            <a:endParaRPr lang="fr-FR" b="1" u="sng" dirty="0" smtClean="0"/>
          </a:p>
          <a:p>
            <a:pPr lvl="0">
              <a:buFont typeface="Wingdings" pitchFamily="2" charset="2"/>
              <a:buChar char="Ø"/>
            </a:pPr>
            <a:r>
              <a:rPr lang="fr-FR" b="1" dirty="0" smtClean="0"/>
              <a:t>l'échographie</a:t>
            </a:r>
            <a:r>
              <a:rPr lang="fr-FR" b="1" dirty="0"/>
              <a:t> :</a:t>
            </a:r>
            <a:r>
              <a:rPr lang="fr-FR" dirty="0"/>
              <a:t> doit se faire en deuxième partie du cycle et par voie vaginale, elle permet d'observer un utérus volumineux, globuleux avec des lacunes </a:t>
            </a:r>
            <a:r>
              <a:rPr lang="fr-FR" dirty="0" err="1"/>
              <a:t>anéchogénes</a:t>
            </a:r>
            <a:r>
              <a:rPr lang="fr-FR" dirty="0"/>
              <a:t>, des zones </a:t>
            </a:r>
            <a:r>
              <a:rPr lang="fr-FR" dirty="0" err="1"/>
              <a:t>hétérogénes</a:t>
            </a:r>
            <a:r>
              <a:rPr lang="fr-FR" dirty="0"/>
              <a:t> ou mal définies au sein du </a:t>
            </a:r>
            <a:r>
              <a:rPr lang="fr-FR" dirty="0" err="1" smtClean="0"/>
              <a:t>myométre</a:t>
            </a:r>
            <a:endParaRPr lang="fr-FR" dirty="0" smtClean="0"/>
          </a:p>
          <a:p>
            <a:pPr lvl="0">
              <a:buFont typeface="Wingdings" pitchFamily="2" charset="2"/>
              <a:buChar char="Ø"/>
            </a:pPr>
            <a:r>
              <a:rPr lang="fr-FR" b="1" dirty="0" smtClean="0"/>
              <a:t>IRM</a:t>
            </a:r>
            <a:r>
              <a:rPr lang="fr-FR" b="1" dirty="0"/>
              <a:t> :</a:t>
            </a:r>
            <a:r>
              <a:rPr lang="fr-FR" dirty="0"/>
              <a:t> examen plus performant permettant de confirmer le </a:t>
            </a:r>
            <a:r>
              <a:rPr lang="fr-FR" dirty="0" smtClean="0"/>
              <a:t>diagnostic</a:t>
            </a:r>
          </a:p>
          <a:p>
            <a:pPr lvl="0">
              <a:buFont typeface="Wingdings" pitchFamily="2" charset="2"/>
              <a:buChar char="Ø"/>
            </a:pPr>
            <a:r>
              <a:rPr lang="fr-FR" b="1" dirty="0" err="1" smtClean="0"/>
              <a:t>Hystéroscopie</a:t>
            </a:r>
            <a:r>
              <a:rPr lang="fr-FR" b="1" dirty="0"/>
              <a:t> :</a:t>
            </a:r>
            <a:r>
              <a:rPr lang="fr-FR" dirty="0"/>
              <a:t> permet de visualiser directement les foyer d'</a:t>
            </a:r>
            <a:r>
              <a:rPr lang="fr-FR" dirty="0" err="1"/>
              <a:t>adénomyose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DIAGNOSTIC</a:t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Endométriose externe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u="sng" dirty="0"/>
              <a:t>B1-Clinique :</a:t>
            </a:r>
            <a:endParaRPr lang="fr-FR" dirty="0"/>
          </a:p>
          <a:p>
            <a:pPr lvl="0"/>
            <a:r>
              <a:rPr lang="fr-FR" dirty="0"/>
              <a:t>Elle touche surtout les femmes jeunes entre 20 et 30 ans qui consultent pour des algies pelviennes ou stérilité</a:t>
            </a:r>
          </a:p>
          <a:p>
            <a:pPr lvl="0"/>
            <a:r>
              <a:rPr lang="fr-FR" dirty="0"/>
              <a:t>Les algies pelviennes sont soit permanente soit intermittentes, </a:t>
            </a:r>
            <a:r>
              <a:rPr lang="fr-FR" dirty="0" err="1"/>
              <a:t>revetant</a:t>
            </a:r>
            <a:r>
              <a:rPr lang="fr-FR" dirty="0"/>
              <a:t> l'aspect d'une dysménorrhée secondaire</a:t>
            </a:r>
          </a:p>
          <a:p>
            <a:pPr lvl="0"/>
            <a:r>
              <a:rPr lang="fr-FR" dirty="0"/>
              <a:t>Parfois, se surajoutant une dyspareunie profonde, des douleurs à la miction ou à la défécation, une stérilité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DIAGNOSTIC</a:t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Endométriose externe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/>
              <a:t>l'examen clinique fait si possible en période menstruelle va permettre de soupçonner fortement le diagnostic :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/>
              <a:t>rétroversion utérine </a:t>
            </a:r>
            <a:r>
              <a:rPr lang="fr-FR" dirty="0" smtClean="0"/>
              <a:t>fixée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des </a:t>
            </a:r>
            <a:r>
              <a:rPr lang="fr-FR" dirty="0"/>
              <a:t>noyaux douloureux qui infiltrent le </a:t>
            </a:r>
            <a:r>
              <a:rPr lang="fr-FR" dirty="0" smtClean="0"/>
              <a:t>douglas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des </a:t>
            </a:r>
            <a:r>
              <a:rPr lang="fr-FR" dirty="0"/>
              <a:t>nodules bleutés peuvent </a:t>
            </a:r>
            <a:r>
              <a:rPr lang="fr-FR" dirty="0" err="1"/>
              <a:t>étre</a:t>
            </a:r>
            <a:r>
              <a:rPr lang="fr-FR" dirty="0"/>
              <a:t> visible au spéculum dans le cul de sac de douglas postérieur du </a:t>
            </a:r>
            <a:r>
              <a:rPr lang="fr-FR" dirty="0" smtClean="0"/>
              <a:t>vagin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l'examen </a:t>
            </a:r>
            <a:r>
              <a:rPr lang="fr-FR" dirty="0"/>
              <a:t>des annexes peut révéler une tumeur ovarienne ou des annexes sensibles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DIAGNOSTIC</a:t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Endométriose externe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u="sng" dirty="0"/>
              <a:t>B2-</a:t>
            </a:r>
            <a:r>
              <a:rPr lang="fr-FR" b="1" u="sng" dirty="0" err="1"/>
              <a:t>Paraclinique</a:t>
            </a:r>
            <a:r>
              <a:rPr lang="fr-FR" b="1" u="sng" dirty="0"/>
              <a:t> :</a:t>
            </a:r>
            <a:endParaRPr lang="fr-FR" dirty="0"/>
          </a:p>
          <a:p>
            <a:pPr lvl="0"/>
            <a:r>
              <a:rPr lang="fr-FR" b="1" dirty="0"/>
              <a:t>l'échographie par voie vaginale :  </a:t>
            </a:r>
            <a:r>
              <a:rPr lang="fr-FR" dirty="0"/>
              <a:t>peut orienter le diagnostic en cas de masses </a:t>
            </a:r>
            <a:r>
              <a:rPr lang="fr-FR" dirty="0" err="1"/>
              <a:t>annexielles</a:t>
            </a:r>
            <a:endParaRPr lang="fr-FR" dirty="0"/>
          </a:p>
          <a:p>
            <a:pPr lvl="0"/>
            <a:r>
              <a:rPr lang="fr-FR" b="1" dirty="0"/>
              <a:t>CA 125 :</a:t>
            </a:r>
            <a:r>
              <a:rPr lang="fr-FR" dirty="0"/>
              <a:t>peut être élevé dans l'endométriose mais inférieur à 100</a:t>
            </a:r>
          </a:p>
          <a:p>
            <a:pPr lvl="0"/>
            <a:r>
              <a:rPr lang="fr-FR" b="1" dirty="0"/>
              <a:t>l'hystérosalpingographie :</a:t>
            </a:r>
            <a:r>
              <a:rPr lang="fr-FR" dirty="0"/>
              <a:t>dans le cadre d'infertilité , les signes observés (rétroversion utérine ; obstructions tubaires surtout proximales, endométriome)</a:t>
            </a:r>
          </a:p>
          <a:p>
            <a:pPr lvl="0"/>
            <a:r>
              <a:rPr lang="fr-FR" b="1" dirty="0"/>
              <a:t>IRM :</a:t>
            </a:r>
            <a:r>
              <a:rPr lang="fr-FR" dirty="0"/>
              <a:t>est utile dans l'endométriose profonde, permettant de réaliser une cartographie des lésions en </a:t>
            </a:r>
            <a:r>
              <a:rPr lang="fr-FR" dirty="0" err="1"/>
              <a:t>préopératoie</a:t>
            </a:r>
            <a:endParaRPr lang="fr-FR" dirty="0"/>
          </a:p>
          <a:p>
            <a:pPr lvl="0"/>
            <a:r>
              <a:rPr lang="fr-FR" b="1" dirty="0"/>
              <a:t>La </a:t>
            </a:r>
            <a:r>
              <a:rPr lang="fr-FR" b="1" dirty="0" err="1"/>
              <a:t>coelioscopie</a:t>
            </a:r>
            <a:r>
              <a:rPr lang="fr-FR" b="1" dirty="0"/>
              <a:t> :</a:t>
            </a:r>
            <a:r>
              <a:rPr lang="fr-FR" dirty="0"/>
              <a:t> est l'examen de référence, elle permet de voir les lésions d'endométriose externe : points bleutés sur le péritoine, les ovaires, le tube digestif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DIAGNOSTIC</a:t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Autres localisations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u="sng" dirty="0"/>
              <a:t>C1-l'endométriose du col :</a:t>
            </a:r>
            <a:endParaRPr lang="fr-FR" dirty="0"/>
          </a:p>
          <a:p>
            <a:pPr lvl="0"/>
            <a:r>
              <a:rPr lang="fr-FR" dirty="0"/>
              <a:t>Se voit chez la femme de plus de 40ans, multipare, ayant des antécédents de biopsie </a:t>
            </a:r>
            <a:r>
              <a:rPr lang="fr-FR" dirty="0" smtClean="0"/>
              <a:t>du </a:t>
            </a:r>
            <a:r>
              <a:rPr lang="fr-FR" dirty="0" err="1" smtClean="0"/>
              <a:t>col,d'éléctrocoagulation</a:t>
            </a:r>
            <a:r>
              <a:rPr lang="fr-FR" dirty="0"/>
              <a:t>, de </a:t>
            </a:r>
            <a:r>
              <a:rPr lang="fr-FR" dirty="0" err="1"/>
              <a:t>conisation</a:t>
            </a:r>
            <a:endParaRPr lang="fr-FR" dirty="0"/>
          </a:p>
          <a:p>
            <a:pPr lvl="0"/>
            <a:r>
              <a:rPr lang="fr-FR" dirty="0"/>
              <a:t>Il s'agit de petites lésions violacées saignant au contact</a:t>
            </a:r>
          </a:p>
          <a:p>
            <a:pPr>
              <a:buNone/>
            </a:pPr>
            <a:r>
              <a:rPr lang="fr-FR" b="1" u="sng" dirty="0"/>
              <a:t>C2-l'endométriose du vagin :</a:t>
            </a:r>
            <a:endParaRPr lang="fr-FR" dirty="0"/>
          </a:p>
          <a:p>
            <a:pPr lvl="0"/>
            <a:r>
              <a:rPr lang="fr-FR" dirty="0"/>
              <a:t>Se voit au niveau du cul-de-sac postérieur, du vagin</a:t>
            </a:r>
          </a:p>
          <a:p>
            <a:pPr lvl="0"/>
            <a:r>
              <a:rPr lang="fr-FR" dirty="0"/>
              <a:t>Elle est due à l'infiltration de la paroi </a:t>
            </a:r>
            <a:r>
              <a:rPr lang="fr-FR" dirty="0" err="1"/>
              <a:t>réctovaginale</a:t>
            </a:r>
            <a:r>
              <a:rPr lang="fr-FR" dirty="0"/>
              <a:t> par endométriose des utéro-sacrés</a:t>
            </a:r>
          </a:p>
          <a:p>
            <a:pPr lvl="0"/>
            <a:r>
              <a:rPr lang="fr-FR" dirty="0"/>
              <a:t>Les nodules violacés peuvent être cause de métrorragies, de dyspareunie profonde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DIAGNOSTIC</a:t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Autres localisations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u="sng" dirty="0"/>
              <a:t>C3-l'endométriose de la vulve et du périnée :</a:t>
            </a:r>
            <a:r>
              <a:rPr lang="fr-FR" dirty="0"/>
              <a:t> se voit après épisiotomie, réfection du périnée, il s'agit de nodules douloureux lors des menstruations</a:t>
            </a:r>
          </a:p>
          <a:p>
            <a:pPr>
              <a:buNone/>
            </a:pPr>
            <a:r>
              <a:rPr lang="fr-FR" b="1" u="sng" dirty="0"/>
              <a:t>C4-l'endométriose digestive :</a:t>
            </a:r>
            <a:r>
              <a:rPr lang="fr-FR" dirty="0"/>
              <a:t> est rare ; elle peut atteindre le recto sigmoïdes , le grêle, l'appendice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EVOLUTION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fr-FR" dirty="0"/>
              <a:t>I</a:t>
            </a:r>
            <a:r>
              <a:rPr lang="fr-FR" dirty="0" smtClean="0"/>
              <a:t>ncitations </a:t>
            </a:r>
            <a:r>
              <a:rPr lang="fr-FR" dirty="0"/>
              <a:t>hormonales </a:t>
            </a:r>
            <a:r>
              <a:rPr lang="fr-FR" dirty="0" smtClean="0"/>
              <a:t>, </a:t>
            </a:r>
            <a:r>
              <a:rPr lang="fr-FR" dirty="0"/>
              <a:t>les ilots ectopiques ont tendance à s'accroitre au fil des cycles</a:t>
            </a:r>
          </a:p>
          <a:p>
            <a:pPr lvl="0"/>
            <a:r>
              <a:rPr lang="fr-FR" dirty="0"/>
              <a:t>Les diverticules </a:t>
            </a:r>
            <a:r>
              <a:rPr lang="fr-FR" dirty="0" err="1"/>
              <a:t>itramyométriaux</a:t>
            </a:r>
            <a:r>
              <a:rPr lang="fr-FR" dirty="0"/>
              <a:t> vont augmenter le volume, dissociant les fibres musculaires, gênant leur possibilité de rétraction et entrainant des métrorragies de plus en plus longues</a:t>
            </a:r>
          </a:p>
          <a:p>
            <a:pPr lvl="0"/>
            <a:r>
              <a:rPr lang="fr-FR" dirty="0"/>
              <a:t>Les ilots </a:t>
            </a:r>
            <a:r>
              <a:rPr lang="fr-FR" dirty="0" err="1"/>
              <a:t>itrapéritonéaux</a:t>
            </a:r>
            <a:r>
              <a:rPr lang="fr-FR" dirty="0"/>
              <a:t> vont aussi proliférer, </a:t>
            </a:r>
            <a:r>
              <a:rPr lang="fr-FR" dirty="0" err="1"/>
              <a:t>particuliérement</a:t>
            </a:r>
            <a:r>
              <a:rPr lang="fr-FR" dirty="0"/>
              <a:t> au niveau des ovaires, détruisant le parenchyme noble ; plus rarement, ces kystes vont se rompre, entrainant un </a:t>
            </a:r>
            <a:r>
              <a:rPr lang="fr-FR" dirty="0" err="1" smtClean="0"/>
              <a:t>hémopéritoine</a:t>
            </a:r>
            <a:endParaRPr lang="fr-FR" dirty="0"/>
          </a:p>
          <a:p>
            <a:pPr lvl="0"/>
            <a:r>
              <a:rPr lang="fr-FR" dirty="0"/>
              <a:t>Deux événements vont conduire à la guérison spontanée : la grossesse et la ménopause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TRAITEMENT</a:t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Traitement médical</a:t>
            </a:r>
            <a:endParaRPr lang="fr-FR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b="1" u="sng" dirty="0"/>
              <a:t>Les progestatifs :</a:t>
            </a:r>
            <a:r>
              <a:rPr lang="fr-FR" dirty="0"/>
              <a:t> les modalités du traitement sont calquées sur l'imprégnation hormonale de la grossesse, réalisant une atrophie des glandes </a:t>
            </a:r>
            <a:r>
              <a:rPr lang="fr-FR" dirty="0" err="1"/>
              <a:t>endométriales</a:t>
            </a:r>
            <a:endParaRPr lang="fr-FR" dirty="0"/>
          </a:p>
          <a:p>
            <a:pPr lvl="0"/>
            <a:r>
              <a:rPr lang="fr-FR" b="1" u="sng" dirty="0"/>
              <a:t>Les </a:t>
            </a:r>
            <a:r>
              <a:rPr lang="fr-FR" b="1" u="sng" dirty="0" err="1"/>
              <a:t>oestroprogestatifs</a:t>
            </a:r>
            <a:r>
              <a:rPr lang="fr-FR" b="1" u="sng" dirty="0"/>
              <a:t> </a:t>
            </a:r>
            <a:endParaRPr lang="fr-FR" dirty="0"/>
          </a:p>
          <a:p>
            <a:pPr lvl="0"/>
            <a:r>
              <a:rPr lang="fr-FR" b="1" u="sng" dirty="0"/>
              <a:t>Le </a:t>
            </a:r>
            <a:r>
              <a:rPr lang="fr-FR" b="1" u="sng" dirty="0" err="1"/>
              <a:t>danazol</a:t>
            </a:r>
            <a:r>
              <a:rPr lang="fr-FR" b="1" u="sng" dirty="0"/>
              <a:t> :</a:t>
            </a:r>
            <a:r>
              <a:rPr lang="fr-FR" b="1" dirty="0"/>
              <a:t> </a:t>
            </a:r>
            <a:r>
              <a:rPr lang="fr-FR" dirty="0"/>
              <a:t>est un </a:t>
            </a:r>
            <a:r>
              <a:rPr lang="fr-FR" dirty="0" err="1"/>
              <a:t>antigonadotrope</a:t>
            </a:r>
            <a:r>
              <a:rPr lang="fr-FR" dirty="0"/>
              <a:t> puissant </a:t>
            </a:r>
          </a:p>
          <a:p>
            <a:pPr lvl="0"/>
            <a:r>
              <a:rPr lang="fr-FR" b="1" u="sng" dirty="0"/>
              <a:t>Le stérilet au </a:t>
            </a:r>
            <a:r>
              <a:rPr lang="fr-FR" b="1" u="sng" dirty="0" err="1"/>
              <a:t>lévonorgestrel</a:t>
            </a:r>
            <a:r>
              <a:rPr lang="fr-FR" b="1" u="sng" dirty="0"/>
              <a:t> (</a:t>
            </a:r>
            <a:r>
              <a:rPr lang="fr-FR" b="1" u="sng" dirty="0" err="1"/>
              <a:t>Miréna</a:t>
            </a:r>
            <a:r>
              <a:rPr lang="fr-FR" b="1" u="sng" dirty="0"/>
              <a:t>ᴿ) :</a:t>
            </a:r>
            <a:r>
              <a:rPr lang="fr-FR" dirty="0"/>
              <a:t> peut </a:t>
            </a:r>
            <a:r>
              <a:rPr lang="fr-FR" dirty="0" err="1"/>
              <a:t>etre</a:t>
            </a:r>
            <a:r>
              <a:rPr lang="fr-FR" dirty="0"/>
              <a:t> proposé dans les </a:t>
            </a:r>
            <a:r>
              <a:rPr lang="fr-FR" dirty="0" err="1"/>
              <a:t>adénomyoses</a:t>
            </a:r>
            <a:r>
              <a:rPr lang="fr-FR" dirty="0"/>
              <a:t> entrainant des </a:t>
            </a:r>
            <a:r>
              <a:rPr lang="fr-FR" dirty="0" err="1"/>
              <a:t>ménometrorragies</a:t>
            </a:r>
            <a:endParaRPr lang="fr-FR" dirty="0"/>
          </a:p>
          <a:p>
            <a:r>
              <a:rPr lang="fr-FR" b="1" u="sng" dirty="0"/>
              <a:t>Les agonistes du LH-RH : </a:t>
            </a:r>
            <a:r>
              <a:rPr lang="fr-FR" dirty="0"/>
              <a:t>inhibe l'axe </a:t>
            </a:r>
            <a:r>
              <a:rPr lang="fr-FR" dirty="0" err="1"/>
              <a:t>hypophyso</a:t>
            </a:r>
            <a:r>
              <a:rPr lang="fr-FR" dirty="0"/>
              <a:t>-ovarien, réalisant un état de pseudo-ménopause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TRAITEMENT</a:t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Traitement chirurgical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FR" dirty="0" err="1"/>
              <a:t>Endométrectomie</a:t>
            </a:r>
            <a:r>
              <a:rPr lang="fr-FR" dirty="0"/>
              <a:t> par </a:t>
            </a:r>
            <a:r>
              <a:rPr lang="fr-FR" dirty="0" err="1"/>
              <a:t>hystéroscopie</a:t>
            </a:r>
            <a:r>
              <a:rPr lang="fr-FR" dirty="0"/>
              <a:t> dans l'</a:t>
            </a:r>
            <a:r>
              <a:rPr lang="fr-FR" dirty="0" err="1"/>
              <a:t>adénomyose</a:t>
            </a:r>
            <a:endParaRPr lang="fr-FR" dirty="0"/>
          </a:p>
          <a:p>
            <a:pPr lvl="0"/>
            <a:r>
              <a:rPr lang="fr-FR" dirty="0" err="1"/>
              <a:t>Kystéctomie</a:t>
            </a:r>
            <a:r>
              <a:rPr lang="fr-FR" dirty="0"/>
              <a:t> par </a:t>
            </a:r>
            <a:r>
              <a:rPr lang="fr-FR" dirty="0" err="1"/>
              <a:t>coelioscopie</a:t>
            </a:r>
            <a:r>
              <a:rPr lang="fr-FR" dirty="0"/>
              <a:t> si possible si non laparotomie</a:t>
            </a:r>
          </a:p>
          <a:p>
            <a:pPr lvl="0"/>
            <a:r>
              <a:rPr lang="fr-FR" dirty="0"/>
              <a:t>Coagulation bipolaires des nodules </a:t>
            </a:r>
            <a:r>
              <a:rPr lang="fr-FR" dirty="0" err="1"/>
              <a:t>endométriaux</a:t>
            </a:r>
            <a:r>
              <a:rPr lang="fr-FR" dirty="0"/>
              <a:t> par </a:t>
            </a:r>
            <a:r>
              <a:rPr lang="fr-FR" dirty="0" err="1"/>
              <a:t>coelioscopie</a:t>
            </a:r>
            <a:endParaRPr lang="fr-FR" dirty="0"/>
          </a:p>
          <a:p>
            <a:pPr lvl="0"/>
            <a:r>
              <a:rPr lang="fr-FR" dirty="0" err="1"/>
              <a:t>Adhésiolyse</a:t>
            </a:r>
            <a:r>
              <a:rPr lang="fr-FR" dirty="0"/>
              <a:t> par </a:t>
            </a:r>
            <a:r>
              <a:rPr lang="fr-FR" dirty="0" err="1"/>
              <a:t>coelioscopie</a:t>
            </a:r>
            <a:r>
              <a:rPr lang="fr-FR" dirty="0"/>
              <a:t> et </a:t>
            </a:r>
            <a:r>
              <a:rPr lang="fr-FR" dirty="0" err="1"/>
              <a:t>desobstruction</a:t>
            </a:r>
            <a:r>
              <a:rPr lang="fr-FR" dirty="0"/>
              <a:t> tubaire dans le cadre de stérilité surtout</a:t>
            </a:r>
          </a:p>
          <a:p>
            <a:pPr lvl="0"/>
            <a:r>
              <a:rPr lang="fr-FR" dirty="0"/>
              <a:t>Hystérectomie d'hémostase est le dernier recours surtout dans l'</a:t>
            </a:r>
            <a:r>
              <a:rPr lang="fr-FR" dirty="0" err="1"/>
              <a:t>adénomyose</a:t>
            </a:r>
            <a:endParaRPr lang="fr-FR" dirty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PLAN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Introduction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Etiologies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Diagnostic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Evolution</a:t>
            </a:r>
          </a:p>
          <a:p>
            <a:pPr marL="571500" lvl="0" indent="-571500">
              <a:buFont typeface="+mj-lt"/>
              <a:buAutoNum type="romanUcPeriod"/>
            </a:pPr>
            <a:r>
              <a:rPr lang="fr-FR" dirty="0" smtClean="0"/>
              <a:t>Traitement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INTRODUCTION</a:t>
            </a: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fr-FR" dirty="0"/>
              <a:t>L’endométriose se définit comme la présence de tissu </a:t>
            </a:r>
            <a:r>
              <a:rPr lang="fr-FR" dirty="0" err="1"/>
              <a:t>endométrial</a:t>
            </a:r>
            <a:r>
              <a:rPr lang="fr-FR" dirty="0"/>
              <a:t> comportant à la fois des glandes et du stroma en dehors de la cavité utérine</a:t>
            </a:r>
          </a:p>
          <a:p>
            <a:pPr lvl="0"/>
            <a:r>
              <a:rPr lang="fr-FR" dirty="0"/>
              <a:t>l'endométriose génitale peut se voir à l'intérieur du </a:t>
            </a:r>
            <a:r>
              <a:rPr lang="fr-FR" dirty="0" err="1"/>
              <a:t>myométre</a:t>
            </a:r>
            <a:r>
              <a:rPr lang="fr-FR" dirty="0"/>
              <a:t>, réalisant l'</a:t>
            </a:r>
            <a:r>
              <a:rPr lang="fr-FR" dirty="0" err="1"/>
              <a:t>adénomyose</a:t>
            </a:r>
            <a:r>
              <a:rPr lang="fr-FR" dirty="0"/>
              <a:t>, ou à l'intérieur du pelvis parsemant le péritoine pariétal, les ovaires et le péritoine viscéral : </a:t>
            </a:r>
            <a:r>
              <a:rPr lang="fr-FR" dirty="0" smtClean="0"/>
              <a:t>c‘est l'endométriose </a:t>
            </a:r>
            <a:r>
              <a:rPr lang="fr-FR" dirty="0"/>
              <a:t>externe</a:t>
            </a:r>
          </a:p>
          <a:p>
            <a:r>
              <a:rPr lang="fr-FR" dirty="0"/>
              <a:t>cette endométriose externe peut être sous péritonéale et envahir le rectum, le vagin, l'utérus, la vessie, les uretères, le grêle : c'est l'endométriose profonde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ETIOLOGIES</a:t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Adénomyose</a:t>
            </a:r>
            <a:endParaRPr lang="fr-FR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fr-FR" dirty="0"/>
              <a:t>l’</a:t>
            </a:r>
            <a:r>
              <a:rPr lang="fr-FR" dirty="0" err="1"/>
              <a:t>endométre</a:t>
            </a:r>
            <a:r>
              <a:rPr lang="fr-FR" dirty="0"/>
              <a:t> pénètre le </a:t>
            </a:r>
            <a:r>
              <a:rPr lang="fr-FR" dirty="0" err="1"/>
              <a:t>myometre</a:t>
            </a:r>
            <a:r>
              <a:rPr lang="fr-FR" dirty="0"/>
              <a:t> par des diverticules qui s'enfoncent petit à petit dans l'épaisseur du muscle au-delà de 2 ,5mm</a:t>
            </a:r>
          </a:p>
          <a:p>
            <a:pPr lvl="0"/>
            <a:r>
              <a:rPr lang="fr-FR" dirty="0"/>
              <a:t>ces diverticules restent le plus souvent localisés à la partie interne du </a:t>
            </a:r>
            <a:r>
              <a:rPr lang="fr-FR" dirty="0" err="1"/>
              <a:t>myométre</a:t>
            </a:r>
            <a:r>
              <a:rPr lang="fr-FR" dirty="0"/>
              <a:t>, mais ils peuvent atteindre, en profondeur, la couche sous-séreuse</a:t>
            </a:r>
          </a:p>
          <a:p>
            <a:pPr lvl="0"/>
            <a:r>
              <a:rPr lang="fr-FR" dirty="0"/>
              <a:t>les diverticules ainsi constitués restent parfois en communication avec la cavité utérine mais souvent ils s'isolent, formant des ilots de muqueuse utérine en pleine épaisseur du muscle</a:t>
            </a:r>
          </a:p>
          <a:p>
            <a:pPr lvl="0"/>
            <a:r>
              <a:rPr lang="fr-FR" dirty="0"/>
              <a:t>la physiopathologie de l'</a:t>
            </a:r>
            <a:r>
              <a:rPr lang="fr-FR" dirty="0" err="1"/>
              <a:t>adénomyose</a:t>
            </a:r>
            <a:r>
              <a:rPr lang="fr-FR" dirty="0"/>
              <a:t> est mal connue, les traumatismes que constituent les grossesses, les révisions utérines, les curetages, les résections </a:t>
            </a:r>
            <a:r>
              <a:rPr lang="fr-FR" dirty="0" err="1"/>
              <a:t>endométriales</a:t>
            </a:r>
            <a:r>
              <a:rPr lang="fr-FR" dirty="0"/>
              <a:t>, semblent favoriser la formation de tels diverticules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ETIOLOGIES</a:t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Adénomyose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916832"/>
            <a:ext cx="7128791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ETIOLOGIES</a:t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Endométriose externe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u="sng" dirty="0"/>
              <a:t>B1-localisations :</a:t>
            </a:r>
            <a:endParaRPr lang="fr-FR" dirty="0"/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les ovaires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Les trompes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 </a:t>
            </a:r>
            <a:r>
              <a:rPr lang="fr-FR" dirty="0"/>
              <a:t>les ligaments </a:t>
            </a:r>
            <a:r>
              <a:rPr lang="fr-FR" dirty="0" smtClean="0"/>
              <a:t>utéro-sacrés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le grêle </a:t>
            </a:r>
            <a:r>
              <a:rPr lang="fr-FR" dirty="0"/>
              <a:t>terminal ou le </a:t>
            </a:r>
            <a:r>
              <a:rPr lang="fr-FR" dirty="0" err="1" smtClean="0"/>
              <a:t>rectosigmoides</a:t>
            </a:r>
            <a:endParaRPr lang="fr-FR" dirty="0" smtClean="0"/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l'</a:t>
            </a:r>
            <a:r>
              <a:rPr lang="fr-FR" dirty="0" err="1" smtClean="0"/>
              <a:t>uretere</a:t>
            </a:r>
            <a:endParaRPr lang="fr-FR" dirty="0"/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le </a:t>
            </a:r>
            <a:r>
              <a:rPr lang="fr-FR" dirty="0"/>
              <a:t>cul-de-sac de douglas 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le </a:t>
            </a:r>
            <a:r>
              <a:rPr lang="fr-FR" dirty="0"/>
              <a:t>rectum et </a:t>
            </a:r>
            <a:r>
              <a:rPr lang="fr-FR" dirty="0" smtClean="0"/>
              <a:t>cul de sac </a:t>
            </a:r>
            <a:r>
              <a:rPr lang="fr-FR" dirty="0" err="1" smtClean="0"/>
              <a:t>posterieur</a:t>
            </a:r>
            <a:r>
              <a:rPr lang="fr-FR" dirty="0" smtClean="0"/>
              <a:t> du vagin   </a:t>
            </a:r>
          </a:p>
          <a:p>
            <a:pPr lvl="0">
              <a:buFont typeface="Wingdings" pitchFamily="2" charset="2"/>
              <a:buChar char="ü"/>
            </a:pPr>
            <a:r>
              <a:rPr lang="fr-FR" dirty="0" smtClean="0"/>
              <a:t>col </a:t>
            </a:r>
            <a:r>
              <a:rPr lang="fr-FR" dirty="0"/>
              <a:t>utérin, du vagin, du périnée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ETIOLOGIES</a:t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Endométriose externe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3990" y="1600200"/>
            <a:ext cx="719601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ETIOLOGIES</a:t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Endométriose externe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u="sng" dirty="0"/>
              <a:t>B2-Physiopathologie :</a:t>
            </a:r>
            <a:r>
              <a:rPr lang="fr-FR" dirty="0"/>
              <a:t> plusieurs hypothèses peuvent expliquer ces localisations :</a:t>
            </a:r>
          </a:p>
          <a:p>
            <a:pPr lvl="0"/>
            <a:r>
              <a:rPr lang="fr-FR" b="1" dirty="0"/>
              <a:t>La théorie de la transplantation de fragment </a:t>
            </a:r>
            <a:r>
              <a:rPr lang="fr-FR" b="1" dirty="0" smtClean="0"/>
              <a:t>d’</a:t>
            </a:r>
            <a:r>
              <a:rPr lang="fr-FR" b="1" dirty="0" err="1" smtClean="0"/>
              <a:t>endométre</a:t>
            </a:r>
            <a:r>
              <a:rPr lang="fr-FR" b="1" dirty="0" smtClean="0"/>
              <a:t> </a:t>
            </a:r>
            <a:r>
              <a:rPr lang="fr-FR" dirty="0"/>
              <a:t>du fait d'un reflux menstruel par les trompes ; de métastases lymphatiques ou vasculaires</a:t>
            </a:r>
          </a:p>
          <a:p>
            <a:pPr lvl="0"/>
            <a:r>
              <a:rPr lang="fr-FR" b="1" dirty="0"/>
              <a:t>La théorie </a:t>
            </a:r>
            <a:r>
              <a:rPr lang="fr-FR" b="1" dirty="0" err="1"/>
              <a:t>métaplasique</a:t>
            </a:r>
            <a:r>
              <a:rPr lang="fr-FR" b="1" dirty="0"/>
              <a:t> </a:t>
            </a:r>
            <a:r>
              <a:rPr lang="fr-FR" dirty="0"/>
              <a:t>: différents stimuli pourraient entrainer le développement en position </a:t>
            </a:r>
            <a:r>
              <a:rPr lang="fr-FR" dirty="0" err="1"/>
              <a:t>métaplasique</a:t>
            </a:r>
            <a:r>
              <a:rPr lang="fr-FR" dirty="0"/>
              <a:t> de tissu de type </a:t>
            </a:r>
            <a:r>
              <a:rPr lang="fr-FR" dirty="0" err="1"/>
              <a:t>endométrial</a:t>
            </a:r>
            <a:r>
              <a:rPr lang="fr-FR" dirty="0"/>
              <a:t> </a:t>
            </a:r>
          </a:p>
          <a:p>
            <a:pPr lvl="0"/>
            <a:r>
              <a:rPr lang="fr-FR" b="1" dirty="0"/>
              <a:t>La théorie </a:t>
            </a:r>
            <a:r>
              <a:rPr lang="fr-FR" b="1" dirty="0" smtClean="0"/>
              <a:t>immunitaires</a:t>
            </a:r>
            <a:endParaRPr lang="fr-FR" dirty="0"/>
          </a:p>
          <a:p>
            <a:pPr lvl="0"/>
            <a:r>
              <a:rPr lang="fr-FR" b="1" dirty="0"/>
              <a:t>Une théorie génétique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DIAGNOSTIC</a:t>
            </a:r>
            <a:b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fr-FR" b="1" spc="200" dirty="0" err="1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chemeClr val="accent3">
                    <a:satMod val="200000"/>
                    <a:alpha val="50000"/>
                  </a:schemeClr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Adénomyose</a:t>
            </a:r>
            <a:endParaRPr lang="fr-FR" b="1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chemeClr val="accent3">
                  <a:satMod val="200000"/>
                  <a:alpha val="50000"/>
                </a:schemeClr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u="sng" dirty="0"/>
              <a:t>A1-Clinique :</a:t>
            </a:r>
            <a:endParaRPr lang="fr-FR" dirty="0"/>
          </a:p>
          <a:p>
            <a:pPr lvl="0"/>
            <a:r>
              <a:rPr lang="fr-FR" dirty="0"/>
              <a:t>Elle se rencontre après 35ans, chez des femmes qui ont eu plusieurs grossesses</a:t>
            </a:r>
          </a:p>
          <a:p>
            <a:pPr lvl="0"/>
            <a:r>
              <a:rPr lang="fr-FR" dirty="0"/>
              <a:t>Les douleurs pelviennes sont souvent rythmées par les règles(dysménorrhée tardive 2 ou 3º jour des règles)</a:t>
            </a:r>
          </a:p>
          <a:p>
            <a:pPr lvl="0"/>
            <a:r>
              <a:rPr lang="fr-FR" dirty="0"/>
              <a:t>Les </a:t>
            </a:r>
            <a:r>
              <a:rPr lang="fr-FR" dirty="0" err="1"/>
              <a:t>menorragies</a:t>
            </a:r>
            <a:r>
              <a:rPr lang="fr-FR" dirty="0"/>
              <a:t> ou les </a:t>
            </a:r>
            <a:r>
              <a:rPr lang="fr-FR" dirty="0" err="1" smtClean="0"/>
              <a:t>ménométrorragies</a:t>
            </a:r>
            <a:endParaRPr lang="fr-FR" dirty="0"/>
          </a:p>
          <a:p>
            <a:pPr lvl="0"/>
            <a:r>
              <a:rPr lang="fr-FR" dirty="0"/>
              <a:t>A l'examen, l'utérus apparait globalement augmenté de volume, régulier le plus souvent, dur et fibreux, le reste de l'examen est </a:t>
            </a:r>
            <a:r>
              <a:rPr lang="fr-FR" dirty="0" smtClean="0"/>
              <a:t>négatif</a:t>
            </a:r>
          </a:p>
          <a:p>
            <a:pPr lvl="0"/>
            <a:r>
              <a:rPr lang="fr-FR" dirty="0" smtClean="0"/>
              <a:t> </a:t>
            </a:r>
            <a:r>
              <a:rPr lang="fr-FR" dirty="0"/>
              <a:t>des fibromes peuvent être associés (50% des cas) ou endométriose externe rendant le diagnostic difficile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180</Words>
  <Application>Microsoft Office PowerPoint</Application>
  <PresentationFormat>Affichage à l'écran (4:3)</PresentationFormat>
  <Paragraphs>95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PLAN</vt:lpstr>
      <vt:lpstr>INTRODUCTION</vt:lpstr>
      <vt:lpstr>ETIOLOGIES Adénomyose</vt:lpstr>
      <vt:lpstr>ETIOLOGIES Adénomyose</vt:lpstr>
      <vt:lpstr>ETIOLOGIES Endométriose externe</vt:lpstr>
      <vt:lpstr>ETIOLOGIES Endométriose externe</vt:lpstr>
      <vt:lpstr>ETIOLOGIES Endométriose externe</vt:lpstr>
      <vt:lpstr>DIAGNOSTIC Adénomyose</vt:lpstr>
      <vt:lpstr>DIAGNOSTIC Adénomyose</vt:lpstr>
      <vt:lpstr>DIAGNOSTIC Endométriose externe</vt:lpstr>
      <vt:lpstr>DIAGNOSTIC Endométriose externe</vt:lpstr>
      <vt:lpstr>DIAGNOSTIC Endométriose externe</vt:lpstr>
      <vt:lpstr>DIAGNOSTIC Autres localisations</vt:lpstr>
      <vt:lpstr>DIAGNOSTIC Autres localisations</vt:lpstr>
      <vt:lpstr>EVOLUTION</vt:lpstr>
      <vt:lpstr>TRAITEMENT Traitement médical</vt:lpstr>
      <vt:lpstr>TRAITEMENT Traitement chirurgical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sam2013</dc:creator>
  <cp:lastModifiedBy>sam2013</cp:lastModifiedBy>
  <cp:revision>34</cp:revision>
  <dcterms:created xsi:type="dcterms:W3CDTF">2019-10-22T09:37:34Z</dcterms:created>
  <dcterms:modified xsi:type="dcterms:W3CDTF">2019-10-22T11:40:57Z</dcterms:modified>
</cp:coreProperties>
</file>