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6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02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1/5/1980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1/5/1980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1/5/1980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1/5/1980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1/5/1980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1/5/1980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1/5/1980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1/5/1980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1/5/1980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1/5/1980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1/5/1980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1/5/1980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1/5/1980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1/5/1980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1/5/1980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1/5/1980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1/5/1980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DIABETE ET GROSSESSE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99652" y="4885720"/>
            <a:ext cx="4012890" cy="2416228"/>
          </a:xfrm>
        </p:spPr>
        <p:txBody>
          <a:bodyPr/>
          <a:lstStyle/>
          <a:p>
            <a:r>
              <a:rPr lang="fr-FR" dirty="0"/>
              <a:t>PRESENTE PAR DR BICHA</a:t>
            </a:r>
          </a:p>
        </p:txBody>
      </p:sp>
    </p:spTree>
    <p:extLst>
      <p:ext uri="{BB962C8B-B14F-4D97-AF65-F5344CB8AC3E}">
        <p14:creationId xmlns="" xmlns:p14="http://schemas.microsoft.com/office/powerpoint/2010/main" val="3322141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rmAutofit/>
          </a:bodyPr>
          <a:lstStyle/>
          <a:p>
            <a:r>
              <a:rPr lang="fr-FR" sz="2800" dirty="0"/>
              <a:t>COMPLICATIONS MATERNELLES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19201"/>
            <a:ext cx="8596668" cy="4822162"/>
          </a:xfrm>
        </p:spPr>
        <p:txBody>
          <a:bodyPr/>
          <a:lstStyle/>
          <a:p>
            <a:r>
              <a:rPr lang="fr-FR" dirty="0"/>
              <a:t>IMMEDIATES:HTA</a:t>
            </a:r>
          </a:p>
          <a:p>
            <a:r>
              <a:rPr lang="fr-FR" dirty="0"/>
              <a:t>A distance:50% des femmes deviendront  </a:t>
            </a:r>
            <a:r>
              <a:rPr lang="fr-FR" dirty="0" smtClean="0"/>
              <a:t>diabétique </a:t>
            </a:r>
            <a:r>
              <a:rPr lang="fr-FR" dirty="0"/>
              <a:t>dans les 10ans</a:t>
            </a:r>
          </a:p>
          <a:p>
            <a:r>
              <a:rPr lang="fr-FR" sz="2400" dirty="0">
                <a:solidFill>
                  <a:schemeClr val="accent2"/>
                </a:solidFill>
              </a:rPr>
              <a:t>COMPLICATIONS FŒTALES</a:t>
            </a:r>
          </a:p>
          <a:p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macrosomie est 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présente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dans 20%des cas</a:t>
            </a:r>
          </a:p>
          <a:p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MIU </a:t>
            </a:r>
          </a:p>
          <a:p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 risque de malformations 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congénitales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n’est pas augmenté 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parce que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 trouble 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métabolique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apparait 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après l’</a:t>
            </a:r>
            <a:r>
              <a:rPr lang="fr-F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organogènese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01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DEPISTAGE DE DIABETE GESTATIONNEL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</a:t>
            </a:r>
            <a:r>
              <a:rPr lang="fr-FR" dirty="0" smtClean="0"/>
              <a:t>dépistage </a:t>
            </a:r>
            <a:r>
              <a:rPr lang="fr-FR" dirty="0"/>
              <a:t>doit </a:t>
            </a:r>
            <a:r>
              <a:rPr lang="fr-FR" dirty="0" smtClean="0"/>
              <a:t>être réalise </a:t>
            </a:r>
            <a:r>
              <a:rPr lang="fr-FR" dirty="0"/>
              <a:t>entre 24_28SA.chez les femmes ayant un des facteurs de risque  ou ayant </a:t>
            </a:r>
            <a:r>
              <a:rPr lang="fr-FR" dirty="0" smtClean="0"/>
              <a:t>présente </a:t>
            </a:r>
            <a:r>
              <a:rPr lang="fr-FR" dirty="0"/>
              <a:t>un DG lors d’une </a:t>
            </a:r>
            <a:r>
              <a:rPr lang="fr-FR" dirty="0" smtClean="0"/>
              <a:t>précédente </a:t>
            </a:r>
            <a:r>
              <a:rPr lang="fr-FR" dirty="0"/>
              <a:t>grossesse ,il doit </a:t>
            </a:r>
            <a:r>
              <a:rPr lang="fr-FR" dirty="0" smtClean="0"/>
              <a:t>être </a:t>
            </a:r>
            <a:r>
              <a:rPr lang="fr-FR" dirty="0"/>
              <a:t>pratique des la </a:t>
            </a:r>
            <a:r>
              <a:rPr lang="fr-FR" dirty="0" smtClean="0"/>
              <a:t>première </a:t>
            </a:r>
            <a:r>
              <a:rPr lang="fr-FR" dirty="0"/>
              <a:t>consultation puis s’il est </a:t>
            </a:r>
            <a:r>
              <a:rPr lang="fr-FR" dirty="0" smtClean="0"/>
              <a:t>négatif </a:t>
            </a:r>
            <a:r>
              <a:rPr lang="fr-FR" dirty="0"/>
              <a:t>,renouvelé à 24_28SA voire 32SA</a:t>
            </a:r>
          </a:p>
          <a:p>
            <a:r>
              <a:rPr lang="fr-FR" dirty="0"/>
              <a:t>Il est recommande, en </a:t>
            </a:r>
            <a:r>
              <a:rPr lang="fr-FR" dirty="0" smtClean="0"/>
              <a:t>présence </a:t>
            </a:r>
            <a:r>
              <a:rPr lang="fr-FR" dirty="0"/>
              <a:t>de facteurs de risque de demander:</a:t>
            </a:r>
          </a:p>
          <a:p>
            <a:r>
              <a:rPr lang="fr-FR" dirty="0"/>
              <a:t>Une </a:t>
            </a:r>
            <a:r>
              <a:rPr lang="fr-FR" dirty="0" err="1"/>
              <a:t>glycemie</a:t>
            </a:r>
            <a:r>
              <a:rPr lang="fr-FR" dirty="0"/>
              <a:t> à jeun au 1</a:t>
            </a:r>
            <a:r>
              <a:rPr lang="fr-FR" baseline="30000" dirty="0"/>
              <a:t>er</a:t>
            </a:r>
            <a:r>
              <a:rPr lang="fr-FR" dirty="0"/>
              <a:t> trimestre avec un seuil fixe à 0,92g/l</a:t>
            </a:r>
          </a:p>
          <a:p>
            <a:r>
              <a:rPr lang="fr-FR" dirty="0"/>
              <a:t>Une HGPO avec 75g de glucose entre24_28SA avec 3 valeurs dont une seule pathologique permet de retenir le DGC de </a:t>
            </a:r>
            <a:r>
              <a:rPr lang="fr-FR" dirty="0" smtClean="0"/>
              <a:t>diabète gestationnel sup </a:t>
            </a:r>
            <a:r>
              <a:rPr lang="fr-FR" dirty="0"/>
              <a:t>OU=0,92g/l T1hsup ou =1,80g/l T2h sup ou=1,53g/l</a:t>
            </a:r>
          </a:p>
          <a:p>
            <a:r>
              <a:rPr lang="fr-FR" dirty="0"/>
              <a:t>Le </a:t>
            </a:r>
            <a:r>
              <a:rPr lang="fr-FR" dirty="0" smtClean="0"/>
              <a:t>dépistage </a:t>
            </a:r>
            <a:r>
              <a:rPr lang="fr-FR" dirty="0"/>
              <a:t>et le DGC de DG ne doivent pas </a:t>
            </a:r>
            <a:r>
              <a:rPr lang="fr-FR" dirty="0" smtClean="0"/>
              <a:t>reposer </a:t>
            </a:r>
            <a:r>
              <a:rPr lang="fr-FR" dirty="0"/>
              <a:t>sur  la recherche d’une glycosurie ni sur l’</a:t>
            </a:r>
            <a:r>
              <a:rPr lang="fr-FR" dirty="0" err="1"/>
              <a:t>hemoglobine</a:t>
            </a:r>
            <a:r>
              <a:rPr lang="fr-FR" dirty="0"/>
              <a:t> </a:t>
            </a:r>
            <a:r>
              <a:rPr lang="fr-FR" dirty="0" err="1" smtClean="0"/>
              <a:t>glyquée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56091710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MODALITES DE PEC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11231"/>
            <a:ext cx="8596668" cy="3880773"/>
          </a:xfrm>
        </p:spPr>
        <p:txBody>
          <a:bodyPr>
            <a:normAutofit fontScale="85000" lnSpcReduction="20000"/>
          </a:bodyPr>
          <a:lstStyle/>
          <a:p>
            <a:pPr>
              <a:buFont typeface="+mj-lt"/>
              <a:buAutoNum type="arabicPeriod"/>
            </a:pPr>
            <a:r>
              <a:rPr lang="fr-FR" dirty="0"/>
              <a:t>PRISE EN CHARGE DIABETOLOGIQUE: doit associer </a:t>
            </a:r>
          </a:p>
          <a:p>
            <a:r>
              <a:rPr lang="fr-FR" dirty="0"/>
              <a:t>Une auto surveillance </a:t>
            </a:r>
            <a:r>
              <a:rPr lang="fr-FR" dirty="0" smtClean="0"/>
              <a:t>glycémique </a:t>
            </a:r>
            <a:r>
              <a:rPr lang="fr-FR" dirty="0"/>
              <a:t>quotidienne le matin à jeun et 2h </a:t>
            </a:r>
            <a:r>
              <a:rPr lang="fr-FR" dirty="0" smtClean="0"/>
              <a:t>après </a:t>
            </a:r>
            <a:r>
              <a:rPr lang="fr-FR" dirty="0"/>
              <a:t>le </a:t>
            </a:r>
            <a:r>
              <a:rPr lang="fr-FR" dirty="0" smtClean="0"/>
              <a:t>début </a:t>
            </a:r>
            <a:r>
              <a:rPr lang="fr-FR" dirty="0"/>
              <a:t>de chacun des trois repas</a:t>
            </a:r>
          </a:p>
          <a:p>
            <a:r>
              <a:rPr lang="fr-FR" dirty="0"/>
              <a:t>La mesures des </a:t>
            </a:r>
            <a:r>
              <a:rPr lang="fr-FR" dirty="0" smtClean="0"/>
              <a:t>glycémies </a:t>
            </a:r>
            <a:r>
              <a:rPr lang="fr-FR" dirty="0"/>
              <a:t>veineuses à jeun et 2h </a:t>
            </a:r>
            <a:r>
              <a:rPr lang="fr-FR" dirty="0" smtClean="0"/>
              <a:t>après </a:t>
            </a:r>
            <a:r>
              <a:rPr lang="fr-FR" dirty="0"/>
              <a:t>le </a:t>
            </a:r>
            <a:r>
              <a:rPr lang="fr-FR" dirty="0" smtClean="0"/>
              <a:t>repas éventuellement </a:t>
            </a:r>
            <a:r>
              <a:rPr lang="fr-FR" dirty="0"/>
              <a:t>pour prendre la </a:t>
            </a:r>
            <a:r>
              <a:rPr lang="fr-FR" dirty="0" smtClean="0"/>
              <a:t>décision  </a:t>
            </a:r>
            <a:r>
              <a:rPr lang="fr-FR" dirty="0"/>
              <a:t>d’une adaptation </a:t>
            </a:r>
            <a:r>
              <a:rPr lang="fr-FR" dirty="0" smtClean="0"/>
              <a:t>thérapeutique</a:t>
            </a:r>
            <a:endParaRPr lang="fr-FR" dirty="0"/>
          </a:p>
          <a:p>
            <a:r>
              <a:rPr lang="fr-FR" dirty="0"/>
              <a:t>La recherche pluriquotidienne d’une </a:t>
            </a:r>
            <a:r>
              <a:rPr lang="fr-FR" dirty="0" smtClean="0"/>
              <a:t>cétonurie</a:t>
            </a:r>
            <a:endParaRPr lang="fr-FR" dirty="0"/>
          </a:p>
          <a:p>
            <a:r>
              <a:rPr lang="fr-FR" dirty="0"/>
              <a:t>Des consultations </a:t>
            </a:r>
            <a:r>
              <a:rPr lang="fr-FR" dirty="0" smtClean="0"/>
              <a:t>fréquentes </a:t>
            </a:r>
            <a:r>
              <a:rPr lang="fr-FR" dirty="0"/>
              <a:t>tous les15jours </a:t>
            </a:r>
          </a:p>
          <a:p>
            <a:r>
              <a:rPr lang="fr-FR" dirty="0"/>
              <a:t>Les objectifs </a:t>
            </a:r>
            <a:r>
              <a:rPr lang="fr-FR" dirty="0" smtClean="0"/>
              <a:t>glycémiques  </a:t>
            </a:r>
            <a:r>
              <a:rPr lang="fr-FR" dirty="0"/>
              <a:t>sont une </a:t>
            </a:r>
            <a:r>
              <a:rPr lang="fr-FR" dirty="0" smtClean="0"/>
              <a:t>glycémie </a:t>
            </a:r>
            <a:r>
              <a:rPr lang="fr-FR" dirty="0"/>
              <a:t>à jeun </a:t>
            </a:r>
            <a:r>
              <a:rPr lang="fr-FR" dirty="0" err="1"/>
              <a:t>inf</a:t>
            </a:r>
            <a:r>
              <a:rPr lang="fr-FR" dirty="0"/>
              <a:t> à 0,95 g/l et une </a:t>
            </a:r>
            <a:r>
              <a:rPr lang="fr-FR" dirty="0" err="1"/>
              <a:t>glycemie</a:t>
            </a:r>
            <a:r>
              <a:rPr lang="fr-FR" dirty="0"/>
              <a:t> 2ha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après </a:t>
            </a:r>
            <a:r>
              <a:rPr lang="fr-FR" dirty="0"/>
              <a:t>en dessous de 1,20g/l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Prescription </a:t>
            </a:r>
            <a:r>
              <a:rPr lang="fr-FR" dirty="0" smtClean="0"/>
              <a:t>diététique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Insulinotherapie:d’</a:t>
            </a:r>
            <a:r>
              <a:rPr lang="fr-FR" dirty="0" err="1"/>
              <a:t>emblee</a:t>
            </a:r>
            <a:r>
              <a:rPr lang="fr-FR" dirty="0"/>
              <a:t> si la </a:t>
            </a:r>
            <a:r>
              <a:rPr lang="fr-FR" dirty="0" smtClean="0"/>
              <a:t>glycémie </a:t>
            </a:r>
            <a:r>
              <a:rPr lang="fr-FR" dirty="0"/>
              <a:t>à jeun sup à 1,30 g/l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Apres 1_2semaines de suivi correct des prescriptions </a:t>
            </a:r>
            <a:r>
              <a:rPr lang="fr-FR" dirty="0" smtClean="0"/>
              <a:t>diététiques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642616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583096"/>
            <a:ext cx="8596668" cy="1320800"/>
          </a:xfrm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PRISE EN CHARGE OBSTETRICALE:</a:t>
            </a:r>
          </a:p>
          <a:p>
            <a:r>
              <a:rPr lang="fr-FR" dirty="0" smtClean="0"/>
              <a:t>Modalités </a:t>
            </a:r>
            <a:r>
              <a:rPr lang="fr-FR" dirty="0"/>
              <a:t>de la surveillance :lorsque les objectifs </a:t>
            </a:r>
            <a:r>
              <a:rPr lang="fr-FR" dirty="0" smtClean="0"/>
              <a:t>glycémiques </a:t>
            </a:r>
            <a:r>
              <a:rPr lang="fr-FR" dirty="0"/>
              <a:t>sont atteints et en l’absence de complications la surveillance et  l’accouchement ne </a:t>
            </a:r>
            <a:r>
              <a:rPr lang="fr-FR" dirty="0" smtClean="0"/>
              <a:t>présentent </a:t>
            </a:r>
            <a:r>
              <a:rPr lang="fr-FR" dirty="0"/>
              <a:t>pas de </a:t>
            </a:r>
            <a:r>
              <a:rPr lang="fr-FR" dirty="0" smtClean="0"/>
              <a:t>particularité</a:t>
            </a:r>
            <a:endParaRPr lang="fr-FR" dirty="0"/>
          </a:p>
          <a:p>
            <a:r>
              <a:rPr lang="fr-FR" dirty="0"/>
              <a:t>Dans les autres cas la surveillance est directement </a:t>
            </a:r>
            <a:r>
              <a:rPr lang="fr-FR" dirty="0" smtClean="0"/>
              <a:t>liée </a:t>
            </a:r>
            <a:r>
              <a:rPr lang="fr-FR" dirty="0"/>
              <a:t>au </a:t>
            </a:r>
            <a:r>
              <a:rPr lang="fr-FR" dirty="0" smtClean="0"/>
              <a:t>degré </a:t>
            </a:r>
            <a:r>
              <a:rPr lang="fr-FR" dirty="0"/>
              <a:t>d’</a:t>
            </a:r>
            <a:r>
              <a:rPr lang="fr-FR" dirty="0" err="1"/>
              <a:t>equilibre</a:t>
            </a:r>
            <a:r>
              <a:rPr lang="fr-FR" dirty="0"/>
              <a:t> </a:t>
            </a:r>
            <a:r>
              <a:rPr lang="fr-FR" dirty="0" smtClean="0"/>
              <a:t>glycémique </a:t>
            </a:r>
            <a:r>
              <a:rPr lang="fr-FR" dirty="0"/>
              <a:t>et la survenue de complications</a:t>
            </a:r>
          </a:p>
          <a:p>
            <a:r>
              <a:rPr lang="fr-FR" dirty="0"/>
              <a:t>Si les complications </a:t>
            </a:r>
            <a:r>
              <a:rPr lang="fr-FR" dirty="0" smtClean="0"/>
              <a:t>surviennent </a:t>
            </a:r>
            <a:r>
              <a:rPr lang="fr-FR" dirty="0"/>
              <a:t>(HTA,</a:t>
            </a:r>
            <a:r>
              <a:rPr lang="fr-FR" dirty="0" err="1"/>
              <a:t>MAP,hypotrophie</a:t>
            </a:r>
            <a:r>
              <a:rPr lang="fr-FR" dirty="0"/>
              <a:t>)la surveillance doit </a:t>
            </a:r>
            <a:r>
              <a:rPr lang="fr-FR" dirty="0" smtClean="0"/>
              <a:t>être </a:t>
            </a:r>
            <a:r>
              <a:rPr lang="fr-FR" dirty="0"/>
              <a:t>identique à celle de toute grossesse </a:t>
            </a:r>
            <a:r>
              <a:rPr lang="fr-FR" dirty="0" smtClean="0"/>
              <a:t>compliquée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697389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CONDUITE DE L’ACCOUCHEMENT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Si le </a:t>
            </a:r>
            <a:r>
              <a:rPr lang="fr-FR" dirty="0" smtClean="0"/>
              <a:t>diabète </a:t>
            </a:r>
            <a:r>
              <a:rPr lang="fr-FR" dirty="0"/>
              <a:t>est bien </a:t>
            </a:r>
            <a:r>
              <a:rPr lang="fr-FR" dirty="0" smtClean="0"/>
              <a:t>équilibre </a:t>
            </a:r>
            <a:r>
              <a:rPr lang="fr-FR" dirty="0"/>
              <a:t>et en l’absence  de complications la </a:t>
            </a:r>
            <a:r>
              <a:rPr lang="fr-FR" dirty="0" smtClean="0"/>
              <a:t>césarienne </a:t>
            </a:r>
            <a:r>
              <a:rPr lang="fr-FR" dirty="0"/>
              <a:t>d’</a:t>
            </a:r>
            <a:r>
              <a:rPr lang="fr-FR" dirty="0" err="1"/>
              <a:t>emblee</a:t>
            </a:r>
            <a:r>
              <a:rPr lang="fr-FR" dirty="0"/>
              <a:t> n’est pas </a:t>
            </a:r>
            <a:r>
              <a:rPr lang="fr-FR" dirty="0" smtClean="0"/>
              <a:t>justifiée </a:t>
            </a:r>
            <a:r>
              <a:rPr lang="fr-FR" dirty="0"/>
              <a:t>(pas de </a:t>
            </a:r>
            <a:r>
              <a:rPr lang="fr-FR" dirty="0" smtClean="0"/>
              <a:t>bénéfice </a:t>
            </a:r>
            <a:r>
              <a:rPr lang="fr-FR" dirty="0"/>
              <a:t>neonatal,augmentation  de </a:t>
            </a:r>
            <a:r>
              <a:rPr lang="fr-FR" dirty="0" smtClean="0"/>
              <a:t>morbidité </a:t>
            </a:r>
            <a:r>
              <a:rPr lang="fr-FR" dirty="0"/>
              <a:t>maternelle)</a:t>
            </a:r>
          </a:p>
          <a:p>
            <a:r>
              <a:rPr lang="fr-FR" dirty="0"/>
              <a:t>L’accouchement avant le terme n’as pas d’indication sauf en cas de complications </a:t>
            </a:r>
            <a:r>
              <a:rPr lang="fr-FR" dirty="0" err="1"/>
              <a:t>surajoutees:preeclampsie,RCIU,anomalie</a:t>
            </a:r>
            <a:r>
              <a:rPr lang="fr-FR" dirty="0"/>
              <a:t> de la </a:t>
            </a:r>
            <a:r>
              <a:rPr lang="fr-FR" dirty="0" err="1"/>
              <a:t>vitalite</a:t>
            </a:r>
            <a:r>
              <a:rPr lang="fr-FR" dirty="0"/>
              <a:t> fœtale</a:t>
            </a:r>
          </a:p>
          <a:p>
            <a:r>
              <a:rPr lang="fr-FR" dirty="0"/>
              <a:t>En cas de </a:t>
            </a:r>
            <a:r>
              <a:rPr lang="fr-FR" dirty="0" smtClean="0"/>
              <a:t>diabète déséquilibre </a:t>
            </a:r>
            <a:r>
              <a:rPr lang="fr-FR" dirty="0"/>
              <a:t>et ou de retentissement  </a:t>
            </a:r>
            <a:r>
              <a:rPr lang="fr-FR" dirty="0" err="1"/>
              <a:t>fœtal;macrosomie</a:t>
            </a:r>
            <a:r>
              <a:rPr lang="fr-FR" dirty="0"/>
              <a:t>,hypertrophie septale la surveillance doit </a:t>
            </a:r>
            <a:r>
              <a:rPr lang="fr-FR" dirty="0" smtClean="0"/>
              <a:t>être rapprochée</a:t>
            </a:r>
            <a:endParaRPr lang="fr-FR" dirty="0"/>
          </a:p>
          <a:p>
            <a:r>
              <a:rPr lang="fr-FR" dirty="0"/>
              <a:t>A terme le mode d’accouchement est fonction du </a:t>
            </a:r>
            <a:r>
              <a:rPr lang="fr-FR" dirty="0" smtClean="0"/>
              <a:t>degrés </a:t>
            </a:r>
            <a:r>
              <a:rPr lang="fr-FR" dirty="0"/>
              <a:t>de macrosomie </a:t>
            </a:r>
            <a:r>
              <a:rPr lang="fr-FR" dirty="0" err="1"/>
              <a:t>fœtale;si</a:t>
            </a:r>
            <a:r>
              <a:rPr lang="fr-FR" dirty="0"/>
              <a:t> le poids fœtal estime est sup ou </a:t>
            </a:r>
            <a:r>
              <a:rPr lang="fr-FR" dirty="0" smtClean="0"/>
              <a:t>égal </a:t>
            </a:r>
            <a:r>
              <a:rPr lang="fr-FR" dirty="0"/>
              <a:t>à 4500g une </a:t>
            </a:r>
            <a:r>
              <a:rPr lang="fr-FR" dirty="0" smtClean="0"/>
              <a:t>césarienne </a:t>
            </a:r>
            <a:r>
              <a:rPr lang="fr-FR" dirty="0"/>
              <a:t>de principe est </a:t>
            </a:r>
            <a:r>
              <a:rPr lang="fr-FR" dirty="0" smtClean="0"/>
              <a:t>indiquée</a:t>
            </a:r>
            <a:endParaRPr lang="fr-FR" dirty="0"/>
          </a:p>
          <a:p>
            <a:r>
              <a:rPr lang="fr-FR" dirty="0"/>
              <a:t>Dans les autres cas un </a:t>
            </a:r>
            <a:r>
              <a:rPr lang="fr-FR" dirty="0" smtClean="0"/>
              <a:t>déclenchement </a:t>
            </a:r>
            <a:r>
              <a:rPr lang="fr-FR" dirty="0"/>
              <a:t>à 39SA peut </a:t>
            </a:r>
            <a:r>
              <a:rPr lang="fr-FR" dirty="0" err="1"/>
              <a:t>etre</a:t>
            </a:r>
            <a:r>
              <a:rPr lang="fr-FR" dirty="0"/>
              <a:t> envisage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793487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dirty="0" err="1" smtClean="0"/>
              <a:t>diabete</a:t>
            </a:r>
            <a:r>
              <a:rPr lang="fr-FR" dirty="0" smtClean="0"/>
              <a:t> est l’une des complications les plus fréquentes au cours de la grossesse dont la gravite est variable selon l’</a:t>
            </a:r>
            <a:r>
              <a:rPr lang="fr-FR" dirty="0" err="1" smtClean="0"/>
              <a:t>etat</a:t>
            </a:r>
            <a:r>
              <a:rPr lang="fr-FR" dirty="0" smtClean="0"/>
              <a:t> nutritionnel maternel et la </a:t>
            </a:r>
            <a:r>
              <a:rPr lang="fr-FR" dirty="0" err="1" smtClean="0"/>
              <a:t>qualite</a:t>
            </a:r>
            <a:r>
              <a:rPr lang="fr-FR" dirty="0" smtClean="0"/>
              <a:t> du suivi et de la prise en charge</a:t>
            </a:r>
          </a:p>
          <a:p>
            <a:r>
              <a:rPr lang="fr-FR" dirty="0" smtClean="0"/>
              <a:t>Cela implique une collaboration entre </a:t>
            </a:r>
            <a:r>
              <a:rPr lang="fr-FR" dirty="0" err="1" smtClean="0"/>
              <a:t>obstetricien</a:t>
            </a:r>
            <a:r>
              <a:rPr lang="fr-FR" dirty="0" smtClean="0"/>
              <a:t> endocrinologue et </a:t>
            </a:r>
            <a:r>
              <a:rPr lang="fr-FR" dirty="0" err="1" smtClean="0"/>
              <a:t>neonatologiste</a:t>
            </a:r>
            <a:r>
              <a:rPr lang="fr-FR" dirty="0" smtClean="0"/>
              <a:t> afin de rester vigilant sur l’</a:t>
            </a:r>
            <a:r>
              <a:rPr lang="fr-FR" dirty="0" err="1" smtClean="0"/>
              <a:t>etat</a:t>
            </a:r>
            <a:r>
              <a:rPr lang="fr-FR" dirty="0" smtClean="0"/>
              <a:t> de sante de la </a:t>
            </a:r>
            <a:r>
              <a:rPr lang="fr-FR" dirty="0" err="1" smtClean="0"/>
              <a:t>mere</a:t>
            </a:r>
            <a:r>
              <a:rPr lang="fr-FR" dirty="0" smtClean="0"/>
              <a:t> pendant la grossesse pour mieux appréhender les risques attendus pour l’</a:t>
            </a:r>
            <a:r>
              <a:rPr lang="fr-FR" dirty="0" err="1" smtClean="0"/>
              <a:t>enfantà</a:t>
            </a:r>
            <a:r>
              <a:rPr lang="fr-FR" dirty="0" smtClean="0"/>
              <a:t> naitre.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PRISE EN CHARGE DU NOUVEAU 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L’enfant </a:t>
            </a:r>
            <a:r>
              <a:rPr lang="fr-FR" dirty="0" smtClean="0"/>
              <a:t>bénéficie </a:t>
            </a:r>
            <a:r>
              <a:rPr lang="fr-FR" dirty="0"/>
              <a:t>d’un examen complet à la recherche de malformation</a:t>
            </a:r>
          </a:p>
          <a:p>
            <a:r>
              <a:rPr lang="fr-FR" dirty="0"/>
              <a:t>L’alimentation doit </a:t>
            </a:r>
            <a:r>
              <a:rPr lang="fr-FR" dirty="0" smtClean="0"/>
              <a:t>être </a:t>
            </a:r>
            <a:r>
              <a:rPr lang="fr-FR" dirty="0" err="1" smtClean="0"/>
              <a:t>debuter</a:t>
            </a:r>
            <a:r>
              <a:rPr lang="fr-FR" dirty="0" smtClean="0"/>
              <a:t> </a:t>
            </a:r>
            <a:r>
              <a:rPr lang="fr-FR" dirty="0"/>
              <a:t>dés la naissance</a:t>
            </a:r>
          </a:p>
          <a:p>
            <a:r>
              <a:rPr lang="fr-FR" dirty="0"/>
              <a:t>La surveillance doit </a:t>
            </a:r>
            <a:r>
              <a:rPr lang="fr-FR" dirty="0" smtClean="0"/>
              <a:t>être renforcée </a:t>
            </a:r>
            <a:r>
              <a:rPr lang="fr-FR" dirty="0"/>
              <a:t>pendant au minimum 24hcomportant une </a:t>
            </a:r>
            <a:r>
              <a:rPr lang="fr-FR" dirty="0" smtClean="0"/>
              <a:t>glycémie </a:t>
            </a:r>
            <a:r>
              <a:rPr lang="fr-FR" dirty="0"/>
              <a:t>capillaire à 1heure de vie </a:t>
            </a:r>
            <a:r>
              <a:rPr lang="fr-FR" dirty="0" smtClean="0"/>
              <a:t>renouvelée </a:t>
            </a:r>
            <a:r>
              <a:rPr lang="fr-FR" dirty="0"/>
              <a:t>ttes les 2h celle-ci doit rester sup à 0,40g/l</a:t>
            </a:r>
          </a:p>
          <a:p>
            <a:r>
              <a:rPr lang="fr-FR" dirty="0"/>
              <a:t>En cas de macrosomie ou devant l’apparition de signes </a:t>
            </a:r>
            <a:r>
              <a:rPr lang="fr-FR" dirty="0" smtClean="0"/>
              <a:t>cliniques(</a:t>
            </a:r>
            <a:r>
              <a:rPr lang="fr-FR" dirty="0" err="1" smtClean="0"/>
              <a:t>calcémie,numération</a:t>
            </a:r>
            <a:r>
              <a:rPr lang="fr-FR" dirty="0" smtClean="0"/>
              <a:t> </a:t>
            </a:r>
            <a:r>
              <a:rPr lang="fr-FR" dirty="0" err="1"/>
              <a:t>globulaire,bilirubine</a:t>
            </a:r>
            <a:r>
              <a:rPr lang="fr-FR" dirty="0"/>
              <a:t>) </a:t>
            </a:r>
          </a:p>
        </p:txBody>
      </p:sp>
    </p:spTree>
    <p:extLst>
      <p:ext uri="{BB962C8B-B14F-4D97-AF65-F5344CB8AC3E}">
        <p14:creationId xmlns="" xmlns:p14="http://schemas.microsoft.com/office/powerpoint/2010/main" val="3857099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4900" y="85779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fr-FR" dirty="0"/>
              <a:t>CONSEQUENCES DE DIABETE GESTATIONNEL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CHEZ L’ENFANT:</a:t>
            </a:r>
          </a:p>
          <a:p>
            <a:r>
              <a:rPr lang="fr-FR" dirty="0"/>
              <a:t>A court terme: macrosomie ,malformations ,mort in </a:t>
            </a:r>
            <a:r>
              <a:rPr lang="fr-FR" dirty="0" err="1"/>
              <a:t>utero,la</a:t>
            </a:r>
            <a:r>
              <a:rPr lang="fr-FR" dirty="0"/>
              <a:t> dystocie des </a:t>
            </a:r>
            <a:r>
              <a:rPr lang="fr-FR" dirty="0" err="1"/>
              <a:t>epaules</a:t>
            </a:r>
            <a:r>
              <a:rPr lang="fr-FR" dirty="0"/>
              <a:t> ,la </a:t>
            </a:r>
            <a:r>
              <a:rPr lang="fr-FR" dirty="0" err="1"/>
              <a:t>detresse</a:t>
            </a:r>
            <a:r>
              <a:rPr lang="fr-FR" dirty="0"/>
              <a:t> respiratoire et des complications </a:t>
            </a:r>
            <a:r>
              <a:rPr lang="fr-FR" dirty="0" err="1"/>
              <a:t>metaboliques</a:t>
            </a:r>
            <a:r>
              <a:rPr lang="fr-FR" dirty="0"/>
              <a:t> </a:t>
            </a:r>
            <a:r>
              <a:rPr lang="fr-FR" dirty="0" err="1"/>
              <a:t>neonatales</a:t>
            </a:r>
            <a:endParaRPr lang="fr-FR" dirty="0"/>
          </a:p>
          <a:p>
            <a:r>
              <a:rPr lang="fr-FR" dirty="0"/>
              <a:t>A long terme: risque de </a:t>
            </a:r>
            <a:r>
              <a:rPr lang="fr-FR" dirty="0" err="1"/>
              <a:t>diabete</a:t>
            </a:r>
            <a:r>
              <a:rPr lang="fr-FR" dirty="0"/>
              <a:t> type2 er </a:t>
            </a:r>
            <a:r>
              <a:rPr lang="fr-FR" dirty="0" err="1"/>
              <a:t>obesite</a:t>
            </a:r>
            <a:endParaRPr lang="fr-FR" dirty="0"/>
          </a:p>
          <a:p>
            <a:r>
              <a:rPr lang="fr-FR" dirty="0"/>
              <a:t>Chez la </a:t>
            </a:r>
            <a:r>
              <a:rPr lang="fr-FR" dirty="0" err="1"/>
              <a:t>mere</a:t>
            </a:r>
            <a:r>
              <a:rPr lang="fr-FR" dirty="0"/>
              <a:t>:</a:t>
            </a:r>
          </a:p>
          <a:p>
            <a:r>
              <a:rPr lang="fr-FR" dirty="0"/>
              <a:t>A court terme : risque d’HTA </a:t>
            </a:r>
          </a:p>
        </p:txBody>
      </p:sp>
    </p:spTree>
    <p:extLst>
      <p:ext uri="{BB962C8B-B14F-4D97-AF65-F5344CB8AC3E}">
        <p14:creationId xmlns="" xmlns:p14="http://schemas.microsoft.com/office/powerpoint/2010/main" val="81971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DEFINITION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Trouble de la </a:t>
            </a:r>
            <a:r>
              <a:rPr lang="fr-FR" dirty="0" smtClean="0"/>
              <a:t>tolérance </a:t>
            </a:r>
            <a:r>
              <a:rPr lang="fr-FR" dirty="0"/>
              <a:t>glucidique conduisant à une </a:t>
            </a:r>
            <a:r>
              <a:rPr lang="fr-FR" dirty="0" smtClean="0"/>
              <a:t>hyperglycémie </a:t>
            </a:r>
            <a:r>
              <a:rPr lang="fr-FR" dirty="0"/>
              <a:t>de </a:t>
            </a:r>
            <a:r>
              <a:rPr lang="fr-FR" dirty="0" smtClean="0"/>
              <a:t>sévérité </a:t>
            </a:r>
            <a:r>
              <a:rPr lang="fr-FR" dirty="0"/>
              <a:t>variable</a:t>
            </a:r>
          </a:p>
          <a:p>
            <a:r>
              <a:rPr lang="fr-FR" dirty="0" smtClean="0"/>
              <a:t>Débutant </a:t>
            </a:r>
            <a:r>
              <a:rPr lang="fr-FR" dirty="0"/>
              <a:t>ou diagnostiqué au cours de la </a:t>
            </a:r>
            <a:r>
              <a:rPr lang="fr-FR" dirty="0" smtClean="0"/>
              <a:t>grossesse </a:t>
            </a:r>
            <a:r>
              <a:rPr lang="fr-FR" dirty="0"/>
              <a:t>quel que soit le traitement instaure et </a:t>
            </a:r>
            <a:r>
              <a:rPr lang="fr-FR" dirty="0" smtClean="0"/>
              <a:t>l’</a:t>
            </a:r>
            <a:r>
              <a:rPr lang="fr-FR" dirty="0"/>
              <a:t>é</a:t>
            </a:r>
            <a:r>
              <a:rPr lang="fr-FR" dirty="0" smtClean="0"/>
              <a:t>volution </a:t>
            </a:r>
            <a:r>
              <a:rPr lang="fr-FR" dirty="0"/>
              <a:t>ultérieure </a:t>
            </a:r>
            <a:r>
              <a:rPr lang="fr-FR" dirty="0" smtClean="0"/>
              <a:t>en post </a:t>
            </a:r>
            <a:r>
              <a:rPr lang="fr-FR" dirty="0"/>
              <a:t>partum.</a:t>
            </a:r>
          </a:p>
          <a:p>
            <a:r>
              <a:rPr lang="fr-FR" dirty="0"/>
              <a:t>La maladie </a:t>
            </a:r>
            <a:r>
              <a:rPr lang="fr-FR" dirty="0" smtClean="0"/>
              <a:t>diabétique </a:t>
            </a:r>
            <a:r>
              <a:rPr lang="fr-FR" dirty="0"/>
              <a:t>peut se </a:t>
            </a:r>
            <a:r>
              <a:rPr lang="fr-FR" dirty="0" smtClean="0"/>
              <a:t>présenter </a:t>
            </a:r>
            <a:r>
              <a:rPr lang="fr-FR" dirty="0"/>
              <a:t>de deux </a:t>
            </a:r>
            <a:r>
              <a:rPr lang="fr-FR" dirty="0" smtClean="0"/>
              <a:t>manières:</a:t>
            </a:r>
            <a:endParaRPr lang="fr-FR" dirty="0"/>
          </a:p>
          <a:p>
            <a:r>
              <a:rPr lang="fr-FR" dirty="0"/>
              <a:t>Une femme </a:t>
            </a:r>
            <a:r>
              <a:rPr lang="fr-FR" dirty="0" smtClean="0"/>
              <a:t>diabétique </a:t>
            </a:r>
            <a:r>
              <a:rPr lang="fr-FR" dirty="0"/>
              <a:t>qui </a:t>
            </a:r>
            <a:r>
              <a:rPr lang="fr-FR" dirty="0" smtClean="0"/>
              <a:t>développe </a:t>
            </a:r>
            <a:r>
              <a:rPr lang="fr-FR" dirty="0"/>
              <a:t>une gsse</a:t>
            </a:r>
          </a:p>
          <a:p>
            <a:r>
              <a:rPr lang="fr-FR" dirty="0"/>
              <a:t>Une femme enceinte peut </a:t>
            </a:r>
            <a:r>
              <a:rPr lang="fr-FR" dirty="0" smtClean="0"/>
              <a:t>développer </a:t>
            </a:r>
            <a:r>
              <a:rPr lang="fr-FR" dirty="0"/>
              <a:t>un </a:t>
            </a:r>
            <a:r>
              <a:rPr lang="fr-FR" dirty="0" smtClean="0"/>
              <a:t>diabète</a:t>
            </a:r>
            <a:endParaRPr lang="fr-FR" dirty="0"/>
          </a:p>
          <a:p>
            <a:r>
              <a:rPr lang="fr-FR" dirty="0"/>
              <a:t>Dans les deux cas :GHR(PEC conjointe obstetricien_endocrinologue)</a:t>
            </a:r>
          </a:p>
        </p:txBody>
      </p:sp>
    </p:spTree>
    <p:extLst>
      <p:ext uri="{BB962C8B-B14F-4D97-AF65-F5344CB8AC3E}">
        <p14:creationId xmlns="" xmlns:p14="http://schemas.microsoft.com/office/powerpoint/2010/main" val="1919362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DIFFERENTS TYPES DE DIABETE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DIABETE TYPE1:insulinodependant ,chez l’</a:t>
            </a:r>
            <a:r>
              <a:rPr lang="fr-FR" dirty="0" err="1"/>
              <a:t>enfant,adulte</a:t>
            </a:r>
            <a:r>
              <a:rPr lang="fr-FR" dirty="0"/>
              <a:t> jeune</a:t>
            </a:r>
          </a:p>
          <a:p>
            <a:r>
              <a:rPr lang="fr-FR" dirty="0"/>
              <a:t>DIABETE TYPE2;non </a:t>
            </a:r>
            <a:r>
              <a:rPr lang="fr-FR" dirty="0" smtClean="0"/>
              <a:t>insulinodépendant ,âge </a:t>
            </a:r>
            <a:r>
              <a:rPr lang="fr-FR" dirty="0"/>
              <a:t>adulte</a:t>
            </a:r>
          </a:p>
          <a:p>
            <a:r>
              <a:rPr lang="fr-FR" dirty="0"/>
              <a:t>DIABETE GESTATIONNEL:3-6% des femmes enceintes</a:t>
            </a:r>
          </a:p>
          <a:p>
            <a:r>
              <a:rPr lang="fr-FR" dirty="0"/>
              <a:t>Il faut </a:t>
            </a:r>
            <a:r>
              <a:rPr lang="fr-FR" dirty="0" smtClean="0"/>
              <a:t>différencier </a:t>
            </a:r>
            <a:r>
              <a:rPr lang="fr-FR" dirty="0"/>
              <a:t>ces types de </a:t>
            </a:r>
            <a:r>
              <a:rPr lang="fr-FR" dirty="0" smtClean="0"/>
              <a:t>diabète </a:t>
            </a:r>
            <a:r>
              <a:rPr lang="fr-FR" dirty="0"/>
              <a:t>car si l’approche </a:t>
            </a:r>
            <a:r>
              <a:rPr lang="fr-FR" dirty="0" smtClean="0"/>
              <a:t>thérapeutique </a:t>
            </a:r>
            <a:r>
              <a:rPr lang="fr-FR" dirty="0"/>
              <a:t>est voisine les risques pour le fœtus ne sont qu’en partie semblable </a:t>
            </a:r>
          </a:p>
        </p:txBody>
      </p:sp>
    </p:spTree>
    <p:extLst>
      <p:ext uri="{BB962C8B-B14F-4D97-AF65-F5344CB8AC3E}">
        <p14:creationId xmlns="" xmlns:p14="http://schemas.microsoft.com/office/powerpoint/2010/main" val="4386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EPIDEMIOLOGIE _FACTEURS DE RISQUE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Augmentation </a:t>
            </a:r>
            <a:r>
              <a:rPr lang="fr-FR" dirty="0" smtClean="0"/>
              <a:t>considérable </a:t>
            </a:r>
            <a:r>
              <a:rPr lang="fr-FR" dirty="0"/>
              <a:t>chez la femme en </a:t>
            </a:r>
            <a:r>
              <a:rPr lang="fr-FR" dirty="0" smtClean="0"/>
              <a:t>âge </a:t>
            </a:r>
            <a:r>
              <a:rPr lang="fr-FR" dirty="0"/>
              <a:t>de procreer:15%	des DG sont des </a:t>
            </a:r>
            <a:r>
              <a:rPr lang="fr-FR" dirty="0" smtClean="0"/>
              <a:t>diabétiques </a:t>
            </a:r>
            <a:r>
              <a:rPr lang="fr-FR" dirty="0"/>
              <a:t>type 2 </a:t>
            </a:r>
            <a:r>
              <a:rPr lang="fr-FR" dirty="0" smtClean="0"/>
              <a:t>méconnues</a:t>
            </a:r>
            <a:endParaRPr lang="fr-FR" dirty="0"/>
          </a:p>
          <a:p>
            <a:r>
              <a:rPr lang="fr-FR" dirty="0"/>
              <a:t>Les facteurs de risque:</a:t>
            </a:r>
          </a:p>
          <a:p>
            <a:r>
              <a:rPr lang="fr-FR" dirty="0" smtClean="0"/>
              <a:t>Antécédent </a:t>
            </a:r>
            <a:r>
              <a:rPr lang="fr-FR" dirty="0"/>
              <a:t>familial de </a:t>
            </a:r>
            <a:r>
              <a:rPr lang="fr-FR" dirty="0" smtClean="0"/>
              <a:t>diabète</a:t>
            </a:r>
            <a:endParaRPr lang="fr-FR" dirty="0"/>
          </a:p>
          <a:p>
            <a:r>
              <a:rPr lang="fr-FR" dirty="0" smtClean="0"/>
              <a:t>Obésité </a:t>
            </a:r>
            <a:r>
              <a:rPr lang="fr-FR" dirty="0"/>
              <a:t>IMCsuperieur 25kg/M2</a:t>
            </a:r>
          </a:p>
          <a:p>
            <a:r>
              <a:rPr lang="fr-FR" dirty="0" smtClean="0"/>
              <a:t>Antécédents obstétricaux </a:t>
            </a:r>
            <a:r>
              <a:rPr lang="fr-FR" dirty="0"/>
              <a:t>de preeclampsie ou de DG</a:t>
            </a:r>
          </a:p>
          <a:p>
            <a:r>
              <a:rPr lang="fr-FR" dirty="0" smtClean="0"/>
              <a:t>Antécédents </a:t>
            </a:r>
            <a:r>
              <a:rPr lang="fr-FR" dirty="0"/>
              <a:t>de mort in utero,de </a:t>
            </a:r>
            <a:r>
              <a:rPr lang="fr-FR" dirty="0" err="1"/>
              <a:t>macrosomie,de</a:t>
            </a:r>
            <a:r>
              <a:rPr lang="fr-FR" dirty="0"/>
              <a:t> malformations fœtales</a:t>
            </a:r>
          </a:p>
          <a:p>
            <a:r>
              <a:rPr lang="fr-FR" dirty="0"/>
              <a:t>En effet ils sont absent chez 30 _40%des femmes ayant un DG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417312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PHYSIOPATHOLOGIE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grossesse est un état </a:t>
            </a:r>
            <a:r>
              <a:rPr lang="fr-FR" dirty="0" smtClean="0"/>
              <a:t>d’</a:t>
            </a:r>
            <a:r>
              <a:rPr lang="fr-FR" dirty="0" err="1" smtClean="0"/>
              <a:t>insulinorésistance</a:t>
            </a:r>
            <a:r>
              <a:rPr lang="fr-FR" dirty="0" smtClean="0"/>
              <a:t> </a:t>
            </a:r>
            <a:r>
              <a:rPr lang="fr-FR" dirty="0"/>
              <a:t>majeure </a:t>
            </a:r>
          </a:p>
          <a:p>
            <a:r>
              <a:rPr lang="fr-FR" dirty="0"/>
              <a:t>Hyperinsulinisme</a:t>
            </a:r>
          </a:p>
          <a:p>
            <a:r>
              <a:rPr lang="fr-FR" dirty="0"/>
              <a:t>Augmentation dans le sang maternel d’hormones hyperglycemiantes (HPL,</a:t>
            </a:r>
            <a:r>
              <a:rPr lang="fr-FR" dirty="0" err="1"/>
              <a:t>GH,progesterone,CRH</a:t>
            </a:r>
            <a:r>
              <a:rPr lang="fr-FR" dirty="0"/>
              <a:t>)</a:t>
            </a:r>
          </a:p>
          <a:p>
            <a:r>
              <a:rPr lang="fr-FR" dirty="0"/>
              <a:t>Augmentation des apports caloriques et diminution de </a:t>
            </a:r>
            <a:r>
              <a:rPr lang="fr-FR" dirty="0" smtClean="0"/>
              <a:t>l’</a:t>
            </a:r>
            <a:r>
              <a:rPr lang="fr-FR" dirty="0" err="1" smtClean="0"/>
              <a:t>activiteé</a:t>
            </a:r>
            <a:r>
              <a:rPr lang="fr-FR" dirty="0" smtClean="0"/>
              <a:t> physique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58470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DIABETE INSULINODEPENDANT ET GROSSESSE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385876"/>
            <a:ext cx="8598141" cy="556107"/>
          </a:xfrm>
        </p:spPr>
        <p:txBody>
          <a:bodyPr>
            <a:normAutofit fontScale="25000" lnSpcReduction="20000"/>
          </a:bodyPr>
          <a:lstStyle/>
          <a:p>
            <a:r>
              <a:rPr lang="fr-FR" sz="7400" b="1" dirty="0"/>
              <a:t>La </a:t>
            </a:r>
            <a:r>
              <a:rPr lang="fr-FR" sz="7400" b="1" dirty="0" smtClean="0"/>
              <a:t>définition </a:t>
            </a:r>
            <a:r>
              <a:rPr lang="fr-FR" sz="7400" b="1" dirty="0"/>
              <a:t>et les signes cliniques sont classiques</a:t>
            </a:r>
          </a:p>
          <a:p>
            <a:r>
              <a:rPr lang="fr-FR" sz="7400" b="1" dirty="0"/>
              <a:t>Le taux de </a:t>
            </a:r>
            <a:r>
              <a:rPr lang="fr-FR" sz="7400" b="1" dirty="0" smtClean="0"/>
              <a:t>glycémie </a:t>
            </a:r>
            <a:r>
              <a:rPr lang="fr-FR" sz="7400" b="1" dirty="0"/>
              <a:t>à jeun 1,26 g /l</a:t>
            </a:r>
          </a:p>
          <a:p>
            <a:endParaRPr lang="fr-FR" sz="7400" b="1" dirty="0"/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75898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RISQUE DE LA GROSSESSE CHEZ LA FEMME DIABETIQUE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b="1" dirty="0">
                <a:solidFill>
                  <a:schemeClr val="accent2"/>
                </a:solidFill>
              </a:rPr>
              <a:t>RISQUES MATERNELS</a:t>
            </a:r>
            <a:r>
              <a:rPr lang="fr-FR" b="1" dirty="0"/>
              <a:t>:complications </a:t>
            </a:r>
            <a:r>
              <a:rPr lang="fr-FR" b="1" dirty="0" smtClean="0"/>
              <a:t>dégénératives </a:t>
            </a:r>
            <a:r>
              <a:rPr lang="fr-FR" b="1" dirty="0"/>
              <a:t>,</a:t>
            </a:r>
            <a:r>
              <a:rPr lang="fr-FR" b="1" dirty="0" err="1" smtClean="0"/>
              <a:t>retinopathie,néphropathie,coronaropathie</a:t>
            </a:r>
            <a:r>
              <a:rPr lang="fr-FR" b="1" dirty="0"/>
              <a:t>.</a:t>
            </a:r>
          </a:p>
          <a:p>
            <a:r>
              <a:rPr lang="fr-FR" b="1" dirty="0"/>
              <a:t>Complications de la </a:t>
            </a:r>
            <a:r>
              <a:rPr lang="fr-FR" b="1" dirty="0" smtClean="0"/>
              <a:t>grossesse: infection </a:t>
            </a:r>
            <a:r>
              <a:rPr lang="fr-FR" b="1" dirty="0"/>
              <a:t>urinaire,</a:t>
            </a:r>
            <a:r>
              <a:rPr lang="fr-FR" b="1" dirty="0" err="1"/>
              <a:t>hydramnios,MAP,HTA</a:t>
            </a:r>
            <a:r>
              <a:rPr lang="fr-FR" b="1" dirty="0"/>
              <a:t>.</a:t>
            </a:r>
          </a:p>
          <a:p>
            <a:r>
              <a:rPr lang="fr-FR" b="1" dirty="0">
                <a:solidFill>
                  <a:schemeClr val="accent2"/>
                </a:solidFill>
              </a:rPr>
              <a:t>COMPLICATIONS </a:t>
            </a:r>
            <a:r>
              <a:rPr lang="fr-FR" b="1" dirty="0" smtClean="0">
                <a:solidFill>
                  <a:schemeClr val="accent2"/>
                </a:solidFill>
              </a:rPr>
              <a:t>FŒTALES: les</a:t>
            </a:r>
            <a:r>
              <a:rPr lang="fr-FR" b="1" dirty="0" smtClean="0"/>
              <a:t> </a:t>
            </a:r>
            <a:r>
              <a:rPr lang="fr-FR" b="1" dirty="0"/>
              <a:t>avortements </a:t>
            </a:r>
            <a:r>
              <a:rPr lang="fr-FR" b="1" dirty="0" smtClean="0"/>
              <a:t>spontanés, les </a:t>
            </a:r>
            <a:r>
              <a:rPr lang="fr-FR" b="1" dirty="0"/>
              <a:t>malformations </a:t>
            </a:r>
            <a:r>
              <a:rPr lang="fr-FR" b="1" dirty="0" err="1"/>
              <a:t>foetales</a:t>
            </a:r>
            <a:r>
              <a:rPr lang="fr-FR" b="1" dirty="0"/>
              <a:t>,(transposition des gros </a:t>
            </a:r>
            <a:r>
              <a:rPr lang="fr-FR" b="1" dirty="0" smtClean="0"/>
              <a:t>vaisseaux, défaut </a:t>
            </a:r>
            <a:r>
              <a:rPr lang="fr-FR" b="1" dirty="0"/>
              <a:t>de fermeture du septum interventriculaire et interauriculaire,hypoplasie du ventricule gauche,anencephalie,microcephalie,myelomeningocele,spinabifida,agenesie </a:t>
            </a:r>
            <a:r>
              <a:rPr lang="fr-FR" b="1" dirty="0" err="1"/>
              <a:t>renale,polykystose</a:t>
            </a:r>
            <a:r>
              <a:rPr lang="fr-FR" b="1" dirty="0"/>
              <a:t> </a:t>
            </a:r>
            <a:r>
              <a:rPr lang="fr-FR" b="1" dirty="0" err="1"/>
              <a:t>renale,fistle</a:t>
            </a:r>
            <a:r>
              <a:rPr lang="fr-FR" b="1" dirty="0"/>
              <a:t> </a:t>
            </a:r>
            <a:r>
              <a:rPr lang="fr-FR" b="1" dirty="0" err="1"/>
              <a:t>tracheo_oesophagienne,atresie</a:t>
            </a:r>
            <a:r>
              <a:rPr lang="fr-FR" b="1" dirty="0"/>
              <a:t> du </a:t>
            </a:r>
            <a:r>
              <a:rPr lang="fr-FR" b="1" dirty="0" err="1"/>
              <a:t>grele,imperforation</a:t>
            </a:r>
            <a:r>
              <a:rPr lang="fr-FR" b="1" dirty="0"/>
              <a:t> anale) ,macrosomie(90</a:t>
            </a:r>
            <a:r>
              <a:rPr lang="fr-FR" b="1" baseline="30000" dirty="0"/>
              <a:t>ème</a:t>
            </a:r>
            <a:r>
              <a:rPr lang="fr-FR" b="1" dirty="0"/>
              <a:t> </a:t>
            </a:r>
            <a:r>
              <a:rPr lang="fr-FR" b="1" dirty="0" err="1"/>
              <a:t>percentile,hypertrophie</a:t>
            </a:r>
            <a:r>
              <a:rPr lang="fr-FR" b="1" dirty="0"/>
              <a:t> du panicule </a:t>
            </a:r>
            <a:r>
              <a:rPr lang="fr-FR" b="1" dirty="0" err="1"/>
              <a:t>aipeux</a:t>
            </a:r>
            <a:r>
              <a:rPr lang="fr-FR" b="1" dirty="0"/>
              <a:t> ,dystocie des </a:t>
            </a:r>
            <a:r>
              <a:rPr lang="fr-FR" b="1" dirty="0" err="1"/>
              <a:t>epaules</a:t>
            </a:r>
            <a:r>
              <a:rPr lang="fr-FR" b="1" dirty="0"/>
              <a:t>),hypotrophie </a:t>
            </a:r>
            <a:r>
              <a:rPr lang="fr-FR" b="1" dirty="0" err="1"/>
              <a:t>fœtale,prematurite,MIU,complications</a:t>
            </a:r>
            <a:r>
              <a:rPr lang="fr-FR" b="1" dirty="0"/>
              <a:t> </a:t>
            </a:r>
            <a:r>
              <a:rPr lang="fr-FR" b="1" dirty="0" err="1"/>
              <a:t>neonatales</a:t>
            </a:r>
            <a:r>
              <a:rPr lang="fr-FR" b="1" dirty="0"/>
              <a:t> </a:t>
            </a:r>
            <a:r>
              <a:rPr lang="fr-FR" b="1" dirty="0" err="1"/>
              <a:t>metaboliques,hematologiques,pulmonaire</a:t>
            </a:r>
            <a:endParaRPr lang="fr-FR" b="1" dirty="0"/>
          </a:p>
          <a:p>
            <a:r>
              <a:rPr lang="fr-FR" b="1" dirty="0">
                <a:solidFill>
                  <a:schemeClr val="accent2"/>
                </a:solidFill>
              </a:rPr>
              <a:t>COMPLICATIONS A LONG </a:t>
            </a:r>
            <a:r>
              <a:rPr lang="fr-FR" b="1" dirty="0" err="1">
                <a:solidFill>
                  <a:schemeClr val="accent2"/>
                </a:solidFill>
              </a:rPr>
              <a:t>TERME:</a:t>
            </a:r>
            <a:r>
              <a:rPr lang="fr-FR" b="1" dirty="0" err="1"/>
              <a:t>risque</a:t>
            </a:r>
            <a:r>
              <a:rPr lang="fr-FR" b="1" dirty="0"/>
              <a:t> d’</a:t>
            </a:r>
            <a:r>
              <a:rPr lang="fr-FR" b="1" dirty="0" err="1"/>
              <a:t>obesite,risque</a:t>
            </a:r>
            <a:r>
              <a:rPr lang="fr-FR" b="1" dirty="0"/>
              <a:t> de diabete,troubles du </a:t>
            </a:r>
            <a:r>
              <a:rPr lang="fr-FR" b="1" dirty="0" smtClean="0"/>
              <a:t>développement </a:t>
            </a:r>
            <a:r>
              <a:rPr lang="fr-FR" b="1" dirty="0"/>
              <a:t>psychomoteur</a:t>
            </a:r>
          </a:p>
          <a:p>
            <a:endParaRPr lang="fr-FR" b="1" dirty="0"/>
          </a:p>
          <a:p>
            <a:r>
              <a:rPr lang="fr-FR" b="1" dirty="0">
                <a:solidFill>
                  <a:schemeClr val="bg1"/>
                </a:solidFill>
              </a:rPr>
              <a:t> CC</a:t>
            </a:r>
          </a:p>
        </p:txBody>
      </p:sp>
    </p:spTree>
    <p:extLst>
      <p:ext uri="{BB962C8B-B14F-4D97-AF65-F5344CB8AC3E}">
        <p14:creationId xmlns="" xmlns:p14="http://schemas.microsoft.com/office/powerpoint/2010/main" val="421415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PARTICULARITES DU DIABETE NON INSULINODEPENDANT ET GROSSESSE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IL s’agit souvent des femmes plus </a:t>
            </a:r>
            <a:r>
              <a:rPr lang="fr-FR" sz="2400" b="1" dirty="0" smtClean="0"/>
              <a:t>âgées ,multipares, obeses.</a:t>
            </a:r>
            <a:endParaRPr lang="fr-FR" sz="2400" b="1" dirty="0"/>
          </a:p>
          <a:p>
            <a:r>
              <a:rPr lang="fr-FR" sz="2400" b="1" dirty="0"/>
              <a:t>Complications </a:t>
            </a:r>
            <a:r>
              <a:rPr lang="fr-FR" sz="2400" b="1" dirty="0" smtClean="0"/>
              <a:t>dégénératives, </a:t>
            </a:r>
            <a:r>
              <a:rPr lang="fr-FR" sz="2400" b="1" dirty="0"/>
              <a:t>les complications maternelles et fœtales sont identiques</a:t>
            </a:r>
          </a:p>
          <a:p>
            <a:r>
              <a:rPr lang="fr-FR" sz="2400" b="1" dirty="0"/>
              <a:t>La </a:t>
            </a:r>
            <a:r>
              <a:rPr lang="fr-FR" sz="2400" b="1" dirty="0" smtClean="0"/>
              <a:t>difficulté </a:t>
            </a:r>
            <a:r>
              <a:rPr lang="fr-FR" sz="2400" b="1" dirty="0"/>
              <a:t>consiste  en une PEC </a:t>
            </a:r>
            <a:r>
              <a:rPr lang="fr-FR" sz="2400" b="1" dirty="0" err="1" smtClean="0"/>
              <a:t>préconceptionnelle</a:t>
            </a:r>
            <a:r>
              <a:rPr lang="fr-FR" sz="2400" b="1" dirty="0" smtClean="0"/>
              <a:t> </a:t>
            </a:r>
            <a:r>
              <a:rPr lang="fr-FR" sz="2400" b="1" dirty="0"/>
              <a:t>puisque il faudra </a:t>
            </a:r>
            <a:r>
              <a:rPr lang="fr-FR" sz="2400" b="1" dirty="0" smtClean="0"/>
              <a:t>arrêter </a:t>
            </a:r>
            <a:r>
              <a:rPr lang="fr-FR" sz="2400" b="1" dirty="0"/>
              <a:t>les ADO</a:t>
            </a:r>
          </a:p>
        </p:txBody>
      </p:sp>
    </p:spTree>
    <p:extLst>
      <p:ext uri="{BB962C8B-B14F-4D97-AF65-F5344CB8AC3E}">
        <p14:creationId xmlns="" xmlns:p14="http://schemas.microsoft.com/office/powerpoint/2010/main" val="261957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7091" y="821635"/>
            <a:ext cx="8596668" cy="1320800"/>
          </a:xfrm>
        </p:spPr>
        <p:txBody>
          <a:bodyPr/>
          <a:lstStyle/>
          <a:p>
            <a:r>
              <a:rPr lang="fr-FR" dirty="0"/>
              <a:t>DIABETE GESTATIONNEL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7091" y="1789528"/>
            <a:ext cx="8596668" cy="3880773"/>
          </a:xfrm>
        </p:spPr>
        <p:txBody>
          <a:bodyPr>
            <a:normAutofit/>
          </a:bodyPr>
          <a:lstStyle/>
          <a:p>
            <a:r>
              <a:rPr lang="fr-FR" sz="2000" b="1" dirty="0" smtClean="0"/>
              <a:t>Intolérance </a:t>
            </a:r>
            <a:r>
              <a:rPr lang="fr-FR" sz="2000" b="1" dirty="0"/>
              <a:t>aux hydrates de carbone diagnostique au cours de la grossesse </a:t>
            </a:r>
          </a:p>
          <a:p>
            <a:r>
              <a:rPr lang="fr-FR" sz="2000" b="1" dirty="0"/>
              <a:t>Il peut s’agir soit d’un </a:t>
            </a:r>
            <a:r>
              <a:rPr lang="fr-FR" sz="2000" b="1" dirty="0" smtClean="0"/>
              <a:t>diabète déclenche </a:t>
            </a:r>
            <a:r>
              <a:rPr lang="fr-FR" sz="2000" b="1" dirty="0"/>
              <a:t>par la grossesse (24_28SA)seule l’</a:t>
            </a:r>
            <a:r>
              <a:rPr lang="fr-FR" sz="2000" b="1" dirty="0" err="1"/>
              <a:t>evolution</a:t>
            </a:r>
            <a:r>
              <a:rPr lang="fr-FR" sz="2000" b="1" dirty="0"/>
              <a:t> </a:t>
            </a:r>
            <a:r>
              <a:rPr lang="fr-FR" sz="2000" b="1" dirty="0" smtClean="0"/>
              <a:t>post gravidique </a:t>
            </a:r>
            <a:r>
              <a:rPr lang="fr-FR" sz="2000" b="1" dirty="0"/>
              <a:t>dira si ce </a:t>
            </a:r>
            <a:r>
              <a:rPr lang="fr-FR" sz="2000" b="1" dirty="0" smtClean="0"/>
              <a:t>diabète </a:t>
            </a:r>
            <a:r>
              <a:rPr lang="fr-FR" sz="2000" b="1" dirty="0"/>
              <a:t>est transitoire ou permanent</a:t>
            </a:r>
          </a:p>
          <a:p>
            <a:r>
              <a:rPr lang="fr-FR" sz="2000" b="1" dirty="0"/>
              <a:t>Soit un </a:t>
            </a:r>
            <a:r>
              <a:rPr lang="fr-FR" sz="2000" b="1" dirty="0" smtClean="0"/>
              <a:t>diabète </a:t>
            </a:r>
            <a:r>
              <a:rPr lang="fr-FR" sz="2000" b="1" dirty="0" err="1"/>
              <a:t>typeII</a:t>
            </a:r>
            <a:r>
              <a:rPr lang="fr-FR" sz="2000" b="1" dirty="0"/>
              <a:t> </a:t>
            </a:r>
            <a:r>
              <a:rPr lang="fr-FR" sz="2000" b="1" dirty="0" smtClean="0"/>
              <a:t>méconnu préexistant </a:t>
            </a:r>
            <a:r>
              <a:rPr lang="fr-FR" sz="2000" b="1" dirty="0"/>
              <a:t>à la </a:t>
            </a:r>
            <a:r>
              <a:rPr lang="fr-FR" sz="2000" b="1" dirty="0" smtClean="0"/>
              <a:t>gsse, un diabète découvert </a:t>
            </a:r>
            <a:r>
              <a:rPr lang="fr-FR" sz="2000" b="1" dirty="0"/>
              <a:t>au cours du premier trimestre  est un </a:t>
            </a:r>
            <a:r>
              <a:rPr lang="fr-FR" sz="2000" b="1" dirty="0" smtClean="0"/>
              <a:t>diabète non insulinodépendant antérieur </a:t>
            </a:r>
            <a:r>
              <a:rPr lang="fr-FR" sz="2000" b="1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86944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346</TotalTime>
  <Words>978</Words>
  <Application>Microsoft Office PowerPoint</Application>
  <PresentationFormat>Personnalisé</PresentationFormat>
  <Paragraphs>95</Paragraphs>
  <Slides>17</Slides>
  <Notes>0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Facette</vt:lpstr>
      <vt:lpstr>DIABETE ET GROSSESSE</vt:lpstr>
      <vt:lpstr>DEFINITION</vt:lpstr>
      <vt:lpstr>DIFFERENTS TYPES DE DIABETE</vt:lpstr>
      <vt:lpstr>EPIDEMIOLOGIE _FACTEURS DE RISQUE</vt:lpstr>
      <vt:lpstr>PHYSIOPATHOLOGIE</vt:lpstr>
      <vt:lpstr>DIABETE INSULINODEPENDANT ET GROSSESSE</vt:lpstr>
      <vt:lpstr>RISQUE DE LA GROSSESSE CHEZ LA FEMME DIABETIQUE</vt:lpstr>
      <vt:lpstr>PARTICULARITES DU DIABETE NON INSULINODEPENDANT ET GROSSESSE</vt:lpstr>
      <vt:lpstr>DIABETE GESTATIONNEL</vt:lpstr>
      <vt:lpstr>COMPLICATIONS MATERNELLES</vt:lpstr>
      <vt:lpstr>DEPISTAGE DE DIABETE GESTATIONNEL</vt:lpstr>
      <vt:lpstr>MODALITES DE PEC</vt:lpstr>
      <vt:lpstr>Diapositive 13</vt:lpstr>
      <vt:lpstr>CONDUITE DE L’ACCOUCHEMENT</vt:lpstr>
      <vt:lpstr>CONCLUSION</vt:lpstr>
      <vt:lpstr>PRISE EN CHARGE DU NOUVEAU NE</vt:lpstr>
      <vt:lpstr>CONSEQUENCES DE DIABETE GESTATIONNEL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 ET GROSSESSE</dc:title>
  <dc:creator>User</dc:creator>
  <cp:lastModifiedBy>hp</cp:lastModifiedBy>
  <cp:revision>34</cp:revision>
  <dcterms:created xsi:type="dcterms:W3CDTF">2018-10-14T21:04:50Z</dcterms:created>
  <dcterms:modified xsi:type="dcterms:W3CDTF">1980-01-05T07:55:42Z</dcterms:modified>
</cp:coreProperties>
</file>