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74" r:id="rId7"/>
    <p:sldId id="270" r:id="rId8"/>
    <p:sldId id="275" r:id="rId9"/>
    <p:sldId id="276" r:id="rId10"/>
    <p:sldId id="277" r:id="rId11"/>
    <p:sldId id="279" r:id="rId12"/>
    <p:sldId id="280" r:id="rId13"/>
    <p:sldId id="281" r:id="rId14"/>
    <p:sldId id="261" r:id="rId15"/>
    <p:sldId id="283" r:id="rId16"/>
    <p:sldId id="262" r:id="rId17"/>
    <p:sldId id="263" r:id="rId18"/>
    <p:sldId id="282" r:id="rId19"/>
    <p:sldId id="265" r:id="rId20"/>
    <p:sldId id="266" r:id="rId21"/>
    <p:sldId id="267" r:id="rId22"/>
    <p:sldId id="268" r:id="rId2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85C9EA-0AAB-47FE-B2B4-0E13E5915990}" type="datetimeFigureOut">
              <a:rPr lang="fr-FR" smtClean="0"/>
              <a:pPr/>
              <a:t>07/10/2019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A5C829-E2B9-4365-85C5-946EA30A169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A5C829-E2B9-4365-85C5-946EA30A1697}" type="slidenum">
              <a:rPr lang="fr-FR" smtClean="0"/>
              <a:pPr/>
              <a:t>17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07/10/2019</a:t>
            </a:fld>
            <a:endParaRPr lang="fr-BE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07/10/2019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07/10/2019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07/10/2019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07/10/2019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07/10/2019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07/10/2019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07/10/2019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07/10/2019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07/10/2019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07/10/2019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pPr/>
              <a:t>07/10/2019</a:t>
            </a:fld>
            <a:endParaRPr lang="fr-BE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grpSp>
        <p:nvGrpSpPr>
          <p:cNvPr id="2" name="Grou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campus.cerimes.fr/maieutique/UE-obstetrique/etudecliniquegrossesse/site/html/1.html" TargetMode="External"/><Relationship Id="rId2" Type="http://schemas.openxmlformats.org/officeDocument/2006/relationships/hyperlink" Target="http://campus.cerimes.fr/maieutique/UE-obstetrique/etudecliniquegrossesse/site/html/abreviations.html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campus.cerimes.fr/maieutique/UE-obstetrique/etudecliniquegrossesse/site/html/abreviations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campus.cerimes.fr/maieutique/UE-obstetrique/etudecliniquegrossesse/site/html/1.html" TargetMode="Externa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campus.cerimes.fr/maieutique/UE-obstetrique/etudecliniquegrossesse/site/html/1.html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campus.cerimes.fr/maieutique/UE-obstetrique/etudecliniquegrossesse/site/html/abreviations.html" TargetMode="External"/><Relationship Id="rId2" Type="http://schemas.openxmlformats.org/officeDocument/2006/relationships/hyperlink" Target="http://campus.cerimes.fr/maieutique/UE-obstetrique/etudecliniquegrossesse/site/html/1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 </a:t>
            </a:r>
            <a:r>
              <a:rPr lang="fr-FR" dirty="0" err="1" smtClean="0"/>
              <a:t>Dgc</a:t>
            </a:r>
            <a:r>
              <a:rPr lang="fr-FR" smtClean="0"/>
              <a:t> de la </a:t>
            </a:r>
            <a:r>
              <a:rPr lang="fr-FR" dirty="0" smtClean="0"/>
              <a:t>grossesse au 1er </a:t>
            </a:r>
            <a:r>
              <a:rPr lang="fr-FR" dirty="0" err="1" smtClean="0"/>
              <a:t>trimestere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fr-FR" dirty="0" smtClean="0"/>
          </a:p>
          <a:p>
            <a:r>
              <a:rPr lang="fr-FR" dirty="0" smtClean="0"/>
              <a:t>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3100" dirty="0" smtClean="0"/>
              <a:t>.2 Les modifications de l'</a:t>
            </a:r>
            <a:r>
              <a:rPr lang="fr-FR" sz="3100" dirty="0" err="1" smtClean="0"/>
              <a:t>uterus</a:t>
            </a:r>
            <a:r>
              <a:rPr lang="fr-FR" sz="5400" dirty="0" smtClean="0"/>
              <a:t/>
            </a:r>
            <a:br>
              <a:rPr lang="fr-FR" sz="5400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428736"/>
            <a:ext cx="4038600" cy="4926189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fr-FR" dirty="0" smtClean="0"/>
              <a:t>● Au speculum </a:t>
            </a:r>
            <a:endParaRPr lang="fr-FR" i="1" dirty="0" smtClean="0"/>
          </a:p>
          <a:p>
            <a:pPr>
              <a:buNone/>
            </a:pPr>
            <a:r>
              <a:rPr lang="fr-FR" dirty="0" smtClean="0"/>
              <a:t>○ Le col est de couleur lilas,</a:t>
            </a:r>
          </a:p>
          <a:p>
            <a:pPr>
              <a:buNone/>
            </a:pPr>
            <a:r>
              <a:rPr lang="fr-FR" dirty="0" smtClean="0"/>
              <a:t>○ La glaire cervicale </a:t>
            </a:r>
            <a:r>
              <a:rPr lang="fr-FR" i="1" dirty="0" smtClean="0"/>
              <a:t> est </a:t>
            </a:r>
            <a:r>
              <a:rPr lang="fr-FR" i="1" dirty="0" err="1" smtClean="0"/>
              <a:t>epaisse</a:t>
            </a:r>
            <a:r>
              <a:rPr lang="fr-FR" i="1" dirty="0" smtClean="0"/>
              <a:t>, peu abondante.</a:t>
            </a:r>
          </a:p>
          <a:p>
            <a:pPr>
              <a:buNone/>
            </a:pPr>
            <a:r>
              <a:rPr lang="fr-FR" dirty="0" smtClean="0"/>
              <a:t>● Au toucher vaginal combine au palper abdominal (toucher bi-manuel) sur plan dur.</a:t>
            </a:r>
          </a:p>
          <a:p>
            <a:r>
              <a:rPr lang="fr-FR" b="1" dirty="0" smtClean="0"/>
              <a:t>Doigtier stérile :</a:t>
            </a:r>
          </a:p>
          <a:p>
            <a:r>
              <a:rPr lang="fr-FR" dirty="0" smtClean="0"/>
              <a:t>2 doigts en direction du cul de sac </a:t>
            </a:r>
            <a:r>
              <a:rPr lang="fr-FR" dirty="0" err="1" smtClean="0"/>
              <a:t>posterieur</a:t>
            </a:r>
            <a:r>
              <a:rPr lang="fr-FR" dirty="0" smtClean="0"/>
              <a:t> du vagin.</a:t>
            </a:r>
          </a:p>
          <a:p>
            <a:r>
              <a:rPr lang="fr-FR" dirty="0" smtClean="0"/>
              <a:t>Exploration de l’</a:t>
            </a:r>
            <a:r>
              <a:rPr lang="fr-FR" dirty="0" err="1" smtClean="0"/>
              <a:t>uterus</a:t>
            </a:r>
            <a:r>
              <a:rPr lang="fr-FR" dirty="0" smtClean="0"/>
              <a:t> d’</a:t>
            </a:r>
            <a:r>
              <a:rPr lang="fr-FR" dirty="0" err="1" smtClean="0"/>
              <a:t>arriere</a:t>
            </a:r>
            <a:r>
              <a:rPr lang="fr-FR" dirty="0" smtClean="0"/>
              <a:t> en avant. </a:t>
            </a:r>
          </a:p>
          <a:p>
            <a:r>
              <a:rPr lang="fr-FR" dirty="0" smtClean="0"/>
              <a:t>La main gauche </a:t>
            </a:r>
            <a:r>
              <a:rPr lang="fr-FR" dirty="0" err="1" smtClean="0"/>
              <a:t>deprime</a:t>
            </a:r>
            <a:r>
              <a:rPr lang="fr-FR" dirty="0" smtClean="0"/>
              <a:t> l’abdomen au-dessus du pubis.</a:t>
            </a:r>
          </a:p>
          <a:p>
            <a:r>
              <a:rPr lang="fr-FR" dirty="0" smtClean="0"/>
              <a:t>La vessie et le rectum sont vides.</a:t>
            </a:r>
          </a:p>
          <a:p>
            <a:endParaRPr lang="fr-FR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876800" y="1785926"/>
            <a:ext cx="3581400" cy="3747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857232"/>
            <a:ext cx="4038600" cy="549769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1800" dirty="0" smtClean="0"/>
              <a:t>● L’</a:t>
            </a:r>
            <a:r>
              <a:rPr lang="fr-FR" sz="1800" dirty="0" err="1" smtClean="0"/>
              <a:t>uterus</a:t>
            </a:r>
            <a:r>
              <a:rPr lang="fr-FR" sz="1800" dirty="0" smtClean="0"/>
              <a:t> est augmente de volume et a un aspect globuleux. Il a la taille :</a:t>
            </a:r>
          </a:p>
          <a:p>
            <a:pPr>
              <a:buNone/>
            </a:pPr>
            <a:r>
              <a:rPr lang="fr-FR" sz="1800" dirty="0" smtClean="0"/>
              <a:t>○ d’une mandarine a 6 Semaine d'</a:t>
            </a:r>
            <a:r>
              <a:rPr lang="fr-FR" sz="1800" dirty="0" err="1" smtClean="0"/>
              <a:t>Amenorrhee</a:t>
            </a:r>
            <a:r>
              <a:rPr lang="fr-FR" sz="1800" dirty="0" smtClean="0"/>
              <a:t> (SA)</a:t>
            </a:r>
          </a:p>
          <a:p>
            <a:pPr>
              <a:buNone/>
            </a:pPr>
            <a:r>
              <a:rPr lang="fr-FR" sz="1800" dirty="0" smtClean="0"/>
              <a:t>○ d’une orange entre 8 et 10 SA,</a:t>
            </a:r>
          </a:p>
          <a:p>
            <a:pPr>
              <a:buNone/>
            </a:pPr>
            <a:r>
              <a:rPr lang="fr-FR" sz="1800" dirty="0" smtClean="0"/>
              <a:t>○ d’un pamplemousse a 12 SA.</a:t>
            </a:r>
          </a:p>
          <a:p>
            <a:endParaRPr lang="fr-FR" dirty="0" smtClean="0"/>
          </a:p>
          <a:p>
            <a:r>
              <a:rPr lang="fr-FR" dirty="0" smtClean="0"/>
              <a:t>Deux signes peuvent </a:t>
            </a:r>
            <a:r>
              <a:rPr lang="fr-FR" dirty="0" err="1" smtClean="0"/>
              <a:t>etre</a:t>
            </a:r>
            <a:r>
              <a:rPr lang="fr-FR" dirty="0" smtClean="0"/>
              <a:t> </a:t>
            </a:r>
            <a:r>
              <a:rPr lang="fr-FR" dirty="0" err="1" smtClean="0"/>
              <a:t>realises</a:t>
            </a:r>
            <a:r>
              <a:rPr lang="fr-FR" dirty="0" smtClean="0"/>
              <a:t> :</a:t>
            </a:r>
          </a:p>
          <a:p>
            <a:pPr>
              <a:buNone/>
            </a:pPr>
            <a:r>
              <a:rPr lang="fr-FR" dirty="0" smtClean="0"/>
              <a:t>● </a:t>
            </a:r>
            <a:r>
              <a:rPr lang="fr-FR" b="1" dirty="0" smtClean="0"/>
              <a:t>Le signe de Noble </a:t>
            </a:r>
            <a:r>
              <a:rPr lang="fr-FR" b="1" i="1" dirty="0" smtClean="0"/>
              <a:t>: l’</a:t>
            </a:r>
            <a:r>
              <a:rPr lang="fr-FR" b="1" i="1" dirty="0" err="1" smtClean="0"/>
              <a:t>uterus</a:t>
            </a:r>
            <a:r>
              <a:rPr lang="fr-FR" b="1" i="1" dirty="0" smtClean="0"/>
              <a:t> est perceptible dans les </a:t>
            </a:r>
            <a:r>
              <a:rPr lang="fr-FR" b="1" i="1" dirty="0" err="1" smtClean="0"/>
              <a:t>culs-de-sac</a:t>
            </a:r>
            <a:r>
              <a:rPr lang="fr-FR" b="1" i="1" dirty="0" smtClean="0"/>
              <a:t> </a:t>
            </a:r>
            <a:r>
              <a:rPr lang="fr-FR" dirty="0" smtClean="0"/>
              <a:t>vaginaux </a:t>
            </a:r>
            <a:r>
              <a:rPr lang="fr-FR" dirty="0" err="1" smtClean="0"/>
              <a:t>lateraux</a:t>
            </a:r>
            <a:endParaRPr lang="fr-FR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814887" y="1500174"/>
            <a:ext cx="3705225" cy="4037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FR" b="1" dirty="0" smtClean="0"/>
              <a:t>Le signe de </a:t>
            </a:r>
            <a:r>
              <a:rPr lang="fr-FR" b="1" dirty="0" err="1" smtClean="0"/>
              <a:t>Hégar</a:t>
            </a:r>
            <a:r>
              <a:rPr lang="fr-FR" b="1" i="1" dirty="0" smtClean="0"/>
              <a:t>: le corps de l’</a:t>
            </a:r>
            <a:r>
              <a:rPr lang="fr-FR" b="1" i="1" dirty="0" err="1" smtClean="0"/>
              <a:t>uterus</a:t>
            </a:r>
            <a:r>
              <a:rPr lang="fr-FR" b="1" i="1" dirty="0" smtClean="0"/>
              <a:t> est ramolli, surtout au </a:t>
            </a:r>
            <a:r>
              <a:rPr lang="fr-FR" dirty="0" smtClean="0"/>
              <a:t>niveau de son isthme et change de consistance.</a:t>
            </a:r>
          </a:p>
          <a:p>
            <a:r>
              <a:rPr lang="fr-FR" dirty="0" smtClean="0"/>
              <a:t> Il y a dissociation col/corps </a:t>
            </a:r>
            <a:r>
              <a:rPr lang="fr-FR" dirty="0" err="1" smtClean="0"/>
              <a:t>uterin</a:t>
            </a:r>
            <a:r>
              <a:rPr lang="fr-FR" dirty="0" smtClean="0"/>
              <a:t>.</a:t>
            </a:r>
            <a:endParaRPr lang="fr-FR" dirty="0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814887" y="2766219"/>
            <a:ext cx="3705225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3600" dirty="0" smtClean="0"/>
              <a:t>.3 Les modifications de la vulve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7901014" cy="4434840"/>
          </a:xfrm>
        </p:spPr>
        <p:txBody>
          <a:bodyPr/>
          <a:lstStyle/>
          <a:p>
            <a:r>
              <a:rPr lang="fr-FR" dirty="0" smtClean="0"/>
              <a:t>Elle devient </a:t>
            </a:r>
            <a:r>
              <a:rPr lang="fr-FR" dirty="0" err="1" smtClean="0"/>
              <a:t>gonflee</a:t>
            </a:r>
            <a:r>
              <a:rPr lang="fr-FR" dirty="0" smtClean="0"/>
              <a:t>, </a:t>
            </a:r>
            <a:r>
              <a:rPr lang="fr-FR" dirty="0" err="1" smtClean="0"/>
              <a:t>pigmentee</a:t>
            </a:r>
            <a:r>
              <a:rPr lang="fr-FR" dirty="0" smtClean="0"/>
              <a:t>.</a:t>
            </a:r>
          </a:p>
          <a:p>
            <a:r>
              <a:rPr lang="fr-FR" dirty="0" smtClean="0"/>
              <a:t> Des </a:t>
            </a:r>
            <a:r>
              <a:rPr lang="fr-FR" dirty="0" err="1" smtClean="0"/>
              <a:t>leucorrhees</a:t>
            </a:r>
            <a:r>
              <a:rPr lang="fr-FR" i="1" dirty="0" smtClean="0"/>
              <a:t> physiologiques </a:t>
            </a:r>
            <a:r>
              <a:rPr lang="fr-FR" dirty="0" smtClean="0"/>
              <a:t>apparaissent.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 **</a:t>
            </a:r>
            <a:r>
              <a:rPr lang="fr-FR" dirty="0" err="1" smtClean="0"/>
              <a:t>dgc</a:t>
            </a:r>
            <a:r>
              <a:rPr lang="fr-FR" dirty="0" smtClean="0"/>
              <a:t> biologique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fr-FR" dirty="0" smtClean="0"/>
          </a:p>
          <a:p>
            <a:r>
              <a:rPr lang="fr-FR" dirty="0" smtClean="0"/>
              <a:t>On demande les </a:t>
            </a:r>
            <a:r>
              <a:rPr lang="fr-FR" dirty="0" err="1" smtClean="0"/>
              <a:t>βHCG</a:t>
            </a:r>
            <a:r>
              <a:rPr lang="fr-FR" dirty="0" smtClean="0"/>
              <a:t>, hormone chorionique </a:t>
            </a:r>
            <a:r>
              <a:rPr lang="fr-FR" dirty="0" err="1" smtClean="0"/>
              <a:t>gonadotrophique</a:t>
            </a:r>
            <a:r>
              <a:rPr lang="fr-FR" dirty="0" smtClean="0"/>
              <a:t>. C'est une glycoprotéine à deux chaînes :</a:t>
            </a:r>
          </a:p>
          <a:p>
            <a:r>
              <a:rPr lang="fr-FR" dirty="0" smtClean="0"/>
              <a:t>β la plus spécifique : c'est elle que les biologistes recherchent.</a:t>
            </a:r>
          </a:p>
          <a:p>
            <a:r>
              <a:rPr lang="fr-FR" dirty="0" smtClean="0"/>
              <a:t>α commune à la TSH, FSH, LH.</a:t>
            </a:r>
          </a:p>
          <a:p>
            <a:r>
              <a:rPr lang="fr-FR" dirty="0" smtClean="0"/>
              <a:t>Dosage dans les urines appelé test de WIDE (il ne se fait plus trop)</a:t>
            </a:r>
          </a:p>
          <a:p>
            <a:r>
              <a:rPr lang="fr-FR" dirty="0" smtClean="0"/>
              <a:t>Dosage dans le sang: c'est le plus spécifique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395930"/>
          </a:xfrm>
        </p:spPr>
        <p:txBody>
          <a:bodyPr>
            <a:normAutofit fontScale="92500" lnSpcReduction="10000"/>
          </a:bodyPr>
          <a:lstStyle/>
          <a:p>
            <a:r>
              <a:rPr lang="fr-FR" dirty="0" smtClean="0"/>
              <a:t>Le dosage est positif 9 jours après la fécondation, on utilise des techniques </a:t>
            </a:r>
            <a:r>
              <a:rPr lang="fr-FR" dirty="0" err="1" smtClean="0"/>
              <a:t>immuno</a:t>
            </a:r>
            <a:r>
              <a:rPr lang="fr-FR" dirty="0" smtClean="0"/>
              <a:t>-enzymologiques et on demande un dosage :</a:t>
            </a:r>
          </a:p>
          <a:p>
            <a:r>
              <a:rPr lang="fr-FR" dirty="0" smtClean="0"/>
              <a:t>qualitatif : présence ou non de l'hormone.</a:t>
            </a:r>
          </a:p>
          <a:p>
            <a:r>
              <a:rPr lang="fr-FR" dirty="0" smtClean="0"/>
              <a:t>quantitatif en unité internationale(UI): dosage basé sur la cinétique pour repérer les petites fausses couches par exemple.</a:t>
            </a:r>
          </a:p>
          <a:p>
            <a:r>
              <a:rPr lang="fr-FR" dirty="0" smtClean="0"/>
              <a:t>En début de grossesse les </a:t>
            </a:r>
            <a:r>
              <a:rPr lang="fr-FR" dirty="0" err="1" smtClean="0"/>
              <a:t>βHCG</a:t>
            </a:r>
            <a:r>
              <a:rPr lang="fr-FR" dirty="0" smtClean="0"/>
              <a:t> doublent chaque jour. Si les </a:t>
            </a:r>
            <a:r>
              <a:rPr lang="fr-FR" dirty="0" err="1" smtClean="0"/>
              <a:t>βHCG</a:t>
            </a:r>
            <a:r>
              <a:rPr lang="fr-FR" dirty="0" smtClean="0"/>
              <a:t> sont faibles il s'agit d'une fausse couche. Si les </a:t>
            </a:r>
            <a:r>
              <a:rPr lang="fr-FR" dirty="0" err="1" smtClean="0"/>
              <a:t>βHCG</a:t>
            </a:r>
            <a:r>
              <a:rPr lang="fr-FR" dirty="0" smtClean="0"/>
              <a:t> augmentent un peu il s'agit d'une grossesse extra utérine.</a:t>
            </a:r>
          </a:p>
          <a:p>
            <a:r>
              <a:rPr lang="fr-FR" dirty="0" smtClean="0"/>
              <a:t>Les </a:t>
            </a:r>
            <a:r>
              <a:rPr lang="fr-FR" dirty="0" err="1" smtClean="0"/>
              <a:t>βHCG</a:t>
            </a:r>
            <a:r>
              <a:rPr lang="fr-FR" dirty="0" smtClean="0"/>
              <a:t> sont maximales à la 9</a:t>
            </a:r>
            <a:r>
              <a:rPr lang="fr-FR" baseline="30000" dirty="0" smtClean="0"/>
              <a:t>ème</a:t>
            </a:r>
            <a:r>
              <a:rPr lang="fr-FR" dirty="0" smtClean="0"/>
              <a:t> semaine, diminuent jusqu'à la période comprise entre la 16</a:t>
            </a:r>
            <a:r>
              <a:rPr lang="fr-FR" baseline="30000" dirty="0" smtClean="0"/>
              <a:t>ème</a:t>
            </a:r>
            <a:r>
              <a:rPr lang="fr-FR" dirty="0" smtClean="0"/>
              <a:t> et la 20</a:t>
            </a:r>
            <a:r>
              <a:rPr lang="fr-FR" baseline="30000" dirty="0" smtClean="0"/>
              <a:t>ème</a:t>
            </a:r>
            <a:r>
              <a:rPr lang="fr-FR" dirty="0" smtClean="0"/>
              <a:t> semaine puis font un plateau.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 échographie :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fr-FR" dirty="0" smtClean="0"/>
          </a:p>
          <a:p>
            <a:r>
              <a:rPr lang="fr-FR" dirty="0" smtClean="0"/>
              <a:t> -réaliser par voie vaginal ou par voie abdominale. </a:t>
            </a:r>
          </a:p>
          <a:p>
            <a:r>
              <a:rPr lang="fr-FR" dirty="0" smtClean="0"/>
              <a:t>-elle permet de visualiser le «sac » vers 5ème , 6ème semaine ,l’embryon et l’activité cardiaque vers 6ème , 7ème semaine Le diagnostic échographique :</a:t>
            </a:r>
            <a:br>
              <a:rPr lang="fr-FR" dirty="0" smtClean="0"/>
            </a:br>
            <a:endParaRPr lang="fr-FR" dirty="0" smtClean="0"/>
          </a:p>
          <a:p>
            <a:r>
              <a:rPr lang="fr-FR" dirty="0" smtClean="0"/>
              <a:t>Permet d’éliminer :</a:t>
            </a:r>
            <a:br>
              <a:rPr lang="fr-FR" dirty="0" smtClean="0"/>
            </a:br>
            <a:endParaRPr lang="fr-FR" dirty="0" smtClean="0"/>
          </a:p>
          <a:p>
            <a:pPr lvl="1"/>
            <a:r>
              <a:rPr lang="fr-FR" dirty="0" smtClean="0"/>
              <a:t>Une </a:t>
            </a:r>
            <a:r>
              <a:rPr lang="fr-FR" dirty="0" smtClean="0">
                <a:hlinkClick r:id="rId2" tooltip="Grossesse Extra-Utérine"/>
              </a:rPr>
              <a:t>GEU</a:t>
            </a:r>
            <a:r>
              <a:rPr lang="fr-FR" dirty="0" smtClean="0"/>
              <a:t>,</a:t>
            </a:r>
          </a:p>
          <a:p>
            <a:pPr lvl="1"/>
            <a:r>
              <a:rPr lang="fr-FR" dirty="0" smtClean="0"/>
              <a:t>Une </a:t>
            </a:r>
            <a:r>
              <a:rPr lang="fr-FR" dirty="0" smtClean="0">
                <a:hlinkClick r:id="rId2" tooltip="Grossesse Intra-Utérine"/>
              </a:rPr>
              <a:t>GIU</a:t>
            </a:r>
            <a:r>
              <a:rPr lang="fr-FR" dirty="0" smtClean="0"/>
              <a:t> non évolutive,</a:t>
            </a:r>
          </a:p>
          <a:p>
            <a:pPr lvl="1"/>
            <a:r>
              <a:rPr lang="fr-FR" dirty="0" smtClean="0"/>
              <a:t>Une grossesse multiple,</a:t>
            </a:r>
          </a:p>
          <a:p>
            <a:pPr lvl="1"/>
            <a:r>
              <a:rPr lang="fr-FR" dirty="0" smtClean="0"/>
              <a:t>Une </a:t>
            </a:r>
            <a:r>
              <a:rPr lang="fr-FR" dirty="0" smtClean="0">
                <a:hlinkClick r:id="rId3"/>
              </a:rPr>
              <a:t>grossesse molaire</a:t>
            </a:r>
            <a:r>
              <a:rPr lang="fr-FR" dirty="0" smtClean="0"/>
              <a:t> ;</a:t>
            </a:r>
          </a:p>
          <a:p>
            <a:r>
              <a:rPr lang="fr-FR" dirty="0" smtClean="0"/>
              <a:t>Permet de repérer :</a:t>
            </a:r>
          </a:p>
          <a:p>
            <a:pPr lvl="1"/>
            <a:r>
              <a:rPr lang="fr-FR" dirty="0" smtClean="0"/>
              <a:t>Un </a:t>
            </a:r>
            <a:r>
              <a:rPr lang="fr-FR" dirty="0" smtClean="0">
                <a:hlinkClick r:id="rId3"/>
              </a:rPr>
              <a:t>fibrome utérin</a:t>
            </a:r>
            <a:r>
              <a:rPr lang="fr-FR" dirty="0" smtClean="0"/>
              <a:t>,</a:t>
            </a:r>
          </a:p>
          <a:p>
            <a:pPr lvl="1"/>
            <a:r>
              <a:rPr lang="fr-FR" dirty="0" smtClean="0"/>
              <a:t>Un </a:t>
            </a:r>
            <a:r>
              <a:rPr lang="fr-FR" dirty="0" smtClean="0">
                <a:hlinkClick r:id="rId3"/>
              </a:rPr>
              <a:t>kyste ovarien</a:t>
            </a:r>
            <a:r>
              <a:rPr lang="fr-FR" dirty="0" smtClean="0"/>
              <a:t>.</a:t>
            </a:r>
          </a:p>
          <a:p>
            <a:pPr>
              <a:buNone/>
            </a:pPr>
            <a:r>
              <a:rPr lang="fr-FR" dirty="0" smtClean="0"/>
              <a:t/>
            </a:r>
            <a:br>
              <a:rPr lang="fr-FR" dirty="0" smtClean="0"/>
            </a:br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96086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 </a:t>
            </a:r>
            <a:r>
              <a:rPr lang="fr-FR" i="1" dirty="0" smtClean="0"/>
              <a:t>_2 : </a:t>
            </a:r>
            <a:r>
              <a:rPr lang="fr-FR" sz="4400" b="1" dirty="0" smtClean="0"/>
              <a:t>Datation de la grossesse</a:t>
            </a:r>
            <a:endParaRPr lang="fr-FR" sz="4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1714488"/>
            <a:ext cx="8229600" cy="4389120"/>
          </a:xfrm>
        </p:spPr>
        <p:txBody>
          <a:bodyPr>
            <a:normAutofit/>
          </a:bodyPr>
          <a:lstStyle/>
          <a:p>
            <a:endParaRPr lang="fr-FR" dirty="0" smtClean="0"/>
          </a:p>
          <a:p>
            <a:r>
              <a:rPr lang="fr-FR" sz="1500" dirty="0" smtClean="0"/>
              <a:t>. Elle est importante : Sur le plan médical pour participer à l’élaboration du diagnostic de </a:t>
            </a:r>
            <a:r>
              <a:rPr lang="fr-FR" sz="1500" dirty="0" smtClean="0">
                <a:hlinkClick r:id="rId3" tooltip="Menace d'Accouchement Prématuré"/>
              </a:rPr>
              <a:t>MAP</a:t>
            </a:r>
            <a:r>
              <a:rPr lang="fr-FR" sz="1500" dirty="0" smtClean="0"/>
              <a:t>,</a:t>
            </a:r>
            <a:r>
              <a:rPr lang="fr-FR" sz="1500" dirty="0" smtClean="0"/>
              <a:t> </a:t>
            </a:r>
            <a:r>
              <a:rPr lang="fr-FR" sz="1500" dirty="0" smtClean="0">
                <a:hlinkClick r:id="rId3" tooltip="Retard de Croissance Intra-Utérin"/>
              </a:rPr>
              <a:t>RCIU</a:t>
            </a:r>
            <a:r>
              <a:rPr lang="fr-FR" sz="1500" dirty="0" smtClean="0"/>
              <a:t>, ou de </a:t>
            </a:r>
            <a:r>
              <a:rPr lang="fr-FR" sz="1500" dirty="0" smtClean="0">
                <a:hlinkClick r:id="rId4"/>
              </a:rPr>
              <a:t>macrosomie</a:t>
            </a:r>
            <a:r>
              <a:rPr lang="fr-FR" sz="1500" dirty="0" smtClean="0"/>
              <a:t>…</a:t>
            </a:r>
          </a:p>
          <a:p>
            <a:r>
              <a:rPr lang="fr-FR" sz="1500" dirty="0" smtClean="0"/>
              <a:t>L’âge gestationnel s’exprime en semaines d’aménorrhée révolues. Le calcul de terme s’effectue selon les :</a:t>
            </a:r>
            <a:br>
              <a:rPr lang="fr-FR" sz="1500" dirty="0" smtClean="0"/>
            </a:br>
            <a:r>
              <a:rPr lang="fr-FR" sz="1500" dirty="0" smtClean="0"/>
              <a:t>             *Cycles réguliers :</a:t>
            </a:r>
            <a:br>
              <a:rPr lang="fr-FR" sz="1500" dirty="0" smtClean="0"/>
            </a:br>
            <a:r>
              <a:rPr lang="fr-FR" sz="1500" dirty="0" smtClean="0"/>
              <a:t>À partir de la DDR :</a:t>
            </a:r>
          </a:p>
          <a:p>
            <a:pPr lvl="2"/>
            <a:r>
              <a:rPr lang="fr-FR" sz="1500" dirty="0" smtClean="0"/>
              <a:t>DDR + durée de la phase folliculaire du cycle + 9 mois</a:t>
            </a:r>
            <a:br>
              <a:rPr lang="fr-FR" sz="1500" dirty="0" smtClean="0"/>
            </a:br>
            <a:r>
              <a:rPr lang="fr-FR" sz="1500" dirty="0" smtClean="0"/>
              <a:t>*Cycles irréguliers  </a:t>
            </a:r>
          </a:p>
          <a:p>
            <a:pPr lvl="2"/>
            <a:r>
              <a:rPr lang="fr-FR" sz="1500" dirty="0" smtClean="0"/>
              <a:t>Par la mesure échographique de la </a:t>
            </a:r>
            <a:r>
              <a:rPr lang="fr-FR" sz="1500" dirty="0" smtClean="0">
                <a:hlinkClick r:id="rId3" tooltip="Longueur Cranio-Caudale"/>
              </a:rPr>
              <a:t>LCC</a:t>
            </a:r>
            <a:r>
              <a:rPr lang="fr-FR" sz="1500" dirty="0" smtClean="0"/>
              <a:t> :</a:t>
            </a:r>
          </a:p>
          <a:p>
            <a:pPr lvl="2"/>
            <a:r>
              <a:rPr lang="fr-FR" sz="1500" dirty="0" smtClean="0"/>
              <a:t>6-12 SA : précision +/– 3 jours,</a:t>
            </a:r>
          </a:p>
          <a:p>
            <a:pPr lvl="2"/>
            <a:r>
              <a:rPr lang="fr-FR" sz="1500" dirty="0" smtClean="0"/>
              <a:t>&gt; 12 SA : précision +/– 5 jours.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75312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fr-FR" sz="1000" b="1" dirty="0" smtClean="0"/>
              <a:t> </a:t>
            </a:r>
          </a:p>
          <a:p>
            <a:pPr>
              <a:buNone/>
            </a:pPr>
            <a:r>
              <a:rPr lang="fr-FR" sz="1000" dirty="0" smtClean="0"/>
              <a:t/>
            </a:r>
            <a:br>
              <a:rPr lang="fr-FR" sz="1000" dirty="0" smtClean="0"/>
            </a:br>
            <a:r>
              <a:rPr lang="fr-FR" sz="1000" dirty="0" smtClean="0"/>
              <a:t/>
            </a:r>
            <a:br>
              <a:rPr lang="fr-FR" sz="1000" dirty="0" smtClean="0"/>
            </a:br>
            <a:r>
              <a:rPr lang="fr-FR" sz="2000" dirty="0" smtClean="0"/>
              <a:t>Au total, il y a trois calculs de terme possibles :</a:t>
            </a:r>
          </a:p>
          <a:p>
            <a:r>
              <a:rPr lang="fr-FR" sz="2000" b="1" dirty="0" smtClean="0"/>
              <a:t>Terme théorique :</a:t>
            </a:r>
            <a:endParaRPr lang="fr-FR" sz="2000" dirty="0" smtClean="0"/>
          </a:p>
          <a:p>
            <a:pPr lvl="1"/>
            <a:r>
              <a:rPr lang="fr-FR" sz="2000" dirty="0" smtClean="0">
                <a:hlinkClick r:id="rId2"/>
              </a:rPr>
              <a:t>Règle de </a:t>
            </a:r>
            <a:r>
              <a:rPr lang="fr-FR" sz="2000" dirty="0" err="1" smtClean="0">
                <a:hlinkClick r:id="rId2"/>
              </a:rPr>
              <a:t>Naegele</a:t>
            </a:r>
            <a:r>
              <a:rPr lang="fr-FR" sz="2000" dirty="0" smtClean="0"/>
              <a:t> :</a:t>
            </a:r>
          </a:p>
          <a:p>
            <a:pPr lvl="2"/>
            <a:r>
              <a:rPr lang="fr-FR" sz="2000" dirty="0" smtClean="0"/>
              <a:t>Terme théorique = DDR + 14 j + 9 mois.</a:t>
            </a:r>
          </a:p>
          <a:p>
            <a:r>
              <a:rPr lang="fr-FR" sz="2000" b="1" dirty="0" smtClean="0"/>
              <a:t>Terme échographique :</a:t>
            </a:r>
            <a:endParaRPr lang="fr-FR" sz="2000" dirty="0" smtClean="0"/>
          </a:p>
          <a:p>
            <a:pPr lvl="1"/>
            <a:r>
              <a:rPr lang="fr-FR" sz="2000" dirty="0" smtClean="0"/>
              <a:t>Mesure de la Longueur </a:t>
            </a:r>
            <a:r>
              <a:rPr lang="fr-FR" sz="2000" dirty="0" err="1" smtClean="0"/>
              <a:t>Cranio</a:t>
            </a:r>
            <a:r>
              <a:rPr lang="fr-FR" sz="2000" dirty="0" smtClean="0"/>
              <a:t>-Caudale (LCC) (+/- 3 jrs).</a:t>
            </a:r>
          </a:p>
          <a:p>
            <a:r>
              <a:rPr lang="fr-FR" sz="2000" b="1" dirty="0" smtClean="0"/>
              <a:t>Terme corrigé</a:t>
            </a:r>
            <a:endParaRPr lang="fr-FR" sz="2000" dirty="0" smtClean="0"/>
          </a:p>
          <a:p>
            <a:r>
              <a:rPr lang="fr-FR" sz="1000" dirty="0" smtClean="0"/>
              <a:t/>
            </a:r>
            <a:br>
              <a:rPr lang="fr-FR" sz="1000" dirty="0" smtClean="0"/>
            </a:br>
            <a:endParaRPr lang="fr-FR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 </a:t>
            </a:r>
            <a:r>
              <a:rPr lang="fr-FR" i="1" dirty="0" smtClean="0"/>
              <a:t>_3 évaluation de FDR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endParaRPr lang="fr-FR" dirty="0" smtClean="0"/>
          </a:p>
          <a:p>
            <a:r>
              <a:rPr lang="fr-FR" dirty="0" smtClean="0"/>
              <a:t> *facteurs individuels et sociaux : </a:t>
            </a:r>
          </a:p>
          <a:p>
            <a:pPr>
              <a:buNone/>
            </a:pPr>
            <a:r>
              <a:rPr lang="fr-FR" dirty="0" smtClean="0"/>
              <a:t>Age (&lt;15 ans ou &gt;35 ans ) , poids avant </a:t>
            </a:r>
            <a:r>
              <a:rPr lang="fr-FR" dirty="0" err="1" smtClean="0"/>
              <a:t>gsse</a:t>
            </a:r>
            <a:r>
              <a:rPr lang="fr-FR" dirty="0" smtClean="0"/>
              <a:t> , une petite taille (&lt;1.50 m), consommation du tabac-alcool-drogue… </a:t>
            </a:r>
          </a:p>
          <a:p>
            <a:pPr>
              <a:buNone/>
            </a:pPr>
            <a:r>
              <a:rPr lang="fr-FR" dirty="0" smtClean="0"/>
              <a:t>*ATCD familiaux :  </a:t>
            </a:r>
            <a:r>
              <a:rPr lang="fr-FR" dirty="0" err="1" smtClean="0"/>
              <a:t>path</a:t>
            </a:r>
            <a:r>
              <a:rPr lang="fr-FR" dirty="0" smtClean="0"/>
              <a:t> </a:t>
            </a:r>
            <a:r>
              <a:rPr lang="fr-FR" dirty="0" err="1" smtClean="0"/>
              <a:t>medicale</a:t>
            </a:r>
            <a:r>
              <a:rPr lang="fr-FR" dirty="0" smtClean="0"/>
              <a:t> ou chirurgicale susceptible d’être un FDR pour la patiente ou son bébé , notion de consanguinité … </a:t>
            </a:r>
          </a:p>
          <a:p>
            <a:pPr>
              <a:buNone/>
            </a:pPr>
            <a:r>
              <a:rPr lang="fr-FR" dirty="0" smtClean="0"/>
              <a:t>*ATCD médicaux : diabète , HTA , maladie thromboembolique … </a:t>
            </a:r>
          </a:p>
          <a:p>
            <a:pPr>
              <a:buNone/>
            </a:pPr>
            <a:r>
              <a:rPr lang="fr-FR" dirty="0" smtClean="0"/>
              <a:t>*ATCD chirurgicaux : tt intervention abdominales ou pelviennes ... </a:t>
            </a:r>
          </a:p>
          <a:p>
            <a:pPr>
              <a:buNone/>
            </a:pPr>
            <a:r>
              <a:rPr lang="fr-FR" dirty="0" smtClean="0"/>
              <a:t>*ATCD gynécologiques</a:t>
            </a:r>
          </a:p>
          <a:p>
            <a:pPr>
              <a:buNone/>
            </a:pPr>
            <a:r>
              <a:rPr lang="fr-FR" dirty="0" smtClean="0"/>
              <a:t> *ATCD </a:t>
            </a:r>
            <a:r>
              <a:rPr lang="fr-FR" dirty="0" smtClean="0"/>
              <a:t>obstétricaux </a:t>
            </a:r>
            <a:r>
              <a:rPr lang="fr-FR" dirty="0" smtClean="0"/>
              <a:t>:G/P , ATCD de GEU , de fausse couche …</a:t>
            </a:r>
          </a:p>
          <a:p>
            <a:pPr>
              <a:buNone/>
            </a:pPr>
            <a:r>
              <a:rPr lang="fr-FR" dirty="0" smtClean="0"/>
              <a:t> °°° examen clinique : général complet et obstétricale°°°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Introduction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r>
              <a:rPr lang="fr-FR" dirty="0" smtClean="0"/>
              <a:t> La grossesse est un évènement naturel qui évolue et se termine le plus souvent sur un mode physiologique.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i="1" dirty="0" smtClean="0"/>
              <a:t>_4examens complémentaires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Certains sont obligatoires : (en 1er trimestre) _GR-Rh </a:t>
            </a:r>
            <a:r>
              <a:rPr lang="fr-FR" dirty="0" err="1" smtClean="0"/>
              <a:t>_agglutinine</a:t>
            </a:r>
            <a:r>
              <a:rPr lang="fr-FR" dirty="0" smtClean="0"/>
              <a:t> irrégulier. </a:t>
            </a:r>
            <a:r>
              <a:rPr lang="fr-FR" dirty="0" err="1" smtClean="0"/>
              <a:t>_sérologies</a:t>
            </a:r>
            <a:r>
              <a:rPr lang="fr-FR" dirty="0" smtClean="0"/>
              <a:t> : toxoplasmose, rubéole, syphilis … chimie des </a:t>
            </a:r>
            <a:r>
              <a:rPr lang="fr-FR" dirty="0" err="1" smtClean="0"/>
              <a:t>urines_</a:t>
            </a:r>
            <a:r>
              <a:rPr lang="fr-FR" dirty="0" smtClean="0"/>
              <a:t>, proposé systématiquement. Glycémie à jeun, </a:t>
            </a:r>
            <a:r>
              <a:rPr lang="fr-FR" dirty="0" err="1" smtClean="0"/>
              <a:t>nfs,vih,ag</a:t>
            </a:r>
            <a:r>
              <a:rPr lang="fr-FR" dirty="0" smtClean="0"/>
              <a:t> </a:t>
            </a:r>
            <a:r>
              <a:rPr lang="fr-FR" dirty="0" err="1" smtClean="0"/>
              <a:t>hbs</a:t>
            </a:r>
            <a:r>
              <a:rPr lang="fr-FR" dirty="0" smtClean="0"/>
              <a:t>…… .  cas particuliers : FNS ,ECBU (sauf si singes d’appels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i="1" dirty="0" smtClean="0"/>
              <a:t>6 conseil </a:t>
            </a:r>
            <a:r>
              <a:rPr lang="fr-FR" i="1" dirty="0" err="1" smtClean="0"/>
              <a:t>hygièno_diététique</a:t>
            </a:r>
            <a:r>
              <a:rPr lang="fr-FR" i="1" dirty="0" smtClean="0"/>
              <a:t>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-avoir une bonne alimentation saine , variée , équilibrée.</a:t>
            </a:r>
          </a:p>
          <a:p>
            <a:r>
              <a:rPr lang="fr-FR" dirty="0" smtClean="0"/>
              <a:t> -</a:t>
            </a:r>
            <a:r>
              <a:rPr lang="fr-FR" dirty="0" err="1" smtClean="0"/>
              <a:t>suplementation</a:t>
            </a:r>
            <a:r>
              <a:rPr lang="fr-FR" dirty="0" smtClean="0"/>
              <a:t> : Fer , acide folique(28j avant la </a:t>
            </a:r>
            <a:r>
              <a:rPr lang="fr-FR" dirty="0" err="1" smtClean="0"/>
              <a:t>gsse</a:t>
            </a:r>
            <a:r>
              <a:rPr lang="fr-FR" dirty="0" smtClean="0"/>
              <a:t> jusqu’au 12 semaines évite le risque de </a:t>
            </a:r>
            <a:r>
              <a:rPr lang="fr-FR" dirty="0" err="1" smtClean="0"/>
              <a:t>defaut</a:t>
            </a:r>
            <a:r>
              <a:rPr lang="fr-FR" dirty="0" smtClean="0"/>
              <a:t> de fermeture du tube neuronal) ,Ca++ , </a:t>
            </a:r>
            <a:r>
              <a:rPr lang="fr-FR" dirty="0" err="1" smtClean="0"/>
              <a:t>vitD</a:t>
            </a:r>
            <a:r>
              <a:rPr lang="fr-FR" dirty="0" smtClean="0"/>
              <a:t> </a:t>
            </a:r>
          </a:p>
          <a:p>
            <a:r>
              <a:rPr lang="fr-FR" smtClean="0"/>
              <a:t>-éviter l’ </a:t>
            </a:r>
            <a:r>
              <a:rPr lang="fr-FR" dirty="0" smtClean="0"/>
              <a:t>auto médication </a:t>
            </a:r>
          </a:p>
          <a:p>
            <a:r>
              <a:rPr lang="fr-FR" dirty="0" smtClean="0"/>
              <a:t> -pratique sportive : </a:t>
            </a:r>
            <a:r>
              <a:rPr lang="fr-FR" dirty="0" err="1" smtClean="0"/>
              <a:t>envisagable</a:t>
            </a:r>
            <a:r>
              <a:rPr lang="fr-FR" dirty="0" smtClean="0"/>
              <a:t> et mm conseillée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conclusion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La grossesse est une évènement physiologique qui survient le+ souvent chez une femme en bonne santé. Son </a:t>
            </a:r>
            <a:r>
              <a:rPr lang="fr-FR" dirty="0" err="1" smtClean="0"/>
              <a:t>dgc</a:t>
            </a:r>
            <a:r>
              <a:rPr lang="fr-FR" dirty="0" smtClean="0"/>
              <a:t> en 1er trimestre permet de dépister le risque et d’ y adapter la prise en charge.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r>
              <a:rPr lang="fr-FR" dirty="0" smtClean="0"/>
              <a:t> le </a:t>
            </a:r>
            <a:r>
              <a:rPr lang="fr-FR" dirty="0" err="1" smtClean="0"/>
              <a:t>dgc</a:t>
            </a:r>
            <a:r>
              <a:rPr lang="fr-FR" dirty="0" smtClean="0"/>
              <a:t> repose sur la clinique ,confirmer par des tests biologiques et échographiques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 __1_dgc du grossesse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r>
              <a:rPr lang="fr-FR" dirty="0" smtClean="0"/>
              <a:t> il repose essentiellement sur la clinique , en pratique il est fréquent que ce </a:t>
            </a:r>
            <a:r>
              <a:rPr lang="fr-FR" dirty="0" err="1" smtClean="0"/>
              <a:t>dgc</a:t>
            </a:r>
            <a:r>
              <a:rPr lang="fr-FR" dirty="0" smtClean="0"/>
              <a:t> soit confirmer par des tests biologiques et/ou une échographie.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 **</a:t>
            </a:r>
            <a:r>
              <a:rPr lang="fr-FR" dirty="0" err="1" smtClean="0"/>
              <a:t>dgc</a:t>
            </a:r>
            <a:r>
              <a:rPr lang="fr-FR" dirty="0" smtClean="0"/>
              <a:t> clinique :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fr-FR" dirty="0" smtClean="0"/>
          </a:p>
          <a:p>
            <a:pPr>
              <a:buNone/>
            </a:pPr>
            <a:r>
              <a:rPr lang="fr-FR" dirty="0" smtClean="0"/>
              <a:t> </a:t>
            </a:r>
            <a:r>
              <a:rPr lang="fr-FR" b="1" dirty="0" smtClean="0"/>
              <a:t> Interrogatoire</a:t>
            </a:r>
          </a:p>
          <a:p>
            <a:pPr>
              <a:buNone/>
            </a:pPr>
            <a:r>
              <a:rPr lang="fr-FR" dirty="0" smtClean="0"/>
              <a:t>Il s’établit selon les signes suivants :</a:t>
            </a:r>
            <a:br>
              <a:rPr lang="fr-FR" dirty="0" smtClean="0"/>
            </a:br>
            <a:endParaRPr lang="fr-FR" dirty="0" smtClean="0"/>
          </a:p>
          <a:p>
            <a:r>
              <a:rPr lang="fr-FR" dirty="0" smtClean="0">
                <a:hlinkClick r:id="rId2"/>
              </a:rPr>
              <a:t>Aménorrhée</a:t>
            </a:r>
            <a:r>
              <a:rPr lang="fr-FR" dirty="0" smtClean="0"/>
              <a:t> (préciser la Date des Dernières Règles (</a:t>
            </a:r>
            <a:r>
              <a:rPr lang="fr-FR" dirty="0" smtClean="0">
                <a:hlinkClick r:id="rId3" tooltip="Date des Dernières Règles"/>
              </a:rPr>
              <a:t>DDR</a:t>
            </a:r>
            <a:r>
              <a:rPr lang="fr-FR" dirty="0" smtClean="0"/>
              <a:t>) et la durée des cycles habituels),</a:t>
            </a:r>
          </a:p>
          <a:p>
            <a:r>
              <a:rPr lang="fr-FR" dirty="0" smtClean="0"/>
              <a:t>Tension mammaire,</a:t>
            </a:r>
          </a:p>
          <a:p>
            <a:r>
              <a:rPr lang="fr-FR" dirty="0" smtClean="0"/>
              <a:t>Troubles digestifs (nausées, vomissements…),</a:t>
            </a:r>
          </a:p>
          <a:p>
            <a:r>
              <a:rPr lang="fr-FR" dirty="0" smtClean="0"/>
              <a:t>Troubles urinaires : </a:t>
            </a:r>
            <a:r>
              <a:rPr lang="fr-FR" dirty="0" smtClean="0">
                <a:hlinkClick r:id="rId2"/>
              </a:rPr>
              <a:t>pollakiurie</a:t>
            </a:r>
            <a:r>
              <a:rPr lang="fr-FR" dirty="0" smtClean="0"/>
              <a:t>, pesanteur pelvienne. </a:t>
            </a:r>
          </a:p>
          <a:p>
            <a:r>
              <a:rPr lang="fr-FR" dirty="0" smtClean="0"/>
              <a:t>Les signes fonctionnels </a:t>
            </a:r>
            <a:r>
              <a:rPr lang="fr-FR" dirty="0" smtClean="0">
                <a:hlinkClick r:id="rId2"/>
              </a:rPr>
              <a:t>sympathique</a:t>
            </a:r>
            <a:r>
              <a:rPr lang="fr-FR" dirty="0" smtClean="0"/>
              <a:t>s de grossesse sont inconstants. Ils apparaissent très tôt à la fin du 1</a:t>
            </a:r>
            <a:r>
              <a:rPr lang="fr-FR" baseline="30000" dirty="0" smtClean="0"/>
              <a:t>er</a:t>
            </a:r>
            <a:r>
              <a:rPr lang="fr-FR" dirty="0" smtClean="0"/>
              <a:t> mois et disparaissent au cours du 4</a:t>
            </a:r>
            <a:r>
              <a:rPr lang="fr-FR" baseline="30000" dirty="0" smtClean="0"/>
              <a:t>ème</a:t>
            </a:r>
            <a:r>
              <a:rPr lang="fr-FR" dirty="0" smtClean="0"/>
              <a:t> mois.</a:t>
            </a:r>
            <a:br>
              <a:rPr lang="fr-FR" dirty="0" smtClean="0"/>
            </a:br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28596" y="1285860"/>
            <a:ext cx="4329114" cy="4711875"/>
          </a:xfrm>
        </p:spPr>
        <p:txBody>
          <a:bodyPr>
            <a:normAutofit lnSpcReduction="10000"/>
          </a:bodyPr>
          <a:lstStyle/>
          <a:p>
            <a:r>
              <a:rPr lang="fr-FR" dirty="0" smtClean="0"/>
              <a:t>Le diagnostic est facile dans 2/3 des cas :</a:t>
            </a:r>
          </a:p>
          <a:p>
            <a:pPr>
              <a:buNone/>
            </a:pPr>
            <a:r>
              <a:rPr lang="fr-FR" dirty="0" smtClean="0"/>
              <a:t>● Cycles menstruels </a:t>
            </a:r>
            <a:r>
              <a:rPr lang="fr-FR" dirty="0" err="1" smtClean="0"/>
              <a:t>reguliers</a:t>
            </a:r>
            <a:r>
              <a:rPr lang="fr-FR" dirty="0" smtClean="0"/>
              <a:t>,</a:t>
            </a:r>
          </a:p>
          <a:p>
            <a:pPr>
              <a:buNone/>
            </a:pPr>
            <a:r>
              <a:rPr lang="fr-FR" dirty="0" smtClean="0"/>
              <a:t>● </a:t>
            </a:r>
            <a:r>
              <a:rPr lang="fr-FR" dirty="0" err="1" smtClean="0"/>
              <a:t>Amenorrhee</a:t>
            </a:r>
            <a:r>
              <a:rPr lang="fr-FR" dirty="0" smtClean="0"/>
              <a:t> secondaire </a:t>
            </a:r>
            <a:endParaRPr lang="fr-FR" i="1" dirty="0" smtClean="0"/>
          </a:p>
          <a:p>
            <a:pPr>
              <a:buNone/>
            </a:pPr>
            <a:r>
              <a:rPr lang="fr-FR" dirty="0" smtClean="0"/>
              <a:t>● DDR </a:t>
            </a:r>
            <a:r>
              <a:rPr lang="fr-FR" dirty="0" err="1" smtClean="0"/>
              <a:t>precise</a:t>
            </a:r>
            <a:r>
              <a:rPr lang="fr-FR" dirty="0" smtClean="0"/>
              <a:t>,</a:t>
            </a:r>
          </a:p>
          <a:p>
            <a:pPr>
              <a:buNone/>
            </a:pPr>
            <a:r>
              <a:rPr lang="fr-FR" dirty="0" smtClean="0"/>
              <a:t>● Signes sympathiques de grossesse,</a:t>
            </a:r>
          </a:p>
          <a:p>
            <a:pPr>
              <a:buNone/>
            </a:pPr>
            <a:r>
              <a:rPr lang="fr-FR" dirty="0" smtClean="0"/>
              <a:t>● Courbe thermique avec </a:t>
            </a:r>
            <a:r>
              <a:rPr lang="fr-FR" dirty="0" err="1" smtClean="0"/>
              <a:t>decalage</a:t>
            </a:r>
            <a:r>
              <a:rPr lang="fr-FR" dirty="0" smtClean="0"/>
              <a:t> ovulatoire net et plateau &gt; 18 jours.</a:t>
            </a:r>
            <a:endParaRPr lang="fr-FR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628" y="3285331"/>
            <a:ext cx="3500462" cy="228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467368"/>
          </a:xfrm>
        </p:spPr>
        <p:txBody>
          <a:bodyPr>
            <a:normAutofit/>
          </a:bodyPr>
          <a:lstStyle/>
          <a:p>
            <a:r>
              <a:rPr lang="fr-FR" dirty="0" smtClean="0"/>
              <a:t>Le diagnostic est difficile dans 1/3 des cas :</a:t>
            </a:r>
          </a:p>
          <a:p>
            <a:pPr>
              <a:buNone/>
            </a:pPr>
            <a:r>
              <a:rPr lang="fr-FR" dirty="0" smtClean="0"/>
              <a:t>● Cycles menstruels </a:t>
            </a:r>
            <a:r>
              <a:rPr lang="fr-FR" dirty="0" err="1" smtClean="0"/>
              <a:t>irreguliers</a:t>
            </a:r>
            <a:r>
              <a:rPr lang="fr-FR" dirty="0" smtClean="0"/>
              <a:t>,</a:t>
            </a:r>
          </a:p>
          <a:p>
            <a:pPr>
              <a:buNone/>
            </a:pPr>
            <a:r>
              <a:rPr lang="fr-FR" dirty="0" smtClean="0"/>
              <a:t>● DDR </a:t>
            </a:r>
            <a:r>
              <a:rPr lang="fr-FR" dirty="0" err="1" smtClean="0"/>
              <a:t>imprecise</a:t>
            </a:r>
            <a:r>
              <a:rPr lang="fr-FR" dirty="0" smtClean="0"/>
              <a:t>,</a:t>
            </a:r>
          </a:p>
          <a:p>
            <a:pPr>
              <a:buNone/>
            </a:pPr>
            <a:r>
              <a:rPr lang="fr-FR" dirty="0" smtClean="0"/>
              <a:t>● Pas de retour de couches,</a:t>
            </a:r>
          </a:p>
          <a:p>
            <a:pPr>
              <a:buNone/>
            </a:pPr>
            <a:r>
              <a:rPr lang="fr-FR" dirty="0" smtClean="0"/>
              <a:t>● Grossesse </a:t>
            </a:r>
            <a:r>
              <a:rPr lang="fr-FR" dirty="0" err="1" smtClean="0"/>
              <a:t>debutee</a:t>
            </a:r>
            <a:r>
              <a:rPr lang="fr-FR" dirty="0" smtClean="0"/>
              <a:t> juste </a:t>
            </a:r>
            <a:r>
              <a:rPr lang="fr-FR" dirty="0" err="1" smtClean="0"/>
              <a:t>apres</a:t>
            </a:r>
            <a:r>
              <a:rPr lang="fr-FR" dirty="0" smtClean="0"/>
              <a:t> </a:t>
            </a:r>
            <a:r>
              <a:rPr lang="fr-FR" dirty="0" err="1" smtClean="0"/>
              <a:t>arret</a:t>
            </a:r>
            <a:r>
              <a:rPr lang="fr-FR" dirty="0" smtClean="0"/>
              <a:t> de la contraception orale,</a:t>
            </a:r>
          </a:p>
          <a:p>
            <a:pPr>
              <a:buNone/>
            </a:pPr>
            <a:r>
              <a:rPr lang="fr-FR" dirty="0" smtClean="0"/>
              <a:t>● </a:t>
            </a:r>
            <a:r>
              <a:rPr lang="fr-FR" dirty="0" err="1" smtClean="0"/>
              <a:t>Metrorragie</a:t>
            </a:r>
            <a:r>
              <a:rPr lang="fr-FR" i="1" dirty="0" smtClean="0"/>
              <a:t> 1er trimestre</a:t>
            </a:r>
          </a:p>
          <a:p>
            <a:pPr>
              <a:buNone/>
            </a:pPr>
            <a:r>
              <a:rPr lang="fr-FR" dirty="0" smtClean="0"/>
              <a:t>● </a:t>
            </a:r>
            <a:r>
              <a:rPr lang="fr-FR" dirty="0" err="1" smtClean="0"/>
              <a:t>Premenopause</a:t>
            </a:r>
            <a:r>
              <a:rPr lang="fr-FR" dirty="0" smtClean="0"/>
              <a:t> </a:t>
            </a:r>
            <a:endParaRPr lang="fr-FR" i="1" dirty="0" smtClean="0"/>
          </a:p>
          <a:p>
            <a:pPr>
              <a:buNone/>
            </a:pPr>
            <a:r>
              <a:rPr lang="fr-FR" dirty="0" smtClean="0"/>
              <a:t>● Discordance interrogatoire / clinique.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b="1" dirty="0" smtClean="0"/>
              <a:t> Examen clinique obstétrical</a:t>
            </a:r>
            <a:br>
              <a:rPr lang="fr-FR" sz="3200" b="1" dirty="0" smtClean="0"/>
            </a:br>
            <a:r>
              <a:rPr lang="fr-FR" sz="3200" dirty="0" smtClean="0"/>
              <a:t>D’apparition chronologique, surviennent :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fr-FR" dirty="0" smtClean="0"/>
              <a:t>.1 Les modifications des seins</a:t>
            </a:r>
          </a:p>
          <a:p>
            <a:r>
              <a:rPr lang="fr-FR" dirty="0" smtClean="0"/>
              <a:t>Les seins sont tendus et augmentent de volume.</a:t>
            </a:r>
          </a:p>
          <a:p>
            <a:r>
              <a:rPr lang="fr-FR" dirty="0" smtClean="0"/>
              <a:t>Les tubercules de Montgomery </a:t>
            </a:r>
            <a:r>
              <a:rPr lang="fr-FR" i="1" dirty="0" smtClean="0"/>
              <a:t> se </a:t>
            </a:r>
            <a:r>
              <a:rPr lang="fr-FR" i="1" dirty="0" err="1" smtClean="0"/>
              <a:t>developpent</a:t>
            </a:r>
            <a:r>
              <a:rPr lang="fr-FR" i="1" dirty="0" smtClean="0"/>
              <a:t> au niveau des </a:t>
            </a:r>
            <a:r>
              <a:rPr lang="fr-FR" i="1" dirty="0" err="1" smtClean="0"/>
              <a:t>areoles</a:t>
            </a:r>
            <a:r>
              <a:rPr lang="fr-FR" i="1" dirty="0" smtClean="0"/>
              <a:t> dont la </a:t>
            </a:r>
            <a:r>
              <a:rPr lang="fr-FR" dirty="0" smtClean="0"/>
              <a:t>pigmentation s’accentue. Ces </a:t>
            </a:r>
            <a:r>
              <a:rPr lang="fr-FR" dirty="0" err="1" smtClean="0"/>
              <a:t>dernieres</a:t>
            </a:r>
            <a:r>
              <a:rPr lang="fr-FR" dirty="0" smtClean="0"/>
              <a:t> sont </a:t>
            </a:r>
            <a:r>
              <a:rPr lang="fr-FR" dirty="0" err="1" smtClean="0"/>
              <a:t>bombees</a:t>
            </a:r>
            <a:r>
              <a:rPr lang="fr-FR" dirty="0" smtClean="0"/>
              <a:t> en verre de montre.</a:t>
            </a:r>
            <a:endParaRPr lang="fr-FR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357818" y="2285992"/>
            <a:ext cx="1904995" cy="25328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FR" dirty="0" smtClean="0"/>
              <a:t>Le </a:t>
            </a:r>
            <a:r>
              <a:rPr lang="fr-FR" dirty="0" err="1" smtClean="0"/>
              <a:t>reseau</a:t>
            </a:r>
            <a:r>
              <a:rPr lang="fr-FR" dirty="0" smtClean="0"/>
              <a:t> veineux </a:t>
            </a:r>
            <a:r>
              <a:rPr lang="fr-FR" dirty="0" err="1" smtClean="0"/>
              <a:t>sous-cutane</a:t>
            </a:r>
            <a:r>
              <a:rPr lang="fr-FR" dirty="0" smtClean="0"/>
              <a:t> est plus apparent sous la forme du ≪ </a:t>
            </a:r>
            <a:r>
              <a:rPr lang="fr-FR" dirty="0" err="1" smtClean="0"/>
              <a:t>reseau</a:t>
            </a:r>
            <a:r>
              <a:rPr lang="fr-FR" dirty="0" smtClean="0"/>
              <a:t> de Haller</a:t>
            </a:r>
            <a:endParaRPr lang="fr-FR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429257" y="2214555"/>
            <a:ext cx="2024056" cy="2851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Urbai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762</TotalTime>
  <Words>868</Words>
  <PresentationFormat>Affichage à l'écran (4:3)</PresentationFormat>
  <Paragraphs>123</Paragraphs>
  <Slides>22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22</vt:i4>
      </vt:variant>
    </vt:vector>
  </HeadingPairs>
  <TitlesOfParts>
    <vt:vector size="23" baseType="lpstr">
      <vt:lpstr>Débit</vt:lpstr>
      <vt:lpstr>  Dgc de la grossesse au 1er trimestere </vt:lpstr>
      <vt:lpstr>Introduction </vt:lpstr>
      <vt:lpstr>Diapositive 3</vt:lpstr>
      <vt:lpstr>  __1_dgc du grossesse </vt:lpstr>
      <vt:lpstr>  **dgc clinique : </vt:lpstr>
      <vt:lpstr>Diapositive 6</vt:lpstr>
      <vt:lpstr>Diapositive 7</vt:lpstr>
      <vt:lpstr> Examen clinique obstétrical D’apparition chronologique, surviennent :</vt:lpstr>
      <vt:lpstr>Diapositive 9</vt:lpstr>
      <vt:lpstr>.2 Les modifications de l'uterus </vt:lpstr>
      <vt:lpstr>Diapositive 11</vt:lpstr>
      <vt:lpstr>Diapositive 12</vt:lpstr>
      <vt:lpstr>.3 Les modifications de la vulve </vt:lpstr>
      <vt:lpstr>  **dgc biologique </vt:lpstr>
      <vt:lpstr>Diapositive 15</vt:lpstr>
      <vt:lpstr>  échographie : </vt:lpstr>
      <vt:lpstr>  _2 : Datation de la grossesse</vt:lpstr>
      <vt:lpstr>Diapositive 18</vt:lpstr>
      <vt:lpstr>  _3 évaluation de FDR </vt:lpstr>
      <vt:lpstr>_4examens complémentaires </vt:lpstr>
      <vt:lpstr>6 conseil hygièno_diététique </vt:lpstr>
      <vt:lpstr>conclusion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Dgc du grossesse au 1er trimestere </dc:title>
  <dc:creator>noufel</dc:creator>
  <cp:lastModifiedBy>noufel</cp:lastModifiedBy>
  <cp:revision>32</cp:revision>
  <dcterms:created xsi:type="dcterms:W3CDTF">2019-09-17T21:08:56Z</dcterms:created>
  <dcterms:modified xsi:type="dcterms:W3CDTF">2019-10-07T09:51:19Z</dcterms:modified>
</cp:coreProperties>
</file>