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57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92F54A-7EA8-4DBA-9EB9-F0D29EE2A14E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CA6606-9D0D-43A6-A546-E158E057E7A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851648" cy="1828800"/>
          </a:xfrm>
        </p:spPr>
        <p:txBody>
          <a:bodyPr/>
          <a:lstStyle/>
          <a:p>
            <a:r>
              <a:rPr lang="fr-FR" dirty="0"/>
              <a:t>Dépistage du cancer du col utérin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57356" y="4429132"/>
            <a:ext cx="6640250" cy="1181096"/>
          </a:xfrm>
        </p:spPr>
        <p:txBody>
          <a:bodyPr/>
          <a:lstStyle/>
          <a:p>
            <a:r>
              <a:rPr lang="fr-FR" dirty="0"/>
              <a:t>Dr S. </a:t>
            </a:r>
            <a:r>
              <a:rPr lang="fr-FR" dirty="0" err="1"/>
              <a:t>Loucif</a:t>
            </a:r>
            <a:endParaRPr lang="fr-FR" dirty="0"/>
          </a:p>
          <a:p>
            <a:r>
              <a:rPr lang="fr-FR" dirty="0"/>
              <a:t>Médecin chef  du service de Gynéco. </a:t>
            </a:r>
            <a:r>
              <a:rPr lang="fr-FR"/>
              <a:t>SMK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505" y="1785926"/>
            <a:ext cx="8850495" cy="4248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0" y="42860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CONDUITE A TENIR APRES FROTTIS ANORMAL</a:t>
            </a:r>
            <a:br>
              <a:rPr lang="fr-FR" b="1" dirty="0"/>
            </a:b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857232"/>
            <a:ext cx="892971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04925" algn="l"/>
              </a:tabLst>
            </a:pPr>
            <a:r>
              <a:rPr kumimoji="0" lang="fr-FR" sz="28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Colposcopie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4925" algn="l"/>
              </a:tabLst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4925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Inventée par l’Allemand « 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Hinselmann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»en 1927. Il s’agit de l’examen du col à l’aide d’une loupe binoculaire couplée à un éclairage coaxial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4925" algn="l"/>
              </a:tabLst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04925" algn="l"/>
              </a:tabLst>
            </a:pP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examen sans préparation 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4925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l’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exocol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est rose pâle, l’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endocol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est rose plus foncé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4925" algn="l"/>
              </a:tabLst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04925" algn="l"/>
              </a:tabLst>
            </a:pP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application d’acide acétique à 5 % 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4925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visualise la jonction et d’autres dysplasie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4925" algn="l"/>
              </a:tabLst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04925" algn="l"/>
              </a:tabLst>
            </a:pP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colorat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</a:t>
            </a: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on au LUGOL (test de SCHILLER)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4925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explore l’épithélium pavimenteux, les zones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iodonegative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seront le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siége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de biopsies dirigée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4925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	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04925" algn="l"/>
              </a:tabLst>
            </a:pPr>
            <a:r>
              <a:rPr kumimoji="0" lang="fr-FR" sz="28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la </a:t>
            </a:r>
            <a:r>
              <a:rPr kumimoji="0" lang="fr-FR" sz="2800" b="0" i="0" u="sng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conisation</a:t>
            </a: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exérèse d'un cône cervical, but Diagnostic et thérapeutique.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4925" algn="l"/>
              </a:tabLst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POINTS FORTS A RETENIR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u="sng" dirty="0">
              <a:solidFill>
                <a:srgbClr val="0000FF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sng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Entre l’infection virale initiale et la naissance du cancer invasif s’intercale une série d’événements intermédiaires : L’infection conduit à la transformation de la cellule, La cellule transformée prolifère d’abord en surface : cancer in situ. Le cancer in situ se transforme finalement en cancer invasif.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-Grâce au dépistage, l’incidence des cancers du col a diminué, en contrepartie l’incidence des lésions pré invasives curables à 100 % a augmenté : leur diagnostic repose sur le trépied frottis, colposcopie, biopsie : comme a dit Mr MATINAS : la cytologie alerte, la colposcopie localise et la biopsie prouve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2844" y="1071546"/>
            <a:ext cx="821537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INTRODUCTION 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Le cancer du col est un cancer sexuellement transmis, 2 </a:t>
            </a:r>
            <a:r>
              <a:rPr kumimoji="0" 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eme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cancer chez la ♀ (femme), après celui du sein.    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C'est un cancer exemplaire du point de vue dépistage, exploration, population à risque et lésions précancéreuses. Il est </a:t>
            </a:r>
            <a:r>
              <a:rPr kumimoji="0" lang="fr-F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lymphophyle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, Radio sensible et accessible à la vue donc hautement curable grâce a un Diagnostic ultra précoce. 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1214422"/>
            <a:ext cx="7929618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EPIDEMIOLOGIE </a:t>
            </a:r>
            <a:r>
              <a:rPr kumimoji="0" lang="fr-F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sz="1200" b="1" u="sng" dirty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Incidence: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20 cas pour 100 000 par an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Age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: 30 ans pour le cancer in situ et 40 ans pour l’invasif.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Facteurs de risque: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 Précocité du 1er rapport sexuel 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 Multiplicité des partenaires.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 Précocité de la 1er grossesse (avant 20 ans.)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 Multiparité (&gt; 5)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 Antécédents de M S T (Le virus H P V 16 est impliqué, mais aussi H P V 18, 31, 33, 35, 39, etc..)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 Bas niveau socioéconomique.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 Tabagisme.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643050"/>
            <a:ext cx="83582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200" b="1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Anatomie pathologique :</a:t>
            </a: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32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Le cancer du col prend naissance au niveau de la zone de jonction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cylindro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-squameuse. Entre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endo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et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exocol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: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macroscopie :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Forme ulcérée, bourgeonnante et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infiltrante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microscopie :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Tm ép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</a:t>
            </a:r>
            <a:r>
              <a:rPr kumimoji="0" 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thél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</a:t>
            </a:r>
            <a:r>
              <a:rPr kumimoji="0" 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ales :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Carcinome </a:t>
            </a:r>
            <a:r>
              <a:rPr kumimoji="0" 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epidermoide</a:t>
            </a:r>
            <a:r>
              <a:rPr kumimoji="0" 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: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dans 90% cas, évolue en 2 phases : carcinome in situ et carcinome invasif.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Adénocarcinome: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10% : forme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infiltrante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 de l’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endocol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autres Tumeur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: exceptionnelles : sarcomes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714356"/>
            <a:ext cx="721520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200" b="1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DEROULEMENT DU DEPISTAGE :*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2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Buts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: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Le dépistage représente une  Méthode de prévention secondaire visant a diagnostiquer précocement  le cancer du col au stade de lésions précancéreuses ou de cancer in situ a fin de pouvoir agir par des moyens simples, faciles, efficace et respectant la physiologie du col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000240"/>
            <a:ext cx="7429551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44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Principes</a:t>
            </a:r>
            <a:r>
              <a:rPr kumimoji="0" lang="fr-FR" sz="4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 </a:t>
            </a:r>
            <a:endParaRPr lang="fr-FR" sz="4400" dirty="0">
              <a:solidFill>
                <a:schemeClr val="accent1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Repose sur l’histoire naturelle du cancer :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-Elle suppose que la dysplasie précède le cancer in situ et que celui précède le cancer invasif.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-L’ensembles de ces phénomènes s’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etale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sur 15 ans.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-Le temps maximum des dysplasie se situ entre 26 a 30 ans.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85860"/>
            <a:ext cx="892965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6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Moyens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6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Frottis </a:t>
            </a:r>
            <a:r>
              <a:rPr kumimoji="0" lang="fr-FR" sz="2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cervico</a:t>
            </a: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vaginales (F C V)  selon le schéma suivant :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-1</a:t>
            </a:r>
            <a:r>
              <a:rPr kumimoji="0" lang="fr-FR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re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Frottis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cervico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vaginales  à partir du début de l’activité sexuelle.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-2</a:t>
            </a:r>
            <a:r>
              <a:rPr kumimoji="0" lang="fr-FR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eme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Frottis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cervico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vaginales une année plus tard pour éliminer les faux négatif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-si les 2 Frottis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cervico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vaginales sont normaux : faire un Frottis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cervico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vaginales chaque 3 ans</a:t>
            </a:r>
            <a:r>
              <a:rPr kumimoji="0" lang="fr-FR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jusqu'a a 65 ans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-Ce rythme sera rapprocher chez les femme a risque.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5000636"/>
            <a:ext cx="8643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dirty="0"/>
              <a:t>dépistage entre 25 et 65 ans </a:t>
            </a:r>
          </a:p>
          <a:p>
            <a:pPr>
              <a:buNone/>
            </a:pPr>
            <a:r>
              <a:rPr lang="fr-FR" dirty="0"/>
              <a:t>après  deux  frottis annuels  normaux </a:t>
            </a:r>
          </a:p>
          <a:p>
            <a:pPr>
              <a:buNone/>
            </a:pPr>
            <a:r>
              <a:rPr lang="fr-FR" dirty="0"/>
              <a:t> intervalle de trois ans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2357430"/>
            <a:ext cx="864399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15900" algn="l"/>
              </a:tabLst>
            </a:pPr>
            <a:r>
              <a:rPr kumimoji="0" lang="fr-FR" sz="36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Réalisation :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Le Frottis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cervico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vaginale doit être réaliser loin des règles, des infectons, des rapport sexuelle, d’une toilette vaginale. a l’aide d’une spatule ou un écouvillon avec balayage large de l’exo,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endocol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et la jonction.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-1" y="1500174"/>
            <a:ext cx="9144001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15900" algn="l"/>
              </a:tabLst>
            </a:pPr>
            <a:r>
              <a:rPr kumimoji="0" 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résultats :</a:t>
            </a:r>
          </a:p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15900" algn="l"/>
              </a:tabLst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-215900" algn="l"/>
              </a:tabLst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Autres fois basée sur la classification de BABES et PAPANICOLAOU en 1943 (abandonné)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*classe1 : normal.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*classe2 : inflammatoire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*classe3 : présence de cellules suspectes a refaire après désinfection.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*classe  4 et 5 : suspect de cancer</a:t>
            </a: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-215900" algn="l"/>
              </a:tabLst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Classification de RICHARD : 3 classes :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*CIN 1 : Dysplasie Légère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*CIN 2 : Moyenne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*CIN 3 : Sévère ou Carcinome in situ</a:t>
            </a: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15900" algn="l"/>
              </a:tabLst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Espace réservé du contenu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8"/>
            <a:ext cx="9429785" cy="191086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237</Words>
  <Application>Microsoft Office PowerPoint</Application>
  <PresentationFormat>Affichage à l'écran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Dépistage du cancer du col utérin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ehscs</dc:creator>
  <cp:lastModifiedBy>Utilisateur inconnu</cp:lastModifiedBy>
  <cp:revision>36</cp:revision>
  <dcterms:created xsi:type="dcterms:W3CDTF">2018-10-25T12:06:04Z</dcterms:created>
  <dcterms:modified xsi:type="dcterms:W3CDTF">2021-05-23T19:48:05Z</dcterms:modified>
</cp:coreProperties>
</file>