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6" r:id="rId3"/>
    <p:sldId id="257" r:id="rId4"/>
    <p:sldId id="258" r:id="rId5"/>
    <p:sldId id="259" r:id="rId6"/>
    <p:sldId id="270" r:id="rId7"/>
    <p:sldId id="260" r:id="rId8"/>
    <p:sldId id="261" r:id="rId9"/>
    <p:sldId id="262" r:id="rId10"/>
    <p:sldId id="263" r:id="rId11"/>
    <p:sldId id="266" r:id="rId12"/>
    <p:sldId id="268" r:id="rId13"/>
    <p:sldId id="273" r:id="rId14"/>
    <p:sldId id="265" r:id="rId15"/>
    <p:sldId id="267" r:id="rId16"/>
    <p:sldId id="264" r:id="rId17"/>
    <p:sldId id="271" r:id="rId18"/>
    <p:sldId id="272" r:id="rId19"/>
    <p:sldId id="274" r:id="rId20"/>
    <p:sldId id="275" r:id="rId21"/>
    <p:sldId id="269"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10/14/2021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89212" y="1542473"/>
            <a:ext cx="8915399" cy="2068945"/>
          </a:xfrm>
        </p:spPr>
        <p:txBody>
          <a:bodyPr>
            <a:normAutofit/>
          </a:bodyPr>
          <a:lstStyle/>
          <a:p>
            <a:r>
              <a:rPr lang="fr-FR" dirty="0" smtClean="0"/>
              <a:t>Les avortements      spontanés</a:t>
            </a:r>
            <a:endParaRPr lang="fr-FR" dirty="0"/>
          </a:p>
        </p:txBody>
      </p:sp>
      <p:sp>
        <p:nvSpPr>
          <p:cNvPr id="3" name="Sous-titre 2"/>
          <p:cNvSpPr>
            <a:spLocks noGrp="1"/>
          </p:cNvSpPr>
          <p:nvPr>
            <p:ph type="subTitle" idx="1"/>
          </p:nvPr>
        </p:nvSpPr>
        <p:spPr>
          <a:xfrm>
            <a:off x="2589213" y="3676073"/>
            <a:ext cx="8915399" cy="2309091"/>
          </a:xfrm>
        </p:spPr>
        <p:txBody>
          <a:bodyPr>
            <a:normAutofit/>
          </a:bodyPr>
          <a:lstStyle/>
          <a:p>
            <a:r>
              <a:rPr lang="fr-FR" dirty="0" smtClean="0"/>
              <a:t>Cours de 5ème année de </a:t>
            </a:r>
            <a:r>
              <a:rPr lang="fr-FR" dirty="0" err="1" smtClean="0"/>
              <a:t>medecine</a:t>
            </a:r>
            <a:r>
              <a:rPr lang="fr-FR" dirty="0" smtClean="0"/>
              <a:t> </a:t>
            </a:r>
          </a:p>
          <a:p>
            <a:r>
              <a:rPr lang="fr-FR" dirty="0" err="1" smtClean="0"/>
              <a:t>Presenté</a:t>
            </a:r>
            <a:r>
              <a:rPr lang="fr-FR" dirty="0" smtClean="0"/>
              <a:t> par :</a:t>
            </a:r>
          </a:p>
          <a:p>
            <a:r>
              <a:rPr lang="fr-FR" dirty="0"/>
              <a:t> </a:t>
            </a:r>
            <a:r>
              <a:rPr lang="fr-FR" dirty="0" smtClean="0"/>
              <a:t>                                   </a:t>
            </a:r>
          </a:p>
          <a:p>
            <a:r>
              <a:rPr lang="fr-FR" u="sng" dirty="0"/>
              <a:t> </a:t>
            </a:r>
            <a:r>
              <a:rPr lang="fr-FR" u="sng" dirty="0" smtClean="0"/>
              <a:t>                               </a:t>
            </a:r>
            <a:r>
              <a:rPr lang="fr-FR" b="1" i="1" dirty="0" smtClean="0"/>
              <a:t>Dr MEZAACHE-H</a:t>
            </a:r>
          </a:p>
          <a:p>
            <a:r>
              <a:rPr lang="fr-FR" b="1" i="1" dirty="0" smtClean="0"/>
              <a:t>               Maitre Assistante en gynéco-</a:t>
            </a:r>
            <a:r>
              <a:rPr lang="fr-FR" b="1" i="1" dirty="0" err="1" smtClean="0"/>
              <a:t>obstetrique</a:t>
            </a:r>
            <a:r>
              <a:rPr lang="fr-FR" b="1" i="1" dirty="0" smtClean="0"/>
              <a:t> </a:t>
            </a:r>
            <a:endParaRPr lang="fr-FR" b="1" i="1" dirty="0"/>
          </a:p>
        </p:txBody>
      </p:sp>
    </p:spTree>
    <p:extLst>
      <p:ext uri="{BB962C8B-B14F-4D97-AF65-F5344CB8AC3E}">
        <p14:creationId xmlns:p14="http://schemas.microsoft.com/office/powerpoint/2010/main" val="4277447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20000"/>
          </a:bodyPr>
          <a:lstStyle/>
          <a:p>
            <a:pPr marL="0" indent="0">
              <a:buNone/>
            </a:pPr>
            <a:r>
              <a:rPr lang="fr-FR" dirty="0" smtClean="0"/>
              <a:t>4-Examens complémentaires:</a:t>
            </a:r>
          </a:p>
          <a:p>
            <a:pPr>
              <a:buFont typeface="Courier New" panose="02070309020205020404" pitchFamily="49" charset="0"/>
              <a:buChar char="o"/>
            </a:pPr>
            <a:r>
              <a:rPr lang="fr-FR" dirty="0"/>
              <a:t>Dosage des HCG</a:t>
            </a:r>
            <a:r>
              <a:rPr lang="fr-FR" dirty="0" smtClean="0"/>
              <a:t>: pour affirmer </a:t>
            </a:r>
            <a:r>
              <a:rPr lang="fr-FR" dirty="0"/>
              <a:t>la grossesse et </a:t>
            </a:r>
            <a:r>
              <a:rPr lang="fr-FR" dirty="0" smtClean="0"/>
              <a:t>préciser </a:t>
            </a:r>
            <a:r>
              <a:rPr lang="fr-FR" dirty="0"/>
              <a:t>son </a:t>
            </a:r>
            <a:r>
              <a:rPr lang="fr-FR" dirty="0" smtClean="0"/>
              <a:t>évolutivité</a:t>
            </a:r>
          </a:p>
          <a:p>
            <a:pPr marL="0" indent="0">
              <a:buNone/>
            </a:pPr>
            <a:r>
              <a:rPr lang="fr-FR" dirty="0"/>
              <a:t>Les dosages d'HCG ne renseignent pas sur la localisation de l'œuf qui peut être intra- ou </a:t>
            </a:r>
            <a:r>
              <a:rPr lang="fr-FR" dirty="0" smtClean="0"/>
              <a:t>extra-utérin</a:t>
            </a:r>
          </a:p>
          <a:p>
            <a:pPr>
              <a:buFont typeface="Courier New" panose="02070309020205020404" pitchFamily="49" charset="0"/>
              <a:buChar char="o"/>
            </a:pPr>
            <a:r>
              <a:rPr lang="fr-FR" dirty="0"/>
              <a:t>Échographie</a:t>
            </a:r>
            <a:r>
              <a:rPr lang="fr-FR" dirty="0" smtClean="0"/>
              <a:t>: C'est </a:t>
            </a:r>
            <a:r>
              <a:rPr lang="fr-FR" dirty="0"/>
              <a:t>un examen </a:t>
            </a:r>
            <a:r>
              <a:rPr lang="fr-FR" dirty="0" smtClean="0"/>
              <a:t>essentiel</a:t>
            </a:r>
            <a:r>
              <a:rPr lang="fr-FR" dirty="0"/>
              <a:t>,</a:t>
            </a:r>
            <a:r>
              <a:rPr lang="fr-FR" dirty="0" smtClean="0"/>
              <a:t> </a:t>
            </a:r>
            <a:r>
              <a:rPr lang="fr-FR" dirty="0"/>
              <a:t>qui permet d'apprécier </a:t>
            </a:r>
            <a:r>
              <a:rPr lang="fr-FR" dirty="0" smtClean="0"/>
              <a:t>:</a:t>
            </a:r>
          </a:p>
          <a:p>
            <a:pPr marL="0" indent="0">
              <a:buNone/>
            </a:pPr>
            <a:r>
              <a:rPr lang="fr-FR" dirty="0" smtClean="0"/>
              <a:t> </a:t>
            </a:r>
            <a:r>
              <a:rPr lang="fr-FR" dirty="0"/>
              <a:t>■ la vitalité de l'œuf</a:t>
            </a:r>
            <a:r>
              <a:rPr lang="fr-FR" dirty="0" smtClean="0"/>
              <a:t>;</a:t>
            </a:r>
          </a:p>
          <a:p>
            <a:pPr marL="0" indent="0">
              <a:buNone/>
            </a:pPr>
            <a:r>
              <a:rPr lang="fr-FR" dirty="0" smtClean="0"/>
              <a:t> </a:t>
            </a:r>
            <a:r>
              <a:rPr lang="fr-FR" dirty="0"/>
              <a:t>■ sa topographie </a:t>
            </a:r>
            <a:r>
              <a:rPr lang="fr-FR" dirty="0" smtClean="0"/>
              <a:t>;</a:t>
            </a:r>
          </a:p>
          <a:p>
            <a:pPr marL="0" indent="0">
              <a:buNone/>
            </a:pPr>
            <a:r>
              <a:rPr lang="fr-FR" dirty="0" smtClean="0"/>
              <a:t> </a:t>
            </a:r>
            <a:r>
              <a:rPr lang="fr-FR" dirty="0"/>
              <a:t>■ sa qualité</a:t>
            </a:r>
            <a:r>
              <a:rPr lang="fr-FR" dirty="0" smtClean="0"/>
              <a:t>;</a:t>
            </a:r>
          </a:p>
          <a:p>
            <a:pPr>
              <a:buFont typeface="Wingdings" panose="05000000000000000000" pitchFamily="2" charset="2"/>
              <a:buChar char="Ø"/>
            </a:pPr>
            <a:r>
              <a:rPr lang="fr-FR" dirty="0" smtClean="0"/>
              <a:t> </a:t>
            </a:r>
            <a:r>
              <a:rPr lang="fr-FR" dirty="0"/>
              <a:t>Un œuf avec une activité cardiaque positive est un signe de bon pronostic. </a:t>
            </a:r>
            <a:endParaRPr lang="fr-FR" dirty="0" smtClean="0"/>
          </a:p>
          <a:p>
            <a:pPr>
              <a:buFont typeface="Wingdings" panose="05000000000000000000" pitchFamily="2" charset="2"/>
              <a:buChar char="Ø"/>
            </a:pPr>
            <a:r>
              <a:rPr lang="fr-FR" dirty="0"/>
              <a:t> </a:t>
            </a:r>
            <a:r>
              <a:rPr lang="fr-FR" dirty="0" smtClean="0"/>
              <a:t>Un </a:t>
            </a:r>
            <a:r>
              <a:rPr lang="fr-FR" dirty="0"/>
              <a:t>œuf clair sans embryon signe un avortement d'origine génétique</a:t>
            </a:r>
            <a:r>
              <a:rPr lang="fr-FR" dirty="0" smtClean="0"/>
              <a:t>.</a:t>
            </a:r>
          </a:p>
          <a:p>
            <a:pPr>
              <a:buFont typeface="Wingdings" panose="05000000000000000000" pitchFamily="2" charset="2"/>
              <a:buChar char="Ø"/>
            </a:pPr>
            <a:r>
              <a:rPr lang="fr-FR" dirty="0" smtClean="0"/>
              <a:t>  </a:t>
            </a:r>
            <a:r>
              <a:rPr lang="fr-FR" dirty="0"/>
              <a:t>Une image en flocons de neige sans embryon signe la môle </a:t>
            </a:r>
            <a:r>
              <a:rPr lang="fr-FR" dirty="0" err="1"/>
              <a:t>hydatiforme</a:t>
            </a:r>
            <a:r>
              <a:rPr lang="fr-FR" dirty="0"/>
              <a:t>. </a:t>
            </a:r>
            <a:endParaRPr lang="fr-FR" dirty="0" smtClean="0"/>
          </a:p>
          <a:p>
            <a:pPr>
              <a:buFont typeface="Wingdings" panose="05000000000000000000" pitchFamily="2" charset="2"/>
              <a:buChar char="q"/>
            </a:pPr>
            <a:r>
              <a:rPr lang="fr-FR" dirty="0"/>
              <a:t>Les hématomes sont fréquemment observés</a:t>
            </a:r>
          </a:p>
        </p:txBody>
      </p:sp>
    </p:spTree>
    <p:extLst>
      <p:ext uri="{BB962C8B-B14F-4D97-AF65-F5344CB8AC3E}">
        <p14:creationId xmlns:p14="http://schemas.microsoft.com/office/powerpoint/2010/main" val="1200006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Conduite </a:t>
            </a:r>
            <a:r>
              <a:rPr lang="fr-FR" dirty="0"/>
              <a:t>thérapeutique</a:t>
            </a:r>
          </a:p>
        </p:txBody>
      </p:sp>
      <p:sp>
        <p:nvSpPr>
          <p:cNvPr id="3" name="Espace réservé du contenu 2"/>
          <p:cNvSpPr>
            <a:spLocks noGrp="1"/>
          </p:cNvSpPr>
          <p:nvPr>
            <p:ph idx="1"/>
          </p:nvPr>
        </p:nvSpPr>
        <p:spPr/>
        <p:txBody>
          <a:bodyPr/>
          <a:lstStyle/>
          <a:p>
            <a:r>
              <a:rPr lang="fr-FR" dirty="0"/>
              <a:t>Dans tous les cas, il faut prévoir une prévention de l'iso-immunisation rhésus si la femme est Rh- </a:t>
            </a:r>
            <a:r>
              <a:rPr lang="fr-FR" dirty="0" smtClean="0"/>
              <a:t>(+++).</a:t>
            </a:r>
          </a:p>
          <a:p>
            <a:pPr marL="0" indent="0">
              <a:buNone/>
            </a:pPr>
            <a:r>
              <a:rPr lang="fr-FR" dirty="0" smtClean="0"/>
              <a:t>A-En </a:t>
            </a:r>
            <a:r>
              <a:rPr lang="fr-FR" dirty="0"/>
              <a:t>cas de menace </a:t>
            </a:r>
            <a:r>
              <a:rPr lang="fr-FR" dirty="0" smtClean="0"/>
              <a:t>d’avortement:</a:t>
            </a:r>
          </a:p>
          <a:p>
            <a:pPr marL="0" indent="0">
              <a:buNone/>
            </a:pPr>
            <a:r>
              <a:rPr lang="fr-FR" dirty="0" smtClean="0"/>
              <a:t>si </a:t>
            </a:r>
            <a:r>
              <a:rPr lang="fr-FR" dirty="0"/>
              <a:t>l'échographie a montré un œuf </a:t>
            </a:r>
            <a:r>
              <a:rPr lang="fr-FR" dirty="0" err="1" smtClean="0"/>
              <a:t>vivant;le</a:t>
            </a:r>
            <a:r>
              <a:rPr lang="fr-FR" dirty="0" smtClean="0"/>
              <a:t> </a:t>
            </a:r>
            <a:r>
              <a:rPr lang="fr-FR" dirty="0"/>
              <a:t>repos à domicile et l'abstinence sexuelle sont habituellement prescrits bien qu'aucune preuve d'efficacité n'ait été rapportée </a:t>
            </a:r>
            <a:r>
              <a:rPr lang="fr-FR" dirty="0" smtClean="0"/>
              <a:t>.</a:t>
            </a:r>
          </a:p>
          <a:p>
            <a:pPr marL="0" indent="0">
              <a:buNone/>
            </a:pPr>
            <a:r>
              <a:rPr lang="fr-FR" dirty="0" smtClean="0"/>
              <a:t>  </a:t>
            </a:r>
            <a:r>
              <a:rPr lang="fr-FR" dirty="0"/>
              <a:t>les antibiotiques par voie locale et générale peuvent être employés s'il existe une cervicite ou en cas </a:t>
            </a:r>
            <a:r>
              <a:rPr lang="fr-FR" dirty="0" smtClean="0"/>
              <a:t>de menace </a:t>
            </a:r>
            <a:r>
              <a:rPr lang="fr-FR" dirty="0"/>
              <a:t>d'avortement fébrile</a:t>
            </a:r>
            <a:r>
              <a:rPr lang="fr-FR" dirty="0" smtClean="0"/>
              <a:t>.</a:t>
            </a:r>
          </a:p>
          <a:p>
            <a:pPr marL="0" indent="0">
              <a:buNone/>
            </a:pPr>
            <a:r>
              <a:rPr lang="fr-FR" dirty="0" smtClean="0"/>
              <a:t> </a:t>
            </a:r>
            <a:r>
              <a:rPr lang="fr-FR" dirty="0"/>
              <a:t>On fera précéder leur administration par un prélèvement bactériologique endocervical. </a:t>
            </a:r>
          </a:p>
        </p:txBody>
      </p:sp>
    </p:spTree>
    <p:extLst>
      <p:ext uri="{BB962C8B-B14F-4D97-AF65-F5344CB8AC3E}">
        <p14:creationId xmlns:p14="http://schemas.microsoft.com/office/powerpoint/2010/main" val="2758086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pPr marL="0" indent="0">
              <a:buNone/>
            </a:pPr>
            <a:r>
              <a:rPr lang="fr-FR" dirty="0" smtClean="0"/>
              <a:t>B- si  </a:t>
            </a:r>
            <a:r>
              <a:rPr lang="fr-FR" dirty="0"/>
              <a:t>l'échographie a montré </a:t>
            </a:r>
            <a:r>
              <a:rPr lang="fr-FR" dirty="0" smtClean="0"/>
              <a:t>une grossesse arrêtée:</a:t>
            </a:r>
          </a:p>
          <a:p>
            <a:pPr>
              <a:buFont typeface="Courier New" panose="02070309020205020404" pitchFamily="49" charset="0"/>
              <a:buChar char="o"/>
            </a:pPr>
            <a:r>
              <a:rPr lang="fr-FR" dirty="0"/>
              <a:t>attendre l'expulsion spontanée à domicile si la femme </a:t>
            </a:r>
            <a:r>
              <a:rPr lang="fr-FR" dirty="0" smtClean="0"/>
              <a:t>:</a:t>
            </a:r>
          </a:p>
          <a:p>
            <a:pPr marL="0" indent="0">
              <a:buNone/>
            </a:pPr>
            <a:r>
              <a:rPr lang="fr-FR" dirty="0"/>
              <a:t> </a:t>
            </a:r>
            <a:r>
              <a:rPr lang="fr-FR" dirty="0" smtClean="0"/>
              <a:t>           </a:t>
            </a:r>
            <a:r>
              <a:rPr lang="fr-FR" dirty="0"/>
              <a:t>■ ne saigne pas</a:t>
            </a:r>
            <a:r>
              <a:rPr lang="fr-FR" dirty="0" smtClean="0"/>
              <a:t>,</a:t>
            </a:r>
          </a:p>
          <a:p>
            <a:pPr marL="0" indent="0">
              <a:buNone/>
            </a:pPr>
            <a:r>
              <a:rPr lang="fr-FR" dirty="0"/>
              <a:t> </a:t>
            </a:r>
            <a:r>
              <a:rPr lang="fr-FR" dirty="0" smtClean="0"/>
              <a:t>           </a:t>
            </a:r>
            <a:r>
              <a:rPr lang="fr-FR" dirty="0"/>
              <a:t>■ a des saignements qui ne dépassent pas le volume des règles, </a:t>
            </a:r>
            <a:endParaRPr lang="fr-FR" dirty="0" smtClean="0"/>
          </a:p>
          <a:p>
            <a:pPr marL="0" indent="0">
              <a:buNone/>
            </a:pPr>
            <a:r>
              <a:rPr lang="fr-FR" dirty="0"/>
              <a:t> </a:t>
            </a:r>
            <a:r>
              <a:rPr lang="fr-FR" dirty="0" smtClean="0"/>
              <a:t>           ■ </a:t>
            </a:r>
            <a:r>
              <a:rPr lang="fr-FR" dirty="0"/>
              <a:t>n'a pas de </a:t>
            </a:r>
            <a:r>
              <a:rPr lang="fr-FR" dirty="0" smtClean="0"/>
              <a:t>fièvre</a:t>
            </a:r>
          </a:p>
          <a:p>
            <a:pPr>
              <a:buFont typeface="Courier New" panose="02070309020205020404" pitchFamily="49" charset="0"/>
              <a:buChar char="o"/>
            </a:pPr>
            <a:r>
              <a:rPr lang="fr-FR" dirty="0" smtClean="0"/>
              <a:t>  Après </a:t>
            </a:r>
            <a:r>
              <a:rPr lang="fr-FR" dirty="0"/>
              <a:t>discussion avec la patiente, il est possible d'envisager l'expulsion de la grossesse arrêtée. Deux méthodes sont disponibles :</a:t>
            </a:r>
          </a:p>
          <a:p>
            <a:pPr marL="0" indent="0">
              <a:buNone/>
            </a:pPr>
            <a:r>
              <a:rPr lang="fr-FR" dirty="0"/>
              <a:t>• un traitement médical par prostaglandines si l'œuf est de petite taille et les hémorragies peu importantes</a:t>
            </a:r>
            <a:r>
              <a:rPr lang="fr-FR" dirty="0" smtClean="0"/>
              <a:t>;</a:t>
            </a:r>
          </a:p>
          <a:p>
            <a:pPr marL="0" indent="0">
              <a:buNone/>
            </a:pPr>
            <a:r>
              <a:rPr lang="fr-FR" dirty="0" smtClean="0"/>
              <a:t> </a:t>
            </a:r>
            <a:r>
              <a:rPr lang="fr-FR" dirty="0"/>
              <a:t>• un traitement chirurgical dans les autres cas. Ce traitement chirurgical : - implique l'hospitalisation, la réalisation d'un bilan préopératoire et d'une consultation d'anesthésie, - se déroule sous anesthésie générale ou locale : dilatation du col, aspiration avec une canule, </a:t>
            </a:r>
          </a:p>
          <a:p>
            <a:endParaRPr lang="fr-FR" dirty="0"/>
          </a:p>
        </p:txBody>
      </p:sp>
    </p:spTree>
    <p:extLst>
      <p:ext uri="{BB962C8B-B14F-4D97-AF65-F5344CB8AC3E}">
        <p14:creationId xmlns:p14="http://schemas.microsoft.com/office/powerpoint/2010/main" val="1408603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marL="0" indent="0">
              <a:buNone/>
            </a:pPr>
            <a:r>
              <a:rPr lang="fr-FR" dirty="0" smtClean="0"/>
              <a:t>C- En </a:t>
            </a:r>
            <a:r>
              <a:rPr lang="fr-FR" dirty="0"/>
              <a:t>cas d’avortement en cours, l 'évolution spontanée se ferait vers une majoration des hémorragies et des douleurs, l'ouverture du col, l'expulsion de l'œuf qui est parfois très </a:t>
            </a:r>
            <a:r>
              <a:rPr lang="fr-FR" dirty="0" smtClean="0"/>
              <a:t>hémorragique</a:t>
            </a:r>
          </a:p>
          <a:p>
            <a:r>
              <a:rPr lang="fr-FR" dirty="0"/>
              <a:t>Une FCSP ne nécessitera aucun traitement s'il est complet (expulsion complète de l'œuf). Un traitement ne sera indiqué que si la fausse couche est incomplète, c'est à dire qu'il persiste du matériel intra utérin à l'échographie </a:t>
            </a:r>
            <a:r>
              <a:rPr lang="fr-FR" dirty="0" err="1"/>
              <a:t>endovaginale</a:t>
            </a:r>
            <a:r>
              <a:rPr lang="fr-FR" dirty="0"/>
              <a:t> ou hémorragique</a:t>
            </a:r>
          </a:p>
          <a:p>
            <a:endParaRPr lang="fr-FR" dirty="0"/>
          </a:p>
        </p:txBody>
      </p:sp>
    </p:spTree>
    <p:extLst>
      <p:ext uri="{BB962C8B-B14F-4D97-AF65-F5344CB8AC3E}">
        <p14:creationId xmlns:p14="http://schemas.microsoft.com/office/powerpoint/2010/main" val="24201671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a:bodyPr>
          <a:lstStyle/>
          <a:p>
            <a:r>
              <a:rPr lang="fr-FR" dirty="0" smtClean="0"/>
              <a:t>Deux </a:t>
            </a:r>
            <a:r>
              <a:rPr lang="fr-FR" dirty="0"/>
              <a:t>possibilités thérapeutiques de prise en charge d'une FCSP </a:t>
            </a:r>
            <a:r>
              <a:rPr lang="fr-FR" dirty="0" smtClean="0"/>
              <a:t>incomplète</a:t>
            </a:r>
          </a:p>
          <a:p>
            <a:pPr marL="0" indent="0">
              <a:buNone/>
            </a:pPr>
            <a:r>
              <a:rPr lang="fr-FR" dirty="0" smtClean="0"/>
              <a:t> </a:t>
            </a:r>
            <a:r>
              <a:rPr lang="fr-FR" dirty="0"/>
              <a:t>=:&gt; </a:t>
            </a:r>
            <a:r>
              <a:rPr lang="fr-FR" dirty="0" smtClean="0"/>
              <a:t> Aspiration </a:t>
            </a:r>
            <a:r>
              <a:rPr lang="fr-FR" dirty="0" err="1"/>
              <a:t>endo</a:t>
            </a:r>
            <a:r>
              <a:rPr lang="fr-FR" dirty="0"/>
              <a:t>-utérine par une canule d'aspiration reliée à un « aspirateur » éventuellement complété par un curetage doux. L'examen anatomopathologique des débris ovulaires sera réalisé </a:t>
            </a:r>
            <a:r>
              <a:rPr lang="fr-FR" dirty="0" smtClean="0"/>
              <a:t>(</a:t>
            </a:r>
            <a:r>
              <a:rPr lang="fr-FR" dirty="0"/>
              <a:t>parfois, découverte d'une môle </a:t>
            </a:r>
            <a:r>
              <a:rPr lang="fr-FR" dirty="0" err="1"/>
              <a:t>hydatiforme</a:t>
            </a:r>
            <a:r>
              <a:rPr lang="fr-FR" dirty="0" smtClean="0"/>
              <a:t>).</a:t>
            </a:r>
          </a:p>
          <a:p>
            <a:pPr marL="0" indent="0">
              <a:buNone/>
            </a:pPr>
            <a:r>
              <a:rPr lang="fr-FR" dirty="0" smtClean="0"/>
              <a:t> </a:t>
            </a:r>
            <a:r>
              <a:rPr lang="fr-FR" dirty="0"/>
              <a:t>=:&gt; Abstention thérapeutique en attente de l'expulsion spontanée et complète de l'œuf. Il faudra ensuite s 'assurer de la vacuité utérine. La patiente doit être informée du risque d'échec ou de fausse couche spontanée hémorragique pouvant indiquer la réalisation d'une aspiration </a:t>
            </a:r>
            <a:r>
              <a:rPr lang="fr-FR" dirty="0" err="1"/>
              <a:t>endo</a:t>
            </a:r>
            <a:r>
              <a:rPr lang="fr-FR" dirty="0"/>
              <a:t>-utérine secondaire. </a:t>
            </a:r>
            <a:endParaRPr lang="fr-FR" dirty="0" smtClean="0"/>
          </a:p>
          <a:p>
            <a:r>
              <a:rPr lang="fr-FR" dirty="0"/>
              <a:t>Une aspiration </a:t>
            </a:r>
            <a:r>
              <a:rPr lang="fr-FR" dirty="0" err="1"/>
              <a:t>endo</a:t>
            </a:r>
            <a:r>
              <a:rPr lang="fr-FR" dirty="0"/>
              <a:t>-utérine sera indiquée en urgence en cas d'avortement spontané précoce hémorragique</a:t>
            </a:r>
            <a:r>
              <a:rPr lang="fr-FR" dirty="0" smtClean="0"/>
              <a:t>.</a:t>
            </a:r>
          </a:p>
          <a:p>
            <a:r>
              <a:rPr lang="fr-FR" dirty="0"/>
              <a:t>Le produit d’avortement est systématiquement envoyé pour examen anatomopathologique</a:t>
            </a:r>
          </a:p>
        </p:txBody>
      </p:sp>
    </p:spTree>
    <p:extLst>
      <p:ext uri="{BB962C8B-B14F-4D97-AF65-F5344CB8AC3E}">
        <p14:creationId xmlns:p14="http://schemas.microsoft.com/office/powerpoint/2010/main" val="7547865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COMPLICATIONS DES AVORTEMENTS SPONTANE</a:t>
            </a:r>
          </a:p>
        </p:txBody>
      </p:sp>
      <p:sp>
        <p:nvSpPr>
          <p:cNvPr id="3" name="Espace réservé du contenu 2"/>
          <p:cNvSpPr>
            <a:spLocks noGrp="1"/>
          </p:cNvSpPr>
          <p:nvPr>
            <p:ph idx="1"/>
          </p:nvPr>
        </p:nvSpPr>
        <p:spPr/>
        <p:txBody>
          <a:bodyPr/>
          <a:lstStyle/>
          <a:p>
            <a:r>
              <a:rPr lang="fr-FR" dirty="0"/>
              <a:t>Hémorragies : par rétention, perforation</a:t>
            </a:r>
            <a:r>
              <a:rPr lang="fr-FR" dirty="0" smtClean="0"/>
              <a:t>…</a:t>
            </a:r>
          </a:p>
          <a:p>
            <a:r>
              <a:rPr lang="fr-FR" dirty="0" smtClean="0"/>
              <a:t> Infection </a:t>
            </a:r>
            <a:r>
              <a:rPr lang="fr-FR" dirty="0"/>
              <a:t>: par rétention, perforation ou geste </a:t>
            </a:r>
            <a:r>
              <a:rPr lang="fr-FR" dirty="0" err="1"/>
              <a:t>endo</a:t>
            </a:r>
            <a:r>
              <a:rPr lang="fr-FR" dirty="0"/>
              <a:t>-utérin septique </a:t>
            </a:r>
            <a:endParaRPr lang="fr-FR" dirty="0" smtClean="0"/>
          </a:p>
          <a:p>
            <a:r>
              <a:rPr lang="fr-FR" dirty="0" smtClean="0"/>
              <a:t> Rétention</a:t>
            </a:r>
          </a:p>
          <a:p>
            <a:r>
              <a:rPr lang="fr-FR" dirty="0" smtClean="0"/>
              <a:t>  Perforation</a:t>
            </a:r>
          </a:p>
          <a:p>
            <a:r>
              <a:rPr lang="fr-FR" dirty="0" smtClean="0"/>
              <a:t>  </a:t>
            </a:r>
            <a:r>
              <a:rPr lang="fr-FR" dirty="0"/>
              <a:t>Syndrome d’</a:t>
            </a:r>
            <a:r>
              <a:rPr lang="fr-FR" dirty="0" err="1"/>
              <a:t>Asherman</a:t>
            </a:r>
            <a:r>
              <a:rPr lang="fr-FR" dirty="0"/>
              <a:t> : synéchies utérines secondaires à un </a:t>
            </a:r>
            <a:r>
              <a:rPr lang="fr-FR" dirty="0" smtClean="0"/>
              <a:t>curetage</a:t>
            </a:r>
          </a:p>
          <a:p>
            <a:r>
              <a:rPr lang="fr-FR" dirty="0" smtClean="0"/>
              <a:t> </a:t>
            </a:r>
            <a:r>
              <a:rPr lang="fr-FR" dirty="0"/>
              <a:t>Allo-immunisation rhésus</a:t>
            </a:r>
          </a:p>
        </p:txBody>
      </p:sp>
    </p:spTree>
    <p:extLst>
      <p:ext uri="{BB962C8B-B14F-4D97-AF65-F5344CB8AC3E}">
        <p14:creationId xmlns:p14="http://schemas.microsoft.com/office/powerpoint/2010/main" val="35381743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DIAGNOSTIC ETIOLOGIQUE : </a:t>
            </a:r>
          </a:p>
        </p:txBody>
      </p:sp>
      <p:sp>
        <p:nvSpPr>
          <p:cNvPr id="3" name="Espace réservé du contenu 2"/>
          <p:cNvSpPr>
            <a:spLocks noGrp="1"/>
          </p:cNvSpPr>
          <p:nvPr>
            <p:ph idx="1"/>
          </p:nvPr>
        </p:nvSpPr>
        <p:spPr/>
        <p:txBody>
          <a:bodyPr>
            <a:normAutofit/>
          </a:bodyPr>
          <a:lstStyle/>
          <a:p>
            <a:r>
              <a:rPr lang="fr-FR" dirty="0" smtClean="0"/>
              <a:t>il </a:t>
            </a:r>
            <a:r>
              <a:rPr lang="fr-FR" dirty="0"/>
              <a:t>ne pourra être </a:t>
            </a:r>
            <a:r>
              <a:rPr lang="fr-FR" dirty="0" smtClean="0"/>
              <a:t>précisé </a:t>
            </a:r>
            <a:r>
              <a:rPr lang="fr-FR" dirty="0"/>
              <a:t>qu'après l'expulsion de </a:t>
            </a:r>
            <a:r>
              <a:rPr lang="fr-FR" dirty="0" smtClean="0"/>
              <a:t>l'œuf :</a:t>
            </a:r>
          </a:p>
          <a:p>
            <a:endParaRPr lang="fr-FR" dirty="0"/>
          </a:p>
          <a:p>
            <a:r>
              <a:rPr lang="fr-FR" dirty="0" smtClean="0"/>
              <a:t>Origine chromosomique:</a:t>
            </a:r>
          </a:p>
          <a:p>
            <a:pPr marL="0" indent="0">
              <a:buNone/>
            </a:pPr>
            <a:r>
              <a:rPr lang="fr-FR" dirty="0"/>
              <a:t>Les fausses couches d'origine chromosomique sont les plus fréquentes, Les anomalies chromosomiques sont responsables de 60 % des avortements uniques et cette fréquence est d’autant plus grande que l’avortement est précoce (70 % avant 6 SA). Dans 96 % des cas, il s’agit d’anomalies de nombre .</a:t>
            </a:r>
            <a:r>
              <a:rPr lang="fr-FR" dirty="0" smtClean="0"/>
              <a:t>Elles </a:t>
            </a:r>
            <a:r>
              <a:rPr lang="fr-FR" dirty="0"/>
              <a:t>sont favorisées par l'âge maternel et le vieillissement des </a:t>
            </a:r>
            <a:r>
              <a:rPr lang="fr-FR" dirty="0" smtClean="0"/>
              <a:t>gamètes. L'examen </a:t>
            </a:r>
            <a:r>
              <a:rPr lang="fr-FR" dirty="0"/>
              <a:t>du placenta, l'enquête pratiquée, l'étude du caryotype peuvent en apporter la preuve. </a:t>
            </a:r>
          </a:p>
        </p:txBody>
      </p:sp>
    </p:spTree>
    <p:extLst>
      <p:ext uri="{BB962C8B-B14F-4D97-AF65-F5344CB8AC3E}">
        <p14:creationId xmlns:p14="http://schemas.microsoft.com/office/powerpoint/2010/main" val="4996292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Causes </a:t>
            </a:r>
            <a:r>
              <a:rPr lang="fr-FR" dirty="0" smtClean="0"/>
              <a:t>infectieuses:</a:t>
            </a:r>
          </a:p>
          <a:p>
            <a:pPr marL="0" indent="0">
              <a:buNone/>
            </a:pPr>
            <a:r>
              <a:rPr lang="fr-FR" dirty="0" smtClean="0"/>
              <a:t>   L'infection </a:t>
            </a:r>
            <a:r>
              <a:rPr lang="fr-FR" dirty="0"/>
              <a:t>est la seconde cause de fausse couche (15 %); elle peut être </a:t>
            </a:r>
            <a:r>
              <a:rPr lang="fr-FR" dirty="0" smtClean="0"/>
              <a:t>soit:</a:t>
            </a:r>
          </a:p>
          <a:p>
            <a:pPr>
              <a:buFont typeface="Wingdings" panose="05000000000000000000" pitchFamily="2" charset="2"/>
              <a:buChar char="§"/>
            </a:pPr>
            <a:r>
              <a:rPr lang="fr-FR" dirty="0"/>
              <a:t>    générale: virale ,</a:t>
            </a:r>
            <a:r>
              <a:rPr lang="fr-FR" dirty="0" smtClean="0"/>
              <a:t> </a:t>
            </a:r>
            <a:r>
              <a:rPr lang="fr-FR" dirty="0"/>
              <a:t>à germes banals </a:t>
            </a:r>
            <a:r>
              <a:rPr lang="fr-FR" dirty="0" smtClean="0"/>
              <a:t>ou </a:t>
            </a:r>
            <a:r>
              <a:rPr lang="fr-FR" dirty="0"/>
              <a:t>parasitaires </a:t>
            </a:r>
          </a:p>
          <a:p>
            <a:pPr>
              <a:buFont typeface="Wingdings" panose="05000000000000000000" pitchFamily="2" charset="2"/>
              <a:buChar char="§"/>
            </a:pPr>
            <a:r>
              <a:rPr lang="fr-FR" dirty="0" smtClean="0"/>
              <a:t>   locale </a:t>
            </a:r>
            <a:r>
              <a:rPr lang="fr-FR" dirty="0"/>
              <a:t>: cervicite, </a:t>
            </a:r>
            <a:r>
              <a:rPr lang="fr-FR" dirty="0" smtClean="0"/>
              <a:t>endométrite, </a:t>
            </a:r>
            <a:r>
              <a:rPr lang="fr-FR" dirty="0" err="1"/>
              <a:t>vaginoses</a:t>
            </a:r>
            <a:r>
              <a:rPr lang="fr-FR" dirty="0"/>
              <a:t> bactériennes</a:t>
            </a:r>
            <a:endParaRPr lang="fr-FR" dirty="0" smtClean="0"/>
          </a:p>
          <a:p>
            <a:pPr marL="0" indent="0">
              <a:buNone/>
            </a:pPr>
            <a:endParaRPr lang="fr-FR" dirty="0"/>
          </a:p>
          <a:p>
            <a:pPr marL="0" indent="0">
              <a:buNone/>
            </a:pPr>
            <a:r>
              <a:rPr lang="fr-FR" dirty="0"/>
              <a:t>   Ces causes infectieuses sont à rechercher si la fausse couche a lieu dans un contexte fébrile.</a:t>
            </a:r>
          </a:p>
        </p:txBody>
      </p:sp>
    </p:spTree>
    <p:extLst>
      <p:ext uri="{BB962C8B-B14F-4D97-AF65-F5344CB8AC3E}">
        <p14:creationId xmlns:p14="http://schemas.microsoft.com/office/powerpoint/2010/main" val="11895817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Malformations </a:t>
            </a:r>
            <a:r>
              <a:rPr lang="fr-FR" dirty="0" smtClean="0"/>
              <a:t>utérines :</a:t>
            </a:r>
          </a:p>
          <a:p>
            <a:pPr marL="0" indent="0">
              <a:buNone/>
            </a:pPr>
            <a:r>
              <a:rPr lang="fr-FR" dirty="0" smtClean="0"/>
              <a:t> Les </a:t>
            </a:r>
            <a:r>
              <a:rPr lang="fr-FR" dirty="0"/>
              <a:t>malformations utérines sont responsables de fausses couches </a:t>
            </a:r>
            <a:r>
              <a:rPr lang="fr-FR" dirty="0" smtClean="0"/>
              <a:t>tardives. </a:t>
            </a:r>
            <a:r>
              <a:rPr lang="fr-FR" dirty="0"/>
              <a:t>Il peut s'agir de : </a:t>
            </a:r>
            <a:endParaRPr lang="fr-FR" dirty="0" smtClean="0"/>
          </a:p>
          <a:p>
            <a:pPr marL="0" indent="0">
              <a:buNone/>
            </a:pPr>
            <a:r>
              <a:rPr lang="fr-FR" dirty="0"/>
              <a:t> </a:t>
            </a:r>
            <a:r>
              <a:rPr lang="fr-FR" dirty="0" smtClean="0"/>
              <a:t>      ■ </a:t>
            </a:r>
            <a:r>
              <a:rPr lang="fr-FR" dirty="0"/>
              <a:t>anomalies congénitales : hypoplasie, utérus bicorne, cloisonné </a:t>
            </a:r>
            <a:r>
              <a:rPr lang="fr-FR" dirty="0" smtClean="0"/>
              <a:t>;</a:t>
            </a:r>
          </a:p>
          <a:p>
            <a:pPr marL="0" indent="0">
              <a:buNone/>
            </a:pPr>
            <a:r>
              <a:rPr lang="fr-FR" dirty="0"/>
              <a:t> </a:t>
            </a:r>
            <a:r>
              <a:rPr lang="fr-FR" dirty="0" smtClean="0"/>
              <a:t>      </a:t>
            </a:r>
            <a:r>
              <a:rPr lang="fr-FR" dirty="0"/>
              <a:t>■ anomalies dues à la prise de </a:t>
            </a:r>
            <a:r>
              <a:rPr lang="fr-FR" dirty="0" err="1"/>
              <a:t>diéthylstilbestrol</a:t>
            </a:r>
            <a:r>
              <a:rPr lang="fr-FR" dirty="0"/>
              <a:t> (</a:t>
            </a:r>
            <a:r>
              <a:rPr lang="fr-FR" dirty="0" err="1"/>
              <a:t>Distilbène</a:t>
            </a:r>
            <a:r>
              <a:rPr lang="fr-FR" dirty="0"/>
              <a:t>®) par la mère </a:t>
            </a:r>
            <a:r>
              <a:rPr lang="fr-FR" dirty="0" smtClean="0"/>
              <a:t>  pendant </a:t>
            </a:r>
            <a:r>
              <a:rPr lang="fr-FR" dirty="0"/>
              <a:t>la grossesse ; </a:t>
            </a:r>
            <a:endParaRPr lang="fr-FR" dirty="0" smtClean="0"/>
          </a:p>
          <a:p>
            <a:pPr marL="0" indent="0">
              <a:buNone/>
            </a:pPr>
            <a:r>
              <a:rPr lang="fr-FR" dirty="0"/>
              <a:t> </a:t>
            </a:r>
            <a:r>
              <a:rPr lang="fr-FR" dirty="0" smtClean="0"/>
              <a:t>      ■ </a:t>
            </a:r>
            <a:r>
              <a:rPr lang="fr-FR" dirty="0"/>
              <a:t>anomalies acquises : fibromes, synéchies, béances cervicales primitives ou secondaires à des dilatations forcées instrumentales</a:t>
            </a:r>
          </a:p>
        </p:txBody>
      </p:sp>
    </p:spTree>
    <p:extLst>
      <p:ext uri="{BB962C8B-B14F-4D97-AF65-F5344CB8AC3E}">
        <p14:creationId xmlns:p14="http://schemas.microsoft.com/office/powerpoint/2010/main" val="4474906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dirty="0"/>
              <a:t>Causes </a:t>
            </a:r>
            <a:r>
              <a:rPr lang="fr-FR" dirty="0" smtClean="0"/>
              <a:t>endocriniennes:</a:t>
            </a:r>
          </a:p>
          <a:p>
            <a:pPr marL="0" indent="0">
              <a:buNone/>
            </a:pPr>
            <a:r>
              <a:rPr lang="fr-FR" dirty="0"/>
              <a:t> Les causes endocriniennes sont liées à une insuffisance lutéale; L'endomètre ayant un développement inadéquat, l'implantation se fait mal et l'avortement se </a:t>
            </a:r>
            <a:r>
              <a:rPr lang="fr-FR" dirty="0" smtClean="0"/>
              <a:t>produit.</a:t>
            </a:r>
          </a:p>
          <a:p>
            <a:r>
              <a:rPr lang="fr-FR" dirty="0"/>
              <a:t>Causes </a:t>
            </a:r>
            <a:r>
              <a:rPr lang="fr-FR" dirty="0" smtClean="0"/>
              <a:t>immunologiques:</a:t>
            </a:r>
          </a:p>
          <a:p>
            <a:pPr marL="0" indent="0">
              <a:buNone/>
            </a:pPr>
            <a:r>
              <a:rPr lang="fr-FR" dirty="0"/>
              <a:t>Les causes immunologiques doivent être recherchées en cas de fausses couches à répétition. Il s'agit d'une diminution de la tolérance maternelle vis-à-vis de l'œuf .</a:t>
            </a:r>
            <a:r>
              <a:rPr lang="fr-FR" dirty="0" smtClean="0"/>
              <a:t>Parmi </a:t>
            </a:r>
            <a:r>
              <a:rPr lang="fr-FR" dirty="0"/>
              <a:t>les mécanismes on note la présence </a:t>
            </a:r>
            <a:r>
              <a:rPr lang="fr-FR" dirty="0" smtClean="0"/>
              <a:t>:</a:t>
            </a:r>
          </a:p>
          <a:p>
            <a:pPr marL="0" indent="0">
              <a:buNone/>
            </a:pPr>
            <a:r>
              <a:rPr lang="fr-FR" dirty="0"/>
              <a:t>d'anticorps </a:t>
            </a:r>
            <a:r>
              <a:rPr lang="fr-FR" dirty="0" err="1" smtClean="0"/>
              <a:t>antiphospholipides</a:t>
            </a:r>
            <a:r>
              <a:rPr lang="fr-FR" dirty="0"/>
              <a:t> , </a:t>
            </a:r>
            <a:r>
              <a:rPr lang="fr-FR" dirty="0" smtClean="0"/>
              <a:t> </a:t>
            </a:r>
            <a:r>
              <a:rPr lang="fr-FR" dirty="0"/>
              <a:t>d'une thrombophilie acquise (déficit en protéine S, résistance en protéine C activée, </a:t>
            </a:r>
            <a:r>
              <a:rPr lang="fr-FR" dirty="0" err="1"/>
              <a:t>hyperhomocystéinémie</a:t>
            </a:r>
            <a:r>
              <a:rPr lang="fr-FR" dirty="0"/>
              <a:t>) ou congénitale (mutation du facteur V </a:t>
            </a:r>
            <a:r>
              <a:rPr lang="fr-FR" dirty="0" err="1"/>
              <a:t>Leiden</a:t>
            </a:r>
            <a:r>
              <a:rPr lang="fr-FR" dirty="0"/>
              <a:t>, du facteur II); </a:t>
            </a:r>
            <a:r>
              <a:rPr lang="fr-FR" dirty="0" smtClean="0"/>
              <a:t>………</a:t>
            </a:r>
            <a:endParaRPr lang="fr-FR" dirty="0"/>
          </a:p>
          <a:p>
            <a:pPr marL="0" indent="0">
              <a:buNone/>
            </a:pPr>
            <a:endParaRPr lang="fr-FR" dirty="0"/>
          </a:p>
        </p:txBody>
      </p:sp>
    </p:spTree>
    <p:extLst>
      <p:ext uri="{BB962C8B-B14F-4D97-AF65-F5344CB8AC3E}">
        <p14:creationId xmlns:p14="http://schemas.microsoft.com/office/powerpoint/2010/main" val="2854405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Introduction - Définitions</a:t>
            </a:r>
          </a:p>
        </p:txBody>
      </p:sp>
      <p:sp>
        <p:nvSpPr>
          <p:cNvPr id="3" name="Espace réservé du contenu 2"/>
          <p:cNvSpPr>
            <a:spLocks noGrp="1"/>
          </p:cNvSpPr>
          <p:nvPr>
            <p:ph idx="1"/>
          </p:nvPr>
        </p:nvSpPr>
        <p:spPr/>
        <p:txBody>
          <a:bodyPr/>
          <a:lstStyle/>
          <a:p>
            <a:r>
              <a:rPr lang="fr-FR" dirty="0"/>
              <a:t>La survenue d’un avortement spontané (AS) est la plus fréquente des complications gravidiques. Selon l’Organisation mondiale de la santé, il s’agit de l’expulsion ou de l’extraction hors de la mère d’un embryon ou d’un fœtus de moins de 500 g. </a:t>
            </a:r>
            <a:endParaRPr lang="fr-FR" dirty="0" smtClean="0"/>
          </a:p>
          <a:p>
            <a:r>
              <a:rPr lang="fr-FR" dirty="0" smtClean="0"/>
              <a:t>Par </a:t>
            </a:r>
            <a:r>
              <a:rPr lang="fr-FR" dirty="0"/>
              <a:t>principe sont exclues de cette définition les grossesses molaires et ectopiques</a:t>
            </a:r>
          </a:p>
        </p:txBody>
      </p:sp>
    </p:spTree>
    <p:extLst>
      <p:ext uri="{BB962C8B-B14F-4D97-AF65-F5344CB8AC3E}">
        <p14:creationId xmlns:p14="http://schemas.microsoft.com/office/powerpoint/2010/main" val="190721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Diagnostic différentiel</a:t>
            </a:r>
          </a:p>
        </p:txBody>
      </p:sp>
      <p:sp>
        <p:nvSpPr>
          <p:cNvPr id="3" name="Espace réservé du contenu 2"/>
          <p:cNvSpPr>
            <a:spLocks noGrp="1"/>
          </p:cNvSpPr>
          <p:nvPr>
            <p:ph idx="1"/>
          </p:nvPr>
        </p:nvSpPr>
        <p:spPr/>
        <p:txBody>
          <a:bodyPr/>
          <a:lstStyle/>
          <a:p>
            <a:endParaRPr lang="fr-FR" dirty="0" smtClean="0"/>
          </a:p>
          <a:p>
            <a:endParaRPr lang="fr-FR" dirty="0"/>
          </a:p>
          <a:p>
            <a:r>
              <a:rPr lang="fr-FR" dirty="0" smtClean="0"/>
              <a:t>Lésion </a:t>
            </a:r>
            <a:r>
              <a:rPr lang="fr-FR" dirty="0"/>
              <a:t>bénignes et malignes du vagin ou du col </a:t>
            </a:r>
            <a:r>
              <a:rPr lang="fr-FR" dirty="0" smtClean="0"/>
              <a:t>utérin</a:t>
            </a:r>
          </a:p>
          <a:p>
            <a:r>
              <a:rPr lang="fr-FR" dirty="0"/>
              <a:t>Grossesse </a:t>
            </a:r>
            <a:r>
              <a:rPr lang="fr-FR" dirty="0" smtClean="0"/>
              <a:t>extra-utérine</a:t>
            </a:r>
          </a:p>
          <a:p>
            <a:r>
              <a:rPr lang="fr-FR" dirty="0" smtClean="0"/>
              <a:t> </a:t>
            </a:r>
            <a:r>
              <a:rPr lang="fr-FR" dirty="0"/>
              <a:t>Môle </a:t>
            </a:r>
            <a:r>
              <a:rPr lang="fr-FR" dirty="0" err="1"/>
              <a:t>hydatiforme</a:t>
            </a:r>
            <a:r>
              <a:rPr lang="fr-FR" dirty="0"/>
              <a:t>  </a:t>
            </a:r>
            <a:endParaRPr lang="fr-FR" dirty="0" smtClean="0"/>
          </a:p>
          <a:p>
            <a:r>
              <a:rPr lang="fr-FR" dirty="0" smtClean="0"/>
              <a:t>Placenta </a:t>
            </a:r>
            <a:r>
              <a:rPr lang="fr-FR" dirty="0"/>
              <a:t>bas inséré</a:t>
            </a:r>
          </a:p>
        </p:txBody>
      </p:sp>
    </p:spTree>
    <p:extLst>
      <p:ext uri="{BB962C8B-B14F-4D97-AF65-F5344CB8AC3E}">
        <p14:creationId xmlns:p14="http://schemas.microsoft.com/office/powerpoint/2010/main" val="42006554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TRAITEMENT PREVENTIF </a:t>
            </a:r>
            <a:r>
              <a:rPr lang="fr-FR" dirty="0" smtClean="0"/>
              <a:t>:</a:t>
            </a:r>
          </a:p>
          <a:p>
            <a:r>
              <a:rPr lang="fr-FR" dirty="0" smtClean="0"/>
              <a:t> </a:t>
            </a:r>
            <a:r>
              <a:rPr lang="fr-FR" dirty="0"/>
              <a:t>La mise en évidence d'une des étiologies </a:t>
            </a:r>
            <a:r>
              <a:rPr lang="fr-FR" dirty="0" smtClean="0"/>
              <a:t>ci-dessus </a:t>
            </a:r>
            <a:r>
              <a:rPr lang="fr-FR" dirty="0"/>
              <a:t>impose la mise en route d'un traitement adapté. Si aucune cause n'est retrouvée, il n'est pas recommandé de prescrire de l'aspirine, des HBPM ou des immunoglobulines intra veineuses pour prévenir les récidives. Il est recommandé de prescrire un traitement associant de l'aspirine et une HBPM uniquement en cas de SAPL. Pour les patientes ayant une thrombophilie génétique mais sans manifestation clinique personnelle, l'association de l'aspirine et d'une HBPM n'est pas </a:t>
            </a:r>
            <a:r>
              <a:rPr lang="fr-FR" dirty="0" smtClean="0"/>
              <a:t> </a:t>
            </a:r>
            <a:r>
              <a:rPr lang="fr-FR" dirty="0"/>
              <a:t>recommandée pour prévenir les récidives ..</a:t>
            </a:r>
          </a:p>
        </p:txBody>
      </p:sp>
    </p:spTree>
    <p:extLst>
      <p:ext uri="{BB962C8B-B14F-4D97-AF65-F5344CB8AC3E}">
        <p14:creationId xmlns:p14="http://schemas.microsoft.com/office/powerpoint/2010/main" val="277447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endParaRPr lang="fr-FR" dirty="0"/>
          </a:p>
        </p:txBody>
      </p:sp>
      <p:sp>
        <p:nvSpPr>
          <p:cNvPr id="3" name="Espace réservé du contenu 2"/>
          <p:cNvSpPr>
            <a:spLocks noGrp="1"/>
          </p:cNvSpPr>
          <p:nvPr>
            <p:ph idx="1"/>
          </p:nvPr>
        </p:nvSpPr>
        <p:spPr/>
        <p:txBody>
          <a:bodyPr>
            <a:normAutofit fontScale="85000" lnSpcReduction="10000"/>
          </a:bodyPr>
          <a:lstStyle/>
          <a:p>
            <a:r>
              <a:rPr lang="fr-FR" dirty="0"/>
              <a:t>On appelle : </a:t>
            </a:r>
            <a:endParaRPr lang="fr-FR" dirty="0" smtClean="0"/>
          </a:p>
          <a:p>
            <a:r>
              <a:rPr lang="fr-FR" dirty="0" smtClean="0"/>
              <a:t>■ </a:t>
            </a:r>
            <a:r>
              <a:rPr lang="fr-FR" dirty="0"/>
              <a:t>menace </a:t>
            </a:r>
            <a:r>
              <a:rPr lang="fr-FR" dirty="0" smtClean="0"/>
              <a:t>d'avortement: </a:t>
            </a:r>
            <a:r>
              <a:rPr lang="fr-FR" dirty="0"/>
              <a:t>la survenue de métrorragies non douloureuses pendant la période de gestation avant 22 SA. La grossesse peut se poursuivre ou s'interrompre ultérieurement; </a:t>
            </a:r>
            <a:endParaRPr lang="fr-FR" dirty="0" smtClean="0"/>
          </a:p>
          <a:p>
            <a:r>
              <a:rPr lang="fr-FR" dirty="0" smtClean="0"/>
              <a:t>■ </a:t>
            </a:r>
            <a:r>
              <a:rPr lang="fr-FR" dirty="0"/>
              <a:t>avortement spontané (AS) ou « fausse couche </a:t>
            </a:r>
            <a:r>
              <a:rPr lang="fr-FR" dirty="0" smtClean="0"/>
              <a:t>»: </a:t>
            </a:r>
            <a:r>
              <a:rPr lang="fr-FR" dirty="0"/>
              <a:t>l'arrêt, sans intervention extérieure, d'une grossesse avant qu'elle ait atteint l'âge de la viabilité fœtale, soit actuellement pour l'OMS moins de 22 SA et/ou moins de 500 g, ce qui le distingue de l'accouchement prématuré. L'avortement sera précoce s'il apparaît avant 12 SA et tardif au-delà ; </a:t>
            </a:r>
            <a:endParaRPr lang="fr-FR" dirty="0" smtClean="0"/>
          </a:p>
          <a:p>
            <a:pPr marL="0" indent="0">
              <a:buNone/>
            </a:pPr>
            <a:r>
              <a:rPr lang="fr-FR" dirty="0"/>
              <a:t>Une fausse couche </a:t>
            </a:r>
            <a:r>
              <a:rPr lang="fr-FR" dirty="0" smtClean="0"/>
              <a:t>(FCSP) </a:t>
            </a:r>
            <a:r>
              <a:rPr lang="fr-FR" dirty="0"/>
              <a:t>peut correspondre </a:t>
            </a:r>
            <a:r>
              <a:rPr lang="fr-FR" dirty="0" smtClean="0"/>
              <a:t>à</a:t>
            </a:r>
          </a:p>
          <a:p>
            <a:pPr marL="0" indent="0">
              <a:buNone/>
            </a:pPr>
            <a:r>
              <a:rPr lang="fr-FR" dirty="0" smtClean="0"/>
              <a:t> </a:t>
            </a:r>
            <a:r>
              <a:rPr lang="fr-FR" dirty="0"/>
              <a:t>- L'expulsion spontanée d'une grossesse intra-utérine jusqu'ici évolutive</a:t>
            </a:r>
            <a:r>
              <a:rPr lang="fr-FR" dirty="0" smtClean="0"/>
              <a:t>.</a:t>
            </a:r>
          </a:p>
          <a:p>
            <a:pPr marL="0" indent="0">
              <a:buNone/>
            </a:pPr>
            <a:r>
              <a:rPr lang="fr-FR" dirty="0" smtClean="0"/>
              <a:t> </a:t>
            </a:r>
            <a:r>
              <a:rPr lang="fr-FR" dirty="0"/>
              <a:t>- L'expulsion spontanée d'une grossesse intra-utérine arrêtée</a:t>
            </a:r>
            <a:endParaRPr lang="fr-FR" dirty="0" smtClean="0"/>
          </a:p>
          <a:p>
            <a:r>
              <a:rPr lang="fr-FR" dirty="0" smtClean="0"/>
              <a:t>■</a:t>
            </a:r>
            <a:r>
              <a:rPr lang="fr-FR" dirty="0"/>
              <a:t> Les avortements spontanés à répétition (ASR) sont définis par l’existence d’au moins trois avortements consécutifs avant 12 SA ; . Une enquête étiologique devient légitime</a:t>
            </a:r>
          </a:p>
        </p:txBody>
      </p:sp>
    </p:spTree>
    <p:extLst>
      <p:ext uri="{BB962C8B-B14F-4D97-AF65-F5344CB8AC3E}">
        <p14:creationId xmlns:p14="http://schemas.microsoft.com/office/powerpoint/2010/main" val="2561495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Épidémiologie </a:t>
            </a:r>
          </a:p>
        </p:txBody>
      </p:sp>
      <p:sp>
        <p:nvSpPr>
          <p:cNvPr id="3" name="Espace réservé du contenu 2"/>
          <p:cNvSpPr>
            <a:spLocks noGrp="1"/>
          </p:cNvSpPr>
          <p:nvPr>
            <p:ph idx="1"/>
          </p:nvPr>
        </p:nvSpPr>
        <p:spPr/>
        <p:txBody>
          <a:bodyPr>
            <a:normAutofit/>
          </a:bodyPr>
          <a:lstStyle/>
          <a:p>
            <a:r>
              <a:rPr lang="fr-FR" dirty="0"/>
              <a:t>Quinze à vingt pour cent des femmes enceintes font une fausse couche. Un certain nombre de facteurs de risque ont été identifiés : </a:t>
            </a:r>
            <a:endParaRPr lang="fr-FR" dirty="0" smtClean="0"/>
          </a:p>
          <a:p>
            <a:pPr>
              <a:buFont typeface="Wingdings" panose="05000000000000000000" pitchFamily="2" charset="2"/>
              <a:buChar char="§"/>
            </a:pPr>
            <a:r>
              <a:rPr lang="fr-FR" dirty="0" smtClean="0"/>
              <a:t> </a:t>
            </a:r>
            <a:r>
              <a:rPr lang="fr-FR" dirty="0"/>
              <a:t>l'âge de la </a:t>
            </a:r>
            <a:r>
              <a:rPr lang="fr-FR" dirty="0" smtClean="0"/>
              <a:t>femme; </a:t>
            </a:r>
            <a:r>
              <a:rPr lang="fr-FR" dirty="0"/>
              <a:t>le risque de fausses couches augmente avec l'âge </a:t>
            </a:r>
            <a:endParaRPr lang="fr-FR" dirty="0" smtClean="0"/>
          </a:p>
          <a:p>
            <a:pPr>
              <a:buFont typeface="Wingdings" panose="05000000000000000000" pitchFamily="2" charset="2"/>
              <a:buChar char="§"/>
            </a:pPr>
            <a:r>
              <a:rPr lang="fr-FR" dirty="0" smtClean="0"/>
              <a:t>les </a:t>
            </a:r>
            <a:r>
              <a:rPr lang="fr-FR" dirty="0"/>
              <a:t>antécédents de fausses couches </a:t>
            </a:r>
            <a:r>
              <a:rPr lang="fr-FR" dirty="0" smtClean="0"/>
              <a:t>; </a:t>
            </a:r>
            <a:r>
              <a:rPr lang="fr-FR" dirty="0"/>
              <a:t>Si le risque de fausse couche est de </a:t>
            </a:r>
            <a:r>
              <a:rPr lang="fr-FR" dirty="0" smtClean="0"/>
              <a:t>   8 </a:t>
            </a:r>
            <a:r>
              <a:rPr lang="fr-FR" dirty="0"/>
              <a:t>% après une </a:t>
            </a:r>
            <a:r>
              <a:rPr lang="fr-FR" dirty="0" smtClean="0"/>
              <a:t>fausse couche</a:t>
            </a:r>
            <a:r>
              <a:rPr lang="fr-FR" dirty="0"/>
              <a:t>, il est de 40 % après trois et de 60 % après quatre fausses couches </a:t>
            </a:r>
            <a:r>
              <a:rPr lang="fr-FR" dirty="0" smtClean="0"/>
              <a:t>.</a:t>
            </a:r>
          </a:p>
          <a:p>
            <a:pPr>
              <a:buFont typeface="Wingdings" panose="05000000000000000000" pitchFamily="2" charset="2"/>
              <a:buChar char="§"/>
            </a:pPr>
            <a:r>
              <a:rPr lang="fr-FR" dirty="0" smtClean="0"/>
              <a:t> </a:t>
            </a:r>
            <a:r>
              <a:rPr lang="fr-FR" dirty="0"/>
              <a:t>l'origine ethnique</a:t>
            </a:r>
            <a:r>
              <a:rPr lang="fr-FR" dirty="0" smtClean="0"/>
              <a:t>,</a:t>
            </a:r>
          </a:p>
          <a:p>
            <a:pPr>
              <a:buFont typeface="Wingdings" panose="05000000000000000000" pitchFamily="2" charset="2"/>
              <a:buChar char="§"/>
            </a:pPr>
            <a:r>
              <a:rPr lang="fr-FR" dirty="0" smtClean="0"/>
              <a:t> </a:t>
            </a:r>
            <a:r>
              <a:rPr lang="fr-FR" dirty="0"/>
              <a:t>les facteurs psychologiques peuvent jouer un rôle, </a:t>
            </a:r>
            <a:endParaRPr lang="fr-FR" dirty="0" smtClean="0"/>
          </a:p>
          <a:p>
            <a:pPr>
              <a:buFont typeface="Wingdings" panose="05000000000000000000" pitchFamily="2" charset="2"/>
              <a:buChar char="§"/>
            </a:pPr>
            <a:r>
              <a:rPr lang="fr-FR" dirty="0"/>
              <a:t> </a:t>
            </a:r>
            <a:r>
              <a:rPr lang="fr-FR" dirty="0" smtClean="0"/>
              <a:t>la </a:t>
            </a:r>
            <a:r>
              <a:rPr lang="fr-FR" dirty="0"/>
              <a:t>parité</a:t>
            </a:r>
            <a:r>
              <a:rPr lang="fr-FR" dirty="0" smtClean="0"/>
              <a:t>,</a:t>
            </a:r>
          </a:p>
          <a:p>
            <a:pPr>
              <a:buFont typeface="Wingdings" panose="05000000000000000000" pitchFamily="2" charset="2"/>
              <a:buChar char="§"/>
            </a:pPr>
            <a:r>
              <a:rPr lang="fr-FR" dirty="0"/>
              <a:t> </a:t>
            </a:r>
            <a:r>
              <a:rPr lang="fr-FR" dirty="0" smtClean="0"/>
              <a:t>les </a:t>
            </a:r>
            <a:r>
              <a:rPr lang="fr-FR" dirty="0"/>
              <a:t>antécédents </a:t>
            </a:r>
            <a:r>
              <a:rPr lang="fr-FR" dirty="0" smtClean="0"/>
              <a:t>d'IVG</a:t>
            </a:r>
            <a:endParaRPr lang="fr-FR" dirty="0"/>
          </a:p>
        </p:txBody>
      </p:sp>
    </p:spTree>
    <p:extLst>
      <p:ext uri="{BB962C8B-B14F-4D97-AF65-F5344CB8AC3E}">
        <p14:creationId xmlns:p14="http://schemas.microsoft.com/office/powerpoint/2010/main" val="291767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ETUDE CLINIQUE</a:t>
            </a:r>
          </a:p>
        </p:txBody>
      </p:sp>
      <p:sp>
        <p:nvSpPr>
          <p:cNvPr id="3" name="Espace réservé du contenu 2"/>
          <p:cNvSpPr>
            <a:spLocks noGrp="1"/>
          </p:cNvSpPr>
          <p:nvPr>
            <p:ph idx="1"/>
          </p:nvPr>
        </p:nvSpPr>
        <p:spPr>
          <a:xfrm>
            <a:off x="1942667" y="2059709"/>
            <a:ext cx="8915400" cy="3777622"/>
          </a:xfrm>
        </p:spPr>
        <p:txBody>
          <a:bodyPr>
            <a:normAutofit/>
          </a:bodyPr>
          <a:lstStyle/>
          <a:p>
            <a:endParaRPr lang="fr-FR" dirty="0" smtClean="0"/>
          </a:p>
          <a:p>
            <a:r>
              <a:rPr lang="fr-FR" dirty="0" smtClean="0"/>
              <a:t>1-SIGNES </a:t>
            </a:r>
            <a:r>
              <a:rPr lang="fr-FR" dirty="0"/>
              <a:t>FONCTIONNELS </a:t>
            </a:r>
            <a:r>
              <a:rPr lang="fr-FR" dirty="0" smtClean="0"/>
              <a:t>:</a:t>
            </a:r>
          </a:p>
          <a:p>
            <a:pPr marL="0" indent="0">
              <a:buNone/>
            </a:pPr>
            <a:r>
              <a:rPr lang="fr-FR" dirty="0" smtClean="0"/>
              <a:t>-Les </a:t>
            </a:r>
            <a:r>
              <a:rPr lang="fr-FR" dirty="0"/>
              <a:t>métrorragies représentent un signe quasi </a:t>
            </a:r>
            <a:r>
              <a:rPr lang="fr-FR" dirty="0" smtClean="0"/>
              <a:t>constant</a:t>
            </a:r>
            <a:r>
              <a:rPr lang="fr-FR" dirty="0"/>
              <a:t> </a:t>
            </a:r>
            <a:r>
              <a:rPr lang="fr-FR" dirty="0" smtClean="0"/>
              <a:t>,métrorragies </a:t>
            </a:r>
            <a:r>
              <a:rPr lang="fr-FR" dirty="0"/>
              <a:t>de sang rouge et d'abondance variable, parfois cataclysmiques, aboutissant à l'expulsion de l'œuf</a:t>
            </a:r>
            <a:r>
              <a:rPr lang="fr-FR" dirty="0" smtClean="0"/>
              <a:t> </a:t>
            </a:r>
          </a:p>
          <a:p>
            <a:pPr marL="0" indent="0">
              <a:buNone/>
            </a:pPr>
            <a:r>
              <a:rPr lang="fr-FR" dirty="0" smtClean="0"/>
              <a:t>- </a:t>
            </a:r>
            <a:r>
              <a:rPr lang="fr-FR" dirty="0"/>
              <a:t>Douleurs pelviennes à type de </a:t>
            </a:r>
            <a:r>
              <a:rPr lang="fr-FR" dirty="0" smtClean="0"/>
              <a:t>crampes d’intensité </a:t>
            </a:r>
            <a:r>
              <a:rPr lang="fr-FR" dirty="0"/>
              <a:t>variable </a:t>
            </a:r>
            <a:endParaRPr lang="fr-FR" dirty="0" smtClean="0"/>
          </a:p>
          <a:p>
            <a:pPr marL="0" indent="0">
              <a:buNone/>
            </a:pPr>
            <a:r>
              <a:rPr lang="fr-FR" dirty="0" smtClean="0"/>
              <a:t> </a:t>
            </a:r>
            <a:r>
              <a:rPr lang="fr-FR" dirty="0"/>
              <a:t>- Disparition des signes sympathiques de grossesse (nausées, tension mammaire ... </a:t>
            </a:r>
            <a:r>
              <a:rPr lang="fr-FR" dirty="0" smtClean="0"/>
              <a:t>)</a:t>
            </a:r>
            <a:endParaRPr lang="fr-FR" dirty="0"/>
          </a:p>
        </p:txBody>
      </p:sp>
    </p:spTree>
    <p:extLst>
      <p:ext uri="{BB962C8B-B14F-4D97-AF65-F5344CB8AC3E}">
        <p14:creationId xmlns:p14="http://schemas.microsoft.com/office/powerpoint/2010/main" val="858325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2-Interrogatoire</a:t>
            </a:r>
          </a:p>
          <a:p>
            <a:pPr marL="0" indent="0">
              <a:buNone/>
            </a:pPr>
            <a:r>
              <a:rPr lang="fr-FR" dirty="0"/>
              <a:t>    C'est un temps essentiel, il précisera les éléments suivants:</a:t>
            </a:r>
          </a:p>
          <a:p>
            <a:pPr>
              <a:buFont typeface="Wingdings" panose="05000000000000000000" pitchFamily="2" charset="2"/>
              <a:buChar char="v"/>
            </a:pPr>
            <a:r>
              <a:rPr lang="fr-FR" dirty="0"/>
              <a:t>   Âge de la femme, </a:t>
            </a:r>
          </a:p>
          <a:p>
            <a:pPr>
              <a:buFont typeface="Wingdings" panose="05000000000000000000" pitchFamily="2" charset="2"/>
              <a:buChar char="v"/>
            </a:pPr>
            <a:r>
              <a:rPr lang="fr-FR" dirty="0"/>
              <a:t>    désir de grossesse , </a:t>
            </a:r>
          </a:p>
          <a:p>
            <a:pPr>
              <a:buFont typeface="Wingdings" panose="05000000000000000000" pitchFamily="2" charset="2"/>
              <a:buChar char="v"/>
            </a:pPr>
            <a:r>
              <a:rPr lang="fr-FR" dirty="0"/>
              <a:t>    antécédents (d'accouchements, de fausses couches, de grossesses extra-utérines, avec  </a:t>
            </a:r>
            <a:r>
              <a:rPr lang="fr-FR" dirty="0" smtClean="0"/>
              <a:t> </a:t>
            </a:r>
            <a:r>
              <a:rPr lang="fr-FR" dirty="0"/>
              <a:t>leur modalité de traitement et leurs éventuelles complications, mais également d'antécédents d'intervention pour une synéchie, une cloison utérine), </a:t>
            </a:r>
          </a:p>
          <a:p>
            <a:endParaRPr lang="fr-FR" dirty="0"/>
          </a:p>
        </p:txBody>
      </p:sp>
    </p:spTree>
    <p:extLst>
      <p:ext uri="{BB962C8B-B14F-4D97-AF65-F5344CB8AC3E}">
        <p14:creationId xmlns:p14="http://schemas.microsoft.com/office/powerpoint/2010/main" val="3530040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buFont typeface="Wingdings" panose="05000000000000000000" pitchFamily="2" charset="2"/>
              <a:buChar char="v"/>
            </a:pPr>
            <a:r>
              <a:rPr lang="fr-FR" dirty="0"/>
              <a:t>histoire actuelle ; </a:t>
            </a:r>
            <a:endParaRPr lang="fr-FR" dirty="0" smtClean="0"/>
          </a:p>
          <a:p>
            <a:pPr marL="0" indent="0">
              <a:buNone/>
            </a:pPr>
            <a:r>
              <a:rPr lang="fr-FR" dirty="0"/>
              <a:t> </a:t>
            </a:r>
            <a:r>
              <a:rPr lang="fr-FR" dirty="0" smtClean="0"/>
              <a:t>   On </a:t>
            </a:r>
            <a:r>
              <a:rPr lang="fr-FR" dirty="0"/>
              <a:t>précisera </a:t>
            </a:r>
          </a:p>
          <a:p>
            <a:pPr marL="0" indent="0">
              <a:buNone/>
            </a:pPr>
            <a:r>
              <a:rPr lang="fr-FR" dirty="0"/>
              <a:t>la date des dernières règles;  la date de début des </a:t>
            </a:r>
            <a:r>
              <a:rPr lang="fr-FR" dirty="0" smtClean="0"/>
              <a:t>métrorragies le </a:t>
            </a:r>
            <a:r>
              <a:rPr lang="fr-FR" dirty="0"/>
              <a:t>caractère spontané ou provoqué ; </a:t>
            </a:r>
            <a:r>
              <a:rPr lang="fr-FR" dirty="0" smtClean="0"/>
              <a:t> </a:t>
            </a:r>
            <a:r>
              <a:rPr lang="fr-FR" dirty="0"/>
              <a:t>le volume et la durée de ces métrorragies; l'existence de </a:t>
            </a:r>
            <a:r>
              <a:rPr lang="fr-FR" dirty="0" smtClean="0"/>
              <a:t>douleur </a:t>
            </a:r>
            <a:r>
              <a:rPr lang="fr-FR" dirty="0"/>
              <a:t>à type de coliques expulsives ou de contractions faisant craindre l'expulsion imminente de l'œuf; l'existence ou surtout la disparition des signes sympathiques de grossesse, qui font penser à l'arrêt de la grossesse ;l'existence d'une fièvre faisant penser à une cause infectieuse ou à des manœuvres abortives</a:t>
            </a:r>
          </a:p>
          <a:p>
            <a:endParaRPr lang="fr-FR" dirty="0"/>
          </a:p>
        </p:txBody>
      </p:sp>
    </p:spTree>
    <p:extLst>
      <p:ext uri="{BB962C8B-B14F-4D97-AF65-F5344CB8AC3E}">
        <p14:creationId xmlns:p14="http://schemas.microsoft.com/office/powerpoint/2010/main" val="4292922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pPr marL="0" indent="0">
              <a:buNone/>
            </a:pPr>
            <a:r>
              <a:rPr lang="fr-FR" dirty="0" smtClean="0"/>
              <a:t> 3-Examen physique:</a:t>
            </a:r>
          </a:p>
          <a:p>
            <a:pPr>
              <a:buFont typeface="Wingdings" panose="05000000000000000000" pitchFamily="2" charset="2"/>
              <a:buChar char="§"/>
            </a:pPr>
            <a:r>
              <a:rPr lang="fr-FR" dirty="0"/>
              <a:t>Étude des signes généraux </a:t>
            </a:r>
            <a:r>
              <a:rPr lang="fr-FR" dirty="0" smtClean="0"/>
              <a:t>;</a:t>
            </a:r>
          </a:p>
          <a:p>
            <a:pPr marL="0" indent="0">
              <a:buNone/>
            </a:pPr>
            <a:r>
              <a:rPr lang="fr-FR" dirty="0" smtClean="0"/>
              <a:t>La </a:t>
            </a:r>
            <a:r>
              <a:rPr lang="fr-FR" dirty="0"/>
              <a:t>pâleur, le pouls, la tension permettent de juger de l'importance et du retentissement de l'hémorragie</a:t>
            </a:r>
            <a:r>
              <a:rPr lang="fr-FR" dirty="0" smtClean="0"/>
              <a:t>.</a:t>
            </a:r>
          </a:p>
          <a:p>
            <a:pPr>
              <a:buFont typeface="Wingdings" panose="05000000000000000000" pitchFamily="2" charset="2"/>
              <a:buChar char="§"/>
            </a:pPr>
            <a:r>
              <a:rPr lang="fr-FR" dirty="0"/>
              <a:t>Examen de </a:t>
            </a:r>
            <a:r>
              <a:rPr lang="fr-FR" dirty="0" smtClean="0"/>
              <a:t>l'abdomen;</a:t>
            </a:r>
          </a:p>
          <a:p>
            <a:pPr marL="0" indent="0">
              <a:buNone/>
            </a:pPr>
            <a:r>
              <a:rPr lang="fr-FR" dirty="0" smtClean="0"/>
              <a:t> </a:t>
            </a:r>
            <a:r>
              <a:rPr lang="fr-FR" dirty="0"/>
              <a:t>L'abdomen peut être souple ou ballonné, contracturé ou non, douloureux ou non. </a:t>
            </a:r>
          </a:p>
          <a:p>
            <a:pPr>
              <a:buFont typeface="Wingdings" panose="05000000000000000000" pitchFamily="2" charset="2"/>
              <a:buChar char="§"/>
            </a:pPr>
            <a:r>
              <a:rPr lang="fr-FR" dirty="0"/>
              <a:t>Examen au </a:t>
            </a:r>
            <a:r>
              <a:rPr lang="fr-FR" dirty="0" smtClean="0"/>
              <a:t>spéculum;</a:t>
            </a:r>
          </a:p>
          <a:p>
            <a:pPr marL="0" indent="0">
              <a:buNone/>
            </a:pPr>
            <a:r>
              <a:rPr lang="fr-FR" dirty="0"/>
              <a:t>Il est </a:t>
            </a:r>
            <a:r>
              <a:rPr lang="fr-FR" dirty="0" smtClean="0"/>
              <a:t>indispensable; </a:t>
            </a:r>
            <a:r>
              <a:rPr lang="fr-FR" dirty="0"/>
              <a:t>Si le saignement est en cours, on précisera les caractères, on retrouvera parfois des débris placentaires, une caduque, des vésicules môlaires qui seront prélevées et envoyées en anatomopathologie, Il permet de rechercher une cervicite, une </a:t>
            </a:r>
            <a:r>
              <a:rPr lang="fr-FR" dirty="0" smtClean="0"/>
              <a:t>vaginite …. </a:t>
            </a:r>
            <a:r>
              <a:rPr lang="fr-FR" dirty="0"/>
              <a:t>(</a:t>
            </a:r>
            <a:r>
              <a:rPr lang="fr-FR" dirty="0" smtClean="0"/>
              <a:t> ces </a:t>
            </a:r>
            <a:r>
              <a:rPr lang="fr-FR" dirty="0"/>
              <a:t>lésions peuvent être la cause du saignement ou simplement </a:t>
            </a:r>
            <a:r>
              <a:rPr lang="fr-FR" dirty="0" smtClean="0"/>
              <a:t>associées)</a:t>
            </a:r>
            <a:endParaRPr lang="fr-FR" dirty="0"/>
          </a:p>
        </p:txBody>
      </p:sp>
    </p:spTree>
    <p:extLst>
      <p:ext uri="{BB962C8B-B14F-4D97-AF65-F5344CB8AC3E}">
        <p14:creationId xmlns:p14="http://schemas.microsoft.com/office/powerpoint/2010/main" val="849454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buFont typeface="Wingdings" panose="05000000000000000000" pitchFamily="2" charset="2"/>
              <a:buChar char="§"/>
            </a:pPr>
            <a:r>
              <a:rPr lang="fr-FR" dirty="0"/>
              <a:t> Toucher vaginal </a:t>
            </a:r>
            <a:r>
              <a:rPr lang="fr-FR" dirty="0" smtClean="0"/>
              <a:t>;</a:t>
            </a:r>
          </a:p>
          <a:p>
            <a:pPr marL="0" indent="0">
              <a:buNone/>
            </a:pPr>
            <a:r>
              <a:rPr lang="fr-FR" dirty="0" smtClean="0"/>
              <a:t>  Il </a:t>
            </a:r>
            <a:r>
              <a:rPr lang="fr-FR" dirty="0"/>
              <a:t>apprécie l'état </a:t>
            </a:r>
            <a:r>
              <a:rPr lang="fr-FR" dirty="0" smtClean="0"/>
              <a:t>:</a:t>
            </a:r>
          </a:p>
          <a:p>
            <a:r>
              <a:rPr lang="fr-FR" dirty="0" smtClean="0"/>
              <a:t>  </a:t>
            </a:r>
            <a:r>
              <a:rPr lang="fr-FR" dirty="0"/>
              <a:t>du col utérin : soit long postérieur, fermé, soit au contraire court ouvert, laissant passer le doigt, </a:t>
            </a:r>
          </a:p>
          <a:p>
            <a:r>
              <a:rPr lang="fr-FR" dirty="0" smtClean="0"/>
              <a:t> </a:t>
            </a:r>
            <a:r>
              <a:rPr lang="fr-FR" dirty="0"/>
              <a:t>du corps utérin, qui peut être de volume correspondant à l'âge de la grossesse, </a:t>
            </a:r>
            <a:endParaRPr lang="fr-FR" dirty="0" smtClean="0"/>
          </a:p>
          <a:p>
            <a:r>
              <a:rPr lang="fr-FR" dirty="0" smtClean="0"/>
              <a:t> </a:t>
            </a:r>
            <a:r>
              <a:rPr lang="fr-FR" dirty="0"/>
              <a:t>des culs-de-sac </a:t>
            </a:r>
            <a:r>
              <a:rPr lang="fr-FR" dirty="0" smtClean="0"/>
              <a:t>latéraux et </a:t>
            </a:r>
            <a:r>
              <a:rPr lang="fr-FR" dirty="0"/>
              <a:t>du cul-de-sac de Douglas</a:t>
            </a:r>
          </a:p>
        </p:txBody>
      </p:sp>
    </p:spTree>
    <p:extLst>
      <p:ext uri="{BB962C8B-B14F-4D97-AF65-F5344CB8AC3E}">
        <p14:creationId xmlns:p14="http://schemas.microsoft.com/office/powerpoint/2010/main" val="1996476526"/>
      </p:ext>
    </p:extLst>
  </p:cSld>
  <p:clrMapOvr>
    <a:masterClrMapping/>
  </p:clrMapOvr>
</p:sld>
</file>

<file path=ppt/theme/theme1.xml><?xml version="1.0" encoding="utf-8"?>
<a:theme xmlns:a="http://schemas.openxmlformats.org/drawingml/2006/main" name="Bri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809</TotalTime>
  <Words>1684</Words>
  <Application>Microsoft Office PowerPoint</Application>
  <PresentationFormat>Grand écran</PresentationFormat>
  <Paragraphs>120</Paragraphs>
  <Slides>21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21</vt:i4>
      </vt:variant>
    </vt:vector>
  </HeadingPairs>
  <TitlesOfParts>
    <vt:vector size="27" baseType="lpstr">
      <vt:lpstr>Arial</vt:lpstr>
      <vt:lpstr>Century Gothic</vt:lpstr>
      <vt:lpstr>Courier New</vt:lpstr>
      <vt:lpstr>Wingdings</vt:lpstr>
      <vt:lpstr>Wingdings 3</vt:lpstr>
      <vt:lpstr>Brin</vt:lpstr>
      <vt:lpstr>Les avortements      spontanés</vt:lpstr>
      <vt:lpstr>Introduction - Définitions</vt:lpstr>
      <vt:lpstr> </vt:lpstr>
      <vt:lpstr>Épidémiologie </vt:lpstr>
      <vt:lpstr>ETUDE CLINIQUE</vt:lpstr>
      <vt:lpstr>Présentation PowerPoint</vt:lpstr>
      <vt:lpstr>Présentation PowerPoint</vt:lpstr>
      <vt:lpstr>Présentation PowerPoint</vt:lpstr>
      <vt:lpstr>Présentation PowerPoint</vt:lpstr>
      <vt:lpstr>Présentation PowerPoint</vt:lpstr>
      <vt:lpstr> Conduite thérapeutique</vt:lpstr>
      <vt:lpstr>Présentation PowerPoint</vt:lpstr>
      <vt:lpstr>Présentation PowerPoint</vt:lpstr>
      <vt:lpstr>Présentation PowerPoint</vt:lpstr>
      <vt:lpstr>COMPLICATIONS DES AVORTEMENTS SPONTANE</vt:lpstr>
      <vt:lpstr>DIAGNOSTIC ETIOLOGIQUE : </vt:lpstr>
      <vt:lpstr>Présentation PowerPoint</vt:lpstr>
      <vt:lpstr>Présentation PowerPoint</vt:lpstr>
      <vt:lpstr>Présentation PowerPoint</vt:lpstr>
      <vt:lpstr>Diagnostic différentiel</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Windows</dc:creator>
  <cp:lastModifiedBy>Windows</cp:lastModifiedBy>
  <cp:revision>48</cp:revision>
  <dcterms:created xsi:type="dcterms:W3CDTF">2021-10-13T22:19:53Z</dcterms:created>
  <dcterms:modified xsi:type="dcterms:W3CDTF">2021-10-14T11:48:57Z</dcterms:modified>
</cp:coreProperties>
</file>