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5" r:id="rId5"/>
    <p:sldId id="263" r:id="rId6"/>
    <p:sldId id="258" r:id="rId7"/>
    <p:sldId id="264" r:id="rId8"/>
    <p:sldId id="259" r:id="rId9"/>
    <p:sldId id="260" r:id="rId10"/>
    <p:sldId id="261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33" autoAdjust="0"/>
    <p:restoredTop sz="94660"/>
  </p:normalViewPr>
  <p:slideViewPr>
    <p:cSldViewPr snapToGrid="0">
      <p:cViewPr>
        <p:scale>
          <a:sx n="66" d="100"/>
          <a:sy n="66" d="100"/>
        </p:scale>
        <p:origin x="456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2334928"/>
          </a:xfrm>
        </p:spPr>
        <p:txBody>
          <a:bodyPr/>
          <a:lstStyle/>
          <a:p>
            <a:r>
              <a:rPr lang="fr-FR" sz="6000" b="1" i="1" dirty="0"/>
              <a:t>L’avortement </a:t>
            </a:r>
            <a:r>
              <a:rPr lang="fr-FR" sz="6000" b="1" i="1" dirty="0" smtClean="0"/>
              <a:t>provoqué</a:t>
            </a:r>
            <a:endParaRPr lang="fr-FR" sz="6000" b="1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54955" y="3782728"/>
            <a:ext cx="8825658" cy="2098308"/>
          </a:xfrm>
        </p:spPr>
        <p:txBody>
          <a:bodyPr/>
          <a:lstStyle/>
          <a:p>
            <a:r>
              <a:rPr lang="fr-FR" dirty="0"/>
              <a:t>Cours de 5éme année médecine</a:t>
            </a:r>
          </a:p>
          <a:p>
            <a:r>
              <a:rPr lang="fr-FR" dirty="0"/>
              <a:t>Présenté par:</a:t>
            </a:r>
          </a:p>
          <a:p>
            <a:r>
              <a:rPr lang="fr-FR" sz="3200" i="1" dirty="0" smtClean="0"/>
              <a:t>                </a:t>
            </a:r>
            <a:r>
              <a:rPr lang="fr-FR" sz="3200" b="1" i="1" dirty="0" smtClean="0"/>
              <a:t>Dr </a:t>
            </a:r>
            <a:r>
              <a:rPr lang="fr-FR" sz="3200" b="1" i="1" dirty="0"/>
              <a:t>mezaache –h </a:t>
            </a:r>
          </a:p>
          <a:p>
            <a:r>
              <a:rPr lang="fr-FR" b="1" i="1" dirty="0" smtClean="0"/>
              <a:t>      Maitre </a:t>
            </a:r>
            <a:r>
              <a:rPr lang="fr-FR" b="1" i="1" dirty="0"/>
              <a:t>assistante en gynécologie obstétrique </a:t>
            </a:r>
          </a:p>
          <a:p>
            <a:endParaRPr lang="fr-FR" b="1" i="1" dirty="0"/>
          </a:p>
        </p:txBody>
      </p:sp>
    </p:spTree>
    <p:extLst>
      <p:ext uri="{BB962C8B-B14F-4D97-AF65-F5344CB8AC3E}">
        <p14:creationId xmlns:p14="http://schemas.microsoft.com/office/powerpoint/2010/main" val="33239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Complications à moyen et long </a:t>
            </a:r>
            <a:r>
              <a:rPr lang="fr-FR" b="1" dirty="0" smtClean="0"/>
              <a:t>terme</a:t>
            </a:r>
            <a:r>
              <a:rPr lang="fr-FR" dirty="0" smtClean="0"/>
              <a:t>;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Fausses couches </a:t>
            </a:r>
            <a:r>
              <a:rPr lang="fr-FR" dirty="0" smtClean="0"/>
              <a:t>spontanées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Anomalies de </a:t>
            </a:r>
            <a:r>
              <a:rPr lang="fr-FR" dirty="0" smtClean="0"/>
              <a:t>placentation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Allo-immunisation </a:t>
            </a:r>
            <a:r>
              <a:rPr lang="fr-FR" dirty="0" smtClean="0"/>
              <a:t>fœto-maternelle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Accouchement prématuré</a:t>
            </a:r>
          </a:p>
        </p:txBody>
      </p:sp>
    </p:spTree>
    <p:extLst>
      <p:ext uri="{BB962C8B-B14F-4D97-AF65-F5344CB8AC3E}">
        <p14:creationId xmlns:p14="http://schemas.microsoft.com/office/powerpoint/2010/main" val="239663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/>
              <a:t> </a:t>
            </a:r>
            <a:r>
              <a:rPr lang="fr-FR" b="1" i="1" dirty="0" smtClean="0"/>
              <a:t>                 conclusion</a:t>
            </a:r>
            <a:endParaRPr lang="fr-FR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  la prise en charge des avortements provoqués  passe d’abord par la prévention  primaire et secondaire car leur complications sont fréquentes et grave  et pouvant même être mortelles 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58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     INTRODUCTION –DEFINITION </a:t>
            </a:r>
            <a:endParaRPr lang="fr-FR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4746" y="2126809"/>
            <a:ext cx="9047452" cy="4195481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L’avortement </a:t>
            </a:r>
            <a:r>
              <a:rPr lang="fr-FR" dirty="0" smtClean="0"/>
              <a:t>provoqué </a:t>
            </a:r>
            <a:r>
              <a:rPr lang="fr-FR" dirty="0"/>
              <a:t>est l’interruption volontaire de grossesse, </a:t>
            </a:r>
            <a:r>
              <a:rPr lang="fr-FR" dirty="0" smtClean="0"/>
              <a:t>c’est-à-dire il y </a:t>
            </a:r>
            <a:r>
              <a:rPr lang="fr-FR" dirty="0"/>
              <a:t>a </a:t>
            </a:r>
            <a:r>
              <a:rPr lang="fr-FR" dirty="0" smtClean="0"/>
              <a:t> </a:t>
            </a:r>
            <a:r>
              <a:rPr lang="fr-FR" dirty="0"/>
              <a:t>l’expulsion prématurée du produit de conception, volontairement provoquée, sans </a:t>
            </a:r>
            <a:r>
              <a:rPr lang="fr-FR" dirty="0" smtClean="0"/>
              <a:t>indication médicale 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Il peut être assuré par des personnes ayant des connaissances médicales, ou par des personnes </a:t>
            </a:r>
            <a:r>
              <a:rPr lang="fr-FR" dirty="0" smtClean="0"/>
              <a:t>non qualifiées</a:t>
            </a:r>
            <a:r>
              <a:rPr lang="fr-FR" dirty="0"/>
              <a:t>, dans des conditions le plus souvent inappropriées pour assurer l’asepsie et la réanimation de la mère en cas d’imprévus</a:t>
            </a:r>
          </a:p>
        </p:txBody>
      </p:sp>
    </p:spTree>
    <p:extLst>
      <p:ext uri="{BB962C8B-B14F-4D97-AF65-F5344CB8AC3E}">
        <p14:creationId xmlns:p14="http://schemas.microsoft.com/office/powerpoint/2010/main" val="38984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dirty="0" smtClean="0"/>
              <a:t>       </a:t>
            </a:r>
            <a:r>
              <a:rPr lang="fr-FR" b="1" i="1" dirty="0" smtClean="0"/>
              <a:t>Moyens </a:t>
            </a:r>
            <a:r>
              <a:rPr lang="fr-FR" b="1" i="1" dirty="0"/>
              <a:t>abortifs </a:t>
            </a:r>
            <a:br>
              <a:rPr lang="fr-FR" b="1" i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utilisation </a:t>
            </a:r>
            <a:r>
              <a:rPr lang="fr-FR" dirty="0"/>
              <a:t>de produits chimiques 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percement de l'œuf par aiguilles ou objets contondants et perçants 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absorption de plantes 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prise de grosses quantités de médicaments (nivaquine, aspirine, antibiotiques, </a:t>
            </a:r>
            <a:r>
              <a:rPr lang="fr-FR" dirty="0" err="1"/>
              <a:t>etc</a:t>
            </a:r>
            <a:r>
              <a:rPr lang="fr-FR" dirty="0"/>
              <a:t>) ;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340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fr-FR" dirty="0" smtClean="0"/>
          </a:p>
          <a:p>
            <a:pPr>
              <a:buFont typeface="Wingdings" panose="05000000000000000000" pitchFamily="2" charset="2"/>
              <a:buChar char="§"/>
            </a:pPr>
            <a:endParaRPr lang="fr-FR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coups </a:t>
            </a:r>
            <a:r>
              <a:rPr lang="fr-FR" dirty="0"/>
              <a:t>dans le ventre, chutes et exercices physiques violents.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Dilatation du col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Décollement instrumental des membranes et de l’œuf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fr-FR" i="1" dirty="0"/>
              <a:t>Injection intra – utérine </a:t>
            </a:r>
            <a:r>
              <a:rPr lang="fr-FR" i="1" dirty="0" smtClean="0"/>
              <a:t>de Solutions  :l’eau </a:t>
            </a:r>
            <a:r>
              <a:rPr lang="fr-FR" i="1" dirty="0"/>
              <a:t>, l’eau de savon , eau de javel </a:t>
            </a:r>
            <a:r>
              <a:rPr lang="fr-FR" i="1" dirty="0" smtClean="0"/>
              <a:t> </a:t>
            </a:r>
            <a:r>
              <a:rPr lang="fr-FR" i="1" dirty="0"/>
              <a:t>, l’eau </a:t>
            </a:r>
            <a:r>
              <a:rPr lang="fr-FR" i="1" dirty="0" smtClean="0"/>
              <a:t>oxygénée …..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233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/>
              <a:t>Diagnostic </a:t>
            </a:r>
            <a:r>
              <a:rPr lang="fr-FR" b="1" i="1" dirty="0"/>
              <a:t>de l’avortement </a:t>
            </a:r>
            <a:r>
              <a:rPr lang="fr-FR" b="1" i="1" dirty="0" smtClean="0"/>
              <a:t>  provoqué</a:t>
            </a:r>
            <a:r>
              <a:rPr lang="fr-FR" b="1" i="1" dirty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r-FR" dirty="0" smtClean="0"/>
              <a:t>L’avortement </a:t>
            </a:r>
            <a:r>
              <a:rPr lang="fr-FR" dirty="0"/>
              <a:t>provoqué est le plus souvent le résultat de manœuvres directes sur </a:t>
            </a:r>
            <a:r>
              <a:rPr lang="fr-FR" dirty="0" smtClean="0"/>
              <a:t>l’utérus, </a:t>
            </a:r>
            <a:r>
              <a:rPr lang="fr-FR" dirty="0"/>
              <a:t>il peut donc exister des lésions de violences au niveau des organes génitaux, des blessures de l’œuf ou du </a:t>
            </a:r>
            <a:r>
              <a:rPr lang="fr-FR" dirty="0" smtClean="0"/>
              <a:t>fœtus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dirty="0"/>
              <a:t>L'examen externe apprécie </a:t>
            </a:r>
            <a:r>
              <a:rPr lang="fr-FR" dirty="0" smtClean="0"/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 </a:t>
            </a:r>
            <a:r>
              <a:rPr lang="fr-FR" dirty="0"/>
              <a:t>L'existence de signes de grossesse</a:t>
            </a:r>
            <a:r>
              <a:rPr lang="fr-FR" dirty="0" smtClean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 </a:t>
            </a:r>
            <a:r>
              <a:rPr lang="fr-FR" dirty="0"/>
              <a:t>La mesure de la </a:t>
            </a:r>
            <a:r>
              <a:rPr lang="fr-FR" dirty="0" smtClean="0"/>
              <a:t>hauteur</a:t>
            </a:r>
            <a:r>
              <a:rPr lang="fr-FR" dirty="0"/>
              <a:t> utérine</a:t>
            </a:r>
            <a:r>
              <a:rPr lang="fr-FR" dirty="0" smtClean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L'état </a:t>
            </a:r>
            <a:r>
              <a:rPr lang="fr-FR" dirty="0"/>
              <a:t>des organes génitaux externe </a:t>
            </a:r>
            <a:r>
              <a:rPr lang="fr-FR" dirty="0" smtClean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La </a:t>
            </a:r>
            <a:r>
              <a:rPr lang="fr-FR" dirty="0"/>
              <a:t>présence de lésions de violence</a:t>
            </a:r>
            <a:r>
              <a:rPr lang="fr-FR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 </a:t>
            </a:r>
            <a:r>
              <a:rPr lang="fr-FR" dirty="0"/>
              <a:t>l’état du col, </a:t>
            </a:r>
            <a:endParaRPr lang="fr-F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l’écoulement des lochies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73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/>
              <a:t>Complications de l’avortement provoqué </a:t>
            </a:r>
            <a:r>
              <a:rPr lang="fr-FR" b="1" dirty="0"/>
              <a:t/>
            </a:r>
            <a:br>
              <a:rPr lang="fr-FR" b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Complications précoces: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Lésions cervicales :La déchirure du col utérin est une des complications les plus fréquentes </a:t>
            </a:r>
            <a:r>
              <a:rPr lang="fr-FR" dirty="0" smtClean="0"/>
              <a:t>. </a:t>
            </a:r>
            <a:r>
              <a:rPr lang="fr-FR" dirty="0"/>
              <a:t>Certaines déchirures particulièrement délabrantes ou hémorragiques nécessitent une suture chirurgicale</a:t>
            </a:r>
            <a:r>
              <a:rPr lang="fr-FR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Lésions </a:t>
            </a:r>
            <a:r>
              <a:rPr lang="fr-FR" dirty="0"/>
              <a:t>au niveau du vagin </a:t>
            </a:r>
            <a:r>
              <a:rPr lang="fr-FR" dirty="0" smtClean="0"/>
              <a:t>avec des  </a:t>
            </a:r>
            <a:r>
              <a:rPr lang="fr-FR" dirty="0"/>
              <a:t>plaies de cul de sac </a:t>
            </a:r>
            <a:r>
              <a:rPr lang="fr-FR" dirty="0" smtClean="0"/>
              <a:t> résultant </a:t>
            </a:r>
            <a:r>
              <a:rPr lang="fr-FR" dirty="0"/>
              <a:t>de </a:t>
            </a:r>
            <a:r>
              <a:rPr lang="fr-FR" dirty="0" smtClean="0"/>
              <a:t>la manipulation </a:t>
            </a:r>
            <a:r>
              <a:rPr lang="fr-FR" dirty="0"/>
              <a:t>des instruments et aussi de l’introduction de substances caustiques (</a:t>
            </a:r>
            <a:r>
              <a:rPr lang="fr-FR" dirty="0" err="1"/>
              <a:t>exp</a:t>
            </a:r>
            <a:r>
              <a:rPr lang="fr-FR" dirty="0"/>
              <a:t>. Permanganate de Potassium</a:t>
            </a:r>
            <a:r>
              <a:rPr lang="fr-F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4558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Perforations utérines: avec les risques de   blessure d’organes adjacents (intestin, vessie principalement) et l’hémorragie par plaie vasculaire . Parfois on retrouve le corps étranger lui-même (canule, crochet,   aiguille à tricoter..), Les substances caustiques provoquent aussi des perforations et s’accompagnent le plus souvent soit d’infections suraiguës soit d’hémorragie interne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920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Hémorragies</a:t>
            </a:r>
            <a:r>
              <a:rPr lang="fr-FR" dirty="0" smtClean="0"/>
              <a:t>: Les </a:t>
            </a:r>
            <a:r>
              <a:rPr lang="fr-FR" dirty="0"/>
              <a:t>facteurs de risque de la survenue d’une hémorragie sont l’âge gestationnel supérieur à 10 semaines d’aménorrhée (SA) l’âge maternel avancé, la multiparité,  et les fibromes utérins . La survenue d’un saignement excessif  peut témoigner d’un avortement incomplet, d’une grossesse plus avancée que l’âge gestationnel attendu, une atonie utérine,  ou une blessure de l’utérus (déchirure cervicale, perforation utérine</a:t>
            </a:r>
          </a:p>
        </p:txBody>
      </p:sp>
    </p:spTree>
    <p:extLst>
      <p:ext uri="{BB962C8B-B14F-4D97-AF65-F5344CB8AC3E}">
        <p14:creationId xmlns:p14="http://schemas.microsoft.com/office/powerpoint/2010/main" val="206982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Rétentions ovulaires: c’est </a:t>
            </a:r>
            <a:r>
              <a:rPr lang="fr-FR" dirty="0" smtClean="0"/>
              <a:t>la </a:t>
            </a:r>
            <a:r>
              <a:rPr lang="fr-FR" dirty="0"/>
              <a:t>conséquence d’une aspiration incomplète de </a:t>
            </a:r>
            <a:r>
              <a:rPr lang="fr-FR" dirty="0" smtClean="0"/>
              <a:t>l’utérus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Infections: (cervicite ,</a:t>
            </a:r>
            <a:r>
              <a:rPr lang="fr-FR" dirty="0"/>
              <a:t>salpingite ,</a:t>
            </a:r>
            <a:r>
              <a:rPr lang="fr-FR" dirty="0" smtClean="0"/>
              <a:t>endométrite); </a:t>
            </a:r>
            <a:r>
              <a:rPr lang="fr-FR" dirty="0"/>
              <a:t>leucorrhées malodorantes ou douleurs pelviennes </a:t>
            </a:r>
            <a:r>
              <a:rPr lang="fr-FR" dirty="0" smtClean="0"/>
              <a:t>, </a:t>
            </a:r>
            <a:r>
              <a:rPr lang="fr-FR" dirty="0"/>
              <a:t>saignement anormal </a:t>
            </a:r>
            <a:r>
              <a:rPr lang="fr-FR" dirty="0" smtClean="0"/>
              <a:t>, </a:t>
            </a:r>
            <a:r>
              <a:rPr lang="fr-FR" dirty="0"/>
              <a:t>température supérieure à 38 °C</a:t>
            </a:r>
            <a:r>
              <a:rPr lang="fr-FR" dirty="0" smtClean="0"/>
              <a:t>, </a:t>
            </a:r>
            <a:r>
              <a:rPr lang="fr-FR" dirty="0"/>
              <a:t>à l’examen, douleur à la mobilisation utérine, masse annexielle </a:t>
            </a:r>
            <a:r>
              <a:rPr lang="fr-FR" dirty="0" smtClean="0"/>
              <a:t>palpable.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Synéchies utérines</a:t>
            </a: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Embolies </a:t>
            </a:r>
            <a:r>
              <a:rPr lang="fr-FR" dirty="0" smtClean="0"/>
              <a:t>amniotiques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Décès maternel 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181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5192</TotalTime>
  <Words>508</Words>
  <Application>Microsoft Office PowerPoint</Application>
  <PresentationFormat>Grand écran</PresentationFormat>
  <Paragraphs>51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Courier New</vt:lpstr>
      <vt:lpstr>Wingdings</vt:lpstr>
      <vt:lpstr>Wingdings 3</vt:lpstr>
      <vt:lpstr>Ion</vt:lpstr>
      <vt:lpstr>L’avortement provoqué</vt:lpstr>
      <vt:lpstr>     INTRODUCTION –DEFINITION </vt:lpstr>
      <vt:lpstr>        Moyens abortifs  </vt:lpstr>
      <vt:lpstr>Présentation PowerPoint</vt:lpstr>
      <vt:lpstr>Diagnostic de l’avortement   provoqué:</vt:lpstr>
      <vt:lpstr>Complications de l’avortement provoqué  </vt:lpstr>
      <vt:lpstr>Présentation PowerPoint</vt:lpstr>
      <vt:lpstr>Présentation PowerPoint</vt:lpstr>
      <vt:lpstr>Présentation PowerPoint</vt:lpstr>
      <vt:lpstr>Présentation PowerPoint</vt:lpstr>
      <vt:lpstr>                  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Windows</dc:creator>
  <cp:lastModifiedBy>Windows</cp:lastModifiedBy>
  <cp:revision>32</cp:revision>
  <dcterms:created xsi:type="dcterms:W3CDTF">2021-10-26T03:46:16Z</dcterms:created>
  <dcterms:modified xsi:type="dcterms:W3CDTF">2021-10-29T18:18:20Z</dcterms:modified>
</cp:coreProperties>
</file>