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98" r:id="rId9"/>
    <p:sldId id="264" r:id="rId10"/>
    <p:sldId id="265" r:id="rId11"/>
    <p:sldId id="266" r:id="rId12"/>
    <p:sldId id="267" r:id="rId13"/>
    <p:sldId id="300" r:id="rId14"/>
    <p:sldId id="270" r:id="rId15"/>
    <p:sldId id="268" r:id="rId16"/>
    <p:sldId id="301" r:id="rId17"/>
    <p:sldId id="269" r:id="rId18"/>
    <p:sldId id="273" r:id="rId19"/>
    <p:sldId id="274" r:id="rId20"/>
    <p:sldId id="276" r:id="rId21"/>
    <p:sldId id="304" r:id="rId22"/>
    <p:sldId id="279" r:id="rId23"/>
    <p:sldId id="280" r:id="rId24"/>
    <p:sldId id="281" r:id="rId25"/>
    <p:sldId id="282" r:id="rId26"/>
    <p:sldId id="306" r:id="rId27"/>
    <p:sldId id="289" r:id="rId28"/>
    <p:sldId id="290" r:id="rId29"/>
    <p:sldId id="291" r:id="rId30"/>
    <p:sldId id="292" r:id="rId31"/>
    <p:sldId id="293" r:id="rId32"/>
    <p:sldId id="295" r:id="rId33"/>
    <p:sldId id="305" r:id="rId34"/>
    <p:sldId id="296" r:id="rId35"/>
    <p:sldId id="297"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992" y="23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084FFF1-C3D3-4196-8E9C-A41476550A14}" type="datetimeFigureOut">
              <a:rPr lang="fr-FR" smtClean="0"/>
              <a:pPr/>
              <a:t>04/03/2019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C22608-FAA3-4B8F-A99B-12F2BE1FADB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4FFF1-C3D3-4196-8E9C-A41476550A14}" type="datetimeFigureOut">
              <a:rPr lang="fr-FR" smtClean="0"/>
              <a:pPr/>
              <a:t>04/03/2019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22608-FAA3-4B8F-A99B-12F2BE1FADB5}"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t>Assistance Médicale à la</a:t>
            </a:r>
            <a:r>
              <a:rPr lang="fr-FR" dirty="0"/>
              <a:t/>
            </a:r>
            <a:br>
              <a:rPr lang="fr-FR" dirty="0"/>
            </a:br>
            <a:r>
              <a:rPr lang="fr-FR" b="1" dirty="0"/>
              <a:t>Procréation</a:t>
            </a:r>
            <a:endParaRPr lang="fr-FR" dirty="0"/>
          </a:p>
        </p:txBody>
      </p:sp>
      <p:sp>
        <p:nvSpPr>
          <p:cNvPr id="3" name="Sous-titre 2"/>
          <p:cNvSpPr>
            <a:spLocks noGrp="1"/>
          </p:cNvSpPr>
          <p:nvPr>
            <p:ph type="subTitle" idx="1"/>
          </p:nvPr>
        </p:nvSpPr>
        <p:spPr>
          <a:xfrm>
            <a:off x="6012160" y="6093296"/>
            <a:ext cx="2836912" cy="548680"/>
          </a:xfrm>
        </p:spPr>
        <p:txBody>
          <a:bodyPr>
            <a:noAutofit/>
          </a:bodyPr>
          <a:lstStyle/>
          <a:p>
            <a:r>
              <a:rPr lang="fr-FR" sz="2800" dirty="0" smtClean="0">
                <a:solidFill>
                  <a:schemeClr val="tx1"/>
                </a:solidFill>
                <a:latin typeface="+mj-lt"/>
                <a:ea typeface="+mj-ea"/>
                <a:cs typeface="+mj-cs"/>
              </a:rPr>
              <a:t>Pr A. Sellahi</a:t>
            </a:r>
            <a:endParaRPr lang="fr-FR" sz="2800" dirty="0">
              <a:solidFill>
                <a:schemeClr val="tx1"/>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928802"/>
            <a:ext cx="8786874" cy="2714644"/>
          </a:xfrm>
        </p:spPr>
        <p:txBody>
          <a:bodyPr>
            <a:normAutofit fontScale="77500" lnSpcReduction="20000"/>
          </a:bodyPr>
          <a:lstStyle/>
          <a:p>
            <a:endParaRPr lang="fr-FR" dirty="0" smtClean="0"/>
          </a:p>
          <a:p>
            <a:r>
              <a:rPr lang="fr-FR" dirty="0" smtClean="0"/>
              <a:t>L’endométriose s’associe volontiers à la stérilité. </a:t>
            </a:r>
          </a:p>
          <a:p>
            <a:r>
              <a:rPr lang="fr-FR" dirty="0" smtClean="0"/>
              <a:t>Elle est peut-être la cause de certaines stérilités, mais le plus souvent son caractère minime ou modéré est insuffisant pour expliquer la stérilité.</a:t>
            </a:r>
          </a:p>
          <a:p>
            <a:pPr>
              <a:buNone/>
            </a:pPr>
            <a:r>
              <a:rPr lang="fr-FR" dirty="0" smtClean="0"/>
              <a:t>	</a:t>
            </a:r>
          </a:p>
          <a:p>
            <a:pPr>
              <a:buNone/>
            </a:pPr>
            <a:r>
              <a:rPr lang="fr-FR" dirty="0" smtClean="0"/>
              <a:t>	</a:t>
            </a:r>
            <a:endParaRPr lang="fr-FR" dirty="0"/>
          </a:p>
        </p:txBody>
      </p:sp>
      <p:sp>
        <p:nvSpPr>
          <p:cNvPr id="4" name="Rectangle 3"/>
          <p:cNvSpPr/>
          <p:nvPr/>
        </p:nvSpPr>
        <p:spPr>
          <a:xfrm>
            <a:off x="1571604" y="295315"/>
            <a:ext cx="5500726" cy="600164"/>
          </a:xfrm>
          <a:prstGeom prst="rect">
            <a:avLst/>
          </a:prstGeom>
        </p:spPr>
        <p:txBody>
          <a:bodyPr wrap="square">
            <a:spAutoFit/>
          </a:bodyPr>
          <a:lstStyle/>
          <a:p>
            <a:pPr marL="1257300" lvl="2" indent="-342900">
              <a:spcBef>
                <a:spcPct val="20000"/>
              </a:spcBef>
            </a:pPr>
            <a:r>
              <a:rPr lang="fr-FR" sz="3300" b="1" dirty="0" smtClean="0">
                <a:solidFill>
                  <a:prstClr val="white"/>
                </a:solidFill>
              </a:rPr>
              <a:t>L’endométriose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357430"/>
            <a:ext cx="8786874" cy="1714488"/>
          </a:xfrm>
        </p:spPr>
        <p:txBody>
          <a:bodyPr>
            <a:noAutofit/>
          </a:bodyPr>
          <a:lstStyle/>
          <a:p>
            <a:pPr lvl="0" indent="-165100">
              <a:tabLst>
                <a:tab pos="444500" algn="l"/>
              </a:tabLst>
            </a:pPr>
            <a:r>
              <a:rPr lang="fr-FR" sz="2400" b="1" dirty="0" smtClean="0"/>
              <a:t>  Les stérilités dites « idiopathiques »</a:t>
            </a:r>
          </a:p>
          <a:p>
            <a:pPr lvl="0">
              <a:buNone/>
            </a:pPr>
            <a:r>
              <a:rPr lang="fr-FR" sz="1600" dirty="0" smtClean="0"/>
              <a:t> 	</a:t>
            </a:r>
          </a:p>
          <a:p>
            <a:pPr lvl="0">
              <a:buNone/>
            </a:pPr>
            <a:r>
              <a:rPr lang="fr-FR" sz="1600" dirty="0" smtClean="0"/>
              <a:t>	</a:t>
            </a:r>
            <a:r>
              <a:rPr lang="fr-FR" sz="2400" dirty="0" smtClean="0"/>
              <a:t>La FIV est la première thérapeutique qui donne des résultats tangibles en matière de stérilité inexpliquée. </a:t>
            </a:r>
          </a:p>
          <a:p>
            <a:pPr lvl="0">
              <a:buNone/>
            </a:pPr>
            <a:r>
              <a:rPr lang="fr-FR" sz="2400" dirty="0" smtClean="0"/>
              <a:t>	</a:t>
            </a:r>
            <a:endParaRPr lang="fr-F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401080" cy="296842"/>
          </a:xfrm>
        </p:spPr>
        <p:txBody>
          <a:bodyPr>
            <a:noAutofit/>
          </a:bodyPr>
          <a:lstStyle/>
          <a:p>
            <a:r>
              <a:rPr lang="fr-FR" sz="2400" dirty="0" smtClean="0"/>
              <a:t/>
            </a:r>
            <a:br>
              <a:rPr lang="fr-FR" sz="2400" dirty="0" smtClean="0"/>
            </a:br>
            <a:r>
              <a:rPr lang="fr-FR" sz="3200" dirty="0" smtClean="0"/>
              <a:t>Les échecs de l’insémination artificielle</a:t>
            </a:r>
            <a:br>
              <a:rPr lang="fr-FR" sz="3200" dirty="0" smtClean="0"/>
            </a:br>
            <a:endParaRPr lang="fr-FR" sz="2400" dirty="0"/>
          </a:p>
        </p:txBody>
      </p:sp>
      <p:sp>
        <p:nvSpPr>
          <p:cNvPr id="3" name="Espace réservé du contenu 2"/>
          <p:cNvSpPr>
            <a:spLocks noGrp="1"/>
          </p:cNvSpPr>
          <p:nvPr>
            <p:ph idx="1"/>
          </p:nvPr>
        </p:nvSpPr>
        <p:spPr>
          <a:xfrm>
            <a:off x="0" y="500042"/>
            <a:ext cx="9144000" cy="6215082"/>
          </a:xfrm>
        </p:spPr>
        <p:txBody>
          <a:bodyPr>
            <a:normAutofit/>
          </a:bodyPr>
          <a:lstStyle/>
          <a:p>
            <a:endParaRPr lang="fr-FR" sz="2400" b="1" dirty="0" smtClean="0"/>
          </a:p>
          <a:p>
            <a:r>
              <a:rPr lang="fr-FR" sz="2400" b="1" dirty="0" smtClean="0"/>
              <a:t>3.1.2 - La fécondation assistée</a:t>
            </a:r>
          </a:p>
          <a:p>
            <a:pPr lvl="1"/>
            <a:r>
              <a:rPr lang="fr-FR" sz="2400" dirty="0" smtClean="0"/>
              <a:t>Les indications de FIV couplée à une technique de micro-injection (ICSI) se sont rapidement diversifiées.</a:t>
            </a:r>
          </a:p>
          <a:p>
            <a:pPr lvl="1"/>
            <a:r>
              <a:rPr lang="fr-FR" sz="2400" dirty="0" smtClean="0"/>
              <a:t>Il s’agit alors d’injecter directement par intervention humaine un spermatozoïde dans chaque ovocyte mature recueilli du sperme éjaculé. </a:t>
            </a:r>
          </a:p>
          <a:p>
            <a:pPr lvl="1"/>
            <a:r>
              <a:rPr lang="fr-FR" sz="2400" dirty="0" smtClean="0"/>
              <a:t>Les indications sont essentiellement:</a:t>
            </a:r>
          </a:p>
          <a:p>
            <a:pPr lvl="2"/>
            <a:r>
              <a:rPr lang="fr-FR" dirty="0" smtClean="0"/>
              <a:t>L’</a:t>
            </a:r>
            <a:r>
              <a:rPr lang="fr-FR" dirty="0" err="1" smtClean="0"/>
              <a:t>oligoasthénotératospermie</a:t>
            </a:r>
            <a:r>
              <a:rPr lang="fr-FR" dirty="0" smtClean="0"/>
              <a:t>: </a:t>
            </a:r>
          </a:p>
          <a:p>
            <a:pPr lvl="3">
              <a:buNone/>
            </a:pPr>
            <a:r>
              <a:rPr lang="fr-FR" dirty="0" smtClean="0"/>
              <a:t>• Des stigmates d’une auto-immunisation </a:t>
            </a:r>
          </a:p>
          <a:p>
            <a:pPr lvl="3">
              <a:buNone/>
            </a:pPr>
            <a:r>
              <a:rPr lang="fr-FR" dirty="0" smtClean="0"/>
              <a:t>• Antécédent d’échec de fécondation en FIV classique,  dans le cadre d’une azoospermie, que celle-ci soit :</a:t>
            </a:r>
          </a:p>
          <a:p>
            <a:pPr lvl="3">
              <a:buFont typeface="Courier New" pitchFamily="49" charset="0"/>
              <a:buChar char="o"/>
            </a:pPr>
            <a:r>
              <a:rPr lang="fr-FR" dirty="0" smtClean="0"/>
              <a:t> Excrétoire</a:t>
            </a:r>
          </a:p>
          <a:p>
            <a:pPr lvl="3">
              <a:buFont typeface="Courier New" pitchFamily="49" charset="0"/>
              <a:buChar char="o"/>
            </a:pPr>
            <a:r>
              <a:rPr lang="fr-FR" dirty="0" smtClean="0"/>
              <a:t> Sécrétoire.</a:t>
            </a:r>
          </a:p>
          <a:p>
            <a:endParaRPr lang="fr-FR"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142984"/>
            <a:ext cx="8786874" cy="4000528"/>
          </a:xfrm>
        </p:spPr>
        <p:txBody>
          <a:bodyPr>
            <a:normAutofit fontScale="25000" lnSpcReduction="20000"/>
          </a:bodyPr>
          <a:lstStyle/>
          <a:p>
            <a:endParaRPr lang="fr-FR" sz="9600" dirty="0" smtClean="0"/>
          </a:p>
          <a:p>
            <a:r>
              <a:rPr lang="fr-FR" sz="9600" dirty="0" smtClean="0"/>
              <a:t>Il faut également dans le dossier un acte de mariage ou une photocopie du livret de famille.</a:t>
            </a:r>
            <a:endParaRPr lang="fr-FR" sz="9600" dirty="0" smtClean="0">
              <a:solidFill>
                <a:schemeClr val="bg1"/>
              </a:solidFill>
            </a:endParaRPr>
          </a:p>
          <a:p>
            <a:r>
              <a:rPr lang="fr-FR" sz="9600" dirty="0" smtClean="0"/>
              <a:t>Les sérologies nécessaires sont les mêmes que celles requises avant insémination artificielle. </a:t>
            </a:r>
          </a:p>
          <a:p>
            <a:r>
              <a:rPr lang="fr-FR" sz="9600" dirty="0" smtClean="0"/>
              <a:t>De plus, un prélèvement local récent est également demandé : </a:t>
            </a:r>
          </a:p>
          <a:p>
            <a:pPr lvl="1"/>
            <a:r>
              <a:rPr lang="fr-FR" sz="9200" dirty="0" smtClean="0"/>
              <a:t>prélèvement vaginal à la recherche de germe banals, chlamydiae, mycoplasmes chez la femme</a:t>
            </a:r>
          </a:p>
          <a:p>
            <a:pPr lvl="1"/>
            <a:r>
              <a:rPr lang="fr-FR" sz="9200" dirty="0" err="1" smtClean="0"/>
              <a:t>spermoculture</a:t>
            </a:r>
            <a:r>
              <a:rPr lang="fr-FR" sz="9200" dirty="0" smtClean="0"/>
              <a:t> et/ou </a:t>
            </a:r>
            <a:r>
              <a:rPr lang="fr-FR" sz="9200" dirty="0" err="1" smtClean="0"/>
              <a:t>uroculture</a:t>
            </a:r>
            <a:r>
              <a:rPr lang="fr-FR" sz="9200" dirty="0" smtClean="0"/>
              <a:t> selon le contexte chez le conjoint.</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74638"/>
            <a:ext cx="8043890" cy="296842"/>
          </a:xfrm>
        </p:spPr>
        <p:txBody>
          <a:bodyPr>
            <a:normAutofit fontScale="90000"/>
          </a:bodyPr>
          <a:lstStyle/>
          <a:p>
            <a:endParaRPr lang="fr-FR" dirty="0"/>
          </a:p>
        </p:txBody>
      </p:sp>
      <p:sp>
        <p:nvSpPr>
          <p:cNvPr id="3" name="Espace réservé du contenu 2"/>
          <p:cNvSpPr>
            <a:spLocks noGrp="1"/>
          </p:cNvSpPr>
          <p:nvPr>
            <p:ph idx="1"/>
          </p:nvPr>
        </p:nvSpPr>
        <p:spPr>
          <a:xfrm>
            <a:off x="357158" y="857232"/>
            <a:ext cx="8572560" cy="5786478"/>
          </a:xfrm>
        </p:spPr>
        <p:txBody>
          <a:bodyPr>
            <a:normAutofit fontScale="92500" lnSpcReduction="10000"/>
          </a:bodyPr>
          <a:lstStyle/>
          <a:p>
            <a:r>
              <a:rPr lang="fr-FR" sz="2800" dirty="0" smtClean="0"/>
              <a:t>3.2 - recueil de gamètes féminins</a:t>
            </a:r>
          </a:p>
          <a:p>
            <a:pPr>
              <a:buNone/>
            </a:pPr>
            <a:r>
              <a:rPr lang="fr-FR" sz="2800" dirty="0" smtClean="0"/>
              <a:t>  	</a:t>
            </a:r>
            <a:r>
              <a:rPr lang="fr-FR" sz="2600" dirty="0" smtClean="0"/>
              <a:t>Ce recueil est nécessaire lorsqu’une fécondation in vitro ou une ICSI doivent être pratiquées. </a:t>
            </a:r>
          </a:p>
          <a:p>
            <a:pPr>
              <a:buNone/>
            </a:pPr>
            <a:r>
              <a:rPr lang="fr-FR" sz="2600" dirty="0" smtClean="0"/>
              <a:t>	Le but est de recueillir au moins un ovocyte fécondable, ayant accompli l’ensemble des processus de maturation, afin de réaliser l’union des gamètes hors du tractus génital féminin.</a:t>
            </a:r>
          </a:p>
          <a:p>
            <a:r>
              <a:rPr lang="fr-FR" sz="2800" dirty="0" smtClean="0"/>
              <a:t>Différentes méthodes sont utilisées pour préparer les ovaires au recueil ovocytaire :</a:t>
            </a:r>
          </a:p>
          <a:p>
            <a:pPr lvl="1"/>
            <a:r>
              <a:rPr lang="fr-FR" sz="2600" dirty="0" smtClean="0"/>
              <a:t> le cycle naturel,</a:t>
            </a:r>
          </a:p>
          <a:p>
            <a:pPr lvl="1"/>
            <a:r>
              <a:rPr lang="fr-FR" sz="2600" dirty="0" smtClean="0"/>
              <a:t> l’induction de l’ovulation par citrate de clomifène, </a:t>
            </a:r>
          </a:p>
          <a:p>
            <a:pPr lvl="1"/>
            <a:r>
              <a:rPr lang="fr-FR" sz="2600" dirty="0" smtClean="0"/>
              <a:t>les stimulations de l’ovulation par l’association  citrate de </a:t>
            </a:r>
            <a:r>
              <a:rPr lang="fr-FR" sz="2600" dirty="0" err="1" smtClean="0"/>
              <a:t>clomiphène</a:t>
            </a:r>
            <a:r>
              <a:rPr lang="fr-FR" sz="2600" dirty="0" smtClean="0"/>
              <a:t>/FSH recombinante </a:t>
            </a:r>
          </a:p>
          <a:p>
            <a:pPr lvl="1"/>
            <a:r>
              <a:rPr lang="fr-FR" sz="2600" dirty="0" smtClean="0"/>
              <a:t>l’administration de FSH recombinante en association ou non avec un agoniste de la GnRH.</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786874" cy="6500858"/>
          </a:xfrm>
        </p:spPr>
        <p:txBody>
          <a:bodyPr>
            <a:normAutofit fontScale="32500" lnSpcReduction="20000"/>
          </a:bodyPr>
          <a:lstStyle/>
          <a:p>
            <a:endParaRPr lang="fr-FR" dirty="0" smtClean="0"/>
          </a:p>
          <a:p>
            <a:r>
              <a:rPr lang="fr-FR" sz="9600" b="1" dirty="0" smtClean="0"/>
              <a:t>3.2.1 Le recueil ovocytaire au cours du cycle spontané ou induit</a:t>
            </a:r>
            <a:endParaRPr lang="fr-FR" sz="8000" b="1" dirty="0" smtClean="0"/>
          </a:p>
          <a:p>
            <a:endParaRPr lang="fr-FR" sz="3800" b="1" dirty="0" smtClean="0"/>
          </a:p>
          <a:p>
            <a:r>
              <a:rPr lang="fr-FR" sz="8600" dirty="0" smtClean="0"/>
              <a:t>Lors d’un cycle naturel, le taux de succès du recueil de l’ovocyte est </a:t>
            </a:r>
            <a:r>
              <a:rPr lang="fr-FR" sz="8600" dirty="0" smtClean="0">
                <a:solidFill>
                  <a:srgbClr val="FFFF00"/>
                </a:solidFill>
              </a:rPr>
              <a:t>de 50 %</a:t>
            </a:r>
            <a:r>
              <a:rPr lang="fr-FR" sz="8600" dirty="0" smtClean="0">
                <a:solidFill>
                  <a:schemeClr val="accent2"/>
                </a:solidFill>
              </a:rPr>
              <a:t> </a:t>
            </a:r>
            <a:r>
              <a:rPr lang="fr-FR" sz="8600" dirty="0" smtClean="0"/>
              <a:t>et le taux de grossesse par cycle est d’environ</a:t>
            </a:r>
            <a:r>
              <a:rPr lang="fr-FR" sz="8600" dirty="0" smtClean="0">
                <a:solidFill>
                  <a:srgbClr val="FFFF00"/>
                </a:solidFill>
              </a:rPr>
              <a:t> 3 % </a:t>
            </a:r>
            <a:r>
              <a:rPr lang="fr-FR" sz="8600" dirty="0" smtClean="0"/>
              <a:t>seulement. </a:t>
            </a:r>
          </a:p>
          <a:p>
            <a:r>
              <a:rPr lang="fr-FR" sz="8600" dirty="0" smtClean="0"/>
              <a:t>Par ailleurs, le recueil d’un ovocyte lors d’un cycle naturel requiert un monitorage de l’ovulation extrêmement précis afin de détecter le pic pré-ovulatoire de LH et réaliser la ponction ovarienne avant la rupture folliculaire. </a:t>
            </a:r>
          </a:p>
          <a:p>
            <a:r>
              <a:rPr lang="fr-FR" sz="8600" dirty="0" smtClean="0"/>
              <a:t>Soit suite à une injection </a:t>
            </a:r>
            <a:r>
              <a:rPr lang="fr-FR" sz="8600" dirty="0" err="1" smtClean="0"/>
              <a:t>déclenchante</a:t>
            </a:r>
            <a:r>
              <a:rPr lang="fr-FR" sz="8600" dirty="0" smtClean="0"/>
              <a:t> d’</a:t>
            </a:r>
            <a:r>
              <a:rPr lang="fr-FR" sz="8600" dirty="0" err="1" smtClean="0"/>
              <a:t>hCG</a:t>
            </a:r>
            <a:r>
              <a:rPr lang="fr-FR" sz="8600" dirty="0" smtClean="0"/>
              <a:t> dès que le diamètre du follicule atteint 18 mm de diamètre avec une sécrétion </a:t>
            </a:r>
            <a:r>
              <a:rPr lang="fr-FR" sz="8600" dirty="0" err="1" smtClean="0"/>
              <a:t>oestrogénique</a:t>
            </a:r>
            <a:r>
              <a:rPr lang="fr-FR" sz="8600" dirty="0" smtClean="0"/>
              <a:t> supérieure à 150 </a:t>
            </a:r>
            <a:r>
              <a:rPr lang="fr-FR" sz="8600" dirty="0" err="1" smtClean="0"/>
              <a:t>pg</a:t>
            </a:r>
            <a:r>
              <a:rPr lang="fr-FR" sz="8600" dirty="0" smtClean="0"/>
              <a:t>/ml (la ponction est alors réalisée 35 heures après l’injection d’</a:t>
            </a:r>
            <a:r>
              <a:rPr lang="fr-FR" sz="8600" dirty="0" err="1" smtClean="0"/>
              <a:t>hCG</a:t>
            </a:r>
            <a:r>
              <a:rPr lang="fr-FR" sz="8600" dirty="0" smtClean="0"/>
              <a:t>).</a:t>
            </a:r>
          </a:p>
          <a:p>
            <a:endParaRPr lang="fr-FR" sz="37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smtClean="0"/>
              <a:t>Les cycles induits par le citrate de </a:t>
            </a:r>
            <a:r>
              <a:rPr lang="fr-FR" dirty="0" err="1" smtClean="0"/>
              <a:t>clomiphène</a:t>
            </a:r>
            <a:r>
              <a:rPr lang="fr-FR" dirty="0" smtClean="0"/>
              <a:t> (100 à 150 mg/jour pendant 5 jours en débutant entre le 2ème et le 5ème jour du cycle) permettent le développement de 1 à 3 follicules. </a:t>
            </a:r>
          </a:p>
          <a:p>
            <a:r>
              <a:rPr lang="fr-FR" dirty="0" smtClean="0"/>
              <a:t>Le taux de grossesses cliniques par cycle est d’environ 10 %. </a:t>
            </a:r>
          </a:p>
          <a:p>
            <a:r>
              <a:rPr lang="fr-FR" dirty="0" smtClean="0"/>
              <a:t>Le monitorage de l’ovulation a les mêmes impératifs que celui des cycles spontanés. </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32500" lnSpcReduction="20000"/>
          </a:bodyPr>
          <a:lstStyle/>
          <a:p>
            <a:r>
              <a:rPr lang="fr-FR" sz="8000" b="1" dirty="0" smtClean="0"/>
              <a:t>3.2.2 Le recueil ovocytaire au cours du cycle stimulé : stimulation contrôlée  de l’ovulation</a:t>
            </a:r>
          </a:p>
          <a:p>
            <a:endParaRPr lang="fr-FR" sz="4500" b="1" dirty="0" smtClean="0"/>
          </a:p>
          <a:p>
            <a:r>
              <a:rPr lang="fr-FR" sz="7400" dirty="0" smtClean="0"/>
              <a:t>Le but essentiel de la stimulation de l’ovulation pour fécondation in vitro:</a:t>
            </a:r>
          </a:p>
          <a:p>
            <a:pPr lvl="1"/>
            <a:r>
              <a:rPr lang="fr-FR" sz="7400" dirty="0" smtClean="0"/>
              <a:t>Augmenter le nombre d’ovocytes recrutés, maturés et donc susceptibles d’être fécondés</a:t>
            </a:r>
          </a:p>
          <a:p>
            <a:pPr lvl="1"/>
            <a:r>
              <a:rPr lang="fr-FR" sz="7400" dirty="0" smtClean="0"/>
              <a:t>Transfert de plusieurs embryons pour augmenter les chances de grossesse.</a:t>
            </a:r>
          </a:p>
          <a:p>
            <a:r>
              <a:rPr lang="fr-FR" sz="7400" dirty="0" smtClean="0"/>
              <a:t>La stimulation de l’ovulation diffère donc de l’induction de l’ovulation :</a:t>
            </a:r>
          </a:p>
          <a:p>
            <a:pPr lvl="1"/>
            <a:r>
              <a:rPr lang="fr-FR" sz="7400" dirty="0" smtClean="0"/>
              <a:t> Le but de l’induction de l’ovulation est d’amener une patiente anovulatoire ou </a:t>
            </a:r>
            <a:r>
              <a:rPr lang="fr-FR" sz="7400" dirty="0" err="1" smtClean="0"/>
              <a:t>dysovulatoire</a:t>
            </a:r>
            <a:r>
              <a:rPr lang="fr-FR" sz="7400" dirty="0" smtClean="0"/>
              <a:t> à ovuler en se rapprochant le plus possible de ce que serait une ovulation physiologique, c’est à dire en provoquant la maturation et l’ovulation d’un seul follicule. </a:t>
            </a:r>
          </a:p>
          <a:p>
            <a:pPr lvl="1"/>
            <a:r>
              <a:rPr lang="fr-FR" sz="7400" dirty="0" smtClean="0"/>
              <a:t>Inversement, le but de la stimulation de l’ovulation est d’augmenter les phénomènes naturels de façon à permettre la maturation simultanée de plusieurs follicules.</a:t>
            </a:r>
          </a:p>
          <a:p>
            <a:endParaRPr lang="fr-FR" sz="3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857364"/>
            <a:ext cx="8786874" cy="2500330"/>
          </a:xfrm>
        </p:spPr>
        <p:txBody>
          <a:bodyPr>
            <a:noAutofit/>
          </a:bodyPr>
          <a:lstStyle/>
          <a:p>
            <a:r>
              <a:rPr lang="fr-FR" sz="2400" b="1" dirty="0" smtClean="0"/>
              <a:t>Les dosages plasmatiques</a:t>
            </a:r>
          </a:p>
          <a:p>
            <a:pPr>
              <a:buNone/>
            </a:pPr>
            <a:r>
              <a:rPr lang="fr-FR" sz="2000" dirty="0" smtClean="0"/>
              <a:t> 	Un des critères essentiels du monitorage est constitué par l’évaluation du taux d’estrogènes plasmatiques en dosant le 17 </a:t>
            </a:r>
            <a:r>
              <a:rPr lang="en-US" sz="2000" dirty="0" smtClean="0"/>
              <a:t>β</a:t>
            </a:r>
            <a:r>
              <a:rPr lang="fr-FR" sz="2000" dirty="0" smtClean="0"/>
              <a:t> </a:t>
            </a:r>
            <a:r>
              <a:rPr lang="fr-FR" sz="2000" dirty="0" err="1" smtClean="0"/>
              <a:t>estradiol</a:t>
            </a:r>
            <a:r>
              <a:rPr lang="fr-FR" sz="2000" dirty="0" smtClean="0"/>
              <a:t> (E2) par dosage </a:t>
            </a:r>
            <a:r>
              <a:rPr lang="fr-FR" sz="2000" dirty="0" err="1" smtClean="0"/>
              <a:t>radioimmunologique</a:t>
            </a:r>
            <a:r>
              <a:rPr lang="fr-FR" sz="2000" dirty="0" smtClean="0"/>
              <a:t> ou </a:t>
            </a:r>
            <a:r>
              <a:rPr lang="fr-FR" sz="2000" dirty="0" err="1" smtClean="0"/>
              <a:t>immunoenzymatique</a:t>
            </a:r>
            <a:r>
              <a:rPr lang="fr-FR" sz="2000" dirty="0" smtClean="0"/>
              <a:t> rapide.</a:t>
            </a:r>
          </a:p>
          <a:p>
            <a:r>
              <a:rPr lang="fr-FR" sz="2000" dirty="0" smtClean="0"/>
              <a:t>Ce taux est d’autant plus élevé que le nombre de follicules recrutés est important, et que leur volume (et donc le nombre de cellules </a:t>
            </a:r>
            <a:r>
              <a:rPr lang="fr-FR" sz="2000" dirty="0" err="1" smtClean="0"/>
              <a:t>sécrétantes</a:t>
            </a:r>
            <a:r>
              <a:rPr lang="fr-FR" sz="2000" dirty="0" smtClean="0"/>
              <a:t>) est augmenté. </a:t>
            </a:r>
          </a:p>
          <a:p>
            <a:endParaRPr lang="fr-F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fontScale="77500" lnSpcReduction="20000"/>
          </a:bodyPr>
          <a:lstStyle/>
          <a:p>
            <a:r>
              <a:rPr lang="fr-FR" sz="4100" b="1" dirty="0" smtClean="0"/>
              <a:t>L’échographie</a:t>
            </a:r>
          </a:p>
          <a:p>
            <a:pPr>
              <a:buNone/>
            </a:pPr>
            <a:r>
              <a:rPr lang="fr-FR" dirty="0" smtClean="0"/>
              <a:t> </a:t>
            </a:r>
          </a:p>
          <a:p>
            <a:r>
              <a:rPr lang="fr-FR" sz="3400" dirty="0" smtClean="0"/>
              <a:t>Elle permet d’avoir une notion morphologique du développement folliculaire au niveau 	ovarien.</a:t>
            </a:r>
          </a:p>
          <a:p>
            <a:r>
              <a:rPr lang="fr-FR" sz="3400" dirty="0" smtClean="0"/>
              <a:t> L’échographie renseigne donc sur le nombre de follicules qui ont pu être recrutés par la thérapeutique de stimulation, ainsi que sur leur développement (noter leur diamètre respectif). Sans qu’il y ait de relation précise entre la mesure du développement folliculaire et le degré de maturation auquel on est parvenu, la confrontation des données de l’examen échographique avec le taux d’estrogènes permet d’approcher cette notion. C’est essentiellement sur ces critères que sont prises les décisions de conduite de la stimulation et de déclenchement.</a:t>
            </a:r>
          </a:p>
          <a:p>
            <a:r>
              <a:rPr lang="fr-FR" sz="3400" dirty="0" smtClean="0"/>
              <a:t> Cet examen permet également de mesurer l’épaisseur de l’endomètre et de décrire son </a:t>
            </a:r>
            <a:r>
              <a:rPr lang="fr-FR" sz="3400" dirty="0" err="1" smtClean="0"/>
              <a:t>échogénicité</a:t>
            </a:r>
            <a:r>
              <a:rPr lang="fr-FR" sz="3400" dirty="0" smtClean="0"/>
              <a:t> dans le but d’évaluer l’aptitude à la nidation.</a:t>
            </a:r>
          </a:p>
          <a:p>
            <a:endParaRPr lang="fr-FR" sz="3400" dirty="0" smtClean="0"/>
          </a:p>
          <a:p>
            <a:endParaRPr lang="fr-FR" sz="3400"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58204" cy="368280"/>
          </a:xfrm>
        </p:spPr>
        <p:txBody>
          <a:bodyPr>
            <a:normAutofit fontScale="90000"/>
          </a:bodyPr>
          <a:lstStyle/>
          <a:p>
            <a:r>
              <a:rPr lang="fr-FR" sz="3100" b="1" dirty="0" smtClean="0"/>
              <a:t/>
            </a:r>
            <a:br>
              <a:rPr lang="fr-FR" sz="3100" b="1" dirty="0" smtClean="0"/>
            </a:br>
            <a:r>
              <a:rPr lang="fr-FR" sz="3100" b="1" dirty="0" smtClean="0"/>
              <a:t/>
            </a:r>
            <a:br>
              <a:rPr lang="fr-FR" sz="3100" b="1" dirty="0" smtClean="0"/>
            </a:br>
            <a:r>
              <a:rPr lang="fr-FR" sz="3100" b="1" dirty="0" smtClean="0"/>
              <a:t>1 Que signifie « Assistance médicale à la procréation » ?</a:t>
            </a:r>
            <a:r>
              <a:rPr lang="fr-FR" sz="3100" dirty="0" smtClean="0"/>
              <a:t/>
            </a:r>
            <a:br>
              <a:rPr lang="fr-FR" sz="3100" dirty="0" smtClean="0"/>
            </a:br>
            <a:endParaRPr lang="fr-FR" dirty="0"/>
          </a:p>
        </p:txBody>
      </p:sp>
      <p:sp>
        <p:nvSpPr>
          <p:cNvPr id="3" name="Espace réservé du contenu 2"/>
          <p:cNvSpPr>
            <a:spLocks noGrp="1"/>
          </p:cNvSpPr>
          <p:nvPr>
            <p:ph idx="1"/>
          </p:nvPr>
        </p:nvSpPr>
        <p:spPr>
          <a:xfrm>
            <a:off x="142844" y="500042"/>
            <a:ext cx="8858312" cy="6215106"/>
          </a:xfrm>
        </p:spPr>
        <p:txBody>
          <a:bodyPr>
            <a:normAutofit fontScale="25000" lnSpcReduction="20000"/>
          </a:bodyPr>
          <a:lstStyle/>
          <a:p>
            <a:pPr>
              <a:buNone/>
            </a:pPr>
            <a:r>
              <a:rPr lang="fr-FR" sz="3400" dirty="0"/>
              <a:t> </a:t>
            </a:r>
          </a:p>
          <a:p>
            <a:r>
              <a:rPr lang="fr-FR" sz="8000" dirty="0"/>
              <a:t>Les Procréations Médicalement Assistées ou techniques d’Assistance Médicale à la </a:t>
            </a:r>
            <a:r>
              <a:rPr lang="fr-FR" sz="8000" dirty="0" smtClean="0"/>
              <a:t>Procréation: </a:t>
            </a:r>
          </a:p>
          <a:p>
            <a:pPr lvl="1"/>
            <a:r>
              <a:rPr lang="fr-FR" sz="7200" dirty="0" smtClean="0"/>
              <a:t>Toutes les techniques </a:t>
            </a:r>
            <a:r>
              <a:rPr lang="fr-FR" sz="7200" dirty="0"/>
              <a:t>médicales et biologiques qui comportent la manipulation des gamètes</a:t>
            </a:r>
            <a:r>
              <a:rPr lang="fr-FR" sz="7200" dirty="0" smtClean="0"/>
              <a:t>, avec </a:t>
            </a:r>
            <a:r>
              <a:rPr lang="fr-FR" sz="7200" dirty="0"/>
              <a:t>ou sans fécondation in vitro, dans le but d’obtenir une grossesse chez un couple </a:t>
            </a:r>
            <a:r>
              <a:rPr lang="fr-FR" sz="7200" dirty="0" smtClean="0"/>
              <a:t>qui sans </a:t>
            </a:r>
            <a:r>
              <a:rPr lang="fr-FR" sz="7200" dirty="0"/>
              <a:t>cela risquerait de demeurer infécond.</a:t>
            </a:r>
          </a:p>
          <a:p>
            <a:pPr>
              <a:buNone/>
            </a:pPr>
            <a:r>
              <a:rPr lang="fr-FR" sz="8000" dirty="0"/>
              <a:t> </a:t>
            </a:r>
          </a:p>
          <a:p>
            <a:pPr lvl="1"/>
            <a:r>
              <a:rPr lang="fr-FR" sz="7200" dirty="0"/>
              <a:t>Ces techniques peuvent aussi s’appliquer dans le cas de risques importants de transmission à </a:t>
            </a:r>
            <a:r>
              <a:rPr lang="fr-FR" sz="7200" dirty="0" smtClean="0"/>
              <a:t>l’enfant de </a:t>
            </a:r>
            <a:r>
              <a:rPr lang="fr-FR" sz="7200" dirty="0"/>
              <a:t>maladies graves et incurables de façon à ne transférer que les embryons qui en seraient indemnes.</a:t>
            </a:r>
          </a:p>
          <a:p>
            <a:pPr>
              <a:buNone/>
            </a:pPr>
            <a:r>
              <a:rPr lang="fr-FR" sz="8000" dirty="0"/>
              <a:t> </a:t>
            </a:r>
          </a:p>
          <a:p>
            <a:r>
              <a:rPr lang="fr-FR" sz="8000" dirty="0"/>
              <a:t>Les techniques d’Assistance Médicale à la Procréation incluent en théorie :</a:t>
            </a:r>
          </a:p>
          <a:p>
            <a:pPr lvl="1"/>
            <a:r>
              <a:rPr lang="fr-FR" sz="7200" b="1" dirty="0">
                <a:solidFill>
                  <a:srgbClr val="FFFF00"/>
                </a:solidFill>
              </a:rPr>
              <a:t>• Les inséminations artificielles (IAC, avec sperme du conjoint ou IAD, avec donneur),</a:t>
            </a:r>
          </a:p>
          <a:p>
            <a:pPr lvl="1"/>
            <a:r>
              <a:rPr lang="fr-FR" sz="7200" b="1" dirty="0">
                <a:solidFill>
                  <a:srgbClr val="FFFF00"/>
                </a:solidFill>
              </a:rPr>
              <a:t>• La fécondation in vitro (FIVETE, fécondation in vitro et transfert d’embryon),</a:t>
            </a:r>
          </a:p>
          <a:p>
            <a:pPr lvl="1"/>
            <a:r>
              <a:rPr lang="fr-FR" sz="7200" b="1" dirty="0">
                <a:solidFill>
                  <a:srgbClr val="FFFF00"/>
                </a:solidFill>
              </a:rPr>
              <a:t>• L’ICSI (Intra </a:t>
            </a:r>
            <a:r>
              <a:rPr lang="fr-FR" sz="7200" b="1" dirty="0" err="1">
                <a:solidFill>
                  <a:srgbClr val="FFFF00"/>
                </a:solidFill>
              </a:rPr>
              <a:t>Cytoplasmic</a:t>
            </a:r>
            <a:r>
              <a:rPr lang="fr-FR" sz="7200" b="1" dirty="0">
                <a:solidFill>
                  <a:srgbClr val="FFFF00"/>
                </a:solidFill>
              </a:rPr>
              <a:t> </a:t>
            </a:r>
            <a:r>
              <a:rPr lang="fr-FR" sz="7200" b="1" dirty="0" err="1">
                <a:solidFill>
                  <a:srgbClr val="FFFF00"/>
                </a:solidFill>
              </a:rPr>
              <a:t>Spermatozoïd</a:t>
            </a:r>
            <a:r>
              <a:rPr lang="fr-FR" sz="7200" b="1" dirty="0">
                <a:solidFill>
                  <a:srgbClr val="FFFF00"/>
                </a:solidFill>
              </a:rPr>
              <a:t> Injection).</a:t>
            </a:r>
          </a:p>
          <a:p>
            <a:pPr>
              <a:buNone/>
            </a:pPr>
            <a:r>
              <a:rPr lang="fr-FR" sz="8000" dirty="0">
                <a:solidFill>
                  <a:srgbClr val="FFFF00"/>
                </a:solidFill>
              </a:rPr>
              <a:t> </a:t>
            </a:r>
          </a:p>
          <a:p>
            <a:r>
              <a:rPr lang="fr-FR" sz="8000" dirty="0"/>
              <a:t>Dans la pratique quotidienne, la prise en charge thérapeutique des couples peut débuter par la prescription</a:t>
            </a:r>
            <a:r>
              <a:rPr lang="fr-FR" sz="8000" dirty="0">
                <a:solidFill>
                  <a:srgbClr val="FFFF00"/>
                </a:solidFill>
              </a:rPr>
              <a:t> </a:t>
            </a:r>
            <a:r>
              <a:rPr lang="fr-FR" sz="8000" b="1" dirty="0">
                <a:solidFill>
                  <a:srgbClr val="FFFF00"/>
                </a:solidFill>
              </a:rPr>
              <a:t>d’une induction simple de l’ovulation avec des rapports </a:t>
            </a:r>
            <a:r>
              <a:rPr lang="fr-FR" sz="8000" b="1" dirty="0" smtClean="0">
                <a:solidFill>
                  <a:srgbClr val="FFFF00"/>
                </a:solidFill>
              </a:rPr>
              <a:t>sexuels          </a:t>
            </a:r>
            <a:r>
              <a:rPr lang="fr-FR" sz="8000" b="1" dirty="0">
                <a:solidFill>
                  <a:srgbClr val="FFFF00"/>
                </a:solidFill>
              </a:rPr>
              <a:t>« programmés </a:t>
            </a:r>
            <a:r>
              <a:rPr lang="fr-FR" sz="8000" b="1" dirty="0" smtClean="0">
                <a:solidFill>
                  <a:srgbClr val="FFFF00"/>
                </a:solidFill>
              </a:rPr>
              <a:t>».</a:t>
            </a:r>
          </a:p>
          <a:p>
            <a:endParaRPr lang="fr-FR" sz="8000" dirty="0"/>
          </a:p>
          <a:p>
            <a:r>
              <a:rPr lang="fr-FR" sz="8000" dirty="0"/>
              <a:t>Ces techniques nécessitent au préalable la réalisation d’un bilan complet dans le but </a:t>
            </a:r>
            <a:r>
              <a:rPr lang="fr-FR" sz="8000" dirty="0" smtClean="0"/>
              <a:t>d’optimaliser la </a:t>
            </a:r>
            <a:r>
              <a:rPr lang="fr-FR" sz="8000" b="1" dirty="0">
                <a:solidFill>
                  <a:srgbClr val="FFFF00"/>
                </a:solidFill>
              </a:rPr>
              <a:t>prise en charge par des choix éclairés</a:t>
            </a:r>
            <a:r>
              <a:rPr lang="fr-FR" sz="8000" dirty="0"/>
              <a:t>. </a:t>
            </a:r>
            <a:r>
              <a:rPr lang="fr-FR" sz="8000" dirty="0" smtClean="0"/>
              <a:t>Elles sont , encadrées </a:t>
            </a:r>
            <a:r>
              <a:rPr lang="fr-FR" sz="8000" dirty="0"/>
              <a:t>essentiellement par les </a:t>
            </a:r>
            <a:r>
              <a:rPr lang="fr-FR" sz="8000" dirty="0" smtClean="0"/>
              <a:t>Lois dites  </a:t>
            </a:r>
            <a:r>
              <a:rPr lang="fr-FR" sz="8000" dirty="0"/>
              <a:t>de </a:t>
            </a:r>
            <a:r>
              <a:rPr lang="fr-FR" sz="8000" dirty="0" smtClean="0"/>
              <a:t>Bioéthiques</a:t>
            </a:r>
          </a:p>
          <a:p>
            <a:endParaRPr lang="fr-FR" sz="3800" dirty="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357982"/>
          </a:xfrm>
        </p:spPr>
        <p:txBody>
          <a:bodyPr>
            <a:normAutofit fontScale="77500" lnSpcReduction="20000"/>
          </a:bodyPr>
          <a:lstStyle/>
          <a:p>
            <a:r>
              <a:rPr lang="fr-FR" sz="6000" b="1" dirty="0" smtClean="0"/>
              <a:t>3.4 La ponction folliculaire</a:t>
            </a:r>
          </a:p>
          <a:p>
            <a:pPr>
              <a:buNone/>
            </a:pPr>
            <a:r>
              <a:rPr lang="fr-FR" sz="4000" dirty="0" smtClean="0"/>
              <a:t> </a:t>
            </a:r>
          </a:p>
          <a:p>
            <a:r>
              <a:rPr lang="fr-FR" sz="4000" dirty="0" smtClean="0"/>
              <a:t>Aux débuts de la FIV, les prélèvements folliculaires se faisaient par </a:t>
            </a:r>
            <a:r>
              <a:rPr lang="fr-FR" sz="4000" dirty="0" err="1" smtClean="0"/>
              <a:t>coelioscopie</a:t>
            </a:r>
            <a:r>
              <a:rPr lang="fr-FR" sz="4000" dirty="0" smtClean="0"/>
              <a:t>. Progressivement</a:t>
            </a:r>
          </a:p>
          <a:p>
            <a:r>
              <a:rPr lang="fr-FR" sz="4000" dirty="0" smtClean="0"/>
              <a:t>les méthodes de prélèvement en ambulatoire sous contrôle échographique se sont développées et sont devenues la méthode standard et unique de prélèvement.</a:t>
            </a:r>
          </a:p>
          <a:p>
            <a:r>
              <a:rPr lang="fr-FR" sz="4000" dirty="0" smtClean="0"/>
              <a:t>Le plus souvent la ponction est effectuée par voie vaginale, la sonde vaginale d’échographie étant munie d’un guide qui permet le passage d’une aiguille de prélèvement de calibre suffisant.</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En effet, le taux de grossesse par transfert augmente avec le nombre d’embryons transférés jusqu’à un certain seuil, mais avec pour corollaire une majoration du risque de grossesse multiple. </a:t>
            </a:r>
          </a:p>
          <a:p>
            <a:r>
              <a:rPr lang="fr-FR" dirty="0" smtClean="0"/>
              <a:t>Différents paramètres entre en ligne de compte (âge de la patiente, rang de la tentative...) et le choix du nombre d’embryons à transférer doit être décidé au cas par cas.</a:t>
            </a:r>
          </a:p>
          <a:p>
            <a:r>
              <a:rPr lang="fr-FR" dirty="0" smtClean="0"/>
              <a:t>Les embryons surnuméraires, après recueil du consentement du couple, peuvent être congelés.</a:t>
            </a:r>
          </a:p>
          <a:p>
            <a:r>
              <a:rPr lang="fr-FR" dirty="0" smtClean="0"/>
              <a:t>Ils feront l’objet d’un replacement après préparation de l’endomètre sans repasser par toutes les étapes de la fécondation in vitro.</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285860"/>
            <a:ext cx="8643998" cy="3071834"/>
          </a:xfrm>
        </p:spPr>
        <p:txBody>
          <a:bodyPr>
            <a:noAutofit/>
          </a:bodyPr>
          <a:lstStyle/>
          <a:p>
            <a:r>
              <a:rPr lang="fr-FR" sz="2000" b="1" dirty="0" smtClean="0"/>
              <a:t>3.6 Transfert embryonnaire</a:t>
            </a:r>
          </a:p>
          <a:p>
            <a:pPr>
              <a:buNone/>
            </a:pPr>
            <a:r>
              <a:rPr lang="fr-FR" sz="1800" dirty="0" smtClean="0"/>
              <a:t> </a:t>
            </a:r>
          </a:p>
          <a:p>
            <a:r>
              <a:rPr lang="fr-FR" sz="1800" dirty="0" smtClean="0"/>
              <a:t>C’est la dernière étape du processus de la fécondation in vitro. </a:t>
            </a:r>
          </a:p>
          <a:p>
            <a:r>
              <a:rPr lang="fr-FR" sz="1800" dirty="0" smtClean="0"/>
              <a:t>Il a lieu actuellement dans la majorité des cas à 48 h de la ponction. </a:t>
            </a:r>
          </a:p>
          <a:p>
            <a:r>
              <a:rPr lang="fr-FR" sz="1800" dirty="0" smtClean="0"/>
              <a:t>Le transfert a lieu en ambulatoire, le plus souvent au laboratoire de fécondation in vitro</a:t>
            </a:r>
          </a:p>
          <a:p>
            <a:r>
              <a:rPr lang="fr-FR" sz="1800" dirty="0" smtClean="0"/>
              <a:t>La phase lutéale est habituellement soutenue par l’administration de progestérone naturelle parfois associée à de l’</a:t>
            </a:r>
            <a:r>
              <a:rPr lang="fr-FR" sz="1800" dirty="0" err="1" smtClean="0"/>
              <a:t>hCG</a:t>
            </a:r>
            <a:r>
              <a:rPr lang="fr-FR" sz="1800" dirty="0" smtClean="0"/>
              <a:t> en injectable selon les habitudes des équipe médicales.</a:t>
            </a:r>
          </a:p>
          <a:p>
            <a:r>
              <a:rPr lang="fr-FR" sz="1800" dirty="0" smtClean="0"/>
              <a:t>Le premier dosage de B </a:t>
            </a:r>
            <a:r>
              <a:rPr lang="fr-FR" sz="1800" dirty="0" err="1" smtClean="0"/>
              <a:t>hCG</a:t>
            </a:r>
            <a:r>
              <a:rPr lang="fr-FR" sz="1800" dirty="0" smtClean="0"/>
              <a:t> plasmatique a lieu 14 jours après la ponction folliculaire.</a:t>
            </a:r>
            <a:endParaRPr lang="fr-FR"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357982"/>
          </a:xfrm>
        </p:spPr>
        <p:txBody>
          <a:bodyPr>
            <a:normAutofit/>
          </a:bodyPr>
          <a:lstStyle/>
          <a:p>
            <a:r>
              <a:rPr lang="fr-FR" b="1" dirty="0" smtClean="0"/>
              <a:t>3.7  Complications</a:t>
            </a:r>
          </a:p>
          <a:p>
            <a:pPr>
              <a:buNone/>
            </a:pPr>
            <a:r>
              <a:rPr lang="fr-FR" dirty="0" smtClean="0"/>
              <a:t> </a:t>
            </a:r>
          </a:p>
          <a:p>
            <a:r>
              <a:rPr lang="fr-FR" dirty="0" smtClean="0"/>
              <a:t>Globalement, on peut estimer qu’une complication qui nécessite l’hospitalisation de la patiente se produit de une à deux fois sur cent.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smtClean="0"/>
              <a:t>3.7.1 Complications liées à la stimulation de l’ovulation</a:t>
            </a:r>
          </a:p>
          <a:p>
            <a:pPr>
              <a:buNone/>
            </a:pPr>
            <a:r>
              <a:rPr lang="fr-FR" dirty="0" smtClean="0"/>
              <a:t> 	- asthénie </a:t>
            </a:r>
          </a:p>
          <a:p>
            <a:pPr>
              <a:buNone/>
            </a:pPr>
            <a:r>
              <a:rPr lang="fr-FR" dirty="0" smtClean="0"/>
              <a:t>    - céphalées</a:t>
            </a:r>
          </a:p>
          <a:p>
            <a:pPr>
              <a:buNone/>
            </a:pPr>
            <a:r>
              <a:rPr lang="fr-FR" dirty="0" smtClean="0"/>
              <a:t>    - métrorragies</a:t>
            </a:r>
          </a:p>
          <a:p>
            <a:pPr>
              <a:buNone/>
            </a:pPr>
            <a:r>
              <a:rPr lang="fr-FR" dirty="0" smtClean="0"/>
              <a:t>    - </a:t>
            </a:r>
            <a:r>
              <a:rPr lang="fr-FR" dirty="0" err="1" smtClean="0"/>
              <a:t>mastodynies</a:t>
            </a:r>
            <a:endParaRPr lang="fr-FR" dirty="0" smtClean="0"/>
          </a:p>
          <a:p>
            <a:pPr>
              <a:buNone/>
            </a:pPr>
            <a:r>
              <a:rPr lang="fr-FR" dirty="0" smtClean="0"/>
              <a:t>    - bouffées de chaleur</a:t>
            </a:r>
          </a:p>
          <a:p>
            <a:pPr>
              <a:buNone/>
            </a:pPr>
            <a:r>
              <a:rPr lang="fr-FR" dirty="0" smtClean="0"/>
              <a:t>    - troubles digestifs</a:t>
            </a:r>
          </a:p>
          <a:p>
            <a:pPr>
              <a:buNone/>
            </a:pPr>
            <a:r>
              <a:rPr lang="fr-FR" dirty="0" smtClean="0"/>
              <a:t>    - pertes de mémoire</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74638"/>
            <a:ext cx="8258204" cy="439718"/>
          </a:xfrm>
        </p:spPr>
        <p:txBody>
          <a:bodyPr>
            <a:normAutofit fontScale="90000"/>
          </a:bodyPr>
          <a:lstStyle/>
          <a:p>
            <a:r>
              <a:rPr lang="fr-FR" dirty="0" smtClean="0"/>
              <a:t/>
            </a:r>
            <a:br>
              <a:rPr lang="fr-FR" dirty="0" smtClean="0"/>
            </a:br>
            <a:endParaRPr lang="fr-FR" dirty="0"/>
          </a:p>
        </p:txBody>
      </p:sp>
      <p:sp>
        <p:nvSpPr>
          <p:cNvPr id="3" name="Espace réservé du contenu 2"/>
          <p:cNvSpPr>
            <a:spLocks noGrp="1"/>
          </p:cNvSpPr>
          <p:nvPr>
            <p:ph idx="1"/>
          </p:nvPr>
        </p:nvSpPr>
        <p:spPr>
          <a:xfrm>
            <a:off x="0" y="1214422"/>
            <a:ext cx="9144000" cy="2428892"/>
          </a:xfrm>
        </p:spPr>
        <p:txBody>
          <a:bodyPr>
            <a:normAutofit/>
          </a:bodyPr>
          <a:lstStyle/>
          <a:p>
            <a:r>
              <a:rPr lang="fr-FR" sz="2000" b="1" dirty="0" smtClean="0"/>
              <a:t>1. Allergie aux produits utilisés</a:t>
            </a:r>
          </a:p>
          <a:p>
            <a:r>
              <a:rPr lang="fr-FR" sz="2000" b="1" dirty="0" smtClean="0"/>
              <a:t>2. Prise de poids</a:t>
            </a:r>
          </a:p>
          <a:p>
            <a:r>
              <a:rPr lang="fr-FR" sz="2000" b="1" dirty="0" smtClean="0"/>
              <a:t>Accidents thrombotiques</a:t>
            </a:r>
          </a:p>
          <a:p>
            <a:r>
              <a:rPr lang="fr-FR" sz="2000" b="1" dirty="0" smtClean="0"/>
              <a:t>3. Modifications du cycle</a:t>
            </a:r>
          </a:p>
          <a:p>
            <a:pPr lvl="1"/>
            <a:r>
              <a:rPr lang="fr-FR" sz="1800" dirty="0" smtClean="0"/>
              <a:t>Le cycle qui suit immédiatement un cycle stimulé peut être légèrement modifié dans sa durée (allongé ou raccourci) et l’ovulation altérée.</a:t>
            </a:r>
            <a:endParaRPr lang="fr-FR" sz="1800" b="1" dirty="0" smtClean="0"/>
          </a:p>
          <a:p>
            <a:pPr lvl="1"/>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215106"/>
          </a:xfrm>
        </p:spPr>
        <p:txBody>
          <a:bodyPr>
            <a:normAutofit lnSpcReduction="10000"/>
          </a:bodyPr>
          <a:lstStyle/>
          <a:p>
            <a:r>
              <a:rPr lang="fr-FR" sz="2800" b="1" dirty="0" smtClean="0"/>
              <a:t>4. Syndrome d’hyperstimulation (HSO)</a:t>
            </a:r>
          </a:p>
          <a:p>
            <a:pPr lvl="1"/>
            <a:r>
              <a:rPr lang="fr-FR" dirty="0" smtClean="0"/>
              <a:t>C’est la complication majeure des traitements de stimulation de l’ovulation. Un syndrome d’hyperstimulation grave survient dans environ 2 % des cycles stimulés en vue de fécondation in vitro.</a:t>
            </a:r>
          </a:p>
          <a:p>
            <a:pPr lvl="2"/>
            <a:r>
              <a:rPr lang="fr-FR" sz="2000" dirty="0" smtClean="0"/>
              <a:t>ascite majeure, syndrome de détresse respiratoire, insuffisance rénale aiguë, accidents </a:t>
            </a:r>
            <a:r>
              <a:rPr lang="fr-FR" sz="2000" dirty="0" err="1" smtClean="0"/>
              <a:t>thrombo-emboliques</a:t>
            </a:r>
            <a:r>
              <a:rPr lang="fr-FR" sz="2000" dirty="0" smtClean="0"/>
              <a:t> et leucocytose importante.</a:t>
            </a:r>
          </a:p>
          <a:p>
            <a:r>
              <a:rPr lang="fr-FR" sz="2800" b="1" dirty="0" smtClean="0"/>
              <a:t>5. Torsion d’annexe</a:t>
            </a:r>
          </a:p>
          <a:p>
            <a:pPr lvl="1"/>
            <a:r>
              <a:rPr lang="fr-FR" sz="3200" dirty="0" smtClean="0"/>
              <a:t>Survenant sur des ovaires augmentés de volume en raison du traitement</a:t>
            </a:r>
          </a:p>
          <a:p>
            <a:pPr marL="342900" lvl="1" indent="-342900">
              <a:buFont typeface="Arial" pitchFamily="34" charset="0"/>
              <a:buChar char="•"/>
              <a:tabLst>
                <a:tab pos="0" algn="l"/>
              </a:tabLst>
            </a:pPr>
            <a:r>
              <a:rPr lang="fr-FR" b="1" dirty="0" smtClean="0"/>
              <a:t>6. Risque oncogène ?</a:t>
            </a:r>
          </a:p>
          <a:p>
            <a:pPr lvl="1"/>
            <a:r>
              <a:rPr lang="fr-FR" sz="2400" dirty="0" smtClean="0"/>
              <a:t>L’analyse de la littérature donne des résultats discordants sur un </a:t>
            </a:r>
            <a:r>
              <a:rPr lang="fr-FR" sz="2400" dirty="0" err="1" smtClean="0"/>
              <a:t>surrisque</a:t>
            </a:r>
            <a:r>
              <a:rPr lang="fr-FR" sz="2400" dirty="0" smtClean="0"/>
              <a:t> éventuel de cancer du sein, de l’utérus ou de l’ovaire.</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sz="3600" b="1" dirty="0" smtClean="0"/>
              <a:t>3.7.2 Complications liées au prélèvement ovocytaire</a:t>
            </a:r>
          </a:p>
          <a:p>
            <a:pPr>
              <a:buNone/>
            </a:pPr>
            <a:r>
              <a:rPr lang="fr-FR" dirty="0" smtClean="0"/>
              <a:t> 	</a:t>
            </a:r>
            <a:r>
              <a:rPr lang="fr-FR" sz="2400" dirty="0" smtClean="0"/>
              <a:t>A ses débuts, la fécondation in vitro était réalisée à partir d’ovocytes obtenus par </a:t>
            </a:r>
            <a:r>
              <a:rPr lang="fr-FR" sz="2400" dirty="0" err="1" smtClean="0"/>
              <a:t>coelioscopie</a:t>
            </a:r>
            <a:r>
              <a:rPr lang="fr-FR" sz="2400" dirty="0" smtClean="0"/>
              <a:t>.</a:t>
            </a:r>
          </a:p>
          <a:p>
            <a:r>
              <a:rPr lang="fr-FR" sz="2400" dirty="0" smtClean="0"/>
              <a:t>il est indispensable que tous les prélèvements folliculaires soient faits en présence d’un anesthésiste qui se comporte avec ce type de patiente exactement comme il le ferait pour n’importe quelle autre intervention : consultation de pré anesthésie, éventuels examens complémentaires en fonction des antécédents et des facteurs de risque particuliers de la patiente, mise en place d’une voie veineuse, prémédication... etc.</a:t>
            </a:r>
          </a:p>
          <a:p>
            <a:r>
              <a:rPr lang="fr-FR" sz="2400" dirty="0" smtClean="0"/>
              <a:t>La ponction elle-même comporte le risque de perforation d’organes pelviens ou d’effraction vasculaire; . peut être plus fréquente mais passe inaperçue.</a:t>
            </a:r>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357982"/>
          </a:xfrm>
        </p:spPr>
        <p:txBody>
          <a:bodyPr>
            <a:normAutofit fontScale="55000" lnSpcReduction="20000"/>
          </a:bodyPr>
          <a:lstStyle/>
          <a:p>
            <a:r>
              <a:rPr lang="fr-FR" sz="5000" b="1" dirty="0" smtClean="0"/>
              <a:t>Complications infectieuses :Rapportées par la littérature et des  centres  de PMA</a:t>
            </a:r>
          </a:p>
          <a:p>
            <a:endParaRPr lang="fr-FR" sz="4200" b="1" dirty="0" smtClean="0"/>
          </a:p>
          <a:p>
            <a:r>
              <a:rPr lang="fr-FR" sz="6000" dirty="0" smtClean="0"/>
              <a:t> de survenue secondaire, le syndrome clinique, d’abord pelvien, puis rapidement abdominal, s’installe en deux à trois jours, avec fièvre croissante et troubles digestifs.</a:t>
            </a:r>
          </a:p>
          <a:p>
            <a:r>
              <a:rPr lang="fr-FR" sz="6000" dirty="0" smtClean="0"/>
              <a:t>La contamination directe de l’ovaire par l’aiguille de ponction avec l’inoculation de germes dans un milieu de culture favorable comme peut l’être un corps jaune bien vascularisé, peut être à l’origine d’abcès ovariens</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40000" lnSpcReduction="20000"/>
          </a:bodyPr>
          <a:lstStyle/>
          <a:p>
            <a:r>
              <a:rPr lang="fr-FR" sz="11200" dirty="0" smtClean="0"/>
              <a:t>Complications hémorragiques : </a:t>
            </a:r>
          </a:p>
          <a:p>
            <a:endParaRPr lang="fr-FR" dirty="0" smtClean="0"/>
          </a:p>
          <a:p>
            <a:r>
              <a:rPr lang="fr-FR" sz="7200" dirty="0" smtClean="0"/>
              <a:t>elles donnent le même tableau clinique initial que les complications infectieuses, essentiellement des douleurs abdominales, mais il y a en plus les signes d’anémie aiguë.</a:t>
            </a:r>
          </a:p>
          <a:p>
            <a:r>
              <a:rPr lang="fr-FR" sz="7200" dirty="0" smtClean="0"/>
              <a:t>Le plus souvent ce sont les ovaires qui saignent. Glace sur le ventre, surveillance attentive et tout rentre dans l’ordre en quelques heures. Mais il arrive, heureusement rarement qu’il faille faire l’hémostase chirurgicalement.</a:t>
            </a:r>
          </a:p>
          <a:p>
            <a:r>
              <a:rPr lang="fr-FR" sz="7200" dirty="0" smtClean="0"/>
              <a:t>Il y a aussi parfois une hémorragie vaginale. L’extériorisation de sang et de caillots rend le diagnostic aisé. Un point en X sur le cul de sac qui saigne permet d’obtenir facilement l’hémostase.</a:t>
            </a:r>
          </a:p>
          <a:p>
            <a:endParaRPr lang="fr-FR"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856984" cy="6552728"/>
          </a:xfrm>
        </p:spPr>
        <p:txBody>
          <a:bodyPr>
            <a:normAutofit fontScale="85000" lnSpcReduction="20000"/>
          </a:bodyPr>
          <a:lstStyle/>
          <a:p>
            <a:pPr>
              <a:buNone/>
            </a:pPr>
            <a:r>
              <a:rPr lang="fr-FR" sz="3500" b="1" dirty="0"/>
              <a:t>2 - </a:t>
            </a:r>
            <a:r>
              <a:rPr lang="fr-FR" sz="3500" b="1" dirty="0" smtClean="0"/>
              <a:t>Techniques </a:t>
            </a:r>
            <a:r>
              <a:rPr lang="fr-FR" sz="3500" b="1" dirty="0"/>
              <a:t>d’insémination </a:t>
            </a:r>
            <a:r>
              <a:rPr lang="fr-FR" sz="3500" b="1" dirty="0" smtClean="0"/>
              <a:t>artificielle:</a:t>
            </a:r>
            <a:endParaRPr lang="fr-FR" sz="3500" b="1" dirty="0"/>
          </a:p>
          <a:p>
            <a:pPr>
              <a:buNone/>
            </a:pPr>
            <a:r>
              <a:rPr lang="fr-FR" sz="3500" b="1" dirty="0"/>
              <a:t> </a:t>
            </a:r>
            <a:r>
              <a:rPr lang="fr-FR" sz="2600" dirty="0" smtClean="0"/>
              <a:t>	</a:t>
            </a:r>
            <a:r>
              <a:rPr lang="fr-FR" sz="3000" dirty="0" smtClean="0"/>
              <a:t>L’insémination </a:t>
            </a:r>
            <a:r>
              <a:rPr lang="fr-FR" sz="3000" dirty="0"/>
              <a:t>artificielle consiste à introduire de façon instrumentale les spermatozoïdes dans </a:t>
            </a:r>
            <a:r>
              <a:rPr lang="fr-FR" sz="3000" dirty="0" smtClean="0"/>
              <a:t>le tractus </a:t>
            </a:r>
            <a:r>
              <a:rPr lang="fr-FR" sz="3000" dirty="0"/>
              <a:t>génital féminin, </a:t>
            </a:r>
            <a:r>
              <a:rPr lang="fr-FR" sz="3000" dirty="0" smtClean="0"/>
              <a:t>éventuellement </a:t>
            </a:r>
            <a:r>
              <a:rPr lang="fr-FR" sz="3000" dirty="0"/>
              <a:t>au niveau du col, mais essentiellement dans la cavité </a:t>
            </a:r>
            <a:r>
              <a:rPr lang="fr-FR" sz="3000" dirty="0" smtClean="0"/>
              <a:t>utérine pour </a:t>
            </a:r>
            <a:r>
              <a:rPr lang="fr-FR" sz="3000" dirty="0"/>
              <a:t>favoriser la rencontre des gamètes mâles et femelles</a:t>
            </a:r>
            <a:r>
              <a:rPr lang="fr-FR" sz="3000" dirty="0" smtClean="0"/>
              <a:t>.</a:t>
            </a:r>
          </a:p>
          <a:p>
            <a:r>
              <a:rPr lang="fr-FR" sz="3500" b="1" dirty="0" smtClean="0"/>
              <a:t>2.1 </a:t>
            </a:r>
            <a:r>
              <a:rPr lang="fr-FR" sz="3500" b="1" dirty="0"/>
              <a:t>Démarches obligatoires pré-thérapeutiques</a:t>
            </a:r>
            <a:endParaRPr lang="fr-FR" sz="3500" dirty="0"/>
          </a:p>
          <a:p>
            <a:pPr>
              <a:buNone/>
            </a:pPr>
            <a:r>
              <a:rPr lang="fr-FR" sz="3000" dirty="0"/>
              <a:t> </a:t>
            </a:r>
            <a:r>
              <a:rPr lang="fr-FR" sz="3000" dirty="0" smtClean="0"/>
              <a:t>Pour </a:t>
            </a:r>
            <a:r>
              <a:rPr lang="fr-FR" sz="3000" dirty="0"/>
              <a:t>chacun, il convient de vérifier des examens dits de sécurité </a:t>
            </a:r>
            <a:r>
              <a:rPr lang="fr-FR" sz="3000" dirty="0" smtClean="0"/>
              <a:t>sanitaire: </a:t>
            </a:r>
          </a:p>
          <a:p>
            <a:pPr lvl="1"/>
            <a:r>
              <a:rPr lang="fr-FR" sz="3000" dirty="0"/>
              <a:t>Sérologies </a:t>
            </a:r>
            <a:r>
              <a:rPr lang="fr-FR" sz="3000" dirty="0" smtClean="0"/>
              <a:t>HIV, </a:t>
            </a:r>
            <a:r>
              <a:rPr lang="fr-FR" sz="3000" dirty="0"/>
              <a:t>hépatite B, hépatite C, syphilis</a:t>
            </a:r>
            <a:r>
              <a:rPr lang="fr-FR" sz="3000" dirty="0" smtClean="0"/>
              <a:t>.</a:t>
            </a:r>
          </a:p>
          <a:p>
            <a:pPr lvl="1"/>
            <a:r>
              <a:rPr lang="fr-FR" sz="3000" dirty="0" smtClean="0"/>
              <a:t>Les </a:t>
            </a:r>
            <a:r>
              <a:rPr lang="fr-FR" sz="3000" dirty="0"/>
              <a:t>bilans spermatiques doivent dater de moins de 3 mois (spermogramme, </a:t>
            </a:r>
            <a:r>
              <a:rPr lang="fr-FR" sz="3000" dirty="0" err="1"/>
              <a:t>spermoculture</a:t>
            </a:r>
            <a:r>
              <a:rPr lang="fr-FR" sz="3000" dirty="0"/>
              <a:t> ; test </a:t>
            </a:r>
            <a:r>
              <a:rPr lang="fr-FR" sz="3000" dirty="0" smtClean="0"/>
              <a:t>de migration survie, </a:t>
            </a:r>
            <a:r>
              <a:rPr lang="fr-FR" sz="3000" dirty="0"/>
              <a:t>et les sérologies doivent dater de moins de 12 mois</a:t>
            </a:r>
            <a:r>
              <a:rPr lang="fr-FR" sz="3000" dirty="0" smtClean="0"/>
              <a:t>.</a:t>
            </a:r>
          </a:p>
          <a:p>
            <a:pPr lvl="1"/>
            <a:r>
              <a:rPr lang="fr-FR" sz="3000" dirty="0" smtClean="0">
                <a:solidFill>
                  <a:srgbClr val="FFFF00"/>
                </a:solidFill>
              </a:rPr>
              <a:t>Dans </a:t>
            </a:r>
            <a:r>
              <a:rPr lang="fr-FR" sz="3000" dirty="0">
                <a:solidFill>
                  <a:srgbClr val="FFFF00"/>
                </a:solidFill>
              </a:rPr>
              <a:t>le cadre du don, deux démarches supplémentaires sont nécessaires : </a:t>
            </a:r>
            <a:endParaRPr lang="fr-FR" sz="3000" dirty="0" smtClean="0">
              <a:solidFill>
                <a:srgbClr val="FFFF00"/>
              </a:solidFill>
            </a:endParaRPr>
          </a:p>
          <a:p>
            <a:pPr lvl="2"/>
            <a:r>
              <a:rPr lang="fr-FR" sz="2600" dirty="0">
                <a:solidFill>
                  <a:srgbClr val="FFFF00"/>
                </a:solidFill>
              </a:rPr>
              <a:t>une consultation auprès d’un psychiatre ou d’un psychologue pour éliminer toute contre-indication au don </a:t>
            </a:r>
          </a:p>
          <a:p>
            <a:pPr lvl="2"/>
            <a:r>
              <a:rPr lang="fr-FR" sz="2600" dirty="0">
                <a:solidFill>
                  <a:srgbClr val="FFFF00"/>
                </a:solidFill>
              </a:rPr>
              <a:t>signature d’un consentement auprès du </a:t>
            </a:r>
            <a:r>
              <a:rPr lang="fr-FR" sz="2600" dirty="0" smtClean="0">
                <a:solidFill>
                  <a:srgbClr val="FFFF00"/>
                </a:solidFill>
              </a:rPr>
              <a:t>juge.</a:t>
            </a:r>
            <a:endParaRPr lang="fr-FR" sz="2600" dirty="0">
              <a:solidFill>
                <a:srgbClr val="FFFF00"/>
              </a:solidFill>
            </a:endParaRPr>
          </a:p>
          <a:p>
            <a:pPr>
              <a:buNone/>
            </a:pPr>
            <a:endParaRPr lang="fr-FR" sz="2400" dirty="0"/>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0"/>
            <a:ext cx="8786874" cy="6643710"/>
          </a:xfrm>
        </p:spPr>
        <p:txBody>
          <a:bodyPr>
            <a:noAutofit/>
          </a:bodyPr>
          <a:lstStyle/>
          <a:p>
            <a:endParaRPr lang="fr-FR" sz="2000" b="1" dirty="0" smtClean="0"/>
          </a:p>
          <a:p>
            <a:r>
              <a:rPr lang="fr-FR" sz="2000" b="1" dirty="0" smtClean="0"/>
              <a:t>3.7.3 Complications liées au transfert embryonnaire</a:t>
            </a:r>
          </a:p>
          <a:p>
            <a:pPr>
              <a:buNone/>
            </a:pPr>
            <a:r>
              <a:rPr lang="fr-FR" sz="900" dirty="0" smtClean="0"/>
              <a:t> </a:t>
            </a:r>
            <a:r>
              <a:rPr lang="fr-FR" sz="2000" dirty="0" smtClean="0"/>
              <a:t>             Il est effectué par voie </a:t>
            </a:r>
            <a:r>
              <a:rPr lang="fr-FR" sz="2000" dirty="0" err="1" smtClean="0"/>
              <a:t>endo</a:t>
            </a:r>
            <a:r>
              <a:rPr lang="fr-FR" sz="2000" dirty="0" smtClean="0"/>
              <a:t>-utérine. En général anodin, il peut occasionner</a:t>
            </a:r>
          </a:p>
          <a:p>
            <a:pPr lvl="1">
              <a:buFont typeface="Arial" pitchFamily="34" charset="0"/>
              <a:buChar char="•"/>
            </a:pPr>
            <a:r>
              <a:rPr lang="fr-FR" sz="2000" dirty="0" smtClean="0"/>
              <a:t>malaise vagal (bradycardie, sueurs), crise de spasmophilie ou de tétanie. Ces manifestations sont le fait du stress et de l’angoisse et sont minimisées par la préparation du transfert : réalisation d’un « test de transfert » en consultation, prémédication.</a:t>
            </a:r>
          </a:p>
          <a:p>
            <a:pPr lvl="1">
              <a:buFont typeface="Arial" pitchFamily="34" charset="0"/>
              <a:buChar char="•"/>
            </a:pPr>
            <a:r>
              <a:rPr lang="fr-FR" sz="2000" dirty="0" smtClean="0"/>
              <a:t> fausses route : il s’agit plus d’un échec de la FIV que d’une complication dans la mesure où un transfert effectué hors de la cavité utérine (néo-cavité, col, cavité abdominale) aboutira le plus souvent à une non implantation embryonnaire.</a:t>
            </a:r>
          </a:p>
          <a:p>
            <a:pPr lvl="1">
              <a:buFont typeface="Arial" pitchFamily="34" charset="0"/>
              <a:buChar char="•"/>
            </a:pPr>
            <a:r>
              <a:rPr lang="fr-FR" sz="2000" dirty="0" smtClean="0"/>
              <a:t>syndrome infectieux : introduction de germes dans la cavité utérine lors du passage de l’</a:t>
            </a:r>
            <a:r>
              <a:rPr lang="fr-FR" sz="2000" dirty="0" err="1" smtClean="0"/>
              <a:t>endocol</a:t>
            </a:r>
            <a:r>
              <a:rPr lang="fr-FR" sz="2000" dirty="0" smtClean="0"/>
              <a:t>.  Le plus souvent, les germes sont déjà présents, et le transfert n’est que le facteur déclenchant de l’infection. </a:t>
            </a:r>
          </a:p>
          <a:p>
            <a:pPr lvl="1">
              <a:buFont typeface="Arial" pitchFamily="34" charset="0"/>
              <a:buChar char="•"/>
            </a:pPr>
            <a:r>
              <a:rPr lang="fr-FR" sz="2000" dirty="0" smtClean="0"/>
              <a:t>En général, un traitement médicamenteux suffit. Mais il faut identifier le réservoir pour éviter la récidive lors de tentatives ultérieures, et si ce réservoir est </a:t>
            </a:r>
            <a:r>
              <a:rPr lang="fr-FR" sz="2000" dirty="0" err="1" smtClean="0"/>
              <a:t>annexiel</a:t>
            </a:r>
            <a:r>
              <a:rPr lang="fr-FR" sz="2000" dirty="0" smtClean="0"/>
              <a:t>, cas le plus fréquent, il faut probablement faire une </a:t>
            </a:r>
            <a:r>
              <a:rPr lang="fr-FR" sz="2000" dirty="0" err="1" smtClean="0"/>
              <a:t>salpingectomie</a:t>
            </a:r>
            <a:r>
              <a:rPr lang="fr-FR" sz="2000" dirty="0" smtClean="0"/>
              <a:t> préventive.</a:t>
            </a:r>
          </a:p>
          <a:p>
            <a:endParaRPr lang="fr-FR"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fontScale="25000" lnSpcReduction="20000"/>
          </a:bodyPr>
          <a:lstStyle/>
          <a:p>
            <a:pPr>
              <a:buNone/>
            </a:pPr>
            <a:r>
              <a:rPr lang="fr-FR" sz="9600" b="1" dirty="0" smtClean="0"/>
              <a:t>3.8 Analyse des résultats</a:t>
            </a:r>
          </a:p>
          <a:p>
            <a:endParaRPr lang="fr-FR" sz="5100" b="1" dirty="0" smtClean="0"/>
          </a:p>
          <a:p>
            <a:r>
              <a:rPr lang="fr-FR" sz="8000" dirty="0" smtClean="0"/>
              <a:t>L’expression des résultats et surtout leur interprétation pose des problèmes particuliers en fécondation in vitro.</a:t>
            </a:r>
          </a:p>
          <a:p>
            <a:r>
              <a:rPr lang="fr-FR" sz="8000" dirty="0" smtClean="0"/>
              <a:t>L’habitude est de les exprimer en « pourcentages de réussite par rapport au nombre de tentatives ». Toute la QCM est de savoir ce que l’on entend par « réussite » ou « succès » et par « tentative ».</a:t>
            </a:r>
          </a:p>
          <a:p>
            <a:r>
              <a:rPr lang="fr-FR" sz="8000" dirty="0" smtClean="0"/>
              <a:t>Les résultats globaux d’une activité de fécondation in vitro n’ont pas grande signification dans la mesure où ils dépendent d’un grand nombre de critères qui peuvent fortement les influencer.</a:t>
            </a:r>
          </a:p>
          <a:p>
            <a:r>
              <a:rPr lang="fr-FR" sz="8000" dirty="0" smtClean="0"/>
              <a:t>Par exemple, tel groupe dont le recrutement est plus orienté vers les problèmes de </a:t>
            </a:r>
            <a:r>
              <a:rPr lang="fr-FR" sz="8000" dirty="0" smtClean="0">
                <a:solidFill>
                  <a:srgbClr val="FFFF00"/>
                </a:solidFill>
              </a:rPr>
              <a:t>stérilité masculine </a:t>
            </a:r>
            <a:r>
              <a:rPr lang="fr-FR" sz="8000" dirty="0" smtClean="0"/>
              <a:t>aura des résultats globaux plutôt moins bons que ceux d’autres groupes. </a:t>
            </a:r>
          </a:p>
          <a:p>
            <a:r>
              <a:rPr lang="fr-FR" sz="8000" dirty="0" smtClean="0"/>
              <a:t>Si l’équipe choisit de </a:t>
            </a:r>
            <a:r>
              <a:rPr lang="fr-FR" sz="8000" dirty="0" smtClean="0">
                <a:solidFill>
                  <a:srgbClr val="FFFF00"/>
                </a:solidFill>
              </a:rPr>
              <a:t>fixer une limite d’âge à 37 ans, </a:t>
            </a:r>
            <a:r>
              <a:rPr lang="fr-FR" sz="8000" dirty="0" smtClean="0"/>
              <a:t>les résultats devraient être meilleurs que si des patientes de 40 ans sont admises à faire une tentative. Est-ce dire que cette équipe aura mieux travaillé ? Ou encore, si une équipe choisit de faire une politique de prévention des grossesses multiples en utilisant le plus possible le cycle spontané et en limitant strictement le </a:t>
            </a:r>
            <a:r>
              <a:rPr lang="fr-FR" sz="8000" dirty="0" smtClean="0">
                <a:solidFill>
                  <a:srgbClr val="FFFF00"/>
                </a:solidFill>
              </a:rPr>
              <a:t>nombre d’embryons transférés</a:t>
            </a:r>
            <a:r>
              <a:rPr lang="fr-FR" sz="8000" dirty="0" smtClean="0"/>
              <a:t>, ses résultats globaux devraient être moins bons.</a:t>
            </a:r>
          </a:p>
          <a:p>
            <a:r>
              <a:rPr lang="fr-FR" sz="8000" dirty="0" smtClean="0"/>
              <a:t>Il ne faut donc pas interpréter à la lettre les résultats globaux d’une équipe. Ils ne sont qu’une image grossière du travail réalisé. De nombreux autres critères d’évaluation doivent intervenir pour pouvoir porter un jugement valable.</a:t>
            </a:r>
          </a:p>
          <a:p>
            <a:endParaRPr lang="fr-FR"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58204" cy="417530"/>
          </a:xfrm>
        </p:spPr>
        <p:txBody>
          <a:bodyPr>
            <a:normAutofit fontScale="90000"/>
          </a:bodyPr>
          <a:lstStyle/>
          <a:p>
            <a:r>
              <a:rPr lang="fr-FR" sz="2700" dirty="0" smtClean="0"/>
              <a:t/>
            </a:r>
            <a:br>
              <a:rPr lang="fr-FR" sz="2700" dirty="0" smtClean="0"/>
            </a:br>
            <a:r>
              <a:rPr lang="fr-FR" sz="2700" dirty="0" smtClean="0"/>
              <a:t/>
            </a:r>
            <a:br>
              <a:rPr lang="fr-FR" sz="2700" dirty="0" smtClean="0"/>
            </a:br>
            <a:r>
              <a:rPr lang="fr-FR" sz="2700" dirty="0" smtClean="0"/>
              <a:t>3.9  - Aspects psychologiques</a:t>
            </a:r>
            <a:br>
              <a:rPr lang="fr-FR" sz="2700" dirty="0" smtClean="0"/>
            </a:br>
            <a:endParaRPr lang="fr-FR" dirty="0"/>
          </a:p>
        </p:txBody>
      </p:sp>
      <p:sp>
        <p:nvSpPr>
          <p:cNvPr id="3" name="Espace réservé du contenu 2"/>
          <p:cNvSpPr>
            <a:spLocks noGrp="1"/>
          </p:cNvSpPr>
          <p:nvPr>
            <p:ph idx="1"/>
          </p:nvPr>
        </p:nvSpPr>
        <p:spPr>
          <a:xfrm>
            <a:off x="214282" y="714332"/>
            <a:ext cx="8929718" cy="5929378"/>
          </a:xfrm>
        </p:spPr>
        <p:txBody>
          <a:bodyPr>
            <a:noAutofit/>
          </a:bodyPr>
          <a:lstStyle/>
          <a:p>
            <a:r>
              <a:rPr lang="fr-FR" sz="1600" dirty="0" smtClean="0">
                <a:solidFill>
                  <a:srgbClr val="FFFF00"/>
                </a:solidFill>
              </a:rPr>
              <a:t>Ils ne faut pas les faire disparaître derrière la technique. </a:t>
            </a:r>
          </a:p>
          <a:p>
            <a:r>
              <a:rPr lang="fr-FR" sz="1600" dirty="0" smtClean="0">
                <a:solidFill>
                  <a:srgbClr val="FFFF00"/>
                </a:solidFill>
              </a:rPr>
              <a:t>Un couple qui n’arrive pas à avoir les enfants qu’il désire est un couple en détresse. </a:t>
            </a:r>
          </a:p>
          <a:p>
            <a:r>
              <a:rPr lang="fr-FR" sz="1600" dirty="0" smtClean="0"/>
              <a:t>Avant d’avoir recours à la fécondation in vitro il a déjà derrière lui une longue histoire d’infertilité, depuis le moment de sa découverte (découverte progressive, au fur et à mesure des cycles inféconds) en passant par la phase du bilan diagnostique et celle des premières tentatives thérapeutiques conclues par un échec.</a:t>
            </a:r>
          </a:p>
          <a:p>
            <a:r>
              <a:rPr lang="fr-FR" sz="1600" dirty="0" smtClean="0"/>
              <a:t> Le recours à une technique « artificielle » n’est pas un traumatisme en soi, si elle devait se conclure par un succès. Mais là où les difficultés commencent, c’est lorsque « après tout cela », il n’y a toujours rien : </a:t>
            </a:r>
            <a:r>
              <a:rPr lang="fr-FR" sz="1600" dirty="0" smtClean="0">
                <a:solidFill>
                  <a:srgbClr val="FFFF00"/>
                </a:solidFill>
              </a:rPr>
              <a:t>Encore l’échec</a:t>
            </a:r>
            <a:r>
              <a:rPr lang="fr-FR" sz="1600" dirty="0" smtClean="0"/>
              <a:t>, et l’espoir qui s’éteint progressivement…</a:t>
            </a:r>
          </a:p>
          <a:p>
            <a:r>
              <a:rPr lang="fr-FR" sz="1600" dirty="0" smtClean="0">
                <a:solidFill>
                  <a:srgbClr val="FFFF00"/>
                </a:solidFill>
              </a:rPr>
              <a:t>Le profil psychologique </a:t>
            </a:r>
            <a:r>
              <a:rPr lang="fr-FR" sz="1600" dirty="0" smtClean="0"/>
              <a:t>parfois particulier des couples stériles n’est pas la cause de la stérilité ni de l’échec du traitement. Il est la résultante du vécu de la stérilité et de l’usure apportée par les espoirs déçus. </a:t>
            </a:r>
          </a:p>
          <a:p>
            <a:r>
              <a:rPr lang="fr-FR" sz="1600" dirty="0" smtClean="0"/>
              <a:t>La technique de la fécondation in vitro, dans la mesure où elle aussi se conclurait par un échec, peut apporter un surcroît de difficultés psychologiques. </a:t>
            </a:r>
          </a:p>
          <a:p>
            <a:r>
              <a:rPr lang="fr-FR" sz="1600" dirty="0" smtClean="0"/>
              <a:t>Elles sont d’autant plus importantes que la fécondation in vitro est une technique « lourde » aussi bien du point de vue de l’investissement « temps » qui est demandé au couple, que du caractère invasif et intrusif des examens et des interventions médicales et biologiques, ainsi que du point de vue de l’espoir qui est généré, cette méthode étant considérée - à tort plus souvent qu’à raison - comme une technique miraculeuse ou un ultime recours. Le couple va devoir une fois de plus assumer ce traumatisme psychologique.</a:t>
            </a:r>
          </a:p>
          <a:p>
            <a:r>
              <a:rPr lang="fr-FR" sz="1600" dirty="0" smtClean="0">
                <a:solidFill>
                  <a:srgbClr val="FFFF00"/>
                </a:solidFill>
              </a:rPr>
              <a:t>Certains ne le peuvent pas, et si l’équilibre du couple est en péril il ne faut pas proposer ce type de traitement.</a:t>
            </a:r>
            <a:endParaRPr lang="fr-FR" sz="1600" dirty="0">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457200" y="1600200"/>
          <a:ext cx="8229600" cy="2590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fr-FR" sz="3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3200" dirty="0" smtClean="0"/>
                        <a:t>FIV</a:t>
                      </a:r>
                    </a:p>
                  </a:txBody>
                  <a:tcPr/>
                </a:tc>
                <a:tc>
                  <a:txBody>
                    <a:bodyPr/>
                    <a:lstStyle/>
                    <a:p>
                      <a:r>
                        <a:rPr lang="fr-FR" sz="3200" dirty="0" smtClean="0"/>
                        <a:t> ICSI </a:t>
                      </a:r>
                      <a:endParaRPr lang="fr-FR" sz="3200" dirty="0"/>
                    </a:p>
                  </a:txBody>
                  <a:tcPr/>
                </a:tc>
              </a:tr>
              <a:tr h="370840">
                <a:tc>
                  <a:txBody>
                    <a:bodyPr/>
                    <a:lstStyle/>
                    <a:p>
                      <a:r>
                        <a:rPr lang="fr-FR" sz="2400" dirty="0" smtClean="0"/>
                        <a:t>Taux de grossesse / ponction </a:t>
                      </a:r>
                      <a:endParaRPr lang="fr-FR" sz="2400" dirty="0"/>
                    </a:p>
                  </a:txBody>
                  <a:tcPr/>
                </a:tc>
                <a:tc>
                  <a:txBody>
                    <a:bodyPr/>
                    <a:lstStyle/>
                    <a:p>
                      <a:r>
                        <a:rPr lang="fr-FR" sz="2400" dirty="0" smtClean="0"/>
                        <a:t>21,6 %</a:t>
                      </a:r>
                      <a:endParaRPr lang="fr-FR"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24,4 %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smtClean="0"/>
                        <a:t> Naissance d’au moins 1 enfant vivant par ponction </a:t>
                      </a:r>
                    </a:p>
                  </a:txBody>
                  <a:tcPr/>
                </a:tc>
                <a:tc>
                  <a:txBody>
                    <a:bodyPr/>
                    <a:lstStyle/>
                    <a:p>
                      <a:r>
                        <a:rPr lang="fr-FR" sz="2400" dirty="0" smtClean="0"/>
                        <a:t>17,1 %</a:t>
                      </a:r>
                      <a:endParaRPr lang="fr-FR" sz="2400" dirty="0"/>
                    </a:p>
                  </a:txBody>
                  <a:tcPr/>
                </a:tc>
                <a:tc>
                  <a:txBody>
                    <a:bodyPr/>
                    <a:lstStyle/>
                    <a:p>
                      <a:r>
                        <a:rPr lang="fr-FR" sz="2400" dirty="0" smtClean="0"/>
                        <a:t>21,1 %</a:t>
                      </a:r>
                      <a:endParaRPr lang="fr-FR" sz="2400"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58204" cy="368280"/>
          </a:xfrm>
        </p:spPr>
        <p:txBody>
          <a:bodyPr>
            <a:normAutofit fontScale="90000"/>
          </a:bodyPr>
          <a:lstStyle/>
          <a:p>
            <a:r>
              <a:rPr lang="fr-FR" sz="3100" dirty="0" smtClean="0"/>
              <a:t/>
            </a:r>
            <a:br>
              <a:rPr lang="fr-FR" sz="3100" dirty="0" smtClean="0"/>
            </a:br>
            <a:r>
              <a:rPr lang="fr-FR" sz="3100" dirty="0" smtClean="0"/>
              <a:t/>
            </a:r>
            <a:br>
              <a:rPr lang="fr-FR" sz="3100" dirty="0" smtClean="0"/>
            </a:br>
            <a:r>
              <a:rPr lang="fr-FR" sz="2700" dirty="0" smtClean="0"/>
              <a:t>10.3.10 Aspects éthiques et règlementaires</a:t>
            </a:r>
            <a:r>
              <a:rPr lang="fr-FR" sz="3100" dirty="0" smtClean="0"/>
              <a:t/>
            </a:r>
            <a:br>
              <a:rPr lang="fr-FR" sz="3100" dirty="0" smtClean="0"/>
            </a:br>
            <a:endParaRPr lang="fr-FR" dirty="0"/>
          </a:p>
        </p:txBody>
      </p:sp>
      <p:sp>
        <p:nvSpPr>
          <p:cNvPr id="3" name="Espace réservé du contenu 2"/>
          <p:cNvSpPr>
            <a:spLocks noGrp="1"/>
          </p:cNvSpPr>
          <p:nvPr>
            <p:ph idx="1"/>
          </p:nvPr>
        </p:nvSpPr>
        <p:spPr>
          <a:xfrm>
            <a:off x="285720" y="928670"/>
            <a:ext cx="8715436" cy="5715040"/>
          </a:xfrm>
        </p:spPr>
        <p:txBody>
          <a:bodyPr>
            <a:normAutofit fontScale="55000" lnSpcReduction="20000"/>
          </a:bodyPr>
          <a:lstStyle/>
          <a:p>
            <a:r>
              <a:rPr lang="fr-FR" dirty="0" smtClean="0"/>
              <a:t>La fécondation in vitro et son emploi en clinique humaine crée un champ nouveau d’interrogations que l’homme doit se poser à lui-même.</a:t>
            </a:r>
          </a:p>
          <a:p>
            <a:r>
              <a:rPr lang="fr-FR" b="1" dirty="0" smtClean="0">
                <a:solidFill>
                  <a:srgbClr val="FFFF00"/>
                </a:solidFill>
              </a:rPr>
              <a:t> La fécondation in vitro est en effet une forme de « création de la vie ». Sa réalisation nécessite un certain nombre d’interventions techniques sur lesquelles il est légitime de s’interroger. Surtout, elle donne accès aux embryons humains, ce qui peut être le point de départ de toute une série d’interventions possibles dont certaines sont sans doute justifiées, mais pas toutes.</a:t>
            </a:r>
          </a:p>
          <a:p>
            <a:r>
              <a:rPr lang="fr-FR" dirty="0" smtClean="0"/>
              <a:t>La fécondation in vitro n’est une technique acceptable dans ses applications à l’espèce humaine que si sa pratique répond à un certain nombre de règles. Ces règles ont été définies par les professionnels.</a:t>
            </a:r>
          </a:p>
          <a:p>
            <a:r>
              <a:rPr lang="fr-FR" dirty="0" smtClean="0"/>
              <a:t>D’un point de vue réglementaire, les Lois de bioéthiques du 29 Juillet 1994 encadrent notre pratique</a:t>
            </a:r>
          </a:p>
          <a:p>
            <a:r>
              <a:rPr lang="fr-FR" dirty="0" smtClean="0"/>
              <a:t>A ce jour, l’A.M.P. est possible :</a:t>
            </a:r>
          </a:p>
          <a:p>
            <a:r>
              <a:rPr lang="fr-FR" dirty="0" smtClean="0">
                <a:solidFill>
                  <a:srgbClr val="FFFF00"/>
                </a:solidFill>
              </a:rPr>
              <a:t>—  chez des couples hétérosexuels (et pas chez une femme seule),</a:t>
            </a:r>
          </a:p>
          <a:p>
            <a:r>
              <a:rPr lang="fr-FR" dirty="0" smtClean="0">
                <a:solidFill>
                  <a:srgbClr val="FFFF00"/>
                </a:solidFill>
              </a:rPr>
              <a:t>—  dont les deux membres du couple sont vivants au moment de la tentative,</a:t>
            </a:r>
          </a:p>
          <a:p>
            <a:r>
              <a:rPr lang="fr-FR" dirty="0" smtClean="0">
                <a:solidFill>
                  <a:srgbClr val="FFFF00"/>
                </a:solidFill>
              </a:rPr>
              <a:t>—   en âge de procréer,</a:t>
            </a:r>
          </a:p>
          <a:p>
            <a:r>
              <a:rPr lang="fr-FR" dirty="0" smtClean="0">
                <a:solidFill>
                  <a:srgbClr val="FFFF00"/>
                </a:solidFill>
              </a:rPr>
              <a:t>—  mariés</a:t>
            </a:r>
          </a:p>
          <a:p>
            <a:r>
              <a:rPr lang="fr-FR" dirty="0" smtClean="0"/>
              <a:t>L’équipe médicale doit avoir en son sein un biologiste et un clinicien agréés pour ces techniques.</a:t>
            </a:r>
          </a:p>
          <a:p>
            <a:r>
              <a:rPr lang="fr-FR" dirty="0" smtClean="0"/>
              <a:t>L’agrément est nominal. L’équipe doit rendre un bilan annuel au ministère de la santé.</a:t>
            </a:r>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4638"/>
            <a:ext cx="8186766" cy="439718"/>
          </a:xfrm>
        </p:spPr>
        <p:txBody>
          <a:bodyPr>
            <a:normAutofit fontScale="90000"/>
          </a:bodyPr>
          <a:lstStyle/>
          <a:p>
            <a:r>
              <a:rPr lang="fr-FR" sz="2800" dirty="0" smtClean="0"/>
              <a:t>Conclusion</a:t>
            </a:r>
            <a:endParaRPr lang="fr-FR" sz="2800" dirty="0"/>
          </a:p>
        </p:txBody>
      </p:sp>
      <p:sp>
        <p:nvSpPr>
          <p:cNvPr id="3" name="Espace réservé du contenu 2"/>
          <p:cNvSpPr>
            <a:spLocks noGrp="1"/>
          </p:cNvSpPr>
          <p:nvPr>
            <p:ph idx="1"/>
          </p:nvPr>
        </p:nvSpPr>
        <p:spPr>
          <a:xfrm>
            <a:off x="357158" y="785794"/>
            <a:ext cx="8572560" cy="5857916"/>
          </a:xfrm>
        </p:spPr>
        <p:txBody>
          <a:bodyPr>
            <a:noAutofit/>
          </a:bodyPr>
          <a:lstStyle/>
          <a:p>
            <a:pPr>
              <a:buNone/>
            </a:pPr>
            <a:r>
              <a:rPr lang="fr-FR" sz="2000" dirty="0" smtClean="0"/>
              <a:t>• </a:t>
            </a:r>
            <a:r>
              <a:rPr lang="fr-FR" sz="2000" dirty="0" smtClean="0">
                <a:solidFill>
                  <a:srgbClr val="FFFF00"/>
                </a:solidFill>
              </a:rPr>
              <a:t>Les techniques d’A.M.P. regroupent celles de l’insémination, de la Fécondation in vitro et de l’injection </a:t>
            </a:r>
            <a:r>
              <a:rPr lang="fr-FR" sz="2000" dirty="0" err="1" smtClean="0">
                <a:solidFill>
                  <a:srgbClr val="FFFF00"/>
                </a:solidFill>
              </a:rPr>
              <a:t>intracytoplasmique</a:t>
            </a:r>
            <a:r>
              <a:rPr lang="fr-FR" sz="2000" dirty="0" smtClean="0">
                <a:solidFill>
                  <a:srgbClr val="FFFF00"/>
                </a:solidFill>
              </a:rPr>
              <a:t> de spermatozoïdes,</a:t>
            </a:r>
          </a:p>
          <a:p>
            <a:pPr>
              <a:buNone/>
            </a:pPr>
            <a:r>
              <a:rPr lang="fr-FR" sz="2000" dirty="0" smtClean="0"/>
              <a:t>• La prise en charge des couples est pluridisciplinaire (gynécologue et biologiste au minimum, voire, urologue, généticien, psychologue, cytogénéticien, …),</a:t>
            </a:r>
          </a:p>
          <a:p>
            <a:pPr>
              <a:buNone/>
            </a:pPr>
            <a:r>
              <a:rPr lang="fr-FR" sz="2000" dirty="0" smtClean="0"/>
              <a:t>• Les indications sont multiples et discutées au sein de réunions pluridisciplinaires des centres d’A.M.P. agréés,</a:t>
            </a:r>
          </a:p>
          <a:p>
            <a:pPr>
              <a:buNone/>
            </a:pPr>
            <a:r>
              <a:rPr lang="fr-FR" sz="2000" dirty="0" smtClean="0"/>
              <a:t>• </a:t>
            </a:r>
            <a:r>
              <a:rPr lang="fr-FR" sz="2000" dirty="0" smtClean="0">
                <a:solidFill>
                  <a:srgbClr val="FFFF00"/>
                </a:solidFill>
              </a:rPr>
              <a:t>Le couple doit systématiquement confirmer par écrit sa demande d’A.M.P.,</a:t>
            </a:r>
          </a:p>
          <a:p>
            <a:pPr>
              <a:buNone/>
            </a:pPr>
            <a:r>
              <a:rPr lang="fr-FR" sz="2000" dirty="0" smtClean="0"/>
              <a:t>• Pour chacun, des examens dits de sécurité sanitaire sont réalisés : sérologies HIV, hépatite B, hépatite C, syphilis,</a:t>
            </a:r>
          </a:p>
          <a:p>
            <a:pPr>
              <a:buNone/>
            </a:pPr>
            <a:r>
              <a:rPr lang="fr-FR" sz="2000" dirty="0" smtClean="0"/>
              <a:t>• </a:t>
            </a:r>
            <a:r>
              <a:rPr lang="fr-FR" sz="2000" dirty="0" smtClean="0">
                <a:solidFill>
                  <a:srgbClr val="FFFF00"/>
                </a:solidFill>
              </a:rPr>
              <a:t>Pour la majorité de ces techniques, sont associées une stimulation de l’ovulation et une préparation du sperme ou une fécondation assistée in vitro,</a:t>
            </a:r>
          </a:p>
          <a:p>
            <a:pPr>
              <a:buNone/>
            </a:pPr>
            <a:r>
              <a:rPr lang="fr-FR" sz="2000" dirty="0" smtClean="0"/>
              <a:t>• </a:t>
            </a:r>
            <a:r>
              <a:rPr lang="fr-FR" sz="2000" dirty="0" smtClean="0">
                <a:solidFill>
                  <a:srgbClr val="FFFF00"/>
                </a:solidFill>
              </a:rPr>
              <a:t>Le taux de grossesse varie de 10 à 12 % par cycle en cas d’insémination et de 20 à 25 % en cas de FIV</a:t>
            </a:r>
          </a:p>
          <a:p>
            <a:pPr>
              <a:buNone/>
            </a:pPr>
            <a:r>
              <a:rPr lang="fr-FR" sz="2000" dirty="0" smtClean="0"/>
              <a:t>• </a:t>
            </a:r>
            <a:r>
              <a:rPr lang="fr-FR" sz="2000" dirty="0" smtClean="0">
                <a:solidFill>
                  <a:srgbClr val="FFFF00"/>
                </a:solidFill>
              </a:rPr>
              <a:t>Il existe des risques de complications dont ceux liés à l’hyperstimulation des ovaires qui nécessitent une prise en charge médicale urgente.</a:t>
            </a:r>
            <a:endParaRPr lang="fr-FR" sz="20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001156" cy="6572296"/>
          </a:xfrm>
        </p:spPr>
        <p:txBody>
          <a:bodyPr>
            <a:noAutofit/>
          </a:bodyPr>
          <a:lstStyle/>
          <a:p>
            <a:r>
              <a:rPr lang="fr-FR" sz="2400" b="1" dirty="0" smtClean="0"/>
              <a:t>2.2 Technique</a:t>
            </a:r>
            <a:endParaRPr lang="fr-FR" sz="2400" dirty="0" smtClean="0"/>
          </a:p>
          <a:p>
            <a:r>
              <a:rPr lang="fr-FR" sz="2400" b="1" dirty="0" smtClean="0"/>
              <a:t> Préparation du sperme</a:t>
            </a:r>
          </a:p>
          <a:p>
            <a:pPr lvl="1"/>
            <a:r>
              <a:rPr lang="fr-FR" sz="1800" dirty="0" smtClean="0"/>
              <a:t>L’insémination n’emploie que les seuls spermatozoïdes, préalablement sélectionnés du sperme frais ou congelé du conjoint ou d’un donneur.</a:t>
            </a:r>
          </a:p>
          <a:p>
            <a:pPr lvl="1"/>
            <a:r>
              <a:rPr lang="fr-FR" sz="1800" dirty="0" smtClean="0"/>
              <a:t> Les gamètes sont mis en suspension dans un faible volume de milieu, 0,25 à 0,30 ml, juste suffisant pour remplir la cavité utérine.</a:t>
            </a:r>
          </a:p>
          <a:p>
            <a:r>
              <a:rPr lang="fr-FR" sz="2400" b="1" dirty="0" smtClean="0"/>
              <a:t>Stimulation de l’ovulation</a:t>
            </a:r>
          </a:p>
          <a:p>
            <a:pPr lvl="1"/>
            <a:r>
              <a:rPr lang="fr-FR" sz="1800" dirty="0" smtClean="0"/>
              <a:t>L’insémination intra-utérine en cycle spontané n’a démontré son efficacité que dans deux indications mécaniques: </a:t>
            </a:r>
          </a:p>
          <a:p>
            <a:pPr lvl="2"/>
            <a:r>
              <a:rPr lang="fr-FR" sz="1800" dirty="0" smtClean="0"/>
              <a:t>la stérilité cervicale isolée ou l’impossibilité d’avoir des rapports sexuels complets.</a:t>
            </a:r>
          </a:p>
          <a:p>
            <a:pPr lvl="2"/>
            <a:r>
              <a:rPr lang="fr-FR" sz="1800" dirty="0" smtClean="0"/>
              <a:t>Dans tous les autres cas, elle ne donne de bons résultats qu’associée à une stimulation de l’ovulation. </a:t>
            </a:r>
          </a:p>
          <a:p>
            <a:pPr lvl="2"/>
            <a:r>
              <a:rPr lang="fr-FR" sz="1800" dirty="0" smtClean="0"/>
              <a:t>La stimulation doit être </a:t>
            </a:r>
            <a:r>
              <a:rPr lang="fr-FR" sz="1800" dirty="0" err="1" smtClean="0"/>
              <a:t>monitorée</a:t>
            </a:r>
            <a:r>
              <a:rPr lang="fr-FR" sz="1800" dirty="0" smtClean="0"/>
              <a:t> (c’est-à-dire évaluée par échographie pelvienne et/ou dosages hormonaux plasmatiques) pour réduire le risque de grossesse multiple. (les attentes du monitorage)</a:t>
            </a:r>
          </a:p>
          <a:p>
            <a:pPr marL="358775" lvl="2" indent="-90488"/>
            <a:r>
              <a:rPr lang="fr-FR" dirty="0" smtClean="0"/>
              <a:t>L’ </a:t>
            </a:r>
            <a:r>
              <a:rPr lang="fr-FR" b="1" dirty="0" smtClean="0"/>
              <a:t>Insémination</a:t>
            </a:r>
          </a:p>
          <a:p>
            <a:pPr lvl="1"/>
            <a:r>
              <a:rPr lang="fr-FR" sz="1800" dirty="0" smtClean="0"/>
              <a:t> La préparation est introduite au niveau du corps utérin à l’aide d’un fin cathéter qui franchit  le col utérin. </a:t>
            </a:r>
          </a:p>
          <a:p>
            <a:pPr lvl="1"/>
            <a:r>
              <a:rPr lang="fr-FR" sz="1800" dirty="0" smtClean="0"/>
              <a:t>Le moment de l’insémination est un des facteurs essentiels du succès : 36 h après le déclenchement artificiel de l’ovulation, ou le lendemain du pic spontané de LH.</a:t>
            </a:r>
          </a:p>
          <a:p>
            <a:endParaRPr lang="fr-FR" sz="16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1482" y="116632"/>
            <a:ext cx="8472518" cy="439718"/>
          </a:xfrm>
        </p:spPr>
        <p:txBody>
          <a:bodyPr>
            <a:normAutofit fontScale="90000"/>
          </a:bodyPr>
          <a:lstStyle/>
          <a:p>
            <a:r>
              <a:rPr lang="fr-FR" sz="2700" dirty="0" smtClean="0"/>
              <a:t/>
            </a:r>
            <a:br>
              <a:rPr lang="fr-FR" sz="2700" dirty="0" smtClean="0"/>
            </a:br>
            <a:r>
              <a:rPr lang="fr-FR" sz="2700" dirty="0" smtClean="0"/>
              <a:t/>
            </a:r>
            <a:br>
              <a:rPr lang="fr-FR" sz="2700" dirty="0" smtClean="0"/>
            </a:br>
            <a:r>
              <a:rPr lang="fr-FR" sz="2700" b="1" dirty="0" smtClean="0"/>
              <a:t>Assistance Médicale à la Procréation</a:t>
            </a:r>
            <a:r>
              <a:rPr lang="fr-FR" sz="2700" dirty="0" smtClean="0"/>
              <a:t/>
            </a:r>
            <a:br>
              <a:rPr lang="fr-FR" sz="2700" dirty="0" smtClean="0"/>
            </a:br>
            <a:endParaRPr lang="fr-FR" dirty="0"/>
          </a:p>
        </p:txBody>
      </p:sp>
      <p:sp>
        <p:nvSpPr>
          <p:cNvPr id="3" name="Espace réservé du contenu 2"/>
          <p:cNvSpPr>
            <a:spLocks noGrp="1"/>
          </p:cNvSpPr>
          <p:nvPr>
            <p:ph idx="1"/>
          </p:nvPr>
        </p:nvSpPr>
        <p:spPr>
          <a:xfrm>
            <a:off x="214282" y="834978"/>
            <a:ext cx="8750206" cy="6023022"/>
          </a:xfrm>
        </p:spPr>
        <p:txBody>
          <a:bodyPr>
            <a:normAutofit fontScale="25000" lnSpcReduction="20000"/>
          </a:bodyPr>
          <a:lstStyle/>
          <a:p>
            <a:r>
              <a:rPr lang="fr-FR" sz="9600" b="1" dirty="0" smtClean="0"/>
              <a:t> 2.3 Indications </a:t>
            </a:r>
          </a:p>
          <a:p>
            <a:pPr lvl="1"/>
            <a:r>
              <a:rPr lang="fr-FR" sz="9200" dirty="0" smtClean="0"/>
              <a:t> </a:t>
            </a:r>
            <a:r>
              <a:rPr lang="fr-FR" sz="9200" dirty="0" smtClean="0">
                <a:solidFill>
                  <a:srgbClr val="FFFF00"/>
                </a:solidFill>
              </a:rPr>
              <a:t>si les trompes utérines sont perméables </a:t>
            </a:r>
          </a:p>
          <a:p>
            <a:pPr lvl="1"/>
            <a:r>
              <a:rPr lang="fr-FR" sz="9200" dirty="0" smtClean="0"/>
              <a:t> Nombre suffisant de spermatozoïdes mobiles récupéré après préparation du sperme. </a:t>
            </a:r>
          </a:p>
          <a:p>
            <a:pPr lvl="1"/>
            <a:r>
              <a:rPr lang="fr-FR" sz="9600" dirty="0" smtClean="0"/>
              <a:t>Injecter au moins 1 million de spermatozoïdes mobiles (500 000 spermatozoïdes pour espérer obtenir une grossesse.</a:t>
            </a:r>
          </a:p>
          <a:p>
            <a:pPr lvl="1"/>
            <a:r>
              <a:rPr lang="fr-FR" sz="9200" dirty="0" smtClean="0"/>
              <a:t>La première indication est la stérilité cervicale</a:t>
            </a:r>
          </a:p>
          <a:p>
            <a:pPr lvl="2"/>
            <a:r>
              <a:rPr lang="fr-FR" sz="8800" dirty="0" smtClean="0"/>
              <a:t>Par absence de glaire ou notion de glaire hostile, l’insémination permettant alors aux spermatozoïdes de passer l’obstacle que représente le col utérin. </a:t>
            </a:r>
          </a:p>
          <a:p>
            <a:pPr lvl="2"/>
            <a:r>
              <a:rPr lang="fr-FR" sz="8800" dirty="0" smtClean="0"/>
              <a:t>Les autres indications:</a:t>
            </a:r>
          </a:p>
          <a:p>
            <a:pPr lvl="3"/>
            <a:r>
              <a:rPr lang="fr-FR" sz="8400" dirty="0" smtClean="0"/>
              <a:t> stérilités masculines, stérilités féminines à trompes perméables, immunologiques, idiopathiques, reposent sur une logique moins établie</a:t>
            </a:r>
          </a:p>
          <a:p>
            <a:pPr lvl="3"/>
            <a:r>
              <a:rPr lang="fr-FR" sz="8800" dirty="0" smtClean="0"/>
              <a:t>Stimulation ovarienne afin de majorer les chances de fécondation.</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85728"/>
            <a:ext cx="8186766" cy="571504"/>
          </a:xfrm>
        </p:spPr>
        <p:txBody>
          <a:bodyPr>
            <a:normAutofit fontScale="90000"/>
          </a:bodyPr>
          <a:lstStyle/>
          <a:p>
            <a:r>
              <a:rPr lang="fr-FR" sz="2700" dirty="0" smtClean="0"/>
              <a:t/>
            </a:r>
            <a:br>
              <a:rPr lang="fr-FR" sz="2700" dirty="0" smtClean="0"/>
            </a:br>
            <a:r>
              <a:rPr lang="fr-FR" sz="2700" dirty="0" smtClean="0"/>
              <a:t/>
            </a:r>
            <a:br>
              <a:rPr lang="fr-FR" sz="2700" dirty="0" smtClean="0"/>
            </a:br>
            <a:r>
              <a:rPr lang="fr-FR" sz="3600" dirty="0" smtClean="0"/>
              <a:t>2.4 Résultats</a:t>
            </a:r>
            <a:br>
              <a:rPr lang="fr-FR" sz="3600" dirty="0" smtClean="0"/>
            </a:br>
            <a:endParaRPr lang="fr-FR" dirty="0"/>
          </a:p>
        </p:txBody>
      </p:sp>
      <p:sp>
        <p:nvSpPr>
          <p:cNvPr id="3" name="Espace réservé du contenu 2"/>
          <p:cNvSpPr>
            <a:spLocks noGrp="1"/>
          </p:cNvSpPr>
          <p:nvPr>
            <p:ph idx="1"/>
          </p:nvPr>
        </p:nvSpPr>
        <p:spPr>
          <a:xfrm>
            <a:off x="428596" y="785794"/>
            <a:ext cx="8429684" cy="5786478"/>
          </a:xfrm>
        </p:spPr>
        <p:txBody>
          <a:bodyPr>
            <a:normAutofit fontScale="92500" lnSpcReduction="10000"/>
          </a:bodyPr>
          <a:lstStyle/>
          <a:p>
            <a:pPr>
              <a:buNone/>
            </a:pPr>
            <a:r>
              <a:rPr lang="fr-FR" b="1" dirty="0" smtClean="0"/>
              <a:t> </a:t>
            </a:r>
            <a:endParaRPr lang="fr-FR" dirty="0" smtClean="0"/>
          </a:p>
          <a:p>
            <a:r>
              <a:rPr lang="fr-FR" dirty="0" smtClean="0"/>
              <a:t>Ils dépendent de nombreux facteurs:</a:t>
            </a:r>
          </a:p>
          <a:p>
            <a:pPr lvl="1"/>
            <a:r>
              <a:rPr lang="fr-FR" dirty="0" smtClean="0"/>
              <a:t>l’âge de la patiente,</a:t>
            </a:r>
          </a:p>
          <a:p>
            <a:pPr lvl="1"/>
            <a:r>
              <a:rPr lang="fr-FR" dirty="0" smtClean="0"/>
              <a:t>l’indication,</a:t>
            </a:r>
          </a:p>
          <a:p>
            <a:pPr lvl="1"/>
            <a:r>
              <a:rPr lang="fr-FR" dirty="0" smtClean="0"/>
              <a:t> la présence ou non de stimulation,</a:t>
            </a:r>
          </a:p>
          <a:p>
            <a:pPr lvl="1"/>
            <a:r>
              <a:rPr lang="fr-FR" dirty="0" smtClean="0"/>
              <a:t> le type de stimulation...</a:t>
            </a:r>
          </a:p>
          <a:p>
            <a:r>
              <a:rPr lang="fr-FR" dirty="0" smtClean="0"/>
              <a:t>Les taux de grossesses varient de 0 à 23 % avec une moyenne de 12 % par tentative.</a:t>
            </a:r>
          </a:p>
          <a:p>
            <a:r>
              <a:rPr lang="fr-FR" dirty="0" smtClean="0"/>
              <a:t>L’insémination intra-utérine a remplacé l’insémination intra-cervicale </a:t>
            </a:r>
            <a:r>
              <a:rPr lang="fr-FR" dirty="0" smtClean="0">
                <a:solidFill>
                  <a:schemeClr val="bg1"/>
                </a:solidFill>
              </a:rPr>
              <a:t>(Bilan 2000 des CECOS = Centres d’Etude et de Conservation des </a:t>
            </a:r>
            <a:r>
              <a:rPr lang="fr-FR" dirty="0" err="1" smtClean="0">
                <a:solidFill>
                  <a:schemeClr val="bg1"/>
                </a:solidFill>
              </a:rPr>
              <a:t>OEufs</a:t>
            </a:r>
            <a:r>
              <a:rPr lang="fr-FR" dirty="0" smtClean="0">
                <a:solidFill>
                  <a:schemeClr val="bg1"/>
                </a:solidFill>
              </a:rPr>
              <a:t> et des Spermatozoïdes humains).</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472518" cy="417530"/>
          </a:xfrm>
        </p:spPr>
        <p:txBody>
          <a:bodyPr>
            <a:normAutofit fontScale="90000"/>
          </a:bodyPr>
          <a:lstStyle/>
          <a:p>
            <a:r>
              <a:rPr lang="fr-FR" sz="2700" dirty="0" smtClean="0"/>
              <a:t/>
            </a:r>
            <a:br>
              <a:rPr lang="fr-FR" sz="2700" dirty="0" smtClean="0"/>
            </a:br>
            <a:r>
              <a:rPr lang="fr-FR" sz="2700" dirty="0" smtClean="0"/>
              <a:t/>
            </a:r>
            <a:br>
              <a:rPr lang="fr-FR" sz="2700" dirty="0" smtClean="0"/>
            </a:br>
            <a:r>
              <a:rPr lang="fr-FR" sz="2700" b="1" dirty="0" smtClean="0"/>
              <a:t>3  -Techniques de FIVETE</a:t>
            </a:r>
            <a:r>
              <a:rPr lang="fr-FR" b="1" dirty="0" smtClean="0"/>
              <a:t/>
            </a:r>
            <a:br>
              <a:rPr lang="fr-FR" b="1" dirty="0" smtClean="0"/>
            </a:br>
            <a:r>
              <a:rPr lang="fr-FR" dirty="0" smtClean="0"/>
              <a:t> </a:t>
            </a:r>
            <a:endParaRPr lang="fr-FR" dirty="0"/>
          </a:p>
        </p:txBody>
      </p:sp>
      <p:sp>
        <p:nvSpPr>
          <p:cNvPr id="3" name="Espace réservé du contenu 2"/>
          <p:cNvSpPr>
            <a:spLocks noGrp="1"/>
          </p:cNvSpPr>
          <p:nvPr>
            <p:ph idx="1"/>
          </p:nvPr>
        </p:nvSpPr>
        <p:spPr>
          <a:xfrm>
            <a:off x="0" y="980728"/>
            <a:ext cx="9144000" cy="6093296"/>
          </a:xfrm>
        </p:spPr>
        <p:txBody>
          <a:bodyPr>
            <a:noAutofit/>
          </a:bodyPr>
          <a:lstStyle/>
          <a:p>
            <a:pPr>
              <a:buNone/>
            </a:pPr>
            <a:r>
              <a:rPr lang="fr-FR" sz="2400" dirty="0" smtClean="0"/>
              <a:t>3.1 - Les principales indications</a:t>
            </a:r>
          </a:p>
          <a:p>
            <a:pPr>
              <a:buNone/>
            </a:pPr>
            <a:r>
              <a:rPr lang="fr-FR" sz="2400" dirty="0" smtClean="0"/>
              <a:t>	3.1.1 La fécondation in vitro</a:t>
            </a:r>
          </a:p>
          <a:p>
            <a:pPr>
              <a:buNone/>
            </a:pPr>
            <a:r>
              <a:rPr lang="fr-FR" sz="2400" dirty="0" smtClean="0"/>
              <a:t> 	Dans la FIV dite « classique », la confrontation entre gamètes mâles et femelles est assurée en dehors de l’appareil génital féminin, par insémination simple « in vitro ».</a:t>
            </a:r>
          </a:p>
          <a:p>
            <a:r>
              <a:rPr lang="fr-FR" sz="2400" dirty="0" smtClean="0"/>
              <a:t>La FIV réalisée en dehors de l’organisme ce qui se fait normalement dans la trompe de la femme : </a:t>
            </a:r>
          </a:p>
          <a:p>
            <a:pPr lvl="1"/>
            <a:r>
              <a:rPr lang="fr-FR" sz="2000" dirty="0" smtClean="0"/>
              <a:t>captation de l’ovocyte mature par le pavillon tubaire</a:t>
            </a:r>
          </a:p>
          <a:p>
            <a:pPr lvl="1"/>
            <a:r>
              <a:rPr lang="fr-FR" sz="2000" dirty="0" smtClean="0"/>
              <a:t>transport des spermatozoïdes jusqu’à l’endroit où doit avoir lieu la fécondation,  (achèvement de leur capacitation en cours de route), </a:t>
            </a:r>
          </a:p>
          <a:p>
            <a:pPr lvl="1"/>
            <a:r>
              <a:rPr lang="fr-FR" sz="2000" dirty="0" smtClean="0"/>
              <a:t>Fécondation</a:t>
            </a:r>
          </a:p>
          <a:p>
            <a:pPr lvl="1"/>
            <a:r>
              <a:rPr lang="fr-FR" sz="2000" dirty="0" smtClean="0"/>
              <a:t>transport de l’</a:t>
            </a:r>
            <a:r>
              <a:rPr lang="fr-FR" sz="2000" dirty="0" err="1" smtClean="0"/>
              <a:t>oeuf</a:t>
            </a:r>
            <a:r>
              <a:rPr lang="fr-FR" sz="2000" dirty="0" smtClean="0"/>
              <a:t> jusqu’à la cavité utérine où doit avoir lieu son implantation, tout en assurant les conditions nécessaires aux premières segmentations embryonnaires. </a:t>
            </a:r>
            <a:endParaRPr lang="fr-FR" sz="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14282" y="3000372"/>
            <a:ext cx="8715436" cy="928694"/>
          </a:xfrm>
        </p:spPr>
        <p:txBody>
          <a:bodyPr>
            <a:normAutofit fontScale="77500" lnSpcReduction="20000"/>
          </a:bodyPr>
          <a:lstStyle/>
          <a:p>
            <a:pPr>
              <a:buNone/>
            </a:pPr>
            <a:r>
              <a:rPr lang="fr-FR" sz="2800" dirty="0" smtClean="0">
                <a:solidFill>
                  <a:srgbClr val="FFFF00"/>
                </a:solidFill>
              </a:rPr>
              <a:t>	 </a:t>
            </a:r>
            <a:r>
              <a:rPr lang="fr-FR" sz="4100" dirty="0" smtClean="0">
                <a:solidFill>
                  <a:srgbClr val="FFFF00"/>
                </a:solidFill>
              </a:rPr>
              <a:t>La principale indication est l’obturation tubaire</a:t>
            </a:r>
            <a:r>
              <a:rPr lang="fr-FR" sz="2800" dirty="0" smtClean="0">
                <a:solidFill>
                  <a:srgbClr val="FFFF00"/>
                </a:solidFill>
              </a:rPr>
              <a:t> </a:t>
            </a:r>
            <a:endParaRPr lang="fr-FR" sz="800"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428604"/>
            <a:ext cx="8472518" cy="5768997"/>
          </a:xfrm>
        </p:spPr>
        <p:txBody>
          <a:bodyPr>
            <a:normAutofit fontScale="25000" lnSpcReduction="20000"/>
          </a:bodyPr>
          <a:lstStyle/>
          <a:p>
            <a:pPr>
              <a:buNone/>
            </a:pPr>
            <a:r>
              <a:rPr lang="fr-FR" sz="9600" dirty="0" smtClean="0"/>
              <a:t>- </a:t>
            </a:r>
            <a:r>
              <a:rPr lang="fr-FR" sz="11200" dirty="0" smtClean="0"/>
              <a:t>Les autres possibilités thérapeutiques sont représentées par:</a:t>
            </a:r>
          </a:p>
          <a:p>
            <a:pPr>
              <a:buNone/>
            </a:pPr>
            <a:endParaRPr lang="fr-FR" dirty="0" smtClean="0"/>
          </a:p>
          <a:p>
            <a:r>
              <a:rPr lang="fr-FR" sz="9600" dirty="0" smtClean="0"/>
              <a:t> </a:t>
            </a:r>
          </a:p>
          <a:p>
            <a:r>
              <a:rPr lang="fr-FR" sz="9600" dirty="0" smtClean="0"/>
              <a:t>la chirurgie tubaire:</a:t>
            </a:r>
          </a:p>
          <a:p>
            <a:pPr lvl="1">
              <a:buFont typeface="Arial" pitchFamily="34" charset="0"/>
              <a:buChar char="•"/>
            </a:pPr>
            <a:r>
              <a:rPr lang="fr-FR" sz="9200" dirty="0" smtClean="0"/>
              <a:t> chirurgie endoscopique pour tout ce qui est adhérences et lésions tubaires distales</a:t>
            </a:r>
          </a:p>
          <a:p>
            <a:pPr lvl="1">
              <a:buFont typeface="Arial" pitchFamily="34" charset="0"/>
              <a:buChar char="•"/>
            </a:pPr>
            <a:r>
              <a:rPr lang="fr-FR" sz="9200" dirty="0" smtClean="0"/>
              <a:t>Microchirurgie lorsqu’une anastomose tubaire est nécessaire. </a:t>
            </a:r>
          </a:p>
          <a:p>
            <a:pPr lvl="1">
              <a:buFont typeface="Arial" pitchFamily="34" charset="0"/>
              <a:buChar char="•"/>
            </a:pPr>
            <a:r>
              <a:rPr lang="fr-FR" sz="9600" dirty="0" smtClean="0"/>
              <a:t>Si la réparation des lésions tubaires laisse espérer un résultat satisfaisant, il faut commencer par la chirurgie tubaire et réserver la fécondation in vitro comme deuxième atout thérapeutique. </a:t>
            </a:r>
          </a:p>
          <a:p>
            <a:endParaRPr lang="fr-FR" sz="10000" dirty="0" smtClean="0"/>
          </a:p>
          <a:p>
            <a:r>
              <a:rPr lang="fr-FR" sz="10000" dirty="0" smtClean="0"/>
              <a:t>FIV d’emblée si:</a:t>
            </a:r>
          </a:p>
          <a:p>
            <a:pPr lvl="1"/>
            <a:r>
              <a:rPr lang="fr-FR" sz="9600" dirty="0" err="1" smtClean="0"/>
              <a:t>Salpingectomie</a:t>
            </a:r>
            <a:endParaRPr lang="fr-FR" sz="9600" dirty="0" smtClean="0"/>
          </a:p>
          <a:p>
            <a:pPr lvl="1"/>
            <a:r>
              <a:rPr lang="fr-FR" sz="9600" dirty="0" smtClean="0"/>
              <a:t>l’importance des lésions (</a:t>
            </a:r>
            <a:r>
              <a:rPr lang="fr-FR" sz="9600" dirty="0" err="1" smtClean="0"/>
              <a:t>plurifocalité</a:t>
            </a:r>
            <a:r>
              <a:rPr lang="fr-FR" sz="9600" dirty="0" smtClean="0"/>
              <a:t>) ou leur nature (tuberculose)</a:t>
            </a:r>
          </a:p>
          <a:p>
            <a:endParaRPr lang="fr-FR" sz="9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2041</Words>
  <Application>Microsoft Office PowerPoint</Application>
  <PresentationFormat>Affichage à l'écran (4:3)</PresentationFormat>
  <Paragraphs>245</Paragraphs>
  <Slides>35</Slides>
  <Notes>0</Notes>
  <HiddenSlides>1</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Thème Office</vt:lpstr>
      <vt:lpstr>Assistance Médicale à la Procréation</vt:lpstr>
      <vt:lpstr>  1 Que signifie « Assistance médicale à la procréation » ? </vt:lpstr>
      <vt:lpstr>Diapositive 3</vt:lpstr>
      <vt:lpstr>Diapositive 4</vt:lpstr>
      <vt:lpstr>  Assistance Médicale à la Procréation </vt:lpstr>
      <vt:lpstr>  2.4 Résultats </vt:lpstr>
      <vt:lpstr>  3  -Techniques de FIVETE  </vt:lpstr>
      <vt:lpstr>Diapositive 8</vt:lpstr>
      <vt:lpstr>Diapositive 9</vt:lpstr>
      <vt:lpstr>Diapositive 10</vt:lpstr>
      <vt:lpstr>Diapositive 11</vt:lpstr>
      <vt:lpstr> Les échecs de l’insémination artificielle </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 </vt:lpstr>
      <vt:lpstr>Diapositive 26</vt:lpstr>
      <vt:lpstr>Diapositive 27</vt:lpstr>
      <vt:lpstr>Diapositive 28</vt:lpstr>
      <vt:lpstr>Diapositive 29</vt:lpstr>
      <vt:lpstr>Diapositive 30</vt:lpstr>
      <vt:lpstr>Diapositive 31</vt:lpstr>
      <vt:lpstr>  3.9  - Aspects psychologiques </vt:lpstr>
      <vt:lpstr>Diapositive 33</vt:lpstr>
      <vt:lpstr>  10.3.10 Aspects éthiques et règlementaires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Papa Bureau RDC</dc:creator>
  <cp:lastModifiedBy>pr sellahi</cp:lastModifiedBy>
  <cp:revision>87</cp:revision>
  <dcterms:created xsi:type="dcterms:W3CDTF">2016-10-28T00:32:52Z</dcterms:created>
  <dcterms:modified xsi:type="dcterms:W3CDTF">2019-03-04T11:02:45Z</dcterms:modified>
</cp:coreProperties>
</file>