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257" r:id="rId2"/>
    <p:sldId id="258" r:id="rId3"/>
    <p:sldId id="259" r:id="rId4"/>
    <p:sldId id="260" r:id="rId5"/>
    <p:sldId id="261" r:id="rId6"/>
    <p:sldId id="262" r:id="rId7"/>
    <p:sldId id="263" r:id="rId8"/>
    <p:sldId id="264" r:id="rId9"/>
    <p:sldId id="265" r:id="rId10"/>
    <p:sldId id="267" r:id="rId11"/>
    <p:sldId id="268" r:id="rId12"/>
    <p:sldId id="266" r:id="rId13"/>
    <p:sldId id="269" r:id="rId14"/>
    <p:sldId id="270" r:id="rId15"/>
    <p:sldId id="271" r:id="rId16"/>
    <p:sldId id="282" r:id="rId17"/>
    <p:sldId id="284" r:id="rId18"/>
    <p:sldId id="283" r:id="rId19"/>
    <p:sldId id="286" r:id="rId20"/>
    <p:sldId id="285" r:id="rId21"/>
    <p:sldId id="288" r:id="rId22"/>
    <p:sldId id="272" r:id="rId23"/>
    <p:sldId id="287" r:id="rId24"/>
    <p:sldId id="278" r:id="rId25"/>
    <p:sldId id="279"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3" r:id="rId40"/>
    <p:sldId id="304" r:id="rId41"/>
    <p:sldId id="302" r:id="rId42"/>
    <p:sldId id="305" r:id="rId43"/>
    <p:sldId id="306" r:id="rId44"/>
    <p:sldId id="307" r:id="rId45"/>
    <p:sldId id="308" r:id="rId46"/>
    <p:sldId id="309" r:id="rId47"/>
    <p:sldId id="310" r:id="rId48"/>
    <p:sldId id="311" r:id="rId49"/>
    <p:sldId id="312" r:id="rId50"/>
    <p:sldId id="313" r:id="rId51"/>
    <p:sldId id="280"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6" d="100"/>
          <a:sy n="66" d="100"/>
        </p:scale>
        <p:origin x="-1116" y="2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96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31125-9F26-4D1D-B249-CF2A5BCCE672}" type="datetimeFigureOut">
              <a:rPr lang="fr-FR" smtClean="0"/>
              <a:pPr/>
              <a:t>10/03/2014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651A2-E74D-46A7-AA9E-156FB1C151C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A344FF67-9945-45B4-932D-3C5BA3C8A900}" type="datetime1">
              <a:rPr lang="fr-FR" smtClean="0"/>
              <a:pPr/>
              <a:t>10/03/2014</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6D850A7-9926-41C8-967F-96CDF0F7CC7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71E53E-4FDF-45D9-8534-05357B6239E5}" type="datetime1">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42A002F-09F8-4D8A-81ED-F0BD8A34EAB1}" type="datetime1">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859F3DD-4B66-44ED-B492-150A44CE0961}" type="datetime1">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6EE51A5-58C2-4B89-A543-FE85318DD513}" type="datetime1">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423A608-5BFB-4236-97D9-279AFE1046FC}" type="datetime1">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2D0297F4-7981-44E5-82A0-4882A4E878A4}" type="datetime1">
              <a:rPr lang="fr-FR" smtClean="0"/>
              <a:pPr/>
              <a:t>10/03/2014</a:t>
            </a:fld>
            <a:endParaRPr lang="fr-FR"/>
          </a:p>
        </p:txBody>
      </p:sp>
      <p:sp>
        <p:nvSpPr>
          <p:cNvPr id="27" name="Espace réservé du numéro de diapositive 26"/>
          <p:cNvSpPr>
            <a:spLocks noGrp="1"/>
          </p:cNvSpPr>
          <p:nvPr>
            <p:ph type="sldNum" sz="quarter" idx="11"/>
          </p:nvPr>
        </p:nvSpPr>
        <p:spPr/>
        <p:txBody>
          <a:bodyPr rtlCol="0"/>
          <a:lstStyle/>
          <a:p>
            <a:fld id="{D6D850A7-9926-41C8-967F-96CDF0F7CC73}"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6009606E-6F29-41AE-B694-D077CC9E6324}" type="datetime1">
              <a:rPr lang="fr-FR" smtClean="0"/>
              <a:pPr/>
              <a:t>10/03/2014</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D6D850A7-9926-41C8-967F-96CDF0F7CC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26C91A-C10D-444E-B198-85E1B244868D}" type="datetime1">
              <a:rPr lang="fr-FR" smtClean="0"/>
              <a:pPr/>
              <a:t>10/03/2014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98F24FF-3F9B-404F-94FB-D72924281541}" type="datetime1">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4412487-4914-488F-878F-CCB8EEEC843C}" type="datetime1">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D850A7-9926-41C8-967F-96CDF0F7CC7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07294ED-0C62-4B6B-BD9B-B396B8C018C0}" type="datetime1">
              <a:rPr lang="fr-FR" smtClean="0"/>
              <a:pPr/>
              <a:t>10/03/2014</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6D850A7-9926-41C8-967F-96CDF0F7CC7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928662" y="2214554"/>
            <a:ext cx="750099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002060"/>
                </a:solidFill>
                <a:effectLst/>
                <a:latin typeface="Algerian" pitchFamily="82" charset="0"/>
                <a:ea typeface="Times New Roman" pitchFamily="18" charset="0"/>
                <a:cs typeface="Aharoni" pitchFamily="2" charset="-79"/>
              </a:rPr>
              <a:t>LE MARKETING PHARMACEUTIQUE</a:t>
            </a:r>
            <a:endParaRPr kumimoji="0" lang="fr-FR" sz="4800" b="1" i="0" u="none" strike="noStrike" cap="none" normalizeH="0" baseline="0" dirty="0" smtClean="0">
              <a:ln>
                <a:noFill/>
              </a:ln>
              <a:solidFill>
                <a:srgbClr val="002060"/>
              </a:solidFill>
              <a:effectLst/>
              <a:latin typeface="Algerian" pitchFamily="82"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1</a:t>
            </a:fld>
            <a:endParaRPr lang="fr-FR"/>
          </a:p>
        </p:txBody>
      </p:sp>
      <p:sp>
        <p:nvSpPr>
          <p:cNvPr id="4" name="ZoneTexte 3"/>
          <p:cNvSpPr txBox="1"/>
          <p:nvPr/>
        </p:nvSpPr>
        <p:spPr>
          <a:xfrm>
            <a:off x="5786446" y="6000768"/>
            <a:ext cx="3143272" cy="461665"/>
          </a:xfrm>
          <a:prstGeom prst="rect">
            <a:avLst/>
          </a:prstGeom>
          <a:noFill/>
        </p:spPr>
        <p:txBody>
          <a:bodyPr wrap="square" rtlCol="0">
            <a:spAutoFit/>
          </a:bodyPr>
          <a:lstStyle/>
          <a:p>
            <a:r>
              <a:rPr lang="fr-FR" sz="2400" b="1" dirty="0" smtClean="0"/>
              <a:t>Dr. S. DJERABA</a:t>
            </a:r>
            <a:endParaRPr lang="fr-F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000108"/>
            <a:ext cx="857256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70C0"/>
              </a:buClr>
              <a:buSzTx/>
              <a:buFontTx/>
              <a:buNone/>
              <a:tabLst>
                <a:tab pos="457200" algn="l"/>
                <a:tab pos="1533525" algn="l"/>
              </a:tabLst>
            </a:pPr>
            <a:r>
              <a:rPr kumimoji="0" lang="fr-FR" sz="28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1.1.2.</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8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ETUDE DE LA CONCURRENCE</a:t>
            </a:r>
          </a:p>
          <a:p>
            <a:pPr marL="0" marR="0" lvl="0" indent="0" algn="just" defTabSz="914400" rtl="0" eaLnBrk="1" fontAlgn="base" latinLnBrk="0" hangingPunct="1">
              <a:lnSpc>
                <a:spcPct val="100000"/>
              </a:lnSpc>
              <a:spcBef>
                <a:spcPct val="0"/>
              </a:spcBef>
              <a:spcAft>
                <a:spcPct val="0"/>
              </a:spcAft>
              <a:buClr>
                <a:srgbClr val="0070C0"/>
              </a:buClr>
              <a:buSzTx/>
              <a:buFontTx/>
              <a:buNone/>
              <a:tabLst>
                <a:tab pos="457200" algn="l"/>
                <a:tab pos="1533525"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457200" algn="l"/>
                <a:tab pos="1533525" algn="l"/>
              </a:tabLst>
            </a:pP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Cette étude doit pouvoir renseigner sur les entreprises concurrentes afin de comprendre leurs orientations et de prévoir leur réaction sur le marché. Les informations utiles concernent :</a:t>
            </a: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457200" algn="l"/>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457200" algn="l"/>
                <a:tab pos="1533525"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L’équipe de direction</a:t>
            </a:r>
          </a:p>
          <a:p>
            <a:pPr marL="0" marR="0" lvl="0" indent="0" algn="just" defTabSz="914400" rtl="0" eaLnBrk="0" fontAlgn="base" latinLnBrk="0" hangingPunct="0">
              <a:lnSpc>
                <a:spcPct val="100000"/>
              </a:lnSpc>
              <a:spcBef>
                <a:spcPct val="0"/>
              </a:spcBef>
              <a:spcAft>
                <a:spcPct val="0"/>
              </a:spcAft>
              <a:buClr>
                <a:srgbClr val="0070C0"/>
              </a:buClr>
              <a:buSzTx/>
              <a:tabLst>
                <a:tab pos="457200" algn="l"/>
                <a:tab pos="1533525"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457200" algn="l"/>
                <a:tab pos="1533525"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politique de la diversification</a:t>
            </a:r>
          </a:p>
          <a:p>
            <a:pPr marL="0" marR="0" lvl="0" indent="0" algn="just" defTabSz="914400" rtl="0" eaLnBrk="0" fontAlgn="base" latinLnBrk="0" hangingPunct="0">
              <a:lnSpc>
                <a:spcPct val="100000"/>
              </a:lnSpc>
              <a:spcBef>
                <a:spcPct val="0"/>
              </a:spcBef>
              <a:spcAft>
                <a:spcPct val="0"/>
              </a:spcAft>
              <a:buClr>
                <a:srgbClr val="0070C0"/>
              </a:buClr>
              <a:buSzTx/>
              <a:tabLst>
                <a:tab pos="457200" algn="l"/>
                <a:tab pos="1533525"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457200" algn="l"/>
                <a:tab pos="1533525"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situation financière</a:t>
            </a:r>
          </a:p>
          <a:p>
            <a:pPr marL="0" marR="0" lvl="0" indent="0" algn="just" defTabSz="914400" rtl="0" eaLnBrk="0" fontAlgn="base" latinLnBrk="0" hangingPunct="0">
              <a:lnSpc>
                <a:spcPct val="100000"/>
              </a:lnSpc>
              <a:spcBef>
                <a:spcPct val="0"/>
              </a:spcBef>
              <a:spcAft>
                <a:spcPct val="0"/>
              </a:spcAft>
              <a:buClr>
                <a:srgbClr val="0070C0"/>
              </a:buClr>
              <a:buSzTx/>
              <a:tabLst>
                <a:tab pos="457200" algn="l"/>
                <a:tab pos="1533525"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457200" algn="l"/>
                <a:tab pos="1533525"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L’évolution de leur part de marché.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728" y="428604"/>
            <a:ext cx="735811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itchFamily="34" charset="0"/>
                <a:cs typeface="Arial" pitchFamily="34" charset="0"/>
              </a:rPr>
              <a:t>Analyse des forces concurrentielles </a:t>
            </a:r>
            <a:endParaRPr lang="fr-FR" sz="2400" dirty="0">
              <a:latin typeface="Arial" pitchFamily="34" charset="0"/>
              <a:cs typeface="Arial" pitchFamily="34" charset="0"/>
            </a:endParaRPr>
          </a:p>
        </p:txBody>
      </p:sp>
      <p:sp>
        <p:nvSpPr>
          <p:cNvPr id="3" name="Flèche vers le bas 2"/>
          <p:cNvSpPr/>
          <p:nvPr/>
        </p:nvSpPr>
        <p:spPr>
          <a:xfrm>
            <a:off x="3214678" y="1214422"/>
            <a:ext cx="2857520" cy="1500198"/>
          </a:xfrm>
          <a:prstGeom prst="downArrow">
            <a:avLst>
              <a:gd name="adj1" fmla="val 50000"/>
              <a:gd name="adj2" fmla="val 4643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solidFill>
                  <a:schemeClr val="tx1"/>
                </a:solidFill>
                <a:latin typeface="Arial" pitchFamily="34" charset="0"/>
                <a:cs typeface="Arial" pitchFamily="34" charset="0"/>
              </a:rPr>
              <a:t>Produit de substitution </a:t>
            </a:r>
            <a:endParaRPr lang="fr-FR" dirty="0">
              <a:solidFill>
                <a:schemeClr val="tx1"/>
              </a:solidFill>
              <a:latin typeface="Arial" pitchFamily="34" charset="0"/>
              <a:cs typeface="Arial" pitchFamily="34" charset="0"/>
            </a:endParaRPr>
          </a:p>
        </p:txBody>
      </p:sp>
      <p:sp>
        <p:nvSpPr>
          <p:cNvPr id="5" name="Flèche vers le haut 4"/>
          <p:cNvSpPr/>
          <p:nvPr/>
        </p:nvSpPr>
        <p:spPr>
          <a:xfrm>
            <a:off x="3214678" y="5000636"/>
            <a:ext cx="2857520" cy="1571636"/>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solidFill>
                  <a:schemeClr val="tx1"/>
                </a:solidFill>
                <a:latin typeface="Arial" pitchFamily="34" charset="0"/>
                <a:cs typeface="Arial" pitchFamily="34" charset="0"/>
              </a:rPr>
              <a:t>Menaces de nouveaux entrants</a:t>
            </a:r>
          </a:p>
          <a:p>
            <a:pPr algn="ctr"/>
            <a:r>
              <a:rPr lang="fr-FR" sz="1400" dirty="0" smtClean="0">
                <a:solidFill>
                  <a:schemeClr val="tx1"/>
                </a:solidFill>
                <a:latin typeface="Arial" pitchFamily="34" charset="0"/>
                <a:cs typeface="Arial" pitchFamily="34" charset="0"/>
              </a:rPr>
              <a:t>(concurrents)</a:t>
            </a:r>
            <a:endParaRPr lang="fr-FR" sz="1400" dirty="0">
              <a:solidFill>
                <a:schemeClr val="tx1"/>
              </a:solidFill>
              <a:latin typeface="Arial" pitchFamily="34" charset="0"/>
              <a:cs typeface="Arial" pitchFamily="34" charset="0"/>
            </a:endParaRPr>
          </a:p>
        </p:txBody>
      </p:sp>
      <p:sp>
        <p:nvSpPr>
          <p:cNvPr id="6" name="Flèche droite 5"/>
          <p:cNvSpPr/>
          <p:nvPr/>
        </p:nvSpPr>
        <p:spPr>
          <a:xfrm>
            <a:off x="571472" y="2571744"/>
            <a:ext cx="2357454" cy="250033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solidFill>
                  <a:schemeClr val="tx1"/>
                </a:solidFill>
                <a:latin typeface="Arial" pitchFamily="34" charset="0"/>
                <a:cs typeface="Arial" pitchFamily="34" charset="0"/>
              </a:rPr>
              <a:t>Pouvoir de négociation des clients</a:t>
            </a:r>
            <a:endParaRPr lang="fr-FR" dirty="0">
              <a:solidFill>
                <a:schemeClr val="tx1"/>
              </a:solidFill>
              <a:latin typeface="Arial" pitchFamily="34" charset="0"/>
              <a:cs typeface="Arial" pitchFamily="34" charset="0"/>
            </a:endParaRPr>
          </a:p>
        </p:txBody>
      </p:sp>
      <p:sp>
        <p:nvSpPr>
          <p:cNvPr id="7" name="Flèche gauche 6"/>
          <p:cNvSpPr/>
          <p:nvPr/>
        </p:nvSpPr>
        <p:spPr>
          <a:xfrm>
            <a:off x="6286512" y="2643182"/>
            <a:ext cx="2357454" cy="242889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solidFill>
                  <a:schemeClr val="tx1"/>
                </a:solidFill>
                <a:latin typeface="Arial" pitchFamily="34" charset="0"/>
                <a:cs typeface="Arial" pitchFamily="34" charset="0"/>
              </a:rPr>
              <a:t>Pouvoir de négociation des fournisseurs</a:t>
            </a:r>
            <a:endParaRPr lang="fr-FR" dirty="0">
              <a:solidFill>
                <a:schemeClr val="tx1"/>
              </a:solidFill>
              <a:latin typeface="Arial" pitchFamily="34" charset="0"/>
              <a:cs typeface="Arial" pitchFamily="34" charset="0"/>
            </a:endParaRPr>
          </a:p>
        </p:txBody>
      </p:sp>
      <p:sp>
        <p:nvSpPr>
          <p:cNvPr id="8" name="Ellipse 7"/>
          <p:cNvSpPr/>
          <p:nvPr/>
        </p:nvSpPr>
        <p:spPr>
          <a:xfrm>
            <a:off x="3000364" y="2857496"/>
            <a:ext cx="3214710" cy="1928826"/>
          </a:xfrm>
          <a:prstGeom prst="ellipse">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000" dirty="0" smtClean="0">
                <a:latin typeface="Arial Black" pitchFamily="34" charset="0"/>
                <a:cs typeface="Arial" pitchFamily="34" charset="0"/>
              </a:rPr>
              <a:t>Concurrence intra sectorielle</a:t>
            </a:r>
          </a:p>
          <a:p>
            <a:pPr algn="ctr"/>
            <a:r>
              <a:rPr lang="fr-FR" sz="1400" dirty="0" smtClean="0">
                <a:solidFill>
                  <a:schemeClr val="tx1"/>
                </a:solidFill>
                <a:latin typeface="Arial" pitchFamily="34" charset="0"/>
                <a:cs typeface="Arial" pitchFamily="34" charset="0"/>
              </a:rPr>
              <a:t>(rivalité entre les firmes existantes)</a:t>
            </a:r>
            <a:endParaRPr lang="fr-FR" sz="1400" dirty="0">
              <a:latin typeface="Arial" pitchFamily="34" charset="0"/>
              <a:cs typeface="Arial" pitchFamily="34" charset="0"/>
            </a:endParaRPr>
          </a:p>
        </p:txBody>
      </p:sp>
      <p:sp>
        <p:nvSpPr>
          <p:cNvPr id="9" name="Espace réservé du numéro de diapositive 8"/>
          <p:cNvSpPr>
            <a:spLocks noGrp="1"/>
          </p:cNvSpPr>
          <p:nvPr>
            <p:ph type="sldNum" sz="quarter" idx="12"/>
          </p:nvPr>
        </p:nvSpPr>
        <p:spPr/>
        <p:txBody>
          <a:bodyPr/>
          <a:lstStyle/>
          <a:p>
            <a:fld id="{D6D850A7-9926-41C8-967F-96CDF0F7CC73}"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1000108"/>
            <a:ext cx="8715436" cy="5262979"/>
          </a:xfrm>
          <a:prstGeom prst="rect">
            <a:avLst/>
          </a:prstGeom>
          <a:noFill/>
        </p:spPr>
        <p:txBody>
          <a:bodyPr wrap="square" rtlCol="0">
            <a:spAutoFit/>
          </a:bodyPr>
          <a:lstStyle/>
          <a:p>
            <a:pPr algn="just"/>
            <a:r>
              <a:rPr lang="fr-FR" sz="2800" dirty="0" smtClean="0">
                <a:latin typeface="Arial" pitchFamily="34" charset="0"/>
                <a:cs typeface="Arial" pitchFamily="34" charset="0"/>
              </a:rPr>
              <a:t> C’est un modèle à 5 forces qui peuvent être utilisées pour comprendre les dynamiques de concurrence dans un secteur.</a:t>
            </a:r>
          </a:p>
          <a:p>
            <a:pPr algn="just"/>
            <a:endParaRPr lang="fr-FR" sz="2800" dirty="0" smtClean="0">
              <a:latin typeface="Arial" pitchFamily="34" charset="0"/>
              <a:cs typeface="Arial" pitchFamily="34" charset="0"/>
            </a:endParaRPr>
          </a:p>
          <a:p>
            <a:pPr algn="just"/>
            <a:r>
              <a:rPr lang="fr-FR" sz="2800" dirty="0" smtClean="0">
                <a:latin typeface="Arial" pitchFamily="34" charset="0"/>
                <a:cs typeface="Arial" pitchFamily="34" charset="0"/>
              </a:rPr>
              <a:t> Etant donné que chaque entreprise pharmaceutique s’efforce d’avoir un avantage concurrentiel sur les autres, les 4 premières forces aident à évaluer la cinquième, qui est le niveau de rivalité du secteur. </a:t>
            </a:r>
          </a:p>
          <a:p>
            <a:pPr algn="just"/>
            <a:endParaRPr lang="fr-FR" sz="2800" dirty="0" smtClean="0">
              <a:latin typeface="Arial" pitchFamily="34" charset="0"/>
              <a:cs typeface="Arial" pitchFamily="34" charset="0"/>
            </a:endParaRPr>
          </a:p>
          <a:p>
            <a:pPr algn="just"/>
            <a:r>
              <a:rPr lang="fr-FR" sz="2800" dirty="0" smtClean="0">
                <a:latin typeface="Arial" pitchFamily="34" charset="0"/>
                <a:cs typeface="Arial" pitchFamily="34" charset="0"/>
              </a:rPr>
              <a:t>L’objectif premier d’une entreprise est le développement d’un avantage concurrentiel sur ses concurrents.</a:t>
            </a:r>
            <a:endParaRPr lang="fr-FR" sz="28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D6D850A7-9926-41C8-967F-96CDF0F7CC73}"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42844" y="785794"/>
            <a:ext cx="800105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33525" algn="l"/>
              </a:tabLst>
            </a:pP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1.1.2. ETUDE DE L’ENVIRONNEMENT DU MARCHE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214282" y="2000240"/>
            <a:ext cx="871543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facteurs extérieurs peuvent intervenir sur le marché et peuvent être à l’origine d’occasions de vente ou de menaces.</a:t>
            </a:r>
          </a:p>
          <a:p>
            <a:pPr marL="0" marR="0" lvl="0" indent="0" algn="just" defTabSz="914400" rtl="0" eaLnBrk="1" fontAlgn="base" latinLnBrk="0" hangingPunct="1">
              <a:lnSpc>
                <a:spcPct val="100000"/>
              </a:lnSpc>
              <a:spcBef>
                <a:spcPct val="0"/>
              </a:spcBef>
              <a:spcAft>
                <a:spcPct val="0"/>
              </a:spcAft>
              <a:buClrTx/>
              <a:buSzTx/>
              <a:buFontTx/>
              <a:buNone/>
              <a:tabLst>
                <a:tab pos="1533525"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L’étude de l’environnement comprend :</a:t>
            </a: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endParaRPr lang="fr-FR" sz="28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r>
              <a:rPr kumimoji="0" lang="fr-FR" sz="2800" b="0" i="0" u="none" strike="noStrike" cap="none" normalizeH="0" baseline="0" dirty="0" smtClean="0">
                <a:ln>
                  <a:noFill/>
                </a:ln>
                <a:solidFill>
                  <a:schemeClr val="tx1"/>
                </a:solidFill>
                <a:effectLst/>
                <a:latin typeface="Arial" pitchFamily="34" charset="0"/>
                <a:cs typeface="Arial" pitchFamily="34" charset="0"/>
              </a:rPr>
              <a:t>   </a:t>
            </a:r>
            <a:r>
              <a:rPr kumimoji="0" lang="fr-FR" sz="2800" b="0" i="0" u="none" strike="noStrike" cap="none" normalizeH="0" baseline="0" dirty="0" smtClean="0">
                <a:ln>
                  <a:noFill/>
                </a:ln>
                <a:solidFill>
                  <a:srgbClr val="D60093"/>
                </a:solidFill>
                <a:effectLst/>
                <a:latin typeface="Arial" pitchFamily="34" charset="0"/>
                <a:cs typeface="Arial" pitchFamily="34" charset="0"/>
              </a:rPr>
              <a:t>-  </a:t>
            </a:r>
            <a:r>
              <a:rPr lang="fr-FR" sz="2800" dirty="0" smtClean="0">
                <a:latin typeface="Arial" pitchFamily="34" charset="0"/>
                <a:cs typeface="Arial" pitchFamily="34" charset="0"/>
              </a:rPr>
              <a:t>U</a:t>
            </a:r>
            <a:r>
              <a:rPr kumimoji="0" lang="fr-FR" sz="2800" b="0" i="0" u="none" strike="noStrike" cap="none" normalizeH="0" baseline="0" dirty="0" smtClean="0">
                <a:ln>
                  <a:noFill/>
                </a:ln>
                <a:effectLst/>
                <a:latin typeface="Arial" pitchFamily="34" charset="0"/>
                <a:cs typeface="Arial" pitchFamily="34" charset="0"/>
              </a:rPr>
              <a:t>n diagnostic externe;</a:t>
            </a: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r>
              <a:rPr lang="fr-FR" sz="2800" dirty="0" smtClean="0">
                <a:solidFill>
                  <a:schemeClr val="tx1"/>
                </a:solidFill>
                <a:latin typeface="Arial" pitchFamily="34" charset="0"/>
                <a:cs typeface="Arial" pitchFamily="34" charset="0"/>
              </a:rPr>
              <a:t>   </a:t>
            </a:r>
            <a:r>
              <a:rPr lang="fr-FR" sz="2800" dirty="0" smtClean="0">
                <a:solidFill>
                  <a:srgbClr val="D60093"/>
                </a:solidFill>
                <a:latin typeface="Arial" pitchFamily="34" charset="0"/>
                <a:cs typeface="Arial" pitchFamily="34" charset="0"/>
              </a:rPr>
              <a:t>-  </a:t>
            </a:r>
            <a:r>
              <a:rPr lang="fr-FR" sz="2800" dirty="0" smtClean="0">
                <a:latin typeface="Arial" pitchFamily="34" charset="0"/>
                <a:cs typeface="Arial" pitchFamily="34" charset="0"/>
              </a:rPr>
              <a:t>Un diagnostic interne.</a:t>
            </a: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endParaRPr kumimoji="0" lang="fr-FR"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chemeClr val="accent6">
                  <a:lumMod val="75000"/>
                </a:schemeClr>
              </a:buClr>
              <a:buSzTx/>
              <a:tabLst>
                <a:tab pos="1533525" algn="l"/>
              </a:tabLst>
            </a:pPr>
            <a:endParaRPr kumimoji="0" lang="fr-FR" sz="2400" b="0" i="0" u="none" strike="noStrike" cap="none" normalizeH="0" baseline="0" dirty="0" smtClean="0">
              <a:ln>
                <a:noFill/>
              </a:ln>
              <a:solidFill>
                <a:srgbClr val="7030A0"/>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D6D850A7-9926-41C8-967F-96CDF0F7CC73}"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00042"/>
            <a:ext cx="8643998" cy="6124754"/>
          </a:xfrm>
          <a:prstGeom prst="rect">
            <a:avLst/>
          </a:prstGeom>
        </p:spPr>
        <p:txBody>
          <a:bodyPr wrap="square">
            <a:spAutoFit/>
          </a:bodyPr>
          <a:lstStyle/>
          <a:p>
            <a:pPr algn="just">
              <a:buFont typeface="Wingdings" pitchFamily="2" charset="2"/>
              <a:buChar char="ü"/>
            </a:pPr>
            <a:r>
              <a:rPr lang="fr-FR" sz="2800" dirty="0" smtClean="0">
                <a:solidFill>
                  <a:srgbClr val="7030A0"/>
                </a:solidFill>
                <a:latin typeface="Arial" pitchFamily="34" charset="0"/>
                <a:cs typeface="Arial" pitchFamily="34" charset="0"/>
              </a:rPr>
              <a:t> </a:t>
            </a:r>
            <a:r>
              <a:rPr lang="fr-FR" sz="2800" i="1" dirty="0" smtClean="0">
                <a:solidFill>
                  <a:srgbClr val="7030A0"/>
                </a:solidFill>
                <a:latin typeface="Arial" pitchFamily="34" charset="0"/>
                <a:cs typeface="Arial" pitchFamily="34" charset="0"/>
              </a:rPr>
              <a:t>le diagnostic externe </a:t>
            </a:r>
            <a:r>
              <a:rPr lang="fr-FR" sz="2800" dirty="0" smtClean="0">
                <a:solidFill>
                  <a:srgbClr val="7030A0"/>
                </a:solidFill>
                <a:latin typeface="Arial" pitchFamily="34" charset="0"/>
                <a:cs typeface="Arial" pitchFamily="34" charset="0"/>
              </a:rPr>
              <a:t>: </a:t>
            </a:r>
            <a:r>
              <a:rPr lang="fr-FR" sz="2800" dirty="0" smtClean="0">
                <a:latin typeface="Arial" pitchFamily="34" charset="0"/>
                <a:cs typeface="Arial" pitchFamily="34" charset="0"/>
              </a:rPr>
              <a:t>identifie les opportunités et les menaces présentes dans l’environnement.</a:t>
            </a:r>
          </a:p>
          <a:p>
            <a:pPr algn="just"/>
            <a:r>
              <a:rPr lang="fr-FR" sz="2800" dirty="0" smtClean="0">
                <a:latin typeface="Arial" pitchFamily="34" charset="0"/>
                <a:cs typeface="Arial" pitchFamily="34" charset="0"/>
              </a:rPr>
              <a:t> </a:t>
            </a:r>
          </a:p>
          <a:p>
            <a:pPr algn="just"/>
            <a:r>
              <a:rPr lang="fr-FR" sz="2800" dirty="0" smtClean="0">
                <a:latin typeface="Arial" pitchFamily="34" charset="0"/>
                <a:cs typeface="Arial" pitchFamily="34" charset="0"/>
              </a:rPr>
              <a:t>Le diagnostic identifie l’apparition :</a:t>
            </a:r>
          </a:p>
          <a:p>
            <a:pPr algn="just"/>
            <a:endParaRPr lang="fr-FR" sz="2800" dirty="0" smtClean="0">
              <a:latin typeface="Arial" pitchFamily="34" charset="0"/>
              <a:cs typeface="Arial" pitchFamily="34" charset="0"/>
            </a:endParaRPr>
          </a:p>
          <a:p>
            <a:pPr algn="just"/>
            <a:r>
              <a:rPr lang="fr-FR" sz="2800" dirty="0" smtClean="0">
                <a:latin typeface="Arial" pitchFamily="34" charset="0"/>
                <a:cs typeface="Arial" pitchFamily="34" charset="0"/>
              </a:rPr>
              <a:t>          - De nouveaux concurrents,</a:t>
            </a:r>
          </a:p>
          <a:p>
            <a:pPr algn="just"/>
            <a:r>
              <a:rPr lang="fr-FR" sz="2800" dirty="0" smtClean="0">
                <a:latin typeface="Arial" pitchFamily="34" charset="0"/>
                <a:cs typeface="Arial" pitchFamily="34" charset="0"/>
              </a:rPr>
              <a:t>  </a:t>
            </a:r>
          </a:p>
          <a:p>
            <a:pPr algn="just"/>
            <a:r>
              <a:rPr lang="fr-FR" sz="2800" dirty="0" smtClean="0">
                <a:latin typeface="Arial" pitchFamily="34" charset="0"/>
                <a:cs typeface="Arial" pitchFamily="34" charset="0"/>
              </a:rPr>
              <a:t>          - D’une nouvelle technologie,</a:t>
            </a:r>
          </a:p>
          <a:p>
            <a:pPr algn="just"/>
            <a:endParaRPr lang="fr-FR" sz="2800" dirty="0" smtClean="0">
              <a:latin typeface="Arial" pitchFamily="34" charset="0"/>
              <a:cs typeface="Arial" pitchFamily="34" charset="0"/>
            </a:endParaRPr>
          </a:p>
          <a:p>
            <a:pPr algn="just"/>
            <a:r>
              <a:rPr lang="fr-FR" sz="2800" smtClean="0">
                <a:latin typeface="Arial" pitchFamily="34" charset="0"/>
                <a:cs typeface="Arial" pitchFamily="34" charset="0"/>
              </a:rPr>
              <a:t>          </a:t>
            </a:r>
            <a:r>
              <a:rPr lang="fr-FR" sz="2800" smtClean="0">
                <a:latin typeface="Arial" pitchFamily="34" charset="0"/>
                <a:cs typeface="Arial" pitchFamily="34" charset="0"/>
              </a:rPr>
              <a:t>- De </a:t>
            </a:r>
            <a:r>
              <a:rPr lang="fr-FR" sz="2800" dirty="0" smtClean="0">
                <a:latin typeface="Arial" pitchFamily="34" charset="0"/>
                <a:cs typeface="Arial" pitchFamily="34" charset="0"/>
              </a:rPr>
              <a:t>l’émergence d’une </a:t>
            </a:r>
            <a:r>
              <a:rPr lang="fr-FR" sz="2800" dirty="0" smtClean="0">
                <a:latin typeface="Arial" pitchFamily="34" charset="0"/>
                <a:cs typeface="Arial" pitchFamily="34" charset="0"/>
              </a:rPr>
              <a:t>nouvelle </a:t>
            </a:r>
          </a:p>
          <a:p>
            <a:pPr algn="just"/>
            <a:r>
              <a:rPr lang="fr-FR" sz="2800" dirty="0" smtClean="0">
                <a:latin typeface="Arial" pitchFamily="34" charset="0"/>
                <a:cs typeface="Arial" pitchFamily="34" charset="0"/>
              </a:rPr>
              <a:t>           réglementation</a:t>
            </a:r>
            <a:r>
              <a:rPr lang="fr-FR" sz="2800" dirty="0" smtClean="0">
                <a:latin typeface="Arial" pitchFamily="34" charset="0"/>
                <a:cs typeface="Arial" pitchFamily="34" charset="0"/>
              </a:rPr>
              <a:t>,</a:t>
            </a:r>
          </a:p>
          <a:p>
            <a:pPr algn="just"/>
            <a:endParaRPr lang="fr-FR" sz="2800" dirty="0" smtClean="0">
              <a:latin typeface="Arial" pitchFamily="34" charset="0"/>
              <a:cs typeface="Arial" pitchFamily="34" charset="0"/>
            </a:endParaRPr>
          </a:p>
          <a:p>
            <a:pPr algn="just"/>
            <a:r>
              <a:rPr lang="fr-FR" sz="2800" dirty="0" smtClean="0">
                <a:latin typeface="Arial" pitchFamily="34" charset="0"/>
                <a:cs typeface="Arial" pitchFamily="34" charset="0"/>
              </a:rPr>
              <a:t>          - De l’ouverture de nouveaux marchés.</a:t>
            </a:r>
          </a:p>
          <a:p>
            <a:pPr algn="just"/>
            <a:r>
              <a:rPr lang="fr-FR" sz="2800" dirty="0" smtClean="0">
                <a:latin typeface="Arial" pitchFamily="34" charset="0"/>
                <a:cs typeface="Arial" pitchFamily="34" charset="0"/>
              </a:rPr>
              <a:t>       </a:t>
            </a:r>
            <a:endParaRPr lang="fr-FR" sz="2800" dirty="0"/>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928670"/>
            <a:ext cx="8786874" cy="1384995"/>
          </a:xfrm>
          <a:prstGeom prst="rect">
            <a:avLst/>
          </a:prstGeom>
        </p:spPr>
        <p:txBody>
          <a:bodyPr wrap="square">
            <a:spAutoFit/>
          </a:bodyPr>
          <a:lstStyle/>
          <a:p>
            <a:pPr algn="just">
              <a:buFont typeface="Wingdings" pitchFamily="2" charset="2"/>
              <a:buChar char="ü"/>
            </a:pPr>
            <a:r>
              <a:rPr lang="fr-FR" sz="2800" i="1" dirty="0" smtClean="0">
                <a:solidFill>
                  <a:srgbClr val="7030A0"/>
                </a:solidFill>
                <a:latin typeface="Arial" pitchFamily="34" charset="0"/>
                <a:cs typeface="Arial" pitchFamily="34" charset="0"/>
              </a:rPr>
              <a:t>le diagnostic interne </a:t>
            </a:r>
            <a:r>
              <a:rPr lang="fr-FR" sz="2800" dirty="0" smtClean="0">
                <a:solidFill>
                  <a:srgbClr val="7030A0"/>
                </a:solidFill>
                <a:latin typeface="Arial" pitchFamily="34" charset="0"/>
                <a:cs typeface="Arial" pitchFamily="34" charset="0"/>
              </a:rPr>
              <a:t>: </a:t>
            </a:r>
            <a:r>
              <a:rPr lang="fr-FR" sz="2800" dirty="0" smtClean="0">
                <a:latin typeface="Arial" pitchFamily="34" charset="0"/>
                <a:cs typeface="Arial" pitchFamily="34" charset="0"/>
              </a:rPr>
              <a:t>il identifie les forces et les faiblesses du domaine d’activité stratégique (conduite à tenir). </a:t>
            </a:r>
            <a:endParaRPr lang="fr-FR" sz="2800" dirty="0"/>
          </a:p>
        </p:txBody>
      </p:sp>
      <p:pic>
        <p:nvPicPr>
          <p:cNvPr id="26626" name="Picture 2"/>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642910" y="2500306"/>
            <a:ext cx="7929618" cy="3786214"/>
          </a:xfrm>
          <a:prstGeom prst="rect">
            <a:avLst/>
          </a:prstGeom>
          <a:noFill/>
          <a:ln w="9525">
            <a:noFill/>
            <a:miter lim="800000"/>
            <a:headEnd/>
            <a:tailEnd/>
          </a:ln>
          <a:effectLst/>
        </p:spPr>
      </p:pic>
      <p:sp>
        <p:nvSpPr>
          <p:cNvPr id="4" name="Espace réservé du numéro de diapositive 3"/>
          <p:cNvSpPr>
            <a:spLocks noGrp="1"/>
          </p:cNvSpPr>
          <p:nvPr>
            <p:ph type="sldNum" sz="quarter" idx="12"/>
          </p:nvPr>
        </p:nvSpPr>
        <p:spPr/>
        <p:txBody>
          <a:bodyPr/>
          <a:lstStyle/>
          <a:p>
            <a:fld id="{D6D850A7-9926-41C8-967F-96CDF0F7CC73}"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642918"/>
            <a:ext cx="8643998"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43050" algn="l"/>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1.2. LES SOURCES D’INFORMATION</a:t>
            </a:r>
          </a:p>
          <a:p>
            <a:pPr marL="0" marR="0" lvl="0" indent="0" algn="just" defTabSz="914400" rtl="0" eaLnBrk="1" fontAlgn="base" latinLnBrk="0" hangingPunct="1">
              <a:lnSpc>
                <a:spcPct val="100000"/>
              </a:lnSpc>
              <a:spcBef>
                <a:spcPct val="0"/>
              </a:spcBef>
              <a:spcAft>
                <a:spcPct val="0"/>
              </a:spcAft>
              <a:buClrTx/>
              <a:buSzTx/>
              <a:buFontTx/>
              <a:buNone/>
              <a:tabLst>
                <a:tab pos="1543050" algn="l"/>
              </a:tabLst>
            </a:pPr>
            <a:endParaRPr lang="fr-FR" sz="800" b="1" dirty="0" smtClean="0">
              <a:solidFill>
                <a:srgbClr val="0066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543050" algn="l"/>
              </a:tabLst>
            </a:pPr>
            <a:r>
              <a:rPr kumimoji="0" lang="fr-FR" sz="20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  </a:t>
            </a:r>
            <a:r>
              <a:rPr lang="fr-FR" sz="2400" b="1" dirty="0" smtClean="0">
                <a:solidFill>
                  <a:srgbClr val="006600"/>
                </a:solidFill>
                <a:latin typeface="Arial" pitchFamily="34" charset="0"/>
                <a:ea typeface="Times New Roman" pitchFamily="18" charset="0"/>
                <a:cs typeface="Arial" pitchFamily="34" charset="0"/>
              </a:rPr>
              <a:t>T</a:t>
            </a:r>
            <a:r>
              <a:rPr kumimoji="0" lang="fr-FR" sz="2400" i="0" u="none" strike="noStrike" cap="none" normalizeH="0" baseline="0" dirty="0" smtClean="0">
                <a:ln>
                  <a:noFill/>
                </a:ln>
                <a:effectLst/>
                <a:latin typeface="Arial" pitchFamily="34" charset="0"/>
                <a:ea typeface="Times New Roman" pitchFamily="18" charset="0"/>
                <a:cs typeface="Arial" pitchFamily="34" charset="0"/>
              </a:rPr>
              <a:t>outes les études marketing débutent par une étude documentaire, notamment au cours de la phase exploratoire. </a:t>
            </a:r>
          </a:p>
          <a:p>
            <a:pPr marL="0" marR="0" lvl="0" indent="0" algn="just" defTabSz="914400" rtl="0" eaLnBrk="1" fontAlgn="base" latinLnBrk="0" hangingPunct="1">
              <a:lnSpc>
                <a:spcPct val="100000"/>
              </a:lnSpc>
              <a:spcBef>
                <a:spcPct val="0"/>
              </a:spcBef>
              <a:spcAft>
                <a:spcPct val="0"/>
              </a:spcAft>
              <a:buClrTx/>
              <a:buSzTx/>
              <a:buFontTx/>
              <a:buNone/>
              <a:tabLst>
                <a:tab pos="1543050" algn="l"/>
              </a:tabLst>
            </a:pPr>
            <a:endParaRPr kumimoji="0" lang="fr-FR" sz="240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543050" algn="l"/>
              </a:tabLst>
            </a:pPr>
            <a:r>
              <a:rPr lang="fr-FR" sz="2400" dirty="0" smtClean="0">
                <a:latin typeface="Arial" pitchFamily="34" charset="0"/>
                <a:ea typeface="Times New Roman" pitchFamily="18" charset="0"/>
                <a:cs typeface="Arial" pitchFamily="34" charset="0"/>
              </a:rPr>
              <a:t>L’objectif de l’étude documentaire est de fournir une description des grandes composantes du marché à étudier et la position de l’entreprise par rapport à ce marché.</a:t>
            </a:r>
            <a:endParaRPr kumimoji="0" lang="fr-FR" sz="240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54305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43050" algn="l"/>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L’entreprise dispose de 3 sources d’information pour réaliser l’étude de marché :</a:t>
            </a:r>
          </a:p>
          <a:p>
            <a:pPr marL="0" marR="0" lvl="0" indent="0" algn="just" defTabSz="914400" rtl="0" eaLnBrk="0" fontAlgn="base" latinLnBrk="0" hangingPunct="0">
              <a:lnSpc>
                <a:spcPct val="100000"/>
              </a:lnSpc>
              <a:spcBef>
                <a:spcPct val="0"/>
              </a:spcBef>
              <a:spcAft>
                <a:spcPct val="0"/>
              </a:spcAft>
              <a:buClrTx/>
              <a:buSzTx/>
              <a:buFontTx/>
              <a:buNone/>
              <a:tabLst>
                <a:tab pos="1543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543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Sources internes ;</a:t>
            </a:r>
          </a:p>
          <a:p>
            <a:pPr marL="0" marR="0" lvl="0" indent="0" algn="just" defTabSz="914400" rtl="0" eaLnBrk="0" fontAlgn="base" latinLnBrk="0" hangingPunct="0">
              <a:lnSpc>
                <a:spcPct val="100000"/>
              </a:lnSpc>
              <a:spcBef>
                <a:spcPct val="0"/>
              </a:spcBef>
              <a:spcAft>
                <a:spcPct val="0"/>
              </a:spcAft>
              <a:buClrTx/>
              <a:buSzTx/>
              <a:tabLst>
                <a:tab pos="154305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543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Sources documentaires ou secondaires ;</a:t>
            </a:r>
          </a:p>
          <a:p>
            <a:pPr marL="0" marR="0" lvl="0" indent="0" algn="just" defTabSz="914400" rtl="0" eaLnBrk="0" fontAlgn="base" latinLnBrk="0" hangingPunct="0">
              <a:lnSpc>
                <a:spcPct val="100000"/>
              </a:lnSpc>
              <a:spcBef>
                <a:spcPct val="0"/>
              </a:spcBef>
              <a:spcAft>
                <a:spcPct val="0"/>
              </a:spcAft>
              <a:buClrTx/>
              <a:buSzTx/>
              <a:tabLst>
                <a:tab pos="154305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543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Sources primaires.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4282" y="785794"/>
            <a:ext cx="8715436"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33525" algn="l"/>
              </a:tabLst>
            </a:pP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1.2.1. SOURCES INTERNES</a:t>
            </a:r>
          </a:p>
          <a:p>
            <a:pPr marL="0" marR="0" lvl="0" indent="0" algn="just" defTabSz="914400" rtl="0" eaLnBrk="1" fontAlgn="base" latinLnBrk="0" hangingPunct="1">
              <a:lnSpc>
                <a:spcPct val="100000"/>
              </a:lnSpc>
              <a:spcBef>
                <a:spcPct val="0"/>
              </a:spcBef>
              <a:spcAft>
                <a:spcPct val="0"/>
              </a:spcAft>
              <a:buClrTx/>
              <a:buSzTx/>
              <a:buFontTx/>
              <a:buNone/>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Elles sont disponibles au sein même de l’entreprise, ce sont :</a:t>
            </a: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endParaRPr lang="fr-FR"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Wingdings" pitchFamily="2" charset="2"/>
              <a:buChar char="ü"/>
              <a:tabLst>
                <a:tab pos="1533525" algn="l"/>
              </a:tabLst>
            </a:pPr>
            <a:r>
              <a:rPr lang="fr-FR" sz="2400" dirty="0" smtClean="0">
                <a:latin typeface="Arial" pitchFamily="34" charset="0"/>
                <a:cs typeface="Arial" pitchFamily="34" charset="0"/>
              </a:rPr>
              <a:t> </a:t>
            </a:r>
            <a:r>
              <a:rPr lang="fr-FR" sz="2400" i="1" dirty="0" smtClean="0">
                <a:solidFill>
                  <a:srgbClr val="D60093"/>
                </a:solidFill>
                <a:latin typeface="Arial" pitchFamily="34" charset="0"/>
                <a:cs typeface="Arial" pitchFamily="34" charset="0"/>
              </a:rPr>
              <a:t>Les rapports des vendeurs (délégués médicaux) : </a:t>
            </a:r>
            <a:r>
              <a:rPr lang="fr-FR" sz="2400" dirty="0" smtClean="0">
                <a:latin typeface="Arial" pitchFamily="34" charset="0"/>
                <a:cs typeface="Arial" pitchFamily="34" charset="0"/>
              </a:rPr>
              <a:t>ils sont en contact avec d’autres acheteurs et représentants d’autres entreprises concurrentes; ils peuvent recueillir des informations sur les désirs des clients, et sur la politique des concurrents.</a:t>
            </a:r>
          </a:p>
          <a:p>
            <a:pPr marL="0" marR="0" lvl="0" indent="0" algn="just" defTabSz="914400" rtl="0" eaLnBrk="0" fontAlgn="base" latinLnBrk="0" hangingPunct="0">
              <a:lnSpc>
                <a:spcPct val="100000"/>
              </a:lnSpc>
              <a:spcBef>
                <a:spcPct val="0"/>
              </a:spcBef>
              <a:spcAft>
                <a:spcPct val="0"/>
              </a:spcAft>
              <a:buClr>
                <a:srgbClr val="D60093"/>
              </a:buClr>
              <a:buSzTx/>
              <a:tabLst>
                <a:tab pos="1533525" algn="l"/>
              </a:tabLst>
            </a:pPr>
            <a:endParaRPr lang="fr-FR"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Wingdings" pitchFamily="2" charset="2"/>
              <a:buChar char="ü"/>
              <a:tabLst>
                <a:tab pos="1533525" algn="l"/>
              </a:tabLst>
            </a:pPr>
            <a:r>
              <a:rPr lang="fr-FR" sz="2400" dirty="0" smtClean="0">
                <a:latin typeface="Arial" pitchFamily="34" charset="0"/>
                <a:cs typeface="Arial" pitchFamily="34" charset="0"/>
              </a:rPr>
              <a:t> </a:t>
            </a:r>
            <a:r>
              <a:rPr lang="fr-FR" sz="2400" dirty="0" smtClean="0">
                <a:solidFill>
                  <a:srgbClr val="D60093"/>
                </a:solidFill>
                <a:latin typeface="Arial" pitchFamily="34" charset="0"/>
                <a:cs typeface="Arial" pitchFamily="34" charset="0"/>
              </a:rPr>
              <a:t>Statistiques de vente  : </a:t>
            </a:r>
            <a:r>
              <a:rPr lang="fr-FR" sz="2400" dirty="0" smtClean="0">
                <a:latin typeface="Arial" pitchFamily="34" charset="0"/>
                <a:cs typeface="Arial" pitchFamily="34" charset="0"/>
              </a:rPr>
              <a:t>elles permettent de voir l’évolution des ventes par zone géographique, par vendeur, par mois et par saison; elles permettent d’établir des prévisions.</a:t>
            </a:r>
          </a:p>
          <a:p>
            <a:pPr marL="0" marR="0" lvl="0" indent="0" algn="just" defTabSz="914400" rtl="0" eaLnBrk="0" fontAlgn="base" latinLnBrk="0" hangingPunct="0">
              <a:lnSpc>
                <a:spcPct val="100000"/>
              </a:lnSpc>
              <a:spcBef>
                <a:spcPct val="0"/>
              </a:spcBef>
              <a:spcAft>
                <a:spcPct val="0"/>
              </a:spcAft>
              <a:buClr>
                <a:srgbClr val="D60093"/>
              </a:buClr>
              <a:buSzTx/>
              <a:tabLst>
                <a:tab pos="1533525" algn="l"/>
              </a:tabLst>
            </a:pPr>
            <a:endParaRPr lang="fr-FR"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Wingdings" pitchFamily="2" charset="2"/>
              <a:buChar char="ü"/>
              <a:tabLst>
                <a:tab pos="1533525" algn="l"/>
              </a:tabLst>
            </a:pPr>
            <a:r>
              <a:rPr kumimoji="0" lang="fr-FR" sz="2400" b="0" u="none" strike="noStrike" cap="none" normalizeH="0" baseline="0" dirty="0" smtClean="0">
                <a:ln>
                  <a:noFill/>
                </a:ln>
                <a:solidFill>
                  <a:srgbClr val="D60093"/>
                </a:solidFill>
                <a:effectLst/>
                <a:latin typeface="Arial" pitchFamily="34" charset="0"/>
                <a:cs typeface="Arial" pitchFamily="34" charset="0"/>
              </a:rPr>
              <a:t>  </a:t>
            </a:r>
            <a:r>
              <a:rPr kumimoji="0" lang="fr-FR" sz="2400" b="0" i="1" u="none" strike="noStrike" cap="none" normalizeH="0" baseline="0" dirty="0" smtClean="0">
                <a:ln>
                  <a:noFill/>
                </a:ln>
                <a:solidFill>
                  <a:srgbClr val="D60093"/>
                </a:solidFill>
                <a:effectLst/>
                <a:latin typeface="Arial" pitchFamily="34" charset="0"/>
                <a:cs typeface="Arial" pitchFamily="34" charset="0"/>
              </a:rPr>
              <a:t>Documents comptables et financiers : </a:t>
            </a:r>
            <a:r>
              <a:rPr kumimoji="0" lang="fr-FR" sz="2400" b="0" u="none" strike="noStrike" cap="none" normalizeH="0" baseline="0" dirty="0" smtClean="0">
                <a:ln>
                  <a:noFill/>
                </a:ln>
                <a:effectLst/>
                <a:latin typeface="Arial" pitchFamily="34" charset="0"/>
                <a:cs typeface="Arial" pitchFamily="34" charset="0"/>
              </a:rPr>
              <a:t>permettent d’évaluer les bénéfices réalisés par l’entreprise et</a:t>
            </a:r>
            <a:r>
              <a:rPr kumimoji="0" lang="fr-FR" sz="2400" b="0" u="none" strike="noStrike" cap="none" normalizeH="0" dirty="0" smtClean="0">
                <a:ln>
                  <a:noFill/>
                </a:ln>
                <a:effectLst/>
                <a:latin typeface="Arial" pitchFamily="34" charset="0"/>
                <a:cs typeface="Arial" pitchFamily="34" charset="0"/>
              </a:rPr>
              <a:t> les périodes</a:t>
            </a:r>
            <a:r>
              <a:rPr kumimoji="0" lang="fr-FR" sz="2400" b="0" u="none" strike="noStrike" cap="none" normalizeH="0" baseline="0" dirty="0" smtClean="0">
                <a:ln>
                  <a:noFill/>
                </a:ln>
                <a:effectLst/>
                <a:latin typeface="Arial"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tab pos="153352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4286256"/>
            <a:ext cx="8715436" cy="2185214"/>
          </a:xfrm>
          <a:prstGeom prst="rect">
            <a:avLst/>
          </a:prstGeom>
        </p:spPr>
        <p:txBody>
          <a:bodyPr wrap="square">
            <a:spAutoFit/>
          </a:bodyPr>
          <a:lstStyle/>
          <a:p>
            <a:pPr algn="just"/>
            <a:r>
              <a:rPr lang="fr-FR" sz="2400" dirty="0" smtClean="0">
                <a:latin typeface="Arial" pitchFamily="34" charset="0"/>
                <a:cs typeface="Arial" pitchFamily="34" charset="0"/>
              </a:rPr>
              <a:t> </a:t>
            </a:r>
            <a:r>
              <a:rPr lang="fr-FR" sz="2800" dirty="0" smtClean="0">
                <a:latin typeface="Arial" pitchFamily="34" charset="0"/>
                <a:cs typeface="Arial" pitchFamily="34" charset="0"/>
              </a:rPr>
              <a:t>Les sources d’information internes permettent une analyse structurelle des ventes, de situer l’entreprise et ses performances au sein de sa branche professionnelle, de réaliser une analyse financière.</a:t>
            </a:r>
          </a:p>
          <a:p>
            <a:pPr algn="just"/>
            <a:endParaRPr lang="fr-FR" sz="2400" dirty="0" smtClean="0">
              <a:latin typeface="Arial" pitchFamily="34" charset="0"/>
              <a:cs typeface="Arial" pitchFamily="34" charset="0"/>
            </a:endParaRPr>
          </a:p>
        </p:txBody>
      </p:sp>
      <p:sp>
        <p:nvSpPr>
          <p:cNvPr id="4" name="ZoneTexte 3"/>
          <p:cNvSpPr txBox="1"/>
          <p:nvPr/>
        </p:nvSpPr>
        <p:spPr>
          <a:xfrm>
            <a:off x="214282" y="714356"/>
            <a:ext cx="8715436" cy="3077766"/>
          </a:xfrm>
          <a:prstGeom prst="rect">
            <a:avLst/>
          </a:prstGeom>
          <a:noFill/>
        </p:spPr>
        <p:txBody>
          <a:bodyPr wrap="square" rtlCol="0">
            <a:spAutoFit/>
          </a:bodyPr>
          <a:lstStyle/>
          <a:p>
            <a:pPr>
              <a:buClr>
                <a:srgbClr val="D60093"/>
              </a:buClr>
              <a:buFont typeface="Wingdings" pitchFamily="2" charset="2"/>
              <a:buChar char="ü"/>
            </a:pPr>
            <a:r>
              <a:rPr lang="fr-FR" sz="2600" dirty="0" smtClean="0">
                <a:latin typeface="Arial" pitchFamily="34" charset="0"/>
                <a:cs typeface="Arial" pitchFamily="34" charset="0"/>
              </a:rPr>
              <a:t>  </a:t>
            </a:r>
            <a:r>
              <a:rPr lang="fr-FR" sz="2600" i="1" dirty="0" smtClean="0">
                <a:solidFill>
                  <a:srgbClr val="D60093"/>
                </a:solidFill>
                <a:latin typeface="Arial" pitchFamily="34" charset="0"/>
                <a:cs typeface="Arial" pitchFamily="34" charset="0"/>
              </a:rPr>
              <a:t>Le fichier client : </a:t>
            </a:r>
            <a:r>
              <a:rPr lang="fr-FR" sz="2600" dirty="0" smtClean="0">
                <a:latin typeface="Arial" pitchFamily="34" charset="0"/>
                <a:cs typeface="Arial" pitchFamily="34" charset="0"/>
              </a:rPr>
              <a:t>il permet de connaitre les clients et de les classer selon leur taille et leur secteur d’activité.</a:t>
            </a:r>
            <a:r>
              <a:rPr lang="fr-FR" sz="2600" i="1" dirty="0" smtClean="0">
                <a:solidFill>
                  <a:srgbClr val="D60093"/>
                </a:solidFill>
                <a:latin typeface="Arial" pitchFamily="34" charset="0"/>
                <a:cs typeface="Arial" pitchFamily="34" charset="0"/>
              </a:rPr>
              <a:t> </a:t>
            </a:r>
          </a:p>
          <a:p>
            <a:pPr>
              <a:buClr>
                <a:srgbClr val="D60093"/>
              </a:buClr>
            </a:pPr>
            <a:endParaRPr lang="fr-FR" sz="1200" i="1" dirty="0" smtClean="0">
              <a:solidFill>
                <a:srgbClr val="D60093"/>
              </a:solidFill>
              <a:latin typeface="Arial" pitchFamily="34" charset="0"/>
              <a:cs typeface="Arial" pitchFamily="34" charset="0"/>
            </a:endParaRPr>
          </a:p>
          <a:p>
            <a:pPr algn="just">
              <a:buClr>
                <a:srgbClr val="D60093"/>
              </a:buClr>
              <a:buFont typeface="Wingdings" pitchFamily="2" charset="2"/>
              <a:buChar char="ü"/>
            </a:pPr>
            <a:r>
              <a:rPr lang="fr-FR" sz="2400" i="1" dirty="0" smtClean="0">
                <a:solidFill>
                  <a:srgbClr val="D60093"/>
                </a:solidFill>
                <a:latin typeface="Arial" pitchFamily="34" charset="0"/>
                <a:cs typeface="Arial" pitchFamily="34" charset="0"/>
              </a:rPr>
              <a:t>  </a:t>
            </a:r>
            <a:r>
              <a:rPr lang="fr-FR" sz="2600" i="1" dirty="0" smtClean="0">
                <a:solidFill>
                  <a:srgbClr val="D60093"/>
                </a:solidFill>
                <a:latin typeface="Arial" pitchFamily="34" charset="0"/>
                <a:cs typeface="Arial" pitchFamily="34" charset="0"/>
              </a:rPr>
              <a:t>les réclamations et les suggestions des clients : </a:t>
            </a:r>
            <a:r>
              <a:rPr lang="fr-FR" sz="2600" dirty="0" smtClean="0">
                <a:latin typeface="Arial" pitchFamily="34" charset="0"/>
                <a:cs typeface="Arial" pitchFamily="34" charset="0"/>
              </a:rPr>
              <a:t>les réclamations des clients insatisfaits, </a:t>
            </a:r>
            <a:r>
              <a:rPr lang="fr-FR" sz="2600" i="1" dirty="0" smtClean="0">
                <a:solidFill>
                  <a:srgbClr val="D60093"/>
                </a:solidFill>
                <a:latin typeface="Arial" pitchFamily="34" charset="0"/>
                <a:cs typeface="Arial" pitchFamily="34" charset="0"/>
              </a:rPr>
              <a:t> </a:t>
            </a:r>
            <a:r>
              <a:rPr lang="fr-FR" sz="2600" dirty="0" smtClean="0">
                <a:latin typeface="Arial" pitchFamily="34" charset="0"/>
                <a:cs typeface="Arial" pitchFamily="34" charset="0"/>
              </a:rPr>
              <a:t>leurs demandes de renseignements et leurs suggestions peuvent constituer un moyen de corriger son image et d’améliorer la politique commerciale.</a:t>
            </a:r>
            <a:endParaRPr lang="fr-FR" sz="2600" dirty="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lstStyle/>
          <a:p>
            <a:fld id="{D6D850A7-9926-41C8-967F-96CDF0F7CC73}"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1000108"/>
            <a:ext cx="864399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1.2.2. SOURCES DOCUMENTAIRES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Elles proviennent d’institutions autres que l’entreprise.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recherche bibliographique ou documentaire est effectuée auprès des bibliothèques, des grandes écoles et des universités.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Avec le développement de l’informatique, on peut accéder à des banques de données dans le monde entier.</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85720" y="928670"/>
            <a:ext cx="857256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INTRODUCTION</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marketing (</a:t>
            </a:r>
            <a:r>
              <a:rPr kumimoji="0" lang="fr-F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Mercatique en français</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est un état d’esprit et des </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techniques</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que les entreprises modernes </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utilisent pour conquérir des marchés</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déjà existants ou en créer de nouveaux, les conserver et les développer.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s’agit donc pour ces entreprises de se placer du point de vue du consommateur en analysant constamment ses besoins et ses désirs afin de proposer à la vente des produits qui marchent mieux que ceux de la concurrence.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1714488"/>
            <a:ext cx="87154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1.2.3. SOURCES PRIMAIRES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Elles sont obtenues directement grâce à des études sur le terrain auprès des consommateurs.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1785926"/>
            <a:ext cx="8358246" cy="4154984"/>
          </a:xfrm>
          <a:prstGeom prst="rect">
            <a:avLst/>
          </a:prstGeom>
          <a:noFill/>
        </p:spPr>
        <p:txBody>
          <a:bodyPr wrap="square" rtlCol="0">
            <a:spAutoFit/>
          </a:bodyPr>
          <a:lstStyle/>
          <a:p>
            <a:pPr algn="just"/>
            <a:r>
              <a:rPr lang="fr-FR" sz="2400" dirty="0" smtClean="0">
                <a:latin typeface="Arial" pitchFamily="34" charset="0"/>
                <a:cs typeface="Arial" pitchFamily="34" charset="0"/>
              </a:rPr>
              <a:t>La démarche marketing ou stratégie marketing comporte trois phases:</a:t>
            </a:r>
          </a:p>
          <a:p>
            <a:pPr algn="just"/>
            <a:endParaRPr lang="fr-FR" sz="2400" dirty="0" smtClean="0">
              <a:latin typeface="Arial" pitchFamily="34" charset="0"/>
              <a:cs typeface="Arial" pitchFamily="34" charset="0"/>
            </a:endParaRPr>
          </a:p>
          <a:p>
            <a:pPr algn="just">
              <a:buClr>
                <a:srgbClr val="D60093"/>
              </a:buClr>
              <a:buFont typeface="Wingdings" pitchFamily="2" charset="2"/>
              <a:buChar char="ü"/>
            </a:pPr>
            <a:r>
              <a:rPr lang="fr-FR" sz="2400" dirty="0" smtClean="0">
                <a:latin typeface="Arial" pitchFamily="34" charset="0"/>
                <a:cs typeface="Arial" pitchFamily="34" charset="0"/>
              </a:rPr>
              <a:t>  Analyse </a:t>
            </a:r>
          </a:p>
          <a:p>
            <a:pPr algn="just">
              <a:buClr>
                <a:srgbClr val="D60093"/>
              </a:buClr>
            </a:pPr>
            <a:endParaRPr lang="fr-FR" sz="2400" dirty="0" smtClean="0">
              <a:latin typeface="Arial" pitchFamily="34" charset="0"/>
              <a:cs typeface="Arial" pitchFamily="34" charset="0"/>
            </a:endParaRPr>
          </a:p>
          <a:p>
            <a:pPr algn="just">
              <a:buClr>
                <a:srgbClr val="D60093"/>
              </a:buClr>
              <a:buFont typeface="Wingdings" pitchFamily="2" charset="2"/>
              <a:buChar char="ü"/>
            </a:pPr>
            <a:r>
              <a:rPr lang="fr-FR" sz="2400" dirty="0" smtClean="0">
                <a:latin typeface="Arial" pitchFamily="34" charset="0"/>
                <a:cs typeface="Arial" pitchFamily="34" charset="0"/>
              </a:rPr>
              <a:t>  Planification</a:t>
            </a:r>
          </a:p>
          <a:p>
            <a:pPr algn="just">
              <a:buClr>
                <a:srgbClr val="D60093"/>
              </a:buClr>
            </a:pPr>
            <a:endParaRPr lang="fr-FR" sz="2400" dirty="0" smtClean="0">
              <a:latin typeface="Arial" pitchFamily="34" charset="0"/>
              <a:cs typeface="Arial" pitchFamily="34" charset="0"/>
            </a:endParaRPr>
          </a:p>
          <a:p>
            <a:pPr algn="just">
              <a:buClr>
                <a:srgbClr val="D60093"/>
              </a:buClr>
              <a:buFont typeface="Wingdings" pitchFamily="2" charset="2"/>
              <a:buChar char="ü"/>
            </a:pPr>
            <a:r>
              <a:rPr lang="fr-FR" sz="2400" dirty="0" smtClean="0">
                <a:latin typeface="Arial" pitchFamily="34" charset="0"/>
                <a:cs typeface="Arial" pitchFamily="34" charset="0"/>
              </a:rPr>
              <a:t>  Mise en ouvre </a:t>
            </a:r>
          </a:p>
          <a:p>
            <a:pPr algn="just">
              <a:buClr>
                <a:srgbClr val="D60093"/>
              </a:buClr>
            </a:pPr>
            <a:endParaRPr lang="fr-FR" sz="2400" dirty="0" smtClean="0">
              <a:latin typeface="Arial" pitchFamily="34" charset="0"/>
              <a:cs typeface="Arial" pitchFamily="34" charset="0"/>
            </a:endParaRPr>
          </a:p>
          <a:p>
            <a:pPr algn="just">
              <a:buClr>
                <a:srgbClr val="D60093"/>
              </a:buClr>
            </a:pPr>
            <a:r>
              <a:rPr lang="fr-FR" sz="2400" dirty="0" smtClean="0">
                <a:latin typeface="Arial" pitchFamily="34" charset="0"/>
                <a:cs typeface="Arial" pitchFamily="34" charset="0"/>
              </a:rPr>
              <a:t>Elle consiste à mettre en place une démarche pour concrétiser les objectifs de vente</a:t>
            </a:r>
            <a:endParaRPr lang="fr-FR" sz="2400" dirty="0">
              <a:latin typeface="Arial" pitchFamily="34" charset="0"/>
              <a:cs typeface="Arial" pitchFamily="34" charset="0"/>
            </a:endParaRPr>
          </a:p>
        </p:txBody>
      </p:sp>
      <p:sp>
        <p:nvSpPr>
          <p:cNvPr id="1025" name="Rectangle 1"/>
          <p:cNvSpPr>
            <a:spLocks noChangeArrowheads="1"/>
          </p:cNvSpPr>
          <p:nvPr/>
        </p:nvSpPr>
        <p:spPr bwMode="auto">
          <a:xfrm>
            <a:off x="428596" y="1071546"/>
            <a:ext cx="850112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STRATEGIE DE  MARKETING</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D6D850A7-9926-41C8-967F-96CDF0F7CC73}"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49" name="Groupe 48"/>
          <p:cNvGrpSpPr/>
          <p:nvPr/>
        </p:nvGrpSpPr>
        <p:grpSpPr>
          <a:xfrm>
            <a:off x="285720" y="571480"/>
            <a:ext cx="8072494" cy="5929354"/>
            <a:chOff x="285720" y="571480"/>
            <a:chExt cx="8072494" cy="5929354"/>
          </a:xfrm>
        </p:grpSpPr>
        <p:sp>
          <p:nvSpPr>
            <p:cNvPr id="4" name="Rectangle 3"/>
            <p:cNvSpPr/>
            <p:nvPr/>
          </p:nvSpPr>
          <p:spPr>
            <a:xfrm>
              <a:off x="2786050" y="571480"/>
              <a:ext cx="3214710" cy="42862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atin typeface="Arial" pitchFamily="34" charset="0"/>
                  <a:cs typeface="Arial" pitchFamily="34" charset="0"/>
                </a:rPr>
                <a:t>Définitions des problèmes</a:t>
              </a:r>
              <a:endParaRPr lang="fr-FR" dirty="0">
                <a:latin typeface="Arial" pitchFamily="34" charset="0"/>
                <a:cs typeface="Arial" pitchFamily="34" charset="0"/>
              </a:endParaRPr>
            </a:p>
          </p:txBody>
        </p:sp>
        <p:sp>
          <p:nvSpPr>
            <p:cNvPr id="5" name="Rectangle 4"/>
            <p:cNvSpPr/>
            <p:nvPr/>
          </p:nvSpPr>
          <p:spPr>
            <a:xfrm>
              <a:off x="2786050" y="1142984"/>
              <a:ext cx="3214710" cy="42862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atin typeface="Arial" pitchFamily="34" charset="0"/>
                  <a:cs typeface="Arial" pitchFamily="34" charset="0"/>
                </a:rPr>
                <a:t>Projet d’étude</a:t>
              </a:r>
              <a:endParaRPr lang="fr-FR" dirty="0">
                <a:latin typeface="Arial" pitchFamily="34" charset="0"/>
                <a:cs typeface="Arial" pitchFamily="34" charset="0"/>
              </a:endParaRPr>
            </a:p>
          </p:txBody>
        </p:sp>
        <p:sp>
          <p:nvSpPr>
            <p:cNvPr id="6" name="Rectangle 5"/>
            <p:cNvSpPr/>
            <p:nvPr/>
          </p:nvSpPr>
          <p:spPr>
            <a:xfrm>
              <a:off x="928662" y="2071678"/>
              <a:ext cx="3214710" cy="42862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atin typeface="Arial" pitchFamily="34" charset="0"/>
                  <a:cs typeface="Arial" pitchFamily="34" charset="0"/>
                </a:rPr>
                <a:t>Informations internes</a:t>
              </a:r>
              <a:endParaRPr lang="fr-FR" dirty="0">
                <a:latin typeface="Arial" pitchFamily="34" charset="0"/>
                <a:cs typeface="Arial" pitchFamily="34" charset="0"/>
              </a:endParaRPr>
            </a:p>
          </p:txBody>
        </p:sp>
        <p:sp>
          <p:nvSpPr>
            <p:cNvPr id="9" name="Rectangle 8"/>
            <p:cNvSpPr/>
            <p:nvPr/>
          </p:nvSpPr>
          <p:spPr>
            <a:xfrm>
              <a:off x="4714876" y="2071678"/>
              <a:ext cx="3214710" cy="42862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atin typeface="Arial" pitchFamily="34" charset="0"/>
                  <a:cs typeface="Arial" pitchFamily="34" charset="0"/>
                </a:rPr>
                <a:t>Informations externes</a:t>
              </a:r>
              <a:endParaRPr lang="fr-FR" dirty="0">
                <a:latin typeface="Arial" pitchFamily="34" charset="0"/>
                <a:cs typeface="Arial" pitchFamily="34" charset="0"/>
              </a:endParaRPr>
            </a:p>
          </p:txBody>
        </p:sp>
        <p:cxnSp>
          <p:nvCxnSpPr>
            <p:cNvPr id="11" name="Connecteur droit avec flèche 10"/>
            <p:cNvCxnSpPr/>
            <p:nvPr/>
          </p:nvCxnSpPr>
          <p:spPr>
            <a:xfrm rot="5400000">
              <a:off x="3036083" y="1607331"/>
              <a:ext cx="500066"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Connecteur droit avec flèche 12"/>
            <p:cNvCxnSpPr/>
            <p:nvPr/>
          </p:nvCxnSpPr>
          <p:spPr>
            <a:xfrm>
              <a:off x="5214942" y="1571612"/>
              <a:ext cx="71438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Ellipse 15"/>
            <p:cNvSpPr/>
            <p:nvPr/>
          </p:nvSpPr>
          <p:spPr>
            <a:xfrm>
              <a:off x="4714876" y="2857496"/>
              <a:ext cx="3643338" cy="2071702"/>
            </a:xfrm>
            <a:prstGeom prst="ellipse">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buFontTx/>
                <a:buChar char="-"/>
              </a:pPr>
              <a:r>
                <a:rPr lang="fr-FR" dirty="0" smtClean="0">
                  <a:latin typeface="Arial" pitchFamily="34" charset="0"/>
                  <a:cs typeface="Arial" pitchFamily="34" charset="0"/>
                </a:rPr>
                <a:t>  Documentation  (</a:t>
              </a:r>
              <a:r>
                <a:rPr lang="fr-FR" sz="1200" dirty="0" smtClean="0">
                  <a:latin typeface="Arial" pitchFamily="34" charset="0"/>
                  <a:cs typeface="Arial" pitchFamily="34" charset="0"/>
                </a:rPr>
                <a:t>bibliothèques, professionnels) </a:t>
              </a:r>
              <a:endParaRPr lang="fr-FR" dirty="0" smtClean="0">
                <a:latin typeface="Arial" pitchFamily="34" charset="0"/>
                <a:cs typeface="Arial" pitchFamily="34" charset="0"/>
              </a:endParaRPr>
            </a:p>
            <a:p>
              <a:pPr>
                <a:buFontTx/>
                <a:buChar char="-"/>
              </a:pPr>
              <a:r>
                <a:rPr lang="fr-FR" dirty="0" smtClean="0">
                  <a:latin typeface="Arial" pitchFamily="34" charset="0"/>
                  <a:cs typeface="Arial" pitchFamily="34" charset="0"/>
                </a:rPr>
                <a:t>  Enquêtes</a:t>
              </a:r>
            </a:p>
            <a:p>
              <a:pPr>
                <a:buFontTx/>
                <a:buChar char="-"/>
              </a:pPr>
              <a:r>
                <a:rPr lang="fr-FR" dirty="0" smtClean="0">
                  <a:latin typeface="Arial" pitchFamily="34" charset="0"/>
                  <a:cs typeface="Arial" pitchFamily="34" charset="0"/>
                </a:rPr>
                <a:t>  Sondages    </a:t>
              </a:r>
              <a:endParaRPr lang="fr-FR" dirty="0">
                <a:latin typeface="Arial" pitchFamily="34" charset="0"/>
                <a:cs typeface="Arial" pitchFamily="34" charset="0"/>
              </a:endParaRPr>
            </a:p>
          </p:txBody>
        </p:sp>
        <p:sp>
          <p:nvSpPr>
            <p:cNvPr id="21" name="Ellipse 20"/>
            <p:cNvSpPr/>
            <p:nvPr/>
          </p:nvSpPr>
          <p:spPr>
            <a:xfrm>
              <a:off x="285720" y="2786058"/>
              <a:ext cx="3571900" cy="2143140"/>
            </a:xfrm>
            <a:prstGeom prst="ellipse">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buFontTx/>
                <a:buChar char="-"/>
              </a:pPr>
              <a:r>
                <a:rPr lang="fr-FR" dirty="0" smtClean="0">
                  <a:latin typeface="Arial" pitchFamily="34" charset="0"/>
                  <a:cs typeface="Arial" pitchFamily="34" charset="0"/>
                </a:rPr>
                <a:t>  Documentation existante</a:t>
              </a:r>
            </a:p>
            <a:p>
              <a:pPr>
                <a:buFontTx/>
                <a:buChar char="-"/>
              </a:pPr>
              <a:r>
                <a:rPr lang="fr-FR" dirty="0" smtClean="0">
                  <a:latin typeface="Arial" pitchFamily="34" charset="0"/>
                  <a:cs typeface="Arial" pitchFamily="34" charset="0"/>
                </a:rPr>
                <a:t>   Rapports des vendeurs</a:t>
              </a:r>
            </a:p>
            <a:p>
              <a:pPr>
                <a:buFontTx/>
                <a:buChar char="-"/>
              </a:pPr>
              <a:r>
                <a:rPr lang="fr-FR" dirty="0" smtClean="0">
                  <a:latin typeface="Arial" pitchFamily="34" charset="0"/>
                  <a:cs typeface="Arial" pitchFamily="34" charset="0"/>
                </a:rPr>
                <a:t>  Analyse des ventes</a:t>
              </a:r>
            </a:p>
            <a:p>
              <a:pPr>
                <a:buFontTx/>
                <a:buChar char="-"/>
              </a:pPr>
              <a:endParaRPr lang="fr-FR" dirty="0">
                <a:latin typeface="Arial" pitchFamily="34" charset="0"/>
                <a:cs typeface="Arial" pitchFamily="34" charset="0"/>
              </a:endParaRPr>
            </a:p>
          </p:txBody>
        </p:sp>
        <p:cxnSp>
          <p:nvCxnSpPr>
            <p:cNvPr id="29" name="Connecteur droit avec flèche 28"/>
            <p:cNvCxnSpPr/>
            <p:nvPr/>
          </p:nvCxnSpPr>
          <p:spPr>
            <a:xfrm rot="5400000">
              <a:off x="2286779" y="2642387"/>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5400000">
              <a:off x="6107917" y="2678902"/>
              <a:ext cx="35719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2071670" y="5214950"/>
              <a:ext cx="4714908" cy="1588"/>
            </a:xfrm>
            <a:prstGeom prst="line">
              <a:avLst/>
            </a:prstGeom>
          </p:spPr>
          <p:style>
            <a:lnRef idx="2">
              <a:schemeClr val="dk1"/>
            </a:lnRef>
            <a:fillRef idx="0">
              <a:schemeClr val="dk1"/>
            </a:fillRef>
            <a:effectRef idx="1">
              <a:schemeClr val="dk1"/>
            </a:effectRef>
            <a:fontRef idx="minor">
              <a:schemeClr val="tx1"/>
            </a:fontRef>
          </p:style>
        </p:cxnSp>
        <p:cxnSp>
          <p:nvCxnSpPr>
            <p:cNvPr id="35" name="Connecteur droit 34"/>
            <p:cNvCxnSpPr/>
            <p:nvPr/>
          </p:nvCxnSpPr>
          <p:spPr>
            <a:xfrm rot="5400000">
              <a:off x="4143372" y="5357826"/>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36" name="Connecteur droit 35"/>
            <p:cNvCxnSpPr/>
            <p:nvPr/>
          </p:nvCxnSpPr>
          <p:spPr>
            <a:xfrm rot="5400000">
              <a:off x="1929588" y="5214156"/>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37" name="Connecteur droit 36"/>
            <p:cNvCxnSpPr/>
            <p:nvPr/>
          </p:nvCxnSpPr>
          <p:spPr>
            <a:xfrm rot="5400000">
              <a:off x="6644496" y="5214156"/>
              <a:ext cx="285752" cy="1588"/>
            </a:xfrm>
            <a:prstGeom prst="line">
              <a:avLst/>
            </a:prstGeom>
          </p:spPr>
          <p:style>
            <a:lnRef idx="2">
              <a:schemeClr val="dk1"/>
            </a:lnRef>
            <a:fillRef idx="0">
              <a:schemeClr val="dk1"/>
            </a:fillRef>
            <a:effectRef idx="1">
              <a:schemeClr val="dk1"/>
            </a:effectRef>
            <a:fontRef idx="minor">
              <a:schemeClr val="tx1"/>
            </a:fontRef>
          </p:style>
        </p:cxnSp>
        <p:sp>
          <p:nvSpPr>
            <p:cNvPr id="38" name="Rectangle 37"/>
            <p:cNvSpPr/>
            <p:nvPr/>
          </p:nvSpPr>
          <p:spPr>
            <a:xfrm>
              <a:off x="2571736" y="5500702"/>
              <a:ext cx="3214710" cy="42862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atin typeface="Arial" pitchFamily="34" charset="0"/>
                  <a:cs typeface="Arial" pitchFamily="34" charset="0"/>
                </a:rPr>
                <a:t>Analyse des données</a:t>
              </a:r>
              <a:endParaRPr lang="fr-FR" dirty="0">
                <a:latin typeface="Arial" pitchFamily="34" charset="0"/>
                <a:cs typeface="Arial" pitchFamily="34" charset="0"/>
              </a:endParaRPr>
            </a:p>
          </p:txBody>
        </p:sp>
        <p:sp>
          <p:nvSpPr>
            <p:cNvPr id="39" name="Rectangle 38"/>
            <p:cNvSpPr/>
            <p:nvPr/>
          </p:nvSpPr>
          <p:spPr>
            <a:xfrm>
              <a:off x="2571736" y="6072206"/>
              <a:ext cx="3214710" cy="42862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atin typeface="Arial" pitchFamily="34" charset="0"/>
                  <a:cs typeface="Arial" pitchFamily="34" charset="0"/>
                </a:rPr>
                <a:t>Traitement et   </a:t>
              </a:r>
              <a:r>
                <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ACTION </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grpSp>
      <p:sp>
        <p:nvSpPr>
          <p:cNvPr id="19" name="ZoneTexte 18"/>
          <p:cNvSpPr txBox="1"/>
          <p:nvPr/>
        </p:nvSpPr>
        <p:spPr>
          <a:xfrm>
            <a:off x="0" y="0"/>
            <a:ext cx="8358214" cy="40011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000" dirty="0" smtClean="0">
                <a:latin typeface="Arial" pitchFamily="34" charset="0"/>
                <a:cs typeface="Arial" pitchFamily="34" charset="0"/>
              </a:rPr>
              <a:t>         Démarche marketing</a:t>
            </a:r>
            <a:endParaRPr lang="fr-FR" sz="2000" dirty="0">
              <a:latin typeface="Arial" pitchFamily="34" charset="0"/>
              <a:cs typeface="Arial" pitchFamily="34" charset="0"/>
            </a:endParaRPr>
          </a:p>
        </p:txBody>
      </p:sp>
      <p:sp>
        <p:nvSpPr>
          <p:cNvPr id="20" name="Espace réservé du numéro de diapositive 19"/>
          <p:cNvSpPr>
            <a:spLocks noGrp="1"/>
          </p:cNvSpPr>
          <p:nvPr>
            <p:ph type="sldNum" sz="quarter" idx="12"/>
          </p:nvPr>
        </p:nvSpPr>
        <p:spPr/>
        <p:txBody>
          <a:bodyPr/>
          <a:lstStyle/>
          <a:p>
            <a:fld id="{D6D850A7-9926-41C8-967F-96CDF0F7CC73}"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928670"/>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Pour une entreprise pharmaceutique, comme pour toute entreprise dont la mission est de vendre, parmi les stratégies marketing, nous avons </a:t>
            </a:r>
            <a:r>
              <a:rPr kumimoji="0" lang="fr-F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force de vente ou équipe de vente,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qui est constituée par l’ensemble du personnel commercial chargé des contacts individuels avec les </a:t>
            </a:r>
            <a:r>
              <a:rPr kumimoji="0" lang="fr-FR"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acheteurs actuels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les </a:t>
            </a:r>
            <a:r>
              <a:rPr kumimoji="0" lang="fr-FR"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acheteurs potentiels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tab pos="9144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Elle comporte deux groupes :</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chemeClr val="accent6">
                  <a:lumMod val="75000"/>
                </a:schemeClr>
              </a:buClr>
              <a:buSzTx/>
              <a:buFont typeface="Wingdings" pitchFamily="2" charset="2"/>
              <a:buChar char="v"/>
              <a:tabLst>
                <a:tab pos="914400" algn="l"/>
              </a:tabLst>
            </a:pPr>
            <a:r>
              <a:rPr kumimoji="0" lang="fr-F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force de vente interne</a:t>
            </a:r>
          </a:p>
          <a:p>
            <a:pPr marL="457200" marR="0" lvl="1" indent="0" algn="just" defTabSz="914400" rtl="0" eaLnBrk="0" fontAlgn="base" latinLnBrk="0" hangingPunct="0">
              <a:lnSpc>
                <a:spcPct val="100000"/>
              </a:lnSpc>
              <a:spcBef>
                <a:spcPct val="0"/>
              </a:spcBef>
              <a:spcAft>
                <a:spcPct val="0"/>
              </a:spcAft>
              <a:buClr>
                <a:schemeClr val="accent6">
                  <a:lumMod val="75000"/>
                </a:schemeClr>
              </a:buClr>
              <a:buSzTx/>
              <a:tabLst>
                <a:tab pos="9144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chemeClr val="accent6">
                  <a:lumMod val="75000"/>
                </a:schemeClr>
              </a:buClr>
              <a:buSzTx/>
              <a:buFont typeface="Wingdings" pitchFamily="2" charset="2"/>
              <a:buChar char="v"/>
              <a:tabLst>
                <a:tab pos="914400" algn="l"/>
              </a:tabLst>
            </a:pPr>
            <a:r>
              <a:rPr kumimoji="0" lang="fr-F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force de vente extérieure.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57158" y="1071546"/>
            <a:ext cx="850112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2.1. Force de vente interne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 compose d’employés de bureau qui</a:t>
            </a:r>
            <a:r>
              <a:rPr kumimoji="0" lang="fr-FR"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sz="24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
                <a:srgbClr val="006600"/>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Rédigent le courrier, </a:t>
            </a:r>
          </a:p>
          <a:p>
            <a:pPr marL="0" marR="0" lvl="0" indent="0" algn="just" defTabSz="914400" rtl="0" eaLnBrk="0" fontAlgn="base" latinLnBrk="0" hangingPunct="0">
              <a:lnSpc>
                <a:spcPct val="150000"/>
              </a:lnSpc>
              <a:spcBef>
                <a:spcPct val="0"/>
              </a:spcBef>
              <a:spcAft>
                <a:spcPct val="0"/>
              </a:spcAft>
              <a:buClr>
                <a:srgbClr val="006600"/>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Répondent au téléphone, </a:t>
            </a:r>
          </a:p>
          <a:p>
            <a:pPr marL="0" marR="0" lvl="0" indent="0" algn="just" defTabSz="914400" rtl="0" eaLnBrk="0" fontAlgn="base" latinLnBrk="0" hangingPunct="0">
              <a:lnSpc>
                <a:spcPct val="150000"/>
              </a:lnSpc>
              <a:spcBef>
                <a:spcPct val="0"/>
              </a:spcBef>
              <a:spcAft>
                <a:spcPct val="0"/>
              </a:spcAft>
              <a:buClr>
                <a:srgbClr val="006600"/>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Vendeurs, </a:t>
            </a:r>
          </a:p>
          <a:p>
            <a:pPr marL="0" marR="0" lvl="0" indent="0" algn="just" defTabSz="914400" rtl="0" eaLnBrk="0" fontAlgn="base" latinLnBrk="0" hangingPunct="0">
              <a:lnSpc>
                <a:spcPct val="150000"/>
              </a:lnSpc>
              <a:spcBef>
                <a:spcPct val="0"/>
              </a:spcBef>
              <a:spcAft>
                <a:spcPct val="0"/>
              </a:spcAft>
              <a:buClr>
                <a:srgbClr val="006600"/>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Technico-commerciaux qui reçoivent les clients dans les bureaux de l’entreprise.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28596" y="1142984"/>
            <a:ext cx="850112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23875" algn="l"/>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2.2. Force de vente extérieure</a:t>
            </a:r>
            <a:endParaRPr kumimoji="0" lang="fr-FR" sz="2400" b="0" i="0" u="none" strike="noStrike" cap="none" normalizeH="0" baseline="0" dirty="0" smtClean="0">
              <a:ln>
                <a:noFill/>
              </a:ln>
              <a:solidFill>
                <a:srgbClr val="0066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5238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Tx/>
              <a:buChar char="•"/>
              <a:tabLst>
                <a:tab pos="52387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Comprend des vendeurs, représentants commerciaux, prospecteurs qui visitent les clients potentiels, et </a:t>
            </a:r>
          </a:p>
          <a:p>
            <a:pPr marL="0" marR="0" lvl="0" indent="0" algn="just" defTabSz="914400" rtl="0" eaLnBrk="0" fontAlgn="base" latinLnBrk="0" hangingPunct="0">
              <a:lnSpc>
                <a:spcPct val="100000"/>
              </a:lnSpc>
              <a:spcBef>
                <a:spcPct val="0"/>
              </a:spcBef>
              <a:spcAft>
                <a:spcPct val="0"/>
              </a:spcAft>
              <a:buClr>
                <a:srgbClr val="006600"/>
              </a:buClr>
              <a:buSzTx/>
              <a:tabLst>
                <a:tab pos="5238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Tx/>
              <a:buChar char="•"/>
              <a:tabLst>
                <a:tab pos="52387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inspecteurs de vente dont le rôle est de coordonner et de contrôler l’activité des vendeurs.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00034" y="4643446"/>
            <a:ext cx="8286808" cy="830997"/>
          </a:xfrm>
          <a:prstGeom prst="rect">
            <a:avLst/>
          </a:prstGeom>
        </p:spPr>
        <p:txBody>
          <a:bodyPr wrap="square">
            <a:spAutoFit/>
          </a:bodyPr>
          <a:lstStyle/>
          <a:p>
            <a:pPr lvl="0" algn="just" fontAlgn="base">
              <a:spcBef>
                <a:spcPct val="0"/>
              </a:spcBef>
              <a:spcAft>
                <a:spcPct val="0"/>
              </a:spcAft>
              <a:tabLst>
                <a:tab pos="457200" algn="l"/>
              </a:tabLst>
            </a:pPr>
            <a:r>
              <a:rPr lang="fr-FR" sz="2400" dirty="0" smtClean="0">
                <a:latin typeface="Arial" pitchFamily="34" charset="0"/>
                <a:ea typeface="Times New Roman" pitchFamily="18" charset="0"/>
                <a:cs typeface="Arial" pitchFamily="34" charset="0"/>
              </a:rPr>
              <a:t>  Le rôle des vendeurs ne se limite pas à l’acte de vente, d’autres taches leur sont confiées :</a:t>
            </a:r>
            <a:endParaRPr lang="fr-FR" sz="2400" dirty="0" smtClean="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D6D850A7-9926-41C8-967F-96CDF0F7CC73}"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428596" y="1000108"/>
            <a:ext cx="842968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Blip>
                <a:blip r:embed="rId2"/>
              </a:buBlip>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Prospection (visite des clients potentiels)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Transmission de l’information sur le produit et sur l’entreprise</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La vente, qui consiste à prendre contact avec le client et à vanter les avantages du produit</a:t>
            </a:r>
            <a:endParaRPr kumimoji="0" lang="fr-FR" sz="24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 Répondre aux objections</a:t>
            </a:r>
            <a:endParaRPr kumimoji="0" lang="fr-FR" sz="24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 Prendre la commande.</a:t>
            </a:r>
            <a:endParaRPr lang="fr-FR" sz="24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Collecter l’information sur le produit et sur les concurrents</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Quête des suggestions des clients</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Offre de services : service après vente et conseils de gestion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85720" y="1071546"/>
            <a:ext cx="8572560" cy="37171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MARKETING PHARMACEUTIQUE OU MISE EN ŒUVRE DE LA STRATEGIE</a:t>
            </a:r>
            <a:endParaRPr kumimoji="0" lang="fr-FR" sz="12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applications du marketing pharmaceutique sont limitées par rapport au marketing destiné à la grande consommation car il existe dans le domaine pharmaceutique et médical de nombreuses contraintes juridiques qui limitent les actions marketing.</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85720" y="1142984"/>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2400" b="1"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Le concept de marketing pharmaceutique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est apparu dans les laboratoires au début des années 1970 face à un marché fortement concurrentiel.</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L’objectif de ces laboratoires est de promouvoir leurs produits auprès des médecins pour les amener à prescrire.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le chef de produit qui gère la promotion des médicaments. Il dispose pour cela de plusieurs outils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C00000"/>
              </a:buClr>
              <a:buSzTx/>
              <a:buFontTx/>
              <a:buChar char="•"/>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visite médicale</a:t>
            </a:r>
          </a:p>
          <a:p>
            <a:pPr marL="0" marR="0" lvl="0" indent="0" algn="just" defTabSz="914400" rtl="0" eaLnBrk="0" fontAlgn="base" latinLnBrk="0" hangingPunct="0">
              <a:lnSpc>
                <a:spcPct val="100000"/>
              </a:lnSpc>
              <a:spcBef>
                <a:spcPct val="0"/>
              </a:spcBef>
              <a:spcAft>
                <a:spcPct val="0"/>
              </a:spcAft>
              <a:buClr>
                <a:srgbClr val="C00000"/>
              </a:buClr>
              <a:buSzTx/>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C00000"/>
              </a:buClr>
              <a:buSzTx/>
              <a:buFontTx/>
              <a:buChar char="•"/>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Suivi de la presse et autres médias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57158" y="1071546"/>
            <a:ext cx="8643998"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3.1. LA VISITE MEDICALE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visite médicale est apparue dans les années 1970, c’était le 1</a:t>
            </a:r>
            <a:r>
              <a:rPr kumimoji="0" lang="fr-FR"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er</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moyen promotionnel utilisé dans la stratégie marketing des laboratoires.</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Dans l’industrie pharmaceutique, la cible est parfaitement définie : </a:t>
            </a:r>
            <a:r>
              <a:rPr kumimoji="0" lang="fr-F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le médecin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Cette cible est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facilement joignable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 suffit de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connaître le lieu d’exercice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pour que la visite ait lieu et ce sont les délégués médicaux qui servent d’intermédiaires entre les laboratoires et les médecins.</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visite médicale consiste à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présenter 3 à 4</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produits au médecin. La présentation peut durer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à 20 mn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contact est direct et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personnalisé</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57158" y="1071546"/>
            <a:ext cx="850112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chemeClr val="bg2">
                  <a:lumMod val="50000"/>
                </a:schemeClr>
              </a:buClr>
              <a:buSzTx/>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Pour qu’il y ait succès commercial, il faut que :</a:t>
            </a:r>
          </a:p>
          <a:p>
            <a:pPr marL="0" marR="0" lvl="0" indent="0" algn="just" defTabSz="914400" rtl="0" eaLnBrk="1" fontAlgn="base" latinLnBrk="0" hangingPunct="1">
              <a:lnSpc>
                <a:spcPct val="100000"/>
              </a:lnSpc>
              <a:spcBef>
                <a:spcPct val="0"/>
              </a:spcBef>
              <a:spcAft>
                <a:spcPct val="0"/>
              </a:spcAft>
              <a:buClr>
                <a:schemeClr val="bg2">
                  <a:lumMod val="50000"/>
                </a:schemeClr>
              </a:buClr>
              <a:buSzTx/>
              <a:buFont typeface="Wingdings" pitchFamily="2" charset="2"/>
              <a:buChar char="ü"/>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chemeClr val="bg2">
                  <a:lumMod val="50000"/>
                </a:schemeClr>
              </a:buClr>
              <a:buSzTx/>
              <a:buFont typeface="Wingdings" pitchFamily="2" charset="2"/>
              <a:buChar char="ü"/>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laboratoire pharmaceutique</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fabricant fasse </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connaître</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son produit en assurant sa promotion auprès des médecins prescripteurs ;</a:t>
            </a:r>
          </a:p>
          <a:p>
            <a:pPr marL="0" marR="0" lvl="0" indent="0" algn="just" defTabSz="914400" rtl="0" eaLnBrk="0" fontAlgn="base" latinLnBrk="0" hangingPunct="0">
              <a:lnSpc>
                <a:spcPct val="100000"/>
              </a:lnSpc>
              <a:spcBef>
                <a:spcPct val="0"/>
              </a:spcBef>
              <a:spcAft>
                <a:spcPct val="0"/>
              </a:spcAft>
              <a:buClr>
                <a:schemeClr val="bg2">
                  <a:lumMod val="50000"/>
                </a:schemeClr>
              </a:buClr>
              <a:buSzTx/>
              <a:buFont typeface="Wingdings" pitchFamily="2" charset="2"/>
              <a:buChar char="ü"/>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chemeClr val="bg2">
                  <a:lumMod val="50000"/>
                </a:schemeClr>
              </a:buClr>
              <a:buSzTx/>
              <a:buFont typeface="Wingdings" pitchFamily="2" charset="2"/>
              <a:buChar char="ü"/>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ils doivent également le rendre disponible sur l’ensemble du réseau de distribution depuis le grossiste répartiteur jusqu’au pharmacien d’officine et pharmaciens hospitaliers.</a:t>
            </a: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00034" y="1285860"/>
            <a:ext cx="828680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délégués médicaux sont des personnes qualifiées, régulièrement formés pour être des interlocuteurs privilégiés du corps médical.</a:t>
            </a:r>
          </a:p>
          <a:p>
            <a:pPr marL="0" marR="0" lvl="0" indent="0" algn="just" defTabSz="914400" rtl="0" eaLnBrk="1" fontAlgn="base" latinLnBrk="0" hangingPunct="1">
              <a:lnSpc>
                <a:spcPct val="100000"/>
              </a:lnSpc>
              <a:spcBef>
                <a:spcPct val="0"/>
              </a:spcBef>
              <a:spcAft>
                <a:spcPct val="0"/>
              </a:spcAft>
              <a:buClr>
                <a:srgbClr val="D60093"/>
              </a:buClr>
              <a:buSzTx/>
              <a:buFont typeface="Arial" pitchFamily="34" charset="0"/>
              <a:buChar char="*"/>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laboratoires procèdent au regroupement des délégués </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fois / an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chaque regroupement, la nouvelle campagne promotionnelle leur est présentée, ensuite ils vont pendant </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mois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travailler sur le terrain.</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délégué médical est considéré comme un vendeur même s’il ne vend pas directement, il fait seulement de la promotion mais son rôle est primordial dans la décision que prendra le médecin pour prescrire ou le pharmacien pour dispenser.</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42844" y="857232"/>
            <a:ext cx="878687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Chaque année, un délégué médical peut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rencontrer </a:t>
            </a:r>
            <a:r>
              <a:rPr kumimoji="0" lang="fr-F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à 6 fois</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médecin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son secteur ce qui développe des relations entre  le laboratoire et le médecin.</a:t>
            </a:r>
          </a:p>
          <a:p>
            <a:pPr marL="0" marR="0" lvl="0" indent="0" algn="just" defTabSz="914400" rtl="0" eaLnBrk="1" fontAlgn="base" latinLnBrk="0" hangingPunct="1">
              <a:lnSpc>
                <a:spcPct val="100000"/>
              </a:lnSpc>
              <a:spcBef>
                <a:spcPct val="0"/>
              </a:spcBef>
              <a:spcAft>
                <a:spcPct val="0"/>
              </a:spcAft>
              <a:buClr>
                <a:srgbClr val="D60093"/>
              </a:buClr>
              <a:buSzTx/>
              <a:buFont typeface="Arial" pitchFamily="34" charset="0"/>
              <a:buChar char="*"/>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visite médicale est un moyen irremplaçable, elle constitue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80% du bu</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dget promotionnel d’un laboratoire.</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Chaque visite médicale coûte en moyenne 80 à 100 €. </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visite est le moyen le plus performant mais aussi le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plus coûteux</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Chaque délégué est jugé en fonction des ventes qu’il réalise dans son secteur. </a:t>
            </a:r>
            <a:r>
              <a:rPr kumimoji="0" lang="fr-FR" sz="2400" b="0" i="1"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Si le malade achète le médicament dans l’officine la plus proche du cabinet du médecin, l’efficacité du délégué est donc parfaitement corrélée avec les ventes de son secteur. </a:t>
            </a:r>
            <a:r>
              <a:rPr kumimoji="0" lang="fr-FR" sz="2400"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57158" y="1214422"/>
            <a:ext cx="85725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70C0"/>
              </a:buClr>
              <a:buSzTx/>
              <a:buFontTx/>
              <a:buNone/>
              <a:tabLst>
                <a:tab pos="342900" algn="l"/>
              </a:tabLst>
            </a:pP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3.1.1. LE PROSPECTE</a:t>
            </a:r>
          </a:p>
          <a:p>
            <a:pPr marL="0" marR="0" lvl="0" indent="0" algn="just" defTabSz="914400" rtl="0" eaLnBrk="1" fontAlgn="base" latinLnBrk="0" hangingPunct="1">
              <a:lnSpc>
                <a:spcPct val="100000"/>
              </a:lnSpc>
              <a:spcBef>
                <a:spcPct val="0"/>
              </a:spcBef>
              <a:spcAft>
                <a:spcPct val="0"/>
              </a:spcAft>
              <a:buClr>
                <a:srgbClr val="0070C0"/>
              </a:buClr>
              <a:buSzTx/>
              <a:buFontTx/>
              <a:buNone/>
              <a:tabLst>
                <a:tab pos="3429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342900" algn="l"/>
              </a:tabLst>
            </a:pPr>
            <a:r>
              <a:rPr kumimoji="0" lang="fr-FR" sz="2400" b="0"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mise en place d’une stratégie marketing est basée sur la visite médicale ou d’autres outils promotionnel commence par </a:t>
            </a:r>
            <a:r>
              <a:rPr kumimoji="0" lang="fr-F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prospecte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3429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commence par la segmentation de tous les prescripteurs potentiels. Les praticiens sont identifiés selon leur : spécialité, âge, sexe, hobby.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85720" y="1428736"/>
            <a:ext cx="864399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70C0"/>
              </a:buClr>
              <a:buSzTx/>
              <a:buFontTx/>
              <a:buChar char="•"/>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Pour créer une relation de type affectif : </a:t>
            </a: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médicament – médecin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 stratégie favorisant l’argumentation scientifique et technique est développée.</a:t>
            </a:r>
          </a:p>
          <a:p>
            <a:pPr marL="0" marR="0" lvl="0" indent="0" algn="just" defTabSz="914400" rtl="0" eaLnBrk="1" fontAlgn="base" latinLnBrk="0" hangingPunct="1">
              <a:lnSpc>
                <a:spcPct val="100000"/>
              </a:lnSpc>
              <a:spcBef>
                <a:spcPct val="0"/>
              </a:spcBef>
              <a:spcAft>
                <a:spcPct val="0"/>
              </a:spcAft>
              <a:buClr>
                <a:srgbClr val="0070C0"/>
              </a:buClr>
              <a:buSzTx/>
              <a:tabLst>
                <a:tab pos="3429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Sont d’abord visés les chefs de services hospitaliers (considérés comme leader d’opinion), qui en franchissant la pas de la 1</a:t>
            </a:r>
            <a:r>
              <a:rPr kumimoji="0" lang="fr-FR"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ère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prescription, sécurisent leurs assistants et étudiants qui à leur tour deviendront des prescripteurs, une fois leurs études terminées.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428596" y="1357298"/>
            <a:ext cx="828680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3.2. LA PRESSE MEDICALE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Elle est apparue dans les années 1980, ce sont les chefs de produits qui se sont tournés vers une presse spécialisée et ont participé à son développement.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Aujourd’hui, la presse médicale compte plusieurs quotidiens. Chaque spécialité médicale possède plusieurs revues.</a:t>
            </a:r>
            <a:endParaRPr kumimoji="0" lang="fr-FR" sz="24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corps médical reçoit gratuitement une grande partie de cette presse.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500174"/>
            <a:ext cx="85725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86677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contenu de cette presse est :</a:t>
            </a:r>
          </a:p>
          <a:p>
            <a:pPr marL="0" marR="0" lvl="0" indent="0" algn="just" defTabSz="914400" rtl="0" eaLnBrk="1" fontAlgn="base" latinLnBrk="0" hangingPunct="1">
              <a:lnSpc>
                <a:spcPct val="100000"/>
              </a:lnSpc>
              <a:spcBef>
                <a:spcPct val="0"/>
              </a:spcBef>
              <a:spcAft>
                <a:spcPct val="0"/>
              </a:spcAft>
              <a:buClrTx/>
              <a:buSzTx/>
              <a:tabLst>
                <a:tab pos="8667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866775" algn="l"/>
              </a:tabLst>
            </a:pPr>
            <a:r>
              <a:rPr lang="fr-FR" sz="2400" dirty="0" smtClean="0">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Soit rédactionnel, destiné à exposer les résultats d’une étude clinique,</a:t>
            </a:r>
          </a:p>
          <a:p>
            <a:pPr marL="0" marR="0" lvl="0" indent="0" algn="just" defTabSz="914400" rtl="0" eaLnBrk="0" fontAlgn="base" latinLnBrk="0" hangingPunct="0">
              <a:lnSpc>
                <a:spcPct val="100000"/>
              </a:lnSpc>
              <a:spcBef>
                <a:spcPct val="0"/>
              </a:spcBef>
              <a:spcAft>
                <a:spcPct val="0"/>
              </a:spcAft>
              <a:buClrTx/>
              <a:buSzTx/>
              <a:tabLst>
                <a:tab pos="8667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Blip>
                <a:blip r:embed="rId2"/>
              </a:buBlip>
              <a:tabLst>
                <a:tab pos="86677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Soit proprement publicitaire sous forme d’annonces.</a:t>
            </a:r>
          </a:p>
          <a:p>
            <a:pPr marL="0" marR="0" lvl="0" indent="0" algn="just" defTabSz="914400" rtl="0" eaLnBrk="0" fontAlgn="base" latinLnBrk="0" hangingPunct="0">
              <a:lnSpc>
                <a:spcPct val="100000"/>
              </a:lnSpc>
              <a:spcBef>
                <a:spcPct val="0"/>
              </a:spcBef>
              <a:spcAft>
                <a:spcPct val="0"/>
              </a:spcAft>
              <a:buClrTx/>
              <a:buSzTx/>
              <a:tabLst>
                <a:tab pos="8667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86677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Pour le médecin, cette presse est un moyen de formation continue.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85720" y="1285860"/>
            <a:ext cx="857259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3.3. LES AUTRES MOYENS PROMOTIONNELS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3.3.1. LES ETUDES CLINIQUES</a:t>
            </a:r>
            <a:r>
              <a:rPr kumimoji="0" lang="fr-FR" sz="2400" b="0"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 sont toutes les études cliniques de pharmacovigilance. Elles se présentent sous forme d’enquêtes.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y a deux types d’études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85720" y="1285860"/>
            <a:ext cx="864399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2400" b="0" i="0" u="none" strike="noStrike" cap="none" normalizeH="0" baseline="0" dirty="0" smtClean="0">
                <a:ln>
                  <a:noFill/>
                </a:ln>
                <a:solidFill>
                  <a:srgbClr val="CC00CC"/>
                </a:solidFill>
                <a:effectLst/>
                <a:latin typeface="Arial" pitchFamily="34" charset="0"/>
                <a:ea typeface="Times New Roman" pitchFamily="18" charset="0"/>
                <a:cs typeface="Arial" pitchFamily="34" charset="0"/>
              </a:rPr>
              <a:t>a</a:t>
            </a:r>
            <a:r>
              <a:rPr kumimoji="0" lang="fr-FR" sz="2400" b="0" i="0" u="none" strike="noStrike" cap="none" normalizeH="0" baseline="0" dirty="0" smtClean="0">
                <a:ln>
                  <a:noFill/>
                </a:ln>
                <a:solidFill>
                  <a:srgbClr val="D60093"/>
                </a:solidFill>
                <a:effectLst/>
                <a:latin typeface="Arial" pitchFamily="34" charset="0"/>
                <a:ea typeface="Times New Roman" pitchFamily="18" charset="0"/>
                <a:cs typeface="Arial" pitchFamily="34" charset="0"/>
              </a:rPr>
              <a:t>. Etudes de prélancement ou de lancement</a:t>
            </a:r>
          </a:p>
          <a:p>
            <a:pPr marL="0" marR="0" lvl="0" indent="0" algn="l" defTabSz="914400" rtl="0" eaLnBrk="1" fontAlgn="base" latinLnBrk="0" hangingPunct="1">
              <a:lnSpc>
                <a:spcPct val="100000"/>
              </a:lnSpc>
              <a:spcBef>
                <a:spcPct val="0"/>
              </a:spcBef>
              <a:spcAft>
                <a:spcPct val="0"/>
              </a:spcAft>
              <a:buClrTx/>
              <a:buSzTx/>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D60093"/>
              </a:buClr>
              <a:buSzTx/>
              <a:buFont typeface="Wingdings" pitchFamily="2" charset="2"/>
              <a:buChar char="v"/>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Ces enquêtes permettent au cours du lancement de familiariser le médecin avec le nouveau produit.</a:t>
            </a:r>
          </a:p>
          <a:p>
            <a:pPr marL="0" marR="0" lvl="0" indent="0" algn="l" defTabSz="914400" rtl="0" eaLnBrk="0" fontAlgn="base" latinLnBrk="0" hangingPunct="0">
              <a:lnSpc>
                <a:spcPct val="100000"/>
              </a:lnSpc>
              <a:spcBef>
                <a:spcPct val="0"/>
              </a:spcBef>
              <a:spcAft>
                <a:spcPct val="0"/>
              </a:spcAft>
              <a:buClr>
                <a:srgbClr val="D60093"/>
              </a:buClr>
              <a:buSzTx/>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D60093"/>
              </a:buClr>
              <a:buSzTx/>
              <a:buFont typeface="Wingdings" pitchFamily="2" charset="2"/>
              <a:buChar char="v"/>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Elles permettent de mettre un certain nombre de patients sous traitement si le médecin qui participe à ces études est satisfait par les résultats obtenus. Il va forcement poursuivre la prescription une fois l’étude achevée.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85720" y="1071546"/>
            <a:ext cx="864399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fr-FR" sz="2400" b="0" i="0" u="none" strike="noStrike" cap="none" normalizeH="0" baseline="0" dirty="0" smtClean="0">
                <a:ln>
                  <a:noFill/>
                </a:ln>
                <a:solidFill>
                  <a:srgbClr val="CC00CC"/>
                </a:solidFill>
                <a:effectLst/>
                <a:latin typeface="Arial" pitchFamily="34" charset="0"/>
                <a:ea typeface="Times New Roman" pitchFamily="18" charset="0"/>
                <a:cs typeface="Arial" pitchFamily="34" charset="0"/>
              </a:rPr>
              <a:t>b. </a:t>
            </a:r>
            <a:r>
              <a:rPr kumimoji="0" lang="fr-FR" sz="2400" b="0" i="0" u="none" strike="noStrike" cap="none" normalizeH="0" baseline="0" dirty="0" smtClean="0">
                <a:ln>
                  <a:noFill/>
                </a:ln>
                <a:solidFill>
                  <a:srgbClr val="D60093"/>
                </a:solidFill>
                <a:effectLst/>
                <a:latin typeface="Arial" pitchFamily="34" charset="0"/>
                <a:ea typeface="Times New Roman" pitchFamily="18" charset="0"/>
                <a:cs typeface="Arial" pitchFamily="34" charset="0"/>
              </a:rPr>
              <a:t>Etudes pratiquées pendant toute la durée de vie du produit</a:t>
            </a:r>
          </a:p>
          <a:p>
            <a:pPr marL="0" marR="0" lvl="0" indent="0" algn="just" defTabSz="914400" rtl="0" eaLnBrk="1" fontAlgn="base" latinLnBrk="0" hangingPunct="1">
              <a:lnSpc>
                <a:spcPct val="100000"/>
              </a:lnSpc>
              <a:spcBef>
                <a:spcPct val="0"/>
              </a:spcBef>
              <a:spcAft>
                <a:spcPct val="0"/>
              </a:spcAft>
              <a:buClrTx/>
              <a:buSzTx/>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passage d’un nombre limité de patients à une population plus large peut faire apparaître des effets secondaires et des interactions qui n’ont pas été détectées lors du lancement.</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pharmacovigilance consiste à réunir tous les renseignements sur cliniques sur le produit pendant toute sa durée de vie.</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Ces études sont faites par des médecins de ville ou des médecins hospitaliers. Les médecins reçoivent un dédommagement en échange de ces enquêtes.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42844" y="928670"/>
            <a:ext cx="864399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D60093"/>
              </a:buClr>
              <a:buSzTx/>
              <a:tabLst>
                <a:tab pos="457200" algn="l"/>
                <a:tab pos="1162050" algn="l"/>
              </a:tabLst>
            </a:pPr>
            <a:r>
              <a:rPr kumimoji="0" lang="fr-FR" sz="2400" b="1"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 3.3.2. LES ECHANTILLONS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
                <a:srgbClr val="D60093"/>
              </a:buClr>
              <a:buSzTx/>
              <a:buFont typeface="Arial" pitchFamily="34" charset="0"/>
              <a:buChar char="*"/>
              <a:tabLst>
                <a:tab pos="457200" algn="l"/>
                <a:tab pos="116205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tabLst>
                <a:tab pos="457200" algn="l"/>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a:t>
            </a:r>
            <a:r>
              <a:rPr kumimoji="0" lang="fr-FR"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dirétive</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92 /28 / CEE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 31/03/92. Article 11.</a:t>
            </a:r>
            <a:endParaRPr lang="fr-FR" sz="2400" dirty="0" smtClean="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tabLst>
                <a:tab pos="457200" algn="l"/>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échantillons gratuits ne peuvent être remis à titre exceptionnel qu’aux personnes habituées à prescrire et dans les conditions suivantes :</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Nombre limité d’échantillons pour chaque médicament par an et par prescripteur.</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Chaque fourniture d’échantillon doit répondre à une demande datée et signée émanant des destinataires.</a:t>
            </a: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D60093"/>
              </a:buClr>
              <a:buSzTx/>
              <a:buFont typeface="Arial" pitchFamily="34" charset="0"/>
              <a:buChar char="*"/>
              <a:tabLst>
                <a:tab pos="457200" algn="l"/>
                <a:tab pos="1162050" algn="l"/>
              </a:tabLst>
            </a:pP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personnes remettant des échantillons doivent avoir un système approprié de contrôle et de responsabilité.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85720" y="857232"/>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Quelles que soient les performances du médicament du point de vue </a:t>
            </a:r>
            <a:r>
              <a:rPr kumimoji="0" lang="fr-FR" sz="3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qualité</a:t>
            </a:r>
            <a:r>
              <a:rPr kumimoji="0" lang="fr-FR"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3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efficacité</a:t>
            </a:r>
            <a:r>
              <a:rPr kumimoji="0" lang="fr-FR"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a:t>
            </a:r>
            <a:r>
              <a:rPr kumimoji="0" lang="fr-FR" sz="3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sécurité</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médicament </a:t>
            </a:r>
            <a:r>
              <a:rPr kumimoji="0" lang="fr-FR" sz="3600" b="1"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court le risque</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ne pas </a:t>
            </a:r>
            <a:r>
              <a:rPr kumimoji="0" lang="fr-FR" sz="3600" b="1"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dépasser les frontières du laboratoire</a:t>
            </a:r>
            <a:r>
              <a:rPr kumimoji="0" lang="fr-FR" sz="3600" b="0" i="0" u="none" strike="noStrike" cap="none" normalizeH="0" baseline="0" dirty="0" smtClean="0">
                <a:ln>
                  <a:noFill/>
                </a:ln>
                <a:solidFill>
                  <a:schemeClr val="bg2">
                    <a:lumMod val="25000"/>
                  </a:schemeClr>
                </a:solidFill>
                <a:effectLst/>
                <a:latin typeface="Arial" pitchFamily="34" charset="0"/>
                <a:ea typeface="Times New Roman" pitchFamily="18" charset="0"/>
                <a:cs typeface="Arial" pitchFamily="34" charset="0"/>
              </a:rPr>
              <a:t> </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une </a:t>
            </a:r>
            <a:r>
              <a:rPr kumimoji="0" lang="fr-FR" sz="36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politique marketing adaptée </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 pas </a:t>
            </a:r>
            <a:r>
              <a:rPr kumimoji="0" lang="fr-FR" sz="36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précédée</a:t>
            </a:r>
            <a:r>
              <a:rPr kumimoji="0" lang="fr-FR" sz="3600" b="0"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 </a:t>
            </a:r>
            <a:r>
              <a:rPr kumimoji="0" lang="fr-FR" sz="3600" b="0" i="0" u="none" strike="noStrike" cap="none" normalizeH="0" baseline="0" dirty="0" smtClean="0">
                <a:ln>
                  <a:noFill/>
                </a:ln>
                <a:effectLst/>
                <a:latin typeface="Arial" pitchFamily="34" charset="0"/>
                <a:ea typeface="Times New Roman" pitchFamily="18" charset="0"/>
                <a:cs typeface="Arial" pitchFamily="34" charset="0"/>
              </a:rPr>
              <a:t>sa</a:t>
            </a:r>
            <a:r>
              <a:rPr kumimoji="0" lang="fr-FR" sz="3600" b="0"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 </a:t>
            </a:r>
            <a:r>
              <a:rPr kumimoji="0" lang="fr-FR" sz="36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mise sur le marché</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si l’</a:t>
            </a:r>
            <a:r>
              <a:rPr kumimoji="0" lang="fr-FR" sz="36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Arial" pitchFamily="34" charset="0"/>
              </a:rPr>
              <a:t>entretien</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ces premiers </a:t>
            </a:r>
            <a:r>
              <a:rPr kumimoji="0" lang="fr-FR" sz="3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succés</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n’est pas assuré.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571612"/>
            <a:ext cx="8501122" cy="4154984"/>
          </a:xfrm>
          <a:prstGeom prst="rect">
            <a:avLst/>
          </a:prstGeom>
        </p:spPr>
        <p:txBody>
          <a:bodyPr wrap="square">
            <a:spAutoFit/>
          </a:bodyPr>
          <a:lstStyle/>
          <a:p>
            <a:pPr lvl="0" algn="just" eaLnBrk="0" fontAlgn="base" hangingPunct="0">
              <a:spcBef>
                <a:spcPct val="0"/>
              </a:spcBef>
              <a:spcAft>
                <a:spcPct val="0"/>
              </a:spcAft>
              <a:buClr>
                <a:srgbClr val="D60093"/>
              </a:buClr>
              <a:buFont typeface="Arial" pitchFamily="34" charset="0"/>
              <a:buChar char="*"/>
              <a:tabLst>
                <a:tab pos="457200" algn="l"/>
                <a:tab pos="1162050" algn="l"/>
              </a:tabLst>
            </a:pPr>
            <a:r>
              <a:rPr lang="fr-FR" sz="2400" i="1" dirty="0" smtClean="0">
                <a:latin typeface="Arial" pitchFamily="34" charset="0"/>
                <a:ea typeface="Times New Roman" pitchFamily="18" charset="0"/>
                <a:cs typeface="Arial" pitchFamily="34" charset="0"/>
              </a:rPr>
              <a:t>  Chaque échantillon doit être identique au plus petit conditionnement commercialisé.</a:t>
            </a:r>
          </a:p>
          <a:p>
            <a:pPr lvl="0" algn="just" eaLnBrk="0" fontAlgn="base" hangingPunct="0">
              <a:spcBef>
                <a:spcPct val="0"/>
              </a:spcBef>
              <a:spcAft>
                <a:spcPct val="0"/>
              </a:spcAft>
              <a:buClr>
                <a:srgbClr val="D60093"/>
              </a:buClr>
              <a:buFont typeface="Arial" pitchFamily="34" charset="0"/>
              <a:buChar char="*"/>
              <a:tabLst>
                <a:tab pos="457200" algn="l"/>
                <a:tab pos="1162050" algn="l"/>
              </a:tabLst>
            </a:pPr>
            <a:endParaRPr lang="fr-FR" sz="2400" dirty="0" smtClean="0">
              <a:latin typeface="Arial" pitchFamily="34" charset="0"/>
              <a:cs typeface="Arial" pitchFamily="34" charset="0"/>
            </a:endParaRPr>
          </a:p>
          <a:p>
            <a:pPr lvl="0" algn="just" eaLnBrk="0" fontAlgn="base" hangingPunct="0">
              <a:spcBef>
                <a:spcPct val="0"/>
              </a:spcBef>
              <a:spcAft>
                <a:spcPct val="0"/>
              </a:spcAft>
              <a:buClr>
                <a:srgbClr val="D60093"/>
              </a:buClr>
              <a:buFont typeface="Arial" pitchFamily="34" charset="0"/>
              <a:buChar char="*"/>
              <a:tabLst>
                <a:tab pos="457200" algn="l"/>
                <a:tab pos="1162050" algn="l"/>
              </a:tabLst>
            </a:pPr>
            <a:r>
              <a:rPr lang="fr-FR" sz="2400" i="1" dirty="0" smtClean="0">
                <a:latin typeface="Arial" pitchFamily="34" charset="0"/>
                <a:ea typeface="Times New Roman" pitchFamily="18" charset="0"/>
                <a:cs typeface="Arial" pitchFamily="34" charset="0"/>
              </a:rPr>
              <a:t>  Chaque échantillon doit porter la mention « échantillon gratuit ne peut être vendu ».</a:t>
            </a:r>
          </a:p>
          <a:p>
            <a:pPr lvl="0" algn="just" eaLnBrk="0" fontAlgn="base" hangingPunct="0">
              <a:spcBef>
                <a:spcPct val="0"/>
              </a:spcBef>
              <a:spcAft>
                <a:spcPct val="0"/>
              </a:spcAft>
              <a:buClr>
                <a:srgbClr val="D60093"/>
              </a:buClr>
              <a:buFont typeface="Arial" pitchFamily="34" charset="0"/>
              <a:buChar char="*"/>
              <a:tabLst>
                <a:tab pos="457200" algn="l"/>
                <a:tab pos="1162050" algn="l"/>
              </a:tabLst>
            </a:pPr>
            <a:endParaRPr lang="fr-FR" sz="2400" dirty="0" smtClean="0">
              <a:latin typeface="Arial" pitchFamily="34" charset="0"/>
              <a:cs typeface="Arial" pitchFamily="34" charset="0"/>
            </a:endParaRPr>
          </a:p>
          <a:p>
            <a:pPr lvl="0" algn="just" eaLnBrk="0" fontAlgn="base" hangingPunct="0">
              <a:spcBef>
                <a:spcPct val="0"/>
              </a:spcBef>
              <a:spcAft>
                <a:spcPct val="0"/>
              </a:spcAft>
              <a:buClr>
                <a:srgbClr val="D60093"/>
              </a:buClr>
              <a:buFont typeface="Arial" pitchFamily="34" charset="0"/>
              <a:buChar char="*"/>
              <a:tabLst>
                <a:tab pos="457200" algn="l"/>
                <a:tab pos="1162050" algn="l"/>
              </a:tabLst>
            </a:pPr>
            <a:r>
              <a:rPr lang="fr-FR" sz="2400" i="1" dirty="0" smtClean="0">
                <a:latin typeface="Arial" pitchFamily="34" charset="0"/>
                <a:ea typeface="Times New Roman" pitchFamily="18" charset="0"/>
                <a:cs typeface="Arial" pitchFamily="34" charset="0"/>
              </a:rPr>
              <a:t>  Chaque échantillon doit être accompagné d’une copie du résumé des caractéristiques du produit.</a:t>
            </a:r>
          </a:p>
          <a:p>
            <a:pPr lvl="0" algn="just" eaLnBrk="0" fontAlgn="base" hangingPunct="0">
              <a:spcBef>
                <a:spcPct val="0"/>
              </a:spcBef>
              <a:spcAft>
                <a:spcPct val="0"/>
              </a:spcAft>
              <a:buClr>
                <a:srgbClr val="D60093"/>
              </a:buClr>
              <a:buFont typeface="Arial" pitchFamily="34" charset="0"/>
              <a:buChar char="*"/>
              <a:tabLst>
                <a:tab pos="457200" algn="l"/>
                <a:tab pos="1162050" algn="l"/>
              </a:tabLst>
            </a:pPr>
            <a:endParaRPr lang="fr-FR" sz="2400" dirty="0" smtClean="0">
              <a:latin typeface="Arial" pitchFamily="34" charset="0"/>
              <a:cs typeface="Arial" pitchFamily="34" charset="0"/>
            </a:endParaRPr>
          </a:p>
          <a:p>
            <a:pPr lvl="0" algn="just" eaLnBrk="0" fontAlgn="base" hangingPunct="0">
              <a:spcBef>
                <a:spcPct val="0"/>
              </a:spcBef>
              <a:spcAft>
                <a:spcPct val="0"/>
              </a:spcAft>
              <a:buClr>
                <a:srgbClr val="D60093"/>
              </a:buClr>
              <a:buFont typeface="Arial" pitchFamily="34" charset="0"/>
              <a:buChar char="*"/>
              <a:tabLst>
                <a:tab pos="457200" algn="l"/>
                <a:tab pos="1162050" algn="l"/>
              </a:tabLst>
            </a:pPr>
            <a:r>
              <a:rPr lang="fr-FR" sz="2400" i="1" dirty="0" smtClean="0">
                <a:latin typeface="Arial" pitchFamily="34" charset="0"/>
                <a:ea typeface="Times New Roman" pitchFamily="18" charset="0"/>
                <a:cs typeface="Arial" pitchFamily="34" charset="0"/>
              </a:rPr>
              <a:t>  Aucun échantillon de psychotropes ou de stupéfiants ne peut-être délivré.</a:t>
            </a:r>
            <a:endParaRPr lang="fr-FR" sz="2400" dirty="0" smtClean="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428596" y="1142984"/>
            <a:ext cx="850112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3.4. LES OUTILS DU MARKETING DIRECT</a:t>
            </a:r>
          </a:p>
          <a:p>
            <a:pPr marL="0" marR="0" lvl="0" indent="0" algn="just" defTabSz="914400" rtl="0" eaLnBrk="1" fontAlgn="base" latinLnBrk="0" hangingPunct="1">
              <a:lnSpc>
                <a:spcPct val="100000"/>
              </a:lnSpc>
              <a:spcBef>
                <a:spcPct val="0"/>
              </a:spcBef>
              <a:spcAft>
                <a:spcPct val="0"/>
              </a:spcAft>
              <a:buClrTx/>
              <a:buSzTx/>
              <a:buFontTx/>
              <a:buNone/>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3.4.1. LE MAILING</a:t>
            </a: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 sont des lettres envoyées aux médecins pour leur présenter le médicament.</a:t>
            </a: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le principal outil de marketing direct. La traduction exacte de ce terme anglais « communication par correspondance ».</a:t>
            </a: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existe deux types de mailing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85720" y="1071546"/>
            <a:ext cx="850112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162050" algn="l"/>
              </a:tabLst>
            </a:pPr>
            <a:r>
              <a:rPr kumimoji="0" lang="fr-FR" sz="2400" b="0" i="1" u="none" strike="noStrike" cap="none" normalizeH="0" baseline="0" dirty="0" smtClean="0">
                <a:ln>
                  <a:noFill/>
                </a:ln>
                <a:solidFill>
                  <a:srgbClr val="9900FF"/>
                </a:solidFill>
                <a:effectLst/>
                <a:latin typeface="Arial" pitchFamily="34" charset="0"/>
                <a:ea typeface="Times New Roman" pitchFamily="18" charset="0"/>
                <a:cs typeface="Arial" pitchFamily="34" charset="0"/>
              </a:rPr>
              <a:t>  Mailing informatif</a:t>
            </a:r>
          </a:p>
          <a:p>
            <a:pPr marL="0" marR="0" lvl="0" indent="0" algn="just" defTabSz="914400" rtl="0" eaLnBrk="1" fontAlgn="base" latinLnBrk="0" hangingPunct="1">
              <a:lnSpc>
                <a:spcPct val="100000"/>
              </a:lnSpc>
              <a:spcBef>
                <a:spcPct val="0"/>
              </a:spcBef>
              <a:spcAft>
                <a:spcPct val="0"/>
              </a:spcAft>
              <a:buClrTx/>
              <a:buSzTx/>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Largement utilisé pour informer les médecins d’un changement d’indication, de la mise à disposition du produit à la pharmacie, du retrait d’un produit du circuit de distribution.</a:t>
            </a: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62050" algn="l"/>
              </a:tabLst>
            </a:pPr>
            <a:r>
              <a:rPr kumimoji="0" lang="fr-FR" sz="2400" b="0" i="1" u="none" strike="noStrike" cap="none" normalizeH="0" baseline="0" dirty="0" smtClean="0">
                <a:ln>
                  <a:noFill/>
                </a:ln>
                <a:solidFill>
                  <a:srgbClr val="9900FF"/>
                </a:solidFill>
                <a:effectLst/>
                <a:latin typeface="Arial" pitchFamily="34" charset="0"/>
                <a:ea typeface="Times New Roman" pitchFamily="18" charset="0"/>
                <a:cs typeface="Arial" pitchFamily="34" charset="0"/>
              </a:rPr>
              <a:t>  Mailing interactif</a:t>
            </a:r>
          </a:p>
          <a:p>
            <a:pPr marL="0" marR="0" lvl="0" indent="0" algn="just" defTabSz="914400" rtl="0" eaLnBrk="0" fontAlgn="base" latinLnBrk="0" hangingPunct="0">
              <a:lnSpc>
                <a:spcPct val="100000"/>
              </a:lnSpc>
              <a:spcBef>
                <a:spcPct val="0"/>
              </a:spcBef>
              <a:spcAft>
                <a:spcPct val="0"/>
              </a:spcAft>
              <a:buClrTx/>
              <a:buSzTx/>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r>
              <a:rPr kumimoji="0" lang="fr-FR" sz="2400" b="0" i="1"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s’agit de questionnaires, d’enquêtes sur une pathologie ou un problème médical destiné à susciter l’intérêt du médecin pour introduire ensuite des informations sur le produit.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20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14282" y="1214422"/>
            <a:ext cx="87154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3.4.2. LE PHONING</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un outil pratiqué pour les enquêtes. C’est un moyen rapide pour obtenir une information et prendre un rendez-vous.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phoning est un bon complément du mailing.</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428596" y="1142984"/>
            <a:ext cx="8572560"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EVALUATION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Toute opération de marketing direct repose sur la bonne utilisation des données disponibles sur la cible, c'est-à-dire le médecin.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L’industrie pharmaceutique dispose de façon régulière de nombreuses données obtenues à partir de d’un panel de médecins.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85720" y="928670"/>
            <a:ext cx="864399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GERS</a:t>
            </a:r>
            <a:r>
              <a:rPr kumimoji="0" lang="fr-F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G</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roupement pour l’</a:t>
            </a:r>
            <a:r>
              <a:rPr kumimoji="0" lang="fr-FR" sz="2400" b="1"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laboration et la</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R</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éalisation des </a:t>
            </a:r>
            <a:r>
              <a:rPr kumimoji="0" lang="fr-FR" sz="2400" b="1"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tatistiques (France)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 panel fournit les ventes/mois en unité et en chiffre d’affaires par rapport à la concurrence.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 Sources de données</a:t>
            </a:r>
          </a:p>
          <a:p>
            <a:pPr marL="0" marR="0" lvl="0" indent="0" algn="just" defTabSz="914400" rtl="0" eaLnBrk="0" fontAlgn="base" latinLnBrk="0" hangingPunct="0">
              <a:lnSpc>
                <a:spcPct val="100000"/>
              </a:lnSpc>
              <a:spcBef>
                <a:spcPct val="0"/>
              </a:spcBef>
              <a:spcAft>
                <a:spcPct val="0"/>
              </a:spcAft>
              <a:buClrTx/>
              <a:buSzTx/>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 sont les informations provenant de la facturation des grossistes.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laboratoires adhérant fournissent leurs ventes directes auprès des pharmaciens, on peut ainsi suivre l’évolution du produit par rapport à la concurrence.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Limites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résultats sont fournis avec un mois de décalage, mais ils    sont très fiables.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14282" y="1357298"/>
            <a:ext cx="871543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DOREMA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Constitue l’étude permanente de la prescription médicale du marché de ville. Il est formé de 500 médecins renouvelés chaque trimestre et qui remplissent pendant une semaine  des blocs d’ordonnances.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Limites</a:t>
            </a:r>
            <a:r>
              <a:rPr kumimoji="0" lang="fr-FR"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résultats sont donnés avec 03 mois de retard.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 panel permet de suivre les prescriptions, les malades et la durée du traitement.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85720" y="1214422"/>
            <a:ext cx="850112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LES DIFFERENTES PHASES DE VIE D’UN MEDICAMENT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Comme tout produit, le médicament a plusieurs phases de vie. A chaque phase de vie, les opérations de marketing direct peuvent être mises en place.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Selon la phase, les outils, la forme, les objectifs les objectifs de la campagne sont différents.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85720" y="1285860"/>
            <a:ext cx="8501122"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6600"/>
              </a:buClr>
              <a:buSzTx/>
              <a:tabLst>
                <a:tab pos="695325" algn="l"/>
              </a:tabLst>
            </a:pPr>
            <a:r>
              <a:rPr kumimoji="0" lang="fr-FR" sz="20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1.1. PHASE DE LANCEMENT</a:t>
            </a:r>
            <a:r>
              <a:rPr kumimoji="0" lang="fr-FR" sz="2000" b="0"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
                <a:srgbClr val="006600"/>
              </a:buClr>
              <a:buSzTx/>
              <a:buFont typeface="Arial" pitchFamily="34" charset="0"/>
              <a:buChar char="♣"/>
              <a:tabLst>
                <a:tab pos="695325" algn="l"/>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695325" algn="l"/>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fait appel aux multimédias avec l’aide de la force de vente, le support de la presse, les conférences de presse.</a:t>
            </a: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695325" algn="l"/>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695325" algn="l"/>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695325" algn="l"/>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y a aussi une force non négligeable pour le médicament en période de prélancement sous forme d’études cliniques, de questionnaires ou de mailing interactif, ce dernier valorise la cible à laquelle il est adressé en la plaçant à la position privilégiée par rapport aux interlocuteurs qui n’ont pas été ciblés.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428596" y="1214422"/>
            <a:ext cx="850112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6600"/>
              </a:buClr>
              <a:buSzTx/>
              <a:tabLst>
                <a:tab pos="342900" algn="l"/>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  5.2. PHASE DE CROISSANCE ET DE MATURITE</a:t>
            </a:r>
          </a:p>
          <a:p>
            <a:pPr marL="0" marR="0" lvl="0" indent="0" algn="just" defTabSz="914400" rtl="0" eaLnBrk="1" fontAlgn="base" latinLnBrk="0" hangingPunct="1">
              <a:lnSpc>
                <a:spcPct val="100000"/>
              </a:lnSpc>
              <a:spcBef>
                <a:spcPct val="0"/>
              </a:spcBef>
              <a:spcAft>
                <a:spcPct val="0"/>
              </a:spcAft>
              <a:buClr>
                <a:srgbClr val="006600"/>
              </a:buClr>
              <a:buSzTx/>
              <a:buFont typeface="Arial" pitchFamily="34" charset="0"/>
              <a:buChar char="•"/>
              <a:tabLst>
                <a:tab pos="3429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mailing interactif permet de mobiliser la cible qui connaît déjà le produit et qui n’écoute que d’une seule oreille le message délivré par le laboratoire.</a:t>
            </a:r>
          </a:p>
          <a:p>
            <a:pPr marL="0" marR="0" lvl="0" indent="0" algn="just" defTabSz="914400" rtl="0" eaLnBrk="0" fontAlgn="base" latinLnBrk="0" hangingPunct="0">
              <a:lnSpc>
                <a:spcPct val="100000"/>
              </a:lnSpc>
              <a:spcBef>
                <a:spcPct val="0"/>
              </a:spcBef>
              <a:spcAft>
                <a:spcPct val="0"/>
              </a:spcAft>
              <a:buClr>
                <a:srgbClr val="006600"/>
              </a:buClr>
              <a:buSzTx/>
              <a:tabLst>
                <a:tab pos="3429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visiteur médical a beaucoup de difficultés pour capter l’attention du médecin, le Mailing assurera alors une action complémentaire.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 typeface="Arial" pitchFamily="34" charset="0"/>
              <a:buChar char="•"/>
              <a:tabLst>
                <a:tab pos="3429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57158" y="785794"/>
            <a:ext cx="850112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1" i="1"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DEFINITION DE L’OCDE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(Organisation de la Coopération et de Développement Economique)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Selon cet organisme, « </a:t>
            </a:r>
            <a:r>
              <a:rPr kumimoji="0" lang="fr-FR"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marketing est l’ensemble de toutes les activités commerciales, qui en partant des connaissances des besoins et des désirs des consommateurs, tend à diriger les produits actuels ou nouveaux vers leurs marchés</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5</a:t>
            </a:fld>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357158" y="1357298"/>
            <a:ext cx="842968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6600"/>
              </a:buClr>
              <a:buSzTx/>
              <a:buFontTx/>
              <a:buNone/>
              <a:tabLst>
                <a:tab pos="457200" algn="l"/>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5.3. PHARSE DE DECLIN </a:t>
            </a:r>
          </a:p>
          <a:p>
            <a:pPr marL="0" marR="0" lvl="0" indent="0" algn="just" defTabSz="914400" rtl="0" eaLnBrk="1" fontAlgn="base" latinLnBrk="0" hangingPunct="1">
              <a:lnSpc>
                <a:spcPct val="100000"/>
              </a:lnSpc>
              <a:spcBef>
                <a:spcPct val="0"/>
              </a:spcBef>
              <a:spcAft>
                <a:spcPct val="0"/>
              </a:spcAft>
              <a:buClr>
                <a:srgbClr val="006600"/>
              </a:buClr>
              <a:buSzTx/>
              <a:buFontTx/>
              <a:buNone/>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Tx/>
              <a:buChar char="•"/>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visite médicale est souvent arrêtée.</a:t>
            </a:r>
          </a:p>
          <a:p>
            <a:pPr marL="0" marR="0" lvl="0" indent="0" algn="just" defTabSz="914400" rtl="0" eaLnBrk="0" fontAlgn="base" latinLnBrk="0" hangingPunct="0">
              <a:lnSpc>
                <a:spcPct val="100000"/>
              </a:lnSpc>
              <a:spcBef>
                <a:spcPct val="0"/>
              </a:spcBef>
              <a:spcAft>
                <a:spcPct val="0"/>
              </a:spcAft>
              <a:buClr>
                <a:srgbClr val="006600"/>
              </a:buClr>
              <a:buSzTx/>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Tx/>
              <a:buChar char="•"/>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 compagne de Médiatisation peut être élaborée pour conserver le médicament pour ses  prescripteurs.</a:t>
            </a:r>
          </a:p>
          <a:p>
            <a:pPr marL="0" marR="0" lvl="0" indent="0" algn="just" defTabSz="914400" rtl="0" eaLnBrk="0" fontAlgn="base" latinLnBrk="0" hangingPunct="0">
              <a:lnSpc>
                <a:spcPct val="100000"/>
              </a:lnSpc>
              <a:spcBef>
                <a:spcPct val="0"/>
              </a:spcBef>
              <a:spcAft>
                <a:spcPct val="0"/>
              </a:spcAft>
              <a:buClr>
                <a:srgbClr val="006600"/>
              </a:buClr>
              <a:buSzTx/>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Tx/>
              <a:buChar char="•"/>
              <a:tabLst>
                <a:tab pos="4572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 produit sans promotion est souvent oublié, noyé par le bruit médiatique des concurrents.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6600"/>
              </a:buClr>
              <a:buSzTx/>
              <a:buFontTx/>
              <a:buNone/>
              <a:tabLst>
                <a:tab pos="4572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28596" y="1571612"/>
            <a:ext cx="8358246" cy="4114800"/>
          </a:xfrm>
          <a:prstGeom prst="rect">
            <a:avLst/>
          </a:prstGeom>
          <a:noFill/>
          <a:ln/>
        </p:spPr>
        <p:txBody>
          <a:bodyPr lIns="90488" tIns="44450" rIns="90488" bIns="44450"/>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3600" b="0" i="0" u="none" strike="noStrike" kern="1200" cap="none" spc="0" normalizeH="0" baseline="0" noProof="0" dirty="0" smtClean="0">
                <a:ln>
                  <a:noFill/>
                </a:ln>
                <a:solidFill>
                  <a:schemeClr val="tx1"/>
                </a:solidFill>
                <a:effectLst/>
                <a:uLnTx/>
                <a:uFillTx/>
                <a:latin typeface="Andalus" pitchFamily="18" charset="-78"/>
                <a:cs typeface="Andalus" pitchFamily="18" charset="-78"/>
              </a:rPr>
              <a:t>Un problème marketing : des décisions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fr-FR" sz="3600" b="0" i="0" u="none" strike="noStrike" kern="1200" cap="none" spc="0" normalizeH="0" baseline="0" noProof="0" dirty="0" smtClean="0">
                <a:ln>
                  <a:noFill/>
                </a:ln>
                <a:solidFill>
                  <a:schemeClr val="tx1"/>
                </a:solidFill>
                <a:effectLst/>
                <a:uLnTx/>
                <a:uFillTx/>
                <a:latin typeface="Andalus" pitchFamily="18" charset="-78"/>
                <a:cs typeface="Andalus" pitchFamily="18" charset="-78"/>
              </a:rPr>
              <a:t>			"Qu'est-ce que je dois faire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fr-FR" sz="3600" b="0" i="0" u="none" strike="noStrike" kern="1200" cap="none" spc="0" normalizeH="0" baseline="0" noProof="0" dirty="0" smtClean="0">
              <a:ln>
                <a:noFill/>
              </a:ln>
              <a:solidFill>
                <a:schemeClr val="tx1"/>
              </a:solidFill>
              <a:effectLst/>
              <a:uLnTx/>
              <a:uFillTx/>
              <a:latin typeface="Andalus" pitchFamily="18" charset="-78"/>
              <a:cs typeface="Andalus" pitchFamily="18" charset="-78"/>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3600" b="0" i="0" u="none" strike="noStrike" kern="1200" cap="none" spc="0" normalizeH="0" baseline="0" noProof="0" dirty="0" smtClean="0">
                <a:ln>
                  <a:noFill/>
                </a:ln>
                <a:solidFill>
                  <a:schemeClr val="tx1"/>
                </a:solidFill>
                <a:effectLst/>
                <a:uLnTx/>
                <a:uFillTx/>
                <a:latin typeface="Andalus" pitchFamily="18" charset="-78"/>
                <a:cs typeface="Andalus" pitchFamily="18" charset="-78"/>
              </a:rPr>
              <a:t>Un problème d'étude : des informations et des méthodes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fr-FR" sz="3600" b="0" i="0" u="none" strike="noStrike" kern="1200" cap="none" spc="0" normalizeH="0" baseline="0" noProof="0" dirty="0" smtClean="0">
                <a:ln>
                  <a:noFill/>
                </a:ln>
                <a:solidFill>
                  <a:schemeClr val="tx1"/>
                </a:solidFill>
                <a:effectLst/>
                <a:uLnTx/>
                <a:uFillTx/>
                <a:latin typeface="Andalus" pitchFamily="18" charset="-78"/>
                <a:cs typeface="Andalus" pitchFamily="18" charset="-78"/>
              </a:rPr>
              <a:t>			"Qu'est-ce que je veux savoir ?</a:t>
            </a: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51</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57158" y="1000108"/>
            <a:ext cx="85725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1"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DEFINITION DE L’IREP</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(Institut de Recherche et d’Etudes Publicitaires)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marketing est l’ensemble de toutes les activités qui concourent à diriger les produits vers leurs marchés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Ces deux définitions montrent clairement que les entreprises d’aujourd’hui ont besoin de développer un état d’esprit et des techniques de marketing pour conquérir des marchés existant et </a:t>
            </a:r>
            <a:r>
              <a:rPr kumimoji="0" lang="fr-FR" sz="2800" b="1"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créer</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nouveaux marchés, les </a:t>
            </a:r>
            <a:r>
              <a:rPr kumimoji="0" lang="fr-FR" sz="2800" b="1"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conserver</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les </a:t>
            </a:r>
            <a:r>
              <a:rPr kumimoji="0" lang="fr-FR" sz="2800" b="1"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développer</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85720" y="785794"/>
            <a:ext cx="8501122"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Sur le plan de la démarche, le marketing comprend 4 étapes :</a:t>
            </a:r>
          </a:p>
          <a:p>
            <a:pPr marL="0" marR="0" lvl="0" indent="0" algn="just" defTabSz="914400" rtl="0" eaLnBrk="1" fontAlgn="base" latinLnBrk="0" hangingPunct="1">
              <a:lnSpc>
                <a:spcPct val="100000"/>
              </a:lnSpc>
              <a:spcBef>
                <a:spcPct val="0"/>
              </a:spcBef>
              <a:spcAft>
                <a:spcPct val="0"/>
              </a:spcAft>
              <a:buClrTx/>
              <a:buSzTx/>
              <a:buFontTx/>
              <a:buNone/>
              <a:tabLst>
                <a:tab pos="34290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1"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La première : Etude de marché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caractérise par le souci de connaître le marché pour mieux s’y adapter. Elle sera donc consacrée à l’étude de marché et à la prévision de la demande.</a:t>
            </a: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fr-FR" sz="2400" b="0" i="1"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La seconde : Stratégie de marketing</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Consiste à planifier les actions, fixer les objectifs et à choisir les moyens.</a:t>
            </a:r>
            <a:endParaRPr lang="fr-FR" sz="2400" dirty="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fr-FR" sz="2400" b="0" i="1"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La troisième : Mise en œuvre de la stratégie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Concerne la mise en œuvre de la politique arrêtée.</a:t>
            </a: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fr-FR" sz="2400" b="0" i="1" u="none" strike="noStrike" cap="none" normalizeH="0" baseline="0" dirty="0" smtClean="0">
                <a:ln>
                  <a:noFill/>
                </a:ln>
                <a:solidFill>
                  <a:srgbClr val="DE0000"/>
                </a:solidFill>
                <a:effectLst/>
                <a:latin typeface="Arial" pitchFamily="34" charset="0"/>
                <a:ea typeface="Times New Roman" pitchFamily="18" charset="0"/>
                <a:cs typeface="Arial" pitchFamily="34" charset="0"/>
              </a:rPr>
              <a:t>La quatrième : Evaluation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 consacrée au contrôle des résultats.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85720" y="928670"/>
            <a:ext cx="857256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AutoNum type="arabicPeriod"/>
              <a:tabLst>
                <a:tab pos="776288" algn="l"/>
              </a:tabLst>
            </a:pPr>
            <a:r>
              <a:rPr kumimoji="0" lang="fr-FR"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L’ETUDE DE MARCHE</a:t>
            </a:r>
          </a:p>
          <a:p>
            <a:pPr marL="228600" marR="0" lvl="0" indent="-228600" algn="just" defTabSz="914400" rtl="0" eaLnBrk="1" fontAlgn="base" latinLnBrk="0" hangingPunct="1">
              <a:lnSpc>
                <a:spcPct val="100000"/>
              </a:lnSpc>
              <a:spcBef>
                <a:spcPct val="0"/>
              </a:spcBef>
              <a:spcAft>
                <a:spcPct val="0"/>
              </a:spcAft>
              <a:buClrTx/>
              <a:buSzTx/>
              <a:tabLst>
                <a:tab pos="776288"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76288"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Elle comprend une étude :</a:t>
            </a:r>
          </a:p>
          <a:p>
            <a:pPr marL="0" marR="0" lvl="0" indent="0" algn="just" defTabSz="914400" rtl="0" eaLnBrk="0" fontAlgn="base" latinLnBrk="0" hangingPunct="0">
              <a:lnSpc>
                <a:spcPct val="100000"/>
              </a:lnSpc>
              <a:spcBef>
                <a:spcPct val="0"/>
              </a:spcBef>
              <a:spcAft>
                <a:spcPct val="0"/>
              </a:spcAft>
              <a:buClrTx/>
              <a:buSzTx/>
              <a:buFontTx/>
              <a:buNone/>
              <a:tabLst>
                <a:tab pos="776288"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776288"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Des consommateurs</a:t>
            </a:r>
          </a:p>
          <a:p>
            <a:pPr marL="457200" marR="0" lvl="1" indent="0" algn="just" defTabSz="914400" rtl="0" eaLnBrk="0" fontAlgn="base" latinLnBrk="0" hangingPunct="0">
              <a:lnSpc>
                <a:spcPct val="100000"/>
              </a:lnSpc>
              <a:spcBef>
                <a:spcPct val="0"/>
              </a:spcBef>
              <a:spcAft>
                <a:spcPct val="0"/>
              </a:spcAft>
              <a:buClrTx/>
              <a:buSzTx/>
              <a:tabLst>
                <a:tab pos="776288"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776288"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De la concurrence</a:t>
            </a:r>
          </a:p>
          <a:p>
            <a:pPr marL="457200" marR="0" lvl="1" indent="0" algn="just" defTabSz="914400" rtl="0" eaLnBrk="0" fontAlgn="base" latinLnBrk="0" hangingPunct="0">
              <a:lnSpc>
                <a:spcPct val="100000"/>
              </a:lnSpc>
              <a:spcBef>
                <a:spcPct val="0"/>
              </a:spcBef>
              <a:spcAft>
                <a:spcPct val="0"/>
              </a:spcAft>
              <a:buClrTx/>
              <a:buSzTx/>
              <a:tabLst>
                <a:tab pos="776288"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776288"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De la distribution</a:t>
            </a:r>
          </a:p>
          <a:p>
            <a:pPr marL="457200" marR="0" lvl="1" indent="0" algn="just" defTabSz="914400" rtl="0" eaLnBrk="0" fontAlgn="base" latinLnBrk="0" hangingPunct="0">
              <a:lnSpc>
                <a:spcPct val="100000"/>
              </a:lnSpc>
              <a:spcBef>
                <a:spcPct val="0"/>
              </a:spcBef>
              <a:spcAft>
                <a:spcPct val="0"/>
              </a:spcAft>
              <a:buClrTx/>
              <a:buSzTx/>
              <a:tabLst>
                <a:tab pos="776288"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776288" algn="l"/>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De l’environnement du marché.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76288" algn="l"/>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85720" y="500042"/>
            <a:ext cx="85725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rgbClr val="0070C0"/>
              </a:buClr>
              <a:buSzTx/>
              <a:tabLst>
                <a:tab pos="1533525" algn="l"/>
              </a:tabLst>
            </a:pPr>
            <a:r>
              <a:rPr kumimoji="0" lang="fr-FR" sz="2400" b="1" i="0" u="none" strike="noStrike" cap="none" normalizeH="0" baseline="0" dirty="0" smtClean="0">
                <a:ln>
                  <a:noFill/>
                </a:ln>
                <a:solidFill>
                  <a:srgbClr val="006600"/>
                </a:solidFill>
                <a:effectLst/>
                <a:latin typeface="Arial" pitchFamily="34" charset="0"/>
                <a:ea typeface="Times New Roman" pitchFamily="18" charset="0"/>
                <a:cs typeface="Arial" pitchFamily="34" charset="0"/>
              </a:rPr>
              <a:t>1.1. CONTENU DE L’ETUDE</a:t>
            </a:r>
          </a:p>
          <a:p>
            <a:pPr marL="457200" marR="0" lvl="1" indent="0" algn="just" defTabSz="914400" rtl="0" eaLnBrk="1" fontAlgn="base" latinLnBrk="0" hangingPunct="1">
              <a:lnSpc>
                <a:spcPct val="100000"/>
              </a:lnSpc>
              <a:spcBef>
                <a:spcPct val="0"/>
              </a:spcBef>
              <a:spcAft>
                <a:spcPct val="0"/>
              </a:spcAft>
              <a:buClr>
                <a:srgbClr val="0070C0"/>
              </a:buClr>
              <a:buSzTx/>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1533525" algn="l"/>
              </a:tabLst>
            </a:pPr>
            <a:r>
              <a:rPr kumimoji="0" lang="fr-FR" sz="2400" b="1" i="0" u="none" strike="noStrike" cap="none" normalizeH="0" baseline="0" dirty="0" smtClean="0">
                <a:ln>
                  <a:noFill/>
                </a:ln>
                <a:solidFill>
                  <a:srgbClr val="003399"/>
                </a:solidFill>
                <a:effectLst/>
                <a:latin typeface="Arial" pitchFamily="34" charset="0"/>
                <a:ea typeface="Times New Roman" pitchFamily="18" charset="0"/>
                <a:cs typeface="Arial" pitchFamily="34" charset="0"/>
              </a:rPr>
              <a:t>        1.1.1. ETUDE DES CONSOMMATEURS</a:t>
            </a: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1533525" algn="l"/>
              </a:tabLst>
            </a:pPr>
            <a:r>
              <a:rPr lang="fr-FR" sz="2400" dirty="0" smtClean="0">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Cette étude doit pouvoir renseigner sur :</a:t>
            </a: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1533525" algn="l"/>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Leur nombre, leur âge, leur sexe, leur lieu d’habitation ;</a:t>
            </a:r>
          </a:p>
          <a:p>
            <a:pPr marL="0" marR="0" lvl="0" indent="0" algn="just" defTabSz="914400" rtl="0" eaLnBrk="0" fontAlgn="base" latinLnBrk="0" hangingPunct="0">
              <a:lnSpc>
                <a:spcPct val="100000"/>
              </a:lnSpc>
              <a:spcBef>
                <a:spcPct val="0"/>
              </a:spcBef>
              <a:spcAft>
                <a:spcPct val="0"/>
              </a:spcAft>
              <a:buClr>
                <a:srgbClr val="0070C0"/>
              </a:buClr>
              <a:buSzTx/>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Leur habitude de consommation en ce qui concerne les produits concurrents et les produits de substitution ;</a:t>
            </a:r>
          </a:p>
          <a:p>
            <a:pPr marL="0" marR="0" lvl="0" indent="0" algn="just" defTabSz="914400" rtl="0" eaLnBrk="0" fontAlgn="base" latinLnBrk="0" hangingPunct="0">
              <a:lnSpc>
                <a:spcPct val="100000"/>
              </a:lnSpc>
              <a:spcBef>
                <a:spcPct val="0"/>
              </a:spcBef>
              <a:spcAft>
                <a:spcPct val="0"/>
              </a:spcAft>
              <a:buClr>
                <a:srgbClr val="0070C0"/>
              </a:buClr>
              <a:buSzTx/>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Leurs attentes et leurs motivations ;</a:t>
            </a:r>
          </a:p>
          <a:p>
            <a:pPr marL="0" marR="0" lvl="0" indent="0" algn="just" defTabSz="914400" rtl="0" eaLnBrk="0" fontAlgn="base" latinLnBrk="0" hangingPunct="0">
              <a:lnSpc>
                <a:spcPct val="100000"/>
              </a:lnSpc>
              <a:spcBef>
                <a:spcPct val="0"/>
              </a:spcBef>
              <a:spcAft>
                <a:spcPct val="0"/>
              </a:spcAft>
              <a:buClr>
                <a:srgbClr val="0070C0"/>
              </a:buClr>
              <a:buSzTx/>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périodes d’achats, les fréquences et les lieux ;</a:t>
            </a:r>
          </a:p>
          <a:p>
            <a:pPr marL="0" marR="0" lvl="0" indent="0" algn="just" defTabSz="914400" rtl="0" eaLnBrk="0" fontAlgn="base" latinLnBrk="0" hangingPunct="0">
              <a:lnSpc>
                <a:spcPct val="100000"/>
              </a:lnSpc>
              <a:spcBef>
                <a:spcPct val="0"/>
              </a:spcBef>
              <a:spcAft>
                <a:spcPct val="0"/>
              </a:spcAft>
              <a:buClr>
                <a:srgbClr val="0070C0"/>
              </a:buClr>
              <a:buSzTx/>
              <a:tabLst>
                <a:tab pos="153352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Char char="•"/>
              <a:tabLst>
                <a:tab pos="1533525" algn="l"/>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Profil du décideur de l’achat : </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ce qui concerne le médicament, c’est le prescripteur qui commande l’accès au produit</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mais il existe un accès direct pour certains produits grand public tels que les cosmétiques et produits d’hygiène.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70C0"/>
              </a:buClr>
              <a:buSzTx/>
              <a:buFontTx/>
              <a:buNone/>
              <a:tabLst>
                <a:tab pos="153352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D6D850A7-9926-41C8-967F-96CDF0F7CC73}"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2679</TotalTime>
  <Words>2107</Words>
  <Application>Microsoft Office PowerPoint</Application>
  <PresentationFormat>Affichage à l'écran (4:3)</PresentationFormat>
  <Paragraphs>416</Paragraphs>
  <Slides>51</Slides>
  <Notes>0</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Urbain</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ency-education.com</dc:creator>
  <cp:lastModifiedBy>DJERABA</cp:lastModifiedBy>
  <cp:revision>37</cp:revision>
  <dcterms:created xsi:type="dcterms:W3CDTF">2014-02-19T13:08:56Z</dcterms:created>
  <dcterms:modified xsi:type="dcterms:W3CDTF">2014-03-10T13:19:17Z</dcterms:modified>
</cp:coreProperties>
</file>